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8" r:id="rId2"/>
    <p:sldId id="271" r:id="rId3"/>
    <p:sldId id="272" r:id="rId4"/>
    <p:sldId id="259" r:id="rId5"/>
  </p:sldIdLst>
  <p:sldSz cx="9144000" cy="5715000" type="screen16x1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AF2"/>
    <a:srgbClr val="E4F3F6"/>
    <a:srgbClr val="CBDBE9"/>
    <a:srgbClr val="97B8D4"/>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p:scale>
          <a:sx n="100" d="100"/>
          <a:sy n="100" d="100"/>
        </p:scale>
        <p:origin x="-1992" y="-102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7/8/2015</a:t>
            </a:fld>
            <a:endParaRPr lang="en-US" dirty="0">
              <a:latin typeface="Segoe UI"/>
            </a:endParaRPr>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7/8/2015</a:t>
            </a:fld>
            <a:endParaRPr lang="en-US" dirty="0"/>
          </a:p>
        </p:txBody>
      </p:sp>
      <p:sp>
        <p:nvSpPr>
          <p:cNvPr id="4" name="Slide Image Placeholder 3"/>
          <p:cNvSpPr>
            <a:spLocks noGrp="1" noRot="1" noChangeAspect="1"/>
          </p:cNvSpPr>
          <p:nvPr>
            <p:ph type="sldImg" idx="2"/>
          </p:nvPr>
        </p:nvSpPr>
        <p:spPr>
          <a:xfrm>
            <a:off x="733425" y="692150"/>
            <a:ext cx="5543550"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8879">
              <a:defRPr sz="2800" b="1">
                <a:solidFill>
                  <a:schemeClr val="hlink"/>
                </a:solidFill>
                <a:latin typeface="Tw Cen MT" pitchFamily="34" charset="0"/>
              </a:defRPr>
            </a:lvl1pPr>
            <a:lvl2pPr marL="740970" indent="-284988" defTabSz="938879">
              <a:defRPr sz="2800" b="1">
                <a:solidFill>
                  <a:schemeClr val="hlink"/>
                </a:solidFill>
                <a:latin typeface="Tw Cen MT" pitchFamily="34" charset="0"/>
              </a:defRPr>
            </a:lvl2pPr>
            <a:lvl3pPr marL="1139953" indent="-227989" defTabSz="938879">
              <a:defRPr sz="2800" b="1">
                <a:solidFill>
                  <a:schemeClr val="hlink"/>
                </a:solidFill>
                <a:latin typeface="Tw Cen MT" pitchFamily="34" charset="0"/>
              </a:defRPr>
            </a:lvl3pPr>
            <a:lvl4pPr marL="1595934" indent="-227989" defTabSz="938879">
              <a:defRPr sz="2800" b="1">
                <a:solidFill>
                  <a:schemeClr val="hlink"/>
                </a:solidFill>
                <a:latin typeface="Tw Cen MT" pitchFamily="34" charset="0"/>
              </a:defRPr>
            </a:lvl4pPr>
            <a:lvl5pPr marL="2051915" indent="-227989" defTabSz="938879">
              <a:defRPr sz="2800" b="1">
                <a:solidFill>
                  <a:schemeClr val="hlink"/>
                </a:solidFill>
                <a:latin typeface="Tw Cen MT" pitchFamily="34" charset="0"/>
              </a:defRPr>
            </a:lvl5pPr>
            <a:lvl6pPr marL="2507898" indent="-227989" defTabSz="938879" eaLnBrk="0" fontAlgn="base" hangingPunct="0">
              <a:spcBef>
                <a:spcPct val="0"/>
              </a:spcBef>
              <a:spcAft>
                <a:spcPct val="0"/>
              </a:spcAft>
              <a:defRPr sz="2800" b="1">
                <a:solidFill>
                  <a:schemeClr val="hlink"/>
                </a:solidFill>
                <a:latin typeface="Tw Cen MT" pitchFamily="34" charset="0"/>
              </a:defRPr>
            </a:lvl6pPr>
            <a:lvl7pPr marL="2963878" indent="-227989" defTabSz="938879" eaLnBrk="0" fontAlgn="base" hangingPunct="0">
              <a:spcBef>
                <a:spcPct val="0"/>
              </a:spcBef>
              <a:spcAft>
                <a:spcPct val="0"/>
              </a:spcAft>
              <a:defRPr sz="2800" b="1">
                <a:solidFill>
                  <a:schemeClr val="hlink"/>
                </a:solidFill>
                <a:latin typeface="Tw Cen MT" pitchFamily="34" charset="0"/>
              </a:defRPr>
            </a:lvl7pPr>
            <a:lvl8pPr marL="3419859" indent="-227989" defTabSz="938879" eaLnBrk="0" fontAlgn="base" hangingPunct="0">
              <a:spcBef>
                <a:spcPct val="0"/>
              </a:spcBef>
              <a:spcAft>
                <a:spcPct val="0"/>
              </a:spcAft>
              <a:defRPr sz="2800" b="1">
                <a:solidFill>
                  <a:schemeClr val="hlink"/>
                </a:solidFill>
                <a:latin typeface="Tw Cen MT" pitchFamily="34" charset="0"/>
              </a:defRPr>
            </a:lvl8pPr>
            <a:lvl9pPr marL="3875841" indent="-227989" defTabSz="938879" eaLnBrk="0" fontAlgn="base" hangingPunct="0">
              <a:spcBef>
                <a:spcPct val="0"/>
              </a:spcBef>
              <a:spcAft>
                <a:spcPct val="0"/>
              </a:spcAft>
              <a:defRPr sz="2800" b="1">
                <a:solidFill>
                  <a:schemeClr val="hlink"/>
                </a:solidFill>
                <a:latin typeface="Tw Cen MT" pitchFamily="34" charset="0"/>
              </a:defRPr>
            </a:lvl9pPr>
          </a:lstStyle>
          <a:p>
            <a:fld id="{E67B8F0B-DB1A-4FFD-979C-0A2F4492B4BD}" type="slidenum">
              <a:rPr lang="en-US" sz="1200" b="0">
                <a:solidFill>
                  <a:schemeClr val="tx1"/>
                </a:solidFill>
                <a:latin typeface="Times New Roman" pitchFamily="18" charset="0"/>
              </a:rPr>
              <a:pPr/>
              <a:t>2</a:t>
            </a:fld>
            <a:endParaRPr lang="en-US" sz="1200" b="0" dirty="0">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xfrm>
            <a:off x="744538" y="692150"/>
            <a:ext cx="5543550" cy="3463925"/>
          </a:xfrm>
          <a:ln/>
        </p:spPr>
      </p:sp>
      <p:sp>
        <p:nvSpPr>
          <p:cNvPr id="23556" name="Rectangle 3"/>
          <p:cNvSpPr>
            <a:spLocks noGrp="1" noChangeArrowheads="1"/>
          </p:cNvSpPr>
          <p:nvPr>
            <p:ph type="body" idx="1"/>
          </p:nvPr>
        </p:nvSpPr>
        <p:spPr>
          <a:xfrm>
            <a:off x="933451" y="4387866"/>
            <a:ext cx="5143500" cy="4156075"/>
          </a:xfrm>
          <a:noFill/>
        </p:spPr>
        <p:txBody>
          <a:bodyPr/>
          <a:lstStyle/>
          <a:p>
            <a:endParaRPr lang="en-US" dirty="0" smtClean="0"/>
          </a:p>
          <a:p>
            <a:r>
              <a:rPr lang="en-US"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8879">
              <a:defRPr sz="2800" b="1">
                <a:solidFill>
                  <a:schemeClr val="hlink"/>
                </a:solidFill>
                <a:latin typeface="Tw Cen MT" pitchFamily="34" charset="0"/>
              </a:defRPr>
            </a:lvl1pPr>
            <a:lvl2pPr marL="740970" indent="-284988" defTabSz="938879">
              <a:defRPr sz="2800" b="1">
                <a:solidFill>
                  <a:schemeClr val="hlink"/>
                </a:solidFill>
                <a:latin typeface="Tw Cen MT" pitchFamily="34" charset="0"/>
              </a:defRPr>
            </a:lvl2pPr>
            <a:lvl3pPr marL="1139953" indent="-227989" defTabSz="938879">
              <a:defRPr sz="2800" b="1">
                <a:solidFill>
                  <a:schemeClr val="hlink"/>
                </a:solidFill>
                <a:latin typeface="Tw Cen MT" pitchFamily="34" charset="0"/>
              </a:defRPr>
            </a:lvl3pPr>
            <a:lvl4pPr marL="1595934" indent="-227989" defTabSz="938879">
              <a:defRPr sz="2800" b="1">
                <a:solidFill>
                  <a:schemeClr val="hlink"/>
                </a:solidFill>
                <a:latin typeface="Tw Cen MT" pitchFamily="34" charset="0"/>
              </a:defRPr>
            </a:lvl4pPr>
            <a:lvl5pPr marL="2051915" indent="-227989" defTabSz="938879">
              <a:defRPr sz="2800" b="1">
                <a:solidFill>
                  <a:schemeClr val="hlink"/>
                </a:solidFill>
                <a:latin typeface="Tw Cen MT" pitchFamily="34" charset="0"/>
              </a:defRPr>
            </a:lvl5pPr>
            <a:lvl6pPr marL="2507898" indent="-227989" defTabSz="938879" eaLnBrk="0" fontAlgn="base" hangingPunct="0">
              <a:spcBef>
                <a:spcPct val="0"/>
              </a:spcBef>
              <a:spcAft>
                <a:spcPct val="0"/>
              </a:spcAft>
              <a:defRPr sz="2800" b="1">
                <a:solidFill>
                  <a:schemeClr val="hlink"/>
                </a:solidFill>
                <a:latin typeface="Tw Cen MT" pitchFamily="34" charset="0"/>
              </a:defRPr>
            </a:lvl6pPr>
            <a:lvl7pPr marL="2963878" indent="-227989" defTabSz="938879" eaLnBrk="0" fontAlgn="base" hangingPunct="0">
              <a:spcBef>
                <a:spcPct val="0"/>
              </a:spcBef>
              <a:spcAft>
                <a:spcPct val="0"/>
              </a:spcAft>
              <a:defRPr sz="2800" b="1">
                <a:solidFill>
                  <a:schemeClr val="hlink"/>
                </a:solidFill>
                <a:latin typeface="Tw Cen MT" pitchFamily="34" charset="0"/>
              </a:defRPr>
            </a:lvl7pPr>
            <a:lvl8pPr marL="3419859" indent="-227989" defTabSz="938879" eaLnBrk="0" fontAlgn="base" hangingPunct="0">
              <a:spcBef>
                <a:spcPct val="0"/>
              </a:spcBef>
              <a:spcAft>
                <a:spcPct val="0"/>
              </a:spcAft>
              <a:defRPr sz="2800" b="1">
                <a:solidFill>
                  <a:schemeClr val="hlink"/>
                </a:solidFill>
                <a:latin typeface="Tw Cen MT" pitchFamily="34" charset="0"/>
              </a:defRPr>
            </a:lvl8pPr>
            <a:lvl9pPr marL="3875841" indent="-227989" defTabSz="938879" eaLnBrk="0" fontAlgn="base" hangingPunct="0">
              <a:spcBef>
                <a:spcPct val="0"/>
              </a:spcBef>
              <a:spcAft>
                <a:spcPct val="0"/>
              </a:spcAft>
              <a:defRPr sz="2800" b="1">
                <a:solidFill>
                  <a:schemeClr val="hlink"/>
                </a:solidFill>
                <a:latin typeface="Tw Cen MT" pitchFamily="34" charset="0"/>
              </a:defRPr>
            </a:lvl9pPr>
          </a:lstStyle>
          <a:p>
            <a:fld id="{E67B8F0B-DB1A-4FFD-979C-0A2F4492B4BD}" type="slidenum">
              <a:rPr lang="en-US" sz="1200" b="0">
                <a:solidFill>
                  <a:schemeClr val="tx1"/>
                </a:solidFill>
                <a:latin typeface="Times New Roman" pitchFamily="18" charset="0"/>
              </a:rPr>
              <a:pPr/>
              <a:t>3</a:t>
            </a:fld>
            <a:endParaRPr lang="en-US" sz="1200" b="0" dirty="0">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xfrm>
            <a:off x="744538" y="692150"/>
            <a:ext cx="5543550" cy="3463925"/>
          </a:xfrm>
          <a:ln/>
        </p:spPr>
      </p:sp>
      <p:sp>
        <p:nvSpPr>
          <p:cNvPr id="23556" name="Rectangle 3"/>
          <p:cNvSpPr>
            <a:spLocks noGrp="1" noChangeArrowheads="1"/>
          </p:cNvSpPr>
          <p:nvPr>
            <p:ph type="body" idx="1"/>
          </p:nvPr>
        </p:nvSpPr>
        <p:spPr>
          <a:xfrm>
            <a:off x="933451" y="4387866"/>
            <a:ext cx="5143500" cy="4156075"/>
          </a:xfrm>
          <a:noFill/>
        </p:spPr>
        <p:txBody>
          <a:bodyPr/>
          <a:lstStyle/>
          <a:p>
            <a:endParaRPr lang="en-US" dirty="0" smtClean="0"/>
          </a:p>
          <a:p>
            <a:r>
              <a:rPr lang="en-US"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8CB443AB-64E7-4E1D-89B2-29B308FB4862}" type="datetime1">
              <a:rPr lang="en-US" smtClean="0"/>
              <a:t>7/8/2015</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8302" y="4701650"/>
            <a:ext cx="133132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12EA8-E644-4118-9529-AB619C55CF4F}" type="datetime1">
              <a:rPr lang="en-US" smtClean="0"/>
              <a:t>7/8/2015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530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E4EA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4067" y="2017047"/>
            <a:ext cx="3335866" cy="1660586"/>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E4EA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9967" y="1405467"/>
            <a:ext cx="2904066" cy="2904066"/>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8302" y="4701650"/>
            <a:ext cx="133132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lvl1pPr>
              <a:defRPr>
                <a:latin typeface="+mj-lt"/>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1F7E2-A65A-404B-8331-8A24DF4FCE0F}" type="datetime1">
              <a:rPr lang="en-US" smtClean="0"/>
              <a:t>7/8/2015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199" y="5297488"/>
            <a:ext cx="2218267" cy="303212"/>
          </a:xfrm>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85902-BF5D-4308-BC71-0B90929A719B}" type="datetime1">
              <a:rPr lang="en-US" smtClean="0"/>
              <a:t>7/8/2015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2223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A99A59-5626-4586-A79D-FAE5665EB29C}" type="datetime1">
              <a:rPr lang="en-US" smtClean="0"/>
              <a:t>7/8/2015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B80CB4-FACF-422F-9C7A-815598CD1200}" type="datetime1">
              <a:rPr lang="en-US" smtClean="0"/>
              <a:t>7/8/2015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93BD40-2F52-4E73-A2DF-26B96210F86F}" type="datetime1">
              <a:rPr lang="en-US" smtClean="0"/>
              <a:t>7/8/2015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A0EE4-3F67-4D8D-A64C-2048E8506C9E}" type="datetime1">
              <a:rPr lang="en-US" smtClean="0"/>
              <a:t>7/8/2015</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382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01348-226C-4F94-A004-F2B5B4732473}" type="datetime1">
              <a:rPr lang="en-US" smtClean="0"/>
              <a:t>7/8/2015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5597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21F56C6A-6F94-4384-92C4-A43CD4FB4303}" type="datetime1">
              <a:rPr lang="en-US" smtClean="0"/>
              <a:t>7/8/2015</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r>
              <a:rPr lang="en-US" sz="1200" dirty="0" smtClean="0"/>
              <a:t>"</a:t>
            </a:r>
            <a:r>
              <a:rPr lang="en-US" sz="1200" dirty="0"/>
              <a:t>Stat of the Quarter" - 12-Month Allowance Rate of Patent Applications in USPC Class 705 (Business Methods), Biologics and Diagnostic Methods, and the Overall UPR Allowance Rate, </a:t>
            </a:r>
            <a:r>
              <a:rPr lang="en-US" sz="1200" dirty="0" smtClean="0"/>
              <a:t>Including RCEs</a:t>
            </a:r>
            <a:endParaRPr lang="en-US" sz="1200" dirty="0">
              <a:solidFill>
                <a:schemeClr val="bg1"/>
              </a:solidFill>
            </a:endParaRPr>
          </a:p>
        </p:txBody>
      </p:sp>
      <p:sp>
        <p:nvSpPr>
          <p:cNvPr id="12" name="Text Box 11"/>
          <p:cNvSpPr txBox="1">
            <a:spLocks noChangeArrowheads="1"/>
          </p:cNvSpPr>
          <p:nvPr/>
        </p:nvSpPr>
        <p:spPr bwMode="auto">
          <a:xfrm>
            <a:off x="120650" y="4651157"/>
            <a:ext cx="9023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buNone/>
            </a:pPr>
            <a:r>
              <a:rPr lang="en-US" sz="1200" dirty="0">
                <a:solidFill>
                  <a:schemeClr val="tx1"/>
                </a:solidFill>
              </a:rPr>
              <a:t>The above chart shows a comparison of the 12-month rolling average allowance rate of patent applications in United States Patent Classification (USPC) class 705 (Business Methods), biologics and diagnostic methods, and the overall UPR allowance rate, including RCEs. Note that Biologics and Diagnostics includes USPC classes 435, 506, 530, 536, and 514.</a:t>
            </a:r>
          </a:p>
        </p:txBody>
      </p:sp>
      <p:sp>
        <p:nvSpPr>
          <p:cNvPr id="3" name="Slide Number Placeholder 2"/>
          <p:cNvSpPr>
            <a:spLocks noGrp="1"/>
          </p:cNvSpPr>
          <p:nvPr>
            <p:ph type="sldNum" sz="quarter" idx="12"/>
          </p:nvPr>
        </p:nvSpPr>
        <p:spPr/>
        <p:txBody>
          <a:bodyPr/>
          <a:lstStyle/>
          <a:p>
            <a:fld id="{92DA454B-C859-4892-B9FA-68B588C9F547}" type="slidenum">
              <a:rPr lang="en-US" smtClean="0"/>
              <a:t>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58917193"/>
              </p:ext>
            </p:extLst>
          </p:nvPr>
        </p:nvGraphicFramePr>
        <p:xfrm>
          <a:off x="457200" y="1000125"/>
          <a:ext cx="8410575" cy="3514725"/>
        </p:xfrm>
        <a:graphic>
          <a:graphicData uri="http://schemas.openxmlformats.org/presentationml/2006/ole">
            <mc:AlternateContent xmlns:mc="http://schemas.openxmlformats.org/markup-compatibility/2006">
              <mc:Choice xmlns:v="urn:schemas-microsoft-com:vml" Requires="v">
                <p:oleObj spid="_x0000_s24583" name="Worksheet" r:id="rId5" imgW="7391377" imgH="4009957" progId="Excel.Sheet.12">
                  <p:embed/>
                </p:oleObj>
              </mc:Choice>
              <mc:Fallback>
                <p:oleObj name="Worksheet" r:id="rId5" imgW="7391377" imgH="4009957" progId="Excel.Sheet.12">
                  <p:embed/>
                  <p:pic>
                    <p:nvPicPr>
                      <p:cNvPr id="0" name=""/>
                      <p:cNvPicPr/>
                      <p:nvPr/>
                    </p:nvPicPr>
                    <p:blipFill>
                      <a:blip r:embed="rId6"/>
                      <a:stretch>
                        <a:fillRect/>
                      </a:stretch>
                    </p:blipFill>
                    <p:spPr>
                      <a:xfrm>
                        <a:off x="457200" y="1000125"/>
                        <a:ext cx="8410575" cy="3514725"/>
                      </a:xfrm>
                      <a:prstGeom prst="rect">
                        <a:avLst/>
                      </a:prstGeom>
                    </p:spPr>
                  </p:pic>
                </p:oleObj>
              </mc:Fallback>
            </mc:AlternateContent>
          </a:graphicData>
        </a:graphic>
      </p:graphicFrame>
    </p:spTree>
    <p:extLst>
      <p:ext uri="{BB962C8B-B14F-4D97-AF65-F5344CB8AC3E}">
        <p14:creationId xmlns:p14="http://schemas.microsoft.com/office/powerpoint/2010/main" val="132716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r>
              <a:rPr lang="en-US" sz="1200" dirty="0"/>
              <a:t>Monthly Allowance Rate of Patent Applications in USPC Class 705 (Business Methods), Biologics and Diagnostic Methods, and the Overall UPR Allowance Rate, Including </a:t>
            </a:r>
            <a:r>
              <a:rPr lang="en-US" sz="1200" dirty="0" smtClean="0"/>
              <a:t>RCEs</a:t>
            </a:r>
            <a:endParaRPr lang="en-US" sz="1200" dirty="0">
              <a:solidFill>
                <a:schemeClr val="bg1"/>
              </a:solidFill>
            </a:endParaRPr>
          </a:p>
        </p:txBody>
      </p:sp>
      <p:sp>
        <p:nvSpPr>
          <p:cNvPr id="12" name="Text Box 11"/>
          <p:cNvSpPr txBox="1">
            <a:spLocks noChangeArrowheads="1"/>
          </p:cNvSpPr>
          <p:nvPr/>
        </p:nvSpPr>
        <p:spPr bwMode="auto">
          <a:xfrm>
            <a:off x="120650" y="4330005"/>
            <a:ext cx="90233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buNone/>
            </a:pPr>
            <a:r>
              <a:rPr lang="en-US" sz="1200" dirty="0" smtClean="0">
                <a:solidFill>
                  <a:schemeClr val="tx1"/>
                </a:solidFill>
              </a:rPr>
              <a:t>The </a:t>
            </a:r>
            <a:r>
              <a:rPr lang="en-US" sz="1200" dirty="0">
                <a:solidFill>
                  <a:schemeClr val="tx1"/>
                </a:solidFill>
              </a:rPr>
              <a:t>recent decline in the allowance rate includes the withdrawal of approximately 1,200 applications in USPC class 705 that were withdrawn from allowance immediately following the Supreme Court’s decision in Alice Corp.  These applications required new grounds of rejection(s) under 35 USC 101 to be consistent with the Alice Corp. decision, and included  applications that were indicated as allowable prior to the Alice Corp. decision, but that had not yet issued as </a:t>
            </a:r>
            <a:r>
              <a:rPr lang="en-US" sz="1200">
                <a:solidFill>
                  <a:schemeClr val="tx1"/>
                </a:solidFill>
              </a:rPr>
              <a:t>patents</a:t>
            </a:r>
            <a:r>
              <a:rPr lang="en-US" sz="1200" smtClean="0">
                <a:solidFill>
                  <a:schemeClr val="tx1"/>
                </a:solidFill>
              </a:rPr>
              <a:t>.  The </a:t>
            </a:r>
            <a:r>
              <a:rPr lang="en-US" sz="1200" dirty="0">
                <a:solidFill>
                  <a:schemeClr val="tx1"/>
                </a:solidFill>
              </a:rPr>
              <a:t>decline in the allowance rate appears prior to the date of the Alice Corp. decision due to the withdrawn applications that were indicated as allowable prior to Alice Corp.  Additionally, it should be noted that the allowance rate in USPC class 705 is still in flux given the new grounds of rejection(s) that were entered in previously allowed applications, as well as in previously rejected applications.</a:t>
            </a:r>
          </a:p>
        </p:txBody>
      </p:sp>
      <p:sp>
        <p:nvSpPr>
          <p:cNvPr id="3" name="Slide Number Placeholder 2"/>
          <p:cNvSpPr>
            <a:spLocks noGrp="1"/>
          </p:cNvSpPr>
          <p:nvPr>
            <p:ph type="sldNum" sz="quarter" idx="12"/>
          </p:nvPr>
        </p:nvSpPr>
        <p:spPr/>
        <p:txBody>
          <a:bodyPr/>
          <a:lstStyle/>
          <a:p>
            <a:fld id="{92DA454B-C859-4892-B9FA-68B588C9F547}" type="slidenum">
              <a:rPr lang="en-US" smtClean="0"/>
              <a:t>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16521715"/>
              </p:ext>
            </p:extLst>
          </p:nvPr>
        </p:nvGraphicFramePr>
        <p:xfrm>
          <a:off x="457200" y="1000125"/>
          <a:ext cx="8335963" cy="3228975"/>
        </p:xfrm>
        <a:graphic>
          <a:graphicData uri="http://schemas.openxmlformats.org/presentationml/2006/ole">
            <mc:AlternateContent xmlns:mc="http://schemas.openxmlformats.org/markup-compatibility/2006">
              <mc:Choice xmlns:v="urn:schemas-microsoft-com:vml" Requires="v">
                <p:oleObj spid="_x0000_s25604" name="Worksheet" r:id="rId5" imgW="7324655" imgH="4048057" progId="Excel.Sheet.12">
                  <p:embed/>
                </p:oleObj>
              </mc:Choice>
              <mc:Fallback>
                <p:oleObj name="Worksheet" r:id="rId5" imgW="7324655" imgH="4048057" progId="Excel.Sheet.12">
                  <p:embed/>
                  <p:pic>
                    <p:nvPicPr>
                      <p:cNvPr id="0" name=""/>
                      <p:cNvPicPr/>
                      <p:nvPr/>
                    </p:nvPicPr>
                    <p:blipFill>
                      <a:blip r:embed="rId6"/>
                      <a:stretch>
                        <a:fillRect/>
                      </a:stretch>
                    </p:blipFill>
                    <p:spPr>
                      <a:xfrm>
                        <a:off x="457200" y="1000125"/>
                        <a:ext cx="8335963" cy="3228975"/>
                      </a:xfrm>
                      <a:prstGeom prst="rect">
                        <a:avLst/>
                      </a:prstGeom>
                    </p:spPr>
                  </p:pic>
                </p:oleObj>
              </mc:Fallback>
            </mc:AlternateContent>
          </a:graphicData>
        </a:graphic>
      </p:graphicFrame>
    </p:spTree>
    <p:extLst>
      <p:ext uri="{BB962C8B-B14F-4D97-AF65-F5344CB8AC3E}">
        <p14:creationId xmlns:p14="http://schemas.microsoft.com/office/powerpoint/2010/main" val="330506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44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 master navy print-friendly">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 master navy print-friendly</Template>
  <TotalTime>531</TotalTime>
  <Words>286</Words>
  <Application>Microsoft Office PowerPoint</Application>
  <PresentationFormat>On-screen Show (16:10)</PresentationFormat>
  <Paragraphs>12</Paragraphs>
  <Slides>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Brand master navy print-friendly</vt:lpstr>
      <vt:lpstr>Worksheet</vt:lpstr>
      <vt:lpstr>PowerPoint Presentation</vt:lpstr>
      <vt:lpstr>"Stat of the Quarter" - 12-Month Allowance Rate of Patent Applications in USPC Class 705 (Business Methods), Biologics and Diagnostic Methods, and the Overall UPR Allowance Rate, Including RCEs</vt:lpstr>
      <vt:lpstr>Monthly Allowance Rate of Patent Applications in USPC Class 705 (Business Methods), Biologics and Diagnostic Methods, and the Overall UPR Allowance Rate, Including RCEs</vt:lpstr>
      <vt:lpstr>PowerPoint Presentation</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dfitzpatrick</dc:creator>
  <cp:lastModifiedBy>dfitzpatrick</cp:lastModifiedBy>
  <cp:revision>60</cp:revision>
  <cp:lastPrinted>2015-06-08T12:54:43Z</cp:lastPrinted>
  <dcterms:created xsi:type="dcterms:W3CDTF">2015-06-03T16:54:05Z</dcterms:created>
  <dcterms:modified xsi:type="dcterms:W3CDTF">2015-07-08T17:10:10Z</dcterms:modified>
</cp:coreProperties>
</file>