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5" r:id="rId5"/>
  </p:sldMasterIdLst>
  <p:notesMasterIdLst>
    <p:notesMasterId r:id="rId19"/>
  </p:notesMasterIdLst>
  <p:handoutMasterIdLst>
    <p:handoutMasterId r:id="rId20"/>
  </p:handoutMasterIdLst>
  <p:sldIdLst>
    <p:sldId id="256" r:id="rId6"/>
    <p:sldId id="303" r:id="rId7"/>
    <p:sldId id="326" r:id="rId8"/>
    <p:sldId id="309" r:id="rId9"/>
    <p:sldId id="325" r:id="rId10"/>
    <p:sldId id="306" r:id="rId11"/>
    <p:sldId id="322" r:id="rId12"/>
    <p:sldId id="288" r:id="rId13"/>
    <p:sldId id="328" r:id="rId14"/>
    <p:sldId id="327" r:id="rId15"/>
    <p:sldId id="304" r:id="rId16"/>
    <p:sldId id="289" r:id="rId17"/>
    <p:sldId id="300" r:id="rId1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FCC"/>
    <a:srgbClr val="CCFF99"/>
    <a:srgbClr val="99FF66"/>
    <a:srgbClr val="CCECFF"/>
    <a:srgbClr val="FF6600"/>
    <a:srgbClr val="0028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868" autoAdjust="0"/>
    <p:restoredTop sz="98917" autoAdjust="0"/>
  </p:normalViewPr>
  <p:slideViewPr>
    <p:cSldViewPr>
      <p:cViewPr>
        <p:scale>
          <a:sx n="90" d="100"/>
          <a:sy n="90" d="100"/>
        </p:scale>
        <p:origin x="-614" y="-3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11366"/>
    </p:cViewPr>
  </p:sorterViewPr>
  <p:notesViewPr>
    <p:cSldViewPr>
      <p:cViewPr varScale="1">
        <p:scale>
          <a:sx n="90" d="100"/>
          <a:sy n="90" d="100"/>
        </p:scale>
        <p:origin x="-1848" y="-77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23" Type="http://schemas.openxmlformats.org/officeDocument/2006/relationships/theme" Target="theme/theme1.xml"/><Relationship Id="rId10" Type="http://schemas.openxmlformats.org/officeDocument/2006/relationships/slide" Target="slides/slide5.xml"/><Relationship Id="rId19" Type="http://schemas.openxmlformats.org/officeDocument/2006/relationships/notesMaster" Target="notesMasters/notesMaster1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Tx/>
              <a:buBlip>
                <a:blip r:embed="rId2"/>
              </a:buBlip>
              <a:defRPr sz="1200">
                <a:solidFill>
                  <a:srgbClr val="0671A9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20000"/>
              </a:spcBef>
              <a:buFontTx/>
              <a:buBlip>
                <a:blip r:embed="rId2"/>
              </a:buBlip>
              <a:defRPr sz="1200">
                <a:solidFill>
                  <a:srgbClr val="0671A9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43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Tx/>
              <a:buBlip>
                <a:blip r:embed="rId2"/>
              </a:buBlip>
              <a:defRPr sz="1200">
                <a:solidFill>
                  <a:srgbClr val="0671A9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43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20000"/>
              </a:spcBef>
              <a:buFontTx/>
              <a:buBlip>
                <a:blip r:embed="rId2"/>
              </a:buBlip>
              <a:defRPr sz="1200">
                <a:solidFill>
                  <a:srgbClr val="0671A9"/>
                </a:solidFill>
                <a:latin typeface="Arial" charset="0"/>
              </a:defRPr>
            </a:lvl1pPr>
          </a:lstStyle>
          <a:p>
            <a:pPr>
              <a:defRPr/>
            </a:pPr>
            <a:fld id="{ED3E4EA9-F93A-4DAC-AEF6-F70DA13F36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5388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6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22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22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7D1B8415-A1FC-4AAB-A7A6-50BB02FF27E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049341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1B8415-A1FC-4AAB-A7A6-50BB02FF27E9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21203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1B8415-A1FC-4AAB-A7A6-50BB02FF27E9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31894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407B6809-40DE-410E-BE97-3E49B6F6B07F}" type="slidenum">
              <a:rPr lang="en-US" smtClean="0">
                <a:latin typeface="Times New Roman" pitchFamily="18" charset="0"/>
              </a:rPr>
              <a:pPr eaLnBrk="1" hangingPunct="1"/>
              <a:t>8</a:t>
            </a:fld>
            <a:endParaRPr lang="en-US" smtClean="0">
              <a:latin typeface="Times New Roman" pitchFamily="18" charset="0"/>
            </a:endParaRPr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smtClean="0"/>
              <a:t>From the PAP briefings</a:t>
            </a:r>
          </a:p>
          <a:p>
            <a:pPr eaLnBrk="1" hangingPunct="1"/>
            <a:r>
              <a:rPr lang="en-US" smtClean="0"/>
              <a:t>This is what the new element will be</a:t>
            </a:r>
          </a:p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407B6809-40DE-410E-BE97-3E49B6F6B07F}" type="slidenum">
              <a:rPr lang="en-US" smtClean="0">
                <a:latin typeface="Times New Roman" pitchFamily="18" charset="0"/>
              </a:rPr>
              <a:pPr eaLnBrk="1" hangingPunct="1"/>
              <a:t>9</a:t>
            </a:fld>
            <a:endParaRPr lang="en-US" smtClean="0">
              <a:latin typeface="Times New Roman" pitchFamily="18" charset="0"/>
            </a:endParaRPr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smtClean="0"/>
              <a:t>From the PAP briefings</a:t>
            </a:r>
          </a:p>
          <a:p>
            <a:pPr eaLnBrk="1" hangingPunct="1"/>
            <a:r>
              <a:rPr lang="en-US" smtClean="0"/>
              <a:t>This is what the new element will be</a:t>
            </a:r>
          </a:p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407B6809-40DE-410E-BE97-3E49B6F6B07F}" type="slidenum">
              <a:rPr lang="en-US" smtClean="0">
                <a:latin typeface="Times New Roman" pitchFamily="18" charset="0"/>
              </a:rPr>
              <a:pPr eaLnBrk="1" hangingPunct="1"/>
              <a:t>10</a:t>
            </a:fld>
            <a:endParaRPr lang="en-US" smtClean="0">
              <a:latin typeface="Times New Roman" pitchFamily="18" charset="0"/>
            </a:endParaRPr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smtClean="0"/>
              <a:t>From the PAP briefings</a:t>
            </a:r>
          </a:p>
          <a:p>
            <a:pPr eaLnBrk="1" hangingPunct="1"/>
            <a:r>
              <a:rPr lang="en-US" smtClean="0"/>
              <a:t>This is what the new element will be</a:t>
            </a:r>
          </a:p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AD848CB7-BAA7-4BDB-92AB-F07A1E8F07C1}" type="slidenum">
              <a:rPr lang="en-US" smtClean="0">
                <a:latin typeface="Times New Roman" pitchFamily="18" charset="0"/>
              </a:rPr>
              <a:pPr eaLnBrk="1" hangingPunct="1"/>
              <a:t>12</a:t>
            </a:fld>
            <a:endParaRPr lang="en-US" smtClean="0">
              <a:latin typeface="Times New Roman" pitchFamily="18" charset="0"/>
            </a:endParaRPr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smtClean="0"/>
              <a:t>From the PAP briefings </a:t>
            </a:r>
          </a:p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PowerPoint_temp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2663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Line 6"/>
          <p:cNvSpPr>
            <a:spLocks noChangeShapeType="1"/>
          </p:cNvSpPr>
          <p:nvPr/>
        </p:nvSpPr>
        <p:spPr bwMode="auto">
          <a:xfrm>
            <a:off x="0" y="2667000"/>
            <a:ext cx="9144000" cy="0"/>
          </a:xfrm>
          <a:prstGeom prst="line">
            <a:avLst/>
          </a:prstGeom>
          <a:noFill/>
          <a:ln w="228600">
            <a:solidFill>
              <a:srgbClr val="8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" name="Line 7"/>
          <p:cNvSpPr>
            <a:spLocks noChangeShapeType="1"/>
          </p:cNvSpPr>
          <p:nvPr/>
        </p:nvSpPr>
        <p:spPr bwMode="auto">
          <a:xfrm>
            <a:off x="0" y="2362200"/>
            <a:ext cx="9144000" cy="0"/>
          </a:xfrm>
          <a:prstGeom prst="line">
            <a:avLst/>
          </a:prstGeom>
          <a:noFill/>
          <a:ln w="635000">
            <a:solidFill>
              <a:srgbClr val="00285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7" name="Picture 9" descr="USPTO Seal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3962400"/>
            <a:ext cx="2057400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776" name="Rectangle 8"/>
          <p:cNvSpPr>
            <a:spLocks noGrp="1" noChangeArrowheads="1"/>
          </p:cNvSpPr>
          <p:nvPr>
            <p:ph type="ctrTitle"/>
          </p:nvPr>
        </p:nvSpPr>
        <p:spPr>
          <a:xfrm>
            <a:off x="685800" y="304800"/>
            <a:ext cx="7772400" cy="1470025"/>
          </a:xfrm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3200"/>
            </a:lvl1pPr>
          </a:lstStyle>
          <a:p>
            <a:pPr lvl="0"/>
            <a:r>
              <a:rPr lang="en-US" noProof="0" smtClean="0"/>
              <a:t>Section Title</a:t>
            </a:r>
          </a:p>
        </p:txBody>
      </p:sp>
      <p:sp>
        <p:nvSpPr>
          <p:cNvPr id="32778" name="Rectangle 10"/>
          <p:cNvSpPr>
            <a:spLocks noGrp="1" noChangeArrowheads="1"/>
          </p:cNvSpPr>
          <p:nvPr>
            <p:ph type="subTitle" idx="1"/>
          </p:nvPr>
        </p:nvSpPr>
        <p:spPr bwMode="grayWhite">
          <a:xfrm>
            <a:off x="2895600" y="3657600"/>
            <a:ext cx="6019800" cy="609600"/>
          </a:xfrm>
          <a:effectLst>
            <a:outerShdw dist="17961" dir="2700000" algn="ctr" rotWithShape="0">
              <a:schemeClr val="tx1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0" indent="0" algn="ctr">
              <a:buFontTx/>
              <a:buNone/>
              <a:defRPr sz="2800">
                <a:solidFill>
                  <a:srgbClr val="002850"/>
                </a:solidFill>
              </a:defRPr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8" name="Rectangle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5/31/13</a:t>
            </a:r>
          </a:p>
        </p:txBody>
      </p:sp>
      <p:sp>
        <p:nvSpPr>
          <p:cNvPr id="9" name="Rectangle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Examiner Performance Appraisal Plan (PAP)</a:t>
            </a:r>
          </a:p>
        </p:txBody>
      </p:sp>
      <p:sp>
        <p:nvSpPr>
          <p:cNvPr id="10" name="Rectangle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83972D-1998-489A-AA40-20139AF5FF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18899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5/31/13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Examiner Performance Appraisal Plan (PAP)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698CA4-5458-4BE0-90CF-7D9EB5973D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56003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05600" y="228600"/>
            <a:ext cx="2133600" cy="6019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228600"/>
            <a:ext cx="6248400" cy="6019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5/31/13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Examiner Performance Appraisal Plan (PAP)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5E9388-0BDF-4F49-BC81-689B200277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24815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Title and Tex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28600"/>
            <a:ext cx="8534400" cy="685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295400"/>
            <a:ext cx="8229600" cy="24003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3848100"/>
            <a:ext cx="8229600" cy="24003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5/31/13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Examiner Performance Appraisal Plan (PAP)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D79638-4983-4EE4-84E9-1CDA5FE46A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230335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 and Content ov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28600"/>
            <a:ext cx="8534400" cy="685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95400"/>
            <a:ext cx="8229600" cy="24003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3848100"/>
            <a:ext cx="8229600" cy="24003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5/31/13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819400" y="6245225"/>
            <a:ext cx="35052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Examiner Performance Appraisal Plan (PAP)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4CA720-295C-4DE8-B143-26E7949BB6D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79457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5/31/13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Examiner Performance Appraisal Plan (PAP)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D1E81B-92E0-4746-B660-28ACA2B811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08336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5/31/13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Examiner Performance Appraisal Plan (PAP)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8DFA42-FF10-482E-9997-1EB2153FC94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83901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95400"/>
            <a:ext cx="4038600" cy="4953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95400"/>
            <a:ext cx="4038600" cy="4953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5/31/13</a:t>
            </a:r>
          </a:p>
        </p:txBody>
      </p:sp>
      <p:sp>
        <p:nvSpPr>
          <p:cNvPr id="6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Examiner Performance Appraisal Plan (PAP)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E041B9-1AB5-4A77-BA24-70250AFB9C5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24424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5/31/13</a:t>
            </a:r>
          </a:p>
        </p:txBody>
      </p:sp>
      <p:sp>
        <p:nvSpPr>
          <p:cNvPr id="8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Examiner Performance Appraisal Plan (PAP)</a:t>
            </a:r>
          </a:p>
        </p:txBody>
      </p:sp>
      <p:sp>
        <p:nvSpPr>
          <p:cNvPr id="9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7057E2-5672-4ACD-A8BB-9C73E42556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78582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5/31/13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Examiner Performance Appraisal Plan (PAP)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DAB689-D9CA-4023-9B1C-A179CE1C78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72205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5/31/13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Examiner Performance Appraisal Plan (PAP)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16FC02-20F3-4767-B8E6-7B082D2833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47893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5/31/13</a:t>
            </a:r>
          </a:p>
        </p:txBody>
      </p:sp>
      <p:sp>
        <p:nvSpPr>
          <p:cNvPr id="6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Examiner Performance Appraisal Plan (PAP)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24AE4B-E641-40BE-A4E6-D9989B0A83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0660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5/31/13</a:t>
            </a:r>
          </a:p>
        </p:txBody>
      </p:sp>
      <p:sp>
        <p:nvSpPr>
          <p:cNvPr id="6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Examiner Performance Appraisal Plan (PAP)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6593FA-AFD1-4EF8-8138-2D43EEC6338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50751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rgbClr val="003366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5/31/13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590800" y="6245225"/>
            <a:ext cx="39624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rgbClr val="003366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Examiner Performance Appraisal Plan (PAP)</a:t>
            </a:r>
          </a:p>
        </p:txBody>
      </p:sp>
      <p:sp>
        <p:nvSpPr>
          <p:cNvPr id="3174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003366"/>
                </a:solidFill>
                <a:latin typeface="+mn-lt"/>
              </a:defRPr>
            </a:lvl1pPr>
          </a:lstStyle>
          <a:p>
            <a:pPr>
              <a:defRPr/>
            </a:pPr>
            <a:fld id="{CA1CDF33-3AF3-4ABC-9364-67663FEC378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29" name="Picture 5" descr="PowerPoint_tempt1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0" name="Line 6"/>
          <p:cNvSpPr>
            <a:spLocks noChangeShapeType="1"/>
          </p:cNvSpPr>
          <p:nvPr/>
        </p:nvSpPr>
        <p:spPr bwMode="auto">
          <a:xfrm>
            <a:off x="0" y="1143000"/>
            <a:ext cx="9144000" cy="0"/>
          </a:xfrm>
          <a:prstGeom prst="line">
            <a:avLst/>
          </a:prstGeom>
          <a:noFill/>
          <a:ln w="130175">
            <a:solidFill>
              <a:srgbClr val="8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228600"/>
            <a:ext cx="8534400" cy="685800"/>
          </a:xfrm>
          <a:prstGeom prst="rect">
            <a:avLst/>
          </a:prstGeom>
          <a:noFill/>
          <a:ln>
            <a:noFill/>
          </a:ln>
          <a:effectLst>
            <a:outerShdw dist="17961" dir="2700000" algn="ctr" rotWithShape="0">
              <a:srgbClr val="CC6600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2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95400"/>
            <a:ext cx="8229600" cy="495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2D6BC7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285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86" r:id="rId1"/>
    <p:sldLayoutId id="2147483976" r:id="rId2"/>
    <p:sldLayoutId id="2147483977" r:id="rId3"/>
    <p:sldLayoutId id="2147483978" r:id="rId4"/>
    <p:sldLayoutId id="2147483979" r:id="rId5"/>
    <p:sldLayoutId id="2147483980" r:id="rId6"/>
    <p:sldLayoutId id="2147483981" r:id="rId7"/>
    <p:sldLayoutId id="2147483982" r:id="rId8"/>
    <p:sldLayoutId id="2147483983" r:id="rId9"/>
    <p:sldLayoutId id="2147483984" r:id="rId10"/>
    <p:sldLayoutId id="2147483985" r:id="rId11"/>
    <p:sldLayoutId id="2147483987" r:id="rId12"/>
    <p:sldLayoutId id="2147483988" r:id="rId13"/>
  </p:sldLayoutIdLst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285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2850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2850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2850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2850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 b="1">
          <a:solidFill>
            <a:srgbClr val="002850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 b="1">
          <a:solidFill>
            <a:srgbClr val="002850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 b="1">
          <a:solidFill>
            <a:srgbClr val="002850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 b="1">
          <a:solidFill>
            <a:srgbClr val="002850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rgbClr val="003366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rgbClr val="002850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rgbClr val="002850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rgbClr val="002850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rgbClr val="002850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2850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2850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2850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2850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PRA Roundtable 2013</a:t>
            </a:r>
            <a:endParaRPr lang="en-US" dirty="0" smtClean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000" dirty="0" smtClean="0"/>
              <a:t>Renewal of Information Collection 0651-0032</a:t>
            </a:r>
            <a:endParaRPr lang="en-US" sz="2000" dirty="0" smtClean="0"/>
          </a:p>
        </p:txBody>
      </p:sp>
      <p:sp>
        <p:nvSpPr>
          <p:cNvPr id="2" name="Date Placeholder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12</a:t>
            </a:r>
            <a:r>
              <a:rPr lang="en-US" dirty="0" smtClean="0"/>
              <a:t>/11/13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950C2D0-EA72-424C-8447-8EA0DFFD2570}" type="slidenum">
              <a:rPr lang="en-US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B9ECA7C-EC5F-4C4B-8958-C1A2CCE865B7}" type="slidenum">
              <a:rPr lang="en-US"/>
              <a:pPr>
                <a:defRPr/>
              </a:pPr>
              <a:t>10</a:t>
            </a:fld>
            <a:endParaRPr lang="en-US"/>
          </a:p>
        </p:txBody>
      </p:sp>
      <p:sp>
        <p:nvSpPr>
          <p:cNvPr id="16389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228600"/>
            <a:ext cx="8534400" cy="685800"/>
          </a:xfrm>
        </p:spPr>
        <p:txBody>
          <a:bodyPr anchor="b"/>
          <a:lstStyle/>
          <a:p>
            <a:pPr eaLnBrk="1" hangingPunct="1"/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/>
              <a:t>Goal of Today’s Roundtable</a:t>
            </a:r>
            <a:endParaRPr lang="en-US" sz="3200" dirty="0" smtClean="0"/>
          </a:p>
        </p:txBody>
      </p:sp>
      <p:sp>
        <p:nvSpPr>
          <p:cNvPr id="1639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None/>
            </a:pPr>
            <a:endParaRPr lang="en-US" sz="2800" dirty="0" smtClean="0"/>
          </a:p>
          <a:p>
            <a:r>
              <a:rPr lang="en-US" sz="2800" dirty="0" smtClean="0"/>
              <a:t>To </a:t>
            </a:r>
            <a:r>
              <a:rPr lang="en-US" sz="2800" dirty="0"/>
              <a:t>increase </a:t>
            </a:r>
            <a:r>
              <a:rPr lang="en-US" sz="2800" dirty="0" smtClean="0"/>
              <a:t>the level </a:t>
            </a:r>
            <a:r>
              <a:rPr lang="en-US" sz="2800" dirty="0"/>
              <a:t>of stakeholder participation in </a:t>
            </a:r>
            <a:r>
              <a:rPr lang="en-US" sz="2800" dirty="0" smtClean="0"/>
              <a:t>this information </a:t>
            </a:r>
            <a:r>
              <a:rPr lang="en-US" sz="2800" dirty="0"/>
              <a:t>collection </a:t>
            </a:r>
            <a:r>
              <a:rPr lang="en-US" sz="2800" dirty="0" smtClean="0"/>
              <a:t>renewal</a:t>
            </a:r>
          </a:p>
          <a:p>
            <a:pPr eaLnBrk="1" hangingPunct="1"/>
            <a:endParaRPr lang="en-US" sz="2800" dirty="0" smtClean="0"/>
          </a:p>
          <a:p>
            <a:pPr eaLnBrk="1" hangingPunct="1"/>
            <a:r>
              <a:rPr lang="en-US" sz="2800" dirty="0" smtClean="0"/>
              <a:t>To </a:t>
            </a:r>
            <a:r>
              <a:rPr lang="en-US" sz="2800" dirty="0"/>
              <a:t>provide </a:t>
            </a:r>
            <a:r>
              <a:rPr lang="en-US" sz="2800" dirty="0" smtClean="0"/>
              <a:t>an additional avenue for the USPTO to receive stakeholder feedback </a:t>
            </a:r>
            <a:r>
              <a:rPr lang="en-US" sz="2800" dirty="0"/>
              <a:t>on the burdens </a:t>
            </a:r>
            <a:r>
              <a:rPr lang="en-US" sz="2800" dirty="0" smtClean="0"/>
              <a:t>associated with </a:t>
            </a:r>
            <a:r>
              <a:rPr lang="en-US" sz="2800" dirty="0"/>
              <a:t>the 0651–0032 </a:t>
            </a:r>
            <a:r>
              <a:rPr lang="en-US" sz="2800" dirty="0" smtClean="0"/>
              <a:t>collection</a:t>
            </a: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1525577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Stakehold</a:t>
            </a:r>
            <a:r>
              <a:rPr lang="en-US" dirty="0" smtClean="0"/>
              <a:t>er Feedback</a:t>
            </a:r>
            <a:endParaRPr lang="en-US" dirty="0" smtClean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295400"/>
            <a:ext cx="8229600" cy="1905000"/>
          </a:xfrm>
        </p:spPr>
        <p:txBody>
          <a:bodyPr/>
          <a:lstStyle/>
          <a:p>
            <a:pPr marL="0" indent="0">
              <a:buFontTx/>
              <a:buNone/>
              <a:defRPr/>
            </a:pPr>
            <a:endParaRPr lang="en-US" sz="1600" dirty="0" smtClean="0"/>
          </a:p>
          <a:p>
            <a:pPr marL="457200" lvl="1" indent="0">
              <a:buFontTx/>
              <a:buNone/>
              <a:defRPr/>
            </a:pPr>
            <a:endParaRPr lang="en-US" sz="1600" dirty="0" smtClean="0"/>
          </a:p>
          <a:p>
            <a:pPr lvl="1">
              <a:buFont typeface="Arial" pitchFamily="34" charset="0"/>
              <a:buChar char="•"/>
              <a:defRPr/>
            </a:pPr>
            <a:endParaRPr lang="en-US" sz="1600" dirty="0" smtClean="0"/>
          </a:p>
          <a:p>
            <a:pPr lvl="1">
              <a:buFont typeface="Arial" pitchFamily="34" charset="0"/>
              <a:buChar char="•"/>
              <a:defRPr/>
            </a:pPr>
            <a:endParaRPr lang="en-US" sz="240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D8E2BB1-F4F3-4206-BF9B-662708ED9DAC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762000" y="1676400"/>
            <a:ext cx="7696200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itchFamily="34" charset="0"/>
              <a:buChar char="•"/>
              <a:defRPr/>
            </a:pPr>
            <a:r>
              <a:rPr lang="en-US" sz="2400" dirty="0" smtClean="0">
                <a:solidFill>
                  <a:srgbClr val="002060"/>
                </a:solidFill>
                <a:latin typeface="+mn-lt"/>
              </a:rPr>
              <a:t>The USPTO is responsive to the feedback it receives during the PRA renewal process.</a:t>
            </a:r>
          </a:p>
          <a:p>
            <a:pPr marL="285750" indent="-285750">
              <a:buFont typeface="Arial" pitchFamily="34" charset="0"/>
              <a:buChar char="•"/>
              <a:defRPr/>
            </a:pPr>
            <a:endParaRPr lang="en-US" sz="2400" dirty="0">
              <a:solidFill>
                <a:srgbClr val="002060"/>
              </a:solidFill>
              <a:latin typeface="+mn-lt"/>
            </a:endParaRPr>
          </a:p>
          <a:p>
            <a:pPr marL="285750" indent="-285750">
              <a:buFont typeface="Arial" pitchFamily="34" charset="0"/>
              <a:buChar char="•"/>
              <a:defRPr/>
            </a:pPr>
            <a:r>
              <a:rPr lang="en-US" sz="2400" dirty="0">
                <a:solidFill>
                  <a:srgbClr val="002060"/>
                </a:solidFill>
                <a:latin typeface="+mn-lt"/>
              </a:rPr>
              <a:t>As recently as 2006, the USPTO was estimating 10 hours and 45 minutes for </a:t>
            </a:r>
            <a:r>
              <a:rPr lang="en-US" sz="2400" dirty="0" smtClean="0">
                <a:solidFill>
                  <a:srgbClr val="002060"/>
                </a:solidFill>
                <a:latin typeface="+mn-lt"/>
              </a:rPr>
              <a:t>the time </a:t>
            </a:r>
            <a:r>
              <a:rPr lang="en-US" sz="2400" dirty="0">
                <a:solidFill>
                  <a:srgbClr val="002060"/>
                </a:solidFill>
                <a:latin typeface="+mn-lt"/>
              </a:rPr>
              <a:t>it takes to gather the </a:t>
            </a:r>
            <a:r>
              <a:rPr lang="en-US" sz="2400" dirty="0" smtClean="0">
                <a:solidFill>
                  <a:srgbClr val="002060"/>
                </a:solidFill>
                <a:latin typeface="+mn-lt"/>
              </a:rPr>
              <a:t>necessary information</a:t>
            </a:r>
            <a:r>
              <a:rPr lang="en-US" sz="2400" dirty="0">
                <a:solidFill>
                  <a:srgbClr val="002060"/>
                </a:solidFill>
                <a:latin typeface="+mn-lt"/>
              </a:rPr>
              <a:t>, prepare </a:t>
            </a:r>
            <a:r>
              <a:rPr lang="en-US" sz="2400" dirty="0" smtClean="0">
                <a:solidFill>
                  <a:srgbClr val="002060"/>
                </a:solidFill>
                <a:latin typeface="+mn-lt"/>
              </a:rPr>
              <a:t>a new utility application</a:t>
            </a:r>
            <a:r>
              <a:rPr lang="en-US" sz="2400" dirty="0">
                <a:solidFill>
                  <a:srgbClr val="002060"/>
                </a:solidFill>
                <a:latin typeface="+mn-lt"/>
              </a:rPr>
              <a:t>, and submit the </a:t>
            </a:r>
            <a:r>
              <a:rPr lang="en-US" sz="2400" dirty="0" smtClean="0">
                <a:solidFill>
                  <a:srgbClr val="002060"/>
                </a:solidFill>
                <a:latin typeface="+mn-lt"/>
              </a:rPr>
              <a:t>completed application </a:t>
            </a:r>
            <a:r>
              <a:rPr lang="en-US" sz="2400" dirty="0">
                <a:solidFill>
                  <a:srgbClr val="002060"/>
                </a:solidFill>
                <a:latin typeface="+mn-lt"/>
              </a:rPr>
              <a:t>to the </a:t>
            </a:r>
            <a:r>
              <a:rPr lang="en-US" sz="2400" dirty="0" smtClean="0">
                <a:solidFill>
                  <a:srgbClr val="002060"/>
                </a:solidFill>
                <a:latin typeface="+mn-lt"/>
              </a:rPr>
              <a:t>USPTO.</a:t>
            </a:r>
          </a:p>
          <a:p>
            <a:pPr marL="285750" indent="-285750">
              <a:buFont typeface="Arial" pitchFamily="34" charset="0"/>
              <a:buChar char="•"/>
              <a:defRPr/>
            </a:pPr>
            <a:endParaRPr lang="en-US" sz="2400" dirty="0">
              <a:solidFill>
                <a:srgbClr val="002060"/>
              </a:solidFill>
              <a:latin typeface="+mn-lt"/>
            </a:endParaRPr>
          </a:p>
          <a:p>
            <a:pPr marL="285750" indent="-285750">
              <a:buFont typeface="Arial" pitchFamily="34" charset="0"/>
              <a:buChar char="•"/>
              <a:defRPr/>
            </a:pPr>
            <a:r>
              <a:rPr lang="en-US" sz="2400" dirty="0" smtClean="0">
                <a:solidFill>
                  <a:srgbClr val="002060"/>
                </a:solidFill>
                <a:latin typeface="+mn-lt"/>
              </a:rPr>
              <a:t>The October 1, 2013 notice estimates that it takes 33 hours and 12 minutes for the same action.</a:t>
            </a:r>
            <a:endParaRPr lang="en-US" sz="2400" dirty="0">
              <a:solidFill>
                <a:srgbClr val="002060"/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537AA32-F0FB-4DD5-BE7F-795B46BFA9A9}" type="slidenum">
              <a:rPr lang="en-US"/>
              <a:pPr>
                <a:defRPr/>
              </a:pPr>
              <a:t>12</a:t>
            </a:fld>
            <a:endParaRPr lang="en-US"/>
          </a:p>
        </p:txBody>
      </p:sp>
      <p:sp>
        <p:nvSpPr>
          <p:cNvPr id="1741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More Information</a:t>
            </a:r>
            <a:endParaRPr lang="en-US" dirty="0" smtClean="0"/>
          </a:p>
        </p:txBody>
      </p:sp>
      <p:sp>
        <p:nvSpPr>
          <p:cNvPr id="1741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828800"/>
            <a:ext cx="8229600" cy="38862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endParaRPr lang="en-US" sz="2200" dirty="0" smtClean="0"/>
          </a:p>
          <a:p>
            <a:pPr eaLnBrk="1" hangingPunct="1">
              <a:lnSpc>
                <a:spcPct val="90000"/>
              </a:lnSpc>
            </a:pPr>
            <a:r>
              <a:rPr lang="en-US" sz="2200" dirty="0" smtClean="0"/>
              <a:t>For more information </a:t>
            </a:r>
            <a:r>
              <a:rPr lang="en-US" sz="2200" dirty="0" smtClean="0"/>
              <a:t>on the renewal of 0651-0032, please visit: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sz="2200" dirty="0" smtClean="0"/>
              <a:t>http</a:t>
            </a:r>
            <a:r>
              <a:rPr lang="en-US" sz="2200" dirty="0"/>
              <a:t>://</a:t>
            </a:r>
            <a:r>
              <a:rPr lang="en-US" sz="2200" dirty="0" smtClean="0"/>
              <a:t>www.uspto.gov/patents/init_events/praroundtable2013.jsp and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sz="2200" dirty="0"/>
              <a:t>http://</a:t>
            </a:r>
            <a:r>
              <a:rPr lang="en-US" sz="2200" dirty="0" smtClean="0"/>
              <a:t>www.uspto.gov/news/fedreg/fr_2013.jsp</a:t>
            </a:r>
          </a:p>
          <a:p>
            <a:pPr marL="0" indent="0" eaLnBrk="1" hangingPunct="1">
              <a:lnSpc>
                <a:spcPct val="90000"/>
              </a:lnSpc>
              <a:buNone/>
            </a:pPr>
            <a:endParaRPr lang="en-US" sz="2200" dirty="0"/>
          </a:p>
          <a:p>
            <a:pPr eaLnBrk="1" hangingPunct="1">
              <a:lnSpc>
                <a:spcPct val="90000"/>
              </a:lnSpc>
            </a:pPr>
            <a:r>
              <a:rPr lang="en-US" sz="2200" dirty="0" smtClean="0"/>
              <a:t>For more information </a:t>
            </a:r>
            <a:r>
              <a:rPr lang="en-US" sz="2200" dirty="0" smtClean="0"/>
              <a:t>on the renewal of any other USPTO information collection, please visit: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sz="2200" dirty="0"/>
              <a:t>http://</a:t>
            </a:r>
            <a:r>
              <a:rPr lang="en-US" sz="2200" dirty="0" smtClean="0"/>
              <a:t>www.uspto.gov/news/fedreg/fr_2013.jsp and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sz="2200" dirty="0"/>
              <a:t>http</a:t>
            </a:r>
            <a:r>
              <a:rPr lang="en-US" sz="2200" dirty="0" smtClean="0"/>
              <a:t>://www.reginfo.gov (under </a:t>
            </a:r>
            <a:r>
              <a:rPr lang="en-US" sz="2200" dirty="0"/>
              <a:t>‘‘</a:t>
            </a:r>
            <a:r>
              <a:rPr lang="en-US" sz="2200" dirty="0" smtClean="0"/>
              <a:t>Information Collection Review”)</a:t>
            </a:r>
            <a:endParaRPr lang="en-US" sz="2200" dirty="0"/>
          </a:p>
          <a:p>
            <a:pPr lvl="1" eaLnBrk="1" hangingPunct="1">
              <a:lnSpc>
                <a:spcPct val="90000"/>
              </a:lnSpc>
            </a:pPr>
            <a:endParaRPr lang="en-US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47C9133-CE07-4E1F-AB56-623843C03F50}" type="slidenum">
              <a:rPr lang="en-US"/>
              <a:pPr>
                <a:defRPr/>
              </a:pPr>
              <a:t>13</a:t>
            </a:fld>
            <a:endParaRPr lang="en-US"/>
          </a:p>
        </p:txBody>
      </p:sp>
      <p:sp>
        <p:nvSpPr>
          <p:cNvPr id="2662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PRA Roundtable 2013</a:t>
            </a:r>
            <a:endParaRPr lang="en-US" dirty="0" smtClean="0"/>
          </a:p>
        </p:txBody>
      </p:sp>
      <p:sp>
        <p:nvSpPr>
          <p:cNvPr id="2663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buFontTx/>
              <a:buNone/>
            </a:pPr>
            <a:endParaRPr lang="en-US" b="1" dirty="0" smtClean="0"/>
          </a:p>
          <a:p>
            <a:pPr algn="ctr" eaLnBrk="1" hangingPunct="1">
              <a:buFontTx/>
              <a:buNone/>
            </a:pPr>
            <a:endParaRPr lang="en-US" b="1" dirty="0" smtClean="0"/>
          </a:p>
          <a:p>
            <a:pPr algn="ctr" eaLnBrk="1" hangingPunct="1">
              <a:buFontTx/>
              <a:buNone/>
            </a:pPr>
            <a:r>
              <a:rPr lang="en-US" b="1" dirty="0" smtClean="0"/>
              <a:t>Thank you!</a:t>
            </a:r>
          </a:p>
          <a:p>
            <a:pPr algn="ctr" eaLnBrk="1" hangingPunct="1">
              <a:buFontTx/>
              <a:buNone/>
            </a:pPr>
            <a:endParaRPr lang="en-US" b="1" dirty="0" smtClean="0"/>
          </a:p>
          <a:p>
            <a:pPr algn="ctr" eaLnBrk="1" hangingPunct="1">
              <a:buFontTx/>
              <a:buNone/>
            </a:pPr>
            <a:endParaRPr lang="en-US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Paperwork Reduction Act (PRA)</a:t>
            </a:r>
            <a:endParaRPr lang="en-US" dirty="0" smtClean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990600" y="1828800"/>
            <a:ext cx="7315200" cy="5105400"/>
          </a:xfrm>
        </p:spPr>
        <p:txBody>
          <a:bodyPr anchor="t"/>
          <a:lstStyle/>
          <a:p>
            <a:pPr marL="0" indent="0">
              <a:spcBef>
                <a:spcPts val="0"/>
              </a:spcBef>
              <a:buNone/>
              <a:defRPr/>
            </a:pPr>
            <a:r>
              <a:rPr lang="en-US" sz="2400" dirty="0" smtClean="0"/>
              <a:t>Before requiring </a:t>
            </a:r>
            <a:r>
              <a:rPr lang="en-US" sz="2400" dirty="0"/>
              <a:t>or requesting information </a:t>
            </a:r>
            <a:r>
              <a:rPr lang="en-US" sz="2400" dirty="0" smtClean="0"/>
              <a:t>from the </a:t>
            </a:r>
            <a:r>
              <a:rPr lang="en-US" sz="2400" dirty="0"/>
              <a:t>public, the PRA </a:t>
            </a:r>
            <a:r>
              <a:rPr lang="en-US" sz="2400" dirty="0" smtClean="0"/>
              <a:t>requires Federal agencies to</a:t>
            </a:r>
          </a:p>
          <a:p>
            <a:pPr marL="0" indent="0">
              <a:spcBef>
                <a:spcPts val="0"/>
              </a:spcBef>
              <a:buNone/>
              <a:defRPr/>
            </a:pPr>
            <a:r>
              <a:rPr lang="en-US" sz="2400" dirty="0" smtClean="0"/>
              <a:t>    </a:t>
            </a:r>
          </a:p>
          <a:p>
            <a:pPr marL="0" indent="0">
              <a:spcBef>
                <a:spcPts val="0"/>
              </a:spcBef>
              <a:buNone/>
              <a:defRPr/>
            </a:pPr>
            <a:r>
              <a:rPr lang="en-US" sz="2400" dirty="0"/>
              <a:t> </a:t>
            </a:r>
            <a:r>
              <a:rPr lang="en-US" sz="2400" dirty="0" smtClean="0"/>
              <a:t>   (1</a:t>
            </a:r>
            <a:r>
              <a:rPr lang="en-US" sz="2400" dirty="0"/>
              <a:t>) seek public comment </a:t>
            </a:r>
            <a:r>
              <a:rPr lang="en-US" sz="2400" dirty="0" smtClean="0"/>
              <a:t>on the </a:t>
            </a:r>
            <a:r>
              <a:rPr lang="en-US" sz="2400" dirty="0"/>
              <a:t>proposed collection </a:t>
            </a:r>
            <a:r>
              <a:rPr lang="en-US" sz="2400" dirty="0" smtClean="0"/>
              <a:t>of</a:t>
            </a:r>
            <a:br>
              <a:rPr lang="en-US" sz="2400" dirty="0" smtClean="0"/>
            </a:br>
            <a:r>
              <a:rPr lang="en-US" sz="2400" dirty="0" smtClean="0"/>
              <a:t>information, and</a:t>
            </a:r>
          </a:p>
          <a:p>
            <a:pPr marL="0" indent="0">
              <a:spcBef>
                <a:spcPts val="0"/>
              </a:spcBef>
              <a:buNone/>
              <a:defRPr/>
            </a:pPr>
            <a:endParaRPr lang="en-US" sz="2400" dirty="0" smtClean="0"/>
          </a:p>
          <a:p>
            <a:pPr marL="0" indent="0">
              <a:spcBef>
                <a:spcPts val="0"/>
              </a:spcBef>
              <a:buNone/>
              <a:defRPr/>
            </a:pPr>
            <a:r>
              <a:rPr lang="en-US" sz="2400" dirty="0" smtClean="0"/>
              <a:t>    (</a:t>
            </a:r>
            <a:r>
              <a:rPr lang="en-US" sz="2400" dirty="0"/>
              <a:t>2) submit a request to collect </a:t>
            </a:r>
            <a:r>
              <a:rPr lang="en-US" sz="2400" dirty="0" smtClean="0"/>
              <a:t>the information </a:t>
            </a:r>
            <a:r>
              <a:rPr lang="en-US" sz="2400" dirty="0"/>
              <a:t>to the Office </a:t>
            </a:r>
            <a:r>
              <a:rPr lang="en-US" sz="2400" dirty="0" smtClean="0"/>
              <a:t>of Management </a:t>
            </a:r>
            <a:r>
              <a:rPr lang="en-US" sz="2400" dirty="0"/>
              <a:t>and Budget (OMB) </a:t>
            </a:r>
            <a:r>
              <a:rPr lang="en-US" sz="2400" dirty="0" smtClean="0"/>
              <a:t>for review </a:t>
            </a:r>
            <a:r>
              <a:rPr lang="en-US" sz="2400" dirty="0"/>
              <a:t>and approval.</a:t>
            </a:r>
            <a:endParaRPr lang="en-US" sz="2400" dirty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ABE933B-DE98-49B3-8594-BA4EF92754D9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Goals of the PRA</a:t>
            </a:r>
            <a:endParaRPr lang="en-US" dirty="0" smtClean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524000"/>
            <a:ext cx="8229600" cy="5410200"/>
          </a:xfrm>
        </p:spPr>
        <p:txBody>
          <a:bodyPr/>
          <a:lstStyle/>
          <a:p>
            <a:pPr marL="0" indent="0">
              <a:buNone/>
              <a:defRPr/>
            </a:pPr>
            <a:endParaRPr lang="en-US" sz="2000" dirty="0" smtClean="0"/>
          </a:p>
          <a:p>
            <a:pPr>
              <a:defRPr/>
            </a:pPr>
            <a:r>
              <a:rPr lang="en-US" sz="2800" dirty="0" smtClean="0"/>
              <a:t>Minimize and control burdens</a:t>
            </a:r>
          </a:p>
          <a:p>
            <a:pPr>
              <a:defRPr/>
            </a:pPr>
            <a:endParaRPr lang="en-US" sz="2800" dirty="0" smtClean="0"/>
          </a:p>
          <a:p>
            <a:pPr>
              <a:defRPr/>
            </a:pPr>
            <a:r>
              <a:rPr lang="en-US" sz="2800" dirty="0" smtClean="0"/>
              <a:t>Maximize the practical </a:t>
            </a:r>
            <a:r>
              <a:rPr lang="en-US" sz="2800" dirty="0"/>
              <a:t>utility and public benefit of </a:t>
            </a:r>
            <a:r>
              <a:rPr lang="en-US" sz="2800" dirty="0" smtClean="0"/>
              <a:t>the information </a:t>
            </a:r>
            <a:r>
              <a:rPr lang="en-US" sz="2800" dirty="0"/>
              <a:t>collected.</a:t>
            </a:r>
            <a:endParaRPr lang="en-US" sz="2800" dirty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ABE933B-DE98-49B3-8594-BA4EF92754D9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044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OMB Approval</a:t>
            </a:r>
            <a:endParaRPr lang="en-US" dirty="0" smtClean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295400"/>
            <a:ext cx="8229600" cy="1905000"/>
          </a:xfrm>
        </p:spPr>
        <p:txBody>
          <a:bodyPr/>
          <a:lstStyle/>
          <a:p>
            <a:pPr marL="0" indent="0">
              <a:buFontTx/>
              <a:buNone/>
              <a:defRPr/>
            </a:pPr>
            <a:endParaRPr lang="en-US" sz="1600" dirty="0" smtClean="0"/>
          </a:p>
          <a:p>
            <a:pPr marL="457200" lvl="1" indent="0">
              <a:buFontTx/>
              <a:buNone/>
              <a:defRPr/>
            </a:pPr>
            <a:endParaRPr lang="en-US" sz="1600" dirty="0" smtClean="0"/>
          </a:p>
          <a:p>
            <a:pPr lvl="1">
              <a:buFont typeface="Arial" pitchFamily="34" charset="0"/>
              <a:buChar char="•"/>
              <a:defRPr/>
            </a:pPr>
            <a:endParaRPr lang="en-US" sz="1600" dirty="0" smtClean="0"/>
          </a:p>
          <a:p>
            <a:pPr lvl="1">
              <a:buFont typeface="Arial" pitchFamily="34" charset="0"/>
              <a:buChar char="•"/>
              <a:defRPr/>
            </a:pPr>
            <a:endParaRPr lang="en-US" sz="240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76250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9900BD-24AC-4E7E-B37C-BA1648EAB448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76400"/>
            <a:ext cx="8077200" cy="4876800"/>
          </a:xfrm>
        </p:spPr>
        <p:txBody>
          <a:bodyPr/>
          <a:lstStyle/>
          <a:p>
            <a:pPr marL="400050">
              <a:defRPr/>
            </a:pPr>
            <a:endParaRPr lang="en-US" sz="2000" dirty="0" smtClean="0"/>
          </a:p>
          <a:p>
            <a:pPr marL="400050">
              <a:defRPr/>
            </a:pPr>
            <a:r>
              <a:rPr lang="en-US" sz="2400" dirty="0" smtClean="0"/>
              <a:t>OMB </a:t>
            </a:r>
            <a:r>
              <a:rPr lang="en-US" sz="2400" dirty="0"/>
              <a:t>approval </a:t>
            </a:r>
            <a:r>
              <a:rPr lang="en-US" sz="2400" dirty="0" smtClean="0"/>
              <a:t>of a </a:t>
            </a:r>
            <a:r>
              <a:rPr lang="en-US" sz="2400" dirty="0"/>
              <a:t>collection of information is </a:t>
            </a:r>
            <a:r>
              <a:rPr lang="en-US" sz="2400" dirty="0" smtClean="0"/>
              <a:t>generally effective </a:t>
            </a:r>
            <a:r>
              <a:rPr lang="en-US" sz="2400" dirty="0"/>
              <a:t>for three years from </a:t>
            </a:r>
            <a:r>
              <a:rPr lang="en-US" sz="2400" dirty="0" smtClean="0"/>
              <a:t>the approval date.</a:t>
            </a:r>
          </a:p>
          <a:p>
            <a:pPr marL="400050">
              <a:defRPr/>
            </a:pPr>
            <a:endParaRPr lang="en-US" sz="2400" dirty="0" smtClean="0"/>
          </a:p>
          <a:p>
            <a:pPr marL="400050">
              <a:defRPr/>
            </a:pPr>
            <a:r>
              <a:rPr lang="en-US" sz="2400" dirty="0" smtClean="0"/>
              <a:t>Agencies seek renewal </a:t>
            </a:r>
            <a:r>
              <a:rPr lang="en-US" sz="2400" dirty="0"/>
              <a:t>of their approval from OMB </a:t>
            </a:r>
            <a:r>
              <a:rPr lang="en-US" sz="2400" dirty="0" smtClean="0"/>
              <a:t>to collect </a:t>
            </a:r>
            <a:r>
              <a:rPr lang="en-US" sz="2400" dirty="0"/>
              <a:t>the information prior to </a:t>
            </a:r>
            <a:r>
              <a:rPr lang="en-US" sz="2400" dirty="0" smtClean="0"/>
              <a:t>the expiration </a:t>
            </a:r>
            <a:r>
              <a:rPr lang="en-US" sz="2400" dirty="0"/>
              <a:t>of the three-year term.</a:t>
            </a:r>
            <a:endParaRPr 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USPTO Information Collections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2057400"/>
            <a:ext cx="7696200" cy="2743200"/>
          </a:xfrm>
        </p:spPr>
        <p:txBody>
          <a:bodyPr/>
          <a:lstStyle/>
          <a:p>
            <a:r>
              <a:rPr lang="en-US" sz="3000" dirty="0" smtClean="0"/>
              <a:t>The USPTO has 47 </a:t>
            </a:r>
            <a:r>
              <a:rPr lang="en-US" sz="3000" dirty="0" smtClean="0"/>
              <a:t>active information collections.</a:t>
            </a:r>
          </a:p>
          <a:p>
            <a:endParaRPr lang="en-US" sz="3000" dirty="0" smtClean="0"/>
          </a:p>
          <a:p>
            <a:r>
              <a:rPr lang="en-US" sz="3000" dirty="0" smtClean="0"/>
              <a:t>Patents alone has 19 active information collections.</a:t>
            </a:r>
            <a:endParaRPr lang="en-US" sz="3000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12</a:t>
            </a:r>
            <a:r>
              <a:rPr lang="en-US" dirty="0" smtClean="0"/>
              <a:t>/11/13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AD79638-4983-4EE4-84E9-1CDA5FE46AEF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4184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Patents’ Information Collections</a:t>
            </a:r>
            <a:endParaRPr lang="en-US" dirty="0" smtClean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295400"/>
            <a:ext cx="8229600" cy="1905000"/>
          </a:xfrm>
        </p:spPr>
        <p:txBody>
          <a:bodyPr/>
          <a:lstStyle/>
          <a:p>
            <a:pPr marL="0" indent="0">
              <a:buFontTx/>
              <a:buNone/>
              <a:defRPr/>
            </a:pPr>
            <a:endParaRPr lang="en-US" sz="1600" dirty="0" smtClean="0"/>
          </a:p>
          <a:p>
            <a:pPr marL="457200" lvl="1" indent="0">
              <a:buFontTx/>
              <a:buNone/>
              <a:defRPr/>
            </a:pPr>
            <a:endParaRPr lang="en-US" sz="1600" dirty="0" smtClean="0"/>
          </a:p>
          <a:p>
            <a:pPr lvl="1">
              <a:buFont typeface="Arial" pitchFamily="34" charset="0"/>
              <a:buChar char="•"/>
              <a:defRPr/>
            </a:pPr>
            <a:endParaRPr lang="en-US" sz="1600" dirty="0" smtClean="0"/>
          </a:p>
          <a:p>
            <a:pPr lvl="1">
              <a:buFont typeface="Arial" pitchFamily="34" charset="0"/>
              <a:buChar char="•"/>
              <a:defRPr/>
            </a:pPr>
            <a:endParaRPr lang="en-US" sz="240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76250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D278286-2483-41E3-98A2-76898AA93019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sz="half" idx="2"/>
          </p:nvPr>
        </p:nvSpPr>
        <p:spPr>
          <a:xfrm>
            <a:off x="457200" y="1524000"/>
            <a:ext cx="8305800" cy="4800600"/>
          </a:xfrm>
        </p:spPr>
        <p:txBody>
          <a:bodyPr/>
          <a:lstStyle/>
          <a:p>
            <a:pPr marL="457200" lvl="1" indent="0">
              <a:buNone/>
              <a:defRPr/>
            </a:pPr>
            <a:r>
              <a:rPr lang="en-US" sz="2000" dirty="0" smtClean="0"/>
              <a:t>Patents’ information collections reflect the full spectrum of patent prosecution at the USPTO, including:</a:t>
            </a:r>
          </a:p>
          <a:p>
            <a:pPr lvl="1">
              <a:defRPr/>
            </a:pPr>
            <a:r>
              <a:rPr lang="en-US" sz="2000" dirty="0" smtClean="0"/>
              <a:t>Initial application filings</a:t>
            </a:r>
          </a:p>
          <a:p>
            <a:pPr lvl="1">
              <a:defRPr/>
            </a:pPr>
            <a:r>
              <a:rPr lang="en-US" sz="2000" dirty="0" smtClean="0"/>
              <a:t>Patent Cooperation Treaty (PCT)</a:t>
            </a:r>
          </a:p>
          <a:p>
            <a:pPr lvl="1">
              <a:defRPr/>
            </a:pPr>
            <a:r>
              <a:rPr lang="en-US" sz="2000" dirty="0" smtClean="0"/>
              <a:t>Representative and Address Provisions</a:t>
            </a:r>
          </a:p>
          <a:p>
            <a:pPr lvl="1">
              <a:defRPr/>
            </a:pPr>
            <a:r>
              <a:rPr lang="en-US" sz="2000" dirty="0" smtClean="0"/>
              <a:t>Patent application processing</a:t>
            </a:r>
          </a:p>
          <a:p>
            <a:pPr lvl="1">
              <a:defRPr/>
            </a:pPr>
            <a:r>
              <a:rPr lang="en-US" sz="2000" dirty="0" smtClean="0"/>
              <a:t>Patent Prosecution Highway (PPH)</a:t>
            </a:r>
          </a:p>
          <a:p>
            <a:pPr lvl="1">
              <a:defRPr/>
            </a:pPr>
            <a:r>
              <a:rPr lang="en-US" sz="2000" dirty="0" smtClean="0"/>
              <a:t>Post Allowance and </a:t>
            </a:r>
            <a:r>
              <a:rPr lang="en-US" sz="2000" dirty="0" err="1" smtClean="0"/>
              <a:t>Refiling</a:t>
            </a:r>
            <a:endParaRPr lang="en-US" sz="2000" dirty="0" smtClean="0"/>
          </a:p>
          <a:p>
            <a:pPr lvl="1">
              <a:defRPr/>
            </a:pPr>
            <a:r>
              <a:rPr lang="en-US" sz="2000" dirty="0" smtClean="0"/>
              <a:t>Patent Maintenance Fees</a:t>
            </a:r>
          </a:p>
          <a:p>
            <a:pPr lvl="1">
              <a:defRPr/>
            </a:pPr>
            <a:r>
              <a:rPr lang="en-US" sz="2000" dirty="0" smtClean="0"/>
              <a:t>Patent Term Extension</a:t>
            </a:r>
          </a:p>
          <a:p>
            <a:pPr lvl="1">
              <a:defRPr/>
            </a:pPr>
            <a:r>
              <a:rPr lang="en-US" sz="2000" dirty="0" smtClean="0"/>
              <a:t>Patent Reexaminations</a:t>
            </a:r>
            <a:endParaRPr lang="en-US" sz="2000" dirty="0" smtClean="0"/>
          </a:p>
          <a:p>
            <a:pPr lvl="1">
              <a:defRPr/>
            </a:pPr>
            <a:endParaRPr lang="en-US" sz="1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Information Collection 0651-0032</a:t>
            </a:r>
            <a:endParaRPr lang="en-US" dirty="0" smtClean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295400"/>
            <a:ext cx="8229600" cy="1905000"/>
          </a:xfrm>
        </p:spPr>
        <p:txBody>
          <a:bodyPr/>
          <a:lstStyle/>
          <a:p>
            <a:pPr marL="0" indent="0">
              <a:buFontTx/>
              <a:buNone/>
              <a:defRPr/>
            </a:pPr>
            <a:endParaRPr lang="en-US" sz="1600" dirty="0" smtClean="0"/>
          </a:p>
          <a:p>
            <a:pPr marL="457200" lvl="1" indent="0">
              <a:buFontTx/>
              <a:buNone/>
              <a:defRPr/>
            </a:pPr>
            <a:endParaRPr lang="en-US" sz="1600" dirty="0" smtClean="0"/>
          </a:p>
          <a:p>
            <a:pPr lvl="1">
              <a:buFont typeface="Arial" pitchFamily="34" charset="0"/>
              <a:buChar char="•"/>
              <a:defRPr/>
            </a:pPr>
            <a:endParaRPr lang="en-US" sz="1600" dirty="0" smtClean="0"/>
          </a:p>
          <a:p>
            <a:pPr lvl="1">
              <a:buFont typeface="Arial" pitchFamily="34" charset="0"/>
              <a:buChar char="•"/>
              <a:defRPr/>
            </a:pPr>
            <a:endParaRPr lang="en-US" sz="240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0F646DF-6429-4AF7-B21D-7743330616F3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sz="half" idx="2"/>
          </p:nvPr>
        </p:nvSpPr>
        <p:spPr>
          <a:xfrm>
            <a:off x="533400" y="1371600"/>
            <a:ext cx="7924800" cy="5181600"/>
          </a:xfrm>
        </p:spPr>
        <p:txBody>
          <a:bodyPr/>
          <a:lstStyle/>
          <a:p>
            <a:pPr marL="114300" indent="0">
              <a:buNone/>
              <a:defRPr/>
            </a:pPr>
            <a:endParaRPr lang="en-US" sz="2600" dirty="0" smtClean="0"/>
          </a:p>
          <a:p>
            <a:pPr marL="571500" indent="-457200">
              <a:defRPr/>
            </a:pPr>
            <a:r>
              <a:rPr lang="en-US" sz="2600" dirty="0" smtClean="0">
                <a:solidFill>
                  <a:srgbClr val="002060"/>
                </a:solidFill>
              </a:rPr>
              <a:t>Information </a:t>
            </a:r>
            <a:r>
              <a:rPr lang="en-US" sz="2600" dirty="0">
                <a:solidFill>
                  <a:srgbClr val="002060"/>
                </a:solidFill>
              </a:rPr>
              <a:t>collection 0651–0032</a:t>
            </a:r>
            <a:r>
              <a:rPr lang="en-US" sz="2600" dirty="0" smtClean="0">
                <a:solidFill>
                  <a:srgbClr val="002060"/>
                </a:solidFill>
              </a:rPr>
              <a:t>, Initial </a:t>
            </a:r>
            <a:r>
              <a:rPr lang="en-US" sz="2600" dirty="0">
                <a:solidFill>
                  <a:srgbClr val="002060"/>
                </a:solidFill>
              </a:rPr>
              <a:t>Patent Applications, covers </a:t>
            </a:r>
            <a:r>
              <a:rPr lang="en-US" sz="2600" dirty="0" smtClean="0">
                <a:solidFill>
                  <a:srgbClr val="002060"/>
                </a:solidFill>
              </a:rPr>
              <a:t>the information collected </a:t>
            </a:r>
            <a:r>
              <a:rPr lang="en-US" sz="2600" dirty="0">
                <a:solidFill>
                  <a:srgbClr val="002060"/>
                </a:solidFill>
              </a:rPr>
              <a:t>by the USPTO </a:t>
            </a:r>
            <a:r>
              <a:rPr lang="en-US" sz="2600" dirty="0" smtClean="0">
                <a:solidFill>
                  <a:srgbClr val="002060"/>
                </a:solidFill>
              </a:rPr>
              <a:t>in connection </a:t>
            </a:r>
            <a:r>
              <a:rPr lang="en-US" sz="2600" dirty="0">
                <a:solidFill>
                  <a:srgbClr val="002060"/>
                </a:solidFill>
              </a:rPr>
              <a:t>with the </a:t>
            </a:r>
            <a:r>
              <a:rPr lang="en-US" sz="2600" dirty="0" smtClean="0">
                <a:solidFill>
                  <a:srgbClr val="002060"/>
                </a:solidFill>
              </a:rPr>
              <a:t>requirements related </a:t>
            </a:r>
            <a:r>
              <a:rPr lang="en-US" sz="2600" dirty="0">
                <a:solidFill>
                  <a:srgbClr val="002060"/>
                </a:solidFill>
              </a:rPr>
              <a:t>to the initial filing of a </a:t>
            </a:r>
            <a:r>
              <a:rPr lang="en-US" sz="2600" dirty="0" smtClean="0">
                <a:solidFill>
                  <a:srgbClr val="002060"/>
                </a:solidFill>
              </a:rPr>
              <a:t>patent application.</a:t>
            </a:r>
          </a:p>
          <a:p>
            <a:pPr marL="571500" indent="-457200">
              <a:defRPr/>
            </a:pPr>
            <a:r>
              <a:rPr lang="en-US" sz="2600" dirty="0" smtClean="0">
                <a:solidFill>
                  <a:srgbClr val="002060"/>
                </a:solidFill>
              </a:rPr>
              <a:t>Sample items of information covered by the 0651-0032 collection include:</a:t>
            </a:r>
          </a:p>
          <a:p>
            <a:pPr marL="800100" lvl="1">
              <a:defRPr/>
            </a:pPr>
            <a:r>
              <a:rPr lang="en-US" sz="2200" dirty="0" smtClean="0">
                <a:solidFill>
                  <a:srgbClr val="002060"/>
                </a:solidFill>
              </a:rPr>
              <a:t>New </a:t>
            </a:r>
            <a:r>
              <a:rPr lang="en-US" sz="2200" dirty="0">
                <a:solidFill>
                  <a:srgbClr val="002060"/>
                </a:solidFill>
              </a:rPr>
              <a:t>utility, design</a:t>
            </a:r>
            <a:r>
              <a:rPr lang="en-US" sz="2200" dirty="0" smtClean="0">
                <a:solidFill>
                  <a:srgbClr val="002060"/>
                </a:solidFill>
              </a:rPr>
              <a:t>, and </a:t>
            </a:r>
            <a:r>
              <a:rPr lang="en-US" sz="2200" dirty="0">
                <a:solidFill>
                  <a:srgbClr val="002060"/>
                </a:solidFill>
              </a:rPr>
              <a:t>plant patent </a:t>
            </a:r>
            <a:r>
              <a:rPr lang="en-US" sz="2200" dirty="0" smtClean="0">
                <a:solidFill>
                  <a:srgbClr val="002060"/>
                </a:solidFill>
              </a:rPr>
              <a:t>applications</a:t>
            </a:r>
          </a:p>
          <a:p>
            <a:pPr marL="800100" lvl="1">
              <a:defRPr/>
            </a:pPr>
            <a:r>
              <a:rPr lang="en-US" sz="2200" dirty="0" smtClean="0">
                <a:solidFill>
                  <a:srgbClr val="002060"/>
                </a:solidFill>
              </a:rPr>
              <a:t>Continuations </a:t>
            </a:r>
            <a:r>
              <a:rPr lang="en-US" sz="2200" dirty="0">
                <a:solidFill>
                  <a:srgbClr val="002060"/>
                </a:solidFill>
              </a:rPr>
              <a:t>and divisionals </a:t>
            </a:r>
            <a:r>
              <a:rPr lang="en-US" sz="2200" dirty="0" smtClean="0">
                <a:solidFill>
                  <a:srgbClr val="002060"/>
                </a:solidFill>
              </a:rPr>
              <a:t>thereof</a:t>
            </a:r>
          </a:p>
          <a:p>
            <a:pPr marL="800100" lvl="1">
              <a:defRPr/>
            </a:pPr>
            <a:r>
              <a:rPr lang="en-US" sz="2200" dirty="0" smtClean="0">
                <a:solidFill>
                  <a:srgbClr val="002060"/>
                </a:solidFill>
              </a:rPr>
              <a:t>Papers </a:t>
            </a:r>
            <a:r>
              <a:rPr lang="en-US" sz="2200" dirty="0">
                <a:solidFill>
                  <a:srgbClr val="002060"/>
                </a:solidFill>
              </a:rPr>
              <a:t>filed in </a:t>
            </a:r>
            <a:r>
              <a:rPr lang="en-US" sz="2200" dirty="0" smtClean="0">
                <a:solidFill>
                  <a:srgbClr val="002060"/>
                </a:solidFill>
              </a:rPr>
              <a:t>connection therewith</a:t>
            </a:r>
            <a:r>
              <a:rPr lang="en-US" sz="2200" dirty="0">
                <a:solidFill>
                  <a:srgbClr val="002060"/>
                </a:solidFill>
              </a:rPr>
              <a:t>, such as application </a:t>
            </a:r>
            <a:r>
              <a:rPr lang="en-US" sz="2200" dirty="0" smtClean="0">
                <a:solidFill>
                  <a:srgbClr val="002060"/>
                </a:solidFill>
              </a:rPr>
              <a:t>data sheets</a:t>
            </a:r>
            <a:endParaRPr lang="en-US" sz="22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0711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B9ECA7C-EC5F-4C4B-8958-C1A2CCE865B7}" type="slidenum">
              <a:rPr lang="en-US"/>
              <a:pPr>
                <a:defRPr/>
              </a:pPr>
              <a:t>8</a:t>
            </a:fld>
            <a:endParaRPr lang="en-US"/>
          </a:p>
        </p:txBody>
      </p:sp>
      <p:sp>
        <p:nvSpPr>
          <p:cNvPr id="16389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228600"/>
            <a:ext cx="8534400" cy="685800"/>
          </a:xfrm>
        </p:spPr>
        <p:txBody>
          <a:bodyPr anchor="b"/>
          <a:lstStyle/>
          <a:p>
            <a:pPr eaLnBrk="1" hangingPunct="1"/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/>
              <a:t>Renewal of 0651-0032</a:t>
            </a:r>
            <a:endParaRPr lang="en-US" sz="3200" dirty="0" smtClean="0"/>
          </a:p>
        </p:txBody>
      </p:sp>
      <p:sp>
        <p:nvSpPr>
          <p:cNvPr id="1639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sz="2800" dirty="0" smtClean="0"/>
          </a:p>
          <a:p>
            <a:pPr eaLnBrk="1" hangingPunct="1"/>
            <a:r>
              <a:rPr lang="en-US" sz="2800" dirty="0" smtClean="0"/>
              <a:t>The USPTO began the </a:t>
            </a:r>
            <a:r>
              <a:rPr lang="en-US" sz="2800" dirty="0"/>
              <a:t>process of renewing </a:t>
            </a:r>
            <a:r>
              <a:rPr lang="en-US" sz="2800" dirty="0" smtClean="0"/>
              <a:t>the 0651–0032 collection by publishing a </a:t>
            </a:r>
            <a:r>
              <a:rPr lang="en-US" sz="2800" dirty="0"/>
              <a:t>notice </a:t>
            </a:r>
            <a:r>
              <a:rPr lang="en-US" sz="2800" dirty="0" smtClean="0"/>
              <a:t>in the Federal Register on </a:t>
            </a:r>
            <a:r>
              <a:rPr lang="en-US" sz="2800" dirty="0"/>
              <a:t>October 1, 2013</a:t>
            </a:r>
            <a:r>
              <a:rPr lang="en-US" sz="2800" dirty="0" smtClean="0"/>
              <a:t>, inviting </a:t>
            </a:r>
            <a:r>
              <a:rPr lang="en-US" sz="2800" dirty="0"/>
              <a:t>the public to provide </a:t>
            </a:r>
            <a:r>
              <a:rPr lang="en-US" sz="2800" dirty="0" smtClean="0"/>
              <a:t>written comment </a:t>
            </a:r>
            <a:r>
              <a:rPr lang="en-US" sz="2800" dirty="0"/>
              <a:t>on the renewal</a:t>
            </a:r>
            <a:r>
              <a:rPr lang="en-US" sz="2800" dirty="0" smtClean="0"/>
              <a:t>.</a:t>
            </a:r>
          </a:p>
          <a:p>
            <a:pPr eaLnBrk="1" hangingPunct="1"/>
            <a:endParaRPr lang="en-US" sz="2800" dirty="0" smtClean="0"/>
          </a:p>
          <a:p>
            <a:pPr eaLnBrk="1" hangingPunct="1"/>
            <a:r>
              <a:rPr lang="en-US" sz="2800" dirty="0" smtClean="0"/>
              <a:t>The notice provides USPTO estimates </a:t>
            </a:r>
            <a:r>
              <a:rPr lang="en-US" sz="2800" dirty="0"/>
              <a:t>of </a:t>
            </a:r>
            <a:r>
              <a:rPr lang="en-US" sz="2800" dirty="0" smtClean="0"/>
              <a:t>the burdens </a:t>
            </a:r>
            <a:r>
              <a:rPr lang="en-US" sz="2800" dirty="0"/>
              <a:t>associated with providing </a:t>
            </a:r>
            <a:r>
              <a:rPr lang="en-US" sz="2800" dirty="0" smtClean="0"/>
              <a:t>the information </a:t>
            </a:r>
            <a:r>
              <a:rPr lang="en-US" sz="2800" dirty="0"/>
              <a:t>covered by the </a:t>
            </a:r>
            <a:r>
              <a:rPr lang="en-US" sz="2800" dirty="0" smtClean="0"/>
              <a:t>collection</a:t>
            </a:r>
            <a:r>
              <a:rPr lang="en-US" sz="2800" dirty="0"/>
              <a:t>.</a:t>
            </a:r>
            <a:endParaRPr lang="en-US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B9ECA7C-EC5F-4C4B-8958-C1A2CCE865B7}" type="slidenum">
              <a:rPr lang="en-US"/>
              <a:pPr>
                <a:defRPr/>
              </a:pPr>
              <a:t>9</a:t>
            </a:fld>
            <a:endParaRPr lang="en-US"/>
          </a:p>
        </p:txBody>
      </p:sp>
      <p:sp>
        <p:nvSpPr>
          <p:cNvPr id="16389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228600"/>
            <a:ext cx="8534400" cy="685800"/>
          </a:xfrm>
        </p:spPr>
        <p:txBody>
          <a:bodyPr anchor="b"/>
          <a:lstStyle/>
          <a:p>
            <a:pPr eaLnBrk="1" hangingPunct="1"/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/>
              <a:t>Renewal of 0651-0032</a:t>
            </a:r>
            <a:endParaRPr lang="en-US" sz="3200" dirty="0" smtClean="0"/>
          </a:p>
        </p:txBody>
      </p:sp>
      <p:sp>
        <p:nvSpPr>
          <p:cNvPr id="1639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sz="2800" dirty="0" smtClean="0"/>
          </a:p>
          <a:p>
            <a:pPr eaLnBrk="1" hangingPunct="1"/>
            <a:r>
              <a:rPr lang="en-US" sz="2800" dirty="0" smtClean="0"/>
              <a:t>The </a:t>
            </a:r>
            <a:r>
              <a:rPr lang="en-US" sz="2800" dirty="0"/>
              <a:t>October 1 </a:t>
            </a:r>
            <a:r>
              <a:rPr lang="en-US" sz="2800" dirty="0" smtClean="0"/>
              <a:t>notice requests </a:t>
            </a:r>
            <a:r>
              <a:rPr lang="en-US" sz="2800" dirty="0"/>
              <a:t>feedback from the public on </a:t>
            </a:r>
            <a:r>
              <a:rPr lang="en-US" sz="2800" dirty="0" smtClean="0"/>
              <a:t>all of </a:t>
            </a:r>
            <a:r>
              <a:rPr lang="en-US" sz="2800" dirty="0"/>
              <a:t>the estimates provided by the </a:t>
            </a:r>
            <a:r>
              <a:rPr lang="en-US" sz="2800" dirty="0" smtClean="0"/>
              <a:t>USPTO in </a:t>
            </a:r>
            <a:r>
              <a:rPr lang="en-US" sz="2800" dirty="0"/>
              <a:t>the 0651–0032 information </a:t>
            </a:r>
            <a:r>
              <a:rPr lang="en-US" sz="2800" dirty="0" smtClean="0"/>
              <a:t>collection request.</a:t>
            </a:r>
          </a:p>
          <a:p>
            <a:pPr eaLnBrk="1" hangingPunct="1"/>
            <a:endParaRPr lang="en-US" sz="2800" dirty="0" smtClean="0"/>
          </a:p>
          <a:p>
            <a:pPr eaLnBrk="1" hangingPunct="1"/>
            <a:r>
              <a:rPr lang="en-US" sz="2800" dirty="0" smtClean="0"/>
              <a:t>The </a:t>
            </a:r>
            <a:r>
              <a:rPr lang="en-US" sz="2800" dirty="0"/>
              <a:t>deadline for receipt </a:t>
            </a:r>
            <a:r>
              <a:rPr lang="en-US" sz="2800" dirty="0" smtClean="0"/>
              <a:t>of written </a:t>
            </a:r>
            <a:r>
              <a:rPr lang="en-US" sz="2800" dirty="0"/>
              <a:t>comments in response to </a:t>
            </a:r>
            <a:r>
              <a:rPr lang="en-US" sz="2800" dirty="0" smtClean="0"/>
              <a:t>the notice </a:t>
            </a:r>
            <a:r>
              <a:rPr lang="en-US" sz="2800" dirty="0"/>
              <a:t>is </a:t>
            </a:r>
            <a:r>
              <a:rPr lang="en-US" sz="2800" dirty="0" smtClean="0"/>
              <a:t>December </a:t>
            </a:r>
            <a:r>
              <a:rPr lang="en-US" sz="2800" dirty="0"/>
              <a:t>16, 2013.</a:t>
            </a: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3547622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pptTemplate">
  <a:themeElements>
    <a:clrScheme name="1_pptTempla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pptTemplat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1_ppt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ptTempl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pt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ptTempl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ptTempl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ptTempl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ptTempl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ptTempl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ptTempl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ptTempl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ptTempl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ptTempl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1D1DE95C80D874889800B4382FA7E40" ma:contentTypeVersion="1" ma:contentTypeDescription="Create a new document." ma:contentTypeScope="" ma:versionID="412a8f5a9f269e2b9292dd2992940386">
  <xsd:schema xmlns:xsd="http://www.w3.org/2001/XMLSchema" xmlns:p="http://schemas.microsoft.com/office/2006/metadata/properties" xmlns:ns2="180625f8-c65b-4aec-be29-a68a4151e234" targetNamespace="http://schemas.microsoft.com/office/2006/metadata/properties" ma:root="true" ma:fieldsID="b0621858fccb5d91dc7069fc7d304293" ns2:_="">
    <xsd:import namespace="180625f8-c65b-4aec-be29-a68a4151e234"/>
    <xsd:element name="properties">
      <xsd:complexType>
        <xsd:sequence>
          <xsd:element name="documentManagement">
            <xsd:complexType>
              <xsd:all>
                <xsd:element ref="ns2:Status" minOccurs="0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targetNamespace="180625f8-c65b-4aec-be29-a68a4151e234" elementFormDefault="qualified">
    <xsd:import namespace="http://schemas.microsoft.com/office/2006/documentManagement/types"/>
    <xsd:element name="Status" ma:index="8" nillable="true" ma:displayName="Status" ma:default="Under CC Team Review" ma:format="Dropdown" ma:internalName="Status">
      <xsd:simpleType>
        <xsd:restriction base="dms:Choice">
          <xsd:enumeration value="Under CC Team Review"/>
          <xsd:enumeration value="Under OPLA Review"/>
          <xsd:enumeration value="OPLA Review Complete"/>
          <xsd:enumeration value="Publish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LongProperties xmlns="http://schemas.microsoft.com/office/2006/metadata/longProperties"/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180625f8-c65b-4aec-be29-a68a4151e234">Under CC Team Review</Status>
  </documentManagement>
</p:properties>
</file>

<file path=customXml/itemProps1.xml><?xml version="1.0" encoding="utf-8"?>
<ds:datastoreItem xmlns:ds="http://schemas.openxmlformats.org/officeDocument/2006/customXml" ds:itemID="{13AD629F-13D0-476D-85B2-9A3FB24B9CE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80625f8-c65b-4aec-be29-a68a4151e234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customXml/itemProps2.xml><?xml version="1.0" encoding="utf-8"?>
<ds:datastoreItem xmlns:ds="http://schemas.openxmlformats.org/officeDocument/2006/customXml" ds:itemID="{DFDD979B-65D5-4F74-8BD3-951221C57D8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8AD5707-055D-443A-A766-002493CAA795}">
  <ds:schemaRefs>
    <ds:schemaRef ds:uri="http://schemas.microsoft.com/office/2006/metadata/longProperties"/>
  </ds:schemaRefs>
</ds:datastoreItem>
</file>

<file path=customXml/itemProps4.xml><?xml version="1.0" encoding="utf-8"?>
<ds:datastoreItem xmlns:ds="http://schemas.openxmlformats.org/officeDocument/2006/customXml" ds:itemID="{5A7A0285-4926-42BB-9B8E-96F32C75DA4E}">
  <ds:schemaRefs>
    <ds:schemaRef ds:uri="http://purl.org/dc/terms/"/>
    <ds:schemaRef ds:uri="http://schemas.microsoft.com/office/2006/metadata/properties"/>
    <ds:schemaRef ds:uri="180625f8-c65b-4aec-be29-a68a4151e234"/>
    <ds:schemaRef ds:uri="http://purl.org/dc/elements/1.1/"/>
    <ds:schemaRef ds:uri="http://www.w3.org/XML/1998/namespace"/>
    <ds:schemaRef ds:uri="http://schemas.microsoft.com/office/2006/documentManagement/types"/>
    <ds:schemaRef ds:uri="http://schemas.openxmlformats.org/package/2006/metadata/core-properties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pptTemplate</Template>
  <TotalTime>17971</TotalTime>
  <Words>568</Words>
  <Application>Microsoft Office PowerPoint</Application>
  <PresentationFormat>On-screen Show (4:3)</PresentationFormat>
  <Paragraphs>110</Paragraphs>
  <Slides>13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1_pptTemplate</vt:lpstr>
      <vt:lpstr>PRA Roundtable 2013</vt:lpstr>
      <vt:lpstr>Paperwork Reduction Act (PRA)</vt:lpstr>
      <vt:lpstr>Goals of the PRA</vt:lpstr>
      <vt:lpstr>OMB Approval</vt:lpstr>
      <vt:lpstr>USPTO Information Collections</vt:lpstr>
      <vt:lpstr>Patents’ Information Collections</vt:lpstr>
      <vt:lpstr>Information Collection 0651-0032</vt:lpstr>
      <vt:lpstr> Renewal of 0651-0032</vt:lpstr>
      <vt:lpstr> Renewal of 0651-0032</vt:lpstr>
      <vt:lpstr> Goal of Today’s Roundtable</vt:lpstr>
      <vt:lpstr>Stakeholder Feedback</vt:lpstr>
      <vt:lpstr>More Information</vt:lpstr>
      <vt:lpstr>PRA Roundtable 2013</vt:lpstr>
    </vt:vector>
  </TitlesOfParts>
  <Company>USPTO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Examiner Performance Appraisal Plan for entryl level examiners</dc:title>
  <dc:creator>MFleisher</dc:creator>
  <cp:lastModifiedBy>OPLA</cp:lastModifiedBy>
  <cp:revision>192</cp:revision>
  <cp:lastPrinted>2013-11-18T19:55:46Z</cp:lastPrinted>
  <dcterms:created xsi:type="dcterms:W3CDTF">2005-10-12T16:58:44Z</dcterms:created>
  <dcterms:modified xsi:type="dcterms:W3CDTF">2013-12-11T13:31:00Z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">
    <vt:lpwstr>Document</vt:lpwstr>
  </property>
</Properties>
</file>