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comment1.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p:sldMasterIdLst>
    <p:sldMasterId id="2147483648" r:id="rId5"/>
    <p:sldMasterId id="2147483649" r:id="rId6"/>
    <p:sldMasterId id="2147483672" r:id="rId7"/>
    <p:sldMasterId id="2147483788" r:id="rId8"/>
    <p:sldMasterId id="2147483802" r:id="rId9"/>
    <p:sldMasterId id="2147483841" r:id="rId10"/>
    <p:sldMasterId id="2147483853" r:id="rId11"/>
  </p:sldMasterIdLst>
  <p:notesMasterIdLst>
    <p:notesMasterId r:id="rId102"/>
  </p:notesMasterIdLst>
  <p:handoutMasterIdLst>
    <p:handoutMasterId r:id="rId103"/>
  </p:handoutMasterIdLst>
  <p:sldIdLst>
    <p:sldId id="414" r:id="rId12"/>
    <p:sldId id="415" r:id="rId13"/>
    <p:sldId id="417" r:id="rId14"/>
    <p:sldId id="256" r:id="rId15"/>
    <p:sldId id="333" r:id="rId16"/>
    <p:sldId id="334" r:id="rId17"/>
    <p:sldId id="405" r:id="rId18"/>
    <p:sldId id="407" r:id="rId19"/>
    <p:sldId id="404" r:id="rId20"/>
    <p:sldId id="566" r:id="rId21"/>
    <p:sldId id="420" r:id="rId22"/>
    <p:sldId id="421" r:id="rId23"/>
    <p:sldId id="422" r:id="rId24"/>
    <p:sldId id="428" r:id="rId25"/>
    <p:sldId id="482" r:id="rId26"/>
    <p:sldId id="426" r:id="rId27"/>
    <p:sldId id="427" r:id="rId28"/>
    <p:sldId id="423" r:id="rId29"/>
    <p:sldId id="424" r:id="rId30"/>
    <p:sldId id="425" r:id="rId31"/>
    <p:sldId id="546" r:id="rId32"/>
    <p:sldId id="477" r:id="rId33"/>
    <p:sldId id="474" r:id="rId34"/>
    <p:sldId id="473" r:id="rId35"/>
    <p:sldId id="475" r:id="rId36"/>
    <p:sldId id="476" r:id="rId37"/>
    <p:sldId id="480" r:id="rId38"/>
    <p:sldId id="430" r:id="rId39"/>
    <p:sldId id="489" r:id="rId40"/>
    <p:sldId id="434" r:id="rId41"/>
    <p:sldId id="435" r:id="rId42"/>
    <p:sldId id="436" r:id="rId43"/>
    <p:sldId id="437" r:id="rId44"/>
    <p:sldId id="481" r:id="rId45"/>
    <p:sldId id="438" r:id="rId46"/>
    <p:sldId id="439" r:id="rId47"/>
    <p:sldId id="440" r:id="rId48"/>
    <p:sldId id="441" r:id="rId49"/>
    <p:sldId id="443" r:id="rId50"/>
    <p:sldId id="490" r:id="rId51"/>
    <p:sldId id="444" r:id="rId52"/>
    <p:sldId id="445" r:id="rId53"/>
    <p:sldId id="446" r:id="rId54"/>
    <p:sldId id="447" r:id="rId55"/>
    <p:sldId id="448" r:id="rId56"/>
    <p:sldId id="449" r:id="rId57"/>
    <p:sldId id="450" r:id="rId58"/>
    <p:sldId id="451" r:id="rId59"/>
    <p:sldId id="452" r:id="rId60"/>
    <p:sldId id="453" r:id="rId61"/>
    <p:sldId id="491" r:id="rId62"/>
    <p:sldId id="454" r:id="rId63"/>
    <p:sldId id="455" r:id="rId64"/>
    <p:sldId id="492" r:id="rId65"/>
    <p:sldId id="469" r:id="rId66"/>
    <p:sldId id="563" r:id="rId67"/>
    <p:sldId id="493" r:id="rId68"/>
    <p:sldId id="470" r:id="rId69"/>
    <p:sldId id="471" r:id="rId70"/>
    <p:sldId id="555" r:id="rId71"/>
    <p:sldId id="556" r:id="rId72"/>
    <p:sldId id="557" r:id="rId73"/>
    <p:sldId id="558" r:id="rId74"/>
    <p:sldId id="559" r:id="rId75"/>
    <p:sldId id="560" r:id="rId76"/>
    <p:sldId id="561" r:id="rId77"/>
    <p:sldId id="562" r:id="rId78"/>
    <p:sldId id="355" r:id="rId79"/>
    <p:sldId id="528" r:id="rId80"/>
    <p:sldId id="529" r:id="rId81"/>
    <p:sldId id="530" r:id="rId82"/>
    <p:sldId id="531" r:id="rId83"/>
    <p:sldId id="532" r:id="rId84"/>
    <p:sldId id="533" r:id="rId85"/>
    <p:sldId id="534" r:id="rId86"/>
    <p:sldId id="535" r:id="rId87"/>
    <p:sldId id="410" r:id="rId88"/>
    <p:sldId id="567" r:id="rId89"/>
    <p:sldId id="547" r:id="rId90"/>
    <p:sldId id="548" r:id="rId91"/>
    <p:sldId id="549" r:id="rId92"/>
    <p:sldId id="550" r:id="rId93"/>
    <p:sldId id="551" r:id="rId94"/>
    <p:sldId id="552" r:id="rId95"/>
    <p:sldId id="553" r:id="rId96"/>
    <p:sldId id="554" r:id="rId97"/>
    <p:sldId id="564" r:id="rId98"/>
    <p:sldId id="388" r:id="rId99"/>
    <p:sldId id="412" r:id="rId100"/>
    <p:sldId id="293" r:id="rId101"/>
  </p:sldIdLst>
  <p:sldSz cx="9144000" cy="6858000" type="screen4x3"/>
  <p:notesSz cx="6858000" cy="9144000"/>
  <p:defaultTextStyle>
    <a:defPPr>
      <a:defRPr lang="en-US"/>
    </a:defPPr>
    <a:lvl1pPr algn="l" defTabSz="457200" rtl="0" fontAlgn="base" hangingPunct="0">
      <a:spcBef>
        <a:spcPct val="0"/>
      </a:spcBef>
      <a:spcAft>
        <a:spcPct val="0"/>
      </a:spcAft>
      <a:defRPr sz="1200" kern="1200">
        <a:solidFill>
          <a:srgbClr val="000000"/>
        </a:solidFill>
        <a:latin typeface="Helvetica" charset="0"/>
        <a:ea typeface="Helvetica" charset="0"/>
        <a:cs typeface="Helvetica" charset="0"/>
        <a:sym typeface="Helvetica" charset="0"/>
      </a:defRPr>
    </a:lvl1pPr>
    <a:lvl2pPr marL="228600" indent="228600" algn="l" defTabSz="457200" rtl="0" fontAlgn="base" hangingPunct="0">
      <a:spcBef>
        <a:spcPct val="0"/>
      </a:spcBef>
      <a:spcAft>
        <a:spcPct val="0"/>
      </a:spcAft>
      <a:defRPr sz="1200" kern="1200">
        <a:solidFill>
          <a:srgbClr val="000000"/>
        </a:solidFill>
        <a:latin typeface="Helvetica" charset="0"/>
        <a:ea typeface="Helvetica" charset="0"/>
        <a:cs typeface="Helvetica" charset="0"/>
        <a:sym typeface="Helvetica" charset="0"/>
      </a:defRPr>
    </a:lvl2pPr>
    <a:lvl3pPr marL="457200" indent="457200" algn="l" defTabSz="457200" rtl="0" fontAlgn="base" hangingPunct="0">
      <a:spcBef>
        <a:spcPct val="0"/>
      </a:spcBef>
      <a:spcAft>
        <a:spcPct val="0"/>
      </a:spcAft>
      <a:defRPr sz="1200" kern="1200">
        <a:solidFill>
          <a:srgbClr val="000000"/>
        </a:solidFill>
        <a:latin typeface="Helvetica" charset="0"/>
        <a:ea typeface="Helvetica" charset="0"/>
        <a:cs typeface="Helvetica" charset="0"/>
        <a:sym typeface="Helvetica" charset="0"/>
      </a:defRPr>
    </a:lvl3pPr>
    <a:lvl4pPr marL="685800" indent="685800" algn="l" defTabSz="457200" rtl="0" fontAlgn="base" hangingPunct="0">
      <a:spcBef>
        <a:spcPct val="0"/>
      </a:spcBef>
      <a:spcAft>
        <a:spcPct val="0"/>
      </a:spcAft>
      <a:defRPr sz="1200" kern="1200">
        <a:solidFill>
          <a:srgbClr val="000000"/>
        </a:solidFill>
        <a:latin typeface="Helvetica" charset="0"/>
        <a:ea typeface="Helvetica" charset="0"/>
        <a:cs typeface="Helvetica" charset="0"/>
        <a:sym typeface="Helvetica" charset="0"/>
      </a:defRPr>
    </a:lvl4pPr>
    <a:lvl5pPr marL="914400" indent="914400" algn="l" defTabSz="457200" rtl="0" fontAlgn="base" hangingPunct="0">
      <a:spcBef>
        <a:spcPct val="0"/>
      </a:spcBef>
      <a:spcAft>
        <a:spcPct val="0"/>
      </a:spcAft>
      <a:defRPr sz="1200" kern="1200">
        <a:solidFill>
          <a:srgbClr val="000000"/>
        </a:solidFill>
        <a:latin typeface="Helvetica" charset="0"/>
        <a:ea typeface="Helvetica" charset="0"/>
        <a:cs typeface="Helvetica" charset="0"/>
        <a:sym typeface="Helvetica" charset="0"/>
      </a:defRPr>
    </a:lvl5pPr>
    <a:lvl6pPr marL="2286000" algn="l" defTabSz="914400" rtl="0" eaLnBrk="1" latinLnBrk="0" hangingPunct="1">
      <a:defRPr sz="1200" kern="1200">
        <a:solidFill>
          <a:srgbClr val="000000"/>
        </a:solidFill>
        <a:latin typeface="Helvetica" charset="0"/>
        <a:ea typeface="Helvetica" charset="0"/>
        <a:cs typeface="Helvetica" charset="0"/>
        <a:sym typeface="Helvetica" charset="0"/>
      </a:defRPr>
    </a:lvl6pPr>
    <a:lvl7pPr marL="2743200" algn="l" defTabSz="914400" rtl="0" eaLnBrk="1" latinLnBrk="0" hangingPunct="1">
      <a:defRPr sz="1200" kern="1200">
        <a:solidFill>
          <a:srgbClr val="000000"/>
        </a:solidFill>
        <a:latin typeface="Helvetica" charset="0"/>
        <a:ea typeface="Helvetica" charset="0"/>
        <a:cs typeface="Helvetica" charset="0"/>
        <a:sym typeface="Helvetica" charset="0"/>
      </a:defRPr>
    </a:lvl7pPr>
    <a:lvl8pPr marL="3200400" algn="l" defTabSz="914400" rtl="0" eaLnBrk="1" latinLnBrk="0" hangingPunct="1">
      <a:defRPr sz="1200" kern="1200">
        <a:solidFill>
          <a:srgbClr val="000000"/>
        </a:solidFill>
        <a:latin typeface="Helvetica" charset="0"/>
        <a:ea typeface="Helvetica" charset="0"/>
        <a:cs typeface="Helvetica" charset="0"/>
        <a:sym typeface="Helvetica" charset="0"/>
      </a:defRPr>
    </a:lvl8pPr>
    <a:lvl9pPr marL="3657600" algn="l" defTabSz="914400" rtl="0" eaLnBrk="1" latinLnBrk="0" hangingPunct="1">
      <a:defRPr sz="1200" kern="1200">
        <a:solidFill>
          <a:srgbClr val="000000"/>
        </a:solidFill>
        <a:latin typeface="Helvetica" charset="0"/>
        <a:ea typeface="Helvetica" charset="0"/>
        <a:cs typeface="Helvetica" charset="0"/>
        <a:sym typeface="Helvetica"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Radtke" initials="maxr"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9" autoAdjust="0"/>
    <p:restoredTop sz="92847" autoAdjust="0"/>
  </p:normalViewPr>
  <p:slideViewPr>
    <p:cSldViewPr showGuides="1">
      <p:cViewPr varScale="1">
        <p:scale>
          <a:sx n="66" d="100"/>
          <a:sy n="66" d="100"/>
        </p:scale>
        <p:origin x="-134" y="-91"/>
      </p:cViewPr>
      <p:guideLst>
        <p:guide orient="horz" pos="2160"/>
        <p:guide pos="2880"/>
      </p:guideLst>
    </p:cSldViewPr>
  </p:slideViewPr>
  <p:outlineViewPr>
    <p:cViewPr>
      <p:scale>
        <a:sx n="33" d="100"/>
        <a:sy n="33" d="100"/>
      </p:scale>
      <p:origin x="0" y="34488"/>
    </p:cViewPr>
  </p:outlineViewPr>
  <p:notesTextViewPr>
    <p:cViewPr>
      <p:scale>
        <a:sx n="1" d="1"/>
        <a:sy n="1" d="1"/>
      </p:scale>
      <p:origin x="0" y="0"/>
    </p:cViewPr>
  </p:notesTextViewPr>
  <p:sorterViewPr>
    <p:cViewPr>
      <p:scale>
        <a:sx n="53" d="100"/>
        <a:sy n="53" d="100"/>
      </p:scale>
      <p:origin x="0" y="6907"/>
    </p:cViewPr>
  </p:sorterViewPr>
  <p:notesViewPr>
    <p:cSldViewPr showGuides="1">
      <p:cViewPr varScale="1">
        <p:scale>
          <a:sx n="74" d="100"/>
          <a:sy n="74" d="100"/>
        </p:scale>
        <p:origin x="-2112"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7" Type="http://schemas.openxmlformats.org/officeDocument/2006/relationships/slideMaster" Target="slideMasters/slideMaster3.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07" Type="http://schemas.openxmlformats.org/officeDocument/2006/relationships/theme" Target="theme/theme1.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viewProps" Target="viewProps.xml"/><Relationship Id="rId10" Type="http://schemas.openxmlformats.org/officeDocument/2006/relationships/slideMaster" Target="slideMasters/slideMaster6.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1-19T15:47:50.730" idx="5">
    <p:pos x="10" y="10"/>
    <p:text>Spec also discloses gesture-based input</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5F9A19E-C166-4E97-B96C-87D7282A96A6}" type="datetimeFigureOut">
              <a:rPr lang="en-US"/>
              <a:pPr>
                <a:defRPr/>
              </a:pPr>
              <a:t>12/5/2013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B287233-50F6-4752-818C-0D313F91E289}" type="slidenum">
              <a:rPr lang="en-US"/>
              <a:pPr>
                <a:defRPr/>
              </a:pPr>
              <a:t>‹#›</a:t>
            </a:fld>
            <a:endParaRPr lang="en-US" dirty="0"/>
          </a:p>
        </p:txBody>
      </p:sp>
    </p:spTree>
    <p:extLst>
      <p:ext uri="{BB962C8B-B14F-4D97-AF65-F5344CB8AC3E}">
        <p14:creationId xmlns:p14="http://schemas.microsoft.com/office/powerpoint/2010/main" val="20597911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sym typeface="Noteworthy Bold" charset="0"/>
              </a:rPr>
              <a:t>Click to edit Master text styles</a:t>
            </a:r>
          </a:p>
          <a:p>
            <a:pPr lvl="1"/>
            <a:r>
              <a:rPr lang="en-US" noProof="0" smtClean="0">
                <a:sym typeface="Noteworthy Bold" charset="0"/>
              </a:rPr>
              <a:t>Second level</a:t>
            </a:r>
          </a:p>
          <a:p>
            <a:pPr lvl="2"/>
            <a:r>
              <a:rPr lang="en-US" noProof="0" smtClean="0">
                <a:sym typeface="Noteworthy Bold" charset="0"/>
              </a:rPr>
              <a:t>Third level</a:t>
            </a:r>
          </a:p>
          <a:p>
            <a:pPr lvl="3"/>
            <a:r>
              <a:rPr lang="en-US" noProof="0" smtClean="0">
                <a:sym typeface="Noteworthy Bold" charset="0"/>
              </a:rPr>
              <a:t>Fourth level</a:t>
            </a:r>
          </a:p>
          <a:p>
            <a:pPr lvl="4"/>
            <a:r>
              <a:rPr lang="en-US" noProof="0" smtClean="0">
                <a:sym typeface="Noteworthy Bold" charset="0"/>
              </a:rPr>
              <a:t>Fifth level</a:t>
            </a:r>
          </a:p>
        </p:txBody>
      </p:sp>
    </p:spTree>
    <p:extLst>
      <p:ext uri="{BB962C8B-B14F-4D97-AF65-F5344CB8AC3E}">
        <p14:creationId xmlns:p14="http://schemas.microsoft.com/office/powerpoint/2010/main" val="2102570934"/>
      </p:ext>
    </p:extLst>
  </p:cSld>
  <p:clrMap bg1="lt1" tx1="dk1" bg2="lt2" tx2="dk2" accent1="accent1" accent2="accent2" accent3="accent3" accent4="accent4" accent5="accent5" accent6="accent6" hlink="hlink" folHlink="folHlink"/>
  <p:hf hdr="0" ftr="0" dt="0"/>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228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4572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9144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smtClean="0"/>
          </a:p>
        </p:txBody>
      </p:sp>
      <p:sp>
        <p:nvSpPr>
          <p:cNvPr id="9933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66F03008-E9C6-4995-AD86-AA3699286835}" type="slidenum">
              <a:rPr lang="en-US"/>
              <a:pPr eaLnBrk="1"/>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p:sp>
      <p:sp>
        <p:nvSpPr>
          <p:cNvPr id="10752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US" dirty="0" smtClean="0"/>
              <a:t>Both EAST and West are the search tools that an examiner can use to search an application.  Both of these search systems have the capability to allow an examiner to perform a classification search using either USPC or CPC (NOTE – currently the USPTO is shifting to using the CPC)</a:t>
            </a:r>
          </a:p>
        </p:txBody>
      </p:sp>
      <p:sp>
        <p:nvSpPr>
          <p:cNvPr id="10752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BEA0839E-9125-4A62-9FF1-C0F1B7DA82BC}" type="slidenum">
              <a:rPr lang="en-US"/>
              <a:pPr eaLnBrk="1"/>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p:sp>
      <p:sp>
        <p:nvSpPr>
          <p:cNvPr id="108547"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US" dirty="0" smtClean="0"/>
              <a:t>Both EAST and WEST allow an examiner to search the same Databases.</a:t>
            </a:r>
          </a:p>
        </p:txBody>
      </p:sp>
      <p:sp>
        <p:nvSpPr>
          <p:cNvPr id="108548"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BCC03008-BB3E-4718-BA2C-36EAE61A51C1}" type="slidenum">
              <a:rPr lang="en-US"/>
              <a:pPr eaLnBrk="1"/>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p:sp>
      <p:sp>
        <p:nvSpPr>
          <p:cNvPr id="10957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smtClean="0"/>
          </a:p>
        </p:txBody>
      </p:sp>
      <p:sp>
        <p:nvSpPr>
          <p:cNvPr id="10957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905C20E2-ECC7-4C0D-8835-CFD94B885B37}" type="slidenum">
              <a:rPr lang="en-US"/>
              <a:pPr eaLnBrk="1"/>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p:sp>
      <p:sp>
        <p:nvSpPr>
          <p:cNvPr id="11059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US" dirty="0" smtClean="0"/>
              <a:t>SPE/Examiner's Script:  “Here’s an overview of EAST, the search tool I’m going to demonstrate.  I’ve highlighted three main areas:</a:t>
            </a:r>
          </a:p>
          <a:p>
            <a:endParaRPr lang="en-US" dirty="0" smtClean="0"/>
          </a:p>
          <a:p>
            <a:r>
              <a:rPr lang="en-US" dirty="0" smtClean="0"/>
              <a:t>	1)  The search/preview pane, where I can enter my search strings and preview individual references, </a:t>
            </a:r>
          </a:p>
          <a:p>
            <a:r>
              <a:rPr lang="en-US" dirty="0" smtClean="0"/>
              <a:t>	2)  The details grid, where the results of my searches are displayed, and</a:t>
            </a:r>
          </a:p>
          <a:p>
            <a:r>
              <a:rPr lang="en-US" dirty="0" smtClean="0"/>
              <a:t>	3)  The tree view, where my previous searches are stored.”</a:t>
            </a:r>
          </a:p>
          <a:p>
            <a:endParaRPr lang="en-US" dirty="0" smtClean="0"/>
          </a:p>
          <a:p>
            <a:pPr>
              <a:lnSpc>
                <a:spcPct val="100000"/>
              </a:lnSpc>
              <a:spcBef>
                <a:spcPct val="30000"/>
              </a:spcBef>
            </a:pPr>
            <a:r>
              <a:rPr lang="en-US" sz="1200" dirty="0" smtClean="0"/>
              <a:t>SPE/Examiner explains how to add databases and toggle plurals in EAST</a:t>
            </a:r>
          </a:p>
          <a:p>
            <a:endParaRPr lang="en-US" dirty="0" smtClean="0"/>
          </a:p>
          <a:p>
            <a:pPr>
              <a:lnSpc>
                <a:spcPct val="100000"/>
              </a:lnSpc>
              <a:spcBef>
                <a:spcPct val="30000"/>
              </a:spcBef>
            </a:pPr>
            <a:r>
              <a:rPr lang="en-US" dirty="0" smtClean="0"/>
              <a:t>SPE/Examiner's Script:  EAST enables me to simultaneously search all of the databases shown here.</a:t>
            </a:r>
          </a:p>
          <a:p>
            <a:endParaRPr lang="en-US" dirty="0" smtClean="0"/>
          </a:p>
        </p:txBody>
      </p:sp>
      <p:sp>
        <p:nvSpPr>
          <p:cNvPr id="11059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4C092DA8-73A1-46DE-AB70-F1E99E1ADDF7}" type="slidenum">
              <a:rPr lang="en-US"/>
              <a:pPr eaLnBrk="1"/>
              <a:t>22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p:sp>
      <p:sp>
        <p:nvSpPr>
          <p:cNvPr id="11161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US" dirty="0" smtClean="0"/>
              <a:t>Examiner's Script: Finally, EAST enables me to view my entire search history for this case and save it as a workspace. This workspace will serve as the basis for future searches, such as when I need to search the claim amendments in a few months.</a:t>
            </a:r>
          </a:p>
        </p:txBody>
      </p:sp>
      <p:sp>
        <p:nvSpPr>
          <p:cNvPr id="11162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6B4B8EEC-7906-4A10-9790-3F898D9F508D}" type="slidenum">
              <a:rPr lang="en-US"/>
              <a:pPr eaLnBrk="1"/>
              <a:t>25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p:sp>
      <p:sp>
        <p:nvSpPr>
          <p:cNvPr id="11264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US" dirty="0" smtClean="0"/>
              <a:t>Examiner's Script: Finally, EAST enables me to view my entire search history for this case and save it as a workspace. This workspace will serve as the basis for future searches, such as when I need to search the claim amendments in a few months.</a:t>
            </a:r>
          </a:p>
        </p:txBody>
      </p:sp>
      <p:sp>
        <p:nvSpPr>
          <p:cNvPr id="11264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41A26DF1-6904-4902-8E45-F13568E90F6E}" type="slidenum">
              <a:rPr lang="en-US"/>
              <a:pPr eaLnBrk="1"/>
              <a:t>26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p:sp>
      <p:sp>
        <p:nvSpPr>
          <p:cNvPr id="11571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US" dirty="0" smtClean="0"/>
              <a:t>Like EAST, WEST allows for both classification and text searching.  WEST uses the familiar Internet Explorer web browser.</a:t>
            </a:r>
          </a:p>
        </p:txBody>
      </p:sp>
      <p:sp>
        <p:nvSpPr>
          <p:cNvPr id="11571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A39B2469-6EB0-4492-8716-D5FD0E6C10D3}" type="slidenum">
              <a:rPr lang="en-US"/>
              <a:pPr eaLnBrk="1"/>
              <a:t>28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p:sp>
      <p:sp>
        <p:nvSpPr>
          <p:cNvPr id="11673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p:sp>
      <p:sp>
        <p:nvSpPr>
          <p:cNvPr id="11776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US" sz="1000" dirty="0" smtClean="0"/>
              <a:t>With millions and millions of patents and other forms of prior art available – finding prior art is becoming more and more of a team effort that relies on industry/public, global partners, and internal stakeholders.  Today, I’m going to talk briefly about some of the external and internal peer collaboration resources available to examiners to help them more efficiently locate/access and understand the growing body of prior art. </a:t>
            </a:r>
          </a:p>
        </p:txBody>
      </p:sp>
      <p:sp>
        <p:nvSpPr>
          <p:cNvPr id="11776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F0D2535A-99F1-4898-BBC5-37BE2D89AFC8}" type="slidenum">
              <a:rPr lang="en-US"/>
              <a:pPr eaLnBrk="1"/>
              <a:t>31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p:sp>
      <p:sp>
        <p:nvSpPr>
          <p:cNvPr id="118787"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US" sz="1000" dirty="0" smtClean="0"/>
              <a:t>It’s a challenge to find all the relevant prior art for software related applications - much of prior art is in the form of previously written software code which is difficult to find and software code is hard to understand if you didn’t write it.  AIA passage made this easier . . . now 3</a:t>
            </a:r>
            <a:r>
              <a:rPr lang="en-US" sz="1000" baseline="30000" dirty="0" smtClean="0"/>
              <a:t>rd</a:t>
            </a:r>
            <a:r>
              <a:rPr lang="en-US" sz="1000" dirty="0" smtClean="0"/>
              <a:t> parties are able to contribute.</a:t>
            </a:r>
          </a:p>
          <a:p>
            <a:endParaRPr lang="en-US" sz="1000" dirty="0" smtClean="0"/>
          </a:p>
          <a:p>
            <a:pPr>
              <a:lnSpc>
                <a:spcPct val="100000"/>
              </a:lnSpc>
              <a:spcBef>
                <a:spcPct val="30000"/>
              </a:spcBef>
            </a:pPr>
            <a:r>
              <a:rPr lang="en-US" sz="1000" dirty="0" smtClean="0"/>
              <a:t>35 U.S.C. 122(e) provides a mechanism for third parties to submit patents, published patent applications, or other printed publications of potential relevance to the examination of a patent application with a concise description of the asserted relevance of each document submitted.  Under 35 U.S.C. 122(e), such submissions may be made before (1) the later of (i) 6 months after the date of publication or (ii) the date of a first Office action on the merits rejecting any claims, or (2) before the date of a notice of allowance, if earlier.  Section 122(e) also provides for such fees as the Director may prescribe.  This new provision is effective September 16, 2012, and will apply to any patent application.</a:t>
            </a:r>
          </a:p>
          <a:p>
            <a:endParaRPr lang="en-US" sz="1000" dirty="0" smtClean="0"/>
          </a:p>
          <a:p>
            <a:r>
              <a:rPr lang="en-US" sz="1000" dirty="0" smtClean="0"/>
              <a:t>See http://www.uspto.gov/aia_implementation/statistics.jsp for up to date stats and chart for Preissuance submissions</a:t>
            </a:r>
          </a:p>
        </p:txBody>
      </p:sp>
      <p:sp>
        <p:nvSpPr>
          <p:cNvPr id="118788"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093385BC-3E3C-4738-925E-81C745656B37}" type="slidenum">
              <a:rPr lang="en-US"/>
              <a:pPr eaLnBrk="1"/>
              <a:t>32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p:sp>
      <p:sp>
        <p:nvSpPr>
          <p:cNvPr id="10035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smtClean="0"/>
          </a:p>
        </p:txBody>
      </p:sp>
      <p:sp>
        <p:nvSpPr>
          <p:cNvPr id="10035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7226EA2D-BF7F-4BC8-A766-C62819926828}" type="slidenum">
              <a:rPr lang="en-US"/>
              <a:pPr eaLnBrk="1"/>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p:sp>
      <p:sp>
        <p:nvSpPr>
          <p:cNvPr id="11981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US" sz="1000" dirty="0" smtClean="0"/>
              <a:t>Another collaborative program . . . . often similar/same applications are filled in multiple countries simultaneously.</a:t>
            </a:r>
          </a:p>
        </p:txBody>
      </p:sp>
      <p:sp>
        <p:nvSpPr>
          <p:cNvPr id="11981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417B263C-92CC-4A11-9156-2B9BEB4AA189}" type="slidenum">
              <a:rPr lang="en-US"/>
              <a:pPr eaLnBrk="1"/>
              <a:t>33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p:sp>
      <p:sp>
        <p:nvSpPr>
          <p:cNvPr id="12083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smtClean="0"/>
          </a:p>
        </p:txBody>
      </p:sp>
      <p:sp>
        <p:nvSpPr>
          <p:cNvPr id="12083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1F8126E6-F76B-4CB9-9A79-6B795C0D57DD}" type="slidenum">
              <a:rPr lang="en-US"/>
              <a:pPr eaLnBrk="1"/>
              <a:t>34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p:sp>
      <p:sp>
        <p:nvSpPr>
          <p:cNvPr id="12185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marL="0" lvl="1" defTabSz="896938">
              <a:lnSpc>
                <a:spcPct val="100000"/>
              </a:lnSpc>
              <a:spcBef>
                <a:spcPct val="30000"/>
              </a:spcBef>
            </a:pPr>
            <a:r>
              <a:rPr lang="en-US" sz="1000" dirty="0" smtClean="0"/>
              <a:t>Information received is only as good as you understand what you are looking at – in addition to our internal training programs the USPTO has a number of vendor outreach training programs.</a:t>
            </a:r>
          </a:p>
          <a:p>
            <a:pPr marL="0" lvl="1" defTabSz="896938">
              <a:lnSpc>
                <a:spcPct val="100000"/>
              </a:lnSpc>
              <a:spcBef>
                <a:spcPct val="30000"/>
              </a:spcBef>
            </a:pPr>
            <a:endParaRPr lang="en-US" sz="1000" dirty="0" smtClean="0"/>
          </a:p>
          <a:p>
            <a:pPr marL="0" lvl="1" defTabSz="896938">
              <a:lnSpc>
                <a:spcPct val="100000"/>
              </a:lnSpc>
              <a:spcBef>
                <a:spcPct val="30000"/>
              </a:spcBef>
            </a:pPr>
            <a:r>
              <a:rPr lang="en-US" sz="1000" dirty="0" smtClean="0"/>
              <a:t>PETTP -- Volunteer scientists and experts lecture examiners on technical developments, the state of the art, emerging trends, maturing technologies, and recent innovations.  SEE -- Allows examiners to visit off-campus sites to learn about new technology and experience how technologies operate in the fields.  Examiners receive hands-on training specific to their technology</a:t>
            </a:r>
          </a:p>
          <a:p>
            <a:pPr marL="0" lvl="1" defTabSz="896938">
              <a:lnSpc>
                <a:spcPct val="100000"/>
              </a:lnSpc>
              <a:spcBef>
                <a:spcPct val="30000"/>
              </a:spcBef>
            </a:pPr>
            <a:r>
              <a:rPr lang="en-US" sz="1000" dirty="0" smtClean="0"/>
              <a:t>TechFair -- Full-day events where invited speakers from industry present information on cutting-edge technologies</a:t>
            </a:r>
          </a:p>
          <a:p>
            <a:pPr defTabSz="896938"/>
            <a:endParaRPr lang="en-US" sz="1000" dirty="0" smtClean="0"/>
          </a:p>
        </p:txBody>
      </p:sp>
      <p:sp>
        <p:nvSpPr>
          <p:cNvPr id="12186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5BC9F985-5AE3-4B0C-9DC5-986B3C99FC63}" type="slidenum">
              <a:rPr lang="en-US"/>
              <a:pPr eaLnBrk="1"/>
              <a:t>35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p:sp>
      <p:sp>
        <p:nvSpPr>
          <p:cNvPr id="12288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US" sz="1000" dirty="0" smtClean="0"/>
              <a:t>Internally a number of resources are available to allow examiners to collaborate with one another . . . one such way is QEMs are offered in some Technology Centers for both on-campus and hoteling examiners.</a:t>
            </a:r>
          </a:p>
          <a:p>
            <a:r>
              <a:rPr lang="en-US" sz="1000" dirty="0" smtClean="0"/>
              <a:t>Identify opportunities for training</a:t>
            </a:r>
          </a:p>
          <a:p>
            <a:endParaRPr lang="en-US" dirty="0" smtClean="0"/>
          </a:p>
        </p:txBody>
      </p:sp>
      <p:sp>
        <p:nvSpPr>
          <p:cNvPr id="12288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853F4E16-2BDB-492E-9B7B-3753CAE43E3D}" type="slidenum">
              <a:rPr lang="en-US"/>
              <a:pPr eaLnBrk="1"/>
              <a:t>36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p:sp>
      <p:sp>
        <p:nvSpPr>
          <p:cNvPr id="123907"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US" sz="1000" dirty="0" smtClean="0"/>
              <a:t>SharePoint™-based tool that provides just-in-time technical training on software topics</a:t>
            </a:r>
          </a:p>
          <a:p>
            <a:r>
              <a:rPr lang="en-US" sz="1000" dirty="0" smtClean="0"/>
              <a:t>Examiner-maintainable repository of references and training materials for each art area</a:t>
            </a:r>
          </a:p>
          <a:p>
            <a:r>
              <a:rPr lang="en-US" sz="1000" dirty="0" smtClean="0"/>
              <a:t>Statistical listings of frequently-cited patents arranged by class/subclass</a:t>
            </a:r>
          </a:p>
          <a:p>
            <a:r>
              <a:rPr lang="en-US" sz="1000" dirty="0" smtClean="0"/>
              <a:t>Search Assistant contact information</a:t>
            </a:r>
          </a:p>
          <a:p>
            <a:r>
              <a:rPr lang="en-US" sz="1000" dirty="0" smtClean="0"/>
              <a:t>Calendar of Quality Enhancement Meetings</a:t>
            </a:r>
          </a:p>
          <a:p>
            <a:r>
              <a:rPr lang="en-US" sz="1000" dirty="0" smtClean="0"/>
              <a:t>Tools for examiners to share search strategies, synonyms, and keywords on specific topics</a:t>
            </a:r>
          </a:p>
          <a:p>
            <a:endParaRPr lang="en-US" sz="1000" dirty="0" smtClean="0"/>
          </a:p>
        </p:txBody>
      </p:sp>
      <p:sp>
        <p:nvSpPr>
          <p:cNvPr id="123908"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359B21DB-FED3-488C-B4FD-E16DA0B8CBBA}" type="slidenum">
              <a:rPr lang="en-US"/>
              <a:pPr eaLnBrk="1"/>
              <a:t>37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p:sp>
      <p:sp>
        <p:nvSpPr>
          <p:cNvPr id="12493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p:sp>
      <p:sp>
        <p:nvSpPr>
          <p:cNvPr id="12697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US" sz="1000" dirty="0" smtClean="0"/>
              <a:t>Preissuance submissions and international worksharing agreements allows for a fuller more exhaustive set of materials to review.</a:t>
            </a:r>
          </a:p>
          <a:p>
            <a:r>
              <a:rPr lang="en-US" sz="1000" dirty="0" smtClean="0"/>
              <a:t>Publically assisted training programs help examiners better understand the materials provided.</a:t>
            </a:r>
          </a:p>
          <a:p>
            <a:r>
              <a:rPr lang="en-US" sz="1000" dirty="0" smtClean="0"/>
              <a:t>Qem and north provides direct peer assistance in prior art understood by and previously relied upon by others.</a:t>
            </a:r>
          </a:p>
        </p:txBody>
      </p:sp>
      <p:sp>
        <p:nvSpPr>
          <p:cNvPr id="12698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94DFC437-6746-49B8-B1F0-BE64CF9D45E1}" type="slidenum">
              <a:rPr lang="en-US"/>
              <a:pPr eaLnBrk="1"/>
              <a:t>39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p:sp>
      <p:sp>
        <p:nvSpPr>
          <p:cNvPr id="128003" name="Rectangle 3"/>
          <p:cNvSpPr>
            <a:spLocks noGrp="1" noChangeArrowheads="1"/>
          </p:cNvSpPr>
          <p:nvPr>
            <p:ph type="body" idx="1"/>
          </p:nvPr>
        </p:nvSpPr>
        <p:spPr>
          <a:noFill/>
          <a:extLst>
            <a:ext uri="{91240B29-F687-4F45-9708-019B960494DF}">
              <a14:hiddenLine xmlns:a14="http://schemas.microsoft.com/office/drawing/2010/main" w="9525" cap="rnd">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marL="168244" indent="-168244">
              <a:buFont typeface="Arial" pitchFamily="34" charset="0"/>
              <a:buChar char="•"/>
              <a:defRPr/>
            </a:pPr>
            <a:r>
              <a:rPr lang="en-US" dirty="0" smtClean="0"/>
              <a:t>Each Technology Center has an Electronic Information Center (EIC) devoted to the Examiners’ prior art needs based on its particular technology.</a:t>
            </a:r>
          </a:p>
          <a:p>
            <a:pPr marL="168244" indent="-168244">
              <a:buFont typeface="Arial" pitchFamily="34" charset="0"/>
              <a:buChar char="•"/>
              <a:defRPr/>
            </a:pPr>
            <a:r>
              <a:rPr lang="en-US" dirty="0" smtClean="0"/>
              <a:t>The collection of prior art includes print and electronic resources for Non Patent Literature (NPL).</a:t>
            </a:r>
          </a:p>
          <a:p>
            <a:pPr marL="168244" indent="-168244">
              <a:buFont typeface="Arial" pitchFamily="34" charset="0"/>
              <a:buChar char="•"/>
              <a:defRPr/>
            </a:pPr>
            <a:r>
              <a:rPr lang="en-US" dirty="0" smtClean="0"/>
              <a:t>In addition to NPL, STIC has over 80 million foreign patents from 60 countries. </a:t>
            </a:r>
          </a:p>
          <a:p>
            <a:pPr>
              <a:defRPr/>
            </a:pPr>
            <a:endParaRPr lang="en-US" dirty="0"/>
          </a:p>
        </p:txBody>
      </p:sp>
      <p:sp>
        <p:nvSpPr>
          <p:cNvPr id="129028"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7D63E011-F44C-47BB-957A-48AF728724E5}" type="slidenum">
              <a:rPr lang="en-US"/>
              <a:pPr eaLnBrk="1"/>
              <a:t>42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p:sp>
      <p:sp>
        <p:nvSpPr>
          <p:cNvPr id="13005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marL="166688" indent="-166688">
              <a:buFontTx/>
              <a:buChar char="•"/>
            </a:pPr>
            <a:r>
              <a:rPr lang="en-US" dirty="0" smtClean="0"/>
              <a:t>STIC provides access to over 500 databases, 59,000 electronic journal titles, and 175,000 electronic books.</a:t>
            </a:r>
          </a:p>
          <a:p>
            <a:pPr marL="166688" indent="-166688">
              <a:buFontTx/>
              <a:buChar char="•"/>
            </a:pPr>
            <a:r>
              <a:rPr lang="en-US" dirty="0" smtClean="0"/>
              <a:t>The collection also includes paper editions of technical manuals, textbooks, standards, and reference books.</a:t>
            </a:r>
          </a:p>
        </p:txBody>
      </p:sp>
      <p:sp>
        <p:nvSpPr>
          <p:cNvPr id="13005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4A47C6A9-7911-4B50-8462-7E62B314AA29}" type="slidenum">
              <a:rPr lang="en-US"/>
              <a:pPr eaLnBrk="1"/>
              <a:t>43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p:sp>
      <p:sp>
        <p:nvSpPr>
          <p:cNvPr id="10137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smtClean="0"/>
          </a:p>
        </p:txBody>
      </p:sp>
      <p:sp>
        <p:nvSpPr>
          <p:cNvPr id="10138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6BCA415A-1C56-4B6F-AF4B-A7DC70AF0AC8}" type="slidenum">
              <a:rPr lang="en-US"/>
              <a:pPr eaLnBrk="1"/>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p:sp>
      <p:sp>
        <p:nvSpPr>
          <p:cNvPr id="13107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marL="166688" indent="-166688">
              <a:buFontTx/>
              <a:buChar char="•"/>
            </a:pPr>
            <a:r>
              <a:rPr lang="en-US" dirty="0" smtClean="0"/>
              <a:t>These are several of the databases available to the Examiners via the STIC NPL web page. I am sure you are familiar with many of them, such as IEEE, ACM, IP.com and Inspec. </a:t>
            </a:r>
          </a:p>
          <a:p>
            <a:pPr marL="166688" indent="-166688">
              <a:buFontTx/>
              <a:buChar char="•"/>
            </a:pPr>
            <a:r>
              <a:rPr lang="en-US" dirty="0" smtClean="0"/>
              <a:t>STIC also provides a discovery tool that allows examiners to search many of these resources simultaneously.</a:t>
            </a:r>
          </a:p>
        </p:txBody>
      </p:sp>
      <p:sp>
        <p:nvSpPr>
          <p:cNvPr id="13107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8736B4E4-8830-4987-8D36-5E794BA1E72A}" type="slidenum">
              <a:rPr lang="en-US"/>
              <a:pPr eaLnBrk="1"/>
              <a:t>44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p:sp>
      <p:sp>
        <p:nvSpPr>
          <p:cNvPr id="13209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marL="166688" indent="-166688">
              <a:buFontTx/>
              <a:buChar char="•"/>
            </a:pPr>
            <a:r>
              <a:rPr lang="en-US" dirty="0" smtClean="0"/>
              <a:t>In addition to the resources listed on the NPL web page, STIC provides access to Proquest-Dialog, STN, Questel, Lexis/Nexis and Westlaw. </a:t>
            </a:r>
          </a:p>
          <a:p>
            <a:pPr marL="166688" indent="-166688">
              <a:buFontTx/>
              <a:buChar char="•"/>
            </a:pPr>
            <a:r>
              <a:rPr lang="en-US" dirty="0" smtClean="0"/>
              <a:t>These resources require a password, id and training, and some of them are searched only by STIC searchers on behalf of examiners.</a:t>
            </a:r>
          </a:p>
        </p:txBody>
      </p:sp>
      <p:sp>
        <p:nvSpPr>
          <p:cNvPr id="13210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77EFEB4D-E611-4E80-8F9B-106E2CE3AABB}" type="slidenum">
              <a:rPr lang="en-US"/>
              <a:pPr eaLnBrk="1"/>
              <a:t>45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p:sp>
      <p:sp>
        <p:nvSpPr>
          <p:cNvPr id="13312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marL="166688" indent="-166688">
              <a:buFontTx/>
              <a:buChar char="•"/>
            </a:pPr>
            <a:r>
              <a:rPr lang="en-US" dirty="0" smtClean="0"/>
              <a:t>The EICs also provide prior art search services and training to the Examiners. </a:t>
            </a:r>
          </a:p>
          <a:p>
            <a:pPr marL="166688" indent="-166688">
              <a:buFontTx/>
              <a:buChar char="•"/>
            </a:pPr>
            <a:r>
              <a:rPr lang="en-US" dirty="0" smtClean="0"/>
              <a:t>After they have done extensive searching themselves, the Examiner may request that a search be conducted by an EIC Searcher.</a:t>
            </a:r>
          </a:p>
          <a:p>
            <a:pPr marL="166688" indent="-166688">
              <a:buFontTx/>
              <a:buChar char="•"/>
            </a:pPr>
            <a:r>
              <a:rPr lang="en-US" dirty="0" smtClean="0"/>
              <a:t>STIC teaches several classes to new examiners in the Patent Training Academy, covering the topics of NPL Searching, Foreign Patents, and good search practices.</a:t>
            </a:r>
          </a:p>
          <a:p>
            <a:pPr marL="166688" indent="-166688">
              <a:buFontTx/>
              <a:buChar char="•"/>
            </a:pPr>
            <a:r>
              <a:rPr lang="en-US" dirty="0" smtClean="0"/>
              <a:t>The training is an ongoing service. After Examiners leave the Patent Training Academy, they can attend 15-minute refresher demonstrations and  Lunch-and-Learn presentations on topics such as how to use their desktop tools, searching EAST, and searching NPL databases.</a:t>
            </a:r>
          </a:p>
          <a:p>
            <a:pPr marL="166688" indent="-166688">
              <a:buFontTx/>
              <a:buChar char="•"/>
            </a:pPr>
            <a:r>
              <a:rPr lang="en-US" dirty="0" smtClean="0"/>
              <a:t>One-on-one sessions are also available via an appointment with Search Strategy Experts.</a:t>
            </a:r>
          </a:p>
        </p:txBody>
      </p:sp>
      <p:sp>
        <p:nvSpPr>
          <p:cNvPr id="13312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B3BDE714-A04B-4128-9639-0E5202C27B84}" type="slidenum">
              <a:rPr lang="en-US"/>
              <a:pPr eaLnBrk="1"/>
              <a:t>46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p:sp>
      <p:sp>
        <p:nvSpPr>
          <p:cNvPr id="134147"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marL="166688" indent="-166688">
              <a:buFontTx/>
              <a:buChar char="•"/>
            </a:pPr>
            <a:r>
              <a:rPr lang="en-US" dirty="0" smtClean="0"/>
              <a:t>In addition to providing access to prior art and document retrieval services, STIC provides a translation service for foreign language documents. STIC has translators who are adept in 25 foreign languages, and also provides access to machine translation tools.</a:t>
            </a:r>
          </a:p>
        </p:txBody>
      </p:sp>
      <p:sp>
        <p:nvSpPr>
          <p:cNvPr id="134148"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B70D6B8C-78EF-40F1-A687-0A48BBA771AB}" type="slidenum">
              <a:rPr lang="en-US"/>
              <a:pPr eaLnBrk="1"/>
              <a:t>47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p:sp>
      <p:sp>
        <p:nvSpPr>
          <p:cNvPr id="13517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US" dirty="0" smtClean="0"/>
              <a:t>STIC tracks the number of service interactions for each Technology Center.</a:t>
            </a:r>
          </a:p>
        </p:txBody>
      </p:sp>
      <p:sp>
        <p:nvSpPr>
          <p:cNvPr id="13517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F15290CE-5106-47D2-B85E-047AA3347768}" type="slidenum">
              <a:rPr lang="en-US"/>
              <a:pPr eaLnBrk="1"/>
              <a:t>48</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p:sp>
      <p:sp>
        <p:nvSpPr>
          <p:cNvPr id="13619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marL="166688" indent="-166688">
              <a:buFontTx/>
              <a:buChar char="•"/>
            </a:pPr>
            <a:r>
              <a:rPr lang="en-US" dirty="0" smtClean="0"/>
              <a:t>Examiners can contact STIC via chat room or instant messaging as well as email, telephone, and in-person.</a:t>
            </a:r>
          </a:p>
        </p:txBody>
      </p:sp>
      <p:sp>
        <p:nvSpPr>
          <p:cNvPr id="13619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63AFE5AB-82FB-4738-ABDB-ECA4F7F987F6}" type="slidenum">
              <a:rPr lang="en-US"/>
              <a:pPr eaLnBrk="1"/>
              <a:t>49</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p:sp>
      <p:sp>
        <p:nvSpPr>
          <p:cNvPr id="13721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marL="166688" indent="-166688">
              <a:buFontTx/>
              <a:buChar char="•"/>
            </a:pPr>
            <a:r>
              <a:rPr lang="en-US" dirty="0" smtClean="0"/>
              <a:t>Many of the services and resources I mentioned today are available to Examiners via the STIC NPL web page, which is pictured here. </a:t>
            </a:r>
          </a:p>
          <a:p>
            <a:pPr marL="166688" indent="-166688">
              <a:buFontTx/>
              <a:buChar char="•"/>
            </a:pPr>
            <a:r>
              <a:rPr lang="en-US" dirty="0" smtClean="0"/>
              <a:t>STIC services and resources are available to all examiners, whether they work on campus in Alexandria, at one of the office’s satellite locations, or from home.</a:t>
            </a:r>
          </a:p>
          <a:p>
            <a:pPr marL="166688" indent="-166688">
              <a:buFontTx/>
              <a:buChar char="•"/>
            </a:pPr>
            <a:r>
              <a:rPr lang="en-US" dirty="0" smtClean="0"/>
              <a:t>Now that we have discussed the various PTO tools for searching, SPE XYZ will demonstrate how a search comes together in practice.</a:t>
            </a:r>
          </a:p>
        </p:txBody>
      </p:sp>
      <p:sp>
        <p:nvSpPr>
          <p:cNvPr id="13722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89572B9C-1F5E-4A28-BFAD-0824199FCEE0}" type="slidenum">
              <a:rPr lang="en-US"/>
              <a:pPr eaLnBrk="1"/>
              <a:t>50</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p:sp>
      <p:sp>
        <p:nvSpPr>
          <p:cNvPr id="13824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defTabSz="896938">
              <a:lnSpc>
                <a:spcPct val="100000"/>
              </a:lnSpc>
              <a:spcBef>
                <a:spcPct val="30000"/>
              </a:spcBef>
            </a:pPr>
            <a:r>
              <a:rPr lang="en-US" dirty="0" smtClean="0"/>
              <a:t>SPE/Examiner from the Software Arts will conduct a demo of the search tools utilizing a sample claim.</a:t>
            </a:r>
          </a:p>
          <a:p>
            <a:pPr defTabSz="896938"/>
            <a:endParaRPr lang="en-US" dirty="0" smtClean="0"/>
          </a:p>
        </p:txBody>
      </p:sp>
      <p:sp>
        <p:nvSpPr>
          <p:cNvPr id="138244"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167E03B5-BF7F-44AC-9C36-35AE0BBFAD73}" type="slidenum">
              <a:rPr lang="en-US"/>
              <a:pPr eaLnBrk="1"/>
              <a:t>52</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p:sp>
      <p:sp>
        <p:nvSpPr>
          <p:cNvPr id="139267"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US" dirty="0" smtClean="0"/>
              <a:t>Examiner's Script:  “But before I start searching I need to understand the scope of the claimed invention.  Here’s an example claim to consider.  It looks like a software-related invention running on a mobile phone.  The invention uses a combination of a user’s input gestures and browsing history to enable a user to navigate a Web site on the mobile phone.  I can use this understanding to develop a search plan as follows.”</a:t>
            </a:r>
          </a:p>
        </p:txBody>
      </p:sp>
      <p:sp>
        <p:nvSpPr>
          <p:cNvPr id="139268"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DF7F322F-CCEE-4CEE-B838-7C61FADA4EC2}" type="slidenum">
              <a:rPr lang="en-US"/>
              <a:pPr eaLnBrk="1"/>
              <a:t>53</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specification, drawings, and claims</a:t>
            </a:r>
          </a:p>
          <a:p>
            <a:r>
              <a:rPr lang="en-US" dirty="0" smtClean="0"/>
              <a:t>Draw claim diagram/tree</a:t>
            </a:r>
          </a:p>
          <a:p>
            <a:r>
              <a:rPr lang="en-US" dirty="0" smtClean="0"/>
              <a:t>Identify relevant classes</a:t>
            </a:r>
          </a:p>
          <a:p>
            <a:r>
              <a:rPr lang="en-US" dirty="0" smtClean="0"/>
              <a:t>Select relevant search terms</a:t>
            </a:r>
          </a:p>
          <a:p>
            <a:pPr lvl="1"/>
            <a:r>
              <a:rPr lang="en-US" dirty="0" smtClean="0"/>
              <a:t>Synonyms/related concepts</a:t>
            </a:r>
          </a:p>
          <a:p>
            <a:r>
              <a:rPr lang="en-US" dirty="0" smtClean="0"/>
              <a:t>Search strategy/strings</a:t>
            </a:r>
          </a:p>
          <a:p>
            <a:endParaRPr lang="en-US" dirty="0"/>
          </a:p>
        </p:txBody>
      </p:sp>
    </p:spTree>
    <p:extLst>
      <p:ext uri="{BB962C8B-B14F-4D97-AF65-F5344CB8AC3E}">
        <p14:creationId xmlns:p14="http://schemas.microsoft.com/office/powerpoint/2010/main" val="2256838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p:sp>
      <p:sp>
        <p:nvSpPr>
          <p:cNvPr id="10240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14890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0"/>
            <a:ext cx="2971800" cy="457200"/>
          </a:xfrm>
          <a:prstGeom prst="rect">
            <a:avLst/>
          </a:prstGeom>
          <a:ln/>
        </p:spPr>
        <p:txBody>
          <a:bodyPr/>
          <a:lstStyle/>
          <a:p>
            <a:fld id="{FD1F6C26-8F53-4BC9-A8A5-7CCFD85D695D}" type="datetime3">
              <a:rPr lang="en-US">
                <a:solidFill>
                  <a:prstClr val="black"/>
                </a:solidFill>
              </a:rPr>
              <a:pPr/>
              <a:t>5 December 2013</a:t>
            </a:fld>
            <a:endParaRPr lang="en-US" dirty="0">
              <a:solidFill>
                <a:prstClr val="black"/>
              </a:solidFill>
            </a:endParaRPr>
          </a:p>
        </p:txBody>
      </p:sp>
      <p:sp>
        <p:nvSpPr>
          <p:cNvPr id="6" name="Rectangle 7"/>
          <p:cNvSpPr>
            <a:spLocks noGrp="1" noChangeArrowheads="1"/>
          </p:cNvSpPr>
          <p:nvPr>
            <p:ph type="sldNum" sz="quarter" idx="5"/>
          </p:nvPr>
        </p:nvSpPr>
        <p:spPr>
          <a:xfrm>
            <a:off x="3884613" y="8685213"/>
            <a:ext cx="2971800" cy="457200"/>
          </a:xfrm>
          <a:prstGeom prst="rect">
            <a:avLst/>
          </a:prstGeom>
          <a:ln/>
        </p:spPr>
        <p:txBody>
          <a:bodyPr/>
          <a:lstStyle/>
          <a:p>
            <a:fld id="{64246067-011A-4EAB-849A-114F3C6F4EBF}" type="slidenum">
              <a:rPr lang="en-US">
                <a:solidFill>
                  <a:prstClr val="black"/>
                </a:solidFill>
              </a:rPr>
              <a:pPr/>
              <a:t>79</a:t>
            </a:fld>
            <a:endParaRPr lang="en-US" dirty="0">
              <a:solidFill>
                <a:prstClr val="black"/>
              </a:solidFill>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p:sp>
      <p:sp>
        <p:nvSpPr>
          <p:cNvPr id="14643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p:sp>
      <p:sp>
        <p:nvSpPr>
          <p:cNvPr id="103427"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p:sp>
      <p:sp>
        <p:nvSpPr>
          <p:cNvPr id="10445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p:sp>
      <p:sp>
        <p:nvSpPr>
          <p:cNvPr id="10547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r>
              <a:rPr lang="en-US" dirty="0" smtClean="0"/>
              <a:t>You will see the theme through out our presentations this afternoon.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p:sp>
      <p:sp>
        <p:nvSpPr>
          <p:cNvPr id="10445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p:sp>
      <p:sp>
        <p:nvSpPr>
          <p:cNvPr id="10649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smtClean="0"/>
          </a:p>
        </p:txBody>
      </p:sp>
      <p:sp>
        <p:nvSpPr>
          <p:cNvPr id="10650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1CB2DAF8-80F8-4B11-BE12-BF9B2F89EFF5}" type="slidenum">
              <a:rPr lang="en-US"/>
              <a:pPr eaLnBrk="1"/>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8862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375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0955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1341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42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432356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3261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99517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90800" y="3733800"/>
            <a:ext cx="31242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67400" y="3733800"/>
            <a:ext cx="31242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915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502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2034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994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5154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162800" cy="1524000"/>
          </a:xfrm>
        </p:spPr>
        <p:txBody>
          <a:bodyPr/>
          <a:lstStyle>
            <a:lvl1pPr>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180355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eorgia" pitchFamily="18"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74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0632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85750"/>
            <a:ext cx="2076450" cy="6572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85750"/>
            <a:ext cx="6076950" cy="6572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65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143000"/>
            <a:ext cx="7772400" cy="1143000"/>
          </a:xfrm>
        </p:spPr>
        <p:txBody>
          <a:bodyPr/>
          <a:lstStyle>
            <a:lvl1pPr algn="ctr">
              <a:defRPr sz="4200">
                <a:solidFill>
                  <a:srgbClr val="273C56"/>
                </a:solidFill>
              </a:defRPr>
            </a:lvl1pPr>
          </a:lstStyle>
          <a:p>
            <a:r>
              <a:rPr lang="en-US"/>
              <a:t>Click to edit Master title style</a:t>
            </a:r>
          </a:p>
        </p:txBody>
      </p:sp>
      <p:sp>
        <p:nvSpPr>
          <p:cNvPr id="3075" name="Rectangle 3"/>
          <p:cNvSpPr>
            <a:spLocks noGrp="1" noChangeArrowheads="1"/>
          </p:cNvSpPr>
          <p:nvPr>
            <p:ph type="subTitle" idx="1"/>
          </p:nvPr>
        </p:nvSpPr>
        <p:spPr>
          <a:xfrm>
            <a:off x="2590800" y="3581400"/>
            <a:ext cx="6400800" cy="1752600"/>
          </a:xfrm>
        </p:spPr>
        <p:txBody>
          <a:bodyPr/>
          <a:lstStyle>
            <a:lvl1pPr marL="0" indent="0">
              <a:buFontTx/>
              <a:buNone/>
              <a:defRPr>
                <a:solidFill>
                  <a:schemeClr val="bg1"/>
                </a:solidFill>
              </a:defRPr>
            </a:lvl1pPr>
          </a:lstStyle>
          <a:p>
            <a:r>
              <a:rPr lang="en-US"/>
              <a:t>Click to edit Master subtitle style</a:t>
            </a:r>
          </a:p>
        </p:txBody>
      </p:sp>
      <p:sp>
        <p:nvSpPr>
          <p:cNvPr id="4" name="Rectangle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31" tIns="45716" rIns="91431" bIns="45716" numCol="1" anchor="t" anchorCtr="0" compatLnSpc="1">
            <a:prstTxWarp prst="textNoShape">
              <a:avLst/>
            </a:prstTxWarp>
          </a:bodyPr>
          <a:lstStyle>
            <a:lvl1pPr defTabSz="914400" hangingPunct="1">
              <a:spcBef>
                <a:spcPct val="0"/>
              </a:spcBef>
              <a:buFontTx/>
              <a:buNone/>
              <a:defRPr sz="1400">
                <a:solidFill>
                  <a:srgbClr val="273C56"/>
                </a:solidFill>
                <a:latin typeface="Helvetica" pitchFamily="34" charset="0"/>
                <a:ea typeface="+mn-ea"/>
                <a:cs typeface="+mn-cs"/>
              </a:defRPr>
            </a:lvl1pPr>
          </a:lstStyle>
          <a:p>
            <a:pPr>
              <a:defRPr/>
            </a:pPr>
            <a:fld id="{DB66F46D-E3A4-4D1A-9834-42D96D7DC6B0}" type="datetime1">
              <a:rPr lang="en-US"/>
              <a:pPr>
                <a:defRPr/>
              </a:pPr>
              <a:t>12/5/2013</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defTabSz="457200" hangingPunct="0">
              <a:defRPr sz="1400">
                <a:solidFill>
                  <a:srgbClr val="000000"/>
                </a:solidFill>
                <a:latin typeface="Helvetica" charset="0"/>
                <a:ea typeface="Helvetica" charset="0"/>
                <a:cs typeface="Helvetica" charset="0"/>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bIns="45716" anchor="t"/>
          <a:lstStyle>
            <a:lvl1pPr defTabSz="457200" hangingPunct="0">
              <a:defRPr sz="1400">
                <a:solidFill>
                  <a:srgbClr val="000000"/>
                </a:solidFill>
                <a:latin typeface="Helvetica" charset="0"/>
                <a:ea typeface="Helvetica" charset="0"/>
                <a:cs typeface="Helvetica" charset="0"/>
              </a:defRPr>
            </a:lvl1pPr>
          </a:lstStyle>
          <a:p>
            <a:pPr>
              <a:defRPr/>
            </a:pPr>
            <a:fld id="{3607A9F7-5B46-4A28-A468-C81BB40D8F00}" type="slidenum">
              <a:rPr lang="en-US"/>
              <a:pPr>
                <a:defRPr/>
              </a:pPr>
              <a:t>‹#›</a:t>
            </a:fld>
            <a:endParaRPr lang="en-US" dirty="0"/>
          </a:p>
        </p:txBody>
      </p:sp>
    </p:spTree>
    <p:extLst>
      <p:ext uri="{BB962C8B-B14F-4D97-AF65-F5344CB8AC3E}">
        <p14:creationId xmlns:p14="http://schemas.microsoft.com/office/powerpoint/2010/main" val="3488608743"/>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defTabSz="457200" hangingPunct="0">
              <a:defRPr>
                <a:solidFill>
                  <a:srgbClr val="000000"/>
                </a:solidFill>
                <a:latin typeface="Helvetica" charset="0"/>
                <a:ea typeface="Helvetica" charset="0"/>
                <a:cs typeface="Helvetica" charset="0"/>
              </a:defRPr>
            </a:lvl1pPr>
          </a:lstStyle>
          <a:p>
            <a:pPr>
              <a:defRPr/>
            </a:pPr>
            <a:endParaRPr lang="en-US" dirty="0"/>
          </a:p>
        </p:txBody>
      </p:sp>
      <p:sp>
        <p:nvSpPr>
          <p:cNvPr id="3" name="Rectangle 2"/>
          <p:cNvSpPr>
            <a:spLocks noGrp="1" noChangeArrowheads="1"/>
          </p:cNvSpPr>
          <p:nvPr>
            <p:ph type="sldNum" sz="quarter" idx="11"/>
          </p:nvPr>
        </p:nvSpPr>
        <p:spPr/>
        <p:txBody>
          <a:bodyPr/>
          <a:lstStyle>
            <a:lvl1pPr defTabSz="457200" hangingPunct="0">
              <a:defRPr>
                <a:solidFill>
                  <a:srgbClr val="000000"/>
                </a:solidFill>
                <a:latin typeface="Helvetica" charset="0"/>
                <a:ea typeface="Helvetica" charset="0"/>
                <a:cs typeface="Helvetica" charset="0"/>
              </a:defRPr>
            </a:lvl1pPr>
          </a:lstStyle>
          <a:p>
            <a:pPr>
              <a:defRPr/>
            </a:pPr>
            <a:fld id="{D631DE0A-3A4D-4A40-AC98-F99B4C58BA4D}" type="slidenum">
              <a:rPr lang="en-US"/>
              <a:pPr>
                <a:defRPr/>
              </a:pPr>
              <a:t>‹#›</a:t>
            </a:fld>
            <a:endParaRPr lang="en-US" dirty="0"/>
          </a:p>
        </p:txBody>
      </p:sp>
    </p:spTree>
    <p:extLst>
      <p:ext uri="{BB962C8B-B14F-4D97-AF65-F5344CB8AC3E}">
        <p14:creationId xmlns:p14="http://schemas.microsoft.com/office/powerpoint/2010/main" val="287592143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050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defTabSz="457200" hangingPunct="0">
              <a:defRPr>
                <a:solidFill>
                  <a:srgbClr val="000000"/>
                </a:solidFill>
                <a:latin typeface="Helvetica" charset="0"/>
                <a:ea typeface="Helvetica" charset="0"/>
                <a:cs typeface="Helvetica" charset="0"/>
              </a:defRPr>
            </a:lvl1pPr>
          </a:lstStyle>
          <a:p>
            <a:pPr>
              <a:defRPr/>
            </a:pPr>
            <a:endParaRPr lang="en-US" dirty="0"/>
          </a:p>
        </p:txBody>
      </p:sp>
      <p:sp>
        <p:nvSpPr>
          <p:cNvPr id="5" name="Rectangle 4"/>
          <p:cNvSpPr>
            <a:spLocks noGrp="1" noChangeArrowheads="1"/>
          </p:cNvSpPr>
          <p:nvPr>
            <p:ph type="sldNum" sz="quarter" idx="11"/>
          </p:nvPr>
        </p:nvSpPr>
        <p:spPr/>
        <p:txBody>
          <a:bodyPr/>
          <a:lstStyle>
            <a:lvl1pPr defTabSz="457200" hangingPunct="0">
              <a:defRPr>
                <a:solidFill>
                  <a:srgbClr val="000000"/>
                </a:solidFill>
                <a:latin typeface="Helvetica" charset="0"/>
                <a:ea typeface="Helvetica" charset="0"/>
                <a:cs typeface="Helvetica" charset="0"/>
              </a:defRPr>
            </a:lvl1pPr>
          </a:lstStyle>
          <a:p>
            <a:pPr>
              <a:defRPr/>
            </a:pPr>
            <a:fld id="{28DED75F-EC5C-4C0C-AF57-B8A80AC54E5A}" type="slidenum">
              <a:rPr lang="en-US"/>
              <a:pPr>
                <a:defRPr/>
              </a:pPr>
              <a:t>‹#›</a:t>
            </a:fld>
            <a:endParaRPr lang="en-US" dirty="0"/>
          </a:p>
        </p:txBody>
      </p:sp>
    </p:spTree>
    <p:extLst>
      <p:ext uri="{BB962C8B-B14F-4D97-AF65-F5344CB8AC3E}">
        <p14:creationId xmlns:p14="http://schemas.microsoft.com/office/powerpoint/2010/main" val="306110811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05000"/>
            <a:ext cx="7772400" cy="4114800"/>
          </a:xfrm>
        </p:spPr>
        <p:txBody>
          <a:bodyPr/>
          <a:lstStyle/>
          <a:p>
            <a:pPr lvl="0"/>
            <a:endParaRPr lang="en-US" noProof="0" dirty="0"/>
          </a:p>
        </p:txBody>
      </p:sp>
      <p:sp>
        <p:nvSpPr>
          <p:cNvPr id="4" name="Rectangle 3"/>
          <p:cNvSpPr>
            <a:spLocks noGrp="1" noChangeArrowheads="1"/>
          </p:cNvSpPr>
          <p:nvPr>
            <p:ph type="ftr" sz="quarter" idx="10"/>
          </p:nvPr>
        </p:nvSpPr>
        <p:spPr/>
        <p:txBody>
          <a:bodyPr/>
          <a:lstStyle>
            <a:lvl1pPr defTabSz="457200" hangingPunct="0">
              <a:defRPr>
                <a:solidFill>
                  <a:srgbClr val="000000"/>
                </a:solidFill>
                <a:latin typeface="Helvetica" charset="0"/>
                <a:ea typeface="Helvetica" charset="0"/>
                <a:cs typeface="Helvetica" charset="0"/>
              </a:defRPr>
            </a:lvl1pPr>
          </a:lstStyle>
          <a:p>
            <a:pPr>
              <a:defRPr/>
            </a:pPr>
            <a:endParaRPr lang="en-US" dirty="0"/>
          </a:p>
        </p:txBody>
      </p:sp>
      <p:sp>
        <p:nvSpPr>
          <p:cNvPr id="5" name="Rectangle 4"/>
          <p:cNvSpPr>
            <a:spLocks noGrp="1" noChangeArrowheads="1"/>
          </p:cNvSpPr>
          <p:nvPr>
            <p:ph type="sldNum" sz="quarter" idx="11"/>
          </p:nvPr>
        </p:nvSpPr>
        <p:spPr/>
        <p:txBody>
          <a:bodyPr/>
          <a:lstStyle>
            <a:lvl1pPr defTabSz="457200" hangingPunct="0">
              <a:defRPr>
                <a:solidFill>
                  <a:srgbClr val="000000"/>
                </a:solidFill>
                <a:latin typeface="Helvetica" charset="0"/>
                <a:ea typeface="Helvetica" charset="0"/>
                <a:cs typeface="Helvetica" charset="0"/>
              </a:defRPr>
            </a:lvl1pPr>
          </a:lstStyle>
          <a:p>
            <a:pPr>
              <a:defRPr/>
            </a:pPr>
            <a:fld id="{1339E156-8011-4985-8ED2-37275484964D}" type="slidenum">
              <a:rPr lang="en-US"/>
              <a:pPr>
                <a:defRPr/>
              </a:pPr>
              <a:t>‹#›</a:t>
            </a:fld>
            <a:endParaRPr lang="en-US" dirty="0"/>
          </a:p>
        </p:txBody>
      </p:sp>
    </p:spTree>
    <p:extLst>
      <p:ext uri="{BB962C8B-B14F-4D97-AF65-F5344CB8AC3E}">
        <p14:creationId xmlns:p14="http://schemas.microsoft.com/office/powerpoint/2010/main" val="195824059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914400" hangingPunct="1">
              <a:spcBef>
                <a:spcPct val="20000"/>
              </a:spcBef>
              <a:buFontTx/>
              <a:buChar char="•"/>
              <a:defRPr sz="3600">
                <a:solidFill>
                  <a:srgbClr val="273C56"/>
                </a:solidFill>
                <a:latin typeface="Helvetica" pitchFamily="34" charset="0"/>
                <a:ea typeface="+mn-ea"/>
                <a:cs typeface="+mn-cs"/>
              </a:defRPr>
            </a:lvl1pPr>
          </a:lstStyle>
          <a:p>
            <a:pPr>
              <a:defRPr/>
            </a:pPr>
            <a:fld id="{7ADFD81E-78A3-4FEC-93C7-7B0B64466216}" type="datetime1">
              <a:rPr lang="en-US"/>
              <a:pPr>
                <a:defRPr/>
              </a:pPr>
              <a:t>12/5/2013</a:t>
            </a:fld>
            <a:endParaRPr lang="en-US" dirty="0"/>
          </a:p>
        </p:txBody>
      </p:sp>
      <p:sp>
        <p:nvSpPr>
          <p:cNvPr id="8" name="Footer Placeholder 7"/>
          <p:cNvSpPr>
            <a:spLocks noGrp="1"/>
          </p:cNvSpPr>
          <p:nvPr>
            <p:ph type="ftr" sz="quarter" idx="11"/>
          </p:nvPr>
        </p:nvSpPr>
        <p:spPr/>
        <p:txBody>
          <a:bodyPr/>
          <a:lstStyle>
            <a:lvl1pPr defTabSz="457200" hangingPunct="0">
              <a:defRPr>
                <a:solidFill>
                  <a:srgbClr val="000000"/>
                </a:solidFill>
                <a:latin typeface="Helvetica" charset="0"/>
                <a:ea typeface="Helvetica" charset="0"/>
                <a:cs typeface="Helvetica"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defTabSz="457200" hangingPunct="0">
              <a:defRPr>
                <a:solidFill>
                  <a:srgbClr val="000000"/>
                </a:solidFill>
                <a:latin typeface="Helvetica" charset="0"/>
                <a:ea typeface="Helvetica" charset="0"/>
                <a:cs typeface="Helvetica" charset="0"/>
              </a:defRPr>
            </a:lvl1pPr>
          </a:lstStyle>
          <a:p>
            <a:pPr>
              <a:defRPr/>
            </a:pPr>
            <a:fld id="{015F1642-578D-481B-B831-B432E821F5ED}" type="slidenum">
              <a:rPr lang="en-US"/>
              <a:pPr>
                <a:defRPr/>
              </a:pPr>
              <a:t>‹#›</a:t>
            </a:fld>
            <a:endParaRPr lang="en-US" dirty="0"/>
          </a:p>
        </p:txBody>
      </p:sp>
    </p:spTree>
    <p:extLst>
      <p:ext uri="{BB962C8B-B14F-4D97-AF65-F5344CB8AC3E}">
        <p14:creationId xmlns:p14="http://schemas.microsoft.com/office/powerpoint/2010/main" val="223574772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914400" hangingPunct="1">
              <a:spcBef>
                <a:spcPct val="20000"/>
              </a:spcBef>
              <a:buFontTx/>
              <a:buChar char="•"/>
              <a:defRPr sz="3600">
                <a:solidFill>
                  <a:srgbClr val="273C56"/>
                </a:solidFill>
                <a:latin typeface="Helvetica" pitchFamily="34" charset="0"/>
                <a:ea typeface="+mn-ea"/>
                <a:cs typeface="+mn-cs"/>
              </a:defRPr>
            </a:lvl1pPr>
          </a:lstStyle>
          <a:p>
            <a:pPr>
              <a:defRPr/>
            </a:pPr>
            <a:fld id="{A9A88743-F3AA-4892-946C-F70BBACD302B}" type="datetime1">
              <a:rPr lang="en-US"/>
              <a:pPr>
                <a:defRPr/>
              </a:pPr>
              <a:t>12/5/2013</a:t>
            </a:fld>
            <a:endParaRPr lang="en-US" dirty="0"/>
          </a:p>
        </p:txBody>
      </p:sp>
      <p:sp>
        <p:nvSpPr>
          <p:cNvPr id="4" name="Footer Placeholder 3"/>
          <p:cNvSpPr>
            <a:spLocks noGrp="1"/>
          </p:cNvSpPr>
          <p:nvPr>
            <p:ph type="ftr" sz="quarter" idx="11"/>
          </p:nvPr>
        </p:nvSpPr>
        <p:spPr/>
        <p:txBody>
          <a:bodyPr/>
          <a:lstStyle>
            <a:lvl1pPr defTabSz="457200" hangingPunct="0">
              <a:defRPr>
                <a:solidFill>
                  <a:srgbClr val="000000"/>
                </a:solidFill>
                <a:latin typeface="Helvetica" charset="0"/>
                <a:ea typeface="Helvetica" charset="0"/>
                <a:cs typeface="Helvetica"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defTabSz="457200" hangingPunct="0">
              <a:defRPr>
                <a:solidFill>
                  <a:srgbClr val="000000"/>
                </a:solidFill>
                <a:latin typeface="Helvetica" charset="0"/>
                <a:ea typeface="Helvetica" charset="0"/>
                <a:cs typeface="Helvetica" charset="0"/>
              </a:defRPr>
            </a:lvl1pPr>
          </a:lstStyle>
          <a:p>
            <a:pPr>
              <a:defRPr/>
            </a:pPr>
            <a:fld id="{E9869524-C6BF-4387-8BD9-CBF6DBC3A5DA}" type="slidenum">
              <a:rPr lang="en-US"/>
              <a:pPr>
                <a:defRPr/>
              </a:pPr>
              <a:t>‹#›</a:t>
            </a:fld>
            <a:endParaRPr lang="en-US" dirty="0"/>
          </a:p>
        </p:txBody>
      </p:sp>
    </p:spTree>
    <p:extLst>
      <p:ext uri="{BB962C8B-B14F-4D97-AF65-F5344CB8AC3E}">
        <p14:creationId xmlns:p14="http://schemas.microsoft.com/office/powerpoint/2010/main" val="220497589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hangingPunct="1">
              <a:spcBef>
                <a:spcPct val="20000"/>
              </a:spcBef>
              <a:buFontTx/>
              <a:buChar char="•"/>
              <a:defRPr sz="3600">
                <a:solidFill>
                  <a:srgbClr val="273C56"/>
                </a:solidFill>
                <a:latin typeface="Helvetica" pitchFamily="34" charset="0"/>
                <a:ea typeface="+mn-ea"/>
                <a:cs typeface="+mn-cs"/>
              </a:defRPr>
            </a:lvl1pPr>
          </a:lstStyle>
          <a:p>
            <a:pPr>
              <a:defRPr/>
            </a:pPr>
            <a:fld id="{1218FBE4-9F15-4AA2-A3C0-7691E0B8D010}" type="datetime1">
              <a:rPr lang="en-US"/>
              <a:pPr>
                <a:defRPr/>
              </a:pPr>
              <a:t>12/5/2013</a:t>
            </a:fld>
            <a:endParaRPr lang="en-US" dirty="0"/>
          </a:p>
        </p:txBody>
      </p:sp>
      <p:sp>
        <p:nvSpPr>
          <p:cNvPr id="6" name="Footer Placeholder 5"/>
          <p:cNvSpPr>
            <a:spLocks noGrp="1"/>
          </p:cNvSpPr>
          <p:nvPr>
            <p:ph type="ftr" sz="quarter" idx="11"/>
          </p:nvPr>
        </p:nvSpPr>
        <p:spPr/>
        <p:txBody>
          <a:bodyPr/>
          <a:lstStyle>
            <a:lvl1pPr defTabSz="457200" hangingPunct="0">
              <a:defRPr>
                <a:solidFill>
                  <a:srgbClr val="000000"/>
                </a:solidFill>
                <a:latin typeface="Helvetica" charset="0"/>
                <a:ea typeface="Helvetica" charset="0"/>
                <a:cs typeface="Helvetica"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457200" hangingPunct="0">
              <a:defRPr>
                <a:solidFill>
                  <a:srgbClr val="000000"/>
                </a:solidFill>
                <a:latin typeface="Helvetica" charset="0"/>
                <a:ea typeface="Helvetica" charset="0"/>
                <a:cs typeface="Helvetica" charset="0"/>
              </a:defRPr>
            </a:lvl1pPr>
          </a:lstStyle>
          <a:p>
            <a:pPr>
              <a:defRPr/>
            </a:pPr>
            <a:fld id="{51646379-3128-4854-B650-2AE9ED515582}" type="slidenum">
              <a:rPr lang="en-US"/>
              <a:pPr>
                <a:defRPr/>
              </a:pPr>
              <a:t>‹#›</a:t>
            </a:fld>
            <a:endParaRPr lang="en-US" dirty="0"/>
          </a:p>
        </p:txBody>
      </p:sp>
    </p:spTree>
    <p:extLst>
      <p:ext uri="{BB962C8B-B14F-4D97-AF65-F5344CB8AC3E}">
        <p14:creationId xmlns:p14="http://schemas.microsoft.com/office/powerpoint/2010/main" val="8441692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063546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solidFill>
                  <a:srgbClr val="FFFFFF"/>
                </a:solidFill>
              </a:rPr>
              <a:t>December 5, 2013</a:t>
            </a: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USPTO Software Partnership Meeting</a:t>
            </a:r>
            <a:endParaRPr lang="en-US" dirty="0"/>
          </a:p>
        </p:txBody>
      </p:sp>
    </p:spTree>
    <p:extLst>
      <p:ext uri="{BB962C8B-B14F-4D97-AF65-F5344CB8AC3E}">
        <p14:creationId xmlns:p14="http://schemas.microsoft.com/office/powerpoint/2010/main" val="3655392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solidFill>
                  <a:srgbClr val="FFFFFF"/>
                </a:solidFill>
              </a:rPr>
              <a:t>December 5, 2013</a:t>
            </a:r>
            <a:endParaRPr lang="en-US" dirty="0">
              <a:solidFill>
                <a:srgbClr val="FFFFFF"/>
              </a:solidFill>
            </a:endParaRPr>
          </a:p>
        </p:txBody>
      </p:sp>
      <p:sp>
        <p:nvSpPr>
          <p:cNvPr id="5" name="Rectangle 5"/>
          <p:cNvSpPr>
            <a:spLocks noGrp="1" noChangeArrowheads="1"/>
          </p:cNvSpPr>
          <p:nvPr>
            <p:ph type="ftr" sz="quarter" idx="11"/>
          </p:nvPr>
        </p:nvSpPr>
        <p:spPr>
          <a:xfrm>
            <a:off x="5410200" y="6248400"/>
            <a:ext cx="3048001" cy="320820"/>
          </a:xfrm>
          <a:ln/>
        </p:spPr>
        <p:txBody>
          <a:bodyPr/>
          <a:lstStyle>
            <a:lvl1pPr>
              <a:defRPr/>
            </a:lvl1pPr>
          </a:lstStyle>
          <a:p>
            <a:pPr>
              <a:defRPr/>
            </a:pPr>
            <a:r>
              <a:rPr lang="en-US" dirty="0" smtClean="0"/>
              <a:t>USPTO Software Partnership Meeting</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764519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solidFill>
                  <a:srgbClr val="FFFFFF"/>
                </a:solidFill>
              </a:rPr>
              <a:t>December 5, 2013</a:t>
            </a: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USPTO Software Partnership Meeting</a:t>
            </a:r>
            <a:endParaRPr lang="en-US" dirty="0"/>
          </a:p>
        </p:txBody>
      </p:sp>
    </p:spTree>
    <p:extLst>
      <p:ext uri="{BB962C8B-B14F-4D97-AF65-F5344CB8AC3E}">
        <p14:creationId xmlns:p14="http://schemas.microsoft.com/office/powerpoint/2010/main" val="210789793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8194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194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solidFill>
                  <a:srgbClr val="FFFFFF"/>
                </a:solidFill>
              </a:rPr>
              <a:t>December 5, 2013</a:t>
            </a: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USPTO Software Partnership Meeting</a:t>
            </a:r>
            <a:endParaRPr lang="en-US" dirty="0"/>
          </a:p>
        </p:txBody>
      </p:sp>
    </p:spTree>
    <p:extLst>
      <p:ext uri="{BB962C8B-B14F-4D97-AF65-F5344CB8AC3E}">
        <p14:creationId xmlns:p14="http://schemas.microsoft.com/office/powerpoint/2010/main" val="115043793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smtClean="0">
                <a:solidFill>
                  <a:srgbClr val="FFFFFF"/>
                </a:solidFill>
              </a:rPr>
              <a:t>December 5, 2013</a:t>
            </a:r>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USPTO Software Partnership Meeting</a:t>
            </a:r>
            <a:endParaRPr lang="en-US" dirty="0"/>
          </a:p>
        </p:txBody>
      </p:sp>
    </p:spTree>
    <p:extLst>
      <p:ext uri="{BB962C8B-B14F-4D97-AF65-F5344CB8AC3E}">
        <p14:creationId xmlns:p14="http://schemas.microsoft.com/office/powerpoint/2010/main" val="423002855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smtClean="0">
                <a:solidFill>
                  <a:srgbClr val="FFFFFF"/>
                </a:solidFill>
              </a:rPr>
              <a:t>December 5, 2013</a:t>
            </a:r>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USPTO Software Partnership Meeting</a:t>
            </a:r>
            <a:endParaRPr lang="en-US" dirty="0"/>
          </a:p>
        </p:txBody>
      </p:sp>
    </p:spTree>
    <p:extLst>
      <p:ext uri="{BB962C8B-B14F-4D97-AF65-F5344CB8AC3E}">
        <p14:creationId xmlns:p14="http://schemas.microsoft.com/office/powerpoint/2010/main" val="274110262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smtClean="0">
                <a:solidFill>
                  <a:srgbClr val="FFFFFF"/>
                </a:solidFill>
              </a:rPr>
              <a:t>December 5, 2013</a:t>
            </a:r>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USPTO Software Partnership Meeting</a:t>
            </a:r>
            <a:endParaRPr lang="en-US" dirty="0"/>
          </a:p>
        </p:txBody>
      </p:sp>
    </p:spTree>
    <p:extLst>
      <p:ext uri="{BB962C8B-B14F-4D97-AF65-F5344CB8AC3E}">
        <p14:creationId xmlns:p14="http://schemas.microsoft.com/office/powerpoint/2010/main" val="118743601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solidFill>
                  <a:srgbClr val="FFFFFF"/>
                </a:solidFill>
              </a:rPr>
              <a:t>December 5, 2013</a:t>
            </a: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USPTO Software Partnership Meeting</a:t>
            </a:r>
            <a:endParaRPr lang="en-US" dirty="0"/>
          </a:p>
        </p:txBody>
      </p:sp>
    </p:spTree>
    <p:extLst>
      <p:ext uri="{BB962C8B-B14F-4D97-AF65-F5344CB8AC3E}">
        <p14:creationId xmlns:p14="http://schemas.microsoft.com/office/powerpoint/2010/main" val="185664872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base">
              <a:spcBef>
                <a:spcPct val="0"/>
              </a:spcBef>
              <a:spcAft>
                <a:spcPct val="0"/>
              </a:spcAft>
              <a:defRPr/>
            </a:pPr>
            <a:r>
              <a:rPr lang="en-US" dirty="0" smtClean="0">
                <a:solidFill>
                  <a:srgbClr val="FFFFFF"/>
                </a:solidFill>
              </a:rPr>
              <a:t>December 5, 2013</a:t>
            </a:r>
            <a:endParaRPr lang="en-US" dirty="0">
              <a:solidFill>
                <a:srgbClr val="FFFFFF"/>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dirty="0" smtClean="0"/>
              <a:t>USPTO Software Partnership Meeting</a:t>
            </a:r>
            <a:endParaRPr lang="en-US" dirty="0"/>
          </a:p>
        </p:txBody>
      </p:sp>
    </p:spTree>
    <p:extLst>
      <p:ext uri="{BB962C8B-B14F-4D97-AF65-F5344CB8AC3E}">
        <p14:creationId xmlns:p14="http://schemas.microsoft.com/office/powerpoint/2010/main" val="72407268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solidFill>
                  <a:srgbClr val="FFFFFF"/>
                </a:solidFill>
              </a:rPr>
              <a:t>December 5, 2013</a:t>
            </a: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USPTO Software Partnership Meeting</a:t>
            </a:r>
            <a:endParaRPr lang="en-US" dirty="0"/>
          </a:p>
        </p:txBody>
      </p:sp>
    </p:spTree>
    <p:extLst>
      <p:ext uri="{BB962C8B-B14F-4D97-AF65-F5344CB8AC3E}">
        <p14:creationId xmlns:p14="http://schemas.microsoft.com/office/powerpoint/2010/main" val="35777898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732931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solidFill>
                  <a:srgbClr val="FFFFFF"/>
                </a:solidFill>
              </a:rPr>
              <a:t>December 5, 2013</a:t>
            </a: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USPTO Software Partnership Meeting</a:t>
            </a:r>
            <a:endParaRPr lang="en-US" dirty="0"/>
          </a:p>
        </p:txBody>
      </p:sp>
    </p:spTree>
    <p:extLst>
      <p:ext uri="{BB962C8B-B14F-4D97-AF65-F5344CB8AC3E}">
        <p14:creationId xmlns:p14="http://schemas.microsoft.com/office/powerpoint/2010/main" val="375933700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600200"/>
            <a:ext cx="196215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00200"/>
            <a:ext cx="573405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solidFill>
                  <a:srgbClr val="FFFFFF"/>
                </a:solidFill>
              </a:rPr>
              <a:t>December 5, 2013</a:t>
            </a: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USPTO Software Partnership Meeting</a:t>
            </a:r>
            <a:endParaRPr lang="en-US" dirty="0"/>
          </a:p>
        </p:txBody>
      </p:sp>
    </p:spTree>
    <p:extLst>
      <p:ext uri="{BB962C8B-B14F-4D97-AF65-F5344CB8AC3E}">
        <p14:creationId xmlns:p14="http://schemas.microsoft.com/office/powerpoint/2010/main" val="6853583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base">
              <a:spcBef>
                <a:spcPct val="0"/>
              </a:spcBef>
              <a:spcAft>
                <a:spcPct val="0"/>
              </a:spcAft>
              <a:defRPr/>
            </a:pPr>
            <a:r>
              <a:rPr lang="en-US" dirty="0" smtClean="0">
                <a:solidFill>
                  <a:srgbClr val="FFFFFF"/>
                </a:solidFill>
              </a:rPr>
              <a:t>December 5, 2013</a:t>
            </a:r>
            <a:endParaRPr lang="en-US" dirty="0">
              <a:solidFill>
                <a:srgbClr val="FFFFFF"/>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dirty="0" smtClean="0"/>
              <a:t>USPTO Software Partnership Meeting</a:t>
            </a:r>
            <a:endParaRPr lang="en-US" dirty="0"/>
          </a:p>
        </p:txBody>
      </p:sp>
    </p:spTree>
    <p:extLst>
      <p:ext uri="{BB962C8B-B14F-4D97-AF65-F5344CB8AC3E}">
        <p14:creationId xmlns:p14="http://schemas.microsoft.com/office/powerpoint/2010/main" val="159384927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spTree>
      <p:nvGrpSpPr>
        <p:cNvPr id="1" name=""/>
        <p:cNvGrpSpPr/>
        <p:nvPr/>
      </p:nvGrpSpPr>
      <p:grpSpPr>
        <a:xfrm>
          <a:off x="0" y="0"/>
          <a:ext cx="0" cy="0"/>
          <a:chOff x="0" y="0"/>
          <a:chExt cx="0" cy="0"/>
        </a:xfrm>
      </p:grpSpPr>
      <p:pic>
        <p:nvPicPr>
          <p:cNvPr id="58"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59" name="Rounded Rectangle 58"/>
          <p:cNvSpPr/>
          <p:nvPr userDrawn="1"/>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64" name="Rounded Rectangle 63"/>
          <p:cNvSpPr/>
          <p:nvPr userDrawn="1"/>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65" name="Rounded Rectangle 6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66" name="Rounded Rectangle 65"/>
          <p:cNvSpPr/>
          <p:nvPr userDrawn="1"/>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67" name="Rounded Rectangle 66"/>
          <p:cNvSpPr/>
          <p:nvPr userDrawn="1"/>
        </p:nvSpPr>
        <p:spPr>
          <a:xfrm>
            <a:off x="8105451" y="569919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68" name="Rounded Rectangle 67"/>
          <p:cNvSpPr/>
          <p:nvPr userDrawn="1"/>
        </p:nvSpPr>
        <p:spPr>
          <a:xfrm rot="10800000">
            <a:off x="3036073" y="1516172"/>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7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fontAlgn="auto" hangingPunct="1">
              <a:spcBef>
                <a:spcPts val="0"/>
              </a:spcBef>
              <a:spcAft>
                <a:spcPts val="0"/>
              </a:spcAft>
            </a:pPr>
            <a:r>
              <a:rPr lang="en-US" sz="600" dirty="0">
                <a:solidFill>
                  <a:srgbClr val="FFFFFF"/>
                </a:solidFill>
                <a:latin typeface="Arial"/>
              </a:rPr>
              <a:t>© 2013 Cisco and/or its affiliates. All rights reserved.</a:t>
            </a:r>
          </a:p>
        </p:txBody>
      </p:sp>
      <p:sp>
        <p:nvSpPr>
          <p:cNvPr id="7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fontAlgn="auto" hangingPunct="1">
              <a:spcBef>
                <a:spcPts val="0"/>
              </a:spcBef>
              <a:spcAft>
                <a:spcPts val="0"/>
              </a:spcAft>
            </a:pPr>
            <a:fld id="{DFCF27A5-1A5B-48D3-A060-2758FFBB1ADD}" type="slidenum">
              <a:rPr lang="en-US" sz="600">
                <a:solidFill>
                  <a:srgbClr val="FFFFFF"/>
                </a:solidFill>
                <a:latin typeface="Arial"/>
              </a:rPr>
              <a:pPr algn="r" defTabSz="814388" fontAlgn="auto" hangingPunct="1">
                <a:spcBef>
                  <a:spcPts val="0"/>
                </a:spcBef>
                <a:spcAft>
                  <a:spcPts val="0"/>
                </a:spcAft>
              </a:pPr>
              <a:t>‹#›</a:t>
            </a:fld>
            <a:endParaRPr lang="en-US" sz="600" dirty="0">
              <a:solidFill>
                <a:srgbClr val="FFFFFF"/>
              </a:solidFill>
              <a:latin typeface="Arial"/>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72"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grpSp>
    </p:spTree>
    <p:extLst>
      <p:ext uri="{BB962C8B-B14F-4D97-AF65-F5344CB8AC3E}">
        <p14:creationId xmlns:p14="http://schemas.microsoft.com/office/powerpoint/2010/main" val="3918963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67"/>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66"/>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68"/>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65"/>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4"/>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5" grpId="0" animBg="1"/>
      <p:bldP spid="66" grpId="0" animBg="1"/>
      <p:bldP spid="67" grpId="0" animBg="1"/>
      <p:bldP spid="68"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spTree>
      <p:nvGrpSpPr>
        <p:cNvPr id="1" name=""/>
        <p:cNvGrpSpPr/>
        <p:nvPr/>
      </p:nvGrpSpPr>
      <p:grpSpPr>
        <a:xfrm>
          <a:off x="0" y="0"/>
          <a:ext cx="0" cy="0"/>
          <a:chOff x="0" y="0"/>
          <a:chExt cx="0" cy="0"/>
        </a:xfrm>
      </p:grpSpPr>
      <p:grpSp>
        <p:nvGrpSpPr>
          <p:cNvPr id="31" name="Group 30"/>
          <p:cNvGrpSpPr/>
          <p:nvPr userDrawn="1"/>
        </p:nvGrpSpPr>
        <p:grpSpPr>
          <a:xfrm>
            <a:off x="-12700" y="-2056029"/>
            <a:ext cx="9847891" cy="19379146"/>
            <a:chOff x="-12700" y="-2056029"/>
            <a:chExt cx="9847891" cy="19379146"/>
          </a:xfrm>
        </p:grpSpPr>
        <p:pic>
          <p:nvPicPr>
            <p:cNvPr id="3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3" name="Rounded Rectangle 32"/>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34" name="Rounded Rectangle 33"/>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35" name="Rounded Rectangle 3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36" name="Rounded Rectangle 35"/>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37" name="Rounded Rectangle 36"/>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38" name="Rounded Rectangle 37"/>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grpSp>
      <p:sp>
        <p:nvSpPr>
          <p:cNvPr id="7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fontAlgn="auto" hangingPunct="1">
              <a:spcBef>
                <a:spcPts val="0"/>
              </a:spcBef>
              <a:spcAft>
                <a:spcPts val="0"/>
              </a:spcAft>
            </a:pPr>
            <a:r>
              <a:rPr lang="en-US" sz="600" dirty="0">
                <a:solidFill>
                  <a:srgbClr val="FFFFFF"/>
                </a:solidFill>
                <a:latin typeface="Arial"/>
              </a:rPr>
              <a:t>© 2013 Cisco and/or its affiliates. All rights reserved.</a:t>
            </a:r>
          </a:p>
        </p:txBody>
      </p:sp>
      <p:sp>
        <p:nvSpPr>
          <p:cNvPr id="7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fontAlgn="auto" hangingPunct="1">
              <a:spcBef>
                <a:spcPts val="0"/>
              </a:spcBef>
              <a:spcAft>
                <a:spcPts val="0"/>
              </a:spcAft>
            </a:pPr>
            <a:fld id="{DFCF27A5-1A5B-48D3-A060-2758FFBB1ADD}" type="slidenum">
              <a:rPr lang="en-US" sz="600">
                <a:solidFill>
                  <a:srgbClr val="FFFFFF"/>
                </a:solidFill>
                <a:latin typeface="Arial"/>
              </a:rPr>
              <a:pPr algn="r" defTabSz="814388" fontAlgn="auto" hangingPunct="1">
                <a:spcBef>
                  <a:spcPts val="0"/>
                </a:spcBef>
                <a:spcAft>
                  <a:spcPts val="0"/>
                </a:spcAft>
              </a:pPr>
              <a:t>‹#›</a:t>
            </a:fld>
            <a:endParaRPr lang="en-US" sz="600" dirty="0">
              <a:solidFill>
                <a:srgbClr val="FFFFFF"/>
              </a:solidFill>
              <a:latin typeface="Arial"/>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4"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grpSp>
    </p:spTree>
    <p:extLst>
      <p:ext uri="{BB962C8B-B14F-4D97-AF65-F5344CB8AC3E}">
        <p14:creationId xmlns:p14="http://schemas.microsoft.com/office/powerpoint/2010/main" val="927272791"/>
      </p:ext>
    </p:extLst>
  </p:cSld>
  <p:clrMapOvr>
    <a:masterClrMapping/>
  </p:clrMapOvr>
  <p:transition>
    <p:wipe dir="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5" y="3102726"/>
            <a:ext cx="8477250" cy="3438525"/>
          </a:xfrm>
          <a:prstGeom prst="rect">
            <a:avLst/>
          </a:prstGeom>
          <a:noFill/>
        </p:spPr>
      </p:pic>
      <p:sp>
        <p:nvSpPr>
          <p:cNvPr id="26" name="Rectangle 25"/>
          <p:cNvSpPr/>
          <p:nvPr userDrawn="1"/>
        </p:nvSpPr>
        <p:spPr>
          <a:xfrm>
            <a:off x="217357" y="3020518"/>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defTabSz="914400" fontAlgn="auto" hangingPunct="1">
              <a:spcBef>
                <a:spcPts val="0"/>
              </a:spcBef>
              <a:spcAft>
                <a:spcPts val="0"/>
              </a:spcAft>
            </a:pPr>
            <a:endParaRPr lang="en-US" sz="1800" dirty="0">
              <a:solidFill>
                <a:srgbClr val="0096D6"/>
              </a:solidFill>
              <a:latin typeface="Arial"/>
            </a:endParaRPr>
          </a:p>
        </p:txBody>
      </p:sp>
      <p:sp>
        <p:nvSpPr>
          <p:cNvPr id="2" name="Title 1"/>
          <p:cNvSpPr>
            <a:spLocks noGrp="1"/>
          </p:cNvSpPr>
          <p:nvPr>
            <p:ph type="ctrTitle" hasCustomPrompt="1"/>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pPr defTabSz="914400" fontAlgn="auto" hangingPunct="1">
              <a:spcBef>
                <a:spcPts val="0"/>
              </a:spcBef>
              <a:spcAft>
                <a:spcPts val="0"/>
              </a:spcAft>
            </a:pPr>
            <a:endParaRPr lang="en-US" sz="1800" dirty="0">
              <a:solidFill>
                <a:srgbClr val="0096D6"/>
              </a:solidFill>
              <a:latin typeface="Arial"/>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fontAlgn="auto" hangingPunct="1">
              <a:spcBef>
                <a:spcPts val="0"/>
              </a:spcBef>
              <a:spcAft>
                <a:spcPts val="0"/>
              </a:spcAft>
            </a:pPr>
            <a:fld id="{DFCF27A5-1A5B-48D3-A060-2758FFBB1ADD}" type="slidenum">
              <a:rPr lang="en-US" sz="600">
                <a:solidFill>
                  <a:srgbClr val="C0C0C0"/>
                </a:solidFill>
                <a:latin typeface="Arial"/>
              </a:rPr>
              <a:pPr algn="r" defTabSz="814388" fontAlgn="auto" hangingPunct="1">
                <a:spcBef>
                  <a:spcPts val="0"/>
                </a:spcBef>
                <a:spcAft>
                  <a:spcPts val="0"/>
                </a:spcAft>
              </a:pPr>
              <a:t>‹#›</a:t>
            </a:fld>
            <a:endParaRPr lang="en-US" sz="600" dirty="0">
              <a:solidFill>
                <a:srgbClr val="C0C0C0"/>
              </a:solidFill>
              <a:latin typeface="Arial"/>
            </a:endParaRPr>
          </a:p>
        </p:txBody>
      </p:sp>
      <p:pic>
        <p:nvPicPr>
          <p:cNvPr id="13" name="Picture 12" descr="bottom bar.jpg"/>
          <p:cNvPicPr>
            <a:picLocks noChangeAspect="1"/>
          </p:cNvPicPr>
          <p:nvPr userDrawn="1"/>
        </p:nvPicPr>
        <p:blipFill>
          <a:blip r:embed="rId3" cstate="print"/>
          <a:stretch>
            <a:fillRect/>
          </a:stretch>
        </p:blipFill>
        <p:spPr>
          <a:xfrm>
            <a:off x="333375" y="6378339"/>
            <a:ext cx="8477250" cy="162912"/>
          </a:xfrm>
          <a:prstGeom prst="rect">
            <a:avLst/>
          </a:prstGeom>
        </p:spPr>
      </p:pic>
      <p:sp>
        <p:nvSpPr>
          <p:cNvPr id="12"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fontAlgn="auto" hangingPunct="1">
              <a:spcBef>
                <a:spcPts val="0"/>
              </a:spcBef>
              <a:spcAft>
                <a:spcPts val="0"/>
              </a:spcAft>
            </a:pPr>
            <a:r>
              <a:rPr lang="en-US" sz="600" dirty="0">
                <a:solidFill>
                  <a:srgbClr val="C0C0C0"/>
                </a:solidFill>
                <a:latin typeface="Arial"/>
              </a:rPr>
              <a:t>© 2013 Cisco and/or its affiliates. All rights reserved.</a:t>
            </a:r>
          </a:p>
        </p:txBody>
      </p:sp>
    </p:spTree>
    <p:extLst>
      <p:ext uri="{BB962C8B-B14F-4D97-AF65-F5344CB8AC3E}">
        <p14:creationId xmlns:p14="http://schemas.microsoft.com/office/powerpoint/2010/main" val="21301925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5" y="3102726"/>
            <a:ext cx="8477250" cy="3438525"/>
          </a:xfrm>
          <a:prstGeom prst="rect">
            <a:avLst/>
          </a:prstGeom>
          <a:noFill/>
        </p:spPr>
      </p:pic>
      <p:sp>
        <p:nvSpPr>
          <p:cNvPr id="26" name="Rectangle 25"/>
          <p:cNvSpPr/>
          <p:nvPr userDrawn="1"/>
        </p:nvSpPr>
        <p:spPr>
          <a:xfrm>
            <a:off x="217357" y="3020519"/>
            <a:ext cx="8694295" cy="175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defTabSz="914400" fontAlgn="auto" hangingPunct="1">
              <a:spcBef>
                <a:spcPts val="0"/>
              </a:spcBef>
              <a:spcAft>
                <a:spcPts val="0"/>
              </a:spcAft>
            </a:pPr>
            <a:endParaRPr lang="en-US" sz="1800" dirty="0">
              <a:solidFill>
                <a:srgbClr val="0096D6"/>
              </a:solidFill>
              <a:latin typeface="Arial"/>
            </a:endParaRPr>
          </a:p>
        </p:txBody>
      </p:sp>
      <p:sp>
        <p:nvSpPr>
          <p:cNvPr id="2" name="Title 1"/>
          <p:cNvSpPr>
            <a:spLocks noGrp="1"/>
          </p:cNvSpPr>
          <p:nvPr>
            <p:ph type="ctrTitle" hasCustomPrompt="1"/>
          </p:nvPr>
        </p:nvSpPr>
        <p:spPr>
          <a:xfrm>
            <a:off x="221393" y="1967967"/>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pPr defTabSz="914400" fontAlgn="auto" hangingPunct="1">
              <a:spcBef>
                <a:spcPts val="0"/>
              </a:spcBef>
              <a:spcAft>
                <a:spcPts val="0"/>
              </a:spcAft>
            </a:pPr>
            <a:endParaRPr lang="en-US" sz="1800" dirty="0">
              <a:solidFill>
                <a:srgbClr val="0096D6"/>
              </a:solidFill>
              <a:latin typeface="Arial"/>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fontAlgn="auto" hangingPunct="1">
              <a:spcBef>
                <a:spcPts val="0"/>
              </a:spcBef>
              <a:spcAft>
                <a:spcPts val="0"/>
              </a:spcAft>
            </a:pPr>
            <a:fld id="{DFCF27A5-1A5B-48D3-A060-2758FFBB1ADD}" type="slidenum">
              <a:rPr lang="en-US" sz="600">
                <a:solidFill>
                  <a:srgbClr val="C0C0C0"/>
                </a:solidFill>
                <a:latin typeface="Arial"/>
              </a:rPr>
              <a:pPr algn="r" defTabSz="814388" fontAlgn="auto" hangingPunct="1">
                <a:spcBef>
                  <a:spcPts val="0"/>
                </a:spcBef>
                <a:spcAft>
                  <a:spcPts val="0"/>
                </a:spcAft>
              </a:pPr>
              <a:t>‹#›</a:t>
            </a:fld>
            <a:endParaRPr lang="en-US" sz="600" dirty="0">
              <a:solidFill>
                <a:srgbClr val="C0C0C0"/>
              </a:solidFill>
              <a:latin typeface="Arial"/>
            </a:endParaRPr>
          </a:p>
        </p:txBody>
      </p:sp>
      <p:pic>
        <p:nvPicPr>
          <p:cNvPr id="13" name="Picture 12" descr="bottom bar.jpg"/>
          <p:cNvPicPr>
            <a:picLocks noChangeAspect="1"/>
          </p:cNvPicPr>
          <p:nvPr userDrawn="1"/>
        </p:nvPicPr>
        <p:blipFill>
          <a:blip r:embed="rId3" cstate="print"/>
          <a:stretch>
            <a:fillRect/>
          </a:stretch>
        </p:blipFill>
        <p:spPr>
          <a:xfrm>
            <a:off x="333375" y="6378339"/>
            <a:ext cx="8477250" cy="162912"/>
          </a:xfrm>
          <a:prstGeom prst="rect">
            <a:avLst/>
          </a:prstGeom>
        </p:spPr>
      </p:pic>
      <p:sp>
        <p:nvSpPr>
          <p:cNvPr id="12"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fontAlgn="auto" hangingPunct="1">
              <a:spcBef>
                <a:spcPts val="0"/>
              </a:spcBef>
              <a:spcAft>
                <a:spcPts val="0"/>
              </a:spcAft>
            </a:pPr>
            <a:r>
              <a:rPr lang="en-US" sz="600" dirty="0">
                <a:solidFill>
                  <a:srgbClr val="C0C0C0"/>
                </a:solidFill>
                <a:latin typeface="Arial"/>
              </a:rPr>
              <a:t>© 2013 Cisco and/or its affiliates. All rights reserved.</a:t>
            </a:r>
          </a:p>
        </p:txBody>
      </p:sp>
    </p:spTree>
    <p:extLst>
      <p:ext uri="{BB962C8B-B14F-4D97-AF65-F5344CB8AC3E}">
        <p14:creationId xmlns:p14="http://schemas.microsoft.com/office/powerpoint/2010/main" val="1579254949"/>
      </p:ext>
    </p:extLst>
  </p:cSld>
  <p:clrMapOvr>
    <a:masterClrMapping/>
  </p:clrMapOvr>
  <p:transition>
    <p:wipe dir="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4681962"/>
      </p:ext>
    </p:extLst>
  </p:cSld>
  <p:clrMapOvr>
    <a:masterClrMapping/>
  </p:clrMapOvr>
  <p:transition>
    <p:wipe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5419010"/>
      </p:ext>
    </p:extLst>
  </p:cSld>
  <p:clrMapOvr>
    <a:masterClrMapping/>
  </p:clrMapOvr>
  <p:transition>
    <p:wipe dir="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3"/>
            <a:ext cx="3236976" cy="646331"/>
          </a:xfrm>
        </p:spPr>
        <p:txBody>
          <a:bodyPr>
            <a:noAutofit/>
          </a:bodyPr>
          <a:lstStyle>
            <a:lvl1pPr marL="114300" indent="-114300" algn="l" defTabSz="914400"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3"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fontAlgn="auto" hangingPunct="1">
              <a:spcBef>
                <a:spcPts val="0"/>
              </a:spcBef>
              <a:spcAft>
                <a:spcPts val="0"/>
              </a:spcAft>
            </a:pPr>
            <a:fld id="{DFCF27A5-1A5B-48D3-A060-2758FFBB1ADD}" type="slidenum">
              <a:rPr lang="en-US" sz="600">
                <a:solidFill>
                  <a:srgbClr val="C0C0C0"/>
                </a:solidFill>
                <a:latin typeface="Arial"/>
              </a:rPr>
              <a:pPr algn="r" defTabSz="814388" fontAlgn="auto" hangingPunct="1">
                <a:spcBef>
                  <a:spcPts val="0"/>
                </a:spcBef>
                <a:spcAft>
                  <a:spcPts val="0"/>
                </a:spcAft>
              </a:pPr>
              <a:t>‹#›</a:t>
            </a:fld>
            <a:endParaRPr lang="en-US" sz="600" dirty="0">
              <a:solidFill>
                <a:srgbClr val="C0C0C0"/>
              </a:solidFill>
              <a:latin typeface="Arial"/>
            </a:endParaRPr>
          </a:p>
        </p:txBody>
      </p:sp>
      <p:sp>
        <p:nvSpPr>
          <p:cNvPr id="16" name="Title 15"/>
          <p:cNvSpPr>
            <a:spLocks noGrp="1"/>
          </p:cNvSpPr>
          <p:nvPr>
            <p:ph type="title"/>
          </p:nvPr>
        </p:nvSpPr>
        <p:spPr/>
        <p:txBody>
          <a:bodyPr/>
          <a:lstStyle/>
          <a:p>
            <a:r>
              <a:rPr lang="en-US" smtClean="0"/>
              <a:t>Click to edit Master title style</a:t>
            </a:r>
            <a:endParaRPr lang="en-US" dirty="0"/>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chemeClr val="bg2">
                    <a:lumMod val="50000"/>
                  </a:schemeClr>
                </a:solidFill>
              </a:defRPr>
            </a:lvl1pPr>
          </a:lstStyle>
          <a:p>
            <a:pPr lvl="0"/>
            <a:r>
              <a:rPr lang="en-US" dirty="0" smtClean="0"/>
              <a:t>Source Name</a:t>
            </a:r>
            <a:endParaRPr lang="en-US" dirty="0"/>
          </a:p>
        </p:txBody>
      </p:sp>
      <p:pic>
        <p:nvPicPr>
          <p:cNvPr id="9" name="Picture 8" descr="bottom bar.jpg"/>
          <p:cNvPicPr>
            <a:picLocks noChangeAspect="1"/>
          </p:cNvPicPr>
          <p:nvPr userDrawn="1"/>
        </p:nvPicPr>
        <p:blipFill>
          <a:blip r:embed="rId2" cstate="print"/>
          <a:stretch>
            <a:fillRect/>
          </a:stretch>
        </p:blipFill>
        <p:spPr>
          <a:xfrm>
            <a:off x="333375" y="6378339"/>
            <a:ext cx="8477250" cy="162912"/>
          </a:xfrm>
          <a:prstGeom prst="rect">
            <a:avLst/>
          </a:prstGeom>
        </p:spPr>
      </p:pic>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fontAlgn="auto" hangingPunct="1">
              <a:spcBef>
                <a:spcPts val="0"/>
              </a:spcBef>
              <a:spcAft>
                <a:spcPts val="0"/>
              </a:spcAft>
            </a:pPr>
            <a:r>
              <a:rPr lang="en-US" sz="600" dirty="0">
                <a:solidFill>
                  <a:srgbClr val="C0C0C0"/>
                </a:solidFill>
                <a:latin typeface="Arial"/>
              </a:rPr>
              <a:t>© 2013 Cisco and/or its affiliates. All rights reserved.</a:t>
            </a:r>
          </a:p>
        </p:txBody>
      </p:sp>
    </p:spTree>
    <p:extLst>
      <p:ext uri="{BB962C8B-B14F-4D97-AF65-F5344CB8AC3E}">
        <p14:creationId xmlns:p14="http://schemas.microsoft.com/office/powerpoint/2010/main" val="3971308999"/>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73765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887217474"/>
      </p:ext>
    </p:extLst>
  </p:cSld>
  <p:clrMapOvr>
    <a:masterClrMapping/>
  </p:clrMapOvr>
  <p:transition>
    <p:wipe dir="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95275"/>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chemeClr val="tx2"/>
                </a:solidFill>
                <a:latin typeface="+mj-lt"/>
              </a:defRPr>
            </a:lvl1pPr>
            <a:lvl2pPr marL="635000" indent="-228600">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5000" indent="-228600">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fontAlgn="auto" hangingPunct="1">
              <a:spcBef>
                <a:spcPts val="0"/>
              </a:spcBef>
              <a:spcAft>
                <a:spcPts val="0"/>
              </a:spcAft>
            </a:pPr>
            <a:fld id="{DFCF27A5-1A5B-48D3-A060-2758FFBB1ADD}" type="slidenum">
              <a:rPr lang="en-US" sz="600">
                <a:solidFill>
                  <a:srgbClr val="C0C0C0"/>
                </a:solidFill>
                <a:latin typeface="Arial"/>
              </a:rPr>
              <a:pPr algn="r" defTabSz="814388" fontAlgn="auto" hangingPunct="1">
                <a:spcBef>
                  <a:spcPts val="0"/>
                </a:spcBef>
                <a:spcAft>
                  <a:spcPts val="0"/>
                </a:spcAft>
              </a:pPr>
              <a:t>‹#›</a:t>
            </a:fld>
            <a:endParaRPr lang="en-US" sz="600" dirty="0">
              <a:solidFill>
                <a:srgbClr val="C0C0C0"/>
              </a:solidFill>
              <a:latin typeface="Arial"/>
            </a:endParaRPr>
          </a:p>
        </p:txBody>
      </p:sp>
      <p:sp>
        <p:nvSpPr>
          <p:cNvPr id="16" name="Text Placeholder 15"/>
          <p:cNvSpPr>
            <a:spLocks noGrp="1"/>
          </p:cNvSpPr>
          <p:nvPr>
            <p:ph type="body" sz="quarter" idx="13" hasCustomPrompt="1"/>
          </p:nvPr>
        </p:nvSpPr>
        <p:spPr>
          <a:xfrm>
            <a:off x="4830903" y="295275"/>
            <a:ext cx="4132262" cy="838200"/>
          </a:xfrm>
        </p:spPr>
        <p:txBody>
          <a:bodyPr lIns="82296" rIns="82296"/>
          <a:lstStyle>
            <a:lvl1pPr marL="0" indent="0" algn="l" defTabSz="914400" rtl="0" eaLnBrk="1" latinLnBrk="0" hangingPunct="1">
              <a:lnSpc>
                <a:spcPct val="80000"/>
              </a:lnSpc>
              <a:spcBef>
                <a:spcPct val="0"/>
              </a:spcBef>
              <a:buFontTx/>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lvl="0"/>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Two Column</a:t>
            </a:r>
            <a:b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br>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Title Right</a:t>
            </a:r>
            <a:endParaRPr lang="en-US" dirty="0"/>
          </a:p>
        </p:txBody>
      </p:sp>
      <p:pic>
        <p:nvPicPr>
          <p:cNvPr id="13" name="Picture 12" descr="bottom bar.jpg"/>
          <p:cNvPicPr>
            <a:picLocks noChangeAspect="1"/>
          </p:cNvPicPr>
          <p:nvPr userDrawn="1"/>
        </p:nvPicPr>
        <p:blipFill>
          <a:blip r:embed="rId2" cstate="print"/>
          <a:stretch>
            <a:fillRect/>
          </a:stretch>
        </p:blipFill>
        <p:spPr>
          <a:xfrm>
            <a:off x="333375" y="6378339"/>
            <a:ext cx="8477250" cy="162912"/>
          </a:xfrm>
          <a:prstGeom prst="rect">
            <a:avLst/>
          </a:prstGeom>
        </p:spPr>
      </p:pic>
      <p:sp>
        <p:nvSpPr>
          <p:cNvPr id="14"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fontAlgn="auto" hangingPunct="1">
              <a:spcBef>
                <a:spcPts val="0"/>
              </a:spcBef>
              <a:spcAft>
                <a:spcPts val="0"/>
              </a:spcAft>
            </a:pPr>
            <a:r>
              <a:rPr lang="en-US" sz="600" dirty="0">
                <a:solidFill>
                  <a:srgbClr val="C0C0C0"/>
                </a:solidFill>
                <a:latin typeface="Arial"/>
              </a:rPr>
              <a:t>© 2013 Cisco and/or its affiliates. All rights reserved.</a:t>
            </a:r>
          </a:p>
        </p:txBody>
      </p:sp>
    </p:spTree>
    <p:extLst>
      <p:ext uri="{BB962C8B-B14F-4D97-AF65-F5344CB8AC3E}">
        <p14:creationId xmlns:p14="http://schemas.microsoft.com/office/powerpoint/2010/main" val="1301711764"/>
      </p:ext>
    </p:extLst>
  </p:cSld>
  <p:clrMapOvr>
    <a:masterClrMapping/>
  </p:clrMapOvr>
  <p:transition>
    <p:wipe dir="r"/>
  </p:transition>
  <p:timing>
    <p:tnLst>
      <p:par>
        <p:cTn id="1" dur="indefinite" restart="never" nodeType="tmRoot"/>
      </p:par>
    </p:tnLst>
  </p:timing>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0"/>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3691779986"/>
      </p:ext>
    </p:extLst>
  </p:cSld>
  <p:clrMapOvr>
    <a:masterClrMapping/>
  </p:clrMapOvr>
  <p:transition>
    <p:wipe dir="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extLst>
      <p:ext uri="{BB962C8B-B14F-4D97-AF65-F5344CB8AC3E}">
        <p14:creationId xmlns:p14="http://schemas.microsoft.com/office/powerpoint/2010/main" val="1512047291"/>
      </p:ext>
    </p:extLst>
  </p:cSld>
  <p:clrMapOvr>
    <a:masterClrMapping/>
  </p:clrMapOvr>
  <p:transition>
    <p:wipe dir="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3235079396"/>
      </p:ext>
    </p:extLst>
  </p:cSld>
  <p:clrMapOvr>
    <a:masterClrMapping/>
  </p:clrMapOvr>
  <p:transition>
    <p:wipe dir="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extLst>
      <p:ext uri="{BB962C8B-B14F-4D97-AF65-F5344CB8AC3E}">
        <p14:creationId xmlns:p14="http://schemas.microsoft.com/office/powerpoint/2010/main" val="135012372"/>
      </p:ext>
    </p:extLst>
  </p:cSld>
  <p:clrMapOvr>
    <a:masterClrMapping/>
  </p:clrMapOvr>
  <p:transition>
    <p:wipe dir="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5201" y="5842635"/>
            <a:ext cx="8112126" cy="384175"/>
          </a:xfrm>
        </p:spPr>
        <p:txBody>
          <a:bodyPr anchor="b" anchorCtr="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pPr defTabSz="914400" fontAlgn="auto" hangingPunct="1">
              <a:spcBef>
                <a:spcPts val="0"/>
              </a:spcBef>
              <a:spcAft>
                <a:spcPts val="0"/>
              </a:spcAft>
            </a:pPr>
            <a:endParaRPr lang="en-US" sz="1800" dirty="0">
              <a:solidFill>
                <a:srgbClr val="0096D6"/>
              </a:solidFill>
              <a:latin typeface="Arial"/>
            </a:endParaRPr>
          </a:p>
        </p:txBody>
      </p:sp>
      <p:sp>
        <p:nvSpPr>
          <p:cNvPr id="2" name="Title 1"/>
          <p:cNvSpPr>
            <a:spLocks noGrp="1"/>
          </p:cNvSpPr>
          <p:nvPr>
            <p:ph type="ctrTitle" hasCustomPrompt="1"/>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Char char="“"/>
              <a:defRPr lang="en-US" sz="54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pPr defTabSz="914400" fontAlgn="auto" hangingPunct="1">
              <a:spcBef>
                <a:spcPts val="0"/>
              </a:spcBef>
              <a:spcAft>
                <a:spcPts val="0"/>
              </a:spcAft>
            </a:pPr>
            <a:endParaRPr lang="en-US" sz="1800" dirty="0">
              <a:solidFill>
                <a:srgbClr val="0096D6"/>
              </a:solidFill>
              <a:latin typeface="Arial"/>
            </a:endParaRPr>
          </a:p>
        </p:txBody>
      </p:sp>
    </p:spTree>
    <p:extLst>
      <p:ext uri="{BB962C8B-B14F-4D97-AF65-F5344CB8AC3E}">
        <p14:creationId xmlns:p14="http://schemas.microsoft.com/office/powerpoint/2010/main" val="28968233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8"/>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userDrawn="1"/>
        </p:nvPicPr>
        <p:blipFill>
          <a:blip r:embed="rId2" cstate="print"/>
          <a:stretch>
            <a:fillRect/>
          </a:stretch>
        </p:blipFill>
        <p:spPr>
          <a:xfrm>
            <a:off x="4441927" y="777667"/>
            <a:ext cx="89319" cy="5287676"/>
          </a:xfrm>
          <a:prstGeom prst="rect">
            <a:avLst/>
          </a:prstGeom>
          <a:noFill/>
          <a:ln>
            <a:noFill/>
          </a:ln>
        </p:spPr>
      </p:pic>
    </p:spTree>
    <p:extLst>
      <p:ext uri="{BB962C8B-B14F-4D97-AF65-F5344CB8AC3E}">
        <p14:creationId xmlns:p14="http://schemas.microsoft.com/office/powerpoint/2010/main" val="3510704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extLst>
      <p:ext uri="{BB962C8B-B14F-4D97-AF65-F5344CB8AC3E}">
        <p14:creationId xmlns:p14="http://schemas.microsoft.com/office/powerpoint/2010/main" val="4247018232"/>
      </p:ext>
    </p:extLst>
  </p:cSld>
  <p:clrMapOvr>
    <a:masterClrMapping/>
  </p:clrMapOvr>
  <p:transition>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0"/>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11" name="Rounded Rectangle 10"/>
          <p:cNvSpPr/>
          <p:nvPr userDrawn="1"/>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12" name="Rounded Rectangle 11"/>
          <p:cNvSpPr/>
          <p:nvPr/>
        </p:nvSpPr>
        <p:spPr>
          <a:xfrm>
            <a:off x="6375620" y="17111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13" name="Rounded Rectangle 12"/>
          <p:cNvSpPr/>
          <p:nvPr/>
        </p:nvSpPr>
        <p:spPr>
          <a:xfrm>
            <a:off x="8105451" y="8348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2" name="Title 1"/>
          <p:cNvSpPr>
            <a:spLocks noGrp="1"/>
          </p:cNvSpPr>
          <p:nvPr>
            <p:ph type="title" hasCustomPrompt="1"/>
          </p:nvPr>
        </p:nvSpPr>
        <p:spPr>
          <a:xfrm>
            <a:off x="237744" y="484632"/>
            <a:ext cx="8755128" cy="4372131"/>
          </a:xfrm>
        </p:spPr>
        <p:txBody>
          <a:bodyPr anchor="b" anchorCtr="0"/>
          <a:lstStyle>
            <a:lvl1pPr marL="228600" indent="-228600">
              <a:buFont typeface="Arial" pitchFamily="34" charset="0"/>
              <a:buChar char="“"/>
              <a:defRPr sz="6000" spc="0" baseline="0">
                <a:solidFill>
                  <a:schemeClr val="bg1"/>
                </a:solidFill>
                <a:latin typeface="+mj-lt"/>
              </a:defRPr>
            </a:lvl1pPr>
          </a:lstStyle>
          <a:p>
            <a:r>
              <a:rPr lang="en-US" dirty="0" smtClean="0"/>
              <a:t>Click to edit Master</a:t>
            </a:r>
            <a:br>
              <a:rPr lang="en-US" dirty="0" smtClean="0"/>
            </a:br>
            <a:r>
              <a:rPr lang="en-US" dirty="0" smtClean="0"/>
              <a:t>title style”</a:t>
            </a:r>
            <a:endParaRPr lang="en-US" dirty="0"/>
          </a:p>
        </p:txBody>
      </p:sp>
      <p:sp>
        <p:nvSpPr>
          <p:cNvPr id="28" name="Rectangle 5"/>
          <p:cNvSpPr>
            <a:spLocks noChangeArrowheads="1"/>
          </p:cNvSpPr>
          <p:nvPr/>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fontAlgn="auto" hangingPunct="1">
              <a:spcBef>
                <a:spcPts val="0"/>
              </a:spcBef>
              <a:spcAft>
                <a:spcPts val="0"/>
              </a:spcAft>
            </a:pPr>
            <a:r>
              <a:rPr lang="en-US" sz="600" dirty="0">
                <a:solidFill>
                  <a:srgbClr val="FFFFFF"/>
                </a:solidFill>
                <a:latin typeface="Arial"/>
              </a:rPr>
              <a:t>Cisco Confidential</a:t>
            </a:r>
          </a:p>
        </p:txBody>
      </p:sp>
      <p:sp>
        <p:nvSpPr>
          <p:cNvPr id="7" name="Text Placeholder 4"/>
          <p:cNvSpPr>
            <a:spLocks noGrp="1"/>
          </p:cNvSpPr>
          <p:nvPr>
            <p:ph type="body" sz="quarter" idx="11" hasCustomPrompt="1"/>
          </p:nvPr>
        </p:nvSpPr>
        <p:spPr>
          <a:xfrm>
            <a:off x="460248" y="5358903"/>
            <a:ext cx="8574685" cy="614362"/>
          </a:xfrm>
        </p:spPr>
        <p:txBody>
          <a:bodyPr vert="horz" lIns="91440" tIns="45720" rIns="91440" bIns="45720"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fontAlgn="auto" hangingPunct="1">
              <a:spcBef>
                <a:spcPts val="0"/>
              </a:spcBef>
              <a:spcAft>
                <a:spcPts val="0"/>
              </a:spcAft>
            </a:pPr>
            <a:r>
              <a:rPr lang="en-US" sz="600" dirty="0">
                <a:solidFill>
                  <a:srgbClr val="FFFFFF"/>
                </a:solidFill>
                <a:latin typeface="Arial"/>
              </a:rPr>
              <a:t>© 2013  Cisco and/or its affiliates. All rights reserved.</a:t>
            </a:r>
          </a:p>
        </p:txBody>
      </p:sp>
      <p:sp>
        <p:nvSpPr>
          <p:cNvPr id="2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fontAlgn="auto" hangingPunct="1">
              <a:spcBef>
                <a:spcPts val="0"/>
              </a:spcBef>
              <a:spcAft>
                <a:spcPts val="0"/>
              </a:spcAft>
            </a:pPr>
            <a:fld id="{DFCF27A5-1A5B-48D3-A060-2758FFBB1ADD}" type="slidenum">
              <a:rPr lang="en-US" sz="600">
                <a:solidFill>
                  <a:srgbClr val="FFFFFF"/>
                </a:solidFill>
                <a:latin typeface="Arial"/>
              </a:rPr>
              <a:pPr algn="r" defTabSz="814388" fontAlgn="auto" hangingPunct="1">
                <a:spcBef>
                  <a:spcPts val="0"/>
                </a:spcBef>
                <a:spcAft>
                  <a:spcPts val="0"/>
                </a:spcAft>
              </a:pPr>
              <a:t>‹#›</a:t>
            </a:fld>
            <a:endParaRPr lang="en-US" sz="600" dirty="0">
              <a:solidFill>
                <a:srgbClr val="FFFFFF"/>
              </a:solidFill>
              <a:latin typeface="Arial"/>
            </a:endParaRPr>
          </a:p>
        </p:txBody>
      </p:sp>
    </p:spTree>
    <p:extLst>
      <p:ext uri="{BB962C8B-B14F-4D97-AF65-F5344CB8AC3E}">
        <p14:creationId xmlns:p14="http://schemas.microsoft.com/office/powerpoint/2010/main" val="12865836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3171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
        <p:nvSpPr>
          <p:cNvPr id="9"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fontAlgn="auto" hangingPunct="1">
              <a:spcBef>
                <a:spcPts val="0"/>
              </a:spcBef>
              <a:spcAft>
                <a:spcPts val="0"/>
              </a:spcAft>
            </a:pPr>
            <a:r>
              <a:rPr lang="en-US" sz="600" dirty="0">
                <a:solidFill>
                  <a:srgbClr val="FFFFFF"/>
                </a:solidFill>
                <a:latin typeface="Arial"/>
              </a:rPr>
              <a:t>© 2013  Cisco and/or its affiliates. All rights reserved.</a:t>
            </a:r>
          </a:p>
        </p:txBody>
      </p:sp>
      <p:sp>
        <p:nvSpPr>
          <p:cNvPr id="10"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fontAlgn="auto" hangingPunct="1">
              <a:spcBef>
                <a:spcPts val="0"/>
              </a:spcBef>
              <a:spcAft>
                <a:spcPts val="0"/>
              </a:spcAft>
            </a:pPr>
            <a:fld id="{DFCF27A5-1A5B-48D3-A060-2758FFBB1ADD}" type="slidenum">
              <a:rPr lang="en-US" sz="600">
                <a:solidFill>
                  <a:srgbClr val="FFFFFF"/>
                </a:solidFill>
                <a:latin typeface="Arial"/>
              </a:rPr>
              <a:pPr algn="r" defTabSz="814388" fontAlgn="auto" hangingPunct="1">
                <a:spcBef>
                  <a:spcPts val="0"/>
                </a:spcBef>
                <a:spcAft>
                  <a:spcPts val="0"/>
                </a:spcAft>
              </a:pPr>
              <a:t>‹#›</a:t>
            </a:fld>
            <a:endParaRPr lang="en-US" sz="600" dirty="0">
              <a:solidFill>
                <a:srgbClr val="FFFFFF"/>
              </a:solidFill>
              <a:latin typeface="Arial"/>
            </a:endParaRPr>
          </a:p>
        </p:txBody>
      </p:sp>
    </p:spTree>
    <p:extLst>
      <p:ext uri="{BB962C8B-B14F-4D97-AF65-F5344CB8AC3E}">
        <p14:creationId xmlns:p14="http://schemas.microsoft.com/office/powerpoint/2010/main" val="145546192"/>
      </p:ext>
    </p:extLst>
  </p:cSld>
  <p:clrMapOvr>
    <a:masterClrMapping/>
  </p:clrMapOvr>
  <p:transition>
    <p:wipe dir="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
        <p:nvSpPr>
          <p:cNvPr id="8"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fontAlgn="auto" hangingPunct="1">
              <a:spcBef>
                <a:spcPts val="0"/>
              </a:spcBef>
              <a:spcAft>
                <a:spcPts val="0"/>
              </a:spcAft>
            </a:pPr>
            <a:r>
              <a:rPr lang="en-US" sz="600" dirty="0">
                <a:solidFill>
                  <a:srgbClr val="FFFFFF"/>
                </a:solidFill>
                <a:latin typeface="Arial"/>
              </a:rPr>
              <a:t>© 2013  Cisco and/or its affiliates. All rights reserved.</a:t>
            </a:r>
          </a:p>
        </p:txBody>
      </p:sp>
      <p:sp>
        <p:nvSpPr>
          <p:cNvPr id="10"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fontAlgn="auto" hangingPunct="1">
              <a:spcBef>
                <a:spcPts val="0"/>
              </a:spcBef>
              <a:spcAft>
                <a:spcPts val="0"/>
              </a:spcAft>
            </a:pPr>
            <a:fld id="{DFCF27A5-1A5B-48D3-A060-2758FFBB1ADD}" type="slidenum">
              <a:rPr lang="en-US" sz="600">
                <a:solidFill>
                  <a:srgbClr val="FFFFFF"/>
                </a:solidFill>
                <a:latin typeface="Arial"/>
              </a:rPr>
              <a:pPr algn="r" defTabSz="814388" fontAlgn="auto" hangingPunct="1">
                <a:spcBef>
                  <a:spcPts val="0"/>
                </a:spcBef>
                <a:spcAft>
                  <a:spcPts val="0"/>
                </a:spcAft>
              </a:pPr>
              <a:t>‹#›</a:t>
            </a:fld>
            <a:endParaRPr lang="en-US" sz="600" dirty="0">
              <a:solidFill>
                <a:srgbClr val="FFFFFF"/>
              </a:solidFill>
              <a:latin typeface="Arial"/>
            </a:endParaRPr>
          </a:p>
        </p:txBody>
      </p:sp>
    </p:spTree>
    <p:extLst>
      <p:ext uri="{BB962C8B-B14F-4D97-AF65-F5344CB8AC3E}">
        <p14:creationId xmlns:p14="http://schemas.microsoft.com/office/powerpoint/2010/main" val="3509258491"/>
      </p:ext>
    </p:extLst>
  </p:cSld>
  <p:clrMapOvr>
    <a:masterClrMapping/>
  </p:clrMapOvr>
  <p:transition>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1089529"/>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
        <p:nvSpPr>
          <p:cNvPr id="8"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fontAlgn="auto" hangingPunct="1">
              <a:spcBef>
                <a:spcPts val="0"/>
              </a:spcBef>
              <a:spcAft>
                <a:spcPts val="0"/>
              </a:spcAft>
            </a:pPr>
            <a:r>
              <a:rPr lang="en-US" sz="600" dirty="0">
                <a:solidFill>
                  <a:srgbClr val="FFFFFF"/>
                </a:solidFill>
                <a:latin typeface="Arial"/>
              </a:rPr>
              <a:t>© 2013  Cisco and/or its affiliates. All rights reserved.</a:t>
            </a:r>
          </a:p>
        </p:txBody>
      </p:sp>
      <p:sp>
        <p:nvSpPr>
          <p:cNvPr id="10"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fontAlgn="auto" hangingPunct="1">
              <a:spcBef>
                <a:spcPts val="0"/>
              </a:spcBef>
              <a:spcAft>
                <a:spcPts val="0"/>
              </a:spcAft>
            </a:pPr>
            <a:fld id="{DFCF27A5-1A5B-48D3-A060-2758FFBB1ADD}" type="slidenum">
              <a:rPr lang="en-US" sz="600">
                <a:solidFill>
                  <a:srgbClr val="FFFFFF"/>
                </a:solidFill>
                <a:latin typeface="Arial"/>
              </a:rPr>
              <a:pPr algn="r" defTabSz="814388" fontAlgn="auto" hangingPunct="1">
                <a:spcBef>
                  <a:spcPts val="0"/>
                </a:spcBef>
                <a:spcAft>
                  <a:spcPts val="0"/>
                </a:spcAft>
              </a:pPr>
              <a:t>‹#›</a:t>
            </a:fld>
            <a:endParaRPr lang="en-US" sz="600" dirty="0">
              <a:solidFill>
                <a:srgbClr val="FFFFFF"/>
              </a:solidFill>
              <a:latin typeface="Arial"/>
            </a:endParaRPr>
          </a:p>
        </p:txBody>
      </p:sp>
    </p:spTree>
    <p:extLst>
      <p:ext uri="{BB962C8B-B14F-4D97-AF65-F5344CB8AC3E}">
        <p14:creationId xmlns:p14="http://schemas.microsoft.com/office/powerpoint/2010/main" val="1555820971"/>
      </p:ext>
    </p:extLst>
  </p:cSld>
  <p:clrMapOvr>
    <a:masterClrMapping/>
  </p:clrMapOvr>
  <p:transition>
    <p:wipe dir="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26" name="Picture Placeholder 25"/>
          <p:cNvSpPr>
            <a:spLocks noGrp="1"/>
          </p:cNvSpPr>
          <p:nvPr>
            <p:ph type="pic" sz="quarter" idx="10" hasCustomPrompt="1"/>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49"/>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51" name="Picture Placeholder 25"/>
          <p:cNvSpPr>
            <a:spLocks noGrp="1"/>
          </p:cNvSpPr>
          <p:nvPr>
            <p:ph type="pic" sz="quarter" idx="12" hasCustomPrompt="1"/>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3"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7"/>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57" name="Picture Placeholder 25"/>
          <p:cNvSpPr>
            <a:spLocks noGrp="1"/>
          </p:cNvSpPr>
          <p:nvPr>
            <p:ph type="pic" sz="quarter" idx="15" hasCustomPrompt="1"/>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0"/>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59" name="Picture Placeholder 25"/>
          <p:cNvSpPr>
            <a:spLocks noGrp="1"/>
          </p:cNvSpPr>
          <p:nvPr>
            <p:ph type="pic" sz="quarter" idx="16" hasCustomPrompt="1"/>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fontAlgn="auto" hangingPunct="1">
              <a:spcBef>
                <a:spcPts val="0"/>
              </a:spcBef>
              <a:spcAft>
                <a:spcPts val="0"/>
              </a:spcAft>
            </a:pPr>
            <a:r>
              <a:rPr lang="en-US" sz="600" dirty="0">
                <a:solidFill>
                  <a:srgbClr val="FFFFFF"/>
                </a:solidFill>
                <a:latin typeface="Arial"/>
              </a:rPr>
              <a:t>© 2013  Cisco and/or its affiliates. All rights reserved.</a:t>
            </a:r>
          </a:p>
        </p:txBody>
      </p:sp>
      <p:sp>
        <p:nvSpPr>
          <p:cNvPr id="2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fontAlgn="auto" hangingPunct="1">
              <a:spcBef>
                <a:spcPts val="0"/>
              </a:spcBef>
              <a:spcAft>
                <a:spcPts val="0"/>
              </a:spcAft>
            </a:pPr>
            <a:fld id="{DFCF27A5-1A5B-48D3-A060-2758FFBB1ADD}" type="slidenum">
              <a:rPr lang="en-US" sz="600">
                <a:solidFill>
                  <a:srgbClr val="FFFFFF"/>
                </a:solidFill>
                <a:latin typeface="Arial"/>
              </a:rPr>
              <a:pPr algn="r" defTabSz="814388" fontAlgn="auto" hangingPunct="1">
                <a:spcBef>
                  <a:spcPts val="0"/>
                </a:spcBef>
                <a:spcAft>
                  <a:spcPts val="0"/>
                </a:spcAft>
              </a:pPr>
              <a:t>‹#›</a:t>
            </a:fld>
            <a:endParaRPr lang="en-US" sz="600" dirty="0">
              <a:solidFill>
                <a:srgbClr val="FFFFFF"/>
              </a:solidFill>
              <a:latin typeface="Arial"/>
            </a:endParaRPr>
          </a:p>
        </p:txBody>
      </p:sp>
    </p:spTree>
    <p:extLst>
      <p:ext uri="{BB962C8B-B14F-4D97-AF65-F5344CB8AC3E}">
        <p14:creationId xmlns:p14="http://schemas.microsoft.com/office/powerpoint/2010/main" val="3442278442"/>
      </p:ext>
    </p:extLst>
  </p:cSld>
  <p:clrMapOvr>
    <a:masterClrMapping/>
  </p:clrMapOvr>
  <p:transition>
    <p:wipe dir="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hangingPunct="1">
              <a:spcBef>
                <a:spcPts val="0"/>
              </a:spcBef>
              <a:spcAft>
                <a:spcPts val="0"/>
              </a:spcAft>
            </a:pPr>
            <a:endParaRPr lang="en-US" sz="1800" dirty="0">
              <a:solidFill>
                <a:srgbClr val="FFFFFF"/>
              </a:solidFill>
            </a:endParaRPr>
          </a:p>
        </p:txBody>
      </p:sp>
      <p:sp>
        <p:nvSpPr>
          <p:cNvPr id="5" name="Picture Placeholder 4"/>
          <p:cNvSpPr>
            <a:spLocks noGrp="1"/>
          </p:cNvSpPr>
          <p:nvPr>
            <p:ph type="pic" sz="quarter" idx="10" hasCustomPrompt="1"/>
          </p:nvPr>
        </p:nvSpPr>
        <p:spPr>
          <a:xfrm>
            <a:off x="333375" y="310896"/>
            <a:ext cx="8474869" cy="6054185"/>
          </a:xfrm>
          <a:ln>
            <a:solidFill>
              <a:schemeClr val="bg2"/>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userDrawn="1"/>
        </p:nvPicPr>
        <p:blipFill>
          <a:blip r:embed="rId2" cstate="print"/>
          <a:stretch>
            <a:fillRect/>
          </a:stretch>
        </p:blipFill>
        <p:spPr>
          <a:xfrm>
            <a:off x="333375" y="6374862"/>
            <a:ext cx="8477250" cy="171450"/>
          </a:xfrm>
          <a:prstGeom prst="rect">
            <a:avLst/>
          </a:prstGeom>
        </p:spPr>
      </p:pic>
      <p:sp>
        <p:nvSpPr>
          <p:cNvPr id="8"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fontAlgn="auto" hangingPunct="1">
              <a:spcBef>
                <a:spcPts val="0"/>
              </a:spcBef>
              <a:spcAft>
                <a:spcPts val="0"/>
              </a:spcAft>
            </a:pPr>
            <a:r>
              <a:rPr lang="en-US" sz="600" dirty="0">
                <a:solidFill>
                  <a:srgbClr val="C0C0C0"/>
                </a:solidFill>
                <a:latin typeface="Arial"/>
              </a:rPr>
              <a:t>© 2013  Cisco and/or its affiliates. All rights reserved.</a:t>
            </a:r>
          </a:p>
        </p:txBody>
      </p:sp>
      <p:sp>
        <p:nvSpPr>
          <p:cNvPr id="10"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fontAlgn="auto" hangingPunct="1">
              <a:spcBef>
                <a:spcPts val="0"/>
              </a:spcBef>
              <a:spcAft>
                <a:spcPts val="0"/>
              </a:spcAft>
            </a:pPr>
            <a:fld id="{DFCF27A5-1A5B-48D3-A060-2758FFBB1ADD}" type="slidenum">
              <a:rPr lang="en-US" sz="600">
                <a:solidFill>
                  <a:srgbClr val="C0C0C0"/>
                </a:solidFill>
                <a:latin typeface="Arial"/>
              </a:rPr>
              <a:pPr algn="r" defTabSz="814388" fontAlgn="auto" hangingPunct="1">
                <a:spcBef>
                  <a:spcPts val="0"/>
                </a:spcBef>
                <a:spcAft>
                  <a:spcPts val="0"/>
                </a:spcAft>
              </a:pPr>
              <a:t>‹#›</a:t>
            </a:fld>
            <a:endParaRPr lang="en-US" sz="600" dirty="0">
              <a:solidFill>
                <a:srgbClr val="C0C0C0"/>
              </a:solidFill>
              <a:latin typeface="Arial"/>
            </a:endParaRPr>
          </a:p>
        </p:txBody>
      </p:sp>
    </p:spTree>
    <p:extLst>
      <p:ext uri="{BB962C8B-B14F-4D97-AF65-F5344CB8AC3E}">
        <p14:creationId xmlns:p14="http://schemas.microsoft.com/office/powerpoint/2010/main" val="2053734009"/>
      </p:ext>
    </p:extLst>
  </p:cSld>
  <p:clrMapOvr>
    <a:masterClrMapping/>
  </p:clrMapOvr>
  <p:transition>
    <p:wipe dir="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extLst>
      <p:ext uri="{BB962C8B-B14F-4D97-AF65-F5344CB8AC3E}">
        <p14:creationId xmlns:p14="http://schemas.microsoft.com/office/powerpoint/2010/main" val="2764828759"/>
      </p:ext>
    </p:extLst>
  </p:cSld>
  <p:clrMapOvr>
    <a:masterClrMapping/>
  </p:clrMapOvr>
  <p:transition>
    <p:wipe dir="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fontAlgn="auto" hangingPunct="1">
              <a:spcBef>
                <a:spcPts val="0"/>
              </a:spcBef>
              <a:spcAft>
                <a:spcPts val="0"/>
              </a:spcAft>
            </a:pPr>
            <a:r>
              <a:rPr lang="en-US" sz="600" dirty="0">
                <a:solidFill>
                  <a:srgbClr val="FFFFFF"/>
                </a:solidFill>
                <a:latin typeface="Arial"/>
              </a:rPr>
              <a:t>© 2013  Cisco and/or its affiliates. All rights reserved.</a:t>
            </a:r>
          </a:p>
        </p:txBody>
      </p:sp>
      <p:sp>
        <p:nvSpPr>
          <p:cNvPr id="7"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fontAlgn="auto" hangingPunct="1">
              <a:spcBef>
                <a:spcPts val="0"/>
              </a:spcBef>
              <a:spcAft>
                <a:spcPts val="0"/>
              </a:spcAft>
            </a:pPr>
            <a:fld id="{DFCF27A5-1A5B-48D3-A060-2758FFBB1ADD}" type="slidenum">
              <a:rPr lang="en-US" sz="600">
                <a:solidFill>
                  <a:srgbClr val="FFFFFF"/>
                </a:solidFill>
                <a:latin typeface="Arial"/>
              </a:rPr>
              <a:pPr algn="r" defTabSz="814388" fontAlgn="auto" hangingPunct="1">
                <a:spcBef>
                  <a:spcPts val="0"/>
                </a:spcBef>
                <a:spcAft>
                  <a:spcPts val="0"/>
                </a:spcAft>
              </a:pPr>
              <a:t>‹#›</a:t>
            </a:fld>
            <a:endParaRPr lang="en-US" sz="600" dirty="0">
              <a:solidFill>
                <a:srgbClr val="FFFFFF"/>
              </a:solidFill>
              <a:latin typeface="Arial"/>
            </a:endParaRPr>
          </a:p>
        </p:txBody>
      </p:sp>
    </p:spTree>
    <p:extLst>
      <p:ext uri="{BB962C8B-B14F-4D97-AF65-F5344CB8AC3E}">
        <p14:creationId xmlns:p14="http://schemas.microsoft.com/office/powerpoint/2010/main" val="696724709"/>
      </p:ext>
    </p:extLst>
  </p:cSld>
  <p:clrMapOvr>
    <a:masterClrMapping/>
  </p:clrMapOvr>
  <p:transition>
    <p:wipe dir="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fontAlgn="auto" hangingPunct="1">
              <a:spcBef>
                <a:spcPts val="0"/>
              </a:spcBef>
              <a:spcAft>
                <a:spcPts val="0"/>
              </a:spcAft>
            </a:pPr>
            <a:r>
              <a:rPr lang="en-US" sz="600" dirty="0">
                <a:solidFill>
                  <a:srgbClr val="C0C0C0"/>
                </a:solidFill>
                <a:latin typeface="Arial"/>
              </a:rPr>
              <a:t>© 2013  Cisco and/or its affiliates. All rights reserved.</a:t>
            </a:r>
          </a:p>
        </p:txBody>
      </p:sp>
      <p:sp>
        <p:nvSpPr>
          <p:cNvPr id="6"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fontAlgn="auto" hangingPunct="1">
              <a:spcBef>
                <a:spcPts val="0"/>
              </a:spcBef>
              <a:spcAft>
                <a:spcPts val="0"/>
              </a:spcAft>
            </a:pPr>
            <a:fld id="{DFCF27A5-1A5B-48D3-A060-2758FFBB1ADD}" type="slidenum">
              <a:rPr lang="en-US" sz="600">
                <a:solidFill>
                  <a:srgbClr val="C0C0C0"/>
                </a:solidFill>
                <a:latin typeface="Arial"/>
              </a:rPr>
              <a:pPr algn="r" defTabSz="814388" fontAlgn="auto" hangingPunct="1">
                <a:spcBef>
                  <a:spcPts val="0"/>
                </a:spcBef>
                <a:spcAft>
                  <a:spcPts val="0"/>
                </a:spcAft>
              </a:pPr>
              <a:t>‹#›</a:t>
            </a:fld>
            <a:endParaRPr lang="en-US" sz="600" dirty="0">
              <a:solidFill>
                <a:srgbClr val="C0C0C0"/>
              </a:solidFill>
              <a:latin typeface="Arial"/>
            </a:endParaRPr>
          </a:p>
        </p:txBody>
      </p:sp>
    </p:spTree>
    <p:extLst>
      <p:ext uri="{BB962C8B-B14F-4D97-AF65-F5344CB8AC3E}">
        <p14:creationId xmlns:p14="http://schemas.microsoft.com/office/powerpoint/2010/main" val="122308669"/>
      </p:ext>
    </p:extLst>
  </p:cSld>
  <p:clrMapOvr>
    <a:masterClrMapping/>
  </p:clrMapOvr>
  <p:transition>
    <p:wipe dir="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userDrawn="1"/>
        </p:nvSpPr>
        <p:spPr bwMode="black">
          <a:xfrm>
            <a:off x="6312989" y="3708603"/>
            <a:ext cx="116616" cy="441827"/>
          </a:xfrm>
          <a:prstGeom prst="rect">
            <a:avLst/>
          </a:prstGeom>
          <a:solidFill>
            <a:schemeClr val="bg1"/>
          </a:solidFill>
          <a:ln w="9525">
            <a:noFill/>
            <a:miter lim="800000"/>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21" name="Freeform 20"/>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22" name="Freeform 21"/>
          <p:cNvSpPr>
            <a:spLocks/>
          </p:cNvSpPr>
          <p:nvPr/>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23" name="Freeform 22"/>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24" name="Freeform 23"/>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25" name="Freeform 24"/>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26" name="Freeform 25"/>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27" name="Freeform 26"/>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28" name="Freeform 27"/>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29" name="Freeform 28"/>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33" name="Freeform 32"/>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defTabSz="914400" fontAlgn="auto" hangingPunct="1">
              <a:spcBef>
                <a:spcPts val="0"/>
              </a:spcBef>
              <a:spcAft>
                <a:spcPts val="0"/>
              </a:spcAft>
            </a:pPr>
            <a:endParaRPr lang="en-US" sz="1800" dirty="0">
              <a:solidFill>
                <a:srgbClr val="0096D6"/>
              </a:solidFill>
              <a:latin typeface="Arial"/>
            </a:endParaRPr>
          </a:p>
        </p:txBody>
      </p:sp>
      <p:sp>
        <p:nvSpPr>
          <p:cNvPr id="34" name="TextBox 33"/>
          <p:cNvSpPr txBox="1"/>
          <p:nvPr userDrawn="1"/>
        </p:nvSpPr>
        <p:spPr>
          <a:xfrm>
            <a:off x="644691" y="3060488"/>
            <a:ext cx="2437270" cy="646331"/>
          </a:xfrm>
          <a:prstGeom prst="rect">
            <a:avLst/>
          </a:prstGeom>
          <a:noFill/>
        </p:spPr>
        <p:txBody>
          <a:bodyPr wrap="none" rtlCol="0">
            <a:spAutoFit/>
          </a:bodyPr>
          <a:lstStyle/>
          <a:p>
            <a:pPr defTabSz="914400" fontAlgn="auto" hangingPunct="1">
              <a:spcBef>
                <a:spcPts val="0"/>
              </a:spcBef>
              <a:spcAft>
                <a:spcPts val="0"/>
              </a:spcAft>
            </a:pPr>
            <a:r>
              <a:rPr lang="en-US" sz="3600" dirty="0">
                <a:solidFill>
                  <a:srgbClr val="FFFFFF"/>
                </a:solidFill>
                <a:latin typeface="Arial"/>
              </a:rPr>
              <a:t>Thank you.</a:t>
            </a:r>
          </a:p>
        </p:txBody>
      </p:sp>
    </p:spTree>
    <p:extLst>
      <p:ext uri="{BB962C8B-B14F-4D97-AF65-F5344CB8AC3E}">
        <p14:creationId xmlns:p14="http://schemas.microsoft.com/office/powerpoint/2010/main" val="38340283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2360613" y="2286000"/>
            <a:ext cx="5486400" cy="1600200"/>
          </a:xfrm>
          <a:extLst>
            <a:ext uri="{909E8E84-426E-40DD-AFC4-6F175D3DCCD1}">
              <a14:hiddenFill xmlns:a14="http://schemas.microsoft.com/office/drawing/2010/main">
                <a:solidFill>
                  <a:schemeClr val="accent1"/>
                </a:solidFill>
              </a14:hiddenFill>
            </a:ext>
          </a:extLst>
        </p:spPr>
        <p:txBody>
          <a:bodyPr anchor="t"/>
          <a:lstStyle>
            <a:lvl1pPr>
              <a:defRPr sz="5000"/>
            </a:lvl1pPr>
          </a:lstStyle>
          <a:p>
            <a:pPr lvl="0"/>
            <a:r>
              <a:rPr lang="en-US" noProof="0" smtClean="0"/>
              <a:t>Click to edit Master title style</a:t>
            </a:r>
          </a:p>
        </p:txBody>
      </p:sp>
      <p:sp>
        <p:nvSpPr>
          <p:cNvPr id="43011" name="Rectangle 3"/>
          <p:cNvSpPr>
            <a:spLocks noGrp="1" noChangeArrowheads="1"/>
          </p:cNvSpPr>
          <p:nvPr>
            <p:ph type="subTitle" idx="1"/>
          </p:nvPr>
        </p:nvSpPr>
        <p:spPr>
          <a:xfrm>
            <a:off x="2360613" y="4038600"/>
            <a:ext cx="5487987" cy="501650"/>
          </a:xfrm>
        </p:spPr>
        <p:txBody>
          <a:bodyPr/>
          <a:lstStyle>
            <a:lvl1pPr marL="0" indent="0">
              <a:buFontTx/>
              <a:buNone/>
              <a:defRPr sz="1900" b="1">
                <a:solidFill>
                  <a:schemeClr val="folHlink"/>
                </a:solidFill>
              </a:defRPr>
            </a:lvl1pPr>
          </a:lstStyle>
          <a:p>
            <a:pPr lvl="0"/>
            <a:r>
              <a:rPr lang="en-US" noProof="0" smtClean="0"/>
              <a:t>Click to edit Master subtitle style</a:t>
            </a:r>
          </a:p>
        </p:txBody>
      </p:sp>
      <p:sp>
        <p:nvSpPr>
          <p:cNvPr id="43012" name="Rectangle 4"/>
          <p:cNvSpPr>
            <a:spLocks noGrp="1" noChangeArrowheads="1"/>
          </p:cNvSpPr>
          <p:nvPr>
            <p:ph type="dt" sz="half" idx="2"/>
          </p:nvPr>
        </p:nvSpPr>
        <p:spPr bwMode="auto">
          <a:xfrm>
            <a:off x="2360613" y="4800600"/>
            <a:ext cx="1979612" cy="30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8CBC1C"/>
                </a:solidFill>
                <a:latin typeface="R Frutiger Roman" pitchFamily="84" charset="0"/>
              </a:defRPr>
            </a:lvl1pPr>
          </a:lstStyle>
          <a:p>
            <a:pPr defTabSz="914400" eaLnBrk="0"/>
            <a:fld id="{BF33DFBA-1536-4AFB-9D3C-EECFAD29C866}" type="datetime4">
              <a:rPr lang="en-US" smtClean="0"/>
              <a:pPr defTabSz="914400" eaLnBrk="0"/>
              <a:t>December 5, 2013</a:t>
            </a:fld>
            <a:endParaRPr lang="en-US" dirty="0"/>
          </a:p>
        </p:txBody>
      </p:sp>
      <p:sp>
        <p:nvSpPr>
          <p:cNvPr id="43013" name="Text Box 5"/>
          <p:cNvSpPr txBox="1">
            <a:spLocks noChangeArrowheads="1"/>
          </p:cNvSpPr>
          <p:nvPr/>
        </p:nvSpPr>
        <p:spPr bwMode="auto">
          <a:xfrm>
            <a:off x="3808075" y="6583363"/>
            <a:ext cx="358140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914400" eaLnBrk="0">
              <a:spcBef>
                <a:spcPct val="50000"/>
              </a:spcBef>
            </a:pPr>
            <a:r>
              <a:rPr lang="en-US" sz="700" dirty="0">
                <a:solidFill>
                  <a:srgbClr val="414141"/>
                </a:solidFill>
                <a:latin typeface="Arial Narrow" pitchFamily="34" charset="0"/>
              </a:rPr>
              <a:t>© </a:t>
            </a:r>
            <a:r>
              <a:rPr lang="en-US" sz="700" dirty="0" smtClean="0">
                <a:solidFill>
                  <a:srgbClr val="414141"/>
                </a:solidFill>
                <a:latin typeface="Arial Narrow" pitchFamily="34" charset="0"/>
              </a:rPr>
              <a:t>2013 </a:t>
            </a:r>
            <a:r>
              <a:rPr lang="en-US" sz="700" dirty="0">
                <a:solidFill>
                  <a:srgbClr val="414141"/>
                </a:solidFill>
                <a:latin typeface="Arial Narrow" pitchFamily="34" charset="0"/>
              </a:rPr>
              <a:t>Sterne, Kessler, Goldstein, &amp; Fox </a:t>
            </a:r>
            <a:r>
              <a:rPr lang="en-US" sz="500" dirty="0">
                <a:solidFill>
                  <a:srgbClr val="414141"/>
                </a:solidFill>
                <a:latin typeface="Arial Narrow" pitchFamily="34" charset="0"/>
              </a:rPr>
              <a:t>P.L.L.C.</a:t>
            </a:r>
            <a:r>
              <a:rPr lang="en-US" sz="700" dirty="0">
                <a:solidFill>
                  <a:srgbClr val="414141"/>
                </a:solidFill>
                <a:latin typeface="Arial Narrow" pitchFamily="34" charset="0"/>
              </a:rPr>
              <a:t> All Rights Reserved.</a:t>
            </a:r>
            <a:endParaRPr lang="en-US" sz="700" dirty="0">
              <a:solidFill>
                <a:srgbClr val="414141"/>
              </a:solidFill>
              <a:latin typeface="TradeGothic CondEighteen" pitchFamily="84" charset="0"/>
            </a:endParaRPr>
          </a:p>
        </p:txBody>
      </p:sp>
    </p:spTree>
    <p:extLst>
      <p:ext uri="{BB962C8B-B14F-4D97-AF65-F5344CB8AC3E}">
        <p14:creationId xmlns:p14="http://schemas.microsoft.com/office/powerpoint/2010/main" val="7911190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5170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44C563E-BF50-4AD5-9630-2B82B9673873}" type="slidenum">
              <a:rPr lang="en-US" smtClean="0"/>
              <a:pPr/>
              <a:t>‹#›</a:t>
            </a:fld>
            <a:endParaRPr lang="en-US" dirty="0"/>
          </a:p>
        </p:txBody>
      </p:sp>
    </p:spTree>
    <p:extLst>
      <p:ext uri="{BB962C8B-B14F-4D97-AF65-F5344CB8AC3E}">
        <p14:creationId xmlns:p14="http://schemas.microsoft.com/office/powerpoint/2010/main" val="273466094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63003DB-F34B-41B5-ACBB-16199B786970}" type="slidenum">
              <a:rPr lang="en-US" smtClean="0"/>
              <a:pPr/>
              <a:t>‹#›</a:t>
            </a:fld>
            <a:endParaRPr lang="en-US" dirty="0"/>
          </a:p>
        </p:txBody>
      </p:sp>
    </p:spTree>
    <p:extLst>
      <p:ext uri="{BB962C8B-B14F-4D97-AF65-F5344CB8AC3E}">
        <p14:creationId xmlns:p14="http://schemas.microsoft.com/office/powerpoint/2010/main" val="349877268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E3C244F-F3B0-4EB6-BCB7-8D46F2EB6B2C}" type="slidenum">
              <a:rPr lang="en-US" smtClean="0"/>
              <a:pPr/>
              <a:t>‹#›</a:t>
            </a:fld>
            <a:endParaRPr lang="en-US" dirty="0"/>
          </a:p>
        </p:txBody>
      </p:sp>
    </p:spTree>
    <p:extLst>
      <p:ext uri="{BB962C8B-B14F-4D97-AF65-F5344CB8AC3E}">
        <p14:creationId xmlns:p14="http://schemas.microsoft.com/office/powerpoint/2010/main" val="82336642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A487953-20DD-4D7E-BA19-D830FB8EE66D}" type="slidenum">
              <a:rPr lang="en-US" smtClean="0"/>
              <a:pPr/>
              <a:t>‹#›</a:t>
            </a:fld>
            <a:endParaRPr lang="en-US" dirty="0"/>
          </a:p>
        </p:txBody>
      </p:sp>
    </p:spTree>
    <p:extLst>
      <p:ext uri="{BB962C8B-B14F-4D97-AF65-F5344CB8AC3E}">
        <p14:creationId xmlns:p14="http://schemas.microsoft.com/office/powerpoint/2010/main" val="382982080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49A9292-FD74-4FBB-AEE3-998AE8E42E3A}" type="slidenum">
              <a:rPr lang="en-US" smtClean="0"/>
              <a:pPr/>
              <a:t>‹#›</a:t>
            </a:fld>
            <a:endParaRPr lang="en-US" dirty="0"/>
          </a:p>
        </p:txBody>
      </p:sp>
    </p:spTree>
    <p:extLst>
      <p:ext uri="{BB962C8B-B14F-4D97-AF65-F5344CB8AC3E}">
        <p14:creationId xmlns:p14="http://schemas.microsoft.com/office/powerpoint/2010/main" val="182306130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8DE9E41-CE01-4E6B-BA6B-E4494EC951AF}" type="slidenum">
              <a:rPr lang="en-US" smtClean="0"/>
              <a:pPr/>
              <a:t>‹#›</a:t>
            </a:fld>
            <a:endParaRPr lang="en-US" dirty="0"/>
          </a:p>
        </p:txBody>
      </p:sp>
    </p:spTree>
    <p:extLst>
      <p:ext uri="{BB962C8B-B14F-4D97-AF65-F5344CB8AC3E}">
        <p14:creationId xmlns:p14="http://schemas.microsoft.com/office/powerpoint/2010/main" val="44850679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200E6D8-02F1-44F4-BB38-CB6B7C7BD705}" type="slidenum">
              <a:rPr lang="en-US" smtClean="0"/>
              <a:pPr/>
              <a:t>‹#›</a:t>
            </a:fld>
            <a:endParaRPr lang="en-US" dirty="0"/>
          </a:p>
        </p:txBody>
      </p:sp>
    </p:spTree>
    <p:extLst>
      <p:ext uri="{BB962C8B-B14F-4D97-AF65-F5344CB8AC3E}">
        <p14:creationId xmlns:p14="http://schemas.microsoft.com/office/powerpoint/2010/main" val="3892002117"/>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418E8A6-3E10-4A6C-BD2E-662BB2A989FF}" type="slidenum">
              <a:rPr lang="en-US" smtClean="0"/>
              <a:pPr/>
              <a:t>‹#›</a:t>
            </a:fld>
            <a:endParaRPr lang="en-US" dirty="0"/>
          </a:p>
        </p:txBody>
      </p:sp>
    </p:spTree>
    <p:extLst>
      <p:ext uri="{BB962C8B-B14F-4D97-AF65-F5344CB8AC3E}">
        <p14:creationId xmlns:p14="http://schemas.microsoft.com/office/powerpoint/2010/main" val="331168800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533F5F8-4544-43A5-B759-431AB0D733C8}" type="slidenum">
              <a:rPr lang="en-US" smtClean="0"/>
              <a:pPr/>
              <a:t>‹#›</a:t>
            </a:fld>
            <a:endParaRPr lang="en-US" dirty="0"/>
          </a:p>
        </p:txBody>
      </p:sp>
    </p:spTree>
    <p:extLst>
      <p:ext uri="{BB962C8B-B14F-4D97-AF65-F5344CB8AC3E}">
        <p14:creationId xmlns:p14="http://schemas.microsoft.com/office/powerpoint/2010/main" val="371373561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5334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334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51E6178-3E5C-42A3-AA3B-0B6B57C4E027}" type="slidenum">
              <a:rPr lang="en-US" smtClean="0"/>
              <a:pPr/>
              <a:t>‹#›</a:t>
            </a:fld>
            <a:endParaRPr lang="en-US" dirty="0"/>
          </a:p>
        </p:txBody>
      </p:sp>
    </p:spTree>
    <p:extLst>
      <p:ext uri="{BB962C8B-B14F-4D97-AF65-F5344CB8AC3E}">
        <p14:creationId xmlns:p14="http://schemas.microsoft.com/office/powerpoint/2010/main" val="30074943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08386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PT_finallogo.jpg"/>
          <p:cNvPicPr>
            <a:picLocks noChangeAspect="1"/>
          </p:cNvPicPr>
          <p:nvPr userDrawn="1"/>
        </p:nvPicPr>
        <p:blipFill>
          <a:blip r:embed="rId2" cstate="print"/>
          <a:srcRect/>
          <a:stretch>
            <a:fillRect/>
          </a:stretch>
        </p:blipFill>
        <p:spPr bwMode="auto">
          <a:xfrm>
            <a:off x="762000" y="304800"/>
            <a:ext cx="3048000" cy="712788"/>
          </a:xfrm>
          <a:prstGeom prst="rect">
            <a:avLst/>
          </a:prstGeom>
          <a:noFill/>
          <a:ln w="9525">
            <a:noFill/>
            <a:miter lim="800000"/>
            <a:headEnd/>
            <a:tailEnd/>
          </a:ln>
        </p:spPr>
      </p:pic>
      <p:pic>
        <p:nvPicPr>
          <p:cNvPr id="5" name="Picture 14" descr="bars.jpg"/>
          <p:cNvPicPr>
            <a:picLocks noChangeAspect="1"/>
          </p:cNvPicPr>
          <p:nvPr userDrawn="1"/>
        </p:nvPicPr>
        <p:blipFill>
          <a:blip r:embed="rId3" cstate="print"/>
          <a:srcRect/>
          <a:stretch>
            <a:fillRect/>
          </a:stretch>
        </p:blipFill>
        <p:spPr bwMode="auto">
          <a:xfrm>
            <a:off x="33338" y="1219200"/>
            <a:ext cx="9144000" cy="427038"/>
          </a:xfrm>
          <a:prstGeom prst="rect">
            <a:avLst/>
          </a:prstGeom>
          <a:noFill/>
          <a:ln w="9525">
            <a:noFill/>
            <a:miter lim="800000"/>
            <a:headEnd/>
            <a:tailEnd/>
          </a:ln>
        </p:spPr>
      </p:pic>
      <p:sp>
        <p:nvSpPr>
          <p:cNvPr id="6" name="TextBox 12"/>
          <p:cNvSpPr txBox="1">
            <a:spLocks noChangeArrowheads="1"/>
          </p:cNvSpPr>
          <p:nvPr userDrawn="1"/>
        </p:nvSpPr>
        <p:spPr bwMode="auto">
          <a:xfrm>
            <a:off x="606425" y="6500813"/>
            <a:ext cx="184150" cy="369887"/>
          </a:xfrm>
          <a:prstGeom prst="rect">
            <a:avLst/>
          </a:prstGeom>
          <a:noFill/>
          <a:ln>
            <a:noFill/>
          </a:ln>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914400" hangingPunct="1">
              <a:defRPr/>
            </a:pPr>
            <a:endParaRPr lang="en-US" sz="1800" dirty="0">
              <a:solidFill>
                <a:prstClr val="black"/>
              </a:solidFill>
            </a:endParaRPr>
          </a:p>
        </p:txBody>
      </p:sp>
      <p:sp>
        <p:nvSpPr>
          <p:cNvPr id="7" name="Rectangle 6"/>
          <p:cNvSpPr/>
          <p:nvPr userDrawn="1"/>
        </p:nvSpPr>
        <p:spPr>
          <a:xfrm>
            <a:off x="7010400" y="6096000"/>
            <a:ext cx="1828800" cy="6096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hangingPunct="1">
              <a:spcBef>
                <a:spcPts val="0"/>
              </a:spcBef>
              <a:spcAft>
                <a:spcPts val="0"/>
              </a:spcAft>
              <a:defRPr/>
            </a:pPr>
            <a:endParaRPr lang="en-US" sz="1800" dirty="0">
              <a:solidFill>
                <a:prstClr val="white"/>
              </a:solidFill>
            </a:endParaRPr>
          </a:p>
        </p:txBody>
      </p:sp>
      <p:sp>
        <p:nvSpPr>
          <p:cNvPr id="8" name="Rectangle 7"/>
          <p:cNvSpPr/>
          <p:nvPr userDrawn="1"/>
        </p:nvSpPr>
        <p:spPr>
          <a:xfrm>
            <a:off x="0" y="6324600"/>
            <a:ext cx="2057400" cy="5334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hangingPunct="1">
              <a:spcBef>
                <a:spcPts val="0"/>
              </a:spcBef>
              <a:spcAft>
                <a:spcPts val="0"/>
              </a:spcAft>
              <a:defRPr/>
            </a:pPr>
            <a:endParaRPr lang="en-US" sz="1800" dirty="0">
              <a:solidFill>
                <a:prstClr val="white"/>
              </a:solidFill>
            </a:endParaRPr>
          </a:p>
        </p:txBody>
      </p:sp>
      <p:sp>
        <p:nvSpPr>
          <p:cNvPr id="2" name="Title 1"/>
          <p:cNvSpPr>
            <a:spLocks noGrp="1"/>
          </p:cNvSpPr>
          <p:nvPr>
            <p:ph type="ctrTitle"/>
          </p:nvPr>
        </p:nvSpPr>
        <p:spPr>
          <a:xfrm>
            <a:off x="762000" y="1600200"/>
            <a:ext cx="7772400" cy="1470025"/>
          </a:xfrm>
        </p:spPr>
        <p:txBody>
          <a:bodyPr/>
          <a:lstStyle>
            <a:lvl1pPr>
              <a:defRPr baseline="0"/>
            </a:lvl1pPr>
          </a:lstStyle>
          <a:p>
            <a:r>
              <a:rPr lang="en-US" smtClean="0"/>
              <a:t>Click to edit Master title style</a:t>
            </a:r>
            <a:endParaRPr lang="en-US" dirty="0"/>
          </a:p>
        </p:txBody>
      </p:sp>
      <p:sp>
        <p:nvSpPr>
          <p:cNvPr id="3" name="Subtitle 2"/>
          <p:cNvSpPr>
            <a:spLocks noGrp="1"/>
          </p:cNvSpPr>
          <p:nvPr>
            <p:ph type="subTitle" idx="1"/>
          </p:nvPr>
        </p:nvSpPr>
        <p:spPr>
          <a:xfrm>
            <a:off x="3962400" y="3733800"/>
            <a:ext cx="4419600" cy="1295400"/>
          </a:xfrm>
        </p:spPr>
        <p:txBody>
          <a:bodyPr>
            <a:normAutofit/>
          </a:bodyPr>
          <a:lstStyle>
            <a:lvl1pPr marL="0" indent="0" algn="ctr">
              <a:spcBef>
                <a:spcPts val="0"/>
              </a:spcBef>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323722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1" descr="PT_finallogo.jpg"/>
          <p:cNvPicPr>
            <a:picLocks noChangeAspect="1"/>
          </p:cNvPicPr>
          <p:nvPr userDrawn="1"/>
        </p:nvPicPr>
        <p:blipFill>
          <a:blip r:embed="rId2" cstate="print"/>
          <a:srcRect/>
          <a:stretch>
            <a:fillRect/>
          </a:stretch>
        </p:blipFill>
        <p:spPr bwMode="auto">
          <a:xfrm>
            <a:off x="7292975" y="6384925"/>
            <a:ext cx="1701800" cy="3968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 2011 May be distributed with attribution</a:t>
            </a:r>
          </a:p>
        </p:txBody>
      </p:sp>
      <p:sp>
        <p:nvSpPr>
          <p:cNvPr id="6" name="Slide Number Placeholder 5"/>
          <p:cNvSpPr>
            <a:spLocks noGrp="1"/>
          </p:cNvSpPr>
          <p:nvPr>
            <p:ph type="sldNum" sz="quarter" idx="11"/>
          </p:nvPr>
        </p:nvSpPr>
        <p:spPr/>
        <p:txBody>
          <a:bodyPr/>
          <a:lstStyle>
            <a:lvl1pPr>
              <a:defRPr>
                <a:solidFill>
                  <a:srgbClr val="FFFFFF"/>
                </a:solidFill>
              </a:defRPr>
            </a:lvl1pPr>
          </a:lstStyle>
          <a:p>
            <a:pPr>
              <a:defRPr/>
            </a:pPr>
            <a:fld id="{3671AFFC-B5A6-49BA-9BA7-327847C10B50}" type="slidenum">
              <a:rPr lang="en-US"/>
              <a:pPr>
                <a:defRPr/>
              </a:pPr>
              <a:t>‹#›</a:t>
            </a:fld>
            <a:endParaRPr lang="en-US" dirty="0"/>
          </a:p>
        </p:txBody>
      </p:sp>
    </p:spTree>
    <p:extLst>
      <p:ext uri="{BB962C8B-B14F-4D97-AF65-F5344CB8AC3E}">
        <p14:creationId xmlns:p14="http://schemas.microsoft.com/office/powerpoint/2010/main" val="39100009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5"/>
          <p:cNvSpPr txBox="1">
            <a:spLocks/>
          </p:cNvSpPr>
          <p:nvPr userDrawn="1"/>
        </p:nvSpPr>
        <p:spPr>
          <a:xfrm>
            <a:off x="228600" y="6416675"/>
            <a:ext cx="838200" cy="365125"/>
          </a:xfrm>
          <a:prstGeom prst="rect">
            <a:avLst/>
          </a:prstGeom>
        </p:spPr>
        <p:txBody>
          <a:bodyPr/>
          <a:lstStyle>
            <a:defPPr>
              <a:defRPr lang="en-US"/>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A0A6001-8928-4918-8E1F-4F7850DF0A3B}"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a:xfrm>
            <a:off x="722313" y="44291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 2011 May be distributed with attribution</a:t>
            </a:r>
          </a:p>
        </p:txBody>
      </p:sp>
      <p:sp>
        <p:nvSpPr>
          <p:cNvPr id="6" name="Slide Number Placeholder 5"/>
          <p:cNvSpPr>
            <a:spLocks noGrp="1"/>
          </p:cNvSpPr>
          <p:nvPr>
            <p:ph type="sldNum" sz="quarter" idx="11"/>
          </p:nvPr>
        </p:nvSpPr>
        <p:spPr>
          <a:xfrm>
            <a:off x="6553200" y="6356350"/>
            <a:ext cx="2133600" cy="365125"/>
          </a:xfrm>
        </p:spPr>
        <p:txBody>
          <a:bodyPr/>
          <a:lstStyle>
            <a:lvl1pPr>
              <a:defRPr/>
            </a:lvl1pPr>
          </a:lstStyle>
          <a:p>
            <a:pPr>
              <a:defRPr/>
            </a:pPr>
            <a:fld id="{7216893A-F261-41F3-BB75-74612E607934}" type="slidenum">
              <a:rPr lang="en-US"/>
              <a:pPr>
                <a:defRPr/>
              </a:pPr>
              <a:t>‹#›</a:t>
            </a:fld>
            <a:endParaRPr lang="en-US" dirty="0"/>
          </a:p>
        </p:txBody>
      </p:sp>
    </p:spTree>
    <p:extLst>
      <p:ext uri="{BB962C8B-B14F-4D97-AF65-F5344CB8AC3E}">
        <p14:creationId xmlns:p14="http://schemas.microsoft.com/office/powerpoint/2010/main" val="41652764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228600" y="6416675"/>
            <a:ext cx="838200" cy="365125"/>
          </a:xfrm>
          <a:prstGeom prst="rect">
            <a:avLst/>
          </a:prstGeom>
        </p:spPr>
        <p:txBody>
          <a:bodyPr/>
          <a:lstStyle>
            <a:defPPr>
              <a:defRPr lang="en-US"/>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E2B187C-F3FC-4C6E-A421-92F1649F8FF4}"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a:lvl1pPr>
          </a:lstStyle>
          <a:p>
            <a:pPr>
              <a:defRPr/>
            </a:pPr>
            <a:r>
              <a:rPr lang="en-US" dirty="0">
                <a:solidFill>
                  <a:prstClr val="black">
                    <a:tint val="75000"/>
                  </a:prstClr>
                </a:solidFill>
              </a:rPr>
              <a:t>© 2011 May be distributed with attribution</a:t>
            </a:r>
          </a:p>
        </p:txBody>
      </p:sp>
      <p:sp>
        <p:nvSpPr>
          <p:cNvPr id="7" name="Slide Number Placeholder 6"/>
          <p:cNvSpPr>
            <a:spLocks noGrp="1"/>
          </p:cNvSpPr>
          <p:nvPr>
            <p:ph type="sldNum" sz="quarter" idx="11"/>
          </p:nvPr>
        </p:nvSpPr>
        <p:spPr>
          <a:xfrm>
            <a:off x="6553200" y="6356350"/>
            <a:ext cx="2133600" cy="365125"/>
          </a:xfrm>
        </p:spPr>
        <p:txBody>
          <a:bodyPr/>
          <a:lstStyle>
            <a:lvl1pPr>
              <a:defRPr/>
            </a:lvl1pPr>
          </a:lstStyle>
          <a:p>
            <a:pPr>
              <a:defRPr/>
            </a:pPr>
            <a:fld id="{FEA46E7F-3FFD-48BE-A9B4-88EA2F02549D}" type="slidenum">
              <a:rPr lang="en-US"/>
              <a:pPr>
                <a:defRPr/>
              </a:pPr>
              <a:t>‹#›</a:t>
            </a:fld>
            <a:endParaRPr lang="en-US" dirty="0"/>
          </a:p>
        </p:txBody>
      </p:sp>
    </p:spTree>
    <p:extLst>
      <p:ext uri="{BB962C8B-B14F-4D97-AF65-F5344CB8AC3E}">
        <p14:creationId xmlns:p14="http://schemas.microsoft.com/office/powerpoint/2010/main" val="6174601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lide Number Placeholder 5"/>
          <p:cNvSpPr txBox="1">
            <a:spLocks/>
          </p:cNvSpPr>
          <p:nvPr userDrawn="1"/>
        </p:nvSpPr>
        <p:spPr>
          <a:xfrm>
            <a:off x="228600" y="6416675"/>
            <a:ext cx="838200" cy="365125"/>
          </a:xfrm>
          <a:prstGeom prst="rect">
            <a:avLst/>
          </a:prstGeom>
        </p:spPr>
        <p:txBody>
          <a:bodyPr/>
          <a:lstStyle>
            <a:defPPr>
              <a:defRPr lang="en-US"/>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A03DC7C-B9B4-4062-BCB6-32C54380AA1F}"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336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0"/>
          </p:nvPr>
        </p:nvSpPr>
        <p:spPr/>
        <p:txBody>
          <a:bodyPr/>
          <a:lstStyle>
            <a:lvl1pPr>
              <a:defRPr/>
            </a:lvl1pPr>
          </a:lstStyle>
          <a:p>
            <a:pPr>
              <a:defRPr/>
            </a:pPr>
            <a:r>
              <a:rPr lang="en-US" dirty="0">
                <a:solidFill>
                  <a:prstClr val="black">
                    <a:tint val="75000"/>
                  </a:prstClr>
                </a:solidFill>
              </a:rPr>
              <a:t>© 2011 May be distributed with attribution</a:t>
            </a:r>
          </a:p>
        </p:txBody>
      </p:sp>
      <p:sp>
        <p:nvSpPr>
          <p:cNvPr id="9" name="Slide Number Placeholder 8"/>
          <p:cNvSpPr>
            <a:spLocks noGrp="1"/>
          </p:cNvSpPr>
          <p:nvPr>
            <p:ph type="sldNum" sz="quarter" idx="11"/>
          </p:nvPr>
        </p:nvSpPr>
        <p:spPr>
          <a:xfrm>
            <a:off x="6553200" y="6356350"/>
            <a:ext cx="2133600" cy="365125"/>
          </a:xfrm>
        </p:spPr>
        <p:txBody>
          <a:bodyPr/>
          <a:lstStyle>
            <a:lvl1pPr>
              <a:defRPr/>
            </a:lvl1pPr>
          </a:lstStyle>
          <a:p>
            <a:pPr>
              <a:defRPr/>
            </a:pPr>
            <a:fld id="{514587C5-EA18-43F6-8D5F-22304BD47B9E}" type="slidenum">
              <a:rPr lang="en-US"/>
              <a:pPr>
                <a:defRPr/>
              </a:pPr>
              <a:t>‹#›</a:t>
            </a:fld>
            <a:endParaRPr lang="en-US" dirty="0"/>
          </a:p>
        </p:txBody>
      </p:sp>
    </p:spTree>
    <p:extLst>
      <p:ext uri="{BB962C8B-B14F-4D97-AF65-F5344CB8AC3E}">
        <p14:creationId xmlns:p14="http://schemas.microsoft.com/office/powerpoint/2010/main" val="18309874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5"/>
          <p:cNvSpPr txBox="1">
            <a:spLocks/>
          </p:cNvSpPr>
          <p:nvPr userDrawn="1"/>
        </p:nvSpPr>
        <p:spPr>
          <a:xfrm>
            <a:off x="228600" y="6416675"/>
            <a:ext cx="838200" cy="365125"/>
          </a:xfrm>
          <a:prstGeom prst="rect">
            <a:avLst/>
          </a:prstGeom>
        </p:spPr>
        <p:txBody>
          <a:bodyPr/>
          <a:lstStyle>
            <a:defPPr>
              <a:defRPr lang="en-US"/>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21D410F-0B18-4288-9BC2-57B46BB4E0E5}"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2011 May be distributed with attribution</a:t>
            </a:r>
          </a:p>
        </p:txBody>
      </p:sp>
      <p:sp>
        <p:nvSpPr>
          <p:cNvPr id="5" name="Slide Number Placeholder 4"/>
          <p:cNvSpPr>
            <a:spLocks noGrp="1"/>
          </p:cNvSpPr>
          <p:nvPr>
            <p:ph type="sldNum" sz="quarter" idx="11"/>
          </p:nvPr>
        </p:nvSpPr>
        <p:spPr>
          <a:xfrm>
            <a:off x="6553200" y="6356350"/>
            <a:ext cx="2133600" cy="365125"/>
          </a:xfrm>
        </p:spPr>
        <p:txBody>
          <a:bodyPr/>
          <a:lstStyle>
            <a:lvl1pPr>
              <a:defRPr/>
            </a:lvl1pPr>
          </a:lstStyle>
          <a:p>
            <a:pPr>
              <a:defRPr/>
            </a:pPr>
            <a:fld id="{835896AF-21FC-455D-B445-2EF536B5F829}" type="slidenum">
              <a:rPr lang="en-US"/>
              <a:pPr>
                <a:defRPr/>
              </a:pPr>
              <a:t>‹#›</a:t>
            </a:fld>
            <a:endParaRPr lang="en-US" dirty="0"/>
          </a:p>
        </p:txBody>
      </p:sp>
    </p:spTree>
    <p:extLst>
      <p:ext uri="{BB962C8B-B14F-4D97-AF65-F5344CB8AC3E}">
        <p14:creationId xmlns:p14="http://schemas.microsoft.com/office/powerpoint/2010/main" val="2987148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228600" y="6416675"/>
            <a:ext cx="838200" cy="365125"/>
          </a:xfrm>
          <a:prstGeom prst="rect">
            <a:avLst/>
          </a:prstGeom>
        </p:spPr>
        <p:txBody>
          <a:bodyPr/>
          <a:lstStyle>
            <a:defPPr>
              <a:defRPr lang="en-US"/>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C437F23-D67B-4AF0-9E6E-731BE94AA031}" type="slidenum">
              <a:rPr lang="en-US" smtClean="0"/>
              <a:pPr fontAlgn="auto">
                <a:spcBef>
                  <a:spcPts val="0"/>
                </a:spcBef>
                <a:spcAft>
                  <a:spcPts val="0"/>
                </a:spcAft>
                <a:defRPr/>
              </a:pPr>
              <a:t>‹#›</a:t>
            </a:fld>
            <a:endParaRPr lang="en-US" dirty="0"/>
          </a:p>
        </p:txBody>
      </p:sp>
      <p:sp>
        <p:nvSpPr>
          <p:cNvPr id="3" name="Footer Placeholder 2"/>
          <p:cNvSpPr>
            <a:spLocks noGrp="1"/>
          </p:cNvSpPr>
          <p:nvPr>
            <p:ph type="ftr" sz="quarter" idx="10"/>
          </p:nvPr>
        </p:nvSpPr>
        <p:spPr/>
        <p:txBody>
          <a:bodyPr/>
          <a:lstStyle>
            <a:lvl1pPr>
              <a:defRPr/>
            </a:lvl1pPr>
          </a:lstStyle>
          <a:p>
            <a:pPr>
              <a:defRPr/>
            </a:pPr>
            <a:r>
              <a:rPr lang="en-US" dirty="0">
                <a:solidFill>
                  <a:prstClr val="black">
                    <a:tint val="75000"/>
                  </a:prstClr>
                </a:solidFill>
              </a:rPr>
              <a:t>© 2011 May be distributed with attribution</a:t>
            </a:r>
          </a:p>
        </p:txBody>
      </p:sp>
      <p:sp>
        <p:nvSpPr>
          <p:cNvPr id="4" name="Slide Number Placeholder 3"/>
          <p:cNvSpPr>
            <a:spLocks noGrp="1"/>
          </p:cNvSpPr>
          <p:nvPr>
            <p:ph type="sldNum" sz="quarter" idx="11"/>
          </p:nvPr>
        </p:nvSpPr>
        <p:spPr>
          <a:xfrm>
            <a:off x="6553200" y="6356350"/>
            <a:ext cx="2133600" cy="365125"/>
          </a:xfrm>
        </p:spPr>
        <p:txBody>
          <a:bodyPr/>
          <a:lstStyle>
            <a:lvl1pPr>
              <a:defRPr/>
            </a:lvl1pPr>
          </a:lstStyle>
          <a:p>
            <a:pPr>
              <a:defRPr/>
            </a:pPr>
            <a:fld id="{DDA388B5-6245-4FE9-B589-B46F07F5729C}" type="slidenum">
              <a:rPr lang="en-US"/>
              <a:pPr>
                <a:defRPr/>
              </a:pPr>
              <a:t>‹#›</a:t>
            </a:fld>
            <a:endParaRPr lang="en-US" dirty="0"/>
          </a:p>
        </p:txBody>
      </p:sp>
    </p:spTree>
    <p:extLst>
      <p:ext uri="{BB962C8B-B14F-4D97-AF65-F5344CB8AC3E}">
        <p14:creationId xmlns:p14="http://schemas.microsoft.com/office/powerpoint/2010/main" val="34138435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n-US" dirty="0">
                <a:solidFill>
                  <a:prstClr val="black">
                    <a:tint val="75000"/>
                  </a:prstClr>
                </a:solidFill>
              </a:rPr>
              <a:t>© 2011 May be distributed with attribution</a:t>
            </a:r>
          </a:p>
        </p:txBody>
      </p:sp>
      <p:sp>
        <p:nvSpPr>
          <p:cNvPr id="6" name="Slide Number Placeholder 6"/>
          <p:cNvSpPr>
            <a:spLocks noGrp="1"/>
          </p:cNvSpPr>
          <p:nvPr>
            <p:ph type="sldNum" sz="quarter" idx="11"/>
          </p:nvPr>
        </p:nvSpPr>
        <p:spPr>
          <a:xfrm>
            <a:off x="6553200" y="6356350"/>
            <a:ext cx="2133600" cy="365125"/>
          </a:xfrm>
        </p:spPr>
        <p:txBody>
          <a:bodyPr/>
          <a:lstStyle>
            <a:lvl1pPr>
              <a:defRPr/>
            </a:lvl1pPr>
          </a:lstStyle>
          <a:p>
            <a:pPr>
              <a:defRPr/>
            </a:pPr>
            <a:fld id="{A760E580-73B5-45C8-8BB6-50D08CC3437D}" type="slidenum">
              <a:rPr lang="en-US"/>
              <a:pPr>
                <a:defRPr/>
              </a:pPr>
              <a:t>‹#›</a:t>
            </a:fld>
            <a:endParaRPr lang="en-US" dirty="0"/>
          </a:p>
        </p:txBody>
      </p:sp>
    </p:spTree>
    <p:extLst>
      <p:ext uri="{BB962C8B-B14F-4D97-AF65-F5344CB8AC3E}">
        <p14:creationId xmlns:p14="http://schemas.microsoft.com/office/powerpoint/2010/main" val="16262595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914400" hangingPunct="1">
              <a:defRPr/>
            </a:pPr>
            <a:endParaRPr lang="en-US" sz="1800" dirty="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r>
              <a:rPr lang="en-US" dirty="0">
                <a:solidFill>
                  <a:prstClr val="black">
                    <a:tint val="75000"/>
                  </a:prstClr>
                </a:solidFill>
              </a:rPr>
              <a:t>© 2011 May be distributed with attribution</a:t>
            </a: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D58F9A00-3D80-4756-9349-34493F3D212C}" type="slidenum">
              <a:rPr lang="en-US"/>
              <a:pPr>
                <a:defRPr/>
              </a:pPr>
              <a:t>‹#›</a:t>
            </a:fld>
            <a:endParaRPr lang="en-US" dirty="0"/>
          </a:p>
        </p:txBody>
      </p:sp>
    </p:spTree>
    <p:extLst>
      <p:ext uri="{BB962C8B-B14F-4D97-AF65-F5344CB8AC3E}">
        <p14:creationId xmlns:p14="http://schemas.microsoft.com/office/powerpoint/2010/main" val="31047998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914400" hangingPunct="1">
              <a:defRPr/>
            </a:pPr>
            <a:endParaRPr lang="en-US" sz="1800"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 2011 May be distributed with attribution</a:t>
            </a: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849E23CA-8EFD-40CB-943A-DDC2B15B1DFB}" type="slidenum">
              <a:rPr lang="en-US"/>
              <a:pPr>
                <a:defRPr/>
              </a:pPr>
              <a:t>‹#›</a:t>
            </a:fld>
            <a:endParaRPr lang="en-US" dirty="0"/>
          </a:p>
        </p:txBody>
      </p:sp>
    </p:spTree>
    <p:extLst>
      <p:ext uri="{BB962C8B-B14F-4D97-AF65-F5344CB8AC3E}">
        <p14:creationId xmlns:p14="http://schemas.microsoft.com/office/powerpoint/2010/main" val="3495261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eorgia" pitchFamily="18"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5800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914400" hangingPunct="1">
              <a:defRPr/>
            </a:pPr>
            <a:endParaRPr lang="en-US" sz="1800"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 2011 May be distributed with attribution</a:t>
            </a: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851DBA22-B9EF-4542-ABC4-0C59472C4A60}" type="slidenum">
              <a:rPr lang="en-US"/>
              <a:pPr>
                <a:defRPr/>
              </a:pPr>
              <a:t>‹#›</a:t>
            </a:fld>
            <a:endParaRPr lang="en-US" dirty="0"/>
          </a:p>
        </p:txBody>
      </p:sp>
    </p:spTree>
    <p:extLst>
      <p:ext uri="{BB962C8B-B14F-4D97-AF65-F5344CB8AC3E}">
        <p14:creationId xmlns:p14="http://schemas.microsoft.com/office/powerpoint/2010/main" val="2972415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6.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5.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image" Target="../media/image7.jpeg"/><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1.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6.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3.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7.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1676400" y="0"/>
            <a:ext cx="716280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marL="342900" indent="-342900" algn="l" rtl="0" eaLnBrk="0" fontAlgn="base" hangingPunct="0">
        <a:spcBef>
          <a:spcPts val="1100"/>
        </a:spcBef>
        <a:spcAft>
          <a:spcPct val="0"/>
        </a:spcAft>
        <a:defRPr sz="1000" b="1">
          <a:solidFill>
            <a:srgbClr val="000000"/>
          </a:solidFill>
          <a:latin typeface="+mn-lt"/>
          <a:ea typeface="+mn-ea"/>
          <a:cs typeface="+mn-cs"/>
          <a:sym typeface="Georgia" pitchFamily="18" charset="0"/>
        </a:defRPr>
      </a:lvl1pPr>
      <a:lvl2pPr marL="457200" algn="l" rtl="0" eaLnBrk="0" fontAlgn="base" hangingPunct="0">
        <a:spcBef>
          <a:spcPts val="1100"/>
        </a:spcBef>
        <a:spcAft>
          <a:spcPct val="0"/>
        </a:spcAft>
        <a:defRPr sz="1000" b="1">
          <a:solidFill>
            <a:srgbClr val="000000"/>
          </a:solidFill>
          <a:latin typeface="+mn-lt"/>
          <a:ea typeface="+mn-ea"/>
          <a:cs typeface="+mn-cs"/>
          <a:sym typeface="Georgia" pitchFamily="18" charset="0"/>
        </a:defRPr>
      </a:lvl2pPr>
      <a:lvl3pPr marL="914400" algn="l" rtl="0" eaLnBrk="0" fontAlgn="base" hangingPunct="0">
        <a:spcBef>
          <a:spcPts val="1100"/>
        </a:spcBef>
        <a:spcAft>
          <a:spcPct val="0"/>
        </a:spcAft>
        <a:defRPr sz="1000" b="1">
          <a:solidFill>
            <a:srgbClr val="000000"/>
          </a:solidFill>
          <a:latin typeface="+mn-lt"/>
          <a:ea typeface="+mn-ea"/>
          <a:cs typeface="+mn-cs"/>
          <a:sym typeface="Georgia" pitchFamily="18" charset="0"/>
        </a:defRPr>
      </a:lvl3pPr>
      <a:lvl4pPr marL="1371600" algn="l" rtl="0" eaLnBrk="0" fontAlgn="base" hangingPunct="0">
        <a:spcBef>
          <a:spcPts val="1100"/>
        </a:spcBef>
        <a:spcAft>
          <a:spcPct val="0"/>
        </a:spcAft>
        <a:defRPr sz="1000" b="1">
          <a:solidFill>
            <a:srgbClr val="000000"/>
          </a:solidFill>
          <a:latin typeface="+mn-lt"/>
          <a:ea typeface="+mn-ea"/>
          <a:cs typeface="+mn-cs"/>
          <a:sym typeface="Georgia" pitchFamily="18" charset="0"/>
        </a:defRPr>
      </a:lvl4pPr>
      <a:lvl5pPr marL="1828800" algn="l" rtl="0" eaLnBrk="0" fontAlgn="base" hangingPunct="0">
        <a:spcBef>
          <a:spcPts val="1100"/>
        </a:spcBef>
        <a:spcAft>
          <a:spcPct val="0"/>
        </a:spcAft>
        <a:defRPr sz="1000" b="1">
          <a:solidFill>
            <a:srgbClr val="000000"/>
          </a:solidFill>
          <a:latin typeface="+mn-lt"/>
          <a:ea typeface="+mn-ea"/>
          <a:cs typeface="+mn-cs"/>
          <a:sym typeface="Georgia" pitchFamily="18" charset="0"/>
        </a:defRPr>
      </a:lvl5pPr>
      <a:lvl6pPr marL="2286000" algn="l" rtl="0" fontAlgn="base" hangingPunct="0">
        <a:spcBef>
          <a:spcPts val="1100"/>
        </a:spcBef>
        <a:spcAft>
          <a:spcPct val="0"/>
        </a:spcAft>
        <a:defRPr sz="1000" b="1">
          <a:solidFill>
            <a:srgbClr val="000000"/>
          </a:solidFill>
          <a:latin typeface="+mn-lt"/>
          <a:ea typeface="+mn-ea"/>
          <a:cs typeface="+mn-cs"/>
          <a:sym typeface="Georgia" pitchFamily="18" charset="0"/>
        </a:defRPr>
      </a:lvl6pPr>
      <a:lvl7pPr marL="2743200" algn="l" rtl="0" fontAlgn="base" hangingPunct="0">
        <a:spcBef>
          <a:spcPts val="1100"/>
        </a:spcBef>
        <a:spcAft>
          <a:spcPct val="0"/>
        </a:spcAft>
        <a:defRPr sz="1000" b="1">
          <a:solidFill>
            <a:srgbClr val="000000"/>
          </a:solidFill>
          <a:latin typeface="+mn-lt"/>
          <a:ea typeface="+mn-ea"/>
          <a:cs typeface="+mn-cs"/>
          <a:sym typeface="Georgia" pitchFamily="18" charset="0"/>
        </a:defRPr>
      </a:lvl7pPr>
      <a:lvl8pPr marL="3200400" algn="l" rtl="0" fontAlgn="base" hangingPunct="0">
        <a:spcBef>
          <a:spcPts val="1100"/>
        </a:spcBef>
        <a:spcAft>
          <a:spcPct val="0"/>
        </a:spcAft>
        <a:defRPr sz="1000" b="1">
          <a:solidFill>
            <a:srgbClr val="000000"/>
          </a:solidFill>
          <a:latin typeface="+mn-lt"/>
          <a:ea typeface="+mn-ea"/>
          <a:cs typeface="+mn-cs"/>
          <a:sym typeface="Georgia" pitchFamily="18" charset="0"/>
        </a:defRPr>
      </a:lvl8pPr>
      <a:lvl9pPr marL="3657600" algn="l" rtl="0" fontAlgn="base" hangingPunct="0">
        <a:spcBef>
          <a:spcPts val="1100"/>
        </a:spcBef>
        <a:spcAft>
          <a:spcPct val="0"/>
        </a:spcAft>
        <a:defRPr sz="1000" b="1">
          <a:solidFill>
            <a:srgbClr val="000000"/>
          </a:solidFill>
          <a:latin typeface="+mn-lt"/>
          <a:ea typeface="+mn-ea"/>
          <a:cs typeface="+mn-cs"/>
          <a:sym typeface="Georgia"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685800" y="285750"/>
            <a:ext cx="77724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dirty="0" smtClean="0">
                <a:sym typeface="Helvetica" charset="0"/>
              </a:rPr>
              <a:t>Click to edit Master title style</a:t>
            </a:r>
          </a:p>
        </p:txBody>
      </p:sp>
      <p:sp>
        <p:nvSpPr>
          <p:cNvPr id="2051" name="Rectangle 2"/>
          <p:cNvSpPr>
            <a:spLocks noGrp="1"/>
          </p:cNvSpPr>
          <p:nvPr>
            <p:ph type="body" idx="1"/>
          </p:nvPr>
        </p:nvSpPr>
        <p:spPr bwMode="auto">
          <a:xfrm>
            <a:off x="2590800" y="3733800"/>
            <a:ext cx="6400800"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Georgia" pitchFamily="18" charset="0"/>
              </a:rPr>
              <a:t>Click to edit Master text styles</a:t>
            </a:r>
          </a:p>
          <a:p>
            <a:pPr lvl="1"/>
            <a:r>
              <a:rPr lang="en-US" smtClean="0">
                <a:sym typeface="Georgia" pitchFamily="18" charset="0"/>
              </a:rPr>
              <a:t>Second level</a:t>
            </a:r>
          </a:p>
          <a:p>
            <a:pPr lvl="2"/>
            <a:r>
              <a:rPr lang="en-US" smtClean="0">
                <a:sym typeface="Georgia" pitchFamily="18" charset="0"/>
              </a:rPr>
              <a:t>Third level</a:t>
            </a:r>
          </a:p>
          <a:p>
            <a:pPr lvl="3"/>
            <a:r>
              <a:rPr lang="en-US" smtClean="0">
                <a:sym typeface="Georgia" pitchFamily="18" charset="0"/>
              </a:rPr>
              <a:t>Fourth level</a:t>
            </a:r>
          </a:p>
          <a:p>
            <a:pPr lvl="4"/>
            <a:r>
              <a:rPr lang="en-US" smtClean="0">
                <a:sym typeface="Georgia" pitchFamily="18" charset="0"/>
              </a:rPr>
              <a:t>Fifth level</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marL="342900" indent="-342900" algn="l" rtl="0" eaLnBrk="0" fontAlgn="base" hangingPunct="0">
        <a:spcBef>
          <a:spcPts val="1100"/>
        </a:spcBef>
        <a:spcAft>
          <a:spcPct val="0"/>
        </a:spcAft>
        <a:defRPr sz="1000" b="1">
          <a:solidFill>
            <a:srgbClr val="000000"/>
          </a:solidFill>
          <a:latin typeface="+mn-lt"/>
          <a:ea typeface="+mn-ea"/>
          <a:cs typeface="+mn-cs"/>
          <a:sym typeface="Georgia" pitchFamily="18" charset="0"/>
        </a:defRPr>
      </a:lvl1pPr>
      <a:lvl2pPr marL="457200" algn="l" rtl="0" eaLnBrk="0" fontAlgn="base" hangingPunct="0">
        <a:spcBef>
          <a:spcPts val="1100"/>
        </a:spcBef>
        <a:spcAft>
          <a:spcPct val="0"/>
        </a:spcAft>
        <a:defRPr sz="1000" b="1">
          <a:solidFill>
            <a:srgbClr val="000000"/>
          </a:solidFill>
          <a:latin typeface="+mn-lt"/>
          <a:ea typeface="+mn-ea"/>
          <a:cs typeface="+mn-cs"/>
          <a:sym typeface="Georgia" pitchFamily="18" charset="0"/>
        </a:defRPr>
      </a:lvl2pPr>
      <a:lvl3pPr marL="914400" algn="l" rtl="0" eaLnBrk="0" fontAlgn="base" hangingPunct="0">
        <a:spcBef>
          <a:spcPts val="1100"/>
        </a:spcBef>
        <a:spcAft>
          <a:spcPct val="0"/>
        </a:spcAft>
        <a:defRPr sz="1000" b="1">
          <a:solidFill>
            <a:srgbClr val="000000"/>
          </a:solidFill>
          <a:latin typeface="+mn-lt"/>
          <a:ea typeface="+mn-ea"/>
          <a:cs typeface="+mn-cs"/>
          <a:sym typeface="Georgia" pitchFamily="18" charset="0"/>
        </a:defRPr>
      </a:lvl3pPr>
      <a:lvl4pPr marL="1371600" algn="l" rtl="0" eaLnBrk="0" fontAlgn="base" hangingPunct="0">
        <a:spcBef>
          <a:spcPts val="1100"/>
        </a:spcBef>
        <a:spcAft>
          <a:spcPct val="0"/>
        </a:spcAft>
        <a:defRPr sz="1000" b="1">
          <a:solidFill>
            <a:srgbClr val="000000"/>
          </a:solidFill>
          <a:latin typeface="+mn-lt"/>
          <a:ea typeface="+mn-ea"/>
          <a:cs typeface="+mn-cs"/>
          <a:sym typeface="Georgia" pitchFamily="18" charset="0"/>
        </a:defRPr>
      </a:lvl4pPr>
      <a:lvl5pPr marL="1828800" algn="l" rtl="0" eaLnBrk="0" fontAlgn="base" hangingPunct="0">
        <a:spcBef>
          <a:spcPts val="1100"/>
        </a:spcBef>
        <a:spcAft>
          <a:spcPct val="0"/>
        </a:spcAft>
        <a:defRPr sz="1000" b="1">
          <a:solidFill>
            <a:srgbClr val="000000"/>
          </a:solidFill>
          <a:latin typeface="+mn-lt"/>
          <a:ea typeface="+mn-ea"/>
          <a:cs typeface="+mn-cs"/>
          <a:sym typeface="Georgia" pitchFamily="18" charset="0"/>
        </a:defRPr>
      </a:lvl5pPr>
      <a:lvl6pPr marL="2286000" algn="l" rtl="0" fontAlgn="base" hangingPunct="0">
        <a:spcBef>
          <a:spcPts val="1100"/>
        </a:spcBef>
        <a:spcAft>
          <a:spcPct val="0"/>
        </a:spcAft>
        <a:defRPr sz="1000" b="1">
          <a:solidFill>
            <a:srgbClr val="000000"/>
          </a:solidFill>
          <a:latin typeface="+mn-lt"/>
          <a:ea typeface="+mn-ea"/>
          <a:cs typeface="+mn-cs"/>
          <a:sym typeface="Georgia" pitchFamily="18" charset="0"/>
        </a:defRPr>
      </a:lvl6pPr>
      <a:lvl7pPr marL="2743200" algn="l" rtl="0" fontAlgn="base" hangingPunct="0">
        <a:spcBef>
          <a:spcPts val="1100"/>
        </a:spcBef>
        <a:spcAft>
          <a:spcPct val="0"/>
        </a:spcAft>
        <a:defRPr sz="1000" b="1">
          <a:solidFill>
            <a:srgbClr val="000000"/>
          </a:solidFill>
          <a:latin typeface="+mn-lt"/>
          <a:ea typeface="+mn-ea"/>
          <a:cs typeface="+mn-cs"/>
          <a:sym typeface="Georgia" pitchFamily="18" charset="0"/>
        </a:defRPr>
      </a:lvl7pPr>
      <a:lvl8pPr marL="3200400" algn="l" rtl="0" fontAlgn="base" hangingPunct="0">
        <a:spcBef>
          <a:spcPts val="1100"/>
        </a:spcBef>
        <a:spcAft>
          <a:spcPct val="0"/>
        </a:spcAft>
        <a:defRPr sz="1000" b="1">
          <a:solidFill>
            <a:srgbClr val="000000"/>
          </a:solidFill>
          <a:latin typeface="+mn-lt"/>
          <a:ea typeface="+mn-ea"/>
          <a:cs typeface="+mn-cs"/>
          <a:sym typeface="Georgia" pitchFamily="18" charset="0"/>
        </a:defRPr>
      </a:lvl8pPr>
      <a:lvl9pPr marL="3657600" algn="l" rtl="0" fontAlgn="base" hangingPunct="0">
        <a:spcBef>
          <a:spcPts val="1100"/>
        </a:spcBef>
        <a:spcAft>
          <a:spcPct val="0"/>
        </a:spcAft>
        <a:defRPr sz="1000" b="1">
          <a:solidFill>
            <a:srgbClr val="000000"/>
          </a:solidFill>
          <a:latin typeface="+mn-lt"/>
          <a:ea typeface="+mn-ea"/>
          <a:cs typeface="+mn-cs"/>
          <a:sym typeface="Georgia"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76400" y="228600"/>
            <a:ext cx="716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ctr" defTabSz="914400" hangingPunct="1">
              <a:spcBef>
                <a:spcPct val="0"/>
              </a:spcBef>
              <a:buFontTx/>
              <a:buNone/>
              <a:defRPr sz="1200">
                <a:solidFill>
                  <a:srgbClr val="273C56"/>
                </a:solidFill>
                <a:latin typeface="Helvetica" pitchFamily="34"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square" lIns="91431" tIns="45716" rIns="91431" bIns="9143" numCol="1" anchor="b" anchorCtr="0" compatLnSpc="1">
            <a:prstTxWarp prst="textNoShape">
              <a:avLst/>
            </a:prstTxWarp>
          </a:bodyPr>
          <a:lstStyle>
            <a:lvl1pPr algn="r" defTabSz="914400" hangingPunct="1">
              <a:spcBef>
                <a:spcPct val="0"/>
              </a:spcBef>
              <a:buFontTx/>
              <a:buNone/>
              <a:defRPr sz="1200">
                <a:solidFill>
                  <a:srgbClr val="273C56"/>
                </a:solidFill>
                <a:latin typeface="Helvetica" pitchFamily="34" charset="0"/>
                <a:ea typeface="+mn-ea"/>
                <a:cs typeface="+mn-cs"/>
              </a:defRPr>
            </a:lvl1pPr>
          </a:lstStyle>
          <a:p>
            <a:pPr>
              <a:defRPr/>
            </a:pPr>
            <a:fld id="{E289EAEE-6916-4B92-AB8C-3506CB45EEA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Lst>
  <p:transition/>
  <p:hf hdr="0" ftr="0" dt="0"/>
  <p:txStyles>
    <p:titleStyle>
      <a:lvl1pPr algn="l" rtl="0" eaLnBrk="0" fontAlgn="base" hangingPunct="0">
        <a:spcBef>
          <a:spcPct val="0"/>
        </a:spcBef>
        <a:spcAft>
          <a:spcPct val="0"/>
        </a:spcAft>
        <a:defRPr sz="3800">
          <a:solidFill>
            <a:schemeClr val="bg1"/>
          </a:solidFill>
          <a:latin typeface="+mj-lt"/>
          <a:ea typeface="+mj-ea"/>
          <a:cs typeface="+mj-cs"/>
        </a:defRPr>
      </a:lvl1pPr>
      <a:lvl2pPr algn="l" rtl="0" eaLnBrk="0" fontAlgn="base" hangingPunct="0">
        <a:spcBef>
          <a:spcPct val="0"/>
        </a:spcBef>
        <a:spcAft>
          <a:spcPct val="0"/>
        </a:spcAft>
        <a:defRPr sz="3800">
          <a:solidFill>
            <a:schemeClr val="bg1"/>
          </a:solidFill>
          <a:latin typeface="Helvetica" pitchFamily="34" charset="0"/>
        </a:defRPr>
      </a:lvl2pPr>
      <a:lvl3pPr algn="l" rtl="0" eaLnBrk="0" fontAlgn="base" hangingPunct="0">
        <a:spcBef>
          <a:spcPct val="0"/>
        </a:spcBef>
        <a:spcAft>
          <a:spcPct val="0"/>
        </a:spcAft>
        <a:defRPr sz="3800">
          <a:solidFill>
            <a:schemeClr val="bg1"/>
          </a:solidFill>
          <a:latin typeface="Helvetica" pitchFamily="34" charset="0"/>
        </a:defRPr>
      </a:lvl3pPr>
      <a:lvl4pPr algn="l" rtl="0" eaLnBrk="0" fontAlgn="base" hangingPunct="0">
        <a:spcBef>
          <a:spcPct val="0"/>
        </a:spcBef>
        <a:spcAft>
          <a:spcPct val="0"/>
        </a:spcAft>
        <a:defRPr sz="3800">
          <a:solidFill>
            <a:schemeClr val="bg1"/>
          </a:solidFill>
          <a:latin typeface="Helvetica" pitchFamily="34" charset="0"/>
        </a:defRPr>
      </a:lvl4pPr>
      <a:lvl5pPr algn="l" rtl="0" eaLnBrk="0" fontAlgn="base" hangingPunct="0">
        <a:spcBef>
          <a:spcPct val="0"/>
        </a:spcBef>
        <a:spcAft>
          <a:spcPct val="0"/>
        </a:spcAft>
        <a:defRPr sz="3800">
          <a:solidFill>
            <a:schemeClr val="bg1"/>
          </a:solidFill>
          <a:latin typeface="Helvetica" pitchFamily="34" charset="0"/>
        </a:defRPr>
      </a:lvl5pPr>
      <a:lvl6pPr marL="457200" algn="l" rtl="0" fontAlgn="base">
        <a:spcBef>
          <a:spcPct val="0"/>
        </a:spcBef>
        <a:spcAft>
          <a:spcPct val="0"/>
        </a:spcAft>
        <a:defRPr sz="3800">
          <a:solidFill>
            <a:schemeClr val="bg1"/>
          </a:solidFill>
          <a:latin typeface="Helvetica" pitchFamily="34" charset="0"/>
        </a:defRPr>
      </a:lvl6pPr>
      <a:lvl7pPr marL="914400" algn="l" rtl="0" fontAlgn="base">
        <a:spcBef>
          <a:spcPct val="0"/>
        </a:spcBef>
        <a:spcAft>
          <a:spcPct val="0"/>
        </a:spcAft>
        <a:defRPr sz="3800">
          <a:solidFill>
            <a:schemeClr val="bg1"/>
          </a:solidFill>
          <a:latin typeface="Helvetica" pitchFamily="34" charset="0"/>
        </a:defRPr>
      </a:lvl7pPr>
      <a:lvl8pPr marL="1371600" algn="l" rtl="0" fontAlgn="base">
        <a:spcBef>
          <a:spcPct val="0"/>
        </a:spcBef>
        <a:spcAft>
          <a:spcPct val="0"/>
        </a:spcAft>
        <a:defRPr sz="3800">
          <a:solidFill>
            <a:schemeClr val="bg1"/>
          </a:solidFill>
          <a:latin typeface="Helvetica" pitchFamily="34" charset="0"/>
        </a:defRPr>
      </a:lvl8pPr>
      <a:lvl9pPr marL="1828800" algn="l" rtl="0" fontAlgn="base">
        <a:spcBef>
          <a:spcPct val="0"/>
        </a:spcBef>
        <a:spcAft>
          <a:spcPct val="0"/>
        </a:spcAft>
        <a:defRPr sz="3800">
          <a:solidFill>
            <a:schemeClr val="bg1"/>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rgbClr val="273C56"/>
          </a:solidFill>
          <a:latin typeface="+mn-lt"/>
          <a:ea typeface="+mn-ea"/>
          <a:cs typeface="+mn-cs"/>
        </a:defRPr>
      </a:lvl1pPr>
      <a:lvl2pPr marL="742950" indent="-285750" algn="l" rtl="0" eaLnBrk="0" fontAlgn="base" hangingPunct="0">
        <a:spcBef>
          <a:spcPct val="20000"/>
        </a:spcBef>
        <a:spcAft>
          <a:spcPct val="0"/>
        </a:spcAft>
        <a:buChar char="–"/>
        <a:defRPr sz="2800">
          <a:solidFill>
            <a:srgbClr val="273C56"/>
          </a:solidFill>
          <a:latin typeface="+mn-lt"/>
        </a:defRPr>
      </a:lvl2pPr>
      <a:lvl3pPr marL="1143000" indent="-228600" algn="l" rtl="0" eaLnBrk="0" fontAlgn="base" hangingPunct="0">
        <a:spcBef>
          <a:spcPct val="20000"/>
        </a:spcBef>
        <a:spcAft>
          <a:spcPct val="0"/>
        </a:spcAft>
        <a:buChar char="•"/>
        <a:defRPr sz="2400">
          <a:solidFill>
            <a:srgbClr val="273C56"/>
          </a:solidFill>
          <a:latin typeface="+mn-lt"/>
        </a:defRPr>
      </a:lvl3pPr>
      <a:lvl4pPr marL="1600200" indent="-228600" algn="l" rtl="0" eaLnBrk="0" fontAlgn="base" hangingPunct="0">
        <a:spcBef>
          <a:spcPct val="20000"/>
        </a:spcBef>
        <a:spcAft>
          <a:spcPct val="0"/>
        </a:spcAft>
        <a:buChar char="–"/>
        <a:defRPr sz="2000">
          <a:solidFill>
            <a:srgbClr val="273C56"/>
          </a:solidFill>
          <a:latin typeface="+mn-lt"/>
        </a:defRPr>
      </a:lvl4pPr>
      <a:lvl5pPr marL="2057400" indent="-228600" algn="l" rtl="0" eaLnBrk="0" fontAlgn="base" hangingPunct="0">
        <a:spcBef>
          <a:spcPct val="20000"/>
        </a:spcBef>
        <a:spcAft>
          <a:spcPct val="0"/>
        </a:spcAft>
        <a:buChar char="»"/>
        <a:defRPr sz="2000">
          <a:solidFill>
            <a:srgbClr val="273C56"/>
          </a:solidFill>
          <a:latin typeface="+mn-lt"/>
        </a:defRPr>
      </a:lvl5pPr>
      <a:lvl6pPr marL="2514600" indent="-228600" algn="l" rtl="0" fontAlgn="base">
        <a:spcBef>
          <a:spcPct val="20000"/>
        </a:spcBef>
        <a:spcAft>
          <a:spcPct val="0"/>
        </a:spcAft>
        <a:buChar char="»"/>
        <a:defRPr sz="2000">
          <a:solidFill>
            <a:srgbClr val="273C56"/>
          </a:solidFill>
          <a:latin typeface="+mn-lt"/>
        </a:defRPr>
      </a:lvl6pPr>
      <a:lvl7pPr marL="2971800" indent="-228600" algn="l" rtl="0" fontAlgn="base">
        <a:spcBef>
          <a:spcPct val="20000"/>
        </a:spcBef>
        <a:spcAft>
          <a:spcPct val="0"/>
        </a:spcAft>
        <a:buChar char="»"/>
        <a:defRPr sz="2000">
          <a:solidFill>
            <a:srgbClr val="273C56"/>
          </a:solidFill>
          <a:latin typeface="+mn-lt"/>
        </a:defRPr>
      </a:lvl7pPr>
      <a:lvl8pPr marL="3429000" indent="-228600" algn="l" rtl="0" fontAlgn="base">
        <a:spcBef>
          <a:spcPct val="20000"/>
        </a:spcBef>
        <a:spcAft>
          <a:spcPct val="0"/>
        </a:spcAft>
        <a:buChar char="»"/>
        <a:defRPr sz="2000">
          <a:solidFill>
            <a:srgbClr val="273C56"/>
          </a:solidFill>
          <a:latin typeface="+mn-lt"/>
        </a:defRPr>
      </a:lvl8pPr>
      <a:lvl9pPr marL="3886200" indent="-228600" algn="l" rtl="0" fontAlgn="base">
        <a:spcBef>
          <a:spcPct val="20000"/>
        </a:spcBef>
        <a:spcAft>
          <a:spcPct val="0"/>
        </a:spcAft>
        <a:buChar char="»"/>
        <a:defRPr sz="2000">
          <a:solidFill>
            <a:srgbClr val="273C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600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28194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381000" y="6220913"/>
            <a:ext cx="1931581"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1" i="1">
                <a:solidFill>
                  <a:schemeClr val="bg1"/>
                </a:solidFill>
                <a:ea typeface="ＭＳ Ｐゴシック" pitchFamily="32" charset="-128"/>
                <a:cs typeface="+mn-cs"/>
              </a:defRPr>
            </a:lvl1pPr>
          </a:lstStyle>
          <a:p>
            <a:pPr defTabSz="914400">
              <a:defRPr/>
            </a:pPr>
            <a:r>
              <a:rPr lang="en-US" dirty="0" smtClean="0">
                <a:solidFill>
                  <a:srgbClr val="FFFFFF"/>
                </a:solidFill>
                <a:latin typeface="Arial"/>
              </a:rPr>
              <a:t>December 5, 2013</a:t>
            </a:r>
            <a:endParaRPr lang="en-US" dirty="0">
              <a:solidFill>
                <a:srgbClr val="FFFFFF"/>
              </a:solidFill>
              <a:latin typeface="Arial"/>
            </a:endParaRPr>
          </a:p>
        </p:txBody>
      </p:sp>
      <p:sp>
        <p:nvSpPr>
          <p:cNvPr id="1029" name="Rectangle 5"/>
          <p:cNvSpPr>
            <a:spLocks noGrp="1" noChangeArrowheads="1"/>
          </p:cNvSpPr>
          <p:nvPr>
            <p:ph type="ftr" sz="quarter" idx="3"/>
          </p:nvPr>
        </p:nvSpPr>
        <p:spPr bwMode="auto">
          <a:xfrm>
            <a:off x="5546650" y="6248400"/>
            <a:ext cx="2911550" cy="41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b="1">
                <a:solidFill>
                  <a:srgbClr val="2084C3"/>
                </a:solidFill>
                <a:ea typeface="ＭＳ Ｐゴシック" pitchFamily="32" charset="-128"/>
                <a:cs typeface="+mn-cs"/>
              </a:defRPr>
            </a:lvl1pPr>
          </a:lstStyle>
          <a:p>
            <a:pPr defTabSz="914400">
              <a:defRPr/>
            </a:pPr>
            <a:r>
              <a:rPr lang="en-US" dirty="0" smtClean="0">
                <a:latin typeface="Arial"/>
              </a:rPr>
              <a:t>USPTO Software Partnership Meeting</a:t>
            </a:r>
            <a:endParaRPr lang="en-US" dirty="0">
              <a:latin typeface="Arial"/>
            </a:endParaRPr>
          </a:p>
        </p:txBody>
      </p:sp>
      <p:sp>
        <p:nvSpPr>
          <p:cNvPr id="1030" name="Line 8"/>
          <p:cNvSpPr>
            <a:spLocks noChangeShapeType="1"/>
          </p:cNvSpPr>
          <p:nvPr userDrawn="1"/>
        </p:nvSpPr>
        <p:spPr bwMode="auto">
          <a:xfrm>
            <a:off x="381000" y="6172200"/>
            <a:ext cx="8534400" cy="0"/>
          </a:xfrm>
          <a:prstGeom prst="line">
            <a:avLst/>
          </a:prstGeom>
          <a:noFill/>
          <a:ln w="9525">
            <a:solidFill>
              <a:srgbClr val="2084C3"/>
            </a:solidFill>
            <a:round/>
            <a:headEnd/>
            <a:tailEnd/>
          </a:ln>
          <a:extLst>
            <a:ext uri="{909E8E84-426E-40DD-AFC4-6F175D3DCCD1}">
              <a14:hiddenFill xmlns:a14="http://schemas.microsoft.com/office/drawing/2010/main">
                <a:noFill/>
              </a14:hiddenFill>
            </a:ext>
          </a:extLst>
        </p:spPr>
        <p:txBody>
          <a:bodyPr wrap="none" anchor="ctr"/>
          <a:lstStyle/>
          <a:p>
            <a:pPr defTabSz="914400" hangingPunct="1"/>
            <a:endParaRPr lang="en-US" sz="2400" dirty="0">
              <a:latin typeface="Arial"/>
              <a:ea typeface="ＭＳ Ｐゴシック"/>
              <a:cs typeface="Arial" charset="0"/>
            </a:endParaRPr>
          </a:p>
        </p:txBody>
      </p:sp>
      <p:sp>
        <p:nvSpPr>
          <p:cNvPr id="1031" name="Text Box 10"/>
          <p:cNvSpPr txBox="1">
            <a:spLocks noChangeArrowheads="1"/>
          </p:cNvSpPr>
          <p:nvPr userDrawn="1"/>
        </p:nvSpPr>
        <p:spPr bwMode="auto">
          <a:xfrm>
            <a:off x="8458200" y="6248400"/>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defTabSz="914400">
              <a:spcBef>
                <a:spcPct val="50000"/>
              </a:spcBef>
            </a:pPr>
            <a:fld id="{55E57776-83BB-4E77-90EE-E68CD141433C}" type="slidenum">
              <a:rPr lang="en-US" sz="1000" smtClean="0">
                <a:solidFill>
                  <a:srgbClr val="2084C3"/>
                </a:solidFill>
                <a:cs typeface="Arial" charset="0"/>
              </a:rPr>
              <a:pPr algn="r" defTabSz="914400">
                <a:spcBef>
                  <a:spcPct val="50000"/>
                </a:spcBef>
              </a:pPr>
              <a:t>‹#›</a:t>
            </a:fld>
            <a:endParaRPr lang="en-US" sz="1000" dirty="0" smtClean="0">
              <a:solidFill>
                <a:srgbClr val="2084C3"/>
              </a:solidFill>
              <a:cs typeface="Arial" charset="0"/>
            </a:endParaRPr>
          </a:p>
        </p:txBody>
      </p:sp>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209800" y="6239502"/>
            <a:ext cx="3565450" cy="402227"/>
          </a:xfrm>
          <a:prstGeom prst="rect">
            <a:avLst/>
          </a:prstGeom>
        </p:spPr>
      </p:pic>
    </p:spTree>
    <p:extLst>
      <p:ext uri="{BB962C8B-B14F-4D97-AF65-F5344CB8AC3E}">
        <p14:creationId xmlns:p14="http://schemas.microsoft.com/office/powerpoint/2010/main" val="300718609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timing>
    <p:tnLst>
      <p:par>
        <p:cTn id="1" dur="indefinite" restart="never" nodeType="tmRoot"/>
      </p:par>
    </p:tnLst>
  </p:timing>
  <p:hf sldNum="0" hdr="0"/>
  <p:txStyles>
    <p:titleStyle>
      <a:lvl1pPr algn="ctr" rtl="0" eaLnBrk="0" fontAlgn="base" hangingPunct="0">
        <a:spcBef>
          <a:spcPct val="0"/>
        </a:spcBef>
        <a:spcAft>
          <a:spcPct val="0"/>
        </a:spcAft>
        <a:defRPr sz="4000" b="1">
          <a:solidFill>
            <a:srgbClr val="2084C3"/>
          </a:solidFill>
          <a:latin typeface="+mj-lt"/>
          <a:ea typeface="+mj-ea"/>
          <a:cs typeface="+mj-cs"/>
        </a:defRPr>
      </a:lvl1pPr>
      <a:lvl2pPr algn="ctr" rtl="0" eaLnBrk="0" fontAlgn="base" hangingPunct="0">
        <a:spcBef>
          <a:spcPct val="0"/>
        </a:spcBef>
        <a:spcAft>
          <a:spcPct val="0"/>
        </a:spcAft>
        <a:defRPr sz="4000" b="1">
          <a:solidFill>
            <a:srgbClr val="2084C3"/>
          </a:solidFill>
          <a:latin typeface="Arial" charset="0"/>
          <a:ea typeface="ＭＳ Ｐゴシック" pitchFamily="32" charset="-128"/>
        </a:defRPr>
      </a:lvl2pPr>
      <a:lvl3pPr algn="ctr" rtl="0" eaLnBrk="0" fontAlgn="base" hangingPunct="0">
        <a:spcBef>
          <a:spcPct val="0"/>
        </a:spcBef>
        <a:spcAft>
          <a:spcPct val="0"/>
        </a:spcAft>
        <a:defRPr sz="4000" b="1">
          <a:solidFill>
            <a:srgbClr val="2084C3"/>
          </a:solidFill>
          <a:latin typeface="Arial" charset="0"/>
          <a:ea typeface="ＭＳ Ｐゴシック" pitchFamily="32" charset="-128"/>
        </a:defRPr>
      </a:lvl3pPr>
      <a:lvl4pPr algn="ctr" rtl="0" eaLnBrk="0" fontAlgn="base" hangingPunct="0">
        <a:spcBef>
          <a:spcPct val="0"/>
        </a:spcBef>
        <a:spcAft>
          <a:spcPct val="0"/>
        </a:spcAft>
        <a:defRPr sz="4000" b="1">
          <a:solidFill>
            <a:srgbClr val="2084C3"/>
          </a:solidFill>
          <a:latin typeface="Arial" charset="0"/>
          <a:ea typeface="ＭＳ Ｐゴシック" pitchFamily="32" charset="-128"/>
        </a:defRPr>
      </a:lvl4pPr>
      <a:lvl5pPr algn="ctr" rtl="0" eaLnBrk="0" fontAlgn="base" hangingPunct="0">
        <a:spcBef>
          <a:spcPct val="0"/>
        </a:spcBef>
        <a:spcAft>
          <a:spcPct val="0"/>
        </a:spcAft>
        <a:defRPr sz="4000" b="1">
          <a:solidFill>
            <a:srgbClr val="2084C3"/>
          </a:solidFill>
          <a:latin typeface="Arial" charset="0"/>
          <a:ea typeface="ＭＳ Ｐゴシック" pitchFamily="32" charset="-128"/>
        </a:defRPr>
      </a:lvl5pPr>
      <a:lvl6pPr marL="457200" algn="ctr" rtl="0" fontAlgn="base">
        <a:spcBef>
          <a:spcPct val="0"/>
        </a:spcBef>
        <a:spcAft>
          <a:spcPct val="0"/>
        </a:spcAft>
        <a:defRPr sz="4000" b="1">
          <a:solidFill>
            <a:srgbClr val="2084C3"/>
          </a:solidFill>
          <a:latin typeface="Arial" charset="0"/>
          <a:ea typeface="ＭＳ Ｐゴシック" pitchFamily="32" charset="-128"/>
        </a:defRPr>
      </a:lvl6pPr>
      <a:lvl7pPr marL="914400" algn="ctr" rtl="0" fontAlgn="base">
        <a:spcBef>
          <a:spcPct val="0"/>
        </a:spcBef>
        <a:spcAft>
          <a:spcPct val="0"/>
        </a:spcAft>
        <a:defRPr sz="4000" b="1">
          <a:solidFill>
            <a:srgbClr val="2084C3"/>
          </a:solidFill>
          <a:latin typeface="Arial" charset="0"/>
          <a:ea typeface="ＭＳ Ｐゴシック" pitchFamily="32" charset="-128"/>
        </a:defRPr>
      </a:lvl7pPr>
      <a:lvl8pPr marL="1371600" algn="ctr" rtl="0" fontAlgn="base">
        <a:spcBef>
          <a:spcPct val="0"/>
        </a:spcBef>
        <a:spcAft>
          <a:spcPct val="0"/>
        </a:spcAft>
        <a:defRPr sz="4000" b="1">
          <a:solidFill>
            <a:srgbClr val="2084C3"/>
          </a:solidFill>
          <a:latin typeface="Arial" charset="0"/>
          <a:ea typeface="ＭＳ Ｐゴシック" pitchFamily="32" charset="-128"/>
        </a:defRPr>
      </a:lvl8pPr>
      <a:lvl9pPr marL="1828800" algn="ctr" rtl="0" fontAlgn="base">
        <a:spcBef>
          <a:spcPct val="0"/>
        </a:spcBef>
        <a:spcAft>
          <a:spcPct val="0"/>
        </a:spcAft>
        <a:defRPr sz="4000" b="1">
          <a:solidFill>
            <a:srgbClr val="2084C3"/>
          </a:solidFill>
          <a:latin typeface="Arial" charset="0"/>
          <a:ea typeface="ＭＳ Ｐゴシック" pitchFamily="32"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fontAlgn="auto" hangingPunct="1">
              <a:spcBef>
                <a:spcPts val="0"/>
              </a:spcBef>
              <a:spcAft>
                <a:spcPts val="0"/>
              </a:spcAft>
            </a:pPr>
            <a:r>
              <a:rPr lang="en-US" sz="600" dirty="0">
                <a:solidFill>
                  <a:srgbClr val="C0C0C0"/>
                </a:solidFill>
                <a:latin typeface="Arial"/>
              </a:rPr>
              <a:t>© 2013 Cisco and/or its affiliates. All rights reserved.</a:t>
            </a: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fontAlgn="auto" hangingPunct="1">
              <a:spcBef>
                <a:spcPts val="0"/>
              </a:spcBef>
              <a:spcAft>
                <a:spcPts val="0"/>
              </a:spcAft>
            </a:pPr>
            <a:fld id="{DFCF27A5-1A5B-48D3-A060-2758FFBB1ADD}" type="slidenum">
              <a:rPr lang="en-US" sz="600">
                <a:solidFill>
                  <a:srgbClr val="C0C0C0"/>
                </a:solidFill>
                <a:latin typeface="Arial"/>
              </a:rPr>
              <a:pPr algn="r" defTabSz="814388" fontAlgn="auto" hangingPunct="1">
                <a:spcBef>
                  <a:spcPts val="0"/>
                </a:spcBef>
                <a:spcAft>
                  <a:spcPts val="0"/>
                </a:spcAft>
              </a:pPr>
              <a:t>‹#›</a:t>
            </a:fld>
            <a:endParaRPr lang="en-US" sz="600" dirty="0">
              <a:solidFill>
                <a:srgbClr val="C0C0C0"/>
              </a:solidFill>
              <a:latin typeface="Arial"/>
            </a:endParaRPr>
          </a:p>
        </p:txBody>
      </p:sp>
      <p:pic>
        <p:nvPicPr>
          <p:cNvPr id="13" name="Picture 12" descr="bottom bar.jpg"/>
          <p:cNvPicPr>
            <a:picLocks noChangeAspect="1"/>
          </p:cNvPicPr>
          <p:nvPr/>
        </p:nvPicPr>
        <p:blipFill>
          <a:blip r:embed="rId28" cstate="print"/>
          <a:stretch>
            <a:fillRect/>
          </a:stretch>
        </p:blipFill>
        <p:spPr>
          <a:xfrm>
            <a:off x="333375" y="6378339"/>
            <a:ext cx="8477250" cy="162912"/>
          </a:xfrm>
          <a:prstGeom prst="rect">
            <a:avLst/>
          </a:prstGeom>
        </p:spPr>
      </p:pic>
    </p:spTree>
    <p:extLst>
      <p:ext uri="{BB962C8B-B14F-4D97-AF65-F5344CB8AC3E}">
        <p14:creationId xmlns:p14="http://schemas.microsoft.com/office/powerpoint/2010/main" val="21783386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Lst>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bwMode="auto">
          <a:xfrm>
            <a:off x="609600" y="1752600"/>
            <a:ext cx="7924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7" name="Rectangle 3"/>
          <p:cNvSpPr>
            <a:spLocks noGrp="1" noChangeArrowheads="1"/>
          </p:cNvSpPr>
          <p:nvPr>
            <p:ph type="sldNum" sz="quarter" idx="4"/>
          </p:nvPr>
        </p:nvSpPr>
        <p:spPr bwMode="auto">
          <a:xfrm>
            <a:off x="381000" y="65532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a:solidFill>
                  <a:srgbClr val="727272"/>
                </a:solidFill>
                <a:latin typeface="TradeGothic CondEighteen" pitchFamily="84" charset="0"/>
              </a:defRPr>
            </a:lvl1pPr>
          </a:lstStyle>
          <a:p>
            <a:pPr defTabSz="914400" eaLnBrk="0"/>
            <a:fld id="{D62B60CB-0BB9-44DF-A9A6-7379C7D102CA}" type="slidenum">
              <a:rPr lang="en-US" smtClean="0"/>
              <a:pPr defTabSz="914400" eaLnBrk="0"/>
              <a:t>‹#›</a:t>
            </a:fld>
            <a:endParaRPr lang="en-US" dirty="0"/>
          </a:p>
        </p:txBody>
      </p:sp>
      <p:sp>
        <p:nvSpPr>
          <p:cNvPr id="41988" name="Rectangle 4"/>
          <p:cNvSpPr>
            <a:spLocks noGrp="1" noChangeArrowheads="1"/>
          </p:cNvSpPr>
          <p:nvPr>
            <p:ph type="title"/>
          </p:nvPr>
        </p:nvSpPr>
        <p:spPr bwMode="auto">
          <a:xfrm>
            <a:off x="2057400" y="533400"/>
            <a:ext cx="6781800" cy="838200"/>
          </a:xfrm>
          <a:prstGeom prst="rect">
            <a:avLst/>
          </a:prstGeom>
          <a:noFill/>
          <a:ln>
            <a:noFill/>
          </a:ln>
          <a:effectLst/>
          <a:extLst>
            <a:ext uri="{909E8E84-426E-40DD-AFC4-6F175D3DCCD1}">
              <a14:hiddenFill xmlns:a14="http://schemas.microsoft.com/office/drawing/2010/main">
                <a:solidFill>
                  <a:srgbClr val="A1004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9" name="Text Box 5"/>
          <p:cNvSpPr txBox="1">
            <a:spLocks noChangeArrowheads="1"/>
          </p:cNvSpPr>
          <p:nvPr/>
        </p:nvSpPr>
        <p:spPr bwMode="auto">
          <a:xfrm>
            <a:off x="6019800" y="6583363"/>
            <a:ext cx="289560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914400" eaLnBrk="0">
              <a:spcBef>
                <a:spcPct val="50000"/>
              </a:spcBef>
            </a:pPr>
            <a:r>
              <a:rPr lang="en-US" sz="700" dirty="0">
                <a:solidFill>
                  <a:srgbClr val="414141"/>
                </a:solidFill>
                <a:latin typeface="Arial Narrow" pitchFamily="34" charset="0"/>
              </a:rPr>
              <a:t>© </a:t>
            </a:r>
            <a:r>
              <a:rPr lang="en-US" sz="700" dirty="0" smtClean="0">
                <a:solidFill>
                  <a:srgbClr val="414141"/>
                </a:solidFill>
                <a:latin typeface="Arial Narrow" pitchFamily="34" charset="0"/>
              </a:rPr>
              <a:t>2013 </a:t>
            </a:r>
            <a:r>
              <a:rPr lang="en-US" sz="700" dirty="0">
                <a:solidFill>
                  <a:srgbClr val="414141"/>
                </a:solidFill>
                <a:latin typeface="Arial Narrow" pitchFamily="34" charset="0"/>
              </a:rPr>
              <a:t>Sterne, Kessler, Goldstein, &amp; Fox </a:t>
            </a:r>
            <a:r>
              <a:rPr lang="en-US" sz="500" dirty="0">
                <a:solidFill>
                  <a:srgbClr val="414141"/>
                </a:solidFill>
                <a:latin typeface="Arial Narrow" pitchFamily="34" charset="0"/>
              </a:rPr>
              <a:t>P.L.L.C.</a:t>
            </a:r>
            <a:r>
              <a:rPr lang="en-US" sz="700" dirty="0">
                <a:solidFill>
                  <a:srgbClr val="414141"/>
                </a:solidFill>
                <a:latin typeface="Arial Narrow" pitchFamily="34" charset="0"/>
              </a:rPr>
              <a:t> All Rights Reserved.</a:t>
            </a:r>
          </a:p>
        </p:txBody>
      </p:sp>
    </p:spTree>
    <p:extLst>
      <p:ext uri="{BB962C8B-B14F-4D97-AF65-F5344CB8AC3E}">
        <p14:creationId xmlns:p14="http://schemas.microsoft.com/office/powerpoint/2010/main" val="2681347847"/>
      </p:ext>
    </p:extLst>
  </p:cSld>
  <p:clrMap bg1="dk2" tx1="lt1" bg2="dk1"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800" b="1">
          <a:solidFill>
            <a:srgbClr val="E40E62"/>
          </a:solidFill>
          <a:latin typeface="+mj-lt"/>
          <a:ea typeface="+mj-ea"/>
          <a:cs typeface="+mj-cs"/>
        </a:defRPr>
      </a:lvl1pPr>
      <a:lvl2pPr algn="l" rtl="0" eaLnBrk="1" fontAlgn="base" hangingPunct="1">
        <a:spcBef>
          <a:spcPct val="0"/>
        </a:spcBef>
        <a:spcAft>
          <a:spcPct val="0"/>
        </a:spcAft>
        <a:defRPr sz="3800" b="1">
          <a:solidFill>
            <a:srgbClr val="E40E62"/>
          </a:solidFill>
          <a:latin typeface="Arial Narrow" pitchFamily="34" charset="0"/>
        </a:defRPr>
      </a:lvl2pPr>
      <a:lvl3pPr algn="l" rtl="0" eaLnBrk="1" fontAlgn="base" hangingPunct="1">
        <a:spcBef>
          <a:spcPct val="0"/>
        </a:spcBef>
        <a:spcAft>
          <a:spcPct val="0"/>
        </a:spcAft>
        <a:defRPr sz="3800" b="1">
          <a:solidFill>
            <a:srgbClr val="E40E62"/>
          </a:solidFill>
          <a:latin typeface="Arial Narrow" pitchFamily="34" charset="0"/>
        </a:defRPr>
      </a:lvl3pPr>
      <a:lvl4pPr algn="l" rtl="0" eaLnBrk="1" fontAlgn="base" hangingPunct="1">
        <a:spcBef>
          <a:spcPct val="0"/>
        </a:spcBef>
        <a:spcAft>
          <a:spcPct val="0"/>
        </a:spcAft>
        <a:defRPr sz="3800" b="1">
          <a:solidFill>
            <a:srgbClr val="E40E62"/>
          </a:solidFill>
          <a:latin typeface="Arial Narrow" pitchFamily="34" charset="0"/>
        </a:defRPr>
      </a:lvl4pPr>
      <a:lvl5pPr algn="l" rtl="0" eaLnBrk="1" fontAlgn="base" hangingPunct="1">
        <a:spcBef>
          <a:spcPct val="0"/>
        </a:spcBef>
        <a:spcAft>
          <a:spcPct val="0"/>
        </a:spcAft>
        <a:defRPr sz="3800" b="1">
          <a:solidFill>
            <a:srgbClr val="E40E62"/>
          </a:solidFill>
          <a:latin typeface="Arial Narrow" pitchFamily="34" charset="0"/>
        </a:defRPr>
      </a:lvl5pPr>
      <a:lvl6pPr marL="457200" algn="l" rtl="0" eaLnBrk="1" fontAlgn="base" hangingPunct="1">
        <a:spcBef>
          <a:spcPct val="0"/>
        </a:spcBef>
        <a:spcAft>
          <a:spcPct val="0"/>
        </a:spcAft>
        <a:defRPr sz="3800" b="1">
          <a:solidFill>
            <a:srgbClr val="E40E62"/>
          </a:solidFill>
          <a:latin typeface="Arial Narrow" pitchFamily="34" charset="0"/>
        </a:defRPr>
      </a:lvl6pPr>
      <a:lvl7pPr marL="914400" algn="l" rtl="0" eaLnBrk="1" fontAlgn="base" hangingPunct="1">
        <a:spcBef>
          <a:spcPct val="0"/>
        </a:spcBef>
        <a:spcAft>
          <a:spcPct val="0"/>
        </a:spcAft>
        <a:defRPr sz="3800" b="1">
          <a:solidFill>
            <a:srgbClr val="E40E62"/>
          </a:solidFill>
          <a:latin typeface="Arial Narrow" pitchFamily="34" charset="0"/>
        </a:defRPr>
      </a:lvl7pPr>
      <a:lvl8pPr marL="1371600" algn="l" rtl="0" eaLnBrk="1" fontAlgn="base" hangingPunct="1">
        <a:spcBef>
          <a:spcPct val="0"/>
        </a:spcBef>
        <a:spcAft>
          <a:spcPct val="0"/>
        </a:spcAft>
        <a:defRPr sz="3800" b="1">
          <a:solidFill>
            <a:srgbClr val="E40E62"/>
          </a:solidFill>
          <a:latin typeface="Arial Narrow" pitchFamily="34" charset="0"/>
        </a:defRPr>
      </a:lvl8pPr>
      <a:lvl9pPr marL="1828800" algn="l" rtl="0" eaLnBrk="1" fontAlgn="base" hangingPunct="1">
        <a:spcBef>
          <a:spcPct val="0"/>
        </a:spcBef>
        <a:spcAft>
          <a:spcPct val="0"/>
        </a:spcAft>
        <a:defRPr sz="3800" b="1">
          <a:solidFill>
            <a:srgbClr val="E40E62"/>
          </a:solidFill>
          <a:latin typeface="Arial Narrow" pitchFamily="34" charset="0"/>
        </a:defRPr>
      </a:lvl9pPr>
    </p:titleStyle>
    <p:bodyStyle>
      <a:lvl1pPr marL="342900" indent="-342900" algn="l" rtl="0" eaLnBrk="1" fontAlgn="base" hangingPunct="1">
        <a:spcBef>
          <a:spcPct val="20000"/>
        </a:spcBef>
        <a:spcAft>
          <a:spcPct val="0"/>
        </a:spcAft>
        <a:buChar char="•"/>
        <a:defRPr sz="3000">
          <a:solidFill>
            <a:srgbClr val="727272"/>
          </a:solidFill>
          <a:latin typeface="+mn-lt"/>
          <a:ea typeface="+mn-ea"/>
          <a:cs typeface="+mn-cs"/>
        </a:defRPr>
      </a:lvl1pPr>
      <a:lvl2pPr marL="742950" indent="-285750" algn="l" rtl="0" eaLnBrk="1" fontAlgn="base" hangingPunct="1">
        <a:spcBef>
          <a:spcPct val="20000"/>
        </a:spcBef>
        <a:spcAft>
          <a:spcPct val="0"/>
        </a:spcAft>
        <a:buChar char="–"/>
        <a:defRPr sz="2600">
          <a:solidFill>
            <a:srgbClr val="727272"/>
          </a:solidFill>
          <a:latin typeface="+mn-lt"/>
        </a:defRPr>
      </a:lvl2pPr>
      <a:lvl3pPr marL="1085850" indent="-228600" algn="l" rtl="0" eaLnBrk="1" fontAlgn="base" hangingPunct="1">
        <a:spcBef>
          <a:spcPct val="20000"/>
        </a:spcBef>
        <a:spcAft>
          <a:spcPct val="0"/>
        </a:spcAft>
        <a:buChar char="•"/>
        <a:defRPr sz="2200">
          <a:solidFill>
            <a:srgbClr val="727272"/>
          </a:solidFill>
          <a:latin typeface="+mn-lt"/>
        </a:defRPr>
      </a:lvl3pPr>
      <a:lvl4pPr marL="1428750" indent="-228600" algn="l" rtl="0" eaLnBrk="1" fontAlgn="base" hangingPunct="1">
        <a:spcBef>
          <a:spcPct val="20000"/>
        </a:spcBef>
        <a:spcAft>
          <a:spcPct val="0"/>
        </a:spcAft>
        <a:buChar char="–"/>
        <a:defRPr sz="2000">
          <a:solidFill>
            <a:srgbClr val="727272"/>
          </a:solidFill>
          <a:latin typeface="+mn-lt"/>
        </a:defRPr>
      </a:lvl4pPr>
      <a:lvl5pPr marL="1771650" indent="-228600" algn="l" rtl="0" eaLnBrk="1" fontAlgn="base" hangingPunct="1">
        <a:spcBef>
          <a:spcPct val="20000"/>
        </a:spcBef>
        <a:spcAft>
          <a:spcPct val="0"/>
        </a:spcAft>
        <a:buChar char="»"/>
        <a:defRPr sz="2000">
          <a:solidFill>
            <a:srgbClr val="727272"/>
          </a:solidFill>
          <a:latin typeface="+mn-lt"/>
        </a:defRPr>
      </a:lvl5pPr>
      <a:lvl6pPr marL="2228850" indent="-228600" algn="l" rtl="0" eaLnBrk="1" fontAlgn="base" hangingPunct="1">
        <a:spcBef>
          <a:spcPct val="20000"/>
        </a:spcBef>
        <a:spcAft>
          <a:spcPct val="0"/>
        </a:spcAft>
        <a:buChar char="»"/>
        <a:defRPr sz="2000">
          <a:solidFill>
            <a:srgbClr val="727272"/>
          </a:solidFill>
          <a:latin typeface="+mn-lt"/>
        </a:defRPr>
      </a:lvl6pPr>
      <a:lvl7pPr marL="2686050" indent="-228600" algn="l" rtl="0" eaLnBrk="1" fontAlgn="base" hangingPunct="1">
        <a:spcBef>
          <a:spcPct val="20000"/>
        </a:spcBef>
        <a:spcAft>
          <a:spcPct val="0"/>
        </a:spcAft>
        <a:buChar char="»"/>
        <a:defRPr sz="2000">
          <a:solidFill>
            <a:srgbClr val="727272"/>
          </a:solidFill>
          <a:latin typeface="+mn-lt"/>
        </a:defRPr>
      </a:lvl7pPr>
      <a:lvl8pPr marL="3143250" indent="-228600" algn="l" rtl="0" eaLnBrk="1" fontAlgn="base" hangingPunct="1">
        <a:spcBef>
          <a:spcPct val="20000"/>
        </a:spcBef>
        <a:spcAft>
          <a:spcPct val="0"/>
        </a:spcAft>
        <a:buChar char="»"/>
        <a:defRPr sz="2000">
          <a:solidFill>
            <a:srgbClr val="727272"/>
          </a:solidFill>
          <a:latin typeface="+mn-lt"/>
        </a:defRPr>
      </a:lvl8pPr>
      <a:lvl9pPr marL="3600450" indent="-228600" algn="l" rtl="0" eaLnBrk="1" fontAlgn="base" hangingPunct="1">
        <a:spcBef>
          <a:spcPct val="20000"/>
        </a:spcBef>
        <a:spcAft>
          <a:spcPct val="0"/>
        </a:spcAft>
        <a:buChar char="»"/>
        <a:defRPr sz="2000">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477000"/>
            <a:ext cx="838200" cy="304800"/>
          </a:xfrm>
          <a:prstGeom prst="rect">
            <a:avLst/>
          </a:prstGeom>
          <a:solidFill>
            <a:schemeClr val="accent6">
              <a:lumMod val="75000"/>
              <a:alpha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hangingPunct="1">
              <a:spcBef>
                <a:spcPts val="0"/>
              </a:spcBef>
              <a:spcAft>
                <a:spcPts val="0"/>
              </a:spcAft>
              <a:defRPr/>
            </a:pPr>
            <a:endParaRPr lang="en-US" sz="1800" dirty="0">
              <a:solidFill>
                <a:prstClr val="white"/>
              </a:solidFill>
            </a:endParaRPr>
          </a:p>
        </p:txBody>
      </p:sp>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4008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hangingPunct="1">
              <a:defRPr/>
            </a:pPr>
            <a:r>
              <a:rPr lang="en-US" dirty="0">
                <a:solidFill>
                  <a:prstClr val="black">
                    <a:tint val="75000"/>
                  </a:prstClr>
                </a:solidFill>
              </a:rPr>
              <a:t>© 2011 May be distributed with attribution</a:t>
            </a:r>
          </a:p>
        </p:txBody>
      </p:sp>
      <p:pic>
        <p:nvPicPr>
          <p:cNvPr id="1030" name="Picture 11" descr="PT_finallogo.jpg"/>
          <p:cNvPicPr>
            <a:picLocks noChangeAspect="1"/>
          </p:cNvPicPr>
          <p:nvPr userDrawn="1"/>
        </p:nvPicPr>
        <p:blipFill>
          <a:blip r:embed="rId13" cstate="print"/>
          <a:srcRect/>
          <a:stretch>
            <a:fillRect/>
          </a:stretch>
        </p:blipFill>
        <p:spPr bwMode="auto">
          <a:xfrm>
            <a:off x="7289800" y="6384925"/>
            <a:ext cx="1701800" cy="396875"/>
          </a:xfrm>
          <a:prstGeom prst="rect">
            <a:avLst/>
          </a:prstGeom>
          <a:noFill/>
          <a:ln w="9525">
            <a:noFill/>
            <a:miter lim="800000"/>
            <a:headEnd/>
            <a:tailEnd/>
          </a:ln>
        </p:spPr>
      </p:pic>
      <p:sp>
        <p:nvSpPr>
          <p:cNvPr id="12" name="Slide Number Placeholder 5"/>
          <p:cNvSpPr>
            <a:spLocks noGrp="1"/>
          </p:cNvSpPr>
          <p:nvPr>
            <p:ph type="sldNum" sz="quarter" idx="4"/>
          </p:nvPr>
        </p:nvSpPr>
        <p:spPr>
          <a:xfrm>
            <a:off x="228600" y="6416675"/>
            <a:ext cx="838200" cy="365125"/>
          </a:xfrm>
          <a:prstGeom prst="rect">
            <a:avLst/>
          </a:prstGeom>
        </p:spPr>
        <p:txBody>
          <a:bodyPr/>
          <a:lstStyle>
            <a:lvl1pPr fontAlgn="auto">
              <a:spcBef>
                <a:spcPts val="0"/>
              </a:spcBef>
              <a:spcAft>
                <a:spcPts val="0"/>
              </a:spcAft>
              <a:defRPr>
                <a:solidFill>
                  <a:srgbClr val="FFFFFF"/>
                </a:solidFill>
                <a:latin typeface="+mn-lt"/>
                <a:ea typeface="+mn-ea"/>
                <a:cs typeface="+mn-cs"/>
              </a:defRPr>
            </a:lvl1pPr>
          </a:lstStyle>
          <a:p>
            <a:pPr defTabSz="914400" hangingPunct="1">
              <a:defRPr/>
            </a:pPr>
            <a:fld id="{C3D09CED-4096-4D76-ACD4-859A5C463F52}" type="slidenum">
              <a:rPr lang="en-US" sz="1800"/>
              <a:pPr defTabSz="914400" hangingPunct="1">
                <a:defRPr/>
              </a:pPr>
              <a:t>‹#›</a:t>
            </a:fld>
            <a:endParaRPr lang="en-US" sz="1800" dirty="0"/>
          </a:p>
        </p:txBody>
      </p:sp>
    </p:spTree>
    <p:extLst>
      <p:ext uri="{BB962C8B-B14F-4D97-AF65-F5344CB8AC3E}">
        <p14:creationId xmlns:p14="http://schemas.microsoft.com/office/powerpoint/2010/main" val="207642273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hyperlink" Target="http://espstrain/sites/EXM/NORTH/TC2400/VisioFiles/TC2400.aspx"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 Id="rId5" Type="http://schemas.openxmlformats.org/officeDocument/2006/relationships/image" Target="../media/image34.jpe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5.xml"/><Relationship Id="rId5" Type="http://schemas.openxmlformats.org/officeDocument/2006/relationships/image" Target="../media/image38.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9.xml"/><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5.xml"/><Relationship Id="rId5" Type="http://schemas.openxmlformats.org/officeDocument/2006/relationships/image" Target="../media/image45.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5.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5.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ptslaw.com/" TargetMode="External"/><Relationship Id="rId2" Type="http://schemas.openxmlformats.org/officeDocument/2006/relationships/notesSlide" Target="../notesSlides/notesSlide41.xml"/><Relationship Id="rId1" Type="http://schemas.openxmlformats.org/officeDocument/2006/relationships/slideLayout" Target="../slideLayouts/slideLayout80.xml"/><Relationship Id="rId5" Type="http://schemas.openxmlformats.org/officeDocument/2006/relationships/image" Target="../media/image52.jpeg"/><Relationship Id="rId4" Type="http://schemas.openxmlformats.org/officeDocument/2006/relationships/image" Target="../media/image5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1.xml"/><Relationship Id="rId5" Type="http://schemas.openxmlformats.org/officeDocument/2006/relationships/image" Target="../media/image56.png"/><Relationship Id="rId4" Type="http://schemas.openxmlformats.org/officeDocument/2006/relationships/image" Target="../media/image55.png"/></Relationships>
</file>

<file path=ppt/slides/_rels/slide6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8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8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7.xml"/><Relationship Id="rId4" Type="http://schemas.openxmlformats.org/officeDocument/2006/relationships/image" Target="../media/image6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6.xml.rels><?xml version="1.0" encoding="UTF-8" standalone="yes"?>
<Relationships xmlns="http://schemas.openxmlformats.org/package/2006/relationships"><Relationship Id="rId3" Type="http://schemas.openxmlformats.org/officeDocument/2006/relationships/hyperlink" Target="mailto:mikem@skgf.com" TargetMode="External"/><Relationship Id="rId2" Type="http://schemas.openxmlformats.org/officeDocument/2006/relationships/image" Target="../media/image64.jpeg"/><Relationship Id="rId1" Type="http://schemas.openxmlformats.org/officeDocument/2006/relationships/slideLayout" Target="../slideLayouts/slideLayout7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uspto.gov/products/library/ptd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7388" y="1409700"/>
            <a:ext cx="7772400" cy="1143000"/>
          </a:xfrm>
        </p:spPr>
        <p:txBody>
          <a:bodyPr/>
          <a:lstStyle/>
          <a:p>
            <a:pPr algn="ctr" eaLnBrk="1" hangingPunct="1"/>
            <a:r>
              <a:rPr lang="en-US" sz="3600" dirty="0" smtClean="0">
                <a:solidFill>
                  <a:schemeClr val="accent1"/>
                </a:solidFill>
              </a:rPr>
              <a:t>Software Partnership Meeting</a:t>
            </a:r>
          </a:p>
        </p:txBody>
      </p:sp>
      <p:sp>
        <p:nvSpPr>
          <p:cNvPr id="11269" name="Rectangle 5"/>
          <p:cNvSpPr>
            <a:spLocks noChangeArrowheads="1"/>
          </p:cNvSpPr>
          <p:nvPr/>
        </p:nvSpPr>
        <p:spPr bwMode="auto">
          <a:xfrm>
            <a:off x="2743200" y="3657600"/>
            <a:ext cx="4308475"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000" dirty="0">
                <a:solidFill>
                  <a:schemeClr val="bg1"/>
                </a:solidFill>
              </a:rPr>
              <a:t>Thursday, December 5, 2013</a:t>
            </a:r>
          </a:p>
          <a:p>
            <a:pPr>
              <a:spcBef>
                <a:spcPct val="20000"/>
              </a:spcBef>
            </a:pPr>
            <a:r>
              <a:rPr lang="en-US" sz="2000" dirty="0">
                <a:solidFill>
                  <a:schemeClr val="bg1"/>
                </a:solidFill>
              </a:rPr>
              <a:t>1:00PM – 4:30PM</a:t>
            </a:r>
          </a:p>
          <a:p>
            <a:pPr>
              <a:spcBef>
                <a:spcPct val="20000"/>
              </a:spcBef>
            </a:pPr>
            <a:r>
              <a:rPr lang="en-US" sz="2000" dirty="0">
                <a:solidFill>
                  <a:schemeClr val="bg1"/>
                </a:solidFill>
              </a:rPr>
              <a:t>Madison North </a:t>
            </a:r>
            <a:r>
              <a:rPr lang="en-US" sz="2000" dirty="0" smtClean="0">
                <a:solidFill>
                  <a:schemeClr val="bg1"/>
                </a:solidFill>
              </a:rPr>
              <a:t>Auditorium Alexandria, </a:t>
            </a:r>
            <a:r>
              <a:rPr lang="en-US" sz="2000" dirty="0">
                <a:solidFill>
                  <a:schemeClr val="bg1"/>
                </a:solidFill>
              </a:rPr>
              <a:t>VA</a:t>
            </a:r>
          </a:p>
        </p:txBody>
      </p:sp>
      <p:sp>
        <p:nvSpPr>
          <p:cNvPr id="11270" name="Rectangle 6"/>
          <p:cNvSpPr>
            <a:spLocks noChangeArrowheads="1"/>
          </p:cNvSpPr>
          <p:nvPr/>
        </p:nvSpPr>
        <p:spPr bwMode="auto">
          <a:xfrm>
            <a:off x="1360488" y="5646738"/>
            <a:ext cx="7256462"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1800" b="1" i="1" dirty="0">
              <a:solidFill>
                <a:schemeClr val="tx1"/>
              </a:solidFill>
            </a:endParaRPr>
          </a:p>
        </p:txBody>
      </p:sp>
      <p:sp>
        <p:nvSpPr>
          <p:cNvPr id="10" name="Rectangle 3"/>
          <p:cNvSpPr txBox="1">
            <a:spLocks noChangeArrowheads="1"/>
          </p:cNvSpPr>
          <p:nvPr/>
        </p:nvSpPr>
        <p:spPr bwMode="auto">
          <a:xfrm>
            <a:off x="3200400" y="2220913"/>
            <a:ext cx="5791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lvl1pPr marL="0" indent="0" algn="ctr" rtl="0" eaLnBrk="0" fontAlgn="base" hangingPunct="0">
              <a:spcBef>
                <a:spcPts val="1100"/>
              </a:spcBef>
              <a:spcAft>
                <a:spcPct val="0"/>
              </a:spcAft>
              <a:buNone/>
              <a:defRPr sz="1000" b="1">
                <a:solidFill>
                  <a:srgbClr val="000000"/>
                </a:solidFill>
                <a:latin typeface="+mn-lt"/>
                <a:ea typeface="+mn-ea"/>
                <a:cs typeface="+mn-cs"/>
                <a:sym typeface="Georgia" pitchFamily="18" charset="0"/>
              </a:defRPr>
            </a:lvl1pPr>
            <a:lvl2pPr marL="457200" indent="0" algn="ctr" rtl="0" eaLnBrk="0" fontAlgn="base" hangingPunct="0">
              <a:spcBef>
                <a:spcPts val="1100"/>
              </a:spcBef>
              <a:spcAft>
                <a:spcPct val="0"/>
              </a:spcAft>
              <a:buNone/>
              <a:defRPr sz="1000" b="1">
                <a:solidFill>
                  <a:srgbClr val="000000"/>
                </a:solidFill>
                <a:latin typeface="+mn-lt"/>
                <a:ea typeface="+mn-ea"/>
                <a:cs typeface="+mn-cs"/>
                <a:sym typeface="Georgia" pitchFamily="18" charset="0"/>
              </a:defRPr>
            </a:lvl2pPr>
            <a:lvl3pPr marL="914400" indent="0" algn="ctr" rtl="0" eaLnBrk="0" fontAlgn="base" hangingPunct="0">
              <a:spcBef>
                <a:spcPts val="1100"/>
              </a:spcBef>
              <a:spcAft>
                <a:spcPct val="0"/>
              </a:spcAft>
              <a:buNone/>
              <a:defRPr sz="1000" b="1">
                <a:solidFill>
                  <a:srgbClr val="000000"/>
                </a:solidFill>
                <a:latin typeface="+mn-lt"/>
                <a:ea typeface="+mn-ea"/>
                <a:cs typeface="+mn-cs"/>
                <a:sym typeface="Georgia" pitchFamily="18" charset="0"/>
              </a:defRPr>
            </a:lvl3pPr>
            <a:lvl4pPr marL="1371600" indent="0" algn="ctr" rtl="0" eaLnBrk="0" fontAlgn="base" hangingPunct="0">
              <a:spcBef>
                <a:spcPts val="1100"/>
              </a:spcBef>
              <a:spcAft>
                <a:spcPct val="0"/>
              </a:spcAft>
              <a:buNone/>
              <a:defRPr sz="1000" b="1">
                <a:solidFill>
                  <a:srgbClr val="000000"/>
                </a:solidFill>
                <a:latin typeface="+mn-lt"/>
                <a:ea typeface="+mn-ea"/>
                <a:cs typeface="+mn-cs"/>
                <a:sym typeface="Georgia" pitchFamily="18" charset="0"/>
              </a:defRPr>
            </a:lvl4pPr>
            <a:lvl5pPr marL="1828800" indent="0" algn="ctr" rtl="0" eaLnBrk="0" fontAlgn="base" hangingPunct="0">
              <a:spcBef>
                <a:spcPts val="1100"/>
              </a:spcBef>
              <a:spcAft>
                <a:spcPct val="0"/>
              </a:spcAft>
              <a:buNone/>
              <a:defRPr sz="1000" b="1">
                <a:solidFill>
                  <a:srgbClr val="000000"/>
                </a:solidFill>
                <a:latin typeface="+mn-lt"/>
                <a:ea typeface="+mn-ea"/>
                <a:cs typeface="+mn-cs"/>
                <a:sym typeface="Georgia" pitchFamily="18" charset="0"/>
              </a:defRPr>
            </a:lvl5pPr>
            <a:lvl6pPr marL="2286000" indent="0" algn="ctr" rtl="0" fontAlgn="base" hangingPunct="0">
              <a:spcBef>
                <a:spcPts val="1100"/>
              </a:spcBef>
              <a:spcAft>
                <a:spcPct val="0"/>
              </a:spcAft>
              <a:buNone/>
              <a:defRPr sz="1000" b="1">
                <a:solidFill>
                  <a:srgbClr val="000000"/>
                </a:solidFill>
                <a:latin typeface="+mn-lt"/>
                <a:ea typeface="+mn-ea"/>
                <a:cs typeface="+mn-cs"/>
                <a:sym typeface="Georgia" pitchFamily="18" charset="0"/>
              </a:defRPr>
            </a:lvl6pPr>
            <a:lvl7pPr marL="2743200" indent="0" algn="ctr" rtl="0" fontAlgn="base" hangingPunct="0">
              <a:spcBef>
                <a:spcPts val="1100"/>
              </a:spcBef>
              <a:spcAft>
                <a:spcPct val="0"/>
              </a:spcAft>
              <a:buNone/>
              <a:defRPr sz="1000" b="1">
                <a:solidFill>
                  <a:srgbClr val="000000"/>
                </a:solidFill>
                <a:latin typeface="+mn-lt"/>
                <a:ea typeface="+mn-ea"/>
                <a:cs typeface="+mn-cs"/>
                <a:sym typeface="Georgia" pitchFamily="18" charset="0"/>
              </a:defRPr>
            </a:lvl7pPr>
            <a:lvl8pPr marL="3200400" indent="0" algn="ctr" rtl="0" fontAlgn="base" hangingPunct="0">
              <a:spcBef>
                <a:spcPts val="1100"/>
              </a:spcBef>
              <a:spcAft>
                <a:spcPct val="0"/>
              </a:spcAft>
              <a:buNone/>
              <a:defRPr sz="1000" b="1">
                <a:solidFill>
                  <a:srgbClr val="000000"/>
                </a:solidFill>
                <a:latin typeface="+mn-lt"/>
                <a:ea typeface="+mn-ea"/>
                <a:cs typeface="+mn-cs"/>
                <a:sym typeface="Georgia" pitchFamily="18" charset="0"/>
              </a:defRPr>
            </a:lvl8pPr>
            <a:lvl9pPr marL="3657600" indent="0" algn="ctr" rtl="0" fontAlgn="base" hangingPunct="0">
              <a:spcBef>
                <a:spcPts val="1100"/>
              </a:spcBef>
              <a:spcAft>
                <a:spcPct val="0"/>
              </a:spcAft>
              <a:buNone/>
              <a:defRPr sz="1000" b="1">
                <a:solidFill>
                  <a:srgbClr val="000000"/>
                </a:solidFill>
                <a:latin typeface="+mn-lt"/>
                <a:ea typeface="+mn-ea"/>
                <a:cs typeface="+mn-cs"/>
                <a:sym typeface="Georgia" pitchFamily="18" charset="0"/>
              </a:defRPr>
            </a:lvl9pPr>
          </a:lstStyle>
          <a:p>
            <a:pPr eaLnBrk="1" hangingPunct="1">
              <a:defRPr/>
            </a:pPr>
            <a:r>
              <a:rPr lang="en-US" sz="2000" i="1" dirty="0" smtClean="0">
                <a:solidFill>
                  <a:schemeClr val="tx2"/>
                </a:solidFill>
              </a:rPr>
              <a:t> </a:t>
            </a:r>
            <a:r>
              <a:rPr lang="en-US" sz="2000" i="1" dirty="0" smtClean="0">
                <a:solidFill>
                  <a:schemeClr val="accent1"/>
                </a:solidFill>
                <a:latin typeface="+mj-lt"/>
              </a:rPr>
              <a:t>On Prior Art Resources</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4000" b="1" dirty="0"/>
              <a:t>USPTO Presentations</a:t>
            </a:r>
            <a:endParaRPr lang="en-US" sz="3800" b="1" dirty="0" smtClean="0"/>
          </a:p>
        </p:txBody>
      </p:sp>
      <p:sp>
        <p:nvSpPr>
          <p:cNvPr id="1843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342900">
              <a:buFont typeface="Arial" pitchFamily="34" charset="0"/>
              <a:buChar char="•"/>
            </a:pPr>
            <a:endParaRPr lang="en-US" sz="2400" b="0" dirty="0" smtClean="0"/>
          </a:p>
          <a:p>
            <a:pPr marL="342900" lvl="1" indent="-342900">
              <a:buFont typeface="Arial" pitchFamily="34" charset="0"/>
              <a:buChar char="•"/>
            </a:pPr>
            <a:r>
              <a:rPr lang="en-US" sz="2400" dirty="0"/>
              <a:t>Search Strategies and </a:t>
            </a:r>
            <a:r>
              <a:rPr lang="en-US" sz="2400" dirty="0" smtClean="0"/>
              <a:t>Tools</a:t>
            </a:r>
          </a:p>
          <a:p>
            <a:pPr marL="342900" lvl="1" indent="-342900">
              <a:buFont typeface="Arial" pitchFamily="34" charset="0"/>
              <a:buChar char="•"/>
            </a:pPr>
            <a:endParaRPr lang="en-US" sz="2400" b="0" dirty="0" smtClean="0"/>
          </a:p>
          <a:p>
            <a:pPr marL="342900" lvl="1" indent="-342900">
              <a:buFont typeface="Arial" pitchFamily="34" charset="0"/>
              <a:buChar char="•"/>
            </a:pPr>
            <a:r>
              <a:rPr lang="en-US" sz="2400" b="0" dirty="0" smtClean="0"/>
              <a:t>Collaboration Resources</a:t>
            </a:r>
          </a:p>
          <a:p>
            <a:pPr marL="342900" lvl="1" indent="-342900">
              <a:buFont typeface="Arial" pitchFamily="34" charset="0"/>
              <a:buChar char="•"/>
            </a:pPr>
            <a:endParaRPr lang="en-US" sz="2400" b="0" dirty="0" smtClean="0"/>
          </a:p>
          <a:p>
            <a:pPr marL="342900" lvl="1" indent="-342900">
              <a:buFont typeface="Arial" pitchFamily="34" charset="0"/>
              <a:buChar char="•"/>
            </a:pPr>
            <a:r>
              <a:rPr lang="en-US" sz="2400" b="0" dirty="0" smtClean="0"/>
              <a:t>Scientific and Technical Information Center (STIC)</a:t>
            </a:r>
          </a:p>
          <a:p>
            <a:pPr marL="342900" lvl="1" indent="-342900">
              <a:buFont typeface="Arial" pitchFamily="34" charset="0"/>
              <a:buChar char="•"/>
            </a:pPr>
            <a:endParaRPr lang="en-US" sz="2400" dirty="0"/>
          </a:p>
          <a:p>
            <a:pPr marL="342900" lvl="1" indent="-342900">
              <a:buFont typeface="Arial" pitchFamily="34" charset="0"/>
              <a:buChar char="•"/>
            </a:pPr>
            <a:r>
              <a:rPr lang="en-US" sz="2400" dirty="0" smtClean="0"/>
              <a:t>Search Demonstration</a:t>
            </a:r>
            <a:endParaRPr lang="en-US" sz="2400" b="0" dirty="0" smtClean="0"/>
          </a:p>
        </p:txBody>
      </p:sp>
    </p:spTree>
    <p:extLst>
      <p:ext uri="{BB962C8B-B14F-4D97-AF65-F5344CB8AC3E}">
        <p14:creationId xmlns:p14="http://schemas.microsoft.com/office/powerpoint/2010/main" val="373497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p:txBody>
          <a:bodyPr/>
          <a:lstStyle/>
          <a:p>
            <a:r>
              <a:rPr lang="en-US" dirty="0" smtClean="0"/>
              <a:t>Search Strategies and Tools</a:t>
            </a:r>
          </a:p>
        </p:txBody>
      </p:sp>
      <p:sp>
        <p:nvSpPr>
          <p:cNvPr id="21507" name="Subtitle 2"/>
          <p:cNvSpPr>
            <a:spLocks noGrp="1"/>
          </p:cNvSpPr>
          <p:nvPr>
            <p:ph type="subTitle" idx="1"/>
          </p:nvPr>
        </p:nvSpPr>
        <p:spPr/>
        <p:txBody>
          <a:bodyPr/>
          <a:lstStyle/>
          <a:p>
            <a:r>
              <a:rPr lang="en-US" dirty="0" smtClean="0"/>
              <a:t>Brian Sircus</a:t>
            </a:r>
          </a:p>
          <a:p>
            <a:r>
              <a:rPr lang="en-US" dirty="0" smtClean="0"/>
              <a:t>Quality Assurance Specialist (QAS), TC 2800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Patent Training Academy (PTA)</a:t>
            </a:r>
          </a:p>
        </p:txBody>
      </p:sp>
      <p:sp>
        <p:nvSpPr>
          <p:cNvPr id="22531" name="Text Placeholder 5"/>
          <p:cNvSpPr>
            <a:spLocks noGrp="1"/>
          </p:cNvSpPr>
          <p:nvPr>
            <p:ph type="body" idx="1"/>
          </p:nvPr>
        </p:nvSpPr>
        <p:spPr/>
        <p:txBody>
          <a:bodyPr/>
          <a:lstStyle/>
          <a:p>
            <a:r>
              <a:rPr lang="en-US" dirty="0" smtClean="0"/>
              <a:t>Entry Level Program</a:t>
            </a:r>
          </a:p>
        </p:txBody>
      </p:sp>
      <p:sp>
        <p:nvSpPr>
          <p:cNvPr id="7" name="Content Placeholder 6"/>
          <p:cNvSpPr>
            <a:spLocks noGrp="1"/>
          </p:cNvSpPr>
          <p:nvPr>
            <p:ph sz="half" idx="2"/>
          </p:nvPr>
        </p:nvSpPr>
        <p:spPr/>
        <p:txBody>
          <a:bodyPr>
            <a:normAutofit fontScale="55000" lnSpcReduction="20000"/>
          </a:bodyPr>
          <a:lstStyle/>
          <a:p>
            <a:pPr>
              <a:lnSpc>
                <a:spcPct val="120000"/>
              </a:lnSpc>
              <a:defRPr/>
            </a:pPr>
            <a:r>
              <a:rPr lang="en-US" sz="2900" dirty="0" smtClean="0">
                <a:latin typeface="Arial" pitchFamily="34" charset="0"/>
                <a:cs typeface="Arial" pitchFamily="34" charset="0"/>
              </a:rPr>
              <a:t>New examiners without IP experience</a:t>
            </a:r>
          </a:p>
          <a:p>
            <a:pPr>
              <a:lnSpc>
                <a:spcPct val="120000"/>
              </a:lnSpc>
              <a:defRPr/>
            </a:pPr>
            <a:r>
              <a:rPr lang="en-US" sz="2900" dirty="0" smtClean="0">
                <a:latin typeface="Arial" pitchFamily="34" charset="0"/>
                <a:cs typeface="Arial" pitchFamily="34" charset="0"/>
              </a:rPr>
              <a:t>Initial 4-month training in PTA</a:t>
            </a:r>
          </a:p>
          <a:p>
            <a:pPr lvl="1">
              <a:lnSpc>
                <a:spcPct val="120000"/>
              </a:lnSpc>
              <a:defRPr/>
            </a:pPr>
            <a:r>
              <a:rPr lang="en-US" sz="2900" dirty="0" smtClean="0">
                <a:latin typeface="Arial" pitchFamily="34" charset="0"/>
                <a:cs typeface="Arial" pitchFamily="34" charset="0"/>
              </a:rPr>
              <a:t>In-depth training on U.S. statutes, rules, procedures, and practices</a:t>
            </a:r>
          </a:p>
          <a:p>
            <a:pPr lvl="1">
              <a:lnSpc>
                <a:spcPct val="120000"/>
              </a:lnSpc>
              <a:defRPr/>
            </a:pPr>
            <a:r>
              <a:rPr lang="en-US" sz="2900" dirty="0" smtClean="0">
                <a:latin typeface="Arial" pitchFamily="34" charset="0"/>
                <a:cs typeface="Arial" pitchFamily="34" charset="0"/>
              </a:rPr>
              <a:t>Automation tools (OACS, eDAN, EAST, WEST, etc.)</a:t>
            </a:r>
          </a:p>
          <a:p>
            <a:pPr lvl="1">
              <a:lnSpc>
                <a:spcPct val="120000"/>
              </a:lnSpc>
              <a:defRPr/>
            </a:pPr>
            <a:r>
              <a:rPr lang="en-US" sz="2900" dirty="0" smtClean="0">
                <a:latin typeface="Arial" pitchFamily="34" charset="0"/>
                <a:cs typeface="Arial" pitchFamily="34" charset="0"/>
              </a:rPr>
              <a:t>Claim interpretation through lectures, exercises, and mentoring</a:t>
            </a:r>
          </a:p>
          <a:p>
            <a:pPr lvl="1">
              <a:lnSpc>
                <a:spcPct val="120000"/>
              </a:lnSpc>
              <a:defRPr/>
            </a:pPr>
            <a:r>
              <a:rPr lang="en-US" sz="2900" dirty="0" smtClean="0">
                <a:latin typeface="Arial" pitchFamily="34" charset="0"/>
                <a:cs typeface="Arial" pitchFamily="34" charset="0"/>
              </a:rPr>
              <a:t>Lab exercises</a:t>
            </a:r>
          </a:p>
          <a:p>
            <a:pPr lvl="1">
              <a:lnSpc>
                <a:spcPct val="120000"/>
              </a:lnSpc>
              <a:defRPr/>
            </a:pPr>
            <a:r>
              <a:rPr lang="en-US" sz="2900" dirty="0" smtClean="0">
                <a:latin typeface="Arial" pitchFamily="34" charset="0"/>
                <a:cs typeface="Arial" pitchFamily="34" charset="0"/>
              </a:rPr>
              <a:t>Hands-on walkthrough of patent examining process with discipline-specific training application </a:t>
            </a:r>
          </a:p>
          <a:p>
            <a:pPr>
              <a:lnSpc>
                <a:spcPct val="120000"/>
              </a:lnSpc>
              <a:defRPr/>
            </a:pPr>
            <a:r>
              <a:rPr lang="en-US" sz="2900" dirty="0" smtClean="0">
                <a:latin typeface="Arial" pitchFamily="34" charset="0"/>
                <a:cs typeface="Arial" pitchFamily="34" charset="0"/>
              </a:rPr>
              <a:t>Just-in-time training throughout the first year</a:t>
            </a:r>
          </a:p>
        </p:txBody>
      </p:sp>
      <p:sp>
        <p:nvSpPr>
          <p:cNvPr id="22533" name="Text Placeholder 7"/>
          <p:cNvSpPr>
            <a:spLocks noGrp="1"/>
          </p:cNvSpPr>
          <p:nvPr>
            <p:ph type="body" sz="quarter" idx="3"/>
          </p:nvPr>
        </p:nvSpPr>
        <p:spPr/>
        <p:txBody>
          <a:bodyPr/>
          <a:lstStyle/>
          <a:p>
            <a:r>
              <a:rPr lang="en-US" dirty="0" smtClean="0"/>
              <a:t>IP Experienced Program</a:t>
            </a:r>
          </a:p>
        </p:txBody>
      </p:sp>
      <p:sp>
        <p:nvSpPr>
          <p:cNvPr id="22534" name="Content Placeholder 8"/>
          <p:cNvSpPr>
            <a:spLocks noGrp="1"/>
          </p:cNvSpPr>
          <p:nvPr>
            <p:ph sz="quarter" idx="4"/>
          </p:nvPr>
        </p:nvSpPr>
        <p:spPr/>
        <p:txBody>
          <a:bodyPr/>
          <a:lstStyle/>
          <a:p>
            <a:r>
              <a:rPr lang="en-US" sz="1600" dirty="0" smtClean="0">
                <a:latin typeface="Arial" pitchFamily="34" charset="0"/>
                <a:cs typeface="Arial" pitchFamily="34" charset="0"/>
              </a:rPr>
              <a:t>New examiners with experience in IP</a:t>
            </a:r>
          </a:p>
          <a:p>
            <a:r>
              <a:rPr lang="en-US" sz="1600" dirty="0" smtClean="0">
                <a:latin typeface="Arial" pitchFamily="34" charset="0"/>
                <a:cs typeface="Arial" pitchFamily="34" charset="0"/>
              </a:rPr>
              <a:t>Initial 25-day training in PTA</a:t>
            </a:r>
          </a:p>
          <a:p>
            <a:pPr lvl="1"/>
            <a:r>
              <a:rPr lang="en-US" sz="1600" dirty="0" smtClean="0">
                <a:latin typeface="Arial" pitchFamily="34" charset="0"/>
                <a:cs typeface="Arial" pitchFamily="34" charset="0"/>
              </a:rPr>
              <a:t>Brief overview of U.S. statutes, rules, procedures, and practices</a:t>
            </a:r>
          </a:p>
          <a:p>
            <a:pPr lvl="1"/>
            <a:r>
              <a:rPr lang="en-US" sz="1600" dirty="0" smtClean="0">
                <a:latin typeface="Arial" pitchFamily="34" charset="0"/>
                <a:cs typeface="Arial" pitchFamily="34" charset="0"/>
              </a:rPr>
              <a:t>Automation tools (OACS, eDAN, EAST, WEST, etc.)</a:t>
            </a:r>
          </a:p>
          <a:p>
            <a:pPr lvl="1"/>
            <a:r>
              <a:rPr lang="en-US" sz="1600" dirty="0" smtClean="0">
                <a:latin typeface="Arial" pitchFamily="34" charset="0"/>
                <a:cs typeface="Arial" pitchFamily="34" charset="0"/>
              </a:rPr>
              <a:t>Claim interpretation through lectures, exercises, and mentoring</a:t>
            </a:r>
          </a:p>
          <a:p>
            <a:r>
              <a:rPr lang="en-US" sz="1600" dirty="0" smtClean="0">
                <a:latin typeface="Arial" pitchFamily="34" charset="0"/>
                <a:cs typeface="Arial" pitchFamily="34" charset="0"/>
              </a:rPr>
              <a:t>Just-in-time training throughout the first year</a:t>
            </a:r>
          </a:p>
        </p:txBody>
      </p:sp>
      <p:sp>
        <p:nvSpPr>
          <p:cNvPr id="2253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22602C38-2E0C-43A1-A592-E8807BD1A7BF}" type="slidenum">
              <a:rPr lang="en-US" smtClean="0"/>
              <a:pPr eaLnBrk="1"/>
              <a:t>12</a:t>
            </a:fld>
            <a:endParaRPr 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6"/>
          <p:cNvSpPr>
            <a:spLocks noGrp="1"/>
          </p:cNvSpPr>
          <p:nvPr>
            <p:ph type="title"/>
          </p:nvPr>
        </p:nvSpPr>
        <p:spPr/>
        <p:txBody>
          <a:bodyPr/>
          <a:lstStyle/>
          <a:p>
            <a:r>
              <a:rPr lang="en-US" dirty="0" smtClean="0"/>
              <a:t>PTA</a:t>
            </a:r>
          </a:p>
        </p:txBody>
      </p:sp>
      <p:pic>
        <p:nvPicPr>
          <p:cNvPr id="23555" name="Picture 2" descr="instructor assisting student in a carr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725" y="3276600"/>
            <a:ext cx="265747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3" descr="classroom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52600"/>
            <a:ext cx="57848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84C053BE-2595-4E99-BFE6-0938C2DEDA56}" type="slidenum">
              <a:rPr lang="en-US" smtClean="0"/>
              <a:pPr eaLnBrk="1"/>
              <a:t>13</a:t>
            </a:fld>
            <a:endParaRPr 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MPEP 904 – How to Search</a:t>
            </a:r>
          </a:p>
        </p:txBody>
      </p:sp>
      <p:sp>
        <p:nvSpPr>
          <p:cNvPr id="3" name="Content Placeholder 2"/>
          <p:cNvSpPr>
            <a:spLocks noGrp="1"/>
          </p:cNvSpPr>
          <p:nvPr>
            <p:ph idx="1"/>
          </p:nvPr>
        </p:nvSpPr>
        <p:spPr>
          <a:xfrm>
            <a:off x="533400" y="1905000"/>
            <a:ext cx="8077200" cy="4114800"/>
          </a:xfrm>
        </p:spPr>
        <p:txBody>
          <a:bodyPr>
            <a:normAutofit/>
          </a:bodyPr>
          <a:lstStyle/>
          <a:p>
            <a:pPr>
              <a:defRPr/>
            </a:pPr>
            <a:r>
              <a:rPr lang="en-US" dirty="0" smtClean="0"/>
              <a:t>Locate the most pertinent art ASAP</a:t>
            </a:r>
          </a:p>
          <a:p>
            <a:pPr>
              <a:defRPr/>
            </a:pPr>
            <a:r>
              <a:rPr lang="en-US" dirty="0" smtClean="0"/>
              <a:t>“It is rare that a text search alone will constitute a thorough search of patent documents.” (MPEP 904.02)</a:t>
            </a:r>
          </a:p>
          <a:p>
            <a:pPr>
              <a:defRPr/>
            </a:pPr>
            <a:r>
              <a:rPr lang="en-US" dirty="0" smtClean="0"/>
              <a:t>Prioritize areas most likely to produce relevant art</a:t>
            </a:r>
          </a:p>
          <a:p>
            <a:pPr>
              <a:defRPr/>
            </a:pPr>
            <a:r>
              <a:rPr lang="en-US" dirty="0" smtClean="0"/>
              <a:t>Record search in OACS “Search Notes” form</a:t>
            </a:r>
            <a:endParaRPr lang="en-US" dirty="0"/>
          </a:p>
        </p:txBody>
      </p:sp>
      <p:sp>
        <p:nvSpPr>
          <p:cNvPr id="245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FF2B8914-9609-424F-A42C-37D0CA26259E}" type="slidenum">
              <a:rPr lang="en-US" smtClean="0"/>
              <a:pPr eaLnBrk="1"/>
              <a:t>14</a:t>
            </a:fld>
            <a:endParaRPr lang="en-US"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Seven-Step Search Strategy</a:t>
            </a:r>
          </a:p>
        </p:txBody>
      </p:sp>
      <p:sp>
        <p:nvSpPr>
          <p:cNvPr id="3" name="Content Placeholder 2"/>
          <p:cNvSpPr>
            <a:spLocks noGrp="1"/>
          </p:cNvSpPr>
          <p:nvPr>
            <p:ph idx="1"/>
          </p:nvPr>
        </p:nvSpPr>
        <p:spPr>
          <a:xfrm>
            <a:off x="457200" y="1676400"/>
            <a:ext cx="8305800" cy="4724400"/>
          </a:xfrm>
        </p:spPr>
        <p:txBody>
          <a:bodyPr>
            <a:normAutofit/>
          </a:bodyPr>
          <a:lstStyle/>
          <a:p>
            <a:pPr marL="0" indent="0">
              <a:buFontTx/>
              <a:buNone/>
              <a:defRPr/>
            </a:pPr>
            <a:r>
              <a:rPr lang="en-US" sz="1800" b="1" dirty="0" smtClean="0"/>
              <a:t>Identify Classes</a:t>
            </a:r>
            <a:endParaRPr lang="en-US" sz="1800" dirty="0"/>
          </a:p>
          <a:p>
            <a:pPr>
              <a:defRPr/>
            </a:pPr>
            <a:r>
              <a:rPr lang="en-US" sz="1800" dirty="0"/>
              <a:t>Brainstorm keywords related to </a:t>
            </a:r>
            <a:r>
              <a:rPr lang="en-US" sz="1800" dirty="0" smtClean="0"/>
              <a:t>purpose</a:t>
            </a:r>
            <a:r>
              <a:rPr lang="en-US" sz="1800" dirty="0"/>
              <a:t>, </a:t>
            </a:r>
            <a:r>
              <a:rPr lang="en-US" sz="1800" dirty="0" smtClean="0"/>
              <a:t>use, </a:t>
            </a:r>
            <a:r>
              <a:rPr lang="en-US" sz="1800" dirty="0"/>
              <a:t>and </a:t>
            </a:r>
            <a:r>
              <a:rPr lang="en-US" sz="1800" dirty="0" smtClean="0"/>
              <a:t>composition</a:t>
            </a:r>
            <a:endParaRPr lang="en-US" sz="1800" dirty="0"/>
          </a:p>
          <a:p>
            <a:pPr>
              <a:defRPr/>
            </a:pPr>
            <a:r>
              <a:rPr lang="en-US" sz="1800" dirty="0"/>
              <a:t>Look up the </a:t>
            </a:r>
            <a:r>
              <a:rPr lang="en-US" sz="1800" dirty="0" smtClean="0"/>
              <a:t>keywords </a:t>
            </a:r>
            <a:r>
              <a:rPr lang="en-US" sz="1800" dirty="0"/>
              <a:t>in the Index to the U.S. Patent </a:t>
            </a:r>
            <a:r>
              <a:rPr lang="en-US" sz="1800" dirty="0" smtClean="0"/>
              <a:t>Classification and CPC </a:t>
            </a:r>
            <a:r>
              <a:rPr lang="en-US" sz="1800" dirty="0"/>
              <a:t>to find </a:t>
            </a:r>
            <a:r>
              <a:rPr lang="en-US" sz="1800" dirty="0" smtClean="0"/>
              <a:t>classes/subclasses</a:t>
            </a:r>
            <a:endParaRPr lang="en-US" sz="1800" dirty="0"/>
          </a:p>
          <a:p>
            <a:pPr>
              <a:defRPr/>
            </a:pPr>
            <a:r>
              <a:rPr lang="en-US" sz="1800" dirty="0"/>
              <a:t>Verify the </a:t>
            </a:r>
            <a:r>
              <a:rPr lang="en-US" sz="1800" dirty="0" smtClean="0"/>
              <a:t>relevance </a:t>
            </a:r>
            <a:r>
              <a:rPr lang="en-US" sz="1800" dirty="0"/>
              <a:t>of the </a:t>
            </a:r>
            <a:r>
              <a:rPr lang="en-US" sz="1800" dirty="0" smtClean="0"/>
              <a:t>classes/subclasses </a:t>
            </a:r>
            <a:r>
              <a:rPr lang="en-US" sz="1800" dirty="0"/>
              <a:t>by using the Classification Schedule in the Manual of </a:t>
            </a:r>
            <a:r>
              <a:rPr lang="en-US" sz="1800" dirty="0" smtClean="0"/>
              <a:t>Classification</a:t>
            </a:r>
            <a:endParaRPr lang="en-US" sz="1800" dirty="0"/>
          </a:p>
          <a:p>
            <a:pPr>
              <a:defRPr/>
            </a:pPr>
            <a:r>
              <a:rPr lang="en-US" sz="1800" dirty="0"/>
              <a:t>Read the Classification Definitions to verify the scope of the subclasses and note </a:t>
            </a:r>
            <a:r>
              <a:rPr lang="en-US" sz="1800" dirty="0" smtClean="0"/>
              <a:t>“see also” references</a:t>
            </a:r>
            <a:endParaRPr lang="en-US" sz="1800" b="1" dirty="0" smtClean="0"/>
          </a:p>
          <a:p>
            <a:pPr marL="0" indent="0">
              <a:buFontTx/>
              <a:buNone/>
              <a:defRPr/>
            </a:pPr>
            <a:r>
              <a:rPr lang="en-US" sz="1800" b="1" dirty="0" smtClean="0"/>
              <a:t>Access Full Text </a:t>
            </a:r>
            <a:endParaRPr lang="en-US" sz="1800" dirty="0"/>
          </a:p>
          <a:p>
            <a:pPr>
              <a:defRPr/>
            </a:pPr>
            <a:r>
              <a:rPr lang="en-US" sz="1800" dirty="0" smtClean="0"/>
              <a:t>Search </a:t>
            </a:r>
            <a:r>
              <a:rPr lang="en-US" sz="1800" dirty="0"/>
              <a:t>the </a:t>
            </a:r>
            <a:r>
              <a:rPr lang="en-US" sz="1800" dirty="0" smtClean="0"/>
              <a:t>Patent </a:t>
            </a:r>
            <a:r>
              <a:rPr lang="en-US" sz="1800" dirty="0"/>
              <a:t>and </a:t>
            </a:r>
            <a:r>
              <a:rPr lang="en-US" sz="1800" dirty="0" smtClean="0"/>
              <a:t>PGPub databases </a:t>
            </a:r>
            <a:r>
              <a:rPr lang="en-US" sz="1800" dirty="0"/>
              <a:t>by </a:t>
            </a:r>
            <a:r>
              <a:rPr lang="en-US" sz="1800" dirty="0" smtClean="0"/>
              <a:t>Current U.S. or CPC Classification</a:t>
            </a:r>
            <a:endParaRPr lang="en-US" sz="1800" b="1" dirty="0" smtClean="0"/>
          </a:p>
          <a:p>
            <a:pPr marL="0" indent="0">
              <a:buFontTx/>
              <a:buNone/>
              <a:defRPr/>
            </a:pPr>
            <a:r>
              <a:rPr lang="en-US" sz="1800" b="1" dirty="0" smtClean="0"/>
              <a:t>Review</a:t>
            </a:r>
            <a:endParaRPr lang="en-US" sz="1800" dirty="0"/>
          </a:p>
          <a:p>
            <a:pPr>
              <a:defRPr/>
            </a:pPr>
            <a:r>
              <a:rPr lang="en-US" sz="1800" dirty="0"/>
              <a:t>Review </a:t>
            </a:r>
            <a:r>
              <a:rPr lang="en-US" sz="1800" dirty="0" smtClean="0"/>
              <a:t>claims</a:t>
            </a:r>
            <a:r>
              <a:rPr lang="en-US" sz="1800" dirty="0"/>
              <a:t>, </a:t>
            </a:r>
            <a:r>
              <a:rPr lang="en-US" sz="1800" dirty="0" smtClean="0"/>
              <a:t>specification, </a:t>
            </a:r>
            <a:r>
              <a:rPr lang="en-US" sz="1800" dirty="0"/>
              <a:t>and drawings </a:t>
            </a:r>
            <a:r>
              <a:rPr lang="en-US" sz="1800" dirty="0" smtClean="0"/>
              <a:t>of references for relevance</a:t>
            </a:r>
            <a:endParaRPr lang="en-US" sz="1800" dirty="0"/>
          </a:p>
          <a:p>
            <a:pPr>
              <a:defRPr/>
            </a:pPr>
            <a:r>
              <a:rPr lang="en-US" sz="1800" dirty="0"/>
              <a:t>Check </a:t>
            </a:r>
            <a:r>
              <a:rPr lang="en-US" sz="1800" dirty="0" smtClean="0"/>
              <a:t>references’ “U.S</a:t>
            </a:r>
            <a:r>
              <a:rPr lang="en-US" sz="1800" dirty="0"/>
              <a:t>. Cl</a:t>
            </a:r>
            <a:r>
              <a:rPr lang="en-US" sz="1800" dirty="0" smtClean="0"/>
              <a:t>.” </a:t>
            </a:r>
            <a:r>
              <a:rPr lang="en-US" sz="1800" dirty="0"/>
              <a:t>and </a:t>
            </a:r>
            <a:r>
              <a:rPr lang="en-US" sz="1800" dirty="0" smtClean="0"/>
              <a:t>“Field </a:t>
            </a:r>
            <a:r>
              <a:rPr lang="en-US" sz="1800" dirty="0"/>
              <a:t>of </a:t>
            </a:r>
            <a:r>
              <a:rPr lang="en-US" sz="1800" dirty="0" smtClean="0"/>
              <a:t>Search” </a:t>
            </a:r>
            <a:r>
              <a:rPr lang="en-US" sz="1800" dirty="0"/>
              <a:t>areas for additional </a:t>
            </a:r>
            <a:r>
              <a:rPr lang="en-US" sz="1800" dirty="0" smtClean="0"/>
              <a:t>class/subclasses</a:t>
            </a:r>
            <a:endParaRPr lang="en-US" sz="1800" dirty="0"/>
          </a:p>
        </p:txBody>
      </p:sp>
      <p:sp>
        <p:nvSpPr>
          <p:cNvPr id="256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1456045A-DFE3-40A4-A691-1C5D9CBFD9E9}" type="slidenum">
              <a:rPr lang="en-US" smtClean="0"/>
              <a:pPr eaLnBrk="1"/>
              <a:t>15</a:t>
            </a:fld>
            <a:endParaRPr lang="en-US"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p:txBody>
          <a:bodyPr/>
          <a:lstStyle/>
          <a:p>
            <a:r>
              <a:rPr lang="en-US" dirty="0" smtClean="0"/>
              <a:t>USPC</a:t>
            </a:r>
          </a:p>
        </p:txBody>
      </p:sp>
      <p:sp>
        <p:nvSpPr>
          <p:cNvPr id="37891" name="Content Placeholder 2"/>
          <p:cNvSpPr>
            <a:spLocks noGrp="1"/>
          </p:cNvSpPr>
          <p:nvPr>
            <p:ph idx="4294967295"/>
          </p:nvPr>
        </p:nvSpPr>
        <p:spPr>
          <a:xfrm>
            <a:off x="0" y="1600200"/>
            <a:ext cx="8229600" cy="4525963"/>
          </a:xfrm>
        </p:spPr>
        <p:txBody>
          <a:bodyPr/>
          <a:lstStyle/>
          <a:p>
            <a:endParaRPr lang="en-US" dirty="0" smtClean="0"/>
          </a:p>
          <a:p>
            <a:endParaRPr lang="en-US" dirty="0" smtClean="0"/>
          </a:p>
        </p:txBody>
      </p:sp>
      <p:pic>
        <p:nvPicPr>
          <p:cNvPr id="37892" name="Picture 3" descr="screen cap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5997575" cy="344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D8619AB5-705A-430E-8888-3AF97595D60D}" type="slidenum">
              <a:rPr lang="en-US" smtClean="0"/>
              <a:pPr eaLnBrk="1"/>
              <a:t>16</a:t>
            </a:fld>
            <a:endParaRPr lang="en-US" dirty="0" smtClean="0"/>
          </a:p>
        </p:txBody>
      </p:sp>
      <p:pic>
        <p:nvPicPr>
          <p:cNvPr id="37894" name="Picture 2" descr="screen cap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387725"/>
            <a:ext cx="5407025"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CPC</a:t>
            </a:r>
          </a:p>
        </p:txBody>
      </p:sp>
      <p:pic>
        <p:nvPicPr>
          <p:cNvPr id="38915" name="Picture 2" descr="screen ca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 y="1524000"/>
            <a:ext cx="5349875"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3" descr="screen cap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831975"/>
            <a:ext cx="4800600"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1F56C621-2945-4518-97E4-163A63D1EBC7}" type="slidenum">
              <a:rPr lang="en-US" smtClean="0"/>
              <a:pPr eaLnBrk="1"/>
              <a:t>17</a:t>
            </a:fld>
            <a:endParaRPr 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Tools</a:t>
            </a:r>
          </a:p>
        </p:txBody>
      </p:sp>
      <p:sp>
        <p:nvSpPr>
          <p:cNvPr id="3" name="Content Placeholder 2"/>
          <p:cNvSpPr>
            <a:spLocks noGrp="1"/>
          </p:cNvSpPr>
          <p:nvPr>
            <p:ph idx="1"/>
          </p:nvPr>
        </p:nvSpPr>
        <p:spPr/>
        <p:txBody>
          <a:bodyPr/>
          <a:lstStyle/>
          <a:p>
            <a:pPr>
              <a:defRPr/>
            </a:pPr>
            <a:endParaRPr lang="en-US" dirty="0" smtClean="0"/>
          </a:p>
          <a:p>
            <a:pPr>
              <a:defRPr/>
            </a:pPr>
            <a:r>
              <a:rPr lang="en-US" dirty="0" smtClean="0"/>
              <a:t>EAST</a:t>
            </a:r>
          </a:p>
          <a:p>
            <a:pPr lvl="1">
              <a:defRPr/>
            </a:pPr>
            <a:r>
              <a:rPr lang="en-US" dirty="0"/>
              <a:t>Examiner's Automated Search Tool </a:t>
            </a:r>
            <a:endParaRPr lang="en-US" dirty="0" smtClean="0"/>
          </a:p>
          <a:p>
            <a:pPr>
              <a:defRPr/>
            </a:pPr>
            <a:r>
              <a:rPr lang="en-US" dirty="0" smtClean="0"/>
              <a:t>WEST</a:t>
            </a:r>
          </a:p>
          <a:p>
            <a:pPr lvl="1">
              <a:defRPr/>
            </a:pPr>
            <a:r>
              <a:rPr lang="en-US" dirty="0"/>
              <a:t>Web Examiner Search Tool </a:t>
            </a:r>
            <a:endParaRPr lang="en-US" dirty="0" smtClean="0"/>
          </a:p>
          <a:p>
            <a:pPr marL="0" indent="0">
              <a:buFontTx/>
              <a:buNone/>
              <a:defRPr/>
            </a:pPr>
            <a:endParaRPr lang="en-US" dirty="0" smtClean="0"/>
          </a:p>
          <a:p>
            <a:pPr>
              <a:defRPr/>
            </a:pPr>
            <a:endParaRPr lang="en-US" dirty="0"/>
          </a:p>
        </p:txBody>
      </p:sp>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1BCA8319-2511-4955-84C4-A8E8A09EB8A6}" type="slidenum">
              <a:rPr lang="en-US" smtClean="0"/>
              <a:pPr eaLnBrk="1"/>
              <a:t>18</a:t>
            </a:fld>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Patent-Related Databases</a:t>
            </a:r>
          </a:p>
        </p:txBody>
      </p:sp>
      <p:sp>
        <p:nvSpPr>
          <p:cNvPr id="3" name="Content Placeholder 2"/>
          <p:cNvSpPr>
            <a:spLocks noGrp="1"/>
          </p:cNvSpPr>
          <p:nvPr>
            <p:ph idx="1"/>
          </p:nvPr>
        </p:nvSpPr>
        <p:spPr/>
        <p:txBody>
          <a:bodyPr>
            <a:normAutofit/>
          </a:bodyPr>
          <a:lstStyle/>
          <a:p>
            <a:pPr>
              <a:defRPr/>
            </a:pPr>
            <a:r>
              <a:rPr lang="en-US" dirty="0" smtClean="0"/>
              <a:t>US Patents Full-Text</a:t>
            </a:r>
          </a:p>
          <a:p>
            <a:pPr>
              <a:defRPr/>
            </a:pPr>
            <a:r>
              <a:rPr lang="en-US" dirty="0" smtClean="0"/>
              <a:t>US Pre-Grant Publication Full-Text</a:t>
            </a:r>
          </a:p>
          <a:p>
            <a:pPr>
              <a:defRPr/>
            </a:pPr>
            <a:r>
              <a:rPr lang="en-US" dirty="0" smtClean="0"/>
              <a:t>EPO Abstracts</a:t>
            </a:r>
          </a:p>
          <a:p>
            <a:pPr>
              <a:defRPr/>
            </a:pPr>
            <a:r>
              <a:rPr lang="en-US" dirty="0" smtClean="0"/>
              <a:t>JPO Abstracts</a:t>
            </a:r>
          </a:p>
          <a:p>
            <a:pPr>
              <a:defRPr/>
            </a:pPr>
            <a:r>
              <a:rPr lang="en-US" dirty="0" smtClean="0"/>
              <a:t>Derwent World Patents Index </a:t>
            </a:r>
          </a:p>
          <a:p>
            <a:pPr>
              <a:defRPr/>
            </a:pPr>
            <a:r>
              <a:rPr lang="en-US" dirty="0" smtClean="0"/>
              <a:t>IBM Technical Disclosure Bulletin</a:t>
            </a:r>
          </a:p>
          <a:p>
            <a:pPr>
              <a:defRPr/>
            </a:pPr>
            <a:r>
              <a:rPr lang="en-US" dirty="0" smtClean="0"/>
              <a:t>US Patents OCR Backfile</a:t>
            </a:r>
          </a:p>
        </p:txBody>
      </p:sp>
      <p:sp>
        <p:nvSpPr>
          <p:cNvPr id="276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CA9EADD5-684F-4FC9-A4B2-5FD31C15E723}" type="slidenum">
              <a:rPr lang="en-US" smtClean="0"/>
              <a:pPr eaLnBrk="1"/>
              <a:t>19</a:t>
            </a:fld>
            <a:endParaRPr lang="en-US"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7388" y="1409700"/>
            <a:ext cx="7772400" cy="1143000"/>
          </a:xfrm>
        </p:spPr>
        <p:txBody>
          <a:bodyPr/>
          <a:lstStyle/>
          <a:p>
            <a:pPr algn="ctr" eaLnBrk="1" hangingPunct="1"/>
            <a:r>
              <a:rPr lang="en-US" sz="3600" dirty="0" smtClean="0">
                <a:solidFill>
                  <a:schemeClr val="accent1"/>
                </a:solidFill>
              </a:rPr>
              <a:t>Software Partnership Meeting</a:t>
            </a:r>
          </a:p>
        </p:txBody>
      </p:sp>
      <p:sp>
        <p:nvSpPr>
          <p:cNvPr id="12293" name="Rectangle 5"/>
          <p:cNvSpPr>
            <a:spLocks noChangeArrowheads="1"/>
          </p:cNvSpPr>
          <p:nvPr/>
        </p:nvSpPr>
        <p:spPr bwMode="auto">
          <a:xfrm>
            <a:off x="2743200" y="3686175"/>
            <a:ext cx="58737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t" hangingPunct="1"/>
            <a:r>
              <a:rPr lang="en-US" sz="2000" dirty="0">
                <a:solidFill>
                  <a:schemeClr val="bg1"/>
                </a:solidFill>
              </a:rPr>
              <a:t>James Dwyer</a:t>
            </a:r>
          </a:p>
          <a:p>
            <a:pPr fontAlgn="t" hangingPunct="1"/>
            <a:endParaRPr lang="en-US" sz="1600" dirty="0" smtClean="0">
              <a:solidFill>
                <a:schemeClr val="bg1"/>
              </a:solidFill>
            </a:endParaRPr>
          </a:p>
          <a:p>
            <a:pPr fontAlgn="t" hangingPunct="1"/>
            <a:r>
              <a:rPr lang="en-US" sz="1600" dirty="0" smtClean="0">
                <a:solidFill>
                  <a:schemeClr val="bg1"/>
                </a:solidFill>
              </a:rPr>
              <a:t>Assistant </a:t>
            </a:r>
            <a:r>
              <a:rPr lang="en-US" sz="1600" dirty="0">
                <a:solidFill>
                  <a:schemeClr val="bg1"/>
                </a:solidFill>
              </a:rPr>
              <a:t>Deputy Commissioner for Patent Operations</a:t>
            </a:r>
          </a:p>
          <a:p>
            <a:pPr fontAlgn="t" hangingPunct="1"/>
            <a:r>
              <a:rPr lang="en-US" sz="1600" dirty="0" smtClean="0">
                <a:solidFill>
                  <a:schemeClr val="bg1"/>
                </a:solidFill>
              </a:rPr>
              <a:t>James.Dwyer@uspto.gov</a:t>
            </a:r>
            <a:endParaRPr lang="en-US" sz="1600" dirty="0">
              <a:solidFill>
                <a:schemeClr val="bg1"/>
              </a:solidFill>
            </a:endParaRPr>
          </a:p>
        </p:txBody>
      </p:sp>
      <p:sp>
        <p:nvSpPr>
          <p:cNvPr id="12294" name="Rectangle 6"/>
          <p:cNvSpPr>
            <a:spLocks noChangeArrowheads="1"/>
          </p:cNvSpPr>
          <p:nvPr/>
        </p:nvSpPr>
        <p:spPr bwMode="auto">
          <a:xfrm>
            <a:off x="1360488" y="5646738"/>
            <a:ext cx="7256462"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1800" b="1" i="1" dirty="0">
              <a:solidFill>
                <a:schemeClr val="tx1"/>
              </a:solidFill>
            </a:endParaRPr>
          </a:p>
        </p:txBody>
      </p:sp>
      <p:sp>
        <p:nvSpPr>
          <p:cNvPr id="13" name="Rectangle 3"/>
          <p:cNvSpPr txBox="1">
            <a:spLocks noChangeArrowheads="1"/>
          </p:cNvSpPr>
          <p:nvPr/>
        </p:nvSpPr>
        <p:spPr bwMode="auto">
          <a:xfrm>
            <a:off x="3200400" y="2220913"/>
            <a:ext cx="5791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lvl1pPr marL="0" indent="0" algn="ctr" rtl="0" eaLnBrk="0" fontAlgn="base" hangingPunct="0">
              <a:spcBef>
                <a:spcPts val="1100"/>
              </a:spcBef>
              <a:spcAft>
                <a:spcPct val="0"/>
              </a:spcAft>
              <a:buNone/>
              <a:defRPr sz="1000" b="1">
                <a:solidFill>
                  <a:srgbClr val="000000"/>
                </a:solidFill>
                <a:latin typeface="+mn-lt"/>
                <a:ea typeface="+mn-ea"/>
                <a:cs typeface="+mn-cs"/>
                <a:sym typeface="Georgia" pitchFamily="18" charset="0"/>
              </a:defRPr>
            </a:lvl1pPr>
            <a:lvl2pPr marL="457200" indent="0" algn="ctr" rtl="0" eaLnBrk="0" fontAlgn="base" hangingPunct="0">
              <a:spcBef>
                <a:spcPts val="1100"/>
              </a:spcBef>
              <a:spcAft>
                <a:spcPct val="0"/>
              </a:spcAft>
              <a:buNone/>
              <a:defRPr sz="1000" b="1">
                <a:solidFill>
                  <a:srgbClr val="000000"/>
                </a:solidFill>
                <a:latin typeface="+mn-lt"/>
                <a:ea typeface="+mn-ea"/>
                <a:cs typeface="+mn-cs"/>
                <a:sym typeface="Georgia" pitchFamily="18" charset="0"/>
              </a:defRPr>
            </a:lvl2pPr>
            <a:lvl3pPr marL="914400" indent="0" algn="ctr" rtl="0" eaLnBrk="0" fontAlgn="base" hangingPunct="0">
              <a:spcBef>
                <a:spcPts val="1100"/>
              </a:spcBef>
              <a:spcAft>
                <a:spcPct val="0"/>
              </a:spcAft>
              <a:buNone/>
              <a:defRPr sz="1000" b="1">
                <a:solidFill>
                  <a:srgbClr val="000000"/>
                </a:solidFill>
                <a:latin typeface="+mn-lt"/>
                <a:ea typeface="+mn-ea"/>
                <a:cs typeface="+mn-cs"/>
                <a:sym typeface="Georgia" pitchFamily="18" charset="0"/>
              </a:defRPr>
            </a:lvl3pPr>
            <a:lvl4pPr marL="1371600" indent="0" algn="ctr" rtl="0" eaLnBrk="0" fontAlgn="base" hangingPunct="0">
              <a:spcBef>
                <a:spcPts val="1100"/>
              </a:spcBef>
              <a:spcAft>
                <a:spcPct val="0"/>
              </a:spcAft>
              <a:buNone/>
              <a:defRPr sz="1000" b="1">
                <a:solidFill>
                  <a:srgbClr val="000000"/>
                </a:solidFill>
                <a:latin typeface="+mn-lt"/>
                <a:ea typeface="+mn-ea"/>
                <a:cs typeface="+mn-cs"/>
                <a:sym typeface="Georgia" pitchFamily="18" charset="0"/>
              </a:defRPr>
            </a:lvl4pPr>
            <a:lvl5pPr marL="1828800" indent="0" algn="ctr" rtl="0" eaLnBrk="0" fontAlgn="base" hangingPunct="0">
              <a:spcBef>
                <a:spcPts val="1100"/>
              </a:spcBef>
              <a:spcAft>
                <a:spcPct val="0"/>
              </a:spcAft>
              <a:buNone/>
              <a:defRPr sz="1000" b="1">
                <a:solidFill>
                  <a:srgbClr val="000000"/>
                </a:solidFill>
                <a:latin typeface="+mn-lt"/>
                <a:ea typeface="+mn-ea"/>
                <a:cs typeface="+mn-cs"/>
                <a:sym typeface="Georgia" pitchFamily="18" charset="0"/>
              </a:defRPr>
            </a:lvl5pPr>
            <a:lvl6pPr marL="2286000" indent="0" algn="ctr" rtl="0" fontAlgn="base" hangingPunct="0">
              <a:spcBef>
                <a:spcPts val="1100"/>
              </a:spcBef>
              <a:spcAft>
                <a:spcPct val="0"/>
              </a:spcAft>
              <a:buNone/>
              <a:defRPr sz="1000" b="1">
                <a:solidFill>
                  <a:srgbClr val="000000"/>
                </a:solidFill>
                <a:latin typeface="+mn-lt"/>
                <a:ea typeface="+mn-ea"/>
                <a:cs typeface="+mn-cs"/>
                <a:sym typeface="Georgia" pitchFamily="18" charset="0"/>
              </a:defRPr>
            </a:lvl6pPr>
            <a:lvl7pPr marL="2743200" indent="0" algn="ctr" rtl="0" fontAlgn="base" hangingPunct="0">
              <a:spcBef>
                <a:spcPts val="1100"/>
              </a:spcBef>
              <a:spcAft>
                <a:spcPct val="0"/>
              </a:spcAft>
              <a:buNone/>
              <a:defRPr sz="1000" b="1">
                <a:solidFill>
                  <a:srgbClr val="000000"/>
                </a:solidFill>
                <a:latin typeface="+mn-lt"/>
                <a:ea typeface="+mn-ea"/>
                <a:cs typeface="+mn-cs"/>
                <a:sym typeface="Georgia" pitchFamily="18" charset="0"/>
              </a:defRPr>
            </a:lvl7pPr>
            <a:lvl8pPr marL="3200400" indent="0" algn="ctr" rtl="0" fontAlgn="base" hangingPunct="0">
              <a:spcBef>
                <a:spcPts val="1100"/>
              </a:spcBef>
              <a:spcAft>
                <a:spcPct val="0"/>
              </a:spcAft>
              <a:buNone/>
              <a:defRPr sz="1000" b="1">
                <a:solidFill>
                  <a:srgbClr val="000000"/>
                </a:solidFill>
                <a:latin typeface="+mn-lt"/>
                <a:ea typeface="+mn-ea"/>
                <a:cs typeface="+mn-cs"/>
                <a:sym typeface="Georgia" pitchFamily="18" charset="0"/>
              </a:defRPr>
            </a:lvl8pPr>
            <a:lvl9pPr marL="3657600" indent="0" algn="ctr" rtl="0" fontAlgn="base" hangingPunct="0">
              <a:spcBef>
                <a:spcPts val="1100"/>
              </a:spcBef>
              <a:spcAft>
                <a:spcPct val="0"/>
              </a:spcAft>
              <a:buNone/>
              <a:defRPr sz="1000" b="1">
                <a:solidFill>
                  <a:srgbClr val="000000"/>
                </a:solidFill>
                <a:latin typeface="+mn-lt"/>
                <a:ea typeface="+mn-ea"/>
                <a:cs typeface="+mn-cs"/>
                <a:sym typeface="Georgia" pitchFamily="18" charset="0"/>
              </a:defRPr>
            </a:lvl9pPr>
          </a:lstStyle>
          <a:p>
            <a:pPr eaLnBrk="1" hangingPunct="1">
              <a:defRPr/>
            </a:pPr>
            <a:r>
              <a:rPr lang="en-US" sz="2000" i="1" dirty="0" smtClean="0">
                <a:solidFill>
                  <a:schemeClr val="tx2"/>
                </a:solidFill>
              </a:rPr>
              <a:t> </a:t>
            </a:r>
            <a:r>
              <a:rPr lang="en-US" sz="2000" i="1" dirty="0" smtClean="0">
                <a:solidFill>
                  <a:schemeClr val="accent1"/>
                </a:solidFill>
                <a:latin typeface="+mj-lt"/>
              </a:rPr>
              <a:t>On Prior Art Resources</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Search Capabilities</a:t>
            </a:r>
          </a:p>
        </p:txBody>
      </p:sp>
      <p:sp>
        <p:nvSpPr>
          <p:cNvPr id="3" name="Content Placeholder 2"/>
          <p:cNvSpPr>
            <a:spLocks noGrp="1"/>
          </p:cNvSpPr>
          <p:nvPr>
            <p:ph idx="1"/>
          </p:nvPr>
        </p:nvSpPr>
        <p:spPr>
          <a:xfrm>
            <a:off x="685800" y="1676400"/>
            <a:ext cx="7772400" cy="4724400"/>
          </a:xfrm>
        </p:spPr>
        <p:txBody>
          <a:bodyPr>
            <a:normAutofit fontScale="92500" lnSpcReduction="20000"/>
          </a:bodyPr>
          <a:lstStyle/>
          <a:p>
            <a:pPr>
              <a:defRPr/>
            </a:pPr>
            <a:r>
              <a:rPr lang="en-US" dirty="0" smtClean="0"/>
              <a:t>Patent/PGPub numbers</a:t>
            </a:r>
          </a:p>
          <a:p>
            <a:pPr>
              <a:defRPr/>
            </a:pPr>
            <a:r>
              <a:rPr lang="en-US" dirty="0" smtClean="0"/>
              <a:t>Classification</a:t>
            </a:r>
          </a:p>
          <a:p>
            <a:pPr lvl="1">
              <a:defRPr/>
            </a:pPr>
            <a:r>
              <a:rPr lang="en-US" dirty="0" smtClean="0"/>
              <a:t>U.S. </a:t>
            </a:r>
            <a:r>
              <a:rPr lang="en-US" dirty="0"/>
              <a:t>Patent Classification (USPC)</a:t>
            </a:r>
            <a:endParaRPr lang="en-US" dirty="0" smtClean="0"/>
          </a:p>
          <a:p>
            <a:pPr lvl="1">
              <a:defRPr/>
            </a:pPr>
            <a:r>
              <a:rPr lang="en-US" dirty="0"/>
              <a:t>Cooperative Patent Classification (CPC)</a:t>
            </a:r>
            <a:endParaRPr lang="en-US" dirty="0" smtClean="0"/>
          </a:p>
          <a:p>
            <a:pPr lvl="1">
              <a:defRPr/>
            </a:pPr>
            <a:r>
              <a:rPr lang="en-US" dirty="0" smtClean="0"/>
              <a:t>International Patent Classification (IPC)</a:t>
            </a:r>
          </a:p>
          <a:p>
            <a:pPr>
              <a:defRPr/>
            </a:pPr>
            <a:r>
              <a:rPr lang="en-US" dirty="0" smtClean="0"/>
              <a:t>Text searching</a:t>
            </a:r>
          </a:p>
          <a:p>
            <a:pPr lvl="1">
              <a:defRPr/>
            </a:pPr>
            <a:r>
              <a:rPr lang="en-US" dirty="0" smtClean="0"/>
              <a:t>Boolean and proximity operators</a:t>
            </a:r>
          </a:p>
          <a:p>
            <a:pPr lvl="1">
              <a:defRPr/>
            </a:pPr>
            <a:r>
              <a:rPr lang="en-US" dirty="0" smtClean="0"/>
              <a:t>Applying truncation to search terms</a:t>
            </a:r>
          </a:p>
          <a:p>
            <a:pPr>
              <a:defRPr/>
            </a:pPr>
            <a:r>
              <a:rPr lang="en-US" dirty="0" smtClean="0"/>
              <a:t>Inventor or assignee</a:t>
            </a:r>
          </a:p>
          <a:p>
            <a:pPr>
              <a:defRPr/>
            </a:pPr>
            <a:r>
              <a:rPr lang="en-US" dirty="0"/>
              <a:t>Forward and backward </a:t>
            </a:r>
            <a:r>
              <a:rPr lang="en-US" dirty="0" smtClean="0"/>
              <a:t>citations</a:t>
            </a:r>
          </a:p>
          <a:p>
            <a:pPr>
              <a:defRPr/>
            </a:pPr>
            <a:r>
              <a:rPr lang="en-US" dirty="0"/>
              <a:t>Date </a:t>
            </a:r>
            <a:r>
              <a:rPr lang="en-US" dirty="0" smtClean="0"/>
              <a:t>ranges</a:t>
            </a: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B9DC48BC-EC27-4669-A1F9-6611C05B932F}" type="slidenum">
              <a:rPr lang="en-US" smtClean="0"/>
              <a:pPr eaLnBrk="1"/>
              <a:t>20</a:t>
            </a:fld>
            <a:endParaRPr lang="en-US"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Indices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pPr>
              <a:defRPr/>
            </a:pPr>
            <a:fld id="{28DED75F-EC5C-4C0C-AF57-B8A80AC54E5A}" type="slidenum">
              <a:rPr lang="en-US" smtClean="0"/>
              <a:pPr>
                <a:defRPr/>
              </a:pPr>
              <a:t>21</a:t>
            </a:fld>
            <a:endParaRPr lang="en-US" dirty="0"/>
          </a:p>
        </p:txBody>
      </p:sp>
      <p:pic>
        <p:nvPicPr>
          <p:cNvPr id="157698" name="Picture 2" descr="screen capture"/>
          <p:cNvPicPr>
            <a:picLocks noChangeAspect="1"/>
          </p:cNvPicPr>
          <p:nvPr/>
        </p:nvPicPr>
        <p:blipFill rotWithShape="1">
          <a:blip r:embed="rId2">
            <a:extLst>
              <a:ext uri="{28A0092B-C50C-407E-A947-70E740481C1C}">
                <a14:useLocalDpi xmlns:a14="http://schemas.microsoft.com/office/drawing/2010/main" val="0"/>
              </a:ext>
            </a:extLst>
          </a:blip>
          <a:srcRect b="55653"/>
          <a:stretch/>
        </p:blipFill>
        <p:spPr bwMode="auto">
          <a:xfrm>
            <a:off x="658288" y="1752600"/>
            <a:ext cx="7799912" cy="449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7989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EAST Interface</a:t>
            </a:r>
          </a:p>
        </p:txBody>
      </p:sp>
      <p:sp>
        <p:nvSpPr>
          <p:cNvPr id="29700"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B11912B9-90A6-45E8-84F9-EB89153ABECA}" type="slidenum">
              <a:rPr lang="en-US" smtClean="0"/>
              <a:pPr eaLnBrk="1"/>
              <a:t>22</a:t>
            </a:fld>
            <a:endParaRPr lang="en-US" dirty="0" smtClean="0"/>
          </a:p>
        </p:txBody>
      </p:sp>
      <p:pic>
        <p:nvPicPr>
          <p:cNvPr id="29701" name="Picture 5" descr="screen captur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138" y="1552575"/>
            <a:ext cx="8466137"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EAST Browser Window</a:t>
            </a:r>
          </a:p>
        </p:txBody>
      </p:sp>
      <p:sp>
        <p:nvSpPr>
          <p:cNvPr id="31748"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7B8692E1-8920-4193-A091-B2C51CCD3D3E}" type="slidenum">
              <a:rPr lang="en-US" smtClean="0"/>
              <a:pPr eaLnBrk="1"/>
              <a:t>23</a:t>
            </a:fld>
            <a:endParaRPr lang="en-US" dirty="0" smtClean="0"/>
          </a:p>
        </p:txBody>
      </p:sp>
      <p:pic>
        <p:nvPicPr>
          <p:cNvPr id="31750" name="Picture 6" descr="screen ca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92883"/>
            <a:ext cx="7561263" cy="51889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EAST Classification Window</a:t>
            </a:r>
          </a:p>
        </p:txBody>
      </p:sp>
      <p:sp>
        <p:nvSpPr>
          <p:cNvPr id="30724"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A9D12A20-E038-49D1-B477-E2F1118F8B60}" type="slidenum">
              <a:rPr lang="en-US" smtClean="0"/>
              <a:pPr eaLnBrk="1"/>
              <a:t>24</a:t>
            </a:fld>
            <a:endParaRPr lang="en-US" dirty="0" smtClean="0"/>
          </a:p>
        </p:txBody>
      </p:sp>
      <p:pic>
        <p:nvPicPr>
          <p:cNvPr id="30725" name="Picture 5" descr="screen captur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07950" cy="498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EAST Search History </a:t>
            </a:r>
          </a:p>
        </p:txBody>
      </p:sp>
      <p:pic>
        <p:nvPicPr>
          <p:cNvPr id="32771" name="Picture 6" descr="screen cap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85814"/>
            <a:ext cx="8791156" cy="438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99496744-376A-45B0-AA05-CCA728C09841}" type="slidenum">
              <a:rPr lang="en-US" smtClean="0"/>
              <a:pPr eaLnBrk="1"/>
              <a:t>25</a:t>
            </a:fld>
            <a:endParaRPr lang="en-US"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PTO-892</a:t>
            </a:r>
          </a:p>
        </p:txBody>
      </p:sp>
      <p:pic>
        <p:nvPicPr>
          <p:cNvPr id="33795" name="Picture 2" descr="screen cap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47800"/>
            <a:ext cx="450224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6"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F3972744-470D-4E44-BA2E-3F2ED3CF237F}" type="slidenum">
              <a:rPr lang="en-US" smtClean="0"/>
              <a:pPr eaLnBrk="1"/>
              <a:t>26</a:t>
            </a:fld>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Additional Features</a:t>
            </a:r>
          </a:p>
        </p:txBody>
      </p:sp>
      <p:sp>
        <p:nvSpPr>
          <p:cNvPr id="36867" name="Content Placeholder 2"/>
          <p:cNvSpPr>
            <a:spLocks noGrp="1"/>
          </p:cNvSpPr>
          <p:nvPr>
            <p:ph idx="1"/>
          </p:nvPr>
        </p:nvSpPr>
        <p:spPr/>
        <p:txBody>
          <a:bodyPr/>
          <a:lstStyle/>
          <a:p>
            <a:r>
              <a:rPr lang="en-US" dirty="0" smtClean="0"/>
              <a:t>Tagging</a:t>
            </a:r>
          </a:p>
          <a:p>
            <a:r>
              <a:rPr lang="en-US" dirty="0" smtClean="0"/>
              <a:t>Backward/forward citations</a:t>
            </a:r>
          </a:p>
          <a:p>
            <a:r>
              <a:rPr lang="en-US" dirty="0" smtClean="0"/>
              <a:t>KWIC (KeyWords In Context)</a:t>
            </a:r>
          </a:p>
          <a:p>
            <a:r>
              <a:rPr lang="en-US" dirty="0" smtClean="0"/>
              <a:t>Derwent patent family view</a:t>
            </a:r>
          </a:p>
          <a:p>
            <a:endParaRPr lang="en-US" dirty="0" smtClean="0"/>
          </a:p>
        </p:txBody>
      </p:sp>
      <p:sp>
        <p:nvSpPr>
          <p:cNvPr id="3686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BF21644D-41F2-4495-9AF2-72C5046EC26A}" type="slidenum">
              <a:rPr lang="en-US" smtClean="0"/>
              <a:pPr eaLnBrk="1"/>
              <a:t>27</a:t>
            </a:fld>
            <a:endParaRPr lang="en-US"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t>WEST Interface</a:t>
            </a:r>
          </a:p>
        </p:txBody>
      </p:sp>
      <p:sp>
        <p:nvSpPr>
          <p:cNvPr id="3994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7CAFA0EE-59E5-46D1-BDF3-5E484DDF941A}" type="slidenum">
              <a:rPr lang="en-US" smtClean="0"/>
              <a:pPr eaLnBrk="1"/>
              <a:t>28</a:t>
            </a:fld>
            <a:endParaRPr lang="en-US" dirty="0" smtClean="0"/>
          </a:p>
        </p:txBody>
      </p:sp>
      <p:pic>
        <p:nvPicPr>
          <p:cNvPr id="39941" name="Picture 5" descr="screen captur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288" y="1552575"/>
            <a:ext cx="7589837"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37001146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7388" y="1409700"/>
            <a:ext cx="7772400" cy="1143000"/>
          </a:xfrm>
        </p:spPr>
        <p:txBody>
          <a:bodyPr/>
          <a:lstStyle/>
          <a:p>
            <a:pPr algn="ctr" eaLnBrk="1" hangingPunct="1"/>
            <a:r>
              <a:rPr lang="en-US" sz="3600" dirty="0" smtClean="0">
                <a:solidFill>
                  <a:schemeClr val="accent1"/>
                </a:solidFill>
              </a:rPr>
              <a:t>Software Partnership Meeting</a:t>
            </a:r>
          </a:p>
        </p:txBody>
      </p:sp>
      <p:sp>
        <p:nvSpPr>
          <p:cNvPr id="13317" name="Rectangle 5"/>
          <p:cNvSpPr>
            <a:spLocks noChangeArrowheads="1"/>
          </p:cNvSpPr>
          <p:nvPr/>
        </p:nvSpPr>
        <p:spPr bwMode="auto">
          <a:xfrm>
            <a:off x="2743200" y="3686175"/>
            <a:ext cx="6477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t" hangingPunct="1"/>
            <a:r>
              <a:rPr lang="en-US" sz="2000" dirty="0">
                <a:solidFill>
                  <a:schemeClr val="bg1"/>
                </a:solidFill>
              </a:rPr>
              <a:t>Margaret </a:t>
            </a:r>
            <a:r>
              <a:rPr lang="en-US" sz="2000" dirty="0" smtClean="0">
                <a:solidFill>
                  <a:schemeClr val="bg1"/>
                </a:solidFill>
              </a:rPr>
              <a:t>A</a:t>
            </a:r>
            <a:r>
              <a:rPr lang="en-US" sz="2000" dirty="0">
                <a:solidFill>
                  <a:schemeClr val="bg1"/>
                </a:solidFill>
              </a:rPr>
              <a:t>. (Peggy) Focarino</a:t>
            </a:r>
          </a:p>
          <a:p>
            <a:pPr fontAlgn="t" hangingPunct="1"/>
            <a:endParaRPr lang="en-US" sz="1600" dirty="0">
              <a:solidFill>
                <a:schemeClr val="bg1"/>
              </a:solidFill>
            </a:endParaRPr>
          </a:p>
          <a:p>
            <a:pPr fontAlgn="t" hangingPunct="1"/>
            <a:r>
              <a:rPr lang="en-US" sz="1600" dirty="0">
                <a:solidFill>
                  <a:schemeClr val="bg1"/>
                </a:solidFill>
              </a:rPr>
              <a:t>Commissioner for </a:t>
            </a:r>
            <a:r>
              <a:rPr lang="en-US" sz="1600" dirty="0" smtClean="0">
                <a:solidFill>
                  <a:schemeClr val="bg1"/>
                </a:solidFill>
              </a:rPr>
              <a:t>Patents</a:t>
            </a:r>
            <a:endParaRPr lang="en-US" sz="1600" dirty="0">
              <a:solidFill>
                <a:schemeClr val="bg1"/>
              </a:solidFill>
            </a:endParaRPr>
          </a:p>
        </p:txBody>
      </p:sp>
      <p:sp>
        <p:nvSpPr>
          <p:cNvPr id="13318" name="Rectangle 6"/>
          <p:cNvSpPr>
            <a:spLocks noChangeArrowheads="1"/>
          </p:cNvSpPr>
          <p:nvPr/>
        </p:nvSpPr>
        <p:spPr bwMode="auto">
          <a:xfrm>
            <a:off x="1360488" y="5673725"/>
            <a:ext cx="7256462"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1800" b="1" i="1" dirty="0">
              <a:solidFill>
                <a:schemeClr val="tx1"/>
              </a:solidFill>
            </a:endParaRPr>
          </a:p>
        </p:txBody>
      </p:sp>
      <p:sp>
        <p:nvSpPr>
          <p:cNvPr id="11" name="Rectangle 3"/>
          <p:cNvSpPr txBox="1">
            <a:spLocks noChangeArrowheads="1"/>
          </p:cNvSpPr>
          <p:nvPr/>
        </p:nvSpPr>
        <p:spPr bwMode="auto">
          <a:xfrm>
            <a:off x="3200400" y="2220913"/>
            <a:ext cx="5791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lvl1pPr marL="0" indent="0" algn="ctr" rtl="0" eaLnBrk="0" fontAlgn="base" hangingPunct="0">
              <a:spcBef>
                <a:spcPts val="1100"/>
              </a:spcBef>
              <a:spcAft>
                <a:spcPct val="0"/>
              </a:spcAft>
              <a:buNone/>
              <a:defRPr sz="1000" b="1">
                <a:solidFill>
                  <a:srgbClr val="000000"/>
                </a:solidFill>
                <a:latin typeface="+mn-lt"/>
                <a:ea typeface="+mn-ea"/>
                <a:cs typeface="+mn-cs"/>
                <a:sym typeface="Georgia" pitchFamily="18" charset="0"/>
              </a:defRPr>
            </a:lvl1pPr>
            <a:lvl2pPr marL="457200" indent="0" algn="ctr" rtl="0" eaLnBrk="0" fontAlgn="base" hangingPunct="0">
              <a:spcBef>
                <a:spcPts val="1100"/>
              </a:spcBef>
              <a:spcAft>
                <a:spcPct val="0"/>
              </a:spcAft>
              <a:buNone/>
              <a:defRPr sz="1000" b="1">
                <a:solidFill>
                  <a:srgbClr val="000000"/>
                </a:solidFill>
                <a:latin typeface="+mn-lt"/>
                <a:ea typeface="+mn-ea"/>
                <a:cs typeface="+mn-cs"/>
                <a:sym typeface="Georgia" pitchFamily="18" charset="0"/>
              </a:defRPr>
            </a:lvl2pPr>
            <a:lvl3pPr marL="914400" indent="0" algn="ctr" rtl="0" eaLnBrk="0" fontAlgn="base" hangingPunct="0">
              <a:spcBef>
                <a:spcPts val="1100"/>
              </a:spcBef>
              <a:spcAft>
                <a:spcPct val="0"/>
              </a:spcAft>
              <a:buNone/>
              <a:defRPr sz="1000" b="1">
                <a:solidFill>
                  <a:srgbClr val="000000"/>
                </a:solidFill>
                <a:latin typeface="+mn-lt"/>
                <a:ea typeface="+mn-ea"/>
                <a:cs typeface="+mn-cs"/>
                <a:sym typeface="Georgia" pitchFamily="18" charset="0"/>
              </a:defRPr>
            </a:lvl3pPr>
            <a:lvl4pPr marL="1371600" indent="0" algn="ctr" rtl="0" eaLnBrk="0" fontAlgn="base" hangingPunct="0">
              <a:spcBef>
                <a:spcPts val="1100"/>
              </a:spcBef>
              <a:spcAft>
                <a:spcPct val="0"/>
              </a:spcAft>
              <a:buNone/>
              <a:defRPr sz="1000" b="1">
                <a:solidFill>
                  <a:srgbClr val="000000"/>
                </a:solidFill>
                <a:latin typeface="+mn-lt"/>
                <a:ea typeface="+mn-ea"/>
                <a:cs typeface="+mn-cs"/>
                <a:sym typeface="Georgia" pitchFamily="18" charset="0"/>
              </a:defRPr>
            </a:lvl4pPr>
            <a:lvl5pPr marL="1828800" indent="0" algn="ctr" rtl="0" eaLnBrk="0" fontAlgn="base" hangingPunct="0">
              <a:spcBef>
                <a:spcPts val="1100"/>
              </a:spcBef>
              <a:spcAft>
                <a:spcPct val="0"/>
              </a:spcAft>
              <a:buNone/>
              <a:defRPr sz="1000" b="1">
                <a:solidFill>
                  <a:srgbClr val="000000"/>
                </a:solidFill>
                <a:latin typeface="+mn-lt"/>
                <a:ea typeface="+mn-ea"/>
                <a:cs typeface="+mn-cs"/>
                <a:sym typeface="Georgia" pitchFamily="18" charset="0"/>
              </a:defRPr>
            </a:lvl5pPr>
            <a:lvl6pPr marL="2286000" indent="0" algn="ctr" rtl="0" fontAlgn="base" hangingPunct="0">
              <a:spcBef>
                <a:spcPts val="1100"/>
              </a:spcBef>
              <a:spcAft>
                <a:spcPct val="0"/>
              </a:spcAft>
              <a:buNone/>
              <a:defRPr sz="1000" b="1">
                <a:solidFill>
                  <a:srgbClr val="000000"/>
                </a:solidFill>
                <a:latin typeface="+mn-lt"/>
                <a:ea typeface="+mn-ea"/>
                <a:cs typeface="+mn-cs"/>
                <a:sym typeface="Georgia" pitchFamily="18" charset="0"/>
              </a:defRPr>
            </a:lvl6pPr>
            <a:lvl7pPr marL="2743200" indent="0" algn="ctr" rtl="0" fontAlgn="base" hangingPunct="0">
              <a:spcBef>
                <a:spcPts val="1100"/>
              </a:spcBef>
              <a:spcAft>
                <a:spcPct val="0"/>
              </a:spcAft>
              <a:buNone/>
              <a:defRPr sz="1000" b="1">
                <a:solidFill>
                  <a:srgbClr val="000000"/>
                </a:solidFill>
                <a:latin typeface="+mn-lt"/>
                <a:ea typeface="+mn-ea"/>
                <a:cs typeface="+mn-cs"/>
                <a:sym typeface="Georgia" pitchFamily="18" charset="0"/>
              </a:defRPr>
            </a:lvl7pPr>
            <a:lvl8pPr marL="3200400" indent="0" algn="ctr" rtl="0" fontAlgn="base" hangingPunct="0">
              <a:spcBef>
                <a:spcPts val="1100"/>
              </a:spcBef>
              <a:spcAft>
                <a:spcPct val="0"/>
              </a:spcAft>
              <a:buNone/>
              <a:defRPr sz="1000" b="1">
                <a:solidFill>
                  <a:srgbClr val="000000"/>
                </a:solidFill>
                <a:latin typeface="+mn-lt"/>
                <a:ea typeface="+mn-ea"/>
                <a:cs typeface="+mn-cs"/>
                <a:sym typeface="Georgia" pitchFamily="18" charset="0"/>
              </a:defRPr>
            </a:lvl8pPr>
            <a:lvl9pPr marL="3657600" indent="0" algn="ctr" rtl="0" fontAlgn="base" hangingPunct="0">
              <a:spcBef>
                <a:spcPts val="1100"/>
              </a:spcBef>
              <a:spcAft>
                <a:spcPct val="0"/>
              </a:spcAft>
              <a:buNone/>
              <a:defRPr sz="1000" b="1">
                <a:solidFill>
                  <a:srgbClr val="000000"/>
                </a:solidFill>
                <a:latin typeface="+mn-lt"/>
                <a:ea typeface="+mn-ea"/>
                <a:cs typeface="+mn-cs"/>
                <a:sym typeface="Georgia" pitchFamily="18" charset="0"/>
              </a:defRPr>
            </a:lvl9pPr>
          </a:lstStyle>
          <a:p>
            <a:pPr eaLnBrk="1" hangingPunct="1">
              <a:defRPr/>
            </a:pPr>
            <a:r>
              <a:rPr lang="en-US" sz="2000" i="1" dirty="0" smtClean="0">
                <a:solidFill>
                  <a:schemeClr val="tx2"/>
                </a:solidFill>
              </a:rPr>
              <a:t> </a:t>
            </a:r>
            <a:r>
              <a:rPr lang="en-US" sz="2000" i="1" dirty="0" smtClean="0">
                <a:solidFill>
                  <a:schemeClr val="accent1"/>
                </a:solidFill>
                <a:latin typeface="+mj-lt"/>
              </a:rPr>
              <a:t>On Prior Art Resources</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p:txBody>
          <a:bodyPr/>
          <a:lstStyle/>
          <a:p>
            <a:r>
              <a:rPr lang="en-US" dirty="0" smtClean="0"/>
              <a:t>Collaboration Resources</a:t>
            </a:r>
          </a:p>
        </p:txBody>
      </p:sp>
      <p:sp>
        <p:nvSpPr>
          <p:cNvPr id="44035" name="Subtitle 2"/>
          <p:cNvSpPr>
            <a:spLocks noGrp="1"/>
          </p:cNvSpPr>
          <p:nvPr>
            <p:ph type="subTitle" idx="1"/>
          </p:nvPr>
        </p:nvSpPr>
        <p:spPr/>
        <p:txBody>
          <a:bodyPr/>
          <a:lstStyle/>
          <a:p>
            <a:r>
              <a:rPr lang="en-US" dirty="0" smtClean="0"/>
              <a:t>Scott Beliveau</a:t>
            </a:r>
          </a:p>
          <a:p>
            <a:r>
              <a:rPr lang="en-US" dirty="0" smtClean="0"/>
              <a:t>Supervisory Patent Examiner, TC2400</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Introduction</a:t>
            </a:r>
          </a:p>
        </p:txBody>
      </p:sp>
      <p:sp>
        <p:nvSpPr>
          <p:cNvPr id="450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A23754E7-8248-48FC-8C2F-463C1E03FAD5}" type="slidenum">
              <a:rPr lang="en-US" smtClean="0"/>
              <a:pPr eaLnBrk="1"/>
              <a:t>31</a:t>
            </a:fld>
            <a:endParaRPr lang="en-US" dirty="0" smtClean="0"/>
          </a:p>
        </p:txBody>
      </p:sp>
      <p:pic>
        <p:nvPicPr>
          <p:cNvPr id="45060" name="Picture 15" descr="t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47800"/>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Preissuance Submissions</a:t>
            </a:r>
          </a:p>
        </p:txBody>
      </p:sp>
      <p:sp>
        <p:nvSpPr>
          <p:cNvPr id="3" name="Content Placeholder 2"/>
          <p:cNvSpPr>
            <a:spLocks noGrp="1"/>
          </p:cNvSpPr>
          <p:nvPr>
            <p:ph idx="1"/>
          </p:nvPr>
        </p:nvSpPr>
        <p:spPr>
          <a:xfrm>
            <a:off x="457200" y="1676400"/>
            <a:ext cx="4343400" cy="4114800"/>
          </a:xfrm>
        </p:spPr>
        <p:txBody>
          <a:bodyPr>
            <a:normAutofit fontScale="92500" lnSpcReduction="10000"/>
          </a:bodyPr>
          <a:lstStyle/>
          <a:p>
            <a:pPr marL="0" indent="0">
              <a:lnSpc>
                <a:spcPct val="120000"/>
              </a:lnSpc>
              <a:buNone/>
              <a:defRPr/>
            </a:pPr>
            <a:r>
              <a:rPr lang="en-US" dirty="0" smtClean="0"/>
              <a:t>America Invents Act (AIA) allows </a:t>
            </a:r>
            <a:r>
              <a:rPr lang="en-US" dirty="0"/>
              <a:t>the innovation community to </a:t>
            </a:r>
            <a:r>
              <a:rPr lang="en-US" dirty="0" smtClean="0"/>
              <a:t>contribute to the quality of examination by </a:t>
            </a:r>
            <a:r>
              <a:rPr lang="en-US" dirty="0"/>
              <a:t>submitting published materials </a:t>
            </a:r>
            <a:r>
              <a:rPr lang="en-US" dirty="0" smtClean="0"/>
              <a:t>within </a:t>
            </a:r>
            <a:r>
              <a:rPr lang="en-US" dirty="0"/>
              <a:t>a </a:t>
            </a:r>
            <a:r>
              <a:rPr lang="en-US" dirty="0" smtClean="0"/>
              <a:t>certain timeframe with a concise description of each document’s relevance</a:t>
            </a:r>
          </a:p>
        </p:txBody>
      </p:sp>
      <p:sp>
        <p:nvSpPr>
          <p:cNvPr id="4608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4E56CF22-3646-46BA-811A-A7D405D724EB}" type="slidenum">
              <a:rPr lang="en-US" smtClean="0"/>
              <a:pPr eaLnBrk="1"/>
              <a:t>32</a:t>
            </a:fld>
            <a:endParaRPr lang="en-US" dirty="0" smtClean="0"/>
          </a:p>
        </p:txBody>
      </p:sp>
      <p:pic>
        <p:nvPicPr>
          <p:cNvPr id="46085" name="Picture 2" descr="Preissuance Submission - cumulative from 9/2012 to 9/27/2013 = 1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92586"/>
            <a:ext cx="4072009" cy="326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2400" y="5791200"/>
            <a:ext cx="8839200" cy="720725"/>
          </a:xfrm>
          <a:prstGeom prst="rect">
            <a:avLst/>
          </a:prstGeom>
          <a:noFill/>
          <a:ln>
            <a:noFill/>
          </a:ln>
        </p:spPr>
        <p:txBody>
          <a:bodyPr>
            <a:spAutoFit/>
          </a:bodyPr>
          <a:lstStyle/>
          <a:p>
            <a:pPr defTabSz="914400" hangingPunct="1">
              <a:spcBef>
                <a:spcPct val="20000"/>
              </a:spcBef>
              <a:defRPr/>
            </a:pPr>
            <a:r>
              <a:rPr lang="en-US" dirty="0">
                <a:solidFill>
                  <a:srgbClr val="273C56"/>
                </a:solidFill>
                <a:latin typeface="Helvetica" pitchFamily="34" charset="0"/>
                <a:ea typeface="+mn-ea"/>
                <a:cs typeface="+mn-cs"/>
              </a:rPr>
              <a:t>More information can be found at:</a:t>
            </a:r>
          </a:p>
          <a:p>
            <a:pPr defTabSz="914400" hangingPunct="1">
              <a:spcBef>
                <a:spcPct val="20000"/>
              </a:spcBef>
              <a:defRPr/>
            </a:pPr>
            <a:r>
              <a:rPr lang="en-US" dirty="0">
                <a:solidFill>
                  <a:srgbClr val="3333CC"/>
                </a:solidFill>
                <a:latin typeface="Helvetica" pitchFamily="34" charset="0"/>
                <a:ea typeface="+mn-ea"/>
                <a:cs typeface="+mn-cs"/>
              </a:rPr>
              <a:t>http://www.uspto.gov/aia_implementation/patents.jsp#heading-7</a:t>
            </a:r>
          </a:p>
          <a:p>
            <a:pPr defTabSz="914400" hangingPunct="1">
              <a:spcBef>
                <a:spcPct val="20000"/>
              </a:spcBef>
              <a:defRPr/>
            </a:pPr>
            <a:r>
              <a:rPr lang="en-US" dirty="0">
                <a:solidFill>
                  <a:srgbClr val="3333CC"/>
                </a:solidFill>
                <a:latin typeface="Helvetica" pitchFamily="34" charset="0"/>
                <a:ea typeface="+mn-ea"/>
                <a:cs typeface="+mn-cs"/>
              </a:rPr>
              <a:t>http://www.uspto.gov/news/pr/2012/12-60.jsp</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t>International Worksharing</a:t>
            </a:r>
          </a:p>
        </p:txBody>
      </p:sp>
      <p:sp>
        <p:nvSpPr>
          <p:cNvPr id="47107" name="Content Placeholder 2"/>
          <p:cNvSpPr>
            <a:spLocks noGrp="1"/>
          </p:cNvSpPr>
          <p:nvPr>
            <p:ph sz="half" idx="1"/>
          </p:nvPr>
        </p:nvSpPr>
        <p:spPr>
          <a:xfrm>
            <a:off x="457200" y="1600200"/>
            <a:ext cx="8229600" cy="4525963"/>
          </a:xfrm>
        </p:spPr>
        <p:txBody>
          <a:bodyPr/>
          <a:lstStyle/>
          <a:p>
            <a:r>
              <a:rPr lang="en-US" dirty="0" smtClean="0"/>
              <a:t>International agreements allow the USPTO to access work performed by other IP offices to reduce duplication of efforts</a:t>
            </a:r>
          </a:p>
          <a:p>
            <a:r>
              <a:rPr lang="en-US" dirty="0" smtClean="0"/>
              <a:t>Programs include:</a:t>
            </a:r>
          </a:p>
          <a:p>
            <a:pPr lvl="1"/>
            <a:r>
              <a:rPr lang="en-US" dirty="0" smtClean="0"/>
              <a:t>Patent Prosecution Highway (PPH)</a:t>
            </a:r>
          </a:p>
          <a:p>
            <a:pPr lvl="1"/>
            <a:r>
              <a:rPr lang="en-US" dirty="0" smtClean="0"/>
              <a:t>JP-First</a:t>
            </a:r>
          </a:p>
          <a:p>
            <a:pPr lvl="1"/>
            <a:r>
              <a:rPr lang="en-US" dirty="0" smtClean="0"/>
              <a:t>First-Look Application Sharing (FLASH)</a:t>
            </a:r>
          </a:p>
          <a:p>
            <a:pPr lvl="1"/>
            <a:r>
              <a:rPr lang="en-US" dirty="0" smtClean="0"/>
              <a:t>UKIPO Worksharing Initiative</a:t>
            </a:r>
          </a:p>
          <a:p>
            <a:pPr lvl="1"/>
            <a:r>
              <a:rPr lang="en-US" dirty="0" smtClean="0"/>
              <a:t>USPTO-KIPO Bilateral pilot</a:t>
            </a:r>
          </a:p>
          <a:p>
            <a:endParaRPr lang="en-US" dirty="0" smtClean="0"/>
          </a:p>
        </p:txBody>
      </p:sp>
      <p:sp>
        <p:nvSpPr>
          <p:cNvPr id="4710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C4FE4E4F-5384-46EB-91CA-A39FD7604DD6}" type="slidenum">
              <a:rPr lang="en-US" smtClean="0"/>
              <a:pPr eaLnBrk="1"/>
              <a:t>33</a:t>
            </a:fld>
            <a:endParaRPr lang="en-US"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t>International Worksharing</a:t>
            </a:r>
          </a:p>
        </p:txBody>
      </p:sp>
      <p:sp>
        <p:nvSpPr>
          <p:cNvPr id="4813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624871E0-B54C-458A-B1A0-8B78AC038892}" type="slidenum">
              <a:rPr lang="en-US" smtClean="0"/>
              <a:pPr eaLnBrk="1"/>
              <a:t>34</a:t>
            </a:fld>
            <a:endParaRPr lang="en-US" dirty="0" smtClean="0"/>
          </a:p>
        </p:txBody>
      </p:sp>
      <p:pic>
        <p:nvPicPr>
          <p:cNvPr id="48132" name="Picture 2" descr="screen captur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86350" y="1676400"/>
            <a:ext cx="2990850" cy="40957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04800" y="1733550"/>
            <a:ext cx="4572000" cy="3533275"/>
          </a:xfrm>
          <a:prstGeom prst="rect">
            <a:avLst/>
          </a:prstGeom>
        </p:spPr>
        <p:txBody>
          <a:bodyPr>
            <a:spAutoFit/>
          </a:bodyPr>
          <a:lstStyle/>
          <a:p>
            <a:pPr eaLnBrk="0">
              <a:spcBef>
                <a:spcPct val="20000"/>
              </a:spcBef>
              <a:defRPr/>
            </a:pPr>
            <a:r>
              <a:rPr lang="en-US" sz="2600" dirty="0">
                <a:solidFill>
                  <a:srgbClr val="273C56"/>
                </a:solidFill>
                <a:latin typeface="+mn-lt"/>
                <a:ea typeface="+mn-ea"/>
                <a:cs typeface="+mn-cs"/>
              </a:rPr>
              <a:t>Examiners </a:t>
            </a:r>
            <a:r>
              <a:rPr lang="en-US" sz="2600" dirty="0" smtClean="0">
                <a:solidFill>
                  <a:srgbClr val="273C56"/>
                </a:solidFill>
                <a:latin typeface="+mn-lt"/>
                <a:ea typeface="+mn-ea"/>
                <a:cs typeface="+mn-cs"/>
              </a:rPr>
              <a:t>are</a:t>
            </a:r>
          </a:p>
          <a:p>
            <a:pPr marL="457200" indent="-457200" eaLnBrk="0">
              <a:spcBef>
                <a:spcPct val="20000"/>
              </a:spcBef>
              <a:buFont typeface="Arial" panose="020B0604020202020204" pitchFamily="34" charset="0"/>
              <a:buChar char="•"/>
              <a:defRPr/>
            </a:pPr>
            <a:r>
              <a:rPr lang="en-US" sz="2600" dirty="0">
                <a:solidFill>
                  <a:srgbClr val="273C56"/>
                </a:solidFill>
                <a:latin typeface="+mn-lt"/>
                <a:ea typeface="+mn-ea"/>
                <a:cs typeface="+mn-cs"/>
              </a:rPr>
              <a:t>M</a:t>
            </a:r>
            <a:r>
              <a:rPr lang="en-US" sz="2600" dirty="0" smtClean="0">
                <a:solidFill>
                  <a:srgbClr val="273C56"/>
                </a:solidFill>
                <a:latin typeface="+mn-lt"/>
                <a:ea typeface="+mn-ea"/>
                <a:cs typeface="+mn-cs"/>
              </a:rPr>
              <a:t>ade </a:t>
            </a:r>
            <a:r>
              <a:rPr lang="en-US" sz="2600" dirty="0">
                <a:solidFill>
                  <a:srgbClr val="273C56"/>
                </a:solidFill>
                <a:latin typeface="+mn-lt"/>
                <a:ea typeface="+mn-ea"/>
                <a:cs typeface="+mn-cs"/>
              </a:rPr>
              <a:t>aware that international work results are </a:t>
            </a:r>
            <a:r>
              <a:rPr lang="en-US" sz="2600" dirty="0" smtClean="0">
                <a:solidFill>
                  <a:srgbClr val="273C56"/>
                </a:solidFill>
                <a:latin typeface="+mn-lt"/>
                <a:ea typeface="+mn-ea"/>
                <a:cs typeface="+mn-cs"/>
              </a:rPr>
              <a:t>available</a:t>
            </a:r>
          </a:p>
          <a:p>
            <a:pPr marL="457200" indent="-457200" eaLnBrk="0">
              <a:spcBef>
                <a:spcPct val="20000"/>
              </a:spcBef>
              <a:buFont typeface="Arial" panose="020B0604020202020204" pitchFamily="34" charset="0"/>
              <a:buChar char="•"/>
              <a:defRPr/>
            </a:pPr>
            <a:r>
              <a:rPr lang="en-US" sz="2600" dirty="0">
                <a:solidFill>
                  <a:srgbClr val="273C56"/>
                </a:solidFill>
                <a:latin typeface="+mn-lt"/>
                <a:ea typeface="+mn-ea"/>
                <a:cs typeface="+mn-cs"/>
              </a:rPr>
              <a:t>G</a:t>
            </a:r>
            <a:r>
              <a:rPr lang="en-US" sz="2600" dirty="0" smtClean="0">
                <a:solidFill>
                  <a:srgbClr val="273C56"/>
                </a:solidFill>
                <a:latin typeface="+mn-lt"/>
                <a:ea typeface="+mn-ea"/>
                <a:cs typeface="+mn-cs"/>
              </a:rPr>
              <a:t>iven </a:t>
            </a:r>
            <a:r>
              <a:rPr lang="en-US" sz="2600" dirty="0">
                <a:solidFill>
                  <a:srgbClr val="273C56"/>
                </a:solidFill>
                <a:latin typeface="+mn-lt"/>
                <a:ea typeface="+mn-ea"/>
                <a:cs typeface="+mn-cs"/>
              </a:rPr>
              <a:t>direct access to </a:t>
            </a:r>
            <a:r>
              <a:rPr lang="en-US" sz="2600" dirty="0" smtClean="0">
                <a:solidFill>
                  <a:srgbClr val="273C56"/>
                </a:solidFill>
                <a:latin typeface="+mn-lt"/>
                <a:ea typeface="+mn-ea"/>
                <a:cs typeface="+mn-cs"/>
              </a:rPr>
              <a:t>results</a:t>
            </a:r>
          </a:p>
          <a:p>
            <a:pPr marL="457200" indent="-457200" eaLnBrk="0">
              <a:spcBef>
                <a:spcPct val="20000"/>
              </a:spcBef>
              <a:buFont typeface="Arial" panose="020B0604020202020204" pitchFamily="34" charset="0"/>
              <a:buChar char="•"/>
              <a:defRPr/>
            </a:pPr>
            <a:r>
              <a:rPr lang="en-US" sz="2600" dirty="0" smtClean="0">
                <a:solidFill>
                  <a:srgbClr val="273C56"/>
                </a:solidFill>
                <a:latin typeface="+mn-lt"/>
                <a:ea typeface="+mn-ea"/>
                <a:cs typeface="+mn-cs"/>
              </a:rPr>
              <a:t>Provided </a:t>
            </a:r>
            <a:r>
              <a:rPr lang="en-US" sz="2600" dirty="0">
                <a:solidFill>
                  <a:srgbClr val="273C56"/>
                </a:solidFill>
                <a:latin typeface="+mn-lt"/>
                <a:ea typeface="+mn-ea"/>
                <a:cs typeface="+mn-cs"/>
              </a:rPr>
              <a:t>with resources to understand the results</a:t>
            </a:r>
          </a:p>
        </p:txBody>
      </p:sp>
      <p:sp>
        <p:nvSpPr>
          <p:cNvPr id="9" name="Rectangle 8"/>
          <p:cNvSpPr/>
          <p:nvPr/>
        </p:nvSpPr>
        <p:spPr>
          <a:xfrm>
            <a:off x="457200" y="5867400"/>
            <a:ext cx="8534400" cy="720725"/>
          </a:xfrm>
          <a:prstGeom prst="rect">
            <a:avLst/>
          </a:prstGeom>
          <a:noFill/>
        </p:spPr>
        <p:txBody>
          <a:bodyPr>
            <a:spAutoFit/>
          </a:bodyPr>
          <a:lstStyle/>
          <a:p>
            <a:pPr defTabSz="914400" hangingPunct="1">
              <a:spcBef>
                <a:spcPct val="20000"/>
              </a:spcBef>
              <a:defRPr/>
            </a:pPr>
            <a:r>
              <a:rPr lang="en-US" dirty="0">
                <a:solidFill>
                  <a:srgbClr val="273C56"/>
                </a:solidFill>
                <a:latin typeface="Helvetica" pitchFamily="34" charset="0"/>
                <a:ea typeface="+mn-ea"/>
                <a:cs typeface="+mn-cs"/>
              </a:rPr>
              <a:t>More information can be found at:</a:t>
            </a:r>
          </a:p>
          <a:p>
            <a:pPr defTabSz="914400" hangingPunct="1">
              <a:spcBef>
                <a:spcPct val="20000"/>
              </a:spcBef>
              <a:defRPr/>
            </a:pPr>
            <a:r>
              <a:rPr lang="en-US" dirty="0">
                <a:solidFill>
                  <a:srgbClr val="3333CC"/>
                </a:solidFill>
                <a:latin typeface="Helvetica" pitchFamily="34" charset="0"/>
                <a:ea typeface="+mn-ea"/>
                <a:cs typeface="+mn-cs"/>
              </a:rPr>
              <a:t>http://www.uspto.gov/ip/global/patents/ir_pat_worksharing.jsp</a:t>
            </a:r>
          </a:p>
          <a:p>
            <a:pPr defTabSz="914400" hangingPunct="1">
              <a:spcBef>
                <a:spcPct val="20000"/>
              </a:spcBef>
              <a:defRPr/>
            </a:pPr>
            <a:r>
              <a:rPr lang="en-US" dirty="0">
                <a:solidFill>
                  <a:srgbClr val="3333CC"/>
                </a:solidFill>
                <a:latin typeface="Helvetica" pitchFamily="34" charset="0"/>
                <a:ea typeface="+mn-ea"/>
                <a:cs typeface="+mn-cs"/>
              </a:rPr>
              <a:t>http://www.uspto.gov/ip/global/patents/Worksharing.pdf</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t>Publicly-Supported Training</a:t>
            </a:r>
          </a:p>
        </p:txBody>
      </p:sp>
      <p:sp>
        <p:nvSpPr>
          <p:cNvPr id="3" name="Content Placeholder 2"/>
          <p:cNvSpPr>
            <a:spLocks noGrp="1"/>
          </p:cNvSpPr>
          <p:nvPr>
            <p:ph idx="1"/>
          </p:nvPr>
        </p:nvSpPr>
        <p:spPr>
          <a:xfrm>
            <a:off x="685800" y="1676400"/>
            <a:ext cx="7772400" cy="4114800"/>
          </a:xfrm>
        </p:spPr>
        <p:txBody>
          <a:bodyPr>
            <a:normAutofit/>
          </a:bodyPr>
          <a:lstStyle/>
          <a:p>
            <a:pPr>
              <a:defRPr/>
            </a:pPr>
            <a:r>
              <a:rPr lang="en-US" dirty="0" smtClean="0"/>
              <a:t>Patent Examiner Technical Training Program (PETTP) </a:t>
            </a:r>
          </a:p>
          <a:p>
            <a:pPr>
              <a:defRPr/>
            </a:pPr>
            <a:endParaRPr lang="en-US" dirty="0" smtClean="0"/>
          </a:p>
          <a:p>
            <a:pPr>
              <a:defRPr/>
            </a:pPr>
            <a:r>
              <a:rPr lang="en-US" dirty="0" smtClean="0"/>
              <a:t>Site Experience </a:t>
            </a:r>
            <a:r>
              <a:rPr lang="en-US" dirty="0"/>
              <a:t>Education Program (SEE</a:t>
            </a:r>
            <a:r>
              <a:rPr lang="en-US" dirty="0" smtClean="0"/>
              <a:t>)</a:t>
            </a:r>
          </a:p>
          <a:p>
            <a:pPr>
              <a:defRPr/>
            </a:pPr>
            <a:endParaRPr lang="en-US" dirty="0" smtClean="0"/>
          </a:p>
          <a:p>
            <a:pPr>
              <a:defRPr/>
            </a:pPr>
            <a:r>
              <a:rPr lang="en-US" dirty="0" smtClean="0"/>
              <a:t>Annual </a:t>
            </a:r>
            <a:r>
              <a:rPr lang="en-US" dirty="0"/>
              <a:t>Technology Center Tech </a:t>
            </a:r>
            <a:r>
              <a:rPr lang="en-US" dirty="0" smtClean="0"/>
              <a:t>Fairs</a:t>
            </a:r>
          </a:p>
          <a:p>
            <a:pPr marL="0" indent="0">
              <a:buFontTx/>
              <a:buNone/>
              <a:defRPr/>
            </a:pPr>
            <a:endParaRPr lang="en-US" dirty="0"/>
          </a:p>
        </p:txBody>
      </p:sp>
      <p:sp>
        <p:nvSpPr>
          <p:cNvPr id="49156"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D7C44EE9-1818-45AB-98E9-4B6B07CCC950}" type="slidenum">
              <a:rPr lang="en-US" smtClean="0"/>
              <a:pPr eaLnBrk="1"/>
              <a:t>35</a:t>
            </a:fld>
            <a:endParaRPr lang="en-US" dirty="0" smtClean="0"/>
          </a:p>
        </p:txBody>
      </p:sp>
      <p:sp>
        <p:nvSpPr>
          <p:cNvPr id="5" name="Rectangle 4"/>
          <p:cNvSpPr/>
          <p:nvPr/>
        </p:nvSpPr>
        <p:spPr>
          <a:xfrm>
            <a:off x="457200" y="5867400"/>
            <a:ext cx="8534400" cy="498475"/>
          </a:xfrm>
          <a:prstGeom prst="rect">
            <a:avLst/>
          </a:prstGeom>
          <a:noFill/>
        </p:spPr>
        <p:txBody>
          <a:bodyPr>
            <a:spAutoFit/>
          </a:bodyPr>
          <a:lstStyle/>
          <a:p>
            <a:pPr defTabSz="914400" hangingPunct="1">
              <a:spcBef>
                <a:spcPct val="20000"/>
              </a:spcBef>
              <a:defRPr/>
            </a:pPr>
            <a:r>
              <a:rPr lang="en-US" dirty="0">
                <a:solidFill>
                  <a:srgbClr val="273C56"/>
                </a:solidFill>
                <a:latin typeface="Helvetica" pitchFamily="34" charset="0"/>
                <a:ea typeface="+mn-ea"/>
                <a:cs typeface="+mn-cs"/>
              </a:rPr>
              <a:t>More information can be found at:</a:t>
            </a:r>
          </a:p>
          <a:p>
            <a:pPr defTabSz="914400" hangingPunct="1">
              <a:spcBef>
                <a:spcPct val="20000"/>
              </a:spcBef>
              <a:defRPr/>
            </a:pPr>
            <a:r>
              <a:rPr lang="en-US" dirty="0">
                <a:solidFill>
                  <a:srgbClr val="3333CC"/>
                </a:solidFill>
                <a:latin typeface="Helvetica" pitchFamily="34" charset="0"/>
                <a:ea typeface="+mn-ea"/>
                <a:cs typeface="+mn-cs"/>
              </a:rPr>
              <a:t>http://www.uspto.gov/patents/pettp.jsp</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t>Quality Enhancement Meetings</a:t>
            </a:r>
          </a:p>
        </p:txBody>
      </p:sp>
      <p:sp>
        <p:nvSpPr>
          <p:cNvPr id="50179" name="Content Placeholder 2"/>
          <p:cNvSpPr>
            <a:spLocks noGrp="1"/>
          </p:cNvSpPr>
          <p:nvPr>
            <p:ph idx="1"/>
          </p:nvPr>
        </p:nvSpPr>
        <p:spPr>
          <a:xfrm>
            <a:off x="685800" y="1600200"/>
            <a:ext cx="7772400" cy="2819400"/>
          </a:xfrm>
        </p:spPr>
        <p:txBody>
          <a:bodyPr/>
          <a:lstStyle/>
          <a:p>
            <a:r>
              <a:rPr lang="en-US" dirty="0" smtClean="0"/>
              <a:t>Peer-centered meetings for examiners of all experience levels to meet, discuss patent applications, and share knowledge</a:t>
            </a:r>
          </a:p>
          <a:p>
            <a:r>
              <a:rPr lang="en-US" dirty="0" smtClean="0"/>
              <a:t>Examiners provide search and examination guidance to their peers</a:t>
            </a:r>
          </a:p>
        </p:txBody>
      </p:sp>
      <p:sp>
        <p:nvSpPr>
          <p:cNvPr id="501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81E7E11F-F89F-4341-A26C-273821341F19}" type="slidenum">
              <a:rPr lang="en-US" smtClean="0"/>
              <a:pPr eaLnBrk="1"/>
              <a:t>36</a:t>
            </a:fld>
            <a:endParaRPr lang="en-US" dirty="0" smtClean="0"/>
          </a:p>
        </p:txBody>
      </p:sp>
      <p:pic>
        <p:nvPicPr>
          <p:cNvPr id="50181" name="Picture 3" descr="work group discussion"/>
          <p:cNvPicPr>
            <a:picLocks noChangeAspect="1" noChangeArrowheads="1"/>
          </p:cNvPicPr>
          <p:nvPr/>
        </p:nvPicPr>
        <p:blipFill>
          <a:blip r:embed="rId3" cstate="print">
            <a:extLst>
              <a:ext uri="{28A0092B-C50C-407E-A947-70E740481C1C}">
                <a14:useLocalDpi xmlns:a14="http://schemas.microsoft.com/office/drawing/2010/main" val="0"/>
              </a:ext>
            </a:extLst>
          </a:blip>
          <a:srcRect b="43472"/>
          <a:stretch>
            <a:fillRect/>
          </a:stretch>
        </p:blipFill>
        <p:spPr bwMode="auto">
          <a:xfrm>
            <a:off x="4300538" y="4060825"/>
            <a:ext cx="4081462"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F91657A7-4D8A-4B82-BFB0-D365D3E09883}" type="slidenum">
              <a:rPr lang="en-US" smtClean="0"/>
              <a:pPr eaLnBrk="1"/>
              <a:t>37</a:t>
            </a:fld>
            <a:endParaRPr lang="en-US" dirty="0" smtClean="0"/>
          </a:p>
        </p:txBody>
      </p:sp>
      <p:pic>
        <p:nvPicPr>
          <p:cNvPr id="1027" name="Picture 3" descr="screen captur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5799" y="1440662"/>
            <a:ext cx="6916201" cy="5026813"/>
          </a:xfrm>
          <a:prstGeom prst="rect">
            <a:avLst/>
          </a:prstGeom>
          <a:noFill/>
          <a:ln>
            <a:noFill/>
          </a:ln>
          <a:effectLst>
            <a:glow rad="63500">
              <a:schemeClr val="accent1">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4" name="Picture 1" descr="Description: Description: Description: Description: cid:image001.png@01CC50ED.26D312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19100"/>
            <a:ext cx="4881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reen cap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162" y="1600201"/>
            <a:ext cx="7277638" cy="482896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496FE7A2-5E3B-4669-8D74-665348EF1D03}" type="slidenum">
              <a:rPr lang="en-US" smtClean="0"/>
              <a:pPr eaLnBrk="1"/>
              <a:t>38</a:t>
            </a:fld>
            <a:endParaRPr lang="en-US" dirty="0" smtClean="0"/>
          </a:p>
        </p:txBody>
      </p:sp>
      <p:pic>
        <p:nvPicPr>
          <p:cNvPr id="52228" name="Picture 1" descr="Description: Description: Description: Description: cid:image001.png@01CC50ED.26D312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19100"/>
            <a:ext cx="48815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smtClean="0"/>
              <a:t>Examiner's Electronic Digest Database (E2D2)</a:t>
            </a:r>
          </a:p>
        </p:txBody>
      </p:sp>
      <p:sp>
        <p:nvSpPr>
          <p:cNvPr id="9" name="Content Placeholder 8"/>
          <p:cNvSpPr>
            <a:spLocks noGrp="1"/>
          </p:cNvSpPr>
          <p:nvPr>
            <p:ph idx="1"/>
          </p:nvPr>
        </p:nvSpPr>
        <p:spPr>
          <a:xfrm>
            <a:off x="685800" y="1905000"/>
            <a:ext cx="7772400" cy="4343400"/>
          </a:xfrm>
        </p:spPr>
        <p:txBody>
          <a:bodyPr>
            <a:normAutofit fontScale="70000" lnSpcReduction="20000"/>
          </a:bodyPr>
          <a:lstStyle/>
          <a:p>
            <a:pPr>
              <a:defRPr/>
            </a:pPr>
            <a:r>
              <a:rPr lang="en-US" dirty="0" smtClean="0"/>
              <a:t>Contains </a:t>
            </a:r>
            <a:r>
              <a:rPr lang="en-US" dirty="0"/>
              <a:t>over </a:t>
            </a:r>
            <a:r>
              <a:rPr lang="en-US" dirty="0" smtClean="0"/>
              <a:t>13,000 records </a:t>
            </a:r>
            <a:r>
              <a:rPr lang="en-US" dirty="0"/>
              <a:t>across all TCs</a:t>
            </a:r>
          </a:p>
          <a:p>
            <a:pPr>
              <a:defRPr/>
            </a:pPr>
            <a:r>
              <a:rPr lang="en-US" dirty="0" smtClean="0"/>
              <a:t>Database </a:t>
            </a:r>
            <a:r>
              <a:rPr lang="en-US" dirty="0"/>
              <a:t>design intended to make it easy for examiners to use</a:t>
            </a:r>
          </a:p>
          <a:p>
            <a:pPr lvl="1">
              <a:defRPr/>
            </a:pPr>
            <a:r>
              <a:rPr lang="en-US" dirty="0" smtClean="0"/>
              <a:t>Art- and class-specific keywords</a:t>
            </a:r>
          </a:p>
          <a:p>
            <a:pPr lvl="1">
              <a:defRPr/>
            </a:pPr>
            <a:r>
              <a:rPr lang="en-US" dirty="0" smtClean="0"/>
              <a:t>Examiner annotations</a:t>
            </a:r>
          </a:p>
          <a:p>
            <a:pPr lvl="1">
              <a:defRPr/>
            </a:pPr>
            <a:r>
              <a:rPr lang="en-US" dirty="0" smtClean="0"/>
              <a:t>U.S. class/subclass information</a:t>
            </a:r>
          </a:p>
          <a:p>
            <a:pPr>
              <a:defRPr/>
            </a:pPr>
            <a:r>
              <a:rPr lang="en-US" dirty="0" smtClean="0"/>
              <a:t>Resources available include</a:t>
            </a:r>
          </a:p>
          <a:p>
            <a:pPr lvl="1">
              <a:defRPr/>
            </a:pPr>
            <a:r>
              <a:rPr lang="en-US" dirty="0"/>
              <a:t>Book excerpts</a:t>
            </a:r>
          </a:p>
          <a:p>
            <a:pPr lvl="1">
              <a:defRPr/>
            </a:pPr>
            <a:r>
              <a:rPr lang="en-US" dirty="0"/>
              <a:t>Catalogs</a:t>
            </a:r>
          </a:p>
          <a:p>
            <a:pPr lvl="1">
              <a:defRPr/>
            </a:pPr>
            <a:r>
              <a:rPr lang="en-US" dirty="0"/>
              <a:t>Handbooks</a:t>
            </a:r>
          </a:p>
          <a:p>
            <a:pPr lvl="1">
              <a:defRPr/>
            </a:pPr>
            <a:r>
              <a:rPr lang="en-US" dirty="0" smtClean="0"/>
              <a:t>Manuals</a:t>
            </a:r>
          </a:p>
          <a:p>
            <a:pPr lvl="1">
              <a:defRPr/>
            </a:pPr>
            <a:r>
              <a:rPr lang="en-US" dirty="0"/>
              <a:t>Journal articles</a:t>
            </a:r>
          </a:p>
          <a:p>
            <a:pPr lvl="1">
              <a:defRPr/>
            </a:pPr>
            <a:r>
              <a:rPr lang="en-US" dirty="0" smtClean="0"/>
              <a:t>Technical reports</a:t>
            </a:r>
            <a:endParaRPr lang="en-US" dirty="0"/>
          </a:p>
          <a:p>
            <a:pPr lvl="1">
              <a:defRPr/>
            </a:pPr>
            <a:r>
              <a:rPr lang="en-US" dirty="0"/>
              <a:t>Translated foreign patents</a:t>
            </a:r>
          </a:p>
          <a:p>
            <a:pPr lvl="1">
              <a:defRPr/>
            </a:pPr>
            <a:r>
              <a:rPr lang="en-US" dirty="0"/>
              <a:t>Newspaper </a:t>
            </a:r>
            <a:r>
              <a:rPr lang="en-US" dirty="0" smtClean="0"/>
              <a:t>articles</a:t>
            </a:r>
          </a:p>
        </p:txBody>
      </p:sp>
      <p:sp>
        <p:nvSpPr>
          <p:cNvPr id="54276"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67ED7A17-E698-4572-8178-5E0FE5D480E7}" type="slidenum">
              <a:rPr lang="en-US" smtClean="0"/>
              <a:pPr eaLnBrk="1"/>
              <a:t>39</a:t>
            </a:fld>
            <a:endParaRPr 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957262"/>
            <a:ext cx="8224838" cy="1862138"/>
          </a:xfrm>
        </p:spPr>
        <p:txBody>
          <a:bodyPr/>
          <a:lstStyle/>
          <a:p>
            <a:pPr algn="ctr" defTabSz="914400" eaLnBrk="1"/>
            <a:r>
              <a:rPr lang="en-US" sz="1900" dirty="0" smtClean="0"/>
              <a:t> </a:t>
            </a:r>
            <a:r>
              <a:rPr lang="en-US" sz="4800" dirty="0" smtClean="0">
                <a:solidFill>
                  <a:schemeClr val="accent1"/>
                </a:solidFill>
              </a:rPr>
              <a:t>Prior Art Resources</a:t>
            </a:r>
            <a:endParaRPr lang="en-US" sz="3600" dirty="0" smtClean="0">
              <a:solidFill>
                <a:schemeClr val="accent1"/>
              </a:solidFill>
            </a:endParaRPr>
          </a:p>
        </p:txBody>
      </p:sp>
      <p:sp>
        <p:nvSpPr>
          <p:cNvPr id="4" name="Rectangle 5"/>
          <p:cNvSpPr>
            <a:spLocks noChangeArrowheads="1"/>
          </p:cNvSpPr>
          <p:nvPr/>
        </p:nvSpPr>
        <p:spPr bwMode="auto">
          <a:xfrm>
            <a:off x="2743200" y="3686175"/>
            <a:ext cx="58737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t" hangingPunct="1"/>
            <a:r>
              <a:rPr lang="en-US" sz="2000" dirty="0" smtClean="0">
                <a:solidFill>
                  <a:schemeClr val="bg1"/>
                </a:solidFill>
              </a:rPr>
              <a:t>Seema S. Rao</a:t>
            </a:r>
            <a:endParaRPr lang="en-US" sz="2000" dirty="0">
              <a:solidFill>
                <a:schemeClr val="bg1"/>
              </a:solidFill>
            </a:endParaRPr>
          </a:p>
          <a:p>
            <a:pPr fontAlgn="t" hangingPunct="1"/>
            <a:endParaRPr lang="en-US" sz="1600" dirty="0" smtClean="0">
              <a:solidFill>
                <a:schemeClr val="bg1"/>
              </a:solidFill>
            </a:endParaRPr>
          </a:p>
          <a:p>
            <a:pPr fontAlgn="t" hangingPunct="1"/>
            <a:r>
              <a:rPr lang="en-US" sz="1600" dirty="0" smtClean="0">
                <a:solidFill>
                  <a:schemeClr val="bg1"/>
                </a:solidFill>
              </a:rPr>
              <a:t>Technology Center Group Director, TC 2100</a:t>
            </a:r>
            <a:endParaRPr lang="en-US" sz="1600" dirty="0">
              <a:solidFill>
                <a:schemeClr val="bg1"/>
              </a:solidFill>
            </a:endParaRPr>
          </a:p>
          <a:p>
            <a:pPr fontAlgn="t" hangingPunct="1"/>
            <a:r>
              <a:rPr lang="en-US" sz="1600" dirty="0" smtClean="0">
                <a:solidFill>
                  <a:schemeClr val="bg1"/>
                </a:solidFill>
              </a:rPr>
              <a:t>Seema.Rao@uspto.gov</a:t>
            </a:r>
          </a:p>
          <a:p>
            <a:pPr fontAlgn="t" hangingPunct="1"/>
            <a:r>
              <a:rPr lang="en-US" sz="1600" dirty="0" smtClean="0">
                <a:solidFill>
                  <a:schemeClr val="bg1"/>
                </a:solidFill>
              </a:rPr>
              <a:t>(571) 272-5253</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11282821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p:txBody>
          <a:bodyPr/>
          <a:lstStyle/>
          <a:p>
            <a:r>
              <a:rPr lang="en-US" dirty="0" smtClean="0"/>
              <a:t>Scientific and Technical Information Center (STIC)</a:t>
            </a:r>
          </a:p>
        </p:txBody>
      </p:sp>
      <p:sp>
        <p:nvSpPr>
          <p:cNvPr id="55299" name="Subtitle 2"/>
          <p:cNvSpPr>
            <a:spLocks noGrp="1"/>
          </p:cNvSpPr>
          <p:nvPr>
            <p:ph type="subTitle" idx="1"/>
          </p:nvPr>
        </p:nvSpPr>
        <p:spPr/>
        <p:txBody>
          <a:bodyPr/>
          <a:lstStyle/>
          <a:p>
            <a:r>
              <a:rPr lang="en-US" dirty="0" smtClean="0"/>
              <a:t>Pamela Reynolds</a:t>
            </a:r>
          </a:p>
          <a:p>
            <a:r>
              <a:rPr lang="en-US" dirty="0" smtClean="0"/>
              <a:t>Technical Information Specialist, TC2100</a:t>
            </a:r>
            <a:r>
              <a:rPr lang="en-US" dirty="0"/>
              <a:t> </a:t>
            </a:r>
            <a:r>
              <a:rPr lang="en-US" dirty="0" smtClean="0"/>
              <a:t>&amp; TC2400</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p:cNvSpPr>
            <a:spLocks noGrp="1"/>
          </p:cNvSpPr>
          <p:nvPr>
            <p:ph type="title"/>
          </p:nvPr>
        </p:nvSpPr>
        <p:spPr/>
        <p:txBody>
          <a:bodyPr/>
          <a:lstStyle/>
          <a:p>
            <a:r>
              <a:rPr lang="en-US" dirty="0" smtClean="0"/>
              <a:t>STIC</a:t>
            </a:r>
          </a:p>
        </p:txBody>
      </p:sp>
      <p:sp>
        <p:nvSpPr>
          <p:cNvPr id="563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F6AF4220-5DEB-4B26-980F-7F62435F93A0}" type="slidenum">
              <a:rPr lang="en-US" smtClean="0"/>
              <a:pPr eaLnBrk="1"/>
              <a:t>42</a:t>
            </a:fld>
            <a:endParaRPr lang="en-US" dirty="0" smtClean="0"/>
          </a:p>
        </p:txBody>
      </p:sp>
      <p:sp>
        <p:nvSpPr>
          <p:cNvPr id="7" name="Content Placeholder 2"/>
          <p:cNvSpPr>
            <a:spLocks noGrp="1"/>
          </p:cNvSpPr>
          <p:nvPr>
            <p:ph idx="1"/>
          </p:nvPr>
        </p:nvSpPr>
        <p:spPr>
          <a:xfrm>
            <a:off x="685800" y="1905000"/>
            <a:ext cx="3886200" cy="4114800"/>
          </a:xfrm>
        </p:spPr>
        <p:txBody>
          <a:bodyPr>
            <a:normAutofit fontScale="85000" lnSpcReduction="20000"/>
          </a:bodyPr>
          <a:lstStyle/>
          <a:p>
            <a:pPr>
              <a:lnSpc>
                <a:spcPct val="120000"/>
              </a:lnSpc>
              <a:defRPr/>
            </a:pPr>
            <a:r>
              <a:rPr lang="en-US" dirty="0" smtClean="0"/>
              <a:t>Electronic Information Centers (EICs) are located within each TC</a:t>
            </a:r>
          </a:p>
          <a:p>
            <a:pPr>
              <a:lnSpc>
                <a:spcPct val="120000"/>
              </a:lnSpc>
              <a:defRPr/>
            </a:pPr>
            <a:r>
              <a:rPr lang="en-US" dirty="0" smtClean="0"/>
              <a:t>Each EIC houses an art-specific print collection</a:t>
            </a:r>
          </a:p>
          <a:p>
            <a:pPr>
              <a:lnSpc>
                <a:spcPct val="120000"/>
              </a:lnSpc>
              <a:defRPr/>
            </a:pPr>
            <a:r>
              <a:rPr lang="en-US" dirty="0" smtClean="0"/>
              <a:t>Main STIC houses a collection of scientific and technical literature</a:t>
            </a:r>
          </a:p>
          <a:p>
            <a:pPr>
              <a:lnSpc>
                <a:spcPct val="120000"/>
              </a:lnSpc>
              <a:defRPr/>
            </a:pPr>
            <a:r>
              <a:rPr lang="en-US" dirty="0"/>
              <a:t>O</a:t>
            </a:r>
            <a:r>
              <a:rPr lang="en-US" dirty="0" smtClean="0"/>
              <a:t>ver </a:t>
            </a:r>
            <a:r>
              <a:rPr lang="en-US" dirty="0"/>
              <a:t>8</a:t>
            </a:r>
            <a:r>
              <a:rPr lang="en-US" dirty="0" smtClean="0"/>
              <a:t>0 million foreign patents</a:t>
            </a:r>
            <a:endParaRPr lang="en-US" dirty="0"/>
          </a:p>
        </p:txBody>
      </p:sp>
      <p:pic>
        <p:nvPicPr>
          <p:cNvPr id="56325" name="Picture 4" descr="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81200"/>
            <a:ext cx="3860800" cy="3352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713" y="2667000"/>
            <a:ext cx="4525962" cy="3352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7" name="Title 1"/>
          <p:cNvSpPr>
            <a:spLocks noGrp="1"/>
          </p:cNvSpPr>
          <p:nvPr>
            <p:ph type="title"/>
          </p:nvPr>
        </p:nvSpPr>
        <p:spPr/>
        <p:txBody>
          <a:bodyPr/>
          <a:lstStyle/>
          <a:p>
            <a:r>
              <a:rPr lang="en-US" dirty="0" smtClean="0"/>
              <a:t>USPTO Collections</a:t>
            </a:r>
          </a:p>
        </p:txBody>
      </p:sp>
      <p:sp>
        <p:nvSpPr>
          <p:cNvPr id="3" name="Content Placeholder 2"/>
          <p:cNvSpPr>
            <a:spLocks noGrp="1"/>
          </p:cNvSpPr>
          <p:nvPr>
            <p:ph idx="1"/>
          </p:nvPr>
        </p:nvSpPr>
        <p:spPr>
          <a:xfrm>
            <a:off x="457200" y="1600200"/>
            <a:ext cx="2895600" cy="4525963"/>
          </a:xfrm>
        </p:spPr>
        <p:txBody>
          <a:bodyPr>
            <a:normAutofit fontScale="85000" lnSpcReduction="20000"/>
          </a:bodyPr>
          <a:lstStyle/>
          <a:p>
            <a:pPr>
              <a:defRPr/>
            </a:pPr>
            <a:r>
              <a:rPr lang="en-US" dirty="0" smtClean="0"/>
              <a:t>500+ databases</a:t>
            </a:r>
          </a:p>
          <a:p>
            <a:pPr>
              <a:defRPr/>
            </a:pPr>
            <a:r>
              <a:rPr lang="en-US" dirty="0" smtClean="0"/>
              <a:t>59,000+ electronic journals</a:t>
            </a:r>
          </a:p>
          <a:p>
            <a:pPr>
              <a:defRPr/>
            </a:pPr>
            <a:r>
              <a:rPr lang="en-US" dirty="0" smtClean="0"/>
              <a:t>175,000+ ebooks</a:t>
            </a:r>
          </a:p>
          <a:p>
            <a:pPr>
              <a:defRPr/>
            </a:pPr>
            <a:r>
              <a:rPr lang="en-US" dirty="0" smtClean="0"/>
              <a:t>Extensive historical and current print collection of books, journals, industry standards, and foreign patents</a:t>
            </a:r>
            <a:endParaRPr lang="en-US" dirty="0"/>
          </a:p>
        </p:txBody>
      </p:sp>
      <p:pic>
        <p:nvPicPr>
          <p:cNvPr id="57349" name="Picture 2" descr="screen cap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888" y="1746250"/>
            <a:ext cx="1779587"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0" name="Picture 3" descr="screen cap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200400"/>
            <a:ext cx="165893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8F4074F0-95EE-404F-9202-BDD21C4472E3}" type="slidenum">
              <a:rPr lang="en-US" smtClean="0"/>
              <a:pPr eaLnBrk="1"/>
              <a:t>43</a:t>
            </a:fld>
            <a:endParaRPr lang="en-US" dirty="0"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screen cap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1175" y="1585913"/>
            <a:ext cx="4559300" cy="2584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76400" y="228600"/>
            <a:ext cx="7467600" cy="1066800"/>
          </a:xfrm>
        </p:spPr>
        <p:txBody>
          <a:bodyPr>
            <a:normAutofit fontScale="90000"/>
          </a:bodyPr>
          <a:lstStyle/>
          <a:p>
            <a:pPr>
              <a:defRPr/>
            </a:pPr>
            <a:r>
              <a:rPr lang="en-US" sz="3600" dirty="0" smtClean="0"/>
              <a:t>IP-Authenticated </a:t>
            </a:r>
            <a:r>
              <a:rPr lang="en-US" sz="3600" dirty="0"/>
              <a:t>A</a:t>
            </a:r>
            <a:r>
              <a:rPr lang="en-US" sz="3600" dirty="0" smtClean="0"/>
              <a:t>ccess for Examiners</a:t>
            </a:r>
            <a:endParaRPr lang="en-US" sz="3600" dirty="0"/>
          </a:p>
        </p:txBody>
      </p:sp>
      <p:sp>
        <p:nvSpPr>
          <p:cNvPr id="58372" name="Content Placeholder 4"/>
          <p:cNvSpPr>
            <a:spLocks noGrp="1"/>
          </p:cNvSpPr>
          <p:nvPr>
            <p:ph sz="half" idx="1"/>
          </p:nvPr>
        </p:nvSpPr>
        <p:spPr>
          <a:xfrm>
            <a:off x="457200" y="1676400"/>
            <a:ext cx="4038600" cy="4800600"/>
          </a:xfrm>
        </p:spPr>
        <p:txBody>
          <a:bodyPr/>
          <a:lstStyle/>
          <a:p>
            <a:r>
              <a:rPr lang="en-US" sz="2000" dirty="0" smtClean="0"/>
              <a:t>IEEE Xplore</a:t>
            </a:r>
          </a:p>
          <a:p>
            <a:r>
              <a:rPr lang="en-US" sz="2000" dirty="0" smtClean="0"/>
              <a:t>ACM Digital Library</a:t>
            </a:r>
          </a:p>
          <a:p>
            <a:r>
              <a:rPr lang="en-US" sz="2000" dirty="0" smtClean="0"/>
              <a:t>Inspec</a:t>
            </a:r>
          </a:p>
          <a:p>
            <a:r>
              <a:rPr lang="en-US" sz="2000" dirty="0" smtClean="0"/>
              <a:t>Ei Compendex</a:t>
            </a:r>
          </a:p>
          <a:p>
            <a:r>
              <a:rPr lang="en-US" sz="2000" dirty="0" smtClean="0"/>
              <a:t>Dissertation Abstracts</a:t>
            </a:r>
          </a:p>
          <a:p>
            <a:r>
              <a:rPr lang="en-US" sz="2000" dirty="0" smtClean="0"/>
              <a:t>Research Disclosure</a:t>
            </a:r>
          </a:p>
          <a:p>
            <a:r>
              <a:rPr lang="en-US" sz="2000" dirty="0" smtClean="0"/>
              <a:t>IP.com</a:t>
            </a:r>
          </a:p>
          <a:p>
            <a:r>
              <a:rPr lang="en-US" sz="2000" dirty="0" smtClean="0"/>
              <a:t>Safari Books</a:t>
            </a:r>
          </a:p>
          <a:p>
            <a:r>
              <a:rPr lang="en-US" sz="2000" dirty="0" smtClean="0"/>
              <a:t>Science Citation Index</a:t>
            </a:r>
          </a:p>
          <a:p>
            <a:r>
              <a:rPr lang="en-US" sz="2000" dirty="0" smtClean="0"/>
              <a:t>MathSciNet</a:t>
            </a:r>
          </a:p>
          <a:p>
            <a:r>
              <a:rPr lang="en-US" sz="2000" dirty="0" smtClean="0"/>
              <a:t>ProQuest </a:t>
            </a:r>
          </a:p>
          <a:p>
            <a:r>
              <a:rPr lang="en-US" sz="2000" dirty="0" smtClean="0"/>
              <a:t>EBSCO</a:t>
            </a:r>
          </a:p>
          <a:p>
            <a:r>
              <a:rPr lang="en-US" sz="2000" dirty="0" smtClean="0"/>
              <a:t>ScienceDirect</a:t>
            </a:r>
          </a:p>
        </p:txBody>
      </p:sp>
      <p:pic>
        <p:nvPicPr>
          <p:cNvPr id="58373" name="Picture 3" descr="screen cap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2971800"/>
            <a:ext cx="3214688" cy="2984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4" name="Picture 4" descr="screen cap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114800"/>
            <a:ext cx="1966913" cy="2570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2BC97402-CFDE-4B50-A76A-747565237091}" type="slidenum">
              <a:rPr lang="en-US" smtClean="0"/>
              <a:pPr eaLnBrk="1"/>
              <a:t>44</a:t>
            </a:fld>
            <a:endParaRPr lang="en-US" dirty="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t>Commercial Databases</a:t>
            </a:r>
          </a:p>
        </p:txBody>
      </p:sp>
      <p:sp>
        <p:nvSpPr>
          <p:cNvPr id="3" name="Content Placeholder 2"/>
          <p:cNvSpPr>
            <a:spLocks noGrp="1"/>
          </p:cNvSpPr>
          <p:nvPr>
            <p:ph idx="1"/>
          </p:nvPr>
        </p:nvSpPr>
        <p:spPr>
          <a:xfrm>
            <a:off x="609600" y="1905000"/>
            <a:ext cx="7772400" cy="4114800"/>
          </a:xfrm>
        </p:spPr>
        <p:txBody>
          <a:bodyPr/>
          <a:lstStyle/>
          <a:p>
            <a:pPr>
              <a:defRPr/>
            </a:pPr>
            <a:r>
              <a:rPr lang="en-US" dirty="0" smtClean="0"/>
              <a:t>ProQuest Dialog</a:t>
            </a:r>
          </a:p>
          <a:p>
            <a:pPr>
              <a:defRPr/>
            </a:pPr>
            <a:r>
              <a:rPr lang="en-US" dirty="0" smtClean="0"/>
              <a:t>STN</a:t>
            </a:r>
          </a:p>
          <a:p>
            <a:pPr>
              <a:defRPr/>
            </a:pPr>
            <a:r>
              <a:rPr lang="en-US" dirty="0" smtClean="0"/>
              <a:t>Questel</a:t>
            </a:r>
          </a:p>
          <a:p>
            <a:pPr>
              <a:defRPr/>
            </a:pPr>
            <a:r>
              <a:rPr lang="en-US" dirty="0" smtClean="0"/>
              <a:t>Lexis/Nexis</a:t>
            </a:r>
          </a:p>
          <a:p>
            <a:pPr>
              <a:defRPr/>
            </a:pPr>
            <a:r>
              <a:rPr lang="en-US" dirty="0" smtClean="0"/>
              <a:t>Westlaw</a:t>
            </a:r>
          </a:p>
          <a:p>
            <a:pPr marL="0" indent="0">
              <a:buFontTx/>
              <a:buNone/>
              <a:defRPr/>
            </a:pPr>
            <a:endParaRPr lang="en-US" dirty="0"/>
          </a:p>
        </p:txBody>
      </p:sp>
      <p:pic>
        <p:nvPicPr>
          <p:cNvPr id="59396" name="Picture 6" descr="screen cap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676400"/>
            <a:ext cx="5037137" cy="46053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1F3F6CD2-D9CB-4044-81C9-10052F72663F}" type="slidenum">
              <a:rPr lang="en-US" smtClean="0"/>
              <a:pPr eaLnBrk="1"/>
              <a:t>45</a:t>
            </a:fld>
            <a:endParaRPr lang="en-US"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smtClean="0"/>
              <a:t>Prior Art Search Services</a:t>
            </a:r>
          </a:p>
        </p:txBody>
      </p:sp>
      <p:sp>
        <p:nvSpPr>
          <p:cNvPr id="60419" name="Content Placeholder 2"/>
          <p:cNvSpPr>
            <a:spLocks noGrp="1"/>
          </p:cNvSpPr>
          <p:nvPr>
            <p:ph idx="1"/>
          </p:nvPr>
        </p:nvSpPr>
        <p:spPr>
          <a:xfrm>
            <a:off x="457200" y="1600200"/>
            <a:ext cx="3352800" cy="4525963"/>
          </a:xfrm>
        </p:spPr>
        <p:txBody>
          <a:bodyPr/>
          <a:lstStyle/>
          <a:p>
            <a:r>
              <a:rPr lang="en-US" sz="1800" dirty="0" smtClean="0"/>
              <a:t>Professional search staff located in each TC search commercial databases to complement examiners’ searching</a:t>
            </a:r>
          </a:p>
          <a:p>
            <a:r>
              <a:rPr lang="en-US" sz="1800" dirty="0" smtClean="0"/>
              <a:t>Training provided to examiners</a:t>
            </a:r>
          </a:p>
          <a:p>
            <a:pPr lvl="1"/>
            <a:r>
              <a:rPr lang="en-US" sz="1800" dirty="0" smtClean="0"/>
              <a:t>PTA</a:t>
            </a:r>
          </a:p>
          <a:p>
            <a:pPr lvl="1"/>
            <a:r>
              <a:rPr lang="en-US" sz="1800" dirty="0" smtClean="0"/>
              <a:t>15-Minute Demos</a:t>
            </a:r>
          </a:p>
          <a:p>
            <a:pPr lvl="1"/>
            <a:r>
              <a:rPr lang="en-US" sz="1800" dirty="0" smtClean="0"/>
              <a:t>Lunch &amp; Learn Sessions</a:t>
            </a:r>
          </a:p>
          <a:p>
            <a:pPr lvl="1"/>
            <a:r>
              <a:rPr lang="en-US" sz="1800" dirty="0" smtClean="0"/>
              <a:t>One-on-one sessions with Search Strategy Experts (SSEs)</a:t>
            </a:r>
          </a:p>
        </p:txBody>
      </p:sp>
      <p:pic>
        <p:nvPicPr>
          <p:cNvPr id="60420" name="Picture 2" descr="screen cap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0" y="1371600"/>
            <a:ext cx="4221163" cy="2536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1" name="Picture 5" descr="screen cap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590800"/>
            <a:ext cx="4337050" cy="3886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8713" y="1371600"/>
            <a:ext cx="542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8562AD03-37EF-4589-81FE-16845449A111}" type="slidenum">
              <a:rPr lang="en-US" smtClean="0"/>
              <a:pPr eaLnBrk="1"/>
              <a:t>46</a:t>
            </a:fld>
            <a:endParaRPr lang="en-US" dirty="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752600" y="152400"/>
            <a:ext cx="6934200" cy="1143000"/>
          </a:xfrm>
        </p:spPr>
        <p:txBody>
          <a:bodyPr/>
          <a:lstStyle/>
          <a:p>
            <a:r>
              <a:rPr lang="en-US" dirty="0" smtClean="0"/>
              <a:t>Translation Services</a:t>
            </a:r>
          </a:p>
        </p:txBody>
      </p:sp>
      <p:sp>
        <p:nvSpPr>
          <p:cNvPr id="3" name="Content Placeholder 2"/>
          <p:cNvSpPr>
            <a:spLocks noGrp="1"/>
          </p:cNvSpPr>
          <p:nvPr>
            <p:ph idx="1"/>
          </p:nvPr>
        </p:nvSpPr>
        <p:spPr>
          <a:xfrm>
            <a:off x="381000" y="1752600"/>
            <a:ext cx="3276600" cy="4525963"/>
          </a:xfrm>
        </p:spPr>
        <p:txBody>
          <a:bodyPr>
            <a:normAutofit lnSpcReduction="10000"/>
          </a:bodyPr>
          <a:lstStyle/>
          <a:p>
            <a:pPr>
              <a:defRPr/>
            </a:pPr>
            <a:r>
              <a:rPr lang="en-US" dirty="0" smtClean="0"/>
              <a:t>In-house translators</a:t>
            </a:r>
          </a:p>
          <a:p>
            <a:pPr lvl="1">
              <a:defRPr/>
            </a:pPr>
            <a:r>
              <a:rPr lang="en-US" dirty="0" smtClean="0"/>
              <a:t>25 languages</a:t>
            </a:r>
          </a:p>
          <a:p>
            <a:pPr>
              <a:defRPr/>
            </a:pPr>
            <a:r>
              <a:rPr lang="en-US" dirty="0" smtClean="0"/>
              <a:t>Machine translations</a:t>
            </a:r>
          </a:p>
          <a:p>
            <a:pPr>
              <a:defRPr/>
            </a:pPr>
            <a:r>
              <a:rPr lang="en-US" dirty="0" smtClean="0"/>
              <a:t>External translation services for additional languages</a:t>
            </a:r>
          </a:p>
        </p:txBody>
      </p:sp>
      <p:pic>
        <p:nvPicPr>
          <p:cNvPr id="61444" name="Picture 2" descr="screen cap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850" y="1447800"/>
            <a:ext cx="3952875" cy="4594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5" name="Picture 3" descr="screen cap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200" y="2362200"/>
            <a:ext cx="3276600" cy="41100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30725" y="2822575"/>
            <a:ext cx="838200" cy="88900"/>
          </a:xfrm>
          <a:prstGeom prst="rect">
            <a:avLst/>
          </a:prstGeom>
          <a:solidFill>
            <a:schemeClr val="bg1"/>
          </a:solidFill>
        </p:spPr>
        <p:txBody>
          <a:bodyPr>
            <a:spAutoFit/>
          </a:bodyPr>
          <a:lstStyle/>
          <a:p>
            <a:pPr defTabSz="914400" hangingPunct="1">
              <a:spcBef>
                <a:spcPct val="20000"/>
              </a:spcBef>
              <a:buFontTx/>
              <a:buChar char="•"/>
              <a:defRPr/>
            </a:pPr>
            <a:endParaRPr lang="en-US" sz="3600" dirty="0">
              <a:solidFill>
                <a:srgbClr val="273C56"/>
              </a:solidFill>
              <a:latin typeface="Helvetica" pitchFamily="34" charset="0"/>
              <a:ea typeface="+mn-ea"/>
              <a:cs typeface="+mn-cs"/>
            </a:endParaRPr>
          </a:p>
        </p:txBody>
      </p:sp>
      <p:sp>
        <p:nvSpPr>
          <p:cNvPr id="614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907446B3-B807-47AA-8517-DF34A2BAFFDA}" type="slidenum">
              <a:rPr lang="en-US" smtClean="0"/>
              <a:pPr eaLnBrk="1"/>
              <a:t>47</a:t>
            </a:fld>
            <a:endParaRPr lang="en-US" dirty="0"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STIC Service Report</a:t>
            </a:r>
            <a:endParaRPr lang="en-US" dirty="0"/>
          </a:p>
        </p:txBody>
      </p:sp>
      <p:sp>
        <p:nvSpPr>
          <p:cNvPr id="62468"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7641751C-6021-4701-B783-7AF11A895998}" type="slidenum">
              <a:rPr lang="en-US" smtClean="0"/>
              <a:pPr eaLnBrk="1"/>
              <a:t>48</a:t>
            </a:fld>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269979234"/>
              </p:ext>
            </p:extLst>
          </p:nvPr>
        </p:nvGraphicFramePr>
        <p:xfrm>
          <a:off x="990600" y="1981200"/>
          <a:ext cx="7086600" cy="3505200"/>
        </p:xfrm>
        <a:graphic>
          <a:graphicData uri="http://schemas.openxmlformats.org/drawingml/2006/table">
            <a:tbl>
              <a:tblPr firstRow="1" firstCol="1" bandRow="1">
                <a:tableStyleId>{D27102A9-8310-4765-A935-A1911B00CA55}</a:tableStyleId>
              </a:tblPr>
              <a:tblGrid>
                <a:gridCol w="3886200"/>
                <a:gridCol w="1066800"/>
                <a:gridCol w="1143000"/>
                <a:gridCol w="990600"/>
              </a:tblGrid>
              <a:tr h="414918">
                <a:tc>
                  <a:txBody>
                    <a:bodyPr/>
                    <a:lstStyle/>
                    <a:p>
                      <a:pPr marL="0" marR="0">
                        <a:lnSpc>
                          <a:spcPct val="115000"/>
                        </a:lnSpc>
                        <a:spcBef>
                          <a:spcPts val="0"/>
                        </a:spcBef>
                        <a:spcAft>
                          <a:spcPts val="0"/>
                        </a:spcAft>
                      </a:pPr>
                      <a:r>
                        <a:rPr lang="en-US" sz="1800" dirty="0">
                          <a:effectLst/>
                        </a:rPr>
                        <a:t>FY2013</a:t>
                      </a:r>
                      <a:endParaRPr lang="en-US" sz="1800" dirty="0">
                        <a:effectLst/>
                        <a:latin typeface="Calibri"/>
                        <a:ea typeface="Calibri"/>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800" dirty="0">
                          <a:effectLst/>
                        </a:rPr>
                        <a:t>TC2100</a:t>
                      </a:r>
                      <a:endParaRPr lang="en-US" sz="1800" dirty="0">
                        <a:effectLst/>
                        <a:latin typeface="Calibri"/>
                        <a:ea typeface="Calibri"/>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800" dirty="0">
                          <a:effectLst/>
                        </a:rPr>
                        <a:t>TC2400</a:t>
                      </a:r>
                      <a:endParaRPr lang="en-US" sz="1800" dirty="0">
                        <a:effectLst/>
                        <a:latin typeface="Calibri"/>
                        <a:ea typeface="Calibri"/>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15000"/>
                        </a:lnSpc>
                        <a:spcBef>
                          <a:spcPts val="0"/>
                        </a:spcBef>
                        <a:spcAft>
                          <a:spcPts val="0"/>
                        </a:spcAft>
                      </a:pPr>
                      <a:r>
                        <a:rPr lang="en-US" sz="1800" dirty="0">
                          <a:effectLst/>
                        </a:rPr>
                        <a:t>Total</a:t>
                      </a:r>
                      <a:endParaRPr lang="en-US" sz="1800" dirty="0">
                        <a:effectLst/>
                        <a:latin typeface="Calibri"/>
                        <a:ea typeface="Calibri"/>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79187">
                <a:tc>
                  <a:txBody>
                    <a:bodyPr/>
                    <a:lstStyle/>
                    <a:p>
                      <a:pPr marL="0" marR="0">
                        <a:lnSpc>
                          <a:spcPct val="115000"/>
                        </a:lnSpc>
                        <a:spcBef>
                          <a:spcPts val="0"/>
                        </a:spcBef>
                        <a:spcAft>
                          <a:spcPts val="0"/>
                        </a:spcAft>
                      </a:pPr>
                      <a:r>
                        <a:rPr lang="en-US" sz="1800" b="0" dirty="0">
                          <a:effectLst/>
                        </a:rPr>
                        <a:t>Number of Searches Completed</a:t>
                      </a:r>
                      <a:endParaRPr lang="en-US" sz="1800" b="0" dirty="0">
                        <a:effectLst/>
                        <a:latin typeface="Calibri"/>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a:effectLst/>
                        </a:rPr>
                        <a:t>859</a:t>
                      </a:r>
                      <a:endParaRPr lang="en-US" sz="1800" dirty="0">
                        <a:effectLst/>
                        <a:latin typeface="Calibri"/>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1,150</a:t>
                      </a:r>
                      <a:endParaRPr lang="en-US" sz="1800" dirty="0">
                        <a:effectLst/>
                        <a:latin typeface="Calibri"/>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2,009</a:t>
                      </a:r>
                      <a:endParaRPr lang="en-US" sz="1800" dirty="0">
                        <a:effectLst/>
                        <a:latin typeface="Calibri"/>
                        <a:ea typeface="Calibri"/>
                      </a:endParaRPr>
                    </a:p>
                  </a:txBody>
                  <a:tcPr marL="68580" marR="68580" marT="0" marB="0">
                    <a:lnR w="12700" cap="flat" cmpd="sng" algn="ctr">
                      <a:solidFill>
                        <a:schemeClr val="tx1"/>
                      </a:solidFill>
                      <a:prstDash val="solid"/>
                      <a:round/>
                      <a:headEnd type="none" w="med" len="med"/>
                      <a:tailEnd type="none" w="med" len="med"/>
                    </a:lnR>
                  </a:tcPr>
                </a:tc>
              </a:tr>
              <a:tr h="479187">
                <a:tc>
                  <a:txBody>
                    <a:bodyPr/>
                    <a:lstStyle/>
                    <a:p>
                      <a:pPr marL="0" marR="0">
                        <a:lnSpc>
                          <a:spcPct val="115000"/>
                        </a:lnSpc>
                        <a:spcBef>
                          <a:spcPts val="0"/>
                        </a:spcBef>
                        <a:spcAft>
                          <a:spcPts val="0"/>
                        </a:spcAft>
                      </a:pPr>
                      <a:r>
                        <a:rPr lang="en-US" sz="1800" b="0" dirty="0">
                          <a:effectLst/>
                        </a:rPr>
                        <a:t>Patent Family Searches</a:t>
                      </a:r>
                      <a:endParaRPr lang="en-US" sz="1800" b="0" dirty="0">
                        <a:effectLst/>
                        <a:latin typeface="Calibri"/>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a:effectLst/>
                        </a:rPr>
                        <a:t>114</a:t>
                      </a:r>
                      <a:endParaRPr lang="en-US" sz="1800" dirty="0">
                        <a:effectLst/>
                        <a:latin typeface="Calibri"/>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186</a:t>
                      </a:r>
                      <a:endParaRPr lang="en-US" sz="1800" dirty="0">
                        <a:effectLst/>
                        <a:latin typeface="Calibri"/>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300</a:t>
                      </a:r>
                      <a:endParaRPr lang="en-US" sz="1800" dirty="0">
                        <a:effectLst/>
                        <a:latin typeface="Calibri"/>
                        <a:ea typeface="Calibri"/>
                      </a:endParaRPr>
                    </a:p>
                  </a:txBody>
                  <a:tcPr marL="68580" marR="68580" marT="0" marB="0">
                    <a:lnR w="12700" cap="flat" cmpd="sng" algn="ctr">
                      <a:solidFill>
                        <a:schemeClr val="tx1"/>
                      </a:solidFill>
                      <a:prstDash val="solid"/>
                      <a:round/>
                      <a:headEnd type="none" w="med" len="med"/>
                      <a:tailEnd type="none" w="med" len="med"/>
                    </a:lnR>
                  </a:tcPr>
                </a:tc>
              </a:tr>
              <a:tr h="479187">
                <a:tc>
                  <a:txBody>
                    <a:bodyPr/>
                    <a:lstStyle/>
                    <a:p>
                      <a:pPr marL="0" marR="0">
                        <a:lnSpc>
                          <a:spcPct val="115000"/>
                        </a:lnSpc>
                        <a:spcBef>
                          <a:spcPts val="0"/>
                        </a:spcBef>
                        <a:spcAft>
                          <a:spcPts val="0"/>
                        </a:spcAft>
                      </a:pPr>
                      <a:r>
                        <a:rPr lang="en-US" sz="1800" b="0" dirty="0">
                          <a:effectLst/>
                        </a:rPr>
                        <a:t>Document Delivery Requests</a:t>
                      </a:r>
                      <a:endParaRPr lang="en-US" sz="1800" b="0" dirty="0">
                        <a:effectLst/>
                        <a:latin typeface="Calibri"/>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a:effectLst/>
                        </a:rPr>
                        <a:t>312</a:t>
                      </a:r>
                      <a:endParaRPr lang="en-US" sz="1800" dirty="0">
                        <a:effectLst/>
                        <a:latin typeface="Calibri"/>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139</a:t>
                      </a:r>
                      <a:endParaRPr lang="en-US" sz="1800" dirty="0">
                        <a:effectLst/>
                        <a:latin typeface="Calibri"/>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331</a:t>
                      </a:r>
                      <a:endParaRPr lang="en-US" sz="1800" dirty="0">
                        <a:effectLst/>
                        <a:latin typeface="Calibri"/>
                        <a:ea typeface="Calibri"/>
                      </a:endParaRPr>
                    </a:p>
                  </a:txBody>
                  <a:tcPr marL="68580" marR="68580" marT="0" marB="0">
                    <a:lnR w="12700" cap="flat" cmpd="sng" algn="ctr">
                      <a:solidFill>
                        <a:schemeClr val="tx1"/>
                      </a:solidFill>
                      <a:prstDash val="solid"/>
                      <a:round/>
                      <a:headEnd type="none" w="med" len="med"/>
                      <a:tailEnd type="none" w="med" len="med"/>
                    </a:lnR>
                  </a:tcPr>
                </a:tc>
              </a:tr>
              <a:tr h="479187">
                <a:tc>
                  <a:txBody>
                    <a:bodyPr/>
                    <a:lstStyle/>
                    <a:p>
                      <a:pPr marL="0" marR="0">
                        <a:lnSpc>
                          <a:spcPct val="115000"/>
                        </a:lnSpc>
                        <a:spcBef>
                          <a:spcPts val="0"/>
                        </a:spcBef>
                        <a:spcAft>
                          <a:spcPts val="0"/>
                        </a:spcAft>
                      </a:pPr>
                      <a:r>
                        <a:rPr lang="en-US" sz="1800" b="0" dirty="0">
                          <a:effectLst/>
                        </a:rPr>
                        <a:t>Translations (machine, written, oral)</a:t>
                      </a:r>
                      <a:endParaRPr lang="en-US" sz="1800" b="0" dirty="0">
                        <a:effectLst/>
                        <a:latin typeface="Calibri"/>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a:effectLst/>
                        </a:rPr>
                        <a:t>290</a:t>
                      </a:r>
                      <a:endParaRPr lang="en-US" sz="1800" dirty="0">
                        <a:effectLst/>
                        <a:latin typeface="Calibri"/>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331</a:t>
                      </a:r>
                      <a:endParaRPr lang="en-US" sz="1800" dirty="0">
                        <a:effectLst/>
                        <a:latin typeface="Calibri"/>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621</a:t>
                      </a:r>
                      <a:endParaRPr lang="en-US" sz="1800" dirty="0">
                        <a:effectLst/>
                        <a:latin typeface="Calibri"/>
                        <a:ea typeface="Calibri"/>
                      </a:endParaRPr>
                    </a:p>
                  </a:txBody>
                  <a:tcPr marL="68580" marR="68580" marT="0" marB="0">
                    <a:lnR w="12700" cap="flat" cmpd="sng" algn="ctr">
                      <a:solidFill>
                        <a:schemeClr val="tx1"/>
                      </a:solidFill>
                      <a:prstDash val="solid"/>
                      <a:round/>
                      <a:headEnd type="none" w="med" len="med"/>
                      <a:tailEnd type="none" w="med" len="med"/>
                    </a:lnR>
                  </a:tcPr>
                </a:tc>
              </a:tr>
              <a:tr h="716334">
                <a:tc>
                  <a:txBody>
                    <a:bodyPr/>
                    <a:lstStyle/>
                    <a:p>
                      <a:pPr marL="0" marR="0">
                        <a:lnSpc>
                          <a:spcPct val="115000"/>
                        </a:lnSpc>
                        <a:spcBef>
                          <a:spcPts val="0"/>
                        </a:spcBef>
                        <a:spcAft>
                          <a:spcPts val="0"/>
                        </a:spcAft>
                      </a:pPr>
                      <a:r>
                        <a:rPr lang="en-US" sz="1800" b="0" dirty="0">
                          <a:effectLst/>
                        </a:rPr>
                        <a:t>STIC Classes/Demos/Training – Examiner Attendees</a:t>
                      </a:r>
                      <a:endParaRPr lang="en-US" sz="1800" b="0" dirty="0">
                        <a:effectLst/>
                        <a:latin typeface="Calibri"/>
                        <a:ea typeface="Calibri"/>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15000"/>
                        </a:lnSpc>
                        <a:spcBef>
                          <a:spcPts val="0"/>
                        </a:spcBef>
                        <a:spcAft>
                          <a:spcPts val="0"/>
                        </a:spcAft>
                      </a:pPr>
                      <a:r>
                        <a:rPr lang="en-US" sz="1800" dirty="0">
                          <a:effectLst/>
                        </a:rPr>
                        <a:t>4,189</a:t>
                      </a:r>
                      <a:endParaRPr lang="en-US" sz="1800" dirty="0">
                        <a:effectLst/>
                        <a:latin typeface="Calibri"/>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4,125</a:t>
                      </a:r>
                      <a:endParaRPr lang="en-US" sz="1800" dirty="0">
                        <a:effectLst/>
                        <a:latin typeface="Calibri"/>
                        <a:ea typeface="Calibri"/>
                      </a:endParaRPr>
                    </a:p>
                  </a:txBody>
                  <a:tcPr marL="68580" marR="68580" marT="0" marB="0"/>
                </a:tc>
                <a:tc>
                  <a:txBody>
                    <a:bodyPr/>
                    <a:lstStyle/>
                    <a:p>
                      <a:pPr marL="0" marR="0">
                        <a:lnSpc>
                          <a:spcPct val="115000"/>
                        </a:lnSpc>
                        <a:spcBef>
                          <a:spcPts val="0"/>
                        </a:spcBef>
                        <a:spcAft>
                          <a:spcPts val="0"/>
                        </a:spcAft>
                      </a:pPr>
                      <a:r>
                        <a:rPr lang="en-US" sz="1800" dirty="0">
                          <a:effectLst/>
                        </a:rPr>
                        <a:t>8,314</a:t>
                      </a:r>
                      <a:endParaRPr lang="en-US" sz="1800" dirty="0">
                        <a:effectLst/>
                        <a:latin typeface="Calibri"/>
                        <a:ea typeface="Calibri"/>
                      </a:endParaRPr>
                    </a:p>
                  </a:txBody>
                  <a:tcPr marL="68580" marR="68580" marT="0" marB="0">
                    <a:lnR w="12700" cap="flat" cmpd="sng" algn="ctr">
                      <a:solidFill>
                        <a:schemeClr val="tx1"/>
                      </a:solidFill>
                      <a:prstDash val="solid"/>
                      <a:round/>
                      <a:headEnd type="none" w="med" len="med"/>
                      <a:tailEnd type="none" w="med" len="med"/>
                    </a:lnR>
                  </a:tcPr>
                </a:tc>
              </a:tr>
              <a:tr h="457200">
                <a:tc>
                  <a:txBody>
                    <a:bodyPr/>
                    <a:lstStyle/>
                    <a:p>
                      <a:pPr marL="0" marR="0">
                        <a:lnSpc>
                          <a:spcPct val="115000"/>
                        </a:lnSpc>
                        <a:spcBef>
                          <a:spcPts val="0"/>
                        </a:spcBef>
                        <a:spcAft>
                          <a:spcPts val="0"/>
                        </a:spcAft>
                      </a:pPr>
                      <a:r>
                        <a:rPr lang="en-US" sz="1800" b="0" dirty="0">
                          <a:effectLst/>
                        </a:rPr>
                        <a:t>One-on-one Examiner Assistance</a:t>
                      </a:r>
                      <a:endParaRPr lang="en-US" sz="1800" b="0" dirty="0">
                        <a:effectLst/>
                        <a:latin typeface="Calibri"/>
                        <a:ea typeface="Calibri"/>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rPr>
                        <a:t>5,197</a:t>
                      </a:r>
                      <a:endParaRPr lang="en-US" sz="1800" dirty="0">
                        <a:effectLst/>
                        <a:latin typeface="Calibri"/>
                        <a:ea typeface="Calibri"/>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rPr>
                        <a:t>5,976</a:t>
                      </a:r>
                      <a:endParaRPr lang="en-US" sz="1800" dirty="0">
                        <a:effectLst/>
                        <a:latin typeface="Calibri"/>
                        <a:ea typeface="Calibri"/>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rPr>
                        <a:t>11,173</a:t>
                      </a:r>
                      <a:endParaRPr lang="en-US" sz="1800" dirty="0">
                        <a:effectLst/>
                        <a:latin typeface="Calibri"/>
                        <a:ea typeface="Calibri"/>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smtClean="0"/>
              <a:t>STIC-Examiner Interactions</a:t>
            </a:r>
          </a:p>
        </p:txBody>
      </p:sp>
      <p:pic>
        <p:nvPicPr>
          <p:cNvPr id="63491" name="Picture 2" descr="screen captu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24237" y="1905000"/>
            <a:ext cx="5338763" cy="2514600"/>
          </a:xfrm>
        </p:spPr>
      </p:pic>
      <p:pic>
        <p:nvPicPr>
          <p:cNvPr id="63492" name="Picture 3" descr="screen cap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191000"/>
            <a:ext cx="3275013"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400" y="2514600"/>
            <a:ext cx="3124200" cy="3255963"/>
          </a:xfrm>
          <a:prstGeom prst="rect">
            <a:avLst/>
          </a:prstGeom>
          <a:noFill/>
        </p:spPr>
        <p:txBody>
          <a:bodyPr>
            <a:spAutoFit/>
          </a:bodyPr>
          <a:lstStyle/>
          <a:p>
            <a:pPr marL="285750" indent="-285750" defTabSz="914400" hangingPunct="1">
              <a:spcBef>
                <a:spcPct val="20000"/>
              </a:spcBef>
              <a:buFont typeface="Arial" pitchFamily="34" charset="0"/>
              <a:buChar char="•"/>
              <a:defRPr/>
            </a:pPr>
            <a:r>
              <a:rPr lang="en-US" sz="2800" dirty="0">
                <a:solidFill>
                  <a:srgbClr val="273C56"/>
                </a:solidFill>
                <a:latin typeface="Helvetica" pitchFamily="34" charset="0"/>
                <a:ea typeface="+mn-ea"/>
                <a:cs typeface="+mn-cs"/>
              </a:rPr>
              <a:t>In-person</a:t>
            </a:r>
          </a:p>
          <a:p>
            <a:pPr marL="285750" indent="-285750" defTabSz="914400" hangingPunct="1">
              <a:spcBef>
                <a:spcPct val="20000"/>
              </a:spcBef>
              <a:buFont typeface="Arial" pitchFamily="34" charset="0"/>
              <a:buChar char="•"/>
              <a:defRPr/>
            </a:pPr>
            <a:r>
              <a:rPr lang="en-US" sz="2800" dirty="0">
                <a:solidFill>
                  <a:srgbClr val="273C56"/>
                </a:solidFill>
                <a:latin typeface="Helvetica" pitchFamily="34" charset="0"/>
                <a:ea typeface="+mn-ea"/>
                <a:cs typeface="+mn-cs"/>
              </a:rPr>
              <a:t>Telephone</a:t>
            </a:r>
          </a:p>
          <a:p>
            <a:pPr marL="285750" indent="-285750" defTabSz="914400" hangingPunct="1">
              <a:spcBef>
                <a:spcPct val="20000"/>
              </a:spcBef>
              <a:buFont typeface="Arial" pitchFamily="34" charset="0"/>
              <a:buChar char="•"/>
              <a:defRPr/>
            </a:pPr>
            <a:r>
              <a:rPr lang="en-US" sz="2800" dirty="0">
                <a:solidFill>
                  <a:srgbClr val="273C56"/>
                </a:solidFill>
                <a:latin typeface="Helvetica" pitchFamily="34" charset="0"/>
                <a:ea typeface="+mn-ea"/>
                <a:cs typeface="+mn-cs"/>
              </a:rPr>
              <a:t>E-mail</a:t>
            </a:r>
          </a:p>
          <a:p>
            <a:pPr marL="285750" indent="-285750" defTabSz="914400" hangingPunct="1">
              <a:spcBef>
                <a:spcPct val="20000"/>
              </a:spcBef>
              <a:buFont typeface="Arial" pitchFamily="34" charset="0"/>
              <a:buChar char="•"/>
              <a:defRPr/>
            </a:pPr>
            <a:r>
              <a:rPr lang="en-US" sz="2800" dirty="0">
                <a:solidFill>
                  <a:srgbClr val="273C56"/>
                </a:solidFill>
                <a:latin typeface="Helvetica" pitchFamily="34" charset="0"/>
                <a:ea typeface="+mn-ea"/>
                <a:cs typeface="+mn-cs"/>
              </a:rPr>
              <a:t>Instant message</a:t>
            </a:r>
          </a:p>
          <a:p>
            <a:pPr marL="285750" indent="-285750" defTabSz="914400" hangingPunct="1">
              <a:spcBef>
                <a:spcPct val="20000"/>
              </a:spcBef>
              <a:buFont typeface="Arial" pitchFamily="34" charset="0"/>
              <a:buChar char="•"/>
              <a:defRPr/>
            </a:pPr>
            <a:r>
              <a:rPr lang="en-US" sz="2800" dirty="0" smtClean="0">
                <a:solidFill>
                  <a:srgbClr val="273C56"/>
                </a:solidFill>
                <a:latin typeface="Helvetica" pitchFamily="34" charset="0"/>
                <a:ea typeface="+mn-ea"/>
                <a:cs typeface="+mn-cs"/>
              </a:rPr>
              <a:t>Chat </a:t>
            </a:r>
            <a:r>
              <a:rPr lang="en-US" sz="2800" dirty="0">
                <a:solidFill>
                  <a:srgbClr val="273C56"/>
                </a:solidFill>
                <a:latin typeface="Helvetica" pitchFamily="34" charset="0"/>
                <a:ea typeface="+mn-ea"/>
                <a:cs typeface="+mn-cs"/>
              </a:rPr>
              <a:t>room</a:t>
            </a:r>
          </a:p>
          <a:p>
            <a:pPr defTabSz="914400" hangingPunct="1">
              <a:spcBef>
                <a:spcPct val="20000"/>
              </a:spcBef>
              <a:buFontTx/>
              <a:buChar char="•"/>
              <a:defRPr/>
            </a:pPr>
            <a:endParaRPr lang="en-US" sz="3600" dirty="0">
              <a:solidFill>
                <a:srgbClr val="273C56"/>
              </a:solidFill>
              <a:latin typeface="Helvetica" pitchFamily="34" charset="0"/>
              <a:ea typeface="+mn-ea"/>
              <a:cs typeface="+mn-cs"/>
            </a:endParaRPr>
          </a:p>
        </p:txBody>
      </p:sp>
      <p:sp>
        <p:nvSpPr>
          <p:cNvPr id="63494"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1C727B35-F8C0-4655-ADEB-6CC84529455C}" type="slidenum">
              <a:rPr lang="en-US" smtClean="0"/>
              <a:pPr eaLnBrk="1"/>
              <a:t>49</a:t>
            </a:fld>
            <a:endParaRPr 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3800" dirty="0" smtClean="0"/>
              <a:t>Agenda</a:t>
            </a:r>
          </a:p>
        </p:txBody>
      </p:sp>
      <p:graphicFrame>
        <p:nvGraphicFramePr>
          <p:cNvPr id="5" name="Content Placeholder 4" descr="agenda"/>
          <p:cNvGraphicFramePr>
            <a:graphicFrameLocks noGrp="1"/>
          </p:cNvGraphicFramePr>
          <p:nvPr>
            <p:ph idx="1"/>
            <p:extLst>
              <p:ext uri="{D42A27DB-BD31-4B8C-83A1-F6EECF244321}">
                <p14:modId xmlns:p14="http://schemas.microsoft.com/office/powerpoint/2010/main" val="3218228734"/>
              </p:ext>
            </p:extLst>
          </p:nvPr>
        </p:nvGraphicFramePr>
        <p:xfrm>
          <a:off x="457200" y="1581070"/>
          <a:ext cx="8153400" cy="4948780"/>
        </p:xfrm>
        <a:graphic>
          <a:graphicData uri="http://schemas.openxmlformats.org/drawingml/2006/table">
            <a:tbl>
              <a:tblPr firstRow="1" bandRow="1">
                <a:tableStyleId>{7DF18680-E054-41AD-8BC1-D1AEF772440D}</a:tableStyleId>
              </a:tblPr>
              <a:tblGrid>
                <a:gridCol w="1859547"/>
                <a:gridCol w="6293853"/>
              </a:tblGrid>
              <a:tr h="356616">
                <a:tc>
                  <a:txBody>
                    <a:bodyPr/>
                    <a:lstStyle/>
                    <a:p>
                      <a:pPr algn="ctr"/>
                      <a:r>
                        <a:rPr lang="en-US" sz="1800" baseline="0" dirty="0" smtClean="0">
                          <a:solidFill>
                            <a:schemeClr val="tx1"/>
                          </a:solidFill>
                        </a:rPr>
                        <a:t>Time</a:t>
                      </a:r>
                      <a:endParaRPr lang="en-US" sz="1800" baseline="0" dirty="0">
                        <a:solidFill>
                          <a:schemeClr val="tx1"/>
                        </a:solidFill>
                      </a:endParaRPr>
                    </a:p>
                  </a:txBody>
                  <a:tcPr marT="45696" marB="45696"/>
                </a:tc>
                <a:tc>
                  <a:txBody>
                    <a:bodyPr/>
                    <a:lstStyle/>
                    <a:p>
                      <a:pPr algn="ctr"/>
                      <a:r>
                        <a:rPr lang="en-US" sz="1800" baseline="0" dirty="0" smtClean="0">
                          <a:solidFill>
                            <a:schemeClr val="tx1"/>
                          </a:solidFill>
                        </a:rPr>
                        <a:t>Topic</a:t>
                      </a:r>
                      <a:endParaRPr lang="en-US" sz="1800" baseline="0" dirty="0">
                        <a:solidFill>
                          <a:schemeClr val="tx1"/>
                        </a:solidFill>
                      </a:endParaRPr>
                    </a:p>
                  </a:txBody>
                  <a:tcPr marT="45696" marB="45696"/>
                </a:tc>
              </a:tr>
              <a:tr h="356616">
                <a:tc>
                  <a:txBody>
                    <a:bodyPr/>
                    <a:lstStyle/>
                    <a:p>
                      <a:pPr algn="l" fontAlgn="t">
                        <a:lnSpc>
                          <a:spcPct val="100000"/>
                        </a:lnSpc>
                        <a:spcBef>
                          <a:spcPts val="0"/>
                        </a:spcBef>
                      </a:pPr>
                      <a:r>
                        <a:rPr lang="en-US" sz="1600" dirty="0" smtClean="0">
                          <a:effectLst/>
                        </a:rPr>
                        <a:t> 10 minutes</a:t>
                      </a:r>
                      <a:endParaRPr lang="en-US" sz="1600" dirty="0">
                        <a:effectLst/>
                        <a:latin typeface="+mn-lt"/>
                      </a:endParaRPr>
                    </a:p>
                  </a:txBody>
                  <a:tcPr marL="0" marR="0" marT="0" marB="0" anchor="ctr"/>
                </a:tc>
                <a:tc>
                  <a:txBody>
                    <a:bodyPr/>
                    <a:lstStyle/>
                    <a:p>
                      <a:pPr algn="l">
                        <a:lnSpc>
                          <a:spcPct val="100000"/>
                        </a:lnSpc>
                        <a:spcBef>
                          <a:spcPts val="0"/>
                        </a:spcBef>
                      </a:pPr>
                      <a:r>
                        <a:rPr lang="en-US" sz="1600" kern="1200" dirty="0" smtClean="0">
                          <a:effectLst/>
                        </a:rPr>
                        <a:t>Introduction &amp; Background</a:t>
                      </a:r>
                    </a:p>
                  </a:txBody>
                  <a:tcPr marT="45696" marB="45696" anchor="ctr"/>
                </a:tc>
              </a:tr>
              <a:tr h="356616">
                <a:tc>
                  <a:txBody>
                    <a:bodyPr/>
                    <a:lstStyle/>
                    <a:p>
                      <a:pPr algn="l">
                        <a:lnSpc>
                          <a:spcPct val="100000"/>
                        </a:lnSpc>
                        <a:spcBef>
                          <a:spcPts val="0"/>
                        </a:spcBef>
                      </a:pPr>
                      <a:r>
                        <a:rPr lang="en-US" sz="1600" dirty="0" smtClean="0"/>
                        <a:t>70 minutes</a:t>
                      </a:r>
                      <a:endParaRPr lang="en-US" sz="1600" dirty="0">
                        <a:latin typeface="+mn-lt"/>
                      </a:endParaRPr>
                    </a:p>
                  </a:txBody>
                  <a:tcPr marT="45696" marB="45696" anchor="ctr"/>
                </a:tc>
                <a:tc>
                  <a:txBody>
                    <a:bodyPr/>
                    <a:lstStyle/>
                    <a:p>
                      <a:pPr marL="0" lvl="0" indent="0" algn="l">
                        <a:lnSpc>
                          <a:spcPct val="100000"/>
                        </a:lnSpc>
                        <a:spcBef>
                          <a:spcPts val="0"/>
                        </a:spcBef>
                        <a:buFont typeface="Arial" pitchFamily="34" charset="0"/>
                        <a:buNone/>
                      </a:pPr>
                      <a:r>
                        <a:rPr lang="en-US" sz="1600" kern="1200" dirty="0" smtClean="0">
                          <a:effectLst/>
                        </a:rPr>
                        <a:t>USPTO</a:t>
                      </a:r>
                      <a:r>
                        <a:rPr lang="en-US" sz="1600" kern="1200" baseline="0" dirty="0" smtClean="0">
                          <a:effectLst/>
                        </a:rPr>
                        <a:t> Presentations</a:t>
                      </a:r>
                    </a:p>
                    <a:p>
                      <a:pPr marL="285750" lvl="0" indent="-285750" algn="l">
                        <a:lnSpc>
                          <a:spcPct val="100000"/>
                        </a:lnSpc>
                        <a:spcBef>
                          <a:spcPts val="0"/>
                        </a:spcBef>
                        <a:buFont typeface="Arial" pitchFamily="34" charset="0"/>
                        <a:buChar char="•"/>
                      </a:pPr>
                      <a:r>
                        <a:rPr lang="en-US" sz="1600" kern="1200" baseline="0" dirty="0" smtClean="0">
                          <a:solidFill>
                            <a:schemeClr val="dk1"/>
                          </a:solidFill>
                          <a:effectLst/>
                          <a:latin typeface="+mn-lt"/>
                          <a:ea typeface="+mn-ea"/>
                          <a:cs typeface="+mn-cs"/>
                        </a:rPr>
                        <a:t>Brian Sircus</a:t>
                      </a:r>
                    </a:p>
                    <a:p>
                      <a:pPr marL="285750" lvl="0" indent="-285750" algn="l">
                        <a:lnSpc>
                          <a:spcPct val="100000"/>
                        </a:lnSpc>
                        <a:spcBef>
                          <a:spcPts val="0"/>
                        </a:spcBef>
                        <a:buFont typeface="Arial" pitchFamily="34" charset="0"/>
                        <a:buChar char="•"/>
                      </a:pPr>
                      <a:r>
                        <a:rPr lang="en-US" sz="1600" kern="1200" baseline="0" dirty="0" smtClean="0">
                          <a:solidFill>
                            <a:schemeClr val="dk1"/>
                          </a:solidFill>
                          <a:effectLst/>
                          <a:latin typeface="+mn-lt"/>
                          <a:ea typeface="+mn-ea"/>
                          <a:cs typeface="+mn-cs"/>
                        </a:rPr>
                        <a:t>Scott Beliveau</a:t>
                      </a:r>
                    </a:p>
                    <a:p>
                      <a:pPr marL="285750" lvl="0" indent="-285750" algn="l">
                        <a:lnSpc>
                          <a:spcPct val="100000"/>
                        </a:lnSpc>
                        <a:spcBef>
                          <a:spcPts val="0"/>
                        </a:spcBef>
                        <a:buFont typeface="Arial" pitchFamily="34" charset="0"/>
                        <a:buChar char="•"/>
                      </a:pPr>
                      <a:r>
                        <a:rPr lang="en-US" sz="1600" kern="1200" baseline="0" dirty="0" smtClean="0">
                          <a:solidFill>
                            <a:schemeClr val="dk1"/>
                          </a:solidFill>
                          <a:effectLst/>
                          <a:latin typeface="+mn-lt"/>
                          <a:ea typeface="+mn-ea"/>
                          <a:cs typeface="+mn-cs"/>
                        </a:rPr>
                        <a:t>Pamela Reynolds</a:t>
                      </a:r>
                    </a:p>
                    <a:p>
                      <a:pPr marL="285750" lvl="0" indent="-285750" algn="l">
                        <a:lnSpc>
                          <a:spcPct val="100000"/>
                        </a:lnSpc>
                        <a:spcBef>
                          <a:spcPts val="0"/>
                        </a:spcBef>
                        <a:buFont typeface="Arial" pitchFamily="34" charset="0"/>
                        <a:buChar char="•"/>
                      </a:pPr>
                      <a:r>
                        <a:rPr lang="en-US" sz="1600" kern="1200" baseline="0" dirty="0" smtClean="0">
                          <a:solidFill>
                            <a:schemeClr val="dk1"/>
                          </a:solidFill>
                          <a:effectLst/>
                          <a:latin typeface="+mn-lt"/>
                          <a:ea typeface="+mn-ea"/>
                          <a:cs typeface="+mn-cs"/>
                        </a:rPr>
                        <a:t>Boris Pesin</a:t>
                      </a:r>
                    </a:p>
                    <a:p>
                      <a:pPr marL="285750" lvl="0" indent="-285750" algn="l">
                        <a:lnSpc>
                          <a:spcPct val="100000"/>
                        </a:lnSpc>
                        <a:spcBef>
                          <a:spcPts val="0"/>
                        </a:spcBef>
                        <a:buFont typeface="Arial" pitchFamily="34" charset="0"/>
                        <a:buChar char="•"/>
                      </a:pPr>
                      <a:r>
                        <a:rPr lang="en-US" sz="1600" kern="1200" baseline="0" dirty="0" smtClean="0">
                          <a:solidFill>
                            <a:schemeClr val="dk1"/>
                          </a:solidFill>
                          <a:effectLst/>
                          <a:latin typeface="+mn-lt"/>
                          <a:ea typeface="+mn-ea"/>
                          <a:cs typeface="+mn-cs"/>
                        </a:rPr>
                        <a:t>Q &amp; A</a:t>
                      </a:r>
                      <a:endParaRPr lang="en-US" sz="1600" kern="1200" dirty="0" smtClean="0">
                        <a:solidFill>
                          <a:schemeClr val="dk1"/>
                        </a:solidFill>
                        <a:effectLst/>
                        <a:latin typeface="+mn-lt"/>
                        <a:ea typeface="+mn-ea"/>
                        <a:cs typeface="+mn-cs"/>
                      </a:endParaRPr>
                    </a:p>
                  </a:txBody>
                  <a:tcPr marT="45696" marB="45696" anchor="ctr"/>
                </a:tc>
              </a:tr>
              <a:tr h="356616">
                <a:tc>
                  <a:txBody>
                    <a:bodyPr/>
                    <a:lstStyle/>
                    <a:p>
                      <a:pPr algn="l">
                        <a:lnSpc>
                          <a:spcPct val="100000"/>
                        </a:lnSpc>
                        <a:spcBef>
                          <a:spcPts val="0"/>
                        </a:spcBef>
                      </a:pPr>
                      <a:r>
                        <a:rPr lang="en-US" sz="1600" dirty="0" smtClean="0"/>
                        <a:t>15 minutes</a:t>
                      </a:r>
                      <a:endParaRPr lang="en-US" sz="1600" dirty="0">
                        <a:latin typeface="+mn-lt"/>
                      </a:endParaRPr>
                    </a:p>
                  </a:txBody>
                  <a:tcPr marT="45696" marB="45696" anchor="ctr"/>
                </a:tc>
                <a:tc>
                  <a:txBody>
                    <a:bodyPr/>
                    <a:lstStyle/>
                    <a:p>
                      <a:pPr marL="0" marR="0" algn="l">
                        <a:lnSpc>
                          <a:spcPct val="100000"/>
                        </a:lnSpc>
                        <a:spcBef>
                          <a:spcPts val="0"/>
                        </a:spcBef>
                        <a:spcAft>
                          <a:spcPts val="0"/>
                        </a:spcAft>
                      </a:pPr>
                      <a:r>
                        <a:rPr lang="en-US" sz="1600" dirty="0" smtClean="0">
                          <a:effectLst/>
                          <a:latin typeface="+mn-lt"/>
                          <a:ea typeface="Calibri"/>
                          <a:cs typeface="Times New Roman"/>
                        </a:rPr>
                        <a:t>Break</a:t>
                      </a:r>
                      <a:endParaRPr lang="en-US" sz="1600" dirty="0">
                        <a:effectLst/>
                        <a:latin typeface="+mn-lt"/>
                        <a:ea typeface="Calibri"/>
                        <a:cs typeface="Times New Roman"/>
                      </a:endParaRPr>
                    </a:p>
                  </a:txBody>
                  <a:tcPr marL="68580" marR="68580" marT="0" marB="0" anchor="ctr"/>
                </a:tc>
              </a:tr>
              <a:tr h="1310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70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T="45696" marB="45696"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kern="1200" dirty="0" smtClean="0">
                          <a:effectLst/>
                        </a:rPr>
                        <a:t>Stakeholder</a:t>
                      </a:r>
                      <a:r>
                        <a:rPr lang="en-US" sz="1600" kern="1200" baseline="0" dirty="0" smtClean="0">
                          <a:effectLst/>
                        </a:rPr>
                        <a:t> Presentations</a:t>
                      </a:r>
                      <a:endParaRPr lang="en-US" sz="1600" kern="1200" dirty="0" smtClean="0">
                        <a:effectLst/>
                      </a:endParaRPr>
                    </a:p>
                    <a:p>
                      <a:pPr marL="171450" lvl="0" indent="-171450" algn="l">
                        <a:lnSpc>
                          <a:spcPct val="100000"/>
                        </a:lnSpc>
                        <a:spcBef>
                          <a:spcPts val="0"/>
                        </a:spcBef>
                        <a:buFont typeface="Arial" pitchFamily="34" charset="0"/>
                        <a:buChar char="•"/>
                      </a:pPr>
                      <a:r>
                        <a:rPr lang="en-US" sz="1600" kern="1200" dirty="0" smtClean="0">
                          <a:effectLst/>
                        </a:rPr>
                        <a:t>Brad Pederson (Patterson Thuente IP)</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dirty="0" smtClean="0">
                          <a:effectLst/>
                        </a:rPr>
                        <a:t>John Toebes (Cisco Systems)</a:t>
                      </a:r>
                    </a:p>
                    <a:p>
                      <a:pPr marL="171450" lvl="0" indent="-171450" algn="l">
                        <a:lnSpc>
                          <a:spcPct val="100000"/>
                        </a:lnSpc>
                        <a:spcBef>
                          <a:spcPts val="0"/>
                        </a:spcBef>
                        <a:buFont typeface="Arial" pitchFamily="34" charset="0"/>
                        <a:buChar char="•"/>
                      </a:pPr>
                      <a:r>
                        <a:rPr lang="en-US" sz="1600" kern="1200" dirty="0" smtClean="0">
                          <a:effectLst/>
                        </a:rPr>
                        <a:t>Dominic </a:t>
                      </a:r>
                      <a:r>
                        <a:rPr lang="en-US" sz="1600" kern="1200" dirty="0" err="1" smtClean="0">
                          <a:effectLst/>
                        </a:rPr>
                        <a:t>DeMarco</a:t>
                      </a:r>
                      <a:r>
                        <a:rPr lang="en-US" sz="1600" kern="1200" dirty="0" smtClean="0">
                          <a:effectLst/>
                        </a:rPr>
                        <a:t> (</a:t>
                      </a:r>
                      <a:r>
                        <a:rPr lang="en-US" sz="1600" kern="1200" dirty="0" err="1" smtClean="0">
                          <a:effectLst/>
                        </a:rPr>
                        <a:t>DeMarco</a:t>
                      </a:r>
                      <a:r>
                        <a:rPr lang="en-US" sz="1600" kern="1200" dirty="0" smtClean="0">
                          <a:effectLst/>
                        </a:rPr>
                        <a:t> </a:t>
                      </a:r>
                      <a:r>
                        <a:rPr lang="en-US" sz="1600" kern="1200" baseline="0" dirty="0" smtClean="0">
                          <a:effectLst/>
                        </a:rPr>
                        <a:t>IP, LLC and PIUG</a:t>
                      </a:r>
                      <a:r>
                        <a:rPr lang="en-US" sz="1600" kern="1200" dirty="0" smtClean="0">
                          <a:effectLst/>
                        </a:rPr>
                        <a:t>)</a:t>
                      </a:r>
                    </a:p>
                    <a:p>
                      <a:pPr marL="171450" lvl="0" indent="-171450" algn="l">
                        <a:lnSpc>
                          <a:spcPct val="100000"/>
                        </a:lnSpc>
                        <a:spcBef>
                          <a:spcPts val="0"/>
                        </a:spcBef>
                        <a:buFont typeface="Arial" pitchFamily="34" charset="0"/>
                        <a:buChar char="•"/>
                      </a:pPr>
                      <a:r>
                        <a:rPr lang="en-US" sz="1600" kern="1200" dirty="0" smtClean="0">
                          <a:effectLst/>
                        </a:rPr>
                        <a:t>Michael Messinger (Sterne,</a:t>
                      </a:r>
                      <a:r>
                        <a:rPr lang="en-US" sz="1600" kern="1200" baseline="0" dirty="0" smtClean="0">
                          <a:effectLst/>
                        </a:rPr>
                        <a:t> Kessler, Goldstein, and Fox)</a:t>
                      </a:r>
                    </a:p>
                    <a:p>
                      <a:pPr marL="171450" lvl="0" indent="-171450" algn="l">
                        <a:lnSpc>
                          <a:spcPct val="100000"/>
                        </a:lnSpc>
                        <a:spcBef>
                          <a:spcPts val="0"/>
                        </a:spcBef>
                        <a:buFont typeface="Arial" pitchFamily="34" charset="0"/>
                        <a:buChar char="•"/>
                      </a:pPr>
                      <a:r>
                        <a:rPr lang="en-US" sz="1600" kern="1200" baseline="0" dirty="0" smtClean="0">
                          <a:effectLst/>
                        </a:rPr>
                        <a:t>Q &amp; A</a:t>
                      </a:r>
                    </a:p>
                  </a:txBody>
                  <a:tcPr marT="45696" marB="45696" anchor="ctr"/>
                </a:tc>
              </a:tr>
              <a:tr h="403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30 minutes</a:t>
                      </a:r>
                    </a:p>
                  </a:txBody>
                  <a:tcPr marT="45696" marB="45696"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kern="1200" dirty="0" smtClean="0">
                          <a:effectLst/>
                        </a:rPr>
                        <a:t>Open Discussion</a:t>
                      </a:r>
                    </a:p>
                  </a:txBody>
                  <a:tcPr marT="45696" marB="45696" anchor="ctr"/>
                </a:tc>
              </a:tr>
              <a:tr h="357650">
                <a:tc>
                  <a:txBody>
                    <a:bodyPr/>
                    <a:lstStyle/>
                    <a:p>
                      <a:pPr algn="l">
                        <a:lnSpc>
                          <a:spcPct val="100000"/>
                        </a:lnSpc>
                        <a:spcBef>
                          <a:spcPts val="0"/>
                        </a:spcBef>
                      </a:pPr>
                      <a:r>
                        <a:rPr lang="en-US" sz="1600" dirty="0" smtClean="0"/>
                        <a:t>5 minutes</a:t>
                      </a:r>
                      <a:endParaRPr lang="en-US" sz="1600" dirty="0"/>
                    </a:p>
                  </a:txBody>
                  <a:tcPr marT="45696" marB="45696" anchor="ctr"/>
                </a:tc>
                <a:tc>
                  <a:txBody>
                    <a:bodyPr/>
                    <a:lstStyle/>
                    <a:p>
                      <a:pPr algn="l">
                        <a:lnSpc>
                          <a:spcPct val="100000"/>
                        </a:lnSpc>
                        <a:spcBef>
                          <a:spcPts val="0"/>
                        </a:spcBef>
                      </a:pPr>
                      <a:r>
                        <a:rPr lang="en-US" sz="1600" dirty="0" smtClean="0"/>
                        <a:t>Closing</a:t>
                      </a:r>
                      <a:r>
                        <a:rPr lang="en-US" sz="1600" baseline="0" dirty="0" smtClean="0"/>
                        <a:t> Remarks</a:t>
                      </a:r>
                      <a:endParaRPr lang="en-US" sz="1600" dirty="0"/>
                    </a:p>
                  </a:txBody>
                  <a:tcPr marT="45696" marB="45696" anchor="ct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dirty="0" smtClean="0"/>
              <a:t>STIC NPL Page</a:t>
            </a:r>
          </a:p>
        </p:txBody>
      </p:sp>
      <p:sp>
        <p:nvSpPr>
          <p:cNvPr id="3" name="TextBox 2"/>
          <p:cNvSpPr txBox="1"/>
          <p:nvPr/>
        </p:nvSpPr>
        <p:spPr>
          <a:xfrm>
            <a:off x="7218363" y="1644650"/>
            <a:ext cx="706437" cy="368300"/>
          </a:xfrm>
          <a:prstGeom prst="rect">
            <a:avLst/>
          </a:prstGeom>
          <a:solidFill>
            <a:schemeClr val="bg1"/>
          </a:solidFill>
        </p:spPr>
        <p:txBody>
          <a:bodyPr>
            <a:spAutoFit/>
          </a:bodyPr>
          <a:lstStyle/>
          <a:p>
            <a:pPr defTabSz="914400" hangingPunct="1">
              <a:spcBef>
                <a:spcPct val="20000"/>
              </a:spcBef>
              <a:buFontTx/>
              <a:buChar char="•"/>
              <a:defRPr/>
            </a:pPr>
            <a:endParaRPr lang="en-US" sz="3600" dirty="0">
              <a:solidFill>
                <a:srgbClr val="273C56"/>
              </a:solidFill>
              <a:latin typeface="Helvetica" pitchFamily="34" charset="0"/>
              <a:ea typeface="+mn-ea"/>
              <a:cs typeface="+mn-cs"/>
            </a:endParaRPr>
          </a:p>
        </p:txBody>
      </p:sp>
      <p:sp>
        <p:nvSpPr>
          <p:cNvPr id="5" name="TextBox 4"/>
          <p:cNvSpPr txBox="1"/>
          <p:nvPr/>
        </p:nvSpPr>
        <p:spPr>
          <a:xfrm flipV="1">
            <a:off x="1703388" y="2309813"/>
            <a:ext cx="533400" cy="131762"/>
          </a:xfrm>
          <a:prstGeom prst="rect">
            <a:avLst/>
          </a:prstGeom>
          <a:solidFill>
            <a:schemeClr val="bg1"/>
          </a:solidFill>
        </p:spPr>
        <p:txBody>
          <a:bodyPr>
            <a:spAutoFit/>
          </a:bodyPr>
          <a:lstStyle/>
          <a:p>
            <a:pPr defTabSz="914400" hangingPunct="1">
              <a:spcBef>
                <a:spcPct val="20000"/>
              </a:spcBef>
              <a:buFontTx/>
              <a:buChar char="•"/>
              <a:defRPr/>
            </a:pPr>
            <a:endParaRPr lang="en-US" sz="3600" dirty="0">
              <a:solidFill>
                <a:srgbClr val="273C56"/>
              </a:solidFill>
              <a:latin typeface="Helvetica" pitchFamily="34" charset="0"/>
              <a:ea typeface="+mn-ea"/>
              <a:cs typeface="+mn-cs"/>
            </a:endParaRPr>
          </a:p>
        </p:txBody>
      </p:sp>
      <p:sp>
        <p:nvSpPr>
          <p:cNvPr id="6" name="TextBox 5"/>
          <p:cNvSpPr txBox="1"/>
          <p:nvPr/>
        </p:nvSpPr>
        <p:spPr>
          <a:xfrm>
            <a:off x="1527175" y="2376488"/>
            <a:ext cx="987425" cy="184150"/>
          </a:xfrm>
          <a:prstGeom prst="rect">
            <a:avLst/>
          </a:prstGeom>
          <a:solidFill>
            <a:schemeClr val="bg1"/>
          </a:solidFill>
        </p:spPr>
        <p:txBody>
          <a:bodyPr>
            <a:spAutoFit/>
          </a:bodyPr>
          <a:lstStyle/>
          <a:p>
            <a:pPr defTabSz="914400" hangingPunct="1">
              <a:spcBef>
                <a:spcPct val="20000"/>
              </a:spcBef>
              <a:buFontTx/>
              <a:buChar char="•"/>
              <a:defRPr/>
            </a:pPr>
            <a:endParaRPr lang="en-US" sz="3600" dirty="0">
              <a:solidFill>
                <a:srgbClr val="273C56"/>
              </a:solidFill>
              <a:latin typeface="Helvetica" pitchFamily="34" charset="0"/>
              <a:ea typeface="+mn-ea"/>
              <a:cs typeface="+mn-cs"/>
            </a:endParaRPr>
          </a:p>
        </p:txBody>
      </p:sp>
      <p:pic>
        <p:nvPicPr>
          <p:cNvPr id="64518" name="Picture 3" descr="STIC intranet web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98613"/>
            <a:ext cx="7239000" cy="480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1B866B50-5BF8-43D8-94AC-2D6DED0EAA26}" type="slidenum">
              <a:rPr lang="en-US" smtClean="0"/>
              <a:pPr eaLnBrk="1"/>
              <a:t>50</a:t>
            </a:fld>
            <a:endParaRPr lang="en-US" dirty="0"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11282821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p:txBody>
          <a:bodyPr/>
          <a:lstStyle/>
          <a:p>
            <a:r>
              <a:rPr lang="en-US" dirty="0" smtClean="0"/>
              <a:t>Search Demonstration</a:t>
            </a:r>
          </a:p>
        </p:txBody>
      </p:sp>
      <p:sp>
        <p:nvSpPr>
          <p:cNvPr id="65539" name="Subtitle 2"/>
          <p:cNvSpPr>
            <a:spLocks noGrp="1"/>
          </p:cNvSpPr>
          <p:nvPr>
            <p:ph type="subTitle" idx="1"/>
          </p:nvPr>
        </p:nvSpPr>
        <p:spPr/>
        <p:txBody>
          <a:bodyPr/>
          <a:lstStyle/>
          <a:p>
            <a:r>
              <a:rPr lang="en-US" dirty="0" smtClean="0"/>
              <a:t>Boris Pesin</a:t>
            </a:r>
          </a:p>
          <a:p>
            <a:r>
              <a:rPr lang="en-US" dirty="0" smtClean="0"/>
              <a:t>Supervisory Patent Examiner, TC 2100</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dirty="0" smtClean="0"/>
              <a:t>Example Claim</a:t>
            </a:r>
          </a:p>
        </p:txBody>
      </p:sp>
      <p:sp>
        <p:nvSpPr>
          <p:cNvPr id="66564"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fld id="{698B1CB1-1DF7-4AB6-9F9C-0B370ED4606A}" type="slidenum">
              <a:rPr lang="en-US" smtClean="0"/>
              <a:pPr eaLnBrk="1"/>
              <a:t>53</a:t>
            </a:fld>
            <a:endParaRPr lang="en-US" dirty="0" smtClean="0"/>
          </a:p>
        </p:txBody>
      </p:sp>
      <p:sp>
        <p:nvSpPr>
          <p:cNvPr id="2" name="Content Placeholder 1"/>
          <p:cNvSpPr>
            <a:spLocks noGrp="1"/>
          </p:cNvSpPr>
          <p:nvPr>
            <p:ph idx="1"/>
          </p:nvPr>
        </p:nvSpPr>
        <p:spPr>
          <a:xfrm>
            <a:off x="533400" y="1828800"/>
            <a:ext cx="8077200" cy="4876800"/>
          </a:xfrm>
        </p:spPr>
        <p:txBody>
          <a:bodyPr/>
          <a:lstStyle/>
          <a:p>
            <a:pPr marL="0" indent="0">
              <a:buNone/>
            </a:pPr>
            <a:r>
              <a:rPr lang="en-US" dirty="0" smtClean="0"/>
              <a:t>A method executed in a mobile device for providing a user interface for an Internet service, comprising:</a:t>
            </a:r>
          </a:p>
          <a:p>
            <a:r>
              <a:rPr lang="en-US" dirty="0" smtClean="0"/>
              <a:t>displaying a web site on the mobile device;</a:t>
            </a:r>
          </a:p>
          <a:p>
            <a:r>
              <a:rPr lang="en-US" dirty="0" smtClean="0"/>
              <a:t>storing web site visit history on the mobile device;</a:t>
            </a:r>
          </a:p>
          <a:p>
            <a:r>
              <a:rPr lang="en-US" dirty="0" smtClean="0"/>
              <a:t>detecting an input to the mobile device; and</a:t>
            </a:r>
          </a:p>
          <a:p>
            <a:r>
              <a:rPr lang="en-US" dirty="0" smtClean="0"/>
              <a:t>based on the input, displaying a web site on the mobile device according to the visit history.</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Demo</a:t>
            </a:r>
            <a:endParaRPr lang="en-US" dirty="0"/>
          </a:p>
        </p:txBody>
      </p:sp>
    </p:spTree>
    <p:extLst>
      <p:ext uri="{BB962C8B-B14F-4D97-AF65-F5344CB8AC3E}">
        <p14:creationId xmlns:p14="http://schemas.microsoft.com/office/powerpoint/2010/main" val="195217255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p:txBody>
          <a:bodyPr/>
          <a:lstStyle/>
          <a:p>
            <a:r>
              <a:rPr lang="en-US" dirty="0" smtClean="0"/>
              <a:t>Q&amp;A</a:t>
            </a:r>
            <a:endParaRPr lang="en-US" dirty="0" smtClean="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1828800" y="0"/>
            <a:ext cx="7315200" cy="1524000"/>
          </a:xfrm>
        </p:spPr>
        <p:txBody>
          <a:bodyPr/>
          <a:lstStyle/>
          <a:p>
            <a:r>
              <a:rPr lang="en-US" sz="3800" dirty="0" smtClean="0">
                <a:solidFill>
                  <a:schemeClr val="bg1"/>
                </a:solidFill>
              </a:rPr>
              <a:t>Thank You</a:t>
            </a:r>
          </a:p>
        </p:txBody>
      </p:sp>
      <p:graphicFrame>
        <p:nvGraphicFramePr>
          <p:cNvPr id="3" name="Table 2"/>
          <p:cNvGraphicFramePr>
            <a:graphicFrameLocks noGrp="1"/>
          </p:cNvGraphicFramePr>
          <p:nvPr>
            <p:extLst>
              <p:ext uri="{D42A27DB-BD31-4B8C-83A1-F6EECF244321}">
                <p14:modId xmlns:p14="http://schemas.microsoft.com/office/powerpoint/2010/main" val="1332853731"/>
              </p:ext>
            </p:extLst>
          </p:nvPr>
        </p:nvGraphicFramePr>
        <p:xfrm>
          <a:off x="1600200" y="1706562"/>
          <a:ext cx="6400800" cy="4541838"/>
        </p:xfrm>
        <a:graphic>
          <a:graphicData uri="http://schemas.openxmlformats.org/drawingml/2006/table">
            <a:tbl>
              <a:tblPr bandRow="1">
                <a:tableStyleId>{073A0DAA-6AF3-43AB-8588-CEC1D06C72B9}</a:tableStyleId>
              </a:tblPr>
              <a:tblGrid>
                <a:gridCol w="2971800"/>
                <a:gridCol w="3429000"/>
              </a:tblGrid>
              <a:tr h="487946">
                <a:tc>
                  <a:txBody>
                    <a:bodyPr/>
                    <a:lstStyle/>
                    <a:p>
                      <a:pPr algn="ctr"/>
                      <a:r>
                        <a:rPr lang="en-US" sz="1800" dirty="0" smtClean="0"/>
                        <a:t>Jim Dwyer</a:t>
                      </a:r>
                      <a:endParaRPr lang="en-US" sz="1800" dirty="0"/>
                    </a:p>
                  </a:txBody>
                  <a:tcPr marT="45716" marB="45716" anchor="ctr"/>
                </a:tc>
                <a:tc>
                  <a:txBody>
                    <a:bodyPr/>
                    <a:lstStyle/>
                    <a:p>
                      <a:pPr algn="ctr"/>
                      <a:r>
                        <a:rPr lang="en-US" sz="1800" dirty="0" smtClean="0"/>
                        <a:t>Janet Gongola</a:t>
                      </a:r>
                      <a:endParaRPr lang="en-US" sz="1800" dirty="0"/>
                    </a:p>
                  </a:txBody>
                  <a:tcPr marT="45716" marB="45716" anchor="ctr"/>
                </a:tc>
              </a:tr>
              <a:tr h="502568">
                <a:tc>
                  <a:txBody>
                    <a:bodyPr/>
                    <a:lstStyle/>
                    <a:p>
                      <a:pPr algn="ctr"/>
                      <a:r>
                        <a:rPr lang="en-US" sz="1800" dirty="0" smtClean="0"/>
                        <a:t>Chirag</a:t>
                      </a:r>
                      <a:r>
                        <a:rPr lang="en-US" sz="1800" baseline="0" dirty="0" smtClean="0"/>
                        <a:t> Shah</a:t>
                      </a:r>
                      <a:endParaRPr lang="en-US" sz="1800" dirty="0"/>
                    </a:p>
                  </a:txBody>
                  <a:tcPr marT="45716" marB="45716" anchor="ctr"/>
                </a:tc>
                <a:tc>
                  <a:txBody>
                    <a:bodyPr/>
                    <a:lstStyle/>
                    <a:p>
                      <a:pPr algn="ctr"/>
                      <a:r>
                        <a:rPr lang="en-US" sz="1800" dirty="0" smtClean="0"/>
                        <a:t>Mark Radtke</a:t>
                      </a:r>
                      <a:endParaRPr lang="en-US" sz="1800" dirty="0"/>
                    </a:p>
                  </a:txBody>
                  <a:tcPr marT="45716" marB="45716" anchor="ctr"/>
                </a:tc>
              </a:tr>
              <a:tr h="504860">
                <a:tc>
                  <a:txBody>
                    <a:bodyPr/>
                    <a:lstStyle/>
                    <a:p>
                      <a:pPr algn="ctr"/>
                      <a:r>
                        <a:rPr lang="en-US" sz="1800" dirty="0" smtClean="0"/>
                        <a:t>Brian Sircus</a:t>
                      </a:r>
                      <a:endParaRPr lang="en-US" sz="1800" dirty="0"/>
                    </a:p>
                  </a:txBody>
                  <a:tcPr marT="45716" marB="45716" anchor="ctr"/>
                </a:tc>
                <a:tc>
                  <a:txBody>
                    <a:bodyPr/>
                    <a:lstStyle/>
                    <a:p>
                      <a:pPr algn="ctr"/>
                      <a:r>
                        <a:rPr lang="en-US" sz="1800" dirty="0" smtClean="0"/>
                        <a:t>Gail</a:t>
                      </a:r>
                      <a:r>
                        <a:rPr lang="en-US" sz="1800" baseline="0" dirty="0" smtClean="0"/>
                        <a:t> Hayes</a:t>
                      </a:r>
                      <a:endParaRPr lang="en-US" sz="1800" dirty="0"/>
                    </a:p>
                  </a:txBody>
                  <a:tcPr marT="45716" marB="45716" anchor="ctr"/>
                </a:tc>
              </a:tr>
              <a:tr h="541434">
                <a:tc>
                  <a:txBody>
                    <a:bodyPr/>
                    <a:lstStyle/>
                    <a:p>
                      <a:pPr algn="ctr"/>
                      <a:r>
                        <a:rPr lang="en-US" sz="1800" dirty="0" smtClean="0"/>
                        <a:t>Anne Hendrickson</a:t>
                      </a:r>
                      <a:endParaRPr lang="en-US" sz="1800" dirty="0"/>
                    </a:p>
                  </a:txBody>
                  <a:tcPr marT="45716" marB="45716" anchor="ctr"/>
                </a:tc>
                <a:tc>
                  <a:txBody>
                    <a:bodyPr/>
                    <a:lstStyle/>
                    <a:p>
                      <a:pPr algn="ctr"/>
                      <a:r>
                        <a:rPr lang="en-US" sz="1800" dirty="0" smtClean="0"/>
                        <a:t>Boris</a:t>
                      </a:r>
                      <a:r>
                        <a:rPr lang="en-US" sz="1800" baseline="0" dirty="0" smtClean="0"/>
                        <a:t> Pesin</a:t>
                      </a:r>
                      <a:endParaRPr lang="en-US" sz="1800" dirty="0"/>
                    </a:p>
                  </a:txBody>
                  <a:tcPr marT="45716" marB="45716" anchor="ctr"/>
                </a:tc>
              </a:tr>
              <a:tr h="487946">
                <a:tc>
                  <a:txBody>
                    <a:bodyPr/>
                    <a:lstStyle/>
                    <a:p>
                      <a:pPr algn="ctr"/>
                      <a:r>
                        <a:rPr lang="en-US" sz="1800" dirty="0" smtClean="0"/>
                        <a:t>Scott</a:t>
                      </a:r>
                      <a:r>
                        <a:rPr lang="en-US" sz="1800" baseline="0" dirty="0" smtClean="0"/>
                        <a:t> Beliveau</a:t>
                      </a:r>
                      <a:endParaRPr lang="en-US" sz="1800" dirty="0"/>
                    </a:p>
                  </a:txBody>
                  <a:tcPr marT="45716" marB="45716" anchor="ctr"/>
                </a:tc>
                <a:tc>
                  <a:txBody>
                    <a:bodyPr/>
                    <a:lstStyle/>
                    <a:p>
                      <a:pPr algn="ctr"/>
                      <a:r>
                        <a:rPr lang="en-US" sz="1800" dirty="0" smtClean="0"/>
                        <a:t>Alexander Kalinowski</a:t>
                      </a:r>
                      <a:endParaRPr lang="en-US" sz="1800" dirty="0"/>
                    </a:p>
                  </a:txBody>
                  <a:tcPr marT="45716" marB="45716" anchor="ctr"/>
                </a:tc>
              </a:tr>
              <a:tr h="553246">
                <a:tc>
                  <a:txBody>
                    <a:bodyPr/>
                    <a:lstStyle/>
                    <a:p>
                      <a:pPr algn="ctr"/>
                      <a:r>
                        <a:rPr lang="en-US" sz="1800" dirty="0" smtClean="0"/>
                        <a:t>Stephen Koziol</a:t>
                      </a:r>
                      <a:endParaRPr lang="en-US" sz="1800" dirty="0"/>
                    </a:p>
                  </a:txBody>
                  <a:tcPr marT="45716" marB="45716" anchor="ctr"/>
                </a:tc>
                <a:tc>
                  <a:txBody>
                    <a:bodyPr/>
                    <a:lstStyle/>
                    <a:p>
                      <a:pPr algn="ctr"/>
                      <a:r>
                        <a:rPr lang="en-US" sz="1800" dirty="0" smtClean="0"/>
                        <a:t>Mohammad Ghayour</a:t>
                      </a:r>
                      <a:endParaRPr lang="en-US" sz="1800" dirty="0"/>
                    </a:p>
                  </a:txBody>
                  <a:tcPr marT="45716" marB="45716" anchor="ctr"/>
                </a:tc>
              </a:tr>
              <a:tr h="487946">
                <a:tc>
                  <a:txBody>
                    <a:bodyPr/>
                    <a:lstStyle/>
                    <a:p>
                      <a:pPr algn="ctr"/>
                      <a:r>
                        <a:rPr lang="en-US" sz="1800" dirty="0" smtClean="0"/>
                        <a:t>Karen Catlin</a:t>
                      </a:r>
                      <a:endParaRPr lang="en-US" sz="1800" dirty="0"/>
                    </a:p>
                  </a:txBody>
                  <a:tcPr marT="45716" marB="45716" anchor="ctr"/>
                </a:tc>
                <a:tc>
                  <a:txBody>
                    <a:bodyPr/>
                    <a:lstStyle/>
                    <a:p>
                      <a:pPr algn="ctr"/>
                      <a:r>
                        <a:rPr lang="en-US" sz="1800" dirty="0" smtClean="0"/>
                        <a:t>Nathan Newhouse</a:t>
                      </a:r>
                      <a:endParaRPr lang="en-US" sz="1800" dirty="0"/>
                    </a:p>
                  </a:txBody>
                  <a:tcPr marT="45716" marB="45716" anchor="ctr"/>
                </a:tc>
              </a:tr>
              <a:tr h="487946">
                <a:tc>
                  <a:txBody>
                    <a:bodyPr/>
                    <a:lstStyle/>
                    <a:p>
                      <a:pPr algn="ctr"/>
                      <a:r>
                        <a:rPr lang="en-US" sz="1800" dirty="0" smtClean="0"/>
                        <a:t>Ginger DeMille</a:t>
                      </a:r>
                      <a:endParaRPr lang="en-US" sz="1800" dirty="0"/>
                    </a:p>
                  </a:txBody>
                  <a:tcPr marT="45716" marB="45716" anchor="ctr"/>
                </a:tc>
                <a:tc>
                  <a:txBody>
                    <a:bodyPr/>
                    <a:lstStyle/>
                    <a:p>
                      <a:pPr algn="ctr"/>
                      <a:r>
                        <a:rPr lang="en-US" sz="1800" dirty="0" smtClean="0"/>
                        <a:t>Lucy Park</a:t>
                      </a:r>
                      <a:endParaRPr lang="en-US" sz="1800" dirty="0"/>
                    </a:p>
                  </a:txBody>
                  <a:tcPr marT="45716" marB="45716" anchor="ctr"/>
                </a:tc>
              </a:tr>
              <a:tr h="487946">
                <a:tc>
                  <a:txBody>
                    <a:bodyPr/>
                    <a:lstStyle/>
                    <a:p>
                      <a:pPr algn="ctr"/>
                      <a:r>
                        <a:rPr lang="en-US" sz="1800" dirty="0" smtClean="0"/>
                        <a:t>Vei-Chung</a:t>
                      </a:r>
                      <a:r>
                        <a:rPr lang="en-US" sz="1800" baseline="0" dirty="0" smtClean="0"/>
                        <a:t> Liang</a:t>
                      </a:r>
                      <a:endParaRPr lang="en-US" sz="1800" dirty="0"/>
                    </a:p>
                  </a:txBody>
                  <a:tcPr marT="45716" marB="45716" anchor="ctr"/>
                </a:tc>
                <a:tc>
                  <a:txBody>
                    <a:bodyPr/>
                    <a:lstStyle/>
                    <a:p>
                      <a:pPr algn="ctr"/>
                      <a:r>
                        <a:rPr lang="en-US" sz="1800" dirty="0" smtClean="0"/>
                        <a:t>Pamela</a:t>
                      </a:r>
                      <a:r>
                        <a:rPr lang="en-US" sz="1800" baseline="0" dirty="0" smtClean="0"/>
                        <a:t> Reynolds</a:t>
                      </a:r>
                      <a:endParaRPr lang="en-US" sz="1800" dirty="0"/>
                    </a:p>
                  </a:txBody>
                  <a:tcPr marT="45716" marB="45716" anchor="ctr"/>
                </a:tc>
              </a:tr>
            </a:tbl>
          </a:graphicData>
        </a:graphic>
      </p:graphicFrame>
    </p:spTree>
    <p:extLst>
      <p:ext uri="{BB962C8B-B14F-4D97-AF65-F5344CB8AC3E}">
        <p14:creationId xmlns:p14="http://schemas.microsoft.com/office/powerpoint/2010/main" val="418360014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p:txBody>
          <a:bodyPr/>
          <a:lstStyle/>
          <a:p>
            <a:r>
              <a:rPr lang="en-US" dirty="0" smtClean="0"/>
              <a:t>Break</a:t>
            </a:r>
          </a:p>
        </p:txBody>
      </p:sp>
    </p:spTree>
    <p:extLst>
      <p:ext uri="{BB962C8B-B14F-4D97-AF65-F5344CB8AC3E}">
        <p14:creationId xmlns:p14="http://schemas.microsoft.com/office/powerpoint/2010/main" val="277447389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sz="4400" dirty="0" smtClean="0"/>
              <a:t>Stakeholder Presentations</a:t>
            </a:r>
            <a:endParaRPr lang="en-US" sz="4400" dirty="0">
              <a:solidFill>
                <a:schemeClr val="tx1"/>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defRPr/>
            </a:pPr>
            <a:r>
              <a:rPr lang="en-US" sz="4400" b="1" dirty="0" smtClean="0">
                <a:solidFill>
                  <a:schemeClr val="accent1">
                    <a:lumMod val="75000"/>
                  </a:schemeClr>
                </a:solidFill>
              </a:rPr>
              <a:t>Brad Pedersen</a:t>
            </a:r>
            <a:endParaRPr lang="en-US" sz="4400" b="1" dirty="0">
              <a:solidFill>
                <a:schemeClr val="accent1">
                  <a:lumMod val="75000"/>
                </a:schemeClr>
              </a:solidFill>
            </a:endParaRPr>
          </a:p>
        </p:txBody>
      </p:sp>
      <p:sp>
        <p:nvSpPr>
          <p:cNvPr id="3" name="Subtitle 2"/>
          <p:cNvSpPr>
            <a:spLocks noGrp="1"/>
          </p:cNvSpPr>
          <p:nvPr>
            <p:ph type="subTitle" idx="1"/>
          </p:nvPr>
        </p:nvSpPr>
        <p:spPr/>
        <p:txBody>
          <a:bodyPr/>
          <a:lstStyle/>
          <a:p>
            <a:pPr>
              <a:defRPr/>
            </a:pPr>
            <a:r>
              <a:rPr lang="en-US" sz="2400" b="0" dirty="0" smtClean="0">
                <a:latin typeface="+mj-lt"/>
              </a:rPr>
              <a:t>Patent Practice Chair </a:t>
            </a:r>
          </a:p>
          <a:p>
            <a:pPr>
              <a:defRPr/>
            </a:pPr>
            <a:r>
              <a:rPr lang="en-US" sz="2400" b="0" dirty="0" smtClean="0">
                <a:latin typeface="+mj-lt"/>
              </a:rPr>
              <a:t>Patterson Thuente IP</a:t>
            </a:r>
          </a:p>
          <a:p>
            <a:pPr>
              <a:defRPr/>
            </a:pPr>
            <a:r>
              <a:rPr lang="en-US" sz="2400" b="0" dirty="0" smtClean="0">
                <a:latin typeface="+mj-lt"/>
              </a:rPr>
              <a:t>Telephone: 612-349-5774</a:t>
            </a:r>
          </a:p>
          <a:p>
            <a:pPr>
              <a:defRPr/>
            </a:pPr>
            <a:r>
              <a:rPr lang="en-US" sz="2400" b="0" dirty="0" smtClean="0">
                <a:latin typeface="+mj-lt"/>
              </a:rPr>
              <a:t>pedersen@ptslaw.com</a:t>
            </a:r>
            <a:r>
              <a:rPr lang="en-US" sz="2400" b="0" dirty="0">
                <a:latin typeface="+mj-lt"/>
              </a:rPr>
              <a:t/>
            </a:r>
            <a:br>
              <a:rPr lang="en-US" sz="2400" b="0" dirty="0">
                <a:latin typeface="+mj-lt"/>
              </a:rPr>
            </a:br>
            <a:endParaRPr lang="en-US" sz="2400" b="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2400" dirty="0" smtClean="0">
                <a:solidFill>
                  <a:schemeClr val="bg1"/>
                </a:solidFill>
              </a:rPr>
              <a:t>Federal Register Notice on Software Partnership</a:t>
            </a:r>
            <a:r>
              <a:rPr lang="en-US" sz="2800" dirty="0" smtClean="0">
                <a:solidFill>
                  <a:schemeClr val="bg1"/>
                </a:solidFill>
              </a:rPr>
              <a:t/>
            </a:r>
            <a:br>
              <a:rPr lang="en-US" sz="2800" dirty="0" smtClean="0">
                <a:solidFill>
                  <a:schemeClr val="bg1"/>
                </a:solidFill>
              </a:rPr>
            </a:br>
            <a:r>
              <a:rPr lang="en-US" sz="2400" dirty="0" smtClean="0">
                <a:solidFill>
                  <a:schemeClr val="bg1"/>
                </a:solidFill>
              </a:rPr>
              <a:t>78 Fed. Reg. 292 (Jan. 2013)</a:t>
            </a:r>
          </a:p>
        </p:txBody>
      </p:sp>
      <p:sp>
        <p:nvSpPr>
          <p:cNvPr id="3" name="Content Placeholder 2"/>
          <p:cNvSpPr>
            <a:spLocks noGrp="1"/>
          </p:cNvSpPr>
          <p:nvPr>
            <p:ph idx="1"/>
          </p:nvPr>
        </p:nvSpPr>
        <p:spPr>
          <a:xfrm>
            <a:off x="457200" y="1600200"/>
            <a:ext cx="8534400" cy="4800600"/>
          </a:xfrm>
        </p:spPr>
        <p:txBody>
          <a:bodyPr/>
          <a:lstStyle/>
          <a:p>
            <a:pPr>
              <a:buFont typeface="Arial" pitchFamily="34" charset="0"/>
              <a:buChar char="•"/>
              <a:defRPr/>
            </a:pPr>
            <a:endParaRPr lang="en-US" sz="2400" b="0" u="sng" dirty="0" smtClean="0"/>
          </a:p>
          <a:p>
            <a:pPr>
              <a:buFont typeface="Arial" pitchFamily="34" charset="0"/>
              <a:buChar char="•"/>
              <a:defRPr/>
            </a:pPr>
            <a:r>
              <a:rPr lang="en-US" sz="2400" b="0" u="sng" dirty="0" smtClean="0"/>
              <a:t>Topic</a:t>
            </a:r>
            <a:r>
              <a:rPr lang="en-US" sz="2400" dirty="0"/>
              <a:t>: topics for the future software partnership meetings</a:t>
            </a:r>
            <a:endParaRPr lang="en-US" sz="2400" b="0" dirty="0" smtClean="0"/>
          </a:p>
          <a:p>
            <a:pPr marL="0" indent="0">
              <a:defRPr/>
            </a:pPr>
            <a:endParaRPr lang="en-US" sz="2400" b="0" dirty="0" smtClean="0"/>
          </a:p>
          <a:p>
            <a:pPr>
              <a:buFont typeface="Arial" pitchFamily="34" charset="0"/>
              <a:buChar char="•"/>
              <a:defRPr/>
            </a:pPr>
            <a:r>
              <a:rPr lang="en-US" sz="2400" b="0" u="sng" dirty="0" smtClean="0"/>
              <a:t>Comment</a:t>
            </a:r>
            <a:r>
              <a:rPr lang="en-US" sz="2400" dirty="0"/>
              <a:t>: prior-art-based searching during examination of software and computer implemented inventions</a:t>
            </a:r>
            <a:endParaRPr lang="en-US" sz="2400" b="0" dirty="0" smtClean="0"/>
          </a:p>
          <a:p>
            <a:pPr marL="0" indent="0">
              <a:defRPr/>
            </a:pPr>
            <a:endParaRPr lang="en-US" sz="2400" b="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1981200" y="5995988"/>
            <a:ext cx="5334000" cy="862012"/>
          </a:xfrm>
          <a:prstGeom prst="rect">
            <a:avLst/>
          </a:prstGeom>
          <a:noFill/>
          <a:ln w="9525">
            <a:noFill/>
            <a:miter lim="800000"/>
            <a:headEnd/>
            <a:tailEnd/>
          </a:ln>
        </p:spPr>
        <p:txBody>
          <a:bodyPr>
            <a:spAutoFit/>
          </a:bodyPr>
          <a:lstStyle/>
          <a:p>
            <a:pPr algn="ctr" defTabSz="914400" hangingPunct="1"/>
            <a:r>
              <a:rPr lang="en-US" sz="800" dirty="0">
                <a:solidFill>
                  <a:srgbClr val="8D908D"/>
                </a:solidFill>
                <a:latin typeface="Arial" pitchFamily="34" charset="0"/>
                <a:ea typeface="MS PGothic" pitchFamily="34" charset="-128"/>
              </a:rPr>
              <a:t>© 2013 Patterson Thuente Pedersen, P.A., May be distributed with attribution -  </a:t>
            </a:r>
            <a:r>
              <a:rPr lang="en-US" sz="800" dirty="0">
                <a:solidFill>
                  <a:srgbClr val="8D908D"/>
                </a:solidFill>
                <a:latin typeface="Arial" pitchFamily="34" charset="0"/>
                <a:ea typeface="MS PGothic" pitchFamily="34" charset="-128"/>
                <a:hlinkClick r:id="rId3"/>
              </a:rPr>
              <a:t>www.ptslaw.com</a:t>
            </a:r>
            <a:endParaRPr lang="en-US" sz="800" dirty="0">
              <a:solidFill>
                <a:srgbClr val="8D908D"/>
              </a:solidFill>
              <a:latin typeface="Arial" pitchFamily="34" charset="0"/>
              <a:ea typeface="MS PGothic" pitchFamily="34" charset="-128"/>
            </a:endParaRPr>
          </a:p>
          <a:p>
            <a:pPr algn="ctr" defTabSz="914400" hangingPunct="1"/>
            <a:endParaRPr lang="en-US" sz="800" dirty="0">
              <a:solidFill>
                <a:srgbClr val="8D908D"/>
              </a:solidFill>
              <a:latin typeface="Arial" pitchFamily="34" charset="0"/>
              <a:ea typeface="MS PGothic" pitchFamily="34" charset="-128"/>
            </a:endParaRPr>
          </a:p>
          <a:p>
            <a:pPr algn="ctr" defTabSz="914400" hangingPunct="1"/>
            <a:r>
              <a:rPr lang="en-US" sz="800" dirty="0">
                <a:solidFill>
                  <a:srgbClr val="8D908D"/>
                </a:solidFill>
                <a:latin typeface="Arial" pitchFamily="34" charset="0"/>
                <a:ea typeface="MS PGothic" pitchFamily="34" charset="-128"/>
              </a:rPr>
              <a:t>DISCLAIMER:  This presentation and any information contained herein are intended for educational and informational purposes only and should not be construed as legal advice.</a:t>
            </a:r>
          </a:p>
          <a:p>
            <a:pPr defTabSz="914400" hangingPunct="1"/>
            <a:endParaRPr lang="en-US" sz="1800" dirty="0">
              <a:solidFill>
                <a:prstClr val="black"/>
              </a:solidFill>
              <a:latin typeface="Arial" pitchFamily="34" charset="0"/>
              <a:ea typeface="MS PGothic" pitchFamily="34" charset="-128"/>
            </a:endParaRPr>
          </a:p>
        </p:txBody>
      </p:sp>
      <p:sp>
        <p:nvSpPr>
          <p:cNvPr id="14339" name="TextBox 2"/>
          <p:cNvSpPr txBox="1">
            <a:spLocks noChangeArrowheads="1"/>
          </p:cNvSpPr>
          <p:nvPr/>
        </p:nvSpPr>
        <p:spPr bwMode="auto">
          <a:xfrm>
            <a:off x="7542213" y="6475413"/>
            <a:ext cx="1601787" cy="381000"/>
          </a:xfrm>
          <a:prstGeom prst="rect">
            <a:avLst/>
          </a:prstGeom>
          <a:solidFill>
            <a:srgbClr val="FFFFFF"/>
          </a:solidFill>
          <a:ln w="9525">
            <a:noFill/>
            <a:miter lim="800000"/>
            <a:headEnd/>
            <a:tailEnd/>
          </a:ln>
        </p:spPr>
        <p:txBody>
          <a:bodyPr>
            <a:spAutoFit/>
          </a:bodyPr>
          <a:lstStyle/>
          <a:p>
            <a:pPr defTabSz="914400" hangingPunct="1"/>
            <a:endParaRPr lang="en-US" sz="1800" dirty="0">
              <a:solidFill>
                <a:prstClr val="black"/>
              </a:solidFill>
              <a:latin typeface="Calibri" pitchFamily="34" charset="0"/>
              <a:ea typeface="MS PGothic" pitchFamily="34" charset="-128"/>
            </a:endParaRPr>
          </a:p>
        </p:txBody>
      </p:sp>
      <p:sp>
        <p:nvSpPr>
          <p:cNvPr id="12" name="Title 1"/>
          <p:cNvSpPr>
            <a:spLocks noGrp="1"/>
          </p:cNvSpPr>
          <p:nvPr>
            <p:ph type="ctrTitle"/>
          </p:nvPr>
        </p:nvSpPr>
        <p:spPr>
          <a:xfrm>
            <a:off x="762000" y="1550988"/>
            <a:ext cx="7772400" cy="1470025"/>
          </a:xfrm>
          <a:extLst/>
        </p:spPr>
        <p:txBody>
          <a:bodyPr rtlCol="0">
            <a:normAutofit/>
          </a:bodyPr>
          <a:lstStyle>
            <a:lvl1pPr>
              <a:defRPr baseline="0"/>
            </a:lvl1pPr>
          </a:lstStyle>
          <a:p>
            <a:pPr eaLnBrk="1" fontAlgn="auto" hangingPunct="1">
              <a:spcAft>
                <a:spcPts val="0"/>
              </a:spcAft>
              <a:defRPr/>
            </a:pPr>
            <a:r>
              <a:rPr lang="en-US" dirty="0" smtClean="0">
                <a:ea typeface="+mj-ea"/>
                <a:cs typeface="+mj-cs"/>
              </a:rPr>
              <a:t/>
            </a:r>
            <a:br>
              <a:rPr lang="en-US" dirty="0" smtClean="0">
                <a:ea typeface="+mj-ea"/>
                <a:cs typeface="+mj-cs"/>
              </a:rPr>
            </a:br>
            <a:endParaRPr lang="en-US" dirty="0">
              <a:ea typeface="+mj-ea"/>
              <a:cs typeface="+mj-cs"/>
            </a:endParaRPr>
          </a:p>
        </p:txBody>
      </p:sp>
      <p:sp>
        <p:nvSpPr>
          <p:cNvPr id="14341" name="Subtitle 2"/>
          <p:cNvSpPr>
            <a:spLocks noGrp="1"/>
          </p:cNvSpPr>
          <p:nvPr>
            <p:ph type="subTitle" idx="1"/>
          </p:nvPr>
        </p:nvSpPr>
        <p:spPr>
          <a:xfrm>
            <a:off x="5486400" y="3657600"/>
            <a:ext cx="3505200" cy="2133600"/>
          </a:xfrm>
        </p:spPr>
        <p:txBody>
          <a:bodyPr>
            <a:normAutofit/>
          </a:bodyPr>
          <a:lstStyle/>
          <a:p>
            <a:pPr eaLnBrk="1" hangingPunct="1">
              <a:spcBef>
                <a:spcPct val="0"/>
              </a:spcBef>
              <a:defRPr/>
            </a:pPr>
            <a:r>
              <a:rPr lang="en-US" sz="2800" b="1" dirty="0" smtClean="0">
                <a:solidFill>
                  <a:srgbClr val="898989"/>
                </a:solidFill>
              </a:rPr>
              <a:t>USPTO Software Partnership Meeting</a:t>
            </a:r>
          </a:p>
          <a:p>
            <a:pPr eaLnBrk="1" hangingPunct="1">
              <a:spcBef>
                <a:spcPct val="0"/>
              </a:spcBef>
              <a:defRPr/>
            </a:pPr>
            <a:endParaRPr lang="en-US" b="1" dirty="0" smtClean="0">
              <a:solidFill>
                <a:srgbClr val="898989"/>
              </a:solidFill>
            </a:endParaRPr>
          </a:p>
          <a:p>
            <a:pPr eaLnBrk="1" hangingPunct="1">
              <a:spcBef>
                <a:spcPct val="0"/>
              </a:spcBef>
              <a:defRPr/>
            </a:pPr>
            <a:r>
              <a:rPr lang="en-US" sz="2000" dirty="0" smtClean="0">
                <a:solidFill>
                  <a:srgbClr val="898989"/>
                </a:solidFill>
              </a:rPr>
              <a:t>Brad D. Pedersen</a:t>
            </a:r>
          </a:p>
          <a:p>
            <a:pPr eaLnBrk="1" hangingPunct="1">
              <a:spcBef>
                <a:spcPct val="0"/>
              </a:spcBef>
              <a:defRPr/>
            </a:pPr>
            <a:r>
              <a:rPr lang="en-US" sz="2000" dirty="0" smtClean="0">
                <a:solidFill>
                  <a:srgbClr val="898989"/>
                </a:solidFill>
              </a:rPr>
              <a:t>December 5, 2013</a:t>
            </a:r>
          </a:p>
        </p:txBody>
      </p:sp>
      <p:sp>
        <p:nvSpPr>
          <p:cNvPr id="15" name="Title 1"/>
          <p:cNvSpPr txBox="1">
            <a:spLocks/>
          </p:cNvSpPr>
          <p:nvPr/>
        </p:nvSpPr>
        <p:spPr bwMode="auto">
          <a:xfrm>
            <a:off x="914400" y="1387475"/>
            <a:ext cx="7620000" cy="1889125"/>
          </a:xfrm>
          <a:prstGeom prst="rect">
            <a:avLst/>
          </a:prstGeom>
          <a:noFill/>
          <a:ln w="9525">
            <a:noFill/>
            <a:miter lim="800000"/>
            <a:headEnd/>
            <a:tailEnd/>
          </a:ln>
          <a:extLst/>
        </p:spPr>
        <p:txBody>
          <a:bodyPr anchor="ctr">
            <a:normAutofit fontScale="97500"/>
          </a:bodyPr>
          <a:lstStyle>
            <a:lvl1pPr algn="ctr" rtl="0" eaLnBrk="0" fontAlgn="base" hangingPunct="0">
              <a:spcBef>
                <a:spcPct val="0"/>
              </a:spcBef>
              <a:spcAft>
                <a:spcPct val="0"/>
              </a:spcAft>
              <a:defRPr sz="4400" kern="1200" baseline="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defTabSz="914400" eaLnBrk="1" fontAlgn="auto" hangingPunct="1">
              <a:lnSpc>
                <a:spcPct val="120000"/>
              </a:lnSpc>
              <a:spcAft>
                <a:spcPts val="0"/>
              </a:spcAft>
              <a:defRPr/>
            </a:pPr>
            <a:r>
              <a:rPr lang="en-US" dirty="0" smtClean="0">
                <a:solidFill>
                  <a:prstClr val="black"/>
                </a:solidFill>
                <a:ea typeface="+mj-ea"/>
                <a:cs typeface="+mj-cs"/>
              </a:rPr>
              <a:t>Automated Snapshot Capture</a:t>
            </a:r>
          </a:p>
          <a:p>
            <a:pPr defTabSz="914400" eaLnBrk="1" fontAlgn="auto" hangingPunct="1">
              <a:lnSpc>
                <a:spcPct val="120000"/>
              </a:lnSpc>
              <a:spcAft>
                <a:spcPts val="0"/>
              </a:spcAft>
              <a:defRPr/>
            </a:pPr>
            <a:r>
              <a:rPr lang="en-US" sz="2700" dirty="0" smtClean="0">
                <a:solidFill>
                  <a:prstClr val="black"/>
                </a:solidFill>
                <a:ea typeface="+mj-ea"/>
                <a:cs typeface="+mj-cs"/>
              </a:rPr>
              <a:t>Pilot Project Proposal for Improving </a:t>
            </a:r>
          </a:p>
          <a:p>
            <a:pPr defTabSz="914400" eaLnBrk="1" fontAlgn="auto" hangingPunct="1">
              <a:lnSpc>
                <a:spcPct val="120000"/>
              </a:lnSpc>
              <a:spcAft>
                <a:spcPts val="0"/>
              </a:spcAft>
              <a:defRPr/>
            </a:pPr>
            <a:r>
              <a:rPr lang="en-US" sz="2700" dirty="0" smtClean="0">
                <a:solidFill>
                  <a:prstClr val="black"/>
                </a:solidFill>
                <a:ea typeface="+mj-ea"/>
                <a:cs typeface="+mj-cs"/>
              </a:rPr>
              <a:t>Captured NPL Prior Art for Software Applications</a:t>
            </a:r>
            <a:endParaRPr lang="en-US" sz="2700" dirty="0">
              <a:solidFill>
                <a:prstClr val="black"/>
              </a:solidFill>
              <a:ea typeface="+mj-ea"/>
              <a:cs typeface="+mj-cs"/>
            </a:endParaRPr>
          </a:p>
        </p:txBody>
      </p:sp>
      <p:pic>
        <p:nvPicPr>
          <p:cNvPr id="3" name="Picture 2" descr="globe with file drawer full of media pulled out of i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4038600"/>
            <a:ext cx="1295400" cy="1295400"/>
          </a:xfrm>
          <a:prstGeom prst="rect">
            <a:avLst/>
          </a:prstGeom>
        </p:spPr>
      </p:pic>
      <p:sp>
        <p:nvSpPr>
          <p:cNvPr id="4" name="Curved Down Arrow 3" descr="arrow"/>
          <p:cNvSpPr/>
          <p:nvPr/>
        </p:nvSpPr>
        <p:spPr>
          <a:xfrm flipH="1">
            <a:off x="1828800" y="3505200"/>
            <a:ext cx="1828800" cy="6096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hangingPunct="1"/>
            <a:endParaRPr lang="en-US" sz="1800" dirty="0">
              <a:solidFill>
                <a:prstClr val="black"/>
              </a:solidFill>
            </a:endParaRPr>
          </a:p>
        </p:txBody>
      </p:sp>
      <p:pic>
        <p:nvPicPr>
          <p:cNvPr id="5" name="Picture 4" descr="camera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4114800"/>
            <a:ext cx="1143000" cy="1143000"/>
          </a:xfrm>
          <a:prstGeom prst="rect">
            <a:avLst/>
          </a:prstGeom>
        </p:spPr>
      </p:pic>
    </p:spTree>
    <p:extLst>
      <p:ext uri="{BB962C8B-B14F-4D97-AF65-F5344CB8AC3E}">
        <p14:creationId xmlns:p14="http://schemas.microsoft.com/office/powerpoint/2010/main" val="9165976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1B60435C-5AE5-4A8F-A402-2AFBC8EC1311}" type="slidenum">
              <a:rPr lang="en-US" smtClean="0"/>
              <a:pPr>
                <a:defRPr/>
              </a:pPr>
              <a:t>61</a:t>
            </a:fld>
            <a:endParaRPr lang="en-US" dirty="0"/>
          </a:p>
        </p:txBody>
      </p:sp>
      <p:sp>
        <p:nvSpPr>
          <p:cNvPr id="6" name="Title 1"/>
          <p:cNvSpPr>
            <a:spLocks noGrp="1"/>
          </p:cNvSpPr>
          <p:nvPr>
            <p:ph type="title"/>
          </p:nvPr>
        </p:nvSpPr>
        <p:spPr>
          <a:xfrm>
            <a:off x="457200" y="457200"/>
            <a:ext cx="8229600" cy="1143000"/>
          </a:xfrm>
        </p:spPr>
        <p:txBody>
          <a:bodyPr rtlCol="0">
            <a:normAutofit/>
          </a:bodyPr>
          <a:lstStyle/>
          <a:p>
            <a:pPr eaLnBrk="1" fontAlgn="auto" hangingPunct="1">
              <a:spcAft>
                <a:spcPts val="0"/>
              </a:spcAft>
              <a:defRPr/>
            </a:pPr>
            <a:r>
              <a:rPr lang="en-US" sz="3100" b="1" dirty="0" smtClean="0">
                <a:solidFill>
                  <a:srgbClr val="FF6600"/>
                </a:solidFill>
                <a:ea typeface="+mj-ea"/>
                <a:cs typeface="+mj-cs"/>
              </a:rPr>
              <a:t>The First NPL Problem</a:t>
            </a:r>
            <a:br>
              <a:rPr lang="en-US" sz="3100" b="1" dirty="0" smtClean="0">
                <a:solidFill>
                  <a:srgbClr val="FF6600"/>
                </a:solidFill>
                <a:ea typeface="+mj-ea"/>
                <a:cs typeface="+mj-cs"/>
              </a:rPr>
            </a:br>
            <a:r>
              <a:rPr lang="en-US" sz="2400" dirty="0" smtClean="0">
                <a:solidFill>
                  <a:srgbClr val="FF6600"/>
                </a:solidFill>
                <a:ea typeface="+mj-ea"/>
                <a:cs typeface="+mj-cs"/>
              </a:rPr>
              <a:t>Undated Web Postings Cannot be Relied Upon</a:t>
            </a:r>
            <a:endParaRPr lang="en-US" sz="2400" dirty="0">
              <a:ea typeface="+mj-ea"/>
              <a:cs typeface="+mj-cs"/>
            </a:endParaRPr>
          </a:p>
        </p:txBody>
      </p:sp>
      <p:sp>
        <p:nvSpPr>
          <p:cNvPr id="8" name="Content Placeholder 2"/>
          <p:cNvSpPr>
            <a:spLocks noGrp="1"/>
          </p:cNvSpPr>
          <p:nvPr>
            <p:ph idx="1"/>
          </p:nvPr>
        </p:nvSpPr>
        <p:spPr>
          <a:xfrm>
            <a:off x="455613" y="1600200"/>
            <a:ext cx="8305800" cy="4114800"/>
          </a:xfrm>
        </p:spPr>
        <p:txBody>
          <a:bodyPr rtlCol="0">
            <a:normAutofit/>
          </a:bodyPr>
          <a:lstStyle/>
          <a:p>
            <a:pPr marL="0" indent="0">
              <a:buNone/>
            </a:pPr>
            <a:r>
              <a:rPr lang="en-US" b="1" dirty="0" smtClean="0"/>
              <a:t>MPEP 2128</a:t>
            </a:r>
          </a:p>
          <a:p>
            <a:pPr marL="0" indent="0">
              <a:buNone/>
            </a:pPr>
            <a:r>
              <a:rPr lang="en-US" b="1" dirty="0"/>
              <a:t> </a:t>
            </a:r>
            <a:r>
              <a:rPr lang="en-US" b="1" dirty="0" smtClean="0"/>
              <a:t>    </a:t>
            </a:r>
            <a:r>
              <a:rPr lang="en-US" sz="2400" b="1" dirty="0" smtClean="0"/>
              <a:t>Date </a:t>
            </a:r>
            <a:r>
              <a:rPr lang="en-US" sz="2400" b="1" dirty="0"/>
              <a:t>of Availability</a:t>
            </a:r>
          </a:p>
          <a:p>
            <a:pPr marL="0" indent="0">
              <a:buNone/>
            </a:pPr>
            <a:r>
              <a:rPr lang="en-US" sz="2000" dirty="0"/>
              <a:t>Prior art disclosures on the Internet or on an on-line database are considered to be publicly available as of the date the item was publicly posted. </a:t>
            </a:r>
            <a:r>
              <a:rPr lang="en-US" sz="2000" b="1" dirty="0"/>
              <a:t>* &gt; </a:t>
            </a:r>
            <a:r>
              <a:rPr lang="en-US" sz="2000" i="1" dirty="0">
                <a:solidFill>
                  <a:srgbClr val="FF0000"/>
                </a:solidFill>
              </a:rPr>
              <a:t>Absent evidence of the date that the disclosure was publicly posted, if</a:t>
            </a:r>
            <a:r>
              <a:rPr lang="en-US" sz="2000" b="1" i="1" dirty="0">
                <a:solidFill>
                  <a:srgbClr val="FF0000"/>
                </a:solidFill>
              </a:rPr>
              <a:t> &lt; </a:t>
            </a:r>
            <a:r>
              <a:rPr lang="en-US" sz="2000" i="1" dirty="0">
                <a:solidFill>
                  <a:srgbClr val="FF0000"/>
                </a:solidFill>
              </a:rPr>
              <a:t>the publication </a:t>
            </a:r>
            <a:r>
              <a:rPr lang="en-US" sz="2000" b="1" i="1" dirty="0">
                <a:solidFill>
                  <a:srgbClr val="FF0000"/>
                </a:solidFill>
              </a:rPr>
              <a:t>&gt; </a:t>
            </a:r>
            <a:r>
              <a:rPr lang="en-US" sz="2000" i="1" dirty="0">
                <a:solidFill>
                  <a:srgbClr val="FF0000"/>
                </a:solidFill>
              </a:rPr>
              <a:t>itself</a:t>
            </a:r>
            <a:r>
              <a:rPr lang="en-US" sz="2000" b="1" i="1" dirty="0">
                <a:solidFill>
                  <a:srgbClr val="FF0000"/>
                </a:solidFill>
              </a:rPr>
              <a:t> &lt; </a:t>
            </a:r>
            <a:r>
              <a:rPr lang="en-US" sz="2000" i="1" dirty="0">
                <a:solidFill>
                  <a:srgbClr val="FF0000"/>
                </a:solidFill>
              </a:rPr>
              <a:t>does not include a publication date (or retrieval date), it cannot be relied upon as prior art under 35 </a:t>
            </a:r>
            <a:r>
              <a:rPr lang="en-US" sz="2000" i="1" dirty="0" smtClean="0">
                <a:solidFill>
                  <a:srgbClr val="FF0000"/>
                </a:solidFill>
              </a:rPr>
              <a:t>U.S.C. 102(a) or (b)</a:t>
            </a:r>
            <a:r>
              <a:rPr lang="en-US" sz="2000" dirty="0" smtClean="0"/>
              <a:t>*&gt;. However &lt;, it may be relied upon to provide evidence regarding the state of the art.  Examiners may ask the Scientific and Technical Information Center to find the earliest date of publication &gt; or posting &lt;.</a:t>
            </a:r>
            <a:endParaRPr lang="en-US" sz="2000" dirty="0">
              <a:ea typeface="ＭＳ Ｐゴシック" charset="0"/>
            </a:endParaRPr>
          </a:p>
          <a:p>
            <a:pPr marL="457200" lvl="1" indent="0" eaLnBrk="1" fontAlgn="auto" hangingPunct="1">
              <a:spcAft>
                <a:spcPts val="0"/>
              </a:spcAft>
              <a:buFont typeface="Arial" pitchFamily="34" charset="0"/>
              <a:buNone/>
              <a:defRPr/>
            </a:pPr>
            <a:endParaRPr lang="en-US" sz="2400" dirty="0" smtClean="0">
              <a:ea typeface="+mn-ea"/>
            </a:endParaRPr>
          </a:p>
        </p:txBody>
      </p:sp>
    </p:spTree>
    <p:extLst>
      <p:ext uri="{BB962C8B-B14F-4D97-AF65-F5344CB8AC3E}">
        <p14:creationId xmlns:p14="http://schemas.microsoft.com/office/powerpoint/2010/main" val="7968623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1B60435C-5AE5-4A8F-A402-2AFBC8EC1311}" type="slidenum">
              <a:rPr lang="en-US" smtClean="0"/>
              <a:pPr>
                <a:defRPr/>
              </a:pPr>
              <a:t>62</a:t>
            </a:fld>
            <a:endParaRPr lang="en-US" dirty="0"/>
          </a:p>
        </p:txBody>
      </p:sp>
      <p:sp>
        <p:nvSpPr>
          <p:cNvPr id="6" name="Title 1"/>
          <p:cNvSpPr>
            <a:spLocks noGrp="1"/>
          </p:cNvSpPr>
          <p:nvPr>
            <p:ph type="title"/>
          </p:nvPr>
        </p:nvSpPr>
        <p:spPr>
          <a:xfrm>
            <a:off x="457200" y="457200"/>
            <a:ext cx="8229600" cy="1143000"/>
          </a:xfrm>
        </p:spPr>
        <p:txBody>
          <a:bodyPr rtlCol="0">
            <a:normAutofit/>
          </a:bodyPr>
          <a:lstStyle/>
          <a:p>
            <a:pPr eaLnBrk="1" fontAlgn="auto" hangingPunct="1">
              <a:spcAft>
                <a:spcPts val="0"/>
              </a:spcAft>
              <a:defRPr/>
            </a:pPr>
            <a:r>
              <a:rPr lang="en-US" sz="3100" b="1" dirty="0" smtClean="0">
                <a:solidFill>
                  <a:srgbClr val="FF6600"/>
                </a:solidFill>
                <a:ea typeface="+mj-ea"/>
                <a:cs typeface="+mj-cs"/>
              </a:rPr>
              <a:t>The Second NPL Problem</a:t>
            </a:r>
            <a:br>
              <a:rPr lang="en-US" sz="3100" b="1" dirty="0" smtClean="0">
                <a:solidFill>
                  <a:srgbClr val="FF6600"/>
                </a:solidFill>
                <a:ea typeface="+mj-ea"/>
                <a:cs typeface="+mj-cs"/>
              </a:rPr>
            </a:br>
            <a:r>
              <a:rPr lang="en-US" sz="2400" dirty="0" smtClean="0">
                <a:solidFill>
                  <a:srgbClr val="FF6600"/>
                </a:solidFill>
                <a:ea typeface="+mj-ea"/>
                <a:cs typeface="+mj-cs"/>
              </a:rPr>
              <a:t>The </a:t>
            </a:r>
            <a:r>
              <a:rPr lang="en-US" sz="2400" dirty="0">
                <a:solidFill>
                  <a:srgbClr val="FF6600"/>
                </a:solidFill>
                <a:ea typeface="+mj-ea"/>
                <a:cs typeface="+mj-cs"/>
              </a:rPr>
              <a:t>I</a:t>
            </a:r>
            <a:r>
              <a:rPr lang="en-US" sz="2400" dirty="0" smtClean="0">
                <a:solidFill>
                  <a:srgbClr val="FF6600"/>
                </a:solidFill>
                <a:ea typeface="+mj-ea"/>
                <a:cs typeface="+mj-cs"/>
              </a:rPr>
              <a:t>llusive and Ever-Changing World-Wide Web</a:t>
            </a:r>
            <a:endParaRPr lang="en-US" sz="2400" dirty="0">
              <a:ea typeface="+mj-ea"/>
              <a:cs typeface="+mj-cs"/>
            </a:endParaRPr>
          </a:p>
        </p:txBody>
      </p:sp>
      <p:sp>
        <p:nvSpPr>
          <p:cNvPr id="7" name="Content Placeholder 2"/>
          <p:cNvSpPr>
            <a:spLocks noGrp="1"/>
          </p:cNvSpPr>
          <p:nvPr>
            <p:ph idx="1"/>
          </p:nvPr>
        </p:nvSpPr>
        <p:spPr>
          <a:xfrm>
            <a:off x="455613" y="1616364"/>
            <a:ext cx="8229600" cy="4525963"/>
          </a:xfrm>
        </p:spPr>
        <p:txBody>
          <a:bodyPr rtlCol="0">
            <a:normAutofit/>
          </a:bodyPr>
          <a:lstStyle/>
          <a:p>
            <a:pPr eaLnBrk="1" fontAlgn="auto" hangingPunct="1">
              <a:spcAft>
                <a:spcPts val="0"/>
              </a:spcAft>
              <a:buFont typeface="Arial" charset="0"/>
              <a:buChar char="•"/>
              <a:defRPr/>
            </a:pPr>
            <a:r>
              <a:rPr lang="en-US" sz="2600" b="1" dirty="0" smtClean="0">
                <a:ea typeface="ＭＳ Ｐゴシック" charset="0"/>
              </a:rPr>
              <a:t>Internet Archive</a:t>
            </a:r>
          </a:p>
          <a:p>
            <a:pPr lvl="1" eaLnBrk="1" fontAlgn="auto" hangingPunct="1">
              <a:spcAft>
                <a:spcPts val="0"/>
              </a:spcAft>
              <a:buFont typeface="Arial" charset="0"/>
              <a:buChar char="–"/>
              <a:defRPr/>
            </a:pPr>
            <a:r>
              <a:rPr lang="en-US" sz="2000" dirty="0" smtClean="0"/>
              <a:t>Does not crawl websites that “opt out” with “robots.txt”</a:t>
            </a:r>
            <a:endParaRPr lang="en-US" sz="2000" i="1" dirty="0" smtClean="0">
              <a:ea typeface="ＭＳ Ｐゴシック" charset="0"/>
            </a:endParaRPr>
          </a:p>
          <a:p>
            <a:pPr eaLnBrk="1" fontAlgn="auto" hangingPunct="1">
              <a:spcAft>
                <a:spcPts val="0"/>
              </a:spcAft>
              <a:buFont typeface="Arial" charset="0"/>
              <a:buChar char="•"/>
              <a:defRPr/>
            </a:pPr>
            <a:r>
              <a:rPr lang="en-US" sz="2600" b="1" dirty="0" smtClean="0">
                <a:ea typeface="ＭＳ Ｐゴシック" charset="0"/>
              </a:rPr>
              <a:t>Knowledge Bases</a:t>
            </a:r>
          </a:p>
          <a:p>
            <a:pPr lvl="1"/>
            <a:r>
              <a:rPr lang="en-US" sz="2000" i="1" dirty="0" smtClean="0"/>
              <a:t>Wikipedia</a:t>
            </a:r>
            <a:r>
              <a:rPr lang="en-US" sz="2000" dirty="0"/>
              <a:t>:</a:t>
            </a:r>
            <a:r>
              <a:rPr lang="en-US" sz="2000" dirty="0" smtClean="0"/>
              <a:t> freely changeable</a:t>
            </a:r>
          </a:p>
          <a:p>
            <a:pPr lvl="1"/>
            <a:r>
              <a:rPr lang="en-US" sz="2000" i="1" dirty="0" smtClean="0"/>
              <a:t>Knowledge Graph </a:t>
            </a:r>
            <a:r>
              <a:rPr lang="en-US" sz="2000" dirty="0" smtClean="0"/>
              <a:t>and F</a:t>
            </a:r>
            <a:r>
              <a:rPr lang="en-US" sz="2000" i="1" dirty="0" smtClean="0"/>
              <a:t>reebase: </a:t>
            </a:r>
            <a:r>
              <a:rPr lang="en-US" sz="2000" dirty="0" smtClean="0"/>
              <a:t>social/historical focus</a:t>
            </a:r>
            <a:endParaRPr lang="en-US" sz="2000" i="1" dirty="0" smtClean="0"/>
          </a:p>
          <a:p>
            <a:pPr eaLnBrk="1" fontAlgn="auto" hangingPunct="1">
              <a:spcAft>
                <a:spcPts val="0"/>
              </a:spcAft>
              <a:buFont typeface="Arial" charset="0"/>
              <a:buChar char="•"/>
              <a:defRPr/>
            </a:pPr>
            <a:r>
              <a:rPr lang="en-US" sz="2600" b="1" dirty="0">
                <a:ea typeface="ＭＳ Ｐゴシック" charset="0"/>
              </a:rPr>
              <a:t>Semantic Web</a:t>
            </a:r>
          </a:p>
          <a:p>
            <a:pPr marL="744538" lvl="3" indent="-342900"/>
            <a:r>
              <a:rPr lang="en-US" dirty="0"/>
              <a:t>Great idea that remains </a:t>
            </a:r>
            <a:r>
              <a:rPr lang="en-US" dirty="0" smtClean="0"/>
              <a:t>mostly unrealized</a:t>
            </a:r>
          </a:p>
          <a:p>
            <a:pPr eaLnBrk="1" fontAlgn="auto" hangingPunct="1">
              <a:spcAft>
                <a:spcPts val="0"/>
              </a:spcAft>
              <a:buFont typeface="Arial" charset="0"/>
              <a:buChar char="•"/>
              <a:defRPr/>
            </a:pPr>
            <a:r>
              <a:rPr lang="en-US" sz="2600" b="1" dirty="0" smtClean="0">
                <a:ea typeface="ＭＳ Ｐゴシック" charset="0"/>
              </a:rPr>
              <a:t>Deep Web</a:t>
            </a:r>
            <a:endParaRPr lang="en-US" sz="2600" b="1" dirty="0">
              <a:ea typeface="ＭＳ Ｐゴシック" charset="0"/>
            </a:endParaRPr>
          </a:p>
          <a:p>
            <a:pPr marL="744538" lvl="3" indent="-342900"/>
            <a:r>
              <a:rPr lang="en-US" dirty="0" smtClean="0"/>
              <a:t>Harvesting below the surface web is a hard problem</a:t>
            </a:r>
          </a:p>
          <a:p>
            <a:pPr marL="744538" lvl="3" indent="-342900"/>
            <a:r>
              <a:rPr lang="en-US" dirty="0" smtClean="0"/>
              <a:t>2-3 orders of magnitude more information than surface web</a:t>
            </a:r>
          </a:p>
          <a:p>
            <a:pPr marL="744538" lvl="3" indent="-342900"/>
            <a:r>
              <a:rPr lang="en-US" b="1" dirty="0" smtClean="0"/>
              <a:t>BrightPlanet.com</a:t>
            </a:r>
            <a:endParaRPr lang="en-US" sz="2000" dirty="0"/>
          </a:p>
          <a:p>
            <a:pPr marL="457200" lvl="1" indent="0" eaLnBrk="1" fontAlgn="auto" hangingPunct="1">
              <a:spcAft>
                <a:spcPts val="0"/>
              </a:spcAft>
              <a:buNone/>
              <a:defRPr/>
            </a:pPr>
            <a:endParaRPr lang="en-US" sz="800" dirty="0" smtClean="0"/>
          </a:p>
          <a:p>
            <a:pPr lvl="1"/>
            <a:endParaRPr lang="en-US" sz="2000" dirty="0"/>
          </a:p>
          <a:p>
            <a:pPr lvl="2" eaLnBrk="1" fontAlgn="auto" hangingPunct="1">
              <a:spcAft>
                <a:spcPts val="0"/>
              </a:spcAft>
              <a:buFont typeface="Arial" charset="0"/>
              <a:buChar char="–"/>
              <a:defRPr/>
            </a:pPr>
            <a:endParaRPr lang="en-US" sz="1600" dirty="0">
              <a:ea typeface="ＭＳ Ｐゴシック" charset="0"/>
            </a:endParaRPr>
          </a:p>
          <a:p>
            <a:pPr marL="457200" lvl="1" indent="0" eaLnBrk="1" fontAlgn="auto" hangingPunct="1">
              <a:spcAft>
                <a:spcPts val="0"/>
              </a:spcAft>
              <a:buFont typeface="Arial" pitchFamily="34" charset="0"/>
              <a:buNone/>
              <a:defRPr/>
            </a:pPr>
            <a:endParaRPr lang="en-US" sz="2400" dirty="0" smtClean="0">
              <a:ea typeface="+mn-ea"/>
            </a:endParaRPr>
          </a:p>
        </p:txBody>
      </p:sp>
      <p:pic>
        <p:nvPicPr>
          <p:cNvPr id="3" name="Picture 2" descr="wayback machin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1905000"/>
            <a:ext cx="1397000" cy="495300"/>
          </a:xfrm>
          <a:prstGeom prst="rect">
            <a:avLst/>
          </a:prstGeom>
        </p:spPr>
      </p:pic>
      <p:pic>
        <p:nvPicPr>
          <p:cNvPr id="5" name="Picture 4" descr="W3C Symantic Web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4038600"/>
            <a:ext cx="2295525" cy="457200"/>
          </a:xfrm>
          <a:prstGeom prst="rect">
            <a:avLst/>
          </a:prstGeom>
        </p:spPr>
      </p:pic>
      <p:pic>
        <p:nvPicPr>
          <p:cNvPr id="9" name="Picture 8" descr="Freebas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3352800"/>
            <a:ext cx="1638300" cy="254000"/>
          </a:xfrm>
          <a:prstGeom prst="rect">
            <a:avLst/>
          </a:prstGeom>
        </p:spPr>
      </p:pic>
      <p:pic>
        <p:nvPicPr>
          <p:cNvPr id="11" name="Picture 10" descr="Wikipedia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0" y="2667000"/>
            <a:ext cx="609600" cy="556768"/>
          </a:xfrm>
          <a:prstGeom prst="rect">
            <a:avLst/>
          </a:prstGeom>
        </p:spPr>
      </p:pic>
    </p:spTree>
    <p:extLst>
      <p:ext uri="{BB962C8B-B14F-4D97-AF65-F5344CB8AC3E}">
        <p14:creationId xmlns:p14="http://schemas.microsoft.com/office/powerpoint/2010/main" val="14223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fade">
                                      <p:cBhvr>
                                        <p:cTn id="29" dur="500"/>
                                        <p:tgtEl>
                                          <p:spTgt spid="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Effect transition="in" filter="fade">
                                      <p:cBhvr>
                                        <p:cTn id="34" dur="500"/>
                                        <p:tgtEl>
                                          <p:spTgt spid="7">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xEl>
                                              <p:pRg st="9" end="9"/>
                                            </p:txEl>
                                          </p:spTgt>
                                        </p:tgtEl>
                                        <p:attrNameLst>
                                          <p:attrName>style.visibility</p:attrName>
                                        </p:attrNameLst>
                                      </p:cBhvr>
                                      <p:to>
                                        <p:strVal val="visible"/>
                                      </p:to>
                                    </p:set>
                                    <p:animEffect transition="in" filter="fade">
                                      <p:cBhvr>
                                        <p:cTn id="40" dur="500"/>
                                        <p:tgtEl>
                                          <p:spTgt spid="7">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animEffect transition="in" filter="fade">
                                      <p:cBhvr>
                                        <p:cTn id="43"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1B60435C-5AE5-4A8F-A402-2AFBC8EC1311}" type="slidenum">
              <a:rPr lang="en-US" smtClean="0"/>
              <a:pPr>
                <a:defRPr/>
              </a:pPr>
              <a:t>63</a:t>
            </a:fld>
            <a:endParaRPr lang="en-US" dirty="0"/>
          </a:p>
        </p:txBody>
      </p:sp>
      <p:sp>
        <p:nvSpPr>
          <p:cNvPr id="6" name="Title 1"/>
          <p:cNvSpPr>
            <a:spLocks noGrp="1"/>
          </p:cNvSpPr>
          <p:nvPr>
            <p:ph type="title"/>
          </p:nvPr>
        </p:nvSpPr>
        <p:spPr>
          <a:xfrm>
            <a:off x="457200" y="457200"/>
            <a:ext cx="8229600" cy="1143000"/>
          </a:xfrm>
        </p:spPr>
        <p:txBody>
          <a:bodyPr rtlCol="0">
            <a:normAutofit/>
          </a:bodyPr>
          <a:lstStyle/>
          <a:p>
            <a:pPr eaLnBrk="1" fontAlgn="auto" hangingPunct="1">
              <a:spcAft>
                <a:spcPts val="0"/>
              </a:spcAft>
              <a:defRPr/>
            </a:pPr>
            <a:r>
              <a:rPr lang="en-US" sz="3100" b="1" dirty="0" smtClean="0">
                <a:solidFill>
                  <a:srgbClr val="FF6600"/>
                </a:solidFill>
                <a:ea typeface="+mj-ea"/>
                <a:cs typeface="+mj-cs"/>
              </a:rPr>
              <a:t>The Underlying NPL Problem</a:t>
            </a:r>
            <a:br>
              <a:rPr lang="en-US" sz="3100" b="1" dirty="0" smtClean="0">
                <a:solidFill>
                  <a:srgbClr val="FF6600"/>
                </a:solidFill>
                <a:ea typeface="+mj-ea"/>
                <a:cs typeface="+mj-cs"/>
              </a:rPr>
            </a:br>
            <a:r>
              <a:rPr lang="en-US" sz="2400" dirty="0" smtClean="0">
                <a:solidFill>
                  <a:srgbClr val="FF6600"/>
                </a:solidFill>
                <a:ea typeface="+mj-ea"/>
                <a:cs typeface="+mj-cs"/>
              </a:rPr>
              <a:t>The Exponential Increase of Information</a:t>
            </a:r>
            <a:endParaRPr lang="en-US" sz="2400" dirty="0">
              <a:ea typeface="+mj-ea"/>
              <a:cs typeface="+mj-cs"/>
            </a:endParaRPr>
          </a:p>
        </p:txBody>
      </p:sp>
      <p:sp>
        <p:nvSpPr>
          <p:cNvPr id="7" name="Content Placeholder 2"/>
          <p:cNvSpPr>
            <a:spLocks noGrp="1"/>
          </p:cNvSpPr>
          <p:nvPr>
            <p:ph idx="1"/>
          </p:nvPr>
        </p:nvSpPr>
        <p:spPr>
          <a:xfrm>
            <a:off x="455613" y="1592016"/>
            <a:ext cx="4267200" cy="4572000"/>
          </a:xfrm>
        </p:spPr>
        <p:txBody>
          <a:bodyPr rtlCol="0">
            <a:normAutofit/>
          </a:bodyPr>
          <a:lstStyle/>
          <a:p>
            <a:pPr eaLnBrk="1" fontAlgn="auto" hangingPunct="1">
              <a:spcAft>
                <a:spcPts val="0"/>
              </a:spcAft>
              <a:buFont typeface="Arial" charset="0"/>
              <a:buChar char="•"/>
              <a:defRPr/>
            </a:pPr>
            <a:r>
              <a:rPr lang="en-US" sz="2600" b="1" dirty="0" smtClean="0">
                <a:ea typeface="ＭＳ Ｐゴシック" charset="0"/>
              </a:rPr>
              <a:t>The Amount of Stored Information has Exploded</a:t>
            </a:r>
          </a:p>
          <a:p>
            <a:pPr lvl="1" eaLnBrk="1" fontAlgn="auto" hangingPunct="1">
              <a:spcAft>
                <a:spcPts val="0"/>
              </a:spcAft>
              <a:buFont typeface="Arial" charset="0"/>
              <a:buChar char="–"/>
              <a:defRPr/>
            </a:pPr>
            <a:r>
              <a:rPr lang="en-US" sz="2000" dirty="0" smtClean="0"/>
              <a:t>“Every </a:t>
            </a:r>
            <a:r>
              <a:rPr lang="en-US" sz="2000" dirty="0"/>
              <a:t>two days now we create as much information as we did from the dawn of civilization up until </a:t>
            </a:r>
            <a:r>
              <a:rPr lang="en-US" sz="2000" dirty="0" smtClean="0"/>
              <a:t>2003”, </a:t>
            </a:r>
            <a:r>
              <a:rPr lang="en-US" sz="2000" dirty="0"/>
              <a:t>according to </a:t>
            </a:r>
            <a:r>
              <a:rPr lang="en-US" sz="2000" dirty="0" smtClean="0"/>
              <a:t>Eric Schmidt in August 2010. </a:t>
            </a:r>
          </a:p>
          <a:p>
            <a:pPr lvl="1" eaLnBrk="1" fontAlgn="auto" hangingPunct="1">
              <a:spcAft>
                <a:spcPts val="0"/>
              </a:spcAft>
              <a:buFont typeface="Arial" charset="0"/>
              <a:buChar char="–"/>
              <a:defRPr/>
            </a:pPr>
            <a:r>
              <a:rPr lang="en-US" sz="2000" dirty="0" smtClean="0"/>
              <a:t>That was </a:t>
            </a:r>
            <a:r>
              <a:rPr lang="en-US" sz="2000" dirty="0"/>
              <a:t>something like five exabytes of </a:t>
            </a:r>
            <a:r>
              <a:rPr lang="en-US" sz="2000" dirty="0" smtClean="0"/>
              <a:t>data in 2010.</a:t>
            </a:r>
          </a:p>
          <a:p>
            <a:pPr lvl="1" eaLnBrk="1" fontAlgn="auto" hangingPunct="1">
              <a:spcAft>
                <a:spcPts val="0"/>
              </a:spcAft>
              <a:buFont typeface="Arial" charset="0"/>
              <a:buChar char="–"/>
              <a:defRPr/>
            </a:pPr>
            <a:r>
              <a:rPr lang="en-US" sz="2000" dirty="0" smtClean="0"/>
              <a:t>By 2016, Internet traffic will be more than a zetabyte (10</a:t>
            </a:r>
            <a:r>
              <a:rPr lang="en-US" sz="2000" baseline="30000" dirty="0" smtClean="0"/>
              <a:t>20</a:t>
            </a:r>
            <a:r>
              <a:rPr lang="en-US" sz="2000" dirty="0" smtClean="0"/>
              <a:t>)</a:t>
            </a:r>
          </a:p>
          <a:p>
            <a:pPr lvl="1" eaLnBrk="1" fontAlgn="auto" hangingPunct="1">
              <a:spcAft>
                <a:spcPts val="0"/>
              </a:spcAft>
              <a:buFont typeface="Arial" charset="0"/>
              <a:buChar char="–"/>
              <a:defRPr/>
            </a:pPr>
            <a:r>
              <a:rPr lang="en-US" sz="2000" dirty="0" smtClean="0"/>
              <a:t>Exponential Increase is the Rule, Not the Exception</a:t>
            </a:r>
            <a:endParaRPr lang="en-US" sz="2000" dirty="0"/>
          </a:p>
          <a:p>
            <a:pPr marL="457200" lvl="1" indent="0" eaLnBrk="1" fontAlgn="auto" hangingPunct="1">
              <a:spcAft>
                <a:spcPts val="0"/>
              </a:spcAft>
              <a:buNone/>
              <a:defRPr/>
            </a:pPr>
            <a:endParaRPr lang="en-US" sz="800" dirty="0" smtClean="0"/>
          </a:p>
          <a:p>
            <a:pPr lvl="1"/>
            <a:endParaRPr lang="en-US" sz="2000" dirty="0"/>
          </a:p>
          <a:p>
            <a:pPr lvl="2" eaLnBrk="1" fontAlgn="auto" hangingPunct="1">
              <a:spcAft>
                <a:spcPts val="0"/>
              </a:spcAft>
              <a:buFont typeface="Arial" charset="0"/>
              <a:buChar char="–"/>
              <a:defRPr/>
            </a:pPr>
            <a:endParaRPr lang="en-US" sz="1600" dirty="0">
              <a:ea typeface="ＭＳ Ｐゴシック" charset="0"/>
            </a:endParaRPr>
          </a:p>
          <a:p>
            <a:pPr marL="457200" lvl="1" indent="0" eaLnBrk="1" fontAlgn="auto" hangingPunct="1">
              <a:spcAft>
                <a:spcPts val="0"/>
              </a:spcAft>
              <a:buFont typeface="Arial" pitchFamily="34" charset="0"/>
              <a:buNone/>
              <a:defRPr/>
            </a:pPr>
            <a:endParaRPr lang="en-US" sz="2400" dirty="0" smtClean="0">
              <a:ea typeface="+mn-ea"/>
            </a:endParaRPr>
          </a:p>
        </p:txBody>
      </p:sp>
      <p:pic>
        <p:nvPicPr>
          <p:cNvPr id="5" name="Picture 4" descr="Moores Law grap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828800"/>
            <a:ext cx="4115129" cy="4098636"/>
          </a:xfrm>
          <a:prstGeom prst="rect">
            <a:avLst/>
          </a:prstGeom>
        </p:spPr>
      </p:pic>
    </p:spTree>
    <p:extLst>
      <p:ext uri="{BB962C8B-B14F-4D97-AF65-F5344CB8AC3E}">
        <p14:creationId xmlns:p14="http://schemas.microsoft.com/office/powerpoint/2010/main" val="252103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1B60435C-5AE5-4A8F-A402-2AFBC8EC1311}" type="slidenum">
              <a:rPr lang="en-US" smtClean="0"/>
              <a:pPr>
                <a:defRPr/>
              </a:pPr>
              <a:t>64</a:t>
            </a:fld>
            <a:endParaRPr lang="en-US" dirty="0"/>
          </a:p>
        </p:txBody>
      </p:sp>
      <p:sp>
        <p:nvSpPr>
          <p:cNvPr id="6" name="Title 1"/>
          <p:cNvSpPr>
            <a:spLocks noGrp="1"/>
          </p:cNvSpPr>
          <p:nvPr>
            <p:ph type="title"/>
          </p:nvPr>
        </p:nvSpPr>
        <p:spPr>
          <a:xfrm>
            <a:off x="457200" y="457200"/>
            <a:ext cx="8229600" cy="1143000"/>
          </a:xfrm>
        </p:spPr>
        <p:txBody>
          <a:bodyPr rtlCol="0">
            <a:normAutofit/>
          </a:bodyPr>
          <a:lstStyle/>
          <a:p>
            <a:pPr eaLnBrk="1" fontAlgn="auto" hangingPunct="1">
              <a:spcAft>
                <a:spcPts val="0"/>
              </a:spcAft>
              <a:defRPr/>
            </a:pPr>
            <a:r>
              <a:rPr lang="en-US" sz="3100" b="1" dirty="0" smtClean="0">
                <a:solidFill>
                  <a:srgbClr val="FF6600"/>
                </a:solidFill>
                <a:ea typeface="+mj-ea"/>
                <a:cs typeface="+mj-cs"/>
              </a:rPr>
              <a:t>The Snapshot Proposal</a:t>
            </a:r>
            <a:br>
              <a:rPr lang="en-US" sz="3100" b="1" dirty="0" smtClean="0">
                <a:solidFill>
                  <a:srgbClr val="FF6600"/>
                </a:solidFill>
                <a:ea typeface="+mj-ea"/>
                <a:cs typeface="+mj-cs"/>
              </a:rPr>
            </a:br>
            <a:r>
              <a:rPr lang="en-US" sz="2400" dirty="0" smtClean="0">
                <a:solidFill>
                  <a:srgbClr val="FF6600"/>
                </a:solidFill>
                <a:ea typeface="+mj-ea"/>
                <a:cs typeface="+mj-cs"/>
              </a:rPr>
              <a:t>Creating Time-Anchored Searchable Silos of NPL</a:t>
            </a:r>
            <a:endParaRPr lang="en-US" sz="2400" dirty="0">
              <a:ea typeface="+mj-ea"/>
              <a:cs typeface="+mj-cs"/>
            </a:endParaRPr>
          </a:p>
        </p:txBody>
      </p:sp>
      <p:sp>
        <p:nvSpPr>
          <p:cNvPr id="7" name="Content Placeholder 2"/>
          <p:cNvSpPr>
            <a:spLocks noGrp="1"/>
          </p:cNvSpPr>
          <p:nvPr>
            <p:ph idx="1"/>
          </p:nvPr>
        </p:nvSpPr>
        <p:spPr>
          <a:xfrm>
            <a:off x="457200" y="1600200"/>
            <a:ext cx="8077200" cy="4953000"/>
          </a:xfrm>
        </p:spPr>
        <p:txBody>
          <a:bodyPr rtlCol="0">
            <a:normAutofit fontScale="92500"/>
          </a:bodyPr>
          <a:lstStyle/>
          <a:p>
            <a:pPr eaLnBrk="1" fontAlgn="auto" hangingPunct="1">
              <a:spcAft>
                <a:spcPts val="0"/>
              </a:spcAft>
              <a:buFont typeface="Arial" charset="0"/>
              <a:buChar char="•"/>
              <a:defRPr/>
            </a:pPr>
            <a:r>
              <a:rPr lang="en-US" sz="2600" b="1" dirty="0" smtClean="0">
                <a:ea typeface="ＭＳ Ｐゴシック" charset="0"/>
              </a:rPr>
              <a:t>Automated Ingesting of Patent Application</a:t>
            </a:r>
          </a:p>
          <a:p>
            <a:pPr lvl="1" eaLnBrk="1" fontAlgn="auto" hangingPunct="1">
              <a:spcAft>
                <a:spcPts val="0"/>
              </a:spcAft>
              <a:buFont typeface="Arial" charset="0"/>
              <a:buChar char="–"/>
              <a:defRPr/>
            </a:pPr>
            <a:r>
              <a:rPr lang="en-US" sz="2200" dirty="0" smtClean="0"/>
              <a:t>Pilot limited to Specific Art Groups for Software cases.</a:t>
            </a:r>
          </a:p>
          <a:p>
            <a:pPr lvl="1" eaLnBrk="1" fontAlgn="auto" hangingPunct="1">
              <a:spcAft>
                <a:spcPts val="0"/>
              </a:spcAft>
              <a:buFont typeface="Arial" charset="0"/>
              <a:buChar char="–"/>
              <a:defRPr/>
            </a:pPr>
            <a:r>
              <a:rPr lang="en-US" sz="2200" dirty="0" smtClean="0"/>
              <a:t>“Opt In” by completing Electronic Form</a:t>
            </a:r>
          </a:p>
          <a:p>
            <a:pPr lvl="1" eaLnBrk="1" fontAlgn="auto" hangingPunct="1">
              <a:spcAft>
                <a:spcPts val="0"/>
              </a:spcAft>
              <a:buFont typeface="Arial" charset="0"/>
              <a:buChar char="–"/>
              <a:defRPr/>
            </a:pPr>
            <a:r>
              <a:rPr lang="en-US" sz="2200" dirty="0" smtClean="0">
                <a:ea typeface="ＭＳ Ｐゴシック" charset="0"/>
              </a:rPr>
              <a:t>Search targets generated by claim key-wording, glossification, NLP analysis of specification and optional image analysis of figures</a:t>
            </a:r>
          </a:p>
          <a:p>
            <a:pPr lvl="1" eaLnBrk="1" fontAlgn="auto" hangingPunct="1">
              <a:spcAft>
                <a:spcPts val="0"/>
              </a:spcAft>
              <a:buFont typeface="Arial" charset="0"/>
              <a:buChar char="–"/>
              <a:defRPr/>
            </a:pPr>
            <a:r>
              <a:rPr lang="en-US" sz="2200" dirty="0" smtClean="0">
                <a:ea typeface="ＭＳ Ｐゴシック" charset="0"/>
              </a:rPr>
              <a:t>Possible tuple creation for semantic search using OWL, rdf, XML and future cognitive computing analysis (Watson)</a:t>
            </a:r>
          </a:p>
          <a:p>
            <a:pPr eaLnBrk="1" fontAlgn="auto" hangingPunct="1">
              <a:spcAft>
                <a:spcPts val="0"/>
              </a:spcAft>
              <a:buFont typeface="Arial" charset="0"/>
              <a:buChar char="•"/>
              <a:defRPr/>
            </a:pPr>
            <a:r>
              <a:rPr lang="en-US" sz="2600" b="1" dirty="0" smtClean="0">
                <a:ea typeface="ＭＳ Ｐゴシック" charset="0"/>
              </a:rPr>
              <a:t>Search/Crawl as of Filing Date of Application</a:t>
            </a:r>
          </a:p>
          <a:p>
            <a:pPr lvl="1"/>
            <a:r>
              <a:rPr lang="en-US" sz="2200" dirty="0" smtClean="0"/>
              <a:t>Search targets used to capture specific NPL sources as of filing date</a:t>
            </a:r>
          </a:p>
          <a:p>
            <a:pPr lvl="2"/>
            <a:r>
              <a:rPr lang="en-US" sz="1700" dirty="0" smtClean="0"/>
              <a:t>Wikipedia/Freebase/Knowledge Graph/Wolfram Alpha</a:t>
            </a:r>
          </a:p>
          <a:p>
            <a:pPr lvl="2"/>
            <a:r>
              <a:rPr lang="en-US" sz="1700" dirty="0" smtClean="0"/>
              <a:t>IEEE/ACM/EFF blogs, RFCs</a:t>
            </a:r>
          </a:p>
          <a:p>
            <a:pPr lvl="2"/>
            <a:r>
              <a:rPr lang="en-US" sz="1700" dirty="0" smtClean="0"/>
              <a:t>Inventor/Assignee web materials</a:t>
            </a:r>
          </a:p>
          <a:p>
            <a:pPr lvl="1"/>
            <a:r>
              <a:rPr lang="en-US" sz="2200" dirty="0" smtClean="0"/>
              <a:t>Limited set of results from ranked search/harvest of entire web</a:t>
            </a:r>
          </a:p>
          <a:p>
            <a:pPr marL="457200" lvl="1" indent="0" eaLnBrk="1" fontAlgn="auto" hangingPunct="1">
              <a:spcAft>
                <a:spcPts val="0"/>
              </a:spcAft>
              <a:buNone/>
              <a:defRPr/>
            </a:pPr>
            <a:endParaRPr lang="en-US" sz="800" dirty="0" smtClean="0"/>
          </a:p>
          <a:p>
            <a:pPr lvl="1"/>
            <a:endParaRPr lang="en-US" sz="2000" dirty="0"/>
          </a:p>
          <a:p>
            <a:pPr lvl="2" eaLnBrk="1" fontAlgn="auto" hangingPunct="1">
              <a:spcAft>
                <a:spcPts val="0"/>
              </a:spcAft>
              <a:buFont typeface="Arial" charset="0"/>
              <a:buChar char="–"/>
              <a:defRPr/>
            </a:pPr>
            <a:endParaRPr lang="en-US" sz="1600" dirty="0">
              <a:ea typeface="ＭＳ Ｐゴシック" charset="0"/>
            </a:endParaRPr>
          </a:p>
          <a:p>
            <a:pPr marL="457200" lvl="1" indent="0" eaLnBrk="1" fontAlgn="auto" hangingPunct="1">
              <a:spcAft>
                <a:spcPts val="0"/>
              </a:spcAft>
              <a:buFont typeface="Arial" pitchFamily="34" charset="0"/>
              <a:buNone/>
              <a:defRPr/>
            </a:pPr>
            <a:endParaRPr lang="en-US" sz="2400" dirty="0" smtClean="0">
              <a:ea typeface="+mn-ea"/>
            </a:endParaRPr>
          </a:p>
        </p:txBody>
      </p:sp>
    </p:spTree>
    <p:extLst>
      <p:ext uri="{BB962C8B-B14F-4D97-AF65-F5344CB8AC3E}">
        <p14:creationId xmlns:p14="http://schemas.microsoft.com/office/powerpoint/2010/main" val="51581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fade">
                                      <p:cBhvr>
                                        <p:cTn id="30" dur="500"/>
                                        <p:tgtEl>
                                          <p:spTgt spid="7">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fade">
                                      <p:cBhvr>
                                        <p:cTn id="33" dur="500"/>
                                        <p:tgtEl>
                                          <p:spTgt spid="7">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9" end="9"/>
                                            </p:txEl>
                                          </p:spTgt>
                                        </p:tgtEl>
                                        <p:attrNameLst>
                                          <p:attrName>style.visibility</p:attrName>
                                        </p:attrNameLst>
                                      </p:cBhvr>
                                      <p:to>
                                        <p:strVal val="visible"/>
                                      </p:to>
                                    </p:set>
                                    <p:animEffect transition="in" filter="fade">
                                      <p:cBhvr>
                                        <p:cTn id="36" dur="500"/>
                                        <p:tgtEl>
                                          <p:spTgt spid="7">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animEffect transition="in" filter="fade">
                                      <p:cBhvr>
                                        <p:cTn id="39"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1B60435C-5AE5-4A8F-A402-2AFBC8EC1311}" type="slidenum">
              <a:rPr lang="en-US" smtClean="0"/>
              <a:pPr>
                <a:defRPr/>
              </a:pPr>
              <a:t>65</a:t>
            </a:fld>
            <a:endParaRPr lang="en-US" dirty="0"/>
          </a:p>
        </p:txBody>
      </p:sp>
      <p:sp>
        <p:nvSpPr>
          <p:cNvPr id="6" name="Title 1"/>
          <p:cNvSpPr>
            <a:spLocks noGrp="1"/>
          </p:cNvSpPr>
          <p:nvPr>
            <p:ph type="title"/>
          </p:nvPr>
        </p:nvSpPr>
        <p:spPr>
          <a:xfrm>
            <a:off x="457200" y="457200"/>
            <a:ext cx="8229600" cy="1143000"/>
          </a:xfrm>
        </p:spPr>
        <p:txBody>
          <a:bodyPr rtlCol="0">
            <a:normAutofit/>
          </a:bodyPr>
          <a:lstStyle/>
          <a:p>
            <a:pPr eaLnBrk="1" fontAlgn="auto" hangingPunct="1">
              <a:spcAft>
                <a:spcPts val="0"/>
              </a:spcAft>
              <a:defRPr/>
            </a:pPr>
            <a:r>
              <a:rPr lang="en-US" sz="3100" b="1" dirty="0" smtClean="0">
                <a:solidFill>
                  <a:srgbClr val="FF6600"/>
                </a:solidFill>
                <a:ea typeface="+mj-ea"/>
                <a:cs typeface="+mj-cs"/>
              </a:rPr>
              <a:t>The Snapshot Proposal</a:t>
            </a:r>
            <a:br>
              <a:rPr lang="en-US" sz="3100" b="1" dirty="0" smtClean="0">
                <a:solidFill>
                  <a:srgbClr val="FF6600"/>
                </a:solidFill>
                <a:ea typeface="+mj-ea"/>
                <a:cs typeface="+mj-cs"/>
              </a:rPr>
            </a:br>
            <a:r>
              <a:rPr lang="en-US" sz="2400" dirty="0">
                <a:solidFill>
                  <a:srgbClr val="FF6600"/>
                </a:solidFill>
              </a:rPr>
              <a:t>Creating Time-Anchored Searchable Silos of NPL</a:t>
            </a:r>
            <a:endParaRPr lang="en-US" sz="2400" dirty="0">
              <a:ea typeface="+mj-ea"/>
              <a:cs typeface="+mj-cs"/>
            </a:endParaRPr>
          </a:p>
        </p:txBody>
      </p:sp>
      <p:sp>
        <p:nvSpPr>
          <p:cNvPr id="7" name="Content Placeholder 2"/>
          <p:cNvSpPr>
            <a:spLocks noGrp="1"/>
          </p:cNvSpPr>
          <p:nvPr>
            <p:ph idx="1"/>
          </p:nvPr>
        </p:nvSpPr>
        <p:spPr>
          <a:xfrm>
            <a:off x="455613" y="1627909"/>
            <a:ext cx="8229600" cy="4525963"/>
          </a:xfrm>
        </p:spPr>
        <p:txBody>
          <a:bodyPr rtlCol="0">
            <a:normAutofit lnSpcReduction="10000"/>
          </a:bodyPr>
          <a:lstStyle/>
          <a:p>
            <a:pPr eaLnBrk="1" fontAlgn="auto" hangingPunct="1">
              <a:spcAft>
                <a:spcPts val="0"/>
              </a:spcAft>
              <a:buFont typeface="Arial" charset="0"/>
              <a:buChar char="•"/>
              <a:defRPr/>
            </a:pPr>
            <a:r>
              <a:rPr lang="en-US" sz="2600" b="1" dirty="0" smtClean="0">
                <a:ea typeface="ＭＳ Ｐゴシック" charset="0"/>
              </a:rPr>
              <a:t>“Opt In” Electronic Form Includes:</a:t>
            </a:r>
          </a:p>
          <a:p>
            <a:pPr lvl="1"/>
            <a:r>
              <a:rPr lang="en-US" sz="2000" dirty="0" smtClean="0"/>
              <a:t>Suggested search classes/sub-classes for application</a:t>
            </a:r>
          </a:p>
          <a:p>
            <a:pPr lvl="1"/>
            <a:r>
              <a:rPr lang="en-US" sz="2000" dirty="0" smtClean="0"/>
              <a:t>Expressly defined terms</a:t>
            </a:r>
          </a:p>
          <a:p>
            <a:pPr lvl="1"/>
            <a:r>
              <a:rPr lang="en-US" sz="2000" dirty="0"/>
              <a:t>S</a:t>
            </a:r>
            <a:r>
              <a:rPr lang="en-US" sz="2000" dirty="0" smtClean="0"/>
              <a:t>tructure/steps for each means-plus-function claim element</a:t>
            </a:r>
          </a:p>
          <a:p>
            <a:pPr lvl="1"/>
            <a:r>
              <a:rPr lang="en-US" sz="2000" dirty="0" smtClean="0"/>
              <a:t>Initial List of IDS references</a:t>
            </a:r>
            <a:endParaRPr lang="en-US" sz="2000" dirty="0"/>
          </a:p>
          <a:p>
            <a:pPr lvl="1"/>
            <a:r>
              <a:rPr lang="en-US" sz="2000" dirty="0" smtClean="0">
                <a:ea typeface="ＭＳ Ｐゴシック" charset="0"/>
              </a:rPr>
              <a:t>Optional claim set with corresponding reference numerals</a:t>
            </a:r>
          </a:p>
          <a:p>
            <a:pPr eaLnBrk="1" fontAlgn="auto" hangingPunct="1">
              <a:spcAft>
                <a:spcPts val="0"/>
              </a:spcAft>
              <a:buFont typeface="Arial" charset="0"/>
              <a:buChar char="•"/>
              <a:defRPr/>
            </a:pPr>
            <a:r>
              <a:rPr lang="en-US" sz="2600" b="1" dirty="0">
                <a:ea typeface="ＭＳ Ｐゴシック" charset="0"/>
              </a:rPr>
              <a:t>Searchable Silo of Results stored in Private PAIR</a:t>
            </a:r>
          </a:p>
          <a:p>
            <a:pPr marL="744538" lvl="3" indent="-342900"/>
            <a:r>
              <a:rPr lang="en-US" dirty="0"/>
              <a:t>Copyrighted material not accessible other than to </a:t>
            </a:r>
            <a:r>
              <a:rPr lang="en-US" dirty="0" smtClean="0"/>
              <a:t>applicant</a:t>
            </a:r>
            <a:endParaRPr lang="en-US" sz="2000" dirty="0" smtClean="0"/>
          </a:p>
          <a:p>
            <a:pPr eaLnBrk="1" fontAlgn="auto" hangingPunct="1">
              <a:spcAft>
                <a:spcPts val="0"/>
              </a:spcAft>
              <a:buFont typeface="Arial" charset="0"/>
              <a:buChar char="•"/>
              <a:defRPr/>
            </a:pPr>
            <a:r>
              <a:rPr lang="en-US" sz="2600" b="1" dirty="0" smtClean="0">
                <a:ea typeface="ＭＳ Ｐゴシック" charset="0"/>
              </a:rPr>
              <a:t>Incentives for Participating</a:t>
            </a:r>
          </a:p>
          <a:p>
            <a:pPr lvl="1"/>
            <a:r>
              <a:rPr lang="en-US" sz="2000" dirty="0" smtClean="0"/>
              <a:t>Examiners given extra time in prosecution to analyze captured silos</a:t>
            </a:r>
            <a:endParaRPr lang="en-US" sz="2000" dirty="0"/>
          </a:p>
          <a:p>
            <a:pPr lvl="1"/>
            <a:r>
              <a:rPr lang="en-US" sz="2000" dirty="0" smtClean="0"/>
              <a:t>Applicants could be given advancement in queue of pending cases</a:t>
            </a:r>
          </a:p>
          <a:p>
            <a:pPr lvl="1"/>
            <a:r>
              <a:rPr lang="en-US" sz="2000" dirty="0" smtClean="0"/>
              <a:t>Applicants get bibliography of NPL that reduces add’l IDS filings</a:t>
            </a:r>
            <a:endParaRPr lang="en-US" sz="2000" dirty="0"/>
          </a:p>
          <a:p>
            <a:pPr lvl="2" eaLnBrk="1" fontAlgn="auto" hangingPunct="1">
              <a:spcAft>
                <a:spcPts val="0"/>
              </a:spcAft>
              <a:buFont typeface="Arial" charset="0"/>
              <a:buChar char="–"/>
              <a:defRPr/>
            </a:pPr>
            <a:endParaRPr lang="en-US" sz="1600" dirty="0">
              <a:ea typeface="ＭＳ Ｐゴシック" charset="0"/>
            </a:endParaRPr>
          </a:p>
          <a:p>
            <a:pPr marL="457200" lvl="1" indent="0" eaLnBrk="1" fontAlgn="auto" hangingPunct="1">
              <a:spcAft>
                <a:spcPts val="0"/>
              </a:spcAft>
              <a:buFont typeface="Arial" pitchFamily="34" charset="0"/>
              <a:buNone/>
              <a:defRPr/>
            </a:pPr>
            <a:endParaRPr lang="en-US" sz="2400" dirty="0" smtClean="0">
              <a:ea typeface="+mn-ea"/>
            </a:endParaRPr>
          </a:p>
        </p:txBody>
      </p:sp>
    </p:spTree>
    <p:extLst>
      <p:ext uri="{BB962C8B-B14F-4D97-AF65-F5344CB8AC3E}">
        <p14:creationId xmlns:p14="http://schemas.microsoft.com/office/powerpoint/2010/main" val="233831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fade">
                                      <p:cBhvr>
                                        <p:cTn id="30" dur="500"/>
                                        <p:tgtEl>
                                          <p:spTgt spid="7">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500"/>
                                        <p:tgtEl>
                                          <p:spTgt spid="7">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xEl>
                                              <p:pRg st="9" end="9"/>
                                            </p:txEl>
                                          </p:spTgt>
                                        </p:tgtEl>
                                        <p:attrNameLst>
                                          <p:attrName>style.visibility</p:attrName>
                                        </p:attrNameLst>
                                      </p:cBhvr>
                                      <p:to>
                                        <p:strVal val="visible"/>
                                      </p:to>
                                    </p:set>
                                    <p:animEffect transition="in" filter="fade">
                                      <p:cBhvr>
                                        <p:cTn id="38" dur="500"/>
                                        <p:tgtEl>
                                          <p:spTgt spid="7">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animEffect transition="in" filter="fade">
                                      <p:cBhvr>
                                        <p:cTn id="41" dur="500"/>
                                        <p:tgtEl>
                                          <p:spTgt spid="7">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xEl>
                                              <p:pRg st="11" end="11"/>
                                            </p:txEl>
                                          </p:spTgt>
                                        </p:tgtEl>
                                        <p:attrNameLst>
                                          <p:attrName>style.visibility</p:attrName>
                                        </p:attrNameLst>
                                      </p:cBhvr>
                                      <p:to>
                                        <p:strVal val="visible"/>
                                      </p:to>
                                    </p:set>
                                    <p:animEffect transition="in" filter="fade">
                                      <p:cBhvr>
                                        <p:cTn id="44"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1B60435C-5AE5-4A8F-A402-2AFBC8EC1311}" type="slidenum">
              <a:rPr lang="en-US" smtClean="0"/>
              <a:pPr>
                <a:defRPr/>
              </a:pPr>
              <a:t>66</a:t>
            </a:fld>
            <a:endParaRPr lang="en-US" dirty="0"/>
          </a:p>
        </p:txBody>
      </p:sp>
      <p:sp>
        <p:nvSpPr>
          <p:cNvPr id="6" name="Title 1"/>
          <p:cNvSpPr>
            <a:spLocks noGrp="1"/>
          </p:cNvSpPr>
          <p:nvPr>
            <p:ph type="title"/>
          </p:nvPr>
        </p:nvSpPr>
        <p:spPr>
          <a:xfrm>
            <a:off x="457200" y="457200"/>
            <a:ext cx="8229600" cy="1143000"/>
          </a:xfrm>
        </p:spPr>
        <p:txBody>
          <a:bodyPr rtlCol="0">
            <a:normAutofit/>
          </a:bodyPr>
          <a:lstStyle/>
          <a:p>
            <a:pPr eaLnBrk="1" fontAlgn="auto" hangingPunct="1">
              <a:spcAft>
                <a:spcPts val="0"/>
              </a:spcAft>
              <a:defRPr/>
            </a:pPr>
            <a:r>
              <a:rPr lang="en-US" sz="3100" b="1" dirty="0" smtClean="0">
                <a:solidFill>
                  <a:srgbClr val="FF6600"/>
                </a:solidFill>
                <a:ea typeface="+mj-ea"/>
                <a:cs typeface="+mj-cs"/>
              </a:rPr>
              <a:t>The Snapshot Proposal</a:t>
            </a:r>
            <a:br>
              <a:rPr lang="en-US" sz="3100" b="1" dirty="0" smtClean="0">
                <a:solidFill>
                  <a:srgbClr val="FF6600"/>
                </a:solidFill>
                <a:ea typeface="+mj-ea"/>
                <a:cs typeface="+mj-cs"/>
              </a:rPr>
            </a:br>
            <a:r>
              <a:rPr lang="en-US" sz="2400" dirty="0" smtClean="0">
                <a:solidFill>
                  <a:srgbClr val="FF6600"/>
                </a:solidFill>
                <a:ea typeface="+mj-ea"/>
                <a:cs typeface="+mj-cs"/>
              </a:rPr>
              <a:t>Expanded Claim Key-Wording</a:t>
            </a:r>
            <a:endParaRPr lang="en-US" sz="2400" dirty="0">
              <a:ea typeface="+mj-ea"/>
              <a:cs typeface="+mj-cs"/>
            </a:endParaRPr>
          </a:p>
        </p:txBody>
      </p:sp>
      <p:sp>
        <p:nvSpPr>
          <p:cNvPr id="3" name="Text Box 1"/>
          <p:cNvSpPr txBox="1">
            <a:spLocks noChangeArrowheads="1"/>
          </p:cNvSpPr>
          <p:nvPr/>
        </p:nvSpPr>
        <p:spPr bwMode="auto">
          <a:xfrm>
            <a:off x="5105400" y="1828800"/>
            <a:ext cx="3429000" cy="2057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defTabSz="914400" hangingPunct="1"/>
            <a:r>
              <a:rPr lang="en-US" sz="1000" dirty="0">
                <a:solidFill>
                  <a:prstClr val="black"/>
                </a:solidFill>
                <a:latin typeface="Cambria" charset="0"/>
                <a:ea typeface="ÇlÇr ñæí©" charset="0"/>
              </a:rPr>
              <a:t>1. A hat for an animal, comprising: </a:t>
            </a:r>
          </a:p>
          <a:p>
            <a:pPr defTabSz="914400" hangingPunct="1"/>
            <a:r>
              <a:rPr lang="en-US" sz="1000" dirty="0">
                <a:solidFill>
                  <a:prstClr val="black"/>
                </a:solidFill>
                <a:latin typeface="Cambria" charset="0"/>
                <a:ea typeface="ÇlÇr ñæí©" charset="0"/>
              </a:rPr>
              <a:t>a shell; </a:t>
            </a:r>
          </a:p>
          <a:p>
            <a:pPr defTabSz="914400" hangingPunct="1"/>
            <a:r>
              <a:rPr lang="en-US" sz="1000" dirty="0">
                <a:solidFill>
                  <a:prstClr val="black"/>
                </a:solidFill>
                <a:latin typeface="Cambria" charset="0"/>
                <a:ea typeface="ÇlÇr ñæí©" charset="0"/>
              </a:rPr>
              <a:t>a harness arrangement attached directly to the hat, including a first strap and a second strap, wherein the first strap and the second strap each have two loose ends which are movably secured to the shell of the hat; and </a:t>
            </a:r>
          </a:p>
          <a:p>
            <a:pPr defTabSz="914400" hangingPunct="1"/>
            <a:r>
              <a:rPr lang="en-US" sz="1000" dirty="0">
                <a:solidFill>
                  <a:prstClr val="black"/>
                </a:solidFill>
                <a:latin typeface="Cambria" charset="0"/>
                <a:ea typeface="ÇlÇr ñæí©" charset="0"/>
              </a:rPr>
              <a:t>the first strap and the second strap cross each other at a point below the muzzle of the animal when the hat is </a:t>
            </a:r>
            <a:r>
              <a:rPr lang="en-US" sz="1000" dirty="0" smtClean="0">
                <a:solidFill>
                  <a:prstClr val="black"/>
                </a:solidFill>
                <a:latin typeface="Cambria" charset="0"/>
                <a:ea typeface="ÇlÇr ñæí©" charset="0"/>
              </a:rPr>
              <a:t>secured.</a:t>
            </a:r>
          </a:p>
          <a:p>
            <a:pPr defTabSz="914400" hangingPunct="1"/>
            <a:endParaRPr lang="en-US" sz="1000" dirty="0" smtClean="0">
              <a:solidFill>
                <a:prstClr val="black"/>
              </a:solidFill>
              <a:latin typeface="Cambria" charset="0"/>
              <a:ea typeface="ÇlÇr ñæí©" charset="0"/>
            </a:endParaRPr>
          </a:p>
          <a:p>
            <a:pPr defTabSz="914400" hangingPunct="1"/>
            <a:r>
              <a:rPr lang="en-US" sz="1000" dirty="0" smtClean="0">
                <a:solidFill>
                  <a:prstClr val="black"/>
                </a:solidFill>
                <a:latin typeface="Cambria" charset="0"/>
                <a:ea typeface="ÇlÇr ñæí©" charset="0"/>
              </a:rPr>
              <a:t>2. The hat of claim 1 </a:t>
            </a:r>
            <a:r>
              <a:rPr lang="en-US" sz="1000" dirty="0">
                <a:solidFill>
                  <a:prstClr val="black"/>
                </a:solidFill>
                <a:latin typeface="Cambria" charset="0"/>
                <a:ea typeface="ÇlÇr ñæí©" charset="0"/>
              </a:rPr>
              <a:t>wherein at least one of the first strap and the second strap is of a resilient material.</a:t>
            </a:r>
            <a:endParaRPr lang="en-US" dirty="0">
              <a:solidFill>
                <a:prstClr val="black"/>
              </a:solidFill>
            </a:endParaRPr>
          </a:p>
          <a:p>
            <a:pPr defTabSz="914400" hangingPunct="1"/>
            <a:endParaRPr lang="en-US" sz="1000" dirty="0" smtClean="0">
              <a:solidFill>
                <a:prstClr val="black"/>
              </a:solidFill>
              <a:latin typeface="Cambria" charset="0"/>
              <a:ea typeface="ÇlÇr ñæí©" charset="0"/>
            </a:endParaRPr>
          </a:p>
        </p:txBody>
      </p:sp>
      <p:sp>
        <p:nvSpPr>
          <p:cNvPr id="5" name="Text Box 2"/>
          <p:cNvSpPr txBox="1">
            <a:spLocks noChangeArrowheads="1"/>
          </p:cNvSpPr>
          <p:nvPr/>
        </p:nvSpPr>
        <p:spPr bwMode="auto">
          <a:xfrm>
            <a:off x="4800600" y="4419600"/>
            <a:ext cx="3733800" cy="1676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defTabSz="914400" hangingPunct="1"/>
            <a:r>
              <a:rPr lang="en-US" sz="1000" dirty="0">
                <a:solidFill>
                  <a:prstClr val="black"/>
                </a:solidFill>
                <a:latin typeface="Cambria" charset="0"/>
                <a:ea typeface="ÇlÇr ñæí©" charset="0"/>
              </a:rPr>
              <a:t>2. A hat for an animal, comprising: </a:t>
            </a:r>
          </a:p>
          <a:p>
            <a:pPr defTabSz="914400" hangingPunct="1"/>
            <a:r>
              <a:rPr lang="en-US" sz="1000" dirty="0">
                <a:solidFill>
                  <a:prstClr val="black"/>
                </a:solidFill>
                <a:latin typeface="Cambria" charset="0"/>
                <a:ea typeface="ÇlÇr ñæí©" charset="0"/>
              </a:rPr>
              <a:t>a shell; </a:t>
            </a:r>
          </a:p>
          <a:p>
            <a:pPr defTabSz="914400" hangingPunct="1"/>
            <a:r>
              <a:rPr lang="en-US" sz="1000" dirty="0">
                <a:solidFill>
                  <a:prstClr val="black"/>
                </a:solidFill>
                <a:latin typeface="Cambria" charset="0"/>
                <a:ea typeface="ÇlÇr ñæí©" charset="0"/>
              </a:rPr>
              <a:t>a harness arrangement attached directly to the hat, including a first strap and a second strap, wherein the first strap and the second strap each have two loose ends which are movably secured to the shell of the hat; and </a:t>
            </a:r>
          </a:p>
          <a:p>
            <a:pPr defTabSz="914400" hangingPunct="1"/>
            <a:r>
              <a:rPr lang="en-US" sz="1000" dirty="0">
                <a:solidFill>
                  <a:prstClr val="black"/>
                </a:solidFill>
                <a:latin typeface="Cambria" charset="0"/>
                <a:ea typeface="ÇlÇr ñæí©" charset="0"/>
              </a:rPr>
              <a:t>the first strap and the second strap cross each other at a point below the muzzle of the animal when the hat is secured;</a:t>
            </a:r>
          </a:p>
          <a:p>
            <a:pPr defTabSz="914400" hangingPunct="1"/>
            <a:r>
              <a:rPr lang="en-US" sz="1000" dirty="0">
                <a:solidFill>
                  <a:prstClr val="black"/>
                </a:solidFill>
                <a:latin typeface="Cambria" charset="0"/>
                <a:ea typeface="ÇlÇr ñæí©" charset="0"/>
              </a:rPr>
              <a:t>wherein at least one of the first strap and the second strap is of a resilient material.</a:t>
            </a:r>
            <a:endParaRPr lang="en-US" dirty="0">
              <a:solidFill>
                <a:prstClr val="black"/>
              </a:solidFill>
            </a:endParaRPr>
          </a:p>
        </p:txBody>
      </p:sp>
      <p:sp>
        <p:nvSpPr>
          <p:cNvPr id="7" name="Text Box 3"/>
          <p:cNvSpPr txBox="1">
            <a:spLocks noChangeArrowheads="1"/>
          </p:cNvSpPr>
          <p:nvPr/>
        </p:nvSpPr>
        <p:spPr bwMode="auto">
          <a:xfrm>
            <a:off x="609600" y="4419600"/>
            <a:ext cx="3810000" cy="1676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defTabSz="914400" hangingPunct="1"/>
            <a:r>
              <a:rPr lang="en-US" sz="1000" dirty="0">
                <a:solidFill>
                  <a:prstClr val="black"/>
                </a:solidFill>
                <a:latin typeface="Cambria" charset="0"/>
                <a:ea typeface="ÇlÇr ñæí©" charset="0"/>
              </a:rPr>
              <a:t>1. A hat for an animal, comprising: </a:t>
            </a:r>
          </a:p>
          <a:p>
            <a:pPr defTabSz="914400" hangingPunct="1"/>
            <a:r>
              <a:rPr lang="en-US" sz="1000" dirty="0">
                <a:solidFill>
                  <a:prstClr val="black"/>
                </a:solidFill>
                <a:latin typeface="Cambria" charset="0"/>
                <a:ea typeface="ÇlÇr ñæí©" charset="0"/>
              </a:rPr>
              <a:t>a shell; </a:t>
            </a:r>
          </a:p>
          <a:p>
            <a:pPr defTabSz="914400" hangingPunct="1"/>
            <a:r>
              <a:rPr lang="en-US" sz="1000" dirty="0">
                <a:solidFill>
                  <a:prstClr val="black"/>
                </a:solidFill>
                <a:latin typeface="Cambria" charset="0"/>
                <a:ea typeface="ÇlÇr ñæí©" charset="0"/>
              </a:rPr>
              <a:t>a harness arrangement attached directly to the hat, including a first strap and a second strap, wherein the first strap and the second strap each have two loose ends which are movably secured to the shell of the hat; and </a:t>
            </a:r>
          </a:p>
          <a:p>
            <a:pPr defTabSz="914400" hangingPunct="1"/>
            <a:r>
              <a:rPr lang="en-US" sz="1000" dirty="0">
                <a:solidFill>
                  <a:prstClr val="black"/>
                </a:solidFill>
                <a:latin typeface="Cambria" charset="0"/>
                <a:ea typeface="ÇlÇr ñæí©" charset="0"/>
              </a:rPr>
              <a:t>the first strap and the second strap cross each other at a point below the muzzle of the animal when the hat is secured.</a:t>
            </a:r>
            <a:endParaRPr lang="en-US" dirty="0">
              <a:solidFill>
                <a:prstClr val="black"/>
              </a:solidFill>
            </a:endParaRPr>
          </a:p>
        </p:txBody>
      </p:sp>
      <p:sp>
        <p:nvSpPr>
          <p:cNvPr id="11" name="Content Placeholder 2"/>
          <p:cNvSpPr>
            <a:spLocks noGrp="1"/>
          </p:cNvSpPr>
          <p:nvPr>
            <p:ph idx="1"/>
          </p:nvPr>
        </p:nvSpPr>
        <p:spPr>
          <a:xfrm>
            <a:off x="455613" y="1592016"/>
            <a:ext cx="4192587" cy="2522784"/>
          </a:xfrm>
        </p:spPr>
        <p:txBody>
          <a:bodyPr rtlCol="0">
            <a:normAutofit/>
          </a:bodyPr>
          <a:lstStyle/>
          <a:p>
            <a:pPr eaLnBrk="1" fontAlgn="auto" hangingPunct="1">
              <a:spcAft>
                <a:spcPts val="0"/>
              </a:spcAft>
              <a:buFont typeface="Arial" charset="0"/>
              <a:buChar char="•"/>
              <a:defRPr/>
            </a:pPr>
            <a:r>
              <a:rPr lang="en-US" sz="2600" b="1" dirty="0" smtClean="0">
                <a:ea typeface="ＭＳ Ｐゴシック" charset="0"/>
              </a:rPr>
              <a:t>Use Expanded Claim Sets for Key Word Frequency</a:t>
            </a:r>
          </a:p>
          <a:p>
            <a:pPr lvl="1" eaLnBrk="1" fontAlgn="auto" hangingPunct="1">
              <a:spcAft>
                <a:spcPts val="0"/>
              </a:spcAft>
              <a:buFont typeface="Arial" charset="0"/>
              <a:buChar char="–"/>
              <a:defRPr/>
            </a:pPr>
            <a:r>
              <a:rPr lang="en-US" sz="2000" dirty="0" smtClean="0"/>
              <a:t>Utilize the inherent nature of independent and dependent claims to improve key word frequency scores. </a:t>
            </a:r>
          </a:p>
          <a:p>
            <a:pPr marL="457200" lvl="1" indent="0" eaLnBrk="1" fontAlgn="auto" hangingPunct="1">
              <a:spcAft>
                <a:spcPts val="0"/>
              </a:spcAft>
              <a:buNone/>
              <a:defRPr/>
            </a:pPr>
            <a:endParaRPr lang="en-US" sz="800" dirty="0" smtClean="0"/>
          </a:p>
          <a:p>
            <a:pPr marL="457200" lvl="1" indent="0">
              <a:buNone/>
            </a:pPr>
            <a:endParaRPr lang="en-US" sz="2000" dirty="0"/>
          </a:p>
          <a:p>
            <a:pPr lvl="2" eaLnBrk="1" fontAlgn="auto" hangingPunct="1">
              <a:spcAft>
                <a:spcPts val="0"/>
              </a:spcAft>
              <a:buFont typeface="Arial" charset="0"/>
              <a:buChar char="–"/>
              <a:defRPr/>
            </a:pPr>
            <a:endParaRPr lang="en-US" sz="1600" dirty="0">
              <a:ea typeface="ＭＳ Ｐゴシック" charset="0"/>
            </a:endParaRPr>
          </a:p>
          <a:p>
            <a:pPr marL="457200" lvl="1" indent="0" eaLnBrk="1" fontAlgn="auto" hangingPunct="1">
              <a:spcAft>
                <a:spcPts val="0"/>
              </a:spcAft>
              <a:buFont typeface="Arial" pitchFamily="34" charset="0"/>
              <a:buNone/>
              <a:defRPr/>
            </a:pPr>
            <a:endParaRPr lang="en-US" sz="2400" dirty="0" smtClean="0">
              <a:ea typeface="+mn-ea"/>
            </a:endParaRPr>
          </a:p>
        </p:txBody>
      </p:sp>
      <p:sp>
        <p:nvSpPr>
          <p:cNvPr id="12" name="TextBox 11"/>
          <p:cNvSpPr txBox="1"/>
          <p:nvPr/>
        </p:nvSpPr>
        <p:spPr>
          <a:xfrm>
            <a:off x="4267200" y="3886200"/>
            <a:ext cx="464190" cy="369332"/>
          </a:xfrm>
          <a:prstGeom prst="rect">
            <a:avLst/>
          </a:prstGeom>
          <a:noFill/>
        </p:spPr>
        <p:txBody>
          <a:bodyPr wrap="none" rtlCol="0">
            <a:spAutoFit/>
          </a:bodyPr>
          <a:lstStyle/>
          <a:p>
            <a:pPr defTabSz="914400" hangingPunct="1"/>
            <a:r>
              <a:rPr lang="en-US" sz="1800" dirty="0" smtClean="0">
                <a:solidFill>
                  <a:prstClr val="black"/>
                </a:solidFill>
                <a:latin typeface="Calibri" pitchFamily="34" charset="0"/>
                <a:ea typeface="MS PGothic" pitchFamily="34" charset="-128"/>
              </a:rPr>
              <a:t>Vs.</a:t>
            </a:r>
            <a:endParaRPr lang="en-US" sz="1800" dirty="0">
              <a:solidFill>
                <a:prstClr val="black"/>
              </a:solidFill>
              <a:latin typeface="Calibri" pitchFamily="34" charset="0"/>
              <a:ea typeface="MS PGothic" pitchFamily="34" charset="-128"/>
            </a:endParaRPr>
          </a:p>
        </p:txBody>
      </p:sp>
      <p:sp>
        <p:nvSpPr>
          <p:cNvPr id="13" name="TextBox 12"/>
          <p:cNvSpPr txBox="1"/>
          <p:nvPr/>
        </p:nvSpPr>
        <p:spPr>
          <a:xfrm>
            <a:off x="4495800" y="4953000"/>
            <a:ext cx="300082" cy="369332"/>
          </a:xfrm>
          <a:prstGeom prst="rect">
            <a:avLst/>
          </a:prstGeom>
          <a:noFill/>
        </p:spPr>
        <p:txBody>
          <a:bodyPr wrap="none" rtlCol="0">
            <a:spAutoFit/>
          </a:bodyPr>
          <a:lstStyle/>
          <a:p>
            <a:pPr defTabSz="914400" hangingPunct="1"/>
            <a:r>
              <a:rPr lang="en-US" sz="1800" dirty="0">
                <a:solidFill>
                  <a:prstClr val="black"/>
                </a:solidFill>
                <a:latin typeface="Calibri" pitchFamily="34" charset="0"/>
                <a:ea typeface="MS PGothic" pitchFamily="34" charset="-128"/>
              </a:rPr>
              <a:t>+</a:t>
            </a:r>
          </a:p>
        </p:txBody>
      </p:sp>
    </p:spTree>
    <p:extLst>
      <p:ext uri="{BB962C8B-B14F-4D97-AF65-F5344CB8AC3E}">
        <p14:creationId xmlns:p14="http://schemas.microsoft.com/office/powerpoint/2010/main" val="311092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ver dro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911"/>
            <a:ext cx="2133600" cy="2133600"/>
          </a:xfrm>
          <a:prstGeom prst="rect">
            <a:avLst/>
          </a:prstGeom>
        </p:spPr>
      </p:pic>
      <p:sp>
        <p:nvSpPr>
          <p:cNvPr id="56322" name="Title 1"/>
          <p:cNvSpPr>
            <a:spLocks noGrp="1"/>
          </p:cNvSpPr>
          <p:nvPr>
            <p:ph type="title"/>
          </p:nvPr>
        </p:nvSpPr>
        <p:spPr/>
        <p:txBody>
          <a:bodyPr/>
          <a:lstStyle/>
          <a:p>
            <a:pPr eaLnBrk="1" hangingPunct="1"/>
            <a:r>
              <a:rPr lang="en-US" sz="4000" dirty="0" smtClean="0">
                <a:latin typeface="Arial" pitchFamily="34" charset="0"/>
                <a:cs typeface="Arial" pitchFamily="34" charset="0"/>
              </a:rPr>
              <a:t>Thank You!</a:t>
            </a:r>
          </a:p>
        </p:txBody>
      </p:sp>
      <p:sp>
        <p:nvSpPr>
          <p:cNvPr id="3" name="Content Placeholder 2"/>
          <p:cNvSpPr>
            <a:spLocks noGrp="1"/>
          </p:cNvSpPr>
          <p:nvPr>
            <p:ph idx="1"/>
          </p:nvPr>
        </p:nvSpPr>
        <p:spPr>
          <a:xfrm>
            <a:off x="457200" y="1219200"/>
            <a:ext cx="8229600" cy="5449888"/>
          </a:xfrm>
        </p:spPr>
        <p:txBody>
          <a:bodyPr rtlCol="0">
            <a:normAutofit fontScale="47500" lnSpcReduction="20000"/>
          </a:bodyPr>
          <a:lstStyle/>
          <a:p>
            <a:pPr eaLnBrk="1" fontAlgn="auto" hangingPunct="1">
              <a:lnSpc>
                <a:spcPct val="90000"/>
              </a:lnSpc>
              <a:spcAft>
                <a:spcPts val="0"/>
              </a:spcAft>
              <a:buFont typeface="Arial" pitchFamily="34" charset="0"/>
              <a:buNone/>
              <a:defRPr/>
            </a:pPr>
            <a:r>
              <a:rPr lang="en-US" sz="5900" dirty="0">
                <a:solidFill>
                  <a:srgbClr val="E46C0A"/>
                </a:solidFill>
                <a:ea typeface="+mn-ea"/>
                <a:cs typeface="+mn-cs"/>
              </a:rPr>
              <a:t>About Brad Pedersen</a:t>
            </a:r>
          </a:p>
          <a:p>
            <a:pPr indent="0" algn="just" eaLnBrk="1" fontAlgn="auto" hangingPunct="1">
              <a:lnSpc>
                <a:spcPct val="110000"/>
              </a:lnSpc>
              <a:spcAft>
                <a:spcPts val="0"/>
              </a:spcAft>
              <a:buFont typeface="Arial" pitchFamily="34" charset="0"/>
              <a:buNone/>
              <a:defRPr/>
            </a:pPr>
            <a:endParaRPr lang="en-US" sz="2900" dirty="0" smtClean="0">
              <a:ea typeface="+mn-ea"/>
              <a:cs typeface="+mn-cs"/>
            </a:endParaRPr>
          </a:p>
          <a:p>
            <a:pPr indent="0" algn="just" eaLnBrk="1" fontAlgn="auto" hangingPunct="1">
              <a:lnSpc>
                <a:spcPct val="110000"/>
              </a:lnSpc>
              <a:spcAft>
                <a:spcPts val="0"/>
              </a:spcAft>
              <a:buFont typeface="Arial" pitchFamily="34" charset="0"/>
              <a:buNone/>
              <a:defRPr/>
            </a:pPr>
            <a:r>
              <a:rPr lang="en-US" sz="2900" dirty="0" smtClean="0">
                <a:ea typeface="+mn-ea"/>
                <a:cs typeface="+mn-cs"/>
              </a:rPr>
              <a:t>Brad </a:t>
            </a:r>
            <a:r>
              <a:rPr lang="en-US" sz="2900" dirty="0">
                <a:ea typeface="+mn-ea"/>
                <a:cs typeface="+mn-cs"/>
              </a:rPr>
              <a:t>Pedersen is a patent attorney with more than 25 years of experience in patent law, engineering, business and entrepreneurship. He is a partner and the chair of the </a:t>
            </a:r>
            <a:r>
              <a:rPr lang="en-US" sz="2900" dirty="0" smtClean="0">
                <a:ea typeface="+mn-ea"/>
                <a:cs typeface="+mn-cs"/>
              </a:rPr>
              <a:t>Patent </a:t>
            </a:r>
            <a:r>
              <a:rPr lang="en-US" sz="2900" dirty="0">
                <a:ea typeface="+mn-ea"/>
                <a:cs typeface="+mn-cs"/>
              </a:rPr>
              <a:t>P</a:t>
            </a:r>
            <a:r>
              <a:rPr lang="en-US" sz="2900" dirty="0" smtClean="0">
                <a:ea typeface="+mn-ea"/>
                <a:cs typeface="+mn-cs"/>
              </a:rPr>
              <a:t>ractice </a:t>
            </a:r>
            <a:r>
              <a:rPr lang="en-US" sz="2900" dirty="0">
                <a:ea typeface="+mn-ea"/>
                <a:cs typeface="+mn-cs"/>
              </a:rPr>
              <a:t>group at Patterson Thuente </a:t>
            </a:r>
            <a:r>
              <a:rPr lang="en-US" sz="2900" dirty="0" smtClean="0">
                <a:ea typeface="+mn-ea"/>
                <a:cs typeface="+mn-cs"/>
              </a:rPr>
              <a:t>Pedersen</a:t>
            </a:r>
            <a:r>
              <a:rPr lang="en-US" sz="2900" dirty="0">
                <a:ea typeface="+mn-ea"/>
                <a:cs typeface="+mn-cs"/>
              </a:rPr>
              <a:t>, P.A., an intellectual property law firm in Minneapolis, </a:t>
            </a:r>
            <a:r>
              <a:rPr lang="en-US" sz="2900" dirty="0" smtClean="0">
                <a:ea typeface="+mn-ea"/>
                <a:cs typeface="+mn-cs"/>
              </a:rPr>
              <a:t>Minnesota.</a:t>
            </a:r>
          </a:p>
          <a:p>
            <a:pPr indent="0" algn="just" eaLnBrk="1" fontAlgn="auto" hangingPunct="1">
              <a:lnSpc>
                <a:spcPct val="90000"/>
              </a:lnSpc>
              <a:spcAft>
                <a:spcPts val="0"/>
              </a:spcAft>
              <a:buFont typeface="Arial" pitchFamily="34" charset="0"/>
              <a:buNone/>
              <a:defRPr/>
            </a:pPr>
            <a:endParaRPr lang="en-US" sz="2900" dirty="0">
              <a:ea typeface="+mn-ea"/>
              <a:cs typeface="+mn-cs"/>
            </a:endParaRPr>
          </a:p>
          <a:p>
            <a:pPr indent="0" algn="just" eaLnBrk="1" fontAlgn="auto" hangingPunct="1">
              <a:lnSpc>
                <a:spcPct val="110000"/>
              </a:lnSpc>
              <a:spcAft>
                <a:spcPts val="0"/>
              </a:spcAft>
              <a:buNone/>
              <a:defRPr/>
            </a:pPr>
            <a:r>
              <a:rPr lang="en-US" sz="2900" dirty="0" smtClean="0">
                <a:ea typeface="+mn-ea"/>
                <a:cs typeface="+mn-cs"/>
              </a:rPr>
              <a:t>Brad is also a successful inventor and </a:t>
            </a:r>
            <a:r>
              <a:rPr lang="en-US" sz="2900" dirty="0" smtClean="0"/>
              <a:t>entrepreneur</a:t>
            </a:r>
            <a:r>
              <a:rPr lang="en-US" sz="2900" dirty="0" smtClean="0">
                <a:ea typeface="+mn-ea"/>
                <a:cs typeface="+mn-cs"/>
              </a:rPr>
              <a:t>, with more than a dozen issued US patents and a recently launched RC gaming drone company – QFO Labs, Inc.</a:t>
            </a:r>
          </a:p>
          <a:p>
            <a:pPr indent="0" algn="just" eaLnBrk="1" fontAlgn="auto" hangingPunct="1">
              <a:lnSpc>
                <a:spcPct val="110000"/>
              </a:lnSpc>
              <a:spcAft>
                <a:spcPts val="0"/>
              </a:spcAft>
              <a:buFont typeface="Arial" pitchFamily="34" charset="0"/>
              <a:buNone/>
              <a:defRPr/>
            </a:pPr>
            <a:endParaRPr lang="en-US" sz="2900" dirty="0">
              <a:ea typeface="+mn-ea"/>
              <a:cs typeface="+mn-cs"/>
            </a:endParaRPr>
          </a:p>
          <a:p>
            <a:pPr indent="0" algn="just" eaLnBrk="1" fontAlgn="auto" hangingPunct="1">
              <a:lnSpc>
                <a:spcPct val="110000"/>
              </a:lnSpc>
              <a:spcAft>
                <a:spcPts val="0"/>
              </a:spcAft>
              <a:buFont typeface="Arial" pitchFamily="34" charset="0"/>
              <a:buNone/>
              <a:defRPr/>
            </a:pPr>
            <a:r>
              <a:rPr lang="en-US" sz="2900" dirty="0">
                <a:ea typeface="+mn-ea"/>
                <a:cs typeface="+mn-cs"/>
              </a:rPr>
              <a:t>Brad is one of the more knowledgeable IP attorneys in the U.S. when it comes to the patent </a:t>
            </a:r>
            <a:r>
              <a:rPr lang="en-US" sz="2900" dirty="0" smtClean="0">
                <a:ea typeface="+mn-ea"/>
                <a:cs typeface="+mn-cs"/>
              </a:rPr>
              <a:t>reform and the AIA. </a:t>
            </a:r>
            <a:r>
              <a:rPr lang="en-US" sz="2900" dirty="0">
                <a:ea typeface="+mn-ea"/>
                <a:cs typeface="+mn-cs"/>
              </a:rPr>
              <a:t>Since it was first introduced in 2005, he has actively followed the developments and debate surrounding patent reform at the agency, legislative and judicial levels. He educates clients and colleagues by writing and presenting on the imminent changes and strategies for dealing with the reforms. </a:t>
            </a:r>
          </a:p>
          <a:p>
            <a:pPr indent="0" algn="just" eaLnBrk="1" fontAlgn="auto" hangingPunct="1">
              <a:lnSpc>
                <a:spcPct val="110000"/>
              </a:lnSpc>
              <a:spcAft>
                <a:spcPts val="0"/>
              </a:spcAft>
              <a:buFont typeface="Arial" pitchFamily="34" charset="0"/>
              <a:buNone/>
              <a:defRPr/>
            </a:pPr>
            <a:r>
              <a:rPr lang="en-US" sz="2900" dirty="0" smtClean="0">
                <a:ea typeface="+mn-ea"/>
                <a:cs typeface="+mn-cs"/>
              </a:rPr>
              <a:t>Brad </a:t>
            </a:r>
            <a:r>
              <a:rPr lang="en-US" sz="2900" dirty="0">
                <a:ea typeface="+mn-ea"/>
                <a:cs typeface="+mn-cs"/>
              </a:rPr>
              <a:t>can be reached at </a:t>
            </a:r>
            <a:r>
              <a:rPr lang="en-US" sz="2900" u="sng" dirty="0">
                <a:solidFill>
                  <a:srgbClr val="E46C0A"/>
                </a:solidFill>
                <a:ea typeface="+mn-ea"/>
                <a:cs typeface="+mn-cs"/>
              </a:rPr>
              <a:t>pedersen@ptslaw.com</a:t>
            </a:r>
            <a:r>
              <a:rPr lang="en-US" sz="2900" dirty="0">
                <a:solidFill>
                  <a:srgbClr val="E46C0A"/>
                </a:solidFill>
                <a:ea typeface="+mn-ea"/>
                <a:cs typeface="+mn-cs"/>
              </a:rPr>
              <a:t> </a:t>
            </a:r>
            <a:r>
              <a:rPr lang="en-US" sz="2900" dirty="0">
                <a:ea typeface="+mn-ea"/>
                <a:cs typeface="+mn-cs"/>
              </a:rPr>
              <a:t>or (612) </a:t>
            </a:r>
            <a:r>
              <a:rPr lang="en-US" sz="2900" dirty="0" smtClean="0">
                <a:ea typeface="+mn-ea"/>
                <a:cs typeface="+mn-cs"/>
              </a:rPr>
              <a:t>349.5774</a:t>
            </a:r>
          </a:p>
          <a:p>
            <a:pPr indent="0" algn="just" eaLnBrk="1" fontAlgn="auto" hangingPunct="1">
              <a:lnSpc>
                <a:spcPct val="110000"/>
              </a:lnSpc>
              <a:spcAft>
                <a:spcPts val="0"/>
              </a:spcAft>
              <a:buFont typeface="Arial" pitchFamily="34" charset="0"/>
              <a:buNone/>
              <a:defRPr/>
            </a:pPr>
            <a:endParaRPr lang="en-US" sz="3600" dirty="0">
              <a:ea typeface="+mn-ea"/>
              <a:cs typeface="+mn-cs"/>
            </a:endParaRPr>
          </a:p>
          <a:p>
            <a:pPr eaLnBrk="1" fontAlgn="auto" hangingPunct="1">
              <a:lnSpc>
                <a:spcPct val="90000"/>
              </a:lnSpc>
              <a:spcAft>
                <a:spcPts val="0"/>
              </a:spcAft>
              <a:buFont typeface="Arial" pitchFamily="34" charset="0"/>
              <a:buNone/>
              <a:defRPr/>
            </a:pPr>
            <a:r>
              <a:rPr lang="en-US" sz="5900" dirty="0">
                <a:solidFill>
                  <a:srgbClr val="E46C0A"/>
                </a:solidFill>
                <a:ea typeface="+mn-ea"/>
                <a:cs typeface="+mn-cs"/>
              </a:rPr>
              <a:t>About Patterson Thuente IP</a:t>
            </a:r>
          </a:p>
          <a:p>
            <a:pPr indent="0" algn="just" eaLnBrk="1" fontAlgn="auto" hangingPunct="1">
              <a:lnSpc>
                <a:spcPct val="110000"/>
              </a:lnSpc>
              <a:spcAft>
                <a:spcPts val="0"/>
              </a:spcAft>
              <a:buFont typeface="Arial" pitchFamily="34" charset="0"/>
              <a:buNone/>
              <a:defRPr/>
            </a:pPr>
            <a:r>
              <a:rPr lang="en-US" sz="2900" dirty="0">
                <a:ea typeface="+mn-ea"/>
                <a:cs typeface="+mn-cs"/>
              </a:rPr>
              <a:t>Patterson Thuente </a:t>
            </a:r>
            <a:r>
              <a:rPr lang="en-US" sz="2900" dirty="0" smtClean="0">
                <a:ea typeface="+mn-ea"/>
                <a:cs typeface="+mn-cs"/>
              </a:rPr>
              <a:t>Pedersen</a:t>
            </a:r>
            <a:r>
              <a:rPr lang="en-US" sz="2900" dirty="0">
                <a:ea typeface="+mn-ea"/>
                <a:cs typeface="+mn-cs"/>
              </a:rPr>
              <a:t>, P.A. helps creative and inventive clients worldwide protect, and profit from, their ideas. Practicing in the areas of patents, trademark, copyright, trade secrets, IP litigation, international IP protection, licensing and post-grant proceedings, the firm</a:t>
            </a:r>
            <a:r>
              <a:rPr lang="ja-JP" altLang="en-US" sz="2900" dirty="0">
                <a:ea typeface="+mn-ea"/>
                <a:cs typeface="+mn-cs"/>
              </a:rPr>
              <a:t>’</a:t>
            </a:r>
            <a:r>
              <a:rPr lang="en-US" sz="2900" dirty="0">
                <a:ea typeface="+mn-ea"/>
                <a:cs typeface="+mn-cs"/>
              </a:rPr>
              <a:t>s attorneys excel at finding strategic solutions to complex intellectual property matters. </a:t>
            </a:r>
          </a:p>
          <a:p>
            <a:pPr indent="0" eaLnBrk="1" fontAlgn="auto" hangingPunct="1">
              <a:lnSpc>
                <a:spcPct val="110000"/>
              </a:lnSpc>
              <a:spcAft>
                <a:spcPts val="0"/>
              </a:spcAft>
              <a:buFont typeface="Arial" pitchFamily="34" charset="0"/>
              <a:buNone/>
              <a:defRPr/>
            </a:pPr>
            <a:r>
              <a:rPr lang="en-US" sz="2900" dirty="0">
                <a:ea typeface="+mn-ea"/>
                <a:cs typeface="+mn-cs"/>
              </a:rPr>
              <a:t>Visit us online at </a:t>
            </a:r>
            <a:r>
              <a:rPr lang="en-US" sz="2900" u="sng" dirty="0">
                <a:solidFill>
                  <a:srgbClr val="E46C0A"/>
                </a:solidFill>
                <a:ea typeface="+mn-ea"/>
                <a:cs typeface="+mn-cs"/>
              </a:rPr>
              <a:t>www.ptslaw.com</a:t>
            </a:r>
            <a:r>
              <a:rPr lang="en-US" sz="2900" dirty="0">
                <a:ea typeface="+mn-ea"/>
                <a:cs typeface="+mn-cs"/>
              </a:rPr>
              <a:t>.</a:t>
            </a:r>
          </a:p>
        </p:txBody>
      </p:sp>
      <p:sp>
        <p:nvSpPr>
          <p:cNvPr id="55300" name="Slide Number Placeholder 3"/>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302448E-BD18-429A-BEDB-A37FD9176979}" type="slidenum">
              <a:rPr lang="en-US" smtClean="0">
                <a:ea typeface="ＭＳ Ｐゴシック" pitchFamily="34" charset="-128"/>
              </a:rPr>
              <a:pPr fontAlgn="base">
                <a:spcBef>
                  <a:spcPct val="0"/>
                </a:spcBef>
                <a:spcAft>
                  <a:spcPct val="0"/>
                </a:spcAft>
                <a:defRPr/>
              </a:pPr>
              <a:t>67</a:t>
            </a:fld>
            <a:endParaRPr lang="en-US" dirty="0" smtClean="0">
              <a:ea typeface="ＭＳ Ｐゴシック" pitchFamily="34" charset="-128"/>
            </a:endParaRPr>
          </a:p>
        </p:txBody>
      </p:sp>
      <p:pic>
        <p:nvPicPr>
          <p:cNvPr id="2" name="Picture 1" descr="cropped-qfo-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6324600"/>
            <a:ext cx="957942" cy="457200"/>
          </a:xfrm>
          <a:prstGeom prst="rect">
            <a:avLst/>
          </a:prstGeom>
        </p:spPr>
      </p:pic>
    </p:spTree>
    <p:extLst>
      <p:ext uri="{BB962C8B-B14F-4D97-AF65-F5344CB8AC3E}">
        <p14:creationId xmlns:p14="http://schemas.microsoft.com/office/powerpoint/2010/main" val="30147195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defRPr/>
            </a:pPr>
            <a:r>
              <a:rPr lang="en-US" sz="4400" b="1" dirty="0" smtClean="0">
                <a:solidFill>
                  <a:schemeClr val="accent1">
                    <a:lumMod val="75000"/>
                  </a:schemeClr>
                </a:solidFill>
              </a:rPr>
              <a:t>John Toebes</a:t>
            </a:r>
            <a:endParaRPr lang="en-US" sz="4400" b="1" dirty="0">
              <a:solidFill>
                <a:schemeClr val="accent1">
                  <a:lumMod val="75000"/>
                </a:schemeClr>
              </a:solidFill>
            </a:endParaRPr>
          </a:p>
        </p:txBody>
      </p:sp>
      <p:sp>
        <p:nvSpPr>
          <p:cNvPr id="3" name="Subtitle 2"/>
          <p:cNvSpPr>
            <a:spLocks noGrp="1"/>
          </p:cNvSpPr>
          <p:nvPr>
            <p:ph type="subTitle" idx="1"/>
          </p:nvPr>
        </p:nvSpPr>
        <p:spPr/>
        <p:txBody>
          <a:bodyPr/>
          <a:lstStyle/>
          <a:p>
            <a:pPr>
              <a:defRPr/>
            </a:pPr>
            <a:r>
              <a:rPr lang="en-US" sz="2400" b="0" dirty="0" smtClean="0">
                <a:latin typeface="+mj-lt"/>
              </a:rPr>
              <a:t>Senior Director, Cisco Systems</a:t>
            </a:r>
          </a:p>
          <a:p>
            <a:pPr>
              <a:defRPr/>
            </a:pPr>
            <a:r>
              <a:rPr lang="en-US" sz="2400" b="0" dirty="0" smtClean="0">
                <a:latin typeface="+mj-lt"/>
              </a:rPr>
              <a:t>Patent effectiveness tools and Process</a:t>
            </a:r>
            <a:r>
              <a:rPr lang="en-US" sz="2400" b="0" dirty="0">
                <a:latin typeface="+mj-lt"/>
              </a:rPr>
              <a:t/>
            </a:r>
            <a:br>
              <a:rPr lang="en-US" sz="2400" b="0" dirty="0">
                <a:latin typeface="+mj-lt"/>
              </a:rPr>
            </a:br>
            <a:r>
              <a:rPr lang="en-US" sz="2400" b="0" dirty="0" smtClean="0">
                <a:latin typeface="+mj-lt"/>
              </a:rPr>
              <a:t>Telephone: 919-476-2041</a:t>
            </a:r>
            <a:r>
              <a:rPr lang="en-US" sz="2400" b="0" dirty="0">
                <a:latin typeface="+mj-lt"/>
              </a:rPr>
              <a:t/>
            </a:r>
            <a:br>
              <a:rPr lang="en-US" sz="2400" b="0" dirty="0">
                <a:latin typeface="+mj-lt"/>
              </a:rPr>
            </a:br>
            <a:r>
              <a:rPr lang="en-US" sz="2400" b="0" dirty="0" smtClean="0">
                <a:latin typeface="+mj-lt"/>
              </a:rPr>
              <a:t>toebes@cisco.com</a:t>
            </a:r>
            <a:endParaRPr lang="en-US" sz="2400" b="0" dirty="0">
              <a:latin typeface="+mj-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Identifying Related Patents Through Tags and Categories</a:t>
            </a:r>
            <a:endParaRPr sz="2000" spc="0" dirty="0"/>
          </a:p>
        </p:txBody>
      </p:sp>
      <p:sp>
        <p:nvSpPr>
          <p:cNvPr id="3" name="Subtitle 2"/>
          <p:cNvSpPr>
            <a:spLocks noGrp="1"/>
          </p:cNvSpPr>
          <p:nvPr>
            <p:ph type="subTitle" idx="1"/>
          </p:nvPr>
        </p:nvSpPr>
        <p:spPr/>
        <p:txBody>
          <a:bodyPr/>
          <a:lstStyle/>
          <a:p>
            <a:r>
              <a:rPr lang="en-US" dirty="0" smtClean="0"/>
              <a:t>John Toebes</a:t>
            </a:r>
            <a:endParaRPr lang="en-US" dirty="0"/>
          </a:p>
        </p:txBody>
      </p:sp>
      <p:sp>
        <p:nvSpPr>
          <p:cNvPr id="4" name="Text Placeholder 3"/>
          <p:cNvSpPr>
            <a:spLocks noGrp="1"/>
          </p:cNvSpPr>
          <p:nvPr>
            <p:ph type="body" sz="quarter" idx="10"/>
          </p:nvPr>
        </p:nvSpPr>
        <p:spPr/>
        <p:txBody>
          <a:bodyPr/>
          <a:lstStyle/>
          <a:p>
            <a:r>
              <a:rPr lang="en-US" sz="1800" dirty="0" smtClean="0"/>
              <a:t>Senior Director, Intellectual Property</a:t>
            </a:r>
            <a:endParaRPr lang="en-US" sz="1800" dirty="0"/>
          </a:p>
        </p:txBody>
      </p:sp>
      <p:sp>
        <p:nvSpPr>
          <p:cNvPr id="5" name="Text Placeholder 4"/>
          <p:cNvSpPr>
            <a:spLocks noGrp="1"/>
          </p:cNvSpPr>
          <p:nvPr>
            <p:ph type="body" sz="quarter" idx="11"/>
          </p:nvPr>
        </p:nvSpPr>
        <p:spPr/>
        <p:txBody>
          <a:bodyPr/>
          <a:lstStyle/>
          <a:p>
            <a:r>
              <a:rPr lang="en-US" sz="1400" dirty="0" smtClean="0"/>
              <a:t>November 5, 2013</a:t>
            </a:r>
          </a:p>
        </p:txBody>
      </p:sp>
    </p:spTree>
    <p:extLst>
      <p:ext uri="{BB962C8B-B14F-4D97-AF65-F5344CB8AC3E}">
        <p14:creationId xmlns:p14="http://schemas.microsoft.com/office/powerpoint/2010/main" val="396637880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2400" dirty="0"/>
              <a:t>Federal Register Notice on Software </a:t>
            </a:r>
            <a:r>
              <a:rPr lang="en-US" sz="2400" dirty="0" smtClean="0"/>
              <a:t>Partnership</a:t>
            </a:r>
            <a:br>
              <a:rPr lang="en-US" sz="2400" dirty="0" smtClean="0"/>
            </a:br>
            <a:r>
              <a:rPr lang="en-US" sz="2400" dirty="0" smtClean="0">
                <a:solidFill>
                  <a:schemeClr val="bg1"/>
                </a:solidFill>
              </a:rPr>
              <a:t>78 Fed. Reg. 292 (Jan. 2013)</a:t>
            </a:r>
          </a:p>
        </p:txBody>
      </p:sp>
      <p:sp>
        <p:nvSpPr>
          <p:cNvPr id="3" name="Content Placeholder 2"/>
          <p:cNvSpPr>
            <a:spLocks noGrp="1"/>
          </p:cNvSpPr>
          <p:nvPr>
            <p:ph idx="1"/>
          </p:nvPr>
        </p:nvSpPr>
        <p:spPr>
          <a:xfrm>
            <a:off x="457200" y="1600200"/>
            <a:ext cx="8534400" cy="4800600"/>
          </a:xfrm>
        </p:spPr>
        <p:txBody>
          <a:bodyPr/>
          <a:lstStyle/>
          <a:p>
            <a:pPr>
              <a:buFont typeface="Arial" pitchFamily="34" charset="0"/>
              <a:buChar char="•"/>
              <a:defRPr/>
            </a:pPr>
            <a:endParaRPr lang="en-US" sz="2400" b="0" dirty="0" smtClean="0"/>
          </a:p>
          <a:p>
            <a:pPr>
              <a:buFont typeface="Arial" pitchFamily="34" charset="0"/>
              <a:buChar char="•"/>
              <a:defRPr/>
            </a:pPr>
            <a:r>
              <a:rPr lang="en-US" sz="2400" b="0" dirty="0" smtClean="0"/>
              <a:t>Enable examiners to search academic papers, books, brochures, and other publications provided by outside companies</a:t>
            </a:r>
          </a:p>
          <a:p>
            <a:pPr>
              <a:buFont typeface="Arial" pitchFamily="34" charset="0"/>
              <a:buChar char="•"/>
              <a:defRPr/>
            </a:pPr>
            <a:endParaRPr lang="en-US" sz="2400" b="0" dirty="0" smtClean="0"/>
          </a:p>
          <a:p>
            <a:pPr>
              <a:buFont typeface="Arial" pitchFamily="34" charset="0"/>
              <a:buChar char="•"/>
              <a:defRPr/>
            </a:pPr>
            <a:r>
              <a:rPr lang="en-US" sz="2400" b="0" dirty="0" smtClean="0"/>
              <a:t>Private sector provision of/access to prior art resources</a:t>
            </a:r>
            <a:endParaRPr lang="en-US" sz="2400" b="0" dirty="0"/>
          </a:p>
          <a:p>
            <a:pPr>
              <a:buFont typeface="Arial" pitchFamily="34" charset="0"/>
              <a:buChar char="•"/>
              <a:defRPr/>
            </a:pPr>
            <a:endParaRPr lang="en-US" sz="2400" b="0" dirty="0" smtClean="0"/>
          </a:p>
          <a:p>
            <a:pPr>
              <a:buFont typeface="Arial" pitchFamily="34" charset="0"/>
              <a:buChar char="•"/>
              <a:defRPr/>
            </a:pPr>
            <a:r>
              <a:rPr lang="en-US" sz="2400" b="0" dirty="0" smtClean="0"/>
              <a:t>Maximize benefit of 3</a:t>
            </a:r>
            <a:r>
              <a:rPr lang="en-US" sz="2400" b="0" baseline="30000" dirty="0" smtClean="0"/>
              <a:t>rd</a:t>
            </a:r>
            <a:r>
              <a:rPr lang="en-US" sz="2400" b="0" dirty="0" smtClean="0"/>
              <a:t>-party submissions</a:t>
            </a:r>
          </a:p>
          <a:p>
            <a:pPr marL="800100" lvl="1" indent="-342900">
              <a:buFont typeface="Arial" pitchFamily="34" charset="0"/>
              <a:buChar char="•"/>
              <a:defRPr/>
            </a:pPr>
            <a:endParaRPr lang="en-US" sz="2400" b="0" dirty="0" smtClean="0"/>
          </a:p>
          <a:p>
            <a:pPr marL="800100" lvl="1" indent="-342900">
              <a:buFont typeface="Arial" pitchFamily="34" charset="0"/>
              <a:buChar char="•"/>
              <a:defRPr/>
            </a:pPr>
            <a:endParaRPr lang="en-US" sz="2400" b="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Background</a:t>
            </a:r>
            <a:endParaRPr lang="en-US" dirty="0"/>
          </a:p>
        </p:txBody>
      </p:sp>
      <p:sp>
        <p:nvSpPr>
          <p:cNvPr id="7" name="Text Placeholder 6"/>
          <p:cNvSpPr>
            <a:spLocks noGrp="1"/>
          </p:cNvSpPr>
          <p:nvPr>
            <p:ph type="body" sz="quarter" idx="10"/>
          </p:nvPr>
        </p:nvSpPr>
        <p:spPr/>
        <p:txBody>
          <a:bodyPr/>
          <a:lstStyle/>
          <a:p>
            <a:r>
              <a:rPr lang="en-US" dirty="0" smtClean="0"/>
              <a:t>Identifying good prior art requires great searching</a:t>
            </a:r>
          </a:p>
          <a:p>
            <a:r>
              <a:rPr lang="en-US" dirty="0" smtClean="0"/>
              <a:t>Tough to scale without experts</a:t>
            </a:r>
          </a:p>
          <a:p>
            <a:r>
              <a:rPr lang="en-US" dirty="0" smtClean="0"/>
              <a:t>Similar to recommendation systems such as collaborative filtering</a:t>
            </a:r>
          </a:p>
          <a:p>
            <a:r>
              <a:rPr lang="en-US" dirty="0" smtClean="0"/>
              <a:t>Companies</a:t>
            </a:r>
            <a:r>
              <a:rPr lang="en-US" baseline="0" dirty="0" smtClean="0"/>
              <a:t> such as Amazon figured out how to scale this problem</a:t>
            </a:r>
          </a:p>
          <a:p>
            <a:pPr lvl="0"/>
            <a:r>
              <a:rPr lang="en-US" dirty="0" smtClean="0"/>
              <a:t>Cisco has &gt; 10,000 Issued US patents with an internal tool called CPOL which provides search capabilities</a:t>
            </a:r>
          </a:p>
          <a:p>
            <a:pPr lvl="0"/>
            <a:r>
              <a:rPr lang="en-US" dirty="0" smtClean="0"/>
              <a:t>Cisco applied tags and categories to successfully improve the ability to locate assets </a:t>
            </a:r>
          </a:p>
        </p:txBody>
      </p:sp>
    </p:spTree>
    <p:extLst>
      <p:ext uri="{BB962C8B-B14F-4D97-AF65-F5344CB8AC3E}">
        <p14:creationId xmlns:p14="http://schemas.microsoft.com/office/powerpoint/2010/main" val="2474624810"/>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Issue</a:t>
            </a:r>
            <a:endParaRPr lang="en-US" dirty="0"/>
          </a:p>
        </p:txBody>
      </p:sp>
      <p:sp>
        <p:nvSpPr>
          <p:cNvPr id="3" name="Text Placeholder 2"/>
          <p:cNvSpPr>
            <a:spLocks noGrp="1"/>
          </p:cNvSpPr>
          <p:nvPr>
            <p:ph type="body" sz="quarter" idx="10"/>
          </p:nvPr>
        </p:nvSpPr>
        <p:spPr/>
        <p:txBody>
          <a:bodyPr/>
          <a:lstStyle/>
          <a:p>
            <a:pPr marL="0" indent="0">
              <a:buNone/>
            </a:pPr>
            <a:r>
              <a:rPr lang="en-US" dirty="0" smtClean="0"/>
              <a:t>Created Category Taxonomy to</a:t>
            </a:r>
            <a:r>
              <a:rPr lang="en-US" baseline="0" dirty="0" smtClean="0"/>
              <a:t> cover all assets</a:t>
            </a:r>
          </a:p>
          <a:p>
            <a:pPr marL="0" indent="0">
              <a:buNone/>
            </a:pPr>
            <a:r>
              <a:rPr lang="en-US" dirty="0" smtClean="0"/>
              <a:t>Tested the taxonomy with different people</a:t>
            </a:r>
            <a:endParaRPr lang="en-US" baseline="0" dirty="0" smtClean="0"/>
          </a:p>
          <a:p>
            <a:pPr marL="0" indent="0">
              <a:buNone/>
            </a:pPr>
            <a:r>
              <a:rPr lang="en-US" dirty="0" smtClean="0"/>
              <a:t>Not dissimilar from CPC, but with important restrictions</a:t>
            </a:r>
            <a:endParaRPr lang="en-US" baseline="0" dirty="0" smtClean="0"/>
          </a:p>
          <a:p>
            <a:pPr marL="457200" indent="-457200">
              <a:buFont typeface="+mj-lt"/>
              <a:buAutoNum type="arabicPeriod"/>
            </a:pPr>
            <a:r>
              <a:rPr lang="en-US" baseline="0" dirty="0" smtClean="0"/>
              <a:t>Only three level,</a:t>
            </a:r>
            <a:r>
              <a:rPr lang="en-US" dirty="0" smtClean="0"/>
              <a:t> ~200 categories</a:t>
            </a:r>
            <a:endParaRPr lang="en-US" baseline="0" dirty="0" smtClean="0"/>
          </a:p>
          <a:p>
            <a:pPr marL="457200" indent="-457200">
              <a:buFont typeface="+mj-lt"/>
              <a:buAutoNum type="arabicPeriod"/>
            </a:pPr>
            <a:r>
              <a:rPr lang="en-US" baseline="0" dirty="0" smtClean="0"/>
              <a:t>Each category must expect to represent no less than 1% and no more than 5% of all assets</a:t>
            </a:r>
          </a:p>
          <a:p>
            <a:pPr marL="457200" indent="-457200">
              <a:buFont typeface="+mj-lt"/>
              <a:buAutoNum type="arabicPeriod"/>
            </a:pPr>
            <a:r>
              <a:rPr lang="en-US" baseline="0" dirty="0" smtClean="0"/>
              <a:t>Each patent asset can have no more than 3 categories.</a:t>
            </a:r>
          </a:p>
          <a:p>
            <a:pPr marL="0" indent="0" algn="ctr">
              <a:buNone/>
            </a:pPr>
            <a:r>
              <a:rPr lang="en-US" sz="2800" baseline="0" dirty="0" smtClean="0"/>
              <a:t>Scarcity and bucket size ensure that assets</a:t>
            </a:r>
            <a:r>
              <a:rPr lang="en-US" sz="2800" dirty="0" smtClean="0"/>
              <a:t> will at least be in the bucket everyone looks in</a:t>
            </a:r>
          </a:p>
        </p:txBody>
      </p:sp>
    </p:spTree>
    <p:extLst>
      <p:ext uri="{BB962C8B-B14F-4D97-AF65-F5344CB8AC3E}">
        <p14:creationId xmlns:p14="http://schemas.microsoft.com/office/powerpoint/2010/main" val="1150955218"/>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a:t>
            </a:r>
            <a:r>
              <a:rPr lang="en-US" baseline="0" dirty="0" smtClean="0"/>
              <a:t> Tags</a:t>
            </a:r>
            <a:endParaRPr lang="en-US" dirty="0"/>
          </a:p>
        </p:txBody>
      </p:sp>
      <p:sp>
        <p:nvSpPr>
          <p:cNvPr id="3" name="Text Placeholder 2"/>
          <p:cNvSpPr>
            <a:spLocks noGrp="1"/>
          </p:cNvSpPr>
          <p:nvPr>
            <p:ph type="body" sz="quarter" idx="10"/>
          </p:nvPr>
        </p:nvSpPr>
        <p:spPr>
          <a:xfrm>
            <a:off x="239713" y="1344168"/>
            <a:ext cx="8578850" cy="3659632"/>
          </a:xfrm>
        </p:spPr>
        <p:txBody>
          <a:bodyPr/>
          <a:lstStyle/>
          <a:p>
            <a:r>
              <a:rPr lang="en-US" dirty="0" smtClean="0"/>
              <a:t>While</a:t>
            </a:r>
            <a:r>
              <a:rPr lang="en-US" baseline="0" dirty="0" smtClean="0"/>
              <a:t> categories ensure that you will have the asset in the collection, tags allow for refinement.</a:t>
            </a:r>
          </a:p>
          <a:p>
            <a:r>
              <a:rPr lang="en-US" dirty="0" smtClean="0"/>
              <a:t>Tags are user defined but have types: Products, Standards and Generic</a:t>
            </a:r>
          </a:p>
          <a:p>
            <a:r>
              <a:rPr lang="en-US" dirty="0" smtClean="0"/>
              <a:t>Tags also include a description and identify the creator</a:t>
            </a:r>
          </a:p>
          <a:p>
            <a:r>
              <a:rPr lang="en-US" dirty="0" smtClean="0"/>
              <a:t>Anyone can create a tag and apply any tag to any patent asset</a:t>
            </a:r>
          </a:p>
          <a:p>
            <a:r>
              <a:rPr lang="en-US" dirty="0" smtClean="0"/>
              <a:t>Tag management tools allow for combining, marking equivalence and even retiring tags.</a:t>
            </a:r>
          </a:p>
        </p:txBody>
      </p:sp>
      <p:pic>
        <p:nvPicPr>
          <p:cNvPr id="4" name="Picture 3" descr="standards tag"/>
          <p:cNvPicPr>
            <a:picLocks noChangeAspect="1"/>
          </p:cNvPicPr>
          <p:nvPr/>
        </p:nvPicPr>
        <p:blipFill rotWithShape="1">
          <a:blip r:embed="rId2">
            <a:extLst>
              <a:ext uri="{28A0092B-C50C-407E-A947-70E740481C1C}">
                <a14:useLocalDpi xmlns:a14="http://schemas.microsoft.com/office/drawing/2010/main" val="0"/>
              </a:ext>
            </a:extLst>
          </a:blip>
          <a:srcRect r="19512"/>
          <a:stretch/>
        </p:blipFill>
        <p:spPr>
          <a:xfrm>
            <a:off x="3327400" y="5003800"/>
            <a:ext cx="2514600" cy="1397000"/>
          </a:xfrm>
          <a:prstGeom prst="rect">
            <a:avLst/>
          </a:prstGeom>
        </p:spPr>
      </p:pic>
      <p:pic>
        <p:nvPicPr>
          <p:cNvPr id="5" name="Picture 4" descr="product tag"/>
          <p:cNvPicPr>
            <a:picLocks noChangeAspect="1"/>
          </p:cNvPicPr>
          <p:nvPr/>
        </p:nvPicPr>
        <p:blipFill rotWithShape="1">
          <a:blip r:embed="rId3">
            <a:extLst>
              <a:ext uri="{28A0092B-C50C-407E-A947-70E740481C1C}">
                <a14:useLocalDpi xmlns:a14="http://schemas.microsoft.com/office/drawing/2010/main" val="0"/>
              </a:ext>
            </a:extLst>
          </a:blip>
          <a:srcRect r="6883"/>
          <a:stretch/>
        </p:blipFill>
        <p:spPr>
          <a:xfrm>
            <a:off x="330200" y="5003800"/>
            <a:ext cx="2921000" cy="1155700"/>
          </a:xfrm>
          <a:prstGeom prst="rect">
            <a:avLst/>
          </a:prstGeom>
        </p:spPr>
      </p:pic>
      <p:pic>
        <p:nvPicPr>
          <p:cNvPr id="6" name="Picture 5" descr="generic tag"/>
          <p:cNvPicPr>
            <a:picLocks noChangeAspect="1"/>
          </p:cNvPicPr>
          <p:nvPr/>
        </p:nvPicPr>
        <p:blipFill rotWithShape="1">
          <a:blip r:embed="rId4">
            <a:extLst>
              <a:ext uri="{28A0092B-C50C-407E-A947-70E740481C1C}">
                <a14:useLocalDpi xmlns:a14="http://schemas.microsoft.com/office/drawing/2010/main" val="0"/>
              </a:ext>
            </a:extLst>
          </a:blip>
          <a:srcRect r="5945"/>
          <a:stretch/>
        </p:blipFill>
        <p:spPr>
          <a:xfrm>
            <a:off x="5880100" y="5003800"/>
            <a:ext cx="2938463" cy="1155700"/>
          </a:xfrm>
          <a:prstGeom prst="rect">
            <a:avLst/>
          </a:prstGeom>
        </p:spPr>
      </p:pic>
    </p:spTree>
    <p:extLst>
      <p:ext uri="{BB962C8B-B14F-4D97-AF65-F5344CB8AC3E}">
        <p14:creationId xmlns:p14="http://schemas.microsoft.com/office/powerpoint/2010/main" val="1215485807"/>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Validation</a:t>
            </a:r>
            <a:endParaRPr lang="en-US" dirty="0"/>
          </a:p>
        </p:txBody>
      </p:sp>
      <p:sp>
        <p:nvSpPr>
          <p:cNvPr id="3" name="Text Placeholder 2"/>
          <p:cNvSpPr>
            <a:spLocks noGrp="1"/>
          </p:cNvSpPr>
          <p:nvPr>
            <p:ph type="body" sz="quarter" idx="10"/>
          </p:nvPr>
        </p:nvSpPr>
        <p:spPr/>
        <p:txBody>
          <a:bodyPr/>
          <a:lstStyle/>
          <a:p>
            <a:r>
              <a:rPr lang="en-US" dirty="0" smtClean="0"/>
              <a:t>There is no central authority for tagging</a:t>
            </a:r>
          </a:p>
          <a:p>
            <a:r>
              <a:rPr lang="en-US" dirty="0"/>
              <a:t>With any set of patent assets, a tag cloud quickly tells you what it is about</a:t>
            </a:r>
          </a:p>
          <a:p>
            <a:r>
              <a:rPr lang="en-US" dirty="0" smtClean="0"/>
              <a:t>With only 10% of our assets tagged, we could readily distinguish our portfolios</a:t>
            </a:r>
          </a:p>
          <a:p>
            <a:r>
              <a:rPr lang="en-US" dirty="0" smtClean="0"/>
              <a:t>At 90% coverage it becomes easy to see outliers</a:t>
            </a:r>
          </a:p>
          <a:p>
            <a:r>
              <a:rPr lang="en-US" dirty="0" smtClean="0"/>
              <a:t>Clusters of related patents become easy to recognize</a:t>
            </a:r>
          </a:p>
        </p:txBody>
      </p:sp>
    </p:spTree>
    <p:extLst>
      <p:ext uri="{BB962C8B-B14F-4D97-AF65-F5344CB8AC3E}">
        <p14:creationId xmlns:p14="http://schemas.microsoft.com/office/powerpoint/2010/main" val="1868524605"/>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Refining</a:t>
            </a:r>
            <a:r>
              <a:rPr lang="en-US" baseline="0" dirty="0" smtClean="0"/>
              <a:t> Search</a:t>
            </a:r>
            <a:endParaRPr lang="en-US" dirty="0"/>
          </a:p>
        </p:txBody>
      </p:sp>
      <p:sp>
        <p:nvSpPr>
          <p:cNvPr id="3" name="Text Placeholder 2"/>
          <p:cNvSpPr>
            <a:spLocks noGrp="1"/>
          </p:cNvSpPr>
          <p:nvPr>
            <p:ph type="body" sz="quarter" idx="10"/>
          </p:nvPr>
        </p:nvSpPr>
        <p:spPr/>
        <p:txBody>
          <a:bodyPr/>
          <a:lstStyle/>
          <a:p>
            <a:r>
              <a:rPr lang="en-US" dirty="0" smtClean="0"/>
              <a:t>When looking for a particular asset, it is easy to start with a category even though it brings a large set.</a:t>
            </a:r>
          </a:p>
          <a:p>
            <a:r>
              <a:rPr lang="en-US" dirty="0" smtClean="0"/>
              <a:t>Turning on the Tag Cloud gives instant visibility into what else could be looked for</a:t>
            </a:r>
          </a:p>
          <a:p>
            <a:r>
              <a:rPr lang="en-US" dirty="0" smtClean="0"/>
              <a:t>Searching for a combination of tags allows prioritizing the best match</a:t>
            </a:r>
          </a:p>
          <a:p>
            <a:endParaRPr lang="en-US" dirty="0"/>
          </a:p>
          <a:p>
            <a:pPr marL="0" indent="0" algn="ctr">
              <a:buNone/>
            </a:pPr>
            <a:r>
              <a:rPr lang="en-US" sz="2600" dirty="0" smtClean="0"/>
              <a:t>Search Categories </a:t>
            </a:r>
            <a:r>
              <a:rPr lang="en-US" sz="2600" dirty="0" smtClean="0">
                <a:latin typeface="Wingdings"/>
                <a:ea typeface="Wingdings"/>
                <a:cs typeface="Wingdings"/>
                <a:sym typeface="Wingdings"/>
              </a:rPr>
              <a:t></a:t>
            </a:r>
            <a:r>
              <a:rPr lang="en-US" sz="2600" dirty="0" smtClean="0"/>
              <a:t> Tag </a:t>
            </a:r>
            <a:r>
              <a:rPr lang="en-US" sz="2600" dirty="0"/>
              <a:t>Cloud </a:t>
            </a:r>
            <a:r>
              <a:rPr lang="en-US" sz="2600" dirty="0" smtClean="0">
                <a:latin typeface="Wingdings"/>
                <a:ea typeface="Wingdings"/>
                <a:cs typeface="Wingdings"/>
                <a:sym typeface="Wingdings"/>
              </a:rPr>
              <a:t></a:t>
            </a:r>
            <a:r>
              <a:rPr lang="en-US" sz="2600" dirty="0" smtClean="0"/>
              <a:t> Tag Combinations </a:t>
            </a:r>
          </a:p>
        </p:txBody>
      </p:sp>
    </p:spTree>
    <p:extLst>
      <p:ext uri="{BB962C8B-B14F-4D97-AF65-F5344CB8AC3E}">
        <p14:creationId xmlns:p14="http://schemas.microsoft.com/office/powerpoint/2010/main" val="715819723"/>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Surprising</a:t>
            </a:r>
            <a:r>
              <a:rPr lang="en-US" baseline="0" dirty="0" smtClean="0"/>
              <a:t> Results</a:t>
            </a:r>
            <a:endParaRPr lang="en-US" dirty="0"/>
          </a:p>
        </p:txBody>
      </p:sp>
      <p:sp>
        <p:nvSpPr>
          <p:cNvPr id="3" name="Text Placeholder 2"/>
          <p:cNvSpPr>
            <a:spLocks noGrp="1"/>
          </p:cNvSpPr>
          <p:nvPr>
            <p:ph type="body" sz="quarter" idx="10"/>
          </p:nvPr>
        </p:nvSpPr>
        <p:spPr/>
        <p:txBody>
          <a:bodyPr/>
          <a:lstStyle/>
          <a:p>
            <a:r>
              <a:rPr lang="en-US" dirty="0" smtClean="0"/>
              <a:t>It is less important who tagged something or what they tagged it with than the fact that the same person tagged multiple items.</a:t>
            </a:r>
          </a:p>
          <a:p>
            <a:r>
              <a:rPr lang="en-US" dirty="0" smtClean="0"/>
              <a:t>Given any set of found patents, you can find other similar ones by using the tags on the initial set.  The weight of the frequency of the tags allows for prioritization of the matched set</a:t>
            </a:r>
          </a:p>
          <a:p>
            <a:r>
              <a:rPr lang="en-US" dirty="0" smtClean="0"/>
              <a:t>Inventors and even business organizations or assignees can be treated as virtual tags to improve the match</a:t>
            </a:r>
          </a:p>
          <a:p>
            <a:endParaRPr lang="en-US" dirty="0"/>
          </a:p>
        </p:txBody>
      </p:sp>
    </p:spTree>
    <p:extLst>
      <p:ext uri="{BB962C8B-B14F-4D97-AF65-F5344CB8AC3E}">
        <p14:creationId xmlns:p14="http://schemas.microsoft.com/office/powerpoint/2010/main" val="1236758739"/>
      </p:ext>
    </p:extLst>
  </p:cSld>
  <p:clrMapOvr>
    <a:masterClrMapping/>
  </p:clrMapOvr>
  <p:transition>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533557"/>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defRPr/>
            </a:pPr>
            <a:r>
              <a:rPr lang="en-US" sz="4000" b="1" dirty="0" smtClean="0">
                <a:solidFill>
                  <a:schemeClr val="accent1">
                    <a:lumMod val="75000"/>
                  </a:schemeClr>
                </a:solidFill>
              </a:rPr>
              <a:t>Dominic </a:t>
            </a:r>
            <a:r>
              <a:rPr lang="en-US" sz="4000" b="1" dirty="0" err="1" smtClean="0">
                <a:solidFill>
                  <a:schemeClr val="accent1">
                    <a:lumMod val="75000"/>
                  </a:schemeClr>
                </a:solidFill>
              </a:rPr>
              <a:t>DeMarco</a:t>
            </a:r>
            <a:r>
              <a:rPr lang="en-US" sz="4000" b="1" dirty="0" smtClean="0">
                <a:solidFill>
                  <a:schemeClr val="accent1">
                    <a:lumMod val="75000"/>
                  </a:schemeClr>
                </a:solidFill>
              </a:rPr>
              <a:t/>
            </a:r>
            <a:br>
              <a:rPr lang="en-US" sz="4000" b="1" dirty="0" smtClean="0">
                <a:solidFill>
                  <a:schemeClr val="accent1">
                    <a:lumMod val="75000"/>
                  </a:schemeClr>
                </a:solidFill>
              </a:rPr>
            </a:br>
            <a:r>
              <a:rPr lang="en-US" sz="2000" b="1" dirty="0" smtClean="0">
                <a:solidFill>
                  <a:schemeClr val="accent1">
                    <a:lumMod val="75000"/>
                  </a:schemeClr>
                </a:solidFill>
              </a:rPr>
              <a:t>On behalf of PIUG</a:t>
            </a:r>
            <a:endParaRPr lang="en-US" sz="2000" b="1" dirty="0">
              <a:solidFill>
                <a:schemeClr val="accent1">
                  <a:lumMod val="75000"/>
                </a:schemeClr>
              </a:solidFill>
            </a:endParaRPr>
          </a:p>
        </p:txBody>
      </p:sp>
      <p:sp>
        <p:nvSpPr>
          <p:cNvPr id="3" name="Subtitle 2"/>
          <p:cNvSpPr>
            <a:spLocks noGrp="1"/>
          </p:cNvSpPr>
          <p:nvPr>
            <p:ph type="subTitle" idx="1"/>
          </p:nvPr>
        </p:nvSpPr>
        <p:spPr/>
        <p:txBody>
          <a:bodyPr/>
          <a:lstStyle/>
          <a:p>
            <a:pPr>
              <a:defRPr/>
            </a:pPr>
            <a:r>
              <a:rPr lang="en-US" sz="2000" b="0" dirty="0" smtClean="0">
                <a:latin typeface="+mj-lt"/>
              </a:rPr>
              <a:t>Managing Director, </a:t>
            </a:r>
            <a:r>
              <a:rPr lang="en-US" sz="2000" b="0" dirty="0" err="1" smtClean="0">
                <a:latin typeface="+mj-lt"/>
              </a:rPr>
              <a:t>DeMarco</a:t>
            </a:r>
            <a:r>
              <a:rPr lang="en-US" sz="2000" b="0" dirty="0" smtClean="0">
                <a:latin typeface="+mj-lt"/>
              </a:rPr>
              <a:t> IP, LLC</a:t>
            </a:r>
          </a:p>
          <a:p>
            <a:pPr>
              <a:defRPr/>
            </a:pPr>
            <a:r>
              <a:rPr lang="en-US" sz="2000" b="0" dirty="0" smtClean="0">
                <a:latin typeface="+mj-lt"/>
              </a:rPr>
              <a:t>Telephone: 703-623-4745</a:t>
            </a:r>
          </a:p>
          <a:p>
            <a:pPr>
              <a:defRPr/>
            </a:pPr>
            <a:r>
              <a:rPr lang="en-US" sz="2000" b="0" dirty="0" smtClean="0">
                <a:latin typeface="+mj-lt"/>
              </a:rPr>
              <a:t>demarco@demarcoip.com</a:t>
            </a:r>
            <a:r>
              <a:rPr lang="en-US" sz="2000" b="0" dirty="0">
                <a:latin typeface="+mj-lt"/>
              </a:rPr>
              <a:t/>
            </a:r>
            <a:br>
              <a:rPr lang="en-US" sz="2000" b="0" dirty="0">
                <a:latin typeface="+mj-lt"/>
              </a:rPr>
            </a:br>
            <a:endParaRPr lang="en-US" sz="2000" b="0" dirty="0">
              <a:latin typeface="+mj-l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defRPr/>
            </a:pPr>
            <a:r>
              <a:rPr lang="en-US" sz="4000" b="1" dirty="0" smtClean="0">
                <a:solidFill>
                  <a:schemeClr val="accent1">
                    <a:lumMod val="75000"/>
                  </a:schemeClr>
                </a:solidFill>
              </a:rPr>
              <a:t>Michael Messinger</a:t>
            </a:r>
            <a:br>
              <a:rPr lang="en-US" sz="4000" b="1" dirty="0" smtClean="0">
                <a:solidFill>
                  <a:schemeClr val="accent1">
                    <a:lumMod val="75000"/>
                  </a:schemeClr>
                </a:solidFill>
              </a:rPr>
            </a:br>
            <a:endParaRPr lang="en-US" sz="4000" b="1" dirty="0">
              <a:solidFill>
                <a:schemeClr val="accent1">
                  <a:lumMod val="75000"/>
                </a:schemeClr>
              </a:solidFill>
            </a:endParaRPr>
          </a:p>
        </p:txBody>
      </p:sp>
      <p:sp>
        <p:nvSpPr>
          <p:cNvPr id="3" name="Subtitle 2"/>
          <p:cNvSpPr>
            <a:spLocks noGrp="1"/>
          </p:cNvSpPr>
          <p:nvPr>
            <p:ph type="subTitle" idx="1"/>
          </p:nvPr>
        </p:nvSpPr>
        <p:spPr/>
        <p:txBody>
          <a:bodyPr/>
          <a:lstStyle/>
          <a:p>
            <a:pPr>
              <a:defRPr/>
            </a:pPr>
            <a:r>
              <a:rPr lang="en-US" sz="2000" b="0" dirty="0" smtClean="0">
                <a:latin typeface="+mj-lt"/>
              </a:rPr>
              <a:t>Director, Sterne, Kessler, Goldstein &amp; Fox P.L.L.C.</a:t>
            </a:r>
          </a:p>
          <a:p>
            <a:pPr>
              <a:defRPr/>
            </a:pPr>
            <a:r>
              <a:rPr lang="en-US" sz="2000" b="0" dirty="0" smtClean="0">
                <a:latin typeface="+mj-lt"/>
              </a:rPr>
              <a:t>Telephone: 202-772-8667</a:t>
            </a:r>
          </a:p>
          <a:p>
            <a:pPr>
              <a:defRPr/>
            </a:pPr>
            <a:r>
              <a:rPr lang="en-US" sz="2000" b="0" dirty="0" smtClean="0">
                <a:latin typeface="+mj-lt"/>
              </a:rPr>
              <a:t>mikem@skgf.com</a:t>
            </a:r>
            <a:r>
              <a:rPr lang="en-US" sz="2000" b="0" dirty="0">
                <a:latin typeface="+mj-lt"/>
              </a:rPr>
              <a:t/>
            </a:r>
            <a:br>
              <a:rPr lang="en-US" sz="2000" b="0" dirty="0">
                <a:latin typeface="+mj-lt"/>
              </a:rPr>
            </a:br>
            <a:endParaRPr lang="en-US" sz="2000" b="0" dirty="0">
              <a:latin typeface="+mj-lt"/>
            </a:endParaRPr>
          </a:p>
        </p:txBody>
      </p:sp>
    </p:spTree>
    <p:extLst>
      <p:ext uri="{BB962C8B-B14F-4D97-AF65-F5344CB8AC3E}">
        <p14:creationId xmlns:p14="http://schemas.microsoft.com/office/powerpoint/2010/main" val="18093611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p:txBody>
          <a:bodyPr/>
          <a:lstStyle/>
          <a:p>
            <a:pPr algn="ctr"/>
            <a:r>
              <a:rPr lang="en-US" dirty="0" smtClean="0"/>
              <a:t>Incentivizing Applicant-Provided Search Results</a:t>
            </a:r>
            <a:endParaRPr lang="en-US" dirty="0"/>
          </a:p>
        </p:txBody>
      </p:sp>
      <p:sp>
        <p:nvSpPr>
          <p:cNvPr id="22531" name="Rectangle 3"/>
          <p:cNvSpPr>
            <a:spLocks noGrp="1" noChangeArrowheads="1"/>
          </p:cNvSpPr>
          <p:nvPr>
            <p:ph type="subTitle" idx="1"/>
          </p:nvPr>
        </p:nvSpPr>
        <p:spPr>
          <a:xfrm>
            <a:off x="1066800" y="5105400"/>
            <a:ext cx="6248400" cy="501650"/>
          </a:xfrm>
        </p:spPr>
        <p:txBody>
          <a:bodyPr/>
          <a:lstStyle/>
          <a:p>
            <a:r>
              <a:rPr lang="en-US" dirty="0" smtClean="0"/>
              <a:t>Michael V. Messinger</a:t>
            </a:r>
          </a:p>
          <a:p>
            <a:r>
              <a:rPr lang="en-US" dirty="0" smtClean="0"/>
              <a:t>Partner, Electrical and Clean Tech Practice Group</a:t>
            </a:r>
            <a:endParaRPr lang="en-US" dirty="0"/>
          </a:p>
        </p:txBody>
      </p:sp>
      <p:sp>
        <p:nvSpPr>
          <p:cNvPr id="4" name="Rectangle 4"/>
          <p:cNvSpPr>
            <a:spLocks noGrp="1" noChangeArrowheads="1"/>
          </p:cNvSpPr>
          <p:nvPr>
            <p:ph type="dt" sz="half" idx="2"/>
          </p:nvPr>
        </p:nvSpPr>
        <p:spPr>
          <a:xfrm>
            <a:off x="5105400" y="6172200"/>
            <a:ext cx="1979612" cy="304800"/>
          </a:xfrm>
        </p:spPr>
        <p:txBody>
          <a:bodyPr/>
          <a:lstStyle/>
          <a:p>
            <a:r>
              <a:rPr lang="en-US" dirty="0" smtClean="0"/>
              <a:t>December 5, 2013</a:t>
            </a:r>
          </a:p>
        </p:txBody>
      </p:sp>
    </p:spTree>
    <p:extLst>
      <p:ext uri="{BB962C8B-B14F-4D97-AF65-F5344CB8AC3E}">
        <p14:creationId xmlns:p14="http://schemas.microsoft.com/office/powerpoint/2010/main" val="3204523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800" dirty="0" smtClean="0">
                <a:solidFill>
                  <a:schemeClr val="bg1"/>
                </a:solidFill>
              </a:rPr>
              <a:t>Agency Approach</a:t>
            </a:r>
          </a:p>
        </p:txBody>
      </p:sp>
      <p:sp>
        <p:nvSpPr>
          <p:cNvPr id="1843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342900">
              <a:buFont typeface="Arial" pitchFamily="34" charset="0"/>
              <a:buChar char="•"/>
            </a:pPr>
            <a:endParaRPr lang="en-US" sz="2400" b="0" dirty="0" smtClean="0"/>
          </a:p>
          <a:p>
            <a:pPr marL="342900" lvl="1" indent="-342900">
              <a:buFont typeface="Arial" pitchFamily="34" charset="0"/>
              <a:buChar char="•"/>
            </a:pPr>
            <a:r>
              <a:rPr lang="en-US" sz="2400" b="0" dirty="0" smtClean="0"/>
              <a:t>Educate stakeholders on USPTO search resources and techniques</a:t>
            </a:r>
          </a:p>
          <a:p>
            <a:pPr marL="342900" lvl="1" indent="-342900">
              <a:buFont typeface="Arial" pitchFamily="34" charset="0"/>
              <a:buChar char="•"/>
            </a:pPr>
            <a:endParaRPr lang="en-US" sz="2400" b="0" dirty="0" smtClean="0"/>
          </a:p>
          <a:p>
            <a:pPr marL="342900" lvl="1" indent="-342900">
              <a:buFont typeface="Arial" pitchFamily="34" charset="0"/>
              <a:buChar char="•"/>
            </a:pPr>
            <a:r>
              <a:rPr lang="en-US" sz="2400" b="0" dirty="0" smtClean="0"/>
              <a:t>Listen to external stakeholders’ views</a:t>
            </a:r>
          </a:p>
          <a:p>
            <a:pPr marL="342900" lvl="1" indent="-342900">
              <a:buFont typeface="Arial" pitchFamily="34" charset="0"/>
              <a:buChar char="•"/>
            </a:pPr>
            <a:endParaRPr lang="en-US" sz="2400" b="0" dirty="0" smtClean="0"/>
          </a:p>
          <a:p>
            <a:pPr marL="342900" lvl="1" indent="-342900">
              <a:buFont typeface="Arial" pitchFamily="34" charset="0"/>
              <a:buChar char="•"/>
            </a:pPr>
            <a:r>
              <a:rPr lang="en-US" sz="2400" b="0" dirty="0" smtClean="0"/>
              <a:t>Work with stakeholders to improve searching</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781800" cy="838200"/>
          </a:xfrm>
        </p:spPr>
        <p:txBody>
          <a:bodyPr>
            <a:normAutofit/>
          </a:bodyPr>
          <a:lstStyle/>
          <a:p>
            <a:r>
              <a:rPr lang="en-US" dirty="0" smtClean="0"/>
              <a:t>Search or No Search?</a:t>
            </a:r>
            <a:endParaRPr lang="en-US" dirty="0"/>
          </a:p>
        </p:txBody>
      </p:sp>
      <p:sp>
        <p:nvSpPr>
          <p:cNvPr id="3" name="Content Placeholder 2"/>
          <p:cNvSpPr>
            <a:spLocks noGrp="1"/>
          </p:cNvSpPr>
          <p:nvPr>
            <p:ph idx="1"/>
          </p:nvPr>
        </p:nvSpPr>
        <p:spPr>
          <a:xfrm>
            <a:off x="609600" y="1752600"/>
            <a:ext cx="7924800" cy="3018906"/>
          </a:xfrm>
        </p:spPr>
        <p:txBody>
          <a:bodyPr>
            <a:normAutofit fontScale="70000" lnSpcReduction="20000"/>
          </a:bodyPr>
          <a:lstStyle/>
          <a:p>
            <a:r>
              <a:rPr lang="en-US" dirty="0"/>
              <a:t>Recent Software Patent Trends Favor </a:t>
            </a:r>
            <a:r>
              <a:rPr lang="en-US" dirty="0" smtClean="0"/>
              <a:t>Search</a:t>
            </a:r>
          </a:p>
          <a:p>
            <a:endParaRPr lang="en-US" dirty="0" smtClean="0"/>
          </a:p>
          <a:p>
            <a:r>
              <a:rPr lang="en-US" dirty="0" smtClean="0"/>
              <a:t>“File Without Search” Approach is Becoming Harder to Justify</a:t>
            </a:r>
          </a:p>
          <a:p>
            <a:pPr lvl="1"/>
            <a:r>
              <a:rPr lang="en-US" dirty="0" smtClean="0"/>
              <a:t>Search Costs Down</a:t>
            </a:r>
          </a:p>
          <a:p>
            <a:pPr lvl="1"/>
            <a:r>
              <a:rPr lang="en-US" dirty="0" smtClean="0"/>
              <a:t>Risks of Willful Infringement and Inequitable Conduct From Proper Search Down</a:t>
            </a:r>
          </a:p>
          <a:p>
            <a:pPr lvl="1"/>
            <a:r>
              <a:rPr lang="en-US" dirty="0" smtClean="0"/>
              <a:t>Increased Scrutiny by PTO and Courts of Software Patents Under </a:t>
            </a:r>
          </a:p>
          <a:p>
            <a:pPr marL="457200" lvl="1" indent="0">
              <a:buNone/>
            </a:pPr>
            <a:r>
              <a:rPr lang="en-US" dirty="0" smtClean="0"/>
              <a:t>	§§ 101, 112, 102 and 103  </a:t>
            </a:r>
          </a:p>
          <a:p>
            <a:pPr marL="457200" lvl="1" indent="0">
              <a:buNone/>
            </a:pPr>
            <a:endParaRPr lang="en-US" dirty="0" smtClean="0"/>
          </a:p>
          <a:p>
            <a:r>
              <a:rPr lang="en-US" dirty="0"/>
              <a:t>A</a:t>
            </a:r>
            <a:r>
              <a:rPr lang="en-US" dirty="0" smtClean="0"/>
              <a:t>dvantages to Knowing Best Prior Art  </a:t>
            </a:r>
            <a:endParaRPr lang="en-US" dirty="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80</a:t>
            </a:fld>
            <a:endParaRPr lang="en-US" dirty="0"/>
          </a:p>
        </p:txBody>
      </p:sp>
      <p:pic>
        <p:nvPicPr>
          <p:cNvPr id="1026" name="Picture 2" descr="sees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771506"/>
            <a:ext cx="2971800" cy="160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1692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781800" cy="838200"/>
          </a:xfrm>
        </p:spPr>
        <p:txBody>
          <a:bodyPr>
            <a:normAutofit fontScale="90000"/>
          </a:bodyPr>
          <a:lstStyle/>
          <a:p>
            <a:r>
              <a:rPr lang="en-US" dirty="0" smtClean="0"/>
              <a:t>Significant Incentives For High-Quality Searching Are Already Present</a:t>
            </a:r>
            <a:endParaRPr lang="en-US" dirty="0"/>
          </a:p>
        </p:txBody>
      </p:sp>
      <p:sp>
        <p:nvSpPr>
          <p:cNvPr id="3" name="Content Placeholder 2"/>
          <p:cNvSpPr>
            <a:spLocks noGrp="1"/>
          </p:cNvSpPr>
          <p:nvPr>
            <p:ph idx="1"/>
          </p:nvPr>
        </p:nvSpPr>
        <p:spPr/>
        <p:txBody>
          <a:bodyPr>
            <a:normAutofit fontScale="70000" lnSpcReduction="20000"/>
          </a:bodyPr>
          <a:lstStyle/>
          <a:p>
            <a:r>
              <a:rPr lang="en-US" dirty="0"/>
              <a:t>S</a:t>
            </a:r>
            <a:r>
              <a:rPr lang="en-US" dirty="0" smtClean="0"/>
              <a:t>oftware Patent Marketplace Benefits</a:t>
            </a:r>
          </a:p>
          <a:p>
            <a:pPr lvl="1"/>
            <a:r>
              <a:rPr lang="en-US" dirty="0" smtClean="0"/>
              <a:t>Patent grant over quality </a:t>
            </a:r>
            <a:r>
              <a:rPr lang="en-US" dirty="0"/>
              <a:t>p</a:t>
            </a:r>
            <a:r>
              <a:rPr lang="en-US" dirty="0" smtClean="0"/>
              <a:t>rior art </a:t>
            </a:r>
            <a:r>
              <a:rPr lang="en-US" dirty="0"/>
              <a:t>i</a:t>
            </a:r>
            <a:r>
              <a:rPr lang="en-US" dirty="0" smtClean="0"/>
              <a:t>ncreases software-related patent </a:t>
            </a:r>
            <a:r>
              <a:rPr lang="en-US" dirty="0"/>
              <a:t>v</a:t>
            </a:r>
            <a:r>
              <a:rPr lang="en-US" dirty="0" smtClean="0"/>
              <a:t>aluation</a:t>
            </a:r>
          </a:p>
          <a:p>
            <a:pPr lvl="1"/>
            <a:r>
              <a:rPr lang="en-US" dirty="0" smtClean="0"/>
              <a:t>IDS filings can increase patent valuation</a:t>
            </a:r>
          </a:p>
          <a:p>
            <a:pPr lvl="1"/>
            <a:r>
              <a:rPr lang="en-US" dirty="0" smtClean="0"/>
              <a:t>Presence of respected non-patent literature can increase value </a:t>
            </a:r>
          </a:p>
          <a:p>
            <a:r>
              <a:rPr lang="en-US" dirty="0" smtClean="0"/>
              <a:t>Drafting Benefits</a:t>
            </a:r>
          </a:p>
          <a:p>
            <a:pPr lvl="1"/>
            <a:r>
              <a:rPr lang="en-US" dirty="0" smtClean="0"/>
              <a:t>Understanding closest prior art permits tailored claim drafting, range of scope, and more effective claim terminology</a:t>
            </a:r>
          </a:p>
          <a:p>
            <a:pPr lvl="1"/>
            <a:r>
              <a:rPr lang="en-US" dirty="0" smtClean="0"/>
              <a:t>Allows better interviewing of inventors</a:t>
            </a:r>
          </a:p>
          <a:p>
            <a:pPr lvl="1"/>
            <a:r>
              <a:rPr lang="en-US" dirty="0" smtClean="0"/>
              <a:t>Leads to more detail in specification  </a:t>
            </a:r>
          </a:p>
          <a:p>
            <a:pPr lvl="1"/>
            <a:r>
              <a:rPr lang="en-US" dirty="0" smtClean="0"/>
              <a:t>Better pre-filing filtering</a:t>
            </a:r>
          </a:p>
          <a:p>
            <a:r>
              <a:rPr lang="en-US" dirty="0" smtClean="0"/>
              <a:t>Examination Benefits</a:t>
            </a:r>
          </a:p>
          <a:p>
            <a:pPr lvl="1"/>
            <a:r>
              <a:rPr lang="en-US" dirty="0" smtClean="0"/>
              <a:t>Faster end-to-end prosecution, less RCEs</a:t>
            </a:r>
          </a:p>
          <a:p>
            <a:pPr lvl="1"/>
            <a:r>
              <a:rPr lang="en-US" dirty="0" smtClean="0"/>
              <a:t>Helps ensure adequate disclosure under § 112</a:t>
            </a:r>
          </a:p>
          <a:p>
            <a:pPr lvl="1"/>
            <a:r>
              <a:rPr lang="en-US" dirty="0"/>
              <a:t>Helps ensure adequate disclosure </a:t>
            </a:r>
            <a:r>
              <a:rPr lang="en-US" dirty="0" smtClean="0"/>
              <a:t>to overcome § 101</a:t>
            </a:r>
          </a:p>
          <a:p>
            <a:pPr lvl="1"/>
            <a:r>
              <a:rPr lang="en-US" dirty="0" smtClean="0"/>
              <a:t>Helps avoid prior art surprises and eligibility rejections</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81</a:t>
            </a:fld>
            <a:endParaRPr lang="en-US" dirty="0"/>
          </a:p>
        </p:txBody>
      </p:sp>
    </p:spTree>
    <p:extLst>
      <p:ext uri="{BB962C8B-B14F-4D97-AF65-F5344CB8AC3E}">
        <p14:creationId xmlns:p14="http://schemas.microsoft.com/office/powerpoint/2010/main" val="34723884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010400" cy="990600"/>
          </a:xfrm>
        </p:spPr>
        <p:txBody>
          <a:bodyPr/>
          <a:lstStyle/>
          <a:p>
            <a:r>
              <a:rPr lang="en-US" sz="3200" dirty="0" smtClean="0"/>
              <a:t>Advantages of Searching in Software Arts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97757784"/>
              </p:ext>
            </p:extLst>
          </p:nvPr>
        </p:nvGraphicFramePr>
        <p:xfrm>
          <a:off x="609600" y="1752600"/>
          <a:ext cx="7924800" cy="4465320"/>
        </p:xfrm>
        <a:graphic>
          <a:graphicData uri="http://schemas.openxmlformats.org/drawingml/2006/table">
            <a:tbl>
              <a:tblPr firstRow="1" bandRow="1">
                <a:tableStyleId>{5C22544A-7EE6-4342-B048-85BDC9FD1C3A}</a:tableStyleId>
              </a:tblPr>
              <a:tblGrid>
                <a:gridCol w="2743200"/>
                <a:gridCol w="2540000"/>
                <a:gridCol w="2641600"/>
              </a:tblGrid>
              <a:tr h="533400">
                <a:tc>
                  <a:txBody>
                    <a:bodyPr/>
                    <a:lstStyle/>
                    <a:p>
                      <a:r>
                        <a:rPr lang="en-US" dirty="0" smtClean="0"/>
                        <a:t>Drafting</a:t>
                      </a:r>
                      <a:endParaRPr lang="en-US" dirty="0"/>
                    </a:p>
                  </a:txBody>
                  <a:tcPr/>
                </a:tc>
                <a:tc>
                  <a:txBody>
                    <a:bodyPr/>
                    <a:lstStyle/>
                    <a:p>
                      <a:r>
                        <a:rPr lang="en-US" dirty="0" smtClean="0"/>
                        <a:t>Examination</a:t>
                      </a:r>
                      <a:endParaRPr lang="en-US" dirty="0"/>
                    </a:p>
                  </a:txBody>
                  <a:tcPr/>
                </a:tc>
                <a:tc>
                  <a:txBody>
                    <a:bodyPr/>
                    <a:lstStyle/>
                    <a:p>
                      <a:r>
                        <a:rPr lang="en-US" dirty="0" smtClean="0"/>
                        <a:t>Valuation</a:t>
                      </a:r>
                      <a:endParaRPr lang="en-US" dirty="0"/>
                    </a:p>
                  </a:txBody>
                  <a:tcPr/>
                </a:tc>
              </a:tr>
              <a:tr h="1866900">
                <a:tc>
                  <a:txBody>
                    <a:bodyPr/>
                    <a:lstStyle/>
                    <a:p>
                      <a:pPr marL="285750" indent="-285750">
                        <a:buFont typeface="Arial" pitchFamily="34" charset="0"/>
                        <a:buChar char="•"/>
                      </a:pPr>
                      <a:r>
                        <a:rPr lang="en-US" dirty="0" smtClean="0"/>
                        <a:t>Problem/Solution focus</a:t>
                      </a:r>
                    </a:p>
                    <a:p>
                      <a:pPr marL="285750" indent="-285750">
                        <a:buFont typeface="Arial" pitchFamily="34" charset="0"/>
                        <a:buChar char="•"/>
                      </a:pPr>
                      <a:r>
                        <a:rPr lang="en-US" baseline="0" dirty="0" smtClean="0"/>
                        <a:t>Identifies inventive concepts and meaningful limitations</a:t>
                      </a:r>
                    </a:p>
                    <a:p>
                      <a:pPr marL="285750" indent="-285750">
                        <a:buFont typeface="Arial" pitchFamily="34" charset="0"/>
                        <a:buChar char="•"/>
                      </a:pPr>
                      <a:r>
                        <a:rPr lang="en-US" baseline="0" dirty="0" smtClean="0"/>
                        <a:t>Provides opportunity for inventors to amplify description of inventive concepts</a:t>
                      </a:r>
                      <a:endParaRPr lang="en-US" dirty="0" smtClean="0"/>
                    </a:p>
                    <a:p>
                      <a:pPr marL="285750" indent="-285750">
                        <a:buFont typeface="Arial" pitchFamily="34" charset="0"/>
                        <a:buChar char="•"/>
                      </a:pPr>
                      <a:r>
                        <a:rPr lang="en-US" dirty="0" smtClean="0"/>
                        <a:t>Claims overcome prior art</a:t>
                      </a:r>
                    </a:p>
                    <a:p>
                      <a:pPr marL="285750" indent="-285750">
                        <a:buFont typeface="Arial" pitchFamily="34" charset="0"/>
                        <a:buChar char="•"/>
                      </a:pPr>
                      <a:r>
                        <a:rPr lang="en-US" dirty="0" smtClean="0"/>
                        <a:t>Accurate terminology</a:t>
                      </a:r>
                    </a:p>
                    <a:p>
                      <a:pPr marL="285750" indent="-285750">
                        <a:buFont typeface="Arial" pitchFamily="34" charset="0"/>
                        <a:buChar char="•"/>
                      </a:pPr>
                      <a:r>
                        <a:rPr lang="en-US" dirty="0" smtClean="0"/>
                        <a:t>Adequate written</a:t>
                      </a:r>
                      <a:r>
                        <a:rPr lang="en-US" baseline="0" dirty="0" smtClean="0"/>
                        <a:t>description</a:t>
                      </a:r>
                    </a:p>
                  </a:txBody>
                  <a:tcPr/>
                </a:tc>
                <a:tc>
                  <a:txBody>
                    <a:bodyPr/>
                    <a:lstStyle/>
                    <a:p>
                      <a:pPr marL="285750" indent="-285750">
                        <a:buFont typeface="Arial" pitchFamily="34" charset="0"/>
                        <a:buChar char="•"/>
                      </a:pPr>
                      <a:r>
                        <a:rPr lang="en-US" dirty="0" smtClean="0"/>
                        <a:t>Shortens prosecution</a:t>
                      </a:r>
                    </a:p>
                    <a:p>
                      <a:pPr marL="285750" indent="-285750">
                        <a:buFont typeface="Arial" pitchFamily="34" charset="0"/>
                        <a:buChar char="•"/>
                      </a:pPr>
                      <a:r>
                        <a:rPr lang="en-US" dirty="0" smtClean="0"/>
                        <a:t>Increases opportunities for Success in overcoming 101, 112,</a:t>
                      </a:r>
                      <a:r>
                        <a:rPr lang="en-US" baseline="0" dirty="0" smtClean="0"/>
                        <a:t> 102 and 103 rejections </a:t>
                      </a:r>
                      <a:endParaRPr lang="en-US" dirty="0" smtClean="0"/>
                    </a:p>
                    <a:p>
                      <a:pPr marL="285750" indent="-285750">
                        <a:buFont typeface="Arial" pitchFamily="34" charset="0"/>
                        <a:buChar char="•"/>
                      </a:pPr>
                      <a:r>
                        <a:rPr lang="en-US" dirty="0" smtClean="0"/>
                        <a:t>Alerts Examiner of allowable subject matter</a:t>
                      </a:r>
                      <a:endParaRPr lang="en-US" dirty="0"/>
                    </a:p>
                  </a:txBody>
                  <a:tcPr/>
                </a:tc>
                <a:tc>
                  <a:txBody>
                    <a:bodyPr/>
                    <a:lstStyle/>
                    <a:p>
                      <a:pPr marL="285750" indent="-285750">
                        <a:buFont typeface="Arial" pitchFamily="34" charset="0"/>
                        <a:buChar char="•"/>
                      </a:pPr>
                      <a:r>
                        <a:rPr lang="en-US" dirty="0" smtClean="0"/>
                        <a:t>IDS</a:t>
                      </a:r>
                      <a:r>
                        <a:rPr lang="en-US" baseline="0" dirty="0" smtClean="0"/>
                        <a:t> increases valuation</a:t>
                      </a:r>
                    </a:p>
                    <a:p>
                      <a:pPr marL="285750" indent="-285750">
                        <a:buFont typeface="Arial" pitchFamily="34" charset="0"/>
                        <a:buChar char="•"/>
                      </a:pPr>
                      <a:r>
                        <a:rPr lang="en-US" baseline="0" dirty="0" smtClean="0"/>
                        <a:t>Grant over representative prior art increases valuation </a:t>
                      </a:r>
                    </a:p>
                    <a:p>
                      <a:pPr marL="285750" indent="-285750">
                        <a:buFont typeface="Arial" pitchFamily="34" charset="0"/>
                        <a:buChar char="•"/>
                      </a:pPr>
                      <a:r>
                        <a:rPr lang="en-US" baseline="0" dirty="0" smtClean="0"/>
                        <a:t>Tailored claims scope increases valuation</a:t>
                      </a:r>
                    </a:p>
                    <a:p>
                      <a:pPr marL="285750" indent="-285750">
                        <a:buFont typeface="Arial" pitchFamily="34" charset="0"/>
                        <a:buChar char="•"/>
                      </a:pPr>
                      <a:r>
                        <a:rPr lang="en-US" baseline="0" dirty="0" smtClean="0"/>
                        <a:t>Better spending decisions</a:t>
                      </a:r>
                      <a:endParaRPr lang="en-US" dirty="0"/>
                    </a:p>
                  </a:txBody>
                  <a:tcPr/>
                </a:tc>
              </a:tr>
            </a:tbl>
          </a:graphicData>
        </a:graphic>
      </p:graphicFrame>
      <p:sp>
        <p:nvSpPr>
          <p:cNvPr id="4" name="Slide Number Placeholder 3"/>
          <p:cNvSpPr>
            <a:spLocks noGrp="1"/>
          </p:cNvSpPr>
          <p:nvPr>
            <p:ph type="sldNum" sz="quarter" idx="10"/>
          </p:nvPr>
        </p:nvSpPr>
        <p:spPr/>
        <p:txBody>
          <a:bodyPr/>
          <a:lstStyle/>
          <a:p>
            <a:fld id="{D44C563E-BF50-4AD5-9630-2B82B9673873}" type="slidenum">
              <a:rPr lang="en-US" smtClean="0"/>
              <a:pPr/>
              <a:t>82</a:t>
            </a:fld>
            <a:endParaRPr lang="en-US" dirty="0"/>
          </a:p>
        </p:txBody>
      </p:sp>
    </p:spTree>
    <p:extLst>
      <p:ext uri="{BB962C8B-B14F-4D97-AF65-F5344CB8AC3E}">
        <p14:creationId xmlns:p14="http://schemas.microsoft.com/office/powerpoint/2010/main" val="30325381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6781800" cy="838200"/>
          </a:xfrm>
        </p:spPr>
        <p:txBody>
          <a:bodyPr>
            <a:normAutofit fontScale="90000"/>
          </a:bodyPr>
          <a:lstStyle/>
          <a:p>
            <a:r>
              <a:rPr lang="en-US" dirty="0" smtClean="0"/>
              <a:t>Possible </a:t>
            </a:r>
            <a:r>
              <a:rPr lang="en-US" dirty="0"/>
              <a:t>New Incentives for High-Quality </a:t>
            </a:r>
            <a:r>
              <a:rPr lang="en-US" dirty="0" smtClean="0"/>
              <a:t>Searching by Applicants</a:t>
            </a:r>
            <a:endParaRPr lang="en-US" dirty="0"/>
          </a:p>
        </p:txBody>
      </p:sp>
      <p:sp>
        <p:nvSpPr>
          <p:cNvPr id="3" name="Content Placeholder 2"/>
          <p:cNvSpPr>
            <a:spLocks noGrp="1"/>
          </p:cNvSpPr>
          <p:nvPr>
            <p:ph idx="1"/>
          </p:nvPr>
        </p:nvSpPr>
        <p:spPr/>
        <p:txBody>
          <a:bodyPr>
            <a:normAutofit fontScale="77500" lnSpcReduction="20000"/>
          </a:bodyPr>
          <a:lstStyle/>
          <a:p>
            <a:r>
              <a:rPr lang="en-US" dirty="0"/>
              <a:t>Add </a:t>
            </a:r>
            <a:r>
              <a:rPr lang="en-US" dirty="0" smtClean="0"/>
              <a:t>a yes/no check </a:t>
            </a:r>
            <a:r>
              <a:rPr lang="en-US" dirty="0"/>
              <a:t>box on Application Data Sheet:</a:t>
            </a:r>
          </a:p>
          <a:p>
            <a:pPr lvl="1"/>
            <a:r>
              <a:rPr lang="en-US" dirty="0"/>
              <a:t>If no IDS accompanies this </a:t>
            </a:r>
            <a:r>
              <a:rPr lang="en-US" dirty="0" smtClean="0"/>
              <a:t>filing, indicate </a:t>
            </a:r>
            <a:r>
              <a:rPr lang="en-US" dirty="0"/>
              <a:t>whether a search has been </a:t>
            </a:r>
            <a:r>
              <a:rPr lang="en-US" dirty="0" smtClean="0"/>
              <a:t>performed.</a:t>
            </a:r>
            <a:endParaRPr lang="en-US" dirty="0"/>
          </a:p>
          <a:p>
            <a:endParaRPr lang="en-US" dirty="0" smtClean="0"/>
          </a:p>
          <a:p>
            <a:r>
              <a:rPr lang="en-US" dirty="0" smtClean="0"/>
              <a:t>Increase Proper Application of Rule 105 (MPEP §§ 704.10-11)</a:t>
            </a:r>
          </a:p>
          <a:p>
            <a:pPr lvl="1"/>
            <a:r>
              <a:rPr lang="en-US" dirty="0" smtClean="0"/>
              <a:t>Allows Examiners to request information from Applicant</a:t>
            </a:r>
          </a:p>
          <a:p>
            <a:pPr lvl="1"/>
            <a:r>
              <a:rPr lang="en-US" dirty="0" smtClean="0"/>
              <a:t>Factors include:</a:t>
            </a:r>
          </a:p>
          <a:p>
            <a:pPr lvl="2"/>
            <a:r>
              <a:rPr lang="en-US" dirty="0" smtClean="0"/>
              <a:t>Whether IDS is present</a:t>
            </a:r>
          </a:p>
          <a:p>
            <a:pPr lvl="2"/>
            <a:r>
              <a:rPr lang="en-US" dirty="0" smtClean="0"/>
              <a:t>Whether background description is adequate </a:t>
            </a:r>
          </a:p>
          <a:p>
            <a:pPr lvl="1"/>
            <a:r>
              <a:rPr lang="en-US" sz="2200" dirty="0" smtClean="0"/>
              <a:t>Limits to what can be requested: “Similar </a:t>
            </a:r>
            <a:r>
              <a:rPr lang="en-US" sz="2200" dirty="0"/>
              <a:t>to 37 CFR 1.56, applicant is required by 37 CFR 1.105 to submit information already known, </a:t>
            </a:r>
            <a:r>
              <a:rPr lang="en-US" sz="2200" i="1" dirty="0"/>
              <a:t>but there is no requirement to search for information that is unknown</a:t>
            </a:r>
            <a:r>
              <a:rPr lang="en-US" sz="2200" dirty="0" smtClean="0"/>
              <a:t>.” </a:t>
            </a:r>
            <a:r>
              <a:rPr lang="en-US" sz="2200" dirty="0"/>
              <a:t>MPEP § </a:t>
            </a:r>
            <a:r>
              <a:rPr lang="en-US" sz="2200" dirty="0" smtClean="0"/>
              <a:t>714.12</a:t>
            </a:r>
          </a:p>
          <a:p>
            <a:pPr lvl="1"/>
            <a:endParaRPr lang="en-US"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83</a:t>
            </a:fld>
            <a:endParaRPr lang="en-US" dirty="0"/>
          </a:p>
        </p:txBody>
      </p:sp>
    </p:spTree>
    <p:extLst>
      <p:ext uri="{BB962C8B-B14F-4D97-AF65-F5344CB8AC3E}">
        <p14:creationId xmlns:p14="http://schemas.microsoft.com/office/powerpoint/2010/main" val="5758053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6781800" cy="838200"/>
          </a:xfrm>
        </p:spPr>
        <p:txBody>
          <a:bodyPr>
            <a:normAutofit fontScale="90000"/>
          </a:bodyPr>
          <a:lstStyle/>
          <a:p>
            <a:r>
              <a:rPr lang="en-US" dirty="0"/>
              <a:t>Possible New Incentives for High-Quality Searching</a:t>
            </a:r>
          </a:p>
        </p:txBody>
      </p:sp>
      <p:sp>
        <p:nvSpPr>
          <p:cNvPr id="3" name="Content Placeholder 2"/>
          <p:cNvSpPr>
            <a:spLocks noGrp="1"/>
          </p:cNvSpPr>
          <p:nvPr>
            <p:ph idx="1"/>
          </p:nvPr>
        </p:nvSpPr>
        <p:spPr/>
        <p:txBody>
          <a:bodyPr>
            <a:normAutofit fontScale="70000" lnSpcReduction="20000"/>
          </a:bodyPr>
          <a:lstStyle/>
          <a:p>
            <a:r>
              <a:rPr lang="en-US" dirty="0" smtClean="0"/>
              <a:t>Add an indication on face </a:t>
            </a:r>
            <a:r>
              <a:rPr lang="en-US" dirty="0"/>
              <a:t>of patent indicating items of </a:t>
            </a:r>
            <a:r>
              <a:rPr lang="en-US" dirty="0" smtClean="0"/>
              <a:t>information </a:t>
            </a:r>
            <a:r>
              <a:rPr lang="en-US" dirty="0"/>
              <a:t>provided by Applicant</a:t>
            </a:r>
            <a:endParaRPr lang="en-US" dirty="0" smtClean="0"/>
          </a:p>
          <a:p>
            <a:r>
              <a:rPr lang="en-US" dirty="0"/>
              <a:t>Add an indication on face of </a:t>
            </a:r>
            <a:r>
              <a:rPr lang="en-US" dirty="0" smtClean="0"/>
              <a:t>published patent applications </a:t>
            </a:r>
            <a:r>
              <a:rPr lang="en-US" dirty="0"/>
              <a:t>indicating items of </a:t>
            </a:r>
            <a:r>
              <a:rPr lang="en-US" dirty="0" smtClean="0"/>
              <a:t>information </a:t>
            </a:r>
            <a:r>
              <a:rPr lang="en-US" dirty="0"/>
              <a:t>provided by </a:t>
            </a:r>
            <a:r>
              <a:rPr lang="en-US" dirty="0" smtClean="0"/>
              <a:t>Applicant</a:t>
            </a:r>
          </a:p>
          <a:p>
            <a:r>
              <a:rPr lang="en-US" dirty="0"/>
              <a:t>Add </a:t>
            </a:r>
            <a:r>
              <a:rPr lang="en-US" dirty="0" smtClean="0"/>
              <a:t>a yes/no check box in Office Action cover sheet of whether Examiner found information in Applicant’s IDS or Background helpful.</a:t>
            </a:r>
          </a:p>
          <a:p>
            <a:pPr lvl="1"/>
            <a:r>
              <a:rPr lang="en-US" dirty="0" smtClean="0"/>
              <a:t>Publish results by assignee, inventor, and legal representative name.</a:t>
            </a:r>
          </a:p>
          <a:p>
            <a:r>
              <a:rPr lang="en-US" dirty="0" smtClean="0"/>
              <a:t>Provide rewards to Applicant for including a high-quality search for software-related art</a:t>
            </a:r>
          </a:p>
          <a:p>
            <a:pPr lvl="1"/>
            <a:r>
              <a:rPr lang="en-US" dirty="0" smtClean="0"/>
              <a:t>Non-Patent Literature</a:t>
            </a:r>
          </a:p>
          <a:p>
            <a:pPr lvl="1"/>
            <a:r>
              <a:rPr lang="en-US" dirty="0" smtClean="0"/>
              <a:t>Descriptions of relevance</a:t>
            </a:r>
          </a:p>
          <a:p>
            <a:pPr lvl="1"/>
            <a:r>
              <a:rPr lang="en-US" dirty="0" smtClean="0"/>
              <a:t>Strong background section</a:t>
            </a:r>
          </a:p>
          <a:p>
            <a:r>
              <a:rPr lang="en-US" dirty="0" smtClean="0"/>
              <a:t>Potential rewards</a:t>
            </a:r>
          </a:p>
          <a:p>
            <a:pPr lvl="1"/>
            <a:r>
              <a:rPr lang="en-US" dirty="0" smtClean="0"/>
              <a:t>Reduce or waive search fees </a:t>
            </a:r>
          </a:p>
          <a:p>
            <a:pPr lvl="1"/>
            <a:r>
              <a:rPr lang="en-US" dirty="0" smtClean="0"/>
              <a:t>Advance examination</a:t>
            </a:r>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84</a:t>
            </a:fld>
            <a:endParaRPr lang="en-US" dirty="0"/>
          </a:p>
        </p:txBody>
      </p:sp>
    </p:spTree>
    <p:extLst>
      <p:ext uri="{BB962C8B-B14F-4D97-AF65-F5344CB8AC3E}">
        <p14:creationId xmlns:p14="http://schemas.microsoft.com/office/powerpoint/2010/main" val="20289533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6781800" cy="838200"/>
          </a:xfrm>
        </p:spPr>
        <p:txBody>
          <a:bodyPr>
            <a:normAutofit fontScale="90000"/>
          </a:bodyPr>
          <a:lstStyle/>
          <a:p>
            <a:r>
              <a:rPr lang="en-US" dirty="0"/>
              <a:t>Possible New Incentives for High-Quality Searching</a:t>
            </a:r>
          </a:p>
        </p:txBody>
      </p:sp>
      <p:sp>
        <p:nvSpPr>
          <p:cNvPr id="3" name="Content Placeholder 2"/>
          <p:cNvSpPr>
            <a:spLocks noGrp="1"/>
          </p:cNvSpPr>
          <p:nvPr>
            <p:ph idx="1"/>
          </p:nvPr>
        </p:nvSpPr>
        <p:spPr/>
        <p:txBody>
          <a:bodyPr>
            <a:normAutofit/>
          </a:bodyPr>
          <a:lstStyle/>
          <a:p>
            <a:r>
              <a:rPr lang="en-US" dirty="0" smtClean="0"/>
              <a:t>New Technical Tools to facilitate IDS Submission</a:t>
            </a:r>
          </a:p>
          <a:p>
            <a:r>
              <a:rPr lang="en-US" dirty="0" smtClean="0"/>
              <a:t>Accept video information in IDSs</a:t>
            </a:r>
          </a:p>
          <a:p>
            <a:endParaRPr lang="en-US" dirty="0" smtClean="0"/>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fld id="{D44C563E-BF50-4AD5-9630-2B82B9673873}" type="slidenum">
              <a:rPr lang="en-US" smtClean="0"/>
              <a:pPr/>
              <a:t>85</a:t>
            </a:fld>
            <a:endParaRPr lang="en-US" dirty="0"/>
          </a:p>
        </p:txBody>
      </p:sp>
    </p:spTree>
    <p:extLst>
      <p:ext uri="{BB962C8B-B14F-4D97-AF65-F5344CB8AC3E}">
        <p14:creationId xmlns:p14="http://schemas.microsoft.com/office/powerpoint/2010/main" val="21940137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36DB96A-A30A-401C-B7A7-26FE1708BC38}" type="slidenum">
              <a:rPr lang="en-US"/>
              <a:pPr/>
              <a:t>86</a:t>
            </a:fld>
            <a:endParaRPr lang="en-US" dirty="0"/>
          </a:p>
        </p:txBody>
      </p:sp>
      <p:sp>
        <p:nvSpPr>
          <p:cNvPr id="45058" name="Text Box 2"/>
          <p:cNvSpPr txBox="1">
            <a:spLocks noChangeArrowheads="1"/>
          </p:cNvSpPr>
          <p:nvPr/>
        </p:nvSpPr>
        <p:spPr bwMode="auto">
          <a:xfrm>
            <a:off x="3352800" y="762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a:spcBef>
                <a:spcPct val="50000"/>
              </a:spcBef>
            </a:pPr>
            <a:r>
              <a:rPr lang="en-US" sz="2400" dirty="0" smtClean="0">
                <a:solidFill>
                  <a:srgbClr val="E40E62"/>
                </a:solidFill>
                <a:latin typeface="TradeGothic CondEighteen" pitchFamily="84" charset="0"/>
              </a:rPr>
              <a:t>Contact Information</a:t>
            </a:r>
            <a:endParaRPr lang="en-US" sz="2400" dirty="0">
              <a:solidFill>
                <a:srgbClr val="FFFFFF"/>
              </a:solidFill>
              <a:latin typeface="TradeGothic CondEighteen" pitchFamily="84" charset="0"/>
            </a:endParaRPr>
          </a:p>
        </p:txBody>
      </p:sp>
      <p:pic>
        <p:nvPicPr>
          <p:cNvPr id="45060" name="Picture 4" descr="Mind + Muscle 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828800"/>
            <a:ext cx="3073400" cy="278606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3200400" y="4724400"/>
            <a:ext cx="4343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a:spcBef>
                <a:spcPct val="50000"/>
              </a:spcBef>
            </a:pPr>
            <a:r>
              <a:rPr lang="en-US" sz="2400" dirty="0" smtClean="0">
                <a:solidFill>
                  <a:srgbClr val="E40E62"/>
                </a:solidFill>
                <a:latin typeface="TradeGothic CondEighteen" pitchFamily="84" charset="0"/>
              </a:rPr>
              <a:t>Mike Messinger</a:t>
            </a:r>
          </a:p>
          <a:p>
            <a:pPr defTabSz="914400" eaLnBrk="0">
              <a:spcBef>
                <a:spcPct val="50000"/>
              </a:spcBef>
            </a:pPr>
            <a:r>
              <a:rPr lang="en-US" sz="2400" dirty="0" smtClean="0">
                <a:solidFill>
                  <a:srgbClr val="E40E62"/>
                </a:solidFill>
                <a:latin typeface="TradeGothic CondEighteen" pitchFamily="84" charset="0"/>
                <a:hlinkClick r:id="rId3"/>
              </a:rPr>
              <a:t>mikem@skgf.com</a:t>
            </a:r>
            <a:endParaRPr lang="en-US" sz="2400" dirty="0" smtClean="0">
              <a:solidFill>
                <a:srgbClr val="E40E62"/>
              </a:solidFill>
              <a:latin typeface="TradeGothic CondEighteen" pitchFamily="84" charset="0"/>
            </a:endParaRPr>
          </a:p>
          <a:p>
            <a:pPr defTabSz="914400" eaLnBrk="0">
              <a:spcBef>
                <a:spcPct val="50000"/>
              </a:spcBef>
            </a:pPr>
            <a:r>
              <a:rPr lang="en-US" sz="2400" dirty="0" smtClean="0">
                <a:solidFill>
                  <a:srgbClr val="E40E62"/>
                </a:solidFill>
                <a:latin typeface="TradeGothic CondEighteen" pitchFamily="84" charset="0"/>
              </a:rPr>
              <a:t>202.772.8667</a:t>
            </a:r>
            <a:endParaRPr lang="en-US" sz="2400" dirty="0">
              <a:solidFill>
                <a:srgbClr val="FFFFFF"/>
              </a:solidFill>
              <a:latin typeface="TradeGothic CondEighteen" pitchFamily="84" charset="0"/>
            </a:endParaRPr>
          </a:p>
        </p:txBody>
      </p:sp>
      <p:sp>
        <p:nvSpPr>
          <p:cNvPr id="2" name="TextBox 1"/>
          <p:cNvSpPr txBox="1"/>
          <p:nvPr/>
        </p:nvSpPr>
        <p:spPr>
          <a:xfrm>
            <a:off x="7315200" y="6294060"/>
            <a:ext cx="633507" cy="246221"/>
          </a:xfrm>
          <a:prstGeom prst="rect">
            <a:avLst/>
          </a:prstGeom>
          <a:noFill/>
        </p:spPr>
        <p:txBody>
          <a:bodyPr wrap="none" rtlCol="0">
            <a:spAutoFit/>
          </a:bodyPr>
          <a:lstStyle/>
          <a:p>
            <a:pPr defTabSz="914400" eaLnBrk="0"/>
            <a:r>
              <a:rPr lang="en-US" sz="1000" dirty="0" smtClean="0">
                <a:solidFill>
                  <a:srgbClr val="404040"/>
                </a:solidFill>
                <a:latin typeface="Times" pitchFamily="18" charset="0"/>
              </a:rPr>
              <a:t>1781697</a:t>
            </a:r>
            <a:endParaRPr lang="en-US" sz="1000" dirty="0">
              <a:solidFill>
                <a:srgbClr val="404040"/>
              </a:solidFill>
              <a:latin typeface="Times" pitchFamily="18" charset="0"/>
            </a:endParaRPr>
          </a:p>
        </p:txBody>
      </p:sp>
    </p:spTree>
    <p:extLst>
      <p:ext uri="{BB962C8B-B14F-4D97-AF65-F5344CB8AC3E}">
        <p14:creationId xmlns:p14="http://schemas.microsoft.com/office/powerpoint/2010/main" val="42089131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p:txBody>
          <a:bodyPr/>
          <a:lstStyle/>
          <a:p>
            <a:r>
              <a:rPr lang="en-US" sz="4000" dirty="0" smtClean="0"/>
              <a:t>Discussion</a:t>
            </a:r>
          </a:p>
        </p:txBody>
      </p:sp>
    </p:spTree>
    <p:extLst>
      <p:ext uri="{BB962C8B-B14F-4D97-AF65-F5344CB8AC3E}">
        <p14:creationId xmlns:p14="http://schemas.microsoft.com/office/powerpoint/2010/main" val="501878287"/>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z="3800" dirty="0" smtClean="0">
                <a:solidFill>
                  <a:schemeClr val="bg1"/>
                </a:solidFill>
              </a:rPr>
              <a:t>Next Steps</a:t>
            </a:r>
          </a:p>
        </p:txBody>
      </p:sp>
      <p:sp>
        <p:nvSpPr>
          <p:cNvPr id="3" name="Content Placeholder 2"/>
          <p:cNvSpPr>
            <a:spLocks noGrp="1"/>
          </p:cNvSpPr>
          <p:nvPr>
            <p:ph idx="1"/>
          </p:nvPr>
        </p:nvSpPr>
        <p:spPr/>
        <p:txBody>
          <a:bodyPr/>
          <a:lstStyle/>
          <a:p>
            <a:pPr>
              <a:buFont typeface="Arial" pitchFamily="34" charset="0"/>
              <a:buChar char="•"/>
              <a:defRPr/>
            </a:pPr>
            <a:r>
              <a:rPr lang="en-US" sz="2400" b="0" dirty="0" smtClean="0"/>
              <a:t>Evaluate the information collected</a:t>
            </a:r>
          </a:p>
          <a:p>
            <a:pPr marL="0" indent="0">
              <a:defRPr/>
            </a:pPr>
            <a:endParaRPr lang="en-US" sz="2400" b="0" dirty="0" smtClean="0"/>
          </a:p>
          <a:p>
            <a:pPr>
              <a:buFont typeface="Arial" pitchFamily="34" charset="0"/>
              <a:buChar char="•"/>
              <a:defRPr/>
            </a:pPr>
            <a:r>
              <a:rPr lang="en-US" sz="2400" b="0" dirty="0" smtClean="0"/>
              <a:t>Generate recommendations for examiners and stakeholders</a:t>
            </a:r>
          </a:p>
          <a:p>
            <a:pPr marL="800100" lvl="1" indent="-342900">
              <a:buFont typeface="Courier New" pitchFamily="49" charset="0"/>
              <a:buChar char="o"/>
              <a:defRPr/>
            </a:pPr>
            <a:r>
              <a:rPr lang="en-US" sz="2000" b="0" dirty="0" smtClean="0"/>
              <a:t>Training</a:t>
            </a:r>
          </a:p>
          <a:p>
            <a:pPr marL="800100" lvl="1" indent="-342900">
              <a:buFont typeface="Courier New" pitchFamily="49" charset="0"/>
              <a:buChar char="o"/>
              <a:defRPr/>
            </a:pPr>
            <a:r>
              <a:rPr lang="en-US" sz="2000" b="0" dirty="0" smtClean="0"/>
              <a:t>Tools</a:t>
            </a:r>
          </a:p>
          <a:p>
            <a:pPr lvl="1">
              <a:defRPr/>
            </a:pPr>
            <a:endParaRPr lang="en-US" sz="2400" b="0" dirty="0" smtClean="0"/>
          </a:p>
          <a:p>
            <a:pPr>
              <a:buFont typeface="Arial" pitchFamily="34" charset="0"/>
              <a:buChar char="•"/>
              <a:defRPr/>
            </a:pPr>
            <a:r>
              <a:rPr lang="en-US" sz="2400" b="0" dirty="0" smtClean="0"/>
              <a:t>Continue the dialogue through</a:t>
            </a:r>
          </a:p>
          <a:p>
            <a:pPr marL="800100" lvl="1" indent="-342900">
              <a:buFont typeface="Courier New" pitchFamily="49" charset="0"/>
              <a:buChar char="o"/>
              <a:defRPr/>
            </a:pPr>
            <a:r>
              <a:rPr lang="en-US" sz="2000" b="0" dirty="0" smtClean="0"/>
              <a:t>Microsite</a:t>
            </a:r>
          </a:p>
          <a:p>
            <a:pPr marL="800100" lvl="1" indent="-342900">
              <a:buFont typeface="Courier New" pitchFamily="49" charset="0"/>
              <a:buChar char="o"/>
              <a:defRPr/>
            </a:pPr>
            <a:r>
              <a:rPr lang="en-US" sz="2000" b="0" dirty="0" smtClean="0"/>
              <a:t>Future partnership events</a:t>
            </a:r>
          </a:p>
          <a:p>
            <a:pPr>
              <a:buFont typeface="Courier New" pitchFamily="49" charset="0"/>
              <a:buChar char="o"/>
              <a:defRPr/>
            </a:pPr>
            <a:endParaRPr lang="en-US" sz="2400" b="0" dirty="0" smtClean="0"/>
          </a:p>
          <a:p>
            <a:pPr marL="0" indent="0">
              <a:defRPr/>
            </a:pPr>
            <a:endParaRPr lang="en-US" sz="2400" b="0" dirty="0" smtClean="0"/>
          </a:p>
          <a:p>
            <a:pPr marL="0" indent="0">
              <a:defRPr/>
            </a:pPr>
            <a:endParaRPr lang="en-US" sz="2400" b="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z="3800" dirty="0" smtClean="0">
                <a:solidFill>
                  <a:schemeClr val="bg1"/>
                </a:solidFill>
              </a:rPr>
              <a:t>Prior Art Micro-Site</a:t>
            </a:r>
          </a:p>
        </p:txBody>
      </p:sp>
      <p:pic>
        <p:nvPicPr>
          <p:cNvPr id="95236" name="Picture 4" descr="image of Prior Art Search web p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6462" y="1566814"/>
            <a:ext cx="7323138" cy="491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800" dirty="0" smtClean="0">
                <a:solidFill>
                  <a:schemeClr val="bg1"/>
                </a:solidFill>
              </a:rPr>
              <a:t>Public Resources</a:t>
            </a:r>
          </a:p>
        </p:txBody>
      </p:sp>
      <p:sp>
        <p:nvSpPr>
          <p:cNvPr id="3" name="Content Placeholder 2"/>
          <p:cNvSpPr>
            <a:spLocks noGrp="1"/>
          </p:cNvSpPr>
          <p:nvPr>
            <p:ph idx="1"/>
          </p:nvPr>
        </p:nvSpPr>
        <p:spPr>
          <a:xfrm>
            <a:off x="457200" y="1600200"/>
            <a:ext cx="7848600" cy="4191000"/>
          </a:xfrm>
        </p:spPr>
        <p:txBody>
          <a:bodyPr/>
          <a:lstStyle/>
          <a:p>
            <a:pPr>
              <a:buFont typeface="Arial" pitchFamily="34" charset="0"/>
              <a:buChar char="•"/>
              <a:defRPr/>
            </a:pPr>
            <a:r>
              <a:rPr lang="en-US" sz="2000" b="0" dirty="0" smtClean="0">
                <a:hlinkClick r:id="rId3"/>
              </a:rPr>
              <a:t>http://www.uspto.gov/products/library/ptdl/</a:t>
            </a:r>
            <a:endParaRPr lang="en-US" sz="2000" b="0" dirty="0" smtClean="0"/>
          </a:p>
          <a:p>
            <a:pPr marL="0" indent="0">
              <a:defRPr/>
            </a:pPr>
            <a:endParaRPr lang="en-US" sz="2000" b="0" dirty="0" smtClean="0"/>
          </a:p>
          <a:p>
            <a:pPr>
              <a:buFont typeface="Arial" pitchFamily="34" charset="0"/>
              <a:buChar char="•"/>
              <a:defRPr/>
            </a:pPr>
            <a:r>
              <a:rPr lang="en-US" sz="2000" b="0" dirty="0" smtClean="0"/>
              <a:t>Seven </a:t>
            </a:r>
            <a:r>
              <a:rPr lang="en-US" sz="2000" b="0" dirty="0"/>
              <a:t>Step </a:t>
            </a:r>
            <a:r>
              <a:rPr lang="en-US" sz="2000" b="0" dirty="0" smtClean="0"/>
              <a:t>Strategy is a basic search tutorial which can be divided into three sections</a:t>
            </a:r>
          </a:p>
          <a:p>
            <a:pPr marL="800100" lvl="1" indent="-342900">
              <a:buFont typeface="Arial" panose="020B0604020202020204" pitchFamily="34" charset="0"/>
              <a:buChar char="•"/>
              <a:defRPr/>
            </a:pPr>
            <a:r>
              <a:rPr lang="en-US" sz="2000" b="0" dirty="0" smtClean="0"/>
              <a:t>Formulating a search strategy including</a:t>
            </a:r>
          </a:p>
          <a:p>
            <a:pPr marL="1257300" lvl="2" indent="-342900">
              <a:buFont typeface="Wingdings" pitchFamily="2" charset="2"/>
              <a:buChar char="§"/>
              <a:defRPr/>
            </a:pPr>
            <a:r>
              <a:rPr lang="en-US" sz="2000" b="0" dirty="0" smtClean="0"/>
              <a:t>Classification search</a:t>
            </a:r>
          </a:p>
          <a:p>
            <a:pPr marL="1257300" lvl="2" indent="-342900">
              <a:buFont typeface="Wingdings" pitchFamily="2" charset="2"/>
              <a:buChar char="§"/>
              <a:defRPr/>
            </a:pPr>
            <a:r>
              <a:rPr lang="en-US" sz="2000" b="0" dirty="0" smtClean="0"/>
              <a:t>Keywords</a:t>
            </a:r>
          </a:p>
          <a:p>
            <a:pPr marL="800100" lvl="1" indent="-342900">
              <a:buFont typeface="Arial" panose="020B0604020202020204" pitchFamily="34" charset="0"/>
              <a:buChar char="•"/>
              <a:defRPr/>
            </a:pPr>
            <a:r>
              <a:rPr lang="en-US" sz="2000" b="0" dirty="0" smtClean="0"/>
              <a:t>Tools and databases</a:t>
            </a:r>
          </a:p>
          <a:p>
            <a:pPr marL="800100" lvl="1" indent="-342900">
              <a:buFont typeface="Arial" panose="020B0604020202020204" pitchFamily="34" charset="0"/>
              <a:buChar char="•"/>
              <a:defRPr/>
            </a:pPr>
            <a:r>
              <a:rPr lang="en-US" sz="2000" b="0" dirty="0" smtClean="0"/>
              <a:t>Evaluation process</a:t>
            </a:r>
          </a:p>
          <a:p>
            <a:pPr lvl="1">
              <a:defRPr/>
            </a:pPr>
            <a:endParaRPr lang="en-US" sz="2000" b="0" dirty="0" smtClean="0"/>
          </a:p>
          <a:p>
            <a:pPr>
              <a:buFont typeface="Arial" pitchFamily="34" charset="0"/>
              <a:buChar char="•"/>
              <a:defRPr/>
            </a:pPr>
            <a:endParaRPr lang="en-US" sz="2000" b="0" dirty="0" smtClean="0"/>
          </a:p>
          <a:p>
            <a:pPr lvl="1">
              <a:buFont typeface="Courier New" pitchFamily="49" charset="0"/>
              <a:buChar char="o"/>
              <a:defRPr/>
            </a:pPr>
            <a:endParaRPr lang="en-US" sz="20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Grp="1" noChangeArrowheads="1"/>
          </p:cNvSpPr>
          <p:nvPr>
            <p:ph type="title"/>
          </p:nvPr>
        </p:nvSpPr>
        <p:spPr>
          <a:xfrm>
            <a:off x="228600" y="1295400"/>
            <a:ext cx="8458200" cy="1295400"/>
          </a:xfrm>
        </p:spPr>
        <p:txBody>
          <a:bodyPr/>
          <a:lstStyle/>
          <a:p>
            <a:pPr algn="ctr" defTabSz="914400" eaLnBrk="1"/>
            <a:r>
              <a:rPr lang="en-US" sz="4800" dirty="0" smtClean="0">
                <a:solidFill>
                  <a:srgbClr val="273C56"/>
                </a:solidFill>
              </a:rPr>
              <a:t>Thank You!</a:t>
            </a:r>
            <a:endParaRPr lang="en-US" sz="4800" dirty="0" smtClean="0"/>
          </a:p>
        </p:txBody>
      </p:sp>
      <p:sp>
        <p:nvSpPr>
          <p:cNvPr id="4" name="Rectangle 5"/>
          <p:cNvSpPr>
            <a:spLocks noChangeArrowheads="1"/>
          </p:cNvSpPr>
          <p:nvPr/>
        </p:nvSpPr>
        <p:spPr bwMode="auto">
          <a:xfrm>
            <a:off x="2743200" y="3686175"/>
            <a:ext cx="58737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t" hangingPunct="1"/>
            <a:r>
              <a:rPr lang="en-US" sz="2000" dirty="0" smtClean="0">
                <a:solidFill>
                  <a:schemeClr val="bg1"/>
                </a:solidFill>
              </a:rPr>
              <a:t>Seema S. Rao</a:t>
            </a:r>
            <a:endParaRPr lang="en-US" sz="2000" dirty="0">
              <a:solidFill>
                <a:schemeClr val="bg1"/>
              </a:solidFill>
            </a:endParaRPr>
          </a:p>
          <a:p>
            <a:pPr fontAlgn="t" hangingPunct="1"/>
            <a:endParaRPr lang="en-US" sz="1600" dirty="0" smtClean="0">
              <a:solidFill>
                <a:schemeClr val="bg1"/>
              </a:solidFill>
            </a:endParaRPr>
          </a:p>
          <a:p>
            <a:pPr fontAlgn="t" hangingPunct="1"/>
            <a:r>
              <a:rPr lang="en-US" sz="1600" dirty="0" smtClean="0">
                <a:solidFill>
                  <a:schemeClr val="bg1"/>
                </a:solidFill>
              </a:rPr>
              <a:t>Technology Center Group Director, TC 2100</a:t>
            </a:r>
            <a:endParaRPr lang="en-US" sz="1600" dirty="0">
              <a:solidFill>
                <a:schemeClr val="bg1"/>
              </a:solidFill>
            </a:endParaRPr>
          </a:p>
          <a:p>
            <a:pPr fontAlgn="t" hangingPunct="1"/>
            <a:r>
              <a:rPr lang="en-US" sz="1600" dirty="0" smtClean="0">
                <a:solidFill>
                  <a:schemeClr val="bg1"/>
                </a:solidFill>
              </a:rPr>
              <a:t>Seema.Rao@uspto.gov</a:t>
            </a:r>
          </a:p>
          <a:p>
            <a:pPr fontAlgn="t" hangingPunct="1"/>
            <a:r>
              <a:rPr lang="en-US" sz="1600" dirty="0" smtClean="0">
                <a:solidFill>
                  <a:schemeClr val="bg1"/>
                </a:solidFill>
              </a:rPr>
              <a:t>(571) 272-5253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273C56"/>
      </a:accent1>
      <a:accent2>
        <a:srgbClr val="800000"/>
      </a:accent2>
      <a:accent3>
        <a:srgbClr val="FFFFFF"/>
      </a:accent3>
      <a:accent4>
        <a:srgbClr val="000000"/>
      </a:accent4>
      <a:accent5>
        <a:srgbClr val="ACAFB4"/>
      </a:accent5>
      <a:accent6>
        <a:srgbClr val="730000"/>
      </a:accent6>
      <a:hlink>
        <a:srgbClr val="0000FF"/>
      </a:hlink>
      <a:folHlink>
        <a:srgbClr val="FF00FF"/>
      </a:folHlink>
    </a:clrScheme>
    <a:fontScheme name="Custom 1">
      <a:majorFont>
        <a:latin typeface="Helvetica"/>
        <a:ea typeface="Helvetica"/>
        <a:cs typeface="Helvetica"/>
      </a:majorFont>
      <a:minorFont>
        <a:latin typeface="Helvetica"/>
        <a:ea typeface="Georgia"/>
        <a:cs typeface="Georgi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273C5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273C5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A7A7A7"/>
      </a:dk2>
      <a:lt2>
        <a:srgbClr val="535353"/>
      </a:lt2>
      <a:accent1>
        <a:srgbClr val="273C56"/>
      </a:accent1>
      <a:accent2>
        <a:srgbClr val="800000"/>
      </a:accent2>
      <a:accent3>
        <a:srgbClr val="FFFFFF"/>
      </a:accent3>
      <a:accent4>
        <a:srgbClr val="000000"/>
      </a:accent4>
      <a:accent5>
        <a:srgbClr val="ACAFB4"/>
      </a:accent5>
      <a:accent6>
        <a:srgbClr val="730000"/>
      </a:accent6>
      <a:hlink>
        <a:srgbClr val="0000FF"/>
      </a:hlink>
      <a:folHlink>
        <a:srgbClr val="FF00FF"/>
      </a:folHlink>
    </a:clrScheme>
    <a:fontScheme name="Office Theme">
      <a:majorFont>
        <a:latin typeface="Helvetica"/>
        <a:ea typeface="Helvetica"/>
        <a:cs typeface="Helvetica"/>
      </a:majorFont>
      <a:minorFont>
        <a:latin typeface="Georgia"/>
        <a:ea typeface="Georgia"/>
        <a:cs typeface="Georgi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273C5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273C5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lnDef>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rgbClr val="273C56"/>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rgbClr val="273C56"/>
            </a:solidFill>
            <a:effectLst/>
            <a:latin typeface="Helvetic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isco Arial 4x3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blank">
  <a:themeElements>
    <a:clrScheme name="">
      <a:dk1>
        <a:srgbClr val="404040"/>
      </a:dk1>
      <a:lt1>
        <a:srgbClr val="FFFFFF"/>
      </a:lt1>
      <a:dk2>
        <a:srgbClr val="808C8C"/>
      </a:dk2>
      <a:lt2>
        <a:srgbClr val="FFFFFF"/>
      </a:lt2>
      <a:accent1>
        <a:srgbClr val="99CC00"/>
      </a:accent1>
      <a:accent2>
        <a:srgbClr val="E00E62"/>
      </a:accent2>
      <a:accent3>
        <a:srgbClr val="C0C5C5"/>
      </a:accent3>
      <a:accent4>
        <a:srgbClr val="DADADA"/>
      </a:accent4>
      <a:accent5>
        <a:srgbClr val="CAE2AA"/>
      </a:accent5>
      <a:accent6>
        <a:srgbClr val="CB0C58"/>
      </a:accent6>
      <a:hlink>
        <a:srgbClr val="99CC00"/>
      </a:hlink>
      <a:folHlink>
        <a:srgbClr val="99CC00"/>
      </a:folHlink>
    </a:clrScheme>
    <a:fontScheme name="skgf_template_newA">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skgf_template_new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kgf_template_new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kgf_template_new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kgf_template_new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kgf_template_new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kgf_template_new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kgf_template_new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kgf_template_new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kgf_template_new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kgf_template_new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kgf_template_new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kgf_template_new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572E2D"/>
      </a:dk1>
      <a:lt1>
        <a:srgbClr val="2A5657"/>
      </a:lt1>
      <a:dk2>
        <a:srgbClr val="A7A7A7"/>
      </a:dk2>
      <a:lt2>
        <a:srgbClr val="535353"/>
      </a:lt2>
      <a:accent1>
        <a:srgbClr val="273C56"/>
      </a:accent1>
      <a:accent2>
        <a:srgbClr val="800000"/>
      </a:accent2>
      <a:accent3>
        <a:srgbClr val="ACB4B4"/>
      </a:accent3>
      <a:accent4>
        <a:srgbClr val="492625"/>
      </a:accent4>
      <a:accent5>
        <a:srgbClr val="ACAFB4"/>
      </a:accent5>
      <a:accent6>
        <a:srgbClr val="730000"/>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bd0a471c-093b-464a-acf0-467a56296962" xsi:nil="true"/>
    <Category xmlns="bd0a471c-093b-464a-acf0-467a56296962" xsi:nil="true"/>
    <Archive xmlns="bd0a471c-093b-464a-acf0-467a56296962">false</Archiv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24BE009F643DA47AF46F2B842CB97D8" ma:contentTypeVersion="4" ma:contentTypeDescription="Create a new document." ma:contentTypeScope="" ma:versionID="ea9ee3670584781908f129fb672fdc9e">
  <xsd:schema xmlns:xsd="http://www.w3.org/2001/XMLSchema" xmlns:p="http://schemas.microsoft.com/office/2006/metadata/properties" xmlns:ns2="bd0a471c-093b-464a-acf0-467a56296962" targetNamespace="http://schemas.microsoft.com/office/2006/metadata/properties" ma:root="true" ma:fieldsID="29a62f843efd4c39a2defa367acc9f4e" ns2:_="">
    <xsd:import namespace="bd0a471c-093b-464a-acf0-467a56296962"/>
    <xsd:element name="properties">
      <xsd:complexType>
        <xsd:sequence>
          <xsd:element name="documentManagement">
            <xsd:complexType>
              <xsd:all>
                <xsd:element ref="ns2:Category" minOccurs="0"/>
                <xsd:element ref="ns2:Topic" minOccurs="0"/>
                <xsd:element ref="ns2:Archive" minOccurs="0"/>
              </xsd:all>
            </xsd:complexType>
          </xsd:element>
        </xsd:sequence>
      </xsd:complexType>
    </xsd:element>
  </xsd:schema>
  <xsd:schema xmlns:xsd="http://www.w3.org/2001/XMLSchema" xmlns:dms="http://schemas.microsoft.com/office/2006/documentManagement/types" targetNamespace="bd0a471c-093b-464a-acf0-467a56296962" elementFormDefault="qualified">
    <xsd:import namespace="http://schemas.microsoft.com/office/2006/documentManagement/types"/>
    <xsd:element name="Category" ma:index="8" nillable="true" ma:displayName="Category" ma:format="Dropdown" ma:internalName="Category">
      <xsd:simpleType>
        <xsd:restriction base="dms:Choice">
          <xsd:enumeration value="Federal Register"/>
          <xsd:enumeration value="Meeting Minutes"/>
          <xsd:enumeration value="Resources"/>
          <xsd:enumeration value="Roundtable"/>
          <xsd:enumeration value="Web Site"/>
        </xsd:restriction>
      </xsd:simpleType>
    </xsd:element>
    <xsd:element name="Topic" ma:index="9" nillable="true" ma:displayName="Topic" ma:format="Dropdown" ma:internalName="Topic">
      <xsd:simpleType>
        <xsd:union memberTypes="dms:Text">
          <xsd:simpleType>
            <xsd:restriction base="dms:Choice">
              <xsd:enumeration value="Claim Terms"/>
              <xsd:enumeration value="Notice Samples"/>
              <xsd:enumeration value="Supplemental Reading Material"/>
            </xsd:restriction>
          </xsd:simpleType>
        </xsd:union>
      </xsd:simpleType>
    </xsd:element>
    <xsd:element name="Archive" ma:index="10" nillable="true" ma:displayName="Archive" ma:default="0" ma:internalName="Arch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8FA8AAF-C170-4D84-9602-75DCAEB18CD6}">
  <ds:schemaRefs>
    <ds:schemaRef ds:uri="http://schemas.microsoft.com/office/2006/documentManagement/types"/>
    <ds:schemaRef ds:uri="http://purl.org/dc/terms/"/>
    <ds:schemaRef ds:uri="http://purl.org/dc/elements/1.1/"/>
    <ds:schemaRef ds:uri="http://schemas.openxmlformats.org/package/2006/metadata/core-properties"/>
    <ds:schemaRef ds:uri="bd0a471c-093b-464a-acf0-467a56296962"/>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BCE57C4-F56D-40CD-A5DF-32DBFE36A38F}">
  <ds:schemaRefs>
    <ds:schemaRef ds:uri="http://schemas.microsoft.com/sharepoint/v3/contenttype/forms"/>
  </ds:schemaRefs>
</ds:datastoreItem>
</file>

<file path=customXml/itemProps3.xml><?xml version="1.0" encoding="utf-8"?>
<ds:datastoreItem xmlns:ds="http://schemas.openxmlformats.org/officeDocument/2006/customXml" ds:itemID="{CB8EC7B7-0207-4432-A236-5D01E676C649}">
  <ds:schemaRefs>
    <ds:schemaRef ds:uri="http://schemas.microsoft.com/office/2006/metadata/longProperties"/>
  </ds:schemaRefs>
</ds:datastoreItem>
</file>

<file path=customXml/itemProps4.xml><?xml version="1.0" encoding="utf-8"?>
<ds:datastoreItem xmlns:ds="http://schemas.openxmlformats.org/officeDocument/2006/customXml" ds:itemID="{3291F4A9-38F9-4A4E-A09B-AF99482D0B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0a471c-093b-464a-acf0-467a5629696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1642</TotalTime>
  <Words>4648</Words>
  <Application>Microsoft Office PowerPoint</Application>
  <PresentationFormat>On-screen Show (4:3)</PresentationFormat>
  <Paragraphs>728</Paragraphs>
  <Slides>90</Slides>
  <Notes>43</Notes>
  <HiddenSlides>0</HiddenSlides>
  <MMClips>0</MMClips>
  <ScaleCrop>false</ScaleCrop>
  <HeadingPairs>
    <vt:vector size="4" baseType="variant">
      <vt:variant>
        <vt:lpstr>Theme</vt:lpstr>
      </vt:variant>
      <vt:variant>
        <vt:i4>7</vt:i4>
      </vt:variant>
      <vt:variant>
        <vt:lpstr>Slide Titles</vt:lpstr>
      </vt:variant>
      <vt:variant>
        <vt:i4>90</vt:i4>
      </vt:variant>
    </vt:vector>
  </HeadingPairs>
  <TitlesOfParts>
    <vt:vector size="97" baseType="lpstr">
      <vt:lpstr>Office Theme</vt:lpstr>
      <vt:lpstr>1_Office Theme</vt:lpstr>
      <vt:lpstr>Default Design</vt:lpstr>
      <vt:lpstr>Blank Presentation</vt:lpstr>
      <vt:lpstr>Cisco Arial 4x3 template</vt:lpstr>
      <vt:lpstr>blank</vt:lpstr>
      <vt:lpstr>2_Office Theme</vt:lpstr>
      <vt:lpstr>Software Partnership Meeting</vt:lpstr>
      <vt:lpstr>Software Partnership Meeting</vt:lpstr>
      <vt:lpstr>Software Partnership Meeting</vt:lpstr>
      <vt:lpstr> Prior Art Resources</vt:lpstr>
      <vt:lpstr>Agenda</vt:lpstr>
      <vt:lpstr>Federal Register Notice on Software Partnership 78 Fed. Reg. 292 (Jan. 2013)</vt:lpstr>
      <vt:lpstr>Federal Register Notice on Software Partnership 78 Fed. Reg. 292 (Jan. 2013)</vt:lpstr>
      <vt:lpstr>Agency Approach</vt:lpstr>
      <vt:lpstr>Public Resources</vt:lpstr>
      <vt:lpstr>USPTO Presentations</vt:lpstr>
      <vt:lpstr>Search Strategies and Tools</vt:lpstr>
      <vt:lpstr>Patent Training Academy (PTA)</vt:lpstr>
      <vt:lpstr>PTA</vt:lpstr>
      <vt:lpstr>MPEP 904 – How to Search</vt:lpstr>
      <vt:lpstr>Seven-Step Search Strategy</vt:lpstr>
      <vt:lpstr>USPC</vt:lpstr>
      <vt:lpstr>CPC</vt:lpstr>
      <vt:lpstr>Tools</vt:lpstr>
      <vt:lpstr>Patent-Related Databases</vt:lpstr>
      <vt:lpstr>Search Capabilities</vt:lpstr>
      <vt:lpstr>Field Indices</vt:lpstr>
      <vt:lpstr>EAST Interface</vt:lpstr>
      <vt:lpstr>EAST Browser Window</vt:lpstr>
      <vt:lpstr>EAST Classification Window</vt:lpstr>
      <vt:lpstr>EAST Search History </vt:lpstr>
      <vt:lpstr>PTO-892</vt:lpstr>
      <vt:lpstr>Additional Features</vt:lpstr>
      <vt:lpstr>WEST Interface</vt:lpstr>
      <vt:lpstr>Thank you</vt:lpstr>
      <vt:lpstr>Collaboration Resources</vt:lpstr>
      <vt:lpstr>Introduction</vt:lpstr>
      <vt:lpstr>Preissuance Submissions</vt:lpstr>
      <vt:lpstr>International Worksharing</vt:lpstr>
      <vt:lpstr>International Worksharing</vt:lpstr>
      <vt:lpstr>Publicly-Supported Training</vt:lpstr>
      <vt:lpstr>Quality Enhancement Meetings</vt:lpstr>
      <vt:lpstr>PowerPoint Presentation</vt:lpstr>
      <vt:lpstr>PowerPoint Presentation</vt:lpstr>
      <vt:lpstr>Examiner's Electronic Digest Database (E2D2)</vt:lpstr>
      <vt:lpstr>Thank you</vt:lpstr>
      <vt:lpstr>Scientific and Technical Information Center (STIC)</vt:lpstr>
      <vt:lpstr>STIC</vt:lpstr>
      <vt:lpstr>USPTO Collections</vt:lpstr>
      <vt:lpstr>IP-Authenticated Access for Examiners</vt:lpstr>
      <vt:lpstr>Commercial Databases</vt:lpstr>
      <vt:lpstr>Prior Art Search Services</vt:lpstr>
      <vt:lpstr>Translation Services</vt:lpstr>
      <vt:lpstr>STIC Service Report</vt:lpstr>
      <vt:lpstr>STIC-Examiner Interactions</vt:lpstr>
      <vt:lpstr>STIC NPL Page</vt:lpstr>
      <vt:lpstr>Thank you</vt:lpstr>
      <vt:lpstr>Search Demonstration</vt:lpstr>
      <vt:lpstr>Example Claim</vt:lpstr>
      <vt:lpstr>Demo</vt:lpstr>
      <vt:lpstr>Q&amp;A</vt:lpstr>
      <vt:lpstr>Thank You</vt:lpstr>
      <vt:lpstr>Break</vt:lpstr>
      <vt:lpstr>Stakeholder Presentations</vt:lpstr>
      <vt:lpstr>Brad Pedersen</vt:lpstr>
      <vt:lpstr> </vt:lpstr>
      <vt:lpstr>The First NPL Problem Undated Web Postings Cannot be Relied Upon</vt:lpstr>
      <vt:lpstr>The Second NPL Problem The Illusive and Ever-Changing World-Wide Web</vt:lpstr>
      <vt:lpstr>The Underlying NPL Problem The Exponential Increase of Information</vt:lpstr>
      <vt:lpstr>The Snapshot Proposal Creating Time-Anchored Searchable Silos of NPL</vt:lpstr>
      <vt:lpstr>The Snapshot Proposal Creating Time-Anchored Searchable Silos of NPL</vt:lpstr>
      <vt:lpstr>The Snapshot Proposal Expanded Claim Key-Wording</vt:lpstr>
      <vt:lpstr>Thank You!</vt:lpstr>
      <vt:lpstr>John Toebes</vt:lpstr>
      <vt:lpstr>Identifying Related Patents Through Tags and Categories</vt:lpstr>
      <vt:lpstr>Background</vt:lpstr>
      <vt:lpstr>Addressing the Issue</vt:lpstr>
      <vt:lpstr>User Tags</vt:lpstr>
      <vt:lpstr>Tag Validation</vt:lpstr>
      <vt:lpstr>Refining Search</vt:lpstr>
      <vt:lpstr>Surprising Results</vt:lpstr>
      <vt:lpstr>PowerPoint Presentation</vt:lpstr>
      <vt:lpstr>Dominic DeMarco On behalf of PIUG</vt:lpstr>
      <vt:lpstr>Michael Messinger </vt:lpstr>
      <vt:lpstr>Incentivizing Applicant-Provided Search Results</vt:lpstr>
      <vt:lpstr>Search or No Search?</vt:lpstr>
      <vt:lpstr>Significant Incentives For High-Quality Searching Are Already Present</vt:lpstr>
      <vt:lpstr>Advantages of Searching in Software Arts</vt:lpstr>
      <vt:lpstr>Possible New Incentives for High-Quality Searching by Applicants</vt:lpstr>
      <vt:lpstr>Possible New Incentives for High-Quality Searching</vt:lpstr>
      <vt:lpstr>Possible New Incentives for High-Quality Searching</vt:lpstr>
      <vt:lpstr>PowerPoint Presentation</vt:lpstr>
      <vt:lpstr>Discussion</vt:lpstr>
      <vt:lpstr>Next Steps</vt:lpstr>
      <vt:lpstr>Prior Art Micro-Site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Partnership Meeting - Prior Art Access</dc:title>
  <dc:creator>Rao, Seema</dc:creator>
  <cp:lastModifiedBy>Pamela Rinehart</cp:lastModifiedBy>
  <cp:revision>232</cp:revision>
  <cp:lastPrinted>2013-12-04T17:40:47Z</cp:lastPrinted>
  <dcterms:modified xsi:type="dcterms:W3CDTF">2013-12-05T17:30:46Z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0x010100624BE009F643DA47AF46F2B842CB97D8</vt:lpwstr>
  </property>
</Properties>
</file>