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5" r:id="rId1"/>
  </p:sldMasterIdLst>
  <p:notesMasterIdLst>
    <p:notesMasterId r:id="rId33"/>
  </p:notesMasterIdLst>
  <p:handoutMasterIdLst>
    <p:handoutMasterId r:id="rId34"/>
  </p:handoutMasterIdLst>
  <p:sldIdLst>
    <p:sldId id="595" r:id="rId2"/>
    <p:sldId id="596" r:id="rId3"/>
    <p:sldId id="701" r:id="rId4"/>
    <p:sldId id="655" r:id="rId5"/>
    <p:sldId id="626" r:id="rId6"/>
    <p:sldId id="580" r:id="rId7"/>
    <p:sldId id="544" r:id="rId8"/>
    <p:sldId id="630" r:id="rId9"/>
    <p:sldId id="627" r:id="rId10"/>
    <p:sldId id="702" r:id="rId11"/>
    <p:sldId id="703" r:id="rId12"/>
    <p:sldId id="653" r:id="rId13"/>
    <p:sldId id="654" r:id="rId14"/>
    <p:sldId id="705" r:id="rId15"/>
    <p:sldId id="538" r:id="rId16"/>
    <p:sldId id="656" r:id="rId17"/>
    <p:sldId id="614" r:id="rId18"/>
    <p:sldId id="662" r:id="rId19"/>
    <p:sldId id="628" r:id="rId20"/>
    <p:sldId id="663" r:id="rId21"/>
    <p:sldId id="615" r:id="rId22"/>
    <p:sldId id="631" r:id="rId23"/>
    <p:sldId id="632" r:id="rId24"/>
    <p:sldId id="622" r:id="rId25"/>
    <p:sldId id="641" r:id="rId26"/>
    <p:sldId id="636" r:id="rId27"/>
    <p:sldId id="708" r:id="rId28"/>
    <p:sldId id="624" r:id="rId29"/>
    <p:sldId id="709" r:id="rId30"/>
    <p:sldId id="649" r:id="rId31"/>
    <p:sldId id="676"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PTO" initials="U"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43" autoAdjust="0"/>
    <p:restoredTop sz="38906" autoAdjust="0"/>
  </p:normalViewPr>
  <p:slideViewPr>
    <p:cSldViewPr>
      <p:cViewPr>
        <p:scale>
          <a:sx n="71" d="100"/>
          <a:sy n="71" d="100"/>
        </p:scale>
        <p:origin x="-1805" y="-58"/>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50" d="100"/>
        <a:sy n="150" d="100"/>
      </p:scale>
      <p:origin x="0" y="0"/>
    </p:cViewPr>
  </p:sorterViewPr>
  <p:notesViewPr>
    <p:cSldViewPr>
      <p:cViewPr>
        <p:scale>
          <a:sx n="109" d="100"/>
          <a:sy n="109" d="100"/>
        </p:scale>
        <p:origin x="-2074" y="-5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5138"/>
          </a:xfrm>
          <a:prstGeom prst="rect">
            <a:avLst/>
          </a:prstGeom>
        </p:spPr>
        <p:txBody>
          <a:bodyPr vert="horz" lIns="92291" tIns="46145" rIns="92291" bIns="46145" rtlCol="0"/>
          <a:lstStyle>
            <a:lvl1pPr algn="l">
              <a:defRPr sz="1300"/>
            </a:lvl1pPr>
          </a:lstStyle>
          <a:p>
            <a:endParaRPr lang="en-US" dirty="0"/>
          </a:p>
        </p:txBody>
      </p:sp>
      <p:sp>
        <p:nvSpPr>
          <p:cNvPr id="3" name="Date Placeholder 2"/>
          <p:cNvSpPr>
            <a:spLocks noGrp="1"/>
          </p:cNvSpPr>
          <p:nvPr>
            <p:ph type="dt" sz="quarter" idx="1"/>
          </p:nvPr>
        </p:nvSpPr>
        <p:spPr>
          <a:xfrm>
            <a:off x="3970939" y="0"/>
            <a:ext cx="3037840" cy="465138"/>
          </a:xfrm>
          <a:prstGeom prst="rect">
            <a:avLst/>
          </a:prstGeom>
        </p:spPr>
        <p:txBody>
          <a:bodyPr vert="horz" lIns="92291" tIns="46145" rIns="92291" bIns="46145" rtlCol="0"/>
          <a:lstStyle>
            <a:lvl1pPr algn="r">
              <a:defRPr sz="1300"/>
            </a:lvl1pPr>
          </a:lstStyle>
          <a:p>
            <a:fld id="{72B62F65-EF2A-4EC8-AB5B-A9ACFF8EC771}" type="datetimeFigureOut">
              <a:rPr lang="en-US" smtClean="0"/>
              <a:t>8/17/2015</a:t>
            </a:fld>
            <a:endParaRPr lang="en-US" dirty="0"/>
          </a:p>
        </p:txBody>
      </p:sp>
      <p:sp>
        <p:nvSpPr>
          <p:cNvPr id="4" name="Footer Placeholder 3"/>
          <p:cNvSpPr>
            <a:spLocks noGrp="1"/>
          </p:cNvSpPr>
          <p:nvPr>
            <p:ph type="ftr" sz="quarter" idx="2"/>
          </p:nvPr>
        </p:nvSpPr>
        <p:spPr>
          <a:xfrm>
            <a:off x="1" y="8829675"/>
            <a:ext cx="3037840" cy="465138"/>
          </a:xfrm>
          <a:prstGeom prst="rect">
            <a:avLst/>
          </a:prstGeom>
        </p:spPr>
        <p:txBody>
          <a:bodyPr vert="horz" lIns="92291" tIns="46145" rIns="92291" bIns="4614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9" y="8829675"/>
            <a:ext cx="3037840" cy="465138"/>
          </a:xfrm>
          <a:prstGeom prst="rect">
            <a:avLst/>
          </a:prstGeom>
        </p:spPr>
        <p:txBody>
          <a:bodyPr vert="horz" lIns="92291" tIns="46145" rIns="92291" bIns="46145" rtlCol="0" anchor="b"/>
          <a:lstStyle>
            <a:lvl1pPr algn="r">
              <a:defRPr sz="1300"/>
            </a:lvl1pPr>
          </a:lstStyle>
          <a:p>
            <a:fld id="{BDC2C4D1-0102-4EC9-96F8-97F97813F586}" type="slidenum">
              <a:rPr lang="en-US" smtClean="0"/>
              <a:t>‹#›</a:t>
            </a:fld>
            <a:endParaRPr lang="en-US" dirty="0"/>
          </a:p>
        </p:txBody>
      </p:sp>
    </p:spTree>
    <p:extLst>
      <p:ext uri="{BB962C8B-B14F-4D97-AF65-F5344CB8AC3E}">
        <p14:creationId xmlns:p14="http://schemas.microsoft.com/office/powerpoint/2010/main" val="1478514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2291" tIns="46145" rIns="92291" bIns="46145" rtlCol="0"/>
          <a:lstStyle>
            <a:lvl1pPr algn="l">
              <a:defRPr sz="1300"/>
            </a:lvl1pPr>
          </a:lstStyle>
          <a:p>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2291" tIns="46145" rIns="92291" bIns="46145" rtlCol="0"/>
          <a:lstStyle>
            <a:lvl1pPr algn="r">
              <a:defRPr sz="1300"/>
            </a:lvl1pPr>
          </a:lstStyle>
          <a:p>
            <a:fld id="{30762C6E-1681-4175-A2AB-884311831999}" type="datetimeFigureOut">
              <a:rPr lang="en-US" smtClean="0"/>
              <a:t>8/17/2015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291" tIns="46145" rIns="92291" bIns="46145"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2291" tIns="46145" rIns="92291" bIns="4614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2291" tIns="46145" rIns="92291" bIns="46145"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2291" tIns="46145" rIns="92291" bIns="46145" rtlCol="0" anchor="b"/>
          <a:lstStyle>
            <a:lvl1pPr algn="r">
              <a:defRPr sz="1300"/>
            </a:lvl1pPr>
          </a:lstStyle>
          <a:p>
            <a:fld id="{62F92C84-B01C-47C1-8F34-408C4D08CA9E}" type="slidenum">
              <a:rPr lang="en-US" smtClean="0"/>
              <a:t>‹#›</a:t>
            </a:fld>
            <a:endParaRPr lang="en-US" dirty="0"/>
          </a:p>
        </p:txBody>
      </p:sp>
    </p:spTree>
    <p:extLst>
      <p:ext uri="{BB962C8B-B14F-4D97-AF65-F5344CB8AC3E}">
        <p14:creationId xmlns:p14="http://schemas.microsoft.com/office/powerpoint/2010/main" val="2942930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1</a:t>
            </a:fld>
            <a:endParaRPr lang="en-US" dirty="0"/>
          </a:p>
        </p:txBody>
      </p:sp>
    </p:spTree>
    <p:extLst>
      <p:ext uri="{BB962C8B-B14F-4D97-AF65-F5344CB8AC3E}">
        <p14:creationId xmlns:p14="http://schemas.microsoft.com/office/powerpoint/2010/main" val="3767742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example is based on facts set forth in the 2015 Federal Circuit decision, </a:t>
            </a:r>
            <a:r>
              <a:rPr lang="en-US" i="1" dirty="0" smtClean="0"/>
              <a:t>Vasudevan</a:t>
            </a:r>
            <a:r>
              <a:rPr lang="en-US" i="1" dirty="0"/>
              <a:t> Software v. Microstrategy, </a:t>
            </a:r>
            <a:r>
              <a:rPr lang="en-US" i="1" dirty="0" smtClean="0"/>
              <a:t>Inc.  </a:t>
            </a:r>
            <a:r>
              <a:rPr lang="en-US" dirty="0" smtClean="0"/>
              <a:t>Claim 2</a:t>
            </a:r>
            <a:r>
              <a:rPr lang="en-US" dirty="0"/>
              <a:t> </a:t>
            </a:r>
            <a:r>
              <a:rPr lang="en-US" dirty="0" smtClean="0"/>
              <a:t>recites a data </a:t>
            </a:r>
            <a:r>
              <a:rPr lang="en-US" dirty="0"/>
              <a:t>storage medium containing instructions programmed to perform a method, the method </a:t>
            </a:r>
            <a:r>
              <a:rPr lang="en-US" dirty="0" smtClean="0"/>
              <a:t>comprising</a:t>
            </a:r>
            <a:r>
              <a:rPr lang="en-US" dirty="0"/>
              <a:t> </a:t>
            </a:r>
            <a:r>
              <a:rPr lang="en-US" dirty="0" smtClean="0"/>
              <a:t>a series of steps, including the step of “b. in </a:t>
            </a:r>
            <a:r>
              <a:rPr lang="en-US" dirty="0"/>
              <a:t>response to the retrieval request, accessing with a computer a plurality of disparate digital databases and retrieving with a computer requested data from such </a:t>
            </a:r>
            <a:r>
              <a:rPr lang="en-US" dirty="0" smtClean="0"/>
              <a:t>databases.”  </a:t>
            </a:r>
          </a:p>
          <a:p>
            <a:endParaRPr lang="en-US" dirty="0"/>
          </a:p>
          <a:p>
            <a:r>
              <a:rPr lang="en-US" dirty="0" smtClean="0"/>
              <a:t>The </a:t>
            </a:r>
            <a:r>
              <a:rPr lang="en-US" dirty="0"/>
              <a:t>patent is “directed to different features of an online analytical processing </a:t>
            </a:r>
            <a:r>
              <a:rPr lang="en-US" dirty="0" smtClean="0"/>
              <a:t>(or ‘OLAP</a:t>
            </a:r>
            <a:r>
              <a:rPr lang="en-US" dirty="0"/>
              <a:t>’) cube capable of collecting and processing ‘live’ data from multiple incompatible databases</a:t>
            </a:r>
            <a:r>
              <a:rPr lang="en-US" dirty="0" smtClean="0"/>
              <a:t>.  [</a:t>
            </a:r>
            <a:r>
              <a:rPr lang="en-US" dirty="0"/>
              <a:t>P]rior to the invention, data from different databases had to be converted into a compatible format and stored in a data warehouse before the data could be analyzed</a:t>
            </a:r>
            <a:r>
              <a:rPr lang="en-US" i="1" dirty="0" smtClean="0"/>
              <a:t>.”  </a:t>
            </a:r>
          </a:p>
          <a:p>
            <a:endParaRPr lang="en-US" i="1" dirty="0"/>
          </a:p>
          <a:p>
            <a:r>
              <a:rPr lang="en-US" dirty="0" smtClean="0"/>
              <a:t>This example </a:t>
            </a:r>
            <a:r>
              <a:rPr lang="en-US" b="1" dirty="0" smtClean="0"/>
              <a:t>highlights</a:t>
            </a:r>
            <a:r>
              <a:rPr lang="en-US" baseline="0" dirty="0" smtClean="0"/>
              <a:t> that the requirements of 112(a) are pertinent to functional claim limitations, especially software limitations.  In this case, the key issue was w</a:t>
            </a:r>
            <a:r>
              <a:rPr lang="en-US" dirty="0" smtClean="0"/>
              <a:t>hether the specification supports the bolded limitation of “accessing with a computer a plurality of disparate digital databases”:</a:t>
            </a:r>
          </a:p>
          <a:p>
            <a:pPr marL="171450" indent="-171450">
              <a:buFontTx/>
              <a:buChar char="-"/>
            </a:pPr>
            <a:r>
              <a:rPr lang="en-US" dirty="0" smtClean="0"/>
              <a:t>By showing </a:t>
            </a:r>
            <a:r>
              <a:rPr lang="en-US" dirty="0"/>
              <a:t>how to achieve the functionality of accessing disparate databases </a:t>
            </a:r>
            <a:r>
              <a:rPr lang="en-US" dirty="0" smtClean="0"/>
              <a:t>to satisfy the written description requirement, and </a:t>
            </a:r>
          </a:p>
          <a:p>
            <a:pPr marL="171450" indent="-171450">
              <a:buFontTx/>
              <a:buChar char="-"/>
            </a:pPr>
            <a:r>
              <a:rPr lang="en-US" dirty="0" smtClean="0"/>
              <a:t>By providing </a:t>
            </a:r>
            <a:r>
              <a:rPr lang="en-US" dirty="0"/>
              <a:t>a reasonable amount of guidance to a person of ordinary skill in the art such that it enables the full scope of the claim </a:t>
            </a:r>
            <a:r>
              <a:rPr lang="en-US" dirty="0" smtClean="0"/>
              <a:t>to satisfy the enablement requirement.</a:t>
            </a:r>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10</a:t>
            </a:fld>
            <a:endParaRPr lang="en-US" dirty="0"/>
          </a:p>
        </p:txBody>
      </p:sp>
    </p:spTree>
    <p:extLst>
      <p:ext uri="{BB962C8B-B14F-4D97-AF65-F5344CB8AC3E}">
        <p14:creationId xmlns:p14="http://schemas.microsoft.com/office/powerpoint/2010/main" val="1984960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case, the court found that more investigation was needed under § 112(a).  </a:t>
            </a:r>
          </a:p>
          <a:p>
            <a:endParaRPr lang="en-US" dirty="0"/>
          </a:p>
          <a:p>
            <a:r>
              <a:rPr lang="en-US" dirty="0" smtClean="0"/>
              <a:t>With respect to written description, the court focused on “whether the specification shows possession by the inventor of how accessing disparate databases is achieved.”  The court, relying on expert testimony, found that there is a genuine issue of material fact as to whether specific portions of the specification show how to access disparate databases.  For example, the court looked a specific portion of the specification which explains that serialized files can be used to correlate parameters from two databases.</a:t>
            </a:r>
          </a:p>
          <a:p>
            <a:endParaRPr lang="en-US" dirty="0"/>
          </a:p>
          <a:p>
            <a:r>
              <a:rPr lang="en-US" dirty="0" smtClean="0"/>
              <a:t>With respect to enablement, the court focused on the </a:t>
            </a:r>
            <a:r>
              <a:rPr lang="en-US" i="1" dirty="0" smtClean="0"/>
              <a:t>Wands</a:t>
            </a:r>
            <a:r>
              <a:rPr lang="en-US" dirty="0" smtClean="0"/>
              <a:t> factors, acknowledging that the relative skill in the art and the predictability of the art were high.  The court, again relying on expert testimony, found that the amount of experimentation necessary to develop a functional prototype was not undue and that there is a genuine issue of material fact as to whether the specification provides a reasonable amount of guidance.  For example, the court pointed to a specific portion of the specification that shows how to access disparate databases using correlation parameters.</a:t>
            </a:r>
          </a:p>
          <a:p>
            <a:endParaRPr lang="en-US" dirty="0"/>
          </a:p>
          <a:p>
            <a:r>
              <a:rPr lang="en-US" dirty="0" smtClean="0"/>
              <a:t>The takeaway from this case for examination, is that, during prosecution, when the specification does not provide a sufficient explanation of how a claimed function is achieved or enable the full scope of a claim that covers all possible ways of performing the function, the examiner must resolve the issue by applying § 112(a).</a:t>
            </a:r>
          </a:p>
        </p:txBody>
      </p:sp>
      <p:sp>
        <p:nvSpPr>
          <p:cNvPr id="4" name="Slide Number Placeholder 3"/>
          <p:cNvSpPr>
            <a:spLocks noGrp="1"/>
          </p:cNvSpPr>
          <p:nvPr>
            <p:ph type="sldNum" sz="quarter" idx="10"/>
          </p:nvPr>
        </p:nvSpPr>
        <p:spPr/>
        <p:txBody>
          <a:bodyPr/>
          <a:lstStyle/>
          <a:p>
            <a:fld id="{62F92C84-B01C-47C1-8F34-408C4D08CA9E}" type="slidenum">
              <a:rPr lang="en-US" smtClean="0"/>
              <a:t>11</a:t>
            </a:fld>
            <a:endParaRPr lang="en-US" dirty="0"/>
          </a:p>
        </p:txBody>
      </p:sp>
    </p:spTree>
    <p:extLst>
      <p:ext uri="{BB962C8B-B14F-4D97-AF65-F5344CB8AC3E}">
        <p14:creationId xmlns:p14="http://schemas.microsoft.com/office/powerpoint/2010/main" val="1984960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presumption that a specification as filed provides an adequate disclosure under § 112(a</a:t>
            </a:r>
            <a:r>
              <a:rPr lang="en-US" dirty="0" smtClean="0"/>
              <a:t>).  Thus, the </a:t>
            </a:r>
            <a:r>
              <a:rPr lang="en-US" dirty="0"/>
              <a:t>examiner has the burden of setting forth a </a:t>
            </a:r>
            <a:r>
              <a:rPr lang="en-US" i="1" dirty="0"/>
              <a:t>prima facie </a:t>
            </a:r>
            <a:r>
              <a:rPr lang="en-US" dirty="0"/>
              <a:t>case providing reasons why the specification is deficient and thus the claims that rely thereon are </a:t>
            </a:r>
            <a:r>
              <a:rPr lang="en-US" dirty="0" smtClean="0"/>
              <a:t>rejected.</a:t>
            </a:r>
          </a:p>
          <a:p>
            <a:endParaRPr lang="en-US" dirty="0"/>
          </a:p>
          <a:p>
            <a:r>
              <a:rPr lang="en-US" dirty="0" smtClean="0"/>
              <a:t>To make a prima case for a rejection under </a:t>
            </a:r>
            <a:r>
              <a:rPr lang="en-US" dirty="0"/>
              <a:t>§ 112(a</a:t>
            </a:r>
            <a:r>
              <a:rPr lang="en-US" dirty="0" smtClean="0"/>
              <a:t>), examiners should:</a:t>
            </a:r>
          </a:p>
          <a:p>
            <a:pPr marL="171450" indent="-171450">
              <a:buFontTx/>
              <a:buChar char="-"/>
            </a:pPr>
            <a:r>
              <a:rPr lang="en-US" dirty="0" smtClean="0"/>
              <a:t>Weigh </a:t>
            </a:r>
            <a:r>
              <a:rPr lang="en-US" dirty="0"/>
              <a:t>all of the evidence of record and determine whether the claims as a whole are supported by a specification that provides an adequate written description and an enabling </a:t>
            </a:r>
            <a:r>
              <a:rPr lang="en-US" dirty="0" smtClean="0"/>
              <a:t>disclosure,</a:t>
            </a:r>
          </a:p>
          <a:p>
            <a:pPr marL="171450" indent="-171450">
              <a:buFontTx/>
              <a:buChar char="-"/>
            </a:pPr>
            <a:r>
              <a:rPr lang="en-US" dirty="0"/>
              <a:t>I</a:t>
            </a:r>
            <a:r>
              <a:rPr lang="en-US" dirty="0" smtClean="0"/>
              <a:t>dentify </a:t>
            </a:r>
            <a:r>
              <a:rPr lang="en-US" dirty="0"/>
              <a:t>the claim limitation(s) lacking written description and/or </a:t>
            </a:r>
            <a:r>
              <a:rPr lang="en-US" dirty="0" smtClean="0"/>
              <a:t>enablement, and</a:t>
            </a:r>
          </a:p>
          <a:p>
            <a:pPr marL="171450" indent="-171450">
              <a:buFontTx/>
              <a:buChar char="-"/>
            </a:pPr>
            <a:r>
              <a:rPr lang="en-US" dirty="0" smtClean="0"/>
              <a:t>Provide </a:t>
            </a:r>
            <a:r>
              <a:rPr lang="en-US" dirty="0"/>
              <a:t>reasons why a person of ordinary skill in the art at the time the application was filed would not have:  (a) recognized that the inventor was in possession of the claimed invention in view of the disclosure (written description), and/or (b) been able to make and/or use the full scope of the claimed invention without undue experimentation (enablement</a:t>
            </a:r>
            <a:r>
              <a:rPr lang="en-US" dirty="0" smtClean="0"/>
              <a:t>).</a:t>
            </a:r>
            <a:endParaRPr lang="en-US" dirty="0"/>
          </a:p>
          <a:p>
            <a:endParaRPr lang="en-US" dirty="0"/>
          </a:p>
          <a:p>
            <a:r>
              <a:rPr lang="en-US" dirty="0"/>
              <a:t>When appropriate</a:t>
            </a:r>
            <a:r>
              <a:rPr lang="en-US" dirty="0" smtClean="0"/>
              <a:t>, examiners may </a:t>
            </a:r>
            <a:r>
              <a:rPr lang="en-US" dirty="0"/>
              <a:t>suggest amendments to the claims to resolve the deficiencies, provided the amendments would be supported by </a:t>
            </a:r>
            <a:r>
              <a:rPr lang="en-US" dirty="0" smtClean="0"/>
              <a:t>the </a:t>
            </a:r>
            <a:r>
              <a:rPr lang="en-US" dirty="0"/>
              <a:t>application as </a:t>
            </a:r>
            <a:r>
              <a:rPr lang="en-US" dirty="0" smtClean="0"/>
              <a:t>filed.</a:t>
            </a:r>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12</a:t>
            </a:fld>
            <a:endParaRPr lang="en-US" dirty="0"/>
          </a:p>
        </p:txBody>
      </p:sp>
    </p:spTree>
    <p:extLst>
      <p:ext uri="{BB962C8B-B14F-4D97-AF65-F5344CB8AC3E}">
        <p14:creationId xmlns:p14="http://schemas.microsoft.com/office/powerpoint/2010/main" val="4288775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a:spcBef>
                <a:spcPts val="0"/>
              </a:spcBef>
              <a:spcAft>
                <a:spcPts val="300"/>
              </a:spcAft>
              <a:buFont typeface="Arial"/>
              <a:buNone/>
            </a:pPr>
            <a:r>
              <a:rPr lang="en-US" sz="1200" i="0" dirty="0" smtClean="0"/>
              <a:t>Once a </a:t>
            </a:r>
            <a:r>
              <a:rPr lang="en-US" sz="1200" i="1" dirty="0" smtClean="0"/>
              <a:t>prima facie </a:t>
            </a:r>
            <a:r>
              <a:rPr lang="en-US" sz="1200" i="0" dirty="0" smtClean="0"/>
              <a:t>case has been made by the examiner after considering all the evidence of record, the burden shifts to the applicant.  Applicant’s response to a rejection under §112(a) can include the following.</a:t>
            </a:r>
          </a:p>
          <a:p>
            <a:pPr marL="171450" lvl="1" indent="-171450">
              <a:spcBef>
                <a:spcPts val="0"/>
              </a:spcBef>
              <a:spcAft>
                <a:spcPts val="300"/>
              </a:spcAft>
              <a:buFontTx/>
              <a:buChar char="-"/>
            </a:pPr>
            <a:r>
              <a:rPr lang="en-US" sz="1200" i="0" dirty="0" smtClean="0"/>
              <a:t>An amendment to the claims to remove/amend limitations lacking support.</a:t>
            </a:r>
          </a:p>
          <a:p>
            <a:pPr marL="171450" lvl="1" indent="-171450">
              <a:spcBef>
                <a:spcPts val="0"/>
              </a:spcBef>
              <a:spcAft>
                <a:spcPts val="300"/>
              </a:spcAft>
              <a:buFontTx/>
              <a:buChar char="-"/>
            </a:pPr>
            <a:r>
              <a:rPr lang="en-US" sz="1200" i="0" dirty="0" smtClean="0"/>
              <a:t>A showing that the specification provides adequate support by pointing out where in the written disclosure or drawings the support exists.</a:t>
            </a:r>
          </a:p>
          <a:p>
            <a:pPr marL="171450" lvl="1" indent="-171450">
              <a:spcBef>
                <a:spcPts val="0"/>
              </a:spcBef>
              <a:spcAft>
                <a:spcPts val="300"/>
              </a:spcAft>
              <a:buFontTx/>
              <a:buChar char="-"/>
            </a:pPr>
            <a:r>
              <a:rPr lang="en-US" sz="1200" i="0" dirty="0" smtClean="0"/>
              <a:t>An affidavit presenting factual evidence that the disclosure is adequate to support the full scope of the claims.  Factual evidence presented in the affidavit can include the level of skill in the art, facts directed to the amount of time and effort and level of knowledge required for the practice of the invention and facts directed to commercial availability of components that show that a person of ordinary skill in the art would know which or what parts of components could be used to make and/or use the invention.</a:t>
            </a:r>
          </a:p>
          <a:p>
            <a:pPr marL="171450" lvl="1" indent="-171450">
              <a:spcBef>
                <a:spcPts val="0"/>
              </a:spcBef>
              <a:spcAft>
                <a:spcPts val="300"/>
              </a:spcAft>
              <a:buFontTx/>
              <a:buChar char="-"/>
            </a:pPr>
            <a:r>
              <a:rPr lang="en-US" sz="1200" i="0" dirty="0" smtClean="0"/>
              <a:t>It is not sufficient to respond a rejection</a:t>
            </a:r>
            <a:r>
              <a:rPr lang="en-US" sz="1200" i="0" baseline="0" dirty="0" smtClean="0"/>
              <a:t> based on lack of written description with an argument that one of ordinary skill in the art </a:t>
            </a:r>
            <a:r>
              <a:rPr lang="en-US" sz="1200" i="1" baseline="0" dirty="0" smtClean="0"/>
              <a:t>could</a:t>
            </a:r>
            <a:r>
              <a:rPr lang="en-US" sz="1200" i="0" baseline="0" dirty="0" smtClean="0"/>
              <a:t> devise a way to perform a function because the written description requirement requires the </a:t>
            </a:r>
            <a:r>
              <a:rPr lang="en-US" sz="1200" b="1" i="0" baseline="0" dirty="0" smtClean="0"/>
              <a:t>inventor</a:t>
            </a:r>
            <a:r>
              <a:rPr lang="en-US" sz="1200" i="0" baseline="0" dirty="0" smtClean="0"/>
              <a:t> to disclose the details of how the invention operates or the function is performed.  </a:t>
            </a:r>
            <a:r>
              <a:rPr lang="en-US" sz="1200" i="0" dirty="0" smtClean="0"/>
              <a:t> </a:t>
            </a:r>
          </a:p>
          <a:p>
            <a:pPr marL="171450" lvl="1" indent="-171450">
              <a:spcBef>
                <a:spcPts val="0"/>
              </a:spcBef>
              <a:spcAft>
                <a:spcPts val="300"/>
              </a:spcAft>
              <a:buFontTx/>
              <a:buChar char="-"/>
            </a:pPr>
            <a:r>
              <a:rPr lang="en-US" sz="1200" i="0" dirty="0" smtClean="0"/>
              <a:t>It is also</a:t>
            </a:r>
            <a:r>
              <a:rPr lang="en-US" sz="1200" i="0" baseline="0" dirty="0" smtClean="0"/>
              <a:t> not permissible to add new matter to the specification after filing to resolve lack of disclosure. </a:t>
            </a:r>
            <a:endParaRPr lang="en-US" sz="1200" i="0" dirty="0" smtClean="0"/>
          </a:p>
        </p:txBody>
      </p:sp>
      <p:sp>
        <p:nvSpPr>
          <p:cNvPr id="4" name="Slide Number Placeholder 3"/>
          <p:cNvSpPr>
            <a:spLocks noGrp="1"/>
          </p:cNvSpPr>
          <p:nvPr>
            <p:ph type="sldNum" sz="quarter" idx="10"/>
          </p:nvPr>
        </p:nvSpPr>
        <p:spPr/>
        <p:txBody>
          <a:bodyPr/>
          <a:lstStyle/>
          <a:p>
            <a:fld id="{62F92C84-B01C-47C1-8F34-408C4D08CA9E}" type="slidenum">
              <a:rPr lang="en-US" smtClean="0"/>
              <a:t>13</a:t>
            </a:fld>
            <a:endParaRPr lang="en-US" dirty="0"/>
          </a:p>
        </p:txBody>
      </p:sp>
    </p:spTree>
    <p:extLst>
      <p:ext uri="{BB962C8B-B14F-4D97-AF65-F5344CB8AC3E}">
        <p14:creationId xmlns:p14="http://schemas.microsoft.com/office/powerpoint/2010/main" val="4288775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14</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35041" y="4416435"/>
            <a:ext cx="5140325" cy="4183063"/>
          </a:xfrm>
        </p:spPr>
        <p:txBody>
          <a:bodyPr/>
          <a:lstStyle/>
          <a:p>
            <a:pPr eaLnBrk="1" hangingPunct="1"/>
            <a:r>
              <a:rPr lang="en-US" sz="1200" baseline="0" dirty="0" smtClean="0">
                <a:solidFill>
                  <a:schemeClr val="tx1"/>
                </a:solidFill>
                <a:latin typeface="+mn-lt"/>
              </a:rPr>
              <a:t>Clarity of the prosecution record is of utmost importance.</a:t>
            </a:r>
          </a:p>
          <a:p>
            <a:pPr eaLnBrk="1" hangingPunct="1"/>
            <a:endParaRPr lang="en-US" sz="1200" baseline="0" dirty="0" smtClean="0">
              <a:solidFill>
                <a:schemeClr val="tx1"/>
              </a:solidFill>
              <a:latin typeface="+mn-lt"/>
            </a:endParaRPr>
          </a:p>
          <a:p>
            <a:pPr marL="171450" indent="-171450" eaLnBrk="1" hangingPunct="1">
              <a:buFont typeface="Arial" panose="020B0604020202020204" pitchFamily="34" charset="0"/>
              <a:buChar char="•"/>
            </a:pPr>
            <a:r>
              <a:rPr lang="en-US" sz="1200" baseline="0" dirty="0" smtClean="0">
                <a:solidFill>
                  <a:schemeClr val="tx1"/>
                </a:solidFill>
                <a:latin typeface="+mn-lt"/>
              </a:rPr>
              <a:t>By explicitly identifying the meaning of a claim term during prosecution, the meaning of such a term is clarified in the granted patent because the record will reflect the mutual understanding of the scope and content of the claim reached by the examiner and the applicant. </a:t>
            </a:r>
          </a:p>
          <a:p>
            <a:pPr marL="171450" indent="-171450" eaLnBrk="1" hangingPunct="1">
              <a:buFont typeface="Arial" panose="020B0604020202020204" pitchFamily="34" charset="0"/>
              <a:buChar char="•"/>
            </a:pPr>
            <a:r>
              <a:rPr lang="en-US" sz="1200" baseline="0" dirty="0" smtClean="0">
                <a:solidFill>
                  <a:schemeClr val="tx1"/>
                </a:solidFill>
                <a:latin typeface="+mn-lt"/>
              </a:rPr>
              <a:t>By explaining on the record the meaning of a claim term, the examiner can focus prosecution so that applicant can provide a clear response to any prior art rejections as well as any rejections based on issues arising under 35 USC 112.</a:t>
            </a:r>
          </a:p>
          <a:p>
            <a:pPr marL="171450" indent="-171450" eaLnBrk="1" hangingPunct="1">
              <a:buFont typeface="Arial" panose="020B0604020202020204" pitchFamily="34" charset="0"/>
              <a:buChar char="•"/>
            </a:pPr>
            <a:r>
              <a:rPr lang="en-US" sz="1200" baseline="0" dirty="0" smtClean="0">
                <a:solidFill>
                  <a:schemeClr val="tx1"/>
                </a:solidFill>
                <a:latin typeface="+mn-lt"/>
              </a:rPr>
              <a:t>By clarifying claim scope on the record during patent prosecution, the public, including competitors, will have a better understanding of the patent protection granted, which can spur innovation in areas beyond the scope of protection.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solidFill>
                  <a:schemeClr val="tx1"/>
                </a:solidFill>
                <a:latin typeface="+mn-lt"/>
              </a:rPr>
              <a:t>Additionally, discussions of claim construction in the prosecution record will inform the PTAB and the courts as to how the examiner and the applicant, in procuring the patent, viewed the claim terms at the time of grant.  Providing claim interpretations on the record during prosecution can also assist the courts in their claim construction tasks during litigation.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15</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35041" y="4416435"/>
            <a:ext cx="5140325" cy="4183063"/>
          </a:xfrm>
        </p:spPr>
        <p:txBody>
          <a:bodyPr/>
          <a:lstStyle/>
          <a:p>
            <a:pPr>
              <a:defRPr/>
            </a:pPr>
            <a:r>
              <a:rPr lang="en-US" sz="1200" baseline="0" dirty="0" smtClean="0">
                <a:solidFill>
                  <a:schemeClr val="tx1"/>
                </a:solidFill>
              </a:rPr>
              <a:t>As a summary for the overview portion of this module, examiners should e</a:t>
            </a:r>
            <a:r>
              <a:rPr lang="en-US" dirty="0" smtClean="0"/>
              <a:t>nsure </a:t>
            </a:r>
            <a:r>
              <a:rPr lang="en-US" dirty="0"/>
              <a:t>that claims, especially those with functional language, are fully supported and enabled by the application disclosure by enforcing § 112(a) </a:t>
            </a:r>
            <a:r>
              <a:rPr lang="en-US" dirty="0" smtClean="0"/>
              <a:t>requirements.  Because </a:t>
            </a:r>
            <a:r>
              <a:rPr lang="en-US" dirty="0"/>
              <a:t>there is a presumption that a specification as filed provides an adequate disclosure under § 112(a), the examiner has the burden of setting forth a </a:t>
            </a:r>
            <a:r>
              <a:rPr lang="en-US" i="1" dirty="0"/>
              <a:t>prima facie </a:t>
            </a:r>
            <a:r>
              <a:rPr lang="en-US" dirty="0"/>
              <a:t>case of lack of written description and/or </a:t>
            </a:r>
            <a:r>
              <a:rPr lang="en-US" dirty="0" smtClean="0"/>
              <a:t>enablement.  The examiner must establish </a:t>
            </a:r>
            <a:r>
              <a:rPr lang="en-US" dirty="0"/>
              <a:t>a clear prosecution record by setting forth reasons why the application disclosure is deficient under § 112(a) and thus the claims that rely thereon are </a:t>
            </a:r>
            <a:r>
              <a:rPr lang="en-US" dirty="0" smtClean="0"/>
              <a:t>rejected.  As always, it </a:t>
            </a:r>
            <a:r>
              <a:rPr lang="en-US" dirty="0"/>
              <a:t>is important to remember that every case turns on its own set of particular facts.  There are no “magic” words and every claim must be analyzed in light of its supporting disclosure and the state of the relevant art.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tx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16</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35041" y="4416435"/>
            <a:ext cx="5140325" cy="4183063"/>
          </a:xfrm>
        </p:spPr>
        <p:txBody>
          <a:bodyPr/>
          <a:lstStyle/>
          <a:p>
            <a:r>
              <a:rPr lang="en-US" sz="1200" dirty="0" smtClean="0">
                <a:solidFill>
                  <a:schemeClr val="tx1"/>
                </a:solidFill>
              </a:rPr>
              <a:t>Part I of this module will cover the topic of examining</a:t>
            </a:r>
            <a:r>
              <a:rPr lang="en-US" sz="1200" baseline="0" dirty="0" smtClean="0">
                <a:solidFill>
                  <a:schemeClr val="tx1"/>
                </a:solidFill>
              </a:rPr>
              <a:t> </a:t>
            </a:r>
            <a:r>
              <a:rPr lang="en-US" sz="1200" dirty="0" smtClean="0">
                <a:solidFill>
                  <a:schemeClr val="tx1"/>
                </a:solidFill>
              </a:rPr>
              <a:t>claims with functional language for compliance with the written description requirement of 35 U.S.C. 112(a), again focusing </a:t>
            </a:r>
            <a:r>
              <a:rPr lang="en-US" sz="1200" baseline="0" dirty="0" smtClean="0">
                <a:solidFill>
                  <a:schemeClr val="tx1"/>
                </a:solidFill>
              </a:rPr>
              <a:t>on computer and software-related claims</a:t>
            </a:r>
            <a:r>
              <a:rPr lang="en-US" sz="1200" dirty="0" smtClean="0">
                <a:solidFill>
                  <a:schemeClr val="tx1"/>
                </a:solidFill>
              </a:rPr>
              <a:t> and </a:t>
            </a:r>
            <a:r>
              <a:rPr lang="en-US" sz="1200" u="none" dirty="0" smtClean="0">
                <a:solidFill>
                  <a:schemeClr val="tx1"/>
                </a:solidFill>
              </a:rPr>
              <a:t>making the prosecution</a:t>
            </a:r>
            <a:r>
              <a:rPr lang="en-US" sz="1200" u="none" baseline="0" dirty="0" smtClean="0">
                <a:solidFill>
                  <a:schemeClr val="tx1"/>
                </a:solidFill>
              </a:rPr>
              <a:t> </a:t>
            </a:r>
            <a:r>
              <a:rPr lang="en-US" sz="1200" u="none" dirty="0" smtClean="0">
                <a:solidFill>
                  <a:schemeClr val="tx1"/>
                </a:solidFill>
              </a:rPr>
              <a:t>record clear regarding the adequacy of the application disclosure</a:t>
            </a:r>
            <a:r>
              <a:rPr lang="en-US" sz="1200" dirty="0" smtClean="0">
                <a:solidFill>
                  <a:schemeClr val="tx1"/>
                </a:solidFill>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7"/>
          <p:cNvSpPr txBox="1">
            <a:spLocks noGrp="1" noChangeArrowheads="1"/>
          </p:cNvSpPr>
          <p:nvPr/>
        </p:nvSpPr>
        <p:spPr bwMode="auto">
          <a:xfrm>
            <a:off x="3971925" y="883285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1" tIns="46621" rIns="93241" bIns="46621" anchor="b"/>
          <a:lstStyle>
            <a:lvl1pPr defTabSz="931863" eaLnBrk="0" hangingPunct="0">
              <a:defRPr b="1" i="1">
                <a:solidFill>
                  <a:srgbClr val="FF0000"/>
                </a:solidFill>
                <a:latin typeface="Arial" charset="0"/>
              </a:defRPr>
            </a:lvl1pPr>
            <a:lvl2pPr marL="715963" indent="-274638" defTabSz="931863" eaLnBrk="0" hangingPunct="0">
              <a:defRPr b="1" i="1">
                <a:solidFill>
                  <a:srgbClr val="FF0000"/>
                </a:solidFill>
                <a:latin typeface="Arial" charset="0"/>
              </a:defRPr>
            </a:lvl2pPr>
            <a:lvl3pPr marL="1101725" indent="-220663" defTabSz="931863" eaLnBrk="0" hangingPunct="0">
              <a:defRPr b="1" i="1">
                <a:solidFill>
                  <a:srgbClr val="FF0000"/>
                </a:solidFill>
                <a:latin typeface="Arial" charset="0"/>
              </a:defRPr>
            </a:lvl3pPr>
            <a:lvl4pPr marL="1543050" indent="-220663" defTabSz="931863" eaLnBrk="0" hangingPunct="0">
              <a:defRPr b="1" i="1">
                <a:solidFill>
                  <a:srgbClr val="FF0000"/>
                </a:solidFill>
                <a:latin typeface="Arial" charset="0"/>
              </a:defRPr>
            </a:lvl4pPr>
            <a:lvl5pPr marL="1982788" indent="-220663" defTabSz="931863" eaLnBrk="0" hangingPunct="0">
              <a:defRPr b="1" i="1">
                <a:solidFill>
                  <a:srgbClr val="FF0000"/>
                </a:solidFill>
                <a:latin typeface="Arial" charset="0"/>
              </a:defRPr>
            </a:lvl5pPr>
            <a:lvl6pPr marL="2439988" indent="-220663" defTabSz="931863" eaLnBrk="0" fontAlgn="base" hangingPunct="0">
              <a:spcBef>
                <a:spcPct val="0"/>
              </a:spcBef>
              <a:spcAft>
                <a:spcPct val="0"/>
              </a:spcAft>
              <a:defRPr b="1" i="1">
                <a:solidFill>
                  <a:srgbClr val="FF0000"/>
                </a:solidFill>
                <a:latin typeface="Arial" charset="0"/>
              </a:defRPr>
            </a:lvl6pPr>
            <a:lvl7pPr marL="2897188" indent="-220663" defTabSz="931863" eaLnBrk="0" fontAlgn="base" hangingPunct="0">
              <a:spcBef>
                <a:spcPct val="0"/>
              </a:spcBef>
              <a:spcAft>
                <a:spcPct val="0"/>
              </a:spcAft>
              <a:defRPr b="1" i="1">
                <a:solidFill>
                  <a:srgbClr val="FF0000"/>
                </a:solidFill>
                <a:latin typeface="Arial" charset="0"/>
              </a:defRPr>
            </a:lvl7pPr>
            <a:lvl8pPr marL="3354388" indent="-220663" defTabSz="931863" eaLnBrk="0" fontAlgn="base" hangingPunct="0">
              <a:spcBef>
                <a:spcPct val="0"/>
              </a:spcBef>
              <a:spcAft>
                <a:spcPct val="0"/>
              </a:spcAft>
              <a:defRPr b="1" i="1">
                <a:solidFill>
                  <a:srgbClr val="FF0000"/>
                </a:solidFill>
                <a:latin typeface="Arial" charset="0"/>
              </a:defRPr>
            </a:lvl8pPr>
            <a:lvl9pPr marL="3811588" indent="-220663" defTabSz="931863" eaLnBrk="0" fontAlgn="base" hangingPunct="0">
              <a:spcBef>
                <a:spcPct val="0"/>
              </a:spcBef>
              <a:spcAft>
                <a:spcPct val="0"/>
              </a:spcAft>
              <a:defRPr b="1" i="1">
                <a:solidFill>
                  <a:srgbClr val="FF0000"/>
                </a:solidFill>
                <a:latin typeface="Arial" charset="0"/>
              </a:defRPr>
            </a:lvl9pPr>
          </a:lstStyle>
          <a:p>
            <a:pPr algn="r" eaLnBrk="1" hangingPunct="1"/>
            <a:fld id="{582C01DB-6058-4864-B503-FA6E0076D632}" type="slidenum">
              <a:rPr lang="en-US" altLang="en-US" sz="1300" b="0" i="0">
                <a:solidFill>
                  <a:schemeClr val="tx1"/>
                </a:solidFill>
                <a:latin typeface="Times New Roman" pitchFamily="18" charset="0"/>
              </a:rPr>
              <a:pPr algn="r" eaLnBrk="1" hangingPunct="1"/>
              <a:t>17</a:t>
            </a:fld>
            <a:endParaRPr lang="en-US" altLang="en-US" sz="1300" b="0" i="0" dirty="0">
              <a:solidFill>
                <a:schemeClr val="tx1"/>
              </a:solidFill>
              <a:latin typeface="Times New Roman" pitchFamily="18" charset="0"/>
            </a:endParaRPr>
          </a:p>
        </p:txBody>
      </p:sp>
      <p:sp>
        <p:nvSpPr>
          <p:cNvPr id="414723" name="Rectangle 2"/>
          <p:cNvSpPr>
            <a:spLocks noGrp="1" noRot="1" noChangeAspect="1" noChangeArrowheads="1" noTextEdit="1"/>
          </p:cNvSpPr>
          <p:nvPr>
            <p:ph type="sldImg"/>
          </p:nvPr>
        </p:nvSpPr>
        <p:spPr>
          <a:ln/>
        </p:spPr>
      </p:sp>
      <p:sp>
        <p:nvSpPr>
          <p:cNvPr id="414724" name="Rectangle 3"/>
          <p:cNvSpPr>
            <a:spLocks noGrp="1" noChangeArrowheads="1"/>
          </p:cNvSpPr>
          <p:nvPr>
            <p:ph type="body" idx="1"/>
          </p:nvPr>
        </p:nvSpPr>
        <p:spPr>
          <a:xfrm>
            <a:off x="701041" y="4415790"/>
            <a:ext cx="5608320" cy="4417059"/>
          </a:xfrm>
          <a:noFill/>
        </p:spPr>
        <p:txBody>
          <a:bodyPr/>
          <a:lstStyle/>
          <a:p>
            <a:r>
              <a:rPr lang="en-US" altLang="en-US" dirty="0" smtClean="0">
                <a:latin typeface="Calibri" panose="020F0502020204030204" pitchFamily="34" charset="0"/>
                <a:cs typeface="Calibri" panose="020F0502020204030204" pitchFamily="34" charset="0"/>
              </a:rPr>
              <a:t>The written description requirement of § 112(a) applies to all claims, including original claims.  </a:t>
            </a:r>
            <a:r>
              <a:rPr lang="en-US" dirty="0" smtClean="0"/>
              <a:t>MPEP </a:t>
            </a:r>
            <a:r>
              <a:rPr lang="en-US" dirty="0"/>
              <a:t>2163(II</a:t>
            </a:r>
            <a:r>
              <a:rPr lang="en-US" dirty="0" smtClean="0"/>
              <a:t>) provides a methodology </a:t>
            </a:r>
            <a:r>
              <a:rPr lang="en-US" dirty="0"/>
              <a:t>for determining adequacy of written </a:t>
            </a:r>
            <a:r>
              <a:rPr lang="en-US" dirty="0" smtClean="0"/>
              <a:t>description:  1. determine </a:t>
            </a:r>
            <a:r>
              <a:rPr lang="en-US" dirty="0"/>
              <a:t>what claim as a whole </a:t>
            </a:r>
            <a:r>
              <a:rPr lang="en-US" dirty="0" smtClean="0"/>
              <a:t>covers, 2. review </a:t>
            </a:r>
            <a:r>
              <a:rPr lang="en-US" dirty="0"/>
              <a:t>the entire application to understand how the inventor provides support for the claimed invention, including each element and/or </a:t>
            </a:r>
            <a:r>
              <a:rPr lang="en-US" dirty="0" smtClean="0"/>
              <a:t>step, and 3. determine </a:t>
            </a:r>
            <a:r>
              <a:rPr lang="en-US" dirty="0"/>
              <a:t>whether there is sufficient written description to inform one of ordinary skill in the art that the inventor was in possession of the claimed invention as a whole at the time the application was </a:t>
            </a:r>
            <a:r>
              <a:rPr lang="en-US" dirty="0" smtClean="0"/>
              <a:t>filed.</a:t>
            </a:r>
            <a:endParaRPr lang="en-US" dirty="0"/>
          </a:p>
          <a:p>
            <a:pPr eaLnBrk="1" hangingPunct="1"/>
            <a:endParaRPr lang="en-US" altLang="en-US" dirty="0">
              <a:latin typeface="Calibri" panose="020F0502020204030204" pitchFamily="34" charset="0"/>
              <a:cs typeface="Calibri" panose="020F0502020204030204" pitchFamily="34" charset="0"/>
            </a:endParaRPr>
          </a:p>
          <a:p>
            <a:pPr eaLnBrk="1" hangingPunct="1"/>
            <a:r>
              <a:rPr lang="en-US" altLang="en-US" dirty="0" smtClean="0">
                <a:latin typeface="Calibri" panose="020F0502020204030204" pitchFamily="34" charset="0"/>
                <a:cs typeface="Calibri" panose="020F0502020204030204" pitchFamily="34" charset="0"/>
              </a:rPr>
              <a:t>An original claim may lack written description when the claim defines the invention in functional language specifying a desired result but the specification does not sufficiently identify how the function is performed or result is achieved.  For software, this can occur when the algorithm or steps/procedure for performing the computer function are not explained at all or are not explained in sufficient detail.  Simply restating the function recited in the claim is not necessarily sufficient to satisfy written description.</a:t>
            </a:r>
          </a:p>
          <a:p>
            <a:pPr eaLnBrk="1" hangingPunct="1"/>
            <a:endParaRPr lang="en-US" altLang="en-US" dirty="0">
              <a:latin typeface="Calibri" panose="020F0502020204030204" pitchFamily="34" charset="0"/>
              <a:cs typeface="Calibri" panose="020F0502020204030204" pitchFamily="34" charset="0"/>
            </a:endParaRPr>
          </a:p>
          <a:p>
            <a:r>
              <a:rPr lang="en-US" altLang="en-US" dirty="0">
                <a:latin typeface="Calibri" panose="020F0502020204030204" pitchFamily="34" charset="0"/>
                <a:cs typeface="Calibri" panose="020F0502020204030204" pitchFamily="34" charset="0"/>
              </a:rPr>
              <a:t>For example, in </a:t>
            </a:r>
            <a:r>
              <a:rPr lang="en-US" altLang="en-US" dirty="0" smtClean="0">
                <a:latin typeface="Calibri" panose="020F0502020204030204" pitchFamily="34" charset="0"/>
                <a:cs typeface="Calibri" panose="020F0502020204030204" pitchFamily="34" charset="0"/>
              </a:rPr>
              <a:t>the 2011 </a:t>
            </a:r>
            <a:r>
              <a:rPr lang="en-US" altLang="en-US" dirty="0">
                <a:latin typeface="Calibri" panose="020F0502020204030204" pitchFamily="34" charset="0"/>
                <a:cs typeface="Calibri" panose="020F0502020204030204" pitchFamily="34" charset="0"/>
              </a:rPr>
              <a:t>Federal Circuit decision </a:t>
            </a:r>
            <a:r>
              <a:rPr lang="en-US" altLang="en-US" i="1" dirty="0">
                <a:latin typeface="Calibri" panose="020F0502020204030204" pitchFamily="34" charset="0"/>
                <a:cs typeface="Calibri" panose="020F0502020204030204" pitchFamily="34" charset="0"/>
              </a:rPr>
              <a:t>In re Katz</a:t>
            </a:r>
            <a:r>
              <a:rPr lang="en-US" altLang="en-US" dirty="0">
                <a:latin typeface="Calibri" panose="020F0502020204030204" pitchFamily="34" charset="0"/>
                <a:cs typeface="Calibri" panose="020F0502020204030204" pitchFamily="34" charset="0"/>
              </a:rPr>
              <a:t>, a claim directed to a </a:t>
            </a:r>
            <a:r>
              <a:rPr lang="en-US" altLang="en-US" dirty="0" smtClean="0">
                <a:latin typeface="Calibri" panose="020F0502020204030204" pitchFamily="34" charset="0"/>
                <a:cs typeface="Calibri" panose="020F0502020204030204" pitchFamily="34" charset="0"/>
              </a:rPr>
              <a:t>method </a:t>
            </a:r>
            <a:r>
              <a:rPr lang="en-US" altLang="en-US" dirty="0">
                <a:latin typeface="Calibri" panose="020F0502020204030204" pitchFamily="34" charset="0"/>
                <a:cs typeface="Calibri" panose="020F0502020204030204" pitchFamily="34" charset="0"/>
              </a:rPr>
              <a:t>for use with a telephone facility was found invalid under § 112(a) for failure to provide an adequate written description of the claimed </a:t>
            </a:r>
            <a:r>
              <a:rPr lang="en-US" altLang="en-US" dirty="0" smtClean="0">
                <a:latin typeface="Calibri" panose="020F0502020204030204" pitchFamily="34" charset="0"/>
                <a:cs typeface="Calibri" panose="020F0502020204030204" pitchFamily="34" charset="0"/>
              </a:rPr>
              <a:t>function “</a:t>
            </a:r>
            <a:r>
              <a:rPr lang="en-US" altLang="en-US" dirty="0">
                <a:latin typeface="Calibri" panose="020F0502020204030204" pitchFamily="34" charset="0"/>
                <a:cs typeface="Calibri" panose="020F0502020204030204" pitchFamily="34" charset="0"/>
              </a:rPr>
              <a:t>visually displaying the customer number data at the operator </a:t>
            </a:r>
            <a:r>
              <a:rPr lang="en-US" altLang="en-US" dirty="0" smtClean="0">
                <a:latin typeface="Calibri" panose="020F0502020204030204" pitchFamily="34" charset="0"/>
                <a:cs typeface="Calibri" panose="020F0502020204030204" pitchFamily="34" charset="0"/>
              </a:rPr>
              <a:t>terminal.”  The claim limitation was construed to </a:t>
            </a:r>
            <a:r>
              <a:rPr lang="en-US" altLang="en-US" dirty="0">
                <a:latin typeface="Calibri" panose="020F0502020204030204" pitchFamily="34" charset="0"/>
                <a:cs typeface="Calibri" panose="020F0502020204030204" pitchFamily="34" charset="0"/>
              </a:rPr>
              <a:t>require the visual display of </a:t>
            </a:r>
            <a:r>
              <a:rPr lang="en-US" altLang="en-US" i="1" dirty="0">
                <a:latin typeface="Calibri" panose="020F0502020204030204" pitchFamily="34" charset="0"/>
                <a:cs typeface="Calibri" panose="020F0502020204030204" pitchFamily="34" charset="0"/>
              </a:rPr>
              <a:t>caller-entered</a:t>
            </a:r>
            <a:r>
              <a:rPr lang="en-US" altLang="en-US" dirty="0">
                <a:latin typeface="Calibri" panose="020F0502020204030204" pitchFamily="34" charset="0"/>
                <a:cs typeface="Calibri" panose="020F0502020204030204" pitchFamily="34" charset="0"/>
              </a:rPr>
              <a:t> customer number </a:t>
            </a:r>
            <a:r>
              <a:rPr lang="en-US" altLang="en-US" dirty="0" smtClean="0">
                <a:latin typeface="Calibri" panose="020F0502020204030204" pitchFamily="34" charset="0"/>
                <a:cs typeface="Calibri" panose="020F0502020204030204" pitchFamily="34" charset="0"/>
              </a:rPr>
              <a:t>data but the </a:t>
            </a:r>
            <a:r>
              <a:rPr lang="en-US" altLang="en-US" dirty="0">
                <a:latin typeface="Calibri" panose="020F0502020204030204" pitchFamily="34" charset="0"/>
                <a:cs typeface="Calibri" panose="020F0502020204030204" pitchFamily="34" charset="0"/>
              </a:rPr>
              <a:t>specification only describes the visual display of </a:t>
            </a:r>
            <a:r>
              <a:rPr lang="en-US" altLang="en-US" i="1" dirty="0">
                <a:latin typeface="Calibri" panose="020F0502020204030204" pitchFamily="34" charset="0"/>
                <a:cs typeface="Calibri" panose="020F0502020204030204" pitchFamily="34" charset="0"/>
              </a:rPr>
              <a:t>operator-entered</a:t>
            </a:r>
            <a:r>
              <a:rPr lang="en-US" altLang="en-US" dirty="0">
                <a:latin typeface="Calibri" panose="020F0502020204030204" pitchFamily="34" charset="0"/>
                <a:cs typeface="Calibri" panose="020F0502020204030204" pitchFamily="34" charset="0"/>
              </a:rPr>
              <a:t> </a:t>
            </a:r>
            <a:r>
              <a:rPr lang="en-US" altLang="en-US" dirty="0" smtClean="0">
                <a:latin typeface="Calibri" panose="020F0502020204030204" pitchFamily="34" charset="0"/>
                <a:cs typeface="Calibri" panose="020F0502020204030204" pitchFamily="34" charset="0"/>
              </a:rPr>
              <a:t>data.  Thus, the steps/procedure </a:t>
            </a:r>
            <a:r>
              <a:rPr lang="en-US" altLang="en-US" dirty="0">
                <a:latin typeface="Calibri" panose="020F0502020204030204" pitchFamily="34" charset="0"/>
                <a:cs typeface="Calibri" panose="020F0502020204030204" pitchFamily="34" charset="0"/>
              </a:rPr>
              <a:t>for performing the </a:t>
            </a:r>
            <a:r>
              <a:rPr lang="en-US" altLang="en-US" dirty="0" smtClean="0">
                <a:latin typeface="Calibri" panose="020F0502020204030204" pitchFamily="34" charset="0"/>
                <a:cs typeface="Calibri" panose="020F0502020204030204" pitchFamily="34" charset="0"/>
              </a:rPr>
              <a:t>claimed function were not </a:t>
            </a:r>
            <a:r>
              <a:rPr lang="en-US" altLang="en-US" dirty="0">
                <a:latin typeface="Calibri" panose="020F0502020204030204" pitchFamily="34" charset="0"/>
                <a:cs typeface="Calibri" panose="020F0502020204030204" pitchFamily="34" charset="0"/>
              </a:rPr>
              <a:t>explained at all </a:t>
            </a:r>
            <a:r>
              <a:rPr lang="en-US" altLang="en-US" dirty="0" smtClean="0">
                <a:latin typeface="Calibri" panose="020F0502020204030204" pitchFamily="34" charset="0"/>
                <a:cs typeface="Calibri" panose="020F0502020204030204" pitchFamily="34" charset="0"/>
              </a:rPr>
              <a:t>in the specification and failed to satisfy</a:t>
            </a:r>
            <a:r>
              <a:rPr lang="en-US" altLang="en-US" baseline="0" dirty="0" smtClean="0">
                <a:latin typeface="Calibri" panose="020F0502020204030204" pitchFamily="34" charset="0"/>
                <a:cs typeface="Calibri" panose="020F0502020204030204" pitchFamily="34" charset="0"/>
              </a:rPr>
              <a:t> section 112(a)</a:t>
            </a:r>
            <a:r>
              <a:rPr lang="en-US" altLang="en-US" dirty="0" smtClean="0">
                <a:latin typeface="Calibri" panose="020F0502020204030204" pitchFamily="34" charset="0"/>
                <a:cs typeface="Calibri" panose="020F0502020204030204" pitchFamily="34" charset="0"/>
              </a:rPr>
              <a:t>.</a:t>
            </a:r>
            <a:endParaRPr lang="en-US" altLang="en-US" dirty="0">
              <a:latin typeface="Calibri" panose="020F0502020204030204" pitchFamily="34" charset="0"/>
              <a:cs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7"/>
          <p:cNvSpPr txBox="1">
            <a:spLocks noGrp="1" noChangeArrowheads="1"/>
          </p:cNvSpPr>
          <p:nvPr/>
        </p:nvSpPr>
        <p:spPr bwMode="auto">
          <a:xfrm>
            <a:off x="3971925" y="883285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1" tIns="46621" rIns="93241" bIns="46621" anchor="b"/>
          <a:lstStyle>
            <a:lvl1pPr defTabSz="931863" eaLnBrk="0" hangingPunct="0">
              <a:defRPr b="1" i="1">
                <a:solidFill>
                  <a:srgbClr val="FF0000"/>
                </a:solidFill>
                <a:latin typeface="Arial" charset="0"/>
              </a:defRPr>
            </a:lvl1pPr>
            <a:lvl2pPr marL="715963" indent="-274638" defTabSz="931863" eaLnBrk="0" hangingPunct="0">
              <a:defRPr b="1" i="1">
                <a:solidFill>
                  <a:srgbClr val="FF0000"/>
                </a:solidFill>
                <a:latin typeface="Arial" charset="0"/>
              </a:defRPr>
            </a:lvl2pPr>
            <a:lvl3pPr marL="1101725" indent="-220663" defTabSz="931863" eaLnBrk="0" hangingPunct="0">
              <a:defRPr b="1" i="1">
                <a:solidFill>
                  <a:srgbClr val="FF0000"/>
                </a:solidFill>
                <a:latin typeface="Arial" charset="0"/>
              </a:defRPr>
            </a:lvl3pPr>
            <a:lvl4pPr marL="1543050" indent="-220663" defTabSz="931863" eaLnBrk="0" hangingPunct="0">
              <a:defRPr b="1" i="1">
                <a:solidFill>
                  <a:srgbClr val="FF0000"/>
                </a:solidFill>
                <a:latin typeface="Arial" charset="0"/>
              </a:defRPr>
            </a:lvl4pPr>
            <a:lvl5pPr marL="1982788" indent="-220663" defTabSz="931863" eaLnBrk="0" hangingPunct="0">
              <a:defRPr b="1" i="1">
                <a:solidFill>
                  <a:srgbClr val="FF0000"/>
                </a:solidFill>
                <a:latin typeface="Arial" charset="0"/>
              </a:defRPr>
            </a:lvl5pPr>
            <a:lvl6pPr marL="2439988" indent="-220663" defTabSz="931863" eaLnBrk="0" fontAlgn="base" hangingPunct="0">
              <a:spcBef>
                <a:spcPct val="0"/>
              </a:spcBef>
              <a:spcAft>
                <a:spcPct val="0"/>
              </a:spcAft>
              <a:defRPr b="1" i="1">
                <a:solidFill>
                  <a:srgbClr val="FF0000"/>
                </a:solidFill>
                <a:latin typeface="Arial" charset="0"/>
              </a:defRPr>
            </a:lvl6pPr>
            <a:lvl7pPr marL="2897188" indent="-220663" defTabSz="931863" eaLnBrk="0" fontAlgn="base" hangingPunct="0">
              <a:spcBef>
                <a:spcPct val="0"/>
              </a:spcBef>
              <a:spcAft>
                <a:spcPct val="0"/>
              </a:spcAft>
              <a:defRPr b="1" i="1">
                <a:solidFill>
                  <a:srgbClr val="FF0000"/>
                </a:solidFill>
                <a:latin typeface="Arial" charset="0"/>
              </a:defRPr>
            </a:lvl7pPr>
            <a:lvl8pPr marL="3354388" indent="-220663" defTabSz="931863" eaLnBrk="0" fontAlgn="base" hangingPunct="0">
              <a:spcBef>
                <a:spcPct val="0"/>
              </a:spcBef>
              <a:spcAft>
                <a:spcPct val="0"/>
              </a:spcAft>
              <a:defRPr b="1" i="1">
                <a:solidFill>
                  <a:srgbClr val="FF0000"/>
                </a:solidFill>
                <a:latin typeface="Arial" charset="0"/>
              </a:defRPr>
            </a:lvl8pPr>
            <a:lvl9pPr marL="3811588" indent="-220663" defTabSz="931863" eaLnBrk="0" fontAlgn="base" hangingPunct="0">
              <a:spcBef>
                <a:spcPct val="0"/>
              </a:spcBef>
              <a:spcAft>
                <a:spcPct val="0"/>
              </a:spcAft>
              <a:defRPr b="1" i="1">
                <a:solidFill>
                  <a:srgbClr val="FF0000"/>
                </a:solidFill>
                <a:latin typeface="Arial" charset="0"/>
              </a:defRPr>
            </a:lvl9pPr>
          </a:lstStyle>
          <a:p>
            <a:pPr algn="r" eaLnBrk="1" hangingPunct="1"/>
            <a:fld id="{582C01DB-6058-4864-B503-FA6E0076D632}" type="slidenum">
              <a:rPr lang="en-US" altLang="en-US" sz="1300" b="0" i="0">
                <a:solidFill>
                  <a:schemeClr val="tx1"/>
                </a:solidFill>
                <a:latin typeface="Times New Roman" pitchFamily="18" charset="0"/>
              </a:rPr>
              <a:pPr algn="r" eaLnBrk="1" hangingPunct="1"/>
              <a:t>18</a:t>
            </a:fld>
            <a:endParaRPr lang="en-US" altLang="en-US" sz="1300" b="0" i="0" dirty="0">
              <a:solidFill>
                <a:schemeClr val="tx1"/>
              </a:solidFill>
              <a:latin typeface="Times New Roman" pitchFamily="18" charset="0"/>
            </a:endParaRPr>
          </a:p>
        </p:txBody>
      </p:sp>
      <p:sp>
        <p:nvSpPr>
          <p:cNvPr id="414723" name="Rectangle 2"/>
          <p:cNvSpPr>
            <a:spLocks noGrp="1" noRot="1" noChangeAspect="1" noChangeArrowheads="1" noTextEdit="1"/>
          </p:cNvSpPr>
          <p:nvPr>
            <p:ph type="sldImg"/>
          </p:nvPr>
        </p:nvSpPr>
        <p:spPr>
          <a:ln/>
        </p:spPr>
      </p:sp>
      <p:sp>
        <p:nvSpPr>
          <p:cNvPr id="414724" name="Rectangle 3"/>
          <p:cNvSpPr>
            <a:spLocks noGrp="1" noChangeArrowheads="1"/>
          </p:cNvSpPr>
          <p:nvPr>
            <p:ph type="body" idx="1"/>
          </p:nvPr>
        </p:nvSpPr>
        <p:spPr>
          <a:noFill/>
        </p:spPr>
        <p:txBody>
          <a:bodyPr/>
          <a:lstStyle/>
          <a:p>
            <a:r>
              <a:rPr lang="en-US" altLang="en-US" dirty="0">
                <a:latin typeface="Calibri" panose="020F0502020204030204" pitchFamily="34" charset="0"/>
                <a:cs typeface="Calibri" panose="020F0502020204030204" pitchFamily="34" charset="0"/>
              </a:rPr>
              <a:t>An original claim may </a:t>
            </a:r>
            <a:r>
              <a:rPr lang="en-US" altLang="en-US" dirty="0" smtClean="0">
                <a:latin typeface="Calibri" panose="020F0502020204030204" pitchFamily="34" charset="0"/>
                <a:cs typeface="Calibri" panose="020F0502020204030204" pitchFamily="34" charset="0"/>
              </a:rPr>
              <a:t>also lack </a:t>
            </a:r>
            <a:r>
              <a:rPr lang="en-US" altLang="en-US" dirty="0">
                <a:latin typeface="Calibri" panose="020F0502020204030204" pitchFamily="34" charset="0"/>
                <a:cs typeface="Calibri" panose="020F0502020204030204" pitchFamily="34" charset="0"/>
              </a:rPr>
              <a:t>written description when a broad genus claim is presented but the specification only describes a narrow species with no evidence that the genus is </a:t>
            </a:r>
            <a:r>
              <a:rPr lang="en-US" altLang="en-US" dirty="0" smtClean="0">
                <a:latin typeface="Calibri" panose="020F0502020204030204" pitchFamily="34" charset="0"/>
                <a:cs typeface="Calibri" panose="020F0502020204030204" pitchFamily="34" charset="0"/>
              </a:rPr>
              <a:t>contemplated.  For </a:t>
            </a:r>
            <a:r>
              <a:rPr lang="en-US" altLang="en-US" dirty="0">
                <a:latin typeface="Calibri" panose="020F0502020204030204" pitchFamily="34" charset="0"/>
                <a:cs typeface="Calibri" panose="020F0502020204030204" pitchFamily="34" charset="0"/>
              </a:rPr>
              <a:t>processes, this can occur when the claim covers all ways of performing a process but the specification discloses only one </a:t>
            </a:r>
            <a:r>
              <a:rPr lang="en-US" altLang="en-US" dirty="0" smtClean="0">
                <a:latin typeface="Calibri" panose="020F0502020204030204" pitchFamily="34" charset="0"/>
                <a:cs typeface="Calibri" panose="020F0502020204030204" pitchFamily="34" charset="0"/>
              </a:rPr>
              <a:t>method.</a:t>
            </a:r>
          </a:p>
          <a:p>
            <a:endParaRPr lang="en-US" altLang="en-US" dirty="0">
              <a:latin typeface="Calibri" panose="020F0502020204030204" pitchFamily="34" charset="0"/>
              <a:cs typeface="Calibri" panose="020F0502020204030204" pitchFamily="34" charset="0"/>
            </a:endParaRPr>
          </a:p>
          <a:p>
            <a:r>
              <a:rPr lang="en-US" altLang="en-US" dirty="0" smtClean="0">
                <a:latin typeface="Calibri" panose="020F0502020204030204" pitchFamily="34" charset="0"/>
                <a:cs typeface="Calibri" panose="020F0502020204030204" pitchFamily="34" charset="0"/>
              </a:rPr>
              <a:t>For example, in the 2005 Federal Circuit decision </a:t>
            </a:r>
            <a:r>
              <a:rPr lang="en-US" altLang="en-US" i="1" dirty="0" smtClean="0">
                <a:latin typeface="Calibri" panose="020F0502020204030204" pitchFamily="34" charset="0"/>
                <a:cs typeface="Calibri" panose="020F0502020204030204" pitchFamily="34" charset="0"/>
              </a:rPr>
              <a:t>LizardTech, Inc. v. Earth Res. Mapping, Inc.</a:t>
            </a:r>
            <a:r>
              <a:rPr lang="en-US" altLang="en-US" dirty="0" smtClean="0">
                <a:latin typeface="Calibri" panose="020F0502020204030204" pitchFamily="34" charset="0"/>
                <a:cs typeface="Calibri" panose="020F0502020204030204" pitchFamily="34" charset="0"/>
              </a:rPr>
              <a:t>, the claim was directed to a method of compressing digital images using seamless discrete wave transformation (“DWT”).  The court found that the claim covered all ways of performing DWT-based compression processes that lead to seamless DWT because there were no limitations as to how the seamless DWT was accomplished.  However, the specification provided only one method for creating a seamless DWT without contemplating a more generic way of creating a seamless way of DWT coefficients.</a:t>
            </a:r>
            <a:r>
              <a:rPr lang="en-US" altLang="en-US" baseline="0" dirty="0" smtClean="0">
                <a:latin typeface="Calibri" panose="020F0502020204030204" pitchFamily="34" charset="0"/>
                <a:cs typeface="Calibri" panose="020F0502020204030204" pitchFamily="34" charset="0"/>
              </a:rPr>
              <a:t>  </a:t>
            </a:r>
            <a:r>
              <a:rPr lang="en-US" altLang="en-US" dirty="0" smtClean="0">
                <a:latin typeface="Calibri" panose="020F0502020204030204" pitchFamily="34" charset="0"/>
                <a:cs typeface="Calibri" panose="020F0502020204030204" pitchFamily="34" charset="0"/>
              </a:rPr>
              <a:t>Thus, the written description requirement was not satisfied since the specification did not provide sufficient evidence that the inventor invented the generic claim.</a:t>
            </a:r>
          </a:p>
          <a:p>
            <a:endParaRPr lang="en-US" altLang="en-US" dirty="0" smtClean="0">
              <a:latin typeface="Calibri" panose="020F0502020204030204" pitchFamily="34" charset="0"/>
              <a:cs typeface="Calibri" panose="020F0502020204030204" pitchFamily="34" charset="0"/>
            </a:endParaRPr>
          </a:p>
          <a:p>
            <a:r>
              <a:rPr lang="en-US" altLang="en-US" dirty="0" smtClean="0">
                <a:solidFill>
                  <a:srgbClr val="FF0000"/>
                </a:solidFill>
                <a:latin typeface="Calibri" panose="020F0502020204030204" pitchFamily="34" charset="0"/>
                <a:cs typeface="Calibri" panose="020F0502020204030204" pitchFamily="34" charset="0"/>
              </a:rPr>
              <a:t>“Discussion</a:t>
            </a:r>
            <a:r>
              <a:rPr lang="en-US" altLang="en-US" baseline="0" dirty="0" smtClean="0">
                <a:solidFill>
                  <a:srgbClr val="FF0000"/>
                </a:solidFill>
                <a:latin typeface="Calibri" panose="020F0502020204030204" pitchFamily="34" charset="0"/>
                <a:cs typeface="Calibri" panose="020F0502020204030204" pitchFamily="34" charset="0"/>
              </a:rPr>
              <a:t> of happening less in electrical as opposed to chemical arts.”</a:t>
            </a:r>
            <a:endParaRPr lang="en-US" altLang="en-US" dirty="0" smtClean="0">
              <a:solidFill>
                <a:srgbClr val="FF0000"/>
              </a:solidFill>
              <a:latin typeface="Calibri" panose="020F0502020204030204" pitchFamily="34" charset="0"/>
              <a:cs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19</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14402" y="4419606"/>
            <a:ext cx="5140325" cy="4183063"/>
          </a:xfrm>
        </p:spPr>
        <p:txBody>
          <a:bodyPr/>
          <a:lstStyle/>
          <a:p>
            <a:r>
              <a:rPr lang="en-US" altLang="en-US" dirty="0"/>
              <a:t>Now we will focus on special considerations regarding </a:t>
            </a:r>
            <a:r>
              <a:rPr lang="en-US" altLang="en-US" dirty="0" smtClean="0"/>
              <a:t>written description support for computer-implemented </a:t>
            </a:r>
            <a:r>
              <a:rPr lang="en-US" altLang="en-US" dirty="0"/>
              <a:t>functional limitations. </a:t>
            </a:r>
            <a:r>
              <a:rPr lang="en-US" altLang="en-US" dirty="0" smtClean="0"/>
              <a:t>  </a:t>
            </a:r>
            <a:r>
              <a:rPr lang="en-US" dirty="0" smtClean="0"/>
              <a:t>To evaluate written description support for computer-implemented functional limitations, the </a:t>
            </a:r>
            <a:r>
              <a:rPr lang="en-US" dirty="0"/>
              <a:t>critical inquiry </a:t>
            </a:r>
            <a:r>
              <a:rPr lang="en-US" dirty="0" smtClean="0"/>
              <a:t>is: does </a:t>
            </a:r>
            <a:r>
              <a:rPr lang="en-US" dirty="0"/>
              <a:t>the specification explain what hardware and/or software (specifically the steps or procedures) the inventor uses to accomplish the claimed function</a:t>
            </a:r>
            <a:r>
              <a:rPr lang="en-US" dirty="0" smtClean="0"/>
              <a:t>?  The steps or procedures are sometimes called the</a:t>
            </a:r>
            <a:r>
              <a:rPr lang="en-US" baseline="0" dirty="0" smtClean="0"/>
              <a:t> ‘algorithm’ for performing the function.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tx1"/>
                </a:solidFill>
              </a:rPr>
              <a:t>This USPTO Legal Training Module will provide an overview of the written description and enablement requirements </a:t>
            </a:r>
            <a:r>
              <a:rPr lang="en-US" dirty="0"/>
              <a:t>of  35 U.S.C. 112(a</a:t>
            </a:r>
            <a:r>
              <a:rPr lang="en-US" dirty="0" smtClean="0"/>
              <a:t>) and, in Part I, cover the </a:t>
            </a:r>
            <a:r>
              <a:rPr lang="en-US" sz="1200" dirty="0" smtClean="0">
                <a:solidFill>
                  <a:schemeClr val="tx1"/>
                </a:solidFill>
              </a:rPr>
              <a:t>topic of examining claims with functional language for compliance with the written description requirement. Part II of this module will </a:t>
            </a:r>
            <a:r>
              <a:rPr lang="en-US" dirty="0" smtClean="0"/>
              <a:t>cover the enablement requirement. </a:t>
            </a:r>
            <a:r>
              <a:rPr lang="en-US" dirty="0"/>
              <a:t>The </a:t>
            </a:r>
            <a:r>
              <a:rPr lang="en-US" sz="1200" dirty="0" smtClean="0">
                <a:solidFill>
                  <a:schemeClr val="tx1"/>
                </a:solidFill>
              </a:rPr>
              <a:t>focus of this module is on computer and software-related claims and making the prosecution record clear regarding the adequacy of the application disclosure. This seventh installment of training on claim interpretation and claim clarity will focus on ensuring that claims with functional language are fully supported and enabled by the application disclosure.</a:t>
            </a:r>
          </a:p>
        </p:txBody>
      </p:sp>
      <p:sp>
        <p:nvSpPr>
          <p:cNvPr id="4" name="Slide Number Placeholder 3"/>
          <p:cNvSpPr>
            <a:spLocks noGrp="1"/>
          </p:cNvSpPr>
          <p:nvPr>
            <p:ph type="sldNum" sz="quarter" idx="10"/>
          </p:nvPr>
        </p:nvSpPr>
        <p:spPr/>
        <p:txBody>
          <a:bodyPr/>
          <a:lstStyle/>
          <a:p>
            <a:fld id="{62F92C84-B01C-47C1-8F34-408C4D08CA9E}" type="slidenum">
              <a:rPr lang="en-US" smtClean="0"/>
              <a:t>2</a:t>
            </a:fld>
            <a:endParaRPr lang="en-US" dirty="0"/>
          </a:p>
        </p:txBody>
      </p:sp>
    </p:spTree>
    <p:extLst>
      <p:ext uri="{BB962C8B-B14F-4D97-AF65-F5344CB8AC3E}">
        <p14:creationId xmlns:p14="http://schemas.microsoft.com/office/powerpoint/2010/main" val="2283981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20</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14402" y="4419606"/>
            <a:ext cx="5140325" cy="4183063"/>
          </a:xfrm>
        </p:spPr>
        <p:txBody>
          <a:bodyPr/>
          <a:lstStyle/>
          <a:p>
            <a:r>
              <a:rPr lang="en-US" dirty="0" smtClean="0"/>
              <a:t>For computer-implemented </a:t>
            </a:r>
            <a:r>
              <a:rPr lang="en-US" dirty="0"/>
              <a:t>functional </a:t>
            </a:r>
            <a:r>
              <a:rPr lang="en-US" dirty="0" smtClean="0"/>
              <a:t>limitations, evaluate whether </a:t>
            </a:r>
            <a:r>
              <a:rPr lang="en-US" dirty="0"/>
              <a:t>the inventor provided sufficient detail in the specification as filed (as it would be understood by one of ordinary skill in the art) to show that he/she had possession of the full scope of the claimed </a:t>
            </a:r>
            <a:r>
              <a:rPr lang="en-US" dirty="0" smtClean="0"/>
              <a:t>invention.  An </a:t>
            </a:r>
            <a:r>
              <a:rPr lang="en-US" dirty="0"/>
              <a:t>absence of details in the disclosure regarding how the inventor accomplishes a claimed function would give rise to a rejection for lack of written </a:t>
            </a:r>
            <a:r>
              <a:rPr lang="en-US" dirty="0" smtClean="0"/>
              <a:t>description.</a:t>
            </a:r>
            <a:endParaRPr lang="en-US" dirty="0"/>
          </a:p>
          <a:p>
            <a:endParaRPr lang="en-US" dirty="0"/>
          </a:p>
          <a:p>
            <a:r>
              <a:rPr lang="en-US" dirty="0"/>
              <a:t>Whether one of ordinary skill in the art could devise a way to accomplish the function is not relevant to the issue of whether the inventor has shown possession of the claimed </a:t>
            </a:r>
            <a:r>
              <a:rPr lang="en-US" dirty="0" smtClean="0"/>
              <a:t>invention.  That is, the </a:t>
            </a:r>
            <a:r>
              <a:rPr lang="en-US" dirty="0"/>
              <a:t>ability of one skilled in the art to make and use the claimed invention does not satisfy the written description requirement if details of how the </a:t>
            </a:r>
            <a:r>
              <a:rPr lang="en-US" dirty="0" smtClean="0"/>
              <a:t>inventor performs the function are </a:t>
            </a:r>
            <a:r>
              <a:rPr lang="en-US" dirty="0"/>
              <a:t>not </a:t>
            </a:r>
            <a:r>
              <a:rPr lang="en-US" dirty="0" smtClean="0"/>
              <a:t>disclosed.</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7"/>
          <p:cNvSpPr txBox="1">
            <a:spLocks noGrp="1" noChangeArrowheads="1"/>
          </p:cNvSpPr>
          <p:nvPr/>
        </p:nvSpPr>
        <p:spPr bwMode="auto">
          <a:xfrm>
            <a:off x="3971925" y="883285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1" tIns="46621" rIns="93241" bIns="46621" anchor="b"/>
          <a:lstStyle>
            <a:lvl1pPr defTabSz="931863" eaLnBrk="0" hangingPunct="0">
              <a:defRPr b="1" i="1">
                <a:solidFill>
                  <a:srgbClr val="FF0000"/>
                </a:solidFill>
                <a:latin typeface="Arial" charset="0"/>
              </a:defRPr>
            </a:lvl1pPr>
            <a:lvl2pPr marL="715963" indent="-274638" defTabSz="931863" eaLnBrk="0" hangingPunct="0">
              <a:defRPr b="1" i="1">
                <a:solidFill>
                  <a:srgbClr val="FF0000"/>
                </a:solidFill>
                <a:latin typeface="Arial" charset="0"/>
              </a:defRPr>
            </a:lvl2pPr>
            <a:lvl3pPr marL="1101725" indent="-220663" defTabSz="931863" eaLnBrk="0" hangingPunct="0">
              <a:defRPr b="1" i="1">
                <a:solidFill>
                  <a:srgbClr val="FF0000"/>
                </a:solidFill>
                <a:latin typeface="Arial" charset="0"/>
              </a:defRPr>
            </a:lvl3pPr>
            <a:lvl4pPr marL="1543050" indent="-220663" defTabSz="931863" eaLnBrk="0" hangingPunct="0">
              <a:defRPr b="1" i="1">
                <a:solidFill>
                  <a:srgbClr val="FF0000"/>
                </a:solidFill>
                <a:latin typeface="Arial" charset="0"/>
              </a:defRPr>
            </a:lvl4pPr>
            <a:lvl5pPr marL="1982788" indent="-220663" defTabSz="931863" eaLnBrk="0" hangingPunct="0">
              <a:defRPr b="1" i="1">
                <a:solidFill>
                  <a:srgbClr val="FF0000"/>
                </a:solidFill>
                <a:latin typeface="Arial" charset="0"/>
              </a:defRPr>
            </a:lvl5pPr>
            <a:lvl6pPr marL="2439988" indent="-220663" defTabSz="931863" eaLnBrk="0" fontAlgn="base" hangingPunct="0">
              <a:spcBef>
                <a:spcPct val="0"/>
              </a:spcBef>
              <a:spcAft>
                <a:spcPct val="0"/>
              </a:spcAft>
              <a:defRPr b="1" i="1">
                <a:solidFill>
                  <a:srgbClr val="FF0000"/>
                </a:solidFill>
                <a:latin typeface="Arial" charset="0"/>
              </a:defRPr>
            </a:lvl6pPr>
            <a:lvl7pPr marL="2897188" indent="-220663" defTabSz="931863" eaLnBrk="0" fontAlgn="base" hangingPunct="0">
              <a:spcBef>
                <a:spcPct val="0"/>
              </a:spcBef>
              <a:spcAft>
                <a:spcPct val="0"/>
              </a:spcAft>
              <a:defRPr b="1" i="1">
                <a:solidFill>
                  <a:srgbClr val="FF0000"/>
                </a:solidFill>
                <a:latin typeface="Arial" charset="0"/>
              </a:defRPr>
            </a:lvl7pPr>
            <a:lvl8pPr marL="3354388" indent="-220663" defTabSz="931863" eaLnBrk="0" fontAlgn="base" hangingPunct="0">
              <a:spcBef>
                <a:spcPct val="0"/>
              </a:spcBef>
              <a:spcAft>
                <a:spcPct val="0"/>
              </a:spcAft>
              <a:defRPr b="1" i="1">
                <a:solidFill>
                  <a:srgbClr val="FF0000"/>
                </a:solidFill>
                <a:latin typeface="Arial" charset="0"/>
              </a:defRPr>
            </a:lvl8pPr>
            <a:lvl9pPr marL="3811588" indent="-220663" defTabSz="931863" eaLnBrk="0" fontAlgn="base" hangingPunct="0">
              <a:spcBef>
                <a:spcPct val="0"/>
              </a:spcBef>
              <a:spcAft>
                <a:spcPct val="0"/>
              </a:spcAft>
              <a:defRPr b="1" i="1">
                <a:solidFill>
                  <a:srgbClr val="FF0000"/>
                </a:solidFill>
                <a:latin typeface="Arial" charset="0"/>
              </a:defRPr>
            </a:lvl9pPr>
          </a:lstStyle>
          <a:p>
            <a:pPr algn="r" eaLnBrk="1" hangingPunct="1"/>
            <a:fld id="{9C5FF9C1-635B-4D45-BAA1-DCC201F40E57}" type="slidenum">
              <a:rPr lang="en-US" altLang="en-US" sz="1300" b="0" i="0">
                <a:solidFill>
                  <a:schemeClr val="tx1"/>
                </a:solidFill>
                <a:latin typeface="Times New Roman" pitchFamily="18" charset="0"/>
              </a:rPr>
              <a:pPr algn="r" eaLnBrk="1" hangingPunct="1"/>
              <a:t>21</a:t>
            </a:fld>
            <a:endParaRPr lang="en-US" altLang="en-US" sz="1300" b="0" i="0" dirty="0">
              <a:solidFill>
                <a:schemeClr val="tx1"/>
              </a:solidFill>
              <a:latin typeface="Times New Roman" pitchFamily="18" charset="0"/>
            </a:endParaRPr>
          </a:p>
        </p:txBody>
      </p:sp>
      <p:sp>
        <p:nvSpPr>
          <p:cNvPr id="416771" name="Rectangle 2"/>
          <p:cNvSpPr>
            <a:spLocks noGrp="1" noRot="1" noChangeAspect="1" noChangeArrowheads="1" noTextEdit="1"/>
          </p:cNvSpPr>
          <p:nvPr>
            <p:ph type="sldImg"/>
          </p:nvPr>
        </p:nvSpPr>
        <p:spPr>
          <a:ln/>
        </p:spPr>
      </p:sp>
      <p:sp>
        <p:nvSpPr>
          <p:cNvPr id="416772" name="Rectangle 3"/>
          <p:cNvSpPr>
            <a:spLocks noGrp="1" noChangeArrowheads="1"/>
          </p:cNvSpPr>
          <p:nvPr>
            <p:ph type="body" idx="1"/>
          </p:nvPr>
        </p:nvSpPr>
        <p:spPr>
          <a:noFill/>
        </p:spPr>
        <p:txBody>
          <a:bodyPr/>
          <a:lstStyle/>
          <a:p>
            <a:r>
              <a:rPr lang="en-US" altLang="en-US" dirty="0"/>
              <a:t>The focus for written description of programmed computer functions is on whether there is sufficient disclosure of hardware, as well as </a:t>
            </a:r>
            <a:r>
              <a:rPr lang="en-US" altLang="en-US" dirty="0" smtClean="0"/>
              <a:t>software.  It </a:t>
            </a:r>
            <a:r>
              <a:rPr lang="en-US" altLang="en-US" dirty="0"/>
              <a:t>is not enough that one skilled in the art could write a program to achieve the claimed function as § 112(a) requires that the specification must explain how the inventor intends to achieve the claimed </a:t>
            </a:r>
            <a:r>
              <a:rPr lang="en-US" altLang="en-US" dirty="0" smtClean="0"/>
              <a:t>function.  Thus, the </a:t>
            </a:r>
            <a:r>
              <a:rPr lang="en-US" altLang="en-US" dirty="0"/>
              <a:t>specification must disclose the computer and the algorithm (e.g., the necessary steps and/or flowcharts) that perform the claimed function in sufficient detail such that one of ordinary skill can reasonably conclude that the inventor invented the claimed subject </a:t>
            </a:r>
            <a:r>
              <a:rPr lang="en-US" altLang="en-US" dirty="0" smtClean="0"/>
              <a:t>matter.</a:t>
            </a:r>
            <a:endParaRPr lang="en-US" altLang="en-US" dirty="0"/>
          </a:p>
          <a:p>
            <a:pPr eaLnBrk="1" hangingPunct="1"/>
            <a:endParaRPr lang="en-US" altLang="en-US" dirty="0" smtClean="0"/>
          </a:p>
          <a:p>
            <a:pPr marL="171450" indent="-171450" eaLnBrk="1" hangingPunct="1">
              <a:buFont typeface="Arial" panose="020B0604020202020204" pitchFamily="34" charset="0"/>
              <a:buChar char="•"/>
            </a:pPr>
            <a:r>
              <a:rPr lang="en-US" altLang="en-US" dirty="0" smtClean="0"/>
              <a:t>The level of detail required to satisfy the written description requirement varies depending on the nature and scope of the claims and on the complexity and predictability of the relevant technology.</a:t>
            </a:r>
          </a:p>
          <a:p>
            <a:pPr marL="171450" indent="-171450" eaLnBrk="1" hangingPunct="1">
              <a:buFont typeface="Arial" panose="020B0604020202020204" pitchFamily="34" charset="0"/>
              <a:buChar char="•"/>
            </a:pPr>
            <a:r>
              <a:rPr lang="en-US" altLang="en-US" dirty="0" smtClean="0"/>
              <a:t>Computer-implemented inventions are often disclosed and claimed in terms of their functionality because writing computer programming code to perform specific functions is normally within the skill of the art once those functions have been adequately disclosed.</a:t>
            </a:r>
          </a:p>
          <a:p>
            <a:pPr marL="171450" indent="-171450" eaLnBrk="1" hangingPunct="1">
              <a:buFont typeface="Arial" panose="020B0604020202020204" pitchFamily="34" charset="0"/>
              <a:buChar char="•"/>
            </a:pPr>
            <a:r>
              <a:rPr lang="en-US" altLang="en-US" dirty="0" smtClean="0"/>
              <a:t>The determination requires an inquiry into both the sufficiency of the disclosed hardware as well as the disclosed software due to the interrelationship and interdependence of computer hardware and software.</a:t>
            </a:r>
          </a:p>
          <a:p>
            <a:pPr marL="171450" indent="-171450" eaLnBrk="1" hangingPunct="1">
              <a:buFont typeface="Arial" panose="020B0604020202020204" pitchFamily="34" charset="0"/>
              <a:buChar char="•"/>
            </a:pPr>
            <a:r>
              <a:rPr lang="en-US" altLang="en-US" dirty="0" smtClean="0"/>
              <a:t>While disclosure of the program</a:t>
            </a:r>
            <a:r>
              <a:rPr lang="en-US" altLang="en-US" baseline="0" dirty="0" smtClean="0"/>
              <a:t> code is not required, the detailed steps or instructions that the program follows should be described. </a:t>
            </a:r>
            <a:endParaRPr lang="en-US" alt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7"/>
          <p:cNvSpPr txBox="1">
            <a:spLocks noGrp="1" noChangeArrowheads="1"/>
          </p:cNvSpPr>
          <p:nvPr/>
        </p:nvSpPr>
        <p:spPr bwMode="auto">
          <a:xfrm>
            <a:off x="3971925" y="883285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241" tIns="46621" rIns="93241" bIns="46621" anchor="b"/>
          <a:lstStyle>
            <a:lvl1pPr defTabSz="931863" eaLnBrk="0" hangingPunct="0">
              <a:defRPr b="1" i="1">
                <a:solidFill>
                  <a:srgbClr val="FF0000"/>
                </a:solidFill>
                <a:latin typeface="Arial" charset="0"/>
              </a:defRPr>
            </a:lvl1pPr>
            <a:lvl2pPr marL="715963" indent="-274638" defTabSz="931863" eaLnBrk="0" hangingPunct="0">
              <a:defRPr b="1" i="1">
                <a:solidFill>
                  <a:srgbClr val="FF0000"/>
                </a:solidFill>
                <a:latin typeface="Arial" charset="0"/>
              </a:defRPr>
            </a:lvl2pPr>
            <a:lvl3pPr marL="1101725" indent="-220663" defTabSz="931863" eaLnBrk="0" hangingPunct="0">
              <a:defRPr b="1" i="1">
                <a:solidFill>
                  <a:srgbClr val="FF0000"/>
                </a:solidFill>
                <a:latin typeface="Arial" charset="0"/>
              </a:defRPr>
            </a:lvl3pPr>
            <a:lvl4pPr marL="1543050" indent="-220663" defTabSz="931863" eaLnBrk="0" hangingPunct="0">
              <a:defRPr b="1" i="1">
                <a:solidFill>
                  <a:srgbClr val="FF0000"/>
                </a:solidFill>
                <a:latin typeface="Arial" charset="0"/>
              </a:defRPr>
            </a:lvl4pPr>
            <a:lvl5pPr marL="1982788" indent="-220663" defTabSz="931863" eaLnBrk="0" hangingPunct="0">
              <a:defRPr b="1" i="1">
                <a:solidFill>
                  <a:srgbClr val="FF0000"/>
                </a:solidFill>
                <a:latin typeface="Arial" charset="0"/>
              </a:defRPr>
            </a:lvl5pPr>
            <a:lvl6pPr marL="2439988" indent="-220663" defTabSz="931863" eaLnBrk="0" fontAlgn="base" hangingPunct="0">
              <a:spcBef>
                <a:spcPct val="0"/>
              </a:spcBef>
              <a:spcAft>
                <a:spcPct val="0"/>
              </a:spcAft>
              <a:defRPr b="1" i="1">
                <a:solidFill>
                  <a:srgbClr val="FF0000"/>
                </a:solidFill>
                <a:latin typeface="Arial" charset="0"/>
              </a:defRPr>
            </a:lvl6pPr>
            <a:lvl7pPr marL="2897188" indent="-220663" defTabSz="931863" eaLnBrk="0" fontAlgn="base" hangingPunct="0">
              <a:spcBef>
                <a:spcPct val="0"/>
              </a:spcBef>
              <a:spcAft>
                <a:spcPct val="0"/>
              </a:spcAft>
              <a:defRPr b="1" i="1">
                <a:solidFill>
                  <a:srgbClr val="FF0000"/>
                </a:solidFill>
                <a:latin typeface="Arial" charset="0"/>
              </a:defRPr>
            </a:lvl7pPr>
            <a:lvl8pPr marL="3354388" indent="-220663" defTabSz="931863" eaLnBrk="0" fontAlgn="base" hangingPunct="0">
              <a:spcBef>
                <a:spcPct val="0"/>
              </a:spcBef>
              <a:spcAft>
                <a:spcPct val="0"/>
              </a:spcAft>
              <a:defRPr b="1" i="1">
                <a:solidFill>
                  <a:srgbClr val="FF0000"/>
                </a:solidFill>
                <a:latin typeface="Arial" charset="0"/>
              </a:defRPr>
            </a:lvl8pPr>
            <a:lvl9pPr marL="3811588" indent="-220663" defTabSz="931863" eaLnBrk="0" fontAlgn="base" hangingPunct="0">
              <a:spcBef>
                <a:spcPct val="0"/>
              </a:spcBef>
              <a:spcAft>
                <a:spcPct val="0"/>
              </a:spcAft>
              <a:defRPr b="1" i="1">
                <a:solidFill>
                  <a:srgbClr val="FF0000"/>
                </a:solidFill>
                <a:latin typeface="Arial" charset="0"/>
              </a:defRPr>
            </a:lvl9pPr>
          </a:lstStyle>
          <a:p>
            <a:pPr algn="r" eaLnBrk="1" hangingPunct="1"/>
            <a:fld id="{9C5FF9C1-635B-4D45-BAA1-DCC201F40E57}" type="slidenum">
              <a:rPr lang="en-US" altLang="en-US" sz="1300" b="0" i="0">
                <a:solidFill>
                  <a:schemeClr val="tx1"/>
                </a:solidFill>
                <a:latin typeface="Times New Roman" pitchFamily="18" charset="0"/>
              </a:rPr>
              <a:pPr algn="r" eaLnBrk="1" hangingPunct="1"/>
              <a:t>22</a:t>
            </a:fld>
            <a:endParaRPr lang="en-US" altLang="en-US" sz="1300" b="0" i="0" dirty="0">
              <a:solidFill>
                <a:schemeClr val="tx1"/>
              </a:solidFill>
              <a:latin typeface="Times New Roman" pitchFamily="18" charset="0"/>
            </a:endParaRPr>
          </a:p>
        </p:txBody>
      </p:sp>
      <p:sp>
        <p:nvSpPr>
          <p:cNvPr id="416771" name="Rectangle 2"/>
          <p:cNvSpPr>
            <a:spLocks noGrp="1" noRot="1" noChangeAspect="1" noChangeArrowheads="1" noTextEdit="1"/>
          </p:cNvSpPr>
          <p:nvPr>
            <p:ph type="sldImg"/>
          </p:nvPr>
        </p:nvSpPr>
        <p:spPr>
          <a:ln/>
        </p:spPr>
      </p:sp>
      <p:sp>
        <p:nvSpPr>
          <p:cNvPr id="416772" name="Rectangle 3"/>
          <p:cNvSpPr>
            <a:spLocks noGrp="1" noChangeArrowheads="1"/>
          </p:cNvSpPr>
          <p:nvPr>
            <p:ph type="body" idx="1"/>
          </p:nvPr>
        </p:nvSpPr>
        <p:spPr>
          <a:xfrm>
            <a:off x="761999" y="4415791"/>
            <a:ext cx="5547361" cy="4183380"/>
          </a:xfrm>
          <a:noFill/>
        </p:spPr>
        <p:txBody>
          <a:bodyPr/>
          <a:lstStyle/>
          <a:p>
            <a:r>
              <a:rPr lang="en-US" altLang="en-US" dirty="0"/>
              <a:t>The analysis for </a:t>
            </a:r>
            <a:r>
              <a:rPr lang="en-US" altLang="en-US" dirty="0" smtClean="0"/>
              <a:t>evaluating written </a:t>
            </a:r>
            <a:r>
              <a:rPr lang="en-US" altLang="en-US" dirty="0"/>
              <a:t>description </a:t>
            </a:r>
            <a:r>
              <a:rPr lang="en-US" altLang="en-US" dirty="0" smtClean="0"/>
              <a:t>support for programmed </a:t>
            </a:r>
            <a:r>
              <a:rPr lang="en-US" altLang="en-US" dirty="0"/>
              <a:t>computer functions is the same whether or not § 112(f) is </a:t>
            </a:r>
            <a:r>
              <a:rPr lang="en-US" altLang="en-US" dirty="0" smtClean="0"/>
              <a:t>invoked. </a:t>
            </a:r>
          </a:p>
          <a:p>
            <a:endParaRPr lang="en-US" altLang="en-US" dirty="0"/>
          </a:p>
          <a:p>
            <a:r>
              <a:rPr lang="en-US" altLang="en-US" dirty="0" smtClean="0"/>
              <a:t>A </a:t>
            </a:r>
            <a:r>
              <a:rPr lang="en-US" altLang="en-US" dirty="0"/>
              <a:t>limitation interpreted under § 112(f) (a so-called “means-plus-function” limitation) is not absolved of compliance with § 112(a</a:t>
            </a:r>
            <a:r>
              <a:rPr lang="en-US" altLang="en-US" dirty="0" smtClean="0"/>
              <a:t>).  The </a:t>
            </a:r>
            <a:r>
              <a:rPr lang="en-US" altLang="en-US" dirty="0"/>
              <a:t>analysis for whether a computer-implemented § 112(f) limitation satisfies the definiteness requirement of § 112(b) is similar to the analysis for whether there is adequate written description under § 112(a</a:t>
            </a:r>
            <a:r>
              <a:rPr lang="en-US" altLang="en-US" dirty="0" smtClean="0"/>
              <a:t>).  When </a:t>
            </a:r>
            <a:r>
              <a:rPr lang="en-US" altLang="en-US" dirty="0"/>
              <a:t>a § 112(f) limitation is found to be indefinite under § 112(b) for failure to disclose corresponding structure (computer + algorithm) in the specification to perform the entire claimed function, it will also fail to have an adequate written description under § 112(a</a:t>
            </a:r>
            <a:r>
              <a:rPr lang="en-US" altLang="en-US" dirty="0" smtClean="0"/>
              <a:t>).</a:t>
            </a:r>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0"/>
            <a:ext cx="5608320" cy="4423409"/>
          </a:xfrm>
        </p:spPr>
        <p:txBody>
          <a:bodyPr/>
          <a:lstStyle/>
          <a:p>
            <a:r>
              <a:rPr lang="en-US" dirty="0" smtClean="0"/>
              <a:t>It is important to note that “written </a:t>
            </a:r>
            <a:r>
              <a:rPr lang="en-US" dirty="0"/>
              <a:t>description” is not limited to words in the </a:t>
            </a:r>
            <a:r>
              <a:rPr lang="en-US" dirty="0" smtClean="0"/>
              <a:t>specification.  For example, written description support for a claim limitation can </a:t>
            </a:r>
            <a:r>
              <a:rPr lang="en-US" dirty="0"/>
              <a:t>be provided in the body of the specification along with the figures (</a:t>
            </a:r>
            <a:r>
              <a:rPr lang="en-US" i="1" dirty="0"/>
              <a:t>e.g.</a:t>
            </a:r>
            <a:r>
              <a:rPr lang="en-US" dirty="0"/>
              <a:t>, in words, structures, figures, diagrams, and </a:t>
            </a:r>
            <a:r>
              <a:rPr lang="en-US" dirty="0" smtClean="0"/>
              <a:t>formulas).  Verbatim </a:t>
            </a:r>
            <a:r>
              <a:rPr lang="en-US" dirty="0"/>
              <a:t>support for the claim language is not </a:t>
            </a:r>
            <a:r>
              <a:rPr lang="en-US" dirty="0" smtClean="0"/>
              <a:t>required, and the </a:t>
            </a:r>
            <a:r>
              <a:rPr lang="en-US" dirty="0"/>
              <a:t>level of detail necessary varies depending on the nature and scope of the claims and complexity and predictability of the relevant </a:t>
            </a:r>
            <a:r>
              <a:rPr lang="en-US" dirty="0" smtClean="0"/>
              <a:t>technology.</a:t>
            </a:r>
            <a:endParaRPr lang="en-US" dirty="0"/>
          </a:p>
          <a:p>
            <a:endParaRPr lang="en-US" dirty="0"/>
          </a:p>
          <a:p>
            <a:r>
              <a:rPr lang="en-US" dirty="0"/>
              <a:t>Merely reproducing a claim limitation in the specification or pointing to an original claim does not satisfy the written description requirement, unless the claim itself conveys enough information to show that the inventor had possession of the claimed invention at the time of </a:t>
            </a:r>
            <a:r>
              <a:rPr lang="en-US" dirty="0" smtClean="0"/>
              <a:t>filing.</a:t>
            </a:r>
            <a:endParaRPr lang="en-US" dirty="0"/>
          </a:p>
          <a:p>
            <a:endParaRPr lang="en-US" dirty="0"/>
          </a:p>
          <a:p>
            <a:r>
              <a:rPr lang="en-US" dirty="0" smtClean="0"/>
              <a:t>Also, for </a:t>
            </a:r>
            <a:r>
              <a:rPr lang="en-US" dirty="0"/>
              <a:t>functional limitations, it is not necessarily sufficient to merely repeat the claimed function in the written description or in a </a:t>
            </a:r>
            <a:r>
              <a:rPr lang="en-US" dirty="0" smtClean="0"/>
              <a:t>flowchart.  The </a:t>
            </a:r>
            <a:r>
              <a:rPr lang="en-US" dirty="0"/>
              <a:t>steps/procedure taken to perform the function must be described with sufficient detail so that one of ordinary skill in the art would understand how the inventor intended the function to be </a:t>
            </a:r>
            <a:r>
              <a:rPr lang="en-US" dirty="0" smtClean="0"/>
              <a:t>performed.</a:t>
            </a:r>
            <a:endParaRPr lang="en-US" dirty="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MPEP 2163(I) describes additional ways to show possession, for instance, by an actual reduction to practice, by a showing that the invention was ready for patenting such as by the disclosure of drawings or structural chemical formulas that show that the invention was complete, or by describing distinguishing identifying characteristics (</a:t>
            </a:r>
            <a:r>
              <a:rPr lang="en-US" i="1" dirty="0" smtClean="0"/>
              <a:t>e.g.</a:t>
            </a:r>
            <a:r>
              <a:rPr lang="en-US" dirty="0" smtClean="0"/>
              <a:t>, of a compound)</a:t>
            </a:r>
            <a:r>
              <a:rPr lang="en-US" baseline="0" dirty="0" smtClean="0"/>
              <a:t> </a:t>
            </a:r>
            <a:r>
              <a:rPr lang="en-US" sz="1200" b="0" i="0" u="none" strike="noStrike" kern="1200" baseline="0" dirty="0" smtClean="0">
                <a:solidFill>
                  <a:schemeClr val="tx1"/>
                </a:solidFill>
                <a:latin typeface="+mn-lt"/>
                <a:ea typeface="+mn-ea"/>
                <a:cs typeface="+mn-cs"/>
              </a:rPr>
              <a:t>sufficient to show that the applicant was in possession of the claimed invention.</a:t>
            </a:r>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23</a:t>
            </a:fld>
            <a:endParaRPr lang="en-US" dirty="0"/>
          </a:p>
        </p:txBody>
      </p:sp>
    </p:spTree>
    <p:extLst>
      <p:ext uri="{BB962C8B-B14F-4D97-AF65-F5344CB8AC3E}">
        <p14:creationId xmlns:p14="http://schemas.microsoft.com/office/powerpoint/2010/main" val="30741697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there </a:t>
            </a:r>
            <a:r>
              <a:rPr lang="en-US" dirty="0"/>
              <a:t>is a presumption that a specification as filed provides an adequate written description under § 112(a</a:t>
            </a:r>
            <a:r>
              <a:rPr lang="en-US" dirty="0" smtClean="0"/>
              <a:t>), the Office </a:t>
            </a:r>
            <a:r>
              <a:rPr lang="en-US" dirty="0"/>
              <a:t>has the initial burden of presenting evidence or reasons why persons of ordinary skill in the art would not recognize a description of the invention defined in the claims.</a:t>
            </a:r>
          </a:p>
          <a:p>
            <a:endParaRPr lang="en-US" dirty="0"/>
          </a:p>
          <a:p>
            <a:r>
              <a:rPr lang="en-US" dirty="0" smtClean="0"/>
              <a:t>When </a:t>
            </a:r>
            <a:r>
              <a:rPr lang="en-US" dirty="0"/>
              <a:t>the specification (including all of the written description and drawings) fails to support a claim as a whole, a rejection of the claim under § 112(a) is </a:t>
            </a:r>
            <a:r>
              <a:rPr lang="en-US" dirty="0" smtClean="0"/>
              <a:t>appropriate.  The burden </a:t>
            </a:r>
            <a:r>
              <a:rPr lang="en-US" dirty="0"/>
              <a:t>is </a:t>
            </a:r>
            <a:r>
              <a:rPr lang="en-US" dirty="0" smtClean="0"/>
              <a:t>then on </a:t>
            </a:r>
            <a:r>
              <a:rPr lang="en-US" dirty="0"/>
              <a:t>the examiner to set forth a </a:t>
            </a:r>
            <a:r>
              <a:rPr lang="en-US" i="1" dirty="0"/>
              <a:t>prima facie </a:t>
            </a:r>
            <a:r>
              <a:rPr lang="en-US" dirty="0"/>
              <a:t>case providing reasons why the specification is deficient and thus the claim that relies thereon is </a:t>
            </a:r>
            <a:r>
              <a:rPr lang="en-US" dirty="0" smtClean="0"/>
              <a:t>rejected.  In doing so, the examiner should:</a:t>
            </a:r>
          </a:p>
          <a:p>
            <a:pPr marL="171450" indent="-171450">
              <a:buFont typeface="Arial" panose="020B0604020202020204" pitchFamily="34" charset="0"/>
              <a:buChar char="•"/>
            </a:pPr>
            <a:r>
              <a:rPr lang="en-US" dirty="0" smtClean="0"/>
              <a:t>Identify </a:t>
            </a:r>
            <a:r>
              <a:rPr lang="en-US" dirty="0"/>
              <a:t>the claim and limitation at </a:t>
            </a:r>
            <a:r>
              <a:rPr lang="en-US" dirty="0" smtClean="0"/>
              <a:t>issue, and</a:t>
            </a:r>
            <a:endParaRPr lang="en-US" dirty="0"/>
          </a:p>
          <a:p>
            <a:pPr marL="171450" indent="-171450">
              <a:buFont typeface="Arial" panose="020B0604020202020204" pitchFamily="34" charset="0"/>
              <a:buChar char="•"/>
            </a:pPr>
            <a:r>
              <a:rPr lang="en-US" dirty="0"/>
              <a:t>Provide reasons why a person of ordinary skill in the art would not have recognized that the inventor was in possession of the invention as claimed in view of the disclosure of the application as </a:t>
            </a:r>
            <a:r>
              <a:rPr lang="en-US" dirty="0" smtClean="0"/>
              <a:t>filed.</a:t>
            </a:r>
          </a:p>
          <a:p>
            <a:endParaRPr lang="en-US" dirty="0" smtClean="0"/>
          </a:p>
          <a:p>
            <a:r>
              <a:rPr lang="en-US" dirty="0" smtClean="0"/>
              <a:t>Note that a </a:t>
            </a:r>
            <a:r>
              <a:rPr lang="en-US" dirty="0"/>
              <a:t>mere statement that the application disclosure does not support the claim is </a:t>
            </a:r>
            <a:r>
              <a:rPr lang="en-US" dirty="0" smtClean="0"/>
              <a:t>insufficient.  See, for example the 2007 Federal Circuit decision </a:t>
            </a:r>
            <a:r>
              <a:rPr lang="en-US" i="1" dirty="0" smtClean="0"/>
              <a:t>Hyatt v. Dudas</a:t>
            </a:r>
            <a:r>
              <a:rPr lang="en-US" dirty="0" smtClean="0"/>
              <a:t>, where the court deemed a written </a:t>
            </a:r>
            <a:r>
              <a:rPr lang="en-US" dirty="0"/>
              <a:t>description rejection </a:t>
            </a:r>
            <a:r>
              <a:rPr lang="en-US" dirty="0" smtClean="0"/>
              <a:t>sufficient </a:t>
            </a:r>
            <a:r>
              <a:rPr lang="en-US" dirty="0"/>
              <a:t>when based on a detailed explanation by the examiner regarding which claim elements were not adequately </a:t>
            </a:r>
            <a:r>
              <a:rPr lang="en-US" dirty="0" smtClean="0"/>
              <a:t>supported.</a:t>
            </a:r>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24</a:t>
            </a:fld>
            <a:endParaRPr lang="en-US" dirty="0"/>
          </a:p>
        </p:txBody>
      </p:sp>
    </p:spTree>
    <p:extLst>
      <p:ext uri="{BB962C8B-B14F-4D97-AF65-F5344CB8AC3E}">
        <p14:creationId xmlns:p14="http://schemas.microsoft.com/office/powerpoint/2010/main" val="28046260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drafting the rejection, the examiner should identify </a:t>
            </a:r>
            <a:r>
              <a:rPr lang="en-US" dirty="0"/>
              <a:t>the claim limitation that lacks written description support and explain what is lacking in the </a:t>
            </a:r>
            <a:r>
              <a:rPr lang="en-US" dirty="0" smtClean="0"/>
              <a:t>specification.  The following is a sample explanation</a:t>
            </a:r>
            <a:r>
              <a:rPr lang="en-US" dirty="0"/>
              <a:t>:  </a:t>
            </a:r>
            <a:r>
              <a:rPr lang="en-US" dirty="0" smtClean="0"/>
              <a:t>“Claim </a:t>
            </a:r>
            <a:r>
              <a:rPr lang="en-US" dirty="0"/>
              <a:t>1 recites using three separate codes in the method of authorizing debit purchase transactions.  The specification does not disclose the use of three separate codes.  The specification fails to provide a written description that shows the inventor possessed the invention as recited in claim 1</a:t>
            </a:r>
            <a:r>
              <a:rPr lang="en-US" dirty="0" smtClean="0"/>
              <a:t>.”</a:t>
            </a:r>
            <a:endParaRPr lang="en-US" dirty="0"/>
          </a:p>
          <a:p>
            <a:endParaRPr lang="en-US" dirty="0"/>
          </a:p>
          <a:p>
            <a:r>
              <a:rPr lang="en-US" dirty="0" smtClean="0"/>
              <a:t>Form paragraphs 7.30.01 </a:t>
            </a:r>
            <a:r>
              <a:rPr lang="en-US" dirty="0"/>
              <a:t>– Statement of Statutory </a:t>
            </a:r>
            <a:r>
              <a:rPr lang="en-US" dirty="0" smtClean="0"/>
              <a:t>Basis and 7.31.01 </a:t>
            </a:r>
            <a:r>
              <a:rPr lang="en-US" dirty="0"/>
              <a:t>– Rejection, Written Description </a:t>
            </a:r>
            <a:r>
              <a:rPr lang="en-US" dirty="0" smtClean="0"/>
              <a:t>Requirement are available for the examiner's use in making a rejection for lack of written description under  § 112(a).</a:t>
            </a:r>
            <a:endParaRPr lang="en-US" dirty="0"/>
          </a:p>
          <a:p>
            <a:endParaRPr lang="en-US" dirty="0"/>
          </a:p>
          <a:p>
            <a:r>
              <a:rPr lang="en-US" dirty="0" smtClean="0"/>
              <a:t>As a reminder, when </a:t>
            </a:r>
            <a:r>
              <a:rPr lang="en-US" dirty="0"/>
              <a:t>appropriate, </a:t>
            </a:r>
            <a:r>
              <a:rPr lang="en-US" dirty="0" smtClean="0"/>
              <a:t>the examiner may suggest </a:t>
            </a:r>
            <a:r>
              <a:rPr lang="en-US" dirty="0"/>
              <a:t>amendments to the claims to resolve the deficiency, provided the amendments would be supported by the application as </a:t>
            </a:r>
            <a:r>
              <a:rPr lang="en-US" dirty="0" smtClean="0"/>
              <a:t>filed.</a:t>
            </a:r>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25</a:t>
            </a:fld>
            <a:endParaRPr lang="en-US" dirty="0"/>
          </a:p>
        </p:txBody>
      </p:sp>
    </p:spTree>
    <p:extLst>
      <p:ext uri="{BB962C8B-B14F-4D97-AF65-F5344CB8AC3E}">
        <p14:creationId xmlns:p14="http://schemas.microsoft.com/office/powerpoint/2010/main" val="3142422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first example is based on the 2012 Federal Circuit decision </a:t>
            </a:r>
            <a:r>
              <a:rPr lang="en-US" i="1" dirty="0" smtClean="0"/>
              <a:t>Energy Transportation</a:t>
            </a:r>
            <a:r>
              <a:rPr lang="en-US" i="1" baseline="0" dirty="0" smtClean="0"/>
              <a:t> Group Inc. v. William Demant Holding</a:t>
            </a:r>
            <a:r>
              <a:rPr lang="en-US" dirty="0" smtClean="0"/>
              <a:t>.  The </a:t>
            </a:r>
            <a:r>
              <a:rPr lang="en-US" dirty="0"/>
              <a:t>“programmable delay line filter” limitation of claim 19 </a:t>
            </a:r>
            <a:r>
              <a:rPr lang="en-US" dirty="0" smtClean="0"/>
              <a:t>was at issue in the case and construed </a:t>
            </a:r>
            <a:r>
              <a:rPr lang="en-US" dirty="0"/>
              <a:t>to cover both fixed filters (whose parameters are externally calculated) and adaptive filters</a:t>
            </a:r>
            <a:r>
              <a:rPr lang="en-US" dirty="0" smtClean="0"/>
              <a:t>.  The court evaluated whether the </a:t>
            </a:r>
            <a:r>
              <a:rPr lang="en-US" dirty="0"/>
              <a:t>specification </a:t>
            </a:r>
            <a:r>
              <a:rPr lang="en-US" dirty="0" smtClean="0"/>
              <a:t>supported </a:t>
            </a:r>
            <a:r>
              <a:rPr lang="en-US" dirty="0"/>
              <a:t>the full scope of the bolded claim limitations </a:t>
            </a:r>
            <a:r>
              <a:rPr lang="en-US" dirty="0" smtClean="0"/>
              <a:t>to cover both </a:t>
            </a:r>
            <a:r>
              <a:rPr lang="en-US" dirty="0"/>
              <a:t>fixed and adaptive </a:t>
            </a:r>
            <a:r>
              <a:rPr lang="en-US" dirty="0" smtClean="0"/>
              <a:t>filters.</a:t>
            </a:r>
          </a:p>
          <a:p>
            <a:endParaRPr lang="en-US" dirty="0"/>
          </a:p>
          <a:p>
            <a:r>
              <a:rPr lang="en-US" dirty="0" smtClean="0"/>
              <a:t>In this case, the </a:t>
            </a:r>
            <a:r>
              <a:rPr lang="en-US" dirty="0"/>
              <a:t>abstract states that the hearing aid “adjust[s] automatically to the optimum set of parameter values.”  </a:t>
            </a:r>
            <a:r>
              <a:rPr lang="en-US" dirty="0" smtClean="0"/>
              <a:t>Also, according </a:t>
            </a:r>
            <a:r>
              <a:rPr lang="en-US" dirty="0"/>
              <a:t>to the specification, a patient is fitted with a hearing aid, which is connected to an external host controller at the audiologist’s office.  The host controller calculates optimum coefficients for cancellation of acoustic feedback, and those coefficients are programmed into the filter.  Using “adaptive strategies,” the filter can be reprogrammed with different sets of coefficients.  In the example in the specification, the coefficients cannot be recalculated once the hearing aid is disconnected from the host controller. </a:t>
            </a:r>
          </a:p>
          <a:p>
            <a:endParaRPr lang="en-US" dirty="0" smtClean="0"/>
          </a:p>
        </p:txBody>
      </p:sp>
      <p:sp>
        <p:nvSpPr>
          <p:cNvPr id="4" name="Slide Number Placeholder 3"/>
          <p:cNvSpPr>
            <a:spLocks noGrp="1"/>
          </p:cNvSpPr>
          <p:nvPr>
            <p:ph type="sldNum" sz="quarter" idx="10"/>
          </p:nvPr>
        </p:nvSpPr>
        <p:spPr/>
        <p:txBody>
          <a:bodyPr/>
          <a:lstStyle/>
          <a:p>
            <a:fld id="{62F92C84-B01C-47C1-8F34-408C4D08CA9E}" type="slidenum">
              <a:rPr lang="en-US" smtClean="0"/>
              <a:t>26</a:t>
            </a:fld>
            <a:endParaRPr lang="en-US" dirty="0"/>
          </a:p>
        </p:txBody>
      </p:sp>
    </p:spTree>
    <p:extLst>
      <p:ext uri="{BB962C8B-B14F-4D97-AF65-F5344CB8AC3E}">
        <p14:creationId xmlns:p14="http://schemas.microsoft.com/office/powerpoint/2010/main" val="29009779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case, one </a:t>
            </a:r>
            <a:r>
              <a:rPr lang="en-US" dirty="0"/>
              <a:t>of ordinary skill in the art would understand from the application disclosure that the programmable delay line filter is not limited to a fixed filter and could also be “</a:t>
            </a:r>
            <a:r>
              <a:rPr lang="en-US" dirty="0" smtClean="0"/>
              <a:t>adaptive.”  For </a:t>
            </a:r>
            <a:r>
              <a:rPr lang="en-US" dirty="0"/>
              <a:t>example, the description that the hearing aid “adjusts automatically to the optimum set of parameter values” shows that the inventors were in possession of a programmable hearing aid that can use fixed or adaptive filtering for feedback cancellation. </a:t>
            </a:r>
          </a:p>
          <a:p>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27</a:t>
            </a:fld>
            <a:endParaRPr lang="en-US" dirty="0"/>
          </a:p>
        </p:txBody>
      </p:sp>
    </p:spTree>
    <p:extLst>
      <p:ext uri="{BB962C8B-B14F-4D97-AF65-F5344CB8AC3E}">
        <p14:creationId xmlns:p14="http://schemas.microsoft.com/office/powerpoint/2010/main" val="29009779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second example is based on the 2012 Federal Circuit decision </a:t>
            </a:r>
            <a:r>
              <a:rPr lang="en-US" i="1" dirty="0" smtClean="0"/>
              <a:t>Stored Value v. Card Activation</a:t>
            </a:r>
            <a:r>
              <a:rPr lang="en-US" dirty="0" smtClean="0"/>
              <a:t>.  At issue is whether the </a:t>
            </a:r>
            <a:r>
              <a:rPr lang="en-US" dirty="0"/>
              <a:t>specification </a:t>
            </a:r>
            <a:r>
              <a:rPr lang="en-US" dirty="0" smtClean="0"/>
              <a:t>supports </a:t>
            </a:r>
            <a:r>
              <a:rPr lang="en-US" dirty="0"/>
              <a:t>the bolded claim </a:t>
            </a:r>
            <a:r>
              <a:rPr lang="en-US" dirty="0" smtClean="0"/>
              <a:t>limitations of “entering </a:t>
            </a:r>
            <a:r>
              <a:rPr lang="en-US" dirty="0"/>
              <a:t>an authorization </a:t>
            </a:r>
            <a:r>
              <a:rPr lang="en-US" dirty="0" smtClean="0"/>
              <a:t>code”, “entering </a:t>
            </a:r>
            <a:r>
              <a:rPr lang="en-US" dirty="0"/>
              <a:t>a customer authorization </a:t>
            </a:r>
            <a:r>
              <a:rPr lang="en-US" dirty="0" smtClean="0"/>
              <a:t>code”, and  “entering </a:t>
            </a:r>
            <a:r>
              <a:rPr lang="en-US" dirty="0"/>
              <a:t>a clerk authorization </a:t>
            </a:r>
            <a:r>
              <a:rPr lang="en-US" dirty="0" smtClean="0"/>
              <a:t>code”.  </a:t>
            </a:r>
          </a:p>
          <a:p>
            <a:endParaRPr lang="en-US" dirty="0"/>
          </a:p>
          <a:p>
            <a:r>
              <a:rPr lang="en-US" dirty="0" smtClean="0"/>
              <a:t>The </a:t>
            </a:r>
            <a:r>
              <a:rPr lang="en-US" dirty="0"/>
              <a:t>specification does not contain any disclosure of a method for processing debit purchase transactions which incudes the steps of entering a general authorization code, entering a customer authorization code and entering a clerk authorization </a:t>
            </a:r>
            <a:r>
              <a:rPr lang="en-US" dirty="0" smtClean="0"/>
              <a:t>code.  </a:t>
            </a:r>
          </a:p>
          <a:p>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28</a:t>
            </a:fld>
            <a:endParaRPr lang="en-US" dirty="0"/>
          </a:p>
        </p:txBody>
      </p:sp>
    </p:spTree>
    <p:extLst>
      <p:ext uri="{BB962C8B-B14F-4D97-AF65-F5344CB8AC3E}">
        <p14:creationId xmlns:p14="http://schemas.microsoft.com/office/powerpoint/2010/main" val="24436335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a:t>written description </a:t>
            </a:r>
            <a:r>
              <a:rPr lang="en-US" dirty="0" smtClean="0"/>
              <a:t>requirement is not satisfied because the specification </a:t>
            </a:r>
            <a:r>
              <a:rPr lang="en-US" dirty="0"/>
              <a:t>does not describe a method that includes the steps of entering all three </a:t>
            </a:r>
            <a:r>
              <a:rPr lang="en-US" dirty="0" smtClean="0"/>
              <a:t>codes.</a:t>
            </a:r>
          </a:p>
          <a:p>
            <a:endParaRPr lang="en-US" dirty="0"/>
          </a:p>
          <a:p>
            <a:r>
              <a:rPr lang="en-US" dirty="0" smtClean="0"/>
              <a:t>The </a:t>
            </a:r>
            <a:r>
              <a:rPr lang="en-US" dirty="0"/>
              <a:t>court noted that the question is not the scope of the claims but whether the specification showed that the inventors were in possession of the invention </a:t>
            </a:r>
            <a:r>
              <a:rPr lang="en-US" dirty="0" smtClean="0"/>
              <a:t>claimed.  The court further stated that the </a:t>
            </a:r>
            <a:r>
              <a:rPr lang="en-US" dirty="0"/>
              <a:t>specification does not need to spell out every detail of the invention, but the possession requirement demands that the written description show that the inventor actually invented what is </a:t>
            </a:r>
            <a:r>
              <a:rPr lang="en-US" dirty="0" smtClean="0"/>
              <a:t>claimed.</a:t>
            </a:r>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29</a:t>
            </a:fld>
            <a:endParaRPr lang="en-US" dirty="0"/>
          </a:p>
        </p:txBody>
      </p:sp>
    </p:spTree>
    <p:extLst>
      <p:ext uri="{BB962C8B-B14F-4D97-AF65-F5344CB8AC3E}">
        <p14:creationId xmlns:p14="http://schemas.microsoft.com/office/powerpoint/2010/main" val="2443633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3</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35041" y="4416435"/>
            <a:ext cx="5140325" cy="4183063"/>
          </a:xfrm>
        </p:spPr>
        <p:txBody>
          <a:bodyPr/>
          <a:lstStyle/>
          <a:p>
            <a:r>
              <a:rPr lang="en-US" sz="1200" dirty="0" smtClean="0">
                <a:solidFill>
                  <a:schemeClr val="tx1"/>
                </a:solidFill>
              </a:rPr>
              <a:t>The </a:t>
            </a:r>
            <a:r>
              <a:rPr lang="en-US" dirty="0" smtClean="0"/>
              <a:t>overview</a:t>
            </a:r>
            <a:r>
              <a:rPr lang="en-US" sz="1200" dirty="0" smtClean="0">
                <a:solidFill>
                  <a:schemeClr val="tx1"/>
                </a:solidFill>
              </a:rPr>
              <a:t> portion of this module will provide a high-level review of the requirements of 35 U.S.C. 112(a), particularly the written description and enablement requirements.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30</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35041" y="4416435"/>
            <a:ext cx="5140325" cy="4183063"/>
          </a:xfrm>
        </p:spPr>
        <p:txBody>
          <a:bodyPr/>
          <a:lstStyle/>
          <a:p>
            <a:pPr>
              <a:defRPr/>
            </a:pPr>
            <a:r>
              <a:rPr lang="en-US" dirty="0" smtClean="0"/>
              <a:t>As a summary for Part I of this module covering written description, remember that an </a:t>
            </a:r>
            <a:r>
              <a:rPr lang="en-US" dirty="0"/>
              <a:t>original claim may lack written description when the claim defines the invention in functional language specifying a desired result but the specification does not sufficiently identify how the function is performed or result is </a:t>
            </a:r>
            <a:r>
              <a:rPr lang="en-US" dirty="0" smtClean="0"/>
              <a:t>achieved.  For </a:t>
            </a:r>
            <a:r>
              <a:rPr lang="en-US" dirty="0"/>
              <a:t>programmed computer functions, </a:t>
            </a:r>
            <a:r>
              <a:rPr lang="en-US" dirty="0" smtClean="0"/>
              <a:t>it is important to determine </a:t>
            </a:r>
            <a:r>
              <a:rPr lang="en-US" dirty="0"/>
              <a:t>whether the specification discloses in adequate detail the computer and the algorithm (e.g., the necessary steps and/or flowcharts) that perform the claimed </a:t>
            </a:r>
            <a:r>
              <a:rPr lang="en-US" dirty="0" smtClean="0"/>
              <a:t>function as it </a:t>
            </a:r>
            <a:r>
              <a:rPr lang="en-US" dirty="0"/>
              <a:t>is not enough that one skilled in the art could write a program to achieve the claimed </a:t>
            </a:r>
            <a:r>
              <a:rPr lang="en-US" dirty="0" smtClean="0"/>
              <a:t>function.</a:t>
            </a:r>
            <a:endParaRPr lang="en-US" dirty="0"/>
          </a:p>
          <a:p>
            <a:pPr>
              <a:defRPr/>
            </a:pPr>
            <a:endParaRPr lang="en-US" dirty="0"/>
          </a:p>
          <a:p>
            <a:pPr>
              <a:defRPr/>
            </a:pPr>
            <a:r>
              <a:rPr lang="en-US" dirty="0" smtClean="0"/>
              <a:t>Additionally, it is important to establish </a:t>
            </a:r>
            <a:r>
              <a:rPr lang="en-US" dirty="0"/>
              <a:t>a clear prosecution record by setting forth reasons why the application disclosure fails to provide written description support under § 112(a) and thus the claims that rely thereon are </a:t>
            </a:r>
            <a:r>
              <a:rPr lang="en-US" dirty="0" smtClean="0"/>
              <a:t>rejected. </a:t>
            </a:r>
            <a:endParaRPr lang="en-US" sz="1200" baseline="0" dirty="0" smtClean="0">
              <a:solidFill>
                <a:schemeClr val="tx1"/>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F92C84-B01C-47C1-8F34-408C4D08CA9E}" type="slidenum">
              <a:rPr lang="en-US" smtClean="0"/>
              <a:t>31</a:t>
            </a:fld>
            <a:endParaRPr lang="en-US" dirty="0"/>
          </a:p>
        </p:txBody>
      </p:sp>
    </p:spTree>
    <p:extLst>
      <p:ext uri="{BB962C8B-B14F-4D97-AF65-F5344CB8AC3E}">
        <p14:creationId xmlns:p14="http://schemas.microsoft.com/office/powerpoint/2010/main" val="4130694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4</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35041" y="4416435"/>
            <a:ext cx="5140325" cy="4183063"/>
          </a:xfrm>
        </p:spPr>
        <p:txBody>
          <a:bodyPr/>
          <a:lstStyle/>
          <a:p>
            <a:r>
              <a:rPr lang="en-US" dirty="0" smtClean="0"/>
              <a:t>One goal of this module is to ensure </a:t>
            </a:r>
            <a:r>
              <a:rPr lang="en-US" dirty="0"/>
              <a:t>that claims, especially those with functional language, are fully supported and enabled by the application disclosure by enforcing </a:t>
            </a:r>
            <a:r>
              <a:rPr lang="en-US" dirty="0" smtClean="0"/>
              <a:t>the requirements of </a:t>
            </a:r>
            <a:r>
              <a:rPr lang="en-US" dirty="0"/>
              <a:t>§ 112(a</a:t>
            </a:r>
            <a:r>
              <a:rPr lang="en-US" dirty="0" smtClean="0"/>
              <a:t>).  To address this goal, this module will review </a:t>
            </a:r>
            <a:r>
              <a:rPr lang="en-US" dirty="0"/>
              <a:t>the requirements of § 112(a</a:t>
            </a:r>
            <a:r>
              <a:rPr lang="en-US" dirty="0" smtClean="0"/>
              <a:t>) and refresh </a:t>
            </a:r>
            <a:r>
              <a:rPr lang="en-US" dirty="0"/>
              <a:t>the principles set forth in the </a:t>
            </a:r>
            <a:r>
              <a:rPr lang="en-US" i="1" dirty="0"/>
              <a:t>2011 Supplementary Examination Guidelines for Determining Compliance with 35 U.S.C. 112 and Treatment of Related Issues in Patent </a:t>
            </a:r>
            <a:r>
              <a:rPr lang="en-US" i="1" dirty="0" smtClean="0"/>
              <a:t>Applications</a:t>
            </a:r>
            <a:r>
              <a:rPr lang="en-US" dirty="0" smtClean="0"/>
              <a:t>. It is noted that all of the principles of the Supplementary Examination</a:t>
            </a:r>
            <a:r>
              <a:rPr lang="en-US" baseline="0" dirty="0" smtClean="0"/>
              <a:t> Guidelines have been incorporated into the MPEP. </a:t>
            </a:r>
            <a:endParaRPr lang="en-US" dirty="0"/>
          </a:p>
          <a:p>
            <a:endParaRPr lang="en-US" dirty="0"/>
          </a:p>
          <a:p>
            <a:r>
              <a:rPr lang="en-US" dirty="0" smtClean="0"/>
              <a:t>Another goal of this module is to emphasize </a:t>
            </a:r>
            <a:r>
              <a:rPr lang="en-US" dirty="0"/>
              <a:t>the importance of making a </a:t>
            </a:r>
            <a:r>
              <a:rPr lang="en-US" i="1" dirty="0"/>
              <a:t>prima facie</a:t>
            </a:r>
            <a:r>
              <a:rPr lang="en-US" dirty="0"/>
              <a:t> case when the disclosure is lacking and providing a clear prosecution </a:t>
            </a:r>
            <a:r>
              <a:rPr lang="en-US" dirty="0" smtClean="0"/>
              <a:t>record.  To address this goal, this module will provide </a:t>
            </a:r>
            <a:r>
              <a:rPr lang="en-US" dirty="0"/>
              <a:t>examination tips for making a </a:t>
            </a:r>
            <a:r>
              <a:rPr lang="en-US" i="1" dirty="0"/>
              <a:t>prima facie </a:t>
            </a:r>
            <a:r>
              <a:rPr lang="en-US" dirty="0"/>
              <a:t>case and providing a clear </a:t>
            </a:r>
            <a:r>
              <a:rPr lang="en-US" dirty="0" smtClean="0"/>
              <a:t>record.</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module will focus on examining </a:t>
            </a:r>
            <a:r>
              <a:rPr lang="en-US" dirty="0"/>
              <a:t>original claims, particularly </a:t>
            </a:r>
            <a:r>
              <a:rPr lang="en-US" dirty="0" smtClean="0"/>
              <a:t>in electrical/mechanical </a:t>
            </a:r>
            <a:r>
              <a:rPr lang="en-US" dirty="0"/>
              <a:t>and computer/software-related </a:t>
            </a:r>
            <a:r>
              <a:rPr lang="en-US" dirty="0" smtClean="0"/>
              <a:t>inventions.  This </a:t>
            </a:r>
            <a:r>
              <a:rPr lang="en-US" dirty="0"/>
              <a:t>training addresses functional language both when § 112(f) is invoked and when § 112(f) is not </a:t>
            </a:r>
            <a:r>
              <a:rPr lang="en-US" dirty="0" smtClean="0"/>
              <a:t>invoked.  </a:t>
            </a:r>
          </a:p>
          <a:p>
            <a:endParaRPr lang="en-US" dirty="0"/>
          </a:p>
          <a:p>
            <a:r>
              <a:rPr lang="en-US" dirty="0" smtClean="0"/>
              <a:t>The topics covered are drawn from </a:t>
            </a:r>
            <a:r>
              <a:rPr lang="en-US" dirty="0"/>
              <a:t>the following existing training </a:t>
            </a:r>
            <a:r>
              <a:rPr lang="en-US" dirty="0" smtClean="0"/>
              <a:t>materials: </a:t>
            </a:r>
          </a:p>
          <a:p>
            <a:pPr marL="171450" indent="-171450">
              <a:buFont typeface="Arial" panose="020B0604020202020204" pitchFamily="34" charset="0"/>
              <a:buChar char="•"/>
            </a:pPr>
            <a:r>
              <a:rPr lang="en-US" dirty="0" smtClean="0"/>
              <a:t>MPEP </a:t>
            </a:r>
            <a:r>
              <a:rPr lang="en-US" dirty="0"/>
              <a:t>2161.01, 2162, 2163, 2164, 2181, and </a:t>
            </a:r>
            <a:r>
              <a:rPr lang="en-US" dirty="0" smtClean="0"/>
              <a:t>2185</a:t>
            </a:r>
          </a:p>
          <a:p>
            <a:pPr marL="171450" indent="-171450">
              <a:buFont typeface="Arial" panose="020B0604020202020204" pitchFamily="34" charset="0"/>
              <a:buChar char="•"/>
            </a:pPr>
            <a:r>
              <a:rPr lang="en-US" dirty="0" smtClean="0"/>
              <a:t>The </a:t>
            </a:r>
            <a:r>
              <a:rPr lang="en-US" i="1" dirty="0" smtClean="0"/>
              <a:t>2011 § 112 </a:t>
            </a:r>
            <a:r>
              <a:rPr lang="en-US" i="1" dirty="0"/>
              <a:t>Guidelines</a:t>
            </a:r>
            <a:r>
              <a:rPr lang="en-US" dirty="0"/>
              <a:t>, training slides and training </a:t>
            </a:r>
            <a:r>
              <a:rPr lang="en-US" dirty="0" smtClean="0"/>
              <a:t>examples, and</a:t>
            </a:r>
          </a:p>
          <a:p>
            <a:pPr marL="171450" indent="-171450">
              <a:buFont typeface="Arial" panose="020B0604020202020204" pitchFamily="34" charset="0"/>
              <a:buChar char="•"/>
            </a:pPr>
            <a:r>
              <a:rPr lang="en-US" i="1" dirty="0" smtClean="0"/>
              <a:t>The 35 </a:t>
            </a:r>
            <a:r>
              <a:rPr lang="en-US" i="1" dirty="0"/>
              <a:t>U.S.C. </a:t>
            </a:r>
            <a:r>
              <a:rPr lang="en-US" i="1" dirty="0" smtClean="0"/>
              <a:t>112(f</a:t>
            </a:r>
            <a:r>
              <a:rPr lang="en-US" i="1" dirty="0"/>
              <a:t>): Broadest Reasonable Interpretation and Definiteness of § 112(f) Limitations</a:t>
            </a:r>
            <a:r>
              <a:rPr lang="en-US" dirty="0"/>
              <a:t> </a:t>
            </a:r>
            <a:r>
              <a:rPr lang="en-US" dirty="0" smtClean="0"/>
              <a:t>training.  </a:t>
            </a:r>
          </a:p>
          <a:p>
            <a:endParaRPr lang="en-US" dirty="0"/>
          </a:p>
          <a:p>
            <a:r>
              <a:rPr lang="en-US" dirty="0" smtClean="0"/>
              <a:t>For information on the application of  § 112(a) in general, particularly for new or amended claims and priority benefits, see MPEP 2163 </a:t>
            </a:r>
            <a:r>
              <a:rPr lang="en-US" i="1" dirty="0" smtClean="0"/>
              <a:t>et. seq</a:t>
            </a:r>
            <a:r>
              <a:rPr lang="en-US" dirty="0" smtClean="0"/>
              <a:t>.  Another available resource is the September 2008 “</a:t>
            </a:r>
            <a:r>
              <a:rPr lang="en-US" i="1" dirty="0" smtClean="0"/>
              <a:t>Rejections under 35 USC 112, second paragraph, when examining means (or step) plus function limitations under 35 USC 112, sixth paragraph</a:t>
            </a:r>
            <a:r>
              <a:rPr lang="en-US" dirty="0" smtClean="0"/>
              <a:t>” memorandum to the corps.</a:t>
            </a:r>
          </a:p>
          <a:p>
            <a:endParaRPr lang="en-US" dirty="0"/>
          </a:p>
          <a:p>
            <a:r>
              <a:rPr lang="en-US" dirty="0" smtClean="0"/>
              <a:t>All of these materials</a:t>
            </a:r>
            <a:r>
              <a:rPr lang="en-US" baseline="0" dirty="0" smtClean="0"/>
              <a:t> are available on the USPTO website and the current version of the MPEP incorporates all of the principles set forth in these materials.</a:t>
            </a:r>
          </a:p>
        </p:txBody>
      </p:sp>
      <p:sp>
        <p:nvSpPr>
          <p:cNvPr id="4" name="Slide Number Placeholder 3"/>
          <p:cNvSpPr>
            <a:spLocks noGrp="1"/>
          </p:cNvSpPr>
          <p:nvPr>
            <p:ph type="sldNum" sz="quarter" idx="10"/>
          </p:nvPr>
        </p:nvSpPr>
        <p:spPr/>
        <p:txBody>
          <a:bodyPr/>
          <a:lstStyle/>
          <a:p>
            <a:fld id="{62F92C84-B01C-47C1-8F34-408C4D08CA9E}" type="slidenum">
              <a:rPr lang="en-US" smtClean="0"/>
              <a:t>5</a:t>
            </a:fld>
            <a:endParaRPr lang="en-US" dirty="0"/>
          </a:p>
        </p:txBody>
      </p:sp>
    </p:spTree>
    <p:extLst>
      <p:ext uri="{BB962C8B-B14F-4D97-AF65-F5344CB8AC3E}">
        <p14:creationId xmlns:p14="http://schemas.microsoft.com/office/powerpoint/2010/main" val="3007256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5791"/>
            <a:ext cx="5471159" cy="4183380"/>
          </a:xfrm>
        </p:spPr>
        <p:txBody>
          <a:bodyPr/>
          <a:lstStyle/>
          <a:p>
            <a:pPr>
              <a:defRPr/>
            </a:pPr>
            <a:r>
              <a:rPr lang="en-US" dirty="0">
                <a:cs typeface="Times New Roman"/>
              </a:rPr>
              <a:t>Section 112(a) sets forth the minimum requirements for the quality and quantity of information that must be contained in a patent specification to justify the grant of exclusive </a:t>
            </a:r>
            <a:r>
              <a:rPr lang="en-US" dirty="0" smtClean="0">
                <a:cs typeface="Times New Roman"/>
              </a:rPr>
              <a:t>rights.  These disclosure requirements are the </a:t>
            </a:r>
            <a:r>
              <a:rPr lang="en-US" i="1" dirty="0" smtClean="0">
                <a:cs typeface="Times New Roman"/>
              </a:rPr>
              <a:t>quid pro quo </a:t>
            </a:r>
            <a:r>
              <a:rPr lang="en-US" dirty="0" smtClean="0">
                <a:cs typeface="Times New Roman"/>
              </a:rPr>
              <a:t>for obtaining patent protection.  That is, the applicant is required to disclose the invention in accordance with the requirements of </a:t>
            </a:r>
            <a:r>
              <a:rPr lang="en-US" dirty="0">
                <a:cs typeface="Times New Roman"/>
              </a:rPr>
              <a:t>§ 112(a) </a:t>
            </a:r>
            <a:r>
              <a:rPr lang="en-US" dirty="0" smtClean="0">
                <a:cs typeface="Times New Roman"/>
              </a:rPr>
              <a:t>in exchange for obtaining exclusive patent rights.  Section </a:t>
            </a:r>
            <a:r>
              <a:rPr lang="en-US" dirty="0">
                <a:cs typeface="Times New Roman"/>
              </a:rPr>
              <a:t>112(a</a:t>
            </a:r>
            <a:r>
              <a:rPr lang="en-US" dirty="0" smtClean="0">
                <a:cs typeface="Times New Roman"/>
              </a:rPr>
              <a:t>) serves the public in providing </a:t>
            </a:r>
            <a:r>
              <a:rPr lang="en-US" dirty="0">
                <a:cs typeface="Times New Roman"/>
              </a:rPr>
              <a:t>the public with information that can serve as the basis for research and development of new ideas and advancement of scientific </a:t>
            </a:r>
            <a:r>
              <a:rPr lang="en-US" dirty="0" smtClean="0">
                <a:cs typeface="Times New Roman"/>
              </a:rPr>
              <a:t>knowledge.</a:t>
            </a:r>
            <a:endParaRPr lang="en-US" dirty="0">
              <a:cs typeface="Times New Roman"/>
            </a:endParaRPr>
          </a:p>
          <a:p>
            <a:pPr>
              <a:defRPr/>
            </a:pPr>
            <a:endParaRPr lang="en-US" dirty="0">
              <a:cs typeface="Times New Roman"/>
            </a:endParaRPr>
          </a:p>
          <a:p>
            <a:pPr>
              <a:defRPr/>
            </a:pPr>
            <a:r>
              <a:rPr lang="en-US" dirty="0" smtClean="0">
                <a:cs typeface="Times New Roman"/>
              </a:rPr>
              <a:t>Note that all </a:t>
            </a:r>
            <a:r>
              <a:rPr lang="en-US" dirty="0">
                <a:cs typeface="Times New Roman"/>
              </a:rPr>
              <a:t>applications in every technology must comply with the requirements </a:t>
            </a:r>
            <a:r>
              <a:rPr lang="en-US" dirty="0" smtClean="0">
                <a:cs typeface="Times New Roman"/>
              </a:rPr>
              <a:t>of § </a:t>
            </a:r>
            <a:r>
              <a:rPr lang="en-US" dirty="0">
                <a:cs typeface="Times New Roman"/>
              </a:rPr>
              <a:t>112(a</a:t>
            </a:r>
            <a:r>
              <a:rPr lang="en-US" dirty="0" smtClean="0">
                <a:cs typeface="Times New Roman"/>
              </a:rPr>
              <a:t>) and, as </a:t>
            </a:r>
            <a:r>
              <a:rPr lang="en-US" dirty="0">
                <a:cs typeface="Times New Roman"/>
              </a:rPr>
              <a:t>always, during examination every claim must be analyzed based on its own facts (</a:t>
            </a:r>
            <a:r>
              <a:rPr lang="en-US" i="1" dirty="0">
                <a:cs typeface="Times New Roman"/>
              </a:rPr>
              <a:t>i.e.</a:t>
            </a:r>
            <a:r>
              <a:rPr lang="en-US" dirty="0">
                <a:cs typeface="Times New Roman"/>
              </a:rPr>
              <a:t>, there are no bright line rules</a:t>
            </a:r>
            <a:r>
              <a:rPr lang="en-US" dirty="0" smtClean="0">
                <a:cs typeface="Times New Roman"/>
              </a:rPr>
              <a:t>)</a:t>
            </a:r>
            <a:r>
              <a:rPr lang="en-US" dirty="0"/>
              <a:t>.</a:t>
            </a:r>
            <a:endParaRPr lang="en-US" dirty="0">
              <a:cs typeface="Times New Roman"/>
            </a:endParaRPr>
          </a:p>
        </p:txBody>
      </p:sp>
      <p:sp>
        <p:nvSpPr>
          <p:cNvPr id="4" name="Slide Number Placeholder 3"/>
          <p:cNvSpPr>
            <a:spLocks noGrp="1"/>
          </p:cNvSpPr>
          <p:nvPr>
            <p:ph type="sldNum" sz="quarter" idx="10"/>
          </p:nvPr>
        </p:nvSpPr>
        <p:spPr/>
        <p:txBody>
          <a:bodyPr/>
          <a:lstStyle/>
          <a:p>
            <a:fld id="{62F92C84-B01C-47C1-8F34-408C4D08CA9E}"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963170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7</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14402" y="4419606"/>
            <a:ext cx="5140325" cy="4183063"/>
          </a:xfrm>
        </p:spPr>
        <p:txBody>
          <a:bodyPr/>
          <a:lstStyle/>
          <a:p>
            <a:pPr>
              <a:defRPr/>
            </a:pPr>
            <a:r>
              <a:rPr lang="en-US" dirty="0" smtClean="0"/>
              <a:t>Section 112(a) sets forth three </a:t>
            </a:r>
            <a:r>
              <a:rPr lang="en-US" dirty="0"/>
              <a:t>distinct </a:t>
            </a:r>
            <a:r>
              <a:rPr lang="en-US" dirty="0" smtClean="0"/>
              <a:t>requirements:</a:t>
            </a:r>
          </a:p>
          <a:p>
            <a:pPr marL="171450" indent="-171450">
              <a:buFont typeface="Arial" panose="020B0604020202020204" pitchFamily="34" charset="0"/>
              <a:buChar char="•"/>
              <a:defRPr/>
            </a:pPr>
            <a:r>
              <a:rPr lang="en-US" dirty="0" smtClean="0"/>
              <a:t>First, under the written description requirement, the </a:t>
            </a:r>
            <a:r>
              <a:rPr lang="en-US" dirty="0"/>
              <a:t>specification as filed must describe the claimed invention in sufficient detail so that one of ordinary skill in the art can reasonably conclude that the inventor had possession of the claimed </a:t>
            </a:r>
            <a:r>
              <a:rPr lang="en-US" dirty="0" smtClean="0"/>
              <a:t>invention.</a:t>
            </a:r>
            <a:endParaRPr lang="en-US" dirty="0"/>
          </a:p>
          <a:p>
            <a:pPr marL="171450" indent="-171450">
              <a:buFont typeface="Arial" panose="020B0604020202020204" pitchFamily="34" charset="0"/>
              <a:buChar char="•"/>
              <a:defRPr/>
            </a:pPr>
            <a:r>
              <a:rPr lang="en-US" dirty="0" smtClean="0"/>
              <a:t>Second, under the enablement requirement, the </a:t>
            </a:r>
            <a:r>
              <a:rPr lang="en-US" dirty="0"/>
              <a:t>specification must teach those of ordinary skill in the art how to make and use the full scope of the claimed invention without undue </a:t>
            </a:r>
            <a:r>
              <a:rPr lang="en-US" dirty="0" smtClean="0"/>
              <a:t>experimentation.</a:t>
            </a:r>
            <a:endParaRPr lang="en-US" dirty="0"/>
          </a:p>
          <a:p>
            <a:pPr marL="171450" indent="-171450">
              <a:buFont typeface="Arial" panose="020B0604020202020204" pitchFamily="34" charset="0"/>
              <a:buChar char="•"/>
              <a:defRPr/>
            </a:pPr>
            <a:r>
              <a:rPr lang="en-US" dirty="0" smtClean="0"/>
              <a:t>Third, under the best mode requirement, the </a:t>
            </a:r>
            <a:r>
              <a:rPr lang="en-US" dirty="0"/>
              <a:t>specification must disclose what the inventor considers to be the best mode of carrying out the </a:t>
            </a:r>
            <a:r>
              <a:rPr lang="en-US" dirty="0" smtClean="0"/>
              <a:t>invention.</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mn-lt"/>
              </a:rPr>
              <a:t>This module will focus on written description and enablement, rather than best mode.  The best mode </a:t>
            </a:r>
            <a:r>
              <a:rPr lang="en-US" sz="1200" dirty="0" smtClean="0"/>
              <a:t>requirement is a safeguard against the desire on the part of some people to obtain patent protection without making a full disclosure as required by the statute.  The requirement does not permit inventors to disclose only what they know to be their second-best embodiment, while retaining the best for themselves.  The examiner should assume that the best mode is disclosed in the application, unless evidence is presented that is inconsistent with that assumption.  It is extremely rare that a best mode rejection properly would be made in </a:t>
            </a:r>
            <a:r>
              <a:rPr lang="en-US" sz="1200" i="1" dirty="0" smtClean="0"/>
              <a:t>ex parte </a:t>
            </a:r>
            <a:r>
              <a:rPr lang="en-US" sz="1200" dirty="0" smtClean="0"/>
              <a:t>prosecution.  See MPEP 2165 for more information on best mode.</a:t>
            </a:r>
            <a:endParaRPr lang="en-US" baseline="0" dirty="0" smtClean="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22941" eaLnBrk="0" hangingPunct="0">
              <a:defRPr b="1" i="1">
                <a:solidFill>
                  <a:srgbClr val="FF0000"/>
                </a:solidFill>
                <a:latin typeface="Arial" charset="0"/>
              </a:defRPr>
            </a:lvl1pPr>
            <a:lvl2pPr marL="709107" indent="-272009" defTabSz="922941" eaLnBrk="0" hangingPunct="0">
              <a:defRPr b="1" i="1">
                <a:solidFill>
                  <a:srgbClr val="FF0000"/>
                </a:solidFill>
                <a:latin typeface="Arial" charset="0"/>
              </a:defRPr>
            </a:lvl2pPr>
            <a:lvl3pPr marL="1091177" indent="-218551" defTabSz="922941" eaLnBrk="0" hangingPunct="0">
              <a:defRPr b="1" i="1">
                <a:solidFill>
                  <a:srgbClr val="FF0000"/>
                </a:solidFill>
                <a:latin typeface="Arial" charset="0"/>
              </a:defRPr>
            </a:lvl3pPr>
            <a:lvl4pPr marL="1528277" indent="-218551" defTabSz="922941" eaLnBrk="0" hangingPunct="0">
              <a:defRPr b="1" i="1">
                <a:solidFill>
                  <a:srgbClr val="FF0000"/>
                </a:solidFill>
                <a:latin typeface="Arial" charset="0"/>
              </a:defRPr>
            </a:lvl4pPr>
            <a:lvl5pPr marL="1963805" indent="-218551" defTabSz="922941" eaLnBrk="0" hangingPunct="0">
              <a:defRPr b="1" i="1">
                <a:solidFill>
                  <a:srgbClr val="FF0000"/>
                </a:solidFill>
                <a:latin typeface="Arial" charset="0"/>
              </a:defRPr>
            </a:lvl5pPr>
            <a:lvl6pPr marL="2416626" indent="-218551" defTabSz="922941" eaLnBrk="0" fontAlgn="base" hangingPunct="0">
              <a:spcBef>
                <a:spcPct val="0"/>
              </a:spcBef>
              <a:spcAft>
                <a:spcPct val="0"/>
              </a:spcAft>
              <a:defRPr b="1" i="1">
                <a:solidFill>
                  <a:srgbClr val="FF0000"/>
                </a:solidFill>
                <a:latin typeface="Arial" charset="0"/>
              </a:defRPr>
            </a:lvl6pPr>
            <a:lvl7pPr marL="2869450" indent="-218551" defTabSz="922941" eaLnBrk="0" fontAlgn="base" hangingPunct="0">
              <a:spcBef>
                <a:spcPct val="0"/>
              </a:spcBef>
              <a:spcAft>
                <a:spcPct val="0"/>
              </a:spcAft>
              <a:defRPr b="1" i="1">
                <a:solidFill>
                  <a:srgbClr val="FF0000"/>
                </a:solidFill>
                <a:latin typeface="Arial" charset="0"/>
              </a:defRPr>
            </a:lvl7pPr>
            <a:lvl8pPr marL="3322272" indent="-218551" defTabSz="922941" eaLnBrk="0" fontAlgn="base" hangingPunct="0">
              <a:spcBef>
                <a:spcPct val="0"/>
              </a:spcBef>
              <a:spcAft>
                <a:spcPct val="0"/>
              </a:spcAft>
              <a:defRPr b="1" i="1">
                <a:solidFill>
                  <a:srgbClr val="FF0000"/>
                </a:solidFill>
                <a:latin typeface="Arial" charset="0"/>
              </a:defRPr>
            </a:lvl8pPr>
            <a:lvl9pPr marL="3775095" indent="-218551" defTabSz="922941" eaLnBrk="0" fontAlgn="base" hangingPunct="0">
              <a:spcBef>
                <a:spcPct val="0"/>
              </a:spcBef>
              <a:spcAft>
                <a:spcPct val="0"/>
              </a:spcAft>
              <a:defRPr b="1" i="1">
                <a:solidFill>
                  <a:srgbClr val="FF0000"/>
                </a:solidFill>
                <a:latin typeface="Arial" charset="0"/>
              </a:defRPr>
            </a:lvl9pPr>
          </a:lstStyle>
          <a:p>
            <a:pPr eaLnBrk="1" hangingPunct="1"/>
            <a:fld id="{9F6A3078-1E4B-4BD9-9879-CACD3BE35EFF}" type="slidenum">
              <a:rPr lang="en-US" b="0" i="0">
                <a:solidFill>
                  <a:prstClr val="black"/>
                </a:solidFill>
                <a:latin typeface="Times New Roman" pitchFamily="18" charset="0"/>
              </a:rPr>
              <a:pPr eaLnBrk="1" hangingPunct="1"/>
              <a:t>8</a:t>
            </a:fld>
            <a:endParaRPr lang="en-US" b="0" i="0" dirty="0">
              <a:solidFill>
                <a:prstClr val="black"/>
              </a:solidFill>
              <a:latin typeface="Times New Roman" pitchFamily="18" charset="0"/>
            </a:endParaRPr>
          </a:p>
        </p:txBody>
      </p:sp>
      <p:sp>
        <p:nvSpPr>
          <p:cNvPr id="25603" name="Rectangle 2"/>
          <p:cNvSpPr>
            <a:spLocks noGrp="1" noRot="1" noChangeAspect="1" noChangeArrowheads="1" noTextEdit="1"/>
          </p:cNvSpPr>
          <p:nvPr>
            <p:ph type="sldImg"/>
          </p:nvPr>
        </p:nvSpPr>
        <p:spPr>
          <a:xfrm>
            <a:off x="1189038" y="698500"/>
            <a:ext cx="4643437" cy="3482975"/>
          </a:xfrm>
          <a:ln/>
        </p:spPr>
      </p:sp>
      <p:sp>
        <p:nvSpPr>
          <p:cNvPr id="25604" name="Rectangle 3"/>
          <p:cNvSpPr>
            <a:spLocks noGrp="1" noChangeArrowheads="1"/>
          </p:cNvSpPr>
          <p:nvPr>
            <p:ph type="body" idx="1"/>
          </p:nvPr>
        </p:nvSpPr>
        <p:spPr>
          <a:xfrm>
            <a:off x="914402" y="4419606"/>
            <a:ext cx="5140325" cy="4183063"/>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strike="noStrike" kern="1200" baseline="0" dirty="0" smtClean="0">
                <a:solidFill>
                  <a:schemeClr val="tx1"/>
                </a:solidFill>
              </a:rPr>
              <a:t>The written description requirement is separate and distinct from the enablement requirement</a:t>
            </a:r>
            <a:r>
              <a:rPr lang="en-US" dirty="0" smtClean="0"/>
              <a:t>.  Written description and enablement do not stand or fall together.  For example, a finding of lack of written </a:t>
            </a:r>
            <a:r>
              <a:rPr lang="en-US" dirty="0"/>
              <a:t>description </a:t>
            </a:r>
            <a:r>
              <a:rPr lang="en-US" dirty="0" smtClean="0"/>
              <a:t>does not necessarily mean there will also be a lack of enablement.</a:t>
            </a:r>
            <a:endParaRPr lang="en-US" dirty="0"/>
          </a:p>
          <a:p>
            <a:pPr>
              <a:defRPr/>
            </a:pPr>
            <a:endParaRPr lang="en-US" i="1" dirty="0"/>
          </a:p>
          <a:p>
            <a:pPr>
              <a:defRPr/>
            </a:pPr>
            <a:r>
              <a:rPr lang="en-US" dirty="0"/>
              <a:t>W</a:t>
            </a:r>
            <a:r>
              <a:rPr lang="en-US" dirty="0" smtClean="0"/>
              <a:t>ritten description and enablement are similar in that both requirements are evaluated </a:t>
            </a:r>
            <a:r>
              <a:rPr lang="en-US" dirty="0"/>
              <a:t>from the perspective of a person of ordinary skill in the </a:t>
            </a:r>
            <a:r>
              <a:rPr lang="en-US" dirty="0" smtClean="0"/>
              <a:t>art, and neither requires </a:t>
            </a:r>
            <a:r>
              <a:rPr lang="en-US" dirty="0"/>
              <a:t>the disclosure of information which is conventional or well known in the </a:t>
            </a:r>
            <a:r>
              <a:rPr lang="en-US" dirty="0" smtClean="0"/>
              <a:t>art.</a:t>
            </a:r>
            <a:endParaRPr lang="en-US" dirty="0"/>
          </a:p>
          <a:p>
            <a:pPr>
              <a:defRPr/>
            </a:pPr>
            <a:endParaRPr lang="en-US" i="1" dirty="0"/>
          </a:p>
          <a:p>
            <a:pPr>
              <a:defRPr/>
            </a:pPr>
            <a:r>
              <a:rPr lang="en-US" dirty="0" smtClean="0"/>
              <a:t>On the other hand, written description and enablement are different in that </a:t>
            </a:r>
            <a:endParaRPr lang="en-US" dirty="0"/>
          </a:p>
          <a:p>
            <a:pPr>
              <a:defRPr/>
            </a:pPr>
            <a:r>
              <a:rPr lang="en-US" dirty="0" smtClean="0"/>
              <a:t>written </a:t>
            </a:r>
            <a:r>
              <a:rPr lang="en-US" dirty="0"/>
              <a:t>description requires the inventor to describe the claimed invention in sufficient detail so that one of ordinary skill in the art can reasonably conclude that the inventor had possession of the claimed </a:t>
            </a:r>
            <a:r>
              <a:rPr lang="en-US" dirty="0" smtClean="0"/>
              <a:t>invention, while enablement </a:t>
            </a:r>
            <a:r>
              <a:rPr lang="en-US" dirty="0"/>
              <a:t>only requires the inventor to convey enough information for a person of ordinary skill in the art to make and/or use the claimed invention without undue </a:t>
            </a:r>
            <a:r>
              <a:rPr lang="en-US" dirty="0" smtClean="0"/>
              <a:t>experimentation.  Thus, showing that a claimed invention is fully enabled by the disclosure does not necessarily satisfy</a:t>
            </a:r>
            <a:r>
              <a:rPr lang="en-US" baseline="0" dirty="0" smtClean="0"/>
              <a:t> the written </a:t>
            </a:r>
            <a:r>
              <a:rPr lang="en-US" dirty="0" smtClean="0"/>
              <a:t>description requirement of showing</a:t>
            </a:r>
            <a:r>
              <a:rPr lang="en-US" baseline="0" dirty="0" smtClean="0"/>
              <a:t> that the inventor had possession of the claimed invention.</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defRPr/>
            </a:pPr>
            <a:r>
              <a:rPr lang="en-US" dirty="0" smtClean="0">
                <a:cs typeface="Times New Roman"/>
              </a:rPr>
              <a:t>Claims to computer-implemented inventions frequently use functional language.  While use of functional language</a:t>
            </a:r>
            <a:r>
              <a:rPr lang="en-US" baseline="0" dirty="0" smtClean="0">
                <a:cs typeface="Times New Roman"/>
              </a:rPr>
              <a:t> is permissible, it can run the risk </a:t>
            </a:r>
            <a:r>
              <a:rPr lang="en-US" dirty="0" smtClean="0">
                <a:cs typeface="Times New Roman"/>
              </a:rPr>
              <a:t>that the scope of the claim will have no limits on how the function is performed in terms of structure, material or actions.   Such claims may lack written description when the specification fails to sufficiently identify how the invention achieves the claimed function.  Further, claims that cover all ways of performing a function may not be commensurate in scope with the enabling disclosure.</a:t>
            </a:r>
          </a:p>
          <a:p>
            <a:pPr marL="0" lvl="1">
              <a:defRPr/>
            </a:pPr>
            <a:endParaRPr lang="en-US" dirty="0">
              <a:cs typeface="Times New Roman"/>
            </a:endParaRPr>
          </a:p>
          <a:p>
            <a:pPr marL="0" lvl="1">
              <a:defRPr/>
            </a:pPr>
            <a:r>
              <a:rPr lang="en-US" dirty="0" smtClean="0">
                <a:cs typeface="Times New Roman"/>
              </a:rPr>
              <a:t>Software </a:t>
            </a:r>
            <a:r>
              <a:rPr lang="en-US" dirty="0">
                <a:cs typeface="Times New Roman"/>
              </a:rPr>
              <a:t>claim </a:t>
            </a:r>
            <a:r>
              <a:rPr lang="en-US" dirty="0" smtClean="0">
                <a:cs typeface="Times New Roman"/>
              </a:rPr>
              <a:t>limitations, in particular, often </a:t>
            </a:r>
            <a:r>
              <a:rPr lang="en-US" dirty="0">
                <a:cs typeface="Times New Roman"/>
              </a:rPr>
              <a:t>recite a function accomplished by programming, rather than the specific procedure or steps taken to perform the claimed </a:t>
            </a:r>
            <a:r>
              <a:rPr lang="en-US" dirty="0" smtClean="0">
                <a:cs typeface="Times New Roman"/>
              </a:rPr>
              <a:t>function.  For example, the </a:t>
            </a:r>
            <a:r>
              <a:rPr lang="en-US" dirty="0">
                <a:cs typeface="Times New Roman"/>
              </a:rPr>
              <a:t>claim limitation “a microprocessor programmed to sort search results” recites a function </a:t>
            </a:r>
            <a:r>
              <a:rPr lang="en-US" dirty="0" smtClean="0">
                <a:cs typeface="Times New Roman"/>
              </a:rPr>
              <a:t>of sorting </a:t>
            </a:r>
            <a:r>
              <a:rPr lang="en-US" dirty="0">
                <a:cs typeface="Times New Roman"/>
              </a:rPr>
              <a:t>search </a:t>
            </a:r>
            <a:r>
              <a:rPr lang="en-US" dirty="0" smtClean="0">
                <a:cs typeface="Times New Roman"/>
              </a:rPr>
              <a:t>results </a:t>
            </a:r>
            <a:r>
              <a:rPr lang="en-US" dirty="0">
                <a:cs typeface="Times New Roman"/>
              </a:rPr>
              <a:t>but not the programming steps taken to perform the function, which might include, </a:t>
            </a:r>
            <a:r>
              <a:rPr lang="en-US" dirty="0" smtClean="0">
                <a:cs typeface="Times New Roman"/>
              </a:rPr>
              <a:t>among other steps, obtaining </a:t>
            </a:r>
            <a:r>
              <a:rPr lang="en-US" dirty="0">
                <a:cs typeface="Times New Roman"/>
              </a:rPr>
              <a:t>search data, manipulating the data using ranking algorithms, and making decisions regarding the output result </a:t>
            </a:r>
            <a:r>
              <a:rPr lang="en-US" dirty="0" smtClean="0">
                <a:cs typeface="Times New Roman"/>
              </a:rPr>
              <a:t>data.  For </a:t>
            </a:r>
            <a:r>
              <a:rPr lang="en-US" dirty="0">
                <a:cs typeface="Times New Roman"/>
              </a:rPr>
              <a:t>software inventions, the level of detail required to satisfy written description is usually higher than that for enablement since the level of skill and predictability in the art is </a:t>
            </a:r>
            <a:r>
              <a:rPr lang="en-US" dirty="0" smtClean="0">
                <a:cs typeface="Times New Roman"/>
              </a:rPr>
              <a:t>high.</a:t>
            </a:r>
            <a:endParaRPr lang="en-US" dirty="0">
              <a:cs typeface="Times New Roman"/>
            </a:endParaRPr>
          </a:p>
          <a:p>
            <a:pPr marL="0" lvl="1">
              <a:defRPr/>
            </a:pPr>
            <a:endParaRPr lang="en-US" dirty="0">
              <a:cs typeface="Times New Roman"/>
            </a:endParaRPr>
          </a:p>
          <a:p>
            <a:pPr marL="0" lvl="1">
              <a:defRPr/>
            </a:pPr>
            <a:r>
              <a:rPr lang="en-US" dirty="0">
                <a:cs typeface="Times New Roman"/>
              </a:rPr>
              <a:t>Compliance with § 112(a) for these types of claims is critical to ensure that inventors do not “attempt to preempt the future before it has arrived” by claiming pure functions without limit as to how they are </a:t>
            </a:r>
            <a:r>
              <a:rPr lang="en-US" dirty="0" smtClean="0">
                <a:cs typeface="Times New Roman"/>
              </a:rPr>
              <a:t>accomplished.</a:t>
            </a:r>
            <a:endParaRPr lang="en-US" dirty="0">
              <a:cs typeface="Times New Roman"/>
            </a:endParaRPr>
          </a:p>
        </p:txBody>
      </p:sp>
      <p:sp>
        <p:nvSpPr>
          <p:cNvPr id="4" name="Slide Number Placeholder 3"/>
          <p:cNvSpPr>
            <a:spLocks noGrp="1"/>
          </p:cNvSpPr>
          <p:nvPr>
            <p:ph type="sldNum" sz="quarter" idx="10"/>
          </p:nvPr>
        </p:nvSpPr>
        <p:spPr/>
        <p:txBody>
          <a:bodyPr/>
          <a:lstStyle/>
          <a:p>
            <a:fld id="{62F92C84-B01C-47C1-8F34-408C4D08CA9E}" type="slidenum">
              <a:rPr lang="en-US" smtClean="0"/>
              <a:t>9</a:t>
            </a:fld>
            <a:endParaRPr lang="en-US" dirty="0"/>
          </a:p>
        </p:txBody>
      </p:sp>
    </p:spTree>
    <p:extLst>
      <p:ext uri="{BB962C8B-B14F-4D97-AF65-F5344CB8AC3E}">
        <p14:creationId xmlns:p14="http://schemas.microsoft.com/office/powerpoint/2010/main" val="1048594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3265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18988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a:defRPr>
                <a:latin typeface="Segoe UI"/>
              </a:defRPr>
            </a:lvl1pPr>
          </a:lstStyle>
          <a:p>
            <a:pPr defTabSz="457200"/>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lvl1pPr>
              <a:defRPr>
                <a:latin typeface="Segoe UI"/>
              </a:defRPr>
            </a:lvl1pPr>
          </a:lstStyle>
          <a:p>
            <a:pPr defTabSz="457200"/>
            <a:endParaRPr lang="en-US"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a:defRPr>
                <a:latin typeface="Segoe UI"/>
              </a:defRPr>
            </a:lvl1pPr>
          </a:lstStyle>
          <a:p>
            <a:pPr defTabSz="457200"/>
            <a:fld id="{FD0CF2A8-0F06-0B4F-A023-17698AFBF42D}" type="slidenum">
              <a:rPr lang="en-US" smtClean="0">
                <a:solidFill>
                  <a:prstClr val="black"/>
                </a:solidFill>
              </a:rPr>
              <a:pPr defTabSz="457200"/>
              <a:t>‹#›</a:t>
            </a:fld>
            <a:endParaRPr lang="en-US" dirty="0">
              <a:solidFill>
                <a:prstClr val="black"/>
              </a:solidFill>
            </a:endParaRPr>
          </a:p>
        </p:txBody>
      </p:sp>
      <p:sp>
        <p:nvSpPr>
          <p:cNvPr id="10" name="Rectangle 9"/>
          <p:cNvSpPr/>
          <p:nvPr userDrawn="1"/>
        </p:nvSpPr>
        <p:spPr>
          <a:xfrm>
            <a:off x="-6196" y="5140270"/>
            <a:ext cx="9150195" cy="1717729"/>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8" name="Picture 7" descr="USPTO-logo-reverse-stacked-500px.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04527" y="5641981"/>
            <a:ext cx="1338876" cy="795277"/>
          </a:xfrm>
          <a:prstGeom prst="rect">
            <a:avLst/>
          </a:prstGeom>
        </p:spPr>
      </p:pic>
      <p:sp>
        <p:nvSpPr>
          <p:cNvPr id="12" name="Rectangle 9"/>
          <p:cNvSpPr/>
          <p:nvPr userDrawn="1"/>
        </p:nvSpPr>
        <p:spPr>
          <a:xfrm>
            <a:off x="-815" y="0"/>
            <a:ext cx="9144000" cy="453626"/>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Tree>
    <p:extLst>
      <p:ext uri="{BB962C8B-B14F-4D97-AF65-F5344CB8AC3E}">
        <p14:creationId xmlns:p14="http://schemas.microsoft.com/office/powerpoint/2010/main" val="1153803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1758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5" name="Picture 4" descr="USPTO-logo-reverse-stacked-1000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1450" y="2222542"/>
            <a:ext cx="4021100" cy="2388533"/>
          </a:xfrm>
          <a:prstGeom prst="rect">
            <a:avLst/>
          </a:prstGeom>
        </p:spPr>
      </p:pic>
    </p:spTree>
    <p:extLst>
      <p:ext uri="{BB962C8B-B14F-4D97-AF65-F5344CB8AC3E}">
        <p14:creationId xmlns:p14="http://schemas.microsoft.com/office/powerpoint/2010/main" val="4088430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4" name="Picture 3" descr="uspto_seal_1000px-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1100287"/>
            <a:ext cx="3881188" cy="4657426"/>
          </a:xfrm>
          <a:prstGeom prst="rect">
            <a:avLst/>
          </a:prstGeom>
        </p:spPr>
      </p:pic>
    </p:spTree>
    <p:extLst>
      <p:ext uri="{BB962C8B-B14F-4D97-AF65-F5344CB8AC3E}">
        <p14:creationId xmlns:p14="http://schemas.microsoft.com/office/powerpoint/2010/main" val="3204711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52"/>
          <p:cNvSpPr>
            <a:spLocks noGrp="1" noChangeArrowheads="1"/>
          </p:cNvSpPr>
          <p:nvPr>
            <p:ph type="dt" sz="half" idx="10"/>
          </p:nvPr>
        </p:nvSpPr>
        <p:spPr>
          <a:xfrm>
            <a:off x="152400" y="6324600"/>
            <a:ext cx="1905000" cy="457200"/>
          </a:xfrm>
          <a:prstGeom prst="rect">
            <a:avLst/>
          </a:prstGeom>
        </p:spPr>
        <p:txBody>
          <a:bodyPr/>
          <a:lstStyle>
            <a:lvl1pPr>
              <a:defRPr smtClean="0"/>
            </a:lvl1pPr>
          </a:lstStyle>
          <a:p>
            <a:pPr>
              <a:defRPr/>
            </a:pPr>
            <a:endParaRPr lang="en-US" dirty="0"/>
          </a:p>
        </p:txBody>
      </p:sp>
      <p:sp>
        <p:nvSpPr>
          <p:cNvPr id="5" name="Rectangle 2053"/>
          <p:cNvSpPr>
            <a:spLocks noGrp="1" noChangeArrowheads="1"/>
          </p:cNvSpPr>
          <p:nvPr>
            <p:ph type="ftr" sz="quarter" idx="11"/>
          </p:nvPr>
        </p:nvSpPr>
        <p:spPr>
          <a:xfrm>
            <a:off x="3124200" y="6324600"/>
            <a:ext cx="2895600" cy="457200"/>
          </a:xfrm>
          <a:prstGeom prst="rect">
            <a:avLst/>
          </a:prstGeom>
        </p:spPr>
        <p:txBody>
          <a:bodyPr/>
          <a:lstStyle>
            <a:lvl1pPr>
              <a:defRPr/>
            </a:lvl1pPr>
          </a:lstStyle>
          <a:p>
            <a:endParaRPr lang="en-US" altLang="en-US" dirty="0"/>
          </a:p>
        </p:txBody>
      </p:sp>
      <p:sp>
        <p:nvSpPr>
          <p:cNvPr id="6" name="Rectangle 2054"/>
          <p:cNvSpPr>
            <a:spLocks noGrp="1" noChangeArrowheads="1"/>
          </p:cNvSpPr>
          <p:nvPr>
            <p:ph type="sldNum" sz="quarter" idx="12"/>
          </p:nvPr>
        </p:nvSpPr>
        <p:spPr>
          <a:xfrm>
            <a:off x="7086600" y="6324600"/>
            <a:ext cx="1905000" cy="457200"/>
          </a:xfrm>
          <a:prstGeom prst="rect">
            <a:avLst/>
          </a:prstGeom>
        </p:spPr>
        <p:txBody>
          <a:bodyPr/>
          <a:lstStyle>
            <a:lvl1pPr>
              <a:defRPr/>
            </a:lvl1pPr>
          </a:lstStyle>
          <a:p>
            <a:pPr>
              <a:defRPr/>
            </a:pPr>
            <a:fld id="{C9126AF3-8059-47BA-AE6D-7606CDD2A0C7}" type="slidenum">
              <a:rPr lang="en-US"/>
              <a:pPr>
                <a:defRPr/>
              </a:pPr>
              <a:t>‹#›</a:t>
            </a:fld>
            <a:endParaRPr lang="en-US" dirty="0"/>
          </a:p>
        </p:txBody>
      </p:sp>
    </p:spTree>
    <p:extLst>
      <p:ext uri="{BB962C8B-B14F-4D97-AF65-F5344CB8AC3E}">
        <p14:creationId xmlns:p14="http://schemas.microsoft.com/office/powerpoint/2010/main" val="1486364972"/>
      </p:ext>
    </p:extLst>
  </p:cSld>
  <p:clrMapOvr>
    <a:masterClrMapping/>
  </p:clrMapOvr>
  <p:transition>
    <p:checke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052"/>
          <p:cNvSpPr>
            <a:spLocks noGrp="1" noChangeArrowheads="1"/>
          </p:cNvSpPr>
          <p:nvPr>
            <p:ph type="dt" sz="half" idx="10"/>
          </p:nvPr>
        </p:nvSpPr>
        <p:spPr>
          <a:xfrm>
            <a:off x="152400" y="6324600"/>
            <a:ext cx="1905000" cy="457200"/>
          </a:xfrm>
          <a:prstGeom prst="rect">
            <a:avLst/>
          </a:prstGeom>
        </p:spPr>
        <p:txBody>
          <a:bodyPr/>
          <a:lstStyle>
            <a:lvl1pPr>
              <a:defRPr smtClean="0"/>
            </a:lvl1pPr>
          </a:lstStyle>
          <a:p>
            <a:pPr>
              <a:defRPr/>
            </a:pPr>
            <a:endParaRPr lang="en-US" dirty="0"/>
          </a:p>
        </p:txBody>
      </p:sp>
      <p:sp>
        <p:nvSpPr>
          <p:cNvPr id="5" name="Rectangle 2053"/>
          <p:cNvSpPr>
            <a:spLocks noGrp="1" noChangeArrowheads="1"/>
          </p:cNvSpPr>
          <p:nvPr>
            <p:ph type="ftr" sz="quarter" idx="11"/>
          </p:nvPr>
        </p:nvSpPr>
        <p:spPr>
          <a:xfrm>
            <a:off x="3124200" y="6324600"/>
            <a:ext cx="2895600" cy="457200"/>
          </a:xfrm>
          <a:prstGeom prst="rect">
            <a:avLst/>
          </a:prstGeom>
        </p:spPr>
        <p:txBody>
          <a:bodyPr/>
          <a:lstStyle>
            <a:lvl1pPr>
              <a:defRPr/>
            </a:lvl1pPr>
          </a:lstStyle>
          <a:p>
            <a:endParaRPr lang="en-US" altLang="en-US" dirty="0"/>
          </a:p>
        </p:txBody>
      </p:sp>
      <p:sp>
        <p:nvSpPr>
          <p:cNvPr id="6" name="Rectangle 2054"/>
          <p:cNvSpPr>
            <a:spLocks noGrp="1" noChangeArrowheads="1"/>
          </p:cNvSpPr>
          <p:nvPr>
            <p:ph type="sldNum" sz="quarter" idx="12"/>
          </p:nvPr>
        </p:nvSpPr>
        <p:spPr>
          <a:xfrm>
            <a:off x="7086600" y="6324600"/>
            <a:ext cx="1905000" cy="457200"/>
          </a:xfrm>
          <a:prstGeom prst="rect">
            <a:avLst/>
          </a:prstGeom>
        </p:spPr>
        <p:txBody>
          <a:bodyPr/>
          <a:lstStyle>
            <a:lvl1pPr>
              <a:defRPr/>
            </a:lvl1pPr>
          </a:lstStyle>
          <a:p>
            <a:pPr>
              <a:defRPr/>
            </a:pPr>
            <a:fld id="{C9126AF3-8059-47BA-AE6D-7606CDD2A0C7}" type="slidenum">
              <a:rPr lang="en-US"/>
              <a:pPr>
                <a:defRPr/>
              </a:pPr>
              <a:t>‹#›</a:t>
            </a:fld>
            <a:endParaRPr lang="en-US" dirty="0"/>
          </a:p>
        </p:txBody>
      </p:sp>
    </p:spTree>
    <p:extLst>
      <p:ext uri="{BB962C8B-B14F-4D97-AF65-F5344CB8AC3E}">
        <p14:creationId xmlns:p14="http://schemas.microsoft.com/office/powerpoint/2010/main" val="1538884909"/>
      </p:ext>
    </p:extLst>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sp>
        <p:nvSpPr>
          <p:cNvPr id="9" name="Rectangle 8"/>
          <p:cNvSpPr/>
          <p:nvPr userDrawn="1"/>
        </p:nvSpPr>
        <p:spPr>
          <a:xfrm>
            <a:off x="0" y="1"/>
            <a:ext cx="9144000" cy="6857999"/>
          </a:xfrm>
          <a:prstGeom prst="rect">
            <a:avLst/>
          </a:prstGeom>
          <a:blipFill dpi="0" rotWithShape="1">
            <a:blip>
              <a:alphaModFix amt="5000"/>
              <a:extLst>
                <a:ext uri="{28A0092B-C50C-407E-A947-70E740481C1C}">
                  <a14:useLocalDpi xmlns:a14="http://schemas.microsoft.com/office/drawing/2010/main" val="0"/>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ctrTitle"/>
          </p:nvPr>
        </p:nvSpPr>
        <p:spPr>
          <a:xfrm>
            <a:off x="685800" y="153265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18988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a:defRPr>
                <a:latin typeface="Segoe UI"/>
              </a:defRPr>
            </a:lvl1pPr>
          </a:lstStyle>
          <a:p>
            <a:pPr defTabSz="457200"/>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lvl1pPr>
              <a:defRPr>
                <a:latin typeface="Segoe UI"/>
              </a:defRPr>
            </a:lvl1pPr>
          </a:lstStyle>
          <a:p>
            <a:pPr defTabSz="457200"/>
            <a:endParaRPr lang="en-US" dirty="0">
              <a:solidFill>
                <a:prstClr val="black"/>
              </a:solidFill>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a:defRPr>
                <a:latin typeface="Segoe UI"/>
              </a:defRPr>
            </a:lvl1pPr>
          </a:lstStyle>
          <a:p>
            <a:pPr defTabSz="457200"/>
            <a:fld id="{FD0CF2A8-0F06-0B4F-A023-17698AFBF42D}" type="slidenum">
              <a:rPr lang="en-US" smtClean="0">
                <a:solidFill>
                  <a:prstClr val="black"/>
                </a:solidFill>
              </a:rPr>
              <a:pPr defTabSz="457200"/>
              <a:t>‹#›</a:t>
            </a:fld>
            <a:endParaRPr lang="en-US" dirty="0">
              <a:solidFill>
                <a:prstClr val="black"/>
              </a:solidFill>
            </a:endParaRPr>
          </a:p>
        </p:txBody>
      </p:sp>
      <p:sp>
        <p:nvSpPr>
          <p:cNvPr id="10" name="Rectangle 9"/>
          <p:cNvSpPr/>
          <p:nvPr userDrawn="1"/>
        </p:nvSpPr>
        <p:spPr>
          <a:xfrm>
            <a:off x="-6196" y="5140270"/>
            <a:ext cx="9150195" cy="1717729"/>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8" name="Picture 7" descr="USPTO-logo-reverse-stacked-500px.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04527" y="5641981"/>
            <a:ext cx="1338876" cy="795277"/>
          </a:xfrm>
          <a:prstGeom prst="rect">
            <a:avLst/>
          </a:prstGeom>
        </p:spPr>
      </p:pic>
      <p:sp>
        <p:nvSpPr>
          <p:cNvPr id="12" name="Rectangle 9"/>
          <p:cNvSpPr/>
          <p:nvPr userDrawn="1"/>
        </p:nvSpPr>
        <p:spPr>
          <a:xfrm>
            <a:off x="-815" y="0"/>
            <a:ext cx="9144000" cy="453626"/>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Tree>
    <p:extLst>
      <p:ext uri="{BB962C8B-B14F-4D97-AF65-F5344CB8AC3E}">
        <p14:creationId xmlns:p14="http://schemas.microsoft.com/office/powerpoint/2010/main" val="121150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737101"/>
            <a:ext cx="8229600" cy="4017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493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4636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06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06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80588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603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603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7239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17006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826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698499"/>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98499"/>
            <a:ext cx="5111750" cy="54276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2" y="1860549"/>
            <a:ext cx="3008313" cy="4265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068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71496"/>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37101"/>
            <a:ext cx="8229600" cy="438906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9"/>
          <p:cNvSpPr/>
          <p:nvPr/>
        </p:nvSpPr>
        <p:spPr>
          <a:xfrm>
            <a:off x="-815" y="0"/>
            <a:ext cx="9144000" cy="453626"/>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pic>
        <p:nvPicPr>
          <p:cNvPr id="5" name="Picture 4" descr="USPTO-logo-black-bug-only-500px.png"/>
          <p:cNvPicPr>
            <a:picLocks noChangeAspect="1"/>
          </p:cNvPicPr>
          <p:nvPr/>
        </p:nvPicPr>
        <p:blipFill>
          <a:blip r:embed="rId16" cstate="print">
            <a:alphaModFix amt="4000"/>
            <a:extLst>
              <a:ext uri="{28A0092B-C50C-407E-A947-70E740481C1C}">
                <a14:useLocalDpi xmlns:a14="http://schemas.microsoft.com/office/drawing/2010/main" val="0"/>
              </a:ext>
            </a:extLst>
          </a:blip>
          <a:stretch>
            <a:fillRect/>
          </a:stretch>
        </p:blipFill>
        <p:spPr>
          <a:xfrm>
            <a:off x="7404528" y="5877023"/>
            <a:ext cx="1338875" cy="560234"/>
          </a:xfrm>
          <a:prstGeom prst="rect">
            <a:avLst/>
          </a:prstGeom>
        </p:spPr>
      </p:pic>
    </p:spTree>
    <p:extLst>
      <p:ext uri="{BB962C8B-B14F-4D97-AF65-F5344CB8AC3E}">
        <p14:creationId xmlns:p14="http://schemas.microsoft.com/office/powerpoint/2010/main" val="2016179413"/>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900" r:id="rId13"/>
    <p:sldLayoutId id="2147483901" r:id="rId14"/>
  </p:sldLayoutIdLst>
  <p:hf hdr="0" dt="0"/>
  <p:txStyles>
    <p:titleStyle>
      <a:lvl1pPr algn="ctr" defTabSz="457200" rtl="0" eaLnBrk="1" latinLnBrk="0" hangingPunct="1">
        <a:spcBef>
          <a:spcPct val="0"/>
        </a:spcBef>
        <a:buNone/>
        <a:defRPr sz="4400" b="1" kern="1200">
          <a:solidFill>
            <a:schemeClr val="tx1"/>
          </a:solidFill>
          <a:latin typeface="Segoe UI"/>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Segoe UI"/>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Segoe UI"/>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Segoe UI"/>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Segoe UI"/>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Segoe U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8856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3896"/>
            <a:ext cx="8229600" cy="619104"/>
          </a:xfrm>
        </p:spPr>
        <p:txBody>
          <a:bodyPr>
            <a:noAutofit/>
          </a:bodyPr>
          <a:lstStyle/>
          <a:p>
            <a:r>
              <a:rPr lang="en-US" sz="2800" dirty="0" smtClean="0">
                <a:latin typeface="+mj-lt"/>
              </a:rPr>
              <a:t>Example: Written Description and Enablement for Computer-Implemented Invention</a:t>
            </a:r>
            <a:endParaRPr lang="en-US" sz="2800" dirty="0">
              <a:latin typeface="+mj-lt"/>
            </a:endParaRPr>
          </a:p>
        </p:txBody>
      </p:sp>
      <p:sp>
        <p:nvSpPr>
          <p:cNvPr id="3" name="Content Placeholder 2"/>
          <p:cNvSpPr>
            <a:spLocks noGrp="1"/>
          </p:cNvSpPr>
          <p:nvPr>
            <p:ph idx="1"/>
          </p:nvPr>
        </p:nvSpPr>
        <p:spPr>
          <a:xfrm>
            <a:off x="381000" y="1295400"/>
            <a:ext cx="8458200" cy="5410200"/>
          </a:xfrm>
        </p:spPr>
        <p:txBody>
          <a:bodyPr>
            <a:noAutofit/>
          </a:bodyPr>
          <a:lstStyle/>
          <a:p>
            <a:pPr marL="0" indent="0">
              <a:spcBef>
                <a:spcPts val="0"/>
              </a:spcBef>
              <a:spcAft>
                <a:spcPts val="300"/>
              </a:spcAft>
              <a:buNone/>
            </a:pPr>
            <a:r>
              <a:rPr lang="en-US" sz="1600" i="1" dirty="0" smtClean="0"/>
              <a:t>Claim 2</a:t>
            </a:r>
            <a:r>
              <a:rPr lang="en-US" sz="1600" i="1" dirty="0"/>
              <a:t>. </a:t>
            </a:r>
            <a:r>
              <a:rPr lang="en-US" sz="1600" i="1" dirty="0" smtClean="0"/>
              <a:t> A </a:t>
            </a:r>
            <a:r>
              <a:rPr lang="en-US" sz="1600" i="1" dirty="0"/>
              <a:t>data storage medium containing instructions programmed to perform a method, the method comprising: </a:t>
            </a:r>
            <a:endParaRPr lang="en-US" sz="1600" i="1" dirty="0" smtClean="0"/>
          </a:p>
          <a:p>
            <a:pPr marL="0" indent="0">
              <a:spcBef>
                <a:spcPts val="0"/>
              </a:spcBef>
              <a:spcAft>
                <a:spcPts val="300"/>
              </a:spcAft>
              <a:buNone/>
            </a:pPr>
            <a:r>
              <a:rPr lang="en-US" sz="1600" i="1" dirty="0" smtClean="0"/>
              <a:t>	a</a:t>
            </a:r>
            <a:r>
              <a:rPr lang="en-US" sz="1600" i="1" dirty="0"/>
              <a:t>. receiving with a computer a data retrieval request from a graphical user interface (GUI) on a programmable user display device, </a:t>
            </a:r>
            <a:endParaRPr lang="en-US" sz="1600" i="1" dirty="0" smtClean="0"/>
          </a:p>
          <a:p>
            <a:pPr marL="0" indent="0">
              <a:spcBef>
                <a:spcPts val="0"/>
              </a:spcBef>
              <a:spcAft>
                <a:spcPts val="300"/>
              </a:spcAft>
              <a:buNone/>
            </a:pPr>
            <a:r>
              <a:rPr lang="en-US" sz="1600" i="1" dirty="0" smtClean="0"/>
              <a:t>	b</a:t>
            </a:r>
            <a:r>
              <a:rPr lang="en-US" sz="1600" i="1" dirty="0"/>
              <a:t>. in response to the retrieval request, </a:t>
            </a:r>
            <a:r>
              <a:rPr lang="en-US" sz="1600" b="1" i="1" dirty="0"/>
              <a:t>accessing with </a:t>
            </a:r>
            <a:r>
              <a:rPr lang="en-US" sz="1600" b="1" i="1" dirty="0" smtClean="0"/>
              <a:t>a </a:t>
            </a:r>
            <a:r>
              <a:rPr lang="en-US" sz="1600" b="1" i="1" dirty="0"/>
              <a:t>computer a plurality of disparate digital databases</a:t>
            </a:r>
            <a:r>
              <a:rPr lang="en-US" sz="1600" i="1" dirty="0"/>
              <a:t> and retrieving with a computer requested data from such databases, </a:t>
            </a:r>
            <a:endParaRPr lang="en-US" sz="1600" i="1" dirty="0" smtClean="0"/>
          </a:p>
          <a:p>
            <a:pPr marL="0" indent="0">
              <a:spcBef>
                <a:spcPts val="0"/>
              </a:spcBef>
              <a:spcAft>
                <a:spcPts val="300"/>
              </a:spcAft>
              <a:buNone/>
            </a:pPr>
            <a:r>
              <a:rPr lang="en-US" sz="1600" i="1" dirty="0" smtClean="0"/>
              <a:t>	c</a:t>
            </a:r>
            <a:r>
              <a:rPr lang="en-US" sz="1600" i="1" dirty="0"/>
              <a:t>. assembling with a computer an OLAP cube of the retrieved data, </a:t>
            </a:r>
            <a:r>
              <a:rPr lang="en-US" sz="1600" i="1" dirty="0" smtClean="0"/>
              <a:t>…</a:t>
            </a:r>
          </a:p>
          <a:p>
            <a:pPr marL="0" indent="0">
              <a:spcBef>
                <a:spcPts val="0"/>
              </a:spcBef>
              <a:buNone/>
            </a:pPr>
            <a:endParaRPr lang="en-US" sz="1200" i="1" dirty="0" smtClean="0"/>
          </a:p>
          <a:p>
            <a:pPr>
              <a:spcBef>
                <a:spcPts val="0"/>
              </a:spcBef>
              <a:buFont typeface="Wingdings" panose="05000000000000000000" pitchFamily="2" charset="2"/>
              <a:buChar char="Ø"/>
            </a:pPr>
            <a:r>
              <a:rPr lang="en-US" sz="1600" i="1" dirty="0" smtClean="0"/>
              <a:t>The patent is “directed </a:t>
            </a:r>
            <a:r>
              <a:rPr lang="en-US" sz="1600" i="1" dirty="0"/>
              <a:t>to different features of an online analytical processing </a:t>
            </a:r>
            <a:r>
              <a:rPr lang="en-US" sz="1600" i="1" dirty="0" smtClean="0"/>
              <a:t>(‘OLAP’) </a:t>
            </a:r>
            <a:r>
              <a:rPr lang="en-US" sz="1600" i="1" dirty="0"/>
              <a:t>cube capable of collecting and processing </a:t>
            </a:r>
            <a:r>
              <a:rPr lang="en-US" sz="1600" i="1" dirty="0" smtClean="0"/>
              <a:t>‘live’ </a:t>
            </a:r>
            <a:r>
              <a:rPr lang="en-US" sz="1600" i="1" dirty="0"/>
              <a:t>data from multiple incompatible </a:t>
            </a:r>
            <a:r>
              <a:rPr lang="en-US" sz="1600" i="1" dirty="0" smtClean="0"/>
              <a:t>databases</a:t>
            </a:r>
            <a:r>
              <a:rPr lang="en-US" sz="1600" i="1" dirty="0"/>
              <a:t>.</a:t>
            </a:r>
            <a:r>
              <a:rPr lang="en-US" sz="1600" i="1" dirty="0" smtClean="0"/>
              <a:t> [P]rior </a:t>
            </a:r>
            <a:r>
              <a:rPr lang="en-US" sz="1600" i="1" dirty="0"/>
              <a:t>to the invention, data from different databases had to be converted into a compatible format and stored in a data warehouse before the data could be analyzed</a:t>
            </a:r>
            <a:r>
              <a:rPr lang="en-US" sz="1600" i="1" dirty="0" smtClean="0"/>
              <a:t>.”</a:t>
            </a:r>
          </a:p>
          <a:p>
            <a:pPr marL="0" indent="0">
              <a:spcBef>
                <a:spcPts val="0"/>
              </a:spcBef>
              <a:buNone/>
            </a:pPr>
            <a:endParaRPr lang="en-US" sz="1600" i="1" dirty="0"/>
          </a:p>
          <a:p>
            <a:pPr>
              <a:spcBef>
                <a:spcPts val="0"/>
              </a:spcBef>
            </a:pPr>
            <a:r>
              <a:rPr lang="en-US" sz="2000" dirty="0" smtClean="0"/>
              <a:t>For </a:t>
            </a:r>
            <a:r>
              <a:rPr lang="en-US" sz="2000" dirty="0"/>
              <a:t>the limitation bolded above, does the specification:</a:t>
            </a:r>
          </a:p>
          <a:p>
            <a:pPr lvl="1"/>
            <a:r>
              <a:rPr lang="en-US" sz="1800" dirty="0"/>
              <a:t>Show </a:t>
            </a:r>
            <a:r>
              <a:rPr lang="en-US" sz="1800" i="1" dirty="0"/>
              <a:t>how</a:t>
            </a:r>
            <a:r>
              <a:rPr lang="en-US" sz="1800" dirty="0"/>
              <a:t> to achieve the functionality of accessing disparate databases (written description), and</a:t>
            </a:r>
          </a:p>
          <a:p>
            <a:pPr lvl="1"/>
            <a:r>
              <a:rPr lang="en-US" sz="1800" dirty="0"/>
              <a:t>Provide a reasonable amount of guidance to a person of ordinary skill in the art such that it enables the </a:t>
            </a:r>
            <a:r>
              <a:rPr lang="en-US" sz="1800" i="1" dirty="0"/>
              <a:t>full scope</a:t>
            </a:r>
            <a:r>
              <a:rPr lang="en-US" sz="1800" dirty="0"/>
              <a:t> of the claim (enablement)?</a:t>
            </a:r>
          </a:p>
          <a:p>
            <a:pPr marL="0" indent="0">
              <a:spcBef>
                <a:spcPts val="0"/>
              </a:spcBef>
              <a:buNone/>
            </a:pPr>
            <a:endParaRPr lang="en-US" sz="1200" i="1" dirty="0" smtClean="0"/>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10</a:t>
            </a:fld>
            <a:endParaRPr lang="en-US" dirty="0"/>
          </a:p>
        </p:txBody>
      </p:sp>
    </p:spTree>
    <p:extLst>
      <p:ext uri="{BB962C8B-B14F-4D97-AF65-F5344CB8AC3E}">
        <p14:creationId xmlns:p14="http://schemas.microsoft.com/office/powerpoint/2010/main" val="3554477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838200"/>
            <a:ext cx="8458200" cy="5562600"/>
          </a:xfrm>
        </p:spPr>
        <p:txBody>
          <a:bodyPr>
            <a:noAutofit/>
          </a:bodyPr>
          <a:lstStyle/>
          <a:p>
            <a:pPr marL="342900" lvl="1" indent="-342900">
              <a:buFont typeface="Arial"/>
              <a:buChar char="•"/>
            </a:pPr>
            <a:r>
              <a:rPr lang="en-US" sz="2000" dirty="0" smtClean="0"/>
              <a:t>The </a:t>
            </a:r>
            <a:r>
              <a:rPr lang="en-US" sz="2000" dirty="0"/>
              <a:t>court </a:t>
            </a:r>
            <a:r>
              <a:rPr lang="en-US" sz="2000" dirty="0" smtClean="0"/>
              <a:t>found that more investigation was needed </a:t>
            </a:r>
            <a:r>
              <a:rPr lang="en-US" sz="2000" dirty="0"/>
              <a:t>under § 112(a</a:t>
            </a:r>
            <a:r>
              <a:rPr lang="en-US" sz="2000" dirty="0" smtClean="0"/>
              <a:t>)</a:t>
            </a:r>
            <a:endParaRPr lang="en-US" sz="2000" dirty="0"/>
          </a:p>
          <a:p>
            <a:pPr marL="742950" lvl="2" indent="-342900">
              <a:buFont typeface="Segoe UI" panose="020B0502040204020203" pitchFamily="34" charset="0"/>
              <a:buChar char="−"/>
            </a:pPr>
            <a:r>
              <a:rPr lang="en-US" sz="1800" dirty="0" smtClean="0"/>
              <a:t>Written Description</a:t>
            </a:r>
            <a:endParaRPr lang="en-US" sz="1800" dirty="0"/>
          </a:p>
          <a:p>
            <a:pPr marL="1200150" lvl="3" indent="-342900">
              <a:buFont typeface="Arial" panose="020B0604020202020204" pitchFamily="34" charset="0"/>
              <a:buChar char="•"/>
            </a:pPr>
            <a:r>
              <a:rPr lang="en-US" sz="1400" dirty="0" smtClean="0"/>
              <a:t>The </a:t>
            </a:r>
            <a:r>
              <a:rPr lang="en-US" sz="1400" dirty="0"/>
              <a:t>court focused on </a:t>
            </a:r>
            <a:r>
              <a:rPr lang="en-US" sz="1400" dirty="0" smtClean="0"/>
              <a:t>“whether </a:t>
            </a:r>
            <a:r>
              <a:rPr lang="en-US" sz="1400" dirty="0"/>
              <a:t>the specification shows possession by the inventor of how accessing disparate databases is </a:t>
            </a:r>
            <a:r>
              <a:rPr lang="en-US" sz="1400" dirty="0" smtClean="0"/>
              <a:t>achieved”</a:t>
            </a:r>
            <a:endParaRPr lang="en-US" sz="1400" dirty="0"/>
          </a:p>
          <a:p>
            <a:pPr marL="1200150" lvl="3" indent="-342900">
              <a:buFont typeface="Arial" panose="020B0604020202020204" pitchFamily="34" charset="0"/>
              <a:buChar char="•"/>
            </a:pPr>
            <a:r>
              <a:rPr lang="en-US" sz="1400" dirty="0" smtClean="0"/>
              <a:t>The court, relying on expert testimony, found that there </a:t>
            </a:r>
            <a:r>
              <a:rPr lang="en-US" sz="1400" dirty="0"/>
              <a:t>is a genuine issue of material fact as to whether </a:t>
            </a:r>
            <a:r>
              <a:rPr lang="en-US" sz="1400" dirty="0" smtClean="0"/>
              <a:t>specific portions of the specification show how to access disparate databases (</a:t>
            </a:r>
            <a:r>
              <a:rPr lang="en-US" sz="1400" i="1" dirty="0" smtClean="0"/>
              <a:t>e.g.</a:t>
            </a:r>
            <a:r>
              <a:rPr lang="en-US" sz="1400" dirty="0" smtClean="0"/>
              <a:t>, the specification explains that serialized files can be used to correlate parameters from two databases)</a:t>
            </a:r>
          </a:p>
          <a:p>
            <a:pPr marL="742950" lvl="2" indent="-342900">
              <a:buFont typeface="Segoe UI" panose="020B0502040204020203" pitchFamily="34" charset="0"/>
              <a:buChar char="−"/>
            </a:pPr>
            <a:r>
              <a:rPr lang="en-US" sz="1800" dirty="0" smtClean="0"/>
              <a:t>Enablement</a:t>
            </a:r>
          </a:p>
          <a:p>
            <a:pPr marL="1200150" lvl="3" indent="-342900">
              <a:buFont typeface="Arial" panose="020B0604020202020204" pitchFamily="34" charset="0"/>
              <a:buChar char="•"/>
            </a:pPr>
            <a:r>
              <a:rPr lang="en-US" sz="1400" dirty="0" smtClean="0"/>
              <a:t>The court focused on the </a:t>
            </a:r>
            <a:r>
              <a:rPr lang="en-US" sz="1400" i="1" dirty="0" smtClean="0"/>
              <a:t>Wands</a:t>
            </a:r>
            <a:r>
              <a:rPr lang="en-US" sz="1400" dirty="0" smtClean="0"/>
              <a:t> factors, acknowledging that the relative skill in the art and the predictability of the art were high</a:t>
            </a:r>
          </a:p>
          <a:p>
            <a:pPr marL="1200150" lvl="3" indent="-342900">
              <a:buFont typeface="Arial" panose="020B0604020202020204" pitchFamily="34" charset="0"/>
              <a:buChar char="•"/>
            </a:pPr>
            <a:r>
              <a:rPr lang="en-US" sz="1400" dirty="0" smtClean="0"/>
              <a:t>The court, again relying on expert testimony, found that the amount of experimentation necessary to develop a functional prototype was not undue and that there is a genuine issue of material fact as to whether the specification provides a reasonable amount of guidance (</a:t>
            </a:r>
            <a:r>
              <a:rPr lang="en-US" sz="1400" i="1" dirty="0" smtClean="0"/>
              <a:t>e.g.</a:t>
            </a:r>
            <a:r>
              <a:rPr lang="en-US" sz="1400" dirty="0" smtClean="0"/>
              <a:t>, the specification shows how to access disparate databases using correlation parameters)</a:t>
            </a:r>
          </a:p>
          <a:p>
            <a:pPr>
              <a:buFont typeface="Arial" panose="020B0604020202020204" pitchFamily="34" charset="0"/>
              <a:buChar char="•"/>
            </a:pPr>
            <a:r>
              <a:rPr lang="en-US" sz="2000" b="1" dirty="0" smtClean="0"/>
              <a:t>Examination Takeaway</a:t>
            </a:r>
            <a:r>
              <a:rPr lang="en-US" sz="2000" dirty="0" smtClean="0"/>
              <a:t>: During </a:t>
            </a:r>
            <a:r>
              <a:rPr lang="en-US" sz="2000" dirty="0"/>
              <a:t>prosecution, when the specification does not provide </a:t>
            </a:r>
            <a:r>
              <a:rPr lang="en-US" sz="2000" dirty="0" smtClean="0"/>
              <a:t>a sufficient </a:t>
            </a:r>
            <a:r>
              <a:rPr lang="en-US" sz="2000" dirty="0"/>
              <a:t>explanation of how a claimed function is </a:t>
            </a:r>
            <a:r>
              <a:rPr lang="en-US" sz="2000" dirty="0" smtClean="0"/>
              <a:t>achieved or enable the full scope of a claim that covers </a:t>
            </a:r>
            <a:r>
              <a:rPr lang="en-US" sz="2000" dirty="0"/>
              <a:t>all possible ways of performing the function</a:t>
            </a:r>
            <a:r>
              <a:rPr lang="en-US" sz="2000" dirty="0" smtClean="0"/>
              <a:t>, </a:t>
            </a:r>
            <a:r>
              <a:rPr lang="en-US" sz="2000" dirty="0"/>
              <a:t>the examiner must </a:t>
            </a:r>
            <a:r>
              <a:rPr lang="en-US" sz="2000" dirty="0" smtClean="0"/>
              <a:t>resolve </a:t>
            </a:r>
            <a:r>
              <a:rPr lang="en-US" sz="2000" dirty="0"/>
              <a:t>the issue by applying </a:t>
            </a:r>
            <a:r>
              <a:rPr lang="en-US" sz="2000" dirty="0" smtClean="0"/>
              <a:t>§ 112(a)</a:t>
            </a:r>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11</a:t>
            </a:fld>
            <a:endParaRPr lang="en-US" dirty="0"/>
          </a:p>
        </p:txBody>
      </p:sp>
      <p:sp>
        <p:nvSpPr>
          <p:cNvPr id="7" name="Title 1"/>
          <p:cNvSpPr>
            <a:spLocks noGrp="1"/>
          </p:cNvSpPr>
          <p:nvPr>
            <p:ph type="title"/>
          </p:nvPr>
        </p:nvSpPr>
        <p:spPr>
          <a:xfrm>
            <a:off x="228600" y="304800"/>
            <a:ext cx="8763000" cy="619104"/>
          </a:xfrm>
        </p:spPr>
        <p:txBody>
          <a:bodyPr>
            <a:normAutofit/>
          </a:bodyPr>
          <a:lstStyle/>
          <a:p>
            <a:r>
              <a:rPr lang="en-US" sz="2800" dirty="0" smtClean="0">
                <a:latin typeface="+mj-lt"/>
              </a:rPr>
              <a:t>Example: (Continued)</a:t>
            </a:r>
            <a:endParaRPr lang="en-US" sz="2800" dirty="0">
              <a:latin typeface="+mj-lt"/>
            </a:endParaRPr>
          </a:p>
        </p:txBody>
      </p:sp>
    </p:spTree>
    <p:extLst>
      <p:ext uri="{BB962C8B-B14F-4D97-AF65-F5344CB8AC3E}">
        <p14:creationId xmlns:p14="http://schemas.microsoft.com/office/powerpoint/2010/main" val="1794769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96"/>
            <a:ext cx="8229600" cy="619104"/>
          </a:xfrm>
        </p:spPr>
        <p:txBody>
          <a:bodyPr>
            <a:noAutofit/>
          </a:bodyPr>
          <a:lstStyle/>
          <a:p>
            <a:r>
              <a:rPr lang="en-US" sz="3200" b="0" dirty="0" smtClean="0">
                <a:latin typeface="+mj-lt"/>
              </a:rPr>
              <a:t>Making a </a:t>
            </a:r>
            <a:r>
              <a:rPr lang="en-US" sz="3200" b="0" i="1" dirty="0" smtClean="0">
                <a:latin typeface="+mj-lt"/>
              </a:rPr>
              <a:t>Prima Facie </a:t>
            </a:r>
            <a:r>
              <a:rPr lang="en-US" sz="3200" b="0" dirty="0" smtClean="0">
                <a:latin typeface="+mj-lt"/>
              </a:rPr>
              <a:t>Case</a:t>
            </a:r>
            <a:endParaRPr lang="en-US" sz="3200" b="0" dirty="0">
              <a:latin typeface="+mj-lt"/>
            </a:endParaRPr>
          </a:p>
        </p:txBody>
      </p:sp>
      <p:sp>
        <p:nvSpPr>
          <p:cNvPr id="3" name="Content Placeholder 2"/>
          <p:cNvSpPr>
            <a:spLocks noGrp="1"/>
          </p:cNvSpPr>
          <p:nvPr>
            <p:ph idx="1"/>
          </p:nvPr>
        </p:nvSpPr>
        <p:spPr>
          <a:xfrm>
            <a:off x="457200" y="1066800"/>
            <a:ext cx="8382000" cy="5715000"/>
          </a:xfrm>
        </p:spPr>
        <p:txBody>
          <a:bodyPr>
            <a:noAutofit/>
          </a:bodyPr>
          <a:lstStyle/>
          <a:p>
            <a:pPr>
              <a:spcBef>
                <a:spcPts val="0"/>
              </a:spcBef>
              <a:spcAft>
                <a:spcPts val="300"/>
              </a:spcAft>
            </a:pPr>
            <a:r>
              <a:rPr lang="en-US" sz="2000" dirty="0" smtClean="0"/>
              <a:t>There is a presumption that a specification as filed provides an adequate disclosure under § 112(a)</a:t>
            </a:r>
          </a:p>
          <a:p>
            <a:pPr lvl="3">
              <a:spcBef>
                <a:spcPts val="0"/>
              </a:spcBef>
              <a:spcAft>
                <a:spcPts val="300"/>
              </a:spcAft>
            </a:pPr>
            <a:endParaRPr lang="en-US" sz="800" dirty="0" smtClean="0"/>
          </a:p>
          <a:p>
            <a:pPr>
              <a:spcBef>
                <a:spcPts val="0"/>
              </a:spcBef>
              <a:spcAft>
                <a:spcPts val="300"/>
              </a:spcAft>
            </a:pPr>
            <a:r>
              <a:rPr lang="en-US" sz="2000" dirty="0" smtClean="0"/>
              <a:t>The </a:t>
            </a:r>
            <a:r>
              <a:rPr lang="en-US" sz="2000" dirty="0"/>
              <a:t>examiner has the burden of setting forth a </a:t>
            </a:r>
            <a:r>
              <a:rPr lang="en-US" sz="2000" i="1" dirty="0"/>
              <a:t>prima facie</a:t>
            </a:r>
            <a:r>
              <a:rPr lang="en-US" sz="2000" dirty="0"/>
              <a:t> case providing reasons why the specification is deficient and thus the claims that rely thereon are </a:t>
            </a:r>
            <a:r>
              <a:rPr lang="en-US" sz="2000" dirty="0" smtClean="0"/>
              <a:t>rejected</a:t>
            </a:r>
            <a:endParaRPr lang="en-US" sz="2000" i="1" dirty="0" smtClean="0"/>
          </a:p>
          <a:p>
            <a:pPr lvl="1">
              <a:spcBef>
                <a:spcPts val="0"/>
              </a:spcBef>
              <a:spcAft>
                <a:spcPts val="300"/>
              </a:spcAft>
            </a:pPr>
            <a:r>
              <a:rPr lang="en-US" sz="1600" dirty="0" smtClean="0"/>
              <a:t>Weigh all of the evidence of record and determine whether the claims as a whole are supported by a specification that provides an adequate written description and an enabling disclosure</a:t>
            </a:r>
          </a:p>
          <a:p>
            <a:pPr lvl="1">
              <a:spcBef>
                <a:spcPts val="0"/>
              </a:spcBef>
              <a:spcAft>
                <a:spcPts val="300"/>
              </a:spcAft>
            </a:pPr>
            <a:r>
              <a:rPr lang="en-US" sz="1600" dirty="0" smtClean="0"/>
              <a:t>Identify the claim limitation(s) lacking written description and/or enablement</a:t>
            </a:r>
          </a:p>
          <a:p>
            <a:pPr lvl="1">
              <a:spcBef>
                <a:spcPts val="0"/>
              </a:spcBef>
              <a:spcAft>
                <a:spcPts val="300"/>
              </a:spcAft>
            </a:pPr>
            <a:r>
              <a:rPr lang="en-US" sz="1600" dirty="0" smtClean="0"/>
              <a:t>Provide reasons why a person of ordinary skill in the art at the time the application was filed would not have:  (a) recognized that the inventor was in possession of the claimed invention in view of the disclosure (written description), and/or (b) been able to make and/or use the full scope of the claimed invention without undue experimentation (enablement)</a:t>
            </a:r>
          </a:p>
          <a:p>
            <a:pPr lvl="3">
              <a:spcBef>
                <a:spcPts val="0"/>
              </a:spcBef>
              <a:spcAft>
                <a:spcPts val="300"/>
              </a:spcAft>
            </a:pPr>
            <a:endParaRPr lang="en-US" sz="800" dirty="0" smtClean="0"/>
          </a:p>
          <a:p>
            <a:pPr>
              <a:spcBef>
                <a:spcPts val="0"/>
              </a:spcBef>
              <a:spcAft>
                <a:spcPts val="300"/>
              </a:spcAft>
            </a:pPr>
            <a:r>
              <a:rPr lang="en-US" sz="2000" dirty="0" smtClean="0"/>
              <a:t>When </a:t>
            </a:r>
            <a:r>
              <a:rPr lang="en-US" sz="2000" dirty="0"/>
              <a:t>appropriate, suggest amendments to the claims to resolve the </a:t>
            </a:r>
            <a:r>
              <a:rPr lang="en-US" sz="2000" dirty="0" smtClean="0"/>
              <a:t>deficiencies, </a:t>
            </a:r>
            <a:r>
              <a:rPr lang="en-US" sz="2000" dirty="0"/>
              <a:t>provided </a:t>
            </a:r>
            <a:r>
              <a:rPr lang="en-US" sz="2000" dirty="0" smtClean="0"/>
              <a:t>the amendments </a:t>
            </a:r>
            <a:r>
              <a:rPr lang="en-US" sz="2000" dirty="0"/>
              <a:t>would be supported by the application as </a:t>
            </a:r>
            <a:r>
              <a:rPr lang="en-US" sz="2000" dirty="0" smtClean="0"/>
              <a:t>filed</a:t>
            </a:r>
          </a:p>
          <a:p>
            <a:pPr lvl="3">
              <a:spcBef>
                <a:spcPts val="0"/>
              </a:spcBef>
              <a:spcAft>
                <a:spcPts val="300"/>
              </a:spcAft>
            </a:pPr>
            <a:endParaRPr lang="en-US" sz="800" dirty="0" smtClean="0"/>
          </a:p>
          <a:p>
            <a:pPr marL="0" indent="0">
              <a:spcBef>
                <a:spcPts val="0"/>
              </a:spcBef>
              <a:spcAft>
                <a:spcPts val="300"/>
              </a:spcAft>
              <a:buNone/>
            </a:pPr>
            <a:r>
              <a:rPr lang="en-US" sz="1800" i="1" dirty="0" smtClean="0"/>
              <a:t>MPEP 2163.04, 2164.04</a:t>
            </a:r>
            <a:endParaRPr lang="en-US" sz="2000" dirty="0" smtClean="0"/>
          </a:p>
          <a:p>
            <a:pPr>
              <a:spcBef>
                <a:spcPts val="0"/>
              </a:spcBef>
              <a:spcAft>
                <a:spcPts val="300"/>
              </a:spcAft>
            </a:pPr>
            <a:endParaRPr lang="en-US" sz="2000" dirty="0"/>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12</a:t>
            </a:fld>
            <a:endParaRPr lang="en-US" dirty="0"/>
          </a:p>
        </p:txBody>
      </p:sp>
    </p:spTree>
    <p:extLst>
      <p:ext uri="{BB962C8B-B14F-4D97-AF65-F5344CB8AC3E}">
        <p14:creationId xmlns:p14="http://schemas.microsoft.com/office/powerpoint/2010/main" val="3578590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19104"/>
          </a:xfrm>
        </p:spPr>
        <p:txBody>
          <a:bodyPr>
            <a:noAutofit/>
          </a:bodyPr>
          <a:lstStyle/>
          <a:p>
            <a:r>
              <a:rPr lang="en-US" sz="3200" b="0" dirty="0" smtClean="0">
                <a:latin typeface="+mj-lt"/>
              </a:rPr>
              <a:t>Applicant </a:t>
            </a:r>
            <a:r>
              <a:rPr lang="en-US" sz="3200" b="0" dirty="0">
                <a:latin typeface="+mj-lt"/>
              </a:rPr>
              <a:t>Response to a </a:t>
            </a:r>
            <a:r>
              <a:rPr lang="en-US" sz="3200" b="0" dirty="0" smtClean="0">
                <a:latin typeface="+mj-lt"/>
              </a:rPr>
              <a:t>§112(a</a:t>
            </a:r>
            <a:r>
              <a:rPr lang="en-US" sz="3200" b="0" dirty="0">
                <a:latin typeface="+mj-lt"/>
              </a:rPr>
              <a:t>) </a:t>
            </a:r>
            <a:r>
              <a:rPr lang="en-US" sz="3200" b="0" dirty="0" smtClean="0">
                <a:latin typeface="+mj-lt"/>
              </a:rPr>
              <a:t>Rejection</a:t>
            </a:r>
            <a:endParaRPr lang="en-US" sz="3200" b="0" dirty="0">
              <a:latin typeface="+mj-lt"/>
            </a:endParaRPr>
          </a:p>
        </p:txBody>
      </p:sp>
      <p:sp>
        <p:nvSpPr>
          <p:cNvPr id="3" name="Content Placeholder 2"/>
          <p:cNvSpPr>
            <a:spLocks noGrp="1"/>
          </p:cNvSpPr>
          <p:nvPr>
            <p:ph idx="1"/>
          </p:nvPr>
        </p:nvSpPr>
        <p:spPr>
          <a:xfrm>
            <a:off x="457200" y="1066800"/>
            <a:ext cx="8229600" cy="5257800"/>
          </a:xfrm>
        </p:spPr>
        <p:txBody>
          <a:bodyPr>
            <a:noAutofit/>
          </a:bodyPr>
          <a:lstStyle/>
          <a:p>
            <a:pPr>
              <a:spcBef>
                <a:spcPts val="0"/>
              </a:spcBef>
              <a:spcAft>
                <a:spcPts val="300"/>
              </a:spcAft>
            </a:pPr>
            <a:r>
              <a:rPr lang="en-US" sz="2400" dirty="0" smtClean="0"/>
              <a:t>Once a </a:t>
            </a:r>
            <a:r>
              <a:rPr lang="en-US" sz="2400" i="1" dirty="0" smtClean="0"/>
              <a:t>prima facie </a:t>
            </a:r>
            <a:r>
              <a:rPr lang="en-US" sz="2400" dirty="0" smtClean="0"/>
              <a:t>case has been made by the examiner after considering all the evidence of record, the burden shifts to the applicant</a:t>
            </a:r>
          </a:p>
          <a:p>
            <a:pPr lvl="2">
              <a:spcBef>
                <a:spcPts val="0"/>
              </a:spcBef>
              <a:spcAft>
                <a:spcPts val="300"/>
              </a:spcAft>
            </a:pPr>
            <a:endParaRPr lang="en-US" sz="800" dirty="0" smtClean="0"/>
          </a:p>
          <a:p>
            <a:pPr>
              <a:spcBef>
                <a:spcPts val="0"/>
              </a:spcBef>
              <a:spcAft>
                <a:spcPts val="300"/>
              </a:spcAft>
            </a:pPr>
            <a:r>
              <a:rPr lang="en-US" sz="2400" dirty="0" smtClean="0"/>
              <a:t>A response to a rejection under §112(a) can include:</a:t>
            </a:r>
          </a:p>
          <a:p>
            <a:pPr lvl="1">
              <a:spcBef>
                <a:spcPts val="0"/>
              </a:spcBef>
              <a:spcAft>
                <a:spcPts val="300"/>
              </a:spcAft>
            </a:pPr>
            <a:r>
              <a:rPr lang="en-US" sz="1800" dirty="0" smtClean="0"/>
              <a:t>Amendment to the claims to remove/amend limitations lacking support</a:t>
            </a:r>
          </a:p>
          <a:p>
            <a:pPr lvl="1">
              <a:spcBef>
                <a:spcPts val="0"/>
              </a:spcBef>
              <a:spcAft>
                <a:spcPts val="300"/>
              </a:spcAft>
            </a:pPr>
            <a:r>
              <a:rPr lang="en-US" sz="1800" dirty="0" smtClean="0"/>
              <a:t>A showing that the specification provides adequate support by pointing out where in the written disclosure or drawings the support exists</a:t>
            </a:r>
          </a:p>
          <a:p>
            <a:pPr lvl="1">
              <a:spcBef>
                <a:spcPts val="0"/>
              </a:spcBef>
              <a:spcAft>
                <a:spcPts val="300"/>
              </a:spcAft>
            </a:pPr>
            <a:r>
              <a:rPr lang="en-US" sz="1800" dirty="0" smtClean="0"/>
              <a:t>An affidavit presenting factual evidence that the disclosure is adequate to support the full scope of the claims.  Factual evidence can include:</a:t>
            </a:r>
          </a:p>
          <a:p>
            <a:pPr marL="1033463" lvl="3" indent="-288925">
              <a:spcBef>
                <a:spcPts val="0"/>
              </a:spcBef>
              <a:spcAft>
                <a:spcPts val="300"/>
              </a:spcAft>
              <a:buFont typeface="Arial" panose="020B0604020202020204" pitchFamily="34" charset="0"/>
              <a:buChar char="•"/>
            </a:pPr>
            <a:r>
              <a:rPr lang="en-US" sz="1600" dirty="0" smtClean="0"/>
              <a:t>The level of skill in the art</a:t>
            </a:r>
          </a:p>
          <a:p>
            <a:pPr marL="1033463" lvl="3" indent="-288925">
              <a:spcBef>
                <a:spcPts val="0"/>
              </a:spcBef>
              <a:spcAft>
                <a:spcPts val="300"/>
              </a:spcAft>
              <a:buFont typeface="Arial" panose="020B0604020202020204" pitchFamily="34" charset="0"/>
              <a:buChar char="•"/>
            </a:pPr>
            <a:r>
              <a:rPr lang="en-US" sz="1600" dirty="0" smtClean="0"/>
              <a:t>Facts directed to the amount of time and effort and level of knowledge required for the practice of the invention (enablement)</a:t>
            </a:r>
          </a:p>
          <a:p>
            <a:pPr marL="1033463" lvl="3" indent="-288925">
              <a:spcBef>
                <a:spcPts val="0"/>
              </a:spcBef>
              <a:spcAft>
                <a:spcPts val="300"/>
              </a:spcAft>
              <a:buFont typeface="Arial" panose="020B0604020202020204" pitchFamily="34" charset="0"/>
              <a:buChar char="•"/>
            </a:pPr>
            <a:r>
              <a:rPr lang="en-US" sz="1600" dirty="0" smtClean="0"/>
              <a:t>Commercial availability of components that show that a person of ordinary skill in the art would know which or what parts of components could be used to make and/or use the invention (written description and enablement)</a:t>
            </a:r>
          </a:p>
          <a:p>
            <a:pPr marL="1033463" lvl="3" indent="-288925">
              <a:spcBef>
                <a:spcPts val="0"/>
              </a:spcBef>
              <a:spcAft>
                <a:spcPts val="300"/>
              </a:spcAft>
              <a:buFont typeface="Arial" panose="020B0604020202020204" pitchFamily="34" charset="0"/>
              <a:buChar char="•"/>
            </a:pPr>
            <a:endParaRPr lang="en-US" sz="800" dirty="0"/>
          </a:p>
          <a:p>
            <a:pPr marL="0" lvl="3" indent="0">
              <a:spcBef>
                <a:spcPts val="0"/>
              </a:spcBef>
              <a:spcAft>
                <a:spcPts val="300"/>
              </a:spcAft>
              <a:buNone/>
            </a:pPr>
            <a:r>
              <a:rPr lang="en-US" sz="1800" i="1" dirty="0" smtClean="0"/>
              <a:t>MPEP 2163.04(II), 2164.05, 2164.06(c)(III) </a:t>
            </a:r>
            <a:r>
              <a:rPr lang="en-US" sz="1800" i="1" dirty="0"/>
              <a:t>and 716</a:t>
            </a:r>
            <a:endParaRPr lang="en-US" sz="1800" i="1" dirty="0" smtClean="0"/>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13</a:t>
            </a:fld>
            <a:endParaRPr lang="en-US" dirty="0"/>
          </a:p>
        </p:txBody>
      </p:sp>
    </p:spTree>
    <p:extLst>
      <p:ext uri="{BB962C8B-B14F-4D97-AF65-F5344CB8AC3E}">
        <p14:creationId xmlns:p14="http://schemas.microsoft.com/office/powerpoint/2010/main" val="2584825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9100" y="676296"/>
            <a:ext cx="8229600" cy="695304"/>
          </a:xfrm>
        </p:spPr>
        <p:txBody>
          <a:bodyPr>
            <a:noAutofit/>
          </a:bodyPr>
          <a:lstStyle/>
          <a:p>
            <a:r>
              <a:rPr lang="en-US" sz="3200" b="0" dirty="0" smtClean="0">
                <a:latin typeface="+mj-lt"/>
              </a:rPr>
              <a:t>Clarity of the Prosecution Record </a:t>
            </a:r>
            <a:r>
              <a:rPr lang="en-US" sz="3200" b="0" dirty="0">
                <a:latin typeface="+mj-lt"/>
              </a:rPr>
              <a:t/>
            </a:r>
            <a:br>
              <a:rPr lang="en-US" sz="3200" b="0" dirty="0">
                <a:latin typeface="+mj-lt"/>
              </a:rPr>
            </a:br>
            <a:endParaRPr lang="en-US" sz="3200" b="0" dirty="0">
              <a:latin typeface="+mj-lt"/>
            </a:endParaRPr>
          </a:p>
        </p:txBody>
      </p:sp>
      <p:sp>
        <p:nvSpPr>
          <p:cNvPr id="6" name="Content Placeholder 5"/>
          <p:cNvSpPr>
            <a:spLocks noGrp="1"/>
          </p:cNvSpPr>
          <p:nvPr>
            <p:ph idx="1"/>
          </p:nvPr>
        </p:nvSpPr>
        <p:spPr>
          <a:xfrm>
            <a:off x="533400" y="1382486"/>
            <a:ext cx="8115300" cy="5132614"/>
          </a:xfrm>
        </p:spPr>
        <p:txBody>
          <a:bodyPr>
            <a:noAutofit/>
          </a:bodyPr>
          <a:lstStyle/>
          <a:p>
            <a:pPr>
              <a:spcBef>
                <a:spcPts val="0"/>
              </a:spcBef>
              <a:spcAft>
                <a:spcPts val="600"/>
              </a:spcAft>
            </a:pPr>
            <a:r>
              <a:rPr lang="en-US" sz="2000" dirty="0"/>
              <a:t>Clarity of claim </a:t>
            </a:r>
            <a:r>
              <a:rPr lang="en-US" sz="2000" dirty="0" smtClean="0"/>
              <a:t>limitations </a:t>
            </a:r>
            <a:r>
              <a:rPr lang="en-US" sz="2000" dirty="0"/>
              <a:t>in granted patents is improved when the </a:t>
            </a:r>
            <a:r>
              <a:rPr lang="en-US" sz="2000" dirty="0" smtClean="0"/>
              <a:t>specification provides a complete description of the invention</a:t>
            </a:r>
          </a:p>
          <a:p>
            <a:pPr lvl="2">
              <a:spcBef>
                <a:spcPts val="0"/>
              </a:spcBef>
              <a:spcAft>
                <a:spcPts val="600"/>
              </a:spcAft>
            </a:pPr>
            <a:endParaRPr lang="en-US" sz="1200" dirty="0" smtClean="0"/>
          </a:p>
          <a:p>
            <a:pPr>
              <a:spcBef>
                <a:spcPts val="0"/>
              </a:spcBef>
              <a:spcAft>
                <a:spcPts val="600"/>
              </a:spcAft>
            </a:pPr>
            <a:r>
              <a:rPr lang="en-US" sz="2000" dirty="0" smtClean="0"/>
              <a:t>Any deficiencies in the disclosure should be addressed during prosecution and clearly explained </a:t>
            </a:r>
            <a:r>
              <a:rPr lang="en-US" sz="2000" dirty="0"/>
              <a:t>in </a:t>
            </a:r>
            <a:r>
              <a:rPr lang="en-US" sz="2000" dirty="0" smtClean="0"/>
              <a:t>an Office action</a:t>
            </a:r>
            <a:endParaRPr lang="en-US" sz="2000" dirty="0"/>
          </a:p>
          <a:p>
            <a:pPr lvl="1">
              <a:spcBef>
                <a:spcPts val="0"/>
              </a:spcBef>
              <a:spcAft>
                <a:spcPts val="600"/>
              </a:spcAft>
            </a:pPr>
            <a:r>
              <a:rPr lang="en-US" sz="1800" dirty="0"/>
              <a:t>Early clarification by the examiner of </a:t>
            </a:r>
            <a:r>
              <a:rPr lang="en-US" sz="1800" dirty="0" smtClean="0"/>
              <a:t>inadequacies with the disclosure will </a:t>
            </a:r>
            <a:r>
              <a:rPr lang="en-US" sz="1800" dirty="0"/>
              <a:t>help </a:t>
            </a:r>
            <a:r>
              <a:rPr lang="en-US" sz="1800" dirty="0" smtClean="0"/>
              <a:t>applicant resolve the issue, </a:t>
            </a:r>
            <a:r>
              <a:rPr lang="en-US" sz="1800" i="1" dirty="0" smtClean="0"/>
              <a:t>e.g.</a:t>
            </a:r>
            <a:r>
              <a:rPr lang="en-US" sz="1800" dirty="0" smtClean="0"/>
              <a:t>, by clarifying </a:t>
            </a:r>
            <a:r>
              <a:rPr lang="en-US" sz="1800" dirty="0"/>
              <a:t>the </a:t>
            </a:r>
            <a:r>
              <a:rPr lang="en-US" sz="1800" dirty="0" smtClean="0"/>
              <a:t>meaning of claim limitations, amending </a:t>
            </a:r>
            <a:r>
              <a:rPr lang="en-US" sz="1800" dirty="0"/>
              <a:t>the </a:t>
            </a:r>
            <a:r>
              <a:rPr lang="en-US" sz="1800" dirty="0" smtClean="0"/>
              <a:t>claim(s) to ensure the scope is fully supported, and/or providing </a:t>
            </a:r>
            <a:r>
              <a:rPr lang="en-US" sz="1800" dirty="0"/>
              <a:t>a more effective </a:t>
            </a:r>
            <a:r>
              <a:rPr lang="en-US" sz="1800" dirty="0" smtClean="0"/>
              <a:t>response, leading </a:t>
            </a:r>
            <a:r>
              <a:rPr lang="en-US" sz="1800" dirty="0"/>
              <a:t>to more efficient prosecution</a:t>
            </a:r>
          </a:p>
          <a:p>
            <a:pPr lvl="1">
              <a:spcBef>
                <a:spcPts val="0"/>
              </a:spcBef>
              <a:spcAft>
                <a:spcPts val="600"/>
              </a:spcAft>
            </a:pPr>
            <a:r>
              <a:rPr lang="en-US" sz="1800" dirty="0"/>
              <a:t>The prosecution record will provide a map for the public to understand the boundaries of the patent </a:t>
            </a:r>
            <a:r>
              <a:rPr lang="en-US" sz="1800" dirty="0" smtClean="0"/>
              <a:t>protection and provide clear notice of patent rights</a:t>
            </a:r>
            <a:endParaRPr lang="en-US" sz="1800" dirty="0"/>
          </a:p>
          <a:p>
            <a:pPr lvl="1">
              <a:spcBef>
                <a:spcPts val="0"/>
              </a:spcBef>
              <a:spcAft>
                <a:spcPts val="600"/>
              </a:spcAft>
            </a:pPr>
            <a:r>
              <a:rPr lang="en-US" sz="1800" dirty="0"/>
              <a:t>The PTAB and courts will be informed as to what the examiner and the applicant understood the claims to </a:t>
            </a:r>
            <a:r>
              <a:rPr lang="en-US" sz="1800" dirty="0" smtClean="0"/>
              <a:t>mean</a:t>
            </a:r>
            <a:endParaRPr lang="en-US" sz="1800" dirty="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14</a:t>
            </a:fld>
            <a:endParaRPr lang="en-US" dirty="0"/>
          </a:p>
        </p:txBody>
      </p:sp>
    </p:spTree>
    <p:extLst>
      <p:ext uri="{BB962C8B-B14F-4D97-AF65-F5344CB8AC3E}">
        <p14:creationId xmlns:p14="http://schemas.microsoft.com/office/powerpoint/2010/main" val="2214309909"/>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71496"/>
            <a:ext cx="8229600" cy="771504"/>
          </a:xfrm>
        </p:spPr>
        <p:txBody>
          <a:bodyPr>
            <a:normAutofit/>
          </a:bodyPr>
          <a:lstStyle/>
          <a:p>
            <a:r>
              <a:rPr lang="en-US" sz="3200" dirty="0" smtClean="0">
                <a:latin typeface="+mj-lt"/>
              </a:rPr>
              <a:t>Overview Summary</a:t>
            </a:r>
            <a:endParaRPr lang="en-US" sz="3200" dirty="0">
              <a:latin typeface="+mj-lt"/>
            </a:endParaRPr>
          </a:p>
        </p:txBody>
      </p:sp>
      <p:sp>
        <p:nvSpPr>
          <p:cNvPr id="6" name="Content Placeholder 5"/>
          <p:cNvSpPr>
            <a:spLocks noGrp="1"/>
          </p:cNvSpPr>
          <p:nvPr>
            <p:ph idx="1"/>
          </p:nvPr>
        </p:nvSpPr>
        <p:spPr>
          <a:xfrm>
            <a:off x="533400" y="1219200"/>
            <a:ext cx="8305800" cy="4648200"/>
          </a:xfrm>
        </p:spPr>
        <p:txBody>
          <a:bodyPr>
            <a:normAutofit/>
          </a:bodyPr>
          <a:lstStyle/>
          <a:p>
            <a:pPr marL="342900" lvl="2" indent="-342900">
              <a:spcBef>
                <a:spcPts val="0"/>
              </a:spcBef>
              <a:spcAft>
                <a:spcPts val="300"/>
              </a:spcAft>
            </a:pPr>
            <a:r>
              <a:rPr lang="en-US" dirty="0" smtClean="0"/>
              <a:t>Ensure </a:t>
            </a:r>
            <a:r>
              <a:rPr lang="en-US" dirty="0"/>
              <a:t>that claims, especially those with functional language, are fully supported and enabled by the application disclosure by enforcing </a:t>
            </a:r>
            <a:r>
              <a:rPr lang="en-US" dirty="0">
                <a:solidFill>
                  <a:prstClr val="black"/>
                </a:solidFill>
              </a:rPr>
              <a:t>§ 112(a)</a:t>
            </a:r>
            <a:r>
              <a:rPr lang="en-US" dirty="0"/>
              <a:t> </a:t>
            </a:r>
            <a:r>
              <a:rPr lang="en-US" dirty="0" smtClean="0"/>
              <a:t>requirements</a:t>
            </a:r>
          </a:p>
          <a:p>
            <a:pPr marL="0" lvl="2" indent="0">
              <a:spcBef>
                <a:spcPts val="0"/>
              </a:spcBef>
              <a:spcAft>
                <a:spcPts val="300"/>
              </a:spcAft>
              <a:buNone/>
            </a:pPr>
            <a:endParaRPr lang="en-US" dirty="0" smtClean="0"/>
          </a:p>
          <a:p>
            <a:pPr marL="342900" lvl="2" indent="-342900">
              <a:spcBef>
                <a:spcPts val="0"/>
              </a:spcBef>
              <a:spcAft>
                <a:spcPts val="300"/>
              </a:spcAft>
            </a:pPr>
            <a:r>
              <a:rPr lang="en-US" dirty="0" smtClean="0"/>
              <a:t>Because there </a:t>
            </a:r>
            <a:r>
              <a:rPr lang="en-US" dirty="0"/>
              <a:t>is a presumption that a specification as filed provides an adequate disclosure under § </a:t>
            </a:r>
            <a:r>
              <a:rPr lang="en-US" dirty="0" smtClean="0"/>
              <a:t>112(a), the </a:t>
            </a:r>
            <a:r>
              <a:rPr lang="en-US" dirty="0"/>
              <a:t>examiner has the burden of setting forth a </a:t>
            </a:r>
            <a:r>
              <a:rPr lang="en-US" i="1" dirty="0"/>
              <a:t>prima facie</a:t>
            </a:r>
            <a:r>
              <a:rPr lang="en-US" dirty="0"/>
              <a:t> </a:t>
            </a:r>
            <a:r>
              <a:rPr lang="en-US" dirty="0" smtClean="0"/>
              <a:t>case of lack of written description and/or enablement</a:t>
            </a:r>
          </a:p>
          <a:p>
            <a:pPr marL="0" lvl="2" indent="0">
              <a:spcBef>
                <a:spcPts val="0"/>
              </a:spcBef>
              <a:spcAft>
                <a:spcPts val="300"/>
              </a:spcAft>
              <a:buNone/>
            </a:pPr>
            <a:endParaRPr lang="en-US" dirty="0" smtClean="0"/>
          </a:p>
          <a:p>
            <a:pPr marL="342900" lvl="2" indent="-342900">
              <a:spcBef>
                <a:spcPts val="0"/>
              </a:spcBef>
              <a:spcAft>
                <a:spcPts val="300"/>
              </a:spcAft>
            </a:pPr>
            <a:r>
              <a:rPr lang="en-US" dirty="0" smtClean="0"/>
              <a:t>Establish a clear prosecution record by setting forth reasons </a:t>
            </a:r>
            <a:r>
              <a:rPr lang="en-US" dirty="0"/>
              <a:t>why the </a:t>
            </a:r>
            <a:r>
              <a:rPr lang="en-US" dirty="0" smtClean="0"/>
              <a:t>application disclosure </a:t>
            </a:r>
            <a:r>
              <a:rPr lang="en-US" dirty="0"/>
              <a:t>is deficient under § 112(a</a:t>
            </a:r>
            <a:r>
              <a:rPr lang="en-US" dirty="0" smtClean="0"/>
              <a:t>) and </a:t>
            </a:r>
            <a:r>
              <a:rPr lang="en-US" dirty="0"/>
              <a:t>thus the claims that rely thereon are </a:t>
            </a:r>
            <a:r>
              <a:rPr lang="en-US" dirty="0" smtClean="0"/>
              <a:t>rejected</a:t>
            </a:r>
            <a:endParaRPr lang="en-US" i="1" dirty="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15</a:t>
            </a:fld>
            <a:endParaRPr lang="en-US" dirty="0"/>
          </a:p>
        </p:txBody>
      </p:sp>
    </p:spTree>
    <p:extLst>
      <p:ext uri="{BB962C8B-B14F-4D97-AF65-F5344CB8AC3E}">
        <p14:creationId xmlns:p14="http://schemas.microsoft.com/office/powerpoint/2010/main" val="778643516"/>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7700" y="2971800"/>
            <a:ext cx="7848600" cy="914400"/>
          </a:xfrm>
        </p:spPr>
        <p:txBody>
          <a:bodyPr>
            <a:normAutofit fontScale="90000"/>
          </a:bodyPr>
          <a:lstStyle/>
          <a:p>
            <a:r>
              <a:rPr lang="en-US" sz="3600" b="0" dirty="0" smtClean="0">
                <a:latin typeface="+mj-lt"/>
              </a:rPr>
              <a:t>§ 112(a):  Focus </a:t>
            </a:r>
            <a:r>
              <a:rPr lang="en-US" sz="3600" b="0" dirty="0">
                <a:latin typeface="+mj-lt"/>
              </a:rPr>
              <a:t>on Electrical/Mechanical and Computer/Software-related </a:t>
            </a:r>
            <a:r>
              <a:rPr lang="en-US" sz="3600" b="0" dirty="0" smtClean="0">
                <a:latin typeface="+mj-lt"/>
              </a:rPr>
              <a:t>Claims </a:t>
            </a:r>
            <a:br>
              <a:rPr lang="en-US" sz="3600" b="0" dirty="0" smtClean="0">
                <a:latin typeface="+mj-lt"/>
              </a:rPr>
            </a:br>
            <a:r>
              <a:rPr lang="en-US" sz="3600" b="0" dirty="0">
                <a:latin typeface="+mj-lt"/>
              </a:rPr>
              <a:t/>
            </a:r>
            <a:br>
              <a:rPr lang="en-US" sz="3600" b="0" dirty="0">
                <a:latin typeface="+mj-lt"/>
              </a:rPr>
            </a:br>
            <a:r>
              <a:rPr lang="en-US" sz="3600" b="0" dirty="0" smtClean="0">
                <a:latin typeface="+mj-lt"/>
              </a:rPr>
              <a:t>PART I – W</a:t>
            </a:r>
            <a:r>
              <a:rPr lang="en-US" sz="3600" dirty="0" smtClean="0">
                <a:latin typeface="+mj-lt"/>
              </a:rPr>
              <a:t>RITTEN DESCRIPTION</a:t>
            </a:r>
            <a:endParaRPr lang="en-US" sz="3600" dirty="0">
              <a:latin typeface="+mj-lt"/>
            </a:endParaRPr>
          </a:p>
        </p:txBody>
      </p:sp>
      <p:sp>
        <p:nvSpPr>
          <p:cNvPr id="8"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16</a:t>
            </a:fld>
            <a:endParaRPr lang="en-US" dirty="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Tree>
    <p:extLst>
      <p:ext uri="{BB962C8B-B14F-4D97-AF65-F5344CB8AC3E}">
        <p14:creationId xmlns:p14="http://schemas.microsoft.com/office/powerpoint/2010/main" val="703312193"/>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700" name="Rectangle 2"/>
          <p:cNvSpPr>
            <a:spLocks noGrp="1" noChangeArrowheads="1"/>
          </p:cNvSpPr>
          <p:nvPr>
            <p:ph type="body" idx="4294967295"/>
          </p:nvPr>
        </p:nvSpPr>
        <p:spPr>
          <a:xfrm>
            <a:off x="381000" y="1143000"/>
            <a:ext cx="8458200" cy="5486400"/>
          </a:xfrm>
        </p:spPr>
        <p:txBody>
          <a:bodyPr>
            <a:normAutofit fontScale="62500" lnSpcReduction="20000"/>
          </a:bodyPr>
          <a:lstStyle/>
          <a:p>
            <a:r>
              <a:rPr lang="en-US" sz="3800" dirty="0" smtClean="0"/>
              <a:t>Written description applies </a:t>
            </a:r>
            <a:r>
              <a:rPr lang="en-US" sz="3800" dirty="0"/>
              <a:t>to all claims, including original </a:t>
            </a:r>
            <a:r>
              <a:rPr lang="en-US" sz="3800" dirty="0" smtClean="0"/>
              <a:t>claims</a:t>
            </a:r>
            <a:endParaRPr lang="en-US" sz="1500" dirty="0" smtClean="0"/>
          </a:p>
          <a:p>
            <a:pPr marL="347663" indent="-347663" eaLnBrk="1" hangingPunct="1">
              <a:lnSpc>
                <a:spcPct val="120000"/>
              </a:lnSpc>
              <a:spcBef>
                <a:spcPts val="0"/>
              </a:spcBef>
              <a:spcAft>
                <a:spcPts val="600"/>
              </a:spcAft>
            </a:pPr>
            <a:endParaRPr lang="en-US" altLang="en-US" sz="3800" dirty="0" smtClean="0"/>
          </a:p>
          <a:p>
            <a:pPr marL="347663" indent="-347663" eaLnBrk="1" hangingPunct="1">
              <a:lnSpc>
                <a:spcPct val="120000"/>
              </a:lnSpc>
              <a:spcBef>
                <a:spcPts val="0"/>
              </a:spcBef>
              <a:spcAft>
                <a:spcPts val="600"/>
              </a:spcAft>
            </a:pPr>
            <a:r>
              <a:rPr lang="en-US" altLang="en-US" sz="3800" dirty="0" smtClean="0"/>
              <a:t>An original claim may lack written description when the </a:t>
            </a:r>
            <a:r>
              <a:rPr lang="en-US" altLang="en-US" sz="3800" dirty="0"/>
              <a:t>claim </a:t>
            </a:r>
            <a:r>
              <a:rPr lang="en-US" altLang="en-US" sz="3800" dirty="0" smtClean="0"/>
              <a:t>defines </a:t>
            </a:r>
            <a:r>
              <a:rPr lang="en-US" altLang="en-US" sz="3800" dirty="0"/>
              <a:t>the invention in functional language specifying a desired </a:t>
            </a:r>
            <a:r>
              <a:rPr lang="en-US" altLang="en-US" sz="3800" dirty="0" smtClean="0"/>
              <a:t>result but the specification does </a:t>
            </a:r>
            <a:r>
              <a:rPr lang="en-US" altLang="en-US" sz="3800" dirty="0"/>
              <a:t>not sufficiently identify </a:t>
            </a:r>
            <a:r>
              <a:rPr lang="en-US" altLang="en-US" sz="3800" b="1" dirty="0"/>
              <a:t>how</a:t>
            </a:r>
            <a:r>
              <a:rPr lang="en-US" altLang="en-US" sz="3800" i="1" dirty="0"/>
              <a:t> </a:t>
            </a:r>
            <a:r>
              <a:rPr lang="en-US" altLang="en-US" sz="3800" dirty="0"/>
              <a:t>the </a:t>
            </a:r>
            <a:r>
              <a:rPr lang="en-US" altLang="en-US" sz="3800" dirty="0" smtClean="0"/>
              <a:t>function is performed or result is achieved</a:t>
            </a:r>
          </a:p>
          <a:p>
            <a:pPr marL="747713" lvl="1" indent="-347663">
              <a:lnSpc>
                <a:spcPct val="120000"/>
              </a:lnSpc>
              <a:spcBef>
                <a:spcPts val="0"/>
              </a:spcBef>
              <a:spcAft>
                <a:spcPts val="600"/>
              </a:spcAft>
            </a:pPr>
            <a:r>
              <a:rPr lang="en-US" altLang="en-US" sz="3200" dirty="0" smtClean="0"/>
              <a:t>For software, this can occur when the algorithm or steps/procedure for performing the computer function are not explained at all or are not explained in sufficient detail (simply restating the function recited in the claim is not necessarily sufficient)</a:t>
            </a:r>
          </a:p>
          <a:p>
            <a:pPr marL="1147763" lvl="2" indent="-347663">
              <a:lnSpc>
                <a:spcPct val="120000"/>
              </a:lnSpc>
              <a:spcBef>
                <a:spcPts val="0"/>
              </a:spcBef>
              <a:spcAft>
                <a:spcPts val="600"/>
              </a:spcAft>
            </a:pPr>
            <a:endParaRPr lang="en-US" altLang="en-US" sz="1500" dirty="0" smtClean="0"/>
          </a:p>
          <a:p>
            <a:pPr marL="0" lvl="2" indent="0">
              <a:lnSpc>
                <a:spcPct val="120000"/>
              </a:lnSpc>
              <a:spcBef>
                <a:spcPts val="0"/>
              </a:spcBef>
              <a:spcAft>
                <a:spcPts val="600"/>
              </a:spcAft>
              <a:buNone/>
            </a:pPr>
            <a:r>
              <a:rPr lang="en-US" altLang="en-US" sz="3300" i="1" dirty="0" smtClean="0"/>
              <a:t>MPEP 2163(A)</a:t>
            </a:r>
          </a:p>
        </p:txBody>
      </p:sp>
      <p:sp>
        <p:nvSpPr>
          <p:cNvPr id="7" name="Rectangle 4"/>
          <p:cNvSpPr txBox="1">
            <a:spLocks noChangeArrowheads="1"/>
          </p:cNvSpPr>
          <p:nvPr/>
        </p:nvSpPr>
        <p:spPr>
          <a:xfrm>
            <a:off x="457200" y="381000"/>
            <a:ext cx="8229600" cy="914400"/>
          </a:xfrm>
          <a:prstGeom prst="rect">
            <a:avLst/>
          </a:prstGeom>
          <a:noFill/>
        </p:spPr>
        <p:txBody>
          <a:bodyPr/>
          <a:lstStyle>
            <a:lvl1pPr eaLnBrk="0" hangingPunct="0">
              <a:defRPr b="1" i="1">
                <a:solidFill>
                  <a:srgbClr val="FF0000"/>
                </a:solidFill>
                <a:latin typeface="Arial" charset="0"/>
              </a:defRPr>
            </a:lvl1pPr>
            <a:lvl2pPr marL="742950" indent="-285750" eaLnBrk="0" hangingPunct="0">
              <a:defRPr b="1" i="1">
                <a:solidFill>
                  <a:srgbClr val="FF0000"/>
                </a:solidFill>
                <a:latin typeface="Arial" charset="0"/>
              </a:defRPr>
            </a:lvl2pPr>
            <a:lvl3pPr marL="1143000" indent="-228600" eaLnBrk="0" hangingPunct="0">
              <a:defRPr b="1" i="1">
                <a:solidFill>
                  <a:srgbClr val="FF0000"/>
                </a:solidFill>
                <a:latin typeface="Arial" charset="0"/>
              </a:defRPr>
            </a:lvl3pPr>
            <a:lvl4pPr marL="1600200" indent="-228600" eaLnBrk="0" hangingPunct="0">
              <a:defRPr b="1" i="1">
                <a:solidFill>
                  <a:srgbClr val="FF0000"/>
                </a:solidFill>
                <a:latin typeface="Arial" charset="0"/>
              </a:defRPr>
            </a:lvl4pPr>
            <a:lvl5pPr marL="2057400" indent="-228600" eaLnBrk="0" hangingPunct="0">
              <a:defRPr b="1" i="1">
                <a:solidFill>
                  <a:srgbClr val="FF0000"/>
                </a:solidFill>
                <a:latin typeface="Arial" charset="0"/>
              </a:defRPr>
            </a:lvl5pPr>
            <a:lvl6pPr marL="2514600" indent="-228600" eaLnBrk="0" fontAlgn="base" hangingPunct="0">
              <a:spcBef>
                <a:spcPct val="0"/>
              </a:spcBef>
              <a:spcAft>
                <a:spcPct val="0"/>
              </a:spcAft>
              <a:defRPr b="1" i="1">
                <a:solidFill>
                  <a:srgbClr val="FF0000"/>
                </a:solidFill>
                <a:latin typeface="Arial" charset="0"/>
              </a:defRPr>
            </a:lvl6pPr>
            <a:lvl7pPr marL="2971800" indent="-228600" eaLnBrk="0" fontAlgn="base" hangingPunct="0">
              <a:spcBef>
                <a:spcPct val="0"/>
              </a:spcBef>
              <a:spcAft>
                <a:spcPct val="0"/>
              </a:spcAft>
              <a:defRPr b="1" i="1">
                <a:solidFill>
                  <a:srgbClr val="FF0000"/>
                </a:solidFill>
                <a:latin typeface="Arial" charset="0"/>
              </a:defRPr>
            </a:lvl7pPr>
            <a:lvl8pPr marL="3429000" indent="-228600" eaLnBrk="0" fontAlgn="base" hangingPunct="0">
              <a:spcBef>
                <a:spcPct val="0"/>
              </a:spcBef>
              <a:spcAft>
                <a:spcPct val="0"/>
              </a:spcAft>
              <a:defRPr b="1" i="1">
                <a:solidFill>
                  <a:srgbClr val="FF0000"/>
                </a:solidFill>
                <a:latin typeface="Arial" charset="0"/>
              </a:defRPr>
            </a:lvl8pPr>
            <a:lvl9pPr marL="3886200" indent="-228600" eaLnBrk="0" fontAlgn="base" hangingPunct="0">
              <a:spcBef>
                <a:spcPct val="0"/>
              </a:spcBef>
              <a:spcAft>
                <a:spcPct val="0"/>
              </a:spcAft>
              <a:defRPr b="1" i="1">
                <a:solidFill>
                  <a:srgbClr val="FF0000"/>
                </a:solidFill>
                <a:latin typeface="Arial" charset="0"/>
              </a:defRPr>
            </a:lvl9pPr>
          </a:lstStyle>
          <a:p>
            <a:pPr algn="ctr" eaLnBrk="1" hangingPunct="1"/>
            <a:r>
              <a:rPr lang="en-US" altLang="en-US" sz="3200" b="0" i="0" dirty="0" smtClean="0">
                <a:solidFill>
                  <a:schemeClr val="tx1"/>
                </a:solidFill>
                <a:latin typeface="+mj-lt"/>
              </a:rPr>
              <a:t>Written Description – Original Claims</a:t>
            </a:r>
            <a:endParaRPr lang="en-US" altLang="en-US" sz="3200" b="0" i="0" dirty="0">
              <a:solidFill>
                <a:schemeClr val="tx1"/>
              </a:solidFill>
              <a:latin typeface="+mj-lt"/>
            </a:endParaRPr>
          </a:p>
        </p:txBody>
      </p:sp>
      <p:sp>
        <p:nvSpPr>
          <p:cNvPr id="6"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17</a:t>
            </a:fld>
            <a:endParaRPr lang="en-US" dirty="0"/>
          </a:p>
        </p:txBody>
      </p:sp>
    </p:spTree>
    <p:extLst>
      <p:ext uri="{BB962C8B-B14F-4D97-AF65-F5344CB8AC3E}">
        <p14:creationId xmlns:p14="http://schemas.microsoft.com/office/powerpoint/2010/main" val="559119990"/>
      </p:ext>
    </p:extLst>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700" name="Rectangle 2"/>
          <p:cNvSpPr>
            <a:spLocks noGrp="1" noChangeArrowheads="1"/>
          </p:cNvSpPr>
          <p:nvPr>
            <p:ph type="body" idx="4294967295"/>
          </p:nvPr>
        </p:nvSpPr>
        <p:spPr>
          <a:xfrm>
            <a:off x="381000" y="2286000"/>
            <a:ext cx="8458200" cy="4419600"/>
          </a:xfrm>
        </p:spPr>
        <p:txBody>
          <a:bodyPr>
            <a:normAutofit/>
          </a:bodyPr>
          <a:lstStyle/>
          <a:p>
            <a:pPr>
              <a:spcBef>
                <a:spcPts val="600"/>
              </a:spcBef>
              <a:spcAft>
                <a:spcPts val="600"/>
              </a:spcAft>
            </a:pPr>
            <a:r>
              <a:rPr lang="en-US" altLang="en-US" sz="2400" dirty="0" smtClean="0"/>
              <a:t>An </a:t>
            </a:r>
            <a:r>
              <a:rPr lang="en-US" altLang="en-US" sz="2400" dirty="0"/>
              <a:t>original claim may </a:t>
            </a:r>
            <a:r>
              <a:rPr lang="en-US" altLang="en-US" sz="2400" dirty="0" smtClean="0">
                <a:solidFill>
                  <a:srgbClr val="C00000"/>
                </a:solidFill>
              </a:rPr>
              <a:t>also </a:t>
            </a:r>
            <a:r>
              <a:rPr lang="en-US" altLang="en-US" sz="2400" dirty="0" smtClean="0"/>
              <a:t>lack </a:t>
            </a:r>
            <a:r>
              <a:rPr lang="en-US" altLang="en-US" sz="2400" dirty="0"/>
              <a:t>written description </a:t>
            </a:r>
            <a:r>
              <a:rPr lang="en-US" altLang="en-US" sz="2400" dirty="0" smtClean="0"/>
              <a:t>when </a:t>
            </a:r>
            <a:r>
              <a:rPr lang="en-US" altLang="en-US" sz="2400" dirty="0" smtClean="0">
                <a:solidFill>
                  <a:schemeClr val="tx1"/>
                </a:solidFill>
              </a:rPr>
              <a:t>a broad genus claim </a:t>
            </a:r>
            <a:r>
              <a:rPr lang="en-US" altLang="en-US" sz="2400" dirty="0" smtClean="0"/>
              <a:t>is presented but the</a:t>
            </a:r>
            <a:r>
              <a:rPr lang="en-US" altLang="en-US" sz="2400" dirty="0" smtClean="0">
                <a:solidFill>
                  <a:schemeClr val="tx1"/>
                </a:solidFill>
              </a:rPr>
              <a:t> specification only describes a narrow species with no evidence that the genus is contemplated</a:t>
            </a:r>
          </a:p>
          <a:p>
            <a:pPr marL="747713" lvl="1" indent="-347663">
              <a:spcBef>
                <a:spcPts val="600"/>
              </a:spcBef>
              <a:spcAft>
                <a:spcPts val="600"/>
              </a:spcAft>
            </a:pPr>
            <a:r>
              <a:rPr lang="en-US" altLang="en-US" sz="2000" dirty="0" smtClean="0"/>
              <a:t>For processes, this can occur when the claim covers all ways of performing a process but the specification discloses only one method</a:t>
            </a:r>
            <a:endParaRPr lang="en-US" altLang="en-US" sz="2000" dirty="0"/>
          </a:p>
          <a:p>
            <a:pPr marL="0" lvl="2" indent="0">
              <a:lnSpc>
                <a:spcPct val="120000"/>
              </a:lnSpc>
              <a:spcBef>
                <a:spcPts val="0"/>
              </a:spcBef>
              <a:spcAft>
                <a:spcPts val="600"/>
              </a:spcAft>
              <a:buNone/>
            </a:pPr>
            <a:endParaRPr lang="en-US" altLang="en-US" sz="2000" i="1" dirty="0" smtClean="0"/>
          </a:p>
          <a:p>
            <a:pPr marL="0" lvl="2" indent="0">
              <a:lnSpc>
                <a:spcPct val="120000"/>
              </a:lnSpc>
              <a:spcBef>
                <a:spcPts val="0"/>
              </a:spcBef>
              <a:spcAft>
                <a:spcPts val="600"/>
              </a:spcAft>
              <a:buNone/>
            </a:pPr>
            <a:r>
              <a:rPr lang="en-US" altLang="en-US" sz="1800" i="1" dirty="0" smtClean="0"/>
              <a:t>MPEP 2163(A)</a:t>
            </a:r>
          </a:p>
        </p:txBody>
      </p:sp>
      <p:sp>
        <p:nvSpPr>
          <p:cNvPr id="7" name="Rectangle 4"/>
          <p:cNvSpPr txBox="1">
            <a:spLocks noChangeArrowheads="1"/>
          </p:cNvSpPr>
          <p:nvPr/>
        </p:nvSpPr>
        <p:spPr>
          <a:xfrm>
            <a:off x="457200" y="381000"/>
            <a:ext cx="8229600" cy="914400"/>
          </a:xfrm>
          <a:prstGeom prst="rect">
            <a:avLst/>
          </a:prstGeom>
          <a:noFill/>
        </p:spPr>
        <p:txBody>
          <a:bodyPr/>
          <a:lstStyle>
            <a:lvl1pPr eaLnBrk="0" hangingPunct="0">
              <a:defRPr b="1" i="1">
                <a:solidFill>
                  <a:srgbClr val="FF0000"/>
                </a:solidFill>
                <a:latin typeface="Arial" charset="0"/>
              </a:defRPr>
            </a:lvl1pPr>
            <a:lvl2pPr marL="742950" indent="-285750" eaLnBrk="0" hangingPunct="0">
              <a:defRPr b="1" i="1">
                <a:solidFill>
                  <a:srgbClr val="FF0000"/>
                </a:solidFill>
                <a:latin typeface="Arial" charset="0"/>
              </a:defRPr>
            </a:lvl2pPr>
            <a:lvl3pPr marL="1143000" indent="-228600" eaLnBrk="0" hangingPunct="0">
              <a:defRPr b="1" i="1">
                <a:solidFill>
                  <a:srgbClr val="FF0000"/>
                </a:solidFill>
                <a:latin typeface="Arial" charset="0"/>
              </a:defRPr>
            </a:lvl3pPr>
            <a:lvl4pPr marL="1600200" indent="-228600" eaLnBrk="0" hangingPunct="0">
              <a:defRPr b="1" i="1">
                <a:solidFill>
                  <a:srgbClr val="FF0000"/>
                </a:solidFill>
                <a:latin typeface="Arial" charset="0"/>
              </a:defRPr>
            </a:lvl4pPr>
            <a:lvl5pPr marL="2057400" indent="-228600" eaLnBrk="0" hangingPunct="0">
              <a:defRPr b="1" i="1">
                <a:solidFill>
                  <a:srgbClr val="FF0000"/>
                </a:solidFill>
                <a:latin typeface="Arial" charset="0"/>
              </a:defRPr>
            </a:lvl5pPr>
            <a:lvl6pPr marL="2514600" indent="-228600" eaLnBrk="0" fontAlgn="base" hangingPunct="0">
              <a:spcBef>
                <a:spcPct val="0"/>
              </a:spcBef>
              <a:spcAft>
                <a:spcPct val="0"/>
              </a:spcAft>
              <a:defRPr b="1" i="1">
                <a:solidFill>
                  <a:srgbClr val="FF0000"/>
                </a:solidFill>
                <a:latin typeface="Arial" charset="0"/>
              </a:defRPr>
            </a:lvl6pPr>
            <a:lvl7pPr marL="2971800" indent="-228600" eaLnBrk="0" fontAlgn="base" hangingPunct="0">
              <a:spcBef>
                <a:spcPct val="0"/>
              </a:spcBef>
              <a:spcAft>
                <a:spcPct val="0"/>
              </a:spcAft>
              <a:defRPr b="1" i="1">
                <a:solidFill>
                  <a:srgbClr val="FF0000"/>
                </a:solidFill>
                <a:latin typeface="Arial" charset="0"/>
              </a:defRPr>
            </a:lvl7pPr>
            <a:lvl8pPr marL="3429000" indent="-228600" eaLnBrk="0" fontAlgn="base" hangingPunct="0">
              <a:spcBef>
                <a:spcPct val="0"/>
              </a:spcBef>
              <a:spcAft>
                <a:spcPct val="0"/>
              </a:spcAft>
              <a:defRPr b="1" i="1">
                <a:solidFill>
                  <a:srgbClr val="FF0000"/>
                </a:solidFill>
                <a:latin typeface="Arial" charset="0"/>
              </a:defRPr>
            </a:lvl8pPr>
            <a:lvl9pPr marL="3886200" indent="-228600" eaLnBrk="0" fontAlgn="base" hangingPunct="0">
              <a:spcBef>
                <a:spcPct val="0"/>
              </a:spcBef>
              <a:spcAft>
                <a:spcPct val="0"/>
              </a:spcAft>
              <a:defRPr b="1" i="1">
                <a:solidFill>
                  <a:srgbClr val="FF0000"/>
                </a:solidFill>
                <a:latin typeface="Arial" charset="0"/>
              </a:defRPr>
            </a:lvl9pPr>
          </a:lstStyle>
          <a:p>
            <a:pPr algn="ctr" eaLnBrk="1" hangingPunct="1"/>
            <a:r>
              <a:rPr lang="en-US" altLang="en-US" sz="3200" b="0" i="0" dirty="0" smtClean="0">
                <a:solidFill>
                  <a:schemeClr val="tx1"/>
                </a:solidFill>
                <a:latin typeface="+mj-lt"/>
              </a:rPr>
              <a:t>Written Description – Original Claims (Continued)</a:t>
            </a:r>
            <a:endParaRPr lang="en-US" altLang="en-US" sz="3200" b="0" i="0" dirty="0">
              <a:solidFill>
                <a:schemeClr val="tx1"/>
              </a:solidFill>
              <a:latin typeface="+mj-lt"/>
            </a:endParaRPr>
          </a:p>
        </p:txBody>
      </p:sp>
      <p:sp>
        <p:nvSpPr>
          <p:cNvPr id="6"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18</a:t>
            </a:fld>
            <a:endParaRPr lang="en-US" dirty="0"/>
          </a:p>
        </p:txBody>
      </p:sp>
    </p:spTree>
    <p:extLst>
      <p:ext uri="{BB962C8B-B14F-4D97-AF65-F5344CB8AC3E}">
        <p14:creationId xmlns:p14="http://schemas.microsoft.com/office/powerpoint/2010/main" val="2327958305"/>
      </p:ext>
    </p:extLst>
  </p:cSld>
  <p:clrMapOvr>
    <a:masterClrMapping/>
  </p:clrMapOvr>
  <p:transition>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229600" cy="838200"/>
          </a:xfrm>
        </p:spPr>
        <p:txBody>
          <a:bodyPr>
            <a:noAutofit/>
          </a:bodyPr>
          <a:lstStyle/>
          <a:p>
            <a:r>
              <a:rPr lang="en-US" sz="3200" b="0" dirty="0" smtClean="0">
                <a:latin typeface="+mj-lt"/>
              </a:rPr>
              <a:t>Written Description – Computer-Implemented Functional Limitations</a:t>
            </a:r>
            <a:endParaRPr lang="en-US" sz="3200" b="0" dirty="0">
              <a:latin typeface="+mj-lt"/>
            </a:endParaRPr>
          </a:p>
        </p:txBody>
      </p:sp>
      <p:sp>
        <p:nvSpPr>
          <p:cNvPr id="6" name="Content Placeholder 5"/>
          <p:cNvSpPr>
            <a:spLocks noGrp="1"/>
          </p:cNvSpPr>
          <p:nvPr>
            <p:ph idx="1"/>
          </p:nvPr>
        </p:nvSpPr>
        <p:spPr>
          <a:xfrm>
            <a:off x="457200" y="2133600"/>
            <a:ext cx="8229600" cy="4343400"/>
          </a:xfrm>
        </p:spPr>
        <p:txBody>
          <a:bodyPr>
            <a:noAutofit/>
          </a:bodyPr>
          <a:lstStyle/>
          <a:p>
            <a:pPr marL="342900" lvl="1" indent="-342900">
              <a:buFont typeface="Arial"/>
              <a:buChar char="•"/>
            </a:pPr>
            <a:r>
              <a:rPr lang="en-US" sz="2400" dirty="0"/>
              <a:t>For </a:t>
            </a:r>
            <a:r>
              <a:rPr lang="en-US" sz="2400" dirty="0" smtClean="0"/>
              <a:t>written description, </a:t>
            </a:r>
            <a:r>
              <a:rPr lang="en-US" sz="2400" dirty="0"/>
              <a:t>the critical inquiry is:</a:t>
            </a:r>
          </a:p>
          <a:p>
            <a:pPr marL="347663" lvl="2" indent="0">
              <a:buNone/>
            </a:pPr>
            <a:r>
              <a:rPr lang="en-US" i="1" dirty="0" smtClean="0"/>
              <a:t>Does </a:t>
            </a:r>
            <a:r>
              <a:rPr lang="en-US" i="1" dirty="0"/>
              <a:t>the specification explain what hardware and/or </a:t>
            </a:r>
            <a:r>
              <a:rPr lang="en-US" i="1" dirty="0" smtClean="0"/>
              <a:t>software (specifically the steps </a:t>
            </a:r>
            <a:r>
              <a:rPr lang="en-US" i="1" dirty="0"/>
              <a:t>or </a:t>
            </a:r>
            <a:r>
              <a:rPr lang="en-US" i="1" dirty="0" smtClean="0"/>
              <a:t>procedures) </a:t>
            </a:r>
            <a:r>
              <a:rPr lang="en-US" b="1" i="1" dirty="0"/>
              <a:t>the inventor uses </a:t>
            </a:r>
            <a:r>
              <a:rPr lang="en-US" i="1" dirty="0"/>
              <a:t>to accomplish the claimed </a:t>
            </a:r>
            <a:r>
              <a:rPr lang="en-US" i="1" dirty="0" smtClean="0"/>
              <a:t>function?</a:t>
            </a:r>
          </a:p>
          <a:p>
            <a:pPr marL="347663" lvl="2" indent="0">
              <a:buNone/>
            </a:pPr>
            <a:endParaRPr lang="en-US" sz="1800" i="1" dirty="0"/>
          </a:p>
          <a:p>
            <a:pPr marL="0" lvl="1" indent="0">
              <a:lnSpc>
                <a:spcPct val="120000"/>
              </a:lnSpc>
              <a:spcBef>
                <a:spcPts val="0"/>
              </a:spcBef>
              <a:spcAft>
                <a:spcPts val="600"/>
              </a:spcAft>
              <a:buNone/>
            </a:pPr>
            <a:r>
              <a:rPr lang="en-US" sz="1600" i="1" dirty="0" smtClean="0"/>
              <a:t>MPEP 2161.01(I)</a:t>
            </a:r>
            <a:endParaRPr lang="en-US" sz="2400" dirty="0" smtClean="0"/>
          </a:p>
          <a:p>
            <a:pPr lvl="1"/>
            <a:endParaRPr lang="en-US" sz="2400" dirty="0" smtClean="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19</a:t>
            </a:fld>
            <a:endParaRPr lang="en-US" dirty="0"/>
          </a:p>
        </p:txBody>
      </p:sp>
    </p:spTree>
    <p:extLst>
      <p:ext uri="{BB962C8B-B14F-4D97-AF65-F5344CB8AC3E}">
        <p14:creationId xmlns:p14="http://schemas.microsoft.com/office/powerpoint/2010/main" val="3894968236"/>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14400"/>
            <a:ext cx="8305800" cy="3581400"/>
          </a:xfrm>
        </p:spPr>
        <p:txBody>
          <a:bodyPr>
            <a:normAutofit fontScale="90000"/>
          </a:bodyPr>
          <a:lstStyle/>
          <a:p>
            <a:r>
              <a:rPr lang="en-US" b="1" dirty="0" smtClean="0"/>
              <a:t>Examining Claims for Compliance with 35 U.S.C. </a:t>
            </a:r>
            <a:r>
              <a:rPr lang="en-US" dirty="0" smtClean="0"/>
              <a:t>112(a)</a:t>
            </a:r>
            <a:r>
              <a:rPr lang="en-US" b="1" dirty="0" smtClean="0"/>
              <a:t>:  </a:t>
            </a:r>
            <a:br>
              <a:rPr lang="en-US" b="1" dirty="0" smtClean="0"/>
            </a:br>
            <a:r>
              <a:rPr lang="en-US" sz="3600" dirty="0" smtClean="0"/>
              <a:t>Overview &amp; Part I – Written Description</a:t>
            </a:r>
            <a:br>
              <a:rPr lang="en-US" sz="3600" dirty="0" smtClean="0"/>
            </a:br>
            <a:r>
              <a:rPr lang="en-US" sz="3600" dirty="0" smtClean="0"/>
              <a:t> </a:t>
            </a:r>
            <a:br>
              <a:rPr lang="en-US" sz="3600" dirty="0" smtClean="0"/>
            </a:br>
            <a:r>
              <a:rPr lang="en-US" sz="3600" dirty="0" smtClean="0"/>
              <a:t>Focus on Electrical/Mechanical and Computer/Software-related Claims</a:t>
            </a:r>
            <a:endParaRPr lang="en-US" sz="3600" b="1" dirty="0"/>
          </a:p>
        </p:txBody>
      </p:sp>
      <p:sp>
        <p:nvSpPr>
          <p:cNvPr id="3" name="Subtitle 2"/>
          <p:cNvSpPr>
            <a:spLocks noGrp="1"/>
          </p:cNvSpPr>
          <p:nvPr>
            <p:ph type="subTitle" idx="1"/>
          </p:nvPr>
        </p:nvSpPr>
        <p:spPr>
          <a:xfrm>
            <a:off x="685800" y="4038600"/>
            <a:ext cx="7086600" cy="1229711"/>
          </a:xfrm>
        </p:spPr>
        <p:txBody>
          <a:bodyPr/>
          <a:lstStyle/>
          <a:p>
            <a:pPr algn="l"/>
            <a:r>
              <a:rPr lang="en-US" dirty="0" smtClean="0"/>
              <a:t> </a:t>
            </a:r>
            <a:br>
              <a:rPr lang="en-US" dirty="0" smtClean="0"/>
            </a:br>
            <a:r>
              <a:rPr lang="en-US" dirty="0" smtClean="0"/>
              <a:t>July 2015</a:t>
            </a:r>
            <a:endParaRPr lang="en-US" dirty="0"/>
          </a:p>
        </p:txBody>
      </p:sp>
    </p:spTree>
    <p:extLst>
      <p:ext uri="{BB962C8B-B14F-4D97-AF65-F5344CB8AC3E}">
        <p14:creationId xmlns:p14="http://schemas.microsoft.com/office/powerpoint/2010/main" val="23636991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57200"/>
            <a:ext cx="8229600" cy="838200"/>
          </a:xfrm>
        </p:spPr>
        <p:txBody>
          <a:bodyPr>
            <a:noAutofit/>
          </a:bodyPr>
          <a:lstStyle/>
          <a:p>
            <a:r>
              <a:rPr lang="en-US" sz="3200" b="0" dirty="0" smtClean="0">
                <a:latin typeface="+mj-lt"/>
              </a:rPr>
              <a:t>Written Description – Computer-Implemented Functional Limitations</a:t>
            </a:r>
            <a:endParaRPr lang="en-US" sz="3200" b="0" dirty="0">
              <a:latin typeface="+mj-lt"/>
            </a:endParaRPr>
          </a:p>
        </p:txBody>
      </p:sp>
      <p:sp>
        <p:nvSpPr>
          <p:cNvPr id="6" name="Content Placeholder 5"/>
          <p:cNvSpPr>
            <a:spLocks noGrp="1"/>
          </p:cNvSpPr>
          <p:nvPr>
            <p:ph idx="1"/>
          </p:nvPr>
        </p:nvSpPr>
        <p:spPr>
          <a:xfrm>
            <a:off x="457200" y="1676400"/>
            <a:ext cx="8229600" cy="4800600"/>
          </a:xfrm>
        </p:spPr>
        <p:txBody>
          <a:bodyPr>
            <a:noAutofit/>
          </a:bodyPr>
          <a:lstStyle/>
          <a:p>
            <a:r>
              <a:rPr lang="en-US" sz="2000" dirty="0" smtClean="0"/>
              <a:t>Evaluate whether the inventor provided sufficient detail in the specification as filed (as it would be understood by one of ordinary skill in the art) to show that he/she had possession of the full scope of the claimed invention</a:t>
            </a:r>
          </a:p>
          <a:p>
            <a:pPr lvl="1"/>
            <a:r>
              <a:rPr lang="en-US" sz="1800" dirty="0" smtClean="0"/>
              <a:t>An </a:t>
            </a:r>
            <a:r>
              <a:rPr lang="en-US" sz="1800" dirty="0"/>
              <a:t>absence of details in the disclosure regarding how the inventor </a:t>
            </a:r>
            <a:r>
              <a:rPr lang="en-US" sz="1800" dirty="0" smtClean="0"/>
              <a:t>accomplishes </a:t>
            </a:r>
            <a:r>
              <a:rPr lang="en-US" sz="1800" dirty="0"/>
              <a:t>a </a:t>
            </a:r>
            <a:r>
              <a:rPr lang="en-US" sz="1800" dirty="0" smtClean="0"/>
              <a:t>claimed function would give rise to a rejection for lack of written description</a:t>
            </a:r>
          </a:p>
          <a:p>
            <a:pPr marL="457200" lvl="1" indent="0">
              <a:buNone/>
            </a:pPr>
            <a:endParaRPr lang="en-US" sz="1800" dirty="0" smtClean="0"/>
          </a:p>
          <a:p>
            <a:r>
              <a:rPr lang="en-US" sz="2000" dirty="0" smtClean="0"/>
              <a:t>Whether </a:t>
            </a:r>
            <a:r>
              <a:rPr lang="en-US" sz="2000" dirty="0"/>
              <a:t>one of ordinary skill in the art </a:t>
            </a:r>
            <a:r>
              <a:rPr lang="en-US" sz="2000" i="1" dirty="0"/>
              <a:t>could</a:t>
            </a:r>
            <a:r>
              <a:rPr lang="en-US" sz="2000" dirty="0"/>
              <a:t> devise a way to accomplish the function is not relevant </a:t>
            </a:r>
            <a:r>
              <a:rPr lang="en-US" sz="2000" dirty="0" smtClean="0"/>
              <a:t>to </a:t>
            </a:r>
            <a:r>
              <a:rPr lang="en-US" sz="2000" dirty="0"/>
              <a:t>the issue </a:t>
            </a:r>
            <a:r>
              <a:rPr lang="en-US" sz="2000" dirty="0" smtClean="0"/>
              <a:t>of </a:t>
            </a:r>
            <a:r>
              <a:rPr lang="en-US" sz="2000" dirty="0"/>
              <a:t>whether the inventor has shown possession of </a:t>
            </a:r>
            <a:r>
              <a:rPr lang="en-US" sz="2000" dirty="0" smtClean="0"/>
              <a:t>the claimed invention</a:t>
            </a:r>
          </a:p>
          <a:p>
            <a:pPr lvl="1"/>
            <a:r>
              <a:rPr lang="en-US" sz="1800" dirty="0" smtClean="0">
                <a:solidFill>
                  <a:srgbClr val="FF0000"/>
                </a:solidFill>
              </a:rPr>
              <a:t>The </a:t>
            </a:r>
            <a:r>
              <a:rPr lang="en-US" sz="1800" dirty="0">
                <a:solidFill>
                  <a:srgbClr val="FF0000"/>
                </a:solidFill>
              </a:rPr>
              <a:t>ability of one skilled in the art to make and use the claimed invention does </a:t>
            </a:r>
            <a:r>
              <a:rPr lang="en-US" sz="1800" u="sng" dirty="0">
                <a:solidFill>
                  <a:srgbClr val="FF0000"/>
                </a:solidFill>
              </a:rPr>
              <a:t>not</a:t>
            </a:r>
            <a:r>
              <a:rPr lang="en-US" sz="1800" dirty="0">
                <a:solidFill>
                  <a:srgbClr val="FF0000"/>
                </a:solidFill>
              </a:rPr>
              <a:t> satisfy the written description requirement if details of how the function is to be performed are not </a:t>
            </a:r>
            <a:r>
              <a:rPr lang="en-US" sz="1800" dirty="0" smtClean="0">
                <a:solidFill>
                  <a:srgbClr val="FF0000"/>
                </a:solidFill>
              </a:rPr>
              <a:t>disclosed</a:t>
            </a:r>
          </a:p>
          <a:p>
            <a:pPr marL="0" lvl="1" indent="0">
              <a:lnSpc>
                <a:spcPct val="120000"/>
              </a:lnSpc>
              <a:spcBef>
                <a:spcPts val="0"/>
              </a:spcBef>
              <a:spcAft>
                <a:spcPts val="600"/>
              </a:spcAft>
              <a:buNone/>
            </a:pPr>
            <a:endParaRPr lang="en-US" sz="1600" i="1" dirty="0" smtClean="0"/>
          </a:p>
          <a:p>
            <a:pPr marL="0" lvl="1" indent="0">
              <a:lnSpc>
                <a:spcPct val="120000"/>
              </a:lnSpc>
              <a:spcBef>
                <a:spcPts val="0"/>
              </a:spcBef>
              <a:spcAft>
                <a:spcPts val="600"/>
              </a:spcAft>
              <a:buNone/>
            </a:pPr>
            <a:r>
              <a:rPr lang="en-US" sz="1600" i="1" dirty="0" smtClean="0"/>
              <a:t>MPEP 2161.01(I)</a:t>
            </a:r>
            <a:endParaRPr lang="en-US" sz="2400" dirty="0" smtClean="0"/>
          </a:p>
          <a:p>
            <a:pPr lvl="1"/>
            <a:endParaRPr lang="en-US" sz="2400" dirty="0" smtClean="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20</a:t>
            </a:fld>
            <a:endParaRPr lang="en-US" dirty="0"/>
          </a:p>
        </p:txBody>
      </p:sp>
    </p:spTree>
    <p:extLst>
      <p:ext uri="{BB962C8B-B14F-4D97-AF65-F5344CB8AC3E}">
        <p14:creationId xmlns:p14="http://schemas.microsoft.com/office/powerpoint/2010/main" val="2401797571"/>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8" name="Rectangle 2"/>
          <p:cNvSpPr>
            <a:spLocks noGrp="1" noChangeArrowheads="1"/>
          </p:cNvSpPr>
          <p:nvPr>
            <p:ph type="body" idx="4294967295"/>
          </p:nvPr>
        </p:nvSpPr>
        <p:spPr>
          <a:xfrm>
            <a:off x="457200" y="1600200"/>
            <a:ext cx="8229600" cy="4648200"/>
          </a:xfrm>
        </p:spPr>
        <p:txBody>
          <a:bodyPr>
            <a:normAutofit fontScale="92500" lnSpcReduction="20000"/>
          </a:bodyPr>
          <a:lstStyle/>
          <a:p>
            <a:pPr marL="533400" indent="-533400">
              <a:lnSpc>
                <a:spcPct val="110000"/>
              </a:lnSpc>
              <a:spcBef>
                <a:spcPts val="600"/>
              </a:spcBef>
              <a:spcAft>
                <a:spcPts val="600"/>
              </a:spcAft>
            </a:pPr>
            <a:r>
              <a:rPr lang="en-US" altLang="en-US" sz="2600" dirty="0" smtClean="0"/>
              <a:t>The focus </a:t>
            </a:r>
            <a:r>
              <a:rPr lang="en-US" altLang="en-US" sz="2600" dirty="0"/>
              <a:t>for written description of programmed computer functions </a:t>
            </a:r>
            <a:r>
              <a:rPr lang="en-US" altLang="en-US" sz="2600" dirty="0" smtClean="0"/>
              <a:t>is </a:t>
            </a:r>
            <a:r>
              <a:rPr lang="en-US" altLang="en-US" sz="2600" dirty="0" smtClean="0">
                <a:solidFill>
                  <a:schemeClr val="tx1"/>
                </a:solidFill>
              </a:rPr>
              <a:t>on whether ther</a:t>
            </a:r>
            <a:r>
              <a:rPr lang="en-US" altLang="en-US" sz="2600" dirty="0" smtClean="0"/>
              <a:t>e i</a:t>
            </a:r>
            <a:r>
              <a:rPr lang="en-US" altLang="en-US" sz="2600" dirty="0" smtClean="0">
                <a:solidFill>
                  <a:schemeClr val="tx1"/>
                </a:solidFill>
              </a:rPr>
              <a:t>s sufficient disclosure of hardware, as well as software</a:t>
            </a:r>
          </a:p>
          <a:p>
            <a:pPr marL="990600" lvl="1" indent="-533400">
              <a:lnSpc>
                <a:spcPct val="110000"/>
              </a:lnSpc>
              <a:spcBef>
                <a:spcPts val="600"/>
              </a:spcBef>
              <a:spcAft>
                <a:spcPts val="600"/>
              </a:spcAft>
            </a:pPr>
            <a:r>
              <a:rPr lang="en-US" altLang="en-US" sz="2200" dirty="0" smtClean="0">
                <a:solidFill>
                  <a:schemeClr val="tx1"/>
                </a:solidFill>
              </a:rPr>
              <a:t>It is not enough that one skilled in the art could write a program to achieve the claimed function as </a:t>
            </a:r>
            <a:r>
              <a:rPr lang="en-US" altLang="en-US" sz="2200" dirty="0"/>
              <a:t>§ </a:t>
            </a:r>
            <a:r>
              <a:rPr lang="en-US" altLang="en-US" sz="2200" dirty="0" smtClean="0"/>
              <a:t>112(a)</a:t>
            </a:r>
            <a:r>
              <a:rPr lang="en-US" altLang="en-US" sz="2200" dirty="0" smtClean="0">
                <a:solidFill>
                  <a:schemeClr val="tx1"/>
                </a:solidFill>
              </a:rPr>
              <a:t> requires that the </a:t>
            </a:r>
            <a:r>
              <a:rPr lang="en-US" altLang="en-US" sz="2200" i="1" dirty="0" smtClean="0">
                <a:solidFill>
                  <a:schemeClr val="tx1"/>
                </a:solidFill>
              </a:rPr>
              <a:t>specification</a:t>
            </a:r>
            <a:r>
              <a:rPr lang="en-US" altLang="en-US" sz="2200" dirty="0" smtClean="0">
                <a:solidFill>
                  <a:schemeClr val="tx1"/>
                </a:solidFill>
              </a:rPr>
              <a:t> must explain how the inventor intends to achieve the claimed function</a:t>
            </a:r>
          </a:p>
          <a:p>
            <a:pPr marL="990600" lvl="1" indent="-533400" eaLnBrk="1" hangingPunct="1">
              <a:lnSpc>
                <a:spcPct val="110000"/>
              </a:lnSpc>
              <a:spcBef>
                <a:spcPts val="600"/>
              </a:spcBef>
              <a:spcAft>
                <a:spcPts val="600"/>
              </a:spcAft>
            </a:pPr>
            <a:r>
              <a:rPr lang="en-US" altLang="en-US" sz="2200" dirty="0" smtClean="0">
                <a:solidFill>
                  <a:schemeClr val="tx1"/>
                </a:solidFill>
              </a:rPr>
              <a:t>The specification must disclose the computer and the algorithm (</a:t>
            </a:r>
            <a:r>
              <a:rPr lang="en-US" altLang="en-US" sz="2200" i="1" dirty="0" smtClean="0">
                <a:solidFill>
                  <a:schemeClr val="tx1"/>
                </a:solidFill>
              </a:rPr>
              <a:t>e.g.</a:t>
            </a:r>
            <a:r>
              <a:rPr lang="en-US" altLang="en-US" sz="2200" dirty="0" smtClean="0">
                <a:solidFill>
                  <a:schemeClr val="tx1"/>
                </a:solidFill>
              </a:rPr>
              <a:t>, the necessary steps and/or flowcharts) that perform the claimed function in sufficient detail such that one of ordinary skill can reasonably conclude that the inventor invented the claimed subject matter</a:t>
            </a:r>
          </a:p>
          <a:p>
            <a:pPr marL="0" lvl="1" indent="0">
              <a:lnSpc>
                <a:spcPct val="110000"/>
              </a:lnSpc>
              <a:spcBef>
                <a:spcPts val="600"/>
              </a:spcBef>
              <a:spcAft>
                <a:spcPts val="600"/>
              </a:spcAft>
              <a:buNone/>
            </a:pPr>
            <a:r>
              <a:rPr lang="en-US" altLang="en-US" sz="1900" i="1" dirty="0" smtClean="0">
                <a:solidFill>
                  <a:schemeClr val="tx1"/>
                </a:solidFill>
              </a:rPr>
              <a:t>MPEP 2181(II)A</a:t>
            </a:r>
          </a:p>
        </p:txBody>
      </p:sp>
      <p:sp>
        <p:nvSpPr>
          <p:cNvPr id="7" name="Rectangle 4"/>
          <p:cNvSpPr txBox="1">
            <a:spLocks noChangeArrowheads="1"/>
          </p:cNvSpPr>
          <p:nvPr/>
        </p:nvSpPr>
        <p:spPr>
          <a:xfrm>
            <a:off x="609600" y="457200"/>
            <a:ext cx="8001000" cy="762000"/>
          </a:xfrm>
          <a:prstGeom prst="rect">
            <a:avLst/>
          </a:prstGeom>
          <a:noFill/>
        </p:spPr>
        <p:txBody>
          <a:bodyPr/>
          <a:lstStyle>
            <a:lvl1pPr eaLnBrk="0" hangingPunct="0">
              <a:defRPr b="1" i="1">
                <a:solidFill>
                  <a:srgbClr val="FF0000"/>
                </a:solidFill>
                <a:latin typeface="Arial" charset="0"/>
              </a:defRPr>
            </a:lvl1pPr>
            <a:lvl2pPr marL="742950" indent="-285750" eaLnBrk="0" hangingPunct="0">
              <a:defRPr b="1" i="1">
                <a:solidFill>
                  <a:srgbClr val="FF0000"/>
                </a:solidFill>
                <a:latin typeface="Arial" charset="0"/>
              </a:defRPr>
            </a:lvl2pPr>
            <a:lvl3pPr marL="1143000" indent="-228600" eaLnBrk="0" hangingPunct="0">
              <a:defRPr b="1" i="1">
                <a:solidFill>
                  <a:srgbClr val="FF0000"/>
                </a:solidFill>
                <a:latin typeface="Arial" charset="0"/>
              </a:defRPr>
            </a:lvl3pPr>
            <a:lvl4pPr marL="1600200" indent="-228600" eaLnBrk="0" hangingPunct="0">
              <a:defRPr b="1" i="1">
                <a:solidFill>
                  <a:srgbClr val="FF0000"/>
                </a:solidFill>
                <a:latin typeface="Arial" charset="0"/>
              </a:defRPr>
            </a:lvl4pPr>
            <a:lvl5pPr marL="2057400" indent="-228600" eaLnBrk="0" hangingPunct="0">
              <a:defRPr b="1" i="1">
                <a:solidFill>
                  <a:srgbClr val="FF0000"/>
                </a:solidFill>
                <a:latin typeface="Arial" charset="0"/>
              </a:defRPr>
            </a:lvl5pPr>
            <a:lvl6pPr marL="2514600" indent="-228600" eaLnBrk="0" fontAlgn="base" hangingPunct="0">
              <a:spcBef>
                <a:spcPct val="0"/>
              </a:spcBef>
              <a:spcAft>
                <a:spcPct val="0"/>
              </a:spcAft>
              <a:defRPr b="1" i="1">
                <a:solidFill>
                  <a:srgbClr val="FF0000"/>
                </a:solidFill>
                <a:latin typeface="Arial" charset="0"/>
              </a:defRPr>
            </a:lvl6pPr>
            <a:lvl7pPr marL="2971800" indent="-228600" eaLnBrk="0" fontAlgn="base" hangingPunct="0">
              <a:spcBef>
                <a:spcPct val="0"/>
              </a:spcBef>
              <a:spcAft>
                <a:spcPct val="0"/>
              </a:spcAft>
              <a:defRPr b="1" i="1">
                <a:solidFill>
                  <a:srgbClr val="FF0000"/>
                </a:solidFill>
                <a:latin typeface="Arial" charset="0"/>
              </a:defRPr>
            </a:lvl7pPr>
            <a:lvl8pPr marL="3429000" indent="-228600" eaLnBrk="0" fontAlgn="base" hangingPunct="0">
              <a:spcBef>
                <a:spcPct val="0"/>
              </a:spcBef>
              <a:spcAft>
                <a:spcPct val="0"/>
              </a:spcAft>
              <a:defRPr b="1" i="1">
                <a:solidFill>
                  <a:srgbClr val="FF0000"/>
                </a:solidFill>
                <a:latin typeface="Arial" charset="0"/>
              </a:defRPr>
            </a:lvl8pPr>
            <a:lvl9pPr marL="3886200" indent="-228600" eaLnBrk="0" fontAlgn="base" hangingPunct="0">
              <a:spcBef>
                <a:spcPct val="0"/>
              </a:spcBef>
              <a:spcAft>
                <a:spcPct val="0"/>
              </a:spcAft>
              <a:defRPr b="1" i="1">
                <a:solidFill>
                  <a:srgbClr val="FF0000"/>
                </a:solidFill>
                <a:latin typeface="Arial" charset="0"/>
              </a:defRPr>
            </a:lvl9pPr>
          </a:lstStyle>
          <a:p>
            <a:pPr algn="ctr" eaLnBrk="1" hangingPunct="1"/>
            <a:r>
              <a:rPr lang="en-US" altLang="en-US" sz="3200" b="0" i="0" dirty="0" smtClean="0">
                <a:solidFill>
                  <a:schemeClr val="tx1"/>
                </a:solidFill>
                <a:latin typeface="+mj-lt"/>
              </a:rPr>
              <a:t>Written Description – Programmed Computer Functions</a:t>
            </a:r>
            <a:endParaRPr lang="en-US" altLang="en-US" sz="3200" b="0" i="0" dirty="0">
              <a:solidFill>
                <a:schemeClr val="tx1"/>
              </a:solidFill>
              <a:latin typeface="+mj-lt"/>
            </a:endParaRPr>
          </a:p>
        </p:txBody>
      </p:sp>
      <p:sp>
        <p:nvSpPr>
          <p:cNvPr id="6"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21</a:t>
            </a:fld>
            <a:endParaRPr lang="en-US" dirty="0"/>
          </a:p>
        </p:txBody>
      </p:sp>
    </p:spTree>
    <p:extLst>
      <p:ext uri="{BB962C8B-B14F-4D97-AF65-F5344CB8AC3E}">
        <p14:creationId xmlns:p14="http://schemas.microsoft.com/office/powerpoint/2010/main" val="3751003013"/>
      </p:ext>
    </p:extLst>
  </p:cSld>
  <p:clrMapOvr>
    <a:masterClrMapping/>
  </p:clrMapOvr>
  <p:transition>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8" name="Rectangle 2"/>
          <p:cNvSpPr>
            <a:spLocks noGrp="1" noChangeArrowheads="1"/>
          </p:cNvSpPr>
          <p:nvPr>
            <p:ph type="body" idx="4294967295"/>
          </p:nvPr>
        </p:nvSpPr>
        <p:spPr>
          <a:xfrm>
            <a:off x="457200" y="1676400"/>
            <a:ext cx="8305800" cy="5029200"/>
          </a:xfrm>
        </p:spPr>
        <p:txBody>
          <a:bodyPr>
            <a:normAutofit fontScale="92500" lnSpcReduction="10000"/>
          </a:bodyPr>
          <a:lstStyle/>
          <a:p>
            <a:pPr marL="533400" indent="-533400" eaLnBrk="1" hangingPunct="1">
              <a:lnSpc>
                <a:spcPct val="110000"/>
              </a:lnSpc>
              <a:spcBef>
                <a:spcPts val="600"/>
              </a:spcBef>
              <a:spcAft>
                <a:spcPts val="600"/>
              </a:spcAft>
            </a:pPr>
            <a:r>
              <a:rPr lang="en-US" altLang="en-US" sz="2200" dirty="0" smtClean="0">
                <a:solidFill>
                  <a:schemeClr val="tx1"/>
                </a:solidFill>
              </a:rPr>
              <a:t>The analysis for written description </a:t>
            </a:r>
            <a:r>
              <a:rPr lang="en-US" altLang="en-US" sz="2200" dirty="0" smtClean="0"/>
              <a:t>of </a:t>
            </a:r>
            <a:r>
              <a:rPr lang="en-US" altLang="en-US" sz="2200" dirty="0" smtClean="0">
                <a:solidFill>
                  <a:schemeClr val="tx1"/>
                </a:solidFill>
              </a:rPr>
              <a:t>programmed computer functions is the same whether or not </a:t>
            </a:r>
            <a:r>
              <a:rPr lang="en-US" altLang="en-US" sz="2200" dirty="0" smtClean="0"/>
              <a:t>§ 112(f) is invoked</a:t>
            </a:r>
          </a:p>
          <a:p>
            <a:pPr marL="933450" lvl="1" indent="-533400">
              <a:lnSpc>
                <a:spcPct val="110000"/>
              </a:lnSpc>
              <a:spcBef>
                <a:spcPts val="600"/>
              </a:spcBef>
              <a:spcAft>
                <a:spcPts val="600"/>
              </a:spcAft>
            </a:pPr>
            <a:r>
              <a:rPr lang="en-US" altLang="en-US" sz="1900" dirty="0" smtClean="0"/>
              <a:t>A limitation interpreted under § 112(f</a:t>
            </a:r>
            <a:r>
              <a:rPr lang="en-US" altLang="en-US" sz="1900" dirty="0"/>
              <a:t>) </a:t>
            </a:r>
            <a:r>
              <a:rPr lang="en-US" altLang="en-US" sz="1900" dirty="0" smtClean="0"/>
              <a:t>(a so-called “means-plus-function” limitation) is not absolved of compliance with § 112(a)</a:t>
            </a:r>
          </a:p>
          <a:p>
            <a:pPr marL="1790700" lvl="3" indent="-533400">
              <a:lnSpc>
                <a:spcPct val="110000"/>
              </a:lnSpc>
              <a:spcBef>
                <a:spcPts val="600"/>
              </a:spcBef>
              <a:spcAft>
                <a:spcPts val="600"/>
              </a:spcAft>
            </a:pPr>
            <a:endParaRPr lang="en-US" altLang="en-US" sz="1100" dirty="0" smtClean="0"/>
          </a:p>
          <a:p>
            <a:pPr marL="533400" indent="-533400">
              <a:lnSpc>
                <a:spcPct val="110000"/>
              </a:lnSpc>
              <a:spcBef>
                <a:spcPts val="600"/>
              </a:spcBef>
              <a:spcAft>
                <a:spcPts val="600"/>
              </a:spcAft>
            </a:pPr>
            <a:r>
              <a:rPr lang="en-US" altLang="en-US" sz="2200" dirty="0" smtClean="0">
                <a:solidFill>
                  <a:schemeClr val="tx1"/>
                </a:solidFill>
              </a:rPr>
              <a:t>The analysis for whethe</a:t>
            </a:r>
            <a:r>
              <a:rPr lang="en-US" altLang="en-US" sz="2200" dirty="0" smtClean="0"/>
              <a:t>r a computer-implemented § 112(f) limitation satisfies the definiteness requirement of § 112(b) is similar to the analysis for whether there is adequate written description under § 112(a)</a:t>
            </a:r>
          </a:p>
          <a:p>
            <a:pPr marL="933450" lvl="1" indent="-533400">
              <a:lnSpc>
                <a:spcPct val="110000"/>
              </a:lnSpc>
              <a:spcBef>
                <a:spcPts val="600"/>
              </a:spcBef>
              <a:spcAft>
                <a:spcPts val="600"/>
              </a:spcAft>
            </a:pPr>
            <a:r>
              <a:rPr lang="en-US" altLang="en-US" sz="1900" dirty="0" smtClean="0">
                <a:solidFill>
                  <a:schemeClr val="tx1"/>
                </a:solidFill>
              </a:rPr>
              <a:t>When a </a:t>
            </a:r>
            <a:r>
              <a:rPr lang="en-US" altLang="en-US" sz="1900" dirty="0" smtClean="0"/>
              <a:t>§ 112(f) limitation is found to be indefinite under § 112(b) for failure to disclose corresponding structure (computer </a:t>
            </a:r>
            <a:r>
              <a:rPr lang="en-US" altLang="en-US" sz="1900" dirty="0"/>
              <a:t>+ algorithm) in the specification to </a:t>
            </a:r>
            <a:r>
              <a:rPr lang="en-US" altLang="en-US" sz="1900" dirty="0" smtClean="0"/>
              <a:t>perform the entire claimed function, it will also fail to have an adequate written description under § 112(a)  </a:t>
            </a:r>
          </a:p>
          <a:p>
            <a:pPr marL="3175" lvl="2" indent="0">
              <a:lnSpc>
                <a:spcPct val="110000"/>
              </a:lnSpc>
              <a:spcBef>
                <a:spcPts val="600"/>
              </a:spcBef>
              <a:spcAft>
                <a:spcPts val="600"/>
              </a:spcAft>
              <a:buNone/>
            </a:pPr>
            <a:r>
              <a:rPr lang="en-US" altLang="en-US" sz="1900" i="1" dirty="0" smtClean="0"/>
              <a:t>MPEP 2181(IV)</a:t>
            </a:r>
            <a:r>
              <a:rPr lang="en-US" altLang="en-US" sz="1900" dirty="0" smtClean="0"/>
              <a:t> </a:t>
            </a:r>
            <a:r>
              <a:rPr lang="en-US" altLang="en-US" sz="1900" i="1" dirty="0" smtClean="0"/>
              <a:t>and 2185</a:t>
            </a:r>
            <a:endParaRPr lang="en-US" altLang="en-US" sz="1900" i="1" dirty="0" smtClean="0">
              <a:solidFill>
                <a:schemeClr val="tx1"/>
              </a:solidFill>
            </a:endParaRPr>
          </a:p>
        </p:txBody>
      </p:sp>
      <p:sp>
        <p:nvSpPr>
          <p:cNvPr id="7" name="Rectangle 4"/>
          <p:cNvSpPr txBox="1">
            <a:spLocks noChangeArrowheads="1"/>
          </p:cNvSpPr>
          <p:nvPr/>
        </p:nvSpPr>
        <p:spPr>
          <a:xfrm>
            <a:off x="609600" y="457200"/>
            <a:ext cx="8001000" cy="762000"/>
          </a:xfrm>
          <a:prstGeom prst="rect">
            <a:avLst/>
          </a:prstGeom>
          <a:noFill/>
        </p:spPr>
        <p:txBody>
          <a:bodyPr/>
          <a:lstStyle>
            <a:lvl1pPr eaLnBrk="0" hangingPunct="0">
              <a:defRPr b="1" i="1">
                <a:solidFill>
                  <a:srgbClr val="FF0000"/>
                </a:solidFill>
                <a:latin typeface="Arial" charset="0"/>
              </a:defRPr>
            </a:lvl1pPr>
            <a:lvl2pPr marL="742950" indent="-285750" eaLnBrk="0" hangingPunct="0">
              <a:defRPr b="1" i="1">
                <a:solidFill>
                  <a:srgbClr val="FF0000"/>
                </a:solidFill>
                <a:latin typeface="Arial" charset="0"/>
              </a:defRPr>
            </a:lvl2pPr>
            <a:lvl3pPr marL="1143000" indent="-228600" eaLnBrk="0" hangingPunct="0">
              <a:defRPr b="1" i="1">
                <a:solidFill>
                  <a:srgbClr val="FF0000"/>
                </a:solidFill>
                <a:latin typeface="Arial" charset="0"/>
              </a:defRPr>
            </a:lvl3pPr>
            <a:lvl4pPr marL="1600200" indent="-228600" eaLnBrk="0" hangingPunct="0">
              <a:defRPr b="1" i="1">
                <a:solidFill>
                  <a:srgbClr val="FF0000"/>
                </a:solidFill>
                <a:latin typeface="Arial" charset="0"/>
              </a:defRPr>
            </a:lvl4pPr>
            <a:lvl5pPr marL="2057400" indent="-228600" eaLnBrk="0" hangingPunct="0">
              <a:defRPr b="1" i="1">
                <a:solidFill>
                  <a:srgbClr val="FF0000"/>
                </a:solidFill>
                <a:latin typeface="Arial" charset="0"/>
              </a:defRPr>
            </a:lvl5pPr>
            <a:lvl6pPr marL="2514600" indent="-228600" eaLnBrk="0" fontAlgn="base" hangingPunct="0">
              <a:spcBef>
                <a:spcPct val="0"/>
              </a:spcBef>
              <a:spcAft>
                <a:spcPct val="0"/>
              </a:spcAft>
              <a:defRPr b="1" i="1">
                <a:solidFill>
                  <a:srgbClr val="FF0000"/>
                </a:solidFill>
                <a:latin typeface="Arial" charset="0"/>
              </a:defRPr>
            </a:lvl6pPr>
            <a:lvl7pPr marL="2971800" indent="-228600" eaLnBrk="0" fontAlgn="base" hangingPunct="0">
              <a:spcBef>
                <a:spcPct val="0"/>
              </a:spcBef>
              <a:spcAft>
                <a:spcPct val="0"/>
              </a:spcAft>
              <a:defRPr b="1" i="1">
                <a:solidFill>
                  <a:srgbClr val="FF0000"/>
                </a:solidFill>
                <a:latin typeface="Arial" charset="0"/>
              </a:defRPr>
            </a:lvl7pPr>
            <a:lvl8pPr marL="3429000" indent="-228600" eaLnBrk="0" fontAlgn="base" hangingPunct="0">
              <a:spcBef>
                <a:spcPct val="0"/>
              </a:spcBef>
              <a:spcAft>
                <a:spcPct val="0"/>
              </a:spcAft>
              <a:defRPr b="1" i="1">
                <a:solidFill>
                  <a:srgbClr val="FF0000"/>
                </a:solidFill>
                <a:latin typeface="Arial" charset="0"/>
              </a:defRPr>
            </a:lvl8pPr>
            <a:lvl9pPr marL="3886200" indent="-228600" eaLnBrk="0" fontAlgn="base" hangingPunct="0">
              <a:spcBef>
                <a:spcPct val="0"/>
              </a:spcBef>
              <a:spcAft>
                <a:spcPct val="0"/>
              </a:spcAft>
              <a:defRPr b="1" i="1">
                <a:solidFill>
                  <a:srgbClr val="FF0000"/>
                </a:solidFill>
                <a:latin typeface="Arial" charset="0"/>
              </a:defRPr>
            </a:lvl9pPr>
          </a:lstStyle>
          <a:p>
            <a:pPr algn="ctr" eaLnBrk="1" hangingPunct="1"/>
            <a:r>
              <a:rPr lang="en-US" altLang="en-US" sz="3200" b="0" i="0" dirty="0" smtClean="0">
                <a:solidFill>
                  <a:schemeClr val="tx1"/>
                </a:solidFill>
                <a:latin typeface="+mj-lt"/>
              </a:rPr>
              <a:t>Written Description – Programmed Computer Functions under § 112(f)</a:t>
            </a:r>
            <a:endParaRPr lang="en-US" altLang="en-US" sz="3200" b="0" i="0" dirty="0">
              <a:solidFill>
                <a:schemeClr val="tx1"/>
              </a:solidFill>
              <a:latin typeface="+mj-lt"/>
            </a:endParaRPr>
          </a:p>
        </p:txBody>
      </p:sp>
      <p:sp>
        <p:nvSpPr>
          <p:cNvPr id="6"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22</a:t>
            </a:fld>
            <a:endParaRPr lang="en-US" dirty="0"/>
          </a:p>
        </p:txBody>
      </p:sp>
    </p:spTree>
    <p:extLst>
      <p:ext uri="{BB962C8B-B14F-4D97-AF65-F5344CB8AC3E}">
        <p14:creationId xmlns:p14="http://schemas.microsoft.com/office/powerpoint/2010/main" val="2233119209"/>
      </p:ext>
    </p:extLst>
  </p:cSld>
  <p:clrMapOvr>
    <a:masterClrMapping/>
  </p:clrMapOvr>
  <p:transition>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610600" cy="762000"/>
          </a:xfrm>
        </p:spPr>
        <p:txBody>
          <a:bodyPr>
            <a:noAutofit/>
          </a:bodyPr>
          <a:lstStyle/>
          <a:p>
            <a:r>
              <a:rPr lang="en-US" sz="3200" b="0" dirty="0" smtClean="0">
                <a:latin typeface="+mj-lt"/>
              </a:rPr>
              <a:t>Satisfying the Written Description Requirement</a:t>
            </a:r>
            <a:endParaRPr lang="en-US" sz="3200" b="0" dirty="0">
              <a:latin typeface="+mj-lt"/>
            </a:endParaRPr>
          </a:p>
        </p:txBody>
      </p:sp>
      <p:sp>
        <p:nvSpPr>
          <p:cNvPr id="4" name="Content Placeholder 3"/>
          <p:cNvSpPr>
            <a:spLocks noGrp="1"/>
          </p:cNvSpPr>
          <p:nvPr>
            <p:ph idx="1"/>
          </p:nvPr>
        </p:nvSpPr>
        <p:spPr>
          <a:xfrm>
            <a:off x="457200" y="1447800"/>
            <a:ext cx="8229600" cy="5105400"/>
          </a:xfrm>
        </p:spPr>
        <p:txBody>
          <a:bodyPr>
            <a:noAutofit/>
          </a:bodyPr>
          <a:lstStyle/>
          <a:p>
            <a:pPr marL="342900" lvl="3" indent="-342900">
              <a:spcBef>
                <a:spcPts val="0"/>
              </a:spcBef>
              <a:spcAft>
                <a:spcPts val="300"/>
              </a:spcAft>
              <a:buFont typeface="Arial"/>
              <a:buChar char="•"/>
            </a:pPr>
            <a:r>
              <a:rPr lang="en-US" sz="1800" dirty="0" smtClean="0">
                <a:solidFill>
                  <a:prstClr val="black"/>
                </a:solidFill>
                <a:latin typeface="+mn-lt"/>
              </a:rPr>
              <a:t>“Written description” is not limited to words in the specification</a:t>
            </a:r>
          </a:p>
          <a:p>
            <a:pPr marL="800100" lvl="4" indent="-342900">
              <a:spcBef>
                <a:spcPts val="0"/>
              </a:spcBef>
              <a:spcAft>
                <a:spcPts val="300"/>
              </a:spcAft>
              <a:buFont typeface="Segoe UI" panose="020B0502040204020203" pitchFamily="34" charset="0"/>
              <a:buChar char="−"/>
            </a:pPr>
            <a:r>
              <a:rPr lang="en-US" sz="1600" dirty="0" smtClean="0">
                <a:solidFill>
                  <a:prstClr val="black"/>
                </a:solidFill>
                <a:latin typeface="+mn-lt"/>
              </a:rPr>
              <a:t>Can </a:t>
            </a:r>
            <a:r>
              <a:rPr lang="en-US" sz="1600" dirty="0">
                <a:solidFill>
                  <a:prstClr val="black"/>
                </a:solidFill>
                <a:latin typeface="+mn-lt"/>
              </a:rPr>
              <a:t>be </a:t>
            </a:r>
            <a:r>
              <a:rPr lang="en-US" sz="1600" dirty="0" smtClean="0">
                <a:solidFill>
                  <a:prstClr val="black"/>
                </a:solidFill>
                <a:latin typeface="+mn-lt"/>
              </a:rPr>
              <a:t>provided in the body of the specification along </a:t>
            </a:r>
            <a:r>
              <a:rPr lang="en-US" sz="1600" dirty="0">
                <a:solidFill>
                  <a:prstClr val="black"/>
                </a:solidFill>
                <a:latin typeface="+mn-lt"/>
              </a:rPr>
              <a:t>with the </a:t>
            </a:r>
            <a:r>
              <a:rPr lang="en-US" sz="1600" dirty="0" smtClean="0">
                <a:solidFill>
                  <a:prstClr val="black"/>
                </a:solidFill>
                <a:latin typeface="+mn-lt"/>
              </a:rPr>
              <a:t>figures (</a:t>
            </a:r>
            <a:r>
              <a:rPr lang="en-US" sz="1600" i="1" dirty="0" smtClean="0">
                <a:solidFill>
                  <a:prstClr val="black"/>
                </a:solidFill>
                <a:latin typeface="+mn-lt"/>
              </a:rPr>
              <a:t>e.g.</a:t>
            </a:r>
            <a:r>
              <a:rPr lang="en-US" sz="1600" dirty="0" smtClean="0">
                <a:solidFill>
                  <a:prstClr val="black"/>
                </a:solidFill>
                <a:latin typeface="+mn-lt"/>
              </a:rPr>
              <a:t>, in words</a:t>
            </a:r>
            <a:r>
              <a:rPr lang="en-US" sz="1600" dirty="0">
                <a:solidFill>
                  <a:prstClr val="black"/>
                </a:solidFill>
                <a:latin typeface="+mn-lt"/>
              </a:rPr>
              <a:t>, structures, figures, diagrams, and </a:t>
            </a:r>
            <a:r>
              <a:rPr lang="en-US" sz="1600" dirty="0" smtClean="0">
                <a:solidFill>
                  <a:prstClr val="black"/>
                </a:solidFill>
                <a:latin typeface="+mn-lt"/>
              </a:rPr>
              <a:t>formulas)</a:t>
            </a:r>
          </a:p>
          <a:p>
            <a:pPr marL="800100" lvl="4" indent="-342900">
              <a:spcBef>
                <a:spcPts val="0"/>
              </a:spcBef>
              <a:spcAft>
                <a:spcPts val="300"/>
              </a:spcAft>
              <a:buFont typeface="Segoe UI" panose="020B0502040204020203" pitchFamily="34" charset="0"/>
              <a:buChar char="−"/>
            </a:pPr>
            <a:r>
              <a:rPr lang="en-US" sz="1600" dirty="0" smtClean="0">
                <a:solidFill>
                  <a:prstClr val="black"/>
                </a:solidFill>
                <a:latin typeface="+mn-lt"/>
              </a:rPr>
              <a:t>Verbatim </a:t>
            </a:r>
            <a:r>
              <a:rPr lang="en-US" sz="1600" dirty="0">
                <a:solidFill>
                  <a:prstClr val="black"/>
                </a:solidFill>
                <a:latin typeface="+mn-lt"/>
              </a:rPr>
              <a:t>support for the claim language is not </a:t>
            </a:r>
            <a:r>
              <a:rPr lang="en-US" sz="1600" dirty="0" smtClean="0">
                <a:solidFill>
                  <a:prstClr val="black"/>
                </a:solidFill>
                <a:latin typeface="+mn-lt"/>
              </a:rPr>
              <a:t>required</a:t>
            </a:r>
          </a:p>
          <a:p>
            <a:pPr marL="800100" lvl="4" indent="-342900">
              <a:spcBef>
                <a:spcPts val="0"/>
              </a:spcBef>
              <a:spcAft>
                <a:spcPts val="300"/>
              </a:spcAft>
              <a:buFont typeface="Segoe UI" panose="020B0502040204020203" pitchFamily="34" charset="0"/>
              <a:buChar char="−"/>
            </a:pPr>
            <a:r>
              <a:rPr lang="en-US" sz="1600" dirty="0"/>
              <a:t>The level of detail necessary varies depending on the nature and scope of the claims and complexity and predictability of the relevant </a:t>
            </a:r>
            <a:r>
              <a:rPr lang="en-US" sz="1600" dirty="0" smtClean="0"/>
              <a:t>technology</a:t>
            </a:r>
            <a:endParaRPr lang="en-US" sz="1600" dirty="0" smtClean="0">
              <a:solidFill>
                <a:prstClr val="black"/>
              </a:solidFill>
              <a:latin typeface="+mn-lt"/>
            </a:endParaRPr>
          </a:p>
          <a:p>
            <a:pPr marL="800100" lvl="4" indent="-342900">
              <a:spcBef>
                <a:spcPts val="0"/>
              </a:spcBef>
              <a:spcAft>
                <a:spcPts val="300"/>
              </a:spcAft>
              <a:buFont typeface="Segoe UI" panose="020B0502040204020203" pitchFamily="34" charset="0"/>
              <a:buChar char="−"/>
            </a:pPr>
            <a:endParaRPr lang="en-US" sz="1600" dirty="0">
              <a:solidFill>
                <a:prstClr val="black"/>
              </a:solidFill>
              <a:latin typeface="+mn-lt"/>
            </a:endParaRPr>
          </a:p>
          <a:p>
            <a:pPr marL="342900" lvl="3" indent="-342900">
              <a:spcBef>
                <a:spcPts val="0"/>
              </a:spcBef>
              <a:spcAft>
                <a:spcPts val="300"/>
              </a:spcAft>
              <a:buFont typeface="Arial"/>
              <a:buChar char="•"/>
            </a:pPr>
            <a:r>
              <a:rPr lang="en-US" sz="1800" dirty="0" smtClean="0">
                <a:solidFill>
                  <a:prstClr val="black"/>
                </a:solidFill>
                <a:latin typeface="+mn-lt"/>
              </a:rPr>
              <a:t>Merely reproducing a claim limitation in the specification or pointing to an original claim does </a:t>
            </a:r>
            <a:r>
              <a:rPr lang="en-US" sz="1800" u="sng" dirty="0" smtClean="0">
                <a:solidFill>
                  <a:prstClr val="black"/>
                </a:solidFill>
                <a:latin typeface="+mn-lt"/>
              </a:rPr>
              <a:t>not</a:t>
            </a:r>
            <a:r>
              <a:rPr lang="en-US" sz="1800" dirty="0" smtClean="0">
                <a:solidFill>
                  <a:prstClr val="black"/>
                </a:solidFill>
                <a:latin typeface="+mn-lt"/>
              </a:rPr>
              <a:t> satisfy the written description requirement, unless the claim itself conveys enough information to show that the inventor had possession of the claimed invention at the time of filing</a:t>
            </a:r>
          </a:p>
          <a:p>
            <a:pPr marL="342900" lvl="3" indent="-342900">
              <a:spcBef>
                <a:spcPts val="0"/>
              </a:spcBef>
              <a:spcAft>
                <a:spcPts val="300"/>
              </a:spcAft>
            </a:pPr>
            <a:endParaRPr lang="en-US" sz="1800" dirty="0" smtClean="0">
              <a:solidFill>
                <a:prstClr val="black"/>
              </a:solidFill>
              <a:latin typeface="+mn-lt"/>
            </a:endParaRPr>
          </a:p>
          <a:p>
            <a:pPr marL="342900" lvl="3" indent="-342900">
              <a:spcBef>
                <a:spcPts val="0"/>
              </a:spcBef>
              <a:spcAft>
                <a:spcPts val="300"/>
              </a:spcAft>
              <a:buFont typeface="Arial"/>
              <a:buChar char="•"/>
            </a:pPr>
            <a:r>
              <a:rPr lang="en-US" sz="1800" dirty="0" smtClean="0">
                <a:solidFill>
                  <a:prstClr val="black"/>
                </a:solidFill>
                <a:latin typeface="+mn-lt"/>
              </a:rPr>
              <a:t>For functional limitations, it is not necessarily sufficient to merely repeat the claimed function in the written description or in a flowchart</a:t>
            </a:r>
          </a:p>
          <a:p>
            <a:pPr marL="800100" lvl="4" indent="-342900">
              <a:spcBef>
                <a:spcPts val="0"/>
              </a:spcBef>
              <a:spcAft>
                <a:spcPts val="300"/>
              </a:spcAft>
              <a:buFont typeface="Segoe UI" panose="020B0502040204020203" pitchFamily="34" charset="0"/>
              <a:buChar char="−"/>
            </a:pPr>
            <a:r>
              <a:rPr lang="en-US" sz="1600" dirty="0" smtClean="0">
                <a:solidFill>
                  <a:prstClr val="black"/>
                </a:solidFill>
                <a:latin typeface="+mn-lt"/>
              </a:rPr>
              <a:t>The steps/procedure taken to perform the function must be described with sufficient detail so that one of ordinary skill in the art would understand how the inventor intended the function to be performed</a:t>
            </a:r>
          </a:p>
          <a:p>
            <a:pPr marL="0" lvl="5" indent="0">
              <a:spcBef>
                <a:spcPts val="0"/>
              </a:spcBef>
              <a:spcAft>
                <a:spcPts val="600"/>
              </a:spcAft>
              <a:buNone/>
            </a:pPr>
            <a:r>
              <a:rPr lang="en-US" sz="1800" i="1" dirty="0" smtClean="0">
                <a:solidFill>
                  <a:prstClr val="black"/>
                </a:solidFill>
              </a:rPr>
              <a:t>MPEP 2163.02 and 2181(IV)</a:t>
            </a:r>
            <a:endParaRPr lang="en-US" sz="1800" i="1" dirty="0">
              <a:solidFill>
                <a:prstClr val="black"/>
              </a:solidFill>
            </a:endParaRPr>
          </a:p>
        </p:txBody>
      </p:sp>
      <p:sp>
        <p:nvSpPr>
          <p:cNvPr id="5"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23</a:t>
            </a:fld>
            <a:endParaRPr lang="en-US" dirty="0"/>
          </a:p>
        </p:txBody>
      </p:sp>
    </p:spTree>
    <p:extLst>
      <p:ext uri="{BB962C8B-B14F-4D97-AF65-F5344CB8AC3E}">
        <p14:creationId xmlns:p14="http://schemas.microsoft.com/office/powerpoint/2010/main" val="4133055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828696"/>
            <a:ext cx="6934200" cy="695304"/>
          </a:xfrm>
        </p:spPr>
        <p:txBody>
          <a:bodyPr>
            <a:normAutofit fontScale="90000"/>
          </a:bodyPr>
          <a:lstStyle/>
          <a:p>
            <a:r>
              <a:rPr lang="en-US" sz="3600" dirty="0" smtClean="0">
                <a:latin typeface="+mj-lt"/>
              </a:rPr>
              <a:t>Establishing a </a:t>
            </a:r>
            <a:r>
              <a:rPr lang="en-US" sz="3600" i="1" dirty="0" smtClean="0">
                <a:latin typeface="+mj-lt"/>
              </a:rPr>
              <a:t>Prima Facie </a:t>
            </a:r>
            <a:r>
              <a:rPr lang="en-US" sz="3600" dirty="0">
                <a:latin typeface="+mj-lt"/>
              </a:rPr>
              <a:t>Case to </a:t>
            </a:r>
            <a:r>
              <a:rPr lang="en-US" sz="3600" dirty="0" smtClean="0">
                <a:latin typeface="+mj-lt"/>
              </a:rPr>
              <a:t>Make a </a:t>
            </a:r>
            <a:r>
              <a:rPr lang="en-US" sz="3600" dirty="0">
                <a:latin typeface="+mj-lt"/>
              </a:rPr>
              <a:t>§ 112(a</a:t>
            </a:r>
            <a:r>
              <a:rPr lang="en-US" sz="3600" dirty="0" smtClean="0">
                <a:latin typeface="+mj-lt"/>
              </a:rPr>
              <a:t>) Rejection</a:t>
            </a:r>
            <a:r>
              <a:rPr lang="en-US" sz="3600" dirty="0">
                <a:latin typeface="+mj-lt"/>
              </a:rPr>
              <a:t/>
            </a:r>
            <a:br>
              <a:rPr lang="en-US" sz="3600" dirty="0">
                <a:latin typeface="+mj-lt"/>
              </a:rPr>
            </a:br>
            <a:endParaRPr lang="en-US" sz="3600" dirty="0">
              <a:latin typeface="+mj-lt"/>
            </a:endParaRPr>
          </a:p>
        </p:txBody>
      </p:sp>
      <p:sp>
        <p:nvSpPr>
          <p:cNvPr id="3" name="Content Placeholder 2"/>
          <p:cNvSpPr>
            <a:spLocks noGrp="1"/>
          </p:cNvSpPr>
          <p:nvPr>
            <p:ph idx="1"/>
          </p:nvPr>
        </p:nvSpPr>
        <p:spPr>
          <a:xfrm>
            <a:off x="457200" y="1524000"/>
            <a:ext cx="8229600" cy="5105400"/>
          </a:xfrm>
        </p:spPr>
        <p:txBody>
          <a:bodyPr>
            <a:noAutofit/>
          </a:bodyPr>
          <a:lstStyle/>
          <a:p>
            <a:pPr>
              <a:spcBef>
                <a:spcPts val="0"/>
              </a:spcBef>
            </a:pPr>
            <a:r>
              <a:rPr lang="en-US" sz="2000" dirty="0"/>
              <a:t>There is a presumption that a </a:t>
            </a:r>
            <a:r>
              <a:rPr lang="en-US" sz="2000" dirty="0" smtClean="0"/>
              <a:t>specification </a:t>
            </a:r>
            <a:r>
              <a:rPr lang="en-US" sz="2000" dirty="0"/>
              <a:t>as filed provides an adequate </a:t>
            </a:r>
            <a:r>
              <a:rPr lang="en-US" sz="2000" dirty="0" smtClean="0"/>
              <a:t>written description </a:t>
            </a:r>
            <a:r>
              <a:rPr lang="en-US" sz="2000" dirty="0"/>
              <a:t>under § 112(a)</a:t>
            </a:r>
          </a:p>
          <a:p>
            <a:pPr lvl="2">
              <a:spcBef>
                <a:spcPts val="0"/>
              </a:spcBef>
            </a:pPr>
            <a:endParaRPr lang="en-US" sz="1200" dirty="0" smtClean="0"/>
          </a:p>
          <a:p>
            <a:pPr>
              <a:spcBef>
                <a:spcPts val="0"/>
              </a:spcBef>
            </a:pPr>
            <a:r>
              <a:rPr lang="en-US" sz="2000" dirty="0" smtClean="0"/>
              <a:t>When </a:t>
            </a:r>
            <a:r>
              <a:rPr lang="en-US" sz="2000" dirty="0"/>
              <a:t>the specification (including all of the written description and drawings) fails to support </a:t>
            </a:r>
            <a:r>
              <a:rPr lang="en-US" sz="2000" dirty="0" smtClean="0"/>
              <a:t>a claim as a whole, </a:t>
            </a:r>
            <a:r>
              <a:rPr lang="en-US" sz="2000" dirty="0"/>
              <a:t>a rejection of the claim under </a:t>
            </a:r>
            <a:r>
              <a:rPr lang="en-US" sz="2000" dirty="0" smtClean="0"/>
              <a:t>§ </a:t>
            </a:r>
            <a:r>
              <a:rPr lang="en-US" sz="2000" dirty="0"/>
              <a:t>112(a) is </a:t>
            </a:r>
            <a:r>
              <a:rPr lang="en-US" sz="2000" dirty="0" smtClean="0"/>
              <a:t>appropriate</a:t>
            </a:r>
          </a:p>
          <a:p>
            <a:pPr lvl="2">
              <a:spcBef>
                <a:spcPts val="0"/>
              </a:spcBef>
            </a:pPr>
            <a:endParaRPr lang="en-US" sz="1200" dirty="0" smtClean="0"/>
          </a:p>
          <a:p>
            <a:pPr>
              <a:spcBef>
                <a:spcPts val="0"/>
              </a:spcBef>
            </a:pPr>
            <a:r>
              <a:rPr lang="en-US" sz="2000" dirty="0" smtClean="0"/>
              <a:t>Burden is on the examiner to set </a:t>
            </a:r>
            <a:r>
              <a:rPr lang="en-US" sz="2000" dirty="0"/>
              <a:t>forth a </a:t>
            </a:r>
            <a:r>
              <a:rPr lang="en-US" sz="2000" i="1" dirty="0"/>
              <a:t>prima facie</a:t>
            </a:r>
            <a:r>
              <a:rPr lang="en-US" sz="2000" dirty="0"/>
              <a:t> case providing reasons why the specification is deficient and thus the </a:t>
            </a:r>
            <a:r>
              <a:rPr lang="en-US" sz="2000" dirty="0" smtClean="0"/>
              <a:t>claim </a:t>
            </a:r>
            <a:r>
              <a:rPr lang="en-US" sz="2000" dirty="0"/>
              <a:t>that </a:t>
            </a:r>
            <a:r>
              <a:rPr lang="en-US" sz="2000" dirty="0" smtClean="0"/>
              <a:t>relies </a:t>
            </a:r>
            <a:r>
              <a:rPr lang="en-US" sz="2000" dirty="0"/>
              <a:t>thereon </a:t>
            </a:r>
            <a:r>
              <a:rPr lang="en-US" sz="2000" dirty="0" smtClean="0"/>
              <a:t>is </a:t>
            </a:r>
            <a:r>
              <a:rPr lang="en-US" sz="2000" dirty="0"/>
              <a:t>rejected</a:t>
            </a:r>
            <a:endParaRPr lang="en-US" sz="2000" i="1" dirty="0"/>
          </a:p>
          <a:p>
            <a:pPr lvl="1">
              <a:spcBef>
                <a:spcPts val="0"/>
              </a:spcBef>
            </a:pPr>
            <a:r>
              <a:rPr lang="en-US" sz="1800" dirty="0" smtClean="0"/>
              <a:t>Identify the claim and limitation at issue</a:t>
            </a:r>
          </a:p>
          <a:p>
            <a:pPr lvl="1">
              <a:spcBef>
                <a:spcPts val="0"/>
              </a:spcBef>
            </a:pPr>
            <a:r>
              <a:rPr lang="en-US" sz="1800" dirty="0" smtClean="0"/>
              <a:t>Provide reasons why a person of ordinary skill in the art would not have recognized that the inventor was in possession of the invention as claimed in view of the disclosure of the application as filed</a:t>
            </a:r>
          </a:p>
          <a:p>
            <a:pPr lvl="1">
              <a:spcBef>
                <a:spcPts val="0"/>
              </a:spcBef>
            </a:pPr>
            <a:r>
              <a:rPr lang="en-US" sz="1800" dirty="0" smtClean="0"/>
              <a:t>A </a:t>
            </a:r>
            <a:r>
              <a:rPr lang="en-US" sz="1800" dirty="0"/>
              <a:t>mere statement that the </a:t>
            </a:r>
            <a:r>
              <a:rPr lang="en-US" sz="1800" dirty="0" smtClean="0"/>
              <a:t>application disclosure </a:t>
            </a:r>
            <a:r>
              <a:rPr lang="en-US" sz="1800" dirty="0"/>
              <a:t>does not support the claim is </a:t>
            </a:r>
            <a:r>
              <a:rPr lang="en-US" sz="1800" dirty="0" smtClean="0"/>
              <a:t>insufficient</a:t>
            </a:r>
          </a:p>
          <a:p>
            <a:pPr marL="0" lvl="1" indent="0">
              <a:spcBef>
                <a:spcPts val="0"/>
              </a:spcBef>
              <a:buNone/>
            </a:pPr>
            <a:endParaRPr lang="en-US" sz="1800" i="1" dirty="0" smtClean="0">
              <a:solidFill>
                <a:prstClr val="black"/>
              </a:solidFill>
            </a:endParaRPr>
          </a:p>
          <a:p>
            <a:pPr marL="0" lvl="1" indent="0">
              <a:spcBef>
                <a:spcPts val="0"/>
              </a:spcBef>
              <a:buNone/>
            </a:pPr>
            <a:r>
              <a:rPr lang="en-US" sz="1800" i="1" dirty="0" smtClean="0">
                <a:solidFill>
                  <a:prstClr val="black"/>
                </a:solidFill>
              </a:rPr>
              <a:t>MPEP 2163.04</a:t>
            </a:r>
            <a:endParaRPr lang="en-US" sz="1800" i="1" dirty="0">
              <a:solidFill>
                <a:prstClr val="black"/>
              </a:solidFill>
            </a:endParaRPr>
          </a:p>
          <a:p>
            <a:pPr marL="457200" lvl="1" indent="0">
              <a:spcBef>
                <a:spcPts val="0"/>
              </a:spcBef>
              <a:buNone/>
            </a:pPr>
            <a:endParaRPr lang="en-US" sz="1800" dirty="0"/>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24</a:t>
            </a:fld>
            <a:endParaRPr lang="en-US" dirty="0"/>
          </a:p>
        </p:txBody>
      </p:sp>
    </p:spTree>
    <p:extLst>
      <p:ext uri="{BB962C8B-B14F-4D97-AF65-F5344CB8AC3E}">
        <p14:creationId xmlns:p14="http://schemas.microsoft.com/office/powerpoint/2010/main" val="22078449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609600"/>
            <a:ext cx="7239000" cy="619104"/>
          </a:xfrm>
        </p:spPr>
        <p:txBody>
          <a:bodyPr>
            <a:noAutofit/>
          </a:bodyPr>
          <a:lstStyle/>
          <a:p>
            <a:r>
              <a:rPr lang="en-US" sz="3200" b="0" dirty="0">
                <a:latin typeface="+mj-lt"/>
              </a:rPr>
              <a:t>Establishing a </a:t>
            </a:r>
            <a:r>
              <a:rPr lang="en-US" sz="3200" b="0" i="1" dirty="0">
                <a:latin typeface="+mj-lt"/>
              </a:rPr>
              <a:t>Prima Facie </a:t>
            </a:r>
            <a:r>
              <a:rPr lang="en-US" sz="3200" b="0" dirty="0">
                <a:latin typeface="+mj-lt"/>
              </a:rPr>
              <a:t>Case to Make a § 112(a) </a:t>
            </a:r>
            <a:r>
              <a:rPr lang="en-US" sz="3200" b="0" dirty="0" smtClean="0">
                <a:latin typeface="+mj-lt"/>
              </a:rPr>
              <a:t>Rejection (Continued)</a:t>
            </a:r>
            <a:endParaRPr lang="en-US" sz="3200" b="0" dirty="0">
              <a:latin typeface="+mj-lt"/>
            </a:endParaRPr>
          </a:p>
        </p:txBody>
      </p:sp>
      <p:sp>
        <p:nvSpPr>
          <p:cNvPr id="3" name="Content Placeholder 2"/>
          <p:cNvSpPr>
            <a:spLocks noGrp="1"/>
          </p:cNvSpPr>
          <p:nvPr>
            <p:ph idx="1"/>
          </p:nvPr>
        </p:nvSpPr>
        <p:spPr>
          <a:xfrm>
            <a:off x="533400" y="1600200"/>
            <a:ext cx="8229600" cy="5029200"/>
          </a:xfrm>
        </p:spPr>
        <p:txBody>
          <a:bodyPr>
            <a:noAutofit/>
          </a:bodyPr>
          <a:lstStyle/>
          <a:p>
            <a:pPr>
              <a:spcBef>
                <a:spcPts val="0"/>
              </a:spcBef>
              <a:spcAft>
                <a:spcPts val="300"/>
              </a:spcAft>
            </a:pPr>
            <a:r>
              <a:rPr lang="en-US" sz="2000" dirty="0" smtClean="0"/>
              <a:t>Identify the claim limitation that lacks written description support and explain what is lacking in the specification</a:t>
            </a:r>
          </a:p>
          <a:p>
            <a:pPr lvl="1">
              <a:spcBef>
                <a:spcPts val="0"/>
              </a:spcBef>
              <a:spcAft>
                <a:spcPts val="300"/>
              </a:spcAft>
            </a:pPr>
            <a:r>
              <a:rPr lang="en-US" sz="1800" u="sng" dirty="0" smtClean="0"/>
              <a:t>Sample Explanation</a:t>
            </a:r>
            <a:r>
              <a:rPr lang="en-US" sz="1800" dirty="0" smtClean="0"/>
              <a:t>:  </a:t>
            </a:r>
            <a:r>
              <a:rPr lang="en-US" sz="1800" i="1" dirty="0" smtClean="0"/>
              <a:t>Claim 1 recites using three separate codes in the method of authorizing debit purchase transactions.  The specification does not disclose the use of three separate codes.  The specification fails to provide a written description that shows the inventor possessed the invention as recited in claim 1. </a:t>
            </a:r>
            <a:r>
              <a:rPr lang="en-US" sz="1800" i="1" dirty="0" smtClean="0">
                <a:solidFill>
                  <a:srgbClr val="FF0000"/>
                </a:solidFill>
              </a:rPr>
              <a:t>(e.g. no description ……)</a:t>
            </a:r>
          </a:p>
          <a:p>
            <a:pPr lvl="3">
              <a:spcBef>
                <a:spcPts val="0"/>
              </a:spcBef>
              <a:spcAft>
                <a:spcPts val="300"/>
              </a:spcAft>
            </a:pPr>
            <a:endParaRPr lang="en-US" sz="1000" i="1" dirty="0" smtClean="0"/>
          </a:p>
          <a:p>
            <a:pPr>
              <a:spcBef>
                <a:spcPts val="0"/>
              </a:spcBef>
              <a:spcAft>
                <a:spcPts val="300"/>
              </a:spcAft>
            </a:pPr>
            <a:r>
              <a:rPr lang="en-US" sz="2000" dirty="0" smtClean="0"/>
              <a:t>Form paragraphs:</a:t>
            </a:r>
          </a:p>
          <a:p>
            <a:pPr marL="400050" lvl="1" indent="0">
              <a:spcBef>
                <a:spcPts val="0"/>
              </a:spcBef>
              <a:spcAft>
                <a:spcPts val="300"/>
              </a:spcAft>
              <a:buNone/>
            </a:pPr>
            <a:r>
              <a:rPr lang="en-US" sz="2000" dirty="0" smtClean="0"/>
              <a:t>7.30.01 – Statement of Statutory Basis</a:t>
            </a:r>
          </a:p>
          <a:p>
            <a:pPr marL="400050" lvl="1" indent="0">
              <a:spcBef>
                <a:spcPts val="0"/>
              </a:spcBef>
              <a:spcAft>
                <a:spcPts val="300"/>
              </a:spcAft>
              <a:buNone/>
            </a:pPr>
            <a:r>
              <a:rPr lang="en-US" sz="2000" dirty="0" smtClean="0"/>
              <a:t>7.31.01 – Rejection, Written Description Requirement</a:t>
            </a:r>
          </a:p>
          <a:p>
            <a:pPr lvl="3" indent="-342900">
              <a:spcBef>
                <a:spcPts val="0"/>
              </a:spcBef>
              <a:spcAft>
                <a:spcPts val="300"/>
              </a:spcAft>
            </a:pPr>
            <a:endParaRPr lang="en-US" sz="1200" dirty="0"/>
          </a:p>
          <a:p>
            <a:pPr>
              <a:spcBef>
                <a:spcPts val="0"/>
              </a:spcBef>
              <a:spcAft>
                <a:spcPts val="300"/>
              </a:spcAft>
            </a:pPr>
            <a:r>
              <a:rPr lang="en-US" sz="2000" dirty="0"/>
              <a:t>When appropriate, suggest amendments to the claims to resolve the </a:t>
            </a:r>
            <a:r>
              <a:rPr lang="en-US" sz="2000" dirty="0" smtClean="0"/>
              <a:t>deficiency, </a:t>
            </a:r>
            <a:r>
              <a:rPr lang="en-US" sz="2000" dirty="0"/>
              <a:t>provided the amendments would be supported by the application as filed</a:t>
            </a:r>
          </a:p>
          <a:p>
            <a:pPr marL="0" lvl="1" indent="0">
              <a:spcBef>
                <a:spcPts val="0"/>
              </a:spcBef>
              <a:spcAft>
                <a:spcPts val="300"/>
              </a:spcAft>
              <a:buNone/>
            </a:pPr>
            <a:r>
              <a:rPr lang="en-US" sz="1800" i="1" dirty="0">
                <a:solidFill>
                  <a:prstClr val="black"/>
                </a:solidFill>
              </a:rPr>
              <a:t>MPEP 2163.04</a:t>
            </a:r>
          </a:p>
          <a:p>
            <a:pPr marL="400050" lvl="1" indent="0">
              <a:spcBef>
                <a:spcPts val="0"/>
              </a:spcBef>
              <a:spcAft>
                <a:spcPts val="300"/>
              </a:spcAft>
              <a:buNone/>
            </a:pPr>
            <a:endParaRPr lang="en-US" sz="2000" dirty="0" smtClean="0"/>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25</a:t>
            </a:fld>
            <a:endParaRPr lang="en-US" dirty="0"/>
          </a:p>
        </p:txBody>
      </p:sp>
    </p:spTree>
    <p:extLst>
      <p:ext uri="{BB962C8B-B14F-4D97-AF65-F5344CB8AC3E}">
        <p14:creationId xmlns:p14="http://schemas.microsoft.com/office/powerpoint/2010/main" val="2024462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95304"/>
          </a:xfrm>
        </p:spPr>
        <p:txBody>
          <a:bodyPr>
            <a:normAutofit/>
          </a:bodyPr>
          <a:lstStyle/>
          <a:p>
            <a:r>
              <a:rPr lang="en-US" sz="2800" dirty="0" smtClean="0">
                <a:latin typeface="+mj-lt"/>
              </a:rPr>
              <a:t>Example 1: Written </a:t>
            </a:r>
            <a:r>
              <a:rPr lang="en-US" sz="2800" b="0" dirty="0" smtClean="0">
                <a:latin typeface="+mj-lt"/>
              </a:rPr>
              <a:t>Description</a:t>
            </a:r>
            <a:r>
              <a:rPr lang="en-US" sz="2800" dirty="0" smtClean="0"/>
              <a:t> </a:t>
            </a:r>
            <a:endParaRPr lang="en-US" sz="2800" dirty="0"/>
          </a:p>
        </p:txBody>
      </p:sp>
      <p:sp>
        <p:nvSpPr>
          <p:cNvPr id="3" name="Content Placeholder 2"/>
          <p:cNvSpPr>
            <a:spLocks noGrp="1"/>
          </p:cNvSpPr>
          <p:nvPr>
            <p:ph idx="1"/>
          </p:nvPr>
        </p:nvSpPr>
        <p:spPr>
          <a:xfrm>
            <a:off x="481818" y="1143000"/>
            <a:ext cx="8229600" cy="4800600"/>
          </a:xfrm>
        </p:spPr>
        <p:txBody>
          <a:bodyPr>
            <a:noAutofit/>
          </a:bodyPr>
          <a:lstStyle/>
          <a:p>
            <a:pPr marL="0" indent="0">
              <a:spcBef>
                <a:spcPts val="0"/>
              </a:spcBef>
              <a:spcAft>
                <a:spcPts val="600"/>
              </a:spcAft>
              <a:buNone/>
            </a:pPr>
            <a:r>
              <a:rPr lang="en-US" sz="1800" i="1" dirty="0" smtClean="0"/>
              <a:t>Claim 19.  A hearing aid comprising at least one input microphone, an output receiver, a signal transmission channel interposed between said microphone and said receiver, and </a:t>
            </a:r>
            <a:r>
              <a:rPr lang="en-US" sz="1800" b="1" i="1" dirty="0" smtClean="0"/>
              <a:t>a programmable delay line filter</a:t>
            </a:r>
            <a:r>
              <a:rPr lang="en-US" sz="1800" i="1" dirty="0" smtClean="0"/>
              <a:t> interposed in a feedback path between the input and output of said transmission channel, said programmable filter </a:t>
            </a:r>
            <a:r>
              <a:rPr lang="en-US" sz="1800" b="1" i="1" dirty="0" smtClean="0"/>
              <a:t>being programmed to effect substantial reduction</a:t>
            </a:r>
            <a:r>
              <a:rPr lang="en-US" sz="1800" i="1" dirty="0" smtClean="0"/>
              <a:t> of acoustic feedback from the receiver to the microphone. </a:t>
            </a:r>
          </a:p>
          <a:p>
            <a:pPr>
              <a:spcBef>
                <a:spcPts val="0"/>
              </a:spcBef>
              <a:spcAft>
                <a:spcPts val="600"/>
              </a:spcAft>
              <a:buFont typeface="Wingdings" panose="05000000000000000000" pitchFamily="2" charset="2"/>
              <a:buChar char="Ø"/>
            </a:pPr>
            <a:r>
              <a:rPr lang="en-US" sz="1800" i="1" dirty="0" smtClean="0"/>
              <a:t>The “programmable </a:t>
            </a:r>
            <a:r>
              <a:rPr lang="en-US" sz="1800" i="1" dirty="0"/>
              <a:t>delay line </a:t>
            </a:r>
            <a:r>
              <a:rPr lang="en-US" sz="1800" i="1" dirty="0" smtClean="0"/>
              <a:t>filter” limitation of claim 19 has been construed to cover both fixed filters (whose parameters are externally calculated) and adaptive filters.</a:t>
            </a:r>
          </a:p>
          <a:p>
            <a:pPr>
              <a:spcBef>
                <a:spcPts val="0"/>
              </a:spcBef>
              <a:spcAft>
                <a:spcPts val="600"/>
              </a:spcAft>
            </a:pPr>
            <a:r>
              <a:rPr lang="en-US" sz="1800" dirty="0" smtClean="0"/>
              <a:t>Does the specification support </a:t>
            </a:r>
            <a:r>
              <a:rPr lang="en-US" sz="1800" dirty="0"/>
              <a:t>the full scope of the </a:t>
            </a:r>
            <a:r>
              <a:rPr lang="en-US" sz="1800" dirty="0" smtClean="0"/>
              <a:t>bolded claim limitations above (</a:t>
            </a:r>
            <a:r>
              <a:rPr lang="en-US" sz="1800" i="1" dirty="0" smtClean="0"/>
              <a:t>i.e.</a:t>
            </a:r>
            <a:r>
              <a:rPr lang="en-US" sz="1800" dirty="0" smtClean="0"/>
              <a:t>, both fixed and adaptive filters)?</a:t>
            </a:r>
          </a:p>
          <a:p>
            <a:pPr marL="742950" lvl="2" indent="-342900">
              <a:spcBef>
                <a:spcPts val="0"/>
              </a:spcBef>
              <a:spcAft>
                <a:spcPts val="600"/>
              </a:spcAft>
              <a:buFont typeface="Segoe UI" panose="020B0502040204020203" pitchFamily="34" charset="0"/>
              <a:buChar char="−"/>
            </a:pPr>
            <a:r>
              <a:rPr lang="en-US" sz="1600" dirty="0"/>
              <a:t>The abstract states that the hearing aid “adjust[s] automatically to the optimum set of parameter values.” </a:t>
            </a:r>
            <a:r>
              <a:rPr lang="en-US" sz="1600" dirty="0" smtClean="0"/>
              <a:t> According </a:t>
            </a:r>
            <a:r>
              <a:rPr lang="en-US" sz="1600" dirty="0"/>
              <a:t>to the specification, a patient is fitted with a hearing aid, which is connected to an external host controller at the audiologist’s office.  The host controller calculates optimum coefficients for cancellation of acoustic feedback, and those coefficients are programmed into the filter.  Using “adaptive strategies,” the filter can be reprogrammed with different sets of coefficients.  </a:t>
            </a:r>
            <a:r>
              <a:rPr lang="en-US" sz="1600" dirty="0" smtClean="0"/>
              <a:t>In the example in the specification, the </a:t>
            </a:r>
            <a:r>
              <a:rPr lang="en-US" sz="1600" dirty="0"/>
              <a:t>coefficients cannot be recalculated once the hearing aid is disconnected from the host controller. </a:t>
            </a:r>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26</a:t>
            </a:fld>
            <a:endParaRPr lang="en-US" dirty="0"/>
          </a:p>
        </p:txBody>
      </p:sp>
    </p:spTree>
    <p:extLst>
      <p:ext uri="{BB962C8B-B14F-4D97-AF65-F5344CB8AC3E}">
        <p14:creationId xmlns:p14="http://schemas.microsoft.com/office/powerpoint/2010/main" val="3939241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95304"/>
          </a:xfrm>
        </p:spPr>
        <p:txBody>
          <a:bodyPr>
            <a:normAutofit/>
          </a:bodyPr>
          <a:lstStyle/>
          <a:p>
            <a:r>
              <a:rPr lang="en-US" sz="2800" dirty="0" smtClean="0">
                <a:latin typeface="+mj-lt"/>
              </a:rPr>
              <a:t>Example 1: Written </a:t>
            </a:r>
            <a:r>
              <a:rPr lang="en-US" sz="2800" b="0" dirty="0" smtClean="0">
                <a:latin typeface="+mj-lt"/>
              </a:rPr>
              <a:t>Description - Satisfied</a:t>
            </a:r>
            <a:r>
              <a:rPr lang="en-US" sz="2800" dirty="0" smtClean="0"/>
              <a:t> </a:t>
            </a:r>
            <a:endParaRPr lang="en-US" sz="2800" dirty="0"/>
          </a:p>
        </p:txBody>
      </p:sp>
      <p:sp>
        <p:nvSpPr>
          <p:cNvPr id="3" name="Content Placeholder 2"/>
          <p:cNvSpPr>
            <a:spLocks noGrp="1"/>
          </p:cNvSpPr>
          <p:nvPr>
            <p:ph idx="1"/>
          </p:nvPr>
        </p:nvSpPr>
        <p:spPr>
          <a:xfrm>
            <a:off x="808892" y="1676400"/>
            <a:ext cx="7467600" cy="4419600"/>
          </a:xfrm>
        </p:spPr>
        <p:txBody>
          <a:bodyPr>
            <a:noAutofit/>
          </a:bodyPr>
          <a:lstStyle/>
          <a:p>
            <a:pPr>
              <a:spcBef>
                <a:spcPts val="0"/>
              </a:spcBef>
              <a:spcAft>
                <a:spcPts val="600"/>
              </a:spcAft>
            </a:pPr>
            <a:r>
              <a:rPr lang="en-US" sz="2400" dirty="0" smtClean="0"/>
              <a:t>Yes, one of ordinary skill in the art would understand from the application disclosure that the programmable delay line filter is not limited to a fixed filter and could also be “adaptive”</a:t>
            </a:r>
          </a:p>
          <a:p>
            <a:pPr lvl="1">
              <a:spcBef>
                <a:spcPts val="0"/>
              </a:spcBef>
              <a:spcAft>
                <a:spcPts val="600"/>
              </a:spcAft>
            </a:pPr>
            <a:r>
              <a:rPr lang="en-US" sz="2400" dirty="0" smtClean="0"/>
              <a:t>For example, the description </a:t>
            </a:r>
            <a:r>
              <a:rPr lang="en-US" sz="2400" dirty="0"/>
              <a:t>that the hearing aid “adjusts automatically to the optimum set of parameter </a:t>
            </a:r>
            <a:r>
              <a:rPr lang="en-US" sz="2400" dirty="0" smtClean="0"/>
              <a:t>values” shows that the </a:t>
            </a:r>
            <a:r>
              <a:rPr lang="en-US" sz="2400" dirty="0"/>
              <a:t>inventors were in possession of a programmable hearing aid that can use </a:t>
            </a:r>
            <a:r>
              <a:rPr lang="en-US" sz="2400" dirty="0" smtClean="0"/>
              <a:t>fixed or adaptive </a:t>
            </a:r>
            <a:r>
              <a:rPr lang="en-US" sz="2400" dirty="0"/>
              <a:t>filtering for feedback cancellation. </a:t>
            </a:r>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27</a:t>
            </a:fld>
            <a:endParaRPr lang="en-US" dirty="0"/>
          </a:p>
        </p:txBody>
      </p:sp>
    </p:spTree>
    <p:extLst>
      <p:ext uri="{BB962C8B-B14F-4D97-AF65-F5344CB8AC3E}">
        <p14:creationId xmlns:p14="http://schemas.microsoft.com/office/powerpoint/2010/main" val="3378654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96"/>
            <a:ext cx="8229600" cy="695304"/>
          </a:xfrm>
        </p:spPr>
        <p:txBody>
          <a:bodyPr>
            <a:normAutofit/>
          </a:bodyPr>
          <a:lstStyle/>
          <a:p>
            <a:r>
              <a:rPr lang="en-US" sz="2800" dirty="0" smtClean="0">
                <a:latin typeface="+mj-lt"/>
              </a:rPr>
              <a:t>Example 2: Written Description</a:t>
            </a:r>
            <a:endParaRPr lang="en-US" sz="2800" dirty="0">
              <a:latin typeface="+mj-lt"/>
            </a:endParaRPr>
          </a:p>
        </p:txBody>
      </p:sp>
      <p:sp>
        <p:nvSpPr>
          <p:cNvPr id="3" name="Content Placeholder 2"/>
          <p:cNvSpPr>
            <a:spLocks noGrp="1"/>
          </p:cNvSpPr>
          <p:nvPr>
            <p:ph idx="1"/>
          </p:nvPr>
        </p:nvSpPr>
        <p:spPr>
          <a:xfrm>
            <a:off x="381000" y="1066800"/>
            <a:ext cx="8534400" cy="5334000"/>
          </a:xfrm>
        </p:spPr>
        <p:txBody>
          <a:bodyPr>
            <a:noAutofit/>
          </a:bodyPr>
          <a:lstStyle/>
          <a:p>
            <a:pPr marL="0" indent="0">
              <a:buNone/>
            </a:pPr>
            <a:r>
              <a:rPr lang="en-US" sz="1800" i="1" dirty="0"/>
              <a:t>20. A method for processing debit purchase transactions, the method comprising the steps of:</a:t>
            </a:r>
          </a:p>
          <a:p>
            <a:pPr marL="0" indent="0">
              <a:buNone/>
            </a:pPr>
            <a:r>
              <a:rPr lang="en-US" sz="1800" i="1" dirty="0" smtClean="0"/>
              <a:t>	providing </a:t>
            </a:r>
            <a:r>
              <a:rPr lang="en-US" sz="1800" i="1" dirty="0"/>
              <a:t>a counter-top </a:t>
            </a:r>
            <a:r>
              <a:rPr lang="en-US" sz="1800" i="1" dirty="0" smtClean="0"/>
              <a:t>terminal …; 	</a:t>
            </a:r>
          </a:p>
          <a:p>
            <a:pPr marL="0" indent="0">
              <a:buNone/>
            </a:pPr>
            <a:r>
              <a:rPr lang="en-US" sz="1800" i="1" dirty="0"/>
              <a:t>	</a:t>
            </a:r>
            <a:r>
              <a:rPr lang="en-US" sz="1800" i="1" dirty="0" smtClean="0"/>
              <a:t>entering </a:t>
            </a:r>
            <a:r>
              <a:rPr lang="en-US" sz="1800" i="1" dirty="0"/>
              <a:t>sales transaction </a:t>
            </a:r>
            <a:r>
              <a:rPr lang="en-US" sz="1800" i="1" dirty="0" smtClean="0"/>
              <a:t>data…;</a:t>
            </a:r>
          </a:p>
          <a:p>
            <a:pPr marL="0" indent="0">
              <a:buNone/>
            </a:pPr>
            <a:r>
              <a:rPr lang="en-US" sz="1800" i="1" dirty="0" smtClean="0"/>
              <a:t> </a:t>
            </a:r>
            <a:r>
              <a:rPr lang="en-US" sz="1800" b="1" i="1" dirty="0" smtClean="0"/>
              <a:t>	entering </a:t>
            </a:r>
            <a:r>
              <a:rPr lang="en-US" sz="1800" b="1" i="1" dirty="0"/>
              <a:t>an authorization code </a:t>
            </a:r>
            <a:r>
              <a:rPr lang="en-US" sz="1800" i="1" dirty="0"/>
              <a:t>through the keypad for having the computer initiate communication with a host data processor;</a:t>
            </a:r>
          </a:p>
          <a:p>
            <a:pPr marL="0" indent="0">
              <a:buNone/>
            </a:pPr>
            <a:r>
              <a:rPr lang="en-US" sz="1800" b="1" i="1" dirty="0" smtClean="0"/>
              <a:t>	entering </a:t>
            </a:r>
            <a:r>
              <a:rPr lang="en-US" sz="1800" b="1" i="1" dirty="0"/>
              <a:t>a customer authorization code </a:t>
            </a:r>
            <a:r>
              <a:rPr lang="en-US" sz="1800" i="1" dirty="0"/>
              <a:t>for authorizing access to a customer data base of a host processor;</a:t>
            </a:r>
          </a:p>
          <a:p>
            <a:pPr marL="0" indent="0">
              <a:buNone/>
            </a:pPr>
            <a:r>
              <a:rPr lang="en-US" sz="1800" b="1" i="1" dirty="0" smtClean="0"/>
              <a:t>	entering </a:t>
            </a:r>
            <a:r>
              <a:rPr lang="en-US" sz="1800" b="1" i="1" dirty="0"/>
              <a:t>a clerk authorization code </a:t>
            </a:r>
            <a:r>
              <a:rPr lang="en-US" sz="1800" i="1" dirty="0"/>
              <a:t>for initiating a debit purchase transaction;</a:t>
            </a:r>
          </a:p>
          <a:p>
            <a:pPr marL="0" indent="0">
              <a:spcBef>
                <a:spcPts val="0"/>
              </a:spcBef>
              <a:spcAft>
                <a:spcPts val="600"/>
              </a:spcAft>
              <a:buNone/>
            </a:pPr>
            <a:r>
              <a:rPr lang="en-US" sz="1800" i="1" dirty="0" smtClean="0"/>
              <a:t>	electronically </a:t>
            </a:r>
            <a:r>
              <a:rPr lang="en-US" sz="1800" i="1" dirty="0"/>
              <a:t>transmitting a transaction request </a:t>
            </a:r>
            <a:r>
              <a:rPr lang="en-US" sz="1800" i="1" dirty="0" smtClean="0"/>
              <a:t>…</a:t>
            </a:r>
            <a:endParaRPr lang="en-US" sz="1800" dirty="0"/>
          </a:p>
          <a:p>
            <a:r>
              <a:rPr lang="en-US" sz="2000" dirty="0"/>
              <a:t>Does the specification support the </a:t>
            </a:r>
            <a:r>
              <a:rPr lang="en-US" sz="2000" dirty="0" smtClean="0"/>
              <a:t>bolded </a:t>
            </a:r>
            <a:r>
              <a:rPr lang="en-US" sz="2000" dirty="0"/>
              <a:t>claim limitations </a:t>
            </a:r>
            <a:r>
              <a:rPr lang="en-US" sz="2000" dirty="0" smtClean="0"/>
              <a:t>above?  </a:t>
            </a:r>
          </a:p>
          <a:p>
            <a:pPr lvl="1"/>
            <a:r>
              <a:rPr lang="en-US" sz="2000" dirty="0" smtClean="0"/>
              <a:t>The specification</a:t>
            </a:r>
            <a:r>
              <a:rPr lang="en-US" sz="2000" dirty="0"/>
              <a:t> </a:t>
            </a:r>
            <a:r>
              <a:rPr lang="en-US" sz="2000" dirty="0" smtClean="0"/>
              <a:t>does not contain any disclosure of a method for processing debit purchase transactions which incudes the steps of entering a general authorization code, entering a customer authorization code and entering a clerk authorization code.</a:t>
            </a:r>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28</a:t>
            </a:fld>
            <a:endParaRPr lang="en-US" dirty="0"/>
          </a:p>
        </p:txBody>
      </p:sp>
    </p:spTree>
    <p:extLst>
      <p:ext uri="{BB962C8B-B14F-4D97-AF65-F5344CB8AC3E}">
        <p14:creationId xmlns:p14="http://schemas.microsoft.com/office/powerpoint/2010/main" val="19016077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96"/>
            <a:ext cx="8229600" cy="695304"/>
          </a:xfrm>
        </p:spPr>
        <p:txBody>
          <a:bodyPr>
            <a:normAutofit/>
          </a:bodyPr>
          <a:lstStyle/>
          <a:p>
            <a:r>
              <a:rPr lang="en-US" sz="2800" dirty="0" smtClean="0">
                <a:latin typeface="+mj-lt"/>
              </a:rPr>
              <a:t>Example 2: Written Description – Not Satisfied</a:t>
            </a:r>
            <a:endParaRPr lang="en-US" sz="2800" dirty="0">
              <a:latin typeface="+mj-lt"/>
            </a:endParaRPr>
          </a:p>
        </p:txBody>
      </p:sp>
      <p:sp>
        <p:nvSpPr>
          <p:cNvPr id="3" name="Content Placeholder 2"/>
          <p:cNvSpPr>
            <a:spLocks noGrp="1"/>
          </p:cNvSpPr>
          <p:nvPr>
            <p:ph idx="1"/>
          </p:nvPr>
        </p:nvSpPr>
        <p:spPr>
          <a:xfrm>
            <a:off x="914400" y="1524000"/>
            <a:ext cx="7391400" cy="4419600"/>
          </a:xfrm>
        </p:spPr>
        <p:txBody>
          <a:bodyPr>
            <a:noAutofit/>
          </a:bodyPr>
          <a:lstStyle/>
          <a:p>
            <a:r>
              <a:rPr lang="en-US" sz="2400" dirty="0" smtClean="0"/>
              <a:t>No, the written description in this patent does not describe a method that includes the steps of entering all three codes</a:t>
            </a:r>
          </a:p>
          <a:p>
            <a:pPr lvl="1"/>
            <a:r>
              <a:rPr lang="en-US" sz="2400" dirty="0" smtClean="0"/>
              <a:t>The court noted that the question is not the scope of the claims but whether the specification showed that the inventors were in possession of the invention claimed</a:t>
            </a:r>
          </a:p>
          <a:p>
            <a:pPr lvl="1"/>
            <a:r>
              <a:rPr lang="en-US" sz="2400" dirty="0" smtClean="0"/>
              <a:t>The specification does not need to spell out every detail of the invention, but the possession requirement demands that the written description show that the inventor actually invented what is claimed </a:t>
            </a:r>
            <a:endParaRPr lang="en-US" sz="2400" dirty="0"/>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29</a:t>
            </a:fld>
            <a:endParaRPr lang="en-US" dirty="0"/>
          </a:p>
        </p:txBody>
      </p:sp>
    </p:spTree>
    <p:extLst>
      <p:ext uri="{BB962C8B-B14F-4D97-AF65-F5344CB8AC3E}">
        <p14:creationId xmlns:p14="http://schemas.microsoft.com/office/powerpoint/2010/main" val="50534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7700" y="2971800"/>
            <a:ext cx="7848600" cy="914400"/>
          </a:xfrm>
        </p:spPr>
        <p:txBody>
          <a:bodyPr>
            <a:normAutofit fontScale="90000"/>
          </a:bodyPr>
          <a:lstStyle/>
          <a:p>
            <a:r>
              <a:rPr lang="en-US" sz="3600" b="0" dirty="0" smtClean="0">
                <a:latin typeface="+mj-lt"/>
              </a:rPr>
              <a:t>§ 112(a):  Focus </a:t>
            </a:r>
            <a:r>
              <a:rPr lang="en-US" sz="3600" b="0" dirty="0">
                <a:latin typeface="+mj-lt"/>
              </a:rPr>
              <a:t>on Electrical/Mechanical and Computer/Software-related </a:t>
            </a:r>
            <a:r>
              <a:rPr lang="en-US" sz="3600" b="0" dirty="0" smtClean="0">
                <a:latin typeface="+mj-lt"/>
              </a:rPr>
              <a:t>Claims </a:t>
            </a:r>
            <a:br>
              <a:rPr lang="en-US" sz="3600" b="0" dirty="0" smtClean="0">
                <a:latin typeface="+mj-lt"/>
              </a:rPr>
            </a:br>
            <a:r>
              <a:rPr lang="en-US" sz="3600" b="0" dirty="0">
                <a:latin typeface="+mj-lt"/>
              </a:rPr>
              <a:t/>
            </a:r>
            <a:br>
              <a:rPr lang="en-US" sz="3600" b="0" dirty="0">
                <a:latin typeface="+mj-lt"/>
              </a:rPr>
            </a:br>
            <a:r>
              <a:rPr lang="en-US" sz="3600" dirty="0" smtClean="0">
                <a:latin typeface="+mj-lt"/>
              </a:rPr>
              <a:t>OVERVIEW</a:t>
            </a:r>
            <a:endParaRPr lang="en-US" sz="3600" dirty="0">
              <a:latin typeface="+mj-lt"/>
            </a:endParaRPr>
          </a:p>
        </p:txBody>
      </p:sp>
      <p:sp>
        <p:nvSpPr>
          <p:cNvPr id="8"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3</a:t>
            </a:fld>
            <a:endParaRPr lang="en-US" dirty="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Tree>
    <p:extLst>
      <p:ext uri="{BB962C8B-B14F-4D97-AF65-F5344CB8AC3E}">
        <p14:creationId xmlns:p14="http://schemas.microsoft.com/office/powerpoint/2010/main" val="3517296988"/>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71496"/>
            <a:ext cx="8229600" cy="771504"/>
          </a:xfrm>
        </p:spPr>
        <p:txBody>
          <a:bodyPr>
            <a:normAutofit/>
          </a:bodyPr>
          <a:lstStyle/>
          <a:p>
            <a:r>
              <a:rPr lang="en-US" sz="3200" dirty="0" smtClean="0">
                <a:latin typeface="+mj-lt"/>
              </a:rPr>
              <a:t>Written Description Summary</a:t>
            </a:r>
            <a:endParaRPr lang="en-US" sz="3200" dirty="0">
              <a:latin typeface="+mj-lt"/>
            </a:endParaRPr>
          </a:p>
        </p:txBody>
      </p:sp>
      <p:sp>
        <p:nvSpPr>
          <p:cNvPr id="6" name="Content Placeholder 5"/>
          <p:cNvSpPr>
            <a:spLocks noGrp="1"/>
          </p:cNvSpPr>
          <p:nvPr>
            <p:ph idx="1"/>
          </p:nvPr>
        </p:nvSpPr>
        <p:spPr>
          <a:xfrm>
            <a:off x="457200" y="1371600"/>
            <a:ext cx="8229600" cy="4572000"/>
          </a:xfrm>
        </p:spPr>
        <p:txBody>
          <a:bodyPr>
            <a:normAutofit fontScale="85000" lnSpcReduction="20000"/>
          </a:bodyPr>
          <a:lstStyle/>
          <a:p>
            <a:pPr>
              <a:lnSpc>
                <a:spcPct val="120000"/>
              </a:lnSpc>
              <a:spcBef>
                <a:spcPts val="0"/>
              </a:spcBef>
              <a:spcAft>
                <a:spcPts val="600"/>
              </a:spcAft>
            </a:pPr>
            <a:r>
              <a:rPr lang="en-US" altLang="en-US" sz="2200" dirty="0"/>
              <a:t>An original claim may lack written description when the claim defines the invention in functional language specifying a desired result but the specification does not sufficiently identify </a:t>
            </a:r>
            <a:r>
              <a:rPr lang="en-US" altLang="en-US" sz="2200" i="1" dirty="0"/>
              <a:t>how </a:t>
            </a:r>
            <a:r>
              <a:rPr lang="en-US" altLang="en-US" sz="2200" dirty="0"/>
              <a:t>the function is performed or result is </a:t>
            </a:r>
            <a:r>
              <a:rPr lang="en-US" altLang="en-US" sz="2200" dirty="0" smtClean="0"/>
              <a:t>achieved</a:t>
            </a:r>
          </a:p>
          <a:p>
            <a:pPr marL="742950" lvl="2" indent="-342900">
              <a:lnSpc>
                <a:spcPct val="120000"/>
              </a:lnSpc>
              <a:spcBef>
                <a:spcPts val="0"/>
              </a:spcBef>
              <a:spcAft>
                <a:spcPts val="600"/>
              </a:spcAft>
              <a:buFont typeface="Segoe UI" panose="020B0502040204020203" pitchFamily="34" charset="0"/>
              <a:buChar char="−"/>
            </a:pPr>
            <a:r>
              <a:rPr lang="en-US" sz="2100" dirty="0" smtClean="0"/>
              <a:t>For programmed computer functions, determine whether the specification </a:t>
            </a:r>
            <a:r>
              <a:rPr lang="en-US" altLang="en-US" sz="2100" dirty="0" smtClean="0"/>
              <a:t>discloses </a:t>
            </a:r>
            <a:r>
              <a:rPr lang="en-US" sz="2100" dirty="0"/>
              <a:t>in adequate detail </a:t>
            </a:r>
            <a:r>
              <a:rPr lang="en-US" altLang="en-US" sz="2100" dirty="0" smtClean="0"/>
              <a:t>the </a:t>
            </a:r>
            <a:r>
              <a:rPr lang="en-US" altLang="en-US" sz="2100" dirty="0"/>
              <a:t>computer and the algorithm (</a:t>
            </a:r>
            <a:r>
              <a:rPr lang="en-US" altLang="en-US" sz="2100" i="1" dirty="0"/>
              <a:t>e.g.</a:t>
            </a:r>
            <a:r>
              <a:rPr lang="en-US" altLang="en-US" sz="2100" dirty="0"/>
              <a:t>, the necessary steps and/or flowcharts) that perform the claimed </a:t>
            </a:r>
            <a:r>
              <a:rPr lang="en-US" altLang="en-US" sz="2100" dirty="0" smtClean="0"/>
              <a:t>function</a:t>
            </a:r>
          </a:p>
          <a:p>
            <a:pPr marL="742950" lvl="2" indent="-342900">
              <a:lnSpc>
                <a:spcPct val="120000"/>
              </a:lnSpc>
              <a:spcBef>
                <a:spcPts val="0"/>
              </a:spcBef>
              <a:spcAft>
                <a:spcPts val="600"/>
              </a:spcAft>
              <a:buFont typeface="Segoe UI" panose="020B0502040204020203" pitchFamily="34" charset="0"/>
              <a:buChar char="−"/>
            </a:pPr>
            <a:r>
              <a:rPr lang="en-US" altLang="en-US" sz="2100" dirty="0"/>
              <a:t>It is not enough that one skilled in the art could write a program to achieve the claimed </a:t>
            </a:r>
            <a:r>
              <a:rPr lang="en-US" altLang="en-US" sz="2100" dirty="0" smtClean="0"/>
              <a:t>function</a:t>
            </a:r>
          </a:p>
          <a:p>
            <a:pPr marL="1200150" lvl="3" indent="-342900">
              <a:lnSpc>
                <a:spcPct val="120000"/>
              </a:lnSpc>
              <a:spcBef>
                <a:spcPts val="0"/>
              </a:spcBef>
              <a:spcAft>
                <a:spcPts val="600"/>
              </a:spcAft>
              <a:buFont typeface="Segoe UI" panose="020B0502040204020203" pitchFamily="34" charset="0"/>
              <a:buChar char="−"/>
            </a:pPr>
            <a:endParaRPr lang="en-US" altLang="en-US" sz="1800" dirty="0" smtClean="0"/>
          </a:p>
          <a:p>
            <a:pPr>
              <a:lnSpc>
                <a:spcPct val="120000"/>
              </a:lnSpc>
              <a:spcBef>
                <a:spcPts val="0"/>
              </a:spcBef>
              <a:spcAft>
                <a:spcPts val="600"/>
              </a:spcAft>
            </a:pPr>
            <a:r>
              <a:rPr lang="en-US" sz="2200" dirty="0" smtClean="0"/>
              <a:t>Establish </a:t>
            </a:r>
            <a:r>
              <a:rPr lang="en-US" sz="2200" dirty="0"/>
              <a:t>a clear prosecution record by setting forth reasons why the application disclosure </a:t>
            </a:r>
            <a:r>
              <a:rPr lang="en-US" sz="2200" dirty="0" smtClean="0"/>
              <a:t>fails to provide written description support under </a:t>
            </a:r>
            <a:r>
              <a:rPr lang="en-US" sz="2200" dirty="0"/>
              <a:t>§ 112(a) and thus the claims that rely thereon are </a:t>
            </a:r>
            <a:r>
              <a:rPr lang="en-US" sz="2200" dirty="0" smtClean="0"/>
              <a:t>rejected</a:t>
            </a:r>
            <a:endParaRPr lang="en-US" sz="2200" i="1" dirty="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30</a:t>
            </a:fld>
            <a:endParaRPr lang="en-US" dirty="0"/>
          </a:p>
        </p:txBody>
      </p:sp>
    </p:spTree>
    <p:extLst>
      <p:ext uri="{BB962C8B-B14F-4D97-AF65-F5344CB8AC3E}">
        <p14:creationId xmlns:p14="http://schemas.microsoft.com/office/powerpoint/2010/main" val="748639732"/>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84392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914400"/>
          </a:xfrm>
        </p:spPr>
        <p:txBody>
          <a:bodyPr>
            <a:normAutofit/>
          </a:bodyPr>
          <a:lstStyle/>
          <a:p>
            <a:r>
              <a:rPr lang="en-US" sz="3200" b="0" dirty="0" smtClean="0">
                <a:latin typeface="+mj-lt"/>
              </a:rPr>
              <a:t>Goals</a:t>
            </a:r>
            <a:endParaRPr lang="en-US" sz="3200" b="0" dirty="0">
              <a:latin typeface="+mj-lt"/>
            </a:endParaRPr>
          </a:p>
        </p:txBody>
      </p:sp>
      <p:sp>
        <p:nvSpPr>
          <p:cNvPr id="6" name="Content Placeholder 5"/>
          <p:cNvSpPr>
            <a:spLocks noGrp="1"/>
          </p:cNvSpPr>
          <p:nvPr>
            <p:ph idx="1"/>
          </p:nvPr>
        </p:nvSpPr>
        <p:spPr>
          <a:xfrm>
            <a:off x="419100" y="1066800"/>
            <a:ext cx="8343900" cy="5105400"/>
          </a:xfrm>
        </p:spPr>
        <p:txBody>
          <a:bodyPr>
            <a:noAutofit/>
          </a:bodyPr>
          <a:lstStyle/>
          <a:p>
            <a:pPr marL="457200" lvl="2" indent="-457200" defTabSz="914400" fontAlgn="base">
              <a:spcBef>
                <a:spcPts val="0"/>
              </a:spcBef>
              <a:spcAft>
                <a:spcPts val="600"/>
              </a:spcAft>
              <a:buFont typeface="Arial" pitchFamily="34" charset="0"/>
              <a:buChar char="•"/>
            </a:pPr>
            <a:r>
              <a:rPr lang="en-US" dirty="0" smtClean="0">
                <a:latin typeface="+mn-lt"/>
              </a:rPr>
              <a:t>Ensure that claims, especially those with functional language, are </a:t>
            </a:r>
            <a:r>
              <a:rPr lang="en-US" dirty="0"/>
              <a:t>fully supported and enabled by the application </a:t>
            </a:r>
            <a:r>
              <a:rPr lang="en-US" dirty="0" smtClean="0"/>
              <a:t>disclosure</a:t>
            </a:r>
            <a:r>
              <a:rPr lang="en-US" dirty="0"/>
              <a:t> </a:t>
            </a:r>
            <a:r>
              <a:rPr lang="en-US" dirty="0" smtClean="0">
                <a:latin typeface="+mn-lt"/>
              </a:rPr>
              <a:t>by enforcing </a:t>
            </a:r>
            <a:r>
              <a:rPr lang="en-US" dirty="0" smtClean="0">
                <a:solidFill>
                  <a:prstClr val="black"/>
                </a:solidFill>
              </a:rPr>
              <a:t>§ 112(a)</a:t>
            </a:r>
            <a:r>
              <a:rPr lang="en-US" dirty="0" smtClean="0">
                <a:latin typeface="+mn-lt"/>
              </a:rPr>
              <a:t> requirements</a:t>
            </a:r>
          </a:p>
          <a:p>
            <a:pPr marL="857250" lvl="2" indent="-457200" defTabSz="914400" fontAlgn="base">
              <a:spcBef>
                <a:spcPts val="0"/>
              </a:spcBef>
              <a:spcAft>
                <a:spcPts val="600"/>
              </a:spcAft>
              <a:buFont typeface="Segoe UI" panose="020B0502040204020203" pitchFamily="34" charset="0"/>
              <a:buChar char="−"/>
            </a:pPr>
            <a:r>
              <a:rPr lang="en-US" sz="2000" dirty="0" smtClean="0">
                <a:solidFill>
                  <a:prstClr val="black"/>
                </a:solidFill>
                <a:latin typeface="+mn-lt"/>
              </a:rPr>
              <a:t>Review the requirements of § 112(a)</a:t>
            </a:r>
          </a:p>
          <a:p>
            <a:pPr marL="857250" lvl="2" indent="-457200" defTabSz="914400" fontAlgn="base">
              <a:spcBef>
                <a:spcPts val="0"/>
              </a:spcBef>
              <a:spcAft>
                <a:spcPts val="600"/>
              </a:spcAft>
              <a:buFont typeface="Segoe UI" panose="020B0502040204020203" pitchFamily="34" charset="0"/>
              <a:buChar char="−"/>
            </a:pPr>
            <a:r>
              <a:rPr lang="en-US" sz="2000" dirty="0" smtClean="0">
                <a:solidFill>
                  <a:prstClr val="black"/>
                </a:solidFill>
                <a:latin typeface="+mn-lt"/>
              </a:rPr>
              <a:t>Refresh </a:t>
            </a:r>
            <a:r>
              <a:rPr lang="en-US" sz="2000" dirty="0">
                <a:solidFill>
                  <a:prstClr val="black"/>
                </a:solidFill>
                <a:latin typeface="+mn-lt"/>
              </a:rPr>
              <a:t>the principles set forth in the </a:t>
            </a:r>
            <a:r>
              <a:rPr lang="en-US" sz="2000" i="1" dirty="0">
                <a:solidFill>
                  <a:prstClr val="black"/>
                </a:solidFill>
                <a:latin typeface="+mn-lt"/>
              </a:rPr>
              <a:t>2011 Supplementary Examination Guidelines for Determining Compliance with 35 U.S.C. 112 and Treatment of Related Issues in Patent </a:t>
            </a:r>
            <a:r>
              <a:rPr lang="en-US" sz="2000" i="1" dirty="0" smtClean="0">
                <a:solidFill>
                  <a:prstClr val="black"/>
                </a:solidFill>
                <a:latin typeface="+mn-lt"/>
              </a:rPr>
              <a:t>Applications</a:t>
            </a:r>
            <a:r>
              <a:rPr lang="en-US" sz="2000" dirty="0" smtClean="0">
                <a:solidFill>
                  <a:prstClr val="black"/>
                </a:solidFill>
                <a:latin typeface="+mn-lt"/>
              </a:rPr>
              <a:t> (</a:t>
            </a:r>
            <a:r>
              <a:rPr lang="en-US" sz="2000" i="1" dirty="0" smtClean="0">
                <a:solidFill>
                  <a:prstClr val="black"/>
                </a:solidFill>
                <a:latin typeface="+mn-lt"/>
              </a:rPr>
              <a:t>2011 § 112 Guidelines</a:t>
            </a:r>
            <a:r>
              <a:rPr lang="en-US" sz="2000" dirty="0" smtClean="0">
                <a:solidFill>
                  <a:prstClr val="black"/>
                </a:solidFill>
                <a:latin typeface="+mn-lt"/>
              </a:rPr>
              <a:t>)</a:t>
            </a:r>
          </a:p>
          <a:p>
            <a:pPr marL="1314450" lvl="3" indent="-457200" defTabSz="914400" fontAlgn="base">
              <a:spcBef>
                <a:spcPts val="0"/>
              </a:spcBef>
              <a:spcAft>
                <a:spcPts val="600"/>
              </a:spcAft>
              <a:buFont typeface="Arial" pitchFamily="34" charset="0"/>
              <a:buChar char="•"/>
            </a:pPr>
            <a:endParaRPr lang="en-US" sz="1600" i="1" dirty="0" smtClean="0">
              <a:solidFill>
                <a:prstClr val="black"/>
              </a:solidFill>
              <a:latin typeface="+mn-lt"/>
            </a:endParaRPr>
          </a:p>
          <a:p>
            <a:pPr marL="457200" lvl="2" indent="-457200" defTabSz="914400" fontAlgn="base">
              <a:spcBef>
                <a:spcPts val="0"/>
              </a:spcBef>
              <a:spcAft>
                <a:spcPts val="600"/>
              </a:spcAft>
              <a:buFont typeface="Arial" pitchFamily="34" charset="0"/>
              <a:buChar char="•"/>
            </a:pPr>
            <a:r>
              <a:rPr lang="en-US" dirty="0" smtClean="0">
                <a:solidFill>
                  <a:prstClr val="black"/>
                </a:solidFill>
                <a:latin typeface="+mn-lt"/>
              </a:rPr>
              <a:t>Emphasize the importance of making a </a:t>
            </a:r>
            <a:r>
              <a:rPr lang="en-US" i="1" dirty="0" smtClean="0">
                <a:solidFill>
                  <a:prstClr val="black"/>
                </a:solidFill>
                <a:latin typeface="+mn-lt"/>
              </a:rPr>
              <a:t>prima facie</a:t>
            </a:r>
            <a:r>
              <a:rPr lang="en-US" dirty="0" smtClean="0">
                <a:solidFill>
                  <a:prstClr val="black"/>
                </a:solidFill>
                <a:latin typeface="+mn-lt"/>
              </a:rPr>
              <a:t> case when the disclosure is lacking and providing a clear prosecution record</a:t>
            </a:r>
            <a:endParaRPr lang="en-US" dirty="0">
              <a:solidFill>
                <a:prstClr val="black"/>
              </a:solidFill>
              <a:latin typeface="+mn-lt"/>
            </a:endParaRPr>
          </a:p>
          <a:p>
            <a:pPr marL="857250" lvl="2" indent="-457200" defTabSz="914400" fontAlgn="base">
              <a:spcBef>
                <a:spcPts val="0"/>
              </a:spcBef>
              <a:spcAft>
                <a:spcPts val="600"/>
              </a:spcAft>
              <a:buFont typeface="Segoe UI" panose="020B0502040204020203" pitchFamily="34" charset="0"/>
              <a:buChar char="−"/>
            </a:pPr>
            <a:r>
              <a:rPr lang="en-US" sz="2000" dirty="0" smtClean="0">
                <a:solidFill>
                  <a:prstClr val="black"/>
                </a:solidFill>
                <a:latin typeface="+mn-lt"/>
              </a:rPr>
              <a:t>Provide examination tips for making a </a:t>
            </a:r>
            <a:r>
              <a:rPr lang="en-US" sz="2000" i="1" dirty="0" smtClean="0">
                <a:solidFill>
                  <a:prstClr val="black"/>
                </a:solidFill>
                <a:latin typeface="+mn-lt"/>
              </a:rPr>
              <a:t>prima facie</a:t>
            </a:r>
            <a:r>
              <a:rPr lang="en-US" sz="2000" dirty="0" smtClean="0">
                <a:solidFill>
                  <a:prstClr val="black"/>
                </a:solidFill>
                <a:latin typeface="+mn-lt"/>
              </a:rPr>
              <a:t> case and providing a clear record</a:t>
            </a:r>
            <a:endParaRPr lang="en-US" sz="2000" dirty="0">
              <a:latin typeface="+mn-lt"/>
            </a:endParaRPr>
          </a:p>
        </p:txBody>
      </p:sp>
      <p:sp>
        <p:nvSpPr>
          <p:cNvPr id="8" name="Rectangle 2054"/>
          <p:cNvSpPr>
            <a:spLocks noGrp="1" noChangeArrowheads="1"/>
          </p:cNvSpPr>
          <p:nvPr>
            <p:ph type="sldNum" sz="quarter" idx="4294967295"/>
          </p:nvPr>
        </p:nvSpPr>
        <p:spPr>
          <a:xfrm>
            <a:off x="8305800" y="6400800"/>
            <a:ext cx="762000" cy="228600"/>
          </a:xfrm>
          <a:prstGeom prst="rect">
            <a:avLst/>
          </a:prstGeom>
        </p:spPr>
        <p:txBody>
          <a:bodyPr/>
          <a:lstStyle/>
          <a:p>
            <a:pPr>
              <a:defRPr/>
            </a:pPr>
            <a:fld id="{16058D84-CFE6-45DB-BBFD-EA17AE6CFEDE}" type="slidenum">
              <a:rPr lang="en-US" smtClean="0"/>
              <a:t>4</a:t>
            </a:fld>
            <a:endParaRPr lang="en-US" dirty="0"/>
          </a:p>
        </p:txBody>
      </p:sp>
    </p:spTree>
    <p:extLst>
      <p:ext uri="{BB962C8B-B14F-4D97-AF65-F5344CB8AC3E}">
        <p14:creationId xmlns:p14="http://schemas.microsoft.com/office/powerpoint/2010/main" val="4220140462"/>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47704"/>
          </a:xfrm>
        </p:spPr>
        <p:txBody>
          <a:bodyPr>
            <a:normAutofit/>
          </a:bodyPr>
          <a:lstStyle/>
          <a:p>
            <a:r>
              <a:rPr lang="en-US" sz="3200" b="0" dirty="0" smtClean="0">
                <a:latin typeface="+mj-lt"/>
              </a:rPr>
              <a:t>Focus</a:t>
            </a:r>
            <a:endParaRPr lang="en-US" sz="3200" b="0" dirty="0">
              <a:latin typeface="+mj-lt"/>
            </a:endParaRPr>
          </a:p>
        </p:txBody>
      </p:sp>
      <p:sp>
        <p:nvSpPr>
          <p:cNvPr id="3" name="Content Placeholder 2"/>
          <p:cNvSpPr>
            <a:spLocks noGrp="1"/>
          </p:cNvSpPr>
          <p:nvPr>
            <p:ph idx="1"/>
          </p:nvPr>
        </p:nvSpPr>
        <p:spPr>
          <a:xfrm>
            <a:off x="457200" y="1066800"/>
            <a:ext cx="8229600" cy="4876800"/>
          </a:xfrm>
        </p:spPr>
        <p:txBody>
          <a:bodyPr>
            <a:normAutofit fontScale="70000" lnSpcReduction="20000"/>
          </a:bodyPr>
          <a:lstStyle/>
          <a:p>
            <a:pPr>
              <a:lnSpc>
                <a:spcPct val="120000"/>
              </a:lnSpc>
              <a:spcBef>
                <a:spcPts val="0"/>
              </a:spcBef>
              <a:spcAft>
                <a:spcPts val="600"/>
              </a:spcAft>
            </a:pPr>
            <a:r>
              <a:rPr lang="en-US" dirty="0" smtClean="0"/>
              <a:t>Examining </a:t>
            </a:r>
            <a:r>
              <a:rPr lang="en-US" u="sng" dirty="0" smtClean="0"/>
              <a:t>original</a:t>
            </a:r>
            <a:r>
              <a:rPr lang="en-US" dirty="0" smtClean="0"/>
              <a:t> claims, particularly in electrical/mechanical and computer/software-related inventions</a:t>
            </a:r>
          </a:p>
          <a:p>
            <a:pPr lvl="1">
              <a:lnSpc>
                <a:spcPct val="120000"/>
              </a:lnSpc>
              <a:spcBef>
                <a:spcPts val="0"/>
              </a:spcBef>
              <a:spcAft>
                <a:spcPts val="600"/>
              </a:spcAft>
            </a:pPr>
            <a:r>
              <a:rPr lang="en-US" dirty="0" smtClean="0"/>
              <a:t>This training addresses functional language both when </a:t>
            </a:r>
            <a:r>
              <a:rPr lang="en-US" dirty="0" smtClean="0">
                <a:solidFill>
                  <a:prstClr val="black"/>
                </a:solidFill>
              </a:rPr>
              <a:t>§ 112(f) is invoked and when § 112(f) is not invoked</a:t>
            </a:r>
            <a:endParaRPr lang="en-US" dirty="0" smtClean="0"/>
          </a:p>
          <a:p>
            <a:pPr lvl="1">
              <a:lnSpc>
                <a:spcPct val="120000"/>
              </a:lnSpc>
              <a:spcBef>
                <a:spcPts val="0"/>
              </a:spcBef>
              <a:spcAft>
                <a:spcPts val="600"/>
              </a:spcAft>
            </a:pPr>
            <a:r>
              <a:rPr lang="en-US" dirty="0"/>
              <a:t>D</a:t>
            </a:r>
            <a:r>
              <a:rPr lang="en-US" dirty="0" smtClean="0"/>
              <a:t>raws from the following existing training materials:</a:t>
            </a:r>
          </a:p>
          <a:p>
            <a:pPr lvl="2">
              <a:lnSpc>
                <a:spcPct val="120000"/>
              </a:lnSpc>
              <a:spcBef>
                <a:spcPts val="0"/>
              </a:spcBef>
              <a:spcAft>
                <a:spcPts val="600"/>
              </a:spcAft>
            </a:pPr>
            <a:r>
              <a:rPr lang="en-US" sz="2900" dirty="0" smtClean="0">
                <a:solidFill>
                  <a:prstClr val="black"/>
                </a:solidFill>
              </a:rPr>
              <a:t>MPEP 2161.01, 2162, 2163, 2164, 2181, and 2185 </a:t>
            </a:r>
          </a:p>
          <a:p>
            <a:pPr lvl="2">
              <a:lnSpc>
                <a:spcPct val="120000"/>
              </a:lnSpc>
              <a:spcBef>
                <a:spcPts val="0"/>
              </a:spcBef>
              <a:spcAft>
                <a:spcPts val="600"/>
              </a:spcAft>
            </a:pPr>
            <a:r>
              <a:rPr lang="en-US" sz="2900" i="1" dirty="0" smtClean="0">
                <a:solidFill>
                  <a:prstClr val="black"/>
                </a:solidFill>
              </a:rPr>
              <a:t>2011 </a:t>
            </a:r>
            <a:r>
              <a:rPr lang="en-US" sz="2900" i="1" dirty="0">
                <a:solidFill>
                  <a:prstClr val="black"/>
                </a:solidFill>
              </a:rPr>
              <a:t>§112 </a:t>
            </a:r>
            <a:r>
              <a:rPr lang="en-US" sz="2900" i="1" dirty="0" smtClean="0">
                <a:solidFill>
                  <a:prstClr val="black"/>
                </a:solidFill>
              </a:rPr>
              <a:t>Guidelines</a:t>
            </a:r>
            <a:r>
              <a:rPr lang="en-US" sz="2900" dirty="0" smtClean="0">
                <a:solidFill>
                  <a:prstClr val="black"/>
                </a:solidFill>
              </a:rPr>
              <a:t>, training slides and training examples</a:t>
            </a:r>
          </a:p>
          <a:p>
            <a:pPr lvl="2">
              <a:lnSpc>
                <a:spcPct val="120000"/>
              </a:lnSpc>
              <a:spcBef>
                <a:spcPts val="0"/>
              </a:spcBef>
              <a:spcAft>
                <a:spcPts val="600"/>
              </a:spcAft>
            </a:pPr>
            <a:r>
              <a:rPr lang="en-US" sz="2900" i="1" dirty="0" smtClean="0">
                <a:solidFill>
                  <a:prstClr val="black"/>
                </a:solidFill>
              </a:rPr>
              <a:t>35 U.S.C. 112(f): Broadest Reasonable Interpretation and Definiteness of § 112(f) Limitations</a:t>
            </a:r>
            <a:r>
              <a:rPr lang="en-US" sz="2900" dirty="0" smtClean="0">
                <a:solidFill>
                  <a:prstClr val="black"/>
                </a:solidFill>
              </a:rPr>
              <a:t> training</a:t>
            </a:r>
          </a:p>
          <a:p>
            <a:pPr lvl="3">
              <a:lnSpc>
                <a:spcPct val="120000"/>
              </a:lnSpc>
              <a:spcBef>
                <a:spcPts val="0"/>
              </a:spcBef>
              <a:spcAft>
                <a:spcPts val="600"/>
              </a:spcAft>
            </a:pPr>
            <a:endParaRPr lang="en-US" sz="2500" dirty="0">
              <a:solidFill>
                <a:prstClr val="black"/>
              </a:solidFill>
            </a:endParaRPr>
          </a:p>
          <a:p>
            <a:pPr>
              <a:lnSpc>
                <a:spcPct val="120000"/>
              </a:lnSpc>
              <a:spcBef>
                <a:spcPts val="0"/>
              </a:spcBef>
              <a:spcAft>
                <a:spcPts val="600"/>
              </a:spcAft>
            </a:pPr>
            <a:r>
              <a:rPr lang="en-US" dirty="0" smtClean="0"/>
              <a:t>For </a:t>
            </a:r>
            <a:r>
              <a:rPr lang="en-US" dirty="0"/>
              <a:t>i</a:t>
            </a:r>
            <a:r>
              <a:rPr lang="en-US" dirty="0" smtClean="0"/>
              <a:t>nformation on </a:t>
            </a:r>
            <a:r>
              <a:rPr lang="en-US" dirty="0"/>
              <a:t>the application of </a:t>
            </a:r>
            <a:r>
              <a:rPr lang="en-US" dirty="0" smtClean="0">
                <a:solidFill>
                  <a:prstClr val="black"/>
                </a:solidFill>
              </a:rPr>
              <a:t>§ </a:t>
            </a:r>
            <a:r>
              <a:rPr lang="en-US" dirty="0" smtClean="0"/>
              <a:t>112(a) in general, particularly for new or amended claims and priority benefits, see MPEP 2163 </a:t>
            </a:r>
            <a:r>
              <a:rPr lang="en-US" i="1" dirty="0" smtClean="0"/>
              <a:t>et. seq.</a:t>
            </a:r>
            <a:endParaRPr lang="en-US" i="1" dirty="0"/>
          </a:p>
        </p:txBody>
      </p:sp>
      <p:sp>
        <p:nvSpPr>
          <p:cNvPr id="4" name="Slide Number Placeholder 5"/>
          <p:cNvSpPr txBox="1">
            <a:spLocks noGrp="1"/>
          </p:cNvSpPr>
          <p:nvPr/>
        </p:nvSpPr>
        <p:spPr bwMode="auto">
          <a:xfrm>
            <a:off x="7086600" y="6324600"/>
            <a:ext cx="1905000" cy="457200"/>
          </a:xfrm>
          <a:prstGeom prst="rect">
            <a:avLst/>
          </a:prstGeom>
          <a:noFill/>
          <a:ln>
            <a:miter lim="800000"/>
            <a:headEnd/>
            <a:tailEnd/>
          </a:ln>
        </p:spPr>
        <p:txBody>
          <a:bodyPr bIns="9144" anchor="b"/>
          <a:lstStyle>
            <a:defPPr>
              <a:defRPr lang="en-US"/>
            </a:defPPr>
            <a:lvl1pPr algn="r" fontAlgn="base">
              <a:spcBef>
                <a:spcPct val="0"/>
              </a:spcBef>
              <a:spcAft>
                <a:spcPct val="0"/>
              </a:spcAft>
              <a:defRPr sz="1200">
                <a:solidFill>
                  <a:srgbClr val="273C56"/>
                </a:solidFill>
              </a:defRPr>
            </a:lvl1pPr>
          </a:lstStyle>
          <a:p>
            <a:endParaRPr lang="en-US" dirty="0"/>
          </a:p>
        </p:txBody>
      </p:sp>
      <p:sp>
        <p:nvSpPr>
          <p:cNvPr id="5"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5</a:t>
            </a:fld>
            <a:endParaRPr lang="en-US" dirty="0"/>
          </a:p>
        </p:txBody>
      </p:sp>
    </p:spTree>
    <p:extLst>
      <p:ext uri="{BB962C8B-B14F-4D97-AF65-F5344CB8AC3E}">
        <p14:creationId xmlns:p14="http://schemas.microsoft.com/office/powerpoint/2010/main" val="1837345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p:spPr>
        <p:txBody>
          <a:bodyPr>
            <a:normAutofit/>
          </a:bodyPr>
          <a:lstStyle/>
          <a:p>
            <a:r>
              <a:rPr lang="en-US" sz="3200" b="0" dirty="0" smtClean="0">
                <a:latin typeface="+mj-lt"/>
              </a:rPr>
              <a:t>Compliance with § 112(a)</a:t>
            </a:r>
            <a:endParaRPr lang="en-US" sz="3200" b="0" dirty="0">
              <a:latin typeface="+mj-lt"/>
            </a:endParaRPr>
          </a:p>
        </p:txBody>
      </p:sp>
      <p:sp>
        <p:nvSpPr>
          <p:cNvPr id="3" name="Content Placeholder 2"/>
          <p:cNvSpPr>
            <a:spLocks noGrp="1"/>
          </p:cNvSpPr>
          <p:nvPr>
            <p:ph idx="1"/>
          </p:nvPr>
        </p:nvSpPr>
        <p:spPr>
          <a:xfrm>
            <a:off x="457200" y="1143000"/>
            <a:ext cx="8229600" cy="5029200"/>
          </a:xfrm>
        </p:spPr>
        <p:txBody>
          <a:bodyPr>
            <a:normAutofit fontScale="85000" lnSpcReduction="20000"/>
          </a:bodyPr>
          <a:lstStyle/>
          <a:p>
            <a:pPr>
              <a:lnSpc>
                <a:spcPct val="120000"/>
              </a:lnSpc>
              <a:spcBef>
                <a:spcPts val="0"/>
              </a:spcBef>
              <a:spcAft>
                <a:spcPts val="600"/>
              </a:spcAft>
            </a:pPr>
            <a:r>
              <a:rPr lang="en-US" sz="2600" dirty="0" smtClean="0">
                <a:cs typeface="Times New Roman"/>
              </a:rPr>
              <a:t>Section 112(a) sets forth the </a:t>
            </a:r>
            <a:r>
              <a:rPr lang="en-US" sz="2600" dirty="0">
                <a:cs typeface="Times New Roman"/>
              </a:rPr>
              <a:t>minimum requirements for the </a:t>
            </a:r>
            <a:r>
              <a:rPr lang="en-US" sz="2600" b="1" dirty="0">
                <a:cs typeface="Times New Roman"/>
              </a:rPr>
              <a:t>quality</a:t>
            </a:r>
            <a:r>
              <a:rPr lang="en-US" sz="2600" dirty="0">
                <a:cs typeface="Times New Roman"/>
              </a:rPr>
              <a:t> and </a:t>
            </a:r>
            <a:r>
              <a:rPr lang="en-US" sz="2600" b="1" dirty="0">
                <a:cs typeface="Times New Roman"/>
              </a:rPr>
              <a:t>quantity</a:t>
            </a:r>
            <a:r>
              <a:rPr lang="en-US" sz="2600" dirty="0">
                <a:cs typeface="Times New Roman"/>
              </a:rPr>
              <a:t> of information that must be contained in a patent </a:t>
            </a:r>
            <a:r>
              <a:rPr lang="en-US" sz="2600" dirty="0" smtClean="0">
                <a:cs typeface="Times New Roman"/>
              </a:rPr>
              <a:t>specification to </a:t>
            </a:r>
            <a:r>
              <a:rPr lang="en-US" sz="2600" dirty="0">
                <a:cs typeface="Times New Roman"/>
              </a:rPr>
              <a:t>justify the grant of exclusive rights </a:t>
            </a:r>
            <a:endParaRPr lang="en-US" sz="2600" dirty="0" smtClean="0">
              <a:cs typeface="Times New Roman"/>
            </a:endParaRPr>
          </a:p>
          <a:p>
            <a:pPr lvl="1">
              <a:lnSpc>
                <a:spcPct val="120000"/>
              </a:lnSpc>
              <a:spcBef>
                <a:spcPts val="0"/>
              </a:spcBef>
              <a:spcAft>
                <a:spcPts val="600"/>
              </a:spcAft>
            </a:pPr>
            <a:r>
              <a:rPr lang="en-US" sz="2400" i="1" dirty="0">
                <a:cs typeface="Times New Roman"/>
              </a:rPr>
              <a:t>Quid pro quo</a:t>
            </a:r>
            <a:r>
              <a:rPr lang="en-US" sz="2400" dirty="0">
                <a:cs typeface="Times New Roman"/>
              </a:rPr>
              <a:t> = exchange of patent rights for disclosure of information</a:t>
            </a:r>
          </a:p>
          <a:p>
            <a:pPr lvl="1">
              <a:lnSpc>
                <a:spcPct val="120000"/>
              </a:lnSpc>
              <a:spcBef>
                <a:spcPts val="0"/>
              </a:spcBef>
              <a:spcAft>
                <a:spcPts val="600"/>
              </a:spcAft>
            </a:pPr>
            <a:r>
              <a:rPr lang="en-US" sz="2400" dirty="0" smtClean="0">
                <a:cs typeface="Times New Roman"/>
              </a:rPr>
              <a:t>Public policy:  providing </a:t>
            </a:r>
            <a:r>
              <a:rPr lang="en-US" sz="2400" dirty="0">
                <a:cs typeface="Times New Roman"/>
              </a:rPr>
              <a:t>the public with information that can serve as the basis for research and development of new ideas and advancement of scientific </a:t>
            </a:r>
            <a:r>
              <a:rPr lang="en-US" sz="2400" dirty="0" smtClean="0">
                <a:cs typeface="Times New Roman"/>
              </a:rPr>
              <a:t>knowledge</a:t>
            </a:r>
          </a:p>
          <a:p>
            <a:pPr lvl="2">
              <a:lnSpc>
                <a:spcPct val="120000"/>
              </a:lnSpc>
              <a:spcBef>
                <a:spcPts val="0"/>
              </a:spcBef>
              <a:spcAft>
                <a:spcPts val="600"/>
              </a:spcAft>
            </a:pPr>
            <a:endParaRPr lang="en-US" sz="2000" dirty="0" smtClean="0">
              <a:cs typeface="Times New Roman"/>
            </a:endParaRPr>
          </a:p>
          <a:p>
            <a:pPr>
              <a:lnSpc>
                <a:spcPct val="120000"/>
              </a:lnSpc>
              <a:spcBef>
                <a:spcPts val="0"/>
              </a:spcBef>
              <a:spcAft>
                <a:spcPts val="600"/>
              </a:spcAft>
            </a:pPr>
            <a:r>
              <a:rPr lang="en-US" sz="2600" dirty="0" smtClean="0">
                <a:cs typeface="Times New Roman"/>
              </a:rPr>
              <a:t>All applications in every technology must comply with the requirements of § 112(a)</a:t>
            </a:r>
          </a:p>
          <a:p>
            <a:pPr lvl="2">
              <a:lnSpc>
                <a:spcPct val="120000"/>
              </a:lnSpc>
              <a:spcBef>
                <a:spcPts val="0"/>
              </a:spcBef>
              <a:spcAft>
                <a:spcPts val="600"/>
              </a:spcAft>
            </a:pPr>
            <a:endParaRPr lang="en-US" sz="1800" dirty="0" smtClean="0">
              <a:cs typeface="Times New Roman"/>
            </a:endParaRPr>
          </a:p>
          <a:p>
            <a:pPr>
              <a:lnSpc>
                <a:spcPct val="120000"/>
              </a:lnSpc>
              <a:spcBef>
                <a:spcPts val="0"/>
              </a:spcBef>
              <a:spcAft>
                <a:spcPts val="600"/>
              </a:spcAft>
            </a:pPr>
            <a:r>
              <a:rPr lang="en-US" sz="2600" dirty="0" smtClean="0">
                <a:cs typeface="Times New Roman"/>
              </a:rPr>
              <a:t>As </a:t>
            </a:r>
            <a:r>
              <a:rPr lang="en-US" sz="2600" dirty="0">
                <a:cs typeface="Times New Roman"/>
              </a:rPr>
              <a:t>always, </a:t>
            </a:r>
            <a:r>
              <a:rPr lang="en-US" sz="2600" dirty="0" smtClean="0">
                <a:cs typeface="Times New Roman"/>
              </a:rPr>
              <a:t>during examination every </a:t>
            </a:r>
            <a:r>
              <a:rPr lang="en-US" sz="2600" dirty="0">
                <a:cs typeface="Times New Roman"/>
              </a:rPr>
              <a:t>claim must be analyzed based on its own </a:t>
            </a:r>
            <a:r>
              <a:rPr lang="en-US" sz="2600" dirty="0" smtClean="0">
                <a:cs typeface="Times New Roman"/>
              </a:rPr>
              <a:t>facts (</a:t>
            </a:r>
            <a:r>
              <a:rPr lang="en-US" sz="2600" i="1" dirty="0" smtClean="0">
                <a:cs typeface="Times New Roman"/>
              </a:rPr>
              <a:t>i.e.</a:t>
            </a:r>
            <a:r>
              <a:rPr lang="en-US" sz="2600" dirty="0" smtClean="0">
                <a:cs typeface="Times New Roman"/>
              </a:rPr>
              <a:t>, there </a:t>
            </a:r>
            <a:r>
              <a:rPr lang="en-US" sz="2600" dirty="0">
                <a:cs typeface="Times New Roman"/>
              </a:rPr>
              <a:t>are no bright line </a:t>
            </a:r>
            <a:r>
              <a:rPr lang="en-US" sz="2600" dirty="0" smtClean="0">
                <a:cs typeface="Times New Roman"/>
              </a:rPr>
              <a:t>rules)</a:t>
            </a:r>
            <a:endParaRPr lang="en-US" sz="2600" dirty="0">
              <a:cs typeface="Times New Roman"/>
            </a:endParaRPr>
          </a:p>
        </p:txBody>
      </p:sp>
      <p:sp>
        <p:nvSpPr>
          <p:cNvPr id="6"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6</a:t>
            </a:fld>
            <a:endParaRPr lang="en-US" dirty="0"/>
          </a:p>
        </p:txBody>
      </p:sp>
      <p:sp>
        <p:nvSpPr>
          <p:cNvPr id="4" name="Rectangle 3"/>
          <p:cNvSpPr/>
          <p:nvPr/>
        </p:nvSpPr>
        <p:spPr>
          <a:xfrm>
            <a:off x="609600" y="6031468"/>
            <a:ext cx="1319592" cy="369332"/>
          </a:xfrm>
          <a:prstGeom prst="rect">
            <a:avLst/>
          </a:prstGeom>
        </p:spPr>
        <p:txBody>
          <a:bodyPr wrap="none">
            <a:spAutoFit/>
          </a:bodyPr>
          <a:lstStyle/>
          <a:p>
            <a:pPr marL="0" lvl="1" indent="0">
              <a:buNone/>
            </a:pPr>
            <a:r>
              <a:rPr lang="en-US" i="1" dirty="0"/>
              <a:t>MPEP </a:t>
            </a:r>
            <a:r>
              <a:rPr lang="en-US" i="1" dirty="0" smtClean="0"/>
              <a:t>2162</a:t>
            </a:r>
            <a:endParaRPr lang="en-US" i="1" dirty="0"/>
          </a:p>
        </p:txBody>
      </p:sp>
    </p:spTree>
    <p:extLst>
      <p:ext uri="{BB962C8B-B14F-4D97-AF65-F5344CB8AC3E}">
        <p14:creationId xmlns:p14="http://schemas.microsoft.com/office/powerpoint/2010/main" val="458395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28600"/>
            <a:ext cx="8229600" cy="838200"/>
          </a:xfrm>
        </p:spPr>
        <p:txBody>
          <a:bodyPr>
            <a:normAutofit fontScale="90000"/>
          </a:bodyPr>
          <a:lstStyle/>
          <a:p>
            <a:r>
              <a:rPr lang="en-US" sz="3600" b="0" dirty="0" smtClean="0">
                <a:latin typeface="+mj-lt"/>
              </a:rPr>
              <a:t>Three Distinct Requirements of § 112(a)</a:t>
            </a:r>
            <a:r>
              <a:rPr lang="en-US" sz="3200" b="0" dirty="0" smtClean="0">
                <a:latin typeface="+mj-lt"/>
              </a:rPr>
              <a:t> </a:t>
            </a:r>
            <a:endParaRPr lang="en-US" sz="3200" b="0" dirty="0">
              <a:latin typeface="+mj-lt"/>
            </a:endParaRPr>
          </a:p>
        </p:txBody>
      </p:sp>
      <p:sp>
        <p:nvSpPr>
          <p:cNvPr id="6" name="Content Placeholder 5"/>
          <p:cNvSpPr>
            <a:spLocks noGrp="1"/>
          </p:cNvSpPr>
          <p:nvPr>
            <p:ph idx="1"/>
          </p:nvPr>
        </p:nvSpPr>
        <p:spPr>
          <a:xfrm>
            <a:off x="381000" y="1227667"/>
            <a:ext cx="8458200" cy="5249333"/>
          </a:xfrm>
        </p:spPr>
        <p:txBody>
          <a:bodyPr>
            <a:noAutofit/>
          </a:bodyPr>
          <a:lstStyle/>
          <a:p>
            <a:r>
              <a:rPr lang="en-US" sz="2400" u="sng" dirty="0" smtClean="0"/>
              <a:t>Written </a:t>
            </a:r>
            <a:r>
              <a:rPr lang="en-US" sz="2400" u="sng" dirty="0"/>
              <a:t>description</a:t>
            </a:r>
            <a:r>
              <a:rPr lang="en-US" sz="2400" dirty="0"/>
              <a:t>: The specification as filed must describe the claimed invention in sufficient detail so that one of ordinary skill in the art can reasonably conclude that the </a:t>
            </a:r>
            <a:r>
              <a:rPr lang="en-US" sz="2400" b="1" dirty="0"/>
              <a:t>inventor had possession </a:t>
            </a:r>
            <a:r>
              <a:rPr lang="en-US" sz="2400" dirty="0"/>
              <a:t>of the claimed </a:t>
            </a:r>
            <a:r>
              <a:rPr lang="en-US" sz="2400" dirty="0" smtClean="0"/>
              <a:t>invention</a:t>
            </a:r>
          </a:p>
          <a:p>
            <a:pPr lvl="2"/>
            <a:endParaRPr lang="en-US" sz="1600" dirty="0"/>
          </a:p>
          <a:p>
            <a:r>
              <a:rPr lang="en-US" sz="2400" u="sng" dirty="0"/>
              <a:t>Enablement</a:t>
            </a:r>
            <a:r>
              <a:rPr lang="en-US" sz="2400" dirty="0"/>
              <a:t>: The specification must teach those of ordinary skill in the art how to </a:t>
            </a:r>
            <a:r>
              <a:rPr lang="en-US" sz="2400" b="1" dirty="0"/>
              <a:t>make and use the full scope</a:t>
            </a:r>
            <a:r>
              <a:rPr lang="en-US" sz="2400" dirty="0"/>
              <a:t> of the claimed invention without undue </a:t>
            </a:r>
            <a:r>
              <a:rPr lang="en-US" sz="2400" dirty="0" smtClean="0"/>
              <a:t>experimentation</a:t>
            </a:r>
          </a:p>
          <a:p>
            <a:pPr lvl="2"/>
            <a:endParaRPr lang="en-US" sz="1600" dirty="0"/>
          </a:p>
          <a:p>
            <a:r>
              <a:rPr lang="en-US" sz="2400" u="sng" dirty="0"/>
              <a:t>Best mode</a:t>
            </a:r>
            <a:r>
              <a:rPr lang="en-US" sz="2400" dirty="0"/>
              <a:t>:  The specification must disclose </a:t>
            </a:r>
            <a:r>
              <a:rPr lang="en-US" sz="2400" b="1" dirty="0"/>
              <a:t>what the inventor considers to be the best mode</a:t>
            </a:r>
            <a:r>
              <a:rPr lang="en-US" sz="2400" dirty="0"/>
              <a:t> of carrying out the </a:t>
            </a:r>
            <a:r>
              <a:rPr lang="en-US" sz="2400" dirty="0" smtClean="0"/>
              <a:t>invention</a:t>
            </a:r>
            <a:endParaRPr lang="en-US" sz="2400" dirty="0"/>
          </a:p>
        </p:txBody>
      </p:sp>
      <p:sp>
        <p:nvSpPr>
          <p:cNvPr id="15364" name="Rectangle 5"/>
          <p:cNvSpPr>
            <a:spLocks noChangeArrowheads="1"/>
          </p:cNvSpPr>
          <p:nvPr/>
        </p:nvSpPr>
        <p:spPr bwMode="auto">
          <a:xfrm>
            <a:off x="228600" y="21336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fontAlgn="base">
              <a:spcBef>
                <a:spcPct val="20000"/>
              </a:spcBef>
              <a:spcAft>
                <a:spcPct val="0"/>
              </a:spcAft>
            </a:pPr>
            <a:endParaRPr lang="en-US" sz="2000" dirty="0">
              <a:solidFill>
                <a:srgbClr val="000000"/>
              </a:solidFill>
            </a:endParaRPr>
          </a:p>
          <a:p>
            <a:pPr marL="342900" indent="-342900" fontAlgn="base">
              <a:spcBef>
                <a:spcPct val="20000"/>
              </a:spcBef>
              <a:spcAft>
                <a:spcPct val="0"/>
              </a:spcAft>
              <a:buFontTx/>
              <a:buChar char="•"/>
            </a:pPr>
            <a:endParaRPr lang="en-US" sz="2000" dirty="0">
              <a:solidFill>
                <a:srgbClr val="000000"/>
              </a:solidFill>
            </a:endParaRP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7</a:t>
            </a:fld>
            <a:endParaRPr lang="en-US" dirty="0"/>
          </a:p>
        </p:txBody>
      </p:sp>
      <p:sp>
        <p:nvSpPr>
          <p:cNvPr id="2" name="Rectangle 1"/>
          <p:cNvSpPr/>
          <p:nvPr/>
        </p:nvSpPr>
        <p:spPr>
          <a:xfrm>
            <a:off x="611914" y="6172200"/>
            <a:ext cx="1369286" cy="369332"/>
          </a:xfrm>
          <a:prstGeom prst="rect">
            <a:avLst/>
          </a:prstGeom>
        </p:spPr>
        <p:txBody>
          <a:bodyPr wrap="none">
            <a:spAutoFit/>
          </a:bodyPr>
          <a:lstStyle/>
          <a:p>
            <a:pPr marL="0" lvl="1" indent="0">
              <a:buNone/>
            </a:pPr>
            <a:r>
              <a:rPr lang="en-US" i="1" dirty="0"/>
              <a:t>MPEP </a:t>
            </a:r>
            <a:r>
              <a:rPr lang="en-US" i="1" dirty="0" smtClean="0"/>
              <a:t>2161</a:t>
            </a:r>
            <a:endParaRPr lang="en-US" i="1" dirty="0"/>
          </a:p>
        </p:txBody>
      </p:sp>
    </p:spTree>
    <p:extLst>
      <p:ext uri="{BB962C8B-B14F-4D97-AF65-F5344CB8AC3E}">
        <p14:creationId xmlns:p14="http://schemas.microsoft.com/office/powerpoint/2010/main" val="4203068547"/>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04800"/>
            <a:ext cx="8229600" cy="838200"/>
          </a:xfrm>
        </p:spPr>
        <p:txBody>
          <a:bodyPr>
            <a:noAutofit/>
          </a:bodyPr>
          <a:lstStyle/>
          <a:p>
            <a:r>
              <a:rPr lang="en-US" sz="3200" b="0" dirty="0" smtClean="0">
                <a:latin typeface="+mj-lt"/>
              </a:rPr>
              <a:t>Written Description vs. Enablement</a:t>
            </a:r>
            <a:endParaRPr lang="en-US" sz="3200" b="0" dirty="0">
              <a:latin typeface="+mj-lt"/>
            </a:endParaRPr>
          </a:p>
        </p:txBody>
      </p:sp>
      <p:sp>
        <p:nvSpPr>
          <p:cNvPr id="6" name="Content Placeholder 5"/>
          <p:cNvSpPr>
            <a:spLocks noGrp="1"/>
          </p:cNvSpPr>
          <p:nvPr>
            <p:ph idx="1"/>
          </p:nvPr>
        </p:nvSpPr>
        <p:spPr>
          <a:xfrm>
            <a:off x="533400" y="1143000"/>
            <a:ext cx="8077200" cy="5181600"/>
          </a:xfrm>
        </p:spPr>
        <p:txBody>
          <a:bodyPr>
            <a:noAutofit/>
          </a:bodyPr>
          <a:lstStyle/>
          <a:p>
            <a:pPr marL="342900" lvl="1" indent="-342900">
              <a:buFont typeface="Arial"/>
              <a:buChar char="•"/>
            </a:pPr>
            <a:r>
              <a:rPr lang="en-US" sz="2000" dirty="0" smtClean="0"/>
              <a:t>Written description and enablement do </a:t>
            </a:r>
            <a:r>
              <a:rPr lang="en-US" sz="2000" u="sng" dirty="0" smtClean="0"/>
              <a:t>not</a:t>
            </a:r>
            <a:r>
              <a:rPr lang="en-US" sz="2000" dirty="0" smtClean="0"/>
              <a:t> stand or fall together</a:t>
            </a:r>
          </a:p>
          <a:p>
            <a:pPr marL="800100" lvl="2" indent="-400050"/>
            <a:endParaRPr lang="en-US" sz="1200" i="1" dirty="0" smtClean="0"/>
          </a:p>
          <a:p>
            <a:pPr marL="0" indent="-400050"/>
            <a:r>
              <a:rPr lang="en-US" sz="2000" i="1" dirty="0" smtClean="0"/>
              <a:t>Similarities</a:t>
            </a:r>
          </a:p>
          <a:p>
            <a:pPr marL="742950" lvl="2" indent="-342900">
              <a:buFont typeface="Segoe UI" panose="020B0502040204020203" pitchFamily="34" charset="0"/>
              <a:buChar char="−"/>
            </a:pPr>
            <a:r>
              <a:rPr lang="en-US" sz="1800" dirty="0" smtClean="0"/>
              <a:t>Evaluated from the perspective </a:t>
            </a:r>
            <a:r>
              <a:rPr lang="en-US" sz="1800" dirty="0"/>
              <a:t>of </a:t>
            </a:r>
            <a:r>
              <a:rPr lang="en-US" sz="1800" dirty="0" smtClean="0"/>
              <a:t>a person </a:t>
            </a:r>
            <a:r>
              <a:rPr lang="en-US" sz="1800" dirty="0"/>
              <a:t>of ordinary skill in the </a:t>
            </a:r>
            <a:r>
              <a:rPr lang="en-US" sz="1800" dirty="0" smtClean="0"/>
              <a:t>art</a:t>
            </a:r>
          </a:p>
          <a:p>
            <a:pPr marL="742950" lvl="2" indent="-342900">
              <a:buFont typeface="Segoe UI" panose="020B0502040204020203" pitchFamily="34" charset="0"/>
              <a:buChar char="−"/>
            </a:pPr>
            <a:r>
              <a:rPr lang="en-US" sz="1800" dirty="0" smtClean="0"/>
              <a:t>Do not require the disclosure of information which is conventional or well known in the art</a:t>
            </a:r>
          </a:p>
          <a:p>
            <a:pPr marL="1314450" lvl="3" indent="-457200">
              <a:buFont typeface="Arial" panose="020B0604020202020204" pitchFamily="34" charset="0"/>
              <a:buChar char="•"/>
            </a:pPr>
            <a:endParaRPr lang="en-US" sz="1200" i="1" dirty="0" smtClean="0"/>
          </a:p>
          <a:p>
            <a:pPr marL="457200" lvl="1" indent="-457200">
              <a:buFont typeface="Arial" panose="020B0604020202020204" pitchFamily="34" charset="0"/>
              <a:buChar char="•"/>
            </a:pPr>
            <a:r>
              <a:rPr lang="en-US" sz="2000" i="1" dirty="0" smtClean="0"/>
              <a:t>Differences</a:t>
            </a:r>
          </a:p>
          <a:p>
            <a:pPr marL="742950" lvl="2" indent="-342900">
              <a:buFont typeface="Segoe UI" panose="020B0502040204020203" pitchFamily="34" charset="0"/>
              <a:buChar char="−"/>
            </a:pPr>
            <a:r>
              <a:rPr lang="en-US" sz="1800" dirty="0" smtClean="0"/>
              <a:t>Written description requires the inventor to describe </a:t>
            </a:r>
            <a:r>
              <a:rPr lang="en-US" sz="1800" dirty="0"/>
              <a:t>the claimed invention in sufficient detail so that one of ordinary skill in the art can reasonably conclude that the inventor had possession of the claimed </a:t>
            </a:r>
            <a:r>
              <a:rPr lang="en-US" sz="1800" dirty="0" smtClean="0"/>
              <a:t>invention</a:t>
            </a:r>
          </a:p>
          <a:p>
            <a:pPr marL="742950" lvl="2" indent="-342900">
              <a:buFont typeface="Segoe UI" panose="020B0502040204020203" pitchFamily="34" charset="0"/>
              <a:buChar char="−"/>
            </a:pPr>
            <a:r>
              <a:rPr lang="en-US" sz="1800" dirty="0" smtClean="0"/>
              <a:t>Enablement only requires the inventor to convey enough information for a person of ordinary skill in the art to make and/or use the claimed invention without undue experimentation</a:t>
            </a:r>
            <a:endParaRPr lang="en-US" sz="1800" i="1" dirty="0" smtClean="0"/>
          </a:p>
          <a:p>
            <a:pPr marL="1588" lvl="2" indent="0">
              <a:buNone/>
            </a:pPr>
            <a:endParaRPr lang="en-US" sz="1800" i="1" dirty="0" smtClean="0"/>
          </a:p>
          <a:p>
            <a:pPr marL="1588" lvl="2" indent="0">
              <a:buNone/>
            </a:pPr>
            <a:r>
              <a:rPr lang="en-US" sz="1800" i="1" dirty="0" smtClean="0"/>
              <a:t>MPEP 2161, 2163(II)(A)(3)(a), 2163.02, 2164.01</a:t>
            </a:r>
          </a:p>
        </p:txBody>
      </p:sp>
      <p:sp>
        <p:nvSpPr>
          <p:cNvPr id="7"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8</a:t>
            </a:fld>
            <a:endParaRPr lang="en-US" dirty="0"/>
          </a:p>
        </p:txBody>
      </p:sp>
    </p:spTree>
    <p:extLst>
      <p:ext uri="{BB962C8B-B14F-4D97-AF65-F5344CB8AC3E}">
        <p14:creationId xmlns:p14="http://schemas.microsoft.com/office/powerpoint/2010/main" val="172927077"/>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96"/>
            <a:ext cx="8229600" cy="542904"/>
          </a:xfrm>
        </p:spPr>
        <p:txBody>
          <a:bodyPr>
            <a:noAutofit/>
          </a:bodyPr>
          <a:lstStyle/>
          <a:p>
            <a:r>
              <a:rPr lang="en-US" sz="3200" b="0" dirty="0" smtClean="0">
                <a:latin typeface="+mj-lt"/>
              </a:rPr>
              <a:t>Computer-Implemented Inventions</a:t>
            </a:r>
            <a:endParaRPr lang="en-US" sz="3200" b="0" dirty="0">
              <a:latin typeface="+mj-lt"/>
            </a:endParaRPr>
          </a:p>
        </p:txBody>
      </p:sp>
      <p:sp>
        <p:nvSpPr>
          <p:cNvPr id="3" name="Content Placeholder 2"/>
          <p:cNvSpPr>
            <a:spLocks noGrp="1"/>
          </p:cNvSpPr>
          <p:nvPr>
            <p:ph idx="1"/>
          </p:nvPr>
        </p:nvSpPr>
        <p:spPr>
          <a:xfrm>
            <a:off x="381000" y="1066800"/>
            <a:ext cx="8382000" cy="5638800"/>
          </a:xfrm>
        </p:spPr>
        <p:txBody>
          <a:bodyPr>
            <a:normAutofit fontScale="47500" lnSpcReduction="20000"/>
          </a:bodyPr>
          <a:lstStyle/>
          <a:p>
            <a:pPr>
              <a:lnSpc>
                <a:spcPct val="120000"/>
              </a:lnSpc>
              <a:spcBef>
                <a:spcPts val="0"/>
              </a:spcBef>
              <a:spcAft>
                <a:spcPts val="600"/>
              </a:spcAft>
            </a:pPr>
            <a:r>
              <a:rPr lang="en-US" sz="3400" dirty="0" smtClean="0">
                <a:cs typeface="Times New Roman"/>
              </a:rPr>
              <a:t>Claims to computer-implemented inventions frequently use functional language, which can risk imposing no limits on how the function is performed in terms of structure, material or actions</a:t>
            </a:r>
          </a:p>
          <a:p>
            <a:pPr lvl="1">
              <a:lnSpc>
                <a:spcPct val="120000"/>
              </a:lnSpc>
              <a:spcBef>
                <a:spcPts val="0"/>
              </a:spcBef>
              <a:spcAft>
                <a:spcPts val="600"/>
              </a:spcAft>
            </a:pPr>
            <a:r>
              <a:rPr lang="en-US" sz="2900" dirty="0">
                <a:cs typeface="Times New Roman"/>
              </a:rPr>
              <a:t>Claims may lack written description when the specification fails to sufficiently identify how the invention achieves the claimed function</a:t>
            </a:r>
          </a:p>
          <a:p>
            <a:pPr lvl="1">
              <a:lnSpc>
                <a:spcPct val="120000"/>
              </a:lnSpc>
              <a:spcBef>
                <a:spcPts val="0"/>
              </a:spcBef>
              <a:spcAft>
                <a:spcPts val="600"/>
              </a:spcAft>
            </a:pPr>
            <a:r>
              <a:rPr lang="en-US" sz="2900" dirty="0"/>
              <a:t>Claims that cover all ways of performing a function may not be commensurate in scope with the enabling disclosure </a:t>
            </a:r>
          </a:p>
          <a:p>
            <a:pPr lvl="4">
              <a:lnSpc>
                <a:spcPct val="120000"/>
              </a:lnSpc>
              <a:spcBef>
                <a:spcPts val="0"/>
              </a:spcBef>
              <a:spcAft>
                <a:spcPts val="600"/>
              </a:spcAft>
            </a:pPr>
            <a:endParaRPr lang="en-US" sz="2100" dirty="0" smtClean="0">
              <a:cs typeface="Times New Roman"/>
            </a:endParaRPr>
          </a:p>
          <a:p>
            <a:pPr>
              <a:lnSpc>
                <a:spcPct val="120000"/>
              </a:lnSpc>
              <a:spcBef>
                <a:spcPts val="0"/>
              </a:spcBef>
              <a:spcAft>
                <a:spcPts val="600"/>
              </a:spcAft>
            </a:pPr>
            <a:r>
              <a:rPr lang="en-US" sz="3300" dirty="0" smtClean="0">
                <a:cs typeface="Times New Roman"/>
              </a:rPr>
              <a:t>Software claim limitations often recite a function accomplished by programming, rather than the specific procedure or steps taken to perform the claimed function</a:t>
            </a:r>
          </a:p>
          <a:p>
            <a:pPr lvl="1">
              <a:lnSpc>
                <a:spcPct val="120000"/>
              </a:lnSpc>
              <a:spcBef>
                <a:spcPts val="0"/>
              </a:spcBef>
              <a:spcAft>
                <a:spcPts val="600"/>
              </a:spcAft>
            </a:pPr>
            <a:r>
              <a:rPr lang="en-US" sz="2900" i="1" dirty="0" smtClean="0">
                <a:cs typeface="Times New Roman"/>
              </a:rPr>
              <a:t>E.g</a:t>
            </a:r>
            <a:r>
              <a:rPr lang="en-US" sz="2900" i="1" dirty="0">
                <a:cs typeface="Times New Roman"/>
              </a:rPr>
              <a:t>.</a:t>
            </a:r>
            <a:r>
              <a:rPr lang="en-US" sz="2900" dirty="0">
                <a:cs typeface="Times New Roman"/>
              </a:rPr>
              <a:t>, the claim limitation “a microprocessor programmed to sort search results” recites a function (sort search results) but not the programming steps taken to perform the function, which might include, for example, obtaining search data, manipulating the data using ranking algorithms, and making decisions regarding the output result </a:t>
            </a:r>
            <a:r>
              <a:rPr lang="en-US" sz="2900" dirty="0" smtClean="0">
                <a:cs typeface="Times New Roman"/>
              </a:rPr>
              <a:t>data</a:t>
            </a:r>
          </a:p>
          <a:p>
            <a:pPr lvl="1">
              <a:lnSpc>
                <a:spcPct val="120000"/>
              </a:lnSpc>
              <a:spcBef>
                <a:spcPts val="0"/>
              </a:spcBef>
              <a:spcAft>
                <a:spcPts val="600"/>
              </a:spcAft>
            </a:pPr>
            <a:r>
              <a:rPr lang="en-US" sz="2900" dirty="0"/>
              <a:t>For software inventions, the level of detail required to satisfy written description is usually higher than that for enablement since the level of skill and predictability in the art is </a:t>
            </a:r>
            <a:r>
              <a:rPr lang="en-US" sz="2900" dirty="0" smtClean="0"/>
              <a:t>high</a:t>
            </a:r>
            <a:endParaRPr lang="en-US" sz="2900" dirty="0" smtClean="0">
              <a:cs typeface="Times New Roman"/>
            </a:endParaRPr>
          </a:p>
          <a:p>
            <a:pPr lvl="4">
              <a:lnSpc>
                <a:spcPct val="120000"/>
              </a:lnSpc>
              <a:spcBef>
                <a:spcPts val="0"/>
              </a:spcBef>
              <a:spcAft>
                <a:spcPts val="600"/>
              </a:spcAft>
            </a:pPr>
            <a:endParaRPr lang="en-US" sz="2200" dirty="0" smtClean="0">
              <a:cs typeface="Times New Roman"/>
            </a:endParaRPr>
          </a:p>
          <a:p>
            <a:pPr>
              <a:lnSpc>
                <a:spcPct val="120000"/>
              </a:lnSpc>
              <a:spcBef>
                <a:spcPts val="0"/>
              </a:spcBef>
              <a:spcAft>
                <a:spcPts val="600"/>
              </a:spcAft>
            </a:pPr>
            <a:r>
              <a:rPr lang="en-US" sz="3400" dirty="0" smtClean="0">
                <a:cs typeface="Times New Roman"/>
              </a:rPr>
              <a:t>Compliance </a:t>
            </a:r>
            <a:r>
              <a:rPr lang="en-US" sz="3400" dirty="0">
                <a:cs typeface="Times New Roman"/>
              </a:rPr>
              <a:t>with § 112(a) </a:t>
            </a:r>
            <a:r>
              <a:rPr lang="en-US" sz="3400" dirty="0" smtClean="0">
                <a:cs typeface="Times New Roman"/>
              </a:rPr>
              <a:t>for these types of claims </a:t>
            </a:r>
            <a:r>
              <a:rPr lang="en-US" sz="3400" dirty="0">
                <a:cs typeface="Times New Roman"/>
              </a:rPr>
              <a:t>is critical to ensure that inventors do not “attempt to preempt the future before it has arrived” by claiming pure functions without limit as to how they are accomplished </a:t>
            </a:r>
            <a:endParaRPr lang="en-US" sz="3400" dirty="0" smtClean="0">
              <a:cs typeface="Times New Roman"/>
            </a:endParaRPr>
          </a:p>
          <a:p>
            <a:pPr marL="0" lvl="1" indent="0">
              <a:lnSpc>
                <a:spcPct val="120000"/>
              </a:lnSpc>
              <a:spcBef>
                <a:spcPts val="0"/>
              </a:spcBef>
              <a:spcAft>
                <a:spcPts val="600"/>
              </a:spcAft>
              <a:buNone/>
            </a:pPr>
            <a:r>
              <a:rPr lang="en-US" sz="3800" i="1" dirty="0" smtClean="0">
                <a:cs typeface="Times New Roman"/>
              </a:rPr>
              <a:t>MPEP 2161.01</a:t>
            </a:r>
            <a:endParaRPr lang="en-US" sz="3800" i="1" dirty="0">
              <a:cs typeface="Times New Roman"/>
            </a:endParaRPr>
          </a:p>
        </p:txBody>
      </p:sp>
      <p:sp>
        <p:nvSpPr>
          <p:cNvPr id="4" name="Rectangle 2054"/>
          <p:cNvSpPr txBox="1">
            <a:spLocks noChangeArrowheads="1"/>
          </p:cNvSpPr>
          <p:nvPr/>
        </p:nvSpPr>
        <p:spPr>
          <a:xfrm>
            <a:off x="8305800" y="6400800"/>
            <a:ext cx="762000" cy="228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6058D84-CFE6-45DB-BBFD-EA17AE6CFEDE}" type="slidenum">
              <a:rPr lang="en-US" smtClean="0"/>
              <a:pPr>
                <a:defRPr/>
              </a:pPr>
              <a:t>9</a:t>
            </a:fld>
            <a:endParaRPr lang="en-US" dirty="0"/>
          </a:p>
        </p:txBody>
      </p:sp>
    </p:spTree>
    <p:extLst>
      <p:ext uri="{BB962C8B-B14F-4D97-AF65-F5344CB8AC3E}">
        <p14:creationId xmlns:p14="http://schemas.microsoft.com/office/powerpoint/2010/main" val="1835504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Brand master navy">
  <a:themeElements>
    <a:clrScheme name="USPTO Brand 1">
      <a:dk1>
        <a:sysClr val="windowText" lastClr="000000"/>
      </a:dk1>
      <a:lt1>
        <a:sysClr val="window" lastClr="FFFFFF"/>
      </a:lt1>
      <a:dk2>
        <a:srgbClr val="004C97"/>
      </a:dk2>
      <a:lt2>
        <a:srgbClr val="D9D9D6"/>
      </a:lt2>
      <a:accent1>
        <a:srgbClr val="1596D1"/>
      </a:accent1>
      <a:accent2>
        <a:srgbClr val="AC2B37"/>
      </a:accent2>
      <a:accent3>
        <a:srgbClr val="88A620"/>
      </a:accent3>
      <a:accent4>
        <a:srgbClr val="6B2F75"/>
      </a:accent4>
      <a:accent5>
        <a:srgbClr val="97B8D4"/>
      </a:accent5>
      <a:accent6>
        <a:srgbClr val="C88242"/>
      </a:accent6>
      <a:hlink>
        <a:srgbClr val="004C97"/>
      </a:hlink>
      <a:folHlink>
        <a:srgbClr val="3C105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52462</TotalTime>
  <Words>8314</Words>
  <Application>Microsoft Office PowerPoint</Application>
  <PresentationFormat>On-screen Show (4:3)</PresentationFormat>
  <Paragraphs>397</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Brand master navy</vt:lpstr>
      <vt:lpstr>PowerPoint Presentation</vt:lpstr>
      <vt:lpstr>Examining Claims for Compliance with 35 U.S.C. 112(a):   Overview &amp; Part I – Written Description   Focus on Electrical/Mechanical and Computer/Software-related Claims</vt:lpstr>
      <vt:lpstr>§ 112(a):  Focus on Electrical/Mechanical and Computer/Software-related Claims   OVERVIEW</vt:lpstr>
      <vt:lpstr>Goals</vt:lpstr>
      <vt:lpstr>Focus</vt:lpstr>
      <vt:lpstr>Compliance with § 112(a)</vt:lpstr>
      <vt:lpstr>Three Distinct Requirements of § 112(a) </vt:lpstr>
      <vt:lpstr>Written Description vs. Enablement</vt:lpstr>
      <vt:lpstr>Computer-Implemented Inventions</vt:lpstr>
      <vt:lpstr>Example: Written Description and Enablement for Computer-Implemented Invention</vt:lpstr>
      <vt:lpstr>Example: (Continued)</vt:lpstr>
      <vt:lpstr>Making a Prima Facie Case</vt:lpstr>
      <vt:lpstr>Applicant Response to a §112(a) Rejection</vt:lpstr>
      <vt:lpstr>Clarity of the Prosecution Record  </vt:lpstr>
      <vt:lpstr>Overview Summary</vt:lpstr>
      <vt:lpstr>§ 112(a):  Focus on Electrical/Mechanical and Computer/Software-related Claims   PART I – WRITTEN DESCRIPTION</vt:lpstr>
      <vt:lpstr>PowerPoint Presentation</vt:lpstr>
      <vt:lpstr>PowerPoint Presentation</vt:lpstr>
      <vt:lpstr>Written Description – Computer-Implemented Functional Limitations</vt:lpstr>
      <vt:lpstr>Written Description – Computer-Implemented Functional Limitations</vt:lpstr>
      <vt:lpstr>PowerPoint Presentation</vt:lpstr>
      <vt:lpstr>PowerPoint Presentation</vt:lpstr>
      <vt:lpstr>Satisfying the Written Description Requirement</vt:lpstr>
      <vt:lpstr>Establishing a Prima Facie Case to Make a § 112(a) Rejection </vt:lpstr>
      <vt:lpstr>Establishing a Prima Facie Case to Make a § 112(a) Rejection (Continued)</vt:lpstr>
      <vt:lpstr>Example 1: Written Description </vt:lpstr>
      <vt:lpstr>Example 1: Written Description - Satisfied </vt:lpstr>
      <vt:lpstr>Example 2: Written Description</vt:lpstr>
      <vt:lpstr>Example 2: Written Description – Not Satisfied</vt:lpstr>
      <vt:lpstr>Written Description Summary</vt:lpstr>
      <vt:lpstr>PowerPoint Presentation</vt:lpstr>
    </vt:vector>
  </TitlesOfParts>
  <Company>U.S. Patent and Trademark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Refresher 112/6</dc:title>
  <dc:creator>USPTO</dc:creator>
  <cp:lastModifiedBy>Dey, Terry</cp:lastModifiedBy>
  <cp:revision>1627</cp:revision>
  <cp:lastPrinted>2015-06-06T19:52:04Z</cp:lastPrinted>
  <dcterms:created xsi:type="dcterms:W3CDTF">2012-04-17T12:18:39Z</dcterms:created>
  <dcterms:modified xsi:type="dcterms:W3CDTF">2015-08-17T14:37:44Z</dcterms:modified>
</cp:coreProperties>
</file>