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8" r:id="rId4"/>
    <p:sldMasterId id="2147483953" r:id="rId5"/>
  </p:sldMasterIdLst>
  <p:notesMasterIdLst>
    <p:notesMasterId r:id="rId88"/>
  </p:notesMasterIdLst>
  <p:handoutMasterIdLst>
    <p:handoutMasterId r:id="rId89"/>
  </p:handoutMasterIdLst>
  <p:sldIdLst>
    <p:sldId id="275" r:id="rId6"/>
    <p:sldId id="1054" r:id="rId7"/>
    <p:sldId id="921" r:id="rId8"/>
    <p:sldId id="922" r:id="rId9"/>
    <p:sldId id="923" r:id="rId10"/>
    <p:sldId id="924" r:id="rId11"/>
    <p:sldId id="925" r:id="rId12"/>
    <p:sldId id="926" r:id="rId13"/>
    <p:sldId id="927" r:id="rId14"/>
    <p:sldId id="1012" r:id="rId15"/>
    <p:sldId id="1011" r:id="rId16"/>
    <p:sldId id="1014" r:id="rId17"/>
    <p:sldId id="1053" r:id="rId18"/>
    <p:sldId id="1003" r:id="rId19"/>
    <p:sldId id="929" r:id="rId20"/>
    <p:sldId id="930" r:id="rId21"/>
    <p:sldId id="931" r:id="rId22"/>
    <p:sldId id="932" r:id="rId23"/>
    <p:sldId id="933" r:id="rId24"/>
    <p:sldId id="934" r:id="rId25"/>
    <p:sldId id="935" r:id="rId26"/>
    <p:sldId id="936" r:id="rId27"/>
    <p:sldId id="937" r:id="rId28"/>
    <p:sldId id="1018" r:id="rId29"/>
    <p:sldId id="1019" r:id="rId30"/>
    <p:sldId id="1021" r:id="rId31"/>
    <p:sldId id="1020" r:id="rId32"/>
    <p:sldId id="1022" r:id="rId33"/>
    <p:sldId id="1024" r:id="rId34"/>
    <p:sldId id="1038" r:id="rId35"/>
    <p:sldId id="1039" r:id="rId36"/>
    <p:sldId id="1037" r:id="rId37"/>
    <p:sldId id="1040" r:id="rId38"/>
    <p:sldId id="1025" r:id="rId39"/>
    <p:sldId id="1041" r:id="rId40"/>
    <p:sldId id="1027" r:id="rId41"/>
    <p:sldId id="943" r:id="rId42"/>
    <p:sldId id="944" r:id="rId43"/>
    <p:sldId id="945" r:id="rId44"/>
    <p:sldId id="946" r:id="rId45"/>
    <p:sldId id="947" r:id="rId46"/>
    <p:sldId id="948" r:id="rId47"/>
    <p:sldId id="1023" r:id="rId48"/>
    <p:sldId id="949" r:id="rId49"/>
    <p:sldId id="1004" r:id="rId50"/>
    <p:sldId id="1005" r:id="rId51"/>
    <p:sldId id="953" r:id="rId52"/>
    <p:sldId id="954" r:id="rId53"/>
    <p:sldId id="955" r:id="rId54"/>
    <p:sldId id="956" r:id="rId55"/>
    <p:sldId id="957" r:id="rId56"/>
    <p:sldId id="958" r:id="rId57"/>
    <p:sldId id="959" r:id="rId58"/>
    <p:sldId id="960" r:id="rId59"/>
    <p:sldId id="961" r:id="rId60"/>
    <p:sldId id="1036" r:id="rId61"/>
    <p:sldId id="963" r:id="rId62"/>
    <p:sldId id="964" r:id="rId63"/>
    <p:sldId id="965" r:id="rId64"/>
    <p:sldId id="966" r:id="rId65"/>
    <p:sldId id="967" r:id="rId66"/>
    <p:sldId id="968" r:id="rId67"/>
    <p:sldId id="1033" r:id="rId68"/>
    <p:sldId id="1034" r:id="rId69"/>
    <p:sldId id="1030" r:id="rId70"/>
    <p:sldId id="1035" r:id="rId71"/>
    <p:sldId id="1031" r:id="rId72"/>
    <p:sldId id="1032" r:id="rId73"/>
    <p:sldId id="975" r:id="rId74"/>
    <p:sldId id="976" r:id="rId75"/>
    <p:sldId id="977" r:id="rId76"/>
    <p:sldId id="1010" r:id="rId77"/>
    <p:sldId id="979" r:id="rId78"/>
    <p:sldId id="1042" r:id="rId79"/>
    <p:sldId id="1044" r:id="rId80"/>
    <p:sldId id="1046" r:id="rId81"/>
    <p:sldId id="981" r:id="rId82"/>
    <p:sldId id="1048" r:id="rId83"/>
    <p:sldId id="982" r:id="rId84"/>
    <p:sldId id="1049" r:id="rId85"/>
    <p:sldId id="1050" r:id="rId86"/>
    <p:sldId id="1051" r:id="rId87"/>
  </p:sldIdLst>
  <p:sldSz cx="9144000" cy="5715000" type="screen16x10"/>
  <p:notesSz cx="7010400" cy="9296400"/>
  <p:custDataLst>
    <p:tags r:id="rId90"/>
  </p:custDataLst>
  <p:defaultTextStyle>
    <a:defPPr>
      <a:defRPr lang="en-US"/>
    </a:defPPr>
    <a:lvl1pPr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gos, Kathryn" initials="GK" lastIdx="26" clrIdx="0">
    <p:extLst>
      <p:ext uri="{19B8F6BF-5375-455C-9EA6-DF929625EA0E}">
        <p15:presenceInfo xmlns:p15="http://schemas.microsoft.com/office/powerpoint/2012/main" userId="S-1-5-21-185489447-88882503-980507067-3991" providerId="AD"/>
      </p:ext>
    </p:extLst>
  </p:cmAuthor>
  <p:cmAuthor id="2" name="Borsetti, Greg" initials="BG" lastIdx="16" clrIdx="1">
    <p:extLst>
      <p:ext uri="{19B8F6BF-5375-455C-9EA6-DF929625EA0E}">
        <p15:presenceInfo xmlns:p15="http://schemas.microsoft.com/office/powerpoint/2012/main" userId="S-1-5-21-185489447-88882503-980507067-188861" providerId="AD"/>
      </p:ext>
    </p:extLst>
  </p:cmAuthor>
  <p:cmAuthor id="3" name="Epperson, Jon" initials="EJ" lastIdx="22" clrIdx="2">
    <p:extLst>
      <p:ext uri="{19B8F6BF-5375-455C-9EA6-DF929625EA0E}">
        <p15:presenceInfo xmlns:p15="http://schemas.microsoft.com/office/powerpoint/2012/main" userId="S-1-5-21-185489447-88882503-980507067-92088" providerId="AD"/>
      </p:ext>
    </p:extLst>
  </p:cmAuthor>
  <p:cmAuthor id="4" name="Thomas, Shane" initials="TS" lastIdx="1" clrIdx="3">
    <p:extLst>
      <p:ext uri="{19B8F6BF-5375-455C-9EA6-DF929625EA0E}">
        <p15:presenceInfo xmlns:p15="http://schemas.microsoft.com/office/powerpoint/2012/main" userId="S-1-5-21-185489447-88882503-980507067-116508" providerId="AD"/>
      </p:ext>
    </p:extLst>
  </p:cmAuthor>
  <p:cmAuthor id="5" name="Dozier, Dara C." initials="DDC" lastIdx="65" clrIdx="4">
    <p:extLst>
      <p:ext uri="{19B8F6BF-5375-455C-9EA6-DF929625EA0E}">
        <p15:presenceInfo xmlns:p15="http://schemas.microsoft.com/office/powerpoint/2012/main" userId="S-1-5-21-185489447-88882503-980507067-274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C00000"/>
    <a:srgbClr val="00B050"/>
    <a:srgbClr val="C4E162"/>
    <a:srgbClr val="578CB9"/>
    <a:srgbClr val="310AC2"/>
    <a:srgbClr val="A9172F"/>
    <a:srgbClr val="0517ED"/>
    <a:srgbClr val="FC012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8163" autoAdjust="0"/>
  </p:normalViewPr>
  <p:slideViewPr>
    <p:cSldViewPr>
      <p:cViewPr varScale="1">
        <p:scale>
          <a:sx n="118" d="100"/>
          <a:sy n="118" d="100"/>
        </p:scale>
        <p:origin x="1050" y="102"/>
      </p:cViewPr>
      <p:guideLst>
        <p:guide orient="horz" pos="180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72" d="100"/>
          <a:sy n="72" d="100"/>
        </p:scale>
        <p:origin x="210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eaLnBrk="0" hangingPunct="0">
              <a:defRPr sz="1000" i="1">
                <a:latin typeface="Times New Roman" pitchFamily="18" charset="0"/>
                <a:cs typeface="+mn-cs"/>
              </a:defRPr>
            </a:lvl1pPr>
          </a:lstStyle>
          <a:p>
            <a:pPr>
              <a:defRPr/>
            </a:pPr>
            <a:endParaRPr lang="en-US"/>
          </a:p>
        </p:txBody>
      </p:sp>
      <p:sp>
        <p:nvSpPr>
          <p:cNvPr id="3076"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eaLnBrk="0" hangingPunct="0">
              <a:defRPr sz="1000" i="1">
                <a:latin typeface="Times New Roman" pitchFamily="18" charset="0"/>
                <a:cs typeface="+mn-cs"/>
              </a:defRPr>
            </a:lvl1pPr>
          </a:lstStyle>
          <a:p>
            <a:pPr>
              <a:defRPr/>
            </a:pPr>
            <a:endParaRPr lang="en-US"/>
          </a:p>
        </p:txBody>
      </p:sp>
      <p:sp>
        <p:nvSpPr>
          <p:cNvPr id="3077"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eaLnBrk="0" hangingPunct="0">
              <a:defRPr sz="1000" i="1">
                <a:latin typeface="Times New Roman" panose="02020603050405020304" pitchFamily="18" charset="0"/>
              </a:defRPr>
            </a:lvl1pPr>
          </a:lstStyle>
          <a:p>
            <a:fld id="{5CC13DA0-08EA-4D1D-95AF-B4933B6DF1DF}" type="slidenum">
              <a:rPr lang="en-US" altLang="en-US"/>
              <a:pPr/>
              <a:t>‹#›</a:t>
            </a:fld>
            <a:endParaRPr lang="en-US" altLang="en-US"/>
          </a:p>
        </p:txBody>
      </p:sp>
    </p:spTree>
    <p:extLst>
      <p:ext uri="{BB962C8B-B14F-4D97-AF65-F5344CB8AC3E}">
        <p14:creationId xmlns:p14="http://schemas.microsoft.com/office/powerpoint/2010/main" val="103901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eaLnBrk="0" hangingPunct="0">
              <a:defRPr sz="1000" i="1">
                <a:latin typeface="Times New Roman" pitchFamily="18" charset="0"/>
                <a:cs typeface="+mn-cs"/>
              </a:defRPr>
            </a:lvl1pPr>
          </a:lstStyle>
          <a:p>
            <a:pPr>
              <a:defRPr/>
            </a:pPr>
            <a:endParaRPr lang="en-US"/>
          </a:p>
        </p:txBody>
      </p:sp>
      <p:sp>
        <p:nvSpPr>
          <p:cNvPr id="2051"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eaLnBrk="0" hangingPunct="0">
              <a:defRPr sz="1000" i="1">
                <a:latin typeface="Times New Roman" pitchFamily="18" charset="0"/>
                <a:cs typeface="+mn-cs"/>
              </a:defRPr>
            </a:lvl1pPr>
          </a:lstStyle>
          <a:p>
            <a:pPr>
              <a:defRPr/>
            </a:pPr>
            <a:endParaRPr lang="en-US"/>
          </a:p>
        </p:txBody>
      </p:sp>
      <p:sp>
        <p:nvSpPr>
          <p:cNvPr id="2052" name="Rectangle 4"/>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eaLnBrk="0" hangingPunct="0">
              <a:defRPr sz="1000" i="1">
                <a:latin typeface="Times New Roman" pitchFamily="18" charset="0"/>
                <a:cs typeface="+mn-cs"/>
              </a:defRPr>
            </a:lvl1pPr>
          </a:lstStyle>
          <a:p>
            <a:pPr>
              <a:defRPr/>
            </a:pPr>
            <a:endParaRPr lang="en-US"/>
          </a:p>
        </p:txBody>
      </p:sp>
      <p:sp>
        <p:nvSpPr>
          <p:cNvPr id="2053" name="Rectangle 5"/>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eaLnBrk="0" hangingPunct="0">
              <a:defRPr sz="1000" i="1">
                <a:latin typeface="Times New Roman" panose="02020603050405020304" pitchFamily="18" charset="0"/>
              </a:defRPr>
            </a:lvl1pPr>
          </a:lstStyle>
          <a:p>
            <a:fld id="{5DEC2A86-09E9-4EDE-A4F1-E9D5C5D9D9E5}" type="slidenum">
              <a:rPr lang="en-US" altLang="en-US"/>
              <a:pPr/>
              <a:t>‹#›</a:t>
            </a:fld>
            <a:endParaRPr lang="en-US" altLang="en-US"/>
          </a:p>
        </p:txBody>
      </p:sp>
      <p:sp>
        <p:nvSpPr>
          <p:cNvPr id="2054" name="Rectangle 6"/>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9" name="Rectangle 7"/>
          <p:cNvSpPr>
            <a:spLocks noGrp="1" noRot="1" noChangeAspect="1" noChangeArrowheads="1" noTextEdit="1"/>
          </p:cNvSpPr>
          <p:nvPr>
            <p:ph type="sldImg" idx="2"/>
          </p:nvPr>
        </p:nvSpPr>
        <p:spPr bwMode="auto">
          <a:xfrm>
            <a:off x="720725" y="698500"/>
            <a:ext cx="5573713" cy="3482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490826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35CD33-CE93-4559-BA2A-AFB2B0C78088}"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720725" y="698500"/>
            <a:ext cx="5573713" cy="3482975"/>
          </a:xfrm>
          <a:ln/>
        </p:spPr>
      </p:sp>
      <p:sp>
        <p:nvSpPr>
          <p:cNvPr id="55300" name="Rectangle 3"/>
          <p:cNvSpPr>
            <a:spLocks noGrp="1" noChangeArrowheads="1"/>
          </p:cNvSpPr>
          <p:nvPr>
            <p:ph type="body" idx="1"/>
          </p:nvPr>
        </p:nvSpPr>
        <p:spPr>
          <a:noFill/>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Welcome to Unity of Invention training. This presentation provides a review of unity of invention with much greater detail than prior lectures in the Patent Training Academy. The full unity of invention training course is divided between this introductory computer-based training module and a live technology-specific unity of invention module to be given at a later date.</a:t>
            </a:r>
          </a:p>
          <a:p>
            <a:endParaRPr lang="en-US" altLang="en-US" sz="1200" baseline="0" dirty="0" smtClean="0">
              <a:latin typeface="Segoe UI" panose="020B0502040204020203" pitchFamily="34" charset="0"/>
              <a:cs typeface="Segoe UI" panose="020B0502040204020203" pitchFamily="34" charset="0"/>
            </a:endParaRPr>
          </a:p>
          <a:p>
            <a:endParaRPr lang="en-US" altLang="en-US" sz="1200" dirty="0" smtClean="0">
              <a:latin typeface="Segoe UI" panose="020B0502040204020203" pitchFamily="34" charset="0"/>
              <a:cs typeface="Segoe UI" panose="020B0502040204020203" pitchFamily="34" charset="0"/>
            </a:endParaRPr>
          </a:p>
          <a:p>
            <a:endParaRPr lang="en-US" altLang="en-US" sz="1200" dirty="0" smtClean="0">
              <a:latin typeface="Arial" panose="020B0604020202020204" pitchFamily="34" charset="0"/>
            </a:endParaRPr>
          </a:p>
        </p:txBody>
      </p:sp>
    </p:spTree>
    <p:extLst>
      <p:ext uri="{BB962C8B-B14F-4D97-AF65-F5344CB8AC3E}">
        <p14:creationId xmlns:p14="http://schemas.microsoft.com/office/powerpoint/2010/main" val="379196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The Electronic Acknowledgement Receipt (doc code N417) is placed into the file wrapper when an application (or any follow-on document) is submitted via the USPTO’s electronic filing system (EFS Web). For a 371 application, the Electronic Acknowledgement Receipt that corresponds to the date the national stage application was submitted will indicate the application type as “U.S. National Stage under 35 U.S.C. 371.”</a:t>
            </a:r>
          </a:p>
        </p:txBody>
      </p:sp>
      <p:sp>
        <p:nvSpPr>
          <p:cNvPr id="124932" name="Slide Number Placeholder 3"/>
          <p:cNvSpPr>
            <a:spLocks noGrp="1"/>
          </p:cNvSpPr>
          <p:nvPr>
            <p:ph type="sldNum" sz="quarter" idx="5"/>
          </p:nvPr>
        </p:nvSpPr>
        <p:spPr>
          <a:noFill/>
        </p:spPr>
        <p:txBody>
          <a:bodyPr/>
          <a:lstStyle/>
          <a:p>
            <a:fld id="{7C42243D-FF4B-4862-BDB9-73C8FEF4F9D3}" type="slidenum">
              <a:rPr lang="en-US" altLang="en-US" smtClean="0"/>
              <a:pPr/>
              <a:t>10</a:t>
            </a:fld>
            <a:endParaRPr lang="en-US" altLang="en-US" smtClean="0"/>
          </a:p>
        </p:txBody>
      </p:sp>
    </p:spTree>
    <p:extLst>
      <p:ext uri="{BB962C8B-B14F-4D97-AF65-F5344CB8AC3E}">
        <p14:creationId xmlns:p14="http://schemas.microsoft.com/office/powerpoint/2010/main" val="76985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Segoe UI" panose="020B0502040204020203" pitchFamily="34" charset="0"/>
                <a:ea typeface="+mn-ea"/>
                <a:cs typeface="Segoe UI" panose="020B0502040204020203" pitchFamily="34" charset="0"/>
              </a:rPr>
              <a:t>Conversely, unless the instant application under examination was a national stage entry under 35 U.S.C. 371, the application is a filing under 111(a). To verify that the instant application is a 111(a) filing, confirm that the bib data of the </a:t>
            </a:r>
            <a:r>
              <a:rPr lang="en-US" sz="1000" b="1" kern="1200" baseline="0" dirty="0" smtClean="0">
                <a:solidFill>
                  <a:schemeClr val="tx1"/>
                </a:solidFill>
                <a:latin typeface="Segoe UI" panose="020B0502040204020203" pitchFamily="34" charset="0"/>
                <a:ea typeface="+mn-ea"/>
                <a:cs typeface="Segoe UI" panose="020B0502040204020203" pitchFamily="34" charset="0"/>
              </a:rPr>
              <a:t>instant </a:t>
            </a:r>
            <a:r>
              <a:rPr lang="en-US" sz="1000" kern="1200" baseline="0" dirty="0" smtClean="0">
                <a:solidFill>
                  <a:schemeClr val="tx1"/>
                </a:solidFill>
                <a:latin typeface="Segoe UI" panose="020B0502040204020203" pitchFamily="34" charset="0"/>
                <a:ea typeface="+mn-ea"/>
                <a:cs typeface="Segoe UI" panose="020B0502040204020203" pitchFamily="34" charset="0"/>
              </a:rPr>
              <a:t>application </a:t>
            </a:r>
            <a:r>
              <a:rPr lang="en-US" sz="1000" b="1" kern="1200" baseline="0" dirty="0" smtClean="0">
                <a:solidFill>
                  <a:schemeClr val="tx1"/>
                </a:solidFill>
                <a:latin typeface="Segoe UI" panose="020B0502040204020203" pitchFamily="34" charset="0"/>
                <a:ea typeface="+mn-ea"/>
                <a:cs typeface="Segoe UI" panose="020B0502040204020203" pitchFamily="34" charset="0"/>
              </a:rPr>
              <a:t>does not </a:t>
            </a:r>
            <a:r>
              <a:rPr lang="en-US" sz="1000" kern="1200" baseline="0" dirty="0" smtClean="0">
                <a:solidFill>
                  <a:schemeClr val="tx1"/>
                </a:solidFill>
                <a:latin typeface="Segoe UI" panose="020B0502040204020203" pitchFamily="34" charset="0"/>
                <a:ea typeface="+mn-ea"/>
                <a:cs typeface="Segoe UI" panose="020B0502040204020203" pitchFamily="34" charset="0"/>
              </a:rPr>
              <a:t>indicate “371 of” or “national stage entry of” an international application under the PCT.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Segoe UI" panose="020B0502040204020203" pitchFamily="34" charset="0"/>
                <a:ea typeface="+mn-ea"/>
                <a:cs typeface="Segoe UI" panose="020B0502040204020203" pitchFamily="34" charset="0"/>
              </a:rPr>
              <a:t>The instant application may be directly related to a parent international application under the PCT as a continuation, divisional, or continuation-in-part, and absent an indication that the instant application is a national stage submission under 371, the instant application would be a 111(a) filing.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5902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r>
              <a:rPr lang="en-US" altLang="en-US" dirty="0" smtClean="0">
                <a:latin typeface="Segoe UI" panose="020B0502040204020203" pitchFamily="34" charset="0"/>
                <a:cs typeface="Segoe UI" panose="020B0502040204020203" pitchFamily="34" charset="0"/>
              </a:rPr>
              <a:t>CBT NARRATION:</a:t>
            </a: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The Electronic Acknowledgement Receipt (doc code N417) for an application filed under 111(a) will indicate “Utility under 35 U.S.C. 111(a)” as the application type, as shown.  </a:t>
            </a:r>
          </a:p>
        </p:txBody>
      </p:sp>
      <p:sp>
        <p:nvSpPr>
          <p:cNvPr id="124932" name="Slide Number Placeholder 3"/>
          <p:cNvSpPr>
            <a:spLocks noGrp="1"/>
          </p:cNvSpPr>
          <p:nvPr>
            <p:ph type="sldNum" sz="quarter" idx="5"/>
          </p:nvPr>
        </p:nvSpPr>
        <p:spPr>
          <a:noFill/>
        </p:spPr>
        <p:txBody>
          <a:bodyPr/>
          <a:lstStyle/>
          <a:p>
            <a:fld id="{7C42243D-FF4B-4862-BDB9-73C8FEF4F9D3}" type="slidenum">
              <a:rPr lang="en-US" altLang="en-US" smtClean="0"/>
              <a:pPr/>
              <a:t>12</a:t>
            </a:fld>
            <a:endParaRPr lang="en-US" altLang="en-US" smtClean="0"/>
          </a:p>
        </p:txBody>
      </p:sp>
    </p:spTree>
    <p:extLst>
      <p:ext uri="{BB962C8B-B14F-4D97-AF65-F5344CB8AC3E}">
        <p14:creationId xmlns:p14="http://schemas.microsoft.com/office/powerpoint/2010/main" val="1554605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1981FF-B808-45EF-8A82-BF3AE80E7680}"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720725" y="698500"/>
            <a:ext cx="5573713" cy="3482975"/>
          </a:xfrm>
          <a:ln/>
        </p:spPr>
      </p:sp>
      <p:sp>
        <p:nvSpPr>
          <p:cNvPr id="901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Knowledge check 1. Recall that the independent and distinct restriction analysis - discussed in </a:t>
            </a:r>
            <a:r>
              <a:rPr lang="en-US" sz="1000" i="1" kern="1200" baseline="0" dirty="0" smtClean="0">
                <a:solidFill>
                  <a:schemeClr val="tx1"/>
                </a:solidFill>
                <a:latin typeface="Segoe UI" panose="020B0502040204020203" pitchFamily="34" charset="0"/>
                <a:ea typeface="+mn-ea"/>
                <a:cs typeface="Segoe UI" panose="020B0502040204020203" pitchFamily="34" charset="0"/>
              </a:rPr>
              <a:t>MPEP chapter 800</a:t>
            </a:r>
            <a:r>
              <a:rPr lang="en-US" sz="1000" i="0" kern="1200" baseline="0" dirty="0" smtClean="0">
                <a:solidFill>
                  <a:schemeClr val="tx1"/>
                </a:solidFill>
                <a:latin typeface="Segoe UI" panose="020B0502040204020203" pitchFamily="34" charset="0"/>
                <a:ea typeface="+mn-ea"/>
                <a:cs typeface="Segoe UI" panose="020B0502040204020203" pitchFamily="34" charset="0"/>
              </a:rPr>
              <a:t>- </a:t>
            </a:r>
            <a:r>
              <a:rPr lang="en-US" sz="1000" kern="1200" baseline="0" dirty="0" smtClean="0">
                <a:solidFill>
                  <a:schemeClr val="tx1"/>
                </a:solidFill>
                <a:latin typeface="Segoe UI" panose="020B0502040204020203" pitchFamily="34" charset="0"/>
                <a:ea typeface="+mn-ea"/>
                <a:cs typeface="Segoe UI" panose="020B0502040204020203" pitchFamily="34" charset="0"/>
              </a:rPr>
              <a:t>is exclusively used for applications filed under 111(a) and that unity of invention restriction analysis – discussed in </a:t>
            </a:r>
            <a:r>
              <a:rPr lang="en-US" sz="1000" i="1" kern="1200" baseline="0" dirty="0" smtClean="0">
                <a:solidFill>
                  <a:schemeClr val="tx1"/>
                </a:solidFill>
                <a:latin typeface="Segoe UI" panose="020B0502040204020203" pitchFamily="34" charset="0"/>
                <a:ea typeface="+mn-ea"/>
                <a:cs typeface="Segoe UI" panose="020B0502040204020203" pitchFamily="34" charset="0"/>
              </a:rPr>
              <a:t>MPEP 1800 </a:t>
            </a:r>
            <a:r>
              <a:rPr lang="en-US" sz="1000" kern="1200" baseline="0" dirty="0" smtClean="0">
                <a:solidFill>
                  <a:schemeClr val="tx1"/>
                </a:solidFill>
                <a:latin typeface="Segoe UI" panose="020B0502040204020203" pitchFamily="34" charset="0"/>
                <a:ea typeface="+mn-ea"/>
                <a:cs typeface="Segoe UI" panose="020B0502040204020203" pitchFamily="34" charset="0"/>
              </a:rPr>
              <a:t>– is exclusively used for international applications and U.S. applications submitted under 371.  </a:t>
            </a:r>
          </a:p>
          <a:p>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For each of items 1 through 6, indicate the type of restriction analysis – independent and distinct or unity of invention - that would be used based on the application bib data provided. Assume that the entire benefit or priority information is provided.   </a:t>
            </a:r>
          </a:p>
        </p:txBody>
      </p:sp>
    </p:spTree>
    <p:extLst>
      <p:ext uri="{BB962C8B-B14F-4D97-AF65-F5344CB8AC3E}">
        <p14:creationId xmlns:p14="http://schemas.microsoft.com/office/powerpoint/2010/main" val="305846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1981FF-B808-45EF-8A82-BF3AE80E7680}"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720725" y="698500"/>
            <a:ext cx="5573713" cy="3482975"/>
          </a:xfrm>
          <a:ln/>
        </p:spPr>
      </p:sp>
      <p:sp>
        <p:nvSpPr>
          <p:cNvPr id="901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Segoe UI" panose="020B0502040204020203" pitchFamily="34" charset="0"/>
                <a:ea typeface="+mn-ea"/>
                <a:cs typeface="Segoe UI" panose="020B0502040204020203" pitchFamily="34" charset="0"/>
              </a:rPr>
              <a:t>For scenarios A and D, since our respective </a:t>
            </a:r>
            <a:r>
              <a:rPr lang="en-US" sz="1000" strike="noStrike" kern="1200" baseline="0" dirty="0" smtClean="0">
                <a:solidFill>
                  <a:schemeClr val="tx1"/>
                </a:solidFill>
                <a:latin typeface="Segoe UI" panose="020B0502040204020203" pitchFamily="34" charset="0"/>
                <a:ea typeface="+mn-ea"/>
                <a:cs typeface="Segoe UI" panose="020B0502040204020203" pitchFamily="34" charset="0"/>
              </a:rPr>
              <a:t>instant</a:t>
            </a:r>
            <a:r>
              <a:rPr lang="en-US" sz="1000" kern="1200" baseline="0" dirty="0" smtClean="0">
                <a:solidFill>
                  <a:schemeClr val="tx1"/>
                </a:solidFill>
                <a:latin typeface="Segoe UI" panose="020B0502040204020203" pitchFamily="34" charset="0"/>
                <a:ea typeface="+mn-ea"/>
                <a:cs typeface="Segoe UI" panose="020B0502040204020203" pitchFamily="34" charset="0"/>
              </a:rPr>
              <a:t> applications are indicated as being 371 submissions of international applications under the PCT, we would use the unity of invention restriction analysis.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Segoe UI" panose="020B0502040204020203" pitchFamily="34" charset="0"/>
                <a:ea typeface="+mn-ea"/>
                <a:cs typeface="Segoe UI" panose="020B0502040204020203" pitchFamily="34" charset="0"/>
              </a:rPr>
              <a:t>For scenarios B and F, the only information was a benefit claim to a provisional application and a foreign priority claim to an international application under the PCT respectively. Since no indication was provided that either application was a “371 of” an international application under the PCT, we conclude they are 111(a) filings and would use independent and distinct restriction analysis.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Segoe UI" panose="020B0502040204020203" pitchFamily="34" charset="0"/>
                <a:ea typeface="+mn-ea"/>
                <a:cs typeface="Segoe UI" panose="020B0502040204020203" pitchFamily="34" charset="0"/>
              </a:rPr>
              <a:t>For scenarios C and E, these applications are indicated as being related to an earlier-filed application as a continuation or continuation-in-part. Since no indication was provided that either application was a “371 of” an international application under the PCT, we conclude they are 111(a) filings and would use independent and distinct restriction analysis.</a:t>
            </a:r>
          </a:p>
        </p:txBody>
      </p:sp>
    </p:spTree>
    <p:extLst>
      <p:ext uri="{BB962C8B-B14F-4D97-AF65-F5344CB8AC3E}">
        <p14:creationId xmlns:p14="http://schemas.microsoft.com/office/powerpoint/2010/main" val="341816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1981FF-B808-45EF-8A82-BF3AE80E7680}"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720725" y="698500"/>
            <a:ext cx="5573713" cy="3482975"/>
          </a:xfrm>
          <a:ln/>
        </p:spPr>
      </p:sp>
      <p:sp>
        <p:nvSpPr>
          <p:cNvPr id="901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algn="l" rtl="0" eaLnBrk="0" fontAlgn="base" hangingPunct="0">
              <a:spcBef>
                <a:spcPct val="30000"/>
              </a:spcBef>
              <a:spcAft>
                <a:spcPct val="0"/>
              </a:spcAft>
            </a:pPr>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pPr algn="l" rtl="0" eaLnBrk="0" fontAlgn="base" hangingPunct="0">
              <a:spcBef>
                <a:spcPct val="30000"/>
              </a:spcBef>
              <a:spcAft>
                <a:spcPct val="0"/>
              </a:spcAft>
            </a:pPr>
            <a:r>
              <a:rPr lang="en-US" sz="1000" kern="1200" baseline="0" dirty="0" smtClean="0">
                <a:solidFill>
                  <a:schemeClr val="tx1"/>
                </a:solidFill>
                <a:latin typeface="Segoe UI" panose="020B0502040204020203" pitchFamily="34" charset="0"/>
                <a:ea typeface="+mn-ea"/>
                <a:cs typeface="Segoe UI" panose="020B0502040204020203" pitchFamily="34" charset="0"/>
              </a:rPr>
              <a:t>Now that we have identified the type of application under examination, let’s review unity of invention analysis. At its core, unity of invention is a requirement that an international application shall relate to one invention or a group of inventions that share a single general inventive concept. This requirement for unity of invention applies during both the international and national phases of an international application under the PCT.</a:t>
            </a:r>
          </a:p>
        </p:txBody>
      </p:sp>
    </p:spTree>
    <p:extLst>
      <p:ext uri="{BB962C8B-B14F-4D97-AF65-F5344CB8AC3E}">
        <p14:creationId xmlns:p14="http://schemas.microsoft.com/office/powerpoint/2010/main" val="172216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1981FF-B808-45EF-8A82-BF3AE80E7680}"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720725" y="698500"/>
            <a:ext cx="5573713" cy="3482975"/>
          </a:xfrm>
          <a:ln/>
        </p:spPr>
      </p:sp>
      <p:sp>
        <p:nvSpPr>
          <p:cNvPr id="90116" name="Rectangle 3"/>
          <p:cNvSpPr>
            <a:spLocks noGrp="1" noChangeArrowheads="1"/>
          </p:cNvSpPr>
          <p:nvPr>
            <p:ph type="body" idx="1"/>
          </p:nvPr>
        </p:nvSpPr>
        <p:spPr>
          <a:noFill/>
        </p:spPr>
        <p:txBody>
          <a:bodyPr/>
          <a:lstStyle/>
          <a:p>
            <a:r>
              <a:rPr 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When unity of invention is not present during the international phase of the PCT, the applicant is invited to pay for the search and or examination of any or all additional inventions. The search and or examination will commence on the main invention and any additional inventions for which fees were timely paid. On a side note, the main invention in Chapter 1 of the PCT is the invention </a:t>
            </a:r>
            <a:r>
              <a:rPr lang="en-US" sz="1000" b="1" kern="1200" baseline="0" dirty="0" smtClean="0">
                <a:solidFill>
                  <a:schemeClr val="tx1"/>
                </a:solidFill>
                <a:latin typeface="Segoe UI" panose="020B0502040204020203" pitchFamily="34" charset="0"/>
                <a:ea typeface="+mn-ea"/>
                <a:cs typeface="Segoe UI" panose="020B0502040204020203" pitchFamily="34" charset="0"/>
              </a:rPr>
              <a:t>first</a:t>
            </a:r>
            <a:r>
              <a:rPr lang="en-US" sz="1000" kern="1200" baseline="0" dirty="0" smtClean="0">
                <a:solidFill>
                  <a:schemeClr val="tx1"/>
                </a:solidFill>
                <a:latin typeface="Segoe UI" panose="020B0502040204020203" pitchFamily="34" charset="0"/>
                <a:ea typeface="+mn-ea"/>
                <a:cs typeface="Segoe UI" panose="020B0502040204020203" pitchFamily="34" charset="0"/>
              </a:rPr>
              <a:t> mentioned in the claims, while in Chapter 2, the main invention may be selected by the applicant, but only when more than one invention was searched in Chapter 1.</a:t>
            </a:r>
          </a:p>
          <a:p>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When unity of invention is lacking in the U.S. national phase, an examiner may issue a restriction requiring the applicant to elect a single invention to prosecute. As a reminder, the examiner is not bound by any unity of invention determination that occurred during international phase. Likewise, even where unity of invention was not found to be lacking during the international phase, the examiner may nevertheless require restriction for the first time in the national phase, when appropriate.</a:t>
            </a:r>
          </a:p>
          <a:p>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83829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The requirement for Unity of Invention is based in PCT Rule 13.1, which states that the international application shall relate to one invention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only</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or to a group of inventions so linked as to form a single general inventive concept.  Simply put, one claimed invention for one application, </a:t>
            </a:r>
            <a:r>
              <a:rPr lang="en-US" altLang="en-US" sz="1000" b="1" i="1" kern="1200" baseline="0" dirty="0" smtClean="0">
                <a:solidFill>
                  <a:schemeClr val="tx1"/>
                </a:solidFill>
                <a:latin typeface="Segoe UI" panose="020B0502040204020203" pitchFamily="34" charset="0"/>
                <a:ea typeface="+mn-ea"/>
                <a:cs typeface="Segoe UI" panose="020B0502040204020203" pitchFamily="34" charset="0"/>
              </a:rPr>
              <a:t>but</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multiple inventions may be claimed in one international application as long as the multiple inventions share an inventive concept.</a:t>
            </a: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PCT Rule 13.2 further defines how the requirement of unity of rule 13.1 is to be fulfilled. Specifically, a technical relationship must exist among the claimed inventions such that this technical relationship involves one or more of the same or corresponding special technical features. We will precisely define what the phrase “special technical features” means in the following slides.</a:t>
            </a: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endParaRPr lang="en-US" altLang="en-US" dirty="0" smtClean="0"/>
          </a:p>
        </p:txBody>
      </p:sp>
      <p:sp>
        <p:nvSpPr>
          <p:cNvPr id="13316"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F963239-982B-4434-956B-2C0DDA7E4060}" type="slidenum">
              <a:rPr kumimoji="0" lang="en-US" altLang="en-US" sz="1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990703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6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PCT Rule 13.2 goes on to define a special technical feature as those features that define a contribution which each of the claimed inventions, when considered as a whole, makes over the prior art. </a:t>
            </a:r>
            <a:r>
              <a:rPr lang="en-US" sz="1000" kern="1200" baseline="0" dirty="0" smtClean="0">
                <a:solidFill>
                  <a:schemeClr val="tx1"/>
                </a:solidFill>
                <a:latin typeface="Segoe UI" panose="020B0502040204020203" pitchFamily="34" charset="0"/>
                <a:ea typeface="+mn-ea"/>
                <a:cs typeface="Segoe UI" panose="020B0502040204020203" pitchFamily="34" charset="0"/>
              </a:rPr>
              <a:t>A major distinction between the unity of invention analysis and the independent and distinct analysis is consideration of the prior art to determine whether a shared technical feature is a special technical feature.</a:t>
            </a: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18</a:t>
            </a:fld>
            <a:endParaRPr lang="en-US" altLang="en-US"/>
          </a:p>
        </p:txBody>
      </p:sp>
    </p:spTree>
    <p:extLst>
      <p:ext uri="{BB962C8B-B14F-4D97-AF65-F5344CB8AC3E}">
        <p14:creationId xmlns:p14="http://schemas.microsoft.com/office/powerpoint/2010/main" val="3323490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In order to make a contribution over the prior art - and thereby considered to be a “special” technical feature – a technical feature of the claimed inventions must be both novel and nonobvious. Refer to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MPEP 1850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and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1893.03(d).  </a:t>
            </a:r>
          </a:p>
          <a:p>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Much like a proper showing of obviousness in a prior art rejection, a showing of obviousness of a technical feature in a lack of unity of invention analysis may include a combination of multiple references, such that the combination would have been obvious to a person having ordinary skill in the art.</a:t>
            </a:r>
          </a:p>
          <a:p>
            <a:endParaRPr lang="en-US" sz="900" b="1"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7244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CBT NARRATION:</a:t>
            </a:r>
          </a:p>
          <a:p>
            <a:r>
              <a:rPr lang="en-US" dirty="0" smtClean="0"/>
              <a:t>Accessibility Note: Recorded materials in this CBT do not always exactly match the contents of the slides in this presentation. Note that you can use the course menu located on the right-hand side to navigate by slide titles using the Menu tab.  Also, take a moment to get familiar with the bottom toolbar, which has buttons to adjust the narration volume, play and pause narration, replay the slide, and move backward and forward through the CBT. You may also move the pointer on the slide progress bar back to the beginning to replay narration. You must play each slide in entirety to receive credit for this course. Click the next button to continue.</a:t>
            </a:r>
          </a:p>
          <a:p>
            <a:endParaRPr lang="en-US" dirty="0"/>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2</a:t>
            </a:fld>
            <a:endParaRPr lang="en-US" altLang="en-US"/>
          </a:p>
        </p:txBody>
      </p:sp>
    </p:spTree>
    <p:extLst>
      <p:ext uri="{BB962C8B-B14F-4D97-AF65-F5344CB8AC3E}">
        <p14:creationId xmlns:p14="http://schemas.microsoft.com/office/powerpoint/2010/main" val="2271944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For multiple inventions to be claimed in a single application without being subject to a restriction, unity of invention must exist both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and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a:t>
            </a: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Unity of invention is said to exist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 that is, before the consideration of the prior art - when the multiple claimed inventions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all</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share the same (or corresponding) technical feature.  </a:t>
            </a: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Conversely, when the claimed inventions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do not share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the same (or corresponding) technical feature (for example, perhaps the claimed inventions are drawn to a stapler and a lawn mower), then the inventions are said to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lack</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unity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and a restriction requirement may be proper.</a:t>
            </a: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Where unity of invention exists </a:t>
            </a:r>
            <a:r>
              <a:rPr lang="en-US" altLang="en-US" sz="1000" i="0" kern="1200" baseline="0" dirty="0" smtClean="0">
                <a:solidFill>
                  <a:schemeClr val="tx1"/>
                </a:solidFill>
                <a:latin typeface="Segoe UI" panose="020B0502040204020203" pitchFamily="34" charset="0"/>
                <a:ea typeface="+mn-ea"/>
                <a:cs typeface="Segoe UI" panose="020B0502040204020203" pitchFamily="34" charset="0"/>
              </a:rPr>
              <a:t>“</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i="0" kern="1200" baseline="0" dirty="0" smtClean="0">
                <a:solidFill>
                  <a:schemeClr val="tx1"/>
                </a:solidFill>
                <a:latin typeface="Segoe UI" panose="020B0502040204020203" pitchFamily="34" charset="0"/>
                <a:ea typeface="+mn-ea"/>
                <a:cs typeface="Segoe UI" panose="020B0502040204020203" pitchFamily="34" charset="0"/>
              </a:rPr>
              <a:t>,”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the prior art must be consulted to determine whether the shared (or corresponding) technical feature is novel and nonobvious and thereby a “special” technical feature.</a:t>
            </a:r>
          </a:p>
          <a:p>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Unity of invention is said to exist “</a:t>
            </a:r>
            <a:r>
              <a:rPr 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kern="1200" baseline="0" dirty="0" smtClean="0">
                <a:solidFill>
                  <a:schemeClr val="tx1"/>
                </a:solidFill>
                <a:latin typeface="Segoe UI" panose="020B0502040204020203" pitchFamily="34" charset="0"/>
                <a:ea typeface="+mn-ea"/>
                <a:cs typeface="Segoe UI" panose="020B0502040204020203" pitchFamily="34" charset="0"/>
              </a:rPr>
              <a:t>” – that is, after the prior art has been reviewed – when the shared technical feature is a “special” technical feature. In other words, the shared (or corresponding) technical feature is considered to be novel and nonobvious over the prior art. When unity of invention exists </a:t>
            </a:r>
            <a:r>
              <a:rPr 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kern="1200" baseline="0" dirty="0" smtClean="0">
                <a:solidFill>
                  <a:schemeClr val="tx1"/>
                </a:solidFill>
                <a:latin typeface="Segoe UI" panose="020B0502040204020203" pitchFamily="34" charset="0"/>
                <a:ea typeface="+mn-ea"/>
                <a:cs typeface="Segoe UI" panose="020B0502040204020203" pitchFamily="34" charset="0"/>
              </a:rPr>
              <a:t>, a restriction requirement is improper.</a:t>
            </a:r>
          </a:p>
          <a:p>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Conversely, if the shared technical feature is anticipated by or obvious over the prior art, then the claimed inventions are said to </a:t>
            </a:r>
            <a:r>
              <a:rPr lang="en-US" sz="1000" b="1" kern="1200" baseline="0" dirty="0" smtClean="0">
                <a:solidFill>
                  <a:schemeClr val="tx1"/>
                </a:solidFill>
                <a:latin typeface="Segoe UI" panose="020B0502040204020203" pitchFamily="34" charset="0"/>
                <a:ea typeface="+mn-ea"/>
                <a:cs typeface="Segoe UI" panose="020B0502040204020203" pitchFamily="34" charset="0"/>
              </a:rPr>
              <a:t>lack</a:t>
            </a:r>
            <a:r>
              <a:rPr lang="en-US" sz="1000" kern="1200" baseline="0" dirty="0" smtClean="0">
                <a:solidFill>
                  <a:schemeClr val="tx1"/>
                </a:solidFill>
                <a:latin typeface="Segoe UI" panose="020B0502040204020203" pitchFamily="34" charset="0"/>
                <a:ea typeface="+mn-ea"/>
                <a:cs typeface="Segoe UI" panose="020B0502040204020203" pitchFamily="34" charset="0"/>
              </a:rPr>
              <a:t> unity “</a:t>
            </a:r>
            <a:r>
              <a:rPr 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kern="1200" baseline="0" dirty="0" smtClean="0">
                <a:solidFill>
                  <a:schemeClr val="tx1"/>
                </a:solidFill>
                <a:latin typeface="Segoe UI" panose="020B0502040204020203" pitchFamily="34" charset="0"/>
                <a:ea typeface="+mn-ea"/>
                <a:cs typeface="Segoe UI" panose="020B0502040204020203" pitchFamily="34" charset="0"/>
              </a:rPr>
              <a:t>,” and a restriction requirement may be proper.</a:t>
            </a:r>
          </a:p>
          <a:p>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In the following slides,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we’ll review a few simple examples with respect to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and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unity of invention analyses.</a:t>
            </a:r>
            <a:endParaRPr lang="en-US" sz="100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9720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In our first example, we will discuss lack of unity of invention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Independent claim 1 comprises technical features “X” and “Y,” and a second independent claim – claim 2 - comprises technical features “A” and “B.” As we notice, claims 1 and 2 do not share a technical feature. Therefore, unity of invention is said to be lacking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between the invention of claim 1 and the invention of claim 2. In other words, since no technical feature is shared between the claimed inventions, we can conclude that unity of invention is not present without the need to consult the prior art.</a:t>
            </a:r>
          </a:p>
          <a:p>
            <a:endParaRPr lang="en-US" altLang="en-US" sz="1200" kern="1200" baseline="0" dirty="0" smtClean="0">
              <a:solidFill>
                <a:schemeClr val="tx1"/>
              </a:solidFill>
              <a:latin typeface="Segoe UI" panose="020B0502040204020203" pitchFamily="34" charset="0"/>
              <a:ea typeface="+mn-ea"/>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8765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A more common scenario is presented in this example. Here, we can clearly see that the inventions of independent claims 1 and 2 share technical feature “A.” As such, unity of invention is considered to be present “a priori” since all claimed inventions share the same technical feature.   </a:t>
            </a:r>
          </a:p>
          <a:p>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Refer to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MPEP 1850</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section two, entitled “Determination of Unity of Invention” for a more detailed view of unity of invention.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10592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Unity of invention exists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i="0" kern="1200" baseline="0" dirty="0" smtClean="0">
                <a:solidFill>
                  <a:schemeClr val="tx1"/>
                </a:solidFill>
                <a:latin typeface="Segoe UI" panose="020B0502040204020203" pitchFamily="34" charset="0"/>
                <a:ea typeface="+mn-ea"/>
                <a:cs typeface="Segoe UI" panose="020B0502040204020203" pitchFamily="34" charset="0"/>
              </a:rPr>
              <a:t>”</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as the inventions of claims 1 and 2 share technical feature “A.” Subsequently, an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unity analysis is performed by reviewing technical feature “A” against the prior art to determine if feature “A” is novel and nonobvious.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If feature “A” is novel and nonobvious in light of the prior art, unity of invention exists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between the inventions of claim 1 and claim 2, and a restriction requirement would be improper.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Conversely, if feature “A” is anticipated by or obvious over the prior art, the inventions of claims 1 and 2 lack unity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since no shared technical feature defines a contribution over the prior art. As a result, a restriction requirement may be proper between claim 1 and claim 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kern="1200" dirty="0" smtClean="0">
              <a:solidFill>
                <a:schemeClr val="tx1"/>
              </a:solidFill>
              <a:effectLst/>
              <a:latin typeface="Arial" charset="0"/>
              <a:ea typeface="+mn-ea"/>
              <a:cs typeface="+mn-cs"/>
            </a:endParaRPr>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99817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Reasonableness of the application of unity of invention should </a:t>
            </a:r>
            <a:r>
              <a:rPr lang="en-US" sz="1000" b="1" kern="1200" baseline="0" dirty="0" smtClean="0">
                <a:solidFill>
                  <a:schemeClr val="tx1"/>
                </a:solidFill>
                <a:latin typeface="Segoe UI" panose="020B0502040204020203" pitchFamily="34" charset="0"/>
                <a:ea typeface="+mn-ea"/>
                <a:cs typeface="Segoe UI" panose="020B0502040204020203" pitchFamily="34" charset="0"/>
              </a:rPr>
              <a:t>always</a:t>
            </a:r>
            <a:r>
              <a:rPr lang="en-US" sz="1000" b="0" kern="1200" baseline="0" dirty="0" smtClean="0">
                <a:solidFill>
                  <a:schemeClr val="tx1"/>
                </a:solidFill>
                <a:latin typeface="Segoe UI" panose="020B0502040204020203" pitchFamily="34" charset="0"/>
                <a:ea typeface="+mn-ea"/>
                <a:cs typeface="Segoe UI" panose="020B0502040204020203" pitchFamily="34" charset="0"/>
              </a:rPr>
              <a:t> be considered when analyzing multiple claimed inventions in a national stage application for a possible restriction requirement or election of species.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1" kern="1200" baseline="0" dirty="0" smtClean="0">
                <a:solidFill>
                  <a:schemeClr val="tx1"/>
                </a:solidFill>
                <a:latin typeface="Segoe UI" panose="020B0502040204020203" pitchFamily="34" charset="0"/>
                <a:ea typeface="+mn-ea"/>
                <a:cs typeface="Segoe UI" panose="020B0502040204020203" pitchFamily="34" charset="0"/>
              </a:rPr>
              <a:t>MPEP 1850</a:t>
            </a:r>
            <a:r>
              <a:rPr lang="en-US" sz="1000" b="0" kern="1200" baseline="0" dirty="0" smtClean="0">
                <a:solidFill>
                  <a:schemeClr val="tx1"/>
                </a:solidFill>
                <a:latin typeface="Segoe UI" panose="020B0502040204020203" pitchFamily="34" charset="0"/>
                <a:ea typeface="+mn-ea"/>
                <a:cs typeface="Segoe UI" panose="020B0502040204020203" pitchFamily="34" charset="0"/>
              </a:rPr>
              <a:t> is the basis for the consideration of reasonableness when performing unity of invention analysis. It states that a lack of unity of invention should not be raised on the basis of a narrow, literal, or academic approach, and while restriction using the unity of invention analysis is technically possible, there should be broad, practical consideration of the degree of interdependence of the alternatives presented.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Consequently, rigid rules cannot be given to apply unity of invention across all applications, and each case should be considered on its own merits.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The benefit of any doubt as to whether a lack of unity exists or is reasonable should always given to the applicant.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Some considerations as to whether a restriction is reasonable will be discussed on the following slide, but ultimately, the examiner must make this determination using his or her judgement.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573980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The examiner should consider these points when determining both groupings of inventions in a lack of unity restriction requirement as well as whether or not a restriction should be required at all. Likewise, reasonableness should also be considered when requiring an election of species under unity of invention.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First, if the search effort for an examiner is minimal, the examiner should keep the claimed inventions together in the same group or - as the case may be – not require restriction or election. For example, claimed inventions may share the same technical feature but otherwise contain only trivial differences for which the a search effort is minimal.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Likewise, in situations where the claimed inventions share many technical features - such that interdependence of the claimed inventions is significant – and the remaining differences between the inventions are minimal, the examiner may favor examination over restriction as any additional examination effort may be minimal and a restriction requirement therefore not reasonable.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Third, when the number of claims is sufficiently low, it may not be reasonable to require restriction.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Fourth, when the subject matter under examination is fairly simple, a search for that subject matter may likewise be simple and straightforward.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Additionally, analysis of the prior art to determine whether the claims have unity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may reveal prior art relevant to most or all of the claimed technical features. In such a case, a restriction may not be reasonable, as compared to the minimal effort required for examination when a piece of relevant prior art has been found.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Finally, reasonableness should always be considered both when grouping inventions for a restriction requirement as well as whether restriction should be required at all.</a:t>
            </a:r>
            <a:endParaRPr lang="en-US" sz="1000" b="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51807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As discussed previously, claims 1 and 2 would lack unity of invention if shared technical feature “A” is disclosed by the prior art.</a:t>
            </a:r>
            <a:endParaRPr lang="en-US" sz="1000" b="0" kern="1200" baseline="0" dirty="0">
              <a:solidFill>
                <a:schemeClr val="tx1"/>
              </a:solidFill>
              <a:latin typeface="Segoe UI" panose="020B0502040204020203" pitchFamily="34" charset="0"/>
              <a:ea typeface="+mn-ea"/>
              <a:cs typeface="Segoe UI" panose="020B0502040204020203" pitchFamily="34" charset="0"/>
            </a:endParaRPr>
          </a:p>
          <a:p>
            <a:endParaRPr lang="en-US" sz="1000" b="0" kern="1200" baseline="0" dirty="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However, a restriction requirement would not be reasonable if the only remaining features between the claims – features “X” and “Y” – were trivial features requiring only a minimal search effort. Likewise, if the entire claim set of the application comprised only a few claims or if the subject matter was considered to be fairly simple, restriction would not be reasonable.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25756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Reasonableness criteria should also be considered when the claims lack unity of invention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a:t>
            </a: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In this example, we have 3 independent claims. While technical feature “A” and technical feature “C” are both shared among some of the inventions, since no technical feature is shared across </a:t>
            </a:r>
            <a:r>
              <a:rPr lang="en-US" sz="1000" b="1" kern="1200" baseline="0" dirty="0" smtClean="0">
                <a:solidFill>
                  <a:schemeClr val="tx1"/>
                </a:solidFill>
                <a:latin typeface="Segoe UI" panose="020B0502040204020203" pitchFamily="34" charset="0"/>
                <a:ea typeface="+mn-ea"/>
                <a:cs typeface="Segoe UI" panose="020B0502040204020203" pitchFamily="34" charset="0"/>
              </a:rPr>
              <a:t>all</a:t>
            </a:r>
            <a:r>
              <a:rPr lang="en-US" sz="1000" b="0" kern="1200" baseline="0" dirty="0" smtClean="0">
                <a:solidFill>
                  <a:schemeClr val="tx1"/>
                </a:solidFill>
                <a:latin typeface="Segoe UI" panose="020B0502040204020203" pitchFamily="34" charset="0"/>
                <a:ea typeface="+mn-ea"/>
                <a:cs typeface="Segoe UI" panose="020B0502040204020203" pitchFamily="34" charset="0"/>
              </a:rPr>
              <a:t> claimed inventions, unity of invention is lacking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between claims 1, 2, and 3, and a restriction may be </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proper, but is it reasonable?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139642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The consideration of reasonableness is a critical component of unity of invention analysis. Even though unity of invention is lacking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among these three claimed inventions, a restriction may not be reasonable if, for example, only a minimal search effort is required for features “A” “B” “C” and “D.” This might be the case when all of these features are trivial features or if they comprise simple subject matter.</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Additionally, a restriction requirement may be unreasonable if claims 1-3 are the only claims in the application.</a:t>
            </a:r>
            <a:endParaRPr lang="en-US" sz="1000" b="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45359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algn="l" rtl="0" eaLnBrk="0" fontAlgn="base" hangingPunct="0">
              <a:spcBef>
                <a:spcPct val="30000"/>
              </a:spcBef>
              <a:spcAft>
                <a:spcPct val="0"/>
              </a:spcAft>
            </a:pPr>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pPr algn="l" rtl="0" eaLnBrk="0" fontAlgn="base" hangingPunct="0">
              <a:spcBef>
                <a:spcPct val="30000"/>
              </a:spcBef>
              <a:spcAft>
                <a:spcPct val="0"/>
              </a:spcAft>
            </a:pPr>
            <a:r>
              <a:rPr lang="en-US" sz="1000" kern="1200" baseline="0" dirty="0" smtClean="0">
                <a:solidFill>
                  <a:schemeClr val="tx1"/>
                </a:solidFill>
                <a:latin typeface="Segoe UI" panose="020B0502040204020203" pitchFamily="34" charset="0"/>
                <a:ea typeface="+mn-ea"/>
                <a:cs typeface="Segoe UI" panose="020B0502040204020203" pitchFamily="34" charset="0"/>
              </a:rPr>
              <a:t>We will again </a:t>
            </a:r>
            <a:r>
              <a:rPr lang="en-US" sz="1000" b="0" kern="1200" baseline="0" dirty="0" smtClean="0">
                <a:solidFill>
                  <a:schemeClr val="tx1"/>
                </a:solidFill>
                <a:latin typeface="Segoe UI" panose="020B0502040204020203" pitchFamily="34" charset="0"/>
                <a:ea typeface="+mn-ea"/>
                <a:cs typeface="Segoe UI" panose="020B0502040204020203" pitchFamily="34" charset="0"/>
              </a:rPr>
              <a:t>continue our restriction analysis from the previous slide as we discuss grouping of claims. If the claimed inventions have been found to lack unity </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the invention groups, from which an election is to be made, need to be formed. To prepare the invention groups, a secondary review of the claims is made to determine if any shared technical features exist between any of the inventions.</a:t>
            </a:r>
          </a:p>
          <a:p>
            <a:pPr algn="l" rtl="0" eaLnBrk="0" fontAlgn="base" hangingPunct="0">
              <a:spcBef>
                <a:spcPct val="30000"/>
              </a:spcBef>
              <a:spcAft>
                <a:spcPct val="0"/>
              </a:spcAft>
            </a:pPr>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pPr algn="l" rtl="0" eaLnBrk="0" fontAlgn="base" hangingPunct="0">
              <a:spcBef>
                <a:spcPct val="30000"/>
              </a:spcBef>
              <a:spcAft>
                <a:spcPct val="0"/>
              </a:spcAft>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In this example, claims 1 and 2 share technical feature “A;” claims 2 and 3 share technical feature “C;” and claims 1 and 3 do not share any technical features.  </a:t>
            </a:r>
          </a:p>
          <a:p>
            <a:pPr algn="l" rtl="0" eaLnBrk="0" fontAlgn="base" hangingPunct="0">
              <a:spcBef>
                <a:spcPct val="30000"/>
              </a:spcBef>
              <a:spcAft>
                <a:spcPct val="0"/>
              </a:spcAft>
            </a:pPr>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pPr algn="l" rtl="0" eaLnBrk="0" fontAlgn="base" hangingPunct="0">
              <a:spcBef>
                <a:spcPct val="30000"/>
              </a:spcBef>
              <a:spcAft>
                <a:spcPct val="0"/>
              </a:spcAft>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Claimed inventions that share a technical feature are included in the same invention group. However, the examiner may choose to review any shared technical features against the prior art in order to determine if additional or alternate invention groupings exist.</a:t>
            </a:r>
          </a:p>
          <a:p>
            <a:pPr algn="l" rtl="0" eaLnBrk="0" fontAlgn="base" hangingPunct="0">
              <a:spcBef>
                <a:spcPct val="30000"/>
              </a:spcBef>
              <a:spcAft>
                <a:spcPct val="0"/>
              </a:spcAft>
            </a:pPr>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6951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CBE5F7-38DC-4917-BA63-187AEF4A0A91}"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6323" name="Rectangle 2"/>
          <p:cNvSpPr>
            <a:spLocks noGrp="1" noRot="1" noChangeAspect="1" noChangeArrowheads="1" noTextEdit="1"/>
          </p:cNvSpPr>
          <p:nvPr>
            <p:ph type="sldImg"/>
          </p:nvPr>
        </p:nvSpPr>
        <p:spPr>
          <a:xfrm>
            <a:off x="720725" y="698500"/>
            <a:ext cx="5573713" cy="3482975"/>
          </a:xfrm>
          <a:ln/>
        </p:spPr>
      </p:sp>
      <p:sp>
        <p:nvSpPr>
          <p:cNvPr id="5632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smtClean="0">
                <a:latin typeface="Segoe UI" panose="020B0502040204020203" pitchFamily="34" charset="0"/>
                <a:cs typeface="Segoe UI" panose="020B0502040204020203" pitchFamily="34" charset="0"/>
              </a:rPr>
              <a:t>CBT NARRATION:</a:t>
            </a:r>
          </a:p>
          <a:p>
            <a:endParaRPr lang="en-US" altLang="en-US" sz="400" dirty="0" smtClean="0">
              <a:latin typeface="Segoe UI" panose="020B0502040204020203" pitchFamily="34" charset="0"/>
              <a:cs typeface="Segoe UI" panose="020B0502040204020203" pitchFamily="34" charset="0"/>
            </a:endParaRPr>
          </a:p>
          <a:p>
            <a:r>
              <a:rPr lang="en-US" altLang="en-US" sz="1000" dirty="0" smtClean="0">
                <a:latin typeface="Segoe UI" panose="020B0502040204020203" pitchFamily="34" charset="0"/>
                <a:cs typeface="Segoe UI" panose="020B0502040204020203" pitchFamily="34" charset="0"/>
              </a:rPr>
              <a:t>Our</a:t>
            </a:r>
            <a:r>
              <a:rPr lang="en-US" altLang="en-US" sz="1000" baseline="0" dirty="0" smtClean="0">
                <a:latin typeface="Segoe UI" panose="020B0502040204020203" pitchFamily="34" charset="0"/>
                <a:cs typeface="Segoe UI" panose="020B0502040204020203" pitchFamily="34" charset="0"/>
              </a:rPr>
              <a:t> main objective of this course is to improve your understating of </a:t>
            </a:r>
            <a:r>
              <a:rPr lang="en-US" altLang="en-US" sz="1000" b="1" baseline="0" dirty="0" smtClean="0">
                <a:latin typeface="Segoe UI" panose="020B0502040204020203" pitchFamily="34" charset="0"/>
                <a:cs typeface="Segoe UI" panose="020B0502040204020203" pitchFamily="34" charset="0"/>
              </a:rPr>
              <a:t>when</a:t>
            </a:r>
            <a:r>
              <a:rPr lang="en-US" altLang="en-US" sz="1000" baseline="0" dirty="0" smtClean="0">
                <a:latin typeface="Segoe UI" panose="020B0502040204020203" pitchFamily="34" charset="0"/>
                <a:cs typeface="Segoe UI" panose="020B0502040204020203" pitchFamily="34" charset="0"/>
              </a:rPr>
              <a:t> and </a:t>
            </a:r>
            <a:r>
              <a:rPr lang="en-US" altLang="en-US" sz="1000" b="1" baseline="0" dirty="0" smtClean="0">
                <a:latin typeface="Segoe UI" panose="020B0502040204020203" pitchFamily="34" charset="0"/>
                <a:cs typeface="Segoe UI" panose="020B0502040204020203" pitchFamily="34" charset="0"/>
              </a:rPr>
              <a:t>how</a:t>
            </a:r>
            <a:r>
              <a:rPr lang="en-US" altLang="en-US" sz="1000" baseline="0" dirty="0" smtClean="0">
                <a:latin typeface="Segoe UI" panose="020B0502040204020203" pitchFamily="34" charset="0"/>
                <a:cs typeface="Segoe UI" panose="020B0502040204020203" pitchFamily="34" charset="0"/>
              </a:rPr>
              <a:t> to apply the unity of invention analysis.  You may recall that unity of invention is the analysis </a:t>
            </a:r>
            <a:r>
              <a:rPr lang="en-US" altLang="en-US" sz="1000" dirty="0" smtClean="0">
                <a:latin typeface="Segoe UI" panose="020B0502040204020203" pitchFamily="34" charset="0"/>
                <a:cs typeface="Segoe UI" panose="020B0502040204020203" pitchFamily="34" charset="0"/>
              </a:rPr>
              <a:t>used when determining</a:t>
            </a:r>
            <a:r>
              <a:rPr lang="en-US" altLang="en-US" sz="1000" baseline="0" dirty="0" smtClean="0">
                <a:latin typeface="Segoe UI" panose="020B0502040204020203" pitchFamily="34" charset="0"/>
                <a:cs typeface="Segoe UI" panose="020B0502040204020203" pitchFamily="34" charset="0"/>
              </a:rPr>
              <a:t> whether multiple inventions are claimed for both </a:t>
            </a:r>
            <a:r>
              <a:rPr lang="en-US" altLang="en-US" sz="1000" dirty="0" smtClean="0">
                <a:latin typeface="Segoe UI" panose="020B0502040204020203" pitchFamily="34" charset="0"/>
                <a:cs typeface="Segoe UI" panose="020B0502040204020203" pitchFamily="34" charset="0"/>
              </a:rPr>
              <a:t>international applications filed under the Patent Cooperation Treaty during the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international</a:t>
            </a:r>
            <a:r>
              <a:rPr lang="en-US" altLang="en-US" sz="1000" dirty="0" smtClean="0">
                <a:latin typeface="Segoe UI" panose="020B0502040204020203" pitchFamily="34" charset="0"/>
                <a:cs typeface="Segoe UI" panose="020B0502040204020203" pitchFamily="34" charset="0"/>
              </a:rPr>
              <a:t> phase</a:t>
            </a:r>
            <a:r>
              <a:rPr lang="en-US" altLang="en-US" sz="1000" baseline="0" dirty="0" smtClean="0">
                <a:latin typeface="Segoe UI" panose="020B0502040204020203" pitchFamily="34" charset="0"/>
                <a:cs typeface="Segoe UI" panose="020B0502040204020203" pitchFamily="34" charset="0"/>
              </a:rPr>
              <a:t> </a:t>
            </a:r>
            <a:r>
              <a:rPr lang="en-US" altLang="en-US" sz="1000" b="1" baseline="0" dirty="0" smtClean="0">
                <a:latin typeface="Segoe UI" panose="020B0502040204020203" pitchFamily="34" charset="0"/>
                <a:cs typeface="Segoe UI" panose="020B0502040204020203" pitchFamily="34" charset="0"/>
              </a:rPr>
              <a:t>and</a:t>
            </a:r>
            <a:r>
              <a:rPr lang="en-US" altLang="en-US" sz="1000" baseline="0" dirty="0" smtClean="0">
                <a:latin typeface="Segoe UI" panose="020B0502040204020203" pitchFamily="34" charset="0"/>
                <a:cs typeface="Segoe UI" panose="020B0502040204020203" pitchFamily="34" charset="0"/>
              </a:rPr>
              <a:t> applications entering the U.S. </a:t>
            </a:r>
            <a:r>
              <a:rPr lang="en-US" altLang="en-US" sz="1000" dirty="0" smtClean="0">
                <a:latin typeface="Segoe UI" panose="020B0502040204020203" pitchFamily="34" charset="0"/>
                <a:cs typeface="Segoe UI" panose="020B0502040204020203" pitchFamily="34" charset="0"/>
              </a:rPr>
              <a:t>national stage under 35 U.S.C.</a:t>
            </a:r>
            <a:r>
              <a:rPr lang="en-US" altLang="en-US" sz="1000" baseline="0" dirty="0" smtClean="0">
                <a:latin typeface="Segoe UI" panose="020B0502040204020203" pitchFamily="34" charset="0"/>
                <a:cs typeface="Segoe UI" panose="020B0502040204020203" pitchFamily="34" charset="0"/>
              </a:rPr>
              <a:t> 371 </a:t>
            </a:r>
            <a:r>
              <a:rPr lang="en-US" altLang="en-US" sz="1000" dirty="0" smtClean="0">
                <a:latin typeface="Segoe UI" panose="020B0502040204020203" pitchFamily="34" charset="0"/>
                <a:cs typeface="Segoe UI" panose="020B0502040204020203" pitchFamily="34" charset="0"/>
              </a:rPr>
              <a:t>from an international application.</a:t>
            </a:r>
          </a:p>
          <a:p>
            <a:endParaRPr lang="en-US" altLang="en-US" sz="1000" dirty="0" smtClean="0">
              <a:latin typeface="Segoe UI" panose="020B0502040204020203" pitchFamily="34" charset="0"/>
              <a:cs typeface="Segoe UI" panose="020B0502040204020203" pitchFamily="34" charset="0"/>
            </a:endParaRPr>
          </a:p>
          <a:p>
            <a:r>
              <a:rPr lang="en-US" altLang="en-US" sz="1000" dirty="0" smtClean="0">
                <a:latin typeface="Segoe UI" panose="020B0502040204020203" pitchFamily="34" charset="0"/>
                <a:cs typeface="Segoe UI" panose="020B0502040204020203" pitchFamily="34" charset="0"/>
              </a:rPr>
              <a:t>Remember</a:t>
            </a:r>
            <a:r>
              <a:rPr lang="en-US" altLang="en-US" sz="1000" baseline="0" dirty="0" smtClean="0">
                <a:latin typeface="Segoe UI" panose="020B0502040204020203" pitchFamily="34" charset="0"/>
                <a:cs typeface="Segoe UI" panose="020B0502040204020203" pitchFamily="34" charset="0"/>
              </a:rPr>
              <a:t> that “independent and distinct” is the </a:t>
            </a:r>
            <a:r>
              <a:rPr lang="en-US" altLang="en-US" sz="1000" dirty="0" smtClean="0">
                <a:latin typeface="Segoe UI" panose="020B0502040204020203" pitchFamily="34" charset="0"/>
                <a:cs typeface="Segoe UI" panose="020B0502040204020203" pitchFamily="34" charset="0"/>
              </a:rPr>
              <a:t>analysis used in U.S. restriction practice for</a:t>
            </a:r>
            <a:r>
              <a:rPr lang="en-US" altLang="en-US" sz="1000" baseline="0" dirty="0" smtClean="0">
                <a:latin typeface="Segoe UI" panose="020B0502040204020203" pitchFamily="34" charset="0"/>
                <a:cs typeface="Segoe UI" panose="020B0502040204020203" pitchFamily="34" charset="0"/>
              </a:rPr>
              <a:t> </a:t>
            </a:r>
            <a:r>
              <a:rPr lang="en-US" altLang="en-US" sz="1000" dirty="0" smtClean="0">
                <a:latin typeface="Segoe UI" panose="020B0502040204020203" pitchFamily="34" charset="0"/>
                <a:cs typeface="Segoe UI" panose="020B0502040204020203" pitchFamily="34" charset="0"/>
              </a:rPr>
              <a:t>utility patent applications filed under 35 U.S.C. 111(a)</a:t>
            </a:r>
            <a:r>
              <a:rPr lang="en-US" altLang="en-US" sz="1000" baseline="0" dirty="0" smtClean="0">
                <a:latin typeface="Segoe UI" panose="020B0502040204020203" pitchFamily="34" charset="0"/>
                <a:cs typeface="Segoe UI" panose="020B0502040204020203" pitchFamily="34" charset="0"/>
              </a:rPr>
              <a:t>.</a:t>
            </a:r>
          </a:p>
          <a:p>
            <a:endParaRPr lang="en-US" altLang="en-US" sz="1000" dirty="0" smtClean="0">
              <a:latin typeface="Segoe UI" panose="020B0502040204020203" pitchFamily="34" charset="0"/>
              <a:cs typeface="Segoe UI" panose="020B0502040204020203" pitchFamily="34" charset="0"/>
            </a:endParaRPr>
          </a:p>
          <a:p>
            <a:r>
              <a:rPr lang="en-US" altLang="en-US" sz="1000" dirty="0" smtClean="0">
                <a:latin typeface="Segoe UI" panose="020B0502040204020203" pitchFamily="34" charset="0"/>
                <a:cs typeface="Segoe UI" panose="020B0502040204020203" pitchFamily="34" charset="0"/>
              </a:rPr>
              <a:t>This presentation will review </a:t>
            </a:r>
            <a:r>
              <a:rPr lang="en-US" altLang="en-US" sz="1000" b="1" dirty="0" smtClean="0">
                <a:latin typeface="Segoe UI" panose="020B0502040204020203" pitchFamily="34" charset="0"/>
                <a:cs typeface="Segoe UI" panose="020B0502040204020203" pitchFamily="34" charset="0"/>
              </a:rPr>
              <a:t>when</a:t>
            </a:r>
            <a:r>
              <a:rPr lang="en-US" altLang="en-US" sz="1000" dirty="0" smtClean="0">
                <a:latin typeface="Segoe UI" panose="020B0502040204020203" pitchFamily="34" charset="0"/>
                <a:cs typeface="Segoe UI" panose="020B0502040204020203" pitchFamily="34" charset="0"/>
              </a:rPr>
              <a:t> to use </a:t>
            </a:r>
            <a:r>
              <a:rPr lang="en-US" altLang="en-US" sz="1000" baseline="0" dirty="0" smtClean="0">
                <a:latin typeface="Segoe UI" panose="020B0502040204020203" pitchFamily="34" charset="0"/>
                <a:cs typeface="Segoe UI" panose="020B0502040204020203" pitchFamily="34" charset="0"/>
              </a:rPr>
              <a:t>the unity of invention analysis as well as </a:t>
            </a:r>
            <a:r>
              <a:rPr lang="en-US" altLang="en-US" sz="1000" b="1" baseline="0" dirty="0" smtClean="0">
                <a:latin typeface="Segoe UI" panose="020B0502040204020203" pitchFamily="34" charset="0"/>
                <a:cs typeface="Segoe UI" panose="020B0502040204020203" pitchFamily="34" charset="0"/>
              </a:rPr>
              <a:t>how</a:t>
            </a:r>
            <a:r>
              <a:rPr lang="en-US" altLang="en-US" sz="1000" baseline="0" dirty="0" smtClean="0">
                <a:latin typeface="Segoe UI" panose="020B0502040204020203" pitchFamily="34" charset="0"/>
                <a:cs typeface="Segoe UI" panose="020B0502040204020203" pitchFamily="34" charset="0"/>
              </a:rPr>
              <a:t> to apply it. Specifically, we will discuss the following topics under the application of unity of invention: “</a:t>
            </a:r>
            <a:r>
              <a:rPr lang="en-US" altLang="en-US" sz="1000" i="1" baseline="0" dirty="0" smtClean="0">
                <a:latin typeface="Segoe UI" panose="020B0502040204020203" pitchFamily="34" charset="0"/>
                <a:cs typeface="Segoe UI" panose="020B0502040204020203" pitchFamily="34" charset="0"/>
              </a:rPr>
              <a:t>a priori</a:t>
            </a:r>
            <a:r>
              <a:rPr lang="en-US" altLang="en-US" sz="1000" baseline="0" dirty="0" smtClean="0">
                <a:latin typeface="Segoe UI" panose="020B0502040204020203" pitchFamily="34" charset="0"/>
                <a:cs typeface="Segoe UI" panose="020B0502040204020203" pitchFamily="34" charset="0"/>
              </a:rPr>
              <a:t>”</a:t>
            </a:r>
            <a:r>
              <a:rPr lang="en-US" altLang="en-US" sz="1000" dirty="0" smtClean="0">
                <a:latin typeface="Segoe UI" panose="020B0502040204020203" pitchFamily="34" charset="0"/>
                <a:cs typeface="Segoe UI" panose="020B0502040204020203" pitchFamily="34" charset="0"/>
              </a:rPr>
              <a:t> and “</a:t>
            </a:r>
            <a:r>
              <a:rPr lang="en-US" altLang="en-US" sz="1000" i="1" dirty="0" smtClean="0">
                <a:latin typeface="Segoe UI" panose="020B0502040204020203" pitchFamily="34" charset="0"/>
                <a:cs typeface="Segoe UI" panose="020B0502040204020203" pitchFamily="34" charset="0"/>
              </a:rPr>
              <a:t>a</a:t>
            </a:r>
            <a:r>
              <a:rPr lang="en-US" altLang="en-US" sz="1000" i="1" baseline="0" dirty="0" smtClean="0">
                <a:latin typeface="Segoe UI" panose="020B0502040204020203" pitchFamily="34" charset="0"/>
                <a:cs typeface="Segoe UI" panose="020B0502040204020203" pitchFamily="34" charset="0"/>
              </a:rPr>
              <a:t> posteriori</a:t>
            </a:r>
            <a:r>
              <a:rPr lang="en-US" altLang="en-US" sz="1000" baseline="0" dirty="0" smtClean="0">
                <a:latin typeface="Segoe UI" panose="020B0502040204020203" pitchFamily="34" charset="0"/>
                <a:cs typeface="Segoe UI" panose="020B0502040204020203" pitchFamily="34" charset="0"/>
              </a:rPr>
              <a:t>” analysis; reasonableness considerations when applying unity of invention analysis; how to group inventions; treatment of different categories of inventions, as well as how election of species and rejoinder practice are implemented under unity of invention.  </a:t>
            </a:r>
          </a:p>
          <a:p>
            <a:endParaRPr lang="en-US" altLang="en-US" sz="1000" baseline="0" dirty="0" smtClean="0">
              <a:latin typeface="Segoe UI" panose="020B0502040204020203" pitchFamily="34" charset="0"/>
              <a:cs typeface="Segoe UI" panose="020B0502040204020203" pitchFamily="34" charset="0"/>
            </a:endParaRPr>
          </a:p>
          <a:p>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3924072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From our previous example, the potential invention groups are group 1, comprising claims 1 and 2 which share technical feature “A” and Group 2, comprising claims 2 and 3, which share technical feature “C.” Note, that claim 2 appears in both invention groups - and will be examined regardless of the invention elected – because claim 2 shares a technical feature with both claim 1 and claim 3.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The examiner may decide to review one or both of shared technical features “A” and “C” against the prior art. If feature “A” is either anticipated by or obvious over the prior art, feature “A” is, therefore, not a special technical feature. Consequently, unity is lacking “</a:t>
            </a:r>
            <a:r>
              <a:rPr lang="en-US" sz="1000" b="0" i="1" kern="1200" baseline="0" dirty="0" smtClean="0">
                <a:solidFill>
                  <a:schemeClr val="tx1"/>
                </a:solidFill>
                <a:effectLst/>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 between claims 1 and 2, and the invention grouping can be modified. Group 1 can, therefore, be modified to contain only claim 1 since the technical feature shared between claim 1 and claim 2 is not a special technical feature. Group 2 still contains claims 2 and 3 as they share technical feature “C.”</a:t>
            </a:r>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164154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Likewise, if both shared technical features “A” and “C” are anticipated by or obvious over the prior art, neither “A” nor “C” are special technical features, and unity is lacking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between both claims 1 and 2 and claims 2 and 3. Consequently, the invention grouping can be modified such that claims 1 , 2, and 3 are each in its own respective invention group.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Further, it should be noted that technical features “A” and “C” are not required to be anticipated by or obvious over the same prior art reference or references. A different reference (or references) could be applied to show features “A” and “C” are not novel or are obvious.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0" kern="1200" dirty="0" smtClean="0">
              <a:solidFill>
                <a:schemeClr val="tx1"/>
              </a:solidFill>
              <a:effectLst/>
              <a:latin typeface="Arial" charset="0"/>
              <a:ea typeface="+mn-ea"/>
              <a:cs typeface="+mn-cs"/>
            </a:endParaRPr>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77131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Next we will discuss grouping of claims when unity of invention is lacking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This example showcases three inventions. Technical feature “A” is shared among all claimed inventions; therefore, unity of invention exists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Before we continue our unity analysis, </a:t>
            </a:r>
            <a:r>
              <a:rPr lang="en-US" altLang="en-US" sz="1000" i="0" kern="1200" baseline="0" dirty="0" smtClean="0">
                <a:solidFill>
                  <a:schemeClr val="tx1"/>
                </a:solidFill>
                <a:latin typeface="Segoe UI" panose="020B0502040204020203" pitchFamily="34" charset="0"/>
                <a:ea typeface="+mn-ea"/>
                <a:cs typeface="Segoe UI" panose="020B0502040204020203" pitchFamily="34" charset="0"/>
              </a:rPr>
              <a:t>we should review the reasonableness considerations. Restriction would not be reasonable if, for example, the remaining technical features “B” “C” “D” and “E” are all trivial features requiring a minimal search effort. Likewise, </a:t>
            </a:r>
            <a:r>
              <a:rPr lang="en-US" sz="1000" b="0" kern="1200" baseline="0" dirty="0" smtClean="0">
                <a:solidFill>
                  <a:schemeClr val="tx1"/>
                </a:solidFill>
                <a:latin typeface="Segoe UI" panose="020B0502040204020203" pitchFamily="34" charset="0"/>
                <a:ea typeface="+mn-ea"/>
                <a:cs typeface="Segoe UI" panose="020B0502040204020203" pitchFamily="34" charset="0"/>
              </a:rPr>
              <a:t>a restriction requirement may be unreasonable if claims 1-3 are the only claims in the application.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If we conclude that a restriction would be reasonable, the determination of unity of invention would continue with an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unity analysis. Since the claimed inventions share technical feature “A,” the prior art must be consulted to determine if feature “A” is a special technical feature in that is it novel and nonobvious.  </a:t>
            </a:r>
            <a:endParaRPr lang="en-US" sz="1000" b="1" kern="1200" baseline="0" dirty="0" smtClean="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kern="1200" dirty="0" smtClean="0">
              <a:solidFill>
                <a:schemeClr val="tx1"/>
              </a:solidFill>
              <a:effectLst/>
              <a:latin typeface="Arial" charset="0"/>
              <a:ea typeface="+mn-ea"/>
              <a:cs typeface="+mn-cs"/>
            </a:endParaRPr>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74776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Continuing our unity analysis from the previous slide, if shared feature “A” is anticipated by or obvious over the prior art, feature “A” is not a special technical feature. Consequently, the inventions of claims 1 through 3 lack unity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as no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technical feature is shared among all the inventions, and a restriction may be proper.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pPr algn="l" rtl="0" eaLnBrk="0" fontAlgn="base" hangingPunct="0">
              <a:spcBef>
                <a:spcPct val="30000"/>
              </a:spcBef>
              <a:spcAft>
                <a:spcPct val="0"/>
              </a:spcAft>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To prepare the invention groups, determine if any other technical features are shared between any of the inventions. Claimed inventions that share a technical feature are included in the same invention group. However, the examiner may choose to review any shared technical features against the prior art in order to determine if additional or alternate invention groupings exist.</a:t>
            </a:r>
          </a:p>
          <a:p>
            <a:pPr algn="l" rtl="0" eaLnBrk="0" fontAlgn="base" hangingPunct="0">
              <a:spcBef>
                <a:spcPct val="30000"/>
              </a:spcBef>
              <a:spcAft>
                <a:spcPct val="0"/>
              </a:spcAft>
            </a:pPr>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pPr algn="l" rtl="0" eaLnBrk="0" fontAlgn="base" hangingPunct="0">
              <a:spcBef>
                <a:spcPct val="30000"/>
              </a:spcBef>
              <a:spcAft>
                <a:spcPct val="0"/>
              </a:spcAft>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Alternatively, if shared technical feature “A” is novel and nonobvious, feature “A” is a special technical feature. Consequently, unity of invention exists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between claims 1 through 3, and a restriction would be improper.</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84593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From our previous example, when unity is lacking “</a:t>
            </a:r>
            <a:r>
              <a:rPr lang="en-US" sz="1000" b="0" i="1" kern="1200" baseline="0" dirty="0" smtClean="0">
                <a:solidFill>
                  <a:schemeClr val="tx1"/>
                </a:solidFill>
                <a:effectLst/>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 between claims 1-3, the potential invention group 1 comprises claims 1 and 2, which share technical feature “A plus B.” Since no additional technical features are shared between claims 1 or 2 with claim 3, invention group 2 comprises only claim 3.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The examiner may decide to review the shared technical feature of “A plus B” against the prior art to determine if the inventions of claims 1 and 2 also lack unity “</a:t>
            </a:r>
            <a:r>
              <a:rPr lang="en-US" sz="1000" b="0" i="1" kern="1200" baseline="0" dirty="0" smtClean="0">
                <a:solidFill>
                  <a:schemeClr val="tx1"/>
                </a:solidFill>
                <a:effectLst/>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 It should be noted that since the shared technical feature between claims 1 and 2 is  “A plus B,” the technical features of “A” and “B” must be reviewed together - not in isolation -  against the prior </a:t>
            </a:r>
            <a:r>
              <a:rPr lang="en-US" sz="1000" b="0" i="0" kern="1200" baseline="0" dirty="0" smtClean="0">
                <a:solidFill>
                  <a:schemeClr val="tx1"/>
                </a:solidFill>
                <a:effectLst/>
                <a:latin typeface="Segoe UI" panose="020B0502040204020203" pitchFamily="34" charset="0"/>
                <a:ea typeface="+mn-ea"/>
                <a:cs typeface="Segoe UI" panose="020B0502040204020203" pitchFamily="34" charset="0"/>
              </a:rPr>
              <a:t>art.</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80904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 b="0" kern="1200" baseline="0" dirty="0" smtClean="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If shared technical feature “A plus B” is either anticipated by or obvious over the prior art, feature “A plus B” is, therefore, not a special technical feature. Consequently, unity is additionally lacking “</a:t>
            </a:r>
            <a:r>
              <a:rPr lang="en-US" sz="1000" b="0" i="1" kern="1200" baseline="0" dirty="0" smtClean="0">
                <a:solidFill>
                  <a:schemeClr val="tx1"/>
                </a:solidFill>
                <a:effectLst/>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 between claims 1 and 2, and the invention grouping can be modified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with claims 1, 2, and 3 each in its own respective invention group since </a:t>
            </a:r>
            <a:r>
              <a:rPr lang="en-US" sz="1000" b="0" kern="1200" baseline="0" dirty="0" smtClean="0">
                <a:solidFill>
                  <a:schemeClr val="tx1"/>
                </a:solidFill>
                <a:effectLst/>
                <a:latin typeface="Segoe UI" panose="020B0502040204020203" pitchFamily="34" charset="0"/>
                <a:ea typeface="+mn-ea"/>
                <a:cs typeface="Segoe UI" panose="020B0502040204020203" pitchFamily="34" charset="0"/>
              </a:rPr>
              <a:t>the technical feature shared between claim 1 and claim 2 (i.e. “A plus B”) is not a special technical feature.  </a:t>
            </a: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399894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Alternatively, if the prior art reveals that shared technical feature “A plus B” is novel and nonobvious, feature “A plus B” is a </a:t>
            </a:r>
            <a:r>
              <a:rPr lang="en-US" sz="1000" b="1" i="0"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technical feature. Consequently, unity of invention </a:t>
            </a:r>
            <a:r>
              <a:rPr lang="en-US" sz="1000" b="1" i="0" kern="1200" baseline="0" dirty="0" smtClean="0">
                <a:solidFill>
                  <a:schemeClr val="tx1"/>
                </a:solidFill>
                <a:latin typeface="Segoe UI" panose="020B0502040204020203" pitchFamily="34" charset="0"/>
                <a:ea typeface="+mn-ea"/>
                <a:cs typeface="Segoe UI" panose="020B0502040204020203" pitchFamily="34" charset="0"/>
              </a:rPr>
              <a:t>exists</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between claims 1 and 2; therefore, these claims must remain in the same invention group.</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576093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When claimed inventions are drawn to any one of the following combinations of different categories of invention, unity of invention may exist between the claimed inventions.  A product and a process specifically adapted for the manufacture of the product; a product and a process of use of the product; a product, a process specially adapted for the manufacture of the product, and a use of the product; a process and an apparatus or means specifically designed for carrying out the process; or a product, a process specially adapted for the manufacture of the product, and an apparatus or means specifically designed for carrying out the process.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These combinations are laid out in 37 CFR 1.475(b).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37335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Claims drawn to one of the listed combinations of different categories have unity of invention when the claims have one or more of the same or corresponding </a:t>
            </a:r>
            <a:r>
              <a:rPr 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features.  For example, claims to a product and a process of use of said product, have the product in common.   If that product is a special technical feature, in that it has novelty and is nonobvious, the claims to the product and the process of use of the product have unity.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Conversely, claims drawn one of the listed combinations of different categories lack unity of invention, and may be restricted, by demonstrating that the shared technical features do not make a contribution over the prior art.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38</a:t>
            </a:fld>
            <a:endParaRPr lang="en-US" altLang="en-US"/>
          </a:p>
        </p:txBody>
      </p:sp>
    </p:spTree>
    <p:extLst>
      <p:ext uri="{BB962C8B-B14F-4D97-AF65-F5344CB8AC3E}">
        <p14:creationId xmlns:p14="http://schemas.microsoft.com/office/powerpoint/2010/main" val="3188672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endParaRPr lang="en-US" altLang="en-US" sz="9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Here is an example of three inventions directed to different categories of invention – the method of manufacturing substance X, substance X itself, and a method of using substance X as an insecticide.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If substance X is found to be novel and nonobvious in light of the prior art, substance X is a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 shared by all claimed inventions. As such, unity of invention would exist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and a restriction would not be proper, even though the claims are directed to different categories of invention.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If, however, substance X is known in the art, unity is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lacking</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because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no</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 is shared across all of the claimed inventions. Consequently, restriction would be proper between the product</a:t>
            </a:r>
            <a:r>
              <a:rPr lang="en-US" sz="1200" kern="1200" dirty="0" smtClean="0">
                <a:solidFill>
                  <a:schemeClr val="tx1"/>
                </a:solidFill>
                <a:effectLst/>
                <a:latin typeface="Arial" charset="0"/>
                <a:ea typeface="+mn-ea"/>
                <a:cs typeface="+mn-cs"/>
              </a:rPr>
              <a:t>, </a:t>
            </a:r>
            <a:r>
              <a:rPr lang="en-US" sz="1000" b="0" kern="1200" baseline="0" dirty="0" smtClean="0">
                <a:solidFill>
                  <a:schemeClr val="tx1"/>
                </a:solidFill>
                <a:latin typeface="Segoe UI" panose="020B0502040204020203" pitchFamily="34" charset="0"/>
                <a:ea typeface="+mn-ea"/>
                <a:cs typeface="Segoe UI" panose="020B0502040204020203" pitchFamily="34" charset="0"/>
              </a:rPr>
              <a:t>the method of manufacture, and the method of use.</a:t>
            </a: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This example is taken directly from the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PCT International Search and Preliminary Examination Guidelines</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Chapter 10, paragraph 10.21.</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9326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122" indent="-288893" eaLnBrk="0" hangingPunct="0">
              <a:defRPr>
                <a:solidFill>
                  <a:schemeClr val="tx1"/>
                </a:solidFill>
                <a:latin typeface="Arial" charset="0"/>
              </a:defRPr>
            </a:lvl2pPr>
            <a:lvl3pPr marL="1155573" indent="-231115" eaLnBrk="0" hangingPunct="0">
              <a:defRPr>
                <a:solidFill>
                  <a:schemeClr val="tx1"/>
                </a:solidFill>
                <a:latin typeface="Arial" charset="0"/>
              </a:defRPr>
            </a:lvl3pPr>
            <a:lvl4pPr marL="1617802" indent="-231115" eaLnBrk="0" hangingPunct="0">
              <a:defRPr>
                <a:solidFill>
                  <a:schemeClr val="tx1"/>
                </a:solidFill>
                <a:latin typeface="Arial" charset="0"/>
              </a:defRPr>
            </a:lvl4pPr>
            <a:lvl5pPr marL="2080031" indent="-231115" eaLnBrk="0" hangingPunct="0">
              <a:defRPr>
                <a:solidFill>
                  <a:schemeClr val="tx1"/>
                </a:solidFill>
                <a:latin typeface="Arial" charset="0"/>
              </a:defRPr>
            </a:lvl5pPr>
            <a:lvl6pPr marL="2542261" indent="-231115" eaLnBrk="0" fontAlgn="base" hangingPunct="0">
              <a:spcBef>
                <a:spcPct val="0"/>
              </a:spcBef>
              <a:spcAft>
                <a:spcPct val="0"/>
              </a:spcAft>
              <a:defRPr>
                <a:solidFill>
                  <a:schemeClr val="tx1"/>
                </a:solidFill>
                <a:latin typeface="Arial" charset="0"/>
              </a:defRPr>
            </a:lvl6pPr>
            <a:lvl7pPr marL="3004490" indent="-231115" eaLnBrk="0" fontAlgn="base" hangingPunct="0">
              <a:spcBef>
                <a:spcPct val="0"/>
              </a:spcBef>
              <a:spcAft>
                <a:spcPct val="0"/>
              </a:spcAft>
              <a:defRPr>
                <a:solidFill>
                  <a:schemeClr val="tx1"/>
                </a:solidFill>
                <a:latin typeface="Arial" charset="0"/>
              </a:defRPr>
            </a:lvl7pPr>
            <a:lvl8pPr marL="3466719" indent="-231115" eaLnBrk="0" fontAlgn="base" hangingPunct="0">
              <a:spcBef>
                <a:spcPct val="0"/>
              </a:spcBef>
              <a:spcAft>
                <a:spcPct val="0"/>
              </a:spcAft>
              <a:defRPr>
                <a:solidFill>
                  <a:schemeClr val="tx1"/>
                </a:solidFill>
                <a:latin typeface="Arial" charset="0"/>
              </a:defRPr>
            </a:lvl8pPr>
            <a:lvl9pPr marL="3928948" indent="-231115"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A7FBA0-9A2F-4322-9744-DE9E7FD5DF93}" type="slidenum">
              <a:rPr kumimoji="0" lang="en-US" sz="1000" b="0" i="1" u="none" strike="noStrike" kern="1200" cap="none" spc="0" normalizeH="0" baseline="0" noProof="0" smtClean="0">
                <a:ln>
                  <a:noFill/>
                </a:ln>
                <a:solidFill>
                  <a:srgbClr val="000000"/>
                </a:solidFill>
                <a:effectLst/>
                <a:uLnTx/>
                <a:uFillTx/>
                <a:latin typeface="Times New Roman"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1" u="none" strike="noStrike" kern="1200" cap="none" spc="0" normalizeH="0" baseline="0" noProof="0" dirty="0" smtClean="0">
              <a:ln>
                <a:noFill/>
              </a:ln>
              <a:solidFill>
                <a:srgbClr val="000000"/>
              </a:solidFill>
              <a:effectLst/>
              <a:uLnTx/>
              <a:uFillTx/>
              <a:latin typeface="Times New Roman" pitchFamily="18" charset="0"/>
              <a:ea typeface="+mn-ea"/>
              <a:cs typeface="Arial" panose="020B0604020202020204" pitchFamily="34" charset="0"/>
            </a:endParaRPr>
          </a:p>
        </p:txBody>
      </p:sp>
      <p:sp>
        <p:nvSpPr>
          <p:cNvPr id="67587" name="Rectangle 2"/>
          <p:cNvSpPr>
            <a:spLocks noGrp="1" noRot="1" noChangeAspect="1" noChangeArrowheads="1" noTextEdit="1"/>
          </p:cNvSpPr>
          <p:nvPr>
            <p:ph type="sldImg"/>
          </p:nvPr>
        </p:nvSpPr>
        <p:spPr>
          <a:xfrm>
            <a:off x="717550" y="696913"/>
            <a:ext cx="5576888" cy="3486150"/>
          </a:xfrm>
          <a:ln/>
        </p:spPr>
      </p:sp>
      <p:sp>
        <p:nvSpPr>
          <p:cNvPr id="6758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eaLnBrk="1" hangingPunct="1"/>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pPr eaLnBrk="1" hangingPunct="1"/>
            <a:r>
              <a:rPr lang="en-US" sz="1000" kern="1200" baseline="0" dirty="0" smtClean="0">
                <a:solidFill>
                  <a:schemeClr val="tx1"/>
                </a:solidFill>
                <a:latin typeface="Segoe UI" panose="020B0502040204020203" pitchFamily="34" charset="0"/>
                <a:ea typeface="+mn-ea"/>
                <a:cs typeface="Segoe UI" panose="020B0502040204020203" pitchFamily="34" charset="0"/>
              </a:rPr>
              <a:t>Fundamentally speaking, restriction is the practice of requiring an applicant to elect a single invention for examination when an application claims plural inventions. The analysis used to require restriction differs depending on the type of application under examination.  </a:t>
            </a:r>
          </a:p>
          <a:p>
            <a:pPr eaLnBrk="1" hangingPunct="1"/>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pPr eaLnBrk="1" hangingPunct="1"/>
            <a:r>
              <a:rPr lang="en-US" sz="1000" kern="1200" baseline="0" dirty="0" smtClean="0">
                <a:solidFill>
                  <a:schemeClr val="tx1"/>
                </a:solidFill>
                <a:latin typeface="Segoe UI" panose="020B0502040204020203" pitchFamily="34" charset="0"/>
                <a:ea typeface="+mn-ea"/>
                <a:cs typeface="Segoe UI" panose="020B0502040204020203" pitchFamily="34" charset="0"/>
              </a:rPr>
              <a:t>If the application was filed under 35</a:t>
            </a:r>
            <a:r>
              <a:rPr lang="en-US" altLang="en-US" sz="1000" dirty="0" smtClean="0">
                <a:latin typeface="Segoe UI" panose="020B0502040204020203" pitchFamily="34" charset="0"/>
                <a:cs typeface="Segoe UI" panose="020B0502040204020203" pitchFamily="34" charset="0"/>
              </a:rPr>
              <a:t> U.S.C. 111(a)</a:t>
            </a:r>
            <a:r>
              <a:rPr lang="en-US" altLang="en-US" sz="1000" baseline="0" dirty="0" smtClean="0">
                <a:latin typeface="Segoe UI" panose="020B0502040204020203" pitchFamily="34" charset="0"/>
                <a:cs typeface="Segoe UI" panose="020B0502040204020203" pitchFamily="34" charset="0"/>
              </a:rPr>
              <a:t>, </a:t>
            </a:r>
            <a:r>
              <a:rPr lang="en-US" sz="1000" kern="1200" baseline="0" dirty="0" smtClean="0">
                <a:solidFill>
                  <a:schemeClr val="tx1"/>
                </a:solidFill>
                <a:latin typeface="Segoe UI" panose="020B0502040204020203" pitchFamily="34" charset="0"/>
                <a:ea typeface="+mn-ea"/>
                <a:cs typeface="Segoe UI" panose="020B0502040204020203" pitchFamily="34" charset="0"/>
              </a:rPr>
              <a:t>a valid restriction requires two or more independent and distinct claimed inventions along with the existence of a serious burden on the examiner.  </a:t>
            </a:r>
          </a:p>
          <a:p>
            <a:pPr eaLnBrk="1" hangingPunct="1"/>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pPr eaLnBrk="1" hangingPunct="1"/>
            <a:r>
              <a:rPr lang="en-US" sz="1000" kern="1200" baseline="0" dirty="0" smtClean="0">
                <a:solidFill>
                  <a:schemeClr val="tx1"/>
                </a:solidFill>
                <a:latin typeface="Segoe UI" panose="020B0502040204020203" pitchFamily="34" charset="0"/>
                <a:ea typeface="+mn-ea"/>
                <a:cs typeface="Segoe UI" panose="020B0502040204020203" pitchFamily="34" charset="0"/>
              </a:rPr>
              <a:t>However, for applications entering the national stage of the PCT in the U.S. under 35</a:t>
            </a:r>
            <a:r>
              <a:rPr lang="en-US" altLang="en-US" sz="1000" dirty="0" smtClean="0">
                <a:latin typeface="Segoe UI" panose="020B0502040204020203" pitchFamily="34" charset="0"/>
                <a:cs typeface="Segoe UI" panose="020B0502040204020203" pitchFamily="34" charset="0"/>
              </a:rPr>
              <a:t> U.S.C.</a:t>
            </a:r>
            <a:r>
              <a:rPr lang="en-US" altLang="en-US" sz="1000" baseline="0" dirty="0" smtClean="0">
                <a:latin typeface="Segoe UI" panose="020B0502040204020203" pitchFamily="34" charset="0"/>
                <a:cs typeface="Segoe UI" panose="020B0502040204020203" pitchFamily="34" charset="0"/>
              </a:rPr>
              <a:t> 371</a:t>
            </a:r>
            <a:r>
              <a:rPr lang="en-US" sz="1000" kern="1200" baseline="0" dirty="0" smtClean="0">
                <a:solidFill>
                  <a:schemeClr val="tx1"/>
                </a:solidFill>
                <a:latin typeface="Segoe UI" panose="020B0502040204020203" pitchFamily="34" charset="0"/>
                <a:ea typeface="+mn-ea"/>
                <a:cs typeface="Segoe UI" panose="020B0502040204020203" pitchFamily="34" charset="0"/>
              </a:rPr>
              <a:t>, a valid restriction requires two or more claimed inventions that lack unity of invention, where the lack of unity determination is not based on a narrow, literal, or academic approach. We will talk more about what this means when we discuss reasonableness later on in the presentation. </a:t>
            </a:r>
          </a:p>
          <a:p>
            <a:pPr eaLnBrk="1" hangingPunct="1"/>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pPr eaLnBrk="1" hangingPunct="1"/>
            <a:r>
              <a:rPr lang="en-US" sz="1000" kern="1200" baseline="0" dirty="0" smtClean="0">
                <a:solidFill>
                  <a:schemeClr val="tx1"/>
                </a:solidFill>
                <a:latin typeface="Segoe UI" panose="020B0502040204020203" pitchFamily="34" charset="0"/>
                <a:ea typeface="+mn-ea"/>
                <a:cs typeface="Segoe UI" panose="020B0502040204020203" pitchFamily="34" charset="0"/>
              </a:rPr>
              <a:t>It should also be noted that a lack of unity of invention is also commonly referred to as a “non-unity objection,” especially in foreign patent offices.</a:t>
            </a:r>
          </a:p>
        </p:txBody>
      </p:sp>
    </p:spTree>
    <p:extLst>
      <p:ext uri="{BB962C8B-B14F-4D97-AF65-F5344CB8AC3E}">
        <p14:creationId xmlns:p14="http://schemas.microsoft.com/office/powerpoint/2010/main" val="579117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The unity of invention analysis is initially considered between the independent claims </a:t>
            </a:r>
            <a:r>
              <a:rPr lang="en-US" sz="1000" b="1" kern="1200" baseline="0" dirty="0" smtClean="0">
                <a:solidFill>
                  <a:schemeClr val="tx1"/>
                </a:solidFill>
                <a:latin typeface="Segoe UI" panose="020B0502040204020203" pitchFamily="34" charset="0"/>
                <a:ea typeface="+mn-ea"/>
                <a:cs typeface="Segoe UI" panose="020B0502040204020203" pitchFamily="34" charset="0"/>
              </a:rPr>
              <a:t>only</a:t>
            </a:r>
            <a:r>
              <a:rPr lang="en-US" sz="1000" b="0" kern="1200" baseline="0" dirty="0" smtClean="0">
                <a:solidFill>
                  <a:schemeClr val="tx1"/>
                </a:solidFill>
                <a:latin typeface="Segoe UI" panose="020B0502040204020203" pitchFamily="34" charset="0"/>
                <a:ea typeface="+mn-ea"/>
                <a:cs typeface="Segoe UI" panose="020B0502040204020203" pitchFamily="34" charset="0"/>
              </a:rPr>
              <a:t>. “A priori” unity analysis specifically involves reviewing all independent claims for any same (or corresponding) technical features. Refer to paragraph 10.06 of the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PCT International Search and Preliminary Examination Guidelines </a:t>
            </a:r>
            <a:r>
              <a:rPr lang="en-US" sz="1000" b="0" kern="1200" baseline="0" dirty="0" smtClean="0">
                <a:solidFill>
                  <a:schemeClr val="tx1"/>
                </a:solidFill>
                <a:latin typeface="Segoe UI" panose="020B0502040204020203" pitchFamily="34" charset="0"/>
                <a:ea typeface="+mn-ea"/>
                <a:cs typeface="Segoe UI" panose="020B0502040204020203" pitchFamily="34" charset="0"/>
              </a:rPr>
              <a:t>and MPEP sections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1850</a:t>
            </a:r>
            <a:r>
              <a:rPr lang="en-US" sz="1000" b="0" kern="1200" baseline="0" dirty="0" smtClean="0">
                <a:solidFill>
                  <a:schemeClr val="tx1"/>
                </a:solidFill>
                <a:latin typeface="Segoe UI" panose="020B0502040204020203" pitchFamily="34" charset="0"/>
                <a:ea typeface="+mn-ea"/>
                <a:cs typeface="Segoe UI" panose="020B0502040204020203" pitchFamily="34" charset="0"/>
              </a:rPr>
              <a:t> and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1893.03(d)</a:t>
            </a:r>
            <a:r>
              <a:rPr lang="en-US" sz="1000" b="0" kern="1200" baseline="0" dirty="0" smtClean="0">
                <a:solidFill>
                  <a:schemeClr val="tx1"/>
                </a:solidFill>
                <a:latin typeface="Segoe UI" panose="020B0502040204020203" pitchFamily="34" charset="0"/>
                <a:ea typeface="+mn-ea"/>
                <a:cs typeface="Segoe UI" panose="020B0502040204020203"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Unity of invention exists both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and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 and consequently, a restriction is improper - when all independent claims share the same or corresponding </a:t>
            </a:r>
            <a:r>
              <a:rPr lang="en-US" sz="1000" b="1" i="0"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technical feature.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Conversely, unity of invention is lacking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when no technical features are shared among all independent claims, and unity of invention is lacking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when technical features are shared between the independent claims, but those features are anticipated by or obvious in view of the prior art.</a:t>
            </a: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Remember to always consider reasonableness when applying unity of invention analysis.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59997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sz="7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If an independent claim avoids the prior art - in that it is novel and nonobvious, then all of its dependent claims have unity of invention.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If, however, an independent claim does not avoid the prior art, it must be determined whether an inventive link (i.e. a shared </a:t>
            </a:r>
            <a:r>
              <a:rPr 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 exists between all claims dependent on that independent claim.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If no special technical feature is shared among the dependent claims, then the independent claim is considered to be a linking claim. If a restriction requirement is reasonable, the independent claim should be identified as a linking claim using Form Paragraph 8.12.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Consequently, the independent claim will be examined with, and considered part of, the elected invention.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Once a linking claim is considered allowable, rejoinder is required with the otherwise divisible inventions.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Finally, a proper showing in the restriction requirement that unity is lacking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will include the application of prior art against the independent claim itself since it is a technical feature shared by the dependent claims. Likewise, prior art must also be applied to any other technical feature shared between the dependent claims to ultimately demonstrate the absence of a shared </a:t>
            </a:r>
            <a:r>
              <a:rPr 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 amongst the dependent claims.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What follows are a few examples regarding linking independent claims.</a:t>
            </a:r>
          </a:p>
          <a:p>
            <a:endParaRPr lang="en-US" sz="700" b="0" kern="1200" baseline="0" dirty="0" smtClean="0">
              <a:solidFill>
                <a:schemeClr val="tx1"/>
              </a:solidFill>
              <a:latin typeface="Segoe UI" panose="020B0502040204020203" pitchFamily="34" charset="0"/>
              <a:ea typeface="+mn-ea"/>
              <a:cs typeface="Segoe UI" panose="020B0502040204020203" pitchFamily="34" charset="0"/>
            </a:endParaRPr>
          </a:p>
          <a:p>
            <a:endParaRPr lang="en-US" sz="700" b="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242955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In this example, the application contains only a single independent claim – claim 1 – from which claims 2 and 3 are directly dependent. Claim 1 comprises technical feature “A plus B”.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If technical feature “A plus B” is novel and nonobvious, “A plus B” is thereby a special technical feature, unity is present </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t>
            </a:r>
            <a:r>
              <a:rPr lang="en-US" sz="1000" b="0" kern="1200" baseline="0" dirty="0" smtClean="0">
                <a:solidFill>
                  <a:schemeClr val="tx1"/>
                </a:solidFill>
                <a:latin typeface="Segoe UI" panose="020B0502040204020203" pitchFamily="34" charset="0"/>
                <a:ea typeface="+mn-ea"/>
                <a:cs typeface="Segoe UI" panose="020B0502040204020203" pitchFamily="34" charset="0"/>
              </a:rPr>
              <a:t> and consequently, restriction is improper.</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If, however, technical feature “A plus B” of claim 1 is anticipated by or obvious over the prior art, then the unity analysis may continue to determine whether an inventive link exists between dependent claims 2 and 3. Since claims 2 and 3 do not share any additional technical features, unity is lacking </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between claims 2 and 3 since the shared technical feature (i.e. claim 1) is taught by the prior art.</a:t>
            </a:r>
          </a:p>
          <a:p>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Remember to always consider reasonableness when </a:t>
            </a:r>
            <a:r>
              <a:rPr lang="en-US" sz="1000" b="0" kern="1200" baseline="0" dirty="0" smtClean="0">
                <a:solidFill>
                  <a:schemeClr val="tx1"/>
                </a:solidFill>
                <a:latin typeface="Segoe UI" panose="020B0502040204020203" pitchFamily="34" charset="0"/>
                <a:ea typeface="+mn-ea"/>
                <a:cs typeface="Segoe UI" panose="020B0502040204020203" pitchFamily="34" charset="0"/>
              </a:rPr>
              <a:t>applying unity of invention analysis. Restriction would not be proper if technical features “Y” and “Z” were trivial features.</a:t>
            </a:r>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i="0" kern="1200" baseline="0" dirty="0" smtClean="0">
                <a:solidFill>
                  <a:schemeClr val="tx1"/>
                </a:solidFill>
                <a:latin typeface="Segoe UI" panose="020B0502040204020203" pitchFamily="34" charset="0"/>
                <a:ea typeface="+mn-ea"/>
                <a:cs typeface="Segoe UI" panose="020B0502040204020203" pitchFamily="34" charset="0"/>
              </a:rPr>
              <a:t>Consequently, claims 2 and 3 may be restricted into invention groups 1 and 2, respectively. Claim 1 is indicated as a linking claim using form paragraph 8.12 and will be examined with whichever invention group is elected.</a:t>
            </a:r>
            <a:endParaRPr lang="en-US" sz="1000" b="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1399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The second linking claim example has a claim set similar to the previous slide. Here, example two contains the same single independent claim of a system comprising technical feature “A plus B.”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However, as shown, dependent claims 2 and 3 </a:t>
            </a:r>
            <a:r>
              <a:rPr lang="en-US" sz="1000" b="1" kern="1200" baseline="0" dirty="0" smtClean="0">
                <a:solidFill>
                  <a:schemeClr val="tx1"/>
                </a:solidFill>
                <a:latin typeface="Segoe UI" panose="020B0502040204020203" pitchFamily="34" charset="0"/>
                <a:ea typeface="+mn-ea"/>
                <a:cs typeface="Segoe UI" panose="020B0502040204020203" pitchFamily="34" charset="0"/>
              </a:rPr>
              <a:t>also</a:t>
            </a:r>
            <a:r>
              <a:rPr lang="en-US" sz="1000" b="0" kern="1200" baseline="0" dirty="0" smtClean="0">
                <a:solidFill>
                  <a:schemeClr val="tx1"/>
                </a:solidFill>
                <a:latin typeface="Segoe UI" panose="020B0502040204020203" pitchFamily="34" charset="0"/>
                <a:ea typeface="+mn-ea"/>
                <a:cs typeface="Segoe UI" panose="020B0502040204020203" pitchFamily="34" charset="0"/>
              </a:rPr>
              <a:t> share additional technical feature “X.” This additional technical feature may need to be reviewed against the prior art to complete an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unity analysis.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As in the prior example, if technical feature “A plus B” is novel and nonobvious, unity is present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since all inventions share the special technical feature of “A plus B.” Therefore, </a:t>
            </a:r>
            <a:r>
              <a:rPr lang="en-US" sz="1000" b="0" kern="1200" baseline="0" dirty="0" smtClean="0">
                <a:solidFill>
                  <a:schemeClr val="tx1"/>
                </a:solidFill>
                <a:latin typeface="Segoe UI" panose="020B0502040204020203" pitchFamily="34" charset="0"/>
                <a:ea typeface="+mn-ea"/>
                <a:cs typeface="Segoe UI" panose="020B0502040204020203" pitchFamily="34" charset="0"/>
              </a:rPr>
              <a:t>restriction is improper.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If, however, claim 1 is taught by the prior art, unity analysis continues to determine whether an inventive link still exists between dependent claims 2 and 3. Since claims 2 and 3 share the additional technical feature “X,” the prior art must again be consulted to determine if the shared technical feature of “A plus B plus X” is a special technical feature, which has novelty and is nonobvious.</a:t>
            </a:r>
          </a:p>
          <a:p>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i="0" kern="1200" baseline="0" dirty="0" smtClean="0">
                <a:solidFill>
                  <a:schemeClr val="tx1"/>
                </a:solidFill>
                <a:latin typeface="Segoe UI" panose="020B0502040204020203" pitchFamily="34" charset="0"/>
                <a:ea typeface="+mn-ea"/>
                <a:cs typeface="Segoe UI" panose="020B0502040204020203" pitchFamily="34" charset="0"/>
              </a:rPr>
              <a:t>However, remember to always consider reasonableness when </a:t>
            </a:r>
            <a:r>
              <a:rPr lang="en-US" sz="1000" b="0" kern="1200" baseline="0" dirty="0" smtClean="0">
                <a:solidFill>
                  <a:schemeClr val="tx1"/>
                </a:solidFill>
                <a:latin typeface="Segoe UI" panose="020B0502040204020203" pitchFamily="34" charset="0"/>
                <a:ea typeface="+mn-ea"/>
                <a:cs typeface="Segoe UI" panose="020B0502040204020203" pitchFamily="34" charset="0"/>
              </a:rPr>
              <a:t>applying unity of invention analysis. Restriction would not be proper, and, consequently, feature “A+B+X” need not be reviewed against the prior art, if technical features “Y” and “Z” were trivial features.</a:t>
            </a:r>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80860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sz="7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Continuing with our linking claim example from the previous slide, let’s review additional unity possibilities. If a search of the prior art reveals the shared technical feature of “A plus B plus X” is novel and nonobvious, unity is present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and restriction improper, since feature “A plus B plus X” is a </a:t>
            </a:r>
            <a:r>
              <a:rPr 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 shared among the claimed inventions.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If, however, a search of the prior art reveals that shared technical feature “A plus B plus X” is anticipated or obvious, unity is lacking </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between claims 2 and 3. No inventive link remains between the inventions since no special technical feature is shared between claims 2 and 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Consequently, claims 2 and 3 may be restricted into invention groups 1 and 2, respectively. Claim 1 is indicated as a linking claim in form paragraph 8.12 and will be examined with whichever invention group is elected.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10948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1981FF-B808-45EF-8A82-BF3AE80E7680}"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720725" y="698500"/>
            <a:ext cx="5573713" cy="3482975"/>
          </a:xfrm>
          <a:ln/>
        </p:spPr>
      </p:sp>
      <p:sp>
        <p:nvSpPr>
          <p:cNvPr id="901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43171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1981FF-B808-45EF-8A82-BF3AE80E7680}"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720725" y="698500"/>
            <a:ext cx="5573713" cy="3482975"/>
          </a:xfrm>
          <a:ln/>
        </p:spPr>
      </p:sp>
      <p:sp>
        <p:nvSpPr>
          <p:cNvPr id="901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Now let’s review the answers for each scenario.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A. No. This scenario is not a valid basis for a restriction for a 371 application. Subcombinations usable together may serve as the basis for independent and distinct restriction analysis; however, since this application was submitted as a national stage application, we must use unity of invention analysis.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B. No. Even though a set of claims may involve a search burden on the examiner, this is not a valid reason to issue a restriction requirement in an application submitted under 371.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C. Yes. The technical feature that is shared between the claimed inventions is taught by the prior art, regardless of how the prior art reference was discovered. This is a valid basis for a restriction requirement in a 371 application.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D. No. Mere classification in different classification areas is not a valid basis for restriction under unity of invention.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E. No. A divergent search is not a valid basis for restriction under unity of invention.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F. Yes. The fact that the independent claims do not share any technical features indicates that unity of invention is lacking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and a restriction requirement may be proper.</a:t>
            </a:r>
          </a:p>
        </p:txBody>
      </p:sp>
    </p:spTree>
    <p:extLst>
      <p:ext uri="{BB962C8B-B14F-4D97-AF65-F5344CB8AC3E}">
        <p14:creationId xmlns:p14="http://schemas.microsoft.com/office/powerpoint/2010/main" val="14958694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Here, we highlight all of the necessary elements for a restriction requirement that uses the grouping of claims approach under unity of invention analysis. The restriction requirement must always begin with form paragraphs 18.18 and 18.19, with additional unity form paragraphs available from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MPEP chapter 1800</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in “PE2E-OC”.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Second, the examiner must list the groups of inventions that are being restricted and indicate the claims that comprise each invention group.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Finally, proper restriction analysis under unity of invention explains why the groups of inventions are not linked to form a single general inventive concept. This may involve </a:t>
            </a:r>
            <a:r>
              <a:rPr lang="en-US" altLang="en-US" sz="1000" b="0" i="0" kern="1200" baseline="0" dirty="0" smtClean="0">
                <a:solidFill>
                  <a:schemeClr val="tx1"/>
                </a:solidFill>
                <a:latin typeface="Segoe UI" panose="020B0502040204020203" pitchFamily="34" charset="0"/>
                <a:ea typeface="+mn-ea"/>
                <a:cs typeface="Segoe UI" panose="020B0502040204020203" pitchFamily="34" charset="0"/>
              </a:rPr>
              <a:t>“</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b="0" i="0" kern="1200" baseline="0" dirty="0" smtClean="0">
                <a:solidFill>
                  <a:schemeClr val="tx1"/>
                </a:solidFill>
                <a:latin typeface="Segoe UI" panose="020B0502040204020203" pitchFamily="34" charset="0"/>
                <a:ea typeface="+mn-ea"/>
                <a:cs typeface="Segoe UI" panose="020B0502040204020203" pitchFamily="34" charset="0"/>
              </a:rPr>
              <a:t>” analysis to indicate </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that the invention groups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do not share </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one or more of the same or corresponding technical features. If unity of invention is lacking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the restriction analysis will explain why the technical features shared among the inventions are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not</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features by demonstrating that those shared features are anticipated by or obvious over the prior art.</a:t>
            </a:r>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CA14B73-67D8-43BB-935B-803FEC22A463}"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42616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Next, we will highlight some basic requirements that an examiner needs to fulfill when considering a restriction requirement using unity of invention analysis.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First, use specific prior art citations to show how the prior art teaches the shared or corresponding technical features. As a best practice, this step should involve the use of item-to-item matching, citations of column and line numbers, paragraph numbers, figure elements, et cetera.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Second, use proper obviousness analysis and motivation statements (for example, Graham v. Deere analysis) when showing how shared – or corresponding – technical features are obvious in view of the prior art.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Finally, remember to always consider whether the restriction analysis is reasonable when using unity of invention.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i="1"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CA14B73-67D8-43BB-935B-803FEC22A463}"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10855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Election of species is permissible with applications filed under 35 U.S.C 371.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When claims are directed to more than one species of a generic invention, the claims have unity of invention when the generic claim is novel and nonobvious or, if no generic claim exists, when a </a:t>
            </a:r>
            <a:r>
              <a:rPr 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 is shared across the claimed species.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Conversely, claims directed to more than one species of a generic invention </a:t>
            </a:r>
            <a:r>
              <a:rPr lang="en-US" sz="1000" b="1" kern="1200" baseline="0" dirty="0" smtClean="0">
                <a:solidFill>
                  <a:schemeClr val="tx1"/>
                </a:solidFill>
                <a:latin typeface="Segoe UI" panose="020B0502040204020203" pitchFamily="34" charset="0"/>
                <a:ea typeface="+mn-ea"/>
                <a:cs typeface="Segoe UI" panose="020B0502040204020203" pitchFamily="34" charset="0"/>
              </a:rPr>
              <a:t>lack</a:t>
            </a:r>
            <a:r>
              <a:rPr lang="en-US" sz="1000" b="0" kern="1200" baseline="0" dirty="0" smtClean="0">
                <a:solidFill>
                  <a:schemeClr val="tx1"/>
                </a:solidFill>
                <a:latin typeface="Segoe UI" panose="020B0502040204020203" pitchFamily="34" charset="0"/>
                <a:ea typeface="+mn-ea"/>
                <a:cs typeface="Segoe UI" panose="020B0502040204020203" pitchFamily="34" charset="0"/>
              </a:rPr>
              <a:t> unity of invention when the generic claim is anticipated by or obvious over the prior art or, if no generic claim exists, when all technical features shared among the claimed species are known in the prior art and are thereby </a:t>
            </a:r>
            <a:r>
              <a:rPr lang="en-US" sz="1000" b="1" kern="1200" baseline="0" dirty="0" smtClean="0">
                <a:solidFill>
                  <a:schemeClr val="tx1"/>
                </a:solidFill>
                <a:latin typeface="Segoe UI" panose="020B0502040204020203" pitchFamily="34" charset="0"/>
                <a:ea typeface="+mn-ea"/>
                <a:cs typeface="Segoe UI" panose="020B0502040204020203" pitchFamily="34" charset="0"/>
              </a:rPr>
              <a:t>not</a:t>
            </a:r>
            <a:r>
              <a:rPr lang="en-US" sz="1000" b="0" kern="1200" baseline="0" dirty="0" smtClean="0">
                <a:solidFill>
                  <a:schemeClr val="tx1"/>
                </a:solidFill>
                <a:latin typeface="Segoe UI" panose="020B0502040204020203" pitchFamily="34" charset="0"/>
                <a:ea typeface="+mn-ea"/>
                <a:cs typeface="Segoe UI" panose="020B0502040204020203" pitchFamily="34" charset="0"/>
              </a:rPr>
              <a:t> </a:t>
            </a:r>
            <a:r>
              <a:rPr 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In response to an election of species, the applicant is required to identify the claims that are readable on the elected species.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7820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1981FF-B808-45EF-8A82-BF3AE80E7680}"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720725" y="698500"/>
            <a:ext cx="5573713" cy="3482975"/>
          </a:xfrm>
          <a:ln/>
        </p:spPr>
      </p:sp>
      <p:sp>
        <p:nvSpPr>
          <p:cNvPr id="90116" name="Rectangle 3"/>
          <p:cNvSpPr>
            <a:spLocks noGrp="1" noChangeArrowheads="1"/>
          </p:cNvSpPr>
          <p:nvPr>
            <p:ph type="body" idx="1"/>
          </p:nvPr>
        </p:nvSpPr>
        <p:spPr>
          <a:noFill/>
        </p:spPr>
        <p:txBody>
          <a:bodyPr/>
          <a:lstStyle/>
          <a:p>
            <a:pPr algn="l" rtl="0" eaLnBrk="1" fontAlgn="base" hangingPunct="1">
              <a:spcBef>
                <a:spcPct val="30000"/>
              </a:spcBef>
              <a:spcAft>
                <a:spcPct val="0"/>
              </a:spcAft>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algn="l" rtl="0" eaLnBrk="1" fontAlgn="base" hangingPunct="1">
              <a:spcBef>
                <a:spcPct val="30000"/>
              </a:spcBef>
              <a:spcAft>
                <a:spcPct val="0"/>
              </a:spcAft>
            </a:pPr>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pPr algn="l" rtl="0" eaLnBrk="1" fontAlgn="base" hangingPunct="1">
              <a:spcBef>
                <a:spcPct val="30000"/>
              </a:spcBef>
              <a:spcAft>
                <a:spcPct val="0"/>
              </a:spcAft>
            </a:pPr>
            <a:r>
              <a:rPr lang="en-US" sz="1000" kern="1200" baseline="0" dirty="0" smtClean="0">
                <a:solidFill>
                  <a:schemeClr val="tx1"/>
                </a:solidFill>
                <a:latin typeface="Segoe UI" panose="020B0502040204020203" pitchFamily="34" charset="0"/>
                <a:ea typeface="+mn-ea"/>
                <a:cs typeface="Segoe UI" panose="020B0502040204020203" pitchFamily="34" charset="0"/>
              </a:rPr>
              <a:t>As stated in </a:t>
            </a:r>
            <a:r>
              <a:rPr lang="en-US" sz="1000" i="1" kern="1200" baseline="0" dirty="0" smtClean="0">
                <a:solidFill>
                  <a:schemeClr val="tx1"/>
                </a:solidFill>
                <a:latin typeface="Segoe UI" panose="020B0502040204020203" pitchFamily="34" charset="0"/>
                <a:ea typeface="+mn-ea"/>
                <a:cs typeface="Segoe UI" panose="020B0502040204020203" pitchFamily="34" charset="0"/>
              </a:rPr>
              <a:t>MPEP 823</a:t>
            </a:r>
            <a:r>
              <a:rPr lang="en-US" sz="1000" kern="1200" baseline="0" dirty="0" smtClean="0">
                <a:solidFill>
                  <a:schemeClr val="tx1"/>
                </a:solidFill>
                <a:latin typeface="Segoe UI" panose="020B0502040204020203" pitchFamily="34" charset="0"/>
                <a:ea typeface="+mn-ea"/>
                <a:cs typeface="Segoe UI" panose="020B0502040204020203" pitchFamily="34" charset="0"/>
              </a:rPr>
              <a:t>, the USPTO applies the appropriate restriction analysis based on the type of application being examined. For 111(a) applications, the “independent and distinct” restriction analysis is applied. Refer to MPEP Chapter 800.  And for 371 applications, the “unity of invention” analysis is applied. Refer to </a:t>
            </a:r>
            <a:r>
              <a:rPr lang="en-US" sz="1000" i="1" u="none" kern="1200" baseline="0" dirty="0" smtClean="0">
                <a:solidFill>
                  <a:schemeClr val="tx1"/>
                </a:solidFill>
                <a:latin typeface="Segoe UI" panose="020B0502040204020203" pitchFamily="34" charset="0"/>
                <a:ea typeface="+mn-ea"/>
                <a:cs typeface="Segoe UI" panose="020B0502040204020203" pitchFamily="34" charset="0"/>
              </a:rPr>
              <a:t>MPEP 1800</a:t>
            </a:r>
            <a:r>
              <a:rPr lang="en-US" sz="1000" kern="1200" baseline="0" dirty="0" smtClean="0">
                <a:solidFill>
                  <a:schemeClr val="tx1"/>
                </a:solidFill>
                <a:latin typeface="Segoe UI" panose="020B0502040204020203" pitchFamily="34" charset="0"/>
                <a:ea typeface="+mn-ea"/>
                <a:cs typeface="Segoe UI" panose="020B0502040204020203" pitchFamily="34" charset="0"/>
              </a:rPr>
              <a:t>.</a:t>
            </a:r>
          </a:p>
          <a:p>
            <a:pPr algn="l" rtl="0" eaLnBrk="1" fontAlgn="base" hangingPunct="1">
              <a:spcBef>
                <a:spcPct val="30000"/>
              </a:spcBef>
              <a:spcAft>
                <a:spcPct val="0"/>
              </a:spcAft>
            </a:pPr>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pPr algn="l" rtl="0" eaLnBrk="1" fontAlgn="base" hangingPunct="1">
              <a:spcBef>
                <a:spcPct val="30000"/>
              </a:spcBef>
              <a:spcAft>
                <a:spcPct val="0"/>
              </a:spcAft>
            </a:pPr>
            <a:r>
              <a:rPr lang="en-US" sz="1000" kern="1200" baseline="0" dirty="0" smtClean="0">
                <a:solidFill>
                  <a:schemeClr val="tx1"/>
                </a:solidFill>
                <a:latin typeface="Segoe UI" panose="020B0502040204020203" pitchFamily="34" charset="0"/>
                <a:ea typeface="+mn-ea"/>
                <a:cs typeface="Segoe UI" panose="020B0502040204020203" pitchFamily="34" charset="0"/>
              </a:rPr>
              <a:t>For applications submitted under 35</a:t>
            </a:r>
            <a:r>
              <a:rPr lang="en-US" altLang="en-US" sz="1000" dirty="0" smtClean="0">
                <a:latin typeface="Segoe UI" panose="020B0502040204020203" pitchFamily="34" charset="0"/>
                <a:cs typeface="Segoe UI" panose="020B0502040204020203" pitchFamily="34" charset="0"/>
              </a:rPr>
              <a:t> U.S.C. 371</a:t>
            </a:r>
            <a:r>
              <a:rPr lang="en-US" sz="1000" kern="1200" baseline="0" dirty="0" smtClean="0">
                <a:solidFill>
                  <a:schemeClr val="tx1"/>
                </a:solidFill>
                <a:latin typeface="Segoe UI" panose="020B0502040204020203" pitchFamily="34" charset="0"/>
                <a:ea typeface="+mn-ea"/>
                <a:cs typeface="Segoe UI" panose="020B0502040204020203" pitchFamily="34" charset="0"/>
              </a:rPr>
              <a:t>, if there is a single general inventive concept between multiple claimed inventions, then even if the inventions are “independent and distinct,” the inventions have unity, and restriction would be improper.</a:t>
            </a:r>
          </a:p>
          <a:p>
            <a:pPr algn="l" rtl="0" eaLnBrk="1" fontAlgn="base" hangingPunct="1">
              <a:spcBef>
                <a:spcPct val="30000"/>
              </a:spcBef>
              <a:spcAft>
                <a:spcPct val="0"/>
              </a:spcAft>
            </a:pPr>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While the analysis used to restrict between inventions depends on the type of application being examined, other aspects of restriction practice follow the same guidance in the MPEP. For example, double patenting, prohibition of nonstatutory double patenting, election and reply by applicant, election by original presentation, and rejoinder of nonelected inventions are all applicable to both 371 applications and 111(a) applications.</a:t>
            </a:r>
          </a:p>
          <a:p>
            <a:r>
              <a:rPr lang="en-US" sz="1200" kern="1200" dirty="0" smtClean="0">
                <a:solidFill>
                  <a:schemeClr val="tx1"/>
                </a:solidFill>
                <a:effectLst/>
                <a:latin typeface="Arial" charset="0"/>
                <a:ea typeface="+mn-ea"/>
                <a:cs typeface="+mn-cs"/>
              </a:rPr>
              <a:t> </a:t>
            </a:r>
          </a:p>
          <a:p>
            <a:pPr algn="l" rtl="0" eaLnBrk="1" fontAlgn="base" hangingPunct="1">
              <a:spcBef>
                <a:spcPct val="30000"/>
              </a:spcBef>
              <a:spcAft>
                <a:spcPct val="0"/>
              </a:spcAft>
            </a:pPr>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pPr algn="l" rtl="0" eaLnBrk="1" fontAlgn="base" hangingPunct="1">
              <a:spcBef>
                <a:spcPct val="30000"/>
              </a:spcBef>
              <a:spcAft>
                <a:spcPct val="0"/>
              </a:spcAft>
            </a:pPr>
            <a:r>
              <a:rPr lang="en-US" sz="1000" kern="1200" baseline="0" dirty="0" smtClean="0">
                <a:solidFill>
                  <a:schemeClr val="tx1"/>
                </a:solidFill>
                <a:latin typeface="Segoe UI" panose="020B0502040204020203" pitchFamily="34" charset="0"/>
                <a:ea typeface="+mn-ea"/>
                <a:cs typeface="Segoe UI" panose="020B0502040204020203" pitchFamily="34" charset="0"/>
              </a:rPr>
              <a:t>See </a:t>
            </a:r>
            <a:r>
              <a:rPr lang="en-US" sz="1000" i="1" kern="1200" baseline="0" dirty="0" smtClean="0">
                <a:solidFill>
                  <a:schemeClr val="tx1"/>
                </a:solidFill>
                <a:latin typeface="Segoe UI" panose="020B0502040204020203" pitchFamily="34" charset="0"/>
                <a:ea typeface="+mn-ea"/>
                <a:cs typeface="Segoe UI" panose="020B0502040204020203" pitchFamily="34" charset="0"/>
              </a:rPr>
              <a:t>MPEP 823 </a:t>
            </a:r>
            <a:r>
              <a:rPr lang="en-US" sz="1000" kern="1200" baseline="0" dirty="0" smtClean="0">
                <a:solidFill>
                  <a:schemeClr val="tx1"/>
                </a:solidFill>
                <a:latin typeface="Segoe UI" panose="020B0502040204020203" pitchFamily="34" charset="0"/>
                <a:ea typeface="+mn-ea"/>
                <a:cs typeface="Segoe UI" panose="020B0502040204020203" pitchFamily="34" charset="0"/>
              </a:rPr>
              <a:t>and </a:t>
            </a:r>
            <a:r>
              <a:rPr lang="en-US" sz="1000" i="1" kern="1200" baseline="0" dirty="0" smtClean="0">
                <a:solidFill>
                  <a:schemeClr val="tx1"/>
                </a:solidFill>
                <a:latin typeface="Segoe UI" panose="020B0502040204020203" pitchFamily="34" charset="0"/>
                <a:ea typeface="+mn-ea"/>
                <a:cs typeface="Segoe UI" panose="020B0502040204020203" pitchFamily="34" charset="0"/>
              </a:rPr>
              <a:t>MPEP 1893.03(d) </a:t>
            </a:r>
          </a:p>
        </p:txBody>
      </p:sp>
    </p:spTree>
    <p:extLst>
      <p:ext uri="{BB962C8B-B14F-4D97-AF65-F5344CB8AC3E}">
        <p14:creationId xmlns:p14="http://schemas.microsoft.com/office/powerpoint/2010/main" val="2286645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When drafting an election of species for a national stage application, there are a few special considerations to keep in mind.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First, mere identification of disclosed species without a unity of invention analysis of the claims in a 371 application is improper.  Unity of invention analysis – both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and possibly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 must </a:t>
            </a:r>
            <a:r>
              <a:rPr lang="en-US" sz="1000" b="1" i="0" kern="1200" baseline="0" dirty="0" smtClean="0">
                <a:solidFill>
                  <a:schemeClr val="tx1"/>
                </a:solidFill>
                <a:latin typeface="Segoe UI" panose="020B0502040204020203" pitchFamily="34" charset="0"/>
                <a:ea typeface="+mn-ea"/>
                <a:cs typeface="Segoe UI" panose="020B0502040204020203" pitchFamily="34" charset="0"/>
              </a:rPr>
              <a:t>always</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be performed in order to demonstrate a lack of unity of invention under 37 CFR 1.475.  </a:t>
            </a:r>
            <a:r>
              <a:rPr lang="en-US" sz="1000" b="0" kern="1200" baseline="0" dirty="0" smtClean="0">
                <a:solidFill>
                  <a:schemeClr val="tx1"/>
                </a:solidFill>
                <a:latin typeface="Segoe UI" panose="020B0502040204020203" pitchFamily="34" charset="0"/>
                <a:ea typeface="+mn-ea"/>
                <a:cs typeface="Segoe UI" panose="020B0502040204020203" pitchFamily="34" charset="0"/>
              </a:rPr>
              <a:t>Section A of this regulation, which captures PCT Rule 13.2, requires that the shared technical features </a:t>
            </a:r>
            <a:r>
              <a:rPr lang="en-US" sz="1000" b="1" kern="1200" baseline="0" dirty="0" smtClean="0">
                <a:solidFill>
                  <a:schemeClr val="tx1"/>
                </a:solidFill>
                <a:latin typeface="Segoe UI" panose="020B0502040204020203" pitchFamily="34" charset="0"/>
                <a:ea typeface="+mn-ea"/>
                <a:cs typeface="Segoe UI" panose="020B0502040204020203" pitchFamily="34" charset="0"/>
              </a:rPr>
              <a:t>of the claimed inventions</a:t>
            </a:r>
            <a:r>
              <a:rPr lang="en-US" sz="1000" b="0" kern="1200" baseline="0" dirty="0" smtClean="0">
                <a:solidFill>
                  <a:schemeClr val="tx1"/>
                </a:solidFill>
                <a:latin typeface="Segoe UI" panose="020B0502040204020203" pitchFamily="34" charset="0"/>
                <a:ea typeface="+mn-ea"/>
                <a:cs typeface="Segoe UI" panose="020B0502040204020203" pitchFamily="34" charset="0"/>
              </a:rPr>
              <a:t> be reviewed against the prior art to determine if those technical features are special. Therefore, in a 371 application, it is improper for an election of species to merely identify the disclosed species without a proper unity analysis of the claims.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Consequently, in order to determine if the claimed species lack the same or corresponding special technical feature, all shared technical features must be reviewed against the prior art. This claim analysis encompasses all claimed features of any generic claims as well as any technical features that are shared across all independent claims directed to different species.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Reviewing the claims for a species election in a national stage application is a drastically different analysis than for an application filed under 111(a). Examiners must be aware of this distinction - that an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and possibly an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analysis of the </a:t>
            </a:r>
            <a:r>
              <a:rPr lang="en-US" sz="1000" b="1" kern="1200" baseline="0" dirty="0" smtClean="0">
                <a:solidFill>
                  <a:schemeClr val="tx1"/>
                </a:solidFill>
                <a:latin typeface="Segoe UI" panose="020B0502040204020203" pitchFamily="34" charset="0"/>
                <a:ea typeface="+mn-ea"/>
                <a:cs typeface="Segoe UI" panose="020B0502040204020203" pitchFamily="34" charset="0"/>
              </a:rPr>
              <a:t>claimed</a:t>
            </a:r>
            <a:r>
              <a:rPr lang="en-US" sz="1000" b="0" kern="1200" baseline="0" dirty="0" smtClean="0">
                <a:solidFill>
                  <a:schemeClr val="tx1"/>
                </a:solidFill>
                <a:latin typeface="Segoe UI" panose="020B0502040204020203" pitchFamily="34" charset="0"/>
                <a:ea typeface="+mn-ea"/>
                <a:cs typeface="Segoe UI" panose="020B0502040204020203" pitchFamily="34" charset="0"/>
              </a:rPr>
              <a:t> inventions is required to determine if unity of invention exists.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77382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Here, we highlight all of the necessary elements of an election of species under unity of invention analysis. An election of species must always begin with form paragraphs 18.18 and 18.20, with additional unity form paragraphs available from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MPEP chapter 1800</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in “PE2E-OC”.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Second, the examiner must list the species from which an election is to be made as well as identify all generic claims. If no generic claims exist, then the examiner will enter “NONE.”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A proper election of species analysis under unity explains why the generic claims and or the technical features shared among all claimed species are not special technical features. The election of species analysis must explain how those generic claims or shared technical features are anticipated by or obvious over the prior art. In other words,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unity analysis is used to show that the species do not share a special technical feature.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Finally, in accordance with form paragraph 18.20, claims will be restricted to the provisionally elected species if no generic claim is found to be allowable.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81187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The next few slides showcase a simple species example under unity of invention. Our 371 application contains the following species in the disclosure – species “A”, which is depicted in figure 1 as a mechanical screw lifting mechanism and species “B,” depicted in figure 2 as a hydraulic lifting mechanism.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262447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Our application contains the following three claims. Claim 1 recites a chair comprising a lifting mechanism while claims 2 and 3 further define the type of lifting mechanism that the chair comprises – either a mechanical screw mechanism or a hydraulic mechanism.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Based on this claim structure, claim 1 is a generic claim as it is generic to the species of claims 2 and 3. Consequently, unity is present </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as claim 1 is shared by both the species of claims 2 and 3. For an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analysis, the prior art must be consulted for the shared technical feature. If </a:t>
            </a:r>
            <a:r>
              <a:rPr lang="en-US" sz="1000" b="1" i="0" kern="1200" baseline="0" dirty="0" smtClean="0">
                <a:solidFill>
                  <a:schemeClr val="tx1"/>
                </a:solidFill>
                <a:latin typeface="Segoe UI" panose="020B0502040204020203" pitchFamily="34" charset="0"/>
                <a:ea typeface="+mn-ea"/>
                <a:cs typeface="Segoe UI" panose="020B0502040204020203" pitchFamily="34" charset="0"/>
              </a:rPr>
              <a:t>any</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lifting mechanism is taught by the prior art, then unity of invention is lacking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between species A and species B since a </a:t>
            </a:r>
            <a:r>
              <a:rPr lang="en-US" sz="1000" b="1" i="0"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technical feature is </a:t>
            </a:r>
            <a:r>
              <a:rPr lang="en-US" sz="1000" b="1" i="0" kern="1200" baseline="0" dirty="0" smtClean="0">
                <a:solidFill>
                  <a:schemeClr val="tx1"/>
                </a:solidFill>
                <a:latin typeface="Segoe UI" panose="020B0502040204020203" pitchFamily="34" charset="0"/>
                <a:ea typeface="+mn-ea"/>
                <a:cs typeface="Segoe UI" panose="020B0502040204020203" pitchFamily="34" charset="0"/>
              </a:rPr>
              <a:t>not</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shared among the claimed species.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Note that the prior art does not necessarily need to be searched for a mechanical screw mechanism or hydraulic lifting mechanism.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kern="1200" baseline="0" dirty="0" smtClean="0">
                <a:solidFill>
                  <a:schemeClr val="tx1"/>
                </a:solidFill>
                <a:latin typeface="Segoe UI" panose="020B0502040204020203" pitchFamily="34" charset="0"/>
                <a:ea typeface="+mn-ea"/>
                <a:cs typeface="Segoe UI" panose="020B0502040204020203" pitchFamily="34" charset="0"/>
              </a:rPr>
              <a:t>If, for example, the prior art taught an </a:t>
            </a:r>
            <a:r>
              <a:rPr lang="en-US" sz="1000" b="0" kern="1200" baseline="0" dirty="0" smtClean="0">
                <a:solidFill>
                  <a:schemeClr val="tx1"/>
                </a:solidFill>
                <a:latin typeface="Segoe UI" panose="020B0502040204020203" pitchFamily="34" charset="0"/>
                <a:ea typeface="+mn-ea"/>
                <a:cs typeface="Segoe UI" panose="020B0502040204020203" pitchFamily="34" charset="0"/>
              </a:rPr>
              <a:t>electric-powered lifting mechanism, even though this type of lifting mechanism is not claimed, this prior art reference can still be applied to show that a generic lifting mechanism is known in the art to establish a proper restriction under unity of invention.</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4903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7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The lifting mechanism species of the prior slide could alternatively be claimed in the manner shown here. In this claim set, however, no generic claim exists. Instead, independent claims 1 and 2 are drawn to the different species with the technical feature of a “lifting mechanism” shared between the claims. The same unity analysis would apply to this claim set as well.  If the prior art teaches </a:t>
            </a:r>
            <a:r>
              <a:rPr lang="en-US" sz="1000" b="1" kern="1200" baseline="0" dirty="0" smtClean="0">
                <a:solidFill>
                  <a:schemeClr val="tx1"/>
                </a:solidFill>
                <a:latin typeface="Segoe UI" panose="020B0502040204020203" pitchFamily="34" charset="0"/>
                <a:ea typeface="+mn-ea"/>
                <a:cs typeface="Segoe UI" panose="020B0502040204020203" pitchFamily="34" charset="0"/>
              </a:rPr>
              <a:t>any</a:t>
            </a:r>
            <a:r>
              <a:rPr lang="en-US" sz="1000" b="0" kern="1200" baseline="0" dirty="0" smtClean="0">
                <a:solidFill>
                  <a:schemeClr val="tx1"/>
                </a:solidFill>
                <a:latin typeface="Segoe UI" panose="020B0502040204020203" pitchFamily="34" charset="0"/>
                <a:ea typeface="+mn-ea"/>
                <a:cs typeface="Segoe UI" panose="020B0502040204020203" pitchFamily="34" charset="0"/>
              </a:rPr>
              <a:t> lifting mechanism, unity of invention is lacking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kern="1200" baseline="0" dirty="0" smtClean="0">
                <a:solidFill>
                  <a:schemeClr val="tx1"/>
                </a:solidFill>
                <a:latin typeface="Segoe UI" panose="020B0502040204020203" pitchFamily="34" charset="0"/>
                <a:ea typeface="+mn-ea"/>
                <a:cs typeface="Segoe UI" panose="020B0502040204020203" pitchFamily="34" charset="0"/>
              </a:rPr>
              <a:t>” between species A and species B since a </a:t>
            </a:r>
            <a:r>
              <a:rPr 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 is not shared among the claimed species.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5755940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7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When drafting an election of species for a national stage application using unity of invention analysis pursuant to 37 C.F.R. 1.475, remember that the claims themselves must always be considered with respect to both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and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analysis. Therefore, it may be preferable in some circumstances for the examiner to consider drafting a restriction requirement using the grouping of claims approach to restrict the claims into different invention groups rather than drafting an election of species.</a:t>
            </a:r>
            <a:endParaRPr lang="en-US" altLang="en-US" sz="1200" b="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272290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Reasonableness considerations should also be applied when preparing an election of species using the unity of invention analysis. Claimed species may be considered to be </a:t>
            </a:r>
            <a:r>
              <a:rPr lang="en-US" sz="1000" b="1" kern="1200" baseline="0" dirty="0" smtClean="0">
                <a:solidFill>
                  <a:schemeClr val="tx1"/>
                </a:solidFill>
                <a:latin typeface="Segoe UI" panose="020B0502040204020203" pitchFamily="34" charset="0"/>
                <a:ea typeface="+mn-ea"/>
                <a:cs typeface="Segoe UI" panose="020B0502040204020203" pitchFamily="34" charset="0"/>
              </a:rPr>
              <a:t>obvious variants </a:t>
            </a:r>
            <a:r>
              <a:rPr lang="en-US" sz="1000" b="0" kern="1200" baseline="0" dirty="0" smtClean="0">
                <a:solidFill>
                  <a:schemeClr val="tx1"/>
                </a:solidFill>
                <a:latin typeface="Segoe UI" panose="020B0502040204020203" pitchFamily="34" charset="0"/>
                <a:ea typeface="+mn-ea"/>
                <a:cs typeface="Segoe UI" panose="020B0502040204020203" pitchFamily="34" charset="0"/>
              </a:rPr>
              <a:t>or </a:t>
            </a:r>
            <a:r>
              <a:rPr lang="en-US" sz="1000" b="1" kern="1200" baseline="0" dirty="0" smtClean="0">
                <a:solidFill>
                  <a:schemeClr val="tx1"/>
                </a:solidFill>
                <a:latin typeface="Segoe UI" panose="020B0502040204020203" pitchFamily="34" charset="0"/>
                <a:ea typeface="+mn-ea"/>
                <a:cs typeface="Segoe UI" panose="020B0502040204020203" pitchFamily="34" charset="0"/>
              </a:rPr>
              <a:t>recognized equivalents </a:t>
            </a:r>
            <a:r>
              <a:rPr lang="en-US" sz="1000" b="0" kern="1200" baseline="0" dirty="0" smtClean="0">
                <a:solidFill>
                  <a:schemeClr val="tx1"/>
                </a:solidFill>
                <a:latin typeface="Segoe UI" panose="020B0502040204020203" pitchFamily="34" charset="0"/>
                <a:ea typeface="+mn-ea"/>
                <a:cs typeface="Segoe UI" panose="020B0502040204020203" pitchFamily="34" charset="0"/>
              </a:rPr>
              <a:t>of each other based on applicant’s disclosure or readily apparent in the prior art. Election may not be reasonable in scenarios when the claimed species are sufficiently small in number and encompass obvious variants or recognized equivalents. Likewise, and when applicable, it may be reasonable to group claimed species that are obvious variants or recognized equivalents together for an election, but again, only when the claimed species are relatively small in number.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Finally, the consideration of reasonableness for an election of species shall be deemed satisfied if the number of species claimed is excessive, since the determination of obvious variants or recognized equivalents would likely pose a serious burden to the examiner. For example, if the application claims hundreds or thousands of species, the determination of which species are obvious variants or equivalents of each other would likely impose a serious burden.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197434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Let’s review another election of species example under unity of invention. Here, our national stage application has a generic independent claim to a toolkit comprising a frame and a fastener. Claims 2 and 3 set forth different species of the “fastener” of generic claim 1 – either double-sided adhesive tape or a nail. In this example, even though claims 2 and 3 are directed to different species, tape and a nail are recognized in the art of securing pictures to a wall as obvious variants. As such, it would not be reasonable to require an election of species.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As an aside, even if the species here were not considered obvious variants in the art, remember that we always apply reasonableness when using unity of invention analysis. So if our claim set only comprised three simple claims, we should not necessarily be issuing an election of species even though one may be technically proper under unity of invention. </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We’ll see why this is true for example 1 in a few slides. </a:t>
            </a:r>
          </a:p>
          <a:p>
            <a:endParaRPr lang="en-US" sz="900" b="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28760B-8DA0-44F9-96BC-28909577DF1A}" type="slidenum">
              <a:rPr kumimoji="0" 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790913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Now we see a slight variation of the prior example of a toolkit comprising a frame and a fastener. Claim 1 is still generic but the species set forth in claims 2 and 3 are much narrower in scope as shown. Claim 2 still sets forth the fastener being adhesive tape; however, here, the adhesive tape is comprised of specific layers. Claim 3 is now drawn to a screw, but the screw has a much more narrowly defined structure. Since the claims to the species are significantly narrower, it may not necessarily be clear that the species claimed are obvious variants of one another.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Consequently, an election of species may be proper.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900" b="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28760B-8DA0-44F9-96BC-28909577DF1A}" type="slidenum">
              <a:rPr kumimoji="0" 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0081202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In both prior examples, unity of invention is present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since the species of claims 2 and 3 share the same technical feature of independent claim 1 (in other words, claim 1 is considered to be a generic claim or a linking claim). Since unity is present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the shared technical feature must then be reviewed against the prior art to determine if unity exists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In this case, claim 1 is the technical feature that is shared between claims 2 and 3, so claim 1 must be reviewed against the prior art. If claim 1 is novel and nonobvious, claim 1 is a special technical feature; unity of invention exists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between the species; and an election of species would, therefore, be improper.</a:t>
            </a:r>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CA14B73-67D8-43BB-935B-803FEC22A463}"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2634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01981FF-B808-45EF-8A82-BF3AE80E7680}" type="slidenum">
              <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720725" y="698500"/>
            <a:ext cx="5573713" cy="3482975"/>
          </a:xfrm>
          <a:ln/>
        </p:spPr>
      </p:sp>
      <p:sp>
        <p:nvSpPr>
          <p:cNvPr id="90116"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The independent and distinct restriction analysis applies to all applications filed under 35 U.S.C. 111(a), regardless of any benefit claims to an earlier filing date. For example, a 111(a) application that is a continuation or continuation-in-part of an international application filed under the PCT must use independent and distinct analysis when issuing a restriction requirement. Likewise, an application that is a continuation or even a divisional of a national stage application, is also a filing under 35 U.S.C. 111(a)</a:t>
            </a:r>
            <a:r>
              <a:rPr lang="en-US" sz="1000" kern="1200" baseline="0" dirty="0" smtClean="0">
                <a:solidFill>
                  <a:schemeClr val="tx1"/>
                </a:solidFill>
                <a:latin typeface="Segoe UI" panose="020B0502040204020203" pitchFamily="34" charset="0"/>
                <a:ea typeface="+mn-ea"/>
                <a:cs typeface="Segoe UI" panose="020B0502040204020203" pitchFamily="34" charset="0"/>
              </a:rPr>
              <a:t>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and must use independent and distinct analysis.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Conversely, unity of invention analysis is applied to international applications during the international stage of the PCT as well as all national stage applications submitted under 35 U.S.C. 371.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It should be noted that the unity of invention analysis is to be applied throughout the prosecution life of a 371 application – including in situations where an RCE is filed during prosecution. The filing of an RCE does not change the application type – i.e. a filing under 111(a)</a:t>
            </a:r>
            <a:r>
              <a:rPr lang="en-US" sz="1000" kern="1200" baseline="0" dirty="0" smtClean="0">
                <a:solidFill>
                  <a:schemeClr val="tx1"/>
                </a:solidFill>
                <a:latin typeface="Segoe UI" panose="020B0502040204020203" pitchFamily="34" charset="0"/>
                <a:ea typeface="+mn-ea"/>
                <a:cs typeface="Segoe UI" panose="020B0502040204020203" pitchFamily="34" charset="0"/>
              </a:rPr>
              <a:t>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or a national stage submission under 371.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MPEP 1893.03(d)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discusses the application of unity of invention during the national stage.</a:t>
            </a:r>
          </a:p>
        </p:txBody>
      </p:sp>
    </p:spTree>
    <p:extLst>
      <p:ext uri="{BB962C8B-B14F-4D97-AF65-F5344CB8AC3E}">
        <p14:creationId xmlns:p14="http://schemas.microsoft.com/office/powerpoint/2010/main" val="3197763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3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Regarding generic claim example 1, since the prior art is easily found to teach the toolkit comprising a frame and a fastener of claim 1, claims 2 and 3 lack unity of invention since they do not share a special technical feature. Recall, however, the reasonableness requirement set forth in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MPEP 1850</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there should be a broad and practical consideration of the degree of interdependence of the alternatives presented, with the benefit of any doubt being given to the applicant.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i="0" u="none" strike="noStrike" kern="1200" baseline="0" dirty="0" smtClean="0">
                <a:solidFill>
                  <a:schemeClr val="tx1"/>
                </a:solidFill>
                <a:latin typeface="Segoe UI" panose="020B0502040204020203" pitchFamily="34" charset="0"/>
                <a:ea typeface="+mn-ea"/>
                <a:cs typeface="Segoe UI" panose="020B0502040204020203" pitchFamily="34" charset="0"/>
              </a:rPr>
              <a:t>As explained previ</a:t>
            </a:r>
            <a:r>
              <a:rPr lang="en-US" altLang="en-US" sz="1000" b="0" i="0" strike="noStrike" kern="1200" baseline="0" dirty="0" smtClean="0">
                <a:solidFill>
                  <a:schemeClr val="tx1"/>
                </a:solidFill>
                <a:latin typeface="Segoe UI" panose="020B0502040204020203" pitchFamily="34" charset="0"/>
                <a:ea typeface="+mn-ea"/>
                <a:cs typeface="Segoe UI" panose="020B0502040204020203" pitchFamily="34" charset="0"/>
              </a:rPr>
              <a:t>ously</a:t>
            </a:r>
            <a:r>
              <a:rPr lang="en-US" altLang="en-US" sz="1000" b="0" i="0" kern="1200" baseline="0" dirty="0" smtClean="0">
                <a:solidFill>
                  <a:schemeClr val="tx1"/>
                </a:solidFill>
                <a:latin typeface="Segoe UI" panose="020B0502040204020203" pitchFamily="34" charset="0"/>
                <a:ea typeface="+mn-ea"/>
                <a:cs typeface="Segoe UI" panose="020B0502040204020203" pitchFamily="34" charset="0"/>
              </a:rPr>
              <a:t>, </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using double-sided adhesive tape or a nail to hang a picture are well known in the art and are clearly obvious variants. Therefore, it is unreasonable to require an election even though, technically, claims 2 and 3 lack unity of invention.</a:t>
            </a:r>
          </a:p>
          <a:p>
            <a:endParaRPr lang="en-US" sz="900" b="1" baseline="0" dirty="0" smtClean="0"/>
          </a:p>
          <a:p>
            <a:endParaRPr lang="en-US" altLang="en-US" sz="900" dirty="0" smtClean="0"/>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CA14B73-67D8-43BB-935B-803FEC22A463}"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714146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6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Regarding generic claim example 2, claims 2 and 3 set forth very specific species of double-side adhesive tape and a screw, respectively. These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specific</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fasteners would likely not be considered obvious variants or recognized equivalents; therefore, an election of species based on a lack of unity between claims 2 and 3 – with claim 1 indicated as a generic (or linking claim) – may be reasonable.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On the next slide, a sample of both an election of species and a restriction requirement - shown as alternatives – are provided for use with generic claim example 2.  </a:t>
            </a:r>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CA14B73-67D8-43BB-935B-803FEC22A463}"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322709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From a procedural standpoint, either an election of species or a grouping of claims approach may be relied upon to show that unity is lacking in the claim set of generic claim example 2.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If utilizing an election of species approach, form paragraph 18.20 will follow introductory form paragraph 18.18. Species A is identified as the toolkit with double-sided adhesive tape consisting of a nonwoven carrier layer, etc., and species B is identified as the toolkit with a brass-plated, three-eights inch screw etc. Claim 1 would be indicated as a generic claim within form paragraph 18.20.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If, instead, a grouping of claims approach is used, form paragraph 18.19 follows introductory form paragraph 18.18.  We identify invention group 1 as comprising claim 2 and drawn to a toolkit with double-sided adhesive tape consisting of a nonwoven carrier layer, etc. Invention group 2 is defined as comprising claim 3 and is drawn to a toolkit with a brass-plated, three-eighths inch screw etc. Claim 1 is identified as a linking claim using form paragraph 8.12. Upon election by the applicant, claim 1 would be examined with whichever invention group is elected.</a:t>
            </a:r>
          </a:p>
          <a:p>
            <a:endParaRPr lang="en-US" altLang="en-US" dirty="0" smtClean="0"/>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CA14B73-67D8-43BB-935B-803FEC22A463}"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761672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Much like restrictions drafted using the independent and distinct analysis for 111(a) applications, the examiner must consider rejoinder for claims in 371 applications as well, with some additional considerations.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At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all</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stages in the examination process, the examiner must consider whether any shared technical feature is a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 (in other words, is the shared technical feature novel and nonobvious). If any shared (or corresponding) technical feature was previously held as being anticipated by or obvious over the prior art, any claim amendments or applicant arguments relating to those technical features should be considered to determine if this position is still tenable.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Consequently, if the shared (or corresponding) technical feature is later determined to be a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special</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technical feature – in that it is novel and nonobvious – any claims drawn to a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nonelected</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invention that comprise that same (or corresponding) special technical feature should be rejoined with the pending set of claims and the restriction requirement between those inventions withdrawn.</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190474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As a reminder, all restriction requirements between a product or apparatus and either a process of making the product or apparatus or a process of using the product or apparatus should be followed by form paragraph 08.21.04. This form paragraph notifies the applicant that claims that are </a:t>
            </a:r>
            <a:r>
              <a:rPr lang="en-US" altLang="en-US" sz="1000" b="1" kern="1200" baseline="0" dirty="0" smtClean="0">
                <a:solidFill>
                  <a:schemeClr val="tx1"/>
                </a:solidFill>
                <a:latin typeface="Segoe UI" panose="020B0502040204020203" pitchFamily="34" charset="0"/>
                <a:ea typeface="+mn-ea"/>
                <a:cs typeface="Segoe UI" panose="020B0502040204020203" pitchFamily="34" charset="0"/>
              </a:rPr>
              <a:t>nonelected</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may later be considered for rejoinder.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009333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Once all of the claims drawn to an elected invention are considered allowable and meet all requirements of 35 U.S.C. 101, 102, 103, and 112, any claims directed to nonelected inventions must be reviewed for possible rejoinder. If any nonelected inventions are to be rejoined, the requirement for restriction between those rejoined inventions must be withdrawn.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Refer </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to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MPEP</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 sections </a:t>
            </a:r>
            <a:r>
              <a:rPr lang="en-US" altLang="en-US" sz="1000" b="0" i="1" kern="1200" baseline="0" dirty="0" smtClean="0">
                <a:solidFill>
                  <a:schemeClr val="tx1"/>
                </a:solidFill>
                <a:latin typeface="Segoe UI" panose="020B0502040204020203" pitchFamily="34" charset="0"/>
                <a:ea typeface="+mn-ea"/>
                <a:cs typeface="Segoe UI" panose="020B0502040204020203" pitchFamily="34" charset="0"/>
              </a:rPr>
              <a:t>1893.03(d), 821.04, and 821.04(a) </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for more information regarding rejoinder practice, including the treatment of nonelected claims that have been canceled.  </a:t>
            </a:r>
            <a:endParaRPr lang="en-US" sz="1200" b="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521443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Here is a simple example showcasing how rejoinder might be practiced in a national stage application. Two claimed inventions are shown in independent claims 1 and 3, with claims 1 and 3 sharing technical feature “A.” The examiner issues a restriction requirement that sets forth two groups of inventions – with group 1 comprising claims 1 and 2, and invention group 2 comprising claim 3. The restriction requirement will show how the prior art anticipates or renders obvious the shared technical feature “A” in order to provide a proper unity of invention analysis.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The applicant responds by electing invention group 1, and during the prosecution of the application, the examiner identifies feature “C” as being allowable. Subsequently, the applicant amends claim 1 to include feature 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Since claim 1 is indicated as being allowable and claim 3 contains the same allowable technical feature as claim 1 – feature “A plus C”, nonelected claim 3 should be rejoined and the restriction requirement between invention groups 1 and 2 withdrawn.</a:t>
            </a:r>
            <a:endParaRPr lang="en-US" sz="1000" b="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5560301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When reviewing nonelected claims for rejoinder, any nonelected claims directed to a product that requires all the limitations of an </a:t>
            </a:r>
            <a:r>
              <a:rPr lang="en-US" sz="1000" b="1" i="1" kern="1200" baseline="0" dirty="0" smtClean="0">
                <a:solidFill>
                  <a:schemeClr val="tx1"/>
                </a:solidFill>
                <a:latin typeface="Segoe UI" panose="020B0502040204020203" pitchFamily="34" charset="0"/>
                <a:ea typeface="+mn-ea"/>
                <a:cs typeface="Segoe UI" panose="020B0502040204020203" pitchFamily="34" charset="0"/>
              </a:rPr>
              <a:t>allowable</a:t>
            </a:r>
            <a:r>
              <a:rPr lang="en-US" sz="1000" b="0" kern="1200" baseline="0" dirty="0" smtClean="0">
                <a:solidFill>
                  <a:schemeClr val="tx1"/>
                </a:solidFill>
                <a:latin typeface="Segoe UI" panose="020B0502040204020203" pitchFamily="34" charset="0"/>
                <a:ea typeface="+mn-ea"/>
                <a:cs typeface="Segoe UI" panose="020B0502040204020203" pitchFamily="34" charset="0"/>
              </a:rPr>
              <a:t> product claim should be rejoined with the pending claims. Likewise, any nonelected claims directed to a process that requires all of the limitations of an </a:t>
            </a:r>
            <a:r>
              <a:rPr lang="en-US" sz="1000" b="1" i="1" kern="1200" baseline="0" dirty="0" smtClean="0">
                <a:solidFill>
                  <a:schemeClr val="tx1"/>
                </a:solidFill>
                <a:latin typeface="Segoe UI" panose="020B0502040204020203" pitchFamily="34" charset="0"/>
                <a:ea typeface="+mn-ea"/>
                <a:cs typeface="Segoe UI" panose="020B0502040204020203" pitchFamily="34" charset="0"/>
              </a:rPr>
              <a:t>allowable</a:t>
            </a:r>
            <a:r>
              <a:rPr lang="en-US" sz="1000" b="0" kern="1200" baseline="0" dirty="0" smtClean="0">
                <a:solidFill>
                  <a:schemeClr val="tx1"/>
                </a:solidFill>
                <a:latin typeface="Segoe UI" panose="020B0502040204020203" pitchFamily="34" charset="0"/>
                <a:ea typeface="+mn-ea"/>
                <a:cs typeface="Segoe UI" panose="020B0502040204020203" pitchFamily="34" charset="0"/>
              </a:rPr>
              <a:t> process claim should be rejoined with the pending claims. And similarly, when nonelected claims are drawn to a process of making or using an </a:t>
            </a:r>
            <a:r>
              <a:rPr lang="en-US" sz="1000" b="1" kern="1200" baseline="0" dirty="0" smtClean="0">
                <a:solidFill>
                  <a:schemeClr val="tx1"/>
                </a:solidFill>
                <a:latin typeface="Segoe UI" panose="020B0502040204020203" pitchFamily="34" charset="0"/>
                <a:ea typeface="+mn-ea"/>
                <a:cs typeface="Segoe UI" panose="020B0502040204020203" pitchFamily="34" charset="0"/>
              </a:rPr>
              <a:t>allowable</a:t>
            </a:r>
            <a:r>
              <a:rPr lang="en-US" sz="1000" b="0" kern="1200" baseline="0" dirty="0" smtClean="0">
                <a:solidFill>
                  <a:schemeClr val="tx1"/>
                </a:solidFill>
                <a:latin typeface="Segoe UI" panose="020B0502040204020203" pitchFamily="34" charset="0"/>
                <a:ea typeface="+mn-ea"/>
                <a:cs typeface="Segoe UI" panose="020B0502040204020203" pitchFamily="34" charset="0"/>
              </a:rPr>
              <a:t> product, the claims should be considered for rejoinder.</a:t>
            </a:r>
            <a:endParaRPr lang="en-US" dirty="0"/>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67</a:t>
            </a:fld>
            <a:endParaRPr lang="en-US" altLang="en-US"/>
          </a:p>
        </p:txBody>
      </p:sp>
    </p:spTree>
    <p:extLst>
      <p:ext uri="{BB962C8B-B14F-4D97-AF65-F5344CB8AC3E}">
        <p14:creationId xmlns:p14="http://schemas.microsoft.com/office/powerpoint/2010/main" val="8948018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When a generic claim is allowable, any claim drawn to a nonelected species should be considered for rejoinder when the claim is written in dependent form or contains all limitations of the allowable generic claim.</a:t>
            </a:r>
            <a:endParaRPr lang="en-US" sz="1000" b="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68</a:t>
            </a:fld>
            <a:endParaRPr lang="en-US" altLang="en-US"/>
          </a:p>
        </p:txBody>
      </p:sp>
    </p:spTree>
    <p:extLst>
      <p:ext uri="{BB962C8B-B14F-4D97-AF65-F5344CB8AC3E}">
        <p14:creationId xmlns:p14="http://schemas.microsoft.com/office/powerpoint/2010/main" val="22921661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smtClean="0">
                <a:solidFill>
                  <a:schemeClr val="tx1"/>
                </a:solidFill>
                <a:latin typeface="Segoe UI" panose="020B0502040204020203" pitchFamily="34" charset="0"/>
                <a:ea typeface="+mn-ea"/>
                <a:cs typeface="Segoe UI" panose="020B0502040204020203" pitchFamily="34" charset="0"/>
              </a:rPr>
              <a:t>CBT NARRATION: </a:t>
            </a: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The basic form paragraph layout of a restriction requirement using the unity of invention analysis is shown. Form paragraph 18.18 serves as the </a:t>
            </a:r>
            <a:r>
              <a:rPr lang="en-US" sz="1000" b="0" kern="1200" baseline="0" smtClean="0">
                <a:solidFill>
                  <a:schemeClr val="tx1"/>
                </a:solidFill>
                <a:latin typeface="Segoe UI" panose="020B0502040204020203" pitchFamily="34" charset="0"/>
                <a:ea typeface="+mn-ea"/>
                <a:cs typeface="Segoe UI" panose="020B0502040204020203" pitchFamily="34" charset="0"/>
              </a:rPr>
              <a:t>heading of </a:t>
            </a:r>
            <a:r>
              <a:rPr lang="en-US" sz="1000" b="0" kern="1200" baseline="0" dirty="0" smtClean="0">
                <a:solidFill>
                  <a:schemeClr val="tx1"/>
                </a:solidFill>
                <a:latin typeface="Segoe UI" panose="020B0502040204020203" pitchFamily="34" charset="0"/>
                <a:ea typeface="+mn-ea"/>
                <a:cs typeface="Segoe UI" panose="020B0502040204020203" pitchFamily="34" charset="0"/>
              </a:rPr>
              <a:t>a restriction requirement for a national stage application.  </a:t>
            </a: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If a restriction requirement indicating multiple invention groups is drafted, form paragraph 18.19 is entered next and is subsequently followed by form paragraphs 18.06 through 18.06.02 and 18.07-18.07.02, as appropriate. The Action Wizard in PE2E-OC will assist you in selecting among these form paragraphs.</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If an election of species is to be drafted, form paragraph 18.20 is used and is subsequently followed by form paragraphs 18.07-18.07.03, as appropriate. Again, the Action Wizard will assist you in selecting among these form paragraphs.</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Finally, form paragraph 18.22 completes the restriction requirement and provides the applicant with information regarding proper election and traversal.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It should be noted that the use of form paragraphs 18.18 and 18.22 is always required when drafting a restriction requirement in a national stage application.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69</a:t>
            </a:fld>
            <a:endParaRPr lang="en-US" altLang="en-US"/>
          </a:p>
        </p:txBody>
      </p:sp>
    </p:spTree>
    <p:extLst>
      <p:ext uri="{BB962C8B-B14F-4D97-AF65-F5344CB8AC3E}">
        <p14:creationId xmlns:p14="http://schemas.microsoft.com/office/powerpoint/2010/main" val="212810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 b="1"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Segoe UI" panose="020B0502040204020203" pitchFamily="34" charset="0"/>
                <a:ea typeface="+mn-ea"/>
                <a:cs typeface="Segoe UI" panose="020B0502040204020203" pitchFamily="34" charset="0"/>
              </a:rPr>
              <a:t>Before we discuss </a:t>
            </a:r>
            <a:r>
              <a:rPr lang="en-US" sz="1000" b="1" kern="1200" baseline="0" dirty="0" smtClean="0">
                <a:solidFill>
                  <a:schemeClr val="tx1"/>
                </a:solidFill>
                <a:latin typeface="Segoe UI" panose="020B0502040204020203" pitchFamily="34" charset="0"/>
                <a:ea typeface="+mn-ea"/>
                <a:cs typeface="Segoe UI" panose="020B0502040204020203" pitchFamily="34" charset="0"/>
              </a:rPr>
              <a:t>how</a:t>
            </a:r>
            <a:r>
              <a:rPr lang="en-US" sz="1000" kern="1200" baseline="0" dirty="0" smtClean="0">
                <a:solidFill>
                  <a:schemeClr val="tx1"/>
                </a:solidFill>
                <a:latin typeface="Segoe UI" panose="020B0502040204020203" pitchFamily="34" charset="0"/>
                <a:ea typeface="+mn-ea"/>
                <a:cs typeface="Segoe UI" panose="020B0502040204020203" pitchFamily="34" charset="0"/>
              </a:rPr>
              <a:t> to apply unity of invention, it is crucial to determine </a:t>
            </a:r>
            <a:r>
              <a:rPr lang="en-US" sz="1000" b="1" kern="1200" baseline="0" dirty="0" smtClean="0">
                <a:solidFill>
                  <a:schemeClr val="tx1"/>
                </a:solidFill>
                <a:latin typeface="Segoe UI" panose="020B0502040204020203" pitchFamily="34" charset="0"/>
                <a:ea typeface="+mn-ea"/>
                <a:cs typeface="Segoe UI" panose="020B0502040204020203" pitchFamily="34" charset="0"/>
              </a:rPr>
              <a:t>when</a:t>
            </a:r>
            <a:r>
              <a:rPr lang="en-US" sz="1000" kern="1200" baseline="0" dirty="0" smtClean="0">
                <a:solidFill>
                  <a:schemeClr val="tx1"/>
                </a:solidFill>
                <a:latin typeface="Segoe UI" panose="020B0502040204020203" pitchFamily="34" charset="0"/>
                <a:ea typeface="+mn-ea"/>
                <a:cs typeface="Segoe UI" panose="020B0502040204020203" pitchFamily="34" charset="0"/>
              </a:rPr>
              <a:t> it must be used. First, we must always confirm the type of application under examination, so let’s first review how to determine whether the instant application is a filing under 111(a) or a national stage submission under 371</a:t>
            </a:r>
            <a:r>
              <a:rPr lang="en-US" altLang="en-US" sz="1000" baseline="0" dirty="0" smtClean="0">
                <a:latin typeface="Segoe UI" panose="020B0502040204020203" pitchFamily="34" charset="0"/>
                <a:cs typeface="Segoe UI" panose="020B0502040204020203" pitchFamily="34" charset="0"/>
              </a:rPr>
              <a:t>.</a:t>
            </a:r>
            <a:r>
              <a:rPr lang="en-US" sz="1000" kern="1200" baseline="0" dirty="0" smtClean="0">
                <a:solidFill>
                  <a:schemeClr val="tx1"/>
                </a:solidFill>
                <a:latin typeface="Segoe UI" panose="020B0502040204020203" pitchFamily="34" charset="0"/>
                <a:ea typeface="+mn-ea"/>
                <a:cs typeface="Segoe UI" panose="020B0502040204020203" pitchFamily="34" charset="0"/>
              </a:rPr>
              <a:t>  Using PE2E-DAV, click on the Continuity section in the Application Data tab of the instant application. If the relationship column indicates “371</a:t>
            </a:r>
            <a:r>
              <a:rPr lang="en-US" altLang="en-US" sz="1000" baseline="0" dirty="0" smtClean="0">
                <a:latin typeface="Segoe UI" panose="020B0502040204020203" pitchFamily="34" charset="0"/>
                <a:cs typeface="Segoe UI" panose="020B0502040204020203" pitchFamily="34" charset="0"/>
              </a:rPr>
              <a:t> </a:t>
            </a:r>
            <a:r>
              <a:rPr lang="en-US" sz="1000" kern="1200" baseline="0" dirty="0" smtClean="0">
                <a:solidFill>
                  <a:schemeClr val="tx1"/>
                </a:solidFill>
                <a:latin typeface="Segoe UI" panose="020B0502040204020203" pitchFamily="34" charset="0"/>
                <a:ea typeface="+mn-ea"/>
                <a:cs typeface="Segoe UI" panose="020B0502040204020203" pitchFamily="34" charset="0"/>
              </a:rPr>
              <a:t>of” in the row that the instant application is displayed, then the instant application is a 371 application.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2149783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smtClean="0">
                <a:solidFill>
                  <a:schemeClr val="tx1"/>
                </a:solidFill>
                <a:latin typeface="Segoe UI" panose="020B0502040204020203" pitchFamily="34" charset="0"/>
                <a:ea typeface="+mn-ea"/>
                <a:cs typeface="Segoe UI" panose="020B0502040204020203" pitchFamily="34" charset="0"/>
              </a:rPr>
              <a:t>CBT NARRATION: </a:t>
            </a: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These additional form paragraphs may be also used with respect to a restriction requirement in a national stage application.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As previously discussed, form paragraph 8.12 is used to indicate the existence of a linking claim.</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Form paragraph 8.21.04 is used to provide notice to applicant regarding potential rejoinder of claims.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Form paragraph 8.23 and 8.23.01 are used when a telephone call is placed to the applicant regarding election/restriction over the phone. Form paragraph 8.23.02 reminds the applicant and provides instructions to update the inventorship of the application upon cancellation of claims to a nonelected invention.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Form paragraph 18.21, for use with national stage applications, is used to inform the applicant that newly added claims lack unity with the invention as originally claimed.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453824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smtClean="0">
                <a:solidFill>
                  <a:schemeClr val="tx1"/>
                </a:solidFill>
                <a:latin typeface="Segoe UI" panose="020B0502040204020203" pitchFamily="34" charset="0"/>
                <a:ea typeface="+mn-ea"/>
                <a:cs typeface="Segoe UI" panose="020B0502040204020203" pitchFamily="34" charset="0"/>
              </a:rPr>
              <a:t>CBT NARRATION: </a:t>
            </a: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Now, let’s review some pitfalls that are commonly seen in restriction requirements for national stage applications.</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Probably </a:t>
            </a:r>
            <a:r>
              <a:rPr lang="en-US" sz="1000" b="1" i="1" kern="1200" baseline="0" dirty="0" smtClean="0">
                <a:solidFill>
                  <a:schemeClr val="tx1"/>
                </a:solidFill>
                <a:latin typeface="Segoe UI" panose="020B0502040204020203" pitchFamily="34" charset="0"/>
                <a:ea typeface="+mn-ea"/>
                <a:cs typeface="Segoe UI" panose="020B0502040204020203" pitchFamily="34" charset="0"/>
              </a:rPr>
              <a:t>the</a:t>
            </a:r>
            <a:r>
              <a:rPr lang="en-US" sz="1000" b="0" kern="1200" baseline="0" dirty="0" smtClean="0">
                <a:solidFill>
                  <a:schemeClr val="tx1"/>
                </a:solidFill>
                <a:latin typeface="Segoe UI" panose="020B0502040204020203" pitchFamily="34" charset="0"/>
                <a:ea typeface="+mn-ea"/>
                <a:cs typeface="Segoe UI" panose="020B0502040204020203" pitchFamily="34" charset="0"/>
              </a:rPr>
              <a:t> most observed mistake is the use of the wrong restriction analysis for the type of application being examined.  Recall that “independent and distinct” analysis is not proper for use in national stage applications submitted under 35 U.S.C. 371. Only unity of invention restriction analysis must be used.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Even in situations when an application has been correctly identified as a national stage application and the unity form paragraphs are used in the restriction requirement, another common mistake is to rely on “independent and distinct” language or rationale in the lack of unity analysis. For example, relying on search burden or separate classification as a justification to require restriction of a claimed invention is not proper within unity of invention.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Two more common reasons for an improper holding of lack of unity are: (1) failing to identify or apply prior art to </a:t>
            </a:r>
            <a:r>
              <a:rPr lang="en-US" sz="1000" b="1" i="1" kern="1200" baseline="0" dirty="0" smtClean="0">
                <a:solidFill>
                  <a:schemeClr val="tx1"/>
                </a:solidFill>
                <a:latin typeface="Segoe UI" panose="020B0502040204020203" pitchFamily="34" charset="0"/>
                <a:ea typeface="+mn-ea"/>
                <a:cs typeface="Segoe UI" panose="020B0502040204020203" pitchFamily="34" charset="0"/>
              </a:rPr>
              <a:t>all</a:t>
            </a:r>
            <a:r>
              <a:rPr lang="en-US" sz="1000" b="0" kern="1200" baseline="0" dirty="0" smtClean="0">
                <a:solidFill>
                  <a:schemeClr val="tx1"/>
                </a:solidFill>
                <a:latin typeface="Segoe UI" panose="020B0502040204020203" pitchFamily="34" charset="0"/>
                <a:ea typeface="+mn-ea"/>
                <a:cs typeface="Segoe UI" panose="020B0502040204020203" pitchFamily="34" charset="0"/>
              </a:rPr>
              <a:t> of the technical features shared by the inventions and (2) establishing an unreasonable restriction based on a narrow, literal, or academic approach to unity of invention. Refer back to the slides on reasonableness and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MPEP 1850</a:t>
            </a:r>
            <a:r>
              <a:rPr lang="en-US" sz="1000" b="0" kern="1200" baseline="0" dirty="0" smtClean="0">
                <a:solidFill>
                  <a:schemeClr val="tx1"/>
                </a:solidFill>
                <a:latin typeface="Segoe UI" panose="020B0502040204020203" pitchFamily="34" charset="0"/>
                <a:ea typeface="+mn-ea"/>
                <a:cs typeface="Segoe UI" panose="020B0502040204020203" pitchFamily="34" charset="0"/>
              </a:rPr>
              <a:t>.</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Smaller mistakes include more formal matters such as failing to include all the necessary form paragraphs in the restriction requirement, listing claims in multiple or incorrect invention groups, failing to provide copies of relied upon prior art when required, and the inclusion of incorrect form paragraphs.  </a:t>
            </a:r>
            <a:endParaRPr lang="en-US" sz="1000" b="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629207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smtClean="0">
                <a:solidFill>
                  <a:schemeClr val="tx1"/>
                </a:solidFill>
                <a:latin typeface="Segoe UI" panose="020B0502040204020203" pitchFamily="34" charset="0"/>
                <a:ea typeface="+mn-ea"/>
                <a:cs typeface="Segoe UI" panose="020B0502040204020203" pitchFamily="34" charset="0"/>
              </a:rPr>
              <a:t>CBT NARRATION: </a:t>
            </a: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When drafting a restriction requirement in a national stage application, submitted under 35 U.S.C. 371, consider the following helpful hints.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Verify the type of application under examination (which is either a submission under 371 or a filing under 111(a)), and ensure that the correct restriction analysis is used.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When grouping claims in a restriction requirement, confirm that every claim is included in at least one invention group or is indicated as a linking claim.   Likewise, for an election of species, verify that any generic claims are identified. </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Finally, ensure that all shared or corresponding technical features are identified and, where necessary, addressed by the prior art.</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Use Patents End to End- OC’s Action Wizard to ensure that all necessary form paragraphs are included in the restriction requirement. Finally, remember never to use customized form paragraphs for unity of invention analysis – only use the form paragraphs provided in OC.</a:t>
            </a:r>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713298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strike="noStrike"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456989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smtClean="0">
                <a:solidFill>
                  <a:schemeClr val="tx1"/>
                </a:solidFill>
                <a:latin typeface="Segoe UI" panose="020B0502040204020203" pitchFamily="34" charset="0"/>
                <a:ea typeface="+mn-ea"/>
                <a:cs typeface="Segoe UI" panose="020B0502040204020203" pitchFamily="34" charset="0"/>
              </a:rPr>
              <a:t>CBT NARRATION: </a:t>
            </a: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The correct answer is “D.” This is an improper restriction requirement because it uses “independent and distinct” analysis for a 371 application.</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The restriction correctly uses form paragraph 18.07 to indicate that the inventions lack the same or corresponding special technical features; however, the analysis then diverges to “independent and distinct” language with a discussion of the inventions of a product and a process of use being shown to be </a:t>
            </a:r>
            <a:r>
              <a:rPr lang="en-US" sz="1000" b="1" kern="1200" baseline="0" dirty="0" smtClean="0">
                <a:solidFill>
                  <a:schemeClr val="tx1"/>
                </a:solidFill>
                <a:latin typeface="Segoe UI" panose="020B0502040204020203" pitchFamily="34" charset="0"/>
                <a:ea typeface="+mn-ea"/>
                <a:cs typeface="Segoe UI" panose="020B0502040204020203" pitchFamily="34" charset="0"/>
              </a:rPr>
              <a:t>distinct</a:t>
            </a:r>
            <a:r>
              <a:rPr lang="en-US" sz="1000" b="0" kern="1200" baseline="0" dirty="0" smtClean="0">
                <a:solidFill>
                  <a:schemeClr val="tx1"/>
                </a:solidFill>
                <a:latin typeface="Segoe UI" panose="020B0502040204020203" pitchFamily="34" charset="0"/>
                <a:ea typeface="+mn-ea"/>
                <a:cs typeface="Segoe UI" panose="020B0502040204020203" pitchFamily="34" charset="0"/>
              </a:rPr>
              <a:t>. Independent and distinct analysis is the improper restriction analysis for an application submitted under 35 U.S.C. 371.</a:t>
            </a:r>
          </a:p>
          <a:p>
            <a:endParaRPr lang="en-US" sz="900" b="1"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468066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strike="noStrike"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75</a:t>
            </a:fld>
            <a:endParaRPr lang="en-US" altLang="en-US"/>
          </a:p>
        </p:txBody>
      </p:sp>
    </p:spTree>
    <p:extLst>
      <p:ext uri="{BB962C8B-B14F-4D97-AF65-F5344CB8AC3E}">
        <p14:creationId xmlns:p14="http://schemas.microsoft.com/office/powerpoint/2010/main" val="6778448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smtClean="0">
                <a:solidFill>
                  <a:schemeClr val="tx1"/>
                </a:solidFill>
                <a:latin typeface="Segoe UI" panose="020B0502040204020203" pitchFamily="34" charset="0"/>
                <a:ea typeface="+mn-ea"/>
                <a:cs typeface="Segoe UI" panose="020B0502040204020203" pitchFamily="34" charset="0"/>
              </a:rPr>
              <a:t>CBT NARRATION: </a:t>
            </a: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Answer options A and C are true.</a:t>
            </a:r>
          </a:p>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Regarding answer option A, unity of invention is present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since the claims share at least one technical feature. Here, the claims share technical features “A” and “B.”</a:t>
            </a:r>
          </a:p>
          <a:p>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i="0" kern="1200" baseline="0" dirty="0" smtClean="0">
                <a:solidFill>
                  <a:schemeClr val="tx1"/>
                </a:solidFill>
                <a:latin typeface="Segoe UI" panose="020B0502040204020203" pitchFamily="34" charset="0"/>
                <a:ea typeface="+mn-ea"/>
                <a:cs typeface="Segoe UI" panose="020B0502040204020203" pitchFamily="34" charset="0"/>
              </a:rPr>
              <a:t>Answer option B is false since a proper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analysis under unity of invention accounts for all shared technical features. In answer option B, the additional shared technical feature of “B” was not shown to be taught by the prior art.  </a:t>
            </a:r>
          </a:p>
          <a:p>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i="0" kern="1200" baseline="0" dirty="0" smtClean="0">
                <a:solidFill>
                  <a:schemeClr val="tx1"/>
                </a:solidFill>
                <a:latin typeface="Segoe UI" panose="020B0502040204020203" pitchFamily="34" charset="0"/>
                <a:ea typeface="+mn-ea"/>
                <a:cs typeface="Segoe UI" panose="020B0502040204020203" pitchFamily="34" charset="0"/>
              </a:rPr>
              <a:t>Since answer option 3 properly indicates that all technical features are taught by the prior art, answer option 3 is true.</a:t>
            </a:r>
          </a:p>
          <a:p>
            <a:endParaRPr lang="en-US" sz="1000" b="0" i="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i="0" kern="1200" baseline="0" dirty="0" smtClean="0">
                <a:solidFill>
                  <a:schemeClr val="tx1"/>
                </a:solidFill>
                <a:latin typeface="Segoe UI" panose="020B0502040204020203" pitchFamily="34" charset="0"/>
                <a:ea typeface="+mn-ea"/>
                <a:cs typeface="Segoe UI" panose="020B0502040204020203" pitchFamily="34" charset="0"/>
              </a:rPr>
              <a:t>Regarding answer option 4, if technical features “C” and “D” are trivial features, then a restriction requirement is </a:t>
            </a:r>
            <a:r>
              <a:rPr lang="en-US" sz="1000" b="1" i="0" kern="1200" baseline="0" dirty="0" smtClean="0">
                <a:solidFill>
                  <a:schemeClr val="tx1"/>
                </a:solidFill>
                <a:latin typeface="Segoe UI" panose="020B0502040204020203" pitchFamily="34" charset="0"/>
                <a:ea typeface="+mn-ea"/>
                <a:cs typeface="Segoe UI" panose="020B0502040204020203" pitchFamily="34" charset="0"/>
              </a:rPr>
              <a:t>not</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 reasonable, even if technical features “A” and “B” are known in the prior art.  </a:t>
            </a:r>
            <a:endParaRPr lang="en-US" sz="1000" b="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76</a:t>
            </a:fld>
            <a:endParaRPr lang="en-US" altLang="en-US"/>
          </a:p>
        </p:txBody>
      </p:sp>
    </p:spTree>
    <p:extLst>
      <p:ext uri="{BB962C8B-B14F-4D97-AF65-F5344CB8AC3E}">
        <p14:creationId xmlns:p14="http://schemas.microsoft.com/office/powerpoint/2010/main" val="22274704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77</a:t>
            </a:fld>
            <a:endParaRPr lang="en-US" altLang="en-US"/>
          </a:p>
        </p:txBody>
      </p:sp>
    </p:spTree>
    <p:extLst>
      <p:ext uri="{BB962C8B-B14F-4D97-AF65-F5344CB8AC3E}">
        <p14:creationId xmlns:p14="http://schemas.microsoft.com/office/powerpoint/2010/main" val="17186034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kern="1200" baseline="0" dirty="0" smtClean="0">
                <a:solidFill>
                  <a:schemeClr val="tx1"/>
                </a:solidFill>
                <a:latin typeface="Segoe UI" panose="020B0502040204020203" pitchFamily="34" charset="0"/>
                <a:ea typeface="+mn-ea"/>
                <a:cs typeface="Segoe UI" panose="020B0502040204020203" pitchFamily="34" charset="0"/>
              </a:rPr>
              <a:t>CBT NARRATION: </a:t>
            </a:r>
          </a:p>
          <a:p>
            <a:endParaRPr lang="en-US" altLang="en-US" sz="1000" b="0" kern="1200" baseline="0" dirty="0" smtClean="0">
              <a:solidFill>
                <a:schemeClr val="tx1"/>
              </a:solidFill>
              <a:latin typeface="Segoe UI" panose="020B0502040204020203" pitchFamily="34" charset="0"/>
              <a:ea typeface="+mn-ea"/>
              <a:cs typeface="Segoe UI" panose="020B0502040204020203" pitchFamily="34" charset="0"/>
            </a:endParaRPr>
          </a:p>
          <a:p>
            <a:pPr marL="0" indent="0">
              <a:buNone/>
            </a:pP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The answer is “No.” </a:t>
            </a:r>
            <a:r>
              <a:rPr lang="en-US" sz="1000" b="0" kern="1200" baseline="0" dirty="0" smtClean="0">
                <a:solidFill>
                  <a:schemeClr val="tx1"/>
                </a:solidFill>
                <a:latin typeface="Segoe UI" panose="020B0502040204020203" pitchFamily="34" charset="0"/>
                <a:ea typeface="+mn-ea"/>
                <a:cs typeface="Segoe UI" panose="020B0502040204020203" pitchFamily="34" charset="0"/>
              </a:rPr>
              <a:t>Merely referencing the documents cited on the International Search Report is not a complete unity of invention analysis. A determination of whether any shared technical features exist was not performed. No specific prior art references were mentioned.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a:p>
            <a:endParaRPr lang="en-US" sz="400" b="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b="0" kern="1200" baseline="0" dirty="0" smtClean="0">
                <a:solidFill>
                  <a:schemeClr val="tx1"/>
                </a:solidFill>
                <a:latin typeface="Segoe UI" panose="020B0502040204020203" pitchFamily="34" charset="0"/>
                <a:ea typeface="+mn-ea"/>
                <a:cs typeface="Segoe UI" panose="020B0502040204020203" pitchFamily="34" charset="0"/>
              </a:rPr>
              <a:t>The knowledge check serves as a reminder to provide a complete unity of invention analysis in your restriction. A complete </a:t>
            </a:r>
            <a:r>
              <a:rPr lang="en-US" sz="1000" b="0" i="1" kern="1200" baseline="0" dirty="0" smtClean="0">
                <a:solidFill>
                  <a:schemeClr val="tx1"/>
                </a:solidFill>
                <a:latin typeface="Segoe UI" panose="020B0502040204020203" pitchFamily="34" charset="0"/>
                <a:ea typeface="+mn-ea"/>
                <a:cs typeface="Segoe UI" panose="020B0502040204020203" pitchFamily="34" charset="0"/>
              </a:rPr>
              <a:t>a posteriori </a:t>
            </a:r>
            <a:r>
              <a:rPr lang="en-US" sz="1000" b="0" i="0" kern="1200" baseline="0" dirty="0" smtClean="0">
                <a:solidFill>
                  <a:schemeClr val="tx1"/>
                </a:solidFill>
                <a:latin typeface="Segoe UI" panose="020B0502040204020203" pitchFamily="34" charset="0"/>
                <a:ea typeface="+mn-ea"/>
                <a:cs typeface="Segoe UI" panose="020B0502040204020203" pitchFamily="34" charset="0"/>
              </a:rPr>
              <a:t>analysis includes providing </a:t>
            </a:r>
            <a:r>
              <a:rPr lang="en-US" altLang="en-US" sz="1000" b="0" kern="1200" baseline="0" dirty="0" smtClean="0">
                <a:solidFill>
                  <a:schemeClr val="tx1"/>
                </a:solidFill>
                <a:latin typeface="Segoe UI" panose="020B0502040204020203" pitchFamily="34" charset="0"/>
                <a:ea typeface="+mn-ea"/>
                <a:cs typeface="Segoe UI" panose="020B0502040204020203" pitchFamily="34" charset="0"/>
              </a:rPr>
              <a:t>specific prior art citations (for example, item-to-item matching) to support the finding of a lack of unity of invention.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78</a:t>
            </a:fld>
            <a:endParaRPr lang="en-US" altLang="en-US"/>
          </a:p>
        </p:txBody>
      </p:sp>
    </p:spTree>
    <p:extLst>
      <p:ext uri="{BB962C8B-B14F-4D97-AF65-F5344CB8AC3E}">
        <p14:creationId xmlns:p14="http://schemas.microsoft.com/office/powerpoint/2010/main" val="3460427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kern="1200" baseline="0" dirty="0" smtClean="0">
                <a:solidFill>
                  <a:schemeClr val="tx1"/>
                </a:solidFill>
                <a:latin typeface="Segoe UI" panose="020B0502040204020203" pitchFamily="34" charset="0"/>
                <a:ea typeface="+mn-ea"/>
                <a:cs typeface="Segoe UI" panose="020B0502040204020203" pitchFamily="34" charset="0"/>
              </a:rPr>
              <a:t>CBT NARRATION: </a:t>
            </a:r>
          </a:p>
          <a:p>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For additional information regarding unity of invention, the identified sections of the patent laws, patent regulations, and MPEP, should be consulted. Additionally, you will find </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unity of invention examples in</a:t>
            </a:r>
            <a:r>
              <a:rPr lang="en-US" sz="1000" kern="1200" baseline="0" dirty="0" smtClean="0">
                <a:solidFill>
                  <a:schemeClr val="tx1"/>
                </a:solidFill>
                <a:latin typeface="Segoe UI" panose="020B0502040204020203" pitchFamily="34" charset="0"/>
                <a:ea typeface="+mn-ea"/>
                <a:cs typeface="Segoe UI" panose="020B0502040204020203" pitchFamily="34" charset="0"/>
              </a:rPr>
              <a:t> Chapter 10 of the </a:t>
            </a:r>
            <a:r>
              <a:rPr lang="en-US" sz="1000" i="1" kern="1200" baseline="0" dirty="0" smtClean="0">
                <a:solidFill>
                  <a:schemeClr val="tx1"/>
                </a:solidFill>
                <a:latin typeface="Segoe UI" panose="020B0502040204020203" pitchFamily="34" charset="0"/>
                <a:ea typeface="+mn-ea"/>
                <a:cs typeface="Segoe UI" panose="020B0502040204020203" pitchFamily="34" charset="0"/>
              </a:rPr>
              <a:t>PCT </a:t>
            </a:r>
            <a:r>
              <a:rPr lang="en-US" altLang="en-US" sz="1000" i="1" kern="1200" baseline="0" dirty="0" smtClean="0">
                <a:solidFill>
                  <a:schemeClr val="tx1"/>
                </a:solidFill>
                <a:latin typeface="Segoe UI" panose="020B0502040204020203" pitchFamily="34" charset="0"/>
                <a:ea typeface="+mn-ea"/>
                <a:cs typeface="Segoe UI" panose="020B0502040204020203" pitchFamily="34" charset="0"/>
              </a:rPr>
              <a:t>International Search and Preliminary Examination Guidelines</a:t>
            </a: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 You will find a direct link to Chapter 10 in the patent examiner’s toolkit on your workstation.</a:t>
            </a:r>
          </a:p>
          <a:p>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a:p>
            <a:endParaRPr lang="en-US" sz="100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732260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Segoe UI" panose="020B0502040204020203" pitchFamily="34" charset="0"/>
                <a:ea typeface="+mn-ea"/>
                <a:cs typeface="Segoe UI" panose="020B0502040204020203" pitchFamily="34" charset="0"/>
              </a:rPr>
              <a:t>It is a best practice to also review the file wrapper of the instant application to verify the “Notice of DO/EO Acceptance Mailed” is present.  Look for document code M903. This notice is only generated once an application has successfully fulfilled the requirements for entry into the US national phase of the PCT. As such, the notice would </a:t>
            </a:r>
            <a:r>
              <a:rPr lang="en-US" sz="1000" b="1" kern="1200" baseline="0" dirty="0" smtClean="0">
                <a:solidFill>
                  <a:schemeClr val="tx1"/>
                </a:solidFill>
                <a:latin typeface="Segoe UI" panose="020B0502040204020203" pitchFamily="34" charset="0"/>
                <a:ea typeface="+mn-ea"/>
                <a:cs typeface="Segoe UI" panose="020B0502040204020203" pitchFamily="34" charset="0"/>
              </a:rPr>
              <a:t>not</a:t>
            </a:r>
            <a:r>
              <a:rPr lang="en-US" sz="1000" kern="1200" baseline="0" dirty="0" smtClean="0">
                <a:solidFill>
                  <a:schemeClr val="tx1"/>
                </a:solidFill>
                <a:latin typeface="Segoe UI" panose="020B0502040204020203" pitchFamily="34" charset="0"/>
                <a:ea typeface="+mn-ea"/>
                <a:cs typeface="Segoe UI" panose="020B0502040204020203" pitchFamily="34" charset="0"/>
              </a:rPr>
              <a:t> be present in the file wrapper of an application filed under 35 U.S.C. 111(a).</a:t>
            </a:r>
            <a:endParaRPr lang="en-US" sz="1000" kern="1200" baseline="0" dirty="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592989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You should now have an improved understanding of Unity of Invention analysis including determination of the applicable restriction analysis; “</a:t>
            </a:r>
            <a:r>
              <a:rPr lang="en-US" sz="1000" i="1" kern="1200" baseline="0" dirty="0" smtClean="0">
                <a:solidFill>
                  <a:schemeClr val="tx1"/>
                </a:solidFill>
                <a:latin typeface="Segoe UI" panose="020B0502040204020203" pitchFamily="34" charset="0"/>
                <a:ea typeface="+mn-ea"/>
                <a:cs typeface="Segoe UI" panose="020B0502040204020203" pitchFamily="34" charset="0"/>
              </a:rPr>
              <a:t>a priori</a:t>
            </a:r>
            <a:r>
              <a:rPr lang="en-US" sz="1000" kern="1200" baseline="0" dirty="0" smtClean="0">
                <a:solidFill>
                  <a:schemeClr val="tx1"/>
                </a:solidFill>
                <a:latin typeface="Segoe UI" panose="020B0502040204020203" pitchFamily="34" charset="0"/>
                <a:ea typeface="+mn-ea"/>
                <a:cs typeface="Segoe UI" panose="020B0502040204020203" pitchFamily="34" charset="0"/>
              </a:rPr>
              <a:t>” and “</a:t>
            </a:r>
            <a:r>
              <a:rPr lang="en-US" sz="1000" i="1" kern="1200" baseline="0" dirty="0" smtClean="0">
                <a:solidFill>
                  <a:schemeClr val="tx1"/>
                </a:solidFill>
                <a:latin typeface="Segoe UI" panose="020B0502040204020203" pitchFamily="34" charset="0"/>
                <a:ea typeface="+mn-ea"/>
                <a:cs typeface="Segoe UI" panose="020B0502040204020203" pitchFamily="34" charset="0"/>
              </a:rPr>
              <a:t>a posteriori</a:t>
            </a:r>
            <a:r>
              <a:rPr lang="en-US" sz="1000" kern="1200" baseline="0" dirty="0" smtClean="0">
                <a:solidFill>
                  <a:schemeClr val="tx1"/>
                </a:solidFill>
                <a:latin typeface="Segoe UI" panose="020B0502040204020203" pitchFamily="34" charset="0"/>
                <a:ea typeface="+mn-ea"/>
                <a:cs typeface="Segoe UI" panose="020B0502040204020203" pitchFamily="34" charset="0"/>
              </a:rPr>
              <a:t>” analysis; reasonableness of unity restriction; grouping inventions; combinations of different categories of inventions; election of species; and rejoinder practice.</a:t>
            </a:r>
          </a:p>
          <a:p>
            <a:endParaRPr lang="en-US" dirty="0"/>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80</a:t>
            </a:fld>
            <a:endParaRPr lang="en-US" altLang="en-US"/>
          </a:p>
        </p:txBody>
      </p:sp>
    </p:spTree>
    <p:extLst>
      <p:ext uri="{BB962C8B-B14F-4D97-AF65-F5344CB8AC3E}">
        <p14:creationId xmlns:p14="http://schemas.microsoft.com/office/powerpoint/2010/main" val="6856375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This table shows the unity of invention points of contact for each technology center.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454961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endParaRPr lang="en-US" sz="400" kern="1200" baseline="0" dirty="0" smtClean="0">
              <a:solidFill>
                <a:schemeClr val="tx1"/>
              </a:solidFill>
              <a:latin typeface="Segoe UI" panose="020B0502040204020203" pitchFamily="34" charset="0"/>
              <a:ea typeface="+mn-ea"/>
              <a:cs typeface="Segoe UI" panose="020B0502040204020203" pitchFamily="34" charset="0"/>
            </a:endParaRPr>
          </a:p>
          <a:p>
            <a:r>
              <a:rPr lang="en-US" sz="1000" kern="1200" baseline="0" dirty="0" smtClean="0">
                <a:solidFill>
                  <a:schemeClr val="tx1"/>
                </a:solidFill>
                <a:latin typeface="Segoe UI" panose="020B0502040204020203" pitchFamily="34" charset="0"/>
                <a:ea typeface="+mn-ea"/>
                <a:cs typeface="Segoe UI" panose="020B0502040204020203" pitchFamily="34" charset="0"/>
              </a:rPr>
              <a:t>Thank you for attending this presentation on unity of invention. Provided are the other time code for this presentation as well as a survey link for this course.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EC2A86-09E9-4EDE-A4F1-E9D5C5D9D9E5}" type="slidenum">
              <a:rPr lang="en-US" altLang="en-US" smtClean="0"/>
              <a:pPr/>
              <a:t>82</a:t>
            </a:fld>
            <a:endParaRPr lang="en-US" altLang="en-US"/>
          </a:p>
        </p:txBody>
      </p:sp>
    </p:spTree>
    <p:extLst>
      <p:ext uri="{BB962C8B-B14F-4D97-AF65-F5344CB8AC3E}">
        <p14:creationId xmlns:p14="http://schemas.microsoft.com/office/powerpoint/2010/main" val="158050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kern="1200" baseline="0" dirty="0" smtClean="0">
                <a:solidFill>
                  <a:schemeClr val="tx1"/>
                </a:solidFill>
                <a:latin typeface="Segoe UI" panose="020B0502040204020203" pitchFamily="34" charset="0"/>
                <a:ea typeface="+mn-ea"/>
                <a:cs typeface="Segoe UI" panose="020B0502040204020203" pitchFamily="34" charset="0"/>
              </a:rPr>
              <a:t>CBT NARRATION: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400" b="1"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latin typeface="Segoe UI" panose="020B0502040204020203" pitchFamily="34" charset="0"/>
                <a:ea typeface="+mn-ea"/>
                <a:cs typeface="Segoe UI" panose="020B0502040204020203" pitchFamily="34" charset="0"/>
              </a:rPr>
              <a:t>For a 371 application, the Continuity Data in PALM will indicate that the instant application is a national stage entry of an international application filed under the PCT. As the highlighted portions of this screenshot illustrate, caution is needed to ensure reference is being made to the continuity data of the </a:t>
            </a:r>
            <a:r>
              <a:rPr lang="en-US" sz="1000" b="1" i="1" kern="1200" baseline="0" dirty="0" smtClean="0">
                <a:solidFill>
                  <a:schemeClr val="tx1"/>
                </a:solidFill>
                <a:latin typeface="Segoe UI" panose="020B0502040204020203" pitchFamily="34" charset="0"/>
                <a:ea typeface="+mn-ea"/>
                <a:cs typeface="Segoe UI" panose="020B0502040204020203" pitchFamily="34" charset="0"/>
              </a:rPr>
              <a:t>instant</a:t>
            </a:r>
            <a:r>
              <a:rPr lang="en-US" sz="1000" kern="1200" baseline="0" dirty="0" smtClean="0">
                <a:solidFill>
                  <a:schemeClr val="tx1"/>
                </a:solidFill>
                <a:latin typeface="Segoe UI" panose="020B0502040204020203" pitchFamily="34" charset="0"/>
                <a:ea typeface="+mn-ea"/>
                <a:cs typeface="Segoe UI" panose="020B0502040204020203" pitchFamily="34" charset="0"/>
              </a:rPr>
              <a:t> application, rather than the continuity data of a child or parent application.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baseline="0" dirty="0" smtClean="0">
              <a:solidFill>
                <a:schemeClr val="tx1"/>
              </a:solidFill>
              <a:latin typeface="Segoe UI" panose="020B0502040204020203" pitchFamily="34" charset="0"/>
              <a:ea typeface="+mn-ea"/>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EC2A86-09E9-4EDE-A4F1-E9D5C5D9D9E5}"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000" b="0" i="1"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10622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90434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5811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88859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3379355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014119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22859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04900"/>
            <a:ext cx="8229600" cy="412895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7338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81099"/>
            <a:ext cx="8229600" cy="405335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41341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23215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6872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24042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534897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196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89842"/>
            <a:ext cx="8229600" cy="414400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091055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181100"/>
            <a:ext cx="8229600" cy="40386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1684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68254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9579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26718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37206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4211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4215"/>
            <a:ext cx="8229600" cy="715627"/>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04901"/>
            <a:ext cx="8229600" cy="41148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latin typeface="+mn-lt"/>
                <a:ea typeface="Tahoma" panose="020B0604030504040204" pitchFamily="34" charset="0"/>
                <a:cs typeface="Tahoma" panose="020B0604030504040204" pitchFamily="34" charset="0"/>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0725031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Lst>
  <p:timing>
    <p:tnLst>
      <p:par>
        <p:cTn id="1" dur="indefinite" restart="never" nodeType="tmRoot"/>
      </p:par>
    </p:tnLst>
  </p:timing>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48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48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48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48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48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9273"/>
            <a:ext cx="8229600" cy="715627"/>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16151"/>
            <a:ext cx="8229600" cy="4116076"/>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latin typeface="+mn-lt"/>
                <a:ea typeface="Tahoma" panose="020B0604030504040204" pitchFamily="34" charset="0"/>
                <a:cs typeface="Tahoma" panose="020B0604030504040204" pitchFamily="34" charset="0"/>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57025769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Lst>
  <p:timing>
    <p:tnLst>
      <p:par>
        <p:cTn id="1" dur="indefinite" restart="never" nodeType="tmRoot"/>
      </p:par>
    </p:tnLst>
  </p:timing>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48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48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48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48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48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www.wipo.int/export/sites/www/pct/en/texts/pdf/ispe.pdf"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hyperlink" Target="http://www.wipo.int/export/sites/www/pct/en/texts/pdf/ispe.pdf" TargetMode="External"/><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hyperlink" Target="https://usptogov.sharepoint.com/sites/0d19d053/Pages/ContactList.aspx"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altLang="en-US" sz="4400" dirty="0" smtClean="0"/>
              <a:t>Unity of Invention</a:t>
            </a:r>
            <a:endParaRPr lang="en-US" sz="4400" dirty="0"/>
          </a:p>
        </p:txBody>
      </p:sp>
      <p:sp>
        <p:nvSpPr>
          <p:cNvPr id="3" name="Subtitle 2"/>
          <p:cNvSpPr>
            <a:spLocks noGrp="1"/>
          </p:cNvSpPr>
          <p:nvPr>
            <p:ph type="subTitle" idx="1"/>
          </p:nvPr>
        </p:nvSpPr>
        <p:spPr>
          <a:xfrm>
            <a:off x="685800" y="2857500"/>
            <a:ext cx="7086600" cy="956441"/>
          </a:xfrm>
        </p:spPr>
        <p:txBody>
          <a:bodyPr/>
          <a:lstStyle/>
          <a:p>
            <a:r>
              <a:rPr lang="en-US" dirty="0" smtClean="0"/>
              <a:t>October 2019</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Title 1"/>
          <p:cNvSpPr>
            <a:spLocks noGrp="1"/>
          </p:cNvSpPr>
          <p:nvPr>
            <p:ph type="title"/>
          </p:nvPr>
        </p:nvSpPr>
        <p:spPr>
          <a:xfrm>
            <a:off x="457199" y="389273"/>
            <a:ext cx="8296275" cy="715627"/>
          </a:xfrm>
        </p:spPr>
        <p:txBody>
          <a:bodyPr>
            <a:noAutofit/>
          </a:bodyPr>
          <a:lstStyle/>
          <a:p>
            <a:r>
              <a:rPr lang="en-US" altLang="en-US" sz="3400" dirty="0" smtClean="0"/>
              <a:t>Application type indicators – 371 (</a:t>
            </a:r>
            <a:r>
              <a:rPr lang="en-US" altLang="en-US" sz="3400" i="1" dirty="0" smtClean="0"/>
              <a:t>cont.</a:t>
            </a:r>
            <a:r>
              <a:rPr lang="en-US" altLang="en-US" sz="3400" dirty="0" smtClean="0"/>
              <a:t>)</a:t>
            </a:r>
            <a:br>
              <a:rPr lang="en-US" altLang="en-US" sz="3400" dirty="0" smtClean="0"/>
            </a:br>
            <a:endParaRPr lang="en-US" altLang="en-US" sz="3400" dirty="0"/>
          </a:p>
        </p:txBody>
      </p:sp>
      <p:sp>
        <p:nvSpPr>
          <p:cNvPr id="9" name="Content Placeholder 8"/>
          <p:cNvSpPr>
            <a:spLocks noGrp="1"/>
          </p:cNvSpPr>
          <p:nvPr>
            <p:ph idx="1"/>
          </p:nvPr>
        </p:nvSpPr>
        <p:spPr/>
        <p:txBody>
          <a:bodyPr/>
          <a:lstStyle/>
          <a:p>
            <a:r>
              <a:rPr lang="en-US" altLang="en-US" sz="2400" dirty="0" smtClean="0">
                <a:cs typeface="Arial" charset="0"/>
              </a:rPr>
              <a:t>Electronic </a:t>
            </a:r>
            <a:r>
              <a:rPr lang="en-US" altLang="en-US" sz="2400" dirty="0">
                <a:cs typeface="Arial" charset="0"/>
              </a:rPr>
              <a:t>Acknowledgement Receipt </a:t>
            </a:r>
            <a:r>
              <a:rPr lang="en-US" altLang="en-US" sz="2400" dirty="0" smtClean="0">
                <a:cs typeface="Arial" charset="0"/>
              </a:rPr>
              <a:t>(doc code: N417)</a:t>
            </a:r>
            <a:endParaRPr lang="en-US" sz="2400"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10</a:t>
            </a:fld>
            <a:endParaRPr lang="en-US" dirty="0"/>
          </a:p>
        </p:txBody>
      </p:sp>
      <p:grpSp>
        <p:nvGrpSpPr>
          <p:cNvPr id="4" name="Group 3"/>
          <p:cNvGrpSpPr/>
          <p:nvPr/>
        </p:nvGrpSpPr>
        <p:grpSpPr>
          <a:xfrm>
            <a:off x="457200" y="1562100"/>
            <a:ext cx="8296275" cy="3676650"/>
            <a:chOff x="457200" y="1562100"/>
            <a:chExt cx="8296275" cy="3676650"/>
          </a:xfrm>
        </p:grpSpPr>
        <p:pic>
          <p:nvPicPr>
            <p:cNvPr id="123912" name="Picture 1" descr="The image highlights the EFS Acknowledgement Receipt, doc code N417, in DAV.  This document should be reviewed a means of identify a National Phase Application submission under 371." title="DAV application contents screencapture"/>
            <p:cNvPicPr>
              <a:picLocks noChangeAspect="1"/>
            </p:cNvPicPr>
            <p:nvPr/>
          </p:nvPicPr>
          <p:blipFill>
            <a:blip r:embed="rId3"/>
            <a:srcRect/>
            <a:stretch>
              <a:fillRect/>
            </a:stretch>
          </p:blipFill>
          <p:spPr bwMode="auto">
            <a:xfrm>
              <a:off x="457200" y="1882775"/>
              <a:ext cx="4162425"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906" name="Picture 2" descr="The Application Type field is highlighted showing &quot;US National Stage under 35 USC 371&quot; as a way to identify a National Phase Application." title="Form N417 - Electronic Acknowledgment Receipt"/>
            <p:cNvPicPr>
              <a:picLocks noChangeAspect="1"/>
            </p:cNvPicPr>
            <p:nvPr/>
          </p:nvPicPr>
          <p:blipFill>
            <a:blip r:embed="rId4"/>
            <a:srcRect/>
            <a:stretch>
              <a:fillRect/>
            </a:stretch>
          </p:blipFill>
          <p:spPr bwMode="auto">
            <a:xfrm>
              <a:off x="4840288" y="1562100"/>
              <a:ext cx="3913187"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6" name="Picture 4" descr="The image highlights the application-type field in an EFS-Web Acknowledgement Receipt.  The application type field reads U.S. National stage under 35 USC 371" title="Application Type Fie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718719"/>
              <a:ext cx="37115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3914" name="Straight Connector 14"/>
            <p:cNvCxnSpPr>
              <a:cxnSpLocks noChangeShapeType="1"/>
            </p:cNvCxnSpPr>
            <p:nvPr/>
          </p:nvCxnSpPr>
          <p:spPr bwMode="auto">
            <a:xfrm flipH="1">
              <a:off x="4168775" y="3718719"/>
              <a:ext cx="6350" cy="577850"/>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913" name="Straight Arrow Connector 11"/>
            <p:cNvCxnSpPr>
              <a:cxnSpLocks noChangeShapeType="1"/>
              <a:endCxn id="123916" idx="3"/>
            </p:cNvCxnSpPr>
            <p:nvPr/>
          </p:nvCxnSpPr>
          <p:spPr bwMode="auto">
            <a:xfrm flipH="1" flipV="1">
              <a:off x="4168775" y="4007644"/>
              <a:ext cx="671513" cy="1104106"/>
            </a:xfrm>
            <a:prstGeom prst="straightConnector1">
              <a:avLst/>
            </a:prstGeom>
            <a:noFill/>
            <a:ln w="19050" algn="ctr">
              <a:solidFill>
                <a:srgbClr val="A2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915" name="Rectangle 6"/>
            <p:cNvSpPr>
              <a:spLocks noChangeArrowheads="1"/>
            </p:cNvSpPr>
            <p:nvPr/>
          </p:nvSpPr>
          <p:spPr bwMode="auto">
            <a:xfrm>
              <a:off x="4840288" y="5032375"/>
              <a:ext cx="3292475" cy="206375"/>
            </a:xfrm>
            <a:prstGeom prst="rect">
              <a:avLst/>
            </a:prstGeom>
            <a:noFill/>
            <a:ln w="25400" algn="ctr">
              <a:solidFill>
                <a:srgbClr val="A20000"/>
              </a:solidFill>
              <a:round/>
              <a:headEnd/>
              <a:tailEnd/>
            </a:ln>
            <a:extLst>
              <a:ext uri="{909E8E84-426E-40DD-AFC4-6F175D3DCCD1}">
                <a14:hiddenFill xmlns:a14="http://schemas.microsoft.com/office/drawing/2010/main">
                  <a:solidFill>
                    <a:srgbClr val="FFFFFF"/>
                  </a:solidFill>
                </a14:hiddenFill>
              </a:ext>
            </a:extLst>
          </p:spPr>
          <p:txBody>
            <a:bodyPr wrap="none" lIns="84878" tIns="42439" rIns="84878" bIns="42439"/>
            <a:lstStyle>
              <a:lvl1pPr defTabSz="457200">
                <a:spcBef>
                  <a:spcPct val="20000"/>
                </a:spcBef>
                <a:buFont typeface="Arial" panose="020B0604020202020204" pitchFamily="34" charset="0"/>
                <a:buChar char="•"/>
                <a:defRPr sz="2800">
                  <a:solidFill>
                    <a:schemeClr val="tx1"/>
                  </a:solidFill>
                  <a:latin typeface="Segoe UI" panose="020B0502040204020203" pitchFamily="34" charset="0"/>
                </a:defRPr>
              </a:lvl1pPr>
              <a:lvl2pPr marL="742950" indent="-285750" defTabSz="457200">
                <a:spcBef>
                  <a:spcPct val="20000"/>
                </a:spcBef>
                <a:buFont typeface="Arial" panose="020B0604020202020204" pitchFamily="34" charset="0"/>
                <a:buChar char="–"/>
                <a:defRPr sz="2400">
                  <a:solidFill>
                    <a:schemeClr val="tx1"/>
                  </a:solidFill>
                  <a:latin typeface="Segoe UI" panose="020B0502040204020203" pitchFamily="34" charset="0"/>
                </a:defRPr>
              </a:lvl2pPr>
              <a:lvl3pPr marL="1143000" indent="-228600" defTabSz="457200">
                <a:spcBef>
                  <a:spcPct val="20000"/>
                </a:spcBef>
                <a:buFont typeface="Arial" panose="020B0604020202020204" pitchFamily="34" charset="0"/>
                <a:buChar char="•"/>
                <a:defRPr sz="2000">
                  <a:solidFill>
                    <a:schemeClr val="tx1"/>
                  </a:solidFill>
                  <a:latin typeface="Segoe UI" panose="020B0502040204020203" pitchFamily="34" charset="0"/>
                </a:defRPr>
              </a:lvl3pPr>
              <a:lvl4pPr marL="1600200" indent="-228600" defTabSz="457200">
                <a:spcBef>
                  <a:spcPct val="20000"/>
                </a:spcBef>
                <a:buFont typeface="Arial" panose="020B0604020202020204" pitchFamily="34" charset="0"/>
                <a:buChar char="–"/>
                <a:defRPr>
                  <a:solidFill>
                    <a:schemeClr val="tx1"/>
                  </a:solidFill>
                  <a:latin typeface="Segoe UI" panose="020B0502040204020203" pitchFamily="34" charset="0"/>
                </a:defRPr>
              </a:lvl4pPr>
              <a:lvl5pPr marL="2057400" indent="-228600" defTabSz="457200">
                <a:spcBef>
                  <a:spcPct val="20000"/>
                </a:spcBef>
                <a:buFont typeface="Arial" panose="020B0604020202020204" pitchFamily="34" charset="0"/>
                <a:buChar char="»"/>
                <a:defRPr>
                  <a:solidFill>
                    <a:schemeClr val="tx1"/>
                  </a:solidFill>
                  <a:latin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eaLnBrk="1" hangingPunct="1">
                <a:spcBef>
                  <a:spcPct val="0"/>
                </a:spcBef>
                <a:buFontTx/>
                <a:buNone/>
              </a:pPr>
              <a:endParaRPr lang="en-US" altLang="en-US" sz="1500">
                <a:solidFill>
                  <a:srgbClr val="A20000"/>
                </a:solidFill>
                <a:cs typeface="Arial" panose="020B0604020202020204" pitchFamily="34" charset="0"/>
              </a:endParaRPr>
            </a:p>
          </p:txBody>
        </p:sp>
      </p:grpSp>
    </p:spTree>
    <p:extLst>
      <p:ext uri="{BB962C8B-B14F-4D97-AF65-F5344CB8AC3E}">
        <p14:creationId xmlns:p14="http://schemas.microsoft.com/office/powerpoint/2010/main" val="18953744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Application type </a:t>
            </a:r>
            <a:r>
              <a:rPr lang="en-US" sz="3200" dirty="0"/>
              <a:t>i</a:t>
            </a:r>
            <a:r>
              <a:rPr lang="en-US" sz="3200" dirty="0" smtClean="0"/>
              <a:t>ndicators – 111(a)</a:t>
            </a:r>
            <a:br>
              <a:rPr lang="en-US" sz="3200" dirty="0" smtClean="0"/>
            </a:br>
            <a:endParaRPr lang="en-US" sz="3200" dirty="0"/>
          </a:p>
        </p:txBody>
      </p:sp>
      <p:sp>
        <p:nvSpPr>
          <p:cNvPr id="5" name="Content Placeholder 4" descr="A screenshot of PALM continuity/Reexam Information for 14/517309 where the Parent data- 14517309, filed 10/17/2014, now abandoned is a continuation of PCT/CN2012/074465, filed 04/20/2012 is highlighted."/>
          <p:cNvSpPr>
            <a:spLocks noGrp="1"/>
          </p:cNvSpPr>
          <p:nvPr>
            <p:ph idx="1"/>
          </p:nvPr>
        </p:nvSpPr>
        <p:spPr/>
        <p:txBody>
          <a:bodyPr/>
          <a:lstStyle/>
          <a:p>
            <a:r>
              <a:rPr lang="en-US" sz="2400" dirty="0" smtClean="0"/>
              <a:t>The bib data of a utility application filed under 35 U.S.C 111(a) will </a:t>
            </a:r>
            <a:r>
              <a:rPr lang="en-US" sz="2400" b="1" dirty="0">
                <a:solidFill>
                  <a:srgbClr val="A9172F"/>
                </a:solidFill>
                <a:latin typeface="Segoe UI"/>
              </a:rPr>
              <a:t>not</a:t>
            </a:r>
            <a:r>
              <a:rPr lang="en-US" sz="2400" dirty="0" smtClean="0"/>
              <a:t> contain an indication that the instant application is a </a:t>
            </a:r>
            <a:endParaRPr lang="en-US" sz="2400" b="1" i="1" dirty="0" smtClean="0">
              <a:solidFill>
                <a:srgbClr val="FF0000"/>
              </a:solidFill>
            </a:endParaRPr>
          </a:p>
          <a:p>
            <a:pPr lvl="1"/>
            <a:r>
              <a:rPr lang="en-US" sz="2000" dirty="0" smtClean="0"/>
              <a:t>“371 of” or </a:t>
            </a:r>
          </a:p>
          <a:p>
            <a:pPr lvl="1"/>
            <a:r>
              <a:rPr lang="en-US" sz="2000" dirty="0" smtClean="0"/>
              <a:t>“national stage entry of”</a:t>
            </a:r>
          </a:p>
          <a:p>
            <a:pPr marL="342900" lvl="1" indent="0">
              <a:buNone/>
            </a:pPr>
            <a:r>
              <a:rPr lang="en-US" dirty="0">
                <a:latin typeface="+mn-lt"/>
              </a:rPr>
              <a:t>a</a:t>
            </a:r>
            <a:r>
              <a:rPr lang="en-US" dirty="0" smtClean="0">
                <a:latin typeface="+mn-lt"/>
              </a:rPr>
              <a:t> PCT international application </a:t>
            </a:r>
            <a:endParaRPr lang="en-US" dirty="0">
              <a:latin typeface="+mn-lt"/>
            </a:endParaRPr>
          </a:p>
          <a:p>
            <a:r>
              <a:rPr lang="en-US" sz="2400" dirty="0" smtClean="0"/>
              <a:t>Relationship to a PCT as a CON/DIV/CIP </a:t>
            </a:r>
            <a:r>
              <a:rPr lang="en-US" sz="2400" b="1" dirty="0" smtClean="0"/>
              <a:t>may</a:t>
            </a:r>
            <a:r>
              <a:rPr lang="en-US" sz="2400" dirty="0" smtClean="0"/>
              <a:t> indicate that the application is a 111(a) application</a:t>
            </a:r>
          </a:p>
          <a:p>
            <a:endParaRPr lang="en-US" sz="2400" dirty="0" smtClean="0"/>
          </a:p>
        </p:txBody>
      </p:sp>
      <p:sp>
        <p:nvSpPr>
          <p:cNvPr id="2" name="Slide Number Placeholder 1"/>
          <p:cNvSpPr>
            <a:spLocks noGrp="1"/>
          </p:cNvSpPr>
          <p:nvPr>
            <p:ph type="sldNum" sz="quarter" idx="10"/>
          </p:nvPr>
        </p:nvSpPr>
        <p:spPr/>
        <p:txBody>
          <a:bodyPr/>
          <a:lstStyle/>
          <a:p>
            <a:fld id="{1D648693-0942-45E9-83AE-76FC568F9452}" type="slidenum">
              <a:rPr lang="en-US" smtClean="0"/>
              <a:pPr/>
              <a:t>11</a:t>
            </a:fld>
            <a:endParaRPr lang="en-US" dirty="0"/>
          </a:p>
        </p:txBody>
      </p:sp>
      <p:pic>
        <p:nvPicPr>
          <p:cNvPr id="13" name="Picture 12" descr="A screenshot of PALM Continuity/Reexam Information for 14/517309 where the Parent data for application 14517309 is highlighted to show that 14/517309 is a continuation of PCT/CN2012/074465." title="Screenshot of Continuity/Reexam Information from PALM "/>
          <p:cNvPicPr>
            <a:picLocks noChangeAspect="1"/>
          </p:cNvPicPr>
          <p:nvPr/>
        </p:nvPicPr>
        <p:blipFill>
          <a:blip r:embed="rId3"/>
          <a:stretch>
            <a:fillRect/>
          </a:stretch>
        </p:blipFill>
        <p:spPr>
          <a:xfrm>
            <a:off x="1243428" y="4381624"/>
            <a:ext cx="6657143" cy="990476"/>
          </a:xfrm>
          <a:prstGeom prst="rect">
            <a:avLst/>
          </a:prstGeom>
          <a:ln>
            <a:solidFill>
              <a:schemeClr val="tx1"/>
            </a:solidFill>
          </a:ln>
        </p:spPr>
      </p:pic>
    </p:spTree>
    <p:extLst>
      <p:ext uri="{BB962C8B-B14F-4D97-AF65-F5344CB8AC3E}">
        <p14:creationId xmlns:p14="http://schemas.microsoft.com/office/powerpoint/2010/main" val="1100583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Title 1"/>
          <p:cNvSpPr>
            <a:spLocks noGrp="1"/>
          </p:cNvSpPr>
          <p:nvPr>
            <p:ph type="title"/>
          </p:nvPr>
        </p:nvSpPr>
        <p:spPr>
          <a:xfrm>
            <a:off x="457200" y="389273"/>
            <a:ext cx="8534400" cy="715627"/>
          </a:xfrm>
        </p:spPr>
        <p:txBody>
          <a:bodyPr>
            <a:noAutofit/>
          </a:bodyPr>
          <a:lstStyle/>
          <a:p>
            <a:r>
              <a:rPr lang="en-US" altLang="en-US" sz="3200" dirty="0" smtClean="0"/>
              <a:t>Application type indicators – 111(a) (</a:t>
            </a:r>
            <a:r>
              <a:rPr lang="en-US" altLang="en-US" sz="3200" i="1" dirty="0" smtClean="0"/>
              <a:t>cont.</a:t>
            </a:r>
            <a:r>
              <a:rPr lang="en-US" altLang="en-US" sz="3200" dirty="0" smtClean="0"/>
              <a:t>)</a:t>
            </a:r>
            <a:br>
              <a:rPr lang="en-US" altLang="en-US" sz="3200" dirty="0" smtClean="0"/>
            </a:br>
            <a:endParaRPr lang="en-US" altLang="en-US" sz="3200" dirty="0"/>
          </a:p>
        </p:txBody>
      </p:sp>
      <p:sp>
        <p:nvSpPr>
          <p:cNvPr id="9" name="Content Placeholder 8"/>
          <p:cNvSpPr>
            <a:spLocks noGrp="1"/>
          </p:cNvSpPr>
          <p:nvPr>
            <p:ph idx="1"/>
          </p:nvPr>
        </p:nvSpPr>
        <p:spPr/>
        <p:txBody>
          <a:bodyPr/>
          <a:lstStyle/>
          <a:p>
            <a:r>
              <a:rPr lang="en-US" altLang="en-US" sz="2400" dirty="0" smtClean="0">
                <a:cs typeface="Arial" charset="0"/>
              </a:rPr>
              <a:t>Electronic </a:t>
            </a:r>
            <a:r>
              <a:rPr lang="en-US" altLang="en-US" sz="2400" dirty="0">
                <a:cs typeface="Arial" charset="0"/>
              </a:rPr>
              <a:t>Acknowledgement Receipt </a:t>
            </a:r>
            <a:r>
              <a:rPr lang="en-US" altLang="en-US" sz="2400" dirty="0" smtClean="0">
                <a:cs typeface="Arial" charset="0"/>
              </a:rPr>
              <a:t>(doc code: N417)</a:t>
            </a:r>
            <a:endParaRPr lang="en-US" sz="2400"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12</a:t>
            </a:fld>
            <a:endParaRPr lang="en-US" dirty="0"/>
          </a:p>
        </p:txBody>
      </p:sp>
      <p:grpSp>
        <p:nvGrpSpPr>
          <p:cNvPr id="2" name="Group 1"/>
          <p:cNvGrpSpPr/>
          <p:nvPr/>
        </p:nvGrpSpPr>
        <p:grpSpPr>
          <a:xfrm>
            <a:off x="457200" y="1562100"/>
            <a:ext cx="8203657" cy="3810000"/>
            <a:chOff x="457200" y="1562100"/>
            <a:chExt cx="8203657" cy="3810000"/>
          </a:xfrm>
        </p:grpSpPr>
        <p:pic>
          <p:nvPicPr>
            <p:cNvPr id="123912" name="Picture 1" descr="The image highlights the EFS Acknowledgement Receipt, doc code N417, in DAV.  This document should be reviewed a means of identify a National Phase Application submission under 371." title="DAV application contents screencapture"/>
            <p:cNvPicPr>
              <a:picLocks noChangeAspect="1"/>
            </p:cNvPicPr>
            <p:nvPr/>
          </p:nvPicPr>
          <p:blipFill>
            <a:blip r:embed="rId3"/>
            <a:srcRect/>
            <a:stretch>
              <a:fillRect/>
            </a:stretch>
          </p:blipFill>
          <p:spPr bwMode="auto">
            <a:xfrm>
              <a:off x="457200" y="1958975"/>
              <a:ext cx="4162425" cy="73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The Application Type field is highlighted showing &quot;Utility under 35 USC 111(a)&quot; as a way to identify a National Phase Application." title="Form N417 - Electronic Acknowledgment Receipt"/>
            <p:cNvPicPr>
              <a:picLocks noChangeAspect="1"/>
            </p:cNvPicPr>
            <p:nvPr/>
          </p:nvPicPr>
          <p:blipFill>
            <a:blip r:embed="rId4"/>
            <a:stretch>
              <a:fillRect/>
            </a:stretch>
          </p:blipFill>
          <p:spPr>
            <a:xfrm>
              <a:off x="4840288" y="1562100"/>
              <a:ext cx="3820569" cy="3798094"/>
            </a:xfrm>
            <a:prstGeom prst="rect">
              <a:avLst/>
            </a:prstGeom>
          </p:spPr>
        </p:pic>
        <p:pic>
          <p:nvPicPr>
            <p:cNvPr id="7" name="Picture 6" descr="The image highlights the application-type field in an EFS-Web Acknowledgement Receipt.  The application type field reads Utility under 35 USC 111(a)" title="Application Type Field"/>
            <p:cNvPicPr>
              <a:picLocks noChangeAspect="1"/>
            </p:cNvPicPr>
            <p:nvPr/>
          </p:nvPicPr>
          <p:blipFill>
            <a:blip r:embed="rId5"/>
            <a:stretch>
              <a:fillRect/>
            </a:stretch>
          </p:blipFill>
          <p:spPr>
            <a:xfrm>
              <a:off x="542832" y="3750510"/>
              <a:ext cx="3600000" cy="666667"/>
            </a:xfrm>
            <a:prstGeom prst="rect">
              <a:avLst/>
            </a:prstGeom>
            <a:solidFill>
              <a:schemeClr val="tx1"/>
            </a:solidFill>
            <a:ln w="19050">
              <a:solidFill>
                <a:schemeClr val="tx1"/>
              </a:solidFill>
            </a:ln>
          </p:spPr>
        </p:pic>
        <p:cxnSp>
          <p:nvCxnSpPr>
            <p:cNvPr id="123913" name="Straight Arrow Connector 11"/>
            <p:cNvCxnSpPr>
              <a:cxnSpLocks noChangeShapeType="1"/>
              <a:endCxn id="7" idx="3"/>
            </p:cNvCxnSpPr>
            <p:nvPr/>
          </p:nvCxnSpPr>
          <p:spPr bwMode="auto">
            <a:xfrm flipH="1" flipV="1">
              <a:off x="4142832" y="4160044"/>
              <a:ext cx="697457" cy="1104106"/>
            </a:xfrm>
            <a:prstGeom prst="straightConnector1">
              <a:avLst/>
            </a:prstGeom>
            <a:noFill/>
            <a:ln w="19050" algn="ctr">
              <a:solidFill>
                <a:srgbClr val="A2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915" name="Rectangle 6"/>
            <p:cNvSpPr>
              <a:spLocks noChangeArrowheads="1"/>
            </p:cNvSpPr>
            <p:nvPr/>
          </p:nvSpPr>
          <p:spPr bwMode="auto">
            <a:xfrm>
              <a:off x="4840288" y="5165725"/>
              <a:ext cx="3292475" cy="206375"/>
            </a:xfrm>
            <a:prstGeom prst="rect">
              <a:avLst/>
            </a:prstGeom>
            <a:noFill/>
            <a:ln w="25400" algn="ctr">
              <a:solidFill>
                <a:srgbClr val="A20000"/>
              </a:solidFill>
              <a:round/>
              <a:headEnd/>
              <a:tailEnd/>
            </a:ln>
            <a:extLst>
              <a:ext uri="{909E8E84-426E-40DD-AFC4-6F175D3DCCD1}">
                <a14:hiddenFill xmlns:a14="http://schemas.microsoft.com/office/drawing/2010/main">
                  <a:solidFill>
                    <a:srgbClr val="FFFFFF"/>
                  </a:solidFill>
                </a14:hiddenFill>
              </a:ext>
            </a:extLst>
          </p:spPr>
          <p:txBody>
            <a:bodyPr wrap="none" lIns="84878" tIns="42439" rIns="84878" bIns="42439"/>
            <a:lstStyle>
              <a:lvl1pPr defTabSz="457200">
                <a:spcBef>
                  <a:spcPct val="20000"/>
                </a:spcBef>
                <a:buFont typeface="Arial" panose="020B0604020202020204" pitchFamily="34" charset="0"/>
                <a:buChar char="•"/>
                <a:defRPr sz="2800">
                  <a:solidFill>
                    <a:schemeClr val="tx1"/>
                  </a:solidFill>
                  <a:latin typeface="Segoe UI" panose="020B0502040204020203" pitchFamily="34" charset="0"/>
                </a:defRPr>
              </a:lvl1pPr>
              <a:lvl2pPr marL="742950" indent="-285750" defTabSz="457200">
                <a:spcBef>
                  <a:spcPct val="20000"/>
                </a:spcBef>
                <a:buFont typeface="Arial" panose="020B0604020202020204" pitchFamily="34" charset="0"/>
                <a:buChar char="–"/>
                <a:defRPr sz="2400">
                  <a:solidFill>
                    <a:schemeClr val="tx1"/>
                  </a:solidFill>
                  <a:latin typeface="Segoe UI" panose="020B0502040204020203" pitchFamily="34" charset="0"/>
                </a:defRPr>
              </a:lvl2pPr>
              <a:lvl3pPr marL="1143000" indent="-228600" defTabSz="457200">
                <a:spcBef>
                  <a:spcPct val="20000"/>
                </a:spcBef>
                <a:buFont typeface="Arial" panose="020B0604020202020204" pitchFamily="34" charset="0"/>
                <a:buChar char="•"/>
                <a:defRPr sz="2000">
                  <a:solidFill>
                    <a:schemeClr val="tx1"/>
                  </a:solidFill>
                  <a:latin typeface="Segoe UI" panose="020B0502040204020203" pitchFamily="34" charset="0"/>
                </a:defRPr>
              </a:lvl3pPr>
              <a:lvl4pPr marL="1600200" indent="-228600" defTabSz="457200">
                <a:spcBef>
                  <a:spcPct val="20000"/>
                </a:spcBef>
                <a:buFont typeface="Arial" panose="020B0604020202020204" pitchFamily="34" charset="0"/>
                <a:buChar char="–"/>
                <a:defRPr>
                  <a:solidFill>
                    <a:schemeClr val="tx1"/>
                  </a:solidFill>
                  <a:latin typeface="Segoe UI" panose="020B0502040204020203" pitchFamily="34" charset="0"/>
                </a:defRPr>
              </a:lvl4pPr>
              <a:lvl5pPr marL="2057400" indent="-228600" defTabSz="457200">
                <a:spcBef>
                  <a:spcPct val="20000"/>
                </a:spcBef>
                <a:buFont typeface="Arial" panose="020B0604020202020204" pitchFamily="34" charset="0"/>
                <a:buChar char="»"/>
                <a:defRPr>
                  <a:solidFill>
                    <a:schemeClr val="tx1"/>
                  </a:solidFill>
                  <a:latin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Segoe UI" panose="020B0502040204020203" pitchFamily="34" charset="0"/>
                </a:defRPr>
              </a:lvl9pPr>
            </a:lstStyle>
            <a:p>
              <a:pPr eaLnBrk="1" hangingPunct="1">
                <a:spcBef>
                  <a:spcPct val="0"/>
                </a:spcBef>
                <a:buFontTx/>
                <a:buNone/>
              </a:pPr>
              <a:endParaRPr lang="en-US" altLang="en-US" sz="1500">
                <a:solidFill>
                  <a:srgbClr val="A20000"/>
                </a:solidFill>
                <a:cs typeface="Arial" panose="020B0604020202020204" pitchFamily="34" charset="0"/>
              </a:endParaRPr>
            </a:p>
          </p:txBody>
        </p:sp>
      </p:grpSp>
    </p:spTree>
    <p:extLst>
      <p:ext uri="{BB962C8B-B14F-4D97-AF65-F5344CB8AC3E}">
        <p14:creationId xmlns:p14="http://schemas.microsoft.com/office/powerpoint/2010/main" val="2712859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6" name="Rectangle 2"/>
          <p:cNvSpPr>
            <a:spLocks noGrp="1" noChangeArrowheads="1"/>
          </p:cNvSpPr>
          <p:nvPr>
            <p:ph type="title"/>
          </p:nvPr>
        </p:nvSpPr>
        <p:spPr/>
        <p:txBody>
          <a:bodyPr>
            <a:noAutofit/>
          </a:bodyPr>
          <a:lstStyle/>
          <a:p>
            <a:r>
              <a:rPr lang="en-US" altLang="en-US" sz="3200" dirty="0" smtClean="0"/>
              <a:t>Knowledge check 1 - restriction analysis		</a:t>
            </a:r>
            <a:endParaRPr lang="en-US" altLang="en-US" sz="3200" dirty="0"/>
          </a:p>
        </p:txBody>
      </p:sp>
      <p:sp>
        <p:nvSpPr>
          <p:cNvPr id="51205" name="Rectangle 3"/>
          <p:cNvSpPr>
            <a:spLocks noGrp="1" noChangeArrowheads="1"/>
          </p:cNvSpPr>
          <p:nvPr>
            <p:ph idx="1"/>
          </p:nvPr>
        </p:nvSpPr>
        <p:spPr/>
        <p:txBody>
          <a:bodyPr>
            <a:normAutofit/>
          </a:bodyPr>
          <a:lstStyle/>
          <a:p>
            <a:pPr marL="0" indent="0">
              <a:buNone/>
              <a:tabLst>
                <a:tab pos="1025525" algn="l"/>
              </a:tabLst>
            </a:pPr>
            <a:r>
              <a:rPr lang="en-US" altLang="en-US" sz="2400" dirty="0" smtClean="0"/>
              <a:t>Which restriction analysis applies for each scenario?  </a:t>
            </a:r>
          </a:p>
          <a:p>
            <a:pPr marL="0" indent="0">
              <a:buNone/>
              <a:tabLst>
                <a:tab pos="1025525" algn="l"/>
              </a:tabLst>
            </a:pPr>
            <a:r>
              <a:rPr lang="en-US" altLang="en-US" sz="2000" dirty="0" smtClean="0"/>
              <a:t>Assume: PALM displays the following information under “Continuity Data” and/or “Foreign Data”</a:t>
            </a:r>
          </a:p>
          <a:p>
            <a:pPr marL="0" indent="0">
              <a:buNone/>
              <a:tabLst>
                <a:tab pos="1025525" algn="l"/>
              </a:tabLst>
            </a:pPr>
            <a:endParaRPr lang="en-US" altLang="en-US" sz="400" dirty="0" smtClean="0"/>
          </a:p>
          <a:p>
            <a:pPr marL="914400" lvl="1" indent="-457200">
              <a:buFont typeface="+mj-lt"/>
              <a:buAutoNum type="alphaUcPeriod"/>
            </a:pPr>
            <a:r>
              <a:rPr lang="en-US" altLang="en-US" sz="2000" dirty="0" smtClean="0"/>
              <a:t>[this application] is a 371 of PCT/US17/33214</a:t>
            </a:r>
          </a:p>
          <a:p>
            <a:pPr marL="914400" lvl="1" indent="-457200">
              <a:buFont typeface="+mj-lt"/>
              <a:buAutoNum type="alphaUcPeriod"/>
            </a:pPr>
            <a:r>
              <a:rPr lang="en-US" altLang="en-US" sz="2000" dirty="0" smtClean="0"/>
              <a:t>[this </a:t>
            </a:r>
            <a:r>
              <a:rPr lang="en-US" altLang="en-US" sz="2000" dirty="0"/>
              <a:t>application]</a:t>
            </a:r>
            <a:r>
              <a:rPr lang="en-US" altLang="en-US" sz="2000" dirty="0" smtClean="0"/>
              <a:t> claims benefit of provisional to 62/541522</a:t>
            </a:r>
            <a:endParaRPr lang="en-US" altLang="en-US" sz="2000" b="1" dirty="0" smtClean="0">
              <a:solidFill>
                <a:srgbClr val="FF0000"/>
              </a:solidFill>
            </a:endParaRPr>
          </a:p>
          <a:p>
            <a:pPr marL="914400" lvl="1" indent="-457200">
              <a:buFont typeface="+mj-lt"/>
              <a:buAutoNum type="alphaUcPeriod"/>
            </a:pPr>
            <a:r>
              <a:rPr lang="en-US" altLang="en-US" sz="2000" dirty="0" smtClean="0"/>
              <a:t>[this </a:t>
            </a:r>
            <a:r>
              <a:rPr lang="en-US" altLang="en-US" sz="2000" dirty="0"/>
              <a:t>application]</a:t>
            </a:r>
            <a:r>
              <a:rPr lang="en-US" altLang="en-US" sz="2000" dirty="0" smtClean="0"/>
              <a:t> is a CIP of PCT/EP16/35412</a:t>
            </a:r>
          </a:p>
          <a:p>
            <a:pPr marL="914400" lvl="1" indent="-457200">
              <a:buFont typeface="+mj-lt"/>
              <a:buAutoNum type="alphaUcPeriod"/>
            </a:pPr>
            <a:r>
              <a:rPr lang="en-US" altLang="en-US" sz="2000" dirty="0" smtClean="0"/>
              <a:t>[this </a:t>
            </a:r>
            <a:r>
              <a:rPr lang="en-US" altLang="en-US" sz="2000" dirty="0"/>
              <a:t>application]</a:t>
            </a:r>
            <a:r>
              <a:rPr lang="en-US" altLang="en-US" sz="2000" dirty="0" smtClean="0"/>
              <a:t> is a national stage entry of PCT/IB17/55483, PCT/IB17/55483 is a CON of 14/012895</a:t>
            </a:r>
          </a:p>
          <a:p>
            <a:pPr marL="914400" lvl="1" indent="-457200">
              <a:buFont typeface="+mj-lt"/>
              <a:buAutoNum type="alphaUcPeriod"/>
            </a:pPr>
            <a:r>
              <a:rPr lang="en-US" altLang="en-US" sz="2000" dirty="0" smtClean="0"/>
              <a:t>[this </a:t>
            </a:r>
            <a:r>
              <a:rPr lang="en-US" altLang="en-US" sz="2000" dirty="0"/>
              <a:t>application] is a CON of 14/551845, 14/551845 is a </a:t>
            </a:r>
            <a:r>
              <a:rPr lang="en-US" altLang="en-US" sz="2000" dirty="0" smtClean="0"/>
              <a:t>national stage entry </a:t>
            </a:r>
            <a:r>
              <a:rPr lang="en-US" altLang="en-US" sz="2000" dirty="0"/>
              <a:t>of </a:t>
            </a:r>
            <a:r>
              <a:rPr lang="en-US" altLang="en-US" sz="2000" dirty="0" smtClean="0"/>
              <a:t>PCT/US13/25461</a:t>
            </a:r>
          </a:p>
          <a:p>
            <a:pPr marL="914400" lvl="1" indent="-457200">
              <a:buFont typeface="+mj-lt"/>
              <a:buAutoNum type="alphaUcPeriod"/>
            </a:pPr>
            <a:r>
              <a:rPr lang="en-US" altLang="en-US" sz="2000" dirty="0" smtClean="0"/>
              <a:t>[this application] claims foreign priority to PCT/US17/42512</a:t>
            </a:r>
          </a:p>
          <a:p>
            <a:pPr lvl="1"/>
            <a:endParaRPr lang="en-US" altLang="en-US" sz="2000" dirty="0" smtClean="0"/>
          </a:p>
          <a:p>
            <a:pPr lvl="1"/>
            <a:endParaRPr lang="en-US" altLang="en-US" sz="2000" dirty="0" smtClean="0"/>
          </a:p>
          <a:p>
            <a:pPr lvl="1"/>
            <a:endParaRPr lang="en-US" alt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13</a:t>
            </a:fld>
            <a:endParaRPr lang="en-US" dirty="0"/>
          </a:p>
        </p:txBody>
      </p:sp>
    </p:spTree>
    <p:extLst>
      <p:ext uri="{BB962C8B-B14F-4D97-AF65-F5344CB8AC3E}">
        <p14:creationId xmlns:p14="http://schemas.microsoft.com/office/powerpoint/2010/main" val="2710988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6" name="Rectangle 2"/>
          <p:cNvSpPr>
            <a:spLocks noGrp="1" noChangeArrowheads="1"/>
          </p:cNvSpPr>
          <p:nvPr>
            <p:ph type="title"/>
          </p:nvPr>
        </p:nvSpPr>
        <p:spPr/>
        <p:txBody>
          <a:bodyPr/>
          <a:lstStyle/>
          <a:p>
            <a:r>
              <a:rPr lang="en-US" altLang="en-US" sz="3200" dirty="0" smtClean="0"/>
              <a:t>Knowledge check 1 – answer </a:t>
            </a:r>
            <a:r>
              <a:rPr lang="en-US" altLang="en-US" sz="3200" dirty="0"/>
              <a:t>r</a:t>
            </a:r>
            <a:r>
              <a:rPr lang="en-US" altLang="en-US" sz="3200" dirty="0" smtClean="0"/>
              <a:t>eview		</a:t>
            </a:r>
            <a:endParaRPr lang="en-US" altLang="en-US" sz="3200" dirty="0"/>
          </a:p>
        </p:txBody>
      </p:sp>
      <p:sp>
        <p:nvSpPr>
          <p:cNvPr id="51205" name="Rectangle 3"/>
          <p:cNvSpPr>
            <a:spLocks noGrp="1" noChangeArrowheads="1"/>
          </p:cNvSpPr>
          <p:nvPr>
            <p:ph idx="1"/>
          </p:nvPr>
        </p:nvSpPr>
        <p:spPr/>
        <p:txBody>
          <a:bodyPr>
            <a:normAutofit lnSpcReduction="10000"/>
          </a:bodyPr>
          <a:lstStyle/>
          <a:p>
            <a:pPr marL="0" indent="0">
              <a:buNone/>
            </a:pPr>
            <a:r>
              <a:rPr lang="en-US" altLang="en-US" sz="2400" dirty="0" smtClean="0"/>
              <a:t>Which restriction analysis applies for each scenario?</a:t>
            </a:r>
            <a:endParaRPr lang="en-US" altLang="en-US" sz="2000" dirty="0"/>
          </a:p>
          <a:p>
            <a:pPr marL="914400" lvl="1" indent="-457200">
              <a:buFont typeface="+mj-lt"/>
              <a:buAutoNum type="alphaUcPeriod"/>
            </a:pPr>
            <a:r>
              <a:rPr lang="en-US" altLang="en-US" sz="2000" dirty="0" smtClean="0"/>
              <a:t>[this application] is a 371 of PCT/US17/33214 (</a:t>
            </a:r>
            <a:r>
              <a:rPr lang="en-US" altLang="en-US" sz="2000" b="1" dirty="0">
                <a:solidFill>
                  <a:srgbClr val="A9172F"/>
                </a:solidFill>
              </a:rPr>
              <a:t>Unity of Invention</a:t>
            </a:r>
            <a:r>
              <a:rPr lang="en-US" altLang="en-US" sz="2000" dirty="0" smtClean="0"/>
              <a:t>)</a:t>
            </a:r>
          </a:p>
          <a:p>
            <a:pPr marL="914400" lvl="1" indent="-457200">
              <a:buFont typeface="+mj-lt"/>
              <a:buAutoNum type="alphaUcPeriod"/>
            </a:pPr>
            <a:r>
              <a:rPr lang="en-US" altLang="en-US" sz="2000" dirty="0" smtClean="0"/>
              <a:t>[this </a:t>
            </a:r>
            <a:r>
              <a:rPr lang="en-US" altLang="en-US" sz="2000" dirty="0"/>
              <a:t>application]</a:t>
            </a:r>
            <a:r>
              <a:rPr lang="en-US" altLang="en-US" sz="2000" dirty="0" smtClean="0"/>
              <a:t> </a:t>
            </a:r>
            <a:r>
              <a:rPr lang="en-US" altLang="en-US" sz="2000" dirty="0"/>
              <a:t>claims benefit of provisional to </a:t>
            </a:r>
            <a:r>
              <a:rPr lang="en-US" altLang="en-US" sz="2000" dirty="0" smtClean="0"/>
              <a:t>62/541522 (</a:t>
            </a:r>
            <a:r>
              <a:rPr lang="en-US" altLang="en-US" sz="2000" b="1" dirty="0" smtClean="0">
                <a:solidFill>
                  <a:srgbClr val="0517ED"/>
                </a:solidFill>
              </a:rPr>
              <a:t>Independent and Distinct</a:t>
            </a:r>
            <a:r>
              <a:rPr lang="en-US" altLang="en-US" sz="2000" dirty="0" smtClean="0"/>
              <a:t>)</a:t>
            </a:r>
          </a:p>
          <a:p>
            <a:pPr marL="914400" lvl="1" indent="-457200">
              <a:buFont typeface="+mj-lt"/>
              <a:buAutoNum type="alphaUcPeriod"/>
            </a:pPr>
            <a:r>
              <a:rPr lang="en-US" altLang="en-US" sz="2000" dirty="0" smtClean="0"/>
              <a:t>[this </a:t>
            </a:r>
            <a:r>
              <a:rPr lang="en-US" altLang="en-US" sz="2000" dirty="0"/>
              <a:t>application]</a:t>
            </a:r>
            <a:r>
              <a:rPr lang="en-US" altLang="en-US" sz="2000" dirty="0" smtClean="0"/>
              <a:t> is a CIP of PCT/EP16/35412 </a:t>
            </a:r>
            <a:r>
              <a:rPr lang="en-US" altLang="en-US" sz="2000" dirty="0"/>
              <a:t>(</a:t>
            </a:r>
            <a:r>
              <a:rPr lang="en-US" altLang="en-US" sz="2000" b="1" dirty="0">
                <a:solidFill>
                  <a:srgbClr val="0517ED"/>
                </a:solidFill>
              </a:rPr>
              <a:t>Independent and Distinct</a:t>
            </a:r>
            <a:r>
              <a:rPr lang="en-US" altLang="en-US" sz="2000" dirty="0" smtClean="0"/>
              <a:t>)</a:t>
            </a:r>
          </a:p>
          <a:p>
            <a:pPr marL="914400" lvl="1" indent="-457200">
              <a:buFont typeface="+mj-lt"/>
              <a:buAutoNum type="alphaUcPeriod"/>
            </a:pPr>
            <a:r>
              <a:rPr lang="en-US" altLang="en-US" sz="2000" dirty="0" smtClean="0"/>
              <a:t>[this </a:t>
            </a:r>
            <a:r>
              <a:rPr lang="en-US" altLang="en-US" sz="2000" dirty="0"/>
              <a:t>application] is a </a:t>
            </a:r>
            <a:r>
              <a:rPr lang="en-US" altLang="en-US" sz="2000" dirty="0" smtClean="0"/>
              <a:t>national stage entry </a:t>
            </a:r>
            <a:r>
              <a:rPr lang="en-US" altLang="en-US" sz="2000" dirty="0"/>
              <a:t>of PCT/IB17/55483, PCT/IB17/55483 is a CON of 14/012895 (</a:t>
            </a:r>
            <a:r>
              <a:rPr lang="en-US" altLang="en-US" sz="2000" b="1" dirty="0">
                <a:solidFill>
                  <a:srgbClr val="A9172F"/>
                </a:solidFill>
              </a:rPr>
              <a:t>Unity of Invention</a:t>
            </a:r>
            <a:r>
              <a:rPr lang="en-US" altLang="en-US" sz="2000" dirty="0" smtClean="0"/>
              <a:t>)</a:t>
            </a:r>
            <a:endParaRPr lang="en-US" altLang="en-US" sz="2000" dirty="0"/>
          </a:p>
          <a:p>
            <a:pPr marL="914400" lvl="1" indent="-457200">
              <a:buFont typeface="+mj-lt"/>
              <a:buAutoNum type="alphaUcPeriod"/>
            </a:pPr>
            <a:r>
              <a:rPr lang="en-US" altLang="en-US" sz="2000" dirty="0" smtClean="0"/>
              <a:t>[this </a:t>
            </a:r>
            <a:r>
              <a:rPr lang="en-US" altLang="en-US" sz="2000" dirty="0"/>
              <a:t>application] </a:t>
            </a:r>
            <a:r>
              <a:rPr lang="en-US" altLang="en-US" sz="2000" dirty="0" smtClean="0"/>
              <a:t>is a CON of 14/551845, 14/551845 is a national stage entry </a:t>
            </a:r>
            <a:r>
              <a:rPr lang="en-US" altLang="en-US" sz="2000" dirty="0"/>
              <a:t>of </a:t>
            </a:r>
            <a:r>
              <a:rPr lang="en-US" altLang="en-US" sz="2000" dirty="0" smtClean="0"/>
              <a:t>PCT/US13/25461 (</a:t>
            </a:r>
            <a:r>
              <a:rPr lang="en-US" altLang="en-US" sz="2000" b="1" dirty="0">
                <a:solidFill>
                  <a:srgbClr val="0517ED"/>
                </a:solidFill>
              </a:rPr>
              <a:t>Independent and Distinct</a:t>
            </a:r>
            <a:r>
              <a:rPr lang="en-US" altLang="en-US" sz="2000" dirty="0" smtClean="0"/>
              <a:t>)</a:t>
            </a:r>
          </a:p>
          <a:p>
            <a:pPr marL="914400" lvl="1" indent="-457200">
              <a:buFont typeface="+mj-lt"/>
              <a:buAutoNum type="alphaUcPeriod"/>
            </a:pPr>
            <a:r>
              <a:rPr lang="en-US" altLang="en-US" sz="2000" dirty="0"/>
              <a:t>[this application] claims foreign priority to </a:t>
            </a:r>
            <a:r>
              <a:rPr lang="en-US" altLang="en-US" sz="2000" dirty="0" smtClean="0"/>
              <a:t>PCT/US17/42512 (</a:t>
            </a:r>
            <a:r>
              <a:rPr lang="en-US" altLang="en-US" sz="2000" b="1" dirty="0">
                <a:solidFill>
                  <a:srgbClr val="0517ED"/>
                </a:solidFill>
              </a:rPr>
              <a:t>Independent and Distinct</a:t>
            </a:r>
            <a:r>
              <a:rPr lang="en-US" altLang="en-US" sz="2000" dirty="0"/>
              <a:t>)</a:t>
            </a:r>
          </a:p>
          <a:p>
            <a:pPr marL="914400" lvl="1" indent="-457200">
              <a:buFont typeface="+mj-lt"/>
              <a:buAutoNum type="alphaUcPeriod"/>
            </a:pPr>
            <a:endParaRPr lang="en-US" altLang="en-US" sz="2000" dirty="0"/>
          </a:p>
          <a:p>
            <a:pPr marL="914400" lvl="1" indent="-457200">
              <a:buFont typeface="+mj-lt"/>
              <a:buAutoNum type="alphaUcPeriod"/>
            </a:pPr>
            <a:endParaRPr lang="en-US" altLang="en-US" sz="2000" dirty="0" smtClean="0"/>
          </a:p>
          <a:p>
            <a:pPr marL="914400" lvl="1" indent="-457200">
              <a:buFont typeface="+mj-lt"/>
              <a:buAutoNum type="alphaUcPeriod"/>
            </a:pPr>
            <a:endParaRPr lang="en-US" altLang="en-US" sz="2000" dirty="0" smtClean="0"/>
          </a:p>
          <a:p>
            <a:pPr marL="914400" lvl="1" indent="-457200">
              <a:buFont typeface="+mj-lt"/>
              <a:buAutoNum type="alphaUcPeriod"/>
            </a:pPr>
            <a:endParaRPr lang="en-US" altLang="en-US" sz="2000" dirty="0" smtClean="0"/>
          </a:p>
          <a:p>
            <a:pPr lvl="1"/>
            <a:endParaRPr lang="en-US" altLang="en-US" sz="2000" dirty="0" smtClean="0"/>
          </a:p>
          <a:p>
            <a:pPr lvl="1"/>
            <a:endParaRPr lang="en-US" altLang="en-US" sz="2000" dirty="0" smtClean="0"/>
          </a:p>
          <a:p>
            <a:pPr lvl="1"/>
            <a:endParaRPr lang="en-US" altLang="en-US" sz="2000" dirty="0" smtClean="0"/>
          </a:p>
          <a:p>
            <a:pPr lvl="1"/>
            <a:endParaRPr lang="en-US" alt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14</a:t>
            </a:fld>
            <a:endParaRPr lang="en-US" dirty="0"/>
          </a:p>
        </p:txBody>
      </p:sp>
    </p:spTree>
    <p:extLst>
      <p:ext uri="{BB962C8B-B14F-4D97-AF65-F5344CB8AC3E}">
        <p14:creationId xmlns:p14="http://schemas.microsoft.com/office/powerpoint/2010/main" val="705561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6" name="Rectangle 2"/>
          <p:cNvSpPr>
            <a:spLocks noGrp="1" noChangeArrowheads="1"/>
          </p:cNvSpPr>
          <p:nvPr>
            <p:ph type="title"/>
          </p:nvPr>
        </p:nvSpPr>
        <p:spPr/>
        <p:txBody>
          <a:bodyPr>
            <a:noAutofit/>
          </a:bodyPr>
          <a:lstStyle/>
          <a:p>
            <a:r>
              <a:rPr lang="en-US" altLang="en-US" sz="3800" dirty="0" smtClean="0"/>
              <a:t>Unity of invention: what is it?				</a:t>
            </a:r>
            <a:endParaRPr lang="en-US" altLang="en-US" sz="3800" dirty="0"/>
          </a:p>
        </p:txBody>
      </p:sp>
      <p:sp>
        <p:nvSpPr>
          <p:cNvPr id="51205" name="Rectangle 3"/>
          <p:cNvSpPr>
            <a:spLocks noGrp="1" noChangeArrowheads="1"/>
          </p:cNvSpPr>
          <p:nvPr>
            <p:ph idx="1"/>
          </p:nvPr>
        </p:nvSpPr>
        <p:spPr/>
        <p:txBody>
          <a:bodyPr>
            <a:normAutofit/>
          </a:bodyPr>
          <a:lstStyle/>
          <a:p>
            <a:r>
              <a:rPr lang="en-US" altLang="en-US" sz="2400" dirty="0" smtClean="0"/>
              <a:t>Patent Cooperation Treaty (PCT) requirement that an international application shall relate to</a:t>
            </a:r>
          </a:p>
          <a:p>
            <a:pPr lvl="1"/>
            <a:r>
              <a:rPr lang="en-US" altLang="en-US" sz="2000" dirty="0" smtClean="0"/>
              <a:t>One invention, or </a:t>
            </a:r>
          </a:p>
          <a:p>
            <a:pPr lvl="1"/>
            <a:r>
              <a:rPr lang="en-US" altLang="en-US" sz="2000" dirty="0" smtClean="0"/>
              <a:t>A group of inventions sharing a single general inventive concept</a:t>
            </a:r>
          </a:p>
          <a:p>
            <a:r>
              <a:rPr lang="en-US" altLang="en-US" sz="2400" dirty="0" smtClean="0"/>
              <a:t>Applicable to international applications filed under the PCT, during both</a:t>
            </a:r>
          </a:p>
          <a:p>
            <a:pPr lvl="1"/>
            <a:r>
              <a:rPr lang="en-US" altLang="en-US" sz="2000" dirty="0" smtClean="0"/>
              <a:t>International Phase</a:t>
            </a:r>
          </a:p>
          <a:p>
            <a:pPr lvl="1"/>
            <a:r>
              <a:rPr lang="en-US" altLang="en-US" sz="2000" dirty="0" smtClean="0"/>
              <a:t>National Phase </a:t>
            </a:r>
          </a:p>
          <a:p>
            <a:pPr lvl="2"/>
            <a:r>
              <a:rPr lang="en-US" altLang="en-US" sz="1800" i="1" dirty="0" smtClean="0"/>
              <a:t>e.g. </a:t>
            </a:r>
            <a:r>
              <a:rPr lang="en-US" altLang="en-US" sz="1800" dirty="0" smtClean="0"/>
              <a:t>applications submitted under 35 U.S.C. 371</a:t>
            </a:r>
            <a:endParaRPr lang="en-US" altLang="en-US" sz="1800"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15</a:t>
            </a:fld>
            <a:endParaRPr lang="en-US" dirty="0"/>
          </a:p>
        </p:txBody>
      </p:sp>
    </p:spTree>
    <p:extLst>
      <p:ext uri="{BB962C8B-B14F-4D97-AF65-F5344CB8AC3E}">
        <p14:creationId xmlns:p14="http://schemas.microsoft.com/office/powerpoint/2010/main" val="3178229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6" name="Rectangle 2"/>
          <p:cNvSpPr>
            <a:spLocks noGrp="1" noChangeArrowheads="1"/>
          </p:cNvSpPr>
          <p:nvPr>
            <p:ph type="title"/>
          </p:nvPr>
        </p:nvSpPr>
        <p:spPr/>
        <p:txBody>
          <a:bodyPr>
            <a:noAutofit/>
          </a:bodyPr>
          <a:lstStyle/>
          <a:p>
            <a:r>
              <a:rPr lang="en-US" altLang="en-US" sz="3400" dirty="0" smtClean="0"/>
              <a:t>When unity of invention is not present</a:t>
            </a:r>
            <a:br>
              <a:rPr lang="en-US" altLang="en-US" sz="3400" dirty="0" smtClean="0"/>
            </a:br>
            <a:r>
              <a:rPr lang="en-US" altLang="en-US" sz="3400" dirty="0" smtClean="0"/>
              <a:t>			</a:t>
            </a:r>
            <a:endParaRPr lang="en-US" altLang="en-US" sz="3400" dirty="0"/>
          </a:p>
        </p:txBody>
      </p:sp>
      <p:sp>
        <p:nvSpPr>
          <p:cNvPr id="51205" name="Rectangle 3"/>
          <p:cNvSpPr>
            <a:spLocks noGrp="1" noChangeArrowheads="1"/>
          </p:cNvSpPr>
          <p:nvPr>
            <p:ph idx="1"/>
          </p:nvPr>
        </p:nvSpPr>
        <p:spPr/>
        <p:txBody>
          <a:bodyPr>
            <a:normAutofit/>
          </a:bodyPr>
          <a:lstStyle/>
          <a:p>
            <a:r>
              <a:rPr lang="en-US" altLang="en-US" sz="2400" dirty="0" smtClean="0"/>
              <a:t>International Phase of the PCT</a:t>
            </a:r>
          </a:p>
          <a:p>
            <a:pPr lvl="1"/>
            <a:r>
              <a:rPr lang="en-US" altLang="en-US" sz="2000" dirty="0" smtClean="0"/>
              <a:t>Applicant is invited to </a:t>
            </a:r>
            <a:r>
              <a:rPr lang="en-US" altLang="en-US" sz="2000" b="1" dirty="0" smtClean="0"/>
              <a:t>pay additional fees </a:t>
            </a:r>
            <a:r>
              <a:rPr lang="en-US" altLang="en-US" sz="2000" dirty="0" smtClean="0"/>
              <a:t>for </a:t>
            </a:r>
          </a:p>
          <a:p>
            <a:pPr lvl="2"/>
            <a:r>
              <a:rPr lang="en-US" altLang="en-US" sz="1800" dirty="0"/>
              <a:t>S</a:t>
            </a:r>
            <a:r>
              <a:rPr lang="en-US" altLang="en-US" sz="1800" dirty="0" smtClean="0"/>
              <a:t>earch and/or examination of any claimed inventions in addition to the “main invention,” which is</a:t>
            </a:r>
          </a:p>
          <a:p>
            <a:pPr lvl="3"/>
            <a:r>
              <a:rPr lang="en-US" altLang="en-US" sz="1600" dirty="0" smtClean="0"/>
              <a:t>The first claimed invention for search during Chapter I</a:t>
            </a:r>
          </a:p>
          <a:p>
            <a:pPr lvl="3"/>
            <a:r>
              <a:rPr lang="en-US" altLang="en-US" sz="1600" dirty="0" smtClean="0"/>
              <a:t>Selected by applicant for examination during Chapter II </a:t>
            </a:r>
          </a:p>
          <a:p>
            <a:pPr lvl="4"/>
            <a:r>
              <a:rPr lang="en-US" altLang="en-US" sz="1600" dirty="0" smtClean="0"/>
              <a:t>Only if more than one invention was searched in Chapter I</a:t>
            </a:r>
          </a:p>
          <a:p>
            <a:r>
              <a:rPr lang="en-US" altLang="en-US" sz="2400" dirty="0" smtClean="0"/>
              <a:t>National Phase of the PCT (35 U.S.C. 371 applications)</a:t>
            </a:r>
          </a:p>
          <a:p>
            <a:pPr lvl="1"/>
            <a:r>
              <a:rPr lang="en-US" altLang="en-US" sz="2000" dirty="0"/>
              <a:t>Applicant must </a:t>
            </a:r>
            <a:r>
              <a:rPr lang="en-US" altLang="en-US" sz="2000" b="1" dirty="0"/>
              <a:t>elect</a:t>
            </a:r>
            <a:r>
              <a:rPr lang="en-US" altLang="en-US" sz="2000" dirty="0">
                <a:solidFill>
                  <a:srgbClr val="FF0000"/>
                </a:solidFill>
              </a:rPr>
              <a:t> </a:t>
            </a:r>
            <a:r>
              <a:rPr lang="en-US" altLang="en-US" sz="2000" dirty="0"/>
              <a:t>a single invention to which the claims shall be restricted </a:t>
            </a:r>
          </a:p>
          <a:p>
            <a:pPr lvl="2"/>
            <a:r>
              <a:rPr lang="en-US" altLang="en-US" sz="1800" dirty="0" smtClean="0"/>
              <a:t>Note: unity </a:t>
            </a:r>
            <a:r>
              <a:rPr lang="en-US" altLang="en-US" sz="1800" dirty="0"/>
              <a:t>of invention considerations at the International </a:t>
            </a:r>
            <a:r>
              <a:rPr lang="en-US" altLang="en-US" sz="1800" dirty="0" smtClean="0"/>
              <a:t>Stage of the PCT </a:t>
            </a:r>
            <a:r>
              <a:rPr lang="en-US" altLang="en-US" sz="1800" dirty="0"/>
              <a:t>are </a:t>
            </a:r>
            <a:r>
              <a:rPr lang="en-US" altLang="en-US" sz="1800" dirty="0" smtClean="0"/>
              <a:t>not binding</a:t>
            </a:r>
            <a:endParaRPr lang="en-US" altLang="en-US" sz="1800" dirty="0"/>
          </a:p>
          <a:p>
            <a:pPr marL="457200" lvl="1" indent="0">
              <a:buNone/>
            </a:pPr>
            <a:endParaRPr lang="en-US" altLang="en-US" sz="2000" dirty="0" smtClean="0"/>
          </a:p>
          <a:p>
            <a:endParaRPr lang="en-US" alt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16</a:t>
            </a:fld>
            <a:endParaRPr lang="en-US" dirty="0"/>
          </a:p>
        </p:txBody>
      </p:sp>
    </p:spTree>
    <p:extLst>
      <p:ext uri="{BB962C8B-B14F-4D97-AF65-F5344CB8AC3E}">
        <p14:creationId xmlns:p14="http://schemas.microsoft.com/office/powerpoint/2010/main" val="32604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eaLnBrk="1" hangingPunct="1"/>
            <a:r>
              <a:rPr lang="en-US" altLang="en-US" sz="3800" dirty="0" smtClean="0">
                <a:latin typeface="Segoe UI" panose="020B0502040204020203" pitchFamily="34" charset="0"/>
              </a:rPr>
              <a:t>PCT Rule 13 - </a:t>
            </a:r>
            <a:r>
              <a:rPr lang="en-US" altLang="en-US" sz="3800" dirty="0">
                <a:latin typeface="Segoe UI" panose="020B0502040204020203" pitchFamily="34" charset="0"/>
              </a:rPr>
              <a:t>U</a:t>
            </a:r>
            <a:r>
              <a:rPr lang="en-US" altLang="en-US" sz="3800" dirty="0" smtClean="0">
                <a:latin typeface="Segoe UI" panose="020B0502040204020203" pitchFamily="34" charset="0"/>
              </a:rPr>
              <a:t>nity of Invention</a:t>
            </a:r>
            <a:br>
              <a:rPr lang="en-US" altLang="en-US" sz="3800" dirty="0" smtClean="0">
                <a:latin typeface="Segoe UI" panose="020B0502040204020203" pitchFamily="34" charset="0"/>
              </a:rPr>
            </a:br>
            <a:endParaRPr lang="en-US" altLang="en-US" sz="3800" dirty="0" smtClean="0">
              <a:latin typeface="Segoe UI" panose="020B0502040204020203" pitchFamily="34" charset="0"/>
            </a:endParaRPr>
          </a:p>
        </p:txBody>
      </p:sp>
      <p:sp>
        <p:nvSpPr>
          <p:cNvPr id="12291" name="Rectangle 3"/>
          <p:cNvSpPr>
            <a:spLocks noGrp="1" noChangeArrowheads="1"/>
          </p:cNvSpPr>
          <p:nvPr>
            <p:ph idx="1"/>
          </p:nvPr>
        </p:nvSpPr>
        <p:spPr/>
        <p:txBody>
          <a:bodyPr/>
          <a:lstStyle/>
          <a:p>
            <a:pPr eaLnBrk="1" hangingPunct="1"/>
            <a:r>
              <a:rPr lang="en-US" altLang="en-US" sz="2400" dirty="0" smtClean="0"/>
              <a:t>Rule 13.1 - Requirement</a:t>
            </a:r>
          </a:p>
          <a:p>
            <a:pPr lvl="1" eaLnBrk="1" hangingPunct="1"/>
            <a:r>
              <a:rPr lang="en-US" sz="2000" dirty="0"/>
              <a:t>The international application shall </a:t>
            </a:r>
            <a:r>
              <a:rPr lang="en-US" sz="2000" dirty="0" smtClean="0"/>
              <a:t>relate:</a:t>
            </a:r>
          </a:p>
          <a:p>
            <a:pPr lvl="2" eaLnBrk="1" hangingPunct="1"/>
            <a:r>
              <a:rPr lang="en-US" sz="1800" dirty="0" smtClean="0"/>
              <a:t>To one </a:t>
            </a:r>
            <a:r>
              <a:rPr lang="en-US" sz="1800" dirty="0"/>
              <a:t>invention </a:t>
            </a:r>
            <a:r>
              <a:rPr lang="en-US" sz="1800" dirty="0" smtClean="0"/>
              <a:t>only, </a:t>
            </a:r>
            <a:r>
              <a:rPr lang="en-US" sz="1800" dirty="0"/>
              <a:t>or </a:t>
            </a:r>
          </a:p>
          <a:p>
            <a:pPr lvl="2" eaLnBrk="1" hangingPunct="1"/>
            <a:r>
              <a:rPr lang="en-US" sz="1800" dirty="0" smtClean="0"/>
              <a:t>To a </a:t>
            </a:r>
            <a:r>
              <a:rPr lang="en-US" sz="1800" dirty="0"/>
              <a:t>group of inventions so linked as to form a single general inventive concept </a:t>
            </a:r>
            <a:endParaRPr lang="en-US" sz="1800" dirty="0" smtClean="0"/>
          </a:p>
          <a:p>
            <a:pPr eaLnBrk="1" hangingPunct="1"/>
            <a:r>
              <a:rPr lang="en-US" altLang="en-US" sz="2400" dirty="0" smtClean="0"/>
              <a:t>Rule 13.2 – The unity of invention requirement is considered fulfilled when:</a:t>
            </a:r>
          </a:p>
          <a:p>
            <a:pPr lvl="1" eaLnBrk="1" hangingPunct="1"/>
            <a:r>
              <a:rPr lang="en-US" altLang="en-US" sz="2000" dirty="0" smtClean="0"/>
              <a:t>A technical relationship exists among claimed inventions involving one or more of the same or corresponding </a:t>
            </a:r>
            <a:r>
              <a:rPr lang="en-US" altLang="en-US" sz="2000" b="1" dirty="0" smtClean="0"/>
              <a:t>special technical features</a:t>
            </a:r>
          </a:p>
        </p:txBody>
      </p:sp>
      <p:sp>
        <p:nvSpPr>
          <p:cNvPr id="5" name="Slide Number Placeholder 4"/>
          <p:cNvSpPr>
            <a:spLocks noGrp="1"/>
          </p:cNvSpPr>
          <p:nvPr>
            <p:ph type="sldNum" sz="quarter" idx="10"/>
          </p:nvPr>
        </p:nvSpPr>
        <p:spPr/>
        <p:txBody>
          <a:bodyPr/>
          <a:lstStyle/>
          <a:p>
            <a:fld id="{1D648693-0942-45E9-83AE-76FC568F9452}" type="slidenum">
              <a:rPr lang="en-US" smtClean="0"/>
              <a:pPr/>
              <a:t>17</a:t>
            </a:fld>
            <a:endParaRPr lang="en-US" dirty="0"/>
          </a:p>
        </p:txBody>
      </p:sp>
    </p:spTree>
    <p:extLst>
      <p:ext uri="{BB962C8B-B14F-4D97-AF65-F5344CB8AC3E}">
        <p14:creationId xmlns:p14="http://schemas.microsoft.com/office/powerpoint/2010/main" val="418297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rmAutofit fontScale="90000"/>
          </a:bodyPr>
          <a:lstStyle/>
          <a:p>
            <a:pPr eaLnBrk="1" fontAlgn="auto" hangingPunct="1">
              <a:spcAft>
                <a:spcPts val="0"/>
              </a:spcAft>
              <a:defRPr/>
            </a:pPr>
            <a:r>
              <a:rPr lang="en-US" altLang="en-US" sz="3600" dirty="0" smtClean="0"/>
              <a:t>“Special </a:t>
            </a:r>
            <a:r>
              <a:rPr lang="en-US" altLang="en-US" sz="3600" dirty="0"/>
              <a:t>t</a:t>
            </a:r>
            <a:r>
              <a:rPr lang="en-US" altLang="en-US" sz="3600" dirty="0" smtClean="0"/>
              <a:t>echnical </a:t>
            </a:r>
            <a:r>
              <a:rPr lang="en-US" altLang="en-US" sz="3600" dirty="0"/>
              <a:t>f</a:t>
            </a:r>
            <a:r>
              <a:rPr lang="en-US" altLang="en-US" sz="3600" dirty="0" smtClean="0"/>
              <a:t>eature” – definition </a:t>
            </a:r>
            <a:br>
              <a:rPr lang="en-US" altLang="en-US" sz="3600" dirty="0" smtClean="0"/>
            </a:br>
            <a:endParaRPr lang="en-US" altLang="en-US" sz="3600" dirty="0" smtClean="0"/>
          </a:p>
        </p:txBody>
      </p:sp>
      <p:sp>
        <p:nvSpPr>
          <p:cNvPr id="19459" name="Content Placeholder 2"/>
          <p:cNvSpPr>
            <a:spLocks noGrp="1"/>
          </p:cNvSpPr>
          <p:nvPr>
            <p:ph idx="1"/>
          </p:nvPr>
        </p:nvSpPr>
        <p:spPr/>
        <p:txBody>
          <a:bodyPr/>
          <a:lstStyle/>
          <a:p>
            <a:pPr eaLnBrk="1" hangingPunct="1"/>
            <a:r>
              <a:rPr lang="en-US" altLang="en-US" dirty="0" smtClean="0"/>
              <a:t>“Those </a:t>
            </a:r>
            <a:r>
              <a:rPr lang="en-US" altLang="en-US" dirty="0"/>
              <a:t>technical </a:t>
            </a:r>
            <a:r>
              <a:rPr lang="en-US" dirty="0"/>
              <a:t>features that define a contribution which each of the claimed inventions, considered as a whole, makes over the prior </a:t>
            </a:r>
            <a:r>
              <a:rPr lang="en-US" dirty="0" smtClean="0"/>
              <a:t>art.”</a:t>
            </a:r>
          </a:p>
          <a:p>
            <a:pPr lvl="1" eaLnBrk="1" hangingPunct="1"/>
            <a:r>
              <a:rPr lang="en-US" dirty="0" smtClean="0"/>
              <a:t>PCT Rule 13.2</a:t>
            </a:r>
          </a:p>
        </p:txBody>
      </p:sp>
      <p:sp>
        <p:nvSpPr>
          <p:cNvPr id="5" name="Slide Number Placeholder 4"/>
          <p:cNvSpPr>
            <a:spLocks noGrp="1"/>
          </p:cNvSpPr>
          <p:nvPr>
            <p:ph type="sldNum" sz="quarter" idx="10"/>
          </p:nvPr>
        </p:nvSpPr>
        <p:spPr/>
        <p:txBody>
          <a:bodyPr/>
          <a:lstStyle/>
          <a:p>
            <a:fld id="{1D648693-0942-45E9-83AE-76FC568F9452}" type="slidenum">
              <a:rPr lang="en-US" smtClean="0"/>
              <a:pPr/>
              <a:t>18</a:t>
            </a:fld>
            <a:endParaRPr lang="en-US" dirty="0"/>
          </a:p>
        </p:txBody>
      </p:sp>
    </p:spTree>
    <p:extLst>
      <p:ext uri="{BB962C8B-B14F-4D97-AF65-F5344CB8AC3E}">
        <p14:creationId xmlns:p14="http://schemas.microsoft.com/office/powerpoint/2010/main" val="234681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800" dirty="0" smtClean="0"/>
              <a:t>Contribution over the prior art</a:t>
            </a:r>
            <a:endParaRPr lang="en-US" sz="3800" dirty="0"/>
          </a:p>
        </p:txBody>
      </p:sp>
      <p:sp>
        <p:nvSpPr>
          <p:cNvPr id="5" name="Content Placeholder 4"/>
          <p:cNvSpPr>
            <a:spLocks noGrp="1"/>
          </p:cNvSpPr>
          <p:nvPr>
            <p:ph idx="1"/>
          </p:nvPr>
        </p:nvSpPr>
        <p:spPr/>
        <p:txBody>
          <a:bodyPr>
            <a:normAutofit/>
          </a:bodyPr>
          <a:lstStyle/>
          <a:p>
            <a:r>
              <a:rPr lang="en-US" sz="2800" dirty="0" smtClean="0"/>
              <a:t>Both</a:t>
            </a:r>
            <a:r>
              <a:rPr lang="en-US" sz="2800" dirty="0"/>
              <a:t> </a:t>
            </a:r>
            <a:r>
              <a:rPr lang="en-US" sz="2800" dirty="0" smtClean="0"/>
              <a:t>novelty and </a:t>
            </a:r>
            <a:r>
              <a:rPr lang="en-US" sz="2800" dirty="0" err="1" smtClean="0"/>
              <a:t>nonobviousness</a:t>
            </a:r>
            <a:r>
              <a:rPr lang="en-US" sz="2800" dirty="0" smtClean="0"/>
              <a:t> are considered to determine if a technical feature</a:t>
            </a:r>
          </a:p>
          <a:p>
            <a:pPr lvl="1"/>
            <a:r>
              <a:rPr lang="en-US" sz="2400" dirty="0" smtClean="0"/>
              <a:t>Makes a “contribution” over the prior art and, therefore</a:t>
            </a:r>
          </a:p>
          <a:p>
            <a:pPr lvl="1"/>
            <a:r>
              <a:rPr lang="en-US" sz="2400" dirty="0"/>
              <a:t>C</a:t>
            </a:r>
            <a:r>
              <a:rPr lang="en-US" sz="2400" dirty="0" smtClean="0"/>
              <a:t>onstitutes a “special technical feature”</a:t>
            </a:r>
          </a:p>
          <a:p>
            <a:pPr marL="0" indent="0">
              <a:buNone/>
            </a:pPr>
            <a:r>
              <a:rPr lang="en-US" sz="2800" dirty="0" smtClean="0"/>
              <a:t>See: </a:t>
            </a:r>
            <a:r>
              <a:rPr lang="en-US" sz="2800" i="1" dirty="0" smtClean="0"/>
              <a:t>MPEP 1850 </a:t>
            </a:r>
            <a:r>
              <a:rPr lang="en-US" sz="2800" dirty="0" smtClean="0"/>
              <a:t>and </a:t>
            </a:r>
            <a:r>
              <a:rPr lang="en-US" sz="2800" i="1" dirty="0" smtClean="0"/>
              <a:t>1893.03(d) </a:t>
            </a:r>
            <a:endParaRPr lang="en-US" sz="2800" i="1"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19</a:t>
            </a:fld>
            <a:endParaRPr lang="en-US" dirty="0"/>
          </a:p>
        </p:txBody>
      </p:sp>
    </p:spTree>
    <p:extLst>
      <p:ext uri="{BB962C8B-B14F-4D97-AF65-F5344CB8AC3E}">
        <p14:creationId xmlns:p14="http://schemas.microsoft.com/office/powerpoint/2010/main" val="929959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CBT Narration </a:t>
            </a:r>
            <a:r>
              <a:rPr lang="en-US" dirty="0" smtClean="0"/>
              <a:t>placeholder</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681844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400" dirty="0" smtClean="0"/>
              <a:t>Evidence of unity of invention</a:t>
            </a:r>
            <a:endParaRPr lang="en-US" sz="3400" dirty="0"/>
          </a:p>
        </p:txBody>
      </p:sp>
      <p:sp>
        <p:nvSpPr>
          <p:cNvPr id="5" name="Content Placeholder 4"/>
          <p:cNvSpPr>
            <a:spLocks noGrp="1"/>
          </p:cNvSpPr>
          <p:nvPr>
            <p:ph idx="1"/>
          </p:nvPr>
        </p:nvSpPr>
        <p:spPr/>
        <p:txBody>
          <a:bodyPr>
            <a:normAutofit/>
          </a:bodyPr>
          <a:lstStyle/>
          <a:p>
            <a:pPr lvl="0"/>
            <a:r>
              <a:rPr lang="en-US" sz="2400" dirty="0"/>
              <a:t>“</a:t>
            </a:r>
            <a:r>
              <a:rPr lang="en-US" sz="2400" i="1" dirty="0"/>
              <a:t>A priori</a:t>
            </a:r>
            <a:r>
              <a:rPr lang="en-US" sz="2400" dirty="0"/>
              <a:t>” </a:t>
            </a:r>
            <a:endParaRPr lang="en-US" dirty="0"/>
          </a:p>
          <a:p>
            <a:pPr lvl="1"/>
            <a:r>
              <a:rPr lang="en-US" sz="2000" dirty="0" smtClean="0"/>
              <a:t>Unity </a:t>
            </a:r>
            <a:r>
              <a:rPr lang="en-US" sz="2000" dirty="0"/>
              <a:t>of invention is evident prior to consideration of the claims in relation to the prior </a:t>
            </a:r>
            <a:r>
              <a:rPr lang="en-US" sz="2000" dirty="0" smtClean="0"/>
              <a:t>art</a:t>
            </a:r>
          </a:p>
          <a:p>
            <a:pPr lvl="2"/>
            <a:r>
              <a:rPr lang="en-US" sz="1800" dirty="0" smtClean="0"/>
              <a:t>Unity exists </a:t>
            </a:r>
            <a:r>
              <a:rPr lang="en-US" sz="1800" i="1" dirty="0" smtClean="0"/>
              <a:t>a priori</a:t>
            </a:r>
            <a:r>
              <a:rPr lang="en-US" sz="1800" dirty="0" smtClean="0"/>
              <a:t> when the multiple claimed inventions </a:t>
            </a:r>
            <a:r>
              <a:rPr lang="en-US" sz="1800" b="1" dirty="0"/>
              <a:t>all</a:t>
            </a:r>
            <a:r>
              <a:rPr lang="en-US" sz="1800" dirty="0" smtClean="0"/>
              <a:t> share the same or corresponding technical feature</a:t>
            </a:r>
            <a:endParaRPr lang="en-US" sz="1800" dirty="0"/>
          </a:p>
          <a:p>
            <a:pPr lvl="0"/>
            <a:r>
              <a:rPr lang="en-US" sz="2400" dirty="0"/>
              <a:t>“</a:t>
            </a:r>
            <a:r>
              <a:rPr lang="en-US" sz="2400" i="1" dirty="0"/>
              <a:t>A posteriori</a:t>
            </a:r>
            <a:r>
              <a:rPr lang="en-US" sz="2400" dirty="0"/>
              <a:t>”</a:t>
            </a:r>
            <a:endParaRPr lang="en-US" dirty="0"/>
          </a:p>
          <a:p>
            <a:pPr lvl="1"/>
            <a:r>
              <a:rPr lang="en-US" sz="2000" dirty="0" smtClean="0"/>
              <a:t>Unity </a:t>
            </a:r>
            <a:r>
              <a:rPr lang="en-US" sz="2000" dirty="0"/>
              <a:t>of invention is evident only after taking the prior art into </a:t>
            </a:r>
            <a:r>
              <a:rPr lang="en-US" sz="2000" dirty="0" smtClean="0"/>
              <a:t>consideration</a:t>
            </a:r>
          </a:p>
          <a:p>
            <a:pPr lvl="2"/>
            <a:r>
              <a:rPr lang="en-US" sz="1800" dirty="0" smtClean="0"/>
              <a:t>Unity is present </a:t>
            </a:r>
            <a:r>
              <a:rPr lang="en-US" sz="1800" i="1" dirty="0" smtClean="0"/>
              <a:t>a posteriori</a:t>
            </a:r>
            <a:r>
              <a:rPr lang="en-US" sz="1800" dirty="0" smtClean="0"/>
              <a:t> when multiple inventions share the same or corresponding </a:t>
            </a:r>
            <a:r>
              <a:rPr lang="en-US" sz="1800" b="1" dirty="0" smtClean="0"/>
              <a:t>special</a:t>
            </a:r>
            <a:r>
              <a:rPr lang="en-US" sz="1800" dirty="0" smtClean="0"/>
              <a:t> technical feature</a:t>
            </a:r>
            <a:endParaRPr lang="en-US" sz="1800" dirty="0"/>
          </a:p>
          <a:p>
            <a:pPr lvl="3"/>
            <a:r>
              <a:rPr lang="en-US" sz="1600" dirty="0" smtClean="0"/>
              <a:t>Prior </a:t>
            </a:r>
            <a:r>
              <a:rPr lang="en-US" sz="1600" dirty="0"/>
              <a:t>art </a:t>
            </a:r>
            <a:r>
              <a:rPr lang="en-US" sz="1600" dirty="0" smtClean="0"/>
              <a:t>demonstrates </a:t>
            </a:r>
            <a:r>
              <a:rPr lang="en-US" sz="1600" dirty="0"/>
              <a:t>that </a:t>
            </a:r>
            <a:r>
              <a:rPr lang="en-US" sz="1600" dirty="0" smtClean="0"/>
              <a:t>the shared technical feature is novel and nonobvious, thereby it makes a “contribution” </a:t>
            </a:r>
            <a:r>
              <a:rPr lang="en-US" sz="1600" dirty="0"/>
              <a:t>over the prior </a:t>
            </a:r>
            <a:r>
              <a:rPr lang="en-US" sz="1600" dirty="0" smtClean="0"/>
              <a:t>art</a:t>
            </a:r>
            <a:endParaRPr lang="en-US" sz="18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20</a:t>
            </a:fld>
            <a:endParaRPr lang="en-US" dirty="0"/>
          </a:p>
        </p:txBody>
      </p:sp>
    </p:spTree>
    <p:extLst>
      <p:ext uri="{BB962C8B-B14F-4D97-AF65-F5344CB8AC3E}">
        <p14:creationId xmlns:p14="http://schemas.microsoft.com/office/powerpoint/2010/main" val="1356425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400" dirty="0" smtClean="0"/>
              <a:t>Unity of invention </a:t>
            </a:r>
            <a:r>
              <a:rPr lang="en-US" sz="3400" dirty="0"/>
              <a:t>l</a:t>
            </a:r>
            <a:r>
              <a:rPr lang="en-US" sz="3400" dirty="0" smtClean="0"/>
              <a:t>acking “</a:t>
            </a:r>
            <a:r>
              <a:rPr lang="en-US" sz="3400" i="1" dirty="0" smtClean="0"/>
              <a:t>a priori</a:t>
            </a:r>
            <a:r>
              <a:rPr lang="en-US" sz="3400" dirty="0" smtClean="0"/>
              <a:t>”</a:t>
            </a:r>
            <a:endParaRPr lang="en-US" sz="3400" dirty="0"/>
          </a:p>
        </p:txBody>
      </p:sp>
      <p:sp>
        <p:nvSpPr>
          <p:cNvPr id="5" name="Content Placeholder 4"/>
          <p:cNvSpPr>
            <a:spLocks noGrp="1"/>
          </p:cNvSpPr>
          <p:nvPr>
            <p:ph idx="1"/>
          </p:nvPr>
        </p:nvSpPr>
        <p:spPr/>
        <p:txBody>
          <a:bodyPr/>
          <a:lstStyle/>
          <a:p>
            <a:pPr marL="0" lvl="2" indent="0">
              <a:buNone/>
            </a:pPr>
            <a:r>
              <a:rPr lang="en-US" altLang="en-US" sz="2800" dirty="0" smtClean="0">
                <a:latin typeface="+mj-lt"/>
              </a:rPr>
              <a:t>Claim 1:	 X + Y.</a:t>
            </a:r>
          </a:p>
          <a:p>
            <a:pPr marL="0" lvl="2" indent="0">
              <a:buNone/>
            </a:pPr>
            <a:r>
              <a:rPr lang="en-US" altLang="en-US" sz="2800" dirty="0" smtClean="0">
                <a:latin typeface="+mj-lt"/>
              </a:rPr>
              <a:t>Claim 2:	 A + B.</a:t>
            </a:r>
          </a:p>
          <a:p>
            <a:pPr marL="0" lvl="2" indent="0">
              <a:buNone/>
            </a:pPr>
            <a:endParaRPr lang="en-US" altLang="en-US" sz="600" dirty="0" smtClean="0">
              <a:latin typeface="+mj-lt"/>
            </a:endParaRPr>
          </a:p>
          <a:p>
            <a:r>
              <a:rPr lang="en-US" altLang="en-US" sz="2800" dirty="0" smtClean="0"/>
              <a:t>No technical features are shared between the independent claims</a:t>
            </a:r>
          </a:p>
          <a:p>
            <a:r>
              <a:rPr lang="en-US" altLang="en-US" sz="2800" dirty="0" smtClean="0"/>
              <a:t>Prior art not consulted to determine unity is lacking </a:t>
            </a:r>
          </a:p>
          <a:p>
            <a:endParaRPr 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21</a:t>
            </a:fld>
            <a:endParaRPr lang="en-US" dirty="0"/>
          </a:p>
        </p:txBody>
      </p:sp>
    </p:spTree>
    <p:extLst>
      <p:ext uri="{BB962C8B-B14F-4D97-AF65-F5344CB8AC3E}">
        <p14:creationId xmlns:p14="http://schemas.microsoft.com/office/powerpoint/2010/main" val="4029530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400" dirty="0" smtClean="0"/>
              <a:t>Unity of invention </a:t>
            </a:r>
            <a:r>
              <a:rPr lang="en-US" sz="3400" dirty="0"/>
              <a:t>p</a:t>
            </a:r>
            <a:r>
              <a:rPr lang="en-US" sz="3400" dirty="0" smtClean="0"/>
              <a:t>resent “</a:t>
            </a:r>
            <a:r>
              <a:rPr lang="en-US" sz="3400" i="1" dirty="0" smtClean="0"/>
              <a:t>a priori</a:t>
            </a:r>
            <a:r>
              <a:rPr lang="en-US" sz="3400" dirty="0" smtClean="0"/>
              <a:t>”</a:t>
            </a:r>
            <a:endParaRPr lang="en-US" sz="3400" dirty="0"/>
          </a:p>
        </p:txBody>
      </p:sp>
      <p:sp>
        <p:nvSpPr>
          <p:cNvPr id="5" name="Content Placeholder 4"/>
          <p:cNvSpPr>
            <a:spLocks noGrp="1"/>
          </p:cNvSpPr>
          <p:nvPr>
            <p:ph idx="1"/>
          </p:nvPr>
        </p:nvSpPr>
        <p:spPr/>
        <p:txBody>
          <a:bodyPr>
            <a:normAutofit/>
          </a:bodyPr>
          <a:lstStyle/>
          <a:p>
            <a:pPr marL="0" lvl="3" indent="0">
              <a:buNone/>
              <a:tabLst>
                <a:tab pos="1546225" algn="l"/>
                <a:tab pos="1604963" algn="l"/>
              </a:tabLst>
            </a:pPr>
            <a:r>
              <a:rPr lang="en-US" altLang="en-US" sz="2800" dirty="0" smtClean="0">
                <a:latin typeface="+mn-lt"/>
              </a:rPr>
              <a:t>Claim 1:   </a:t>
            </a:r>
            <a:r>
              <a:rPr lang="en-US" altLang="en-US" sz="2800" b="1" dirty="0" smtClean="0">
                <a:solidFill>
                  <a:srgbClr val="A9172F"/>
                </a:solidFill>
                <a:latin typeface="+mn-lt"/>
              </a:rPr>
              <a:t>A</a:t>
            </a:r>
            <a:r>
              <a:rPr lang="en-US" altLang="en-US" sz="2800" dirty="0" smtClean="0">
                <a:latin typeface="+mn-lt"/>
              </a:rPr>
              <a:t> + X. </a:t>
            </a:r>
          </a:p>
          <a:p>
            <a:pPr marL="0" lvl="3" indent="0">
              <a:buNone/>
              <a:tabLst>
                <a:tab pos="1546225" algn="l"/>
              </a:tabLst>
            </a:pPr>
            <a:r>
              <a:rPr lang="en-US" altLang="en-US" sz="2800" dirty="0" smtClean="0">
                <a:latin typeface="+mn-lt"/>
              </a:rPr>
              <a:t>Claim 2:	</a:t>
            </a:r>
            <a:r>
              <a:rPr lang="en-US" altLang="en-US" sz="2800" b="1" dirty="0" smtClean="0">
                <a:solidFill>
                  <a:srgbClr val="A9172F"/>
                </a:solidFill>
                <a:latin typeface="+mn-lt"/>
              </a:rPr>
              <a:t>A</a:t>
            </a:r>
            <a:r>
              <a:rPr lang="en-US" altLang="en-US" sz="2800" dirty="0" smtClean="0">
                <a:latin typeface="+mn-lt"/>
              </a:rPr>
              <a:t> + Y. </a:t>
            </a:r>
          </a:p>
          <a:p>
            <a:pPr marL="0" lvl="3" indent="0">
              <a:buNone/>
            </a:pPr>
            <a:endParaRPr lang="en-US" altLang="en-US" sz="800" dirty="0" smtClean="0">
              <a:latin typeface="+mj-lt"/>
            </a:endParaRPr>
          </a:p>
          <a:p>
            <a:r>
              <a:rPr lang="en-US" altLang="en-US" sz="2800" dirty="0" smtClean="0"/>
              <a:t>Unity of invention is present </a:t>
            </a:r>
            <a:r>
              <a:rPr lang="en-US" altLang="en-US" sz="2800" i="1" dirty="0" smtClean="0"/>
              <a:t>a priori</a:t>
            </a:r>
            <a:endParaRPr lang="en-US" altLang="en-US" sz="2800" dirty="0" smtClean="0"/>
          </a:p>
          <a:p>
            <a:pPr lvl="1"/>
            <a:r>
              <a:rPr lang="en-US" altLang="en-US" sz="2400" dirty="0" smtClean="0"/>
              <a:t>Feature “</a:t>
            </a:r>
            <a:r>
              <a:rPr lang="en-US" altLang="en-US" sz="2400" b="1" dirty="0" smtClean="0">
                <a:solidFill>
                  <a:srgbClr val="A9172F"/>
                </a:solidFill>
              </a:rPr>
              <a:t>A</a:t>
            </a:r>
            <a:r>
              <a:rPr lang="en-US" altLang="en-US" sz="2400" dirty="0" smtClean="0"/>
              <a:t>” is a technical feature shared by all independent claims</a:t>
            </a:r>
          </a:p>
          <a:p>
            <a:r>
              <a:rPr lang="en-US" sz="2800" dirty="0" smtClean="0"/>
              <a:t>See: </a:t>
            </a:r>
            <a:r>
              <a:rPr lang="en-US" sz="2800" i="1" dirty="0" smtClean="0"/>
              <a:t>MPEP 1850, Section II –                        “Determination of Unity of Invention</a:t>
            </a:r>
            <a:r>
              <a:rPr lang="en-US" sz="2800" dirty="0" smtClean="0"/>
              <a:t>” </a:t>
            </a:r>
          </a:p>
          <a:p>
            <a:pPr marL="0" indent="0">
              <a:buNone/>
            </a:pPr>
            <a:endParaRPr 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22</a:t>
            </a:fld>
            <a:endParaRPr lang="en-US" dirty="0"/>
          </a:p>
        </p:txBody>
      </p:sp>
    </p:spTree>
    <p:extLst>
      <p:ext uri="{BB962C8B-B14F-4D97-AF65-F5344CB8AC3E}">
        <p14:creationId xmlns:p14="http://schemas.microsoft.com/office/powerpoint/2010/main" val="1120568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400" dirty="0" smtClean="0"/>
              <a:t>Unity of invention “</a:t>
            </a:r>
            <a:r>
              <a:rPr lang="en-US" sz="3400" i="1" dirty="0" smtClean="0"/>
              <a:t>a posteriori</a:t>
            </a:r>
            <a:r>
              <a:rPr lang="en-US" sz="3400" dirty="0" smtClean="0"/>
              <a:t>” </a:t>
            </a:r>
            <a:endParaRPr lang="en-US" sz="3400" dirty="0"/>
          </a:p>
        </p:txBody>
      </p:sp>
      <p:sp>
        <p:nvSpPr>
          <p:cNvPr id="5" name="Content Placeholder 4"/>
          <p:cNvSpPr>
            <a:spLocks noGrp="1"/>
          </p:cNvSpPr>
          <p:nvPr>
            <p:ph idx="1"/>
          </p:nvPr>
        </p:nvSpPr>
        <p:spPr/>
        <p:txBody>
          <a:bodyPr>
            <a:normAutofit/>
          </a:bodyPr>
          <a:lstStyle/>
          <a:p>
            <a:pPr marL="0" lvl="2" indent="0">
              <a:buNone/>
            </a:pPr>
            <a:r>
              <a:rPr lang="en-US" altLang="en-US" sz="2800" dirty="0" smtClean="0">
                <a:latin typeface="+mn-lt"/>
              </a:rPr>
              <a:t>Claim 1:</a:t>
            </a:r>
            <a:r>
              <a:rPr lang="en-US" altLang="en-US" sz="2800" dirty="0">
                <a:latin typeface="+mn-lt"/>
              </a:rPr>
              <a:t>	</a:t>
            </a:r>
            <a:r>
              <a:rPr lang="en-US" altLang="en-US" sz="2800" dirty="0" smtClean="0">
                <a:latin typeface="+mn-lt"/>
              </a:rPr>
              <a:t> </a:t>
            </a:r>
            <a:r>
              <a:rPr lang="en-US" altLang="en-US" sz="2800" b="1" dirty="0" smtClean="0">
                <a:solidFill>
                  <a:srgbClr val="A9172F"/>
                </a:solidFill>
                <a:latin typeface="+mn-lt"/>
              </a:rPr>
              <a:t>A</a:t>
            </a:r>
            <a:r>
              <a:rPr lang="en-US" altLang="en-US" sz="2800" dirty="0" smtClean="0">
                <a:latin typeface="+mn-lt"/>
              </a:rPr>
              <a:t> </a:t>
            </a:r>
            <a:r>
              <a:rPr lang="en-US" altLang="en-US" sz="2800" dirty="0">
                <a:latin typeface="+mn-lt"/>
              </a:rPr>
              <a:t>+ </a:t>
            </a:r>
            <a:r>
              <a:rPr lang="en-US" altLang="en-US" sz="2800" dirty="0" smtClean="0">
                <a:latin typeface="+mn-lt"/>
              </a:rPr>
              <a:t>X. </a:t>
            </a:r>
            <a:endParaRPr lang="en-US" altLang="en-US" sz="2800" dirty="0">
              <a:latin typeface="+mn-lt"/>
            </a:endParaRPr>
          </a:p>
          <a:p>
            <a:pPr marL="0" lvl="2" indent="0">
              <a:buNone/>
            </a:pPr>
            <a:r>
              <a:rPr lang="en-US" altLang="en-US" sz="2800" dirty="0" smtClean="0">
                <a:latin typeface="+mn-lt"/>
              </a:rPr>
              <a:t>Claim 2:</a:t>
            </a:r>
            <a:r>
              <a:rPr lang="en-US" altLang="en-US" sz="2800" dirty="0">
                <a:latin typeface="+mn-lt"/>
              </a:rPr>
              <a:t>	</a:t>
            </a:r>
            <a:r>
              <a:rPr lang="en-US" altLang="en-US" sz="2800" b="1" dirty="0" smtClean="0">
                <a:solidFill>
                  <a:srgbClr val="A9172F"/>
                </a:solidFill>
                <a:latin typeface="+mn-lt"/>
              </a:rPr>
              <a:t> A</a:t>
            </a:r>
            <a:r>
              <a:rPr lang="en-US" altLang="en-US" sz="2800" dirty="0" smtClean="0">
                <a:latin typeface="+mn-lt"/>
              </a:rPr>
              <a:t> </a:t>
            </a:r>
            <a:r>
              <a:rPr lang="en-US" altLang="en-US" sz="2800" dirty="0">
                <a:latin typeface="+mn-lt"/>
              </a:rPr>
              <a:t>+ </a:t>
            </a:r>
            <a:r>
              <a:rPr lang="en-US" altLang="en-US" sz="2800" dirty="0" smtClean="0">
                <a:latin typeface="+mn-lt"/>
              </a:rPr>
              <a:t>Y. </a:t>
            </a:r>
          </a:p>
          <a:p>
            <a:pPr marL="0" lvl="2" indent="0">
              <a:buNone/>
            </a:pPr>
            <a:endParaRPr lang="en-US" altLang="en-US" sz="800" dirty="0" smtClean="0"/>
          </a:p>
          <a:p>
            <a:r>
              <a:rPr lang="en-US" altLang="en-US" sz="2000" dirty="0" smtClean="0"/>
              <a:t>If feature </a:t>
            </a:r>
            <a:r>
              <a:rPr lang="en-US" altLang="en-US" sz="2000" dirty="0"/>
              <a:t>“</a:t>
            </a:r>
            <a:r>
              <a:rPr lang="en-US" altLang="en-US" sz="2000" b="1" dirty="0">
                <a:solidFill>
                  <a:srgbClr val="A9172F"/>
                </a:solidFill>
              </a:rPr>
              <a:t>A</a:t>
            </a:r>
            <a:r>
              <a:rPr lang="en-US" altLang="en-US" sz="2000" dirty="0"/>
              <a:t>” is novel and </a:t>
            </a:r>
            <a:r>
              <a:rPr lang="en-US" altLang="en-US" sz="2000" dirty="0" smtClean="0"/>
              <a:t>nonobvious</a:t>
            </a:r>
            <a:endParaRPr lang="en-US" altLang="en-US" sz="2000" dirty="0"/>
          </a:p>
          <a:p>
            <a:pPr lvl="1"/>
            <a:r>
              <a:rPr lang="en-US" altLang="en-US" sz="1800" dirty="0" smtClean="0"/>
              <a:t>Unity of invention </a:t>
            </a:r>
            <a:r>
              <a:rPr lang="en-US" altLang="en-US" sz="1800" b="1" dirty="0" smtClean="0">
                <a:latin typeface="Segoe UI" panose="020B0502040204020203" pitchFamily="34" charset="0"/>
                <a:cs typeface="Segoe UI" panose="020B0502040204020203" pitchFamily="34" charset="0"/>
              </a:rPr>
              <a:t>exists</a:t>
            </a:r>
            <a:r>
              <a:rPr lang="en-US" altLang="en-US" sz="1800" dirty="0" smtClean="0"/>
              <a:t> </a:t>
            </a:r>
            <a:r>
              <a:rPr lang="en-US" altLang="en-US" sz="1800" i="1" dirty="0" smtClean="0"/>
              <a:t>a posteriori</a:t>
            </a:r>
            <a:r>
              <a:rPr lang="en-US" altLang="en-US" sz="1800" dirty="0" smtClean="0"/>
              <a:t> </a:t>
            </a:r>
          </a:p>
          <a:p>
            <a:pPr lvl="1"/>
            <a:r>
              <a:rPr lang="en-US" altLang="en-US" sz="1800" dirty="0" smtClean="0"/>
              <a:t>Restriction is not proper between inventions of claims 1 and 2</a:t>
            </a:r>
          </a:p>
          <a:p>
            <a:r>
              <a:rPr lang="en-US" altLang="en-US" sz="2000" dirty="0"/>
              <a:t>If </a:t>
            </a:r>
            <a:r>
              <a:rPr lang="en-US" altLang="en-US" sz="2000" dirty="0" smtClean="0"/>
              <a:t>feature </a:t>
            </a:r>
            <a:r>
              <a:rPr lang="en-US" altLang="en-US" sz="2000" dirty="0"/>
              <a:t>“</a:t>
            </a:r>
            <a:r>
              <a:rPr lang="en-US" altLang="en-US" sz="2000" b="1" dirty="0">
                <a:solidFill>
                  <a:srgbClr val="A9172F"/>
                </a:solidFill>
              </a:rPr>
              <a:t>A</a:t>
            </a:r>
            <a:r>
              <a:rPr lang="en-US" altLang="en-US" sz="2000" dirty="0"/>
              <a:t>”</a:t>
            </a:r>
            <a:r>
              <a:rPr lang="en-US" altLang="en-US" sz="2000" b="1" dirty="0"/>
              <a:t> </a:t>
            </a:r>
            <a:r>
              <a:rPr lang="en-US" altLang="en-US" sz="2000" dirty="0"/>
              <a:t>is </a:t>
            </a:r>
            <a:r>
              <a:rPr lang="en-US" altLang="en-US" sz="2000" dirty="0" smtClean="0"/>
              <a:t>anticipated by or </a:t>
            </a:r>
            <a:r>
              <a:rPr lang="en-US" altLang="en-US" sz="2000" dirty="0"/>
              <a:t>obvious over the prior art</a:t>
            </a:r>
          </a:p>
          <a:p>
            <a:pPr lvl="1"/>
            <a:r>
              <a:rPr lang="en-US" altLang="en-US" sz="1800" dirty="0" smtClean="0"/>
              <a:t>Unity </a:t>
            </a:r>
            <a:r>
              <a:rPr lang="en-US" altLang="en-US" sz="1800" dirty="0"/>
              <a:t>of invention is </a:t>
            </a:r>
            <a:r>
              <a:rPr lang="en-US" altLang="en-US" sz="1800" b="1" dirty="0">
                <a:latin typeface="Segoe UI" panose="020B0502040204020203" pitchFamily="34" charset="0"/>
                <a:cs typeface="Segoe UI" panose="020B0502040204020203" pitchFamily="34" charset="0"/>
              </a:rPr>
              <a:t>lacking</a:t>
            </a:r>
            <a:r>
              <a:rPr lang="en-US" altLang="en-US" sz="1800" dirty="0"/>
              <a:t> </a:t>
            </a:r>
            <a:r>
              <a:rPr lang="en-US" altLang="en-US" sz="1800" i="1" dirty="0"/>
              <a:t>a </a:t>
            </a:r>
            <a:r>
              <a:rPr lang="en-US" altLang="en-US" sz="1800" i="1" dirty="0" smtClean="0"/>
              <a:t>posteriori</a:t>
            </a:r>
            <a:endParaRPr lang="en-US" altLang="en-US" sz="1800" b="1" dirty="0">
              <a:latin typeface="Segoe UI" panose="020B0502040204020203" pitchFamily="34" charset="0"/>
              <a:cs typeface="Segoe UI" panose="020B0502040204020203" pitchFamily="34" charset="0"/>
            </a:endParaRPr>
          </a:p>
          <a:p>
            <a:pPr lvl="1"/>
            <a:r>
              <a:rPr lang="en-US" altLang="en-US" sz="1800" dirty="0"/>
              <a:t>No shared technical feature defines a contribution over the prior art</a:t>
            </a:r>
          </a:p>
          <a:p>
            <a:pPr lvl="1"/>
            <a:r>
              <a:rPr lang="en-US" altLang="en-US" sz="1800" dirty="0"/>
              <a:t>Restriction requirement may be proper between claims 1 and 2</a:t>
            </a:r>
            <a:endParaRPr lang="en-US" sz="18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23</a:t>
            </a:fld>
            <a:endParaRPr lang="en-US" dirty="0"/>
          </a:p>
        </p:txBody>
      </p:sp>
    </p:spTree>
    <p:extLst>
      <p:ext uri="{BB962C8B-B14F-4D97-AF65-F5344CB8AC3E}">
        <p14:creationId xmlns:p14="http://schemas.microsoft.com/office/powerpoint/2010/main" val="1147811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Reasonableness</a:t>
            </a:r>
            <a:endParaRPr lang="en-US" sz="3800" dirty="0"/>
          </a:p>
        </p:txBody>
      </p:sp>
      <p:sp>
        <p:nvSpPr>
          <p:cNvPr id="3" name="Content Placeholder 2"/>
          <p:cNvSpPr>
            <a:spLocks noGrp="1"/>
          </p:cNvSpPr>
          <p:nvPr>
            <p:ph idx="1"/>
          </p:nvPr>
        </p:nvSpPr>
        <p:spPr/>
        <p:txBody>
          <a:bodyPr>
            <a:noAutofit/>
          </a:bodyPr>
          <a:lstStyle/>
          <a:p>
            <a:r>
              <a:rPr lang="en-US" sz="2000" dirty="0" smtClean="0"/>
              <a:t>Always considered when applying unity of invention analysis</a:t>
            </a:r>
          </a:p>
          <a:p>
            <a:r>
              <a:rPr lang="en-US" sz="2000" i="1" dirty="0" smtClean="0"/>
              <a:t>MPEP 1850 </a:t>
            </a:r>
            <a:r>
              <a:rPr lang="en-US" sz="2000" dirty="0" smtClean="0"/>
              <a:t>states:</a:t>
            </a:r>
          </a:p>
          <a:p>
            <a:pPr lvl="1"/>
            <a:r>
              <a:rPr lang="en-US" sz="1800" dirty="0" smtClean="0"/>
              <a:t>Lack of unity of invention should not “</a:t>
            </a:r>
            <a:r>
              <a:rPr lang="en-US" sz="1800" b="1" dirty="0" smtClean="0"/>
              <a:t>be raised…on the basis of a narrow, literal or academic approach…</a:t>
            </a:r>
            <a:r>
              <a:rPr lang="en-US" sz="1800" dirty="0" smtClean="0"/>
              <a:t>”</a:t>
            </a:r>
            <a:endParaRPr lang="en-US" sz="1800" dirty="0"/>
          </a:p>
          <a:p>
            <a:pPr lvl="1"/>
            <a:r>
              <a:rPr lang="en-US" sz="1800" dirty="0" smtClean="0"/>
              <a:t>While a restriction under lack of unity is technically possible, “</a:t>
            </a:r>
            <a:r>
              <a:rPr lang="en-US" sz="1800" b="1" dirty="0" smtClean="0"/>
              <a:t>[t]here </a:t>
            </a:r>
            <a:r>
              <a:rPr lang="en-US" sz="1800" b="1" dirty="0"/>
              <a:t>should be a broad, practical consideration of the degree of interdependence of the </a:t>
            </a:r>
            <a:r>
              <a:rPr lang="en-US" sz="1800" b="1" dirty="0" smtClean="0"/>
              <a:t>alternatives presented, in relation to the state of the art … </a:t>
            </a:r>
            <a:r>
              <a:rPr lang="en-US" sz="1800" dirty="0" smtClean="0"/>
              <a:t>”</a:t>
            </a:r>
          </a:p>
          <a:p>
            <a:pPr lvl="1"/>
            <a:r>
              <a:rPr lang="en-US" sz="1800" dirty="0" smtClean="0"/>
              <a:t>Rigid rules cannot be given for the application of unity</a:t>
            </a:r>
          </a:p>
          <a:p>
            <a:pPr lvl="1"/>
            <a:r>
              <a:rPr lang="en-US" sz="1800" dirty="0" smtClean="0"/>
              <a:t>Each case should be considered on its merits</a:t>
            </a:r>
          </a:p>
          <a:p>
            <a:pPr lvl="1"/>
            <a:r>
              <a:rPr lang="en-US" sz="1800" dirty="0" smtClean="0"/>
              <a:t>Benefit </a:t>
            </a:r>
            <a:r>
              <a:rPr lang="en-US" sz="1800" dirty="0"/>
              <a:t>of any doubt should be given to the </a:t>
            </a:r>
            <a:r>
              <a:rPr lang="en-US" sz="1800" dirty="0" smtClean="0"/>
              <a:t>applicant</a:t>
            </a:r>
          </a:p>
          <a:p>
            <a:r>
              <a:rPr lang="en-US" sz="2000" dirty="0" smtClean="0"/>
              <a:t>The examiner must use judgment as to what is reasonable</a:t>
            </a:r>
            <a:endParaRPr lang="en-US" sz="2000" dirty="0"/>
          </a:p>
          <a:p>
            <a:pPr lvl="1"/>
            <a:endParaRPr lang="en-US" sz="1800" dirty="0">
              <a:solidFill>
                <a:srgbClr val="0070C0"/>
              </a:solidFill>
            </a:endParaRPr>
          </a:p>
        </p:txBody>
      </p:sp>
      <p:sp>
        <p:nvSpPr>
          <p:cNvPr id="4" name="Slide Number Placeholder 3"/>
          <p:cNvSpPr>
            <a:spLocks noGrp="1"/>
          </p:cNvSpPr>
          <p:nvPr>
            <p:ph type="sldNum" sz="quarter" idx="10"/>
          </p:nvPr>
        </p:nvSpPr>
        <p:spPr/>
        <p:txBody>
          <a:bodyPr/>
          <a:lstStyle/>
          <a:p>
            <a:fld id="{1D648693-0942-45E9-83AE-76FC568F9452}" type="slidenum">
              <a:rPr lang="en-US" smtClean="0"/>
              <a:pPr/>
              <a:t>24</a:t>
            </a:fld>
            <a:endParaRPr lang="en-US" dirty="0"/>
          </a:p>
        </p:txBody>
      </p:sp>
    </p:spTree>
    <p:extLst>
      <p:ext uri="{BB962C8B-B14F-4D97-AF65-F5344CB8AC3E}">
        <p14:creationId xmlns:p14="http://schemas.microsoft.com/office/powerpoint/2010/main" val="466966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Reasonableness </a:t>
            </a:r>
            <a:r>
              <a:rPr lang="en-US" sz="3600" dirty="0" smtClean="0"/>
              <a:t>considerations </a:t>
            </a:r>
            <a:endParaRPr lang="en-US" sz="3600" dirty="0"/>
          </a:p>
        </p:txBody>
      </p:sp>
      <p:sp>
        <p:nvSpPr>
          <p:cNvPr id="5" name="Content Placeholder 4"/>
          <p:cNvSpPr>
            <a:spLocks noGrp="1"/>
          </p:cNvSpPr>
          <p:nvPr>
            <p:ph idx="1"/>
          </p:nvPr>
        </p:nvSpPr>
        <p:spPr/>
        <p:txBody>
          <a:bodyPr>
            <a:normAutofit/>
          </a:bodyPr>
          <a:lstStyle/>
          <a:p>
            <a:r>
              <a:rPr lang="en-US" sz="2400" dirty="0" smtClean="0"/>
              <a:t>Minimal search effort</a:t>
            </a:r>
            <a:r>
              <a:rPr lang="en-US" sz="2000" dirty="0" smtClean="0"/>
              <a:t> </a:t>
            </a:r>
            <a:endParaRPr lang="en-US" sz="1600" dirty="0" smtClean="0"/>
          </a:p>
          <a:p>
            <a:r>
              <a:rPr lang="en-US" sz="2400" dirty="0" smtClean="0"/>
              <a:t>Interdependence of claims</a:t>
            </a:r>
          </a:p>
          <a:p>
            <a:r>
              <a:rPr lang="en-US" sz="2400" dirty="0" smtClean="0"/>
              <a:t>Number of claims</a:t>
            </a:r>
          </a:p>
          <a:p>
            <a:r>
              <a:rPr lang="en-US" sz="2400" dirty="0" smtClean="0"/>
              <a:t>Simplicity/complexity of subject matter</a:t>
            </a:r>
          </a:p>
          <a:p>
            <a:r>
              <a:rPr lang="en-US" sz="2400" dirty="0" smtClean="0"/>
              <a:t>Closeness of prior art found that could be used in an </a:t>
            </a:r>
            <a:r>
              <a:rPr lang="en-US" sz="2400" i="1" dirty="0" smtClean="0"/>
              <a:t>a posteriori </a:t>
            </a:r>
            <a:r>
              <a:rPr lang="en-US" sz="2400" dirty="0" smtClean="0"/>
              <a:t>lack of unity holding </a:t>
            </a:r>
          </a:p>
          <a:p>
            <a:pPr lvl="1"/>
            <a:r>
              <a:rPr lang="en-US" sz="2000" i="1" dirty="0" smtClean="0"/>
              <a:t>i.e., </a:t>
            </a:r>
            <a:r>
              <a:rPr lang="en-US" sz="2000" dirty="0" smtClean="0"/>
              <a:t>does the prior art anticipate many of the claims?</a:t>
            </a:r>
          </a:p>
          <a:p>
            <a:r>
              <a:rPr lang="en-US" sz="2400" dirty="0" smtClean="0"/>
              <a:t>Reasonableness applies to both</a:t>
            </a:r>
          </a:p>
          <a:p>
            <a:pPr lvl="1"/>
            <a:r>
              <a:rPr lang="en-US" sz="2000" dirty="0" smtClean="0"/>
              <a:t>Invention grouping, and </a:t>
            </a:r>
          </a:p>
          <a:p>
            <a:pPr lvl="1"/>
            <a:r>
              <a:rPr lang="en-US" sz="2000" dirty="0" smtClean="0"/>
              <a:t>Whether restriction should be required at all</a:t>
            </a:r>
          </a:p>
          <a:p>
            <a:pPr lvl="1"/>
            <a:endParaRPr lang="en-US" sz="2000" dirty="0" smtClean="0">
              <a:solidFill>
                <a:srgbClr val="0070C0"/>
              </a:solidFill>
            </a:endParaRPr>
          </a:p>
          <a:p>
            <a:endParaRPr lang="en-US" sz="2400" dirty="0" smtClean="0">
              <a:solidFill>
                <a:srgbClr val="0070C0"/>
              </a:solidFill>
            </a:endParaRPr>
          </a:p>
        </p:txBody>
      </p:sp>
      <p:sp>
        <p:nvSpPr>
          <p:cNvPr id="2" name="Slide Number Placeholder 1"/>
          <p:cNvSpPr>
            <a:spLocks noGrp="1"/>
          </p:cNvSpPr>
          <p:nvPr>
            <p:ph type="sldNum" sz="quarter" idx="10"/>
          </p:nvPr>
        </p:nvSpPr>
        <p:spPr/>
        <p:txBody>
          <a:bodyPr/>
          <a:lstStyle/>
          <a:p>
            <a:fld id="{1D648693-0942-45E9-83AE-76FC568F9452}" type="slidenum">
              <a:rPr lang="en-US" smtClean="0"/>
              <a:pPr/>
              <a:t>25</a:t>
            </a:fld>
            <a:endParaRPr lang="en-US" dirty="0"/>
          </a:p>
        </p:txBody>
      </p:sp>
    </p:spTree>
    <p:extLst>
      <p:ext uri="{BB962C8B-B14F-4D97-AF65-F5344CB8AC3E}">
        <p14:creationId xmlns:p14="http://schemas.microsoft.com/office/powerpoint/2010/main" val="3377451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Reasonableness - “</a:t>
            </a:r>
            <a:r>
              <a:rPr lang="en-US" sz="3200" i="1" dirty="0" smtClean="0"/>
              <a:t>a posteriori</a:t>
            </a:r>
            <a:r>
              <a:rPr lang="en-US" sz="3200" dirty="0" smtClean="0"/>
              <a:t>” analysis</a:t>
            </a:r>
            <a:endParaRPr lang="en-US" sz="3200" dirty="0"/>
          </a:p>
        </p:txBody>
      </p:sp>
      <p:sp>
        <p:nvSpPr>
          <p:cNvPr id="5" name="Content Placeholder 4"/>
          <p:cNvSpPr>
            <a:spLocks noGrp="1"/>
          </p:cNvSpPr>
          <p:nvPr>
            <p:ph idx="1"/>
          </p:nvPr>
        </p:nvSpPr>
        <p:spPr/>
        <p:txBody>
          <a:bodyPr>
            <a:normAutofit/>
          </a:bodyPr>
          <a:lstStyle/>
          <a:p>
            <a:pPr marL="0" lvl="2" indent="0">
              <a:buNone/>
            </a:pPr>
            <a:r>
              <a:rPr lang="en-US" altLang="en-US" sz="2800" dirty="0" smtClean="0">
                <a:latin typeface="+mn-lt"/>
              </a:rPr>
              <a:t>Claim 1:	 </a:t>
            </a:r>
            <a:r>
              <a:rPr lang="en-US" altLang="en-US" sz="2800" b="1" dirty="0" smtClean="0">
                <a:solidFill>
                  <a:srgbClr val="A9172F"/>
                </a:solidFill>
                <a:latin typeface="+mn-lt"/>
              </a:rPr>
              <a:t>A</a:t>
            </a:r>
            <a:r>
              <a:rPr lang="en-US" altLang="en-US" sz="2800" dirty="0" smtClean="0">
                <a:latin typeface="+mn-lt"/>
              </a:rPr>
              <a:t> + X. </a:t>
            </a:r>
          </a:p>
          <a:p>
            <a:pPr marL="0" lvl="2" indent="0">
              <a:buNone/>
            </a:pPr>
            <a:r>
              <a:rPr lang="en-US" altLang="en-US" sz="2800" dirty="0" smtClean="0">
                <a:latin typeface="+mn-lt"/>
              </a:rPr>
              <a:t>Claim 2:	</a:t>
            </a:r>
            <a:r>
              <a:rPr lang="en-US" altLang="en-US" sz="2800" b="1" dirty="0" smtClean="0">
                <a:solidFill>
                  <a:srgbClr val="A9172F"/>
                </a:solidFill>
                <a:latin typeface="+mn-lt"/>
              </a:rPr>
              <a:t> A</a:t>
            </a:r>
            <a:r>
              <a:rPr lang="en-US" altLang="en-US" sz="2800" dirty="0" smtClean="0">
                <a:latin typeface="+mn-lt"/>
              </a:rPr>
              <a:t> + Y. </a:t>
            </a:r>
          </a:p>
          <a:p>
            <a:pPr marL="0" lvl="2" indent="0">
              <a:buNone/>
            </a:pPr>
            <a:endParaRPr lang="en-US" altLang="en-US" sz="600" dirty="0">
              <a:latin typeface="+mj-lt"/>
            </a:endParaRPr>
          </a:p>
          <a:p>
            <a:r>
              <a:rPr lang="en-US" altLang="en-US" sz="2400" dirty="0" smtClean="0"/>
              <a:t>If feature “A” is known in the art:</a:t>
            </a:r>
          </a:p>
          <a:p>
            <a:pPr lvl="1"/>
            <a:r>
              <a:rPr lang="en-US" altLang="en-US" sz="2000" dirty="0" smtClean="0"/>
              <a:t>Unity is lacking and restriction is possible between claims 1 and 2</a:t>
            </a:r>
          </a:p>
          <a:p>
            <a:pPr lvl="1"/>
            <a:r>
              <a:rPr lang="en-US" altLang="en-US" sz="2000" dirty="0" smtClean="0"/>
              <a:t>However, restriction may not be reasonable if, for example</a:t>
            </a:r>
          </a:p>
          <a:p>
            <a:pPr lvl="2"/>
            <a:r>
              <a:rPr lang="en-US" sz="1800" dirty="0" smtClean="0"/>
              <a:t>“X” and “Y” are trivial features, requiring a minimal search effort, </a:t>
            </a:r>
            <a:r>
              <a:rPr lang="en-US" sz="1800" b="1" dirty="0" smtClean="0"/>
              <a:t>or</a:t>
            </a:r>
          </a:p>
          <a:p>
            <a:pPr lvl="2"/>
            <a:r>
              <a:rPr lang="en-US" sz="1800" dirty="0" smtClean="0"/>
              <a:t>Claims 1 and 2 are the only claims in the application, </a:t>
            </a:r>
            <a:r>
              <a:rPr lang="en-US" sz="1800" b="1" dirty="0" smtClean="0"/>
              <a:t>or</a:t>
            </a:r>
            <a:r>
              <a:rPr lang="en-US" sz="1800" dirty="0" smtClean="0"/>
              <a:t> </a:t>
            </a:r>
          </a:p>
          <a:p>
            <a:pPr lvl="2"/>
            <a:r>
              <a:rPr lang="en-US" sz="1800" dirty="0" smtClean="0"/>
              <a:t>Claims 1 and 2 are drawn to simple subject matter that would only require a minimal search</a:t>
            </a:r>
            <a:endParaRPr lang="en-US" sz="18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26</a:t>
            </a:fld>
            <a:endParaRPr lang="en-US" dirty="0"/>
          </a:p>
        </p:txBody>
      </p:sp>
    </p:spTree>
    <p:extLst>
      <p:ext uri="{BB962C8B-B14F-4D97-AF65-F5344CB8AC3E}">
        <p14:creationId xmlns:p14="http://schemas.microsoft.com/office/powerpoint/2010/main" val="394686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Reasonableness - “</a:t>
            </a:r>
            <a:r>
              <a:rPr lang="en-US" sz="3200" i="1" dirty="0" smtClean="0"/>
              <a:t>a priori</a:t>
            </a:r>
            <a:r>
              <a:rPr lang="en-US" sz="3200" dirty="0" smtClean="0"/>
              <a:t>” analysis</a:t>
            </a:r>
            <a:endParaRPr lang="en-US" sz="3200" dirty="0"/>
          </a:p>
        </p:txBody>
      </p:sp>
      <p:sp>
        <p:nvSpPr>
          <p:cNvPr id="5" name="Content Placeholder 4"/>
          <p:cNvSpPr>
            <a:spLocks noGrp="1"/>
          </p:cNvSpPr>
          <p:nvPr>
            <p:ph idx="1"/>
          </p:nvPr>
        </p:nvSpPr>
        <p:spPr/>
        <p:txBody>
          <a:bodyPr>
            <a:normAutofit/>
          </a:bodyPr>
          <a:lstStyle/>
          <a:p>
            <a:pPr marL="0" lvl="2" indent="0">
              <a:buNone/>
            </a:pPr>
            <a:r>
              <a:rPr lang="en-US" altLang="en-US" sz="2800" dirty="0">
                <a:latin typeface="Segoe UI" panose="020B0502040204020203" pitchFamily="34" charset="0"/>
                <a:cs typeface="Segoe UI" panose="020B0502040204020203" pitchFamily="34" charset="0"/>
              </a:rPr>
              <a:t>Claim 1:	</a:t>
            </a:r>
            <a:r>
              <a:rPr lang="en-US" altLang="en-US" sz="2800" dirty="0" smtClean="0">
                <a:latin typeface="Segoe UI" panose="020B0502040204020203" pitchFamily="34" charset="0"/>
                <a:cs typeface="Segoe UI" panose="020B0502040204020203" pitchFamily="34" charset="0"/>
              </a:rPr>
              <a:t> </a:t>
            </a:r>
            <a:r>
              <a:rPr lang="en-US" altLang="en-US" sz="2800" b="1" dirty="0" smtClean="0">
                <a:solidFill>
                  <a:srgbClr val="A9172F"/>
                </a:solidFill>
                <a:latin typeface="Segoe UI" panose="020B0502040204020203" pitchFamily="34" charset="0"/>
                <a:cs typeface="Segoe UI" panose="020B0502040204020203" pitchFamily="34" charset="0"/>
              </a:rPr>
              <a:t>A</a:t>
            </a:r>
            <a:r>
              <a:rPr lang="en-US" altLang="en-US" sz="2800" dirty="0" smtClean="0">
                <a:latin typeface="Segoe UI" panose="020B0502040204020203" pitchFamily="34" charset="0"/>
                <a:cs typeface="Segoe UI" panose="020B0502040204020203" pitchFamily="34" charset="0"/>
              </a:rPr>
              <a:t> </a:t>
            </a:r>
            <a:r>
              <a:rPr lang="en-US" altLang="en-US" sz="2800" dirty="0">
                <a:latin typeface="Segoe UI" panose="020B0502040204020203" pitchFamily="34" charset="0"/>
                <a:cs typeface="Segoe UI" panose="020B0502040204020203" pitchFamily="34" charset="0"/>
              </a:rPr>
              <a:t>+ </a:t>
            </a:r>
            <a:r>
              <a:rPr lang="en-US" altLang="en-US" sz="2800" dirty="0" smtClean="0">
                <a:latin typeface="Segoe UI" panose="020B0502040204020203" pitchFamily="34" charset="0"/>
                <a:cs typeface="Segoe UI" panose="020B0502040204020203" pitchFamily="34" charset="0"/>
              </a:rPr>
              <a:t>B. </a:t>
            </a:r>
            <a:endParaRPr lang="en-US" altLang="en-US" sz="2800" dirty="0">
              <a:latin typeface="Segoe UI" panose="020B0502040204020203" pitchFamily="34" charset="0"/>
              <a:cs typeface="Segoe UI" panose="020B0502040204020203" pitchFamily="34" charset="0"/>
            </a:endParaRPr>
          </a:p>
          <a:p>
            <a:pPr marL="0" lvl="2" indent="0">
              <a:buNone/>
            </a:pPr>
            <a:r>
              <a:rPr lang="en-US" altLang="en-US" sz="2800" dirty="0">
                <a:latin typeface="Segoe UI" panose="020B0502040204020203" pitchFamily="34" charset="0"/>
                <a:cs typeface="Segoe UI" panose="020B0502040204020203" pitchFamily="34" charset="0"/>
              </a:rPr>
              <a:t>Claim 2:	</a:t>
            </a:r>
            <a:r>
              <a:rPr lang="en-US" altLang="en-US" sz="2800" dirty="0" smtClean="0">
                <a:latin typeface="Segoe UI" panose="020B0502040204020203" pitchFamily="34" charset="0"/>
                <a:cs typeface="Segoe UI" panose="020B0502040204020203" pitchFamily="34" charset="0"/>
              </a:rPr>
              <a:t> </a:t>
            </a:r>
            <a:r>
              <a:rPr lang="en-US" altLang="en-US" sz="2800" b="1" dirty="0" smtClean="0">
                <a:solidFill>
                  <a:srgbClr val="A9172F"/>
                </a:solidFill>
                <a:latin typeface="Segoe UI" panose="020B0502040204020203" pitchFamily="34" charset="0"/>
                <a:cs typeface="Segoe UI" panose="020B0502040204020203" pitchFamily="34" charset="0"/>
              </a:rPr>
              <a:t>A</a:t>
            </a:r>
            <a:r>
              <a:rPr lang="en-US" altLang="en-US" sz="2800" dirty="0" smtClean="0">
                <a:solidFill>
                  <a:schemeClr val="accent4">
                    <a:lumMod val="60000"/>
                    <a:lumOff val="40000"/>
                  </a:schemeClr>
                </a:solidFill>
                <a:latin typeface="Segoe UI" panose="020B0502040204020203" pitchFamily="34" charset="0"/>
                <a:cs typeface="Segoe UI" panose="020B0502040204020203" pitchFamily="34" charset="0"/>
              </a:rPr>
              <a:t> </a:t>
            </a:r>
            <a:r>
              <a:rPr lang="en-US" altLang="en-US" sz="2800" dirty="0">
                <a:latin typeface="Segoe UI" panose="020B0502040204020203" pitchFamily="34" charset="0"/>
                <a:cs typeface="Segoe UI" panose="020B0502040204020203" pitchFamily="34" charset="0"/>
              </a:rPr>
              <a:t>+ </a:t>
            </a:r>
            <a:r>
              <a:rPr lang="en-US" altLang="en-US" sz="2800" b="1" dirty="0">
                <a:solidFill>
                  <a:srgbClr val="0517ED"/>
                </a:solidFill>
                <a:latin typeface="Segoe UI" panose="020B0502040204020203" pitchFamily="34" charset="0"/>
                <a:cs typeface="Segoe UI" panose="020B0502040204020203" pitchFamily="34" charset="0"/>
              </a:rPr>
              <a:t>C</a:t>
            </a:r>
            <a:r>
              <a:rPr lang="en-US" altLang="en-US" sz="2800" dirty="0" smtClean="0">
                <a:latin typeface="Segoe UI" panose="020B0502040204020203" pitchFamily="34" charset="0"/>
                <a:cs typeface="Segoe UI" panose="020B0502040204020203" pitchFamily="34" charset="0"/>
              </a:rPr>
              <a:t>. </a:t>
            </a:r>
            <a:endParaRPr lang="en-US" altLang="en-US" sz="2800" dirty="0">
              <a:latin typeface="Segoe UI" panose="020B0502040204020203" pitchFamily="34" charset="0"/>
              <a:cs typeface="Segoe UI" panose="020B0502040204020203" pitchFamily="34" charset="0"/>
            </a:endParaRPr>
          </a:p>
          <a:p>
            <a:pPr marL="0" lvl="2" indent="0">
              <a:buNone/>
            </a:pPr>
            <a:r>
              <a:rPr lang="en-US" altLang="en-US" sz="2800" dirty="0">
                <a:latin typeface="Segoe UI" panose="020B0502040204020203" pitchFamily="34" charset="0"/>
                <a:cs typeface="Segoe UI" panose="020B0502040204020203" pitchFamily="34" charset="0"/>
              </a:rPr>
              <a:t>Claim 3:  </a:t>
            </a:r>
            <a:r>
              <a:rPr lang="en-US" altLang="en-US" sz="2800" b="1" dirty="0">
                <a:solidFill>
                  <a:srgbClr val="0517ED"/>
                </a:solidFill>
                <a:latin typeface="Segoe UI" panose="020B0502040204020203" pitchFamily="34" charset="0"/>
                <a:cs typeface="Segoe UI" panose="020B0502040204020203" pitchFamily="34" charset="0"/>
              </a:rPr>
              <a:t>C</a:t>
            </a:r>
            <a:r>
              <a:rPr lang="en-US" altLang="en-US" sz="2800" dirty="0" smtClean="0">
                <a:latin typeface="Segoe UI" panose="020B0502040204020203" pitchFamily="34" charset="0"/>
                <a:cs typeface="Segoe UI" panose="020B0502040204020203" pitchFamily="34" charset="0"/>
              </a:rPr>
              <a:t> </a:t>
            </a:r>
            <a:r>
              <a:rPr lang="en-US" altLang="en-US" sz="2800" dirty="0">
                <a:latin typeface="Segoe UI" panose="020B0502040204020203" pitchFamily="34" charset="0"/>
                <a:cs typeface="Segoe UI" panose="020B0502040204020203" pitchFamily="34" charset="0"/>
              </a:rPr>
              <a:t>+ </a:t>
            </a:r>
            <a:r>
              <a:rPr lang="en-US" altLang="en-US" sz="2800" dirty="0" smtClean="0">
                <a:latin typeface="Segoe UI" panose="020B0502040204020203" pitchFamily="34" charset="0"/>
                <a:cs typeface="Segoe UI" panose="020B0502040204020203" pitchFamily="34" charset="0"/>
              </a:rPr>
              <a:t>D.</a:t>
            </a:r>
            <a:endParaRPr lang="en-US" altLang="en-US" sz="2800" dirty="0">
              <a:latin typeface="Segoe UI" panose="020B0502040204020203" pitchFamily="34" charset="0"/>
              <a:cs typeface="Segoe UI" panose="020B0502040204020203" pitchFamily="34" charset="0"/>
            </a:endParaRPr>
          </a:p>
          <a:p>
            <a:pPr marL="0" lvl="3" indent="0">
              <a:buNone/>
            </a:pPr>
            <a:endParaRPr lang="en-US" altLang="en-US" sz="400" dirty="0" smtClean="0">
              <a:latin typeface="+mj-lt"/>
            </a:endParaRPr>
          </a:p>
          <a:p>
            <a:r>
              <a:rPr lang="en-US" altLang="en-US" sz="2800" dirty="0" smtClean="0"/>
              <a:t>Unity of invention is </a:t>
            </a:r>
            <a:r>
              <a:rPr lang="en-US" altLang="en-US" sz="2800" b="1" dirty="0">
                <a:solidFill>
                  <a:srgbClr val="A9172F"/>
                </a:solidFill>
                <a:latin typeface="Segoe UI"/>
              </a:rPr>
              <a:t>lacking</a:t>
            </a:r>
            <a:r>
              <a:rPr lang="en-US" altLang="en-US" sz="2800" dirty="0" smtClean="0"/>
              <a:t> </a:t>
            </a:r>
            <a:r>
              <a:rPr lang="en-US" altLang="en-US" sz="2800" i="1" dirty="0" smtClean="0"/>
              <a:t>a priori</a:t>
            </a:r>
            <a:endParaRPr lang="en-US" altLang="en-US" sz="2800" dirty="0" smtClean="0"/>
          </a:p>
          <a:p>
            <a:pPr lvl="1"/>
            <a:r>
              <a:rPr lang="en-US" altLang="en-US" sz="2400" dirty="0" smtClean="0"/>
              <a:t>No technical feature shared across </a:t>
            </a:r>
            <a:r>
              <a:rPr lang="en-US" altLang="en-US" sz="2400" b="1" dirty="0">
                <a:solidFill>
                  <a:srgbClr val="A9172F"/>
                </a:solidFill>
              </a:rPr>
              <a:t>all</a:t>
            </a:r>
            <a:r>
              <a:rPr lang="en-US" altLang="en-US" sz="2400" dirty="0" smtClean="0"/>
              <a:t> inventions</a:t>
            </a:r>
          </a:p>
          <a:p>
            <a:pPr lvl="2"/>
            <a:r>
              <a:rPr lang="en-US" altLang="en-US" sz="2000" dirty="0" smtClean="0"/>
              <a:t>Even though technical feature “</a:t>
            </a:r>
            <a:r>
              <a:rPr lang="en-US" altLang="en-US" sz="2000" b="1" dirty="0">
                <a:solidFill>
                  <a:srgbClr val="A9172F"/>
                </a:solidFill>
              </a:rPr>
              <a:t>A</a:t>
            </a:r>
            <a:r>
              <a:rPr lang="en-US" altLang="en-US" sz="2000" dirty="0" smtClean="0"/>
              <a:t>” is shared between claims 1 and 2 and technical feature “</a:t>
            </a:r>
            <a:r>
              <a:rPr lang="en-US" altLang="en-US" sz="2000" b="1" dirty="0">
                <a:solidFill>
                  <a:srgbClr val="0517ED"/>
                </a:solidFill>
              </a:rPr>
              <a:t>C</a:t>
            </a:r>
            <a:r>
              <a:rPr lang="en-US" altLang="en-US" sz="2000" dirty="0" smtClean="0"/>
              <a:t>” between claims 2 and 3</a:t>
            </a:r>
          </a:p>
          <a:p>
            <a:pPr lvl="1"/>
            <a:r>
              <a:rPr lang="en-US" altLang="en-US" sz="2400" dirty="0" smtClean="0"/>
              <a:t>Restriction may be proper</a:t>
            </a:r>
          </a:p>
          <a:p>
            <a:pPr marL="0" indent="0">
              <a:buNone/>
            </a:pPr>
            <a:endParaRPr 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27</a:t>
            </a:fld>
            <a:endParaRPr lang="en-US" dirty="0"/>
          </a:p>
        </p:txBody>
      </p:sp>
    </p:spTree>
    <p:extLst>
      <p:ext uri="{BB962C8B-B14F-4D97-AF65-F5344CB8AC3E}">
        <p14:creationId xmlns:p14="http://schemas.microsoft.com/office/powerpoint/2010/main" val="15975201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9273"/>
            <a:ext cx="8382000" cy="715627"/>
          </a:xfrm>
        </p:spPr>
        <p:txBody>
          <a:bodyPr>
            <a:noAutofit/>
          </a:bodyPr>
          <a:lstStyle/>
          <a:p>
            <a:r>
              <a:rPr lang="en-US" sz="3200" dirty="0"/>
              <a:t>Reasonableness - “</a:t>
            </a:r>
            <a:r>
              <a:rPr lang="en-US" sz="3200" i="1" dirty="0"/>
              <a:t>a priori</a:t>
            </a:r>
            <a:r>
              <a:rPr lang="en-US" sz="3200" dirty="0"/>
              <a:t>” </a:t>
            </a:r>
            <a:r>
              <a:rPr lang="en-US" sz="3200" dirty="0" smtClean="0"/>
              <a:t>analysis (</a:t>
            </a:r>
            <a:r>
              <a:rPr lang="en-US" sz="3200" i="1" dirty="0" smtClean="0"/>
              <a:t>cont.</a:t>
            </a:r>
            <a:r>
              <a:rPr lang="en-US" sz="3200" dirty="0" smtClean="0"/>
              <a:t>)</a:t>
            </a:r>
            <a:endParaRPr lang="en-US" sz="3200" dirty="0"/>
          </a:p>
        </p:txBody>
      </p:sp>
      <p:sp>
        <p:nvSpPr>
          <p:cNvPr id="5" name="Content Placeholder 4"/>
          <p:cNvSpPr>
            <a:spLocks noGrp="1"/>
          </p:cNvSpPr>
          <p:nvPr>
            <p:ph idx="1"/>
          </p:nvPr>
        </p:nvSpPr>
        <p:spPr/>
        <p:txBody>
          <a:bodyPr/>
          <a:lstStyle/>
          <a:p>
            <a:pPr marL="0" lvl="2" indent="0">
              <a:buNone/>
            </a:pPr>
            <a:r>
              <a:rPr lang="en-US" altLang="en-US" sz="2800" dirty="0">
                <a:latin typeface="Segoe UI" panose="020B0502040204020203" pitchFamily="34" charset="0"/>
                <a:cs typeface="Segoe UI" panose="020B0502040204020203" pitchFamily="34" charset="0"/>
              </a:rPr>
              <a:t>Claim 1:	</a:t>
            </a:r>
            <a:r>
              <a:rPr lang="en-US" altLang="en-US" sz="2800" dirty="0" smtClean="0">
                <a:latin typeface="Segoe UI" panose="020B0502040204020203" pitchFamily="34" charset="0"/>
                <a:cs typeface="Segoe UI" panose="020B0502040204020203" pitchFamily="34" charset="0"/>
              </a:rPr>
              <a:t> </a:t>
            </a:r>
            <a:r>
              <a:rPr lang="en-US" altLang="en-US" sz="2800" b="1" dirty="0" smtClean="0">
                <a:solidFill>
                  <a:srgbClr val="A9172F"/>
                </a:solidFill>
                <a:latin typeface="Segoe UI" panose="020B0502040204020203" pitchFamily="34" charset="0"/>
                <a:cs typeface="Segoe UI" panose="020B0502040204020203" pitchFamily="34" charset="0"/>
              </a:rPr>
              <a:t>A</a:t>
            </a:r>
            <a:r>
              <a:rPr lang="en-US" altLang="en-US" sz="2800" dirty="0" smtClean="0">
                <a:latin typeface="Segoe UI" panose="020B0502040204020203" pitchFamily="34" charset="0"/>
                <a:cs typeface="Segoe UI" panose="020B0502040204020203" pitchFamily="34" charset="0"/>
              </a:rPr>
              <a:t> </a:t>
            </a:r>
            <a:r>
              <a:rPr lang="en-US" altLang="en-US" sz="2800" dirty="0">
                <a:latin typeface="Segoe UI" panose="020B0502040204020203" pitchFamily="34" charset="0"/>
                <a:cs typeface="Segoe UI" panose="020B0502040204020203" pitchFamily="34" charset="0"/>
              </a:rPr>
              <a:t>+ </a:t>
            </a:r>
            <a:r>
              <a:rPr lang="en-US" altLang="en-US" sz="2800" dirty="0" smtClean="0">
                <a:latin typeface="Segoe UI" panose="020B0502040204020203" pitchFamily="34" charset="0"/>
                <a:cs typeface="Segoe UI" panose="020B0502040204020203" pitchFamily="34" charset="0"/>
              </a:rPr>
              <a:t>B. </a:t>
            </a:r>
            <a:endParaRPr lang="en-US" altLang="en-US" sz="2800" dirty="0">
              <a:latin typeface="Segoe UI" panose="020B0502040204020203" pitchFamily="34" charset="0"/>
              <a:cs typeface="Segoe UI" panose="020B0502040204020203" pitchFamily="34" charset="0"/>
            </a:endParaRPr>
          </a:p>
          <a:p>
            <a:pPr marL="0" lvl="2" indent="0">
              <a:buNone/>
            </a:pPr>
            <a:r>
              <a:rPr lang="en-US" altLang="en-US" sz="2800" dirty="0">
                <a:latin typeface="Segoe UI" panose="020B0502040204020203" pitchFamily="34" charset="0"/>
                <a:cs typeface="Segoe UI" panose="020B0502040204020203" pitchFamily="34" charset="0"/>
              </a:rPr>
              <a:t>Claim 2:	</a:t>
            </a:r>
            <a:r>
              <a:rPr lang="en-US" altLang="en-US" sz="2800" dirty="0" smtClean="0">
                <a:latin typeface="Segoe UI" panose="020B0502040204020203" pitchFamily="34" charset="0"/>
                <a:cs typeface="Segoe UI" panose="020B0502040204020203" pitchFamily="34" charset="0"/>
              </a:rPr>
              <a:t> </a:t>
            </a:r>
            <a:r>
              <a:rPr lang="en-US" altLang="en-US" sz="2800" b="1" dirty="0" smtClean="0">
                <a:solidFill>
                  <a:srgbClr val="A9172F"/>
                </a:solidFill>
                <a:latin typeface="Segoe UI" panose="020B0502040204020203" pitchFamily="34" charset="0"/>
                <a:cs typeface="Segoe UI" panose="020B0502040204020203" pitchFamily="34" charset="0"/>
              </a:rPr>
              <a:t>A</a:t>
            </a:r>
            <a:r>
              <a:rPr lang="en-US" altLang="en-US" sz="2800" dirty="0" smtClean="0">
                <a:solidFill>
                  <a:schemeClr val="accent4">
                    <a:lumMod val="60000"/>
                    <a:lumOff val="40000"/>
                  </a:schemeClr>
                </a:solidFill>
                <a:latin typeface="Segoe UI" panose="020B0502040204020203" pitchFamily="34" charset="0"/>
                <a:cs typeface="Segoe UI" panose="020B0502040204020203" pitchFamily="34" charset="0"/>
              </a:rPr>
              <a:t> </a:t>
            </a:r>
            <a:r>
              <a:rPr lang="en-US" altLang="en-US" sz="2800" dirty="0">
                <a:latin typeface="Segoe UI" panose="020B0502040204020203" pitchFamily="34" charset="0"/>
                <a:cs typeface="Segoe UI" panose="020B0502040204020203" pitchFamily="34" charset="0"/>
              </a:rPr>
              <a:t>+ </a:t>
            </a:r>
            <a:r>
              <a:rPr lang="en-US" altLang="en-US" sz="2800" b="1" dirty="0">
                <a:solidFill>
                  <a:srgbClr val="0517ED"/>
                </a:solidFill>
                <a:latin typeface="Segoe UI" panose="020B0502040204020203" pitchFamily="34" charset="0"/>
                <a:cs typeface="Segoe UI" panose="020B0502040204020203" pitchFamily="34" charset="0"/>
              </a:rPr>
              <a:t>C</a:t>
            </a:r>
            <a:r>
              <a:rPr lang="en-US" altLang="en-US" sz="2800" dirty="0" smtClean="0">
                <a:latin typeface="Segoe UI" panose="020B0502040204020203" pitchFamily="34" charset="0"/>
                <a:cs typeface="Segoe UI" panose="020B0502040204020203" pitchFamily="34" charset="0"/>
              </a:rPr>
              <a:t>. </a:t>
            </a:r>
            <a:endParaRPr lang="en-US" altLang="en-US" sz="2800" dirty="0">
              <a:latin typeface="Segoe UI" panose="020B0502040204020203" pitchFamily="34" charset="0"/>
              <a:cs typeface="Segoe UI" panose="020B0502040204020203" pitchFamily="34" charset="0"/>
            </a:endParaRPr>
          </a:p>
          <a:p>
            <a:pPr marL="0" lvl="2" indent="0">
              <a:buNone/>
            </a:pPr>
            <a:r>
              <a:rPr lang="en-US" altLang="en-US" sz="2800" dirty="0">
                <a:latin typeface="Segoe UI" panose="020B0502040204020203" pitchFamily="34" charset="0"/>
                <a:cs typeface="Segoe UI" panose="020B0502040204020203" pitchFamily="34" charset="0"/>
              </a:rPr>
              <a:t>Claim 3:  </a:t>
            </a:r>
            <a:r>
              <a:rPr lang="en-US" altLang="en-US" sz="2800" b="1" dirty="0">
                <a:solidFill>
                  <a:srgbClr val="0517ED"/>
                </a:solidFill>
                <a:latin typeface="Segoe UI" panose="020B0502040204020203" pitchFamily="34" charset="0"/>
                <a:cs typeface="Segoe UI" panose="020B0502040204020203" pitchFamily="34" charset="0"/>
              </a:rPr>
              <a:t>C</a:t>
            </a:r>
            <a:r>
              <a:rPr lang="en-US" altLang="en-US" sz="2800" dirty="0" smtClean="0">
                <a:latin typeface="Segoe UI" panose="020B0502040204020203" pitchFamily="34" charset="0"/>
                <a:cs typeface="Segoe UI" panose="020B0502040204020203" pitchFamily="34" charset="0"/>
              </a:rPr>
              <a:t> </a:t>
            </a:r>
            <a:r>
              <a:rPr lang="en-US" altLang="en-US" sz="2800" dirty="0">
                <a:latin typeface="Segoe UI" panose="020B0502040204020203" pitchFamily="34" charset="0"/>
                <a:cs typeface="Segoe UI" panose="020B0502040204020203" pitchFamily="34" charset="0"/>
              </a:rPr>
              <a:t>+ </a:t>
            </a:r>
            <a:r>
              <a:rPr lang="en-US" altLang="en-US" sz="2800" dirty="0" smtClean="0">
                <a:latin typeface="Segoe UI" panose="020B0502040204020203" pitchFamily="34" charset="0"/>
                <a:cs typeface="Segoe UI" panose="020B0502040204020203" pitchFamily="34" charset="0"/>
              </a:rPr>
              <a:t>D.</a:t>
            </a:r>
            <a:endParaRPr lang="en-US" altLang="en-US" sz="2800" dirty="0">
              <a:latin typeface="Segoe UI" panose="020B0502040204020203" pitchFamily="34" charset="0"/>
              <a:cs typeface="Segoe UI" panose="020B0502040204020203" pitchFamily="34" charset="0"/>
            </a:endParaRPr>
          </a:p>
          <a:p>
            <a:pPr marL="0" lvl="3" indent="0">
              <a:buNone/>
            </a:pPr>
            <a:endParaRPr lang="en-US" altLang="en-US" sz="400" dirty="0" smtClean="0">
              <a:latin typeface="+mj-lt"/>
            </a:endParaRPr>
          </a:p>
          <a:p>
            <a:r>
              <a:rPr lang="en-US" altLang="en-US" sz="2400" dirty="0" smtClean="0"/>
              <a:t>Unity of invention is lacking </a:t>
            </a:r>
            <a:r>
              <a:rPr lang="en-US" altLang="en-US" sz="2400" i="1" dirty="0" smtClean="0"/>
              <a:t>a priori;</a:t>
            </a:r>
            <a:r>
              <a:rPr lang="en-US" altLang="en-US" sz="2400" dirty="0" smtClean="0"/>
              <a:t> however, restriction may not be reasonable if, for example,</a:t>
            </a:r>
          </a:p>
          <a:p>
            <a:pPr lvl="1"/>
            <a:r>
              <a:rPr lang="en-US" sz="2000" dirty="0" smtClean="0"/>
              <a:t>Minimal search effort required for </a:t>
            </a:r>
            <a:r>
              <a:rPr lang="en-US" sz="2000" dirty="0"/>
              <a:t>f</a:t>
            </a:r>
            <a:r>
              <a:rPr lang="en-US" sz="2000" dirty="0" smtClean="0"/>
              <a:t>eatures “</a:t>
            </a:r>
            <a:r>
              <a:rPr lang="en-US" altLang="en-US" sz="2000" b="1" dirty="0">
                <a:solidFill>
                  <a:srgbClr val="A9172F"/>
                </a:solidFill>
              </a:rPr>
              <a:t>A</a:t>
            </a:r>
            <a:r>
              <a:rPr lang="en-US" sz="2000" dirty="0" smtClean="0"/>
              <a:t>”, “B”, “</a:t>
            </a:r>
            <a:r>
              <a:rPr lang="en-US" altLang="en-US" sz="2000" b="1" dirty="0">
                <a:solidFill>
                  <a:srgbClr val="0517ED"/>
                </a:solidFill>
              </a:rPr>
              <a:t>C</a:t>
            </a:r>
            <a:r>
              <a:rPr lang="en-US" sz="2000" dirty="0" smtClean="0"/>
              <a:t>”, and “D”</a:t>
            </a:r>
          </a:p>
          <a:p>
            <a:pPr lvl="2"/>
            <a:r>
              <a:rPr lang="en-US" sz="1800" dirty="0" smtClean="0"/>
              <a:t>All trivial features, or </a:t>
            </a:r>
          </a:p>
          <a:p>
            <a:pPr lvl="2"/>
            <a:r>
              <a:rPr lang="en-US" sz="1800" dirty="0" smtClean="0"/>
              <a:t>Are </a:t>
            </a:r>
            <a:r>
              <a:rPr lang="en-US" sz="1800" dirty="0"/>
              <a:t>c</a:t>
            </a:r>
            <a:r>
              <a:rPr lang="en-US" sz="1800" dirty="0" smtClean="0"/>
              <a:t>omprised of simple subject matter</a:t>
            </a:r>
          </a:p>
          <a:p>
            <a:pPr lvl="1"/>
            <a:r>
              <a:rPr lang="en-US" sz="2000" dirty="0" smtClean="0"/>
              <a:t>Claims 1-3 </a:t>
            </a:r>
            <a:r>
              <a:rPr lang="en-US" sz="2000" dirty="0"/>
              <a:t>are the only claims in the application </a:t>
            </a:r>
          </a:p>
          <a:p>
            <a:pPr lvl="1"/>
            <a:endParaRPr lang="en-US" sz="2000" dirty="0"/>
          </a:p>
          <a:p>
            <a:pPr lvl="1"/>
            <a:endParaRPr lang="en-US" sz="20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28</a:t>
            </a:fld>
            <a:endParaRPr lang="en-US" dirty="0"/>
          </a:p>
        </p:txBody>
      </p:sp>
    </p:spTree>
    <p:extLst>
      <p:ext uri="{BB962C8B-B14F-4D97-AF65-F5344CB8AC3E}">
        <p14:creationId xmlns:p14="http://schemas.microsoft.com/office/powerpoint/2010/main" val="3650602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Grouping claims – unity lacking “</a:t>
            </a:r>
            <a:r>
              <a:rPr lang="en-US" sz="3200" i="1" dirty="0" smtClean="0"/>
              <a:t>a priori</a:t>
            </a:r>
            <a:r>
              <a:rPr lang="en-US" sz="3200" dirty="0" smtClean="0"/>
              <a:t>”</a:t>
            </a:r>
            <a:endParaRPr lang="en-US" sz="3200" dirty="0"/>
          </a:p>
        </p:txBody>
      </p:sp>
      <p:sp>
        <p:nvSpPr>
          <p:cNvPr id="5" name="Content Placeholder 4"/>
          <p:cNvSpPr>
            <a:spLocks noGrp="1"/>
          </p:cNvSpPr>
          <p:nvPr>
            <p:ph idx="1"/>
          </p:nvPr>
        </p:nvSpPr>
        <p:spPr/>
        <p:txBody>
          <a:bodyPr>
            <a:normAutofit fontScale="92500" lnSpcReduction="10000"/>
          </a:bodyPr>
          <a:lstStyle/>
          <a:p>
            <a:pPr marL="0" lvl="2" indent="0">
              <a:lnSpc>
                <a:spcPct val="110000"/>
              </a:lnSpc>
              <a:buNone/>
            </a:pPr>
            <a:r>
              <a:rPr lang="en-US" altLang="en-US" sz="2000" dirty="0">
                <a:latin typeface="Segoe UI" panose="020B0502040204020203" pitchFamily="34" charset="0"/>
                <a:cs typeface="Segoe UI" panose="020B0502040204020203" pitchFamily="34" charset="0"/>
              </a:rPr>
              <a:t>Claim </a:t>
            </a:r>
            <a:r>
              <a:rPr lang="en-US" altLang="en-US" sz="2000" dirty="0" smtClean="0">
                <a:latin typeface="Segoe UI" panose="020B0502040204020203" pitchFamily="34" charset="0"/>
                <a:cs typeface="Segoe UI" panose="020B0502040204020203" pitchFamily="34" charset="0"/>
              </a:rPr>
              <a:t>1:</a:t>
            </a:r>
            <a:r>
              <a:rPr lang="en-US" altLang="en-US" sz="2000" dirty="0">
                <a:latin typeface="Segoe UI" panose="020B0502040204020203" pitchFamily="34" charset="0"/>
                <a:cs typeface="Segoe UI" panose="020B0502040204020203" pitchFamily="34" charset="0"/>
              </a:rPr>
              <a:t>	</a:t>
            </a:r>
            <a:r>
              <a:rPr lang="en-US" altLang="en-US" sz="2000" dirty="0" smtClean="0">
                <a:latin typeface="Segoe UI" panose="020B0502040204020203" pitchFamily="34" charset="0"/>
                <a:cs typeface="Segoe UI" panose="020B0502040204020203" pitchFamily="34" charset="0"/>
              </a:rPr>
              <a:t> </a:t>
            </a:r>
            <a:r>
              <a:rPr lang="en-US" altLang="en-US" sz="2000" b="1" dirty="0" smtClean="0">
                <a:solidFill>
                  <a:srgbClr val="A9172F"/>
                </a:solidFill>
                <a:latin typeface="Segoe UI" panose="020B0502040204020203" pitchFamily="34" charset="0"/>
                <a:cs typeface="Segoe UI" panose="020B0502040204020203" pitchFamily="34" charset="0"/>
              </a:rPr>
              <a:t>A</a:t>
            </a:r>
            <a:r>
              <a:rPr lang="en-US" altLang="en-US" sz="2000" dirty="0" smtClean="0">
                <a:latin typeface="Segoe UI" panose="020B0502040204020203" pitchFamily="34" charset="0"/>
                <a:cs typeface="Segoe UI" panose="020B0502040204020203" pitchFamily="34" charset="0"/>
              </a:rPr>
              <a:t> </a:t>
            </a:r>
            <a:r>
              <a:rPr lang="en-US" altLang="en-US" sz="2000" dirty="0">
                <a:latin typeface="Segoe UI" panose="020B0502040204020203" pitchFamily="34" charset="0"/>
                <a:cs typeface="Segoe UI" panose="020B0502040204020203" pitchFamily="34" charset="0"/>
              </a:rPr>
              <a:t>+ B. </a:t>
            </a:r>
          </a:p>
          <a:p>
            <a:pPr marL="0" lvl="2" indent="0">
              <a:lnSpc>
                <a:spcPct val="110000"/>
              </a:lnSpc>
              <a:buNone/>
            </a:pPr>
            <a:r>
              <a:rPr lang="en-US" altLang="en-US" sz="2000" dirty="0">
                <a:latin typeface="Segoe UI" panose="020B0502040204020203" pitchFamily="34" charset="0"/>
                <a:cs typeface="Segoe UI" panose="020B0502040204020203" pitchFamily="34" charset="0"/>
              </a:rPr>
              <a:t>Claim </a:t>
            </a:r>
            <a:r>
              <a:rPr lang="en-US" altLang="en-US" sz="2000" dirty="0" smtClean="0">
                <a:latin typeface="Segoe UI" panose="020B0502040204020203" pitchFamily="34" charset="0"/>
                <a:cs typeface="Segoe UI" panose="020B0502040204020203" pitchFamily="34" charset="0"/>
              </a:rPr>
              <a:t>2:	 </a:t>
            </a:r>
            <a:r>
              <a:rPr lang="en-US" altLang="en-US" sz="2000" b="1" dirty="0" smtClean="0">
                <a:solidFill>
                  <a:srgbClr val="A9172F"/>
                </a:solidFill>
                <a:latin typeface="Segoe UI" panose="020B0502040204020203" pitchFamily="34" charset="0"/>
                <a:cs typeface="Segoe UI" panose="020B0502040204020203" pitchFamily="34" charset="0"/>
              </a:rPr>
              <a:t>A</a:t>
            </a:r>
            <a:r>
              <a:rPr lang="en-US" altLang="en-US" sz="2000" dirty="0" smtClean="0">
                <a:solidFill>
                  <a:schemeClr val="accent4">
                    <a:lumMod val="60000"/>
                    <a:lumOff val="40000"/>
                  </a:schemeClr>
                </a:solidFill>
                <a:latin typeface="Segoe UI" panose="020B0502040204020203" pitchFamily="34" charset="0"/>
                <a:cs typeface="Segoe UI" panose="020B0502040204020203" pitchFamily="34" charset="0"/>
              </a:rPr>
              <a:t> </a:t>
            </a:r>
            <a:r>
              <a:rPr lang="en-US" altLang="en-US" sz="2000" dirty="0">
                <a:latin typeface="Segoe UI" panose="020B0502040204020203" pitchFamily="34" charset="0"/>
                <a:cs typeface="Segoe UI" panose="020B0502040204020203" pitchFamily="34" charset="0"/>
              </a:rPr>
              <a:t>+ </a:t>
            </a:r>
            <a:r>
              <a:rPr lang="en-US" altLang="en-US" sz="2000" b="1" dirty="0">
                <a:solidFill>
                  <a:srgbClr val="0517ED"/>
                </a:solidFill>
                <a:latin typeface="Segoe UI" panose="020B0502040204020203" pitchFamily="34" charset="0"/>
                <a:cs typeface="Segoe UI" panose="020B0502040204020203" pitchFamily="34" charset="0"/>
              </a:rPr>
              <a:t>C</a:t>
            </a:r>
            <a:r>
              <a:rPr lang="en-US" altLang="en-US" sz="2000" dirty="0">
                <a:latin typeface="Segoe UI" panose="020B0502040204020203" pitchFamily="34" charset="0"/>
                <a:cs typeface="Segoe UI" panose="020B0502040204020203" pitchFamily="34" charset="0"/>
              </a:rPr>
              <a:t>. </a:t>
            </a:r>
          </a:p>
          <a:p>
            <a:pPr marL="0" lvl="2" indent="0">
              <a:lnSpc>
                <a:spcPct val="110000"/>
              </a:lnSpc>
              <a:buNone/>
            </a:pPr>
            <a:r>
              <a:rPr lang="en-US" altLang="en-US" sz="2000" dirty="0">
                <a:latin typeface="Segoe UI" panose="020B0502040204020203" pitchFamily="34" charset="0"/>
                <a:cs typeface="Segoe UI" panose="020B0502040204020203" pitchFamily="34" charset="0"/>
              </a:rPr>
              <a:t>Claim </a:t>
            </a:r>
            <a:r>
              <a:rPr lang="en-US" altLang="en-US" sz="2000" dirty="0" smtClean="0">
                <a:latin typeface="Segoe UI" panose="020B0502040204020203" pitchFamily="34" charset="0"/>
                <a:cs typeface="Segoe UI" panose="020B0502040204020203" pitchFamily="34" charset="0"/>
              </a:rPr>
              <a:t>3:	 </a:t>
            </a:r>
            <a:r>
              <a:rPr lang="en-US" altLang="en-US" sz="2000" b="1" dirty="0" smtClean="0">
                <a:solidFill>
                  <a:srgbClr val="0517ED"/>
                </a:solidFill>
                <a:latin typeface="Segoe UI" panose="020B0502040204020203" pitchFamily="34" charset="0"/>
                <a:cs typeface="Segoe UI" panose="020B0502040204020203" pitchFamily="34" charset="0"/>
              </a:rPr>
              <a:t>C</a:t>
            </a:r>
            <a:r>
              <a:rPr lang="en-US" altLang="en-US" sz="2000" dirty="0" smtClean="0">
                <a:latin typeface="Segoe UI" panose="020B0502040204020203" pitchFamily="34" charset="0"/>
                <a:cs typeface="Segoe UI" panose="020B0502040204020203" pitchFamily="34" charset="0"/>
              </a:rPr>
              <a:t> </a:t>
            </a:r>
            <a:r>
              <a:rPr lang="en-US" altLang="en-US" sz="2000" dirty="0">
                <a:latin typeface="Segoe UI" panose="020B0502040204020203" pitchFamily="34" charset="0"/>
                <a:cs typeface="Segoe UI" panose="020B0502040204020203" pitchFamily="34" charset="0"/>
              </a:rPr>
              <a:t>+ D.</a:t>
            </a:r>
          </a:p>
          <a:p>
            <a:pPr marL="0" lvl="3" indent="0">
              <a:lnSpc>
                <a:spcPct val="110000"/>
              </a:lnSpc>
              <a:buNone/>
            </a:pPr>
            <a:endParaRPr lang="en-US" altLang="en-US" sz="300" dirty="0"/>
          </a:p>
          <a:p>
            <a:pPr>
              <a:lnSpc>
                <a:spcPct val="110000"/>
              </a:lnSpc>
            </a:pPr>
            <a:r>
              <a:rPr lang="en-US" altLang="en-US" sz="2000" dirty="0" smtClean="0"/>
              <a:t>When grouping claims that lack unity of invention “</a:t>
            </a:r>
            <a:r>
              <a:rPr lang="en-US" altLang="en-US" sz="2000" i="1" dirty="0" smtClean="0"/>
              <a:t>a priori</a:t>
            </a:r>
            <a:r>
              <a:rPr lang="en-US" altLang="en-US" sz="2000" dirty="0" smtClean="0"/>
              <a:t>”</a:t>
            </a:r>
          </a:p>
          <a:p>
            <a:pPr lvl="1">
              <a:lnSpc>
                <a:spcPct val="110000"/>
              </a:lnSpc>
            </a:pPr>
            <a:r>
              <a:rPr lang="en-US" sz="1800" dirty="0" smtClean="0"/>
              <a:t>Determine if any shared technical features exist between the inventions</a:t>
            </a:r>
          </a:p>
          <a:p>
            <a:pPr lvl="2">
              <a:lnSpc>
                <a:spcPct val="110000"/>
              </a:lnSpc>
            </a:pPr>
            <a:r>
              <a:rPr lang="en-US" altLang="en-US" sz="1600" dirty="0" smtClean="0"/>
              <a:t>Claims 1 and 2 share technical feature “</a:t>
            </a:r>
            <a:r>
              <a:rPr lang="en-US" altLang="en-US" sz="1600" b="1" dirty="0" smtClean="0">
                <a:solidFill>
                  <a:srgbClr val="A9172F"/>
                </a:solidFill>
              </a:rPr>
              <a:t>A</a:t>
            </a:r>
            <a:r>
              <a:rPr lang="en-US" altLang="en-US" sz="1600" dirty="0" smtClean="0"/>
              <a:t>”</a:t>
            </a:r>
          </a:p>
          <a:p>
            <a:pPr lvl="2">
              <a:lnSpc>
                <a:spcPct val="110000"/>
              </a:lnSpc>
            </a:pPr>
            <a:r>
              <a:rPr lang="en-US" altLang="en-US" sz="1600" dirty="0" smtClean="0"/>
              <a:t>Claims 2 </a:t>
            </a:r>
            <a:r>
              <a:rPr lang="en-US" altLang="en-US" sz="1600" dirty="0"/>
              <a:t>and </a:t>
            </a:r>
            <a:r>
              <a:rPr lang="en-US" altLang="en-US" sz="1600" dirty="0" smtClean="0"/>
              <a:t>3 share </a:t>
            </a:r>
            <a:r>
              <a:rPr lang="en-US" altLang="en-US" sz="1600" dirty="0"/>
              <a:t>technical feature </a:t>
            </a:r>
            <a:r>
              <a:rPr lang="en-US" altLang="en-US" sz="1600" dirty="0" smtClean="0"/>
              <a:t>“</a:t>
            </a:r>
            <a:r>
              <a:rPr lang="en-US" altLang="en-US" sz="1600" b="1" dirty="0" smtClean="0">
                <a:solidFill>
                  <a:srgbClr val="0517ED"/>
                </a:solidFill>
              </a:rPr>
              <a:t>C</a:t>
            </a:r>
            <a:r>
              <a:rPr lang="en-US" altLang="en-US" sz="1600" dirty="0" smtClean="0"/>
              <a:t>”</a:t>
            </a:r>
          </a:p>
          <a:p>
            <a:pPr lvl="2">
              <a:lnSpc>
                <a:spcPct val="110000"/>
              </a:lnSpc>
            </a:pPr>
            <a:r>
              <a:rPr lang="en-US" altLang="en-US" sz="1600" dirty="0" smtClean="0"/>
              <a:t>Claims 1 and 3 do not share a technical feature	</a:t>
            </a:r>
          </a:p>
          <a:p>
            <a:pPr lvl="1">
              <a:lnSpc>
                <a:spcPct val="110000"/>
              </a:lnSpc>
            </a:pPr>
            <a:r>
              <a:rPr lang="en-US" altLang="en-US" sz="1800" dirty="0" smtClean="0"/>
              <a:t>Claims that share a technical feature are included in the same invention group</a:t>
            </a:r>
          </a:p>
          <a:p>
            <a:pPr lvl="2">
              <a:lnSpc>
                <a:spcPct val="110000"/>
              </a:lnSpc>
            </a:pPr>
            <a:r>
              <a:rPr lang="en-US" altLang="en-US" sz="1600" dirty="0" smtClean="0"/>
              <a:t>Shared technical features may </a:t>
            </a:r>
            <a:r>
              <a:rPr lang="en-US" altLang="en-US" sz="1600" b="1" i="1" dirty="0" smtClean="0"/>
              <a:t>optionally</a:t>
            </a:r>
            <a:r>
              <a:rPr lang="en-US" altLang="en-US" sz="1600" i="1" dirty="0" smtClean="0"/>
              <a:t> </a:t>
            </a:r>
            <a:r>
              <a:rPr lang="en-US" altLang="en-US" sz="1600" dirty="0" smtClean="0"/>
              <a:t>be reviewed against the prior art (“</a:t>
            </a:r>
            <a:r>
              <a:rPr lang="en-US" altLang="en-US" sz="1600" i="1" dirty="0" smtClean="0"/>
              <a:t>a posteriori</a:t>
            </a:r>
            <a:r>
              <a:rPr lang="en-US" altLang="en-US" sz="1600" dirty="0" smtClean="0"/>
              <a:t> analysis”)</a:t>
            </a:r>
          </a:p>
          <a:p>
            <a:pPr lvl="3">
              <a:lnSpc>
                <a:spcPct val="110000"/>
              </a:lnSpc>
            </a:pPr>
            <a:r>
              <a:rPr lang="en-US" altLang="en-US" sz="1600" dirty="0" smtClean="0"/>
              <a:t>Additional or alternate invention groupings may then become evident</a:t>
            </a:r>
            <a:endParaRPr lang="en-US" altLang="en-US" sz="16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29</a:t>
            </a:fld>
            <a:endParaRPr lang="en-US" dirty="0"/>
          </a:p>
        </p:txBody>
      </p:sp>
    </p:spTree>
    <p:extLst>
      <p:ext uri="{BB962C8B-B14F-4D97-AF65-F5344CB8AC3E}">
        <p14:creationId xmlns:p14="http://schemas.microsoft.com/office/powerpoint/2010/main" val="26975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p:txBody>
          <a:bodyPr>
            <a:normAutofit/>
          </a:bodyPr>
          <a:lstStyle/>
          <a:p>
            <a:r>
              <a:rPr lang="en-US" altLang="en-US" sz="3800" dirty="0" smtClean="0"/>
              <a:t>Objectives</a:t>
            </a:r>
            <a:endParaRPr lang="en-US" altLang="en-US" sz="3800" dirty="0"/>
          </a:p>
        </p:txBody>
      </p:sp>
      <p:sp>
        <p:nvSpPr>
          <p:cNvPr id="4102" name="Rectangle 3"/>
          <p:cNvSpPr>
            <a:spLocks noGrp="1" noChangeArrowheads="1"/>
          </p:cNvSpPr>
          <p:nvPr>
            <p:ph idx="1"/>
          </p:nvPr>
        </p:nvSpPr>
        <p:spPr/>
        <p:txBody>
          <a:bodyPr>
            <a:noAutofit/>
          </a:bodyPr>
          <a:lstStyle/>
          <a:p>
            <a:r>
              <a:rPr lang="en-US" sz="2800" dirty="0" smtClean="0"/>
              <a:t>To achieve an improved understanding of Unity of Invention analysis</a:t>
            </a:r>
          </a:p>
          <a:p>
            <a:pPr lvl="1"/>
            <a:r>
              <a:rPr lang="en-US" sz="2400" dirty="0"/>
              <a:t>Determination of the applicable restriction </a:t>
            </a:r>
            <a:r>
              <a:rPr lang="en-US" sz="2400" dirty="0" smtClean="0"/>
              <a:t>analysis </a:t>
            </a:r>
          </a:p>
          <a:p>
            <a:pPr lvl="1"/>
            <a:r>
              <a:rPr lang="en-US" sz="2400" dirty="0" smtClean="0"/>
              <a:t>“</a:t>
            </a:r>
            <a:r>
              <a:rPr lang="en-US" sz="2400" i="1" dirty="0" smtClean="0"/>
              <a:t>A priori</a:t>
            </a:r>
            <a:r>
              <a:rPr lang="en-US" sz="2400" dirty="0" smtClean="0"/>
              <a:t>” and “</a:t>
            </a:r>
            <a:r>
              <a:rPr lang="en-US" sz="2400" i="1" dirty="0" smtClean="0"/>
              <a:t>a posteriori</a:t>
            </a:r>
            <a:r>
              <a:rPr lang="en-US" sz="2400" dirty="0" smtClean="0"/>
              <a:t>” analysis</a:t>
            </a:r>
          </a:p>
          <a:p>
            <a:pPr lvl="1"/>
            <a:r>
              <a:rPr lang="en-US" sz="2400" dirty="0" smtClean="0"/>
              <a:t>Reasonableness of unity restriction</a:t>
            </a:r>
          </a:p>
          <a:p>
            <a:pPr lvl="1"/>
            <a:r>
              <a:rPr lang="en-US" sz="2400" dirty="0" smtClean="0"/>
              <a:t>Grouping inventions </a:t>
            </a:r>
          </a:p>
          <a:p>
            <a:pPr lvl="1"/>
            <a:r>
              <a:rPr lang="en-US" sz="2400" dirty="0" smtClean="0"/>
              <a:t>Combinations of different categories of inventions</a:t>
            </a:r>
          </a:p>
          <a:p>
            <a:pPr lvl="1"/>
            <a:r>
              <a:rPr lang="en-US" sz="2400" dirty="0" smtClean="0"/>
              <a:t>Election of species</a:t>
            </a:r>
          </a:p>
          <a:p>
            <a:pPr lvl="1"/>
            <a:r>
              <a:rPr lang="en-US" sz="2400" dirty="0" smtClean="0"/>
              <a:t>Rejoinder practice</a:t>
            </a:r>
          </a:p>
          <a:p>
            <a:pPr lvl="1"/>
            <a:endParaRPr 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a:t>
            </a:fld>
            <a:endParaRPr lang="en-US" dirty="0"/>
          </a:p>
        </p:txBody>
      </p:sp>
    </p:spTree>
    <p:extLst>
      <p:ext uri="{BB962C8B-B14F-4D97-AF65-F5344CB8AC3E}">
        <p14:creationId xmlns:p14="http://schemas.microsoft.com/office/powerpoint/2010/main" val="981590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9273"/>
            <a:ext cx="8382000" cy="715627"/>
          </a:xfrm>
        </p:spPr>
        <p:txBody>
          <a:bodyPr>
            <a:noAutofit/>
          </a:bodyPr>
          <a:lstStyle/>
          <a:p>
            <a:r>
              <a:rPr lang="en-US" sz="2800" dirty="0" smtClean="0"/>
              <a:t>Grouping claims – unity lacking “</a:t>
            </a:r>
            <a:r>
              <a:rPr lang="en-US" sz="2800" i="1" dirty="0" smtClean="0"/>
              <a:t>a priori</a:t>
            </a:r>
            <a:r>
              <a:rPr lang="en-US" sz="2800" dirty="0" smtClean="0"/>
              <a:t>” (</a:t>
            </a:r>
            <a:r>
              <a:rPr lang="en-US" sz="2800" i="1" dirty="0" smtClean="0"/>
              <a:t>cont.</a:t>
            </a:r>
            <a:r>
              <a:rPr lang="en-US" sz="2800" dirty="0" smtClean="0"/>
              <a:t>)</a:t>
            </a:r>
            <a:endParaRPr lang="en-US" sz="2800" dirty="0"/>
          </a:p>
        </p:txBody>
      </p:sp>
      <p:sp>
        <p:nvSpPr>
          <p:cNvPr id="5" name="Content Placeholder 4"/>
          <p:cNvSpPr>
            <a:spLocks noGrp="1"/>
          </p:cNvSpPr>
          <p:nvPr>
            <p:ph idx="1"/>
          </p:nvPr>
        </p:nvSpPr>
        <p:spPr/>
        <p:txBody>
          <a:bodyPr>
            <a:normAutofit fontScale="92500" lnSpcReduction="10000"/>
          </a:bodyPr>
          <a:lstStyle/>
          <a:p>
            <a:pPr marL="342900" lvl="2" indent="-342900">
              <a:lnSpc>
                <a:spcPct val="110000"/>
              </a:lnSpc>
            </a:pPr>
            <a:r>
              <a:rPr lang="en-US" altLang="en-US" sz="2400" dirty="0" smtClean="0">
                <a:latin typeface="Segoe UI" panose="020B0502040204020203" pitchFamily="34" charset="0"/>
                <a:cs typeface="Segoe UI" panose="020B0502040204020203" pitchFamily="34" charset="0"/>
              </a:rPr>
              <a:t>Potential invention groups</a:t>
            </a:r>
          </a:p>
          <a:p>
            <a:pPr marL="457200" lvl="3" indent="0">
              <a:lnSpc>
                <a:spcPct val="110000"/>
              </a:lnSpc>
              <a:buNone/>
            </a:pPr>
            <a:r>
              <a:rPr lang="en-US" altLang="en-US" sz="2000" b="1" dirty="0" smtClean="0"/>
              <a:t>Group I</a:t>
            </a:r>
            <a:r>
              <a:rPr lang="en-US" altLang="en-US" sz="2000" dirty="0" smtClean="0"/>
              <a:t>:  claims 1 and 2 (share technical feature “</a:t>
            </a:r>
            <a:r>
              <a:rPr lang="en-US" altLang="en-US" sz="2000" b="1" dirty="0">
                <a:solidFill>
                  <a:srgbClr val="A9172F"/>
                </a:solidFill>
              </a:rPr>
              <a:t>A</a:t>
            </a:r>
            <a:r>
              <a:rPr lang="en-US" altLang="en-US" sz="2000" dirty="0" smtClean="0"/>
              <a:t>”)</a:t>
            </a:r>
          </a:p>
          <a:p>
            <a:pPr marL="457200" lvl="3" indent="0">
              <a:lnSpc>
                <a:spcPct val="110000"/>
              </a:lnSpc>
              <a:buNone/>
            </a:pPr>
            <a:r>
              <a:rPr lang="en-US" altLang="en-US" sz="2000" b="1" dirty="0" smtClean="0"/>
              <a:t>Group II</a:t>
            </a:r>
            <a:r>
              <a:rPr lang="en-US" altLang="en-US" sz="2000" dirty="0" smtClean="0"/>
              <a:t>:</a:t>
            </a:r>
            <a:r>
              <a:rPr lang="en-US" altLang="en-US" sz="2000" dirty="0"/>
              <a:t> </a:t>
            </a:r>
            <a:r>
              <a:rPr lang="en-US" altLang="en-US" sz="2000" dirty="0" smtClean="0"/>
              <a:t>claims 2 and 3 (share technical feature “</a:t>
            </a:r>
            <a:r>
              <a:rPr lang="en-US" altLang="en-US" sz="2000" b="1" dirty="0">
                <a:solidFill>
                  <a:srgbClr val="0517ED"/>
                </a:solidFill>
              </a:rPr>
              <a:t>C</a:t>
            </a:r>
            <a:r>
              <a:rPr lang="en-US" altLang="en-US" sz="2000" dirty="0" smtClean="0"/>
              <a:t>”)</a:t>
            </a:r>
          </a:p>
          <a:p>
            <a:pPr marL="800100" lvl="3" indent="-342900">
              <a:lnSpc>
                <a:spcPct val="110000"/>
              </a:lnSpc>
            </a:pPr>
            <a:r>
              <a:rPr lang="en-US" altLang="en-US" sz="1800" dirty="0" smtClean="0"/>
              <a:t>Note: claim 2 will be examined regardless of the invention elected</a:t>
            </a:r>
          </a:p>
          <a:p>
            <a:pPr marL="342900" lvl="2" indent="-342900">
              <a:lnSpc>
                <a:spcPct val="110000"/>
              </a:lnSpc>
            </a:pPr>
            <a:r>
              <a:rPr lang="en-US" altLang="en-US" sz="2400" dirty="0" smtClean="0">
                <a:latin typeface="Segoe UI" panose="020B0502040204020203" pitchFamily="34" charset="0"/>
                <a:cs typeface="Segoe UI" panose="020B0502040204020203" pitchFamily="34" charset="0"/>
              </a:rPr>
              <a:t>Shared technical features “</a:t>
            </a:r>
            <a:r>
              <a:rPr lang="en-US" altLang="en-US" sz="2400" b="1" dirty="0">
                <a:solidFill>
                  <a:srgbClr val="A9172F"/>
                </a:solidFill>
                <a:latin typeface="Segoe UI" panose="020B0502040204020203" pitchFamily="34" charset="0"/>
                <a:cs typeface="Segoe UI" panose="020B0502040204020203" pitchFamily="34" charset="0"/>
              </a:rPr>
              <a:t>A</a:t>
            </a:r>
            <a:r>
              <a:rPr lang="en-US" altLang="en-US" sz="2400" dirty="0" smtClean="0">
                <a:latin typeface="Segoe UI" panose="020B0502040204020203" pitchFamily="34" charset="0"/>
                <a:cs typeface="Segoe UI" panose="020B0502040204020203" pitchFamily="34" charset="0"/>
              </a:rPr>
              <a:t>” and “</a:t>
            </a:r>
            <a:r>
              <a:rPr lang="en-US" altLang="en-US" sz="2400" b="1" dirty="0">
                <a:solidFill>
                  <a:srgbClr val="0517ED"/>
                </a:solidFill>
                <a:latin typeface="Segoe UI" panose="020B0502040204020203" pitchFamily="34" charset="0"/>
                <a:cs typeface="Segoe UI" panose="020B0502040204020203" pitchFamily="34" charset="0"/>
              </a:rPr>
              <a:t>C</a:t>
            </a:r>
            <a:r>
              <a:rPr lang="en-US" altLang="en-US" sz="2400" dirty="0" smtClean="0">
                <a:latin typeface="Segoe UI" panose="020B0502040204020203" pitchFamily="34" charset="0"/>
                <a:cs typeface="Segoe UI" panose="020B0502040204020203" pitchFamily="34" charset="0"/>
              </a:rPr>
              <a:t>” may be reviewed against the prior art</a:t>
            </a:r>
          </a:p>
          <a:p>
            <a:pPr marL="800100" lvl="3" indent="-342900">
              <a:lnSpc>
                <a:spcPct val="110000"/>
              </a:lnSpc>
            </a:pPr>
            <a:r>
              <a:rPr lang="en-US" altLang="en-US" sz="2000" dirty="0" smtClean="0"/>
              <a:t>If technical feature “</a:t>
            </a:r>
            <a:r>
              <a:rPr lang="en-US" altLang="en-US" sz="2000" b="1" dirty="0">
                <a:solidFill>
                  <a:srgbClr val="A9172F"/>
                </a:solidFill>
              </a:rPr>
              <a:t>A</a:t>
            </a:r>
            <a:r>
              <a:rPr lang="en-US" altLang="en-US" sz="2000" dirty="0" smtClean="0"/>
              <a:t>” is anticipated by or obvious over the prior art</a:t>
            </a:r>
          </a:p>
          <a:p>
            <a:pPr marL="1200150" lvl="4" indent="-285750">
              <a:lnSpc>
                <a:spcPct val="110000"/>
              </a:lnSpc>
              <a:buFont typeface="Arial" panose="020B0604020202020204" pitchFamily="34" charset="0"/>
              <a:buChar char="•"/>
            </a:pPr>
            <a:r>
              <a:rPr lang="en-US" altLang="en-US" sz="1800" dirty="0" smtClean="0"/>
              <a:t>“</a:t>
            </a:r>
            <a:r>
              <a:rPr lang="en-US" altLang="en-US" sz="1800" b="1" dirty="0">
                <a:solidFill>
                  <a:srgbClr val="A9172F"/>
                </a:solidFill>
              </a:rPr>
              <a:t>A</a:t>
            </a:r>
            <a:r>
              <a:rPr lang="en-US" altLang="en-US" sz="1800" dirty="0" smtClean="0"/>
              <a:t>” is</a:t>
            </a:r>
            <a:r>
              <a:rPr lang="en-US" altLang="en-US" sz="1800" b="1" dirty="0" smtClean="0"/>
              <a:t> not </a:t>
            </a:r>
            <a:r>
              <a:rPr lang="en-US" altLang="en-US" sz="1800" dirty="0" smtClean="0"/>
              <a:t>a special technical feature</a:t>
            </a:r>
          </a:p>
          <a:p>
            <a:pPr marL="1200150" lvl="4" indent="-285750">
              <a:lnSpc>
                <a:spcPct val="110000"/>
              </a:lnSpc>
              <a:buFont typeface="Arial" panose="020B0604020202020204" pitchFamily="34" charset="0"/>
              <a:buChar char="•"/>
            </a:pPr>
            <a:r>
              <a:rPr lang="en-US" altLang="en-US" sz="1800" dirty="0" smtClean="0"/>
              <a:t>Unity is lacking </a:t>
            </a:r>
            <a:r>
              <a:rPr lang="en-US" altLang="en-US" sz="1800" i="1" dirty="0" smtClean="0"/>
              <a:t>a posteriori</a:t>
            </a:r>
            <a:r>
              <a:rPr lang="en-US" altLang="en-US" sz="1800" dirty="0" smtClean="0"/>
              <a:t> between claim 1 and claim 2</a:t>
            </a:r>
          </a:p>
          <a:p>
            <a:pPr marL="1200150" lvl="4" indent="-285750">
              <a:lnSpc>
                <a:spcPct val="110000"/>
              </a:lnSpc>
              <a:buFont typeface="Arial" panose="020B0604020202020204" pitchFamily="34" charset="0"/>
              <a:buChar char="•"/>
            </a:pPr>
            <a:r>
              <a:rPr lang="en-US" altLang="en-US" sz="1800" dirty="0" smtClean="0"/>
              <a:t>Invention grouping may then be modified</a:t>
            </a:r>
          </a:p>
          <a:p>
            <a:pPr marL="1371600" lvl="5" indent="0">
              <a:lnSpc>
                <a:spcPct val="110000"/>
              </a:lnSpc>
              <a:buNone/>
            </a:pPr>
            <a:r>
              <a:rPr lang="en-US" altLang="en-US" sz="1600" b="1" dirty="0" smtClean="0">
                <a:latin typeface="Segoe UI Light" panose="020B0502040204020203" pitchFamily="34" charset="0"/>
                <a:cs typeface="Segoe UI Light" panose="020B0502040204020203" pitchFamily="34" charset="0"/>
              </a:rPr>
              <a:t>Group I:</a:t>
            </a:r>
            <a:r>
              <a:rPr lang="en-US" altLang="en-US" sz="1600" dirty="0" smtClean="0">
                <a:latin typeface="Segoe UI Light" panose="020B0502040204020203" pitchFamily="34" charset="0"/>
                <a:cs typeface="Segoe UI Light" panose="020B0502040204020203" pitchFamily="34" charset="0"/>
              </a:rPr>
              <a:t> claim 1</a:t>
            </a:r>
          </a:p>
          <a:p>
            <a:pPr marL="1371600" lvl="5" indent="0">
              <a:lnSpc>
                <a:spcPct val="110000"/>
              </a:lnSpc>
              <a:buNone/>
            </a:pPr>
            <a:r>
              <a:rPr lang="en-US" altLang="en-US" sz="1600" b="1" dirty="0" smtClean="0">
                <a:latin typeface="Segoe UI Light" panose="020B0502040204020203" pitchFamily="34" charset="0"/>
                <a:cs typeface="Segoe UI Light" panose="020B0502040204020203" pitchFamily="34" charset="0"/>
              </a:rPr>
              <a:t>Group II</a:t>
            </a:r>
            <a:r>
              <a:rPr lang="en-US" altLang="en-US" sz="1600" dirty="0" smtClean="0">
                <a:latin typeface="Segoe UI Light" panose="020B0502040204020203" pitchFamily="34" charset="0"/>
                <a:cs typeface="Segoe UI Light" panose="020B0502040204020203" pitchFamily="34" charset="0"/>
              </a:rPr>
              <a:t>: claims 2 and 3 (share </a:t>
            </a:r>
            <a:r>
              <a:rPr lang="en-US" altLang="en-US" sz="1600" dirty="0">
                <a:latin typeface="Segoe UI Light" panose="020B0502040204020203" pitchFamily="34" charset="0"/>
                <a:cs typeface="Segoe UI Light" panose="020B0502040204020203" pitchFamily="34" charset="0"/>
              </a:rPr>
              <a:t>technical feature “</a:t>
            </a:r>
            <a:r>
              <a:rPr lang="en-US" altLang="en-US" sz="1600" b="1" dirty="0">
                <a:solidFill>
                  <a:srgbClr val="0517ED"/>
                </a:solidFill>
                <a:latin typeface="Segoe UI Light" panose="020B0502040204020203" pitchFamily="34" charset="0"/>
                <a:cs typeface="Segoe UI Light" panose="020B0502040204020203" pitchFamily="34" charset="0"/>
              </a:rPr>
              <a:t>C</a:t>
            </a:r>
            <a:r>
              <a:rPr lang="en-US" altLang="en-US" sz="1600" dirty="0">
                <a:latin typeface="Segoe UI Light" panose="020B0502040204020203" pitchFamily="34" charset="0"/>
                <a:cs typeface="Segoe UI Light" panose="020B0502040204020203" pitchFamily="34" charset="0"/>
              </a:rPr>
              <a:t>”)</a:t>
            </a:r>
          </a:p>
          <a:p>
            <a:pPr marL="1657350" lvl="5" indent="-285750">
              <a:lnSpc>
                <a:spcPct val="110000"/>
              </a:lnSpc>
              <a:buFont typeface="Arial" panose="020B0604020202020204" pitchFamily="34" charset="0"/>
              <a:buChar char="•"/>
            </a:pPr>
            <a:endParaRPr lang="en-US" altLang="en-US" sz="1800" dirty="0" smtClean="0">
              <a:latin typeface="Segoe UI" panose="020B0502040204020203" pitchFamily="34" charset="0"/>
              <a:cs typeface="Segoe UI" panose="020B0502040204020203" pitchFamily="34" charset="0"/>
            </a:endParaRPr>
          </a:p>
          <a:p>
            <a:pPr marL="457200" lvl="3" indent="0">
              <a:lnSpc>
                <a:spcPct val="110000"/>
              </a:lnSpc>
              <a:buNone/>
            </a:pPr>
            <a:endParaRPr lang="en-US" altLang="en-US" sz="2400" dirty="0" smtClean="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0"/>
          </p:nvPr>
        </p:nvSpPr>
        <p:spPr/>
        <p:txBody>
          <a:bodyPr/>
          <a:lstStyle/>
          <a:p>
            <a:fld id="{1D648693-0942-45E9-83AE-76FC568F9452}" type="slidenum">
              <a:rPr lang="en-US" smtClean="0"/>
              <a:pPr/>
              <a:t>30</a:t>
            </a:fld>
            <a:endParaRPr lang="en-US" dirty="0"/>
          </a:p>
        </p:txBody>
      </p:sp>
    </p:spTree>
    <p:extLst>
      <p:ext uri="{BB962C8B-B14F-4D97-AF65-F5344CB8AC3E}">
        <p14:creationId xmlns:p14="http://schemas.microsoft.com/office/powerpoint/2010/main" val="2349987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9273"/>
            <a:ext cx="8382000" cy="715627"/>
          </a:xfrm>
        </p:spPr>
        <p:txBody>
          <a:bodyPr>
            <a:noAutofit/>
          </a:bodyPr>
          <a:lstStyle/>
          <a:p>
            <a:r>
              <a:rPr lang="en-US" sz="2800" dirty="0" smtClean="0"/>
              <a:t>Grouping claims – unity lacking “</a:t>
            </a:r>
            <a:r>
              <a:rPr lang="en-US" sz="2800" i="1" dirty="0" smtClean="0"/>
              <a:t>a priori</a:t>
            </a:r>
            <a:r>
              <a:rPr lang="en-US" sz="2800" dirty="0" smtClean="0"/>
              <a:t>” (</a:t>
            </a:r>
            <a:r>
              <a:rPr lang="en-US" sz="2800" i="1" dirty="0" smtClean="0"/>
              <a:t>cont.</a:t>
            </a:r>
            <a:r>
              <a:rPr lang="en-US" sz="2800" dirty="0" smtClean="0"/>
              <a:t>)</a:t>
            </a:r>
            <a:endParaRPr lang="en-US" sz="2800" dirty="0"/>
          </a:p>
        </p:txBody>
      </p:sp>
      <p:sp>
        <p:nvSpPr>
          <p:cNvPr id="5" name="Content Placeholder 4"/>
          <p:cNvSpPr>
            <a:spLocks noGrp="1"/>
          </p:cNvSpPr>
          <p:nvPr>
            <p:ph idx="1"/>
          </p:nvPr>
        </p:nvSpPr>
        <p:spPr/>
        <p:txBody>
          <a:bodyPr>
            <a:normAutofit/>
          </a:bodyPr>
          <a:lstStyle/>
          <a:p>
            <a:pPr marL="342900" lvl="2" indent="-342900"/>
            <a:r>
              <a:rPr lang="en-US" altLang="en-US" sz="2400" dirty="0" smtClean="0">
                <a:latin typeface="Segoe UI" panose="020B0502040204020203" pitchFamily="34" charset="0"/>
                <a:cs typeface="Segoe UI" panose="020B0502040204020203" pitchFamily="34" charset="0"/>
              </a:rPr>
              <a:t>Likewise, if both shared technical features “</a:t>
            </a:r>
            <a:r>
              <a:rPr lang="en-US" altLang="en-US" sz="2400" b="1" dirty="0">
                <a:solidFill>
                  <a:srgbClr val="A9172F"/>
                </a:solidFill>
                <a:latin typeface="Segoe UI" panose="020B0502040204020203" pitchFamily="34" charset="0"/>
                <a:cs typeface="Segoe UI" panose="020B0502040204020203" pitchFamily="34" charset="0"/>
              </a:rPr>
              <a:t>A</a:t>
            </a:r>
            <a:r>
              <a:rPr lang="en-US" altLang="en-US" sz="2400" dirty="0" smtClean="0">
                <a:latin typeface="Segoe UI" panose="020B0502040204020203" pitchFamily="34" charset="0"/>
                <a:cs typeface="Segoe UI" panose="020B0502040204020203" pitchFamily="34" charset="0"/>
              </a:rPr>
              <a:t>” and “</a:t>
            </a:r>
            <a:r>
              <a:rPr lang="en-US" altLang="en-US" sz="2400" b="1" dirty="0">
                <a:solidFill>
                  <a:srgbClr val="0517ED"/>
                </a:solidFill>
                <a:latin typeface="Segoe UI" panose="020B0502040204020203" pitchFamily="34" charset="0"/>
                <a:cs typeface="Segoe UI" panose="020B0502040204020203" pitchFamily="34" charset="0"/>
              </a:rPr>
              <a:t>C</a:t>
            </a:r>
            <a:r>
              <a:rPr lang="en-US" altLang="en-US" sz="2400" dirty="0" smtClean="0">
                <a:latin typeface="Segoe UI" panose="020B0502040204020203" pitchFamily="34" charset="0"/>
                <a:cs typeface="Segoe UI" panose="020B0502040204020203" pitchFamily="34" charset="0"/>
              </a:rPr>
              <a:t>” are anticipated by or obvious over the prior art</a:t>
            </a:r>
          </a:p>
          <a:p>
            <a:pPr marL="800100" lvl="3" indent="-342900"/>
            <a:r>
              <a:rPr lang="en-US" altLang="en-US" sz="2000" dirty="0" smtClean="0"/>
              <a:t>“</a:t>
            </a:r>
            <a:r>
              <a:rPr lang="en-US" altLang="en-US" sz="2000" b="1" dirty="0" smtClean="0">
                <a:solidFill>
                  <a:srgbClr val="A9172F"/>
                </a:solidFill>
              </a:rPr>
              <a:t>A</a:t>
            </a:r>
            <a:r>
              <a:rPr lang="en-US" altLang="en-US" sz="2000" dirty="0" smtClean="0"/>
              <a:t>” </a:t>
            </a:r>
            <a:r>
              <a:rPr lang="en-US" altLang="en-US" sz="2000" dirty="0"/>
              <a:t>and “</a:t>
            </a:r>
            <a:r>
              <a:rPr lang="en-US" altLang="en-US" sz="2000" b="1" dirty="0">
                <a:solidFill>
                  <a:srgbClr val="0517ED"/>
                </a:solidFill>
              </a:rPr>
              <a:t>C</a:t>
            </a:r>
            <a:r>
              <a:rPr lang="en-US" altLang="en-US" sz="2000" dirty="0"/>
              <a:t>” are</a:t>
            </a:r>
            <a:r>
              <a:rPr lang="en-US" altLang="en-US" sz="2000" b="1" dirty="0" smtClean="0"/>
              <a:t> not </a:t>
            </a:r>
            <a:r>
              <a:rPr lang="en-US" altLang="en-US" sz="2000" dirty="0" smtClean="0"/>
              <a:t>special technical features</a:t>
            </a:r>
          </a:p>
          <a:p>
            <a:pPr marL="800100" lvl="3" indent="-342900"/>
            <a:r>
              <a:rPr lang="en-US" altLang="en-US" sz="2000" dirty="0" smtClean="0"/>
              <a:t>Unity is lacking </a:t>
            </a:r>
            <a:r>
              <a:rPr lang="en-US" altLang="en-US" sz="2000" i="1" dirty="0" smtClean="0"/>
              <a:t>a posteriori</a:t>
            </a:r>
            <a:r>
              <a:rPr lang="en-US" altLang="en-US" sz="2000" dirty="0" smtClean="0"/>
              <a:t> between claims 1 and 2 and between claims 2 and 3</a:t>
            </a:r>
          </a:p>
          <a:p>
            <a:pPr marL="800100" lvl="3" indent="-342900"/>
            <a:r>
              <a:rPr lang="en-US" altLang="en-US" sz="2000" dirty="0" smtClean="0"/>
              <a:t>Invention grouping may then be modified </a:t>
            </a:r>
          </a:p>
          <a:p>
            <a:pPr marL="914400" lvl="4" indent="0">
              <a:buNone/>
            </a:pPr>
            <a:r>
              <a:rPr lang="en-US" altLang="en-US" sz="1800" b="1" dirty="0" smtClean="0"/>
              <a:t>Group I</a:t>
            </a:r>
            <a:r>
              <a:rPr lang="en-US" altLang="en-US" sz="1800" dirty="0" smtClean="0"/>
              <a:t>:   claim 1</a:t>
            </a:r>
          </a:p>
          <a:p>
            <a:pPr marL="914400" lvl="4" indent="0">
              <a:buNone/>
            </a:pPr>
            <a:r>
              <a:rPr lang="en-US" altLang="en-US" sz="1800" b="1" dirty="0" smtClean="0"/>
              <a:t>Group II</a:t>
            </a:r>
            <a:r>
              <a:rPr lang="en-US" altLang="en-US" sz="1800" dirty="0" smtClean="0"/>
              <a:t>:  claim 2</a:t>
            </a:r>
          </a:p>
          <a:p>
            <a:pPr marL="914400" lvl="4" indent="0">
              <a:buNone/>
            </a:pPr>
            <a:r>
              <a:rPr lang="en-US" altLang="en-US" sz="1800" b="1" dirty="0" smtClean="0"/>
              <a:t>Group III</a:t>
            </a:r>
            <a:r>
              <a:rPr lang="en-US" altLang="en-US" sz="1800" dirty="0" smtClean="0"/>
              <a:t>: claim 3</a:t>
            </a:r>
          </a:p>
          <a:p>
            <a:pPr marL="800100" lvl="3" indent="-342900"/>
            <a:r>
              <a:rPr lang="en-US" altLang="en-US" sz="2000" dirty="0" smtClean="0"/>
              <a:t>Note: technical features </a:t>
            </a:r>
            <a:r>
              <a:rPr lang="en-US" altLang="en-US" sz="2000" dirty="0"/>
              <a:t>“</a:t>
            </a:r>
            <a:r>
              <a:rPr lang="en-US" altLang="en-US" sz="2000" b="1" dirty="0">
                <a:solidFill>
                  <a:srgbClr val="A9172F"/>
                </a:solidFill>
              </a:rPr>
              <a:t>A</a:t>
            </a:r>
            <a:r>
              <a:rPr lang="en-US" altLang="en-US" sz="2000" dirty="0"/>
              <a:t>” and “</a:t>
            </a:r>
            <a:r>
              <a:rPr lang="en-US" altLang="en-US" sz="2000" b="1" dirty="0">
                <a:solidFill>
                  <a:srgbClr val="0517ED"/>
                </a:solidFill>
              </a:rPr>
              <a:t>C</a:t>
            </a:r>
            <a:r>
              <a:rPr lang="en-US" altLang="en-US" sz="2000" dirty="0"/>
              <a:t>” </a:t>
            </a:r>
            <a:r>
              <a:rPr lang="en-US" altLang="en-US" sz="2000" dirty="0" smtClean="0"/>
              <a:t>are not required to be anticipated by or obvious over the same reference</a:t>
            </a:r>
          </a:p>
          <a:p>
            <a:pPr marL="1371600" lvl="5" indent="0">
              <a:buNone/>
            </a:pPr>
            <a:endParaRPr lang="en-US" altLang="en-US" sz="2400" dirty="0" smtClean="0">
              <a:latin typeface="Segoe UI" panose="020B0502040204020203" pitchFamily="34" charset="0"/>
              <a:cs typeface="Segoe UI" panose="020B0502040204020203" pitchFamily="34" charset="0"/>
            </a:endParaRPr>
          </a:p>
          <a:p>
            <a:pPr marL="457200" lvl="3" indent="0">
              <a:buNone/>
            </a:pPr>
            <a:endParaRPr lang="en-US" altLang="en-US" sz="2400" dirty="0" smtClean="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0"/>
          </p:nvPr>
        </p:nvSpPr>
        <p:spPr/>
        <p:txBody>
          <a:bodyPr/>
          <a:lstStyle/>
          <a:p>
            <a:fld id="{1D648693-0942-45E9-83AE-76FC568F9452}" type="slidenum">
              <a:rPr lang="en-US" smtClean="0"/>
              <a:pPr/>
              <a:t>31</a:t>
            </a:fld>
            <a:endParaRPr lang="en-US" dirty="0"/>
          </a:p>
        </p:txBody>
      </p:sp>
    </p:spTree>
    <p:extLst>
      <p:ext uri="{BB962C8B-B14F-4D97-AF65-F5344CB8AC3E}">
        <p14:creationId xmlns:p14="http://schemas.microsoft.com/office/powerpoint/2010/main" val="3532253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smtClean="0"/>
              <a:t>Grouping claims – unity lacking “</a:t>
            </a:r>
            <a:r>
              <a:rPr lang="en-US" sz="2800" i="1" dirty="0" smtClean="0"/>
              <a:t>a posteriori</a:t>
            </a:r>
            <a:r>
              <a:rPr lang="en-US" sz="2800" dirty="0" smtClean="0"/>
              <a:t>”</a:t>
            </a:r>
            <a:endParaRPr lang="en-US" sz="2800" dirty="0"/>
          </a:p>
        </p:txBody>
      </p:sp>
      <p:sp>
        <p:nvSpPr>
          <p:cNvPr id="5" name="Content Placeholder 4"/>
          <p:cNvSpPr>
            <a:spLocks noGrp="1"/>
          </p:cNvSpPr>
          <p:nvPr>
            <p:ph idx="1"/>
          </p:nvPr>
        </p:nvSpPr>
        <p:spPr>
          <a:xfrm>
            <a:off x="457200" y="1104900"/>
            <a:ext cx="8229600" cy="4267200"/>
          </a:xfrm>
        </p:spPr>
        <p:txBody>
          <a:bodyPr>
            <a:normAutofit fontScale="92500" lnSpcReduction="20000"/>
          </a:bodyPr>
          <a:lstStyle/>
          <a:p>
            <a:pPr marL="0" lvl="2" indent="0">
              <a:lnSpc>
                <a:spcPct val="120000"/>
              </a:lnSpc>
              <a:buNone/>
              <a:tabLst>
                <a:tab pos="1377950" algn="l"/>
              </a:tabLst>
            </a:pPr>
            <a:r>
              <a:rPr lang="en-US" altLang="en-US" sz="2400" dirty="0" smtClean="0">
                <a:latin typeface="+mn-lt"/>
              </a:rPr>
              <a:t>Claim 1:	</a:t>
            </a:r>
            <a:r>
              <a:rPr lang="en-US" altLang="en-US" sz="2400" b="1" dirty="0" smtClean="0">
                <a:solidFill>
                  <a:srgbClr val="A9172F"/>
                </a:solidFill>
                <a:latin typeface="+mn-lt"/>
              </a:rPr>
              <a:t>A</a:t>
            </a:r>
            <a:r>
              <a:rPr lang="en-US" altLang="en-US" sz="2400" dirty="0" smtClean="0">
                <a:latin typeface="+mn-lt"/>
              </a:rPr>
              <a:t> </a:t>
            </a:r>
            <a:r>
              <a:rPr lang="en-US" altLang="en-US" sz="2400" dirty="0">
                <a:latin typeface="+mn-lt"/>
              </a:rPr>
              <a:t>+ </a:t>
            </a:r>
            <a:r>
              <a:rPr lang="en-US" altLang="en-US" sz="2400" b="1" dirty="0">
                <a:solidFill>
                  <a:srgbClr val="0517ED"/>
                </a:solidFill>
                <a:latin typeface="Segoe UI" panose="020B0502040204020203" pitchFamily="34" charset="0"/>
                <a:cs typeface="Segoe UI" panose="020B0502040204020203" pitchFamily="34" charset="0"/>
              </a:rPr>
              <a:t>B</a:t>
            </a:r>
            <a:r>
              <a:rPr lang="en-US" altLang="en-US" sz="2400" dirty="0" smtClean="0">
                <a:latin typeface="+mn-lt"/>
              </a:rPr>
              <a:t> + C. </a:t>
            </a:r>
            <a:endParaRPr lang="en-US" altLang="en-US" sz="2400" dirty="0">
              <a:latin typeface="+mn-lt"/>
            </a:endParaRPr>
          </a:p>
          <a:p>
            <a:pPr marL="0" lvl="2" indent="0">
              <a:lnSpc>
                <a:spcPct val="120000"/>
              </a:lnSpc>
              <a:buNone/>
              <a:tabLst>
                <a:tab pos="1377950" algn="l"/>
              </a:tabLst>
            </a:pPr>
            <a:r>
              <a:rPr lang="en-US" altLang="en-US" sz="2400" dirty="0" smtClean="0">
                <a:latin typeface="+mn-lt"/>
              </a:rPr>
              <a:t>Claim 2:</a:t>
            </a:r>
            <a:r>
              <a:rPr lang="en-US" altLang="en-US" sz="2400" dirty="0">
                <a:latin typeface="+mn-lt"/>
              </a:rPr>
              <a:t>	</a:t>
            </a:r>
            <a:r>
              <a:rPr lang="en-US" altLang="en-US" sz="2400" b="1" dirty="0" smtClean="0">
                <a:solidFill>
                  <a:srgbClr val="A9172F"/>
                </a:solidFill>
                <a:latin typeface="+mn-lt"/>
              </a:rPr>
              <a:t>A</a:t>
            </a:r>
            <a:r>
              <a:rPr lang="en-US" altLang="en-US" sz="2400" dirty="0" smtClean="0">
                <a:latin typeface="+mn-lt"/>
              </a:rPr>
              <a:t> </a:t>
            </a:r>
            <a:r>
              <a:rPr lang="en-US" altLang="en-US" sz="2400" dirty="0">
                <a:latin typeface="+mn-lt"/>
              </a:rPr>
              <a:t>+ </a:t>
            </a:r>
            <a:r>
              <a:rPr lang="en-US" altLang="en-US" sz="2400" b="1" dirty="0">
                <a:solidFill>
                  <a:srgbClr val="0517ED"/>
                </a:solidFill>
                <a:latin typeface="Segoe UI" panose="020B0502040204020203" pitchFamily="34" charset="0"/>
                <a:cs typeface="Segoe UI" panose="020B0502040204020203" pitchFamily="34" charset="0"/>
              </a:rPr>
              <a:t>B</a:t>
            </a:r>
            <a:r>
              <a:rPr lang="en-US" altLang="en-US" sz="2400" dirty="0" smtClean="0">
                <a:latin typeface="+mn-lt"/>
              </a:rPr>
              <a:t> + D.</a:t>
            </a:r>
          </a:p>
          <a:p>
            <a:pPr marL="0" lvl="2" indent="0">
              <a:lnSpc>
                <a:spcPct val="120000"/>
              </a:lnSpc>
              <a:buNone/>
              <a:tabLst>
                <a:tab pos="1377950" algn="l"/>
              </a:tabLst>
            </a:pPr>
            <a:r>
              <a:rPr lang="en-US" altLang="en-US" sz="2400" dirty="0" smtClean="0">
                <a:latin typeface="+mn-lt"/>
              </a:rPr>
              <a:t>Claim 3:  	</a:t>
            </a:r>
            <a:r>
              <a:rPr lang="en-US" altLang="en-US" sz="2400" b="1" dirty="0" smtClean="0">
                <a:solidFill>
                  <a:srgbClr val="A9172F"/>
                </a:solidFill>
                <a:latin typeface="+mn-lt"/>
              </a:rPr>
              <a:t>A</a:t>
            </a:r>
            <a:r>
              <a:rPr lang="en-US" altLang="en-US" sz="2400" dirty="0" smtClean="0">
                <a:latin typeface="+mn-lt"/>
              </a:rPr>
              <a:t> + E.</a:t>
            </a:r>
            <a:endParaRPr lang="en-US" altLang="en-US" sz="300" dirty="0" smtClean="0">
              <a:latin typeface="+mj-lt"/>
            </a:endParaRPr>
          </a:p>
          <a:p>
            <a:pPr>
              <a:lnSpc>
                <a:spcPct val="120000"/>
              </a:lnSpc>
            </a:pPr>
            <a:r>
              <a:rPr lang="en-US" altLang="en-US" sz="2100" dirty="0" smtClean="0"/>
              <a:t>Unity </a:t>
            </a:r>
            <a:r>
              <a:rPr lang="en-US" altLang="en-US" sz="2100" dirty="0"/>
              <a:t>of invention </a:t>
            </a:r>
            <a:r>
              <a:rPr lang="en-US" altLang="en-US" sz="2100" dirty="0" smtClean="0"/>
              <a:t>exists </a:t>
            </a:r>
            <a:r>
              <a:rPr lang="en-US" altLang="en-US" sz="2100" i="1" dirty="0" smtClean="0"/>
              <a:t>a </a:t>
            </a:r>
            <a:r>
              <a:rPr lang="en-US" altLang="en-US" sz="2100" i="1" dirty="0"/>
              <a:t>priori </a:t>
            </a:r>
            <a:endParaRPr lang="en-US" altLang="en-US" sz="2100" dirty="0"/>
          </a:p>
          <a:p>
            <a:pPr lvl="1">
              <a:lnSpc>
                <a:spcPct val="120000"/>
              </a:lnSpc>
            </a:pPr>
            <a:r>
              <a:rPr lang="en-US" altLang="en-US" sz="1900" dirty="0"/>
              <a:t>Feature </a:t>
            </a:r>
            <a:r>
              <a:rPr lang="en-US" altLang="en-US" sz="1900" dirty="0" smtClean="0"/>
              <a:t>“</a:t>
            </a:r>
            <a:r>
              <a:rPr lang="en-US" altLang="en-US" sz="1900" b="1" dirty="0" smtClean="0">
                <a:solidFill>
                  <a:srgbClr val="A9172F"/>
                </a:solidFill>
              </a:rPr>
              <a:t>A</a:t>
            </a:r>
            <a:r>
              <a:rPr lang="en-US" altLang="en-US" sz="1900" dirty="0"/>
              <a:t>”</a:t>
            </a:r>
            <a:r>
              <a:rPr lang="en-US" altLang="en-US" sz="1900" dirty="0" smtClean="0"/>
              <a:t> </a:t>
            </a:r>
            <a:r>
              <a:rPr lang="en-US" altLang="en-US" sz="1900" dirty="0"/>
              <a:t>is shared among all </a:t>
            </a:r>
            <a:r>
              <a:rPr lang="en-US" altLang="en-US" sz="1900" dirty="0" smtClean="0"/>
              <a:t>claimed inventions</a:t>
            </a:r>
          </a:p>
          <a:p>
            <a:pPr>
              <a:lnSpc>
                <a:spcPct val="120000"/>
              </a:lnSpc>
            </a:pPr>
            <a:r>
              <a:rPr lang="en-US" altLang="en-US" sz="2100" dirty="0" smtClean="0"/>
              <a:t>Always consider reasonableness</a:t>
            </a:r>
          </a:p>
          <a:p>
            <a:pPr lvl="1">
              <a:lnSpc>
                <a:spcPct val="120000"/>
              </a:lnSpc>
            </a:pPr>
            <a:r>
              <a:rPr lang="en-US" altLang="en-US" sz="1900" dirty="0" smtClean="0"/>
              <a:t>For example, restriction may not be reasonable if:</a:t>
            </a:r>
          </a:p>
          <a:p>
            <a:pPr lvl="2">
              <a:lnSpc>
                <a:spcPct val="120000"/>
              </a:lnSpc>
            </a:pPr>
            <a:r>
              <a:rPr lang="en-US" altLang="en-US" sz="1800" dirty="0" smtClean="0"/>
              <a:t>Features “</a:t>
            </a:r>
            <a:r>
              <a:rPr lang="en-US" altLang="en-US" sz="1800" b="1" dirty="0">
                <a:solidFill>
                  <a:srgbClr val="0517ED"/>
                </a:solidFill>
              </a:rPr>
              <a:t>B</a:t>
            </a:r>
            <a:r>
              <a:rPr lang="en-US" altLang="en-US" sz="1800" dirty="0" smtClean="0"/>
              <a:t>,” “C,” “D,” and “E” </a:t>
            </a:r>
            <a:r>
              <a:rPr lang="en-US" altLang="en-US" sz="1800" dirty="0"/>
              <a:t>are all </a:t>
            </a:r>
            <a:r>
              <a:rPr lang="en-US" altLang="en-US" sz="1800" dirty="0" smtClean="0"/>
              <a:t>trivial, requiring a minimal search effort</a:t>
            </a:r>
          </a:p>
          <a:p>
            <a:pPr lvl="2">
              <a:lnSpc>
                <a:spcPct val="120000"/>
              </a:lnSpc>
            </a:pPr>
            <a:r>
              <a:rPr lang="en-US" sz="1800" dirty="0"/>
              <a:t>Claims 1-3 are the only claims in the application </a:t>
            </a:r>
            <a:endParaRPr lang="en-US" altLang="en-US" sz="1800" dirty="0" smtClean="0"/>
          </a:p>
          <a:p>
            <a:pPr>
              <a:lnSpc>
                <a:spcPct val="120000"/>
              </a:lnSpc>
            </a:pPr>
            <a:r>
              <a:rPr lang="en-US" altLang="en-US" sz="2100" i="1" dirty="0" smtClean="0"/>
              <a:t>A posteriori </a:t>
            </a:r>
            <a:r>
              <a:rPr lang="en-US" altLang="en-US" sz="2100" dirty="0" smtClean="0"/>
              <a:t>unity of invention analysis</a:t>
            </a:r>
          </a:p>
          <a:p>
            <a:pPr lvl="1">
              <a:lnSpc>
                <a:spcPct val="120000"/>
              </a:lnSpc>
            </a:pPr>
            <a:r>
              <a:rPr lang="en-US" altLang="en-US" sz="1900" dirty="0" smtClean="0"/>
              <a:t>Review the prior art to determine if feature “</a:t>
            </a:r>
            <a:r>
              <a:rPr lang="en-US" altLang="en-US" sz="1900" b="1" dirty="0" smtClean="0">
                <a:solidFill>
                  <a:srgbClr val="A9172F"/>
                </a:solidFill>
              </a:rPr>
              <a:t>A</a:t>
            </a:r>
            <a:r>
              <a:rPr lang="en-US" altLang="en-US" sz="1900" dirty="0" smtClean="0"/>
              <a:t>” is a </a:t>
            </a:r>
            <a:r>
              <a:rPr lang="en-US" altLang="en-US" sz="1900" b="1" dirty="0" smtClean="0"/>
              <a:t>special</a:t>
            </a:r>
            <a:r>
              <a:rPr lang="en-US" altLang="en-US" sz="1900" dirty="0" smtClean="0"/>
              <a:t> technical feature (e.g. is novel and nonobvious)</a:t>
            </a:r>
            <a:endParaRPr lang="en-US" altLang="en-US" sz="19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32</a:t>
            </a:fld>
            <a:endParaRPr lang="en-US" dirty="0"/>
          </a:p>
        </p:txBody>
      </p:sp>
    </p:spTree>
    <p:extLst>
      <p:ext uri="{BB962C8B-B14F-4D97-AF65-F5344CB8AC3E}">
        <p14:creationId xmlns:p14="http://schemas.microsoft.com/office/powerpoint/2010/main" val="1369480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190500"/>
            <a:ext cx="8229600" cy="715627"/>
          </a:xfrm>
        </p:spPr>
        <p:txBody>
          <a:bodyPr>
            <a:noAutofit/>
          </a:bodyPr>
          <a:lstStyle/>
          <a:p>
            <a:r>
              <a:rPr lang="en-US" sz="3200" dirty="0"/>
              <a:t>Grouping claims – </a:t>
            </a:r>
            <a:r>
              <a:rPr lang="en-US" sz="3200" dirty="0" smtClean="0"/>
              <a:t/>
            </a:r>
            <a:br>
              <a:rPr lang="en-US" sz="3200" dirty="0" smtClean="0"/>
            </a:br>
            <a:r>
              <a:rPr lang="en-US" sz="3200" dirty="0" smtClean="0"/>
              <a:t>unity </a:t>
            </a:r>
            <a:r>
              <a:rPr lang="en-US" sz="3200" dirty="0"/>
              <a:t>lacking “</a:t>
            </a:r>
            <a:r>
              <a:rPr lang="en-US" sz="3200" i="1" dirty="0"/>
              <a:t>a posteriori</a:t>
            </a:r>
            <a:r>
              <a:rPr lang="en-US" sz="3200" dirty="0" smtClean="0"/>
              <a:t>” (</a:t>
            </a:r>
            <a:r>
              <a:rPr lang="en-US" sz="3200" i="1" dirty="0" smtClean="0"/>
              <a:t>cont.</a:t>
            </a:r>
            <a:r>
              <a:rPr lang="en-US" sz="3200" dirty="0" smtClean="0"/>
              <a:t>)</a:t>
            </a:r>
            <a:endParaRPr lang="en-US" sz="3200" dirty="0"/>
          </a:p>
        </p:txBody>
      </p:sp>
      <p:sp>
        <p:nvSpPr>
          <p:cNvPr id="5" name="Content Placeholder 4"/>
          <p:cNvSpPr>
            <a:spLocks noGrp="1"/>
          </p:cNvSpPr>
          <p:nvPr>
            <p:ph idx="1"/>
          </p:nvPr>
        </p:nvSpPr>
        <p:spPr>
          <a:xfrm>
            <a:off x="457200" y="1257300"/>
            <a:ext cx="8229600" cy="3977156"/>
          </a:xfrm>
        </p:spPr>
        <p:txBody>
          <a:bodyPr>
            <a:normAutofit lnSpcReduction="10000"/>
          </a:bodyPr>
          <a:lstStyle/>
          <a:p>
            <a:r>
              <a:rPr lang="en-US" altLang="en-US" sz="2000" dirty="0" smtClean="0"/>
              <a:t>If feature “</a:t>
            </a:r>
            <a:r>
              <a:rPr lang="en-US" altLang="en-US" sz="2000" b="1" dirty="0" smtClean="0">
                <a:solidFill>
                  <a:srgbClr val="A9172F"/>
                </a:solidFill>
                <a:latin typeface="Segoe UI"/>
              </a:rPr>
              <a:t>A</a:t>
            </a:r>
            <a:r>
              <a:rPr lang="en-US" altLang="en-US" sz="2000" dirty="0" smtClean="0"/>
              <a:t>” is anticipated by or obvious over the prior art</a:t>
            </a:r>
          </a:p>
          <a:p>
            <a:pPr lvl="1"/>
            <a:r>
              <a:rPr lang="en-US" altLang="en-US" sz="1800" dirty="0" smtClean="0"/>
              <a:t>Feature “A” is </a:t>
            </a:r>
            <a:r>
              <a:rPr lang="en-US" altLang="en-US" sz="1800" b="1" dirty="0" smtClean="0"/>
              <a:t>not</a:t>
            </a:r>
            <a:r>
              <a:rPr lang="en-US" altLang="en-US" sz="1800" dirty="0" smtClean="0"/>
              <a:t> a special technical feature</a:t>
            </a:r>
          </a:p>
          <a:p>
            <a:pPr lvl="1"/>
            <a:r>
              <a:rPr lang="en-US" altLang="en-US" sz="1800" dirty="0" smtClean="0"/>
              <a:t>Unity is lacking </a:t>
            </a:r>
            <a:r>
              <a:rPr lang="en-US" altLang="en-US" sz="1800" i="1" dirty="0" smtClean="0"/>
              <a:t>a posteriori</a:t>
            </a:r>
            <a:r>
              <a:rPr lang="en-US" altLang="en-US" sz="1800" dirty="0" smtClean="0"/>
              <a:t> between claims 1-3</a:t>
            </a:r>
          </a:p>
          <a:p>
            <a:pPr lvl="2"/>
            <a:r>
              <a:rPr lang="en-US" altLang="en-US" sz="1600" dirty="0" smtClean="0"/>
              <a:t>No special technical feature is shared among </a:t>
            </a:r>
            <a:r>
              <a:rPr lang="en-US" altLang="en-US" sz="1600" b="1" dirty="0" smtClean="0"/>
              <a:t>all</a:t>
            </a:r>
            <a:r>
              <a:rPr lang="en-US" altLang="en-US" sz="1600" dirty="0" smtClean="0"/>
              <a:t> inventions</a:t>
            </a:r>
          </a:p>
          <a:p>
            <a:pPr lvl="2"/>
            <a:r>
              <a:rPr lang="en-US" altLang="en-US" sz="1600" dirty="0" smtClean="0"/>
              <a:t>Restriction may be proper between the inventions of claims 1-3</a:t>
            </a:r>
          </a:p>
          <a:p>
            <a:pPr lvl="1"/>
            <a:r>
              <a:rPr lang="en-US" sz="1800" dirty="0" smtClean="0"/>
              <a:t>Review shared technical features when grouping inventions</a:t>
            </a:r>
          </a:p>
          <a:p>
            <a:pPr lvl="2"/>
            <a:r>
              <a:rPr lang="en-US" altLang="en-US" sz="1600" dirty="0"/>
              <a:t>Claims that share a technical feature are included in the same invention </a:t>
            </a:r>
            <a:r>
              <a:rPr lang="en-US" altLang="en-US" sz="1600" dirty="0" smtClean="0"/>
              <a:t>group</a:t>
            </a:r>
            <a:endParaRPr lang="en-US" sz="1600" dirty="0" smtClean="0"/>
          </a:p>
          <a:p>
            <a:pPr lvl="3"/>
            <a:r>
              <a:rPr lang="en-US" altLang="en-US" sz="1600" dirty="0"/>
              <a:t>Additional or alternate invention groupings may become evident </a:t>
            </a:r>
            <a:r>
              <a:rPr lang="en-US" altLang="en-US" sz="1600" dirty="0" smtClean="0"/>
              <a:t>if </a:t>
            </a:r>
            <a:r>
              <a:rPr lang="en-US" altLang="en-US" sz="1600" dirty="0"/>
              <a:t>the prior art is </a:t>
            </a:r>
            <a:r>
              <a:rPr lang="en-US" altLang="en-US" sz="1600" dirty="0" smtClean="0"/>
              <a:t>reviewed for the additional shared features</a:t>
            </a:r>
          </a:p>
          <a:p>
            <a:r>
              <a:rPr lang="en-US" altLang="en-US" sz="2000" dirty="0"/>
              <a:t>If feature “</a:t>
            </a:r>
            <a:r>
              <a:rPr lang="en-US" altLang="en-US" sz="2000" b="1" dirty="0">
                <a:solidFill>
                  <a:srgbClr val="A9172F"/>
                </a:solidFill>
                <a:latin typeface="Segoe UI"/>
              </a:rPr>
              <a:t>A</a:t>
            </a:r>
            <a:r>
              <a:rPr lang="en-US" altLang="en-US" sz="2000" dirty="0"/>
              <a:t>” is novel and nonobvious</a:t>
            </a:r>
          </a:p>
          <a:p>
            <a:pPr lvl="1"/>
            <a:r>
              <a:rPr lang="en-US" altLang="en-US" sz="1800" dirty="0"/>
              <a:t>Feature “A” is a </a:t>
            </a:r>
            <a:r>
              <a:rPr lang="en-US" altLang="en-US" sz="1800" b="1" dirty="0"/>
              <a:t>special</a:t>
            </a:r>
            <a:r>
              <a:rPr lang="en-US" altLang="en-US" sz="1800" dirty="0"/>
              <a:t> technical feature </a:t>
            </a:r>
          </a:p>
          <a:p>
            <a:pPr lvl="1"/>
            <a:r>
              <a:rPr lang="en-US" altLang="en-US" sz="1800" dirty="0"/>
              <a:t>Unity of invention </a:t>
            </a:r>
            <a:r>
              <a:rPr lang="en-US" altLang="en-US" sz="1800" b="1" dirty="0"/>
              <a:t>exists</a:t>
            </a:r>
            <a:r>
              <a:rPr lang="en-US" altLang="en-US" sz="1800" dirty="0"/>
              <a:t> </a:t>
            </a:r>
            <a:r>
              <a:rPr lang="en-US" altLang="en-US" sz="1800" i="1" dirty="0"/>
              <a:t>a posteriori</a:t>
            </a:r>
            <a:r>
              <a:rPr lang="en-US" altLang="en-US" sz="1800" dirty="0"/>
              <a:t> between claims 1-3</a:t>
            </a:r>
          </a:p>
          <a:p>
            <a:pPr lvl="2"/>
            <a:r>
              <a:rPr lang="en-US" altLang="en-US" sz="1600" dirty="0"/>
              <a:t>Restriction is improper between claims 1-3</a:t>
            </a:r>
          </a:p>
          <a:p>
            <a:pPr lvl="2"/>
            <a:endParaRPr lang="en-US" sz="1400" dirty="0" smtClean="0"/>
          </a:p>
        </p:txBody>
      </p:sp>
      <p:sp>
        <p:nvSpPr>
          <p:cNvPr id="2" name="Slide Number Placeholder 1"/>
          <p:cNvSpPr>
            <a:spLocks noGrp="1"/>
          </p:cNvSpPr>
          <p:nvPr>
            <p:ph type="sldNum" sz="quarter" idx="10"/>
          </p:nvPr>
        </p:nvSpPr>
        <p:spPr/>
        <p:txBody>
          <a:bodyPr/>
          <a:lstStyle/>
          <a:p>
            <a:fld id="{1D648693-0942-45E9-83AE-76FC568F9452}" type="slidenum">
              <a:rPr lang="en-US" smtClean="0"/>
              <a:pPr/>
              <a:t>33</a:t>
            </a:fld>
            <a:endParaRPr lang="en-US" dirty="0"/>
          </a:p>
        </p:txBody>
      </p:sp>
    </p:spTree>
    <p:extLst>
      <p:ext uri="{BB962C8B-B14F-4D97-AF65-F5344CB8AC3E}">
        <p14:creationId xmlns:p14="http://schemas.microsoft.com/office/powerpoint/2010/main" val="2655942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190500"/>
            <a:ext cx="8229600" cy="715627"/>
          </a:xfrm>
        </p:spPr>
        <p:txBody>
          <a:bodyPr>
            <a:noAutofit/>
          </a:bodyPr>
          <a:lstStyle/>
          <a:p>
            <a:r>
              <a:rPr lang="en-US" sz="3200" dirty="0"/>
              <a:t>Grouping claims – </a:t>
            </a:r>
            <a:r>
              <a:rPr lang="en-US" sz="3200" dirty="0" smtClean="0"/>
              <a:t/>
            </a:r>
            <a:br>
              <a:rPr lang="en-US" sz="3200" dirty="0" smtClean="0"/>
            </a:br>
            <a:r>
              <a:rPr lang="en-US" sz="3200" dirty="0" smtClean="0"/>
              <a:t>unity </a:t>
            </a:r>
            <a:r>
              <a:rPr lang="en-US" sz="3200" dirty="0"/>
              <a:t>lacking “</a:t>
            </a:r>
            <a:r>
              <a:rPr lang="en-US" sz="3200" i="1" dirty="0"/>
              <a:t>a posteriori</a:t>
            </a:r>
            <a:r>
              <a:rPr lang="en-US" sz="3200" dirty="0" smtClean="0"/>
              <a:t>” (</a:t>
            </a:r>
            <a:r>
              <a:rPr lang="en-US" sz="3200" i="1" dirty="0" smtClean="0"/>
              <a:t>cont.</a:t>
            </a:r>
            <a:r>
              <a:rPr lang="en-US" sz="3200" dirty="0" smtClean="0"/>
              <a:t>)</a:t>
            </a:r>
            <a:endParaRPr lang="en-US" sz="3200" dirty="0"/>
          </a:p>
        </p:txBody>
      </p:sp>
      <p:sp>
        <p:nvSpPr>
          <p:cNvPr id="5" name="Content Placeholder 4"/>
          <p:cNvSpPr>
            <a:spLocks noGrp="1"/>
          </p:cNvSpPr>
          <p:nvPr>
            <p:ph idx="1"/>
          </p:nvPr>
        </p:nvSpPr>
        <p:spPr>
          <a:xfrm>
            <a:off x="457200" y="1409700"/>
            <a:ext cx="8229600" cy="3824756"/>
          </a:xfrm>
        </p:spPr>
        <p:txBody>
          <a:bodyPr>
            <a:normAutofit lnSpcReduction="10000"/>
          </a:bodyPr>
          <a:lstStyle/>
          <a:p>
            <a:r>
              <a:rPr lang="en-US" altLang="en-US" sz="2400" dirty="0" smtClean="0"/>
              <a:t>When technical feature “</a:t>
            </a:r>
            <a:r>
              <a:rPr lang="en-US" altLang="en-US" sz="2400" b="1" dirty="0">
                <a:solidFill>
                  <a:srgbClr val="A9172F"/>
                </a:solidFill>
                <a:latin typeface="Segoe UI"/>
              </a:rPr>
              <a:t>A</a:t>
            </a:r>
            <a:r>
              <a:rPr lang="en-US" altLang="en-US" sz="2400" dirty="0" smtClean="0"/>
              <a:t>” </a:t>
            </a:r>
            <a:r>
              <a:rPr lang="en-US" altLang="en-US" sz="2400" dirty="0"/>
              <a:t>is </a:t>
            </a:r>
            <a:r>
              <a:rPr lang="en-US" altLang="en-US" sz="2400" dirty="0" smtClean="0"/>
              <a:t>anticipated by or obvious over the prior art</a:t>
            </a:r>
          </a:p>
          <a:p>
            <a:pPr marL="800100" lvl="3" indent="-342900"/>
            <a:r>
              <a:rPr lang="en-US" altLang="en-US" sz="2000" dirty="0" smtClean="0"/>
              <a:t>Potential invention groups</a:t>
            </a:r>
          </a:p>
          <a:p>
            <a:pPr marL="457200" lvl="3" indent="0">
              <a:buNone/>
            </a:pPr>
            <a:r>
              <a:rPr lang="en-US" altLang="en-US" b="1" dirty="0" smtClean="0"/>
              <a:t>	</a:t>
            </a:r>
            <a:r>
              <a:rPr lang="en-US" altLang="en-US" sz="1800" b="1" dirty="0" smtClean="0"/>
              <a:t>Group </a:t>
            </a:r>
            <a:r>
              <a:rPr lang="en-US" altLang="en-US" sz="1800" b="1" dirty="0"/>
              <a:t>I</a:t>
            </a:r>
            <a:r>
              <a:rPr lang="en-US" altLang="en-US" sz="1800" dirty="0"/>
              <a:t>:  claims 1 and 2 </a:t>
            </a:r>
            <a:r>
              <a:rPr lang="en-US" altLang="en-US" sz="1800" dirty="0" smtClean="0"/>
              <a:t>(share </a:t>
            </a:r>
            <a:r>
              <a:rPr lang="en-US" altLang="en-US" sz="1800" dirty="0"/>
              <a:t>technical </a:t>
            </a:r>
            <a:r>
              <a:rPr lang="en-US" altLang="en-US" sz="1800" dirty="0" smtClean="0"/>
              <a:t>feature “</a:t>
            </a:r>
            <a:r>
              <a:rPr lang="en-US" altLang="en-US" sz="1800" b="1" dirty="0">
                <a:solidFill>
                  <a:srgbClr val="A9172F"/>
                </a:solidFill>
              </a:rPr>
              <a:t>A</a:t>
            </a:r>
            <a:r>
              <a:rPr lang="en-US" altLang="en-US" sz="1800" dirty="0" smtClean="0"/>
              <a:t>+</a:t>
            </a:r>
            <a:r>
              <a:rPr lang="en-US" altLang="en-US" sz="1800" b="1" dirty="0" smtClean="0">
                <a:solidFill>
                  <a:srgbClr val="0517ED"/>
                </a:solidFill>
              </a:rPr>
              <a:t>B</a:t>
            </a:r>
            <a:r>
              <a:rPr lang="en-US" altLang="en-US" sz="1800" dirty="0" smtClean="0"/>
              <a:t>”)</a:t>
            </a:r>
            <a:endParaRPr lang="en-US" altLang="en-US" sz="1800" dirty="0"/>
          </a:p>
          <a:p>
            <a:pPr marL="457200" lvl="3" indent="0">
              <a:buNone/>
            </a:pPr>
            <a:r>
              <a:rPr lang="en-US" altLang="en-US" sz="1800" b="1" dirty="0" smtClean="0"/>
              <a:t>	Group II</a:t>
            </a:r>
            <a:r>
              <a:rPr lang="en-US" altLang="en-US" sz="1800" dirty="0" smtClean="0"/>
              <a:t>: claim 3 (no additional feature shared with claims 1 or 2)</a:t>
            </a:r>
            <a:endParaRPr lang="en-US" sz="1800" dirty="0"/>
          </a:p>
          <a:p>
            <a:pPr marL="800100" lvl="3" indent="-342900"/>
            <a:r>
              <a:rPr lang="en-US" altLang="en-US" sz="2000" dirty="0" smtClean="0"/>
              <a:t>Shared technical feature “</a:t>
            </a:r>
            <a:r>
              <a:rPr lang="en-US" altLang="en-US" sz="2000" b="1" dirty="0" smtClean="0">
                <a:solidFill>
                  <a:srgbClr val="A9172F"/>
                </a:solidFill>
              </a:rPr>
              <a:t>A</a:t>
            </a:r>
            <a:r>
              <a:rPr lang="en-US" altLang="en-US" sz="2000" dirty="0" smtClean="0"/>
              <a:t>+</a:t>
            </a:r>
            <a:r>
              <a:rPr lang="en-US" altLang="en-US" sz="2000" b="1" dirty="0" smtClean="0">
                <a:solidFill>
                  <a:srgbClr val="0517ED"/>
                </a:solidFill>
              </a:rPr>
              <a:t>B</a:t>
            </a:r>
            <a:r>
              <a:rPr lang="en-US" altLang="en-US" sz="2000" dirty="0" smtClean="0"/>
              <a:t>” may </a:t>
            </a:r>
            <a:r>
              <a:rPr lang="en-US" altLang="en-US" sz="2000" i="1" dirty="0" smtClean="0"/>
              <a:t>optionally </a:t>
            </a:r>
            <a:r>
              <a:rPr lang="en-US" altLang="en-US" sz="2000" dirty="0" smtClean="0"/>
              <a:t>be reviewed against the prior art</a:t>
            </a:r>
          </a:p>
          <a:p>
            <a:pPr marL="1257300" lvl="4" indent="-342900">
              <a:buFont typeface="Arial" panose="020B0604020202020204" pitchFamily="34" charset="0"/>
              <a:buChar char="•"/>
            </a:pPr>
            <a:r>
              <a:rPr lang="en-US" altLang="en-US" dirty="0" smtClean="0"/>
              <a:t>To determine if the inventions of claim 1 and claim 2 additionally lack unity </a:t>
            </a:r>
            <a:r>
              <a:rPr lang="en-US" altLang="en-US" i="1" dirty="0" smtClean="0"/>
              <a:t>a posteriori</a:t>
            </a:r>
            <a:endParaRPr lang="en-US" altLang="en-US" dirty="0" smtClean="0"/>
          </a:p>
          <a:p>
            <a:pPr marL="1714500" lvl="5" indent="-342900">
              <a:buFont typeface="Segoe UI" panose="020B0502040204020203" pitchFamily="34" charset="0"/>
              <a:buChar char="–"/>
            </a:pPr>
            <a:r>
              <a:rPr lang="en-US" altLang="en-US" sz="1600" dirty="0" smtClean="0">
                <a:latin typeface="Segoe UI Light" panose="020B0502040204020203" pitchFamily="34" charset="0"/>
                <a:cs typeface="Segoe UI Light" panose="020B0502040204020203" pitchFamily="34" charset="0"/>
              </a:rPr>
              <a:t>Note: technical features </a:t>
            </a:r>
            <a:r>
              <a:rPr lang="en-US" altLang="en-US" sz="1600" dirty="0">
                <a:latin typeface="Segoe UI Light" panose="020B0502040204020203" pitchFamily="34" charset="0"/>
                <a:cs typeface="Segoe UI Light" panose="020B0502040204020203" pitchFamily="34" charset="0"/>
              </a:rPr>
              <a:t>“</a:t>
            </a:r>
            <a:r>
              <a:rPr lang="en-US" altLang="en-US" sz="1600" b="1" dirty="0" smtClean="0">
                <a:solidFill>
                  <a:srgbClr val="A9172F"/>
                </a:solidFill>
                <a:latin typeface="Segoe UI Light" panose="020B0502040204020203" pitchFamily="34" charset="0"/>
                <a:cs typeface="Segoe UI Light" panose="020B0502040204020203" pitchFamily="34" charset="0"/>
              </a:rPr>
              <a:t>A</a:t>
            </a:r>
            <a:r>
              <a:rPr lang="en-US" altLang="en-US" sz="1600" dirty="0" smtClean="0">
                <a:latin typeface="Segoe UI Light" panose="020B0502040204020203" pitchFamily="34" charset="0"/>
                <a:cs typeface="Segoe UI Light" panose="020B0502040204020203" pitchFamily="34" charset="0"/>
              </a:rPr>
              <a:t>” and “</a:t>
            </a:r>
            <a:r>
              <a:rPr lang="en-US" altLang="en-US" sz="1600" b="1" dirty="0" smtClean="0">
                <a:solidFill>
                  <a:srgbClr val="0517ED"/>
                </a:solidFill>
                <a:latin typeface="Segoe UI Light" panose="020B0502040204020203" pitchFamily="34" charset="0"/>
                <a:cs typeface="Segoe UI Light" panose="020B0502040204020203" pitchFamily="34" charset="0"/>
              </a:rPr>
              <a:t>B</a:t>
            </a:r>
            <a:r>
              <a:rPr lang="en-US" altLang="en-US" sz="1600" dirty="0">
                <a:latin typeface="Segoe UI Light" panose="020B0502040204020203" pitchFamily="34" charset="0"/>
                <a:cs typeface="Segoe UI Light" panose="020B0502040204020203" pitchFamily="34" charset="0"/>
              </a:rPr>
              <a:t>” </a:t>
            </a:r>
            <a:r>
              <a:rPr lang="en-US" altLang="en-US" sz="1600" dirty="0" smtClean="0">
                <a:latin typeface="Segoe UI Light" panose="020B0502040204020203" pitchFamily="34" charset="0"/>
                <a:cs typeface="Segoe UI Light" panose="020B0502040204020203" pitchFamily="34" charset="0"/>
              </a:rPr>
              <a:t>cannot be reviewed in isolation against the prior art </a:t>
            </a:r>
          </a:p>
          <a:p>
            <a:pPr lvl="4"/>
            <a:r>
              <a:rPr lang="en-US" sz="1600" dirty="0" smtClean="0"/>
              <a:t>Since the shared technical feature is “</a:t>
            </a:r>
            <a:r>
              <a:rPr lang="en-US" altLang="en-US" sz="1600" b="1" dirty="0" smtClean="0">
                <a:solidFill>
                  <a:srgbClr val="A9172F"/>
                </a:solidFill>
              </a:rPr>
              <a:t>A</a:t>
            </a:r>
            <a:r>
              <a:rPr lang="en-US" altLang="en-US" sz="1600" dirty="0" smtClean="0"/>
              <a:t>+</a:t>
            </a:r>
            <a:r>
              <a:rPr lang="en-US" altLang="en-US" sz="1600" b="1" dirty="0" smtClean="0">
                <a:solidFill>
                  <a:srgbClr val="0517ED"/>
                </a:solidFill>
              </a:rPr>
              <a:t>B</a:t>
            </a:r>
            <a:r>
              <a:rPr lang="en-US" altLang="en-US" sz="1600" dirty="0"/>
              <a:t>”</a:t>
            </a:r>
            <a:endParaRPr lang="en-US" sz="16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34</a:t>
            </a:fld>
            <a:endParaRPr lang="en-US" dirty="0"/>
          </a:p>
        </p:txBody>
      </p:sp>
    </p:spTree>
    <p:extLst>
      <p:ext uri="{BB962C8B-B14F-4D97-AF65-F5344CB8AC3E}">
        <p14:creationId xmlns:p14="http://schemas.microsoft.com/office/powerpoint/2010/main" val="977298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190500"/>
            <a:ext cx="8229600" cy="715627"/>
          </a:xfrm>
        </p:spPr>
        <p:txBody>
          <a:bodyPr>
            <a:noAutofit/>
          </a:bodyPr>
          <a:lstStyle/>
          <a:p>
            <a:r>
              <a:rPr lang="en-US" sz="3200" dirty="0" smtClean="0"/>
              <a:t>Grouping claims – </a:t>
            </a:r>
            <a:br>
              <a:rPr lang="en-US" sz="3200" dirty="0" smtClean="0"/>
            </a:br>
            <a:r>
              <a:rPr lang="en-US" sz="3200" dirty="0" smtClean="0"/>
              <a:t>unity lacking “</a:t>
            </a:r>
            <a:r>
              <a:rPr lang="en-US" sz="3200" i="1" dirty="0" smtClean="0"/>
              <a:t>a posteriori</a:t>
            </a:r>
            <a:r>
              <a:rPr lang="en-US" sz="3200" dirty="0" smtClean="0"/>
              <a:t>” (</a:t>
            </a:r>
            <a:r>
              <a:rPr lang="en-US" sz="3200" i="1" dirty="0" smtClean="0"/>
              <a:t>cont.</a:t>
            </a:r>
            <a:r>
              <a:rPr lang="en-US" sz="3200" dirty="0" smtClean="0"/>
              <a:t>)</a:t>
            </a:r>
            <a:endParaRPr lang="en-US" sz="3200" dirty="0"/>
          </a:p>
        </p:txBody>
      </p:sp>
      <p:sp>
        <p:nvSpPr>
          <p:cNvPr id="5" name="Content Placeholder 4"/>
          <p:cNvSpPr>
            <a:spLocks noGrp="1"/>
          </p:cNvSpPr>
          <p:nvPr>
            <p:ph idx="1"/>
          </p:nvPr>
        </p:nvSpPr>
        <p:spPr>
          <a:xfrm>
            <a:off x="457200" y="1257300"/>
            <a:ext cx="8229600" cy="3977156"/>
          </a:xfrm>
        </p:spPr>
        <p:txBody>
          <a:bodyPr/>
          <a:lstStyle/>
          <a:p>
            <a:pPr marL="342900" lvl="2" indent="-342900"/>
            <a:r>
              <a:rPr lang="en-US" altLang="en-US" sz="2400" dirty="0" smtClean="0">
                <a:latin typeface="+mn-lt"/>
                <a:cs typeface="Segoe UI" panose="020B0502040204020203" pitchFamily="34" charset="0"/>
              </a:rPr>
              <a:t>If technical feature “</a:t>
            </a:r>
            <a:r>
              <a:rPr lang="en-US" altLang="en-US" sz="2400" b="1" dirty="0" smtClean="0">
                <a:solidFill>
                  <a:srgbClr val="A9172F"/>
                </a:solidFill>
                <a:latin typeface="+mn-lt"/>
                <a:cs typeface="Segoe UI" panose="020B0502040204020203" pitchFamily="34" charset="0"/>
              </a:rPr>
              <a:t>A</a:t>
            </a:r>
            <a:r>
              <a:rPr lang="en-US" altLang="en-US" sz="2400" dirty="0" smtClean="0">
                <a:latin typeface="+mn-lt"/>
                <a:cs typeface="Segoe UI" panose="020B0502040204020203" pitchFamily="34" charset="0"/>
              </a:rPr>
              <a:t>+</a:t>
            </a:r>
            <a:r>
              <a:rPr lang="en-US" altLang="en-US" sz="2400" b="1" dirty="0" smtClean="0">
                <a:solidFill>
                  <a:srgbClr val="0517ED"/>
                </a:solidFill>
                <a:latin typeface="+mn-lt"/>
                <a:cs typeface="Segoe UI" panose="020B0502040204020203" pitchFamily="34" charset="0"/>
              </a:rPr>
              <a:t>B</a:t>
            </a:r>
            <a:r>
              <a:rPr lang="en-US" altLang="en-US" sz="2400" dirty="0" smtClean="0">
                <a:latin typeface="+mn-lt"/>
                <a:cs typeface="Segoe UI" panose="020B0502040204020203" pitchFamily="34" charset="0"/>
              </a:rPr>
              <a:t>” is anticipated by or obvious over the prior art</a:t>
            </a:r>
          </a:p>
          <a:p>
            <a:pPr marL="742950" lvl="3" indent="-285750">
              <a:buFont typeface="Arial" panose="020B0604020202020204" pitchFamily="34" charset="0"/>
              <a:buChar char="•"/>
            </a:pPr>
            <a:r>
              <a:rPr lang="en-US" altLang="en-US" sz="2000" dirty="0" smtClean="0"/>
              <a:t>“</a:t>
            </a:r>
            <a:r>
              <a:rPr lang="en-US" altLang="en-US" sz="2000" b="1" dirty="0" smtClean="0">
                <a:solidFill>
                  <a:srgbClr val="A9172F"/>
                </a:solidFill>
              </a:rPr>
              <a:t>A</a:t>
            </a:r>
            <a:r>
              <a:rPr lang="en-US" altLang="en-US" sz="2000" dirty="0" smtClean="0"/>
              <a:t>+</a:t>
            </a:r>
            <a:r>
              <a:rPr lang="en-US" altLang="en-US" sz="2000" b="1" dirty="0" smtClean="0">
                <a:solidFill>
                  <a:srgbClr val="0517ED"/>
                </a:solidFill>
              </a:rPr>
              <a:t>B</a:t>
            </a:r>
            <a:r>
              <a:rPr lang="en-US" altLang="en-US" sz="2000" dirty="0" smtClean="0"/>
              <a:t>” is</a:t>
            </a:r>
            <a:r>
              <a:rPr lang="en-US" altLang="en-US" sz="2000" b="1" dirty="0" smtClean="0"/>
              <a:t> not </a:t>
            </a:r>
            <a:r>
              <a:rPr lang="en-US" altLang="en-US" sz="2000" dirty="0" smtClean="0"/>
              <a:t>a special technical feature</a:t>
            </a:r>
          </a:p>
          <a:p>
            <a:pPr marL="742950" lvl="3" indent="-285750">
              <a:buFont typeface="Arial" panose="020B0604020202020204" pitchFamily="34" charset="0"/>
              <a:buChar char="•"/>
            </a:pPr>
            <a:r>
              <a:rPr lang="en-US" altLang="en-US" sz="2000" dirty="0" smtClean="0"/>
              <a:t>Unity is additionally lacking </a:t>
            </a:r>
            <a:r>
              <a:rPr lang="en-US" altLang="en-US" sz="2000" i="1" dirty="0" smtClean="0"/>
              <a:t>a posteriori</a:t>
            </a:r>
            <a:r>
              <a:rPr lang="en-US" altLang="en-US" sz="2000" dirty="0" smtClean="0"/>
              <a:t> between inventions of claims 1 and 2</a:t>
            </a:r>
          </a:p>
          <a:p>
            <a:pPr marL="742950" lvl="3" indent="-285750">
              <a:buFont typeface="Arial" panose="020B0604020202020204" pitchFamily="34" charset="0"/>
              <a:buChar char="•"/>
            </a:pPr>
            <a:r>
              <a:rPr lang="en-US" altLang="en-US" sz="2000" dirty="0" smtClean="0"/>
              <a:t>Invention grouping may then be modified to</a:t>
            </a:r>
          </a:p>
          <a:p>
            <a:pPr marL="914400" lvl="4" indent="0">
              <a:buNone/>
            </a:pPr>
            <a:r>
              <a:rPr lang="en-US" altLang="en-US" b="1" dirty="0" smtClean="0"/>
              <a:t>Group I:</a:t>
            </a:r>
            <a:r>
              <a:rPr lang="en-US" altLang="en-US" dirty="0" smtClean="0"/>
              <a:t>   claim 1</a:t>
            </a:r>
          </a:p>
          <a:p>
            <a:pPr marL="914400" lvl="4" indent="0">
              <a:buNone/>
            </a:pPr>
            <a:r>
              <a:rPr lang="en-US" altLang="en-US" b="1" dirty="0" smtClean="0"/>
              <a:t>Group II</a:t>
            </a:r>
            <a:r>
              <a:rPr lang="en-US" altLang="en-US" dirty="0" smtClean="0"/>
              <a:t>:  claim 2</a:t>
            </a:r>
          </a:p>
          <a:p>
            <a:pPr marL="914400" lvl="4" indent="0">
              <a:buNone/>
            </a:pPr>
            <a:r>
              <a:rPr lang="en-US" altLang="en-US" b="1" dirty="0" smtClean="0"/>
              <a:t>Group III</a:t>
            </a:r>
            <a:r>
              <a:rPr lang="en-US" altLang="en-US" dirty="0" smtClean="0"/>
              <a:t>: claim 3</a:t>
            </a:r>
          </a:p>
          <a:p>
            <a:pPr lvl="1"/>
            <a:endParaRPr lang="en-US" altLang="en-US" sz="2000" dirty="0" smtClean="0"/>
          </a:p>
        </p:txBody>
      </p:sp>
      <p:sp>
        <p:nvSpPr>
          <p:cNvPr id="2" name="Slide Number Placeholder 1"/>
          <p:cNvSpPr>
            <a:spLocks noGrp="1"/>
          </p:cNvSpPr>
          <p:nvPr>
            <p:ph type="sldNum" sz="quarter" idx="10"/>
          </p:nvPr>
        </p:nvSpPr>
        <p:spPr/>
        <p:txBody>
          <a:bodyPr/>
          <a:lstStyle/>
          <a:p>
            <a:fld id="{1D648693-0942-45E9-83AE-76FC568F9452}" type="slidenum">
              <a:rPr lang="en-US" smtClean="0"/>
              <a:pPr/>
              <a:t>35</a:t>
            </a:fld>
            <a:endParaRPr lang="en-US" dirty="0"/>
          </a:p>
        </p:txBody>
      </p:sp>
    </p:spTree>
    <p:extLst>
      <p:ext uri="{BB962C8B-B14F-4D97-AF65-F5344CB8AC3E}">
        <p14:creationId xmlns:p14="http://schemas.microsoft.com/office/powerpoint/2010/main" val="229790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190500"/>
            <a:ext cx="8229600" cy="715627"/>
          </a:xfrm>
        </p:spPr>
        <p:txBody>
          <a:bodyPr>
            <a:noAutofit/>
          </a:bodyPr>
          <a:lstStyle/>
          <a:p>
            <a:r>
              <a:rPr lang="en-US" sz="3200" dirty="0"/>
              <a:t>Grouping claims – </a:t>
            </a:r>
            <a:br>
              <a:rPr lang="en-US" sz="3200" dirty="0"/>
            </a:br>
            <a:r>
              <a:rPr lang="en-US" sz="3200" dirty="0"/>
              <a:t>unity lacking “</a:t>
            </a:r>
            <a:r>
              <a:rPr lang="en-US" sz="3200" i="1" dirty="0"/>
              <a:t>a posteriori</a:t>
            </a:r>
            <a:r>
              <a:rPr lang="en-US" sz="3200" dirty="0"/>
              <a:t>” </a:t>
            </a:r>
            <a:r>
              <a:rPr lang="en-US" sz="3200" dirty="0" smtClean="0"/>
              <a:t>(</a:t>
            </a:r>
            <a:r>
              <a:rPr lang="en-US" sz="3200" i="1" dirty="0" smtClean="0"/>
              <a:t>cont.</a:t>
            </a:r>
            <a:r>
              <a:rPr lang="en-US" sz="3200" dirty="0" smtClean="0"/>
              <a:t>)</a:t>
            </a:r>
            <a:endParaRPr lang="en-US" sz="3200" dirty="0"/>
          </a:p>
        </p:txBody>
      </p:sp>
      <p:sp>
        <p:nvSpPr>
          <p:cNvPr id="5" name="Content Placeholder 4"/>
          <p:cNvSpPr>
            <a:spLocks noGrp="1"/>
          </p:cNvSpPr>
          <p:nvPr>
            <p:ph idx="1"/>
          </p:nvPr>
        </p:nvSpPr>
        <p:spPr>
          <a:xfrm>
            <a:off x="457200" y="1257300"/>
            <a:ext cx="8229600" cy="3977156"/>
          </a:xfrm>
        </p:spPr>
        <p:txBody>
          <a:bodyPr/>
          <a:lstStyle/>
          <a:p>
            <a:r>
              <a:rPr lang="en-US" altLang="en-US" sz="2400" dirty="0" smtClean="0"/>
              <a:t>If technical feature “</a:t>
            </a:r>
            <a:r>
              <a:rPr lang="en-US" altLang="en-US" sz="2400" b="1" dirty="0">
                <a:solidFill>
                  <a:srgbClr val="A9172F"/>
                </a:solidFill>
                <a:latin typeface="Segoe UI" panose="020B0502040204020203" pitchFamily="34" charset="0"/>
                <a:cs typeface="Segoe UI" panose="020B0502040204020203" pitchFamily="34" charset="0"/>
              </a:rPr>
              <a:t>A</a:t>
            </a:r>
            <a:r>
              <a:rPr lang="en-US" altLang="en-US" sz="2400" dirty="0">
                <a:latin typeface="Segoe UI" panose="020B0502040204020203" pitchFamily="34" charset="0"/>
                <a:cs typeface="Segoe UI" panose="020B0502040204020203" pitchFamily="34" charset="0"/>
              </a:rPr>
              <a:t>+</a:t>
            </a:r>
            <a:r>
              <a:rPr lang="en-US" altLang="en-US" sz="2400" b="1" dirty="0">
                <a:solidFill>
                  <a:srgbClr val="0517ED"/>
                </a:solidFill>
                <a:latin typeface="Segoe UI" panose="020B0502040204020203" pitchFamily="34" charset="0"/>
                <a:cs typeface="Segoe UI" panose="020B0502040204020203" pitchFamily="34" charset="0"/>
              </a:rPr>
              <a:t>B</a:t>
            </a:r>
            <a:r>
              <a:rPr lang="en-US" altLang="en-US" sz="2400" dirty="0" smtClean="0"/>
              <a:t>” is novel </a:t>
            </a:r>
            <a:r>
              <a:rPr lang="en-US" altLang="en-US" sz="2400" dirty="0"/>
              <a:t>and nonobvious</a:t>
            </a:r>
          </a:p>
          <a:p>
            <a:pPr lvl="1"/>
            <a:r>
              <a:rPr lang="en-US" altLang="en-US" sz="2000" dirty="0" smtClean="0"/>
              <a:t>Feature “</a:t>
            </a:r>
            <a:r>
              <a:rPr lang="en-US" altLang="en-US" sz="2000" b="1" dirty="0">
                <a:solidFill>
                  <a:srgbClr val="A9172F"/>
                </a:solidFill>
              </a:rPr>
              <a:t>A</a:t>
            </a:r>
            <a:r>
              <a:rPr lang="en-US" altLang="en-US" sz="2000" dirty="0"/>
              <a:t>+</a:t>
            </a:r>
            <a:r>
              <a:rPr lang="en-US" altLang="en-US" sz="2000" b="1" dirty="0">
                <a:solidFill>
                  <a:srgbClr val="0517ED"/>
                </a:solidFill>
              </a:rPr>
              <a:t>B</a:t>
            </a:r>
            <a:r>
              <a:rPr lang="en-US" altLang="en-US" sz="2000" dirty="0" smtClean="0"/>
              <a:t>” is a </a:t>
            </a:r>
            <a:r>
              <a:rPr lang="en-US" altLang="en-US" sz="2000" b="1" dirty="0" smtClean="0"/>
              <a:t>special</a:t>
            </a:r>
            <a:r>
              <a:rPr lang="en-US" altLang="en-US" sz="2000" dirty="0" smtClean="0"/>
              <a:t> technical feature </a:t>
            </a:r>
          </a:p>
          <a:p>
            <a:pPr lvl="1"/>
            <a:r>
              <a:rPr lang="en-US" altLang="en-US" sz="2000" dirty="0" smtClean="0"/>
              <a:t>Unity of invention </a:t>
            </a:r>
            <a:r>
              <a:rPr lang="en-US" altLang="en-US" sz="2000" b="1" dirty="0" smtClean="0"/>
              <a:t>exists</a:t>
            </a:r>
            <a:r>
              <a:rPr lang="en-US" altLang="en-US" sz="2000" dirty="0" smtClean="0"/>
              <a:t> </a:t>
            </a:r>
            <a:r>
              <a:rPr lang="en-US" altLang="en-US" sz="2000" i="1" dirty="0" smtClean="0"/>
              <a:t>a posteriori</a:t>
            </a:r>
            <a:r>
              <a:rPr lang="en-US" altLang="en-US" sz="2000" dirty="0" smtClean="0"/>
              <a:t> between claims 1-2</a:t>
            </a:r>
          </a:p>
          <a:p>
            <a:pPr lvl="1"/>
            <a:r>
              <a:rPr lang="en-US" altLang="en-US" sz="2000" dirty="0" smtClean="0"/>
              <a:t>Claims 1 and 2 </a:t>
            </a:r>
            <a:r>
              <a:rPr lang="en-US" altLang="en-US" sz="2000" b="1" dirty="0" smtClean="0"/>
              <a:t>must</a:t>
            </a:r>
            <a:r>
              <a:rPr lang="en-US" altLang="en-US" sz="2000" dirty="0" smtClean="0"/>
              <a:t> remain in the same invention group</a:t>
            </a:r>
          </a:p>
          <a:p>
            <a:pPr marL="914400" lvl="2" indent="0">
              <a:buNone/>
            </a:pPr>
            <a:r>
              <a:rPr lang="en-US" altLang="en-US" sz="1800" b="1" dirty="0" smtClean="0"/>
              <a:t>Group I:</a:t>
            </a:r>
            <a:r>
              <a:rPr lang="en-US" altLang="en-US" sz="1800" dirty="0" smtClean="0"/>
              <a:t> </a:t>
            </a:r>
            <a:r>
              <a:rPr lang="en-US" altLang="en-US" sz="1800" dirty="0"/>
              <a:t> </a:t>
            </a:r>
            <a:r>
              <a:rPr lang="en-US" altLang="en-US" sz="1800" dirty="0" smtClean="0"/>
              <a:t> claims 1 and 2</a:t>
            </a:r>
          </a:p>
          <a:p>
            <a:pPr marL="914400" lvl="2" indent="0">
              <a:buNone/>
            </a:pPr>
            <a:r>
              <a:rPr lang="en-US" altLang="en-US" sz="1800" b="1" dirty="0" smtClean="0"/>
              <a:t>Group </a:t>
            </a:r>
            <a:r>
              <a:rPr lang="en-US" altLang="en-US" sz="1800" b="1" dirty="0"/>
              <a:t>II</a:t>
            </a:r>
            <a:r>
              <a:rPr lang="en-US" altLang="en-US" sz="1800" dirty="0"/>
              <a:t>: </a:t>
            </a:r>
            <a:r>
              <a:rPr lang="en-US" altLang="en-US" sz="1800" dirty="0" smtClean="0"/>
              <a:t> claim 3</a:t>
            </a:r>
            <a:endParaRPr lang="en-US" altLang="en-US" sz="1800" dirty="0"/>
          </a:p>
          <a:p>
            <a:pPr lvl="2"/>
            <a:endParaRPr lang="en-US" sz="16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36</a:t>
            </a:fld>
            <a:endParaRPr lang="en-US" dirty="0"/>
          </a:p>
        </p:txBody>
      </p:sp>
    </p:spTree>
    <p:extLst>
      <p:ext uri="{BB962C8B-B14F-4D97-AF65-F5344CB8AC3E}">
        <p14:creationId xmlns:p14="http://schemas.microsoft.com/office/powerpoint/2010/main" val="382513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smtClean="0"/>
              <a:t>Combinations of different </a:t>
            </a:r>
            <a:r>
              <a:rPr lang="en-US" sz="2800" dirty="0"/>
              <a:t>c</a:t>
            </a:r>
            <a:r>
              <a:rPr lang="en-US" sz="2800" dirty="0" smtClean="0"/>
              <a:t>ategories of invention</a:t>
            </a:r>
            <a:endParaRPr lang="en-US" sz="2800" dirty="0"/>
          </a:p>
        </p:txBody>
      </p:sp>
      <p:sp>
        <p:nvSpPr>
          <p:cNvPr id="5" name="Content Placeholder 4"/>
          <p:cNvSpPr>
            <a:spLocks noGrp="1"/>
          </p:cNvSpPr>
          <p:nvPr>
            <p:ph idx="1"/>
          </p:nvPr>
        </p:nvSpPr>
        <p:spPr>
          <a:xfrm>
            <a:off x="457200" y="1257300"/>
            <a:ext cx="8382000" cy="3977156"/>
          </a:xfrm>
        </p:spPr>
        <p:txBody>
          <a:bodyPr>
            <a:normAutofit fontScale="92500"/>
          </a:bodyPr>
          <a:lstStyle/>
          <a:p>
            <a:pPr>
              <a:lnSpc>
                <a:spcPct val="110000"/>
              </a:lnSpc>
            </a:pPr>
            <a:r>
              <a:rPr lang="en-US" altLang="en-US" sz="2000" dirty="0" smtClean="0"/>
              <a:t>Claims drawn to any one of the following combinations of different categories of invention may be considered to have unity of invention </a:t>
            </a:r>
          </a:p>
          <a:p>
            <a:pPr marL="457200" lvl="1" indent="0">
              <a:lnSpc>
                <a:spcPct val="110000"/>
              </a:lnSpc>
              <a:buNone/>
            </a:pPr>
            <a:r>
              <a:rPr lang="en-US" altLang="en-US" sz="1800" dirty="0" smtClean="0"/>
              <a:t>(1)  A product and a process specially adapted for the manufacture of said product; or</a:t>
            </a:r>
          </a:p>
          <a:p>
            <a:pPr marL="457200" lvl="1" indent="0">
              <a:lnSpc>
                <a:spcPct val="110000"/>
              </a:lnSpc>
              <a:buNone/>
            </a:pPr>
            <a:r>
              <a:rPr lang="en-US" altLang="en-US" sz="1800" dirty="0" smtClean="0"/>
              <a:t>(2)  A product and a process of use of said product; or</a:t>
            </a:r>
          </a:p>
          <a:p>
            <a:pPr marL="457200" lvl="1" indent="0">
              <a:lnSpc>
                <a:spcPct val="110000"/>
              </a:lnSpc>
              <a:buNone/>
            </a:pPr>
            <a:r>
              <a:rPr lang="en-US" altLang="en-US" sz="1800" dirty="0" smtClean="0"/>
              <a:t>(3)  A product, a process specially adapted for the manufacture of the said product, and a use of the said product; or</a:t>
            </a:r>
          </a:p>
          <a:p>
            <a:pPr marL="457200" lvl="1" indent="0">
              <a:lnSpc>
                <a:spcPct val="110000"/>
              </a:lnSpc>
              <a:buNone/>
            </a:pPr>
            <a:r>
              <a:rPr lang="en-US" altLang="en-US" sz="1800" dirty="0" smtClean="0"/>
              <a:t>(4)  A process and an apparatus or means specifically designed for carrying out the said process; or</a:t>
            </a:r>
          </a:p>
          <a:p>
            <a:pPr marL="457200" lvl="1" indent="0">
              <a:lnSpc>
                <a:spcPct val="110000"/>
              </a:lnSpc>
              <a:buNone/>
            </a:pPr>
            <a:r>
              <a:rPr lang="en-US" altLang="en-US" sz="1800" dirty="0" smtClean="0"/>
              <a:t>(5)  A product, a process specially adapted for the manufacture of the said product, and an apparatus or means specifically designed for carrying out the said process.</a:t>
            </a:r>
          </a:p>
          <a:p>
            <a:pPr>
              <a:lnSpc>
                <a:spcPct val="110000"/>
              </a:lnSpc>
            </a:pPr>
            <a:r>
              <a:rPr lang="en-US" altLang="en-US" sz="2000" dirty="0" smtClean="0"/>
              <a:t>See: 37 CFR 1.475(b)</a:t>
            </a:r>
          </a:p>
          <a:p>
            <a:pPr>
              <a:lnSpc>
                <a:spcPct val="110000"/>
              </a:lnSpc>
            </a:pPr>
            <a:endParaRPr lang="en-US" sz="16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37</a:t>
            </a:fld>
            <a:endParaRPr lang="en-US" dirty="0"/>
          </a:p>
        </p:txBody>
      </p:sp>
    </p:spTree>
    <p:extLst>
      <p:ext uri="{BB962C8B-B14F-4D97-AF65-F5344CB8AC3E}">
        <p14:creationId xmlns:p14="http://schemas.microsoft.com/office/powerpoint/2010/main" val="489231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190500"/>
            <a:ext cx="8229600" cy="715627"/>
          </a:xfrm>
        </p:spPr>
        <p:txBody>
          <a:bodyPr>
            <a:noAutofit/>
          </a:bodyPr>
          <a:lstStyle/>
          <a:p>
            <a:r>
              <a:rPr lang="en-US" sz="3200" dirty="0" smtClean="0"/>
              <a:t>Restriction between                       </a:t>
            </a:r>
            <a:r>
              <a:rPr lang="en-US" sz="3200" dirty="0"/>
              <a:t>d</a:t>
            </a:r>
            <a:r>
              <a:rPr lang="en-US" sz="3200" dirty="0" smtClean="0"/>
              <a:t>ifferent </a:t>
            </a:r>
            <a:r>
              <a:rPr lang="en-US" sz="3200" dirty="0"/>
              <a:t>c</a:t>
            </a:r>
            <a:r>
              <a:rPr lang="en-US" sz="3200" dirty="0" smtClean="0"/>
              <a:t>ategories of invention </a:t>
            </a:r>
            <a:endParaRPr lang="en-US" sz="3200" dirty="0"/>
          </a:p>
        </p:txBody>
      </p:sp>
      <p:sp>
        <p:nvSpPr>
          <p:cNvPr id="5" name="Content Placeholder 4"/>
          <p:cNvSpPr>
            <a:spLocks noGrp="1"/>
          </p:cNvSpPr>
          <p:nvPr>
            <p:ph idx="1"/>
          </p:nvPr>
        </p:nvSpPr>
        <p:spPr>
          <a:xfrm>
            <a:off x="457200" y="1257300"/>
            <a:ext cx="8229600" cy="3977156"/>
          </a:xfrm>
        </p:spPr>
        <p:txBody>
          <a:bodyPr>
            <a:normAutofit/>
          </a:bodyPr>
          <a:lstStyle/>
          <a:p>
            <a:r>
              <a:rPr lang="en-US" altLang="en-US" sz="2800" dirty="0" smtClean="0"/>
              <a:t>Claims drawn to one of the listed combinations of different categories </a:t>
            </a:r>
          </a:p>
          <a:p>
            <a:pPr lvl="1"/>
            <a:r>
              <a:rPr lang="en-US" altLang="en-US" sz="2400" dirty="0" smtClean="0"/>
              <a:t>Have unity of invention when the claims have one or more of the same or corresponding </a:t>
            </a:r>
            <a:r>
              <a:rPr lang="en-US" altLang="en-US" sz="2400" b="1" dirty="0">
                <a:solidFill>
                  <a:srgbClr val="A9172F"/>
                </a:solidFill>
              </a:rPr>
              <a:t>special</a:t>
            </a:r>
            <a:r>
              <a:rPr lang="en-US" altLang="en-US" sz="2400" dirty="0" smtClean="0"/>
              <a:t> technical features  </a:t>
            </a:r>
          </a:p>
          <a:p>
            <a:pPr lvl="1"/>
            <a:r>
              <a:rPr lang="en-US" altLang="en-US" sz="2400" dirty="0" smtClean="0"/>
              <a:t>Lack unity of invention and may be restricted by demonstrating that</a:t>
            </a:r>
          </a:p>
          <a:p>
            <a:pPr lvl="2"/>
            <a:r>
              <a:rPr lang="en-US" altLang="en-US" sz="2000" dirty="0" smtClean="0"/>
              <a:t>The shared technical features do not make a contribution over the prior art</a:t>
            </a:r>
            <a:endParaRPr lang="en-US" altLang="en-US" sz="2800" dirty="0" smtClean="0"/>
          </a:p>
          <a:p>
            <a:endParaRPr lang="en-US" altLang="en-US" dirty="0" smtClean="0"/>
          </a:p>
          <a:p>
            <a:endParaRPr lang="en-US" altLang="en-US" dirty="0" smtClean="0"/>
          </a:p>
          <a:p>
            <a:endParaRPr 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38</a:t>
            </a:fld>
            <a:endParaRPr lang="en-US" dirty="0"/>
          </a:p>
        </p:txBody>
      </p:sp>
    </p:spTree>
    <p:extLst>
      <p:ext uri="{BB962C8B-B14F-4D97-AF65-F5344CB8AC3E}">
        <p14:creationId xmlns:p14="http://schemas.microsoft.com/office/powerpoint/2010/main" val="2573126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13073"/>
            <a:ext cx="8229600" cy="715627"/>
          </a:xfrm>
        </p:spPr>
        <p:txBody>
          <a:bodyPr>
            <a:noAutofit/>
          </a:bodyPr>
          <a:lstStyle/>
          <a:p>
            <a:r>
              <a:rPr lang="en-US" sz="3200" dirty="0" smtClean="0"/>
              <a:t>Different categories of invention - example</a:t>
            </a:r>
            <a:endParaRPr lang="en-US" sz="3200" dirty="0"/>
          </a:p>
        </p:txBody>
      </p:sp>
      <p:sp>
        <p:nvSpPr>
          <p:cNvPr id="5" name="Content Placeholder 4"/>
          <p:cNvSpPr>
            <a:spLocks noGrp="1"/>
          </p:cNvSpPr>
          <p:nvPr>
            <p:ph idx="1"/>
          </p:nvPr>
        </p:nvSpPr>
        <p:spPr>
          <a:xfrm>
            <a:off x="457200" y="1333500"/>
            <a:ext cx="8229600" cy="3900351"/>
          </a:xfrm>
        </p:spPr>
        <p:txBody>
          <a:bodyPr/>
          <a:lstStyle/>
          <a:p>
            <a:pPr marL="0" indent="0">
              <a:buNone/>
            </a:pPr>
            <a:r>
              <a:rPr lang="en-US" altLang="en-US" sz="2000" dirty="0" smtClean="0">
                <a:latin typeface="+mn-lt"/>
                <a:cs typeface="Segoe UI Semibold" panose="020B0702040204020203" pitchFamily="34" charset="0"/>
              </a:rPr>
              <a:t>Claim 1:  Method of manufacturing chemical </a:t>
            </a:r>
            <a:r>
              <a:rPr lang="en-US" altLang="en-US" sz="2000" b="1" dirty="0" smtClean="0">
                <a:solidFill>
                  <a:srgbClr val="A9172F"/>
                </a:solidFill>
                <a:latin typeface="+mn-lt"/>
                <a:cs typeface="Segoe UI Semibold" panose="020B0702040204020203" pitchFamily="34" charset="0"/>
              </a:rPr>
              <a:t>substance X</a:t>
            </a:r>
            <a:r>
              <a:rPr lang="en-US" altLang="en-US" sz="2000" dirty="0" smtClean="0">
                <a:latin typeface="+mn-lt"/>
                <a:cs typeface="Segoe UI Semibold" panose="020B0702040204020203" pitchFamily="34" charset="0"/>
              </a:rPr>
              <a:t>. </a:t>
            </a:r>
          </a:p>
          <a:p>
            <a:pPr marL="0" indent="0">
              <a:buNone/>
            </a:pPr>
            <a:r>
              <a:rPr lang="en-US" altLang="en-US" sz="2000" dirty="0" smtClean="0">
                <a:latin typeface="+mn-lt"/>
                <a:cs typeface="Segoe UI Semibold" panose="020B0702040204020203" pitchFamily="34" charset="0"/>
              </a:rPr>
              <a:t>Claim 2:  </a:t>
            </a:r>
            <a:r>
              <a:rPr lang="en-US" altLang="en-US" sz="2000" b="1" dirty="0" smtClean="0">
                <a:solidFill>
                  <a:srgbClr val="A9172F"/>
                </a:solidFill>
                <a:latin typeface="+mn-lt"/>
                <a:cs typeface="Segoe UI Semibold" panose="020B0702040204020203" pitchFamily="34" charset="0"/>
              </a:rPr>
              <a:t>Substance X</a:t>
            </a:r>
            <a:r>
              <a:rPr lang="en-US" altLang="en-US" sz="2000" dirty="0" smtClean="0">
                <a:latin typeface="+mn-lt"/>
                <a:cs typeface="Segoe UI Semibold" panose="020B0702040204020203" pitchFamily="34" charset="0"/>
              </a:rPr>
              <a:t>.</a:t>
            </a:r>
          </a:p>
          <a:p>
            <a:pPr marL="0" indent="0">
              <a:buNone/>
            </a:pPr>
            <a:r>
              <a:rPr lang="en-US" altLang="en-US" sz="2000" dirty="0" smtClean="0">
                <a:latin typeface="+mn-lt"/>
                <a:cs typeface="Segoe UI Semibold" panose="020B0702040204020203" pitchFamily="34" charset="0"/>
              </a:rPr>
              <a:t>Claim 3:  A method of using </a:t>
            </a:r>
            <a:r>
              <a:rPr lang="en-US" altLang="en-US" sz="2000" b="1" dirty="0" smtClean="0">
                <a:solidFill>
                  <a:srgbClr val="A9172F"/>
                </a:solidFill>
                <a:latin typeface="+mn-lt"/>
                <a:cs typeface="Segoe UI Semibold" panose="020B0702040204020203" pitchFamily="34" charset="0"/>
              </a:rPr>
              <a:t>substance X</a:t>
            </a:r>
            <a:r>
              <a:rPr lang="en-US" altLang="en-US" sz="2000" dirty="0" smtClean="0">
                <a:solidFill>
                  <a:srgbClr val="FF0000"/>
                </a:solidFill>
                <a:latin typeface="+mn-lt"/>
                <a:cs typeface="Segoe UI Semibold" panose="020B0702040204020203" pitchFamily="34" charset="0"/>
              </a:rPr>
              <a:t> </a:t>
            </a:r>
            <a:r>
              <a:rPr lang="en-US" altLang="en-US" sz="2000" dirty="0" smtClean="0">
                <a:latin typeface="+mn-lt"/>
                <a:cs typeface="Segoe UI Semibold" panose="020B0702040204020203" pitchFamily="34" charset="0"/>
              </a:rPr>
              <a:t>as an insecticide. </a:t>
            </a:r>
          </a:p>
          <a:p>
            <a:pPr marL="0" indent="0">
              <a:buNone/>
            </a:pPr>
            <a:endParaRPr lang="en-US" altLang="en-US" sz="400" dirty="0" smtClean="0"/>
          </a:p>
          <a:p>
            <a:r>
              <a:rPr lang="en-US" altLang="en-US" sz="1800" dirty="0" smtClean="0"/>
              <a:t>Unity exists </a:t>
            </a:r>
            <a:r>
              <a:rPr lang="en-US" altLang="en-US" sz="1800" i="1" dirty="0" smtClean="0"/>
              <a:t>a priori</a:t>
            </a:r>
            <a:r>
              <a:rPr lang="en-US" altLang="en-US" sz="1800" dirty="0" smtClean="0"/>
              <a:t> between claims 1, 2 and 3 </a:t>
            </a:r>
          </a:p>
          <a:p>
            <a:r>
              <a:rPr lang="en-US" altLang="en-US" sz="1800" dirty="0" smtClean="0"/>
              <a:t>If </a:t>
            </a:r>
            <a:r>
              <a:rPr lang="en-US" altLang="en-US" sz="1800" dirty="0" smtClean="0">
                <a:solidFill>
                  <a:srgbClr val="A9172F"/>
                </a:solidFill>
              </a:rPr>
              <a:t>substance X </a:t>
            </a:r>
            <a:r>
              <a:rPr lang="en-US" altLang="en-US" sz="1800" dirty="0" smtClean="0"/>
              <a:t>is novel and nonobvious, </a:t>
            </a:r>
            <a:r>
              <a:rPr lang="en-US" altLang="en-US" sz="1800" dirty="0" smtClean="0">
                <a:solidFill>
                  <a:srgbClr val="A9172F"/>
                </a:solidFill>
              </a:rPr>
              <a:t>substance X</a:t>
            </a:r>
            <a:r>
              <a:rPr lang="en-US" altLang="en-US" sz="1800" dirty="0" smtClean="0">
                <a:solidFill>
                  <a:srgbClr val="FF0000"/>
                </a:solidFill>
              </a:rPr>
              <a:t> </a:t>
            </a:r>
            <a:r>
              <a:rPr lang="en-US" altLang="en-US" sz="1800" dirty="0" smtClean="0"/>
              <a:t>is the special technical feature common to all the claims</a:t>
            </a:r>
          </a:p>
          <a:p>
            <a:r>
              <a:rPr lang="en-US" altLang="en-US" sz="1800" dirty="0" smtClean="0"/>
              <a:t>However, if </a:t>
            </a:r>
            <a:r>
              <a:rPr lang="en-US" altLang="en-US" sz="1800" dirty="0" smtClean="0">
                <a:solidFill>
                  <a:srgbClr val="A9172F"/>
                </a:solidFill>
              </a:rPr>
              <a:t>substance X</a:t>
            </a:r>
            <a:r>
              <a:rPr lang="en-US" altLang="en-US" sz="1800" dirty="0" smtClean="0">
                <a:solidFill>
                  <a:srgbClr val="FF0000"/>
                </a:solidFill>
              </a:rPr>
              <a:t> </a:t>
            </a:r>
            <a:r>
              <a:rPr lang="en-US" altLang="en-US" sz="1800" dirty="0" smtClean="0"/>
              <a:t>is known in the art, unity is lacking </a:t>
            </a:r>
            <a:r>
              <a:rPr lang="en-US" altLang="en-US" sz="1800" i="1" dirty="0" smtClean="0"/>
              <a:t>a posteriori</a:t>
            </a:r>
            <a:r>
              <a:rPr lang="en-US" altLang="en-US" sz="1800" dirty="0" smtClean="0"/>
              <a:t> because there would not be a special technical feature common to all the claims </a:t>
            </a:r>
          </a:p>
          <a:p>
            <a:pPr marL="0" indent="0">
              <a:buNone/>
            </a:pPr>
            <a:r>
              <a:rPr lang="en-US" altLang="en-US" sz="1800" dirty="0" smtClean="0">
                <a:latin typeface="Segoe UI Light" panose="020B0502040204020203" pitchFamily="34" charset="0"/>
                <a:cs typeface="Segoe UI Light" panose="020B0502040204020203" pitchFamily="34" charset="0"/>
              </a:rPr>
              <a:t>See: </a:t>
            </a:r>
            <a:r>
              <a:rPr lang="en-US" altLang="en-US" sz="1800" i="1" dirty="0" smtClean="0">
                <a:latin typeface="Segoe UI Light" panose="020B0502040204020203" pitchFamily="34" charset="0"/>
                <a:cs typeface="Segoe UI Light" panose="020B0502040204020203" pitchFamily="34" charset="0"/>
                <a:hlinkClick r:id="rId3"/>
              </a:rPr>
              <a:t>PCT International Search and Preliminary Examination</a:t>
            </a:r>
            <a:r>
              <a:rPr lang="en-US" altLang="en-US" sz="1800" dirty="0" smtClean="0">
                <a:latin typeface="Segoe UI Light" panose="020B0502040204020203" pitchFamily="34" charset="0"/>
                <a:cs typeface="Segoe UI Light" panose="020B0502040204020203" pitchFamily="34" charset="0"/>
                <a:hlinkClick r:id="rId3"/>
              </a:rPr>
              <a:t> (ISPE) </a:t>
            </a:r>
            <a:r>
              <a:rPr lang="en-US" altLang="en-US" sz="1800" i="1" dirty="0" smtClean="0">
                <a:latin typeface="Segoe UI Light" panose="020B0502040204020203" pitchFamily="34" charset="0"/>
                <a:cs typeface="Segoe UI Light" panose="020B0502040204020203" pitchFamily="34" charset="0"/>
                <a:hlinkClick r:id="rId3"/>
              </a:rPr>
              <a:t>Guidelines</a:t>
            </a:r>
            <a:r>
              <a:rPr lang="en-US" altLang="en-US" sz="1800" dirty="0" smtClean="0">
                <a:latin typeface="Segoe UI Light" panose="020B0502040204020203" pitchFamily="34" charset="0"/>
                <a:cs typeface="Segoe UI Light" panose="020B0502040204020203" pitchFamily="34" charset="0"/>
              </a:rPr>
              <a:t>, </a:t>
            </a:r>
            <a:r>
              <a:rPr lang="en-US" altLang="en-US" sz="1800" i="1" dirty="0" smtClean="0">
                <a:latin typeface="Segoe UI Light" panose="020B0502040204020203" pitchFamily="34" charset="0"/>
                <a:cs typeface="Segoe UI Light" panose="020B0502040204020203" pitchFamily="34" charset="0"/>
              </a:rPr>
              <a:t>Chapter 10</a:t>
            </a:r>
            <a:r>
              <a:rPr lang="en-US" altLang="en-US" sz="1800" dirty="0" smtClean="0">
                <a:latin typeface="Segoe UI Light" panose="020B0502040204020203" pitchFamily="34" charset="0"/>
                <a:cs typeface="Segoe UI Light" panose="020B0502040204020203" pitchFamily="34" charset="0"/>
              </a:rPr>
              <a:t>, </a:t>
            </a:r>
            <a:r>
              <a:rPr lang="en-US" altLang="en-US" sz="1800" i="1" dirty="0" smtClean="0">
                <a:latin typeface="Segoe UI Light" panose="020B0502040204020203" pitchFamily="34" charset="0"/>
                <a:cs typeface="Segoe UI Light" panose="020B0502040204020203" pitchFamily="34" charset="0"/>
              </a:rPr>
              <a:t>paragraph 10.21 </a:t>
            </a:r>
            <a:r>
              <a:rPr lang="en-US" altLang="en-US" sz="1800" dirty="0" smtClean="0">
                <a:latin typeface="Segoe UI Light" panose="020B0502040204020203" pitchFamily="34" charset="0"/>
                <a:cs typeface="Segoe UI Light" panose="020B0502040204020203" pitchFamily="34" charset="0"/>
              </a:rPr>
              <a:t>(Example 1)</a:t>
            </a:r>
          </a:p>
          <a:p>
            <a:endParaRPr lang="en-US" sz="18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39</a:t>
            </a:fld>
            <a:endParaRPr lang="en-US" dirty="0"/>
          </a:p>
        </p:txBody>
      </p:sp>
    </p:spTree>
    <p:extLst>
      <p:ext uri="{BB962C8B-B14F-4D97-AF65-F5344CB8AC3E}">
        <p14:creationId xmlns:p14="http://schemas.microsoft.com/office/powerpoint/2010/main" val="544099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sz="3600" dirty="0" smtClean="0"/>
              <a:t>What is restriction?</a:t>
            </a:r>
            <a:endParaRPr lang="en-US" sz="3600" dirty="0"/>
          </a:p>
        </p:txBody>
      </p:sp>
      <p:sp>
        <p:nvSpPr>
          <p:cNvPr id="5126" name="Rectangle 3"/>
          <p:cNvSpPr>
            <a:spLocks noGrp="1" noChangeArrowheads="1"/>
          </p:cNvSpPr>
          <p:nvPr>
            <p:ph idx="1"/>
          </p:nvPr>
        </p:nvSpPr>
        <p:spPr>
          <a:xfrm>
            <a:off x="457200" y="1104900"/>
            <a:ext cx="8229600" cy="4128951"/>
          </a:xfrm>
        </p:spPr>
        <p:txBody>
          <a:bodyPr>
            <a:normAutofit fontScale="92500"/>
          </a:bodyPr>
          <a:lstStyle/>
          <a:p>
            <a:pPr>
              <a:spcBef>
                <a:spcPts val="480"/>
              </a:spcBef>
            </a:pPr>
            <a:r>
              <a:rPr lang="en-US" sz="2400" dirty="0" smtClean="0"/>
              <a:t>Restriction is the practice of requiring an applicant to limit an application to a single claimed invention for examination</a:t>
            </a:r>
          </a:p>
          <a:p>
            <a:pPr lvl="1">
              <a:spcBef>
                <a:spcPts val="480"/>
              </a:spcBef>
            </a:pPr>
            <a:r>
              <a:rPr lang="en-US" sz="2000" dirty="0" smtClean="0"/>
              <a:t>For applications filed under 35 U.S.C. 111(a)</a:t>
            </a:r>
          </a:p>
          <a:p>
            <a:pPr lvl="2">
              <a:spcBef>
                <a:spcPts val="480"/>
              </a:spcBef>
            </a:pPr>
            <a:r>
              <a:rPr lang="en-US" sz="1800" dirty="0" smtClean="0"/>
              <a:t>Two or more independent and distinct inventions are claimed;</a:t>
            </a:r>
          </a:p>
          <a:p>
            <a:pPr marL="914400" lvl="2" indent="0">
              <a:spcBef>
                <a:spcPts val="480"/>
              </a:spcBef>
              <a:buNone/>
            </a:pPr>
            <a:r>
              <a:rPr lang="en-US" sz="1800" dirty="0"/>
              <a:t> </a:t>
            </a:r>
            <a:r>
              <a:rPr lang="en-US" sz="1800" dirty="0" smtClean="0"/>
              <a:t>  </a:t>
            </a:r>
            <a:r>
              <a:rPr lang="en-US" sz="1800" b="1" dirty="0" smtClean="0"/>
              <a:t>AND</a:t>
            </a:r>
          </a:p>
          <a:p>
            <a:pPr lvl="2">
              <a:spcBef>
                <a:spcPts val="480"/>
              </a:spcBef>
            </a:pPr>
            <a:r>
              <a:rPr lang="en-US" sz="1800" dirty="0" smtClean="0"/>
              <a:t>Serious burden exists on the examiner</a:t>
            </a:r>
          </a:p>
          <a:p>
            <a:pPr lvl="1">
              <a:spcBef>
                <a:spcPts val="480"/>
              </a:spcBef>
            </a:pPr>
            <a:r>
              <a:rPr lang="en-US" sz="2000" dirty="0" smtClean="0"/>
              <a:t>For applications submitted under 35 U.S.C. 371</a:t>
            </a:r>
          </a:p>
          <a:p>
            <a:pPr lvl="2">
              <a:spcBef>
                <a:spcPts val="480"/>
              </a:spcBef>
            </a:pPr>
            <a:r>
              <a:rPr lang="en-US" sz="1800" dirty="0" smtClean="0"/>
              <a:t>When the claimed inventions lack unity of invention</a:t>
            </a:r>
          </a:p>
          <a:p>
            <a:pPr lvl="3">
              <a:spcBef>
                <a:spcPts val="480"/>
              </a:spcBef>
            </a:pPr>
            <a:r>
              <a:rPr lang="en-US" sz="1600" dirty="0"/>
              <a:t>Also referred to as a “non-unity” objection</a:t>
            </a:r>
          </a:p>
          <a:p>
            <a:pPr marL="914400" lvl="2" indent="0">
              <a:spcBef>
                <a:spcPts val="480"/>
              </a:spcBef>
              <a:buNone/>
            </a:pPr>
            <a:r>
              <a:rPr lang="en-US" sz="1800" b="1" dirty="0" smtClean="0"/>
              <a:t>  AND</a:t>
            </a:r>
          </a:p>
          <a:p>
            <a:pPr lvl="2">
              <a:spcBef>
                <a:spcPts val="480"/>
              </a:spcBef>
            </a:pPr>
            <a:r>
              <a:rPr lang="en-US" sz="1800" dirty="0" smtClean="0"/>
              <a:t>Where the lack of unity of invention is not raised based on a narrow, literal, or academic approach </a:t>
            </a:r>
          </a:p>
        </p:txBody>
      </p:sp>
      <p:sp>
        <p:nvSpPr>
          <p:cNvPr id="2" name="Slide Number Placeholder 1"/>
          <p:cNvSpPr>
            <a:spLocks noGrp="1"/>
          </p:cNvSpPr>
          <p:nvPr>
            <p:ph type="sldNum" sz="quarter" idx="10"/>
          </p:nvPr>
        </p:nvSpPr>
        <p:spPr/>
        <p:txBody>
          <a:bodyPr/>
          <a:lstStyle/>
          <a:p>
            <a:fld id="{1D648693-0942-45E9-83AE-76FC568F9452}" type="slidenum">
              <a:rPr lang="en-US" smtClean="0"/>
              <a:pPr/>
              <a:t>4</a:t>
            </a:fld>
            <a:endParaRPr lang="en-US" dirty="0"/>
          </a:p>
        </p:txBody>
      </p:sp>
    </p:spTree>
    <p:extLst>
      <p:ext uri="{BB962C8B-B14F-4D97-AF65-F5344CB8AC3E}">
        <p14:creationId xmlns:p14="http://schemas.microsoft.com/office/powerpoint/2010/main" val="346834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Analysis of independent </a:t>
            </a:r>
            <a:r>
              <a:rPr lang="en-US" sz="3200" dirty="0"/>
              <a:t>c</a:t>
            </a:r>
            <a:r>
              <a:rPr lang="en-US" sz="3200" dirty="0" smtClean="0"/>
              <a:t>laims</a:t>
            </a:r>
            <a:endParaRPr lang="en-US" sz="3200" dirty="0"/>
          </a:p>
        </p:txBody>
      </p:sp>
      <p:sp>
        <p:nvSpPr>
          <p:cNvPr id="5" name="Content Placeholder 4"/>
          <p:cNvSpPr>
            <a:spLocks noGrp="1"/>
          </p:cNvSpPr>
          <p:nvPr>
            <p:ph idx="1"/>
          </p:nvPr>
        </p:nvSpPr>
        <p:spPr/>
        <p:txBody>
          <a:bodyPr>
            <a:normAutofit/>
          </a:bodyPr>
          <a:lstStyle/>
          <a:p>
            <a:r>
              <a:rPr lang="en-US" altLang="en-US" sz="2000" dirty="0" smtClean="0"/>
              <a:t>Unity of invention is initially considered between the independent claims only</a:t>
            </a:r>
          </a:p>
          <a:p>
            <a:pPr lvl="1"/>
            <a:r>
              <a:rPr lang="en-US" sz="1800" dirty="0"/>
              <a:t>See: </a:t>
            </a:r>
            <a:r>
              <a:rPr lang="en-US" sz="1800" i="1" dirty="0"/>
              <a:t>PCT ISPE </a:t>
            </a:r>
            <a:r>
              <a:rPr lang="en-US" sz="1800" i="1" dirty="0" smtClean="0"/>
              <a:t>Guidelines</a:t>
            </a:r>
            <a:r>
              <a:rPr lang="en-US" sz="1800" dirty="0"/>
              <a:t> </a:t>
            </a:r>
            <a:r>
              <a:rPr lang="en-US" sz="1800" dirty="0" smtClean="0"/>
              <a:t>- </a:t>
            </a:r>
            <a:r>
              <a:rPr lang="en-US" sz="1800" i="1" dirty="0" smtClean="0"/>
              <a:t>paragraph 10.06</a:t>
            </a:r>
            <a:r>
              <a:rPr lang="en-US" sz="1800" dirty="0"/>
              <a:t> </a:t>
            </a:r>
            <a:r>
              <a:rPr lang="en-US" sz="1800" dirty="0" smtClean="0"/>
              <a:t>and </a:t>
            </a:r>
            <a:r>
              <a:rPr lang="en-US" sz="1800" i="1" dirty="0"/>
              <a:t>MPEP </a:t>
            </a:r>
            <a:r>
              <a:rPr lang="en-US" sz="1800" i="1" dirty="0" smtClean="0"/>
              <a:t>1850</a:t>
            </a:r>
            <a:endParaRPr lang="en-US" altLang="en-US" sz="1600" dirty="0" smtClean="0"/>
          </a:p>
          <a:p>
            <a:r>
              <a:rPr lang="en-US" altLang="en-US" sz="2000" dirty="0" smtClean="0"/>
              <a:t>Unity of invention is present</a:t>
            </a:r>
          </a:p>
          <a:p>
            <a:pPr lvl="1"/>
            <a:r>
              <a:rPr lang="en-US" altLang="en-US" sz="1800" dirty="0" smtClean="0"/>
              <a:t>When </a:t>
            </a:r>
            <a:r>
              <a:rPr lang="en-US" altLang="en-US" sz="1800" b="1" dirty="0" smtClean="0"/>
              <a:t>all</a:t>
            </a:r>
            <a:r>
              <a:rPr lang="en-US" altLang="en-US" sz="1800" dirty="0" smtClean="0"/>
              <a:t> independent claims share the same or corresponding </a:t>
            </a:r>
            <a:r>
              <a:rPr lang="en-US" altLang="en-US" sz="1800" b="1" dirty="0">
                <a:solidFill>
                  <a:srgbClr val="A9172F"/>
                </a:solidFill>
              </a:rPr>
              <a:t>special</a:t>
            </a:r>
            <a:r>
              <a:rPr lang="en-US" altLang="en-US" sz="1800" dirty="0" smtClean="0"/>
              <a:t> technical feature</a:t>
            </a:r>
          </a:p>
          <a:p>
            <a:r>
              <a:rPr lang="en-US" altLang="en-US" sz="2000" dirty="0" smtClean="0"/>
              <a:t>Unity of invention is lacking when either</a:t>
            </a:r>
            <a:endParaRPr lang="en-US" altLang="en-US" sz="2000" i="1" dirty="0" smtClean="0"/>
          </a:p>
          <a:p>
            <a:pPr lvl="1"/>
            <a:r>
              <a:rPr lang="en-US" altLang="en-US" sz="1800" dirty="0" smtClean="0"/>
              <a:t>No technical features are shared among </a:t>
            </a:r>
            <a:r>
              <a:rPr lang="en-US" altLang="en-US" sz="1800" b="1" dirty="0" smtClean="0"/>
              <a:t>all</a:t>
            </a:r>
            <a:r>
              <a:rPr lang="en-US" altLang="en-US" sz="1800" dirty="0" smtClean="0"/>
              <a:t> independent claims, or </a:t>
            </a:r>
          </a:p>
          <a:p>
            <a:pPr lvl="1"/>
            <a:r>
              <a:rPr lang="en-US" altLang="en-US" sz="1800" b="1" dirty="0" smtClean="0"/>
              <a:t>All</a:t>
            </a:r>
            <a:r>
              <a:rPr lang="en-US" altLang="en-US" sz="1800" dirty="0" smtClean="0"/>
              <a:t> independent claims share the same or corresponding technical feature that is anticipated by or obvious in view of the prior art</a:t>
            </a:r>
          </a:p>
          <a:p>
            <a:r>
              <a:rPr lang="en-US" altLang="en-US" sz="2000" dirty="0" smtClean="0"/>
              <a:t>Consider reasonableness when applying unity of invention analysis</a:t>
            </a:r>
          </a:p>
        </p:txBody>
      </p:sp>
      <p:sp>
        <p:nvSpPr>
          <p:cNvPr id="2" name="Slide Number Placeholder 1"/>
          <p:cNvSpPr>
            <a:spLocks noGrp="1"/>
          </p:cNvSpPr>
          <p:nvPr>
            <p:ph type="sldNum" sz="quarter" idx="10"/>
          </p:nvPr>
        </p:nvSpPr>
        <p:spPr/>
        <p:txBody>
          <a:bodyPr/>
          <a:lstStyle/>
          <a:p>
            <a:fld id="{1D648693-0942-45E9-83AE-76FC568F9452}" type="slidenum">
              <a:rPr lang="en-US" smtClean="0"/>
              <a:pPr/>
              <a:t>40</a:t>
            </a:fld>
            <a:endParaRPr lang="en-US" dirty="0"/>
          </a:p>
        </p:txBody>
      </p:sp>
    </p:spTree>
    <p:extLst>
      <p:ext uri="{BB962C8B-B14F-4D97-AF65-F5344CB8AC3E}">
        <p14:creationId xmlns:p14="http://schemas.microsoft.com/office/powerpoint/2010/main" val="3307641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Linking independent </a:t>
            </a:r>
            <a:r>
              <a:rPr lang="en-US" sz="3200" dirty="0"/>
              <a:t>c</a:t>
            </a:r>
            <a:r>
              <a:rPr lang="en-US" sz="3200" dirty="0" smtClean="0"/>
              <a:t>laim</a:t>
            </a:r>
            <a:endParaRPr lang="en-US" sz="3200" dirty="0"/>
          </a:p>
        </p:txBody>
      </p:sp>
      <p:sp>
        <p:nvSpPr>
          <p:cNvPr id="5" name="Content Placeholder 4"/>
          <p:cNvSpPr>
            <a:spLocks noGrp="1"/>
          </p:cNvSpPr>
          <p:nvPr>
            <p:ph idx="1"/>
          </p:nvPr>
        </p:nvSpPr>
        <p:spPr/>
        <p:txBody>
          <a:bodyPr>
            <a:normAutofit/>
          </a:bodyPr>
          <a:lstStyle/>
          <a:p>
            <a:r>
              <a:rPr lang="en-US" sz="2400" dirty="0" smtClean="0"/>
              <a:t>If an independent claim does not avoid the prior art</a:t>
            </a:r>
          </a:p>
          <a:p>
            <a:pPr lvl="1"/>
            <a:r>
              <a:rPr lang="en-US" sz="2000" dirty="0" smtClean="0"/>
              <a:t>All dependent claims shall be considered to determine if an inventive link exists </a:t>
            </a:r>
            <a:r>
              <a:rPr lang="en-US" sz="2000" dirty="0"/>
              <a:t>(</a:t>
            </a:r>
            <a:r>
              <a:rPr lang="en-US" sz="2000" i="1" dirty="0"/>
              <a:t>i.e.</a:t>
            </a:r>
            <a:r>
              <a:rPr lang="en-US" sz="2000" dirty="0"/>
              <a:t>, a </a:t>
            </a:r>
            <a:r>
              <a:rPr lang="en-US" sz="2000" dirty="0" smtClean="0"/>
              <a:t>shared </a:t>
            </a:r>
            <a:r>
              <a:rPr lang="en-US" sz="2000" b="1" dirty="0" smtClean="0"/>
              <a:t>special</a:t>
            </a:r>
            <a:r>
              <a:rPr lang="en-US" sz="2000" dirty="0" smtClean="0"/>
              <a:t> </a:t>
            </a:r>
            <a:r>
              <a:rPr lang="en-US" sz="2000" dirty="0"/>
              <a:t>technical feature</a:t>
            </a:r>
            <a:r>
              <a:rPr lang="en-US" sz="2000" dirty="0" smtClean="0"/>
              <a:t>),</a:t>
            </a:r>
          </a:p>
          <a:p>
            <a:pPr lvl="2"/>
            <a:r>
              <a:rPr lang="en-US" sz="1800" dirty="0" smtClean="0"/>
              <a:t>If no inventive link remains </a:t>
            </a:r>
          </a:p>
          <a:p>
            <a:pPr lvl="3"/>
            <a:r>
              <a:rPr lang="en-US" sz="1600" dirty="0" smtClean="0"/>
              <a:t>The independent </a:t>
            </a:r>
            <a:r>
              <a:rPr lang="en-US" sz="1600" dirty="0"/>
              <a:t>claim is considered to be a </a:t>
            </a:r>
            <a:r>
              <a:rPr lang="en-US" sz="1600" b="1" dirty="0" smtClean="0"/>
              <a:t>linking claim</a:t>
            </a:r>
            <a:endParaRPr lang="en-US" sz="1600" dirty="0" smtClean="0"/>
          </a:p>
          <a:p>
            <a:pPr lvl="4"/>
            <a:r>
              <a:rPr lang="en-US" sz="1600" dirty="0" smtClean="0"/>
              <a:t>Identified in the restriction requirement as a linking claim using Form Paragraph 8.12</a:t>
            </a:r>
          </a:p>
          <a:p>
            <a:pPr lvl="4"/>
            <a:r>
              <a:rPr lang="en-US" sz="1600" dirty="0" smtClean="0"/>
              <a:t>Examined with whichever invention group is elected </a:t>
            </a:r>
          </a:p>
          <a:p>
            <a:pPr lvl="4"/>
            <a:r>
              <a:rPr lang="en-US" sz="1600" dirty="0" smtClean="0"/>
              <a:t>If allowable, would require rejoinder with the otherwise divisible inventions</a:t>
            </a:r>
          </a:p>
          <a:p>
            <a:pPr lvl="3"/>
            <a:r>
              <a:rPr lang="en-US" sz="1600" dirty="0" smtClean="0"/>
              <a:t>To show unity is lacking </a:t>
            </a:r>
            <a:r>
              <a:rPr lang="en-US" sz="1600" i="1" dirty="0" smtClean="0"/>
              <a:t>a posteriori</a:t>
            </a:r>
            <a:r>
              <a:rPr lang="en-US" sz="1600" dirty="0" smtClean="0"/>
              <a:t>, </a:t>
            </a:r>
            <a:r>
              <a:rPr lang="en-US" sz="1600" dirty="0"/>
              <a:t>p</a:t>
            </a:r>
            <a:r>
              <a:rPr lang="en-US" sz="1600" dirty="0" smtClean="0"/>
              <a:t>rior art must be applied to </a:t>
            </a:r>
          </a:p>
          <a:p>
            <a:pPr lvl="4"/>
            <a:r>
              <a:rPr lang="en-US" sz="1600" dirty="0" smtClean="0"/>
              <a:t>The independent claim, and</a:t>
            </a:r>
          </a:p>
          <a:p>
            <a:pPr lvl="4"/>
            <a:r>
              <a:rPr lang="en-US" sz="1600" dirty="0" smtClean="0"/>
              <a:t>Any other technical features shared between all dependent claims</a:t>
            </a:r>
            <a:endParaRPr lang="en-US" sz="2600" i="1" dirty="0" smtClean="0"/>
          </a:p>
        </p:txBody>
      </p:sp>
      <p:sp>
        <p:nvSpPr>
          <p:cNvPr id="2" name="Slide Number Placeholder 1"/>
          <p:cNvSpPr>
            <a:spLocks noGrp="1"/>
          </p:cNvSpPr>
          <p:nvPr>
            <p:ph type="sldNum" sz="quarter" idx="10"/>
          </p:nvPr>
        </p:nvSpPr>
        <p:spPr/>
        <p:txBody>
          <a:bodyPr/>
          <a:lstStyle/>
          <a:p>
            <a:fld id="{1D648693-0942-45E9-83AE-76FC568F9452}" type="slidenum">
              <a:rPr lang="en-US" smtClean="0"/>
              <a:pPr/>
              <a:t>41</a:t>
            </a:fld>
            <a:endParaRPr lang="en-US" dirty="0"/>
          </a:p>
        </p:txBody>
      </p:sp>
    </p:spTree>
    <p:extLst>
      <p:ext uri="{BB962C8B-B14F-4D97-AF65-F5344CB8AC3E}">
        <p14:creationId xmlns:p14="http://schemas.microsoft.com/office/powerpoint/2010/main" val="382849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Linking independent </a:t>
            </a:r>
            <a:r>
              <a:rPr lang="en-US" sz="3200" dirty="0"/>
              <a:t>c</a:t>
            </a:r>
            <a:r>
              <a:rPr lang="en-US" sz="3200" dirty="0" smtClean="0"/>
              <a:t>laim – example 1</a:t>
            </a:r>
            <a:endParaRPr lang="en-US" sz="3200" dirty="0"/>
          </a:p>
        </p:txBody>
      </p:sp>
      <p:sp>
        <p:nvSpPr>
          <p:cNvPr id="2" name="Content Placeholder 1"/>
          <p:cNvSpPr>
            <a:spLocks noGrp="1"/>
          </p:cNvSpPr>
          <p:nvPr>
            <p:ph idx="1"/>
          </p:nvPr>
        </p:nvSpPr>
        <p:spPr/>
        <p:txBody>
          <a:bodyPr>
            <a:normAutofit fontScale="92500" lnSpcReduction="20000"/>
          </a:bodyPr>
          <a:lstStyle/>
          <a:p>
            <a:pPr marL="0" indent="0">
              <a:lnSpc>
                <a:spcPct val="110000"/>
              </a:lnSpc>
              <a:buNone/>
              <a:tabLst>
                <a:tab pos="1258888" algn="l"/>
              </a:tabLst>
            </a:pPr>
            <a:r>
              <a:rPr lang="en-US" sz="1800" dirty="0" smtClean="0">
                <a:latin typeface="+mn-lt"/>
              </a:rPr>
              <a:t>Claim 1: 	System comprising </a:t>
            </a:r>
            <a:r>
              <a:rPr lang="en-US" sz="1800" b="1" dirty="0" smtClean="0">
                <a:solidFill>
                  <a:srgbClr val="A9172F"/>
                </a:solidFill>
                <a:latin typeface="+mn-lt"/>
              </a:rPr>
              <a:t>A</a:t>
            </a:r>
            <a:r>
              <a:rPr lang="en-US" sz="1800" dirty="0" smtClean="0">
                <a:latin typeface="+mn-lt"/>
              </a:rPr>
              <a:t>+</a:t>
            </a:r>
            <a:r>
              <a:rPr lang="en-US" sz="1800" b="1" dirty="0" smtClean="0">
                <a:solidFill>
                  <a:srgbClr val="A9172F"/>
                </a:solidFill>
                <a:latin typeface="+mn-lt"/>
              </a:rPr>
              <a:t>B</a:t>
            </a:r>
            <a:r>
              <a:rPr lang="en-US" sz="1800" dirty="0" smtClean="0">
                <a:latin typeface="+mn-lt"/>
              </a:rPr>
              <a:t>.</a:t>
            </a:r>
          </a:p>
          <a:p>
            <a:pPr marL="0" indent="0">
              <a:lnSpc>
                <a:spcPct val="110000"/>
              </a:lnSpc>
              <a:buNone/>
              <a:tabLst>
                <a:tab pos="1258888" algn="l"/>
              </a:tabLst>
            </a:pPr>
            <a:r>
              <a:rPr lang="en-US" sz="1800" dirty="0" smtClean="0">
                <a:latin typeface="+mn-lt"/>
              </a:rPr>
              <a:t>Claim 2: 	System of claim 1, further comprising Y.</a:t>
            </a:r>
          </a:p>
          <a:p>
            <a:pPr marL="0" indent="0">
              <a:lnSpc>
                <a:spcPct val="110000"/>
              </a:lnSpc>
              <a:buNone/>
              <a:tabLst>
                <a:tab pos="1258888" algn="l"/>
              </a:tabLst>
            </a:pPr>
            <a:r>
              <a:rPr lang="en-US" sz="1800" dirty="0" smtClean="0">
                <a:latin typeface="+mn-lt"/>
              </a:rPr>
              <a:t>Claim 3: 	System </a:t>
            </a:r>
            <a:r>
              <a:rPr lang="en-US" sz="1800" dirty="0">
                <a:latin typeface="+mn-lt"/>
              </a:rPr>
              <a:t>of claim 1, further comprising </a:t>
            </a:r>
            <a:r>
              <a:rPr lang="en-US" sz="1800" dirty="0" smtClean="0">
                <a:latin typeface="+mn-lt"/>
              </a:rPr>
              <a:t>Z.</a:t>
            </a:r>
            <a:endParaRPr lang="en-US" sz="1800" dirty="0">
              <a:latin typeface="+mn-lt"/>
            </a:endParaRPr>
          </a:p>
          <a:p>
            <a:pPr>
              <a:lnSpc>
                <a:spcPct val="110000"/>
              </a:lnSpc>
            </a:pPr>
            <a:endParaRPr lang="en-US" sz="400" dirty="0" smtClean="0"/>
          </a:p>
          <a:p>
            <a:pPr>
              <a:lnSpc>
                <a:spcPct val="110000"/>
              </a:lnSpc>
            </a:pPr>
            <a:r>
              <a:rPr lang="en-US" sz="1800" dirty="0"/>
              <a:t>If </a:t>
            </a:r>
            <a:r>
              <a:rPr lang="en-US" sz="1800" dirty="0" smtClean="0"/>
              <a:t>feature “</a:t>
            </a:r>
            <a:r>
              <a:rPr lang="en-US" sz="1800" b="1" dirty="0" smtClean="0">
                <a:solidFill>
                  <a:srgbClr val="A9172F"/>
                </a:solidFill>
              </a:rPr>
              <a:t>A</a:t>
            </a:r>
            <a:r>
              <a:rPr lang="en-US" sz="1800" dirty="0" smtClean="0"/>
              <a:t>+</a:t>
            </a:r>
            <a:r>
              <a:rPr lang="en-US" sz="1800" b="1" dirty="0" smtClean="0">
                <a:solidFill>
                  <a:srgbClr val="A9172F"/>
                </a:solidFill>
              </a:rPr>
              <a:t>B</a:t>
            </a:r>
            <a:r>
              <a:rPr lang="en-US" sz="1800" dirty="0"/>
              <a:t>” is novel and nonobvious</a:t>
            </a:r>
          </a:p>
          <a:p>
            <a:pPr lvl="1">
              <a:lnSpc>
                <a:spcPct val="110000"/>
              </a:lnSpc>
            </a:pPr>
            <a:r>
              <a:rPr lang="en-US" sz="1600" dirty="0"/>
              <a:t>Unity of invention is </a:t>
            </a:r>
            <a:r>
              <a:rPr lang="en-US" sz="1600" dirty="0" smtClean="0"/>
              <a:t>present </a:t>
            </a:r>
            <a:r>
              <a:rPr lang="en-US" sz="1600" i="1" dirty="0" smtClean="0"/>
              <a:t>a posteriori</a:t>
            </a:r>
            <a:r>
              <a:rPr lang="en-US" sz="1600" dirty="0" smtClean="0"/>
              <a:t> between </a:t>
            </a:r>
            <a:r>
              <a:rPr lang="en-US" sz="1600" dirty="0"/>
              <a:t>claims 1-3</a:t>
            </a:r>
          </a:p>
          <a:p>
            <a:pPr lvl="1">
              <a:lnSpc>
                <a:spcPct val="110000"/>
              </a:lnSpc>
            </a:pPr>
            <a:r>
              <a:rPr lang="en-US" sz="1600" dirty="0" smtClean="0"/>
              <a:t>Restriction is improper</a:t>
            </a:r>
            <a:endParaRPr lang="en-US" sz="1800" dirty="0" smtClean="0"/>
          </a:p>
          <a:p>
            <a:pPr>
              <a:lnSpc>
                <a:spcPct val="110000"/>
              </a:lnSpc>
            </a:pPr>
            <a:r>
              <a:rPr lang="en-US" sz="1800" dirty="0" smtClean="0"/>
              <a:t>If feature “</a:t>
            </a:r>
            <a:r>
              <a:rPr lang="en-US" sz="1800" b="1" dirty="0" smtClean="0">
                <a:solidFill>
                  <a:srgbClr val="A9172F"/>
                </a:solidFill>
                <a:latin typeface="+mn-lt"/>
              </a:rPr>
              <a:t>A</a:t>
            </a:r>
            <a:r>
              <a:rPr lang="en-US" sz="1800" dirty="0" smtClean="0"/>
              <a:t>+</a:t>
            </a:r>
            <a:r>
              <a:rPr lang="en-US" sz="1800" b="1" dirty="0" smtClean="0">
                <a:solidFill>
                  <a:srgbClr val="A9172F"/>
                </a:solidFill>
                <a:latin typeface="+mn-lt"/>
              </a:rPr>
              <a:t>B</a:t>
            </a:r>
            <a:r>
              <a:rPr lang="en-US" sz="1800" dirty="0" smtClean="0"/>
              <a:t>” is anticipated by or obvious over the prior art</a:t>
            </a:r>
            <a:endParaRPr lang="en-US" sz="1800" dirty="0"/>
          </a:p>
          <a:p>
            <a:pPr lvl="1">
              <a:lnSpc>
                <a:spcPct val="110000"/>
              </a:lnSpc>
            </a:pPr>
            <a:r>
              <a:rPr lang="en-US" sz="1600" dirty="0" smtClean="0"/>
              <a:t>No inventive link remains between dependent claims 2 and 3 since</a:t>
            </a:r>
          </a:p>
          <a:p>
            <a:pPr lvl="2">
              <a:lnSpc>
                <a:spcPct val="110000"/>
              </a:lnSpc>
            </a:pPr>
            <a:r>
              <a:rPr lang="en-US" sz="1600" dirty="0"/>
              <a:t>No </a:t>
            </a:r>
            <a:r>
              <a:rPr lang="en-US" sz="1600" b="1" dirty="0"/>
              <a:t>special</a:t>
            </a:r>
            <a:r>
              <a:rPr lang="en-US" sz="1600" dirty="0"/>
              <a:t> technical feature is shared between claims 2 and 3</a:t>
            </a:r>
          </a:p>
          <a:p>
            <a:pPr lvl="1">
              <a:lnSpc>
                <a:spcPct val="110000"/>
              </a:lnSpc>
            </a:pPr>
            <a:r>
              <a:rPr lang="en-US" sz="1600" dirty="0" smtClean="0"/>
              <a:t>Unity is lacking </a:t>
            </a:r>
            <a:r>
              <a:rPr lang="en-US" sz="1600" i="1" dirty="0" smtClean="0"/>
              <a:t>a posteriori</a:t>
            </a:r>
            <a:r>
              <a:rPr lang="en-US" sz="1600" dirty="0" smtClean="0"/>
              <a:t> between claims 2 and 3</a:t>
            </a:r>
          </a:p>
          <a:p>
            <a:pPr lvl="2">
              <a:lnSpc>
                <a:spcPct val="110000"/>
              </a:lnSpc>
            </a:pPr>
            <a:r>
              <a:rPr lang="en-US" sz="1600" dirty="0" smtClean="0"/>
              <a:t>Reasonableness - restriction not proper if technical features “Y” and “Z” are trivial</a:t>
            </a:r>
          </a:p>
          <a:p>
            <a:pPr lvl="2">
              <a:lnSpc>
                <a:spcPct val="110000"/>
              </a:lnSpc>
            </a:pPr>
            <a:r>
              <a:rPr lang="en-US" sz="1600" dirty="0" smtClean="0"/>
              <a:t>Group I – claim 2; Group II – claim 3</a:t>
            </a:r>
          </a:p>
          <a:p>
            <a:pPr lvl="2">
              <a:lnSpc>
                <a:spcPct val="110000"/>
              </a:lnSpc>
            </a:pPr>
            <a:r>
              <a:rPr lang="en-US" sz="1600" dirty="0" smtClean="0"/>
              <a:t>Claim 1 is indicated as a </a:t>
            </a:r>
            <a:r>
              <a:rPr lang="en-US" sz="1600" b="1" dirty="0" smtClean="0"/>
              <a:t>linking claim </a:t>
            </a:r>
            <a:r>
              <a:rPr lang="en-US" sz="1600" dirty="0" smtClean="0"/>
              <a:t>in</a:t>
            </a:r>
            <a:r>
              <a:rPr lang="en-US" sz="1600" b="1" dirty="0" smtClean="0"/>
              <a:t> </a:t>
            </a:r>
            <a:r>
              <a:rPr lang="en-US" sz="1600" dirty="0" smtClean="0"/>
              <a:t>Form Paragraph 8.12, and </a:t>
            </a:r>
          </a:p>
          <a:p>
            <a:pPr lvl="3">
              <a:lnSpc>
                <a:spcPct val="110000"/>
              </a:lnSpc>
            </a:pPr>
            <a:r>
              <a:rPr lang="en-US" sz="1600" dirty="0" smtClean="0"/>
              <a:t>Will be examined with whichever invention group is elected</a:t>
            </a:r>
          </a:p>
        </p:txBody>
      </p:sp>
      <p:sp>
        <p:nvSpPr>
          <p:cNvPr id="7" name="Slide Number Placeholder 6"/>
          <p:cNvSpPr>
            <a:spLocks noGrp="1"/>
          </p:cNvSpPr>
          <p:nvPr>
            <p:ph type="sldNum" sz="quarter" idx="10"/>
          </p:nvPr>
        </p:nvSpPr>
        <p:spPr/>
        <p:txBody>
          <a:bodyPr/>
          <a:lstStyle/>
          <a:p>
            <a:fld id="{1D648693-0942-45E9-83AE-76FC568F9452}" type="slidenum">
              <a:rPr lang="en-US" smtClean="0"/>
              <a:pPr/>
              <a:t>42</a:t>
            </a:fld>
            <a:endParaRPr lang="en-US" dirty="0"/>
          </a:p>
        </p:txBody>
      </p:sp>
    </p:spTree>
    <p:extLst>
      <p:ext uri="{BB962C8B-B14F-4D97-AF65-F5344CB8AC3E}">
        <p14:creationId xmlns:p14="http://schemas.microsoft.com/office/powerpoint/2010/main" val="169001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Linking independent </a:t>
            </a:r>
            <a:r>
              <a:rPr lang="en-US" sz="3200" dirty="0"/>
              <a:t>c</a:t>
            </a:r>
            <a:r>
              <a:rPr lang="en-US" sz="3200" dirty="0" smtClean="0"/>
              <a:t>laim – example 2</a:t>
            </a:r>
            <a:endParaRPr lang="en-US" sz="3200" dirty="0"/>
          </a:p>
        </p:txBody>
      </p:sp>
      <p:sp>
        <p:nvSpPr>
          <p:cNvPr id="2" name="Content Placeholder 1"/>
          <p:cNvSpPr>
            <a:spLocks noGrp="1"/>
          </p:cNvSpPr>
          <p:nvPr>
            <p:ph idx="1"/>
          </p:nvPr>
        </p:nvSpPr>
        <p:spPr/>
        <p:txBody>
          <a:bodyPr>
            <a:normAutofit fontScale="92500" lnSpcReduction="20000"/>
          </a:bodyPr>
          <a:lstStyle/>
          <a:p>
            <a:pPr marL="0" indent="0">
              <a:lnSpc>
                <a:spcPct val="110000"/>
              </a:lnSpc>
              <a:buNone/>
              <a:tabLst>
                <a:tab pos="1258888" algn="l"/>
              </a:tabLst>
            </a:pPr>
            <a:r>
              <a:rPr lang="en-US" sz="2000" dirty="0" smtClean="0">
                <a:latin typeface="+mn-lt"/>
              </a:rPr>
              <a:t>Claim 1: 	System comprising </a:t>
            </a:r>
            <a:r>
              <a:rPr lang="en-US" sz="2000" b="1" dirty="0" smtClean="0">
                <a:solidFill>
                  <a:srgbClr val="A9172F"/>
                </a:solidFill>
                <a:latin typeface="+mn-lt"/>
              </a:rPr>
              <a:t>A</a:t>
            </a:r>
            <a:r>
              <a:rPr lang="en-US" sz="2000" dirty="0" smtClean="0">
                <a:latin typeface="+mn-lt"/>
              </a:rPr>
              <a:t>+</a:t>
            </a:r>
            <a:r>
              <a:rPr lang="en-US" sz="2000" b="1" dirty="0" smtClean="0">
                <a:solidFill>
                  <a:srgbClr val="A9172F"/>
                </a:solidFill>
                <a:latin typeface="+mn-lt"/>
              </a:rPr>
              <a:t>B</a:t>
            </a:r>
            <a:r>
              <a:rPr lang="en-US" sz="2000" dirty="0" smtClean="0">
                <a:latin typeface="+mn-lt"/>
              </a:rPr>
              <a:t>.</a:t>
            </a:r>
          </a:p>
          <a:p>
            <a:pPr marL="0" indent="0">
              <a:lnSpc>
                <a:spcPct val="110000"/>
              </a:lnSpc>
              <a:buNone/>
              <a:tabLst>
                <a:tab pos="1258888" algn="l"/>
              </a:tabLst>
            </a:pPr>
            <a:r>
              <a:rPr lang="en-US" sz="2000" dirty="0" smtClean="0">
                <a:latin typeface="+mn-lt"/>
              </a:rPr>
              <a:t>Claim 2: 	System of claim 1, further comprising </a:t>
            </a:r>
            <a:r>
              <a:rPr lang="en-US" sz="2000" b="1" dirty="0" smtClean="0">
                <a:solidFill>
                  <a:srgbClr val="0517ED"/>
                </a:solidFill>
                <a:latin typeface="+mn-lt"/>
              </a:rPr>
              <a:t>X</a:t>
            </a:r>
            <a:r>
              <a:rPr lang="en-US" sz="2000" dirty="0" smtClean="0">
                <a:latin typeface="+mn-lt"/>
              </a:rPr>
              <a:t>+Y.</a:t>
            </a:r>
          </a:p>
          <a:p>
            <a:pPr marL="0" indent="0">
              <a:lnSpc>
                <a:spcPct val="110000"/>
              </a:lnSpc>
              <a:buNone/>
              <a:tabLst>
                <a:tab pos="1258888" algn="l"/>
              </a:tabLst>
            </a:pPr>
            <a:r>
              <a:rPr lang="en-US" sz="2000" dirty="0" smtClean="0">
                <a:latin typeface="+mn-lt"/>
              </a:rPr>
              <a:t>Claim 3: 	System </a:t>
            </a:r>
            <a:r>
              <a:rPr lang="en-US" sz="2000" dirty="0">
                <a:latin typeface="+mn-lt"/>
              </a:rPr>
              <a:t>of claim 1, further comprising </a:t>
            </a:r>
            <a:r>
              <a:rPr lang="en-US" sz="2000" b="1" dirty="0" smtClean="0">
                <a:solidFill>
                  <a:srgbClr val="0517ED"/>
                </a:solidFill>
                <a:latin typeface="+mn-lt"/>
              </a:rPr>
              <a:t>X</a:t>
            </a:r>
            <a:r>
              <a:rPr lang="en-US" sz="2000" dirty="0" smtClean="0">
                <a:latin typeface="+mn-lt"/>
              </a:rPr>
              <a:t>+Z.</a:t>
            </a:r>
            <a:endParaRPr lang="en-US" sz="2000" dirty="0">
              <a:latin typeface="+mn-lt"/>
            </a:endParaRPr>
          </a:p>
          <a:p>
            <a:pPr>
              <a:lnSpc>
                <a:spcPct val="110000"/>
              </a:lnSpc>
            </a:pPr>
            <a:endParaRPr lang="en-US" sz="400" dirty="0" smtClean="0"/>
          </a:p>
          <a:p>
            <a:pPr>
              <a:lnSpc>
                <a:spcPct val="110000"/>
              </a:lnSpc>
            </a:pPr>
            <a:r>
              <a:rPr lang="en-US" sz="2000" dirty="0"/>
              <a:t>If “</a:t>
            </a:r>
            <a:r>
              <a:rPr lang="en-US" sz="2000" b="1" dirty="0">
                <a:solidFill>
                  <a:srgbClr val="A9172F"/>
                </a:solidFill>
                <a:latin typeface="+mn-lt"/>
              </a:rPr>
              <a:t>A</a:t>
            </a:r>
            <a:r>
              <a:rPr lang="en-US" sz="2000" dirty="0"/>
              <a:t>+</a:t>
            </a:r>
            <a:r>
              <a:rPr lang="en-US" sz="2000" b="1" dirty="0">
                <a:solidFill>
                  <a:srgbClr val="A9172F"/>
                </a:solidFill>
                <a:latin typeface="+mn-lt"/>
              </a:rPr>
              <a:t>B</a:t>
            </a:r>
            <a:r>
              <a:rPr lang="en-US" sz="2000" dirty="0"/>
              <a:t>”</a:t>
            </a:r>
            <a:r>
              <a:rPr lang="en-US" sz="2000" b="1" dirty="0">
                <a:solidFill>
                  <a:srgbClr val="A9172F"/>
                </a:solidFill>
                <a:latin typeface="+mn-lt"/>
              </a:rPr>
              <a:t> </a:t>
            </a:r>
            <a:r>
              <a:rPr lang="en-US" sz="2000" dirty="0"/>
              <a:t>is novel and nonobvious</a:t>
            </a:r>
          </a:p>
          <a:p>
            <a:pPr lvl="1">
              <a:lnSpc>
                <a:spcPct val="110000"/>
              </a:lnSpc>
            </a:pPr>
            <a:r>
              <a:rPr lang="en-US" sz="1800" dirty="0"/>
              <a:t>Unity of invention is present </a:t>
            </a:r>
            <a:r>
              <a:rPr lang="en-US" sz="1800" i="1" dirty="0"/>
              <a:t>a posteriori</a:t>
            </a:r>
            <a:r>
              <a:rPr lang="en-US" sz="1800" dirty="0"/>
              <a:t> between claims 1-3</a:t>
            </a:r>
          </a:p>
          <a:p>
            <a:pPr lvl="1">
              <a:lnSpc>
                <a:spcPct val="110000"/>
              </a:lnSpc>
            </a:pPr>
            <a:r>
              <a:rPr lang="en-US" sz="1800" dirty="0" smtClean="0"/>
              <a:t>Restriction is improper</a:t>
            </a:r>
            <a:endParaRPr lang="en-US" sz="2400" dirty="0" smtClean="0"/>
          </a:p>
          <a:p>
            <a:pPr>
              <a:lnSpc>
                <a:spcPct val="110000"/>
              </a:lnSpc>
            </a:pPr>
            <a:r>
              <a:rPr lang="en-US" sz="2000" dirty="0" smtClean="0"/>
              <a:t>If “</a:t>
            </a:r>
            <a:r>
              <a:rPr lang="en-US" sz="2000" b="1" dirty="0" smtClean="0">
                <a:solidFill>
                  <a:srgbClr val="A9172F"/>
                </a:solidFill>
                <a:latin typeface="+mn-lt"/>
              </a:rPr>
              <a:t>A</a:t>
            </a:r>
            <a:r>
              <a:rPr lang="en-US" sz="2000" dirty="0" smtClean="0"/>
              <a:t>+</a:t>
            </a:r>
            <a:r>
              <a:rPr lang="en-US" sz="2000" b="1" dirty="0" smtClean="0">
                <a:solidFill>
                  <a:srgbClr val="A9172F"/>
                </a:solidFill>
                <a:latin typeface="+mn-lt"/>
              </a:rPr>
              <a:t>B</a:t>
            </a:r>
            <a:r>
              <a:rPr lang="en-US" sz="2000" dirty="0" smtClean="0"/>
              <a:t>” is anticipated by or obvious over the prior art</a:t>
            </a:r>
            <a:endParaRPr lang="en-US" sz="2000" dirty="0"/>
          </a:p>
          <a:p>
            <a:pPr lvl="1">
              <a:lnSpc>
                <a:spcPct val="110000"/>
              </a:lnSpc>
            </a:pPr>
            <a:r>
              <a:rPr lang="en-US" sz="1800" dirty="0" smtClean="0"/>
              <a:t>Determine if an inventive </a:t>
            </a:r>
            <a:r>
              <a:rPr lang="en-US" sz="1800" dirty="0"/>
              <a:t>link </a:t>
            </a:r>
            <a:r>
              <a:rPr lang="en-US" sz="1800" dirty="0" smtClean="0"/>
              <a:t>still exists </a:t>
            </a:r>
            <a:r>
              <a:rPr lang="en-US" sz="1800" dirty="0"/>
              <a:t>between dependent claims </a:t>
            </a:r>
            <a:r>
              <a:rPr lang="en-US" sz="1800" dirty="0" smtClean="0"/>
              <a:t>2-3</a:t>
            </a:r>
          </a:p>
          <a:p>
            <a:pPr lvl="2">
              <a:lnSpc>
                <a:spcPct val="110000"/>
              </a:lnSpc>
            </a:pPr>
            <a:r>
              <a:rPr lang="en-US" sz="1600" dirty="0" smtClean="0"/>
              <a:t>Claims 2 and 3 additionally share the technical feature of “</a:t>
            </a:r>
            <a:r>
              <a:rPr lang="en-US" sz="1600" b="1" dirty="0">
                <a:solidFill>
                  <a:srgbClr val="0517ED"/>
                </a:solidFill>
              </a:rPr>
              <a:t>X</a:t>
            </a:r>
            <a:r>
              <a:rPr lang="en-US" sz="1600" dirty="0" smtClean="0"/>
              <a:t>”</a:t>
            </a:r>
          </a:p>
          <a:p>
            <a:pPr lvl="3">
              <a:lnSpc>
                <a:spcPct val="110000"/>
              </a:lnSpc>
            </a:pPr>
            <a:r>
              <a:rPr lang="en-US" sz="1600" dirty="0"/>
              <a:t>Reasonableness - restriction not proper if </a:t>
            </a:r>
            <a:r>
              <a:rPr lang="en-US" sz="1600" dirty="0" smtClean="0"/>
              <a:t>features </a:t>
            </a:r>
            <a:r>
              <a:rPr lang="en-US" sz="1600" dirty="0"/>
              <a:t>“Y” and “Z” are </a:t>
            </a:r>
            <a:r>
              <a:rPr lang="en-US" sz="1600" dirty="0" smtClean="0"/>
              <a:t>trivial</a:t>
            </a:r>
            <a:endParaRPr lang="en-US" sz="1200" dirty="0" smtClean="0"/>
          </a:p>
          <a:p>
            <a:pPr lvl="2">
              <a:lnSpc>
                <a:spcPct val="110000"/>
              </a:lnSpc>
            </a:pPr>
            <a:r>
              <a:rPr lang="en-US" sz="1600" dirty="0" smtClean="0"/>
              <a:t>Shared technical feature of “</a:t>
            </a:r>
            <a:r>
              <a:rPr lang="en-US" sz="1600" b="1" dirty="0" smtClean="0">
                <a:solidFill>
                  <a:srgbClr val="A9172F"/>
                </a:solidFill>
              </a:rPr>
              <a:t>A</a:t>
            </a:r>
            <a:r>
              <a:rPr lang="en-US" sz="1600" dirty="0" smtClean="0"/>
              <a:t>+</a:t>
            </a:r>
            <a:r>
              <a:rPr lang="en-US" sz="1600" b="1" dirty="0" smtClean="0">
                <a:solidFill>
                  <a:srgbClr val="A9172F"/>
                </a:solidFill>
              </a:rPr>
              <a:t>B</a:t>
            </a:r>
            <a:r>
              <a:rPr lang="en-US" sz="1600" dirty="0" smtClean="0"/>
              <a:t>+</a:t>
            </a:r>
            <a:r>
              <a:rPr lang="en-US" sz="1600" b="1" dirty="0" smtClean="0">
                <a:solidFill>
                  <a:srgbClr val="0517ED"/>
                </a:solidFill>
              </a:rPr>
              <a:t>X</a:t>
            </a:r>
            <a:r>
              <a:rPr lang="en-US" sz="1600" dirty="0" smtClean="0"/>
              <a:t>” must be reviewed against the prior art </a:t>
            </a:r>
          </a:p>
          <a:p>
            <a:pPr lvl="3">
              <a:lnSpc>
                <a:spcPct val="110000"/>
              </a:lnSpc>
            </a:pPr>
            <a:r>
              <a:rPr lang="en-US" sz="1600" dirty="0" smtClean="0"/>
              <a:t>To determine if this feature is a “special” technical feature (e.g. is novel and nonobvious)</a:t>
            </a:r>
          </a:p>
          <a:p>
            <a:pPr lvl="2">
              <a:lnSpc>
                <a:spcPct val="110000"/>
              </a:lnSpc>
            </a:pPr>
            <a:endParaRPr lang="en-US" sz="2000" dirty="0" smtClean="0"/>
          </a:p>
        </p:txBody>
      </p:sp>
      <p:sp>
        <p:nvSpPr>
          <p:cNvPr id="7" name="Slide Number Placeholder 6"/>
          <p:cNvSpPr>
            <a:spLocks noGrp="1"/>
          </p:cNvSpPr>
          <p:nvPr>
            <p:ph type="sldNum" sz="quarter" idx="10"/>
          </p:nvPr>
        </p:nvSpPr>
        <p:spPr/>
        <p:txBody>
          <a:bodyPr/>
          <a:lstStyle/>
          <a:p>
            <a:fld id="{1D648693-0942-45E9-83AE-76FC568F9452}" type="slidenum">
              <a:rPr lang="en-US" smtClean="0"/>
              <a:pPr/>
              <a:t>43</a:t>
            </a:fld>
            <a:endParaRPr lang="en-US" dirty="0"/>
          </a:p>
        </p:txBody>
      </p:sp>
    </p:spTree>
    <p:extLst>
      <p:ext uri="{BB962C8B-B14F-4D97-AF65-F5344CB8AC3E}">
        <p14:creationId xmlns:p14="http://schemas.microsoft.com/office/powerpoint/2010/main" val="1205599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Linking independent claim – example 2 (</a:t>
            </a:r>
            <a:r>
              <a:rPr lang="en-US" sz="2800" i="1" dirty="0" smtClean="0"/>
              <a:t>cont.</a:t>
            </a:r>
            <a:r>
              <a:rPr lang="en-US" sz="2800" dirty="0" smtClean="0"/>
              <a:t>) </a:t>
            </a:r>
            <a:endParaRPr lang="en-US" sz="2800" dirty="0"/>
          </a:p>
        </p:txBody>
      </p:sp>
      <p:sp>
        <p:nvSpPr>
          <p:cNvPr id="2" name="Content Placeholder 1"/>
          <p:cNvSpPr>
            <a:spLocks noGrp="1"/>
          </p:cNvSpPr>
          <p:nvPr>
            <p:ph idx="1"/>
          </p:nvPr>
        </p:nvSpPr>
        <p:spPr/>
        <p:txBody>
          <a:bodyPr/>
          <a:lstStyle/>
          <a:p>
            <a:pPr>
              <a:buClr>
                <a:schemeClr val="tx1"/>
              </a:buClr>
            </a:pPr>
            <a:r>
              <a:rPr lang="en-US" sz="2400" dirty="0"/>
              <a:t>If “</a:t>
            </a:r>
            <a:r>
              <a:rPr lang="en-US" sz="2400" b="1" dirty="0">
                <a:solidFill>
                  <a:srgbClr val="A9172F"/>
                </a:solidFill>
              </a:rPr>
              <a:t>A</a:t>
            </a:r>
            <a:r>
              <a:rPr lang="en-US" sz="2400" dirty="0"/>
              <a:t>+</a:t>
            </a:r>
            <a:r>
              <a:rPr lang="en-US" sz="2400" b="1" dirty="0">
                <a:solidFill>
                  <a:srgbClr val="A9172F"/>
                </a:solidFill>
              </a:rPr>
              <a:t>B</a:t>
            </a:r>
            <a:r>
              <a:rPr lang="en-US" sz="2400" dirty="0"/>
              <a:t>+</a:t>
            </a:r>
            <a:r>
              <a:rPr lang="en-US" sz="2400" b="1" dirty="0">
                <a:solidFill>
                  <a:srgbClr val="0517ED"/>
                </a:solidFill>
              </a:rPr>
              <a:t>X</a:t>
            </a:r>
            <a:r>
              <a:rPr lang="en-US" sz="2400" dirty="0"/>
              <a:t>” is novel and nonobvious</a:t>
            </a:r>
          </a:p>
          <a:p>
            <a:pPr lvl="1"/>
            <a:r>
              <a:rPr lang="en-US" sz="2000" dirty="0"/>
              <a:t>Unity of invention is present </a:t>
            </a:r>
            <a:r>
              <a:rPr lang="en-US" sz="2000" i="1" dirty="0"/>
              <a:t>a posteriori</a:t>
            </a:r>
            <a:r>
              <a:rPr lang="en-US" sz="2000" dirty="0"/>
              <a:t> between claims 1-3</a:t>
            </a:r>
          </a:p>
          <a:p>
            <a:pPr lvl="2"/>
            <a:r>
              <a:rPr lang="en-US" sz="1800" dirty="0"/>
              <a:t>“</a:t>
            </a:r>
            <a:r>
              <a:rPr lang="en-US" sz="1800" b="1" dirty="0">
                <a:solidFill>
                  <a:srgbClr val="A9172F"/>
                </a:solidFill>
              </a:rPr>
              <a:t>A</a:t>
            </a:r>
            <a:r>
              <a:rPr lang="en-US" sz="1800" dirty="0"/>
              <a:t>+</a:t>
            </a:r>
            <a:r>
              <a:rPr lang="en-US" sz="1800" b="1" dirty="0">
                <a:solidFill>
                  <a:srgbClr val="A9172F"/>
                </a:solidFill>
              </a:rPr>
              <a:t>B</a:t>
            </a:r>
            <a:r>
              <a:rPr lang="en-US" sz="1800" dirty="0"/>
              <a:t>+</a:t>
            </a:r>
            <a:r>
              <a:rPr lang="en-US" sz="1800" b="1" dirty="0">
                <a:solidFill>
                  <a:srgbClr val="0517ED"/>
                </a:solidFill>
              </a:rPr>
              <a:t>X</a:t>
            </a:r>
            <a:r>
              <a:rPr lang="en-US" sz="1800" dirty="0"/>
              <a:t>” is a special technical feature</a:t>
            </a:r>
            <a:endParaRPr lang="en-US" sz="1600" dirty="0"/>
          </a:p>
          <a:p>
            <a:pPr lvl="1"/>
            <a:r>
              <a:rPr lang="en-US" sz="2000" dirty="0" smtClean="0"/>
              <a:t>Restriction is improper </a:t>
            </a:r>
            <a:endParaRPr lang="en-US" dirty="0" smtClean="0"/>
          </a:p>
          <a:p>
            <a:pPr>
              <a:buClr>
                <a:schemeClr val="tx1"/>
              </a:buClr>
            </a:pPr>
            <a:r>
              <a:rPr lang="en-US" sz="2400" dirty="0" smtClean="0"/>
              <a:t>If “</a:t>
            </a:r>
            <a:r>
              <a:rPr lang="en-US" sz="2400" b="1" dirty="0" smtClean="0">
                <a:solidFill>
                  <a:srgbClr val="A9172F"/>
                </a:solidFill>
              </a:rPr>
              <a:t>A</a:t>
            </a:r>
            <a:r>
              <a:rPr lang="en-US" sz="2400" dirty="0" smtClean="0"/>
              <a:t>+</a:t>
            </a:r>
            <a:r>
              <a:rPr lang="en-US" sz="2400" b="1" dirty="0" smtClean="0">
                <a:solidFill>
                  <a:srgbClr val="A9172F"/>
                </a:solidFill>
              </a:rPr>
              <a:t>B</a:t>
            </a:r>
            <a:r>
              <a:rPr lang="en-US" sz="2400" dirty="0" smtClean="0"/>
              <a:t>+</a:t>
            </a:r>
            <a:r>
              <a:rPr lang="en-US" sz="2400" b="1" dirty="0" smtClean="0">
                <a:solidFill>
                  <a:srgbClr val="0517ED"/>
                </a:solidFill>
              </a:rPr>
              <a:t>X</a:t>
            </a:r>
            <a:r>
              <a:rPr lang="en-US" sz="2400" dirty="0" smtClean="0"/>
              <a:t>” is anticipated by or obvious over the prior art</a:t>
            </a:r>
          </a:p>
          <a:p>
            <a:pPr lvl="1"/>
            <a:r>
              <a:rPr lang="en-US" sz="2000" dirty="0" smtClean="0"/>
              <a:t>No inventive link remains between dependent claims 2 and 3 since</a:t>
            </a:r>
          </a:p>
          <a:p>
            <a:pPr lvl="2"/>
            <a:r>
              <a:rPr lang="en-US" sz="1800" dirty="0" smtClean="0"/>
              <a:t>No </a:t>
            </a:r>
            <a:r>
              <a:rPr lang="en-US" sz="1800" b="1" dirty="0"/>
              <a:t>special</a:t>
            </a:r>
            <a:r>
              <a:rPr lang="en-US" sz="1800" dirty="0" smtClean="0"/>
              <a:t> technical feature is shared between claims 2 and 3</a:t>
            </a:r>
          </a:p>
          <a:p>
            <a:pPr lvl="1"/>
            <a:r>
              <a:rPr lang="en-US" sz="2000" dirty="0" smtClean="0"/>
              <a:t>Unity is lacking </a:t>
            </a:r>
            <a:r>
              <a:rPr lang="en-US" sz="2000" i="1" dirty="0" smtClean="0"/>
              <a:t>a posteriori</a:t>
            </a:r>
            <a:r>
              <a:rPr lang="en-US" sz="2000" dirty="0" smtClean="0"/>
              <a:t> between claims 2 and 3</a:t>
            </a:r>
          </a:p>
          <a:p>
            <a:pPr lvl="2"/>
            <a:r>
              <a:rPr lang="en-US" sz="1800" dirty="0" smtClean="0"/>
              <a:t>Group I – claim 2; Group II – claim 3</a:t>
            </a:r>
          </a:p>
          <a:p>
            <a:pPr lvl="2"/>
            <a:r>
              <a:rPr lang="en-US" sz="1800" dirty="0" smtClean="0"/>
              <a:t>Claim 1 is indicated as a </a:t>
            </a:r>
            <a:r>
              <a:rPr lang="en-US" sz="1800" b="1" dirty="0" smtClean="0"/>
              <a:t>linking claim </a:t>
            </a:r>
            <a:r>
              <a:rPr lang="en-US" sz="1800" dirty="0" smtClean="0"/>
              <a:t>in Form Paragraph 8.12, and</a:t>
            </a:r>
          </a:p>
          <a:p>
            <a:pPr lvl="3"/>
            <a:r>
              <a:rPr lang="en-US" sz="1600" dirty="0" smtClean="0"/>
              <a:t>Will be </a:t>
            </a:r>
            <a:r>
              <a:rPr lang="en-US" sz="1600" dirty="0"/>
              <a:t>e</a:t>
            </a:r>
            <a:r>
              <a:rPr lang="en-US" sz="1600" dirty="0" smtClean="0"/>
              <a:t>xamined with whichever invention group is elected</a:t>
            </a:r>
          </a:p>
          <a:p>
            <a:pPr lvl="4"/>
            <a:endParaRPr lang="en-US" dirty="0" smtClean="0"/>
          </a:p>
        </p:txBody>
      </p:sp>
      <p:sp>
        <p:nvSpPr>
          <p:cNvPr id="7" name="Slide Number Placeholder 6"/>
          <p:cNvSpPr>
            <a:spLocks noGrp="1"/>
          </p:cNvSpPr>
          <p:nvPr>
            <p:ph type="sldNum" sz="quarter" idx="10"/>
          </p:nvPr>
        </p:nvSpPr>
        <p:spPr/>
        <p:txBody>
          <a:bodyPr/>
          <a:lstStyle/>
          <a:p>
            <a:fld id="{1D648693-0942-45E9-83AE-76FC568F9452}" type="slidenum">
              <a:rPr lang="en-US" smtClean="0"/>
              <a:pPr/>
              <a:t>44</a:t>
            </a:fld>
            <a:endParaRPr lang="en-US" dirty="0"/>
          </a:p>
        </p:txBody>
      </p:sp>
    </p:spTree>
    <p:extLst>
      <p:ext uri="{BB962C8B-B14F-4D97-AF65-F5344CB8AC3E}">
        <p14:creationId xmlns:p14="http://schemas.microsoft.com/office/powerpoint/2010/main" val="15765245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6" name="Rectangle 2"/>
          <p:cNvSpPr>
            <a:spLocks noGrp="1" noChangeArrowheads="1"/>
          </p:cNvSpPr>
          <p:nvPr>
            <p:ph type="title"/>
          </p:nvPr>
        </p:nvSpPr>
        <p:spPr/>
        <p:txBody>
          <a:bodyPr>
            <a:normAutofit fontScale="90000"/>
          </a:bodyPr>
          <a:lstStyle/>
          <a:p>
            <a:r>
              <a:rPr lang="en-US" altLang="en-US" sz="3200" dirty="0" smtClean="0"/>
              <a:t>Knowledge check 2 – appropriate analysis 		</a:t>
            </a:r>
            <a:endParaRPr lang="en-US" altLang="en-US" sz="3200" dirty="0"/>
          </a:p>
        </p:txBody>
      </p:sp>
      <p:sp>
        <p:nvSpPr>
          <p:cNvPr id="51205" name="Rectangle 3"/>
          <p:cNvSpPr>
            <a:spLocks noGrp="1" noChangeArrowheads="1"/>
          </p:cNvSpPr>
          <p:nvPr>
            <p:ph idx="1"/>
          </p:nvPr>
        </p:nvSpPr>
        <p:spPr/>
        <p:txBody>
          <a:bodyPr>
            <a:normAutofit fontScale="92500" lnSpcReduction="20000"/>
          </a:bodyPr>
          <a:lstStyle/>
          <a:p>
            <a:pPr marL="0" indent="0">
              <a:lnSpc>
                <a:spcPct val="110000"/>
              </a:lnSpc>
              <a:buNone/>
            </a:pPr>
            <a:r>
              <a:rPr lang="en-US" altLang="en-US" sz="1800" dirty="0" smtClean="0"/>
              <a:t>You are examining an application submitted under 35 U.S.C. 371. </a:t>
            </a:r>
          </a:p>
          <a:p>
            <a:pPr marL="0" indent="0">
              <a:lnSpc>
                <a:spcPct val="110000"/>
              </a:lnSpc>
              <a:buNone/>
            </a:pPr>
            <a:r>
              <a:rPr lang="en-US" altLang="en-US" sz="1800" b="1" dirty="0" smtClean="0"/>
              <a:t>Which of the following may serve as a basis for an acceptable reason for issuing a restriction requirement, assuming such an action is reasonable?</a:t>
            </a:r>
          </a:p>
          <a:p>
            <a:pPr marL="0" indent="0">
              <a:lnSpc>
                <a:spcPct val="110000"/>
              </a:lnSpc>
              <a:buNone/>
            </a:pPr>
            <a:r>
              <a:rPr lang="en-US" altLang="en-US" sz="1800" dirty="0" smtClean="0"/>
              <a:t>Select </a:t>
            </a:r>
            <a:r>
              <a:rPr lang="en-US" altLang="en-US" sz="1800" dirty="0"/>
              <a:t>all that apply:</a:t>
            </a:r>
          </a:p>
          <a:p>
            <a:pPr marL="914400" lvl="1" indent="-457200">
              <a:lnSpc>
                <a:spcPct val="110000"/>
              </a:lnSpc>
              <a:buFont typeface="+mj-lt"/>
              <a:buAutoNum type="alphaUcPeriod"/>
            </a:pPr>
            <a:r>
              <a:rPr lang="en-US" altLang="en-US" sz="1800" dirty="0" smtClean="0"/>
              <a:t>Two independent claims are subcombinations usable together</a:t>
            </a:r>
          </a:p>
          <a:p>
            <a:pPr marL="914400" lvl="1" indent="-457200">
              <a:lnSpc>
                <a:spcPct val="110000"/>
              </a:lnSpc>
              <a:buFont typeface="+mj-lt"/>
              <a:buAutoNum type="alphaUcPeriod"/>
            </a:pPr>
            <a:r>
              <a:rPr lang="en-US" altLang="en-US" sz="1800" dirty="0" smtClean="0"/>
              <a:t>Serious search burden exists on the examiner</a:t>
            </a:r>
          </a:p>
          <a:p>
            <a:pPr marL="914400" lvl="1" indent="-457200">
              <a:lnSpc>
                <a:spcPct val="110000"/>
              </a:lnSpc>
              <a:buFont typeface="+mj-lt"/>
              <a:buAutoNum type="alphaUcPeriod"/>
            </a:pPr>
            <a:r>
              <a:rPr lang="en-US" altLang="en-US" sz="1800" dirty="0" smtClean="0"/>
              <a:t>Both independent claims share a </a:t>
            </a:r>
            <a:r>
              <a:rPr lang="en-US" altLang="en-US" sz="1800" smtClean="0"/>
              <a:t>common limitation, </a:t>
            </a:r>
            <a:r>
              <a:rPr lang="en-US" altLang="en-US" sz="1800" dirty="0" smtClean="0"/>
              <a:t>which is taught by a prior art reference provided on the International Search Report  </a:t>
            </a:r>
          </a:p>
          <a:p>
            <a:pPr marL="914400" lvl="1" indent="-457200">
              <a:lnSpc>
                <a:spcPct val="110000"/>
              </a:lnSpc>
              <a:buFont typeface="+mj-lt"/>
              <a:buAutoNum type="alphaUcPeriod"/>
            </a:pPr>
            <a:r>
              <a:rPr lang="en-US" altLang="en-US" sz="1800" dirty="0" smtClean="0"/>
              <a:t>The independent claims are drawn to inventions that are classified in different areas</a:t>
            </a:r>
          </a:p>
          <a:p>
            <a:pPr marL="914400" lvl="1" indent="-457200">
              <a:lnSpc>
                <a:spcPct val="110000"/>
              </a:lnSpc>
              <a:buFont typeface="+mj-lt"/>
              <a:buAutoNum type="alphaUcPeriod"/>
            </a:pPr>
            <a:r>
              <a:rPr lang="en-US" altLang="en-US" sz="1800" dirty="0" smtClean="0"/>
              <a:t>The independent claims would require a search in different technologies (</a:t>
            </a:r>
            <a:r>
              <a:rPr lang="en-US" altLang="en-US" sz="1800" i="1" dirty="0" smtClean="0"/>
              <a:t>e.g., </a:t>
            </a:r>
            <a:r>
              <a:rPr lang="en-US" altLang="en-US" sz="1800" dirty="0" smtClean="0"/>
              <a:t>a divergent search)</a:t>
            </a:r>
          </a:p>
          <a:p>
            <a:pPr marL="914400" lvl="1" indent="-457200">
              <a:lnSpc>
                <a:spcPct val="110000"/>
              </a:lnSpc>
              <a:buFont typeface="+mj-lt"/>
              <a:buAutoNum type="alphaUcPeriod"/>
            </a:pPr>
            <a:r>
              <a:rPr lang="en-US" altLang="en-US" sz="1800" dirty="0" smtClean="0"/>
              <a:t>The </a:t>
            </a:r>
            <a:r>
              <a:rPr lang="en-US" altLang="en-US" sz="1800" dirty="0"/>
              <a:t>independent claims </a:t>
            </a:r>
            <a:r>
              <a:rPr lang="en-US" altLang="en-US" sz="1800" dirty="0" smtClean="0"/>
              <a:t>do not share a same or corresponding technical feature</a:t>
            </a:r>
          </a:p>
          <a:p>
            <a:pPr lvl="1">
              <a:lnSpc>
                <a:spcPct val="110000"/>
              </a:lnSpc>
            </a:pPr>
            <a:endParaRPr lang="en-US" altLang="en-US" sz="1800" dirty="0" smtClean="0"/>
          </a:p>
          <a:p>
            <a:pPr lvl="1">
              <a:lnSpc>
                <a:spcPct val="110000"/>
              </a:lnSpc>
            </a:pPr>
            <a:endParaRPr lang="en-US" altLang="en-US" sz="1800" dirty="0" smtClean="0"/>
          </a:p>
          <a:p>
            <a:pPr lvl="1">
              <a:lnSpc>
                <a:spcPct val="110000"/>
              </a:lnSpc>
            </a:pPr>
            <a:endParaRPr lang="en-US" altLang="en-US" sz="1800" dirty="0" smtClean="0"/>
          </a:p>
          <a:p>
            <a:pPr lvl="1">
              <a:lnSpc>
                <a:spcPct val="110000"/>
              </a:lnSpc>
            </a:pPr>
            <a:endParaRPr lang="en-US" altLang="en-US" sz="20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45</a:t>
            </a:fld>
            <a:endParaRPr lang="en-US" dirty="0"/>
          </a:p>
        </p:txBody>
      </p:sp>
    </p:spTree>
    <p:extLst>
      <p:ext uri="{BB962C8B-B14F-4D97-AF65-F5344CB8AC3E}">
        <p14:creationId xmlns:p14="http://schemas.microsoft.com/office/powerpoint/2010/main" val="4027866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6" name="Rectangle 2"/>
          <p:cNvSpPr>
            <a:spLocks noGrp="1" noChangeArrowheads="1"/>
          </p:cNvSpPr>
          <p:nvPr>
            <p:ph type="title"/>
          </p:nvPr>
        </p:nvSpPr>
        <p:spPr/>
        <p:txBody>
          <a:bodyPr/>
          <a:lstStyle/>
          <a:p>
            <a:r>
              <a:rPr lang="en-US" altLang="en-US" sz="3200" dirty="0" smtClean="0"/>
              <a:t>Knowledge check 2 – answer </a:t>
            </a:r>
            <a:r>
              <a:rPr lang="en-US" altLang="en-US" sz="3200" dirty="0"/>
              <a:t>r</a:t>
            </a:r>
            <a:r>
              <a:rPr lang="en-US" altLang="en-US" sz="3200" dirty="0" smtClean="0"/>
              <a:t>eview 		</a:t>
            </a:r>
            <a:endParaRPr lang="en-US" altLang="en-US" sz="3200" dirty="0"/>
          </a:p>
        </p:txBody>
      </p:sp>
      <p:sp>
        <p:nvSpPr>
          <p:cNvPr id="51205" name="Rectangle 3"/>
          <p:cNvSpPr>
            <a:spLocks noGrp="1" noChangeArrowheads="1"/>
          </p:cNvSpPr>
          <p:nvPr>
            <p:ph idx="1"/>
          </p:nvPr>
        </p:nvSpPr>
        <p:spPr/>
        <p:txBody>
          <a:bodyPr>
            <a:normAutofit fontScale="92500" lnSpcReduction="20000"/>
          </a:bodyPr>
          <a:lstStyle/>
          <a:p>
            <a:pPr marL="0" indent="0">
              <a:lnSpc>
                <a:spcPct val="110000"/>
              </a:lnSpc>
              <a:buNone/>
            </a:pPr>
            <a:r>
              <a:rPr lang="en-US" altLang="en-US" sz="1800" dirty="0" smtClean="0"/>
              <a:t>You are examining an application submitted under 35 U.S.C. 371. </a:t>
            </a:r>
            <a:r>
              <a:rPr lang="en-US" altLang="en-US" sz="1800" b="1" dirty="0" smtClean="0"/>
              <a:t> </a:t>
            </a:r>
          </a:p>
          <a:p>
            <a:pPr marL="0" indent="0">
              <a:lnSpc>
                <a:spcPct val="110000"/>
              </a:lnSpc>
              <a:buNone/>
            </a:pPr>
            <a:r>
              <a:rPr lang="en-US" altLang="en-US" sz="1800" b="1" dirty="0" smtClean="0"/>
              <a:t>Which of the following may serve as a basis for an acceptable reason for issuing a restriction</a:t>
            </a:r>
            <a:r>
              <a:rPr lang="en-US" altLang="en-US" sz="1800" b="1" dirty="0"/>
              <a:t> </a:t>
            </a:r>
            <a:r>
              <a:rPr lang="en-US" altLang="en-US" sz="1800" b="1" dirty="0" smtClean="0"/>
              <a:t>requirement?</a:t>
            </a:r>
          </a:p>
          <a:p>
            <a:pPr marL="0" indent="0">
              <a:lnSpc>
                <a:spcPct val="110000"/>
              </a:lnSpc>
              <a:buNone/>
            </a:pPr>
            <a:r>
              <a:rPr lang="en-US" altLang="en-US" sz="1800" dirty="0"/>
              <a:t>Select all that apply:</a:t>
            </a:r>
          </a:p>
          <a:p>
            <a:pPr marL="914400" lvl="1" indent="-457200">
              <a:lnSpc>
                <a:spcPct val="110000"/>
              </a:lnSpc>
              <a:buFont typeface="+mj-lt"/>
              <a:buAutoNum type="alphaUcPeriod"/>
            </a:pPr>
            <a:r>
              <a:rPr lang="en-US" altLang="en-US" sz="1800" dirty="0" smtClean="0"/>
              <a:t>Two independent claims are subcombinations usable together (</a:t>
            </a:r>
            <a:r>
              <a:rPr lang="en-US" altLang="en-US" sz="1800" b="1" dirty="0" smtClean="0"/>
              <a:t>NO</a:t>
            </a:r>
            <a:r>
              <a:rPr lang="en-US" altLang="en-US" sz="1800" dirty="0" smtClean="0"/>
              <a:t>)</a:t>
            </a:r>
          </a:p>
          <a:p>
            <a:pPr marL="914400" lvl="1" indent="-457200">
              <a:lnSpc>
                <a:spcPct val="110000"/>
              </a:lnSpc>
              <a:buFont typeface="+mj-lt"/>
              <a:buAutoNum type="alphaUcPeriod"/>
            </a:pPr>
            <a:r>
              <a:rPr lang="en-US" altLang="en-US" sz="1800" dirty="0" smtClean="0"/>
              <a:t>Serious search burden exists on the examiner (</a:t>
            </a:r>
            <a:r>
              <a:rPr lang="en-US" altLang="en-US" sz="1800" b="1" dirty="0" smtClean="0"/>
              <a:t>NO</a:t>
            </a:r>
            <a:r>
              <a:rPr lang="en-US" altLang="en-US" sz="1800" dirty="0" smtClean="0"/>
              <a:t>)</a:t>
            </a:r>
          </a:p>
          <a:p>
            <a:pPr marL="914400" lvl="1" indent="-457200">
              <a:lnSpc>
                <a:spcPct val="110000"/>
              </a:lnSpc>
              <a:buFont typeface="+mj-lt"/>
              <a:buAutoNum type="alphaUcPeriod"/>
            </a:pPr>
            <a:r>
              <a:rPr lang="en-US" altLang="en-US" sz="1800" dirty="0" smtClean="0"/>
              <a:t>Both independent claims share a common limitation, which is taught by a prior art reference listed on the International Search Report (</a:t>
            </a:r>
            <a:r>
              <a:rPr lang="en-US" altLang="en-US" sz="1800" b="1" dirty="0" smtClean="0"/>
              <a:t>YES</a:t>
            </a:r>
            <a:r>
              <a:rPr lang="en-US" altLang="en-US" sz="1800" dirty="0" smtClean="0"/>
              <a:t>)</a:t>
            </a:r>
          </a:p>
          <a:p>
            <a:pPr marL="914400" lvl="1" indent="-457200">
              <a:lnSpc>
                <a:spcPct val="110000"/>
              </a:lnSpc>
              <a:buFont typeface="+mj-lt"/>
              <a:buAutoNum type="alphaUcPeriod"/>
            </a:pPr>
            <a:r>
              <a:rPr lang="en-US" altLang="en-US" sz="1800" dirty="0" smtClean="0"/>
              <a:t>The independent claims are drawn to inventions that are classified in different areas (</a:t>
            </a:r>
            <a:r>
              <a:rPr lang="en-US" altLang="en-US" sz="1800" b="1" dirty="0" smtClean="0"/>
              <a:t>NO</a:t>
            </a:r>
            <a:r>
              <a:rPr lang="en-US" altLang="en-US" sz="1800" dirty="0" smtClean="0"/>
              <a:t>)</a:t>
            </a:r>
          </a:p>
          <a:p>
            <a:pPr marL="914400" lvl="1" indent="-457200">
              <a:lnSpc>
                <a:spcPct val="110000"/>
              </a:lnSpc>
              <a:buFont typeface="+mj-lt"/>
              <a:buAutoNum type="alphaUcPeriod"/>
            </a:pPr>
            <a:r>
              <a:rPr lang="en-US" altLang="en-US" sz="1800" dirty="0" smtClean="0"/>
              <a:t>The independent claims would require a search in different technologies (</a:t>
            </a:r>
            <a:r>
              <a:rPr lang="en-US" altLang="en-US" sz="1800" i="1" dirty="0" smtClean="0"/>
              <a:t>e.g., </a:t>
            </a:r>
            <a:r>
              <a:rPr lang="en-US" altLang="en-US" sz="1800" dirty="0" smtClean="0"/>
              <a:t>a divergent search) (</a:t>
            </a:r>
            <a:r>
              <a:rPr lang="en-US" altLang="en-US" sz="1800" b="1" dirty="0" smtClean="0"/>
              <a:t>NO</a:t>
            </a:r>
            <a:r>
              <a:rPr lang="en-US" altLang="en-US" sz="1800" dirty="0" smtClean="0"/>
              <a:t>)</a:t>
            </a:r>
          </a:p>
          <a:p>
            <a:pPr marL="914400" lvl="1" indent="-457200">
              <a:lnSpc>
                <a:spcPct val="110000"/>
              </a:lnSpc>
              <a:buFont typeface="+mj-lt"/>
              <a:buAutoNum type="alphaUcPeriod"/>
            </a:pPr>
            <a:r>
              <a:rPr lang="en-US" altLang="en-US" sz="1800" dirty="0"/>
              <a:t>The independent claims do not share a same or corresponding technical </a:t>
            </a:r>
            <a:r>
              <a:rPr lang="en-US" altLang="en-US" sz="1800" dirty="0" smtClean="0"/>
              <a:t>feature (</a:t>
            </a:r>
            <a:r>
              <a:rPr lang="en-US" altLang="en-US" sz="1800" b="1" dirty="0" smtClean="0"/>
              <a:t>YES</a:t>
            </a:r>
            <a:r>
              <a:rPr lang="en-US" altLang="en-US" sz="1800" dirty="0" smtClean="0"/>
              <a:t>)</a:t>
            </a:r>
          </a:p>
          <a:p>
            <a:pPr lvl="1">
              <a:lnSpc>
                <a:spcPct val="110000"/>
              </a:lnSpc>
            </a:pPr>
            <a:endParaRPr lang="en-US" altLang="en-US" sz="1800" dirty="0" smtClean="0"/>
          </a:p>
          <a:p>
            <a:pPr lvl="1">
              <a:lnSpc>
                <a:spcPct val="110000"/>
              </a:lnSpc>
            </a:pPr>
            <a:endParaRPr lang="en-US" altLang="en-US" sz="1800" dirty="0" smtClean="0"/>
          </a:p>
          <a:p>
            <a:pPr lvl="1">
              <a:lnSpc>
                <a:spcPct val="110000"/>
              </a:lnSpc>
            </a:pPr>
            <a:endParaRPr lang="en-US" altLang="en-US" sz="1800" dirty="0" smtClean="0"/>
          </a:p>
          <a:p>
            <a:pPr lvl="1">
              <a:lnSpc>
                <a:spcPct val="110000"/>
              </a:lnSpc>
            </a:pPr>
            <a:endParaRPr lang="en-US" altLang="en-US" sz="20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46</a:t>
            </a:fld>
            <a:endParaRPr lang="en-US" dirty="0"/>
          </a:p>
        </p:txBody>
      </p:sp>
    </p:spTree>
    <p:extLst>
      <p:ext uri="{BB962C8B-B14F-4D97-AF65-F5344CB8AC3E}">
        <p14:creationId xmlns:p14="http://schemas.microsoft.com/office/powerpoint/2010/main" val="1909734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z="3200" dirty="0" smtClean="0"/>
              <a:t>Restriction requirement procedure for </a:t>
            </a:r>
            <a:br>
              <a:rPr lang="en-US" altLang="en-US" sz="3200" dirty="0" smtClean="0"/>
            </a:br>
            <a:r>
              <a:rPr lang="en-US" altLang="en-US" sz="3200" dirty="0" smtClean="0"/>
              <a:t>grouping of claims </a:t>
            </a:r>
          </a:p>
        </p:txBody>
      </p:sp>
      <p:sp>
        <p:nvSpPr>
          <p:cNvPr id="27651" name="Content Placeholder 2"/>
          <p:cNvSpPr>
            <a:spLocks noGrp="1"/>
          </p:cNvSpPr>
          <p:nvPr>
            <p:ph idx="1"/>
          </p:nvPr>
        </p:nvSpPr>
        <p:spPr>
          <a:xfrm>
            <a:off x="457200" y="1333500"/>
            <a:ext cx="8229600" cy="3900956"/>
          </a:xfrm>
        </p:spPr>
        <p:txBody>
          <a:bodyPr/>
          <a:lstStyle/>
          <a:p>
            <a:r>
              <a:rPr lang="en-US" altLang="en-US" sz="2000" dirty="0" smtClean="0"/>
              <a:t>A restriction </a:t>
            </a:r>
            <a:r>
              <a:rPr lang="en-US" altLang="en-US" sz="2000" dirty="0"/>
              <a:t>requirement </a:t>
            </a:r>
            <a:r>
              <a:rPr lang="en-US" altLang="en-US" sz="2000" dirty="0" smtClean="0"/>
              <a:t>using the grouping of claims approach under </a:t>
            </a:r>
            <a:r>
              <a:rPr lang="en-US" altLang="en-US" sz="2000" dirty="0"/>
              <a:t>unity of invention </a:t>
            </a:r>
            <a:r>
              <a:rPr lang="en-US" altLang="en-US" sz="2000" dirty="0" smtClean="0"/>
              <a:t>must</a:t>
            </a:r>
            <a:r>
              <a:rPr lang="en-US" altLang="en-US" sz="2000" dirty="0" smtClean="0">
                <a:solidFill>
                  <a:srgbClr val="00B050"/>
                </a:solidFill>
              </a:rPr>
              <a:t>:</a:t>
            </a:r>
          </a:p>
          <a:p>
            <a:pPr lvl="1">
              <a:buClr>
                <a:schemeClr val="tx1"/>
              </a:buClr>
            </a:pPr>
            <a:r>
              <a:rPr lang="en-US" altLang="en-US" sz="1800" dirty="0" smtClean="0"/>
              <a:t>Use Form Paragraphs 18.18 and 18.19 </a:t>
            </a:r>
          </a:p>
          <a:p>
            <a:pPr lvl="2">
              <a:buClr>
                <a:schemeClr val="tx1"/>
              </a:buClr>
            </a:pPr>
            <a:r>
              <a:rPr lang="en-US" altLang="en-US" sz="1600" dirty="0" smtClean="0"/>
              <a:t>Additional Chapter 1800 unity form paragraphs are </a:t>
            </a:r>
            <a:r>
              <a:rPr lang="en-US" altLang="en-US" sz="1600" dirty="0"/>
              <a:t>available in PE2E-OC</a:t>
            </a:r>
          </a:p>
          <a:p>
            <a:pPr lvl="1"/>
            <a:r>
              <a:rPr lang="en-US" altLang="en-US" sz="1800" dirty="0" smtClean="0"/>
              <a:t>Indicate the claims that comprise each invention group</a:t>
            </a:r>
          </a:p>
          <a:p>
            <a:pPr lvl="1"/>
            <a:r>
              <a:rPr lang="en-US" altLang="en-US" sz="1800" dirty="0" smtClean="0"/>
              <a:t>Explain </a:t>
            </a:r>
            <a:r>
              <a:rPr lang="en-US" altLang="en-US" sz="1800" dirty="0"/>
              <a:t>why </a:t>
            </a:r>
            <a:r>
              <a:rPr lang="en-US" altLang="en-US" sz="1800" dirty="0" smtClean="0"/>
              <a:t>unity of invention is lacking between the invention groups, i.e., why the inventions are not linked to form a single general inventive concept </a:t>
            </a:r>
            <a:endParaRPr lang="en-US" altLang="en-US" sz="1800" i="1" dirty="0" smtClean="0"/>
          </a:p>
          <a:p>
            <a:pPr lvl="2"/>
            <a:r>
              <a:rPr lang="en-US" altLang="en-US" sz="1600" dirty="0" smtClean="0"/>
              <a:t>The groups do not have one or more of the same or corresponding technical features (lack of unity </a:t>
            </a:r>
            <a:r>
              <a:rPr lang="en-US" altLang="en-US" sz="1600" i="1" dirty="0"/>
              <a:t>a </a:t>
            </a:r>
            <a:r>
              <a:rPr lang="en-US" altLang="en-US" sz="1600" i="1" dirty="0" smtClean="0"/>
              <a:t>priori</a:t>
            </a:r>
            <a:r>
              <a:rPr lang="en-US" altLang="en-US" sz="1600" dirty="0" smtClean="0"/>
              <a:t>)</a:t>
            </a:r>
          </a:p>
          <a:p>
            <a:pPr lvl="2"/>
            <a:r>
              <a:rPr lang="en-US" altLang="en-US" sz="1600" dirty="0" smtClean="0"/>
              <a:t>The shared technical feature is </a:t>
            </a:r>
            <a:r>
              <a:rPr lang="en-US" altLang="en-US" sz="1600" b="1" dirty="0" smtClean="0"/>
              <a:t>not</a:t>
            </a:r>
            <a:r>
              <a:rPr lang="en-US" altLang="en-US" sz="1600" dirty="0" smtClean="0"/>
              <a:t> a </a:t>
            </a:r>
            <a:r>
              <a:rPr lang="en-US" altLang="en-US" sz="1600" b="1" dirty="0" smtClean="0"/>
              <a:t>special</a:t>
            </a:r>
            <a:r>
              <a:rPr lang="en-US" altLang="en-US" sz="1600" dirty="0" smtClean="0"/>
              <a:t> technical feature</a:t>
            </a:r>
          </a:p>
          <a:p>
            <a:pPr lvl="3"/>
            <a:r>
              <a:rPr lang="en-US" altLang="en-US" sz="1600" dirty="0" smtClean="0"/>
              <a:t>Prior art is used to demonstrate how the same or corresponding technical feature(s) lack novelty or are obvious (lack of unity </a:t>
            </a:r>
            <a:r>
              <a:rPr lang="en-US" altLang="en-US" sz="1600" i="1" dirty="0"/>
              <a:t>a </a:t>
            </a:r>
            <a:r>
              <a:rPr lang="en-US" altLang="en-US" sz="1600" i="1" dirty="0" smtClean="0"/>
              <a:t>posteriori</a:t>
            </a:r>
            <a:r>
              <a:rPr lang="en-US" altLang="en-US" sz="1600" dirty="0" smtClean="0"/>
              <a:t>)</a:t>
            </a:r>
          </a:p>
          <a:p>
            <a:pPr lvl="2"/>
            <a:endParaRPr lang="en-US" altLang="en-US" sz="1600" dirty="0" smtClean="0"/>
          </a:p>
          <a:p>
            <a:endParaRPr lang="en-US" altLang="en-US" sz="2000" dirty="0" smtClean="0"/>
          </a:p>
        </p:txBody>
      </p:sp>
      <p:sp>
        <p:nvSpPr>
          <p:cNvPr id="5" name="Slide Number Placeholder 4"/>
          <p:cNvSpPr>
            <a:spLocks noGrp="1"/>
          </p:cNvSpPr>
          <p:nvPr>
            <p:ph type="sldNum" sz="quarter" idx="10"/>
          </p:nvPr>
        </p:nvSpPr>
        <p:spPr/>
        <p:txBody>
          <a:bodyPr/>
          <a:lstStyle/>
          <a:p>
            <a:fld id="{1D648693-0942-45E9-83AE-76FC568F9452}" type="slidenum">
              <a:rPr lang="en-US" smtClean="0"/>
              <a:pPr/>
              <a:t>47</a:t>
            </a:fld>
            <a:endParaRPr lang="en-US" dirty="0"/>
          </a:p>
        </p:txBody>
      </p:sp>
    </p:spTree>
    <p:extLst>
      <p:ext uri="{BB962C8B-B14F-4D97-AF65-F5344CB8AC3E}">
        <p14:creationId xmlns:p14="http://schemas.microsoft.com/office/powerpoint/2010/main" val="14915815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r>
              <a:rPr lang="en-US" altLang="en-US" sz="3200" dirty="0" smtClean="0"/>
              <a:t>Unity of invention restriction analysis – </a:t>
            </a:r>
            <a:br>
              <a:rPr lang="en-US" altLang="en-US" sz="3200" dirty="0" smtClean="0"/>
            </a:br>
            <a:r>
              <a:rPr lang="en-US" altLang="en-US" sz="3200" dirty="0" smtClean="0"/>
              <a:t>basic requirements</a:t>
            </a:r>
            <a:br>
              <a:rPr lang="en-US" altLang="en-US" sz="3200" dirty="0" smtClean="0"/>
            </a:br>
            <a:endParaRPr lang="en-US" altLang="en-US" sz="3200" dirty="0" smtClean="0"/>
          </a:p>
        </p:txBody>
      </p:sp>
      <p:sp>
        <p:nvSpPr>
          <p:cNvPr id="27651" name="Content Placeholder 2"/>
          <p:cNvSpPr>
            <a:spLocks noGrp="1"/>
          </p:cNvSpPr>
          <p:nvPr>
            <p:ph idx="1"/>
          </p:nvPr>
        </p:nvSpPr>
        <p:spPr>
          <a:xfrm>
            <a:off x="457200" y="1409700"/>
            <a:ext cx="8229600" cy="3824756"/>
          </a:xfrm>
        </p:spPr>
        <p:txBody>
          <a:bodyPr/>
          <a:lstStyle/>
          <a:p>
            <a:r>
              <a:rPr lang="en-US" altLang="en-US" sz="2400" dirty="0" smtClean="0"/>
              <a:t>Use specific prior art citations to show how the prior art teaches the shared (or corresponding) technical features</a:t>
            </a:r>
          </a:p>
          <a:p>
            <a:pPr lvl="1"/>
            <a:r>
              <a:rPr lang="en-US" altLang="en-US" sz="2000" dirty="0" smtClean="0"/>
              <a:t>As a best practice, use item-to-item matching, column and line numbers, paragraph numbers, figure elements, etc.</a:t>
            </a:r>
          </a:p>
          <a:p>
            <a:r>
              <a:rPr lang="en-US" altLang="en-US" sz="2400" dirty="0" smtClean="0"/>
              <a:t>Use </a:t>
            </a:r>
            <a:r>
              <a:rPr lang="en-US" altLang="en-US" sz="2400" b="1" i="1" dirty="0" smtClean="0"/>
              <a:t>Graham v. Deere </a:t>
            </a:r>
            <a:r>
              <a:rPr lang="en-US" altLang="en-US" sz="2400" dirty="0" smtClean="0"/>
              <a:t>analysis when showing how the shared (or corresponding) technical features are obvious in view of the prior art</a:t>
            </a:r>
          </a:p>
          <a:p>
            <a:r>
              <a:rPr lang="en-US" altLang="en-US" sz="2400" dirty="0" smtClean="0"/>
              <a:t>Always consider reasonableness when using unity of invention analysis</a:t>
            </a:r>
          </a:p>
        </p:txBody>
      </p:sp>
      <p:sp>
        <p:nvSpPr>
          <p:cNvPr id="5" name="Slide Number Placeholder 4"/>
          <p:cNvSpPr>
            <a:spLocks noGrp="1"/>
          </p:cNvSpPr>
          <p:nvPr>
            <p:ph type="sldNum" sz="quarter" idx="10"/>
          </p:nvPr>
        </p:nvSpPr>
        <p:spPr/>
        <p:txBody>
          <a:bodyPr/>
          <a:lstStyle/>
          <a:p>
            <a:fld id="{1D648693-0942-45E9-83AE-76FC568F9452}" type="slidenum">
              <a:rPr lang="en-US" smtClean="0"/>
              <a:pPr/>
              <a:t>48</a:t>
            </a:fld>
            <a:endParaRPr lang="en-US" dirty="0"/>
          </a:p>
        </p:txBody>
      </p:sp>
    </p:spTree>
    <p:extLst>
      <p:ext uri="{BB962C8B-B14F-4D97-AF65-F5344CB8AC3E}">
        <p14:creationId xmlns:p14="http://schemas.microsoft.com/office/powerpoint/2010/main" val="4148196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smtClean="0"/>
              <a:t>Election of species</a:t>
            </a:r>
            <a:endParaRPr lang="en-US" sz="3400" dirty="0"/>
          </a:p>
        </p:txBody>
      </p:sp>
      <p:sp>
        <p:nvSpPr>
          <p:cNvPr id="2" name="Content Placeholder 1"/>
          <p:cNvSpPr>
            <a:spLocks noGrp="1"/>
          </p:cNvSpPr>
          <p:nvPr>
            <p:ph idx="1"/>
          </p:nvPr>
        </p:nvSpPr>
        <p:spPr/>
        <p:txBody>
          <a:bodyPr>
            <a:normAutofit lnSpcReduction="10000"/>
          </a:bodyPr>
          <a:lstStyle/>
          <a:p>
            <a:pPr lvl="0">
              <a:lnSpc>
                <a:spcPct val="110000"/>
              </a:lnSpc>
            </a:pPr>
            <a:r>
              <a:rPr lang="en-US" sz="2400" dirty="0" smtClean="0"/>
              <a:t>Claims directed to more than one species of generic invention</a:t>
            </a:r>
          </a:p>
          <a:p>
            <a:pPr lvl="1">
              <a:lnSpc>
                <a:spcPct val="110000"/>
              </a:lnSpc>
            </a:pPr>
            <a:r>
              <a:rPr lang="en-US" sz="2000" dirty="0" smtClean="0"/>
              <a:t>Have unity of invention when</a:t>
            </a:r>
          </a:p>
          <a:p>
            <a:pPr lvl="2">
              <a:lnSpc>
                <a:spcPct val="110000"/>
              </a:lnSpc>
            </a:pPr>
            <a:r>
              <a:rPr lang="en-US" sz="1800" dirty="0" smtClean="0"/>
              <a:t>The generic claim is novel and nonobvious, or</a:t>
            </a:r>
          </a:p>
          <a:p>
            <a:pPr lvl="2">
              <a:lnSpc>
                <a:spcPct val="110000"/>
              </a:lnSpc>
            </a:pPr>
            <a:r>
              <a:rPr lang="en-US" sz="1800" dirty="0" smtClean="0"/>
              <a:t>A </a:t>
            </a:r>
            <a:r>
              <a:rPr lang="en-US" sz="1800" b="1" dirty="0" smtClean="0">
                <a:solidFill>
                  <a:srgbClr val="C00000"/>
                </a:solidFill>
              </a:rPr>
              <a:t>special</a:t>
            </a:r>
            <a:r>
              <a:rPr lang="en-US" sz="1800" dirty="0" smtClean="0"/>
              <a:t> technical feature is shared across the claimed species</a:t>
            </a:r>
          </a:p>
          <a:p>
            <a:pPr lvl="1">
              <a:lnSpc>
                <a:spcPct val="110000"/>
              </a:lnSpc>
            </a:pPr>
            <a:r>
              <a:rPr lang="en-US" sz="2000" dirty="0" smtClean="0"/>
              <a:t>Lack unity of invention when</a:t>
            </a:r>
          </a:p>
          <a:p>
            <a:pPr lvl="2">
              <a:lnSpc>
                <a:spcPct val="110000"/>
              </a:lnSpc>
            </a:pPr>
            <a:r>
              <a:rPr lang="en-US" sz="1800" dirty="0" smtClean="0"/>
              <a:t>The generic claim is anticipated by or obvious over the prior art, or</a:t>
            </a:r>
          </a:p>
          <a:p>
            <a:pPr lvl="2">
              <a:lnSpc>
                <a:spcPct val="110000"/>
              </a:lnSpc>
            </a:pPr>
            <a:r>
              <a:rPr lang="en-US" sz="1800" dirty="0" smtClean="0"/>
              <a:t>All technical features shared among the claimed species are not special technical features</a:t>
            </a:r>
          </a:p>
          <a:p>
            <a:pPr lvl="0">
              <a:lnSpc>
                <a:spcPct val="110000"/>
              </a:lnSpc>
            </a:pPr>
            <a:r>
              <a:rPr lang="en-US" sz="2400" dirty="0" smtClean="0"/>
              <a:t>As a requirement of an election response</a:t>
            </a:r>
          </a:p>
          <a:p>
            <a:pPr lvl="1">
              <a:lnSpc>
                <a:spcPct val="110000"/>
              </a:lnSpc>
            </a:pPr>
            <a:r>
              <a:rPr lang="en-US" sz="2000" dirty="0" smtClean="0"/>
              <a:t>Applicant must identify the claims readable on the elected species</a:t>
            </a:r>
          </a:p>
          <a:p>
            <a:pPr>
              <a:lnSpc>
                <a:spcPct val="110000"/>
              </a:lnSpc>
            </a:pPr>
            <a:endParaRPr lang="en-US" sz="2400"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49</a:t>
            </a:fld>
            <a:endParaRPr lang="en-US" dirty="0"/>
          </a:p>
        </p:txBody>
      </p:sp>
    </p:spTree>
    <p:extLst>
      <p:ext uri="{BB962C8B-B14F-4D97-AF65-F5344CB8AC3E}">
        <p14:creationId xmlns:p14="http://schemas.microsoft.com/office/powerpoint/2010/main" val="1737450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6" name="Rectangle 2"/>
          <p:cNvSpPr>
            <a:spLocks noGrp="1" noChangeArrowheads="1"/>
          </p:cNvSpPr>
          <p:nvPr>
            <p:ph type="title"/>
          </p:nvPr>
        </p:nvSpPr>
        <p:spPr/>
        <p:txBody>
          <a:bodyPr>
            <a:noAutofit/>
          </a:bodyPr>
          <a:lstStyle/>
          <a:p>
            <a:r>
              <a:rPr lang="en-US" altLang="en-US" sz="3200" dirty="0" smtClean="0"/>
              <a:t>Two restriction analyses for </a:t>
            </a:r>
            <a:br>
              <a:rPr lang="en-US" altLang="en-US" sz="3200" dirty="0" smtClean="0"/>
            </a:br>
            <a:r>
              <a:rPr lang="en-US" altLang="en-US" sz="3200" dirty="0" smtClean="0"/>
              <a:t>U.S. </a:t>
            </a:r>
            <a:r>
              <a:rPr lang="en-US" altLang="en-US" sz="3200" dirty="0"/>
              <a:t>a</a:t>
            </a:r>
            <a:r>
              <a:rPr lang="en-US" altLang="en-US" sz="3200" dirty="0" smtClean="0"/>
              <a:t>pplications </a:t>
            </a:r>
            <a:endParaRPr lang="en-US" altLang="en-US" sz="3200" dirty="0"/>
          </a:p>
        </p:txBody>
      </p:sp>
      <p:sp>
        <p:nvSpPr>
          <p:cNvPr id="51205" name="Rectangle 3"/>
          <p:cNvSpPr>
            <a:spLocks noGrp="1" noChangeArrowheads="1"/>
          </p:cNvSpPr>
          <p:nvPr>
            <p:ph idx="1"/>
          </p:nvPr>
        </p:nvSpPr>
        <p:spPr>
          <a:xfrm>
            <a:off x="457200" y="1409700"/>
            <a:ext cx="8229600" cy="3824756"/>
          </a:xfrm>
        </p:spPr>
        <p:txBody>
          <a:bodyPr>
            <a:normAutofit fontScale="92500" lnSpcReduction="10000"/>
          </a:bodyPr>
          <a:lstStyle/>
          <a:p>
            <a:pPr>
              <a:lnSpc>
                <a:spcPct val="110000"/>
              </a:lnSpc>
            </a:pPr>
            <a:r>
              <a:rPr lang="en-US" altLang="en-US" sz="2000" dirty="0" smtClean="0"/>
              <a:t>Applications filed under 35 U.S.C</a:t>
            </a:r>
            <a:r>
              <a:rPr lang="en-US" altLang="en-US" sz="2000" dirty="0" smtClean="0">
                <a:solidFill>
                  <a:srgbClr val="00B050"/>
                </a:solidFill>
              </a:rPr>
              <a:t>.</a:t>
            </a:r>
            <a:r>
              <a:rPr lang="en-US" altLang="en-US" sz="2000" dirty="0" smtClean="0"/>
              <a:t> 111(a)</a:t>
            </a:r>
          </a:p>
          <a:p>
            <a:pPr lvl="1">
              <a:lnSpc>
                <a:spcPct val="110000"/>
              </a:lnSpc>
            </a:pPr>
            <a:r>
              <a:rPr lang="en-US" altLang="en-US" sz="1800" dirty="0" smtClean="0"/>
              <a:t>Referred to as a “111(a)” </a:t>
            </a:r>
          </a:p>
          <a:p>
            <a:pPr lvl="1">
              <a:lnSpc>
                <a:spcPct val="110000"/>
              </a:lnSpc>
            </a:pPr>
            <a:r>
              <a:rPr lang="en-US" altLang="en-US" sz="1800" b="1" dirty="0" smtClean="0"/>
              <a:t>Only</a:t>
            </a:r>
            <a:r>
              <a:rPr lang="en-US" altLang="en-US" sz="1800" dirty="0" smtClean="0"/>
              <a:t> “independent and distinct” analysis is applied (</a:t>
            </a:r>
            <a:r>
              <a:rPr lang="en-US" altLang="en-US" sz="1800" i="1" dirty="0" smtClean="0"/>
              <a:t>MPEP</a:t>
            </a:r>
            <a:r>
              <a:rPr lang="en-US" altLang="en-US" sz="1800" dirty="0" smtClean="0"/>
              <a:t> </a:t>
            </a:r>
            <a:r>
              <a:rPr lang="en-US" altLang="en-US" sz="1800" i="1" dirty="0" smtClean="0"/>
              <a:t>800</a:t>
            </a:r>
            <a:r>
              <a:rPr lang="en-US" altLang="en-US" sz="1800" dirty="0" smtClean="0"/>
              <a:t>)</a:t>
            </a:r>
          </a:p>
          <a:p>
            <a:pPr>
              <a:lnSpc>
                <a:spcPct val="110000"/>
              </a:lnSpc>
            </a:pPr>
            <a:r>
              <a:rPr lang="en-US" altLang="en-US" sz="2000" dirty="0" smtClean="0"/>
              <a:t>Applications submitted </a:t>
            </a:r>
            <a:r>
              <a:rPr lang="en-US" altLang="en-US" sz="2000" dirty="0"/>
              <a:t>under 35 U.S.C. </a:t>
            </a:r>
            <a:r>
              <a:rPr lang="en-US" altLang="en-US" sz="2000" dirty="0" smtClean="0"/>
              <a:t>371</a:t>
            </a:r>
          </a:p>
          <a:p>
            <a:pPr lvl="1">
              <a:lnSpc>
                <a:spcPct val="110000"/>
              </a:lnSpc>
            </a:pPr>
            <a:r>
              <a:rPr lang="en-US" altLang="en-US" sz="1800" dirty="0"/>
              <a:t>Referred to </a:t>
            </a:r>
            <a:r>
              <a:rPr lang="en-US" altLang="en-US" sz="1800" dirty="0" smtClean="0"/>
              <a:t>as a “371” </a:t>
            </a:r>
            <a:endParaRPr lang="en-US" altLang="en-US" sz="1800" dirty="0"/>
          </a:p>
          <a:p>
            <a:pPr lvl="1">
              <a:lnSpc>
                <a:spcPct val="110000"/>
              </a:lnSpc>
            </a:pPr>
            <a:r>
              <a:rPr lang="en-US" altLang="en-US" sz="1800" b="1" dirty="0"/>
              <a:t>Only</a:t>
            </a:r>
            <a:r>
              <a:rPr lang="en-US" altLang="en-US" sz="1800" dirty="0"/>
              <a:t> </a:t>
            </a:r>
            <a:r>
              <a:rPr lang="en-US" altLang="en-US" sz="1800" dirty="0" smtClean="0"/>
              <a:t>“unity </a:t>
            </a:r>
            <a:r>
              <a:rPr lang="en-US" altLang="en-US" sz="1800" dirty="0"/>
              <a:t>of </a:t>
            </a:r>
            <a:r>
              <a:rPr lang="en-US" altLang="en-US" sz="1800" dirty="0" smtClean="0"/>
              <a:t>invention” analysis </a:t>
            </a:r>
            <a:r>
              <a:rPr lang="en-US" altLang="en-US" sz="1800" dirty="0"/>
              <a:t>is </a:t>
            </a:r>
            <a:r>
              <a:rPr lang="en-US" altLang="en-US" sz="1800" dirty="0" smtClean="0"/>
              <a:t>applied (</a:t>
            </a:r>
            <a:r>
              <a:rPr lang="en-US" altLang="en-US" sz="1800" i="1" dirty="0" smtClean="0"/>
              <a:t>MPEP</a:t>
            </a:r>
            <a:r>
              <a:rPr lang="en-US" altLang="en-US" sz="1800" dirty="0" smtClean="0"/>
              <a:t> </a:t>
            </a:r>
            <a:r>
              <a:rPr lang="en-US" altLang="en-US" sz="1800" i="1" dirty="0" smtClean="0"/>
              <a:t>1800</a:t>
            </a:r>
            <a:r>
              <a:rPr lang="en-US" altLang="en-US" sz="1800" dirty="0" smtClean="0"/>
              <a:t>)</a:t>
            </a:r>
          </a:p>
          <a:p>
            <a:pPr>
              <a:lnSpc>
                <a:spcPct val="110000"/>
              </a:lnSpc>
            </a:pPr>
            <a:r>
              <a:rPr lang="en-US" sz="2000" dirty="0"/>
              <a:t>Certain MPEP sections on restriction apply to both application types</a:t>
            </a:r>
          </a:p>
          <a:p>
            <a:pPr lvl="1">
              <a:lnSpc>
                <a:spcPct val="110000"/>
              </a:lnSpc>
            </a:pPr>
            <a:r>
              <a:rPr lang="en-US" sz="1800" dirty="0"/>
              <a:t>Double patenting rejections (</a:t>
            </a:r>
            <a:r>
              <a:rPr lang="en-US" sz="1800" i="1" dirty="0"/>
              <a:t>MPEP 804</a:t>
            </a:r>
            <a:r>
              <a:rPr lang="en-US" sz="1800" dirty="0"/>
              <a:t>) </a:t>
            </a:r>
          </a:p>
          <a:p>
            <a:pPr lvl="1">
              <a:lnSpc>
                <a:spcPct val="110000"/>
              </a:lnSpc>
            </a:pPr>
            <a:r>
              <a:rPr lang="en-US" sz="1800" dirty="0"/>
              <a:t>Election and reply by applicant (</a:t>
            </a:r>
            <a:r>
              <a:rPr lang="en-US" sz="1800" i="1" dirty="0"/>
              <a:t>MPEP 818</a:t>
            </a:r>
            <a:r>
              <a:rPr lang="en-US" sz="1800" dirty="0"/>
              <a:t>), and </a:t>
            </a:r>
          </a:p>
          <a:p>
            <a:pPr lvl="1">
              <a:lnSpc>
                <a:spcPct val="110000"/>
              </a:lnSpc>
            </a:pPr>
            <a:r>
              <a:rPr lang="en-US" sz="1800" dirty="0"/>
              <a:t>Rejoinder of nonelected inventions (</a:t>
            </a:r>
            <a:r>
              <a:rPr lang="en-US" sz="1800" i="1" dirty="0"/>
              <a:t>MPEP 821.04</a:t>
            </a:r>
            <a:r>
              <a:rPr lang="en-US" sz="1800" dirty="0" smtClean="0"/>
              <a:t>)</a:t>
            </a:r>
          </a:p>
          <a:p>
            <a:pPr marL="457200" lvl="1" indent="0">
              <a:lnSpc>
                <a:spcPct val="110000"/>
              </a:lnSpc>
              <a:buNone/>
            </a:pPr>
            <a:endParaRPr lang="en-US" sz="200" dirty="0" smtClean="0"/>
          </a:p>
          <a:p>
            <a:pPr marL="0" indent="0">
              <a:lnSpc>
                <a:spcPct val="110000"/>
              </a:lnSpc>
              <a:buNone/>
            </a:pPr>
            <a:r>
              <a:rPr lang="en-US" altLang="en-US" sz="2000" dirty="0" smtClean="0"/>
              <a:t>See: </a:t>
            </a:r>
            <a:r>
              <a:rPr lang="en-US" altLang="en-US" sz="2000" i="1" dirty="0" smtClean="0"/>
              <a:t>MPEP 823 and 1893.03(d)</a:t>
            </a:r>
            <a:endParaRPr lang="en-US" altLang="en-US" sz="2000" dirty="0" smtClean="0"/>
          </a:p>
        </p:txBody>
      </p:sp>
      <p:sp>
        <p:nvSpPr>
          <p:cNvPr id="2" name="Slide Number Placeholder 1"/>
          <p:cNvSpPr>
            <a:spLocks noGrp="1"/>
          </p:cNvSpPr>
          <p:nvPr>
            <p:ph type="sldNum" sz="quarter" idx="10"/>
          </p:nvPr>
        </p:nvSpPr>
        <p:spPr/>
        <p:txBody>
          <a:bodyPr/>
          <a:lstStyle/>
          <a:p>
            <a:fld id="{1D648693-0942-45E9-83AE-76FC568F9452}" type="slidenum">
              <a:rPr lang="en-US" smtClean="0"/>
              <a:pPr/>
              <a:t>5</a:t>
            </a:fld>
            <a:endParaRPr lang="en-US" dirty="0"/>
          </a:p>
        </p:txBody>
      </p:sp>
    </p:spTree>
    <p:extLst>
      <p:ext uri="{BB962C8B-B14F-4D97-AF65-F5344CB8AC3E}">
        <p14:creationId xmlns:p14="http://schemas.microsoft.com/office/powerpoint/2010/main" val="237789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100" dirty="0" smtClean="0"/>
              <a:t>Election of species – special </a:t>
            </a:r>
            <a:r>
              <a:rPr lang="en-US" sz="3100" dirty="0"/>
              <a:t>c</a:t>
            </a:r>
            <a:r>
              <a:rPr lang="en-US" sz="3100" dirty="0" smtClean="0"/>
              <a:t>onsiderations</a:t>
            </a:r>
            <a:endParaRPr lang="en-US" sz="3100" dirty="0"/>
          </a:p>
        </p:txBody>
      </p:sp>
      <p:sp>
        <p:nvSpPr>
          <p:cNvPr id="2" name="Content Placeholder 1"/>
          <p:cNvSpPr>
            <a:spLocks noGrp="1"/>
          </p:cNvSpPr>
          <p:nvPr>
            <p:ph idx="1"/>
          </p:nvPr>
        </p:nvSpPr>
        <p:spPr/>
        <p:txBody>
          <a:bodyPr>
            <a:normAutofit fontScale="92500" lnSpcReduction="20000"/>
          </a:bodyPr>
          <a:lstStyle/>
          <a:p>
            <a:pPr>
              <a:lnSpc>
                <a:spcPct val="110000"/>
              </a:lnSpc>
            </a:pPr>
            <a:r>
              <a:rPr lang="en-US" sz="2400" dirty="0"/>
              <a:t>Mere identification of disclosed species without a unity of invention analysis of the claims in a 371 application is improper</a:t>
            </a:r>
          </a:p>
          <a:p>
            <a:pPr lvl="1">
              <a:lnSpc>
                <a:spcPct val="110000"/>
              </a:lnSpc>
            </a:pPr>
            <a:r>
              <a:rPr lang="en-US" sz="2000" dirty="0" smtClean="0"/>
              <a:t>Unity of invention analysis (</a:t>
            </a:r>
            <a:r>
              <a:rPr lang="en-US" sz="2000" i="1" dirty="0" smtClean="0"/>
              <a:t>a priori </a:t>
            </a:r>
            <a:r>
              <a:rPr lang="en-US" sz="2000" dirty="0" smtClean="0"/>
              <a:t>and possibly </a:t>
            </a:r>
            <a:r>
              <a:rPr lang="en-US" sz="2000" i="1" dirty="0" smtClean="0"/>
              <a:t>a posteriori</a:t>
            </a:r>
            <a:r>
              <a:rPr lang="en-US" sz="2000" dirty="0" smtClean="0"/>
              <a:t>) of the </a:t>
            </a:r>
            <a:r>
              <a:rPr lang="en-US" sz="2000" b="1" dirty="0" smtClean="0">
                <a:solidFill>
                  <a:srgbClr val="C00000"/>
                </a:solidFill>
                <a:latin typeface="Segoe UI" panose="020B0502040204020203" pitchFamily="34" charset="0"/>
                <a:cs typeface="Segoe UI" panose="020B0502040204020203" pitchFamily="34" charset="0"/>
              </a:rPr>
              <a:t>claims</a:t>
            </a:r>
            <a:r>
              <a:rPr lang="en-US" sz="2000" dirty="0" smtClean="0"/>
              <a:t> must </a:t>
            </a:r>
            <a:r>
              <a:rPr lang="en-US" sz="2000" b="1" dirty="0" smtClean="0">
                <a:solidFill>
                  <a:srgbClr val="C00000"/>
                </a:solidFill>
                <a:latin typeface="+mn-lt"/>
              </a:rPr>
              <a:t>always</a:t>
            </a:r>
            <a:r>
              <a:rPr lang="en-US" sz="2000" dirty="0" smtClean="0"/>
              <a:t> be performed in order to demonstrate a lack of unity of invention under 37 CFR 1.475</a:t>
            </a:r>
          </a:p>
          <a:p>
            <a:pPr lvl="0">
              <a:lnSpc>
                <a:spcPct val="110000"/>
              </a:lnSpc>
            </a:pPr>
            <a:r>
              <a:rPr lang="en-US" sz="2400" dirty="0" smtClean="0"/>
              <a:t>To determine if the species lack the same or corresponding special technical feature</a:t>
            </a:r>
            <a:endParaRPr lang="en-US" sz="2000" dirty="0"/>
          </a:p>
          <a:p>
            <a:pPr lvl="1">
              <a:lnSpc>
                <a:spcPct val="110000"/>
              </a:lnSpc>
            </a:pPr>
            <a:r>
              <a:rPr lang="en-US" sz="2000" dirty="0" smtClean="0"/>
              <a:t>All shared technical features must be reviewed against the prior art, including</a:t>
            </a:r>
          </a:p>
          <a:p>
            <a:pPr lvl="2">
              <a:lnSpc>
                <a:spcPct val="110000"/>
              </a:lnSpc>
            </a:pPr>
            <a:r>
              <a:rPr lang="en-US" sz="1800" dirty="0" smtClean="0"/>
              <a:t>All claimed features of generic claims, and</a:t>
            </a:r>
          </a:p>
          <a:p>
            <a:pPr lvl="2">
              <a:lnSpc>
                <a:spcPct val="110000"/>
              </a:lnSpc>
            </a:pPr>
            <a:r>
              <a:rPr lang="en-US" sz="1800" dirty="0" smtClean="0"/>
              <a:t>Any technical features shared across all independent claims drawn to different species</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50</a:t>
            </a:fld>
            <a:endParaRPr lang="en-US" dirty="0"/>
          </a:p>
        </p:txBody>
      </p:sp>
    </p:spTree>
    <p:extLst>
      <p:ext uri="{BB962C8B-B14F-4D97-AF65-F5344CB8AC3E}">
        <p14:creationId xmlns:p14="http://schemas.microsoft.com/office/powerpoint/2010/main" val="1129496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smtClean="0"/>
              <a:t>Election of species </a:t>
            </a:r>
            <a:r>
              <a:rPr lang="en-US" sz="3400" dirty="0"/>
              <a:t>p</a:t>
            </a:r>
            <a:r>
              <a:rPr lang="en-US" sz="3400" dirty="0" smtClean="0"/>
              <a:t>rocedure</a:t>
            </a:r>
            <a:endParaRPr lang="en-US" sz="3400" dirty="0"/>
          </a:p>
        </p:txBody>
      </p:sp>
      <p:sp>
        <p:nvSpPr>
          <p:cNvPr id="2" name="Content Placeholder 1"/>
          <p:cNvSpPr>
            <a:spLocks noGrp="1"/>
          </p:cNvSpPr>
          <p:nvPr>
            <p:ph idx="1"/>
          </p:nvPr>
        </p:nvSpPr>
        <p:spPr/>
        <p:txBody>
          <a:bodyPr>
            <a:normAutofit fontScale="92500" lnSpcReduction="10000"/>
          </a:bodyPr>
          <a:lstStyle/>
          <a:p>
            <a:pPr lvl="0">
              <a:lnSpc>
                <a:spcPct val="110000"/>
              </a:lnSpc>
            </a:pPr>
            <a:r>
              <a:rPr lang="en-US" sz="2000" dirty="0" smtClean="0"/>
              <a:t>An </a:t>
            </a:r>
            <a:r>
              <a:rPr lang="en-US" sz="2000" dirty="0"/>
              <a:t>E</a:t>
            </a:r>
            <a:r>
              <a:rPr lang="en-US" sz="2000" dirty="0" smtClean="0"/>
              <a:t>lection of Species under unity of invention must</a:t>
            </a:r>
            <a:endParaRPr lang="en-US" sz="2000" dirty="0"/>
          </a:p>
          <a:p>
            <a:pPr lvl="1">
              <a:lnSpc>
                <a:spcPct val="110000"/>
              </a:lnSpc>
              <a:buClr>
                <a:schemeClr val="tx1"/>
              </a:buClr>
            </a:pPr>
            <a:r>
              <a:rPr lang="en-US" sz="1800" dirty="0"/>
              <a:t>Use </a:t>
            </a:r>
            <a:r>
              <a:rPr lang="en-US" sz="1800" dirty="0" smtClean="0"/>
              <a:t>Form Paragraphs 18.18 and 18.20 </a:t>
            </a:r>
          </a:p>
          <a:p>
            <a:pPr lvl="2">
              <a:lnSpc>
                <a:spcPct val="110000"/>
              </a:lnSpc>
            </a:pPr>
            <a:r>
              <a:rPr lang="en-US" altLang="en-US" sz="1600" dirty="0" smtClean="0"/>
              <a:t>Additional </a:t>
            </a:r>
            <a:r>
              <a:rPr lang="en-US" altLang="en-US" sz="1600" dirty="0"/>
              <a:t>Chapter 1800 unity form paragraphs are available in </a:t>
            </a:r>
            <a:r>
              <a:rPr lang="en-US" altLang="en-US" sz="1600" dirty="0" smtClean="0"/>
              <a:t>PE2E-OC</a:t>
            </a:r>
            <a:endParaRPr lang="en-US" altLang="en-US" sz="1600" dirty="0"/>
          </a:p>
          <a:p>
            <a:pPr lvl="1">
              <a:lnSpc>
                <a:spcPct val="110000"/>
              </a:lnSpc>
            </a:pPr>
            <a:r>
              <a:rPr lang="en-US" sz="1800" dirty="0" smtClean="0"/>
              <a:t>List </a:t>
            </a:r>
            <a:r>
              <a:rPr lang="en-US" sz="1800" dirty="0"/>
              <a:t>the species from which an election is to be made</a:t>
            </a:r>
          </a:p>
          <a:p>
            <a:pPr lvl="1">
              <a:lnSpc>
                <a:spcPct val="110000"/>
              </a:lnSpc>
            </a:pPr>
            <a:r>
              <a:rPr lang="en-US" sz="1800" dirty="0"/>
              <a:t>Identify each generic claim by number (or insert --NONE-</a:t>
            </a:r>
            <a:r>
              <a:rPr lang="en-US" sz="1800" dirty="0" smtClean="0"/>
              <a:t>-)</a:t>
            </a:r>
          </a:p>
          <a:p>
            <a:pPr lvl="1">
              <a:lnSpc>
                <a:spcPct val="110000"/>
              </a:lnSpc>
              <a:buClr>
                <a:schemeClr val="tx1"/>
              </a:buClr>
            </a:pPr>
            <a:r>
              <a:rPr lang="en-US" sz="1800" dirty="0" smtClean="0"/>
              <a:t>Explain </a:t>
            </a:r>
            <a:r>
              <a:rPr lang="en-US" sz="1800" dirty="0"/>
              <a:t>why </a:t>
            </a:r>
            <a:r>
              <a:rPr lang="en-US" sz="1800" dirty="0" smtClean="0"/>
              <a:t>the </a:t>
            </a:r>
            <a:r>
              <a:rPr lang="en-US" sz="1800" dirty="0"/>
              <a:t>species </a:t>
            </a:r>
            <a:r>
              <a:rPr lang="en-US" sz="1800" dirty="0" smtClean="0"/>
              <a:t>lack </a:t>
            </a:r>
            <a:r>
              <a:rPr lang="en-US" sz="1800" dirty="0"/>
              <a:t>unity </a:t>
            </a:r>
            <a:r>
              <a:rPr lang="en-US" sz="1800" dirty="0" smtClean="0"/>
              <a:t>of invention</a:t>
            </a:r>
          </a:p>
          <a:p>
            <a:pPr lvl="2">
              <a:lnSpc>
                <a:spcPct val="110000"/>
              </a:lnSpc>
            </a:pPr>
            <a:r>
              <a:rPr lang="en-US" sz="1600" dirty="0" smtClean="0"/>
              <a:t>Why generic claims or technical features shared among </a:t>
            </a:r>
            <a:r>
              <a:rPr lang="en-US" sz="1600" b="1" dirty="0" smtClean="0"/>
              <a:t>all</a:t>
            </a:r>
            <a:r>
              <a:rPr lang="en-US" sz="1600" dirty="0" smtClean="0"/>
              <a:t> species are </a:t>
            </a:r>
            <a:r>
              <a:rPr lang="en-US" sz="1600" dirty="0"/>
              <a:t>not </a:t>
            </a:r>
            <a:r>
              <a:rPr lang="en-US" sz="1600" b="1" dirty="0" smtClean="0"/>
              <a:t>special</a:t>
            </a:r>
            <a:r>
              <a:rPr lang="en-US" sz="1600" dirty="0" smtClean="0"/>
              <a:t> technical features (</a:t>
            </a:r>
            <a:r>
              <a:rPr lang="en-US" sz="1600" i="1" dirty="0" smtClean="0"/>
              <a:t>a posteriori </a:t>
            </a:r>
            <a:r>
              <a:rPr lang="en-US" sz="1600" dirty="0" smtClean="0"/>
              <a:t>analysis)</a:t>
            </a:r>
            <a:endParaRPr lang="en-US" sz="1600" dirty="0"/>
          </a:p>
          <a:p>
            <a:pPr lvl="3">
              <a:lnSpc>
                <a:spcPct val="110000"/>
              </a:lnSpc>
            </a:pPr>
            <a:r>
              <a:rPr lang="en-US" altLang="en-US" sz="1600" dirty="0" smtClean="0"/>
              <a:t>Prior </a:t>
            </a:r>
            <a:r>
              <a:rPr lang="en-US" altLang="en-US" sz="1600" dirty="0"/>
              <a:t>art is used to demonstrate </a:t>
            </a:r>
            <a:r>
              <a:rPr lang="en-US" altLang="en-US" sz="1600" dirty="0" smtClean="0"/>
              <a:t>how </a:t>
            </a:r>
            <a:r>
              <a:rPr lang="en-US" altLang="en-US" sz="1600" dirty="0"/>
              <a:t>the </a:t>
            </a:r>
            <a:r>
              <a:rPr lang="en-US" altLang="en-US" sz="1600" dirty="0" smtClean="0"/>
              <a:t>shared </a:t>
            </a:r>
            <a:r>
              <a:rPr lang="en-US" altLang="en-US" sz="1600" dirty="0"/>
              <a:t>technical features </a:t>
            </a:r>
            <a:r>
              <a:rPr lang="en-US" altLang="en-US" sz="1600" dirty="0" smtClean="0"/>
              <a:t>are anticipated or are obvious</a:t>
            </a:r>
          </a:p>
          <a:p>
            <a:pPr>
              <a:lnSpc>
                <a:spcPct val="110000"/>
              </a:lnSpc>
            </a:pPr>
            <a:r>
              <a:rPr lang="en-US" sz="2000" dirty="0" smtClean="0"/>
              <a:t>Claims </a:t>
            </a:r>
            <a:r>
              <a:rPr lang="en-US" sz="2000" dirty="0"/>
              <a:t>will be restricted to the provisionally elected species if no generic claim is found to be </a:t>
            </a:r>
            <a:r>
              <a:rPr lang="en-US" sz="2000" dirty="0" smtClean="0"/>
              <a:t>allowable</a:t>
            </a:r>
          </a:p>
          <a:p>
            <a:pPr lvl="1">
              <a:lnSpc>
                <a:spcPct val="110000"/>
              </a:lnSpc>
            </a:pPr>
            <a:r>
              <a:rPr lang="en-US" sz="1800" dirty="0" smtClean="0"/>
              <a:t>See Form Paragraph 18.20</a:t>
            </a:r>
            <a:endParaRPr lang="en-US" sz="1800" dirty="0"/>
          </a:p>
          <a:p>
            <a:pPr>
              <a:lnSpc>
                <a:spcPct val="110000"/>
              </a:lnSpc>
            </a:pPr>
            <a:endParaRPr lang="en-US" sz="2400"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51</a:t>
            </a:fld>
            <a:endParaRPr lang="en-US" dirty="0"/>
          </a:p>
        </p:txBody>
      </p:sp>
    </p:spTree>
    <p:extLst>
      <p:ext uri="{BB962C8B-B14F-4D97-AF65-F5344CB8AC3E}">
        <p14:creationId xmlns:p14="http://schemas.microsoft.com/office/powerpoint/2010/main" val="428152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smtClean="0"/>
              <a:t>Election of species – example</a:t>
            </a:r>
            <a:r>
              <a:rPr lang="en-US" sz="3400" dirty="0" smtClean="0">
                <a:solidFill>
                  <a:schemeClr val="accent1"/>
                </a:solidFill>
              </a:rPr>
              <a:t>	</a:t>
            </a:r>
            <a:endParaRPr lang="en-US" sz="3400" dirty="0">
              <a:solidFill>
                <a:schemeClr val="accent1"/>
              </a:solidFill>
            </a:endParaRPr>
          </a:p>
        </p:txBody>
      </p:sp>
      <p:sp>
        <p:nvSpPr>
          <p:cNvPr id="2" name="Content Placeholder 1"/>
          <p:cNvSpPr>
            <a:spLocks noGrp="1"/>
          </p:cNvSpPr>
          <p:nvPr>
            <p:ph idx="1"/>
          </p:nvPr>
        </p:nvSpPr>
        <p:spPr/>
        <p:txBody>
          <a:bodyPr/>
          <a:lstStyle/>
          <a:p>
            <a:pPr>
              <a:tabLst>
                <a:tab pos="1371600" algn="l"/>
              </a:tabLst>
            </a:pPr>
            <a:r>
              <a:rPr lang="en-US" sz="3200" dirty="0" smtClean="0"/>
              <a:t>A review of applicant’s disclosure reveals:</a:t>
            </a:r>
          </a:p>
          <a:p>
            <a:pPr lvl="1">
              <a:tabLst>
                <a:tab pos="1371600" algn="l"/>
              </a:tabLst>
            </a:pPr>
            <a:r>
              <a:rPr lang="en-US" sz="2800" dirty="0" smtClean="0"/>
              <a:t>Species </a:t>
            </a:r>
            <a:r>
              <a:rPr lang="en-US" sz="2800" dirty="0"/>
              <a:t>A :</a:t>
            </a:r>
            <a:r>
              <a:rPr lang="en-US" sz="2800" dirty="0" smtClean="0"/>
              <a:t> Figure 1 depicts a </a:t>
            </a:r>
            <a:r>
              <a:rPr lang="en-US" sz="2800" b="1" dirty="0" smtClean="0">
                <a:solidFill>
                  <a:srgbClr val="C00000"/>
                </a:solidFill>
              </a:rPr>
              <a:t>mechanical screw </a:t>
            </a:r>
            <a:r>
              <a:rPr lang="en-US" sz="2800" dirty="0" smtClean="0"/>
              <a:t>lifting mechanism</a:t>
            </a:r>
          </a:p>
          <a:p>
            <a:pPr lvl="1">
              <a:tabLst>
                <a:tab pos="1371600" algn="l"/>
              </a:tabLst>
            </a:pPr>
            <a:r>
              <a:rPr lang="en-US" sz="2800" dirty="0" smtClean="0"/>
              <a:t>Species B </a:t>
            </a:r>
            <a:r>
              <a:rPr lang="en-US" sz="2800" dirty="0"/>
              <a:t>:</a:t>
            </a:r>
            <a:r>
              <a:rPr lang="en-US" sz="2800" dirty="0" smtClean="0"/>
              <a:t> Figure 2 depicts a </a:t>
            </a:r>
            <a:r>
              <a:rPr lang="en-US" sz="2800" b="1" dirty="0" smtClean="0">
                <a:solidFill>
                  <a:srgbClr val="0517ED"/>
                </a:solidFill>
              </a:rPr>
              <a:t>hydraulic</a:t>
            </a:r>
            <a:r>
              <a:rPr lang="en-US" sz="2800" dirty="0" smtClean="0"/>
              <a:t> lifting mechanism</a:t>
            </a:r>
            <a:r>
              <a:rPr lang="en-US" sz="2800" dirty="0"/>
              <a:t> </a:t>
            </a:r>
          </a:p>
        </p:txBody>
      </p:sp>
      <p:sp>
        <p:nvSpPr>
          <p:cNvPr id="7" name="Slide Number Placeholder 6"/>
          <p:cNvSpPr>
            <a:spLocks noGrp="1"/>
          </p:cNvSpPr>
          <p:nvPr>
            <p:ph type="sldNum" sz="quarter" idx="10"/>
          </p:nvPr>
        </p:nvSpPr>
        <p:spPr/>
        <p:txBody>
          <a:bodyPr/>
          <a:lstStyle/>
          <a:p>
            <a:fld id="{1D648693-0942-45E9-83AE-76FC568F9452}" type="slidenum">
              <a:rPr lang="en-US" smtClean="0"/>
              <a:pPr/>
              <a:t>52</a:t>
            </a:fld>
            <a:endParaRPr lang="en-US" dirty="0"/>
          </a:p>
        </p:txBody>
      </p:sp>
    </p:spTree>
    <p:extLst>
      <p:ext uri="{BB962C8B-B14F-4D97-AF65-F5344CB8AC3E}">
        <p14:creationId xmlns:p14="http://schemas.microsoft.com/office/powerpoint/2010/main" val="9010857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400" dirty="0" smtClean="0"/>
              <a:t>Example analysis </a:t>
            </a:r>
            <a:r>
              <a:rPr lang="en-US" sz="3400" dirty="0"/>
              <a:t>–</a:t>
            </a:r>
            <a:r>
              <a:rPr lang="en-US" sz="3400" dirty="0" smtClean="0"/>
              <a:t> </a:t>
            </a:r>
            <a:r>
              <a:rPr lang="en-US" sz="3400" dirty="0"/>
              <a:t>g</a:t>
            </a:r>
            <a:r>
              <a:rPr lang="en-US" sz="3400" dirty="0" smtClean="0"/>
              <a:t>eneric </a:t>
            </a:r>
            <a:r>
              <a:rPr lang="en-US" sz="3400" dirty="0"/>
              <a:t>c</a:t>
            </a:r>
            <a:r>
              <a:rPr lang="en-US" sz="3400" dirty="0" smtClean="0"/>
              <a:t>laim</a:t>
            </a:r>
            <a:endParaRPr lang="en-US" sz="3400" dirty="0"/>
          </a:p>
        </p:txBody>
      </p:sp>
      <p:sp>
        <p:nvSpPr>
          <p:cNvPr id="2" name="Content Placeholder 1"/>
          <p:cNvSpPr>
            <a:spLocks noGrp="1"/>
          </p:cNvSpPr>
          <p:nvPr>
            <p:ph idx="1"/>
          </p:nvPr>
        </p:nvSpPr>
        <p:spPr/>
        <p:txBody>
          <a:bodyPr/>
          <a:lstStyle/>
          <a:p>
            <a:pPr marL="0" lvl="0" indent="0">
              <a:buNone/>
              <a:tabLst>
                <a:tab pos="1089025" algn="l"/>
              </a:tabLst>
            </a:pPr>
            <a:r>
              <a:rPr lang="en-US" sz="2000" dirty="0" smtClean="0">
                <a:latin typeface="+mn-lt"/>
              </a:rPr>
              <a:t>Claim 1:  	A chair comprising a lifting mechanism.</a:t>
            </a:r>
          </a:p>
          <a:p>
            <a:pPr marL="0" lvl="0" indent="0">
              <a:buNone/>
              <a:tabLst>
                <a:tab pos="1371600" algn="l"/>
              </a:tabLst>
            </a:pPr>
            <a:r>
              <a:rPr lang="en-US" sz="2000" dirty="0" smtClean="0">
                <a:latin typeface="+mn-lt"/>
              </a:rPr>
              <a:t>Claim 2:  The chair of claim 1, wherein the lifting mechanism is a 	</a:t>
            </a:r>
            <a:r>
              <a:rPr lang="en-US" sz="2000" b="1" dirty="0">
                <a:solidFill>
                  <a:srgbClr val="C00000"/>
                </a:solidFill>
                <a:latin typeface="Segoe UI"/>
              </a:rPr>
              <a:t>mechanical screw </a:t>
            </a:r>
            <a:r>
              <a:rPr lang="en-US" sz="2000" dirty="0" smtClean="0">
                <a:latin typeface="+mn-lt"/>
              </a:rPr>
              <a:t>mechanism.</a:t>
            </a:r>
          </a:p>
          <a:p>
            <a:pPr marL="0" lvl="0" indent="0">
              <a:buNone/>
              <a:tabLst>
                <a:tab pos="1371600" algn="l"/>
              </a:tabLst>
            </a:pPr>
            <a:r>
              <a:rPr lang="en-US" sz="2000" dirty="0">
                <a:latin typeface="+mn-lt"/>
              </a:rPr>
              <a:t>Claim </a:t>
            </a:r>
            <a:r>
              <a:rPr lang="en-US" sz="2000" dirty="0" smtClean="0">
                <a:latin typeface="+mn-lt"/>
              </a:rPr>
              <a:t>3:  The </a:t>
            </a:r>
            <a:r>
              <a:rPr lang="en-US" sz="2000" dirty="0">
                <a:latin typeface="+mn-lt"/>
              </a:rPr>
              <a:t>chair of claim 1, wherein the lifting </a:t>
            </a:r>
            <a:r>
              <a:rPr lang="en-US" sz="2000" dirty="0" smtClean="0">
                <a:latin typeface="+mn-lt"/>
              </a:rPr>
              <a:t>mechanism </a:t>
            </a:r>
            <a:r>
              <a:rPr lang="en-US" sz="2000" dirty="0">
                <a:latin typeface="+mn-lt"/>
              </a:rPr>
              <a:t>is a </a:t>
            </a:r>
            <a:r>
              <a:rPr lang="en-US" sz="2000" dirty="0" smtClean="0">
                <a:latin typeface="+mn-lt"/>
              </a:rPr>
              <a:t>	</a:t>
            </a:r>
            <a:r>
              <a:rPr lang="en-US" sz="2000" b="1" dirty="0">
                <a:solidFill>
                  <a:srgbClr val="0517ED"/>
                </a:solidFill>
                <a:latin typeface="Segoe UI"/>
              </a:rPr>
              <a:t>hydraulic</a:t>
            </a:r>
            <a:r>
              <a:rPr lang="en-US" sz="2000" dirty="0" smtClean="0">
                <a:latin typeface="+mn-lt"/>
              </a:rPr>
              <a:t> mechanism.</a:t>
            </a:r>
          </a:p>
          <a:p>
            <a:pPr marL="0" lvl="0" indent="0">
              <a:buNone/>
              <a:tabLst>
                <a:tab pos="1371600" algn="l"/>
              </a:tabLst>
            </a:pPr>
            <a:endParaRPr lang="en-US" sz="400" dirty="0"/>
          </a:p>
          <a:p>
            <a:pPr>
              <a:tabLst>
                <a:tab pos="1371600" algn="l"/>
              </a:tabLst>
            </a:pPr>
            <a:r>
              <a:rPr lang="en-US" sz="2000" dirty="0" smtClean="0"/>
              <a:t>Claim 1 is a generic claim since it is generic to both species </a:t>
            </a:r>
          </a:p>
          <a:p>
            <a:pPr>
              <a:tabLst>
                <a:tab pos="1371600" algn="l"/>
              </a:tabLst>
            </a:pPr>
            <a:r>
              <a:rPr lang="en-US" sz="2000" dirty="0" smtClean="0"/>
              <a:t>If the prior art teaches </a:t>
            </a:r>
            <a:r>
              <a:rPr lang="en-US" sz="2000" b="1" dirty="0" smtClean="0">
                <a:solidFill>
                  <a:srgbClr val="C00000"/>
                </a:solidFill>
                <a:latin typeface="+mn-lt"/>
              </a:rPr>
              <a:t>any</a:t>
            </a:r>
            <a:r>
              <a:rPr lang="en-US" sz="2000" dirty="0" smtClean="0"/>
              <a:t> lifting mechanism, </a:t>
            </a:r>
          </a:p>
          <a:p>
            <a:pPr lvl="1">
              <a:tabLst>
                <a:tab pos="1371600" algn="l"/>
              </a:tabLst>
            </a:pPr>
            <a:r>
              <a:rPr lang="en-US" sz="1800" dirty="0" smtClean="0"/>
              <a:t>Unity is lacking between </a:t>
            </a:r>
            <a:r>
              <a:rPr lang="en-US" sz="1800" dirty="0"/>
              <a:t>S</a:t>
            </a:r>
            <a:r>
              <a:rPr lang="en-US" sz="1800" dirty="0" smtClean="0"/>
              <a:t>pecies A and Species B (</a:t>
            </a:r>
            <a:r>
              <a:rPr lang="en-US" sz="1800" i="1" dirty="0" smtClean="0"/>
              <a:t>a posteriori</a:t>
            </a:r>
            <a:r>
              <a:rPr lang="en-US" sz="1800" dirty="0"/>
              <a:t>)</a:t>
            </a:r>
            <a:r>
              <a:rPr lang="en-US" sz="1800" i="1" dirty="0" smtClean="0"/>
              <a:t> </a:t>
            </a:r>
            <a:r>
              <a:rPr lang="en-US" sz="1800" dirty="0" smtClean="0"/>
              <a:t>since a </a:t>
            </a:r>
            <a:r>
              <a:rPr lang="en-US" sz="1800" b="1" dirty="0" smtClean="0"/>
              <a:t>special</a:t>
            </a:r>
            <a:r>
              <a:rPr lang="en-US" sz="1800" dirty="0" smtClean="0"/>
              <a:t> technical feature is </a:t>
            </a:r>
            <a:r>
              <a:rPr lang="en-US" sz="1800" b="1" dirty="0" smtClean="0"/>
              <a:t>not</a:t>
            </a:r>
            <a:r>
              <a:rPr lang="en-US" sz="1800" dirty="0" smtClean="0"/>
              <a:t> shared among the claimed species </a:t>
            </a:r>
          </a:p>
          <a:p>
            <a:pPr marL="0" lvl="0" indent="0">
              <a:buNone/>
              <a:tabLst>
                <a:tab pos="1371600" algn="l"/>
              </a:tabLst>
            </a:pPr>
            <a:endParaRPr lang="en-US" sz="2400"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53</a:t>
            </a:fld>
            <a:endParaRPr lang="en-US" dirty="0"/>
          </a:p>
        </p:txBody>
      </p:sp>
    </p:spTree>
    <p:extLst>
      <p:ext uri="{BB962C8B-B14F-4D97-AF65-F5344CB8AC3E}">
        <p14:creationId xmlns:p14="http://schemas.microsoft.com/office/powerpoint/2010/main" val="38866151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Example analysis – </a:t>
            </a:r>
            <a:br>
              <a:rPr lang="en-US" sz="3200" dirty="0" smtClean="0"/>
            </a:br>
            <a:r>
              <a:rPr lang="en-US" sz="3200" dirty="0" smtClean="0"/>
              <a:t>claims </a:t>
            </a:r>
            <a:r>
              <a:rPr lang="en-US" sz="3200" dirty="0"/>
              <a:t>d</a:t>
            </a:r>
            <a:r>
              <a:rPr lang="en-US" sz="3200" dirty="0" smtClean="0"/>
              <a:t>rawn to different </a:t>
            </a:r>
            <a:r>
              <a:rPr lang="en-US" sz="3200" dirty="0"/>
              <a:t>s</a:t>
            </a:r>
            <a:r>
              <a:rPr lang="en-US" sz="3200" dirty="0" smtClean="0"/>
              <a:t>pecies  </a:t>
            </a:r>
            <a:endParaRPr lang="en-US" sz="3200" dirty="0"/>
          </a:p>
        </p:txBody>
      </p:sp>
      <p:sp>
        <p:nvSpPr>
          <p:cNvPr id="2" name="Content Placeholder 1"/>
          <p:cNvSpPr>
            <a:spLocks noGrp="1"/>
          </p:cNvSpPr>
          <p:nvPr>
            <p:ph idx="1"/>
          </p:nvPr>
        </p:nvSpPr>
        <p:spPr>
          <a:xfrm>
            <a:off x="457200" y="1485900"/>
            <a:ext cx="8229600" cy="3748556"/>
          </a:xfrm>
        </p:spPr>
        <p:txBody>
          <a:bodyPr/>
          <a:lstStyle/>
          <a:p>
            <a:pPr marL="0" lvl="0" indent="0">
              <a:buNone/>
            </a:pPr>
            <a:r>
              <a:rPr lang="en-US" sz="2000" dirty="0" smtClean="0">
                <a:latin typeface="+mn-lt"/>
              </a:rPr>
              <a:t>Claim 1:  A </a:t>
            </a:r>
            <a:r>
              <a:rPr lang="en-US" sz="2000" dirty="0">
                <a:latin typeface="+mn-lt"/>
              </a:rPr>
              <a:t>chair</a:t>
            </a:r>
            <a:r>
              <a:rPr lang="en-US" sz="2000" dirty="0" smtClean="0">
                <a:latin typeface="+mn-lt"/>
              </a:rPr>
              <a:t> comprising a </a:t>
            </a:r>
            <a:r>
              <a:rPr lang="en-US" sz="2000" b="1" dirty="0" smtClean="0">
                <a:solidFill>
                  <a:srgbClr val="C00000"/>
                </a:solidFill>
                <a:latin typeface="+mn-lt"/>
              </a:rPr>
              <a:t>lifting</a:t>
            </a:r>
            <a:r>
              <a:rPr lang="en-US" sz="2000" b="1" dirty="0" smtClean="0">
                <a:latin typeface="+mn-lt"/>
              </a:rPr>
              <a:t> </a:t>
            </a:r>
            <a:r>
              <a:rPr lang="en-US" sz="2000" b="1" dirty="0" smtClean="0">
                <a:solidFill>
                  <a:srgbClr val="C00000"/>
                </a:solidFill>
                <a:latin typeface="+mn-lt"/>
              </a:rPr>
              <a:t>mechanism</a:t>
            </a:r>
            <a:r>
              <a:rPr lang="en-US" sz="2000" dirty="0" smtClean="0">
                <a:latin typeface="+mn-lt"/>
              </a:rPr>
              <a:t>, wherein the lifting mechanism is a mechanical screw. </a:t>
            </a:r>
          </a:p>
          <a:p>
            <a:pPr marL="0" lvl="0" indent="0">
              <a:buNone/>
            </a:pPr>
            <a:r>
              <a:rPr lang="en-US" sz="2000" dirty="0" smtClean="0">
                <a:latin typeface="+mn-lt"/>
              </a:rPr>
              <a:t>Claim 2:  A </a:t>
            </a:r>
            <a:r>
              <a:rPr lang="en-US" sz="2000" dirty="0">
                <a:latin typeface="+mn-lt"/>
              </a:rPr>
              <a:t>chair comprising a </a:t>
            </a:r>
            <a:r>
              <a:rPr lang="en-US" sz="2000" b="1" dirty="0">
                <a:solidFill>
                  <a:srgbClr val="C00000"/>
                </a:solidFill>
                <a:latin typeface="+mn-lt"/>
              </a:rPr>
              <a:t>lifting</a:t>
            </a:r>
            <a:r>
              <a:rPr lang="en-US" sz="2000" b="1" dirty="0">
                <a:latin typeface="+mn-lt"/>
              </a:rPr>
              <a:t> </a:t>
            </a:r>
            <a:r>
              <a:rPr lang="en-US" sz="2000" b="1" dirty="0" smtClean="0">
                <a:solidFill>
                  <a:srgbClr val="C00000"/>
                </a:solidFill>
                <a:latin typeface="+mn-lt"/>
              </a:rPr>
              <a:t>mechanism</a:t>
            </a:r>
            <a:r>
              <a:rPr lang="en-US" sz="2000" dirty="0" smtClean="0">
                <a:latin typeface="+mn-lt"/>
              </a:rPr>
              <a:t>, wherein the lifting mechanism is a </a:t>
            </a:r>
            <a:r>
              <a:rPr lang="en-US" sz="2000" dirty="0">
                <a:latin typeface="+mn-lt"/>
              </a:rPr>
              <a:t>hydraulic </a:t>
            </a:r>
            <a:r>
              <a:rPr lang="en-US" sz="2000" dirty="0" smtClean="0">
                <a:latin typeface="+mn-lt"/>
              </a:rPr>
              <a:t>lift.</a:t>
            </a:r>
          </a:p>
          <a:p>
            <a:pPr marL="0" indent="0">
              <a:buNone/>
            </a:pPr>
            <a:endParaRPr lang="en-US" sz="400" dirty="0"/>
          </a:p>
          <a:p>
            <a:r>
              <a:rPr lang="en-US" sz="2000" dirty="0" smtClean="0"/>
              <a:t>No generic claim exists for the identified species</a:t>
            </a:r>
          </a:p>
          <a:p>
            <a:r>
              <a:rPr lang="en-US" sz="2000" dirty="0" smtClean="0"/>
              <a:t>However, the claims contain technical features common to both species – a </a:t>
            </a:r>
            <a:r>
              <a:rPr lang="en-US" sz="2000" b="1" dirty="0" smtClean="0">
                <a:solidFill>
                  <a:srgbClr val="C00000"/>
                </a:solidFill>
                <a:latin typeface="+mn-lt"/>
              </a:rPr>
              <a:t>chair</a:t>
            </a:r>
            <a:r>
              <a:rPr lang="en-US" sz="2000" dirty="0" smtClean="0"/>
              <a:t> with a </a:t>
            </a:r>
            <a:r>
              <a:rPr lang="en-US" sz="2000" b="1" dirty="0" smtClean="0">
                <a:solidFill>
                  <a:srgbClr val="C00000"/>
                </a:solidFill>
                <a:latin typeface="+mn-lt"/>
              </a:rPr>
              <a:t>lifting</a:t>
            </a:r>
            <a:r>
              <a:rPr lang="en-US" sz="2000" b="1" dirty="0" smtClean="0">
                <a:latin typeface="+mn-lt"/>
              </a:rPr>
              <a:t> </a:t>
            </a:r>
            <a:r>
              <a:rPr lang="en-US" sz="2000" b="1" dirty="0" smtClean="0">
                <a:solidFill>
                  <a:srgbClr val="C00000"/>
                </a:solidFill>
                <a:latin typeface="+mn-lt"/>
              </a:rPr>
              <a:t>mechanism</a:t>
            </a:r>
          </a:p>
          <a:p>
            <a:pPr lvl="1"/>
            <a:r>
              <a:rPr lang="en-US" sz="1800" dirty="0" smtClean="0"/>
              <a:t>If the prior art teaches any chair with a lifting mechanism, unity is lacking between species A and species B </a:t>
            </a:r>
            <a:r>
              <a:rPr lang="en-US" sz="1800" i="1" dirty="0" smtClean="0"/>
              <a:t>a posteriori</a:t>
            </a:r>
            <a:r>
              <a:rPr lang="en-US" sz="1800" dirty="0" smtClean="0"/>
              <a:t>,</a:t>
            </a:r>
            <a:r>
              <a:rPr lang="en-US" sz="1800" i="1" dirty="0" smtClean="0"/>
              <a:t> </a:t>
            </a:r>
            <a:r>
              <a:rPr lang="en-US" sz="1800" dirty="0" smtClean="0"/>
              <a:t>since a </a:t>
            </a:r>
            <a:r>
              <a:rPr lang="en-US" sz="1800" b="1" dirty="0" smtClean="0"/>
              <a:t>special</a:t>
            </a:r>
            <a:r>
              <a:rPr lang="en-US" sz="1800" dirty="0" smtClean="0"/>
              <a:t> technical feature is </a:t>
            </a:r>
            <a:r>
              <a:rPr lang="en-US" sz="1800" b="1" dirty="0" smtClean="0"/>
              <a:t>not</a:t>
            </a:r>
            <a:r>
              <a:rPr lang="en-US" sz="1800" dirty="0" smtClean="0"/>
              <a:t> shared among the claimed species </a:t>
            </a:r>
          </a:p>
          <a:p>
            <a:pPr marL="0" lvl="0" indent="0">
              <a:buNone/>
              <a:tabLst>
                <a:tab pos="1371600" algn="l"/>
              </a:tabLst>
            </a:pPr>
            <a:endParaRPr lang="en-US" sz="2000"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54</a:t>
            </a:fld>
            <a:endParaRPr lang="en-US" dirty="0"/>
          </a:p>
        </p:txBody>
      </p:sp>
    </p:spTree>
    <p:extLst>
      <p:ext uri="{BB962C8B-B14F-4D97-AF65-F5344CB8AC3E}">
        <p14:creationId xmlns:p14="http://schemas.microsoft.com/office/powerpoint/2010/main" val="2659760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400" dirty="0" smtClean="0"/>
              <a:t>Election of species – </a:t>
            </a:r>
            <a:br>
              <a:rPr lang="en-US" sz="3400" dirty="0" smtClean="0"/>
            </a:br>
            <a:r>
              <a:rPr lang="en-US" sz="3400" dirty="0" smtClean="0"/>
              <a:t>consideration of the claims</a:t>
            </a:r>
            <a:endParaRPr lang="en-US" sz="3400" dirty="0"/>
          </a:p>
        </p:txBody>
      </p:sp>
      <p:sp>
        <p:nvSpPr>
          <p:cNvPr id="2" name="Content Placeholder 1"/>
          <p:cNvSpPr>
            <a:spLocks noGrp="1"/>
          </p:cNvSpPr>
          <p:nvPr>
            <p:ph idx="1"/>
          </p:nvPr>
        </p:nvSpPr>
        <p:spPr>
          <a:xfrm>
            <a:off x="457200" y="1485900"/>
            <a:ext cx="8229600" cy="3748556"/>
          </a:xfrm>
        </p:spPr>
        <p:txBody>
          <a:bodyPr/>
          <a:lstStyle/>
          <a:p>
            <a:r>
              <a:rPr lang="en-US" sz="2400" dirty="0" smtClean="0"/>
              <a:t>Unity of </a:t>
            </a:r>
            <a:r>
              <a:rPr lang="en-US" sz="2400" dirty="0"/>
              <a:t>invention </a:t>
            </a:r>
            <a:r>
              <a:rPr lang="en-US" sz="2400" dirty="0" smtClean="0"/>
              <a:t>analysis (</a:t>
            </a:r>
            <a:r>
              <a:rPr lang="en-US" sz="2400" i="1" dirty="0" smtClean="0"/>
              <a:t>a priori </a:t>
            </a:r>
            <a:r>
              <a:rPr lang="en-US" sz="2400" dirty="0" smtClean="0"/>
              <a:t>and </a:t>
            </a:r>
            <a:r>
              <a:rPr lang="en-US" sz="2400" i="1" dirty="0" smtClean="0"/>
              <a:t>a posteriori</a:t>
            </a:r>
            <a:r>
              <a:rPr lang="en-US" sz="2400" dirty="0" smtClean="0"/>
              <a:t>) of the </a:t>
            </a:r>
            <a:r>
              <a:rPr lang="en-US" sz="2400" b="1" dirty="0" smtClean="0">
                <a:solidFill>
                  <a:srgbClr val="C00000"/>
                </a:solidFill>
                <a:latin typeface="+mn-lt"/>
              </a:rPr>
              <a:t>claims</a:t>
            </a:r>
            <a:r>
              <a:rPr lang="en-US" sz="2400" dirty="0" smtClean="0"/>
              <a:t> must be performed in order to determine unity of invention under 37 CFR 1.475</a:t>
            </a:r>
          </a:p>
          <a:p>
            <a:pPr lvl="1"/>
            <a:r>
              <a:rPr lang="en-US" sz="2000" dirty="0" smtClean="0"/>
              <a:t>Therefore, rather than drafting an election of </a:t>
            </a:r>
            <a:r>
              <a:rPr lang="en-US" sz="2000" dirty="0"/>
              <a:t>s</a:t>
            </a:r>
            <a:r>
              <a:rPr lang="en-US" sz="2000" dirty="0" smtClean="0"/>
              <a:t>pecies in </a:t>
            </a:r>
            <a:r>
              <a:rPr lang="en-US" sz="2000" dirty="0"/>
              <a:t>a 35 U.S.C. </a:t>
            </a:r>
            <a:r>
              <a:rPr lang="en-US" sz="2000" dirty="0" smtClean="0"/>
              <a:t>371 application, it may be preferable to restrict the claims into different invention groups instead, if possible</a:t>
            </a:r>
            <a:endParaRPr lang="en-US" sz="2000"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55</a:t>
            </a:fld>
            <a:endParaRPr lang="en-US" dirty="0"/>
          </a:p>
        </p:txBody>
      </p:sp>
    </p:spTree>
    <p:extLst>
      <p:ext uri="{BB962C8B-B14F-4D97-AF65-F5344CB8AC3E}">
        <p14:creationId xmlns:p14="http://schemas.microsoft.com/office/powerpoint/2010/main" val="2660169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400" dirty="0" smtClean="0"/>
              <a:t>Election of species – </a:t>
            </a:r>
            <a:r>
              <a:rPr lang="en-US" sz="3400" dirty="0"/>
              <a:t>r</a:t>
            </a:r>
            <a:r>
              <a:rPr lang="en-US" sz="3400" dirty="0" smtClean="0"/>
              <a:t>easonableness</a:t>
            </a:r>
            <a:endParaRPr lang="en-US" sz="3400" dirty="0"/>
          </a:p>
        </p:txBody>
      </p:sp>
      <p:sp>
        <p:nvSpPr>
          <p:cNvPr id="2" name="Content Placeholder 1"/>
          <p:cNvSpPr>
            <a:spLocks noGrp="1"/>
          </p:cNvSpPr>
          <p:nvPr>
            <p:ph idx="1"/>
          </p:nvPr>
        </p:nvSpPr>
        <p:spPr/>
        <p:txBody>
          <a:bodyPr>
            <a:normAutofit/>
          </a:bodyPr>
          <a:lstStyle/>
          <a:p>
            <a:r>
              <a:rPr lang="en-US" sz="2400" b="1" dirty="0" smtClean="0"/>
              <a:t>Reasonableness should always be considered when establishing an election of species under unity </a:t>
            </a:r>
          </a:p>
          <a:p>
            <a:pPr lvl="1"/>
            <a:r>
              <a:rPr lang="en-US" sz="2000" dirty="0" smtClean="0"/>
              <a:t>Species may be </a:t>
            </a:r>
            <a:r>
              <a:rPr lang="en-US" sz="2000" b="1" dirty="0" smtClean="0">
                <a:solidFill>
                  <a:srgbClr val="C00000"/>
                </a:solidFill>
              </a:rPr>
              <a:t>obvious variants </a:t>
            </a:r>
            <a:r>
              <a:rPr lang="en-US" sz="2000" dirty="0" smtClean="0"/>
              <a:t>or </a:t>
            </a:r>
            <a:r>
              <a:rPr lang="en-US" sz="2000" b="1" dirty="0" smtClean="0">
                <a:solidFill>
                  <a:srgbClr val="C00000"/>
                </a:solidFill>
              </a:rPr>
              <a:t>recognized equivalents</a:t>
            </a:r>
            <a:endParaRPr lang="en-US" sz="2000" dirty="0"/>
          </a:p>
          <a:p>
            <a:pPr lvl="2"/>
            <a:r>
              <a:rPr lang="en-US" sz="1800" dirty="0" smtClean="0"/>
              <a:t>Evidenced by applicant’s disclosure or readily apparent in the prior art</a:t>
            </a:r>
          </a:p>
          <a:p>
            <a:pPr lvl="2"/>
            <a:r>
              <a:rPr lang="en-US" sz="1800" dirty="0" smtClean="0"/>
              <a:t>If the claimed species are sufficiently small in number and encompass obvious </a:t>
            </a:r>
            <a:r>
              <a:rPr lang="en-US" sz="1800" dirty="0"/>
              <a:t>variants or recognized equivalents </a:t>
            </a:r>
          </a:p>
          <a:p>
            <a:pPr lvl="3"/>
            <a:r>
              <a:rPr lang="en-US" sz="1600" dirty="0" smtClean="0"/>
              <a:t>Election may not be reasonable </a:t>
            </a:r>
          </a:p>
          <a:p>
            <a:pPr lvl="3"/>
            <a:r>
              <a:rPr lang="en-US" sz="1600" dirty="0" smtClean="0"/>
              <a:t>When applicable, the clamed species that are </a:t>
            </a:r>
            <a:r>
              <a:rPr lang="en-US" sz="1600" dirty="0"/>
              <a:t>obvious variants or recognized equivalents </a:t>
            </a:r>
            <a:r>
              <a:rPr lang="en-US" sz="1600" dirty="0" smtClean="0"/>
              <a:t>should be grouped together</a:t>
            </a:r>
            <a:endParaRPr lang="en-US" sz="1600" dirty="0"/>
          </a:p>
          <a:p>
            <a:pPr lvl="1"/>
            <a:r>
              <a:rPr lang="en-US" sz="2000" dirty="0"/>
              <a:t>Consideration of reasonableness is deemed satisfied if</a:t>
            </a:r>
          </a:p>
          <a:p>
            <a:pPr lvl="2"/>
            <a:r>
              <a:rPr lang="en-US" sz="1800" dirty="0"/>
              <a:t>The number of claimed species is excessive, since determination of obvious variants or recognized equivalents would pose a serious burden</a:t>
            </a:r>
          </a:p>
          <a:p>
            <a:pPr lvl="3"/>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56</a:t>
            </a:fld>
            <a:endParaRPr lang="en-US" dirty="0"/>
          </a:p>
        </p:txBody>
      </p:sp>
    </p:spTree>
    <p:extLst>
      <p:ext uri="{BB962C8B-B14F-4D97-AF65-F5344CB8AC3E}">
        <p14:creationId xmlns:p14="http://schemas.microsoft.com/office/powerpoint/2010/main" val="1831393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Generic claim – example 1</a:t>
            </a:r>
            <a:endParaRPr lang="en-US" sz="3400" dirty="0"/>
          </a:p>
        </p:txBody>
      </p:sp>
      <p:grpSp>
        <p:nvGrpSpPr>
          <p:cNvPr id="3" name="Group 2" descr="Diagram of Claim 1 which is generic and Claims 2 and 3 are species of Claim 1."/>
          <p:cNvGrpSpPr/>
          <p:nvPr/>
        </p:nvGrpSpPr>
        <p:grpSpPr>
          <a:xfrm>
            <a:off x="589352" y="1181100"/>
            <a:ext cx="7810500" cy="3526741"/>
            <a:chOff x="589352" y="1028700"/>
            <a:chExt cx="7810500" cy="3526741"/>
          </a:xfrm>
        </p:grpSpPr>
        <p:sp>
          <p:nvSpPr>
            <p:cNvPr id="7" name="Rectangle 6"/>
            <p:cNvSpPr/>
            <p:nvPr/>
          </p:nvSpPr>
          <p:spPr bwMode="auto">
            <a:xfrm>
              <a:off x="589352" y="1028700"/>
              <a:ext cx="7810500" cy="1024416"/>
            </a:xfrm>
            <a:prstGeom prst="rect">
              <a:avLst/>
            </a:prstGeom>
            <a:solidFill>
              <a:srgbClr val="578CB9">
                <a:alpha val="49804"/>
              </a:srgbClr>
            </a:solidFill>
            <a:ln w="9525" cap="flat" cmpd="sng" algn="ctr">
              <a:solidFill>
                <a:schemeClr val="tx1"/>
              </a:solid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UI"/>
                  <a:ea typeface="+mn-ea"/>
                  <a:cs typeface="Arial" panose="020B0604020202020204" pitchFamily="34" charset="0"/>
                </a:rPr>
                <a:t>Claim 1 </a:t>
              </a:r>
              <a:r>
                <a:rPr kumimoji="0" lang="en-US" sz="2000" b="1" i="0" u="none" strike="noStrike" kern="1200" cap="none" spc="0" normalizeH="0" baseline="0" noProof="0" dirty="0" smtClean="0">
                  <a:ln>
                    <a:noFill/>
                  </a:ln>
                  <a:solidFill>
                    <a:prstClr val="black"/>
                  </a:solidFill>
                  <a:effectLst/>
                  <a:uLnTx/>
                  <a:uFillTx/>
                  <a:latin typeface="Segoe UI"/>
                  <a:ea typeface="+mn-ea"/>
                  <a:cs typeface="Arial" panose="020B0604020202020204" pitchFamily="34" charset="0"/>
                </a:rPr>
                <a:t>: A toolkit for mounting a picture</a:t>
              </a:r>
              <a:r>
                <a:rPr kumimoji="0" lang="en-US" sz="2000" b="1" i="0" u="none" strike="noStrike" kern="1200" cap="none" spc="0" normalizeH="0" noProof="0" dirty="0" smtClean="0">
                  <a:ln>
                    <a:noFill/>
                  </a:ln>
                  <a:solidFill>
                    <a:prstClr val="black"/>
                  </a:solidFill>
                  <a:effectLst/>
                  <a:uLnTx/>
                  <a:uFillTx/>
                  <a:latin typeface="Segoe UI"/>
                  <a:ea typeface="+mn-ea"/>
                  <a:cs typeface="Arial" panose="020B0604020202020204" pitchFamily="34" charset="0"/>
                </a:rPr>
                <a:t> </a:t>
              </a:r>
              <a:r>
                <a:rPr kumimoji="0" lang="en-US" sz="2000" b="1" i="0" u="none" strike="noStrike" kern="1200" cap="none" spc="0" normalizeH="0" baseline="0" noProof="0" dirty="0" smtClean="0">
                  <a:ln>
                    <a:noFill/>
                  </a:ln>
                  <a:solidFill>
                    <a:prstClr val="black"/>
                  </a:solidFill>
                  <a:effectLst/>
                  <a:uLnTx/>
                  <a:uFillTx/>
                  <a:latin typeface="Segoe UI"/>
                  <a:ea typeface="+mn-ea"/>
                  <a:cs typeface="Arial" panose="020B0604020202020204" pitchFamily="34" charset="0"/>
                </a:rPr>
                <a:t>comprising: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Segoe UI"/>
                  <a:ea typeface="+mn-ea"/>
                  <a:cs typeface="Arial" panose="020B0604020202020204" pitchFamily="34" charset="0"/>
                </a:rPr>
                <a:t>a frame; and</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Segoe UI"/>
                  <a:ea typeface="+mn-ea"/>
                  <a:cs typeface="Arial" panose="020B0604020202020204" pitchFamily="34" charset="0"/>
                </a:rPr>
                <a:t>a fastener for securing the frame to a wall.</a:t>
              </a:r>
            </a:p>
          </p:txBody>
        </p:sp>
        <p:sp>
          <p:nvSpPr>
            <p:cNvPr id="8" name="Oval 7"/>
            <p:cNvSpPr/>
            <p:nvPr/>
          </p:nvSpPr>
          <p:spPr bwMode="auto">
            <a:xfrm>
              <a:off x="685800" y="2597475"/>
              <a:ext cx="3259995" cy="1957966"/>
            </a:xfrm>
            <a:prstGeom prst="ellipse">
              <a:avLst/>
            </a:prstGeom>
            <a:solidFill>
              <a:srgbClr val="C4E162">
                <a:alpha val="49804"/>
              </a:srgbClr>
            </a:solidFill>
            <a:ln w="9525" cap="flat" cmpd="sng" algn="ctr">
              <a:solidFill>
                <a:schemeClr val="tx1"/>
              </a:solidFill>
              <a:prstDash val="solid"/>
              <a:round/>
              <a:headEnd type="none" w="med" len="med"/>
              <a:tailEnd type="none" w="med" len="med"/>
            </a:ln>
            <a:effectLst/>
            <a:extLst/>
          </p:spPr>
          <p:txBody>
            <a:bodyPr vert="horz" wrap="none" lIns="76200" tIns="38100" rIns="76200" bIns="38100" numCol="1" rtlCol="0" anchor="ctr" anchorCtr="0" compatLnSpc="1">
              <a:prstTxWarp prst="textNoShape">
                <a:avLst/>
              </a:prstTxWarp>
            </a:body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Claim 2</a:t>
              </a: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 The toolkit of claim 1,</a:t>
              </a:r>
              <a:r>
                <a:rPr kumimoji="0" lang="en-US" sz="1800" b="0" i="0" u="none" strike="noStrike" kern="1200" cap="none" spc="0" normalizeH="0" noProof="0" dirty="0" smtClean="0">
                  <a:ln>
                    <a:noFill/>
                  </a:ln>
                  <a:solidFill>
                    <a:prstClr val="black"/>
                  </a:solidFill>
                  <a:effectLst/>
                  <a:uLnTx/>
                  <a:uFillTx/>
                  <a:latin typeface="Segoe UI Light" panose="020B0502040204020203" pitchFamily="34" charset="0"/>
                  <a:cs typeface="Segoe UI Light" panose="020B0502040204020203" pitchFamily="34" charset="0"/>
                </a:rPr>
                <a:t>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wherein</a:t>
              </a:r>
              <a:r>
                <a:rPr kumimoji="0" lang="en-US" sz="1800" b="0" i="0" u="none" strike="noStrike" kern="1200" cap="none" spc="0" normalizeH="0" noProof="0" dirty="0" smtClean="0">
                  <a:ln>
                    <a:noFill/>
                  </a:ln>
                  <a:solidFill>
                    <a:prstClr val="black"/>
                  </a:solidFill>
                  <a:effectLst/>
                  <a:uLnTx/>
                  <a:uFillTx/>
                  <a:latin typeface="Segoe UI Light" panose="020B0502040204020203" pitchFamily="34" charset="0"/>
                  <a:cs typeface="Segoe UI Light" panose="020B0502040204020203" pitchFamily="34" charset="0"/>
                </a:rPr>
                <a:t> </a:t>
              </a: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the fastener is</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double-sided adhesive tape.</a:t>
              </a:r>
              <a:endParaRPr kumimoji="0" lang="en-US" sz="1800" b="0" i="0" u="sng"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16" name="Oval 15"/>
            <p:cNvSpPr/>
            <p:nvPr/>
          </p:nvSpPr>
          <p:spPr bwMode="auto">
            <a:xfrm>
              <a:off x="5029200" y="2638385"/>
              <a:ext cx="3245033" cy="1876146"/>
            </a:xfrm>
            <a:prstGeom prst="ellipse">
              <a:avLst/>
            </a:prstGeom>
            <a:solidFill>
              <a:srgbClr val="C4E162">
                <a:alpha val="49804"/>
              </a:srgbClr>
            </a:solidFill>
            <a:ln w="9525" cap="flat" cmpd="sng" algn="ctr">
              <a:solidFill>
                <a:schemeClr val="tx1"/>
              </a:solidFill>
              <a:prstDash val="solid"/>
              <a:round/>
              <a:headEnd type="none" w="med" len="med"/>
              <a:tailEnd type="none" w="med" len="med"/>
            </a:ln>
            <a:effectLst/>
            <a:extLst/>
          </p:spPr>
          <p:txBody>
            <a:bodyPr vert="horz" wrap="none" lIns="76200" tIns="38100" rIns="76200" bIns="38100" numCol="1" rtlCol="0" anchor="ctr" anchorCtr="0" compatLnSpc="1">
              <a:prstTxWarp prst="textNoShape">
                <a:avLst/>
              </a:prstTxWarp>
            </a:body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Claim </a:t>
              </a:r>
              <a:r>
                <a:rPr kumimoji="0" lang="en-US" sz="1800" b="1"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3</a:t>
              </a: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 </a:t>
              </a:r>
              <a:r>
                <a:rPr kumimoji="0" lang="en-US" sz="18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The </a:t>
              </a: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toolkit </a:t>
              </a:r>
              <a:r>
                <a:rPr kumimoji="0" lang="en-US" sz="18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of </a:t>
              </a: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claim </a:t>
              </a:r>
              <a:r>
                <a:rPr kumimoji="0" lang="en-US" sz="18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1, </a:t>
              </a:r>
              <a:endPar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endParaRP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wherein</a:t>
              </a:r>
              <a:r>
                <a:rPr lang="en-US" sz="1800" noProof="0" dirty="0" smtClean="0">
                  <a:solidFill>
                    <a:prstClr val="black"/>
                  </a:solidFill>
                  <a:latin typeface="Segoe UI Light" panose="020B0502040204020203" pitchFamily="34" charset="0"/>
                  <a:cs typeface="Segoe UI Light" panose="020B0502040204020203" pitchFamily="34" charset="0"/>
                </a:rPr>
                <a:t> </a:t>
              </a: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the </a:t>
              </a:r>
              <a:r>
                <a:rPr kumimoji="0" lang="en-US" sz="18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fastener </a:t>
              </a:r>
              <a:r>
                <a:rPr kumimoji="0" lang="en-US" sz="18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is a nail.</a:t>
              </a:r>
              <a:endParaRPr kumimoji="0" lang="en-US" sz="1800" b="0" i="0" u="sng"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cxnSp>
          <p:nvCxnSpPr>
            <p:cNvPr id="13" name="Straight Arrow Connector 12"/>
            <p:cNvCxnSpPr/>
            <p:nvPr/>
          </p:nvCxnSpPr>
          <p:spPr bwMode="auto">
            <a:xfrm>
              <a:off x="4407569" y="2056291"/>
              <a:ext cx="926431" cy="908186"/>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3581400" y="2053116"/>
              <a:ext cx="823008" cy="901222"/>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Slide Number Placeholder 4"/>
          <p:cNvSpPr>
            <a:spLocks noGrp="1"/>
          </p:cNvSpPr>
          <p:nvPr>
            <p:ph type="sldNum" sz="quarter" idx="10"/>
          </p:nvPr>
        </p:nvSpPr>
        <p:spPr/>
        <p:txBody>
          <a:bodyPr/>
          <a:lstStyle/>
          <a:p>
            <a:fld id="{1D648693-0942-45E9-83AE-76FC568F9452}" type="slidenum">
              <a:rPr lang="en-US" smtClean="0"/>
              <a:pPr/>
              <a:t>57</a:t>
            </a:fld>
            <a:endParaRPr lang="en-US" dirty="0"/>
          </a:p>
        </p:txBody>
      </p:sp>
    </p:spTree>
    <p:extLst>
      <p:ext uri="{BB962C8B-B14F-4D97-AF65-F5344CB8AC3E}">
        <p14:creationId xmlns:p14="http://schemas.microsoft.com/office/powerpoint/2010/main" val="17497187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84238"/>
          </a:xfrm>
        </p:spPr>
        <p:txBody>
          <a:bodyPr/>
          <a:lstStyle/>
          <a:p>
            <a:r>
              <a:rPr lang="en-US" sz="3400" dirty="0" smtClean="0"/>
              <a:t>Generic claim – example 2</a:t>
            </a:r>
            <a:endParaRPr lang="en-US" sz="3400" dirty="0"/>
          </a:p>
        </p:txBody>
      </p:sp>
      <p:grpSp>
        <p:nvGrpSpPr>
          <p:cNvPr id="3" name="Group 2" descr="Diagram of Claim 1 which is generic and Claims 2 and 3 are species of Claim 1 where the species are more narrow and specific compared to claims 2 and 3 from Example 1 on the previous slide."/>
          <p:cNvGrpSpPr/>
          <p:nvPr/>
        </p:nvGrpSpPr>
        <p:grpSpPr>
          <a:xfrm>
            <a:off x="457200" y="1070773"/>
            <a:ext cx="8311624" cy="4148927"/>
            <a:chOff x="457200" y="1028700"/>
            <a:chExt cx="8311624" cy="4148927"/>
          </a:xfrm>
        </p:grpSpPr>
        <p:sp>
          <p:nvSpPr>
            <p:cNvPr id="7" name="Rectangle 6"/>
            <p:cNvSpPr/>
            <p:nvPr/>
          </p:nvSpPr>
          <p:spPr bwMode="auto">
            <a:xfrm>
              <a:off x="589352" y="1028700"/>
              <a:ext cx="7810500" cy="999167"/>
            </a:xfrm>
            <a:prstGeom prst="rect">
              <a:avLst/>
            </a:prstGeom>
            <a:solidFill>
              <a:srgbClr val="578CB9">
                <a:alpha val="49804"/>
              </a:srgbClr>
            </a:solidFill>
            <a:ln w="9525" cap="flat" cmpd="sng" algn="ctr">
              <a:solidFill>
                <a:schemeClr val="tx1"/>
              </a:solid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UI"/>
                  <a:ea typeface="+mn-ea"/>
                  <a:cs typeface="Arial" panose="020B0604020202020204" pitchFamily="34" charset="0"/>
                </a:rPr>
                <a:t>Claim 1 </a:t>
              </a:r>
              <a:r>
                <a:rPr kumimoji="0" lang="en-US" sz="2000" b="1" i="0" u="none" strike="noStrike" kern="1200" cap="none" spc="0" normalizeH="0" baseline="0" noProof="0" dirty="0" smtClean="0">
                  <a:ln>
                    <a:noFill/>
                  </a:ln>
                  <a:solidFill>
                    <a:prstClr val="black"/>
                  </a:solidFill>
                  <a:effectLst/>
                  <a:uLnTx/>
                  <a:uFillTx/>
                  <a:latin typeface="Segoe UI"/>
                  <a:ea typeface="+mn-ea"/>
                  <a:cs typeface="Arial" panose="020B0604020202020204" pitchFamily="34" charset="0"/>
                </a:rPr>
                <a:t>: A toolkit for mounting a picture</a:t>
              </a:r>
              <a:r>
                <a:rPr kumimoji="0" lang="en-US" sz="2000" b="1" i="0" u="none" strike="noStrike" kern="1200" cap="none" spc="0" normalizeH="0" noProof="0" dirty="0" smtClean="0">
                  <a:ln>
                    <a:noFill/>
                  </a:ln>
                  <a:solidFill>
                    <a:prstClr val="black"/>
                  </a:solidFill>
                  <a:effectLst/>
                  <a:uLnTx/>
                  <a:uFillTx/>
                  <a:latin typeface="Segoe UI"/>
                  <a:ea typeface="+mn-ea"/>
                  <a:cs typeface="Arial" panose="020B0604020202020204" pitchFamily="34" charset="0"/>
                </a:rPr>
                <a:t> </a:t>
              </a:r>
              <a:r>
                <a:rPr kumimoji="0" lang="en-US" sz="2000" b="1" i="0" u="none" strike="noStrike" kern="1200" cap="none" spc="0" normalizeH="0" baseline="0" noProof="0" dirty="0" smtClean="0">
                  <a:ln>
                    <a:noFill/>
                  </a:ln>
                  <a:solidFill>
                    <a:prstClr val="black"/>
                  </a:solidFill>
                  <a:effectLst/>
                  <a:uLnTx/>
                  <a:uFillTx/>
                  <a:latin typeface="Segoe UI"/>
                  <a:ea typeface="+mn-ea"/>
                  <a:cs typeface="Arial" panose="020B0604020202020204" pitchFamily="34" charset="0"/>
                </a:rPr>
                <a:t>comprising: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Segoe UI"/>
                  <a:ea typeface="+mn-ea"/>
                  <a:cs typeface="Arial" panose="020B0604020202020204" pitchFamily="34" charset="0"/>
                </a:rPr>
                <a:t>a frame; and</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Segoe UI"/>
                  <a:ea typeface="+mn-ea"/>
                  <a:cs typeface="Arial" panose="020B0604020202020204" pitchFamily="34" charset="0"/>
                </a:rPr>
                <a:t>a fastener for securing the frame to a wall.</a:t>
              </a:r>
            </a:p>
          </p:txBody>
        </p:sp>
        <p:sp>
          <p:nvSpPr>
            <p:cNvPr id="8" name="Oval 7"/>
            <p:cNvSpPr/>
            <p:nvPr/>
          </p:nvSpPr>
          <p:spPr bwMode="auto">
            <a:xfrm>
              <a:off x="457200" y="2247900"/>
              <a:ext cx="4715790" cy="2929727"/>
            </a:xfrm>
            <a:prstGeom prst="ellipse">
              <a:avLst/>
            </a:prstGeom>
            <a:solidFill>
              <a:srgbClr val="C4E162">
                <a:alpha val="49804"/>
              </a:srgbClr>
            </a:solidFill>
            <a:ln w="9525" cap="flat" cmpd="sng" algn="ctr">
              <a:solidFill>
                <a:schemeClr val="tx1"/>
              </a:solid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Claim 2</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 The toolkit of claim 1, </a:t>
              </a:r>
              <a:endPar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w</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herein the fastener is a double-</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s</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ided adhesive tape consisting of a</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n</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onwoven carrier layer having an acrylic pressure-</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s</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ensitive adhesive layer having a thickness of 0.625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m</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ils and an acrylic pressure-sensitive adhesive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l</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ayer containing glass microbubbles on an</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o</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pposite surface of the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c</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arrier layer.</a:t>
              </a:r>
              <a:endParaRPr kumimoji="0" lang="en-US" sz="1600" b="0" i="0" u="sng"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16" name="Oval 15"/>
            <p:cNvSpPr/>
            <p:nvPr/>
          </p:nvSpPr>
          <p:spPr bwMode="auto">
            <a:xfrm>
              <a:off x="5480576" y="2550484"/>
              <a:ext cx="3288248" cy="1981200"/>
            </a:xfrm>
            <a:prstGeom prst="ellipse">
              <a:avLst/>
            </a:prstGeom>
            <a:solidFill>
              <a:srgbClr val="C4E162">
                <a:alpha val="49804"/>
              </a:srgbClr>
            </a:solidFill>
            <a:ln w="9525" cap="flat" cmpd="sng" algn="ctr">
              <a:solidFill>
                <a:schemeClr val="tx1"/>
              </a:solid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Claim </a:t>
              </a:r>
              <a:r>
                <a:rPr kumimoji="0" lang="en-US" sz="1600" b="1"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3</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 </a:t>
              </a: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The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rPr>
                <a:t>toolkit of </a:t>
              </a: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claim 1 wherein, the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fastener is a brass-plated,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3/8” double-headed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steel screw having a length of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Segoe UI Light" panose="020B0502040204020203" pitchFamily="34" charset="0"/>
                  <a:cs typeface="Segoe UI Light" panose="020B0502040204020203" pitchFamily="34" charset="0"/>
                </a:rPr>
                <a:t>3.175 cm. </a:t>
              </a:r>
              <a:endParaRPr kumimoji="0" lang="en-US" sz="1600" b="0" i="0" u="sng"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cxnSp>
          <p:nvCxnSpPr>
            <p:cNvPr id="13" name="Straight Arrow Connector 12"/>
            <p:cNvCxnSpPr/>
            <p:nvPr/>
          </p:nvCxnSpPr>
          <p:spPr bwMode="auto">
            <a:xfrm>
              <a:off x="5288606" y="2030992"/>
              <a:ext cx="732500" cy="762679"/>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4591332" y="2027867"/>
              <a:ext cx="697428" cy="684891"/>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Slide Number Placeholder 4"/>
          <p:cNvSpPr>
            <a:spLocks noGrp="1"/>
          </p:cNvSpPr>
          <p:nvPr>
            <p:ph type="sldNum" sz="quarter" idx="10"/>
          </p:nvPr>
        </p:nvSpPr>
        <p:spPr/>
        <p:txBody>
          <a:bodyPr/>
          <a:lstStyle/>
          <a:p>
            <a:fld id="{1D648693-0942-45E9-83AE-76FC568F9452}" type="slidenum">
              <a:rPr lang="en-US" smtClean="0"/>
              <a:pPr/>
              <a:t>58</a:t>
            </a:fld>
            <a:endParaRPr lang="en-US" dirty="0"/>
          </a:p>
        </p:txBody>
      </p:sp>
    </p:spTree>
    <p:extLst>
      <p:ext uri="{BB962C8B-B14F-4D97-AF65-F5344CB8AC3E}">
        <p14:creationId xmlns:p14="http://schemas.microsoft.com/office/powerpoint/2010/main" val="33580518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Autofit/>
          </a:bodyPr>
          <a:lstStyle/>
          <a:p>
            <a:pPr eaLnBrk="1" fontAlgn="auto" hangingPunct="1">
              <a:spcAft>
                <a:spcPts val="0"/>
              </a:spcAft>
              <a:defRPr/>
            </a:pPr>
            <a:r>
              <a:rPr lang="en-US" altLang="en-US" sz="3400" dirty="0" smtClean="0"/>
              <a:t>Generic claim </a:t>
            </a:r>
            <a:r>
              <a:rPr lang="en-US" altLang="en-US" sz="3400" dirty="0"/>
              <a:t>a</a:t>
            </a:r>
            <a:r>
              <a:rPr lang="en-US" altLang="en-US" sz="3400" dirty="0" smtClean="0"/>
              <a:t>nalysis</a:t>
            </a:r>
            <a:br>
              <a:rPr lang="en-US" altLang="en-US" sz="3400" dirty="0" smtClean="0"/>
            </a:br>
            <a:endParaRPr lang="en-US" altLang="en-US" sz="3400" dirty="0" smtClean="0"/>
          </a:p>
        </p:txBody>
      </p:sp>
      <p:sp>
        <p:nvSpPr>
          <p:cNvPr id="27651" name="Content Placeholder 2"/>
          <p:cNvSpPr>
            <a:spLocks noGrp="1"/>
          </p:cNvSpPr>
          <p:nvPr>
            <p:ph idx="1"/>
          </p:nvPr>
        </p:nvSpPr>
        <p:spPr/>
        <p:txBody>
          <a:bodyPr/>
          <a:lstStyle/>
          <a:p>
            <a:r>
              <a:rPr lang="en-US" sz="2000" dirty="0" smtClean="0"/>
              <a:t>In both generic claim examples 1 and 2, unity </a:t>
            </a:r>
            <a:r>
              <a:rPr lang="en-US" sz="2000" dirty="0"/>
              <a:t>of </a:t>
            </a:r>
            <a:r>
              <a:rPr lang="en-US" sz="2000" dirty="0" smtClean="0"/>
              <a:t>invention exists </a:t>
            </a:r>
            <a:r>
              <a:rPr lang="en-US" sz="2000" i="1" dirty="0" smtClean="0"/>
              <a:t>a priori </a:t>
            </a:r>
            <a:r>
              <a:rPr lang="en-US" sz="2000" dirty="0" smtClean="0"/>
              <a:t>between claims 1-3</a:t>
            </a:r>
          </a:p>
          <a:p>
            <a:pPr lvl="1" eaLnBrk="1" hangingPunct="1"/>
            <a:r>
              <a:rPr lang="en-US" sz="1800" dirty="0"/>
              <a:t>The </a:t>
            </a:r>
            <a:r>
              <a:rPr lang="en-US" sz="1800" dirty="0" smtClean="0"/>
              <a:t>shared </a:t>
            </a:r>
            <a:r>
              <a:rPr lang="en-US" sz="1800" dirty="0"/>
              <a:t>technical feature </a:t>
            </a:r>
            <a:r>
              <a:rPr lang="en-US" sz="1800" dirty="0" smtClean="0"/>
              <a:t>is </a:t>
            </a:r>
            <a:r>
              <a:rPr lang="en-US" sz="1800" b="1" dirty="0" smtClean="0">
                <a:solidFill>
                  <a:srgbClr val="C00000"/>
                </a:solidFill>
              </a:rPr>
              <a:t>a toolkit for mounting a picture comprising:  a frame; and a fastener for securing the frame to the wall</a:t>
            </a:r>
            <a:r>
              <a:rPr lang="en-US" sz="1800" dirty="0" smtClean="0">
                <a:solidFill>
                  <a:srgbClr val="C00000"/>
                </a:solidFill>
              </a:rPr>
              <a:t> </a:t>
            </a:r>
            <a:r>
              <a:rPr lang="en-US" sz="1800" dirty="0"/>
              <a:t>(</a:t>
            </a:r>
            <a:r>
              <a:rPr lang="en-US" sz="1800" i="1" dirty="0"/>
              <a:t>i.e.</a:t>
            </a:r>
            <a:r>
              <a:rPr lang="en-US" sz="1800" dirty="0"/>
              <a:t>, </a:t>
            </a:r>
            <a:r>
              <a:rPr lang="en-US" sz="1800" dirty="0" smtClean="0"/>
              <a:t>generic or linking claim </a:t>
            </a:r>
            <a:r>
              <a:rPr lang="en-US" sz="1800" dirty="0"/>
              <a:t>1</a:t>
            </a:r>
            <a:r>
              <a:rPr lang="en-US" sz="1800" dirty="0" smtClean="0"/>
              <a:t>)</a:t>
            </a:r>
          </a:p>
          <a:p>
            <a:pPr eaLnBrk="1" hangingPunct="1"/>
            <a:r>
              <a:rPr lang="en-US" sz="2000" dirty="0"/>
              <a:t>S</a:t>
            </a:r>
            <a:r>
              <a:rPr lang="en-US" sz="2000" dirty="0" smtClean="0"/>
              <a:t>ince </a:t>
            </a:r>
            <a:r>
              <a:rPr lang="en-US" sz="2000" dirty="0"/>
              <a:t>unity is present </a:t>
            </a:r>
            <a:r>
              <a:rPr lang="en-US" sz="2000" i="1" dirty="0"/>
              <a:t>a priori</a:t>
            </a:r>
            <a:r>
              <a:rPr lang="en-US" sz="2000" dirty="0"/>
              <a:t>, </a:t>
            </a:r>
            <a:r>
              <a:rPr lang="en-US" sz="2000" dirty="0" smtClean="0"/>
              <a:t>determine </a:t>
            </a:r>
            <a:r>
              <a:rPr lang="en-US" sz="2000" dirty="0"/>
              <a:t>if unity of invention </a:t>
            </a:r>
            <a:r>
              <a:rPr lang="en-US" sz="2000" dirty="0" smtClean="0"/>
              <a:t>is present </a:t>
            </a:r>
            <a:r>
              <a:rPr lang="en-US" sz="2000" i="1" dirty="0"/>
              <a:t>a posteriori </a:t>
            </a:r>
          </a:p>
          <a:p>
            <a:pPr lvl="1" eaLnBrk="1" hangingPunct="1"/>
            <a:r>
              <a:rPr lang="en-US" altLang="en-US" sz="1800" dirty="0" smtClean="0"/>
              <a:t>The </a:t>
            </a:r>
            <a:r>
              <a:rPr lang="en-US" altLang="en-US" sz="1800" dirty="0"/>
              <a:t>shared technical </a:t>
            </a:r>
            <a:r>
              <a:rPr lang="en-US" altLang="en-US" sz="1800" dirty="0" smtClean="0"/>
              <a:t>feature (claim 1) must be reviewed against the prior art</a:t>
            </a:r>
            <a:endParaRPr lang="en-US" sz="1800" i="1" dirty="0" smtClean="0"/>
          </a:p>
          <a:p>
            <a:pPr eaLnBrk="1" hangingPunct="1"/>
            <a:r>
              <a:rPr lang="en-US" sz="2000" dirty="0" smtClean="0"/>
              <a:t>Unity of invention is present </a:t>
            </a:r>
            <a:r>
              <a:rPr lang="en-US" sz="2000" i="1" dirty="0" smtClean="0"/>
              <a:t>a posteriori </a:t>
            </a:r>
            <a:r>
              <a:rPr lang="en-US" sz="2000" dirty="0" smtClean="0"/>
              <a:t>only when the shared technical feature is a “special” technical feature</a:t>
            </a:r>
          </a:p>
          <a:p>
            <a:pPr lvl="1" eaLnBrk="1" hangingPunct="1"/>
            <a:r>
              <a:rPr lang="en-US" sz="1800" i="1" dirty="0" smtClean="0"/>
              <a:t>i.e</a:t>
            </a:r>
            <a:r>
              <a:rPr lang="en-US" sz="1800" i="1" dirty="0"/>
              <a:t>.,</a:t>
            </a:r>
            <a:r>
              <a:rPr lang="en-US" sz="1800" dirty="0"/>
              <a:t> the </a:t>
            </a:r>
            <a:r>
              <a:rPr lang="en-US" sz="1800" dirty="0" smtClean="0"/>
              <a:t>shared </a:t>
            </a:r>
            <a:r>
              <a:rPr lang="en-US" sz="1800" dirty="0"/>
              <a:t>technical </a:t>
            </a:r>
            <a:r>
              <a:rPr lang="en-US" sz="1800" dirty="0" smtClean="0"/>
              <a:t>feature is both novel </a:t>
            </a:r>
            <a:r>
              <a:rPr lang="en-US" sz="1800" dirty="0"/>
              <a:t>and </a:t>
            </a:r>
            <a:r>
              <a:rPr lang="en-US" sz="1800" dirty="0" smtClean="0"/>
              <a:t>nonobvious</a:t>
            </a:r>
            <a:endParaRPr lang="en-US" altLang="en-US" sz="2000" dirty="0" smtClean="0">
              <a:latin typeface="Segoe UI" panose="020B0502040204020203" pitchFamily="34" charset="0"/>
            </a:endParaRPr>
          </a:p>
          <a:p>
            <a:pPr marL="0" indent="0" eaLnBrk="1" hangingPunct="1">
              <a:buNone/>
            </a:pPr>
            <a:endParaRPr lang="en-US" altLang="en-US" sz="1800" dirty="0" smtClean="0"/>
          </a:p>
        </p:txBody>
      </p:sp>
      <p:sp>
        <p:nvSpPr>
          <p:cNvPr id="5" name="Slide Number Placeholder 4"/>
          <p:cNvSpPr>
            <a:spLocks noGrp="1"/>
          </p:cNvSpPr>
          <p:nvPr>
            <p:ph type="sldNum" sz="quarter" idx="10"/>
          </p:nvPr>
        </p:nvSpPr>
        <p:spPr/>
        <p:txBody>
          <a:bodyPr/>
          <a:lstStyle/>
          <a:p>
            <a:fld id="{1D648693-0942-45E9-83AE-76FC568F9452}" type="slidenum">
              <a:rPr lang="en-US" smtClean="0"/>
              <a:pPr/>
              <a:t>59</a:t>
            </a:fld>
            <a:endParaRPr lang="en-US" dirty="0"/>
          </a:p>
        </p:txBody>
      </p:sp>
    </p:spTree>
    <p:extLst>
      <p:ext uri="{BB962C8B-B14F-4D97-AF65-F5344CB8AC3E}">
        <p14:creationId xmlns:p14="http://schemas.microsoft.com/office/powerpoint/2010/main" val="3214266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6" name="Rectangle 2"/>
          <p:cNvSpPr>
            <a:spLocks noGrp="1" noChangeArrowheads="1"/>
          </p:cNvSpPr>
          <p:nvPr>
            <p:ph type="title"/>
          </p:nvPr>
        </p:nvSpPr>
        <p:spPr/>
        <p:txBody>
          <a:bodyPr/>
          <a:lstStyle/>
          <a:p>
            <a:r>
              <a:rPr lang="en-US" altLang="en-US" sz="3400" dirty="0" smtClean="0"/>
              <a:t>Restriction analysis </a:t>
            </a:r>
            <a:r>
              <a:rPr lang="en-US" altLang="en-US" sz="3400" dirty="0"/>
              <a:t>a</a:t>
            </a:r>
            <a:r>
              <a:rPr lang="en-US" altLang="en-US" sz="3400" dirty="0" smtClean="0"/>
              <a:t>pplicability</a:t>
            </a:r>
            <a:endParaRPr lang="en-US" altLang="en-US" sz="3400" dirty="0"/>
          </a:p>
        </p:txBody>
      </p:sp>
      <p:sp>
        <p:nvSpPr>
          <p:cNvPr id="51205" name="Rectangle 3"/>
          <p:cNvSpPr>
            <a:spLocks noGrp="1" noChangeArrowheads="1"/>
          </p:cNvSpPr>
          <p:nvPr>
            <p:ph idx="1"/>
          </p:nvPr>
        </p:nvSpPr>
        <p:spPr/>
        <p:txBody>
          <a:bodyPr>
            <a:normAutofit/>
          </a:bodyPr>
          <a:lstStyle/>
          <a:p>
            <a:r>
              <a:rPr lang="en-US" altLang="en-US" sz="2000" dirty="0" smtClean="0"/>
              <a:t>The “independent and distinct” restriction analysis applies to</a:t>
            </a:r>
          </a:p>
          <a:p>
            <a:pPr lvl="1"/>
            <a:r>
              <a:rPr lang="en-US" altLang="en-US" sz="1800" dirty="0" smtClean="0"/>
              <a:t>Any application filed under 35 U.S.C. 111(a), such as a</a:t>
            </a:r>
          </a:p>
          <a:p>
            <a:pPr lvl="2"/>
            <a:r>
              <a:rPr lang="en-US" altLang="en-US" sz="1600" dirty="0" smtClean="0"/>
              <a:t>Continuation (CON) of a international application under the PCT</a:t>
            </a:r>
          </a:p>
          <a:p>
            <a:pPr lvl="2"/>
            <a:r>
              <a:rPr lang="en-US" altLang="en-US" sz="1600" dirty="0"/>
              <a:t>Continuation–in-Part (CIP) of </a:t>
            </a:r>
            <a:r>
              <a:rPr lang="en-US" altLang="en-US" sz="1600" dirty="0" smtClean="0"/>
              <a:t>a PCT </a:t>
            </a:r>
            <a:r>
              <a:rPr lang="en-US" altLang="en-US" sz="1600" dirty="0"/>
              <a:t>international application</a:t>
            </a:r>
          </a:p>
          <a:p>
            <a:pPr lvl="2"/>
            <a:r>
              <a:rPr lang="en-US" altLang="en-US" sz="1600" dirty="0" smtClean="0"/>
              <a:t>CON or a CIP of an application submitted under 35 U.S.C. 371</a:t>
            </a:r>
          </a:p>
          <a:p>
            <a:pPr lvl="2"/>
            <a:r>
              <a:rPr lang="en-US" altLang="en-US" sz="1600" dirty="0" smtClean="0"/>
              <a:t>Divisional (DIV) of a 371 application</a:t>
            </a:r>
          </a:p>
          <a:p>
            <a:r>
              <a:rPr lang="en-US" altLang="en-US" sz="2000" dirty="0" smtClean="0"/>
              <a:t>The “unity of invention” restriction analysis applies to</a:t>
            </a:r>
          </a:p>
          <a:p>
            <a:pPr lvl="1"/>
            <a:r>
              <a:rPr lang="en-US" altLang="en-US" sz="1800" dirty="0" smtClean="0"/>
              <a:t>International applications filed under the PCT during the international stage</a:t>
            </a:r>
          </a:p>
          <a:p>
            <a:pPr lvl="1"/>
            <a:r>
              <a:rPr lang="en-US" altLang="en-US" sz="1800" dirty="0" smtClean="0"/>
              <a:t>All national stage applications submitted under 35 U.S.C. 371</a:t>
            </a:r>
          </a:p>
          <a:p>
            <a:pPr lvl="2"/>
            <a:r>
              <a:rPr lang="en-US" altLang="en-US" sz="1600" dirty="0" smtClean="0"/>
              <a:t>Applicable throughout the application prosecution </a:t>
            </a:r>
          </a:p>
          <a:p>
            <a:pPr lvl="3"/>
            <a:r>
              <a:rPr lang="en-US" altLang="en-US" sz="1600" dirty="0" smtClean="0"/>
              <a:t>Including after a request for continued examination (RCE)</a:t>
            </a:r>
          </a:p>
          <a:p>
            <a:pPr lvl="2"/>
            <a:r>
              <a:rPr lang="en-US" altLang="en-US" sz="1600" dirty="0" smtClean="0"/>
              <a:t>See: </a:t>
            </a:r>
            <a:r>
              <a:rPr lang="en-US" altLang="en-US" sz="1600" i="1" dirty="0" smtClean="0"/>
              <a:t>MPEP 1893.03(d)</a:t>
            </a:r>
            <a:endParaRPr lang="en-US" altLang="en-US" i="1" dirty="0" smtClean="0"/>
          </a:p>
        </p:txBody>
      </p:sp>
      <p:sp>
        <p:nvSpPr>
          <p:cNvPr id="2" name="Slide Number Placeholder 1"/>
          <p:cNvSpPr>
            <a:spLocks noGrp="1"/>
          </p:cNvSpPr>
          <p:nvPr>
            <p:ph type="sldNum" sz="quarter" idx="10"/>
          </p:nvPr>
        </p:nvSpPr>
        <p:spPr/>
        <p:txBody>
          <a:bodyPr/>
          <a:lstStyle/>
          <a:p>
            <a:fld id="{1D648693-0942-45E9-83AE-76FC568F9452}" type="slidenum">
              <a:rPr lang="en-US" smtClean="0"/>
              <a:pPr/>
              <a:t>6</a:t>
            </a:fld>
            <a:endParaRPr lang="en-US" dirty="0"/>
          </a:p>
        </p:txBody>
      </p:sp>
    </p:spTree>
    <p:extLst>
      <p:ext uri="{BB962C8B-B14F-4D97-AF65-F5344CB8AC3E}">
        <p14:creationId xmlns:p14="http://schemas.microsoft.com/office/powerpoint/2010/main" val="22128099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Autofit/>
          </a:bodyPr>
          <a:lstStyle/>
          <a:p>
            <a:pPr eaLnBrk="1" fontAlgn="auto" hangingPunct="1">
              <a:spcAft>
                <a:spcPts val="0"/>
              </a:spcAft>
              <a:defRPr/>
            </a:pPr>
            <a:r>
              <a:rPr lang="en-US" altLang="en-US" sz="3400" dirty="0" smtClean="0"/>
              <a:t>Generic claim analysis – example 1</a:t>
            </a:r>
            <a:br>
              <a:rPr lang="en-US" altLang="en-US" sz="3400" dirty="0" smtClean="0"/>
            </a:br>
            <a:endParaRPr lang="en-US" altLang="en-US" sz="3400" dirty="0" smtClean="0"/>
          </a:p>
        </p:txBody>
      </p:sp>
      <p:sp>
        <p:nvSpPr>
          <p:cNvPr id="27651" name="Content Placeholder 2"/>
          <p:cNvSpPr>
            <a:spLocks noGrp="1"/>
          </p:cNvSpPr>
          <p:nvPr>
            <p:ph idx="1"/>
          </p:nvPr>
        </p:nvSpPr>
        <p:spPr/>
        <p:txBody>
          <a:bodyPr>
            <a:normAutofit/>
          </a:bodyPr>
          <a:lstStyle/>
          <a:p>
            <a:pPr eaLnBrk="1" hangingPunct="1"/>
            <a:r>
              <a:rPr lang="en-US" altLang="en-US" sz="2000" dirty="0" smtClean="0">
                <a:latin typeface="+mn-lt"/>
              </a:rPr>
              <a:t>Since the prior art teaches </a:t>
            </a:r>
            <a:r>
              <a:rPr lang="en-US" sz="2000" dirty="0">
                <a:solidFill>
                  <a:srgbClr val="C00000"/>
                </a:solidFill>
                <a:latin typeface="+mn-lt"/>
              </a:rPr>
              <a:t>a toolkit for mounting a picture comprising: a frame; and a fastener for securing the frame to the </a:t>
            </a:r>
            <a:r>
              <a:rPr lang="en-US" sz="2000" dirty="0" smtClean="0">
                <a:solidFill>
                  <a:srgbClr val="C00000"/>
                </a:solidFill>
                <a:latin typeface="+mn-lt"/>
              </a:rPr>
              <a:t>wall</a:t>
            </a:r>
            <a:r>
              <a:rPr lang="en-US" sz="2000" dirty="0" smtClean="0">
                <a:solidFill>
                  <a:srgbClr val="05050B"/>
                </a:solidFill>
                <a:latin typeface="+mn-lt"/>
              </a:rPr>
              <a:t>, claims 2 and 3 lack unity of invention</a:t>
            </a:r>
          </a:p>
          <a:p>
            <a:r>
              <a:rPr lang="en-US" sz="2000" dirty="0" smtClean="0">
                <a:solidFill>
                  <a:srgbClr val="05050B"/>
                </a:solidFill>
                <a:latin typeface="+mn-lt"/>
              </a:rPr>
              <a:t>However, reasonableness should always be considered </a:t>
            </a:r>
          </a:p>
          <a:p>
            <a:pPr lvl="1"/>
            <a:r>
              <a:rPr lang="en-US" sz="1600" i="1" dirty="0" smtClean="0">
                <a:solidFill>
                  <a:srgbClr val="05050B"/>
                </a:solidFill>
              </a:rPr>
              <a:t>MPEP 1850 </a:t>
            </a:r>
            <a:r>
              <a:rPr lang="en-US" sz="1600" dirty="0" smtClean="0">
                <a:solidFill>
                  <a:srgbClr val="05050B"/>
                </a:solidFill>
              </a:rPr>
              <a:t>requires that </a:t>
            </a:r>
            <a:r>
              <a:rPr lang="en-US" sz="1600" b="1" dirty="0" smtClean="0">
                <a:solidFill>
                  <a:srgbClr val="05050B"/>
                </a:solidFill>
              </a:rPr>
              <a:t>“[</a:t>
            </a:r>
            <a:r>
              <a:rPr lang="en-US" sz="1600" b="1" dirty="0">
                <a:solidFill>
                  <a:srgbClr val="05050B"/>
                </a:solidFill>
              </a:rPr>
              <a:t>t]here should be a broad, practical consideration of the degree of interdependence of the alternatives presented …</a:t>
            </a:r>
            <a:r>
              <a:rPr lang="en-US" sz="1600" b="1" dirty="0">
                <a:solidFill>
                  <a:srgbClr val="00B0F0"/>
                </a:solidFill>
              </a:rPr>
              <a:t> </a:t>
            </a:r>
            <a:r>
              <a:rPr lang="en-US" sz="1600" dirty="0" smtClean="0">
                <a:solidFill>
                  <a:srgbClr val="05050B"/>
                </a:solidFill>
              </a:rPr>
              <a:t>” and benefit </a:t>
            </a:r>
            <a:r>
              <a:rPr lang="en-US" sz="1600" dirty="0">
                <a:solidFill>
                  <a:srgbClr val="05050B"/>
                </a:solidFill>
              </a:rPr>
              <a:t>of any doubt should be given to the </a:t>
            </a:r>
            <a:r>
              <a:rPr lang="en-US" sz="1600" dirty="0" smtClean="0">
                <a:solidFill>
                  <a:srgbClr val="05050B"/>
                </a:solidFill>
              </a:rPr>
              <a:t>applicant</a:t>
            </a:r>
            <a:endParaRPr lang="en-US" sz="1600" dirty="0">
              <a:solidFill>
                <a:srgbClr val="05050B"/>
              </a:solidFill>
            </a:endParaRPr>
          </a:p>
          <a:p>
            <a:r>
              <a:rPr lang="en-US" sz="2000" dirty="0" smtClean="0">
                <a:solidFill>
                  <a:srgbClr val="05050B"/>
                </a:solidFill>
                <a:latin typeface="+mn-lt"/>
              </a:rPr>
              <a:t>In generic claim example 1, using </a:t>
            </a:r>
            <a:r>
              <a:rPr lang="en-US" sz="2000" dirty="0" smtClean="0">
                <a:solidFill>
                  <a:srgbClr val="C00000"/>
                </a:solidFill>
                <a:latin typeface="+mn-lt"/>
              </a:rPr>
              <a:t>double-sided adhesive tape </a:t>
            </a:r>
            <a:r>
              <a:rPr lang="en-US" sz="2000" dirty="0" smtClean="0">
                <a:latin typeface="+mn-lt"/>
              </a:rPr>
              <a:t>or a </a:t>
            </a:r>
            <a:r>
              <a:rPr lang="en-US" sz="2000" dirty="0" smtClean="0">
                <a:solidFill>
                  <a:srgbClr val="C00000"/>
                </a:solidFill>
                <a:latin typeface="+mn-lt"/>
              </a:rPr>
              <a:t>nail</a:t>
            </a:r>
            <a:r>
              <a:rPr lang="en-US" sz="2000" dirty="0" smtClean="0">
                <a:latin typeface="+mn-lt"/>
              </a:rPr>
              <a:t> to hang a picture are well known in the art and obvious variants</a:t>
            </a:r>
          </a:p>
          <a:p>
            <a:pPr lvl="1"/>
            <a:r>
              <a:rPr lang="en-US" sz="1800" dirty="0" smtClean="0">
                <a:latin typeface="+mn-lt"/>
              </a:rPr>
              <a:t>Consequently, an election of species between claims 2 and 3 would not be reasonable</a:t>
            </a:r>
            <a:endParaRPr lang="en-US" altLang="en-US" sz="1800" dirty="0" smtClean="0">
              <a:latin typeface="+mn-lt"/>
            </a:endParaRPr>
          </a:p>
        </p:txBody>
      </p:sp>
      <p:sp>
        <p:nvSpPr>
          <p:cNvPr id="5" name="Slide Number Placeholder 4"/>
          <p:cNvSpPr>
            <a:spLocks noGrp="1"/>
          </p:cNvSpPr>
          <p:nvPr>
            <p:ph type="sldNum" sz="quarter" idx="10"/>
          </p:nvPr>
        </p:nvSpPr>
        <p:spPr/>
        <p:txBody>
          <a:bodyPr/>
          <a:lstStyle/>
          <a:p>
            <a:fld id="{1D648693-0942-45E9-83AE-76FC568F9452}" type="slidenum">
              <a:rPr lang="en-US" smtClean="0"/>
              <a:pPr/>
              <a:t>60</a:t>
            </a:fld>
            <a:endParaRPr lang="en-US" dirty="0"/>
          </a:p>
        </p:txBody>
      </p:sp>
    </p:spTree>
    <p:extLst>
      <p:ext uri="{BB962C8B-B14F-4D97-AF65-F5344CB8AC3E}">
        <p14:creationId xmlns:p14="http://schemas.microsoft.com/office/powerpoint/2010/main" val="2067987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Autofit/>
          </a:bodyPr>
          <a:lstStyle/>
          <a:p>
            <a:pPr eaLnBrk="1" fontAlgn="auto" hangingPunct="1">
              <a:spcAft>
                <a:spcPts val="0"/>
              </a:spcAft>
              <a:defRPr/>
            </a:pPr>
            <a:r>
              <a:rPr lang="en-US" altLang="en-US" sz="3400" dirty="0" smtClean="0"/>
              <a:t>Generic claim analysis – example 2</a:t>
            </a:r>
            <a:r>
              <a:rPr lang="en-US" altLang="en-US" sz="3400" dirty="0" smtClean="0">
                <a:solidFill>
                  <a:schemeClr val="accent1"/>
                </a:solidFill>
              </a:rPr>
              <a:t/>
            </a:r>
            <a:br>
              <a:rPr lang="en-US" altLang="en-US" sz="3400" dirty="0" smtClean="0">
                <a:solidFill>
                  <a:schemeClr val="accent1"/>
                </a:solidFill>
              </a:rPr>
            </a:br>
            <a:endParaRPr lang="en-US" altLang="en-US" sz="3400" dirty="0" smtClean="0">
              <a:solidFill>
                <a:schemeClr val="accent1"/>
              </a:solidFill>
            </a:endParaRPr>
          </a:p>
        </p:txBody>
      </p:sp>
      <p:sp>
        <p:nvSpPr>
          <p:cNvPr id="27651" name="Content Placeholder 2"/>
          <p:cNvSpPr>
            <a:spLocks noGrp="1"/>
          </p:cNvSpPr>
          <p:nvPr>
            <p:ph idx="1"/>
          </p:nvPr>
        </p:nvSpPr>
        <p:spPr/>
        <p:txBody>
          <a:bodyPr/>
          <a:lstStyle/>
          <a:p>
            <a:r>
              <a:rPr lang="en-US" sz="2400" dirty="0" smtClean="0">
                <a:solidFill>
                  <a:srgbClr val="05050B"/>
                </a:solidFill>
              </a:rPr>
              <a:t>In </a:t>
            </a:r>
            <a:r>
              <a:rPr lang="en-US" sz="2400" dirty="0">
                <a:solidFill>
                  <a:srgbClr val="05050B"/>
                </a:solidFill>
              </a:rPr>
              <a:t>g</a:t>
            </a:r>
            <a:r>
              <a:rPr lang="en-US" sz="2400" dirty="0" smtClean="0">
                <a:solidFill>
                  <a:srgbClr val="05050B"/>
                </a:solidFill>
              </a:rPr>
              <a:t>eneric claim example 2, </a:t>
            </a:r>
            <a:r>
              <a:rPr lang="en-US" sz="2400" dirty="0">
                <a:solidFill>
                  <a:srgbClr val="05050B"/>
                </a:solidFill>
              </a:rPr>
              <a:t>using </a:t>
            </a:r>
            <a:r>
              <a:rPr lang="en-US" sz="2400" dirty="0"/>
              <a:t>a </a:t>
            </a:r>
            <a:r>
              <a:rPr lang="en-US" sz="2400" dirty="0" smtClean="0"/>
              <a:t>very specific double-sided </a:t>
            </a:r>
            <a:r>
              <a:rPr lang="en-US" sz="2400" dirty="0"/>
              <a:t>adhesive tape or </a:t>
            </a:r>
            <a:r>
              <a:rPr lang="en-US" sz="2400" dirty="0" smtClean="0"/>
              <a:t>a very </a:t>
            </a:r>
            <a:r>
              <a:rPr lang="en-US" sz="2400" smtClean="0"/>
              <a:t>specific screw </a:t>
            </a:r>
            <a:r>
              <a:rPr lang="en-US" sz="2400" dirty="0"/>
              <a:t>to hang a picture </a:t>
            </a:r>
            <a:r>
              <a:rPr lang="en-US" sz="2400" dirty="0" smtClean="0"/>
              <a:t>would likely </a:t>
            </a:r>
            <a:r>
              <a:rPr lang="en-US" sz="2400" b="1" dirty="0" smtClean="0">
                <a:solidFill>
                  <a:srgbClr val="C00000"/>
                </a:solidFill>
                <a:latin typeface="+mn-lt"/>
              </a:rPr>
              <a:t>NOT</a:t>
            </a:r>
            <a:r>
              <a:rPr lang="en-US" sz="2400" dirty="0" smtClean="0"/>
              <a:t> be considered to be obvious variants</a:t>
            </a:r>
            <a:endParaRPr lang="en-US" sz="2400" dirty="0"/>
          </a:p>
          <a:p>
            <a:r>
              <a:rPr lang="en-US" sz="2400" dirty="0"/>
              <a:t>Thus, </a:t>
            </a:r>
            <a:r>
              <a:rPr lang="en-US" sz="2400" dirty="0" smtClean="0"/>
              <a:t>holding a lack </a:t>
            </a:r>
            <a:r>
              <a:rPr lang="en-US" sz="2400" dirty="0"/>
              <a:t>of </a:t>
            </a:r>
            <a:r>
              <a:rPr lang="en-US" sz="2400" dirty="0" smtClean="0"/>
              <a:t>unity between </a:t>
            </a:r>
            <a:r>
              <a:rPr lang="en-US" sz="2400" dirty="0"/>
              <a:t>claims 2 and 3 </a:t>
            </a:r>
            <a:r>
              <a:rPr lang="en-US" sz="2400" dirty="0" smtClean="0"/>
              <a:t>may </a:t>
            </a:r>
            <a:r>
              <a:rPr lang="en-US" sz="2400" dirty="0"/>
              <a:t>be </a:t>
            </a:r>
            <a:r>
              <a:rPr lang="en-US" sz="2400" dirty="0" smtClean="0"/>
              <a:t>reasonable</a:t>
            </a:r>
            <a:endParaRPr lang="en-US" altLang="en-US" sz="2400" dirty="0"/>
          </a:p>
          <a:p>
            <a:pPr marL="0" indent="0" eaLnBrk="1" hangingPunct="1">
              <a:buNone/>
            </a:pPr>
            <a:endParaRPr lang="en-US" altLang="en-US" sz="2000" dirty="0" smtClean="0"/>
          </a:p>
        </p:txBody>
      </p:sp>
      <p:sp>
        <p:nvSpPr>
          <p:cNvPr id="5" name="Slide Number Placeholder 4"/>
          <p:cNvSpPr>
            <a:spLocks noGrp="1"/>
          </p:cNvSpPr>
          <p:nvPr>
            <p:ph type="sldNum" sz="quarter" idx="10"/>
          </p:nvPr>
        </p:nvSpPr>
        <p:spPr/>
        <p:txBody>
          <a:bodyPr/>
          <a:lstStyle/>
          <a:p>
            <a:fld id="{1D648693-0942-45E9-83AE-76FC568F9452}" type="slidenum">
              <a:rPr lang="en-US" smtClean="0"/>
              <a:pPr/>
              <a:t>61</a:t>
            </a:fld>
            <a:endParaRPr lang="en-US" dirty="0"/>
          </a:p>
        </p:txBody>
      </p:sp>
    </p:spTree>
    <p:extLst>
      <p:ext uri="{BB962C8B-B14F-4D97-AF65-F5344CB8AC3E}">
        <p14:creationId xmlns:p14="http://schemas.microsoft.com/office/powerpoint/2010/main" val="38355506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Autofit/>
          </a:bodyPr>
          <a:lstStyle/>
          <a:p>
            <a:pPr eaLnBrk="1" fontAlgn="auto" hangingPunct="1">
              <a:spcAft>
                <a:spcPts val="0"/>
              </a:spcAft>
              <a:defRPr/>
            </a:pPr>
            <a:r>
              <a:rPr lang="en-US" altLang="en-US" sz="3000" dirty="0" smtClean="0"/>
              <a:t>Generic claim analysis – unity procedure </a:t>
            </a:r>
            <a:r>
              <a:rPr lang="en-US" altLang="en-US" sz="3000" dirty="0" smtClean="0">
                <a:solidFill>
                  <a:schemeClr val="accent1"/>
                </a:solidFill>
              </a:rPr>
              <a:t/>
            </a:r>
            <a:br>
              <a:rPr lang="en-US" altLang="en-US" sz="3000" dirty="0" smtClean="0">
                <a:solidFill>
                  <a:schemeClr val="accent1"/>
                </a:solidFill>
              </a:rPr>
            </a:br>
            <a:endParaRPr lang="en-US" altLang="en-US" sz="3000" dirty="0" smtClean="0">
              <a:solidFill>
                <a:schemeClr val="accent1"/>
              </a:solidFill>
            </a:endParaRPr>
          </a:p>
        </p:txBody>
      </p:sp>
      <p:sp>
        <p:nvSpPr>
          <p:cNvPr id="27651" name="Content Placeholder 2"/>
          <p:cNvSpPr>
            <a:spLocks noGrp="1"/>
          </p:cNvSpPr>
          <p:nvPr>
            <p:ph idx="1"/>
          </p:nvPr>
        </p:nvSpPr>
        <p:spPr/>
        <p:txBody>
          <a:bodyPr>
            <a:normAutofit fontScale="92500"/>
          </a:bodyPr>
          <a:lstStyle/>
          <a:p>
            <a:pPr defTabSz="914400">
              <a:spcBef>
                <a:spcPct val="30000"/>
              </a:spcBef>
              <a:defRPr/>
            </a:pPr>
            <a:r>
              <a:rPr lang="en-US" sz="1600" dirty="0" smtClean="0"/>
              <a:t>Procedurally, either an election of species or grouping of claims may be relied upon using unity of invention</a:t>
            </a:r>
          </a:p>
          <a:p>
            <a:pPr defTabSz="914400">
              <a:spcBef>
                <a:spcPct val="30000"/>
              </a:spcBef>
              <a:defRPr/>
            </a:pPr>
            <a:r>
              <a:rPr lang="en-US" sz="1600" dirty="0" smtClean="0"/>
              <a:t>For Example 2, if utilizing an </a:t>
            </a:r>
            <a:r>
              <a:rPr lang="en-US" sz="1600" b="1" dirty="0" smtClean="0"/>
              <a:t>election of species </a:t>
            </a:r>
            <a:r>
              <a:rPr lang="en-US" sz="1600" dirty="0" smtClean="0"/>
              <a:t>approach, use Form Paragraph </a:t>
            </a:r>
            <a:r>
              <a:rPr lang="en-US" sz="1600" b="1" dirty="0" smtClean="0"/>
              <a:t>18.20 </a:t>
            </a:r>
          </a:p>
          <a:p>
            <a:pPr lvl="1" defTabSz="761970"/>
            <a:r>
              <a:rPr lang="en-US" sz="1600" dirty="0" smtClean="0"/>
              <a:t>Species A would be the </a:t>
            </a:r>
            <a:r>
              <a:rPr lang="en-US" sz="1600" b="1" dirty="0" smtClean="0">
                <a:solidFill>
                  <a:srgbClr val="C00000"/>
                </a:solidFill>
              </a:rPr>
              <a:t>toolkit for mounting […] with double-side adhesive tape consisting of a nonwoven carrier layer having an acrylic pressure-sensitive adhesive layer […] </a:t>
            </a:r>
          </a:p>
          <a:p>
            <a:pPr lvl="1" defTabSz="761970"/>
            <a:r>
              <a:rPr lang="en-US" sz="1600" dirty="0" smtClean="0"/>
              <a:t>Likewise, Species B would be the </a:t>
            </a:r>
            <a:r>
              <a:rPr lang="en-US" sz="1600" b="1" dirty="0" smtClean="0">
                <a:solidFill>
                  <a:srgbClr val="0517ED"/>
                </a:solidFill>
              </a:rPr>
              <a:t>toolkit for mounting […] with a brass-plated, 3/8” double-headed steel screw having a length of 3.175 cm </a:t>
            </a:r>
          </a:p>
          <a:p>
            <a:pPr lvl="1" defTabSz="761970"/>
            <a:r>
              <a:rPr lang="en-US" sz="1600" dirty="0" smtClean="0"/>
              <a:t>Claim 1 would be identified in Form Paragraph 18.20 as </a:t>
            </a:r>
            <a:r>
              <a:rPr lang="en-US" sz="1600" b="1" dirty="0" smtClean="0"/>
              <a:t>a generic claim </a:t>
            </a:r>
          </a:p>
          <a:p>
            <a:pPr defTabSz="914400">
              <a:spcBef>
                <a:spcPct val="30000"/>
              </a:spcBef>
              <a:defRPr/>
            </a:pPr>
            <a:r>
              <a:rPr lang="en-US" sz="1600" dirty="0" smtClean="0"/>
              <a:t>For Example 2, if utilizing a </a:t>
            </a:r>
            <a:r>
              <a:rPr lang="en-US" sz="1600" b="1" dirty="0" smtClean="0"/>
              <a:t>grouping of claims </a:t>
            </a:r>
            <a:r>
              <a:rPr lang="en-US" sz="1600" dirty="0" smtClean="0"/>
              <a:t>approach, use Form Paragraph </a:t>
            </a:r>
            <a:r>
              <a:rPr lang="en-US" sz="1600" b="1" dirty="0" smtClean="0"/>
              <a:t>18.19</a:t>
            </a:r>
            <a:r>
              <a:rPr lang="en-US" sz="1600" dirty="0" smtClean="0"/>
              <a:t> </a:t>
            </a:r>
          </a:p>
          <a:p>
            <a:pPr lvl="1" defTabSz="914400">
              <a:spcBef>
                <a:spcPct val="30000"/>
              </a:spcBef>
              <a:defRPr/>
            </a:pPr>
            <a:r>
              <a:rPr lang="en-US" sz="1600" dirty="0" smtClean="0"/>
              <a:t>Group I - claim 2, drawn to a </a:t>
            </a:r>
            <a:r>
              <a:rPr lang="en-US" sz="1600" b="1" dirty="0" smtClean="0">
                <a:solidFill>
                  <a:srgbClr val="C00000"/>
                </a:solidFill>
              </a:rPr>
              <a:t>toolkit for mounting […] with double-side adhesive tape double-sided adhesive tape […]</a:t>
            </a:r>
          </a:p>
          <a:p>
            <a:pPr lvl="1" defTabSz="914400">
              <a:spcBef>
                <a:spcPct val="30000"/>
              </a:spcBef>
              <a:defRPr/>
            </a:pPr>
            <a:r>
              <a:rPr lang="en-US" sz="1600" dirty="0" smtClean="0"/>
              <a:t>Group II - claim 3, drawn to a </a:t>
            </a:r>
            <a:r>
              <a:rPr lang="en-US" sz="1600" b="1" dirty="0" smtClean="0">
                <a:solidFill>
                  <a:srgbClr val="0517ED"/>
                </a:solidFill>
              </a:rPr>
              <a:t>toolkit for mounting […] with a brass-plated, 3/8” double-headed steel screw having a length of 3.175 cm </a:t>
            </a:r>
          </a:p>
          <a:p>
            <a:pPr lvl="1" defTabSz="914400">
              <a:spcBef>
                <a:spcPct val="30000"/>
              </a:spcBef>
              <a:defRPr/>
            </a:pPr>
            <a:r>
              <a:rPr lang="en-US" sz="1600" dirty="0" smtClean="0"/>
              <a:t>Claim 1 would be placed into </a:t>
            </a:r>
            <a:r>
              <a:rPr lang="en-US" sz="1600" b="1" dirty="0" smtClean="0"/>
              <a:t>linking claim </a:t>
            </a:r>
            <a:r>
              <a:rPr lang="en-US" sz="1600" dirty="0" smtClean="0"/>
              <a:t>Form Paragraph 8.12 and examined with whichever invention Group is elected</a:t>
            </a:r>
          </a:p>
          <a:p>
            <a:pPr marL="0" indent="0" eaLnBrk="1" hangingPunct="1">
              <a:buNone/>
            </a:pPr>
            <a:endParaRPr lang="en-US" altLang="en-US" sz="1800" dirty="0" smtClean="0"/>
          </a:p>
        </p:txBody>
      </p:sp>
      <p:sp>
        <p:nvSpPr>
          <p:cNvPr id="5" name="Slide Number Placeholder 4"/>
          <p:cNvSpPr>
            <a:spLocks noGrp="1"/>
          </p:cNvSpPr>
          <p:nvPr>
            <p:ph type="sldNum" sz="quarter" idx="10"/>
          </p:nvPr>
        </p:nvSpPr>
        <p:spPr/>
        <p:txBody>
          <a:bodyPr/>
          <a:lstStyle/>
          <a:p>
            <a:fld id="{1D648693-0942-45E9-83AE-76FC568F9452}" type="slidenum">
              <a:rPr lang="en-US" smtClean="0"/>
              <a:pPr/>
              <a:t>62</a:t>
            </a:fld>
            <a:endParaRPr lang="en-US" dirty="0"/>
          </a:p>
        </p:txBody>
      </p:sp>
    </p:spTree>
    <p:extLst>
      <p:ext uri="{BB962C8B-B14F-4D97-AF65-F5344CB8AC3E}">
        <p14:creationId xmlns:p14="http://schemas.microsoft.com/office/powerpoint/2010/main" val="20591158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000" dirty="0" smtClean="0"/>
              <a:t>Rejoinder - </a:t>
            </a:r>
            <a:r>
              <a:rPr lang="en-US" sz="3000" dirty="0" smtClean="0">
                <a:latin typeface="Segoe UI" panose="020B0502040204020203" pitchFamily="34" charset="0"/>
                <a:cs typeface="Segoe UI" panose="020B0502040204020203" pitchFamily="34" charset="0"/>
              </a:rPr>
              <a:t>35 U.S.C. 371 applications</a:t>
            </a:r>
            <a:endParaRPr lang="en-US" sz="3000" dirty="0"/>
          </a:p>
        </p:txBody>
      </p:sp>
      <p:sp>
        <p:nvSpPr>
          <p:cNvPr id="5" name="Content Placeholder 4"/>
          <p:cNvSpPr>
            <a:spLocks noGrp="1"/>
          </p:cNvSpPr>
          <p:nvPr>
            <p:ph idx="1"/>
          </p:nvPr>
        </p:nvSpPr>
        <p:spPr/>
        <p:txBody>
          <a:bodyPr>
            <a:normAutofit fontScale="92500" lnSpcReduction="10000"/>
          </a:bodyPr>
          <a:lstStyle/>
          <a:p>
            <a:pPr lvl="0">
              <a:lnSpc>
                <a:spcPct val="110000"/>
              </a:lnSpc>
            </a:pPr>
            <a:r>
              <a:rPr lang="en-US" sz="2400" dirty="0" smtClean="0"/>
              <a:t>At all stages in the examination process, the </a:t>
            </a:r>
            <a:r>
              <a:rPr lang="en-US" sz="2400" dirty="0"/>
              <a:t>e</a:t>
            </a:r>
            <a:r>
              <a:rPr lang="en-US" sz="2400" dirty="0" smtClean="0"/>
              <a:t>xaminer </a:t>
            </a:r>
            <a:r>
              <a:rPr lang="en-US" sz="2400" b="1" dirty="0" smtClean="0">
                <a:solidFill>
                  <a:srgbClr val="C00000"/>
                </a:solidFill>
                <a:latin typeface="+mn-lt"/>
              </a:rPr>
              <a:t>must</a:t>
            </a:r>
            <a:r>
              <a:rPr lang="en-US" sz="2400" dirty="0" smtClean="0">
                <a:solidFill>
                  <a:srgbClr val="00B0F0"/>
                </a:solidFill>
                <a:latin typeface="+mn-lt"/>
              </a:rPr>
              <a:t> </a:t>
            </a:r>
            <a:r>
              <a:rPr lang="en-US" sz="2400" dirty="0" smtClean="0"/>
              <a:t>consider whether any shared technical feature is a “</a:t>
            </a:r>
            <a:r>
              <a:rPr lang="en-US" sz="2400" b="1" dirty="0" smtClean="0">
                <a:solidFill>
                  <a:srgbClr val="C00000"/>
                </a:solidFill>
                <a:latin typeface="+mn-lt"/>
              </a:rPr>
              <a:t>special</a:t>
            </a:r>
            <a:r>
              <a:rPr lang="en-US" sz="2400" dirty="0" smtClean="0"/>
              <a:t>”</a:t>
            </a:r>
            <a:r>
              <a:rPr lang="en-US" sz="2400" b="1" dirty="0" smtClean="0">
                <a:solidFill>
                  <a:srgbClr val="C00000"/>
                </a:solidFill>
                <a:latin typeface="+mn-lt"/>
              </a:rPr>
              <a:t> </a:t>
            </a:r>
            <a:r>
              <a:rPr lang="en-US" sz="2400" dirty="0"/>
              <a:t>technical feature</a:t>
            </a:r>
          </a:p>
          <a:p>
            <a:pPr lvl="1">
              <a:lnSpc>
                <a:spcPct val="110000"/>
              </a:lnSpc>
            </a:pPr>
            <a:r>
              <a:rPr lang="en-US" sz="2000" dirty="0" smtClean="0"/>
              <a:t>If a same (or corresponding) technical feature was previously held to not be a special technical feature (i.e., anticipated by or obvious over the prior art),</a:t>
            </a:r>
          </a:p>
          <a:p>
            <a:pPr lvl="2">
              <a:lnSpc>
                <a:spcPct val="110000"/>
              </a:lnSpc>
            </a:pPr>
            <a:r>
              <a:rPr lang="en-US" sz="1800" dirty="0" smtClean="0"/>
              <a:t>Any claim amendments and arguments should be considered to ensure that this position is still tenable </a:t>
            </a:r>
          </a:p>
          <a:p>
            <a:pPr lvl="1">
              <a:lnSpc>
                <a:spcPct val="110000"/>
              </a:lnSpc>
            </a:pPr>
            <a:r>
              <a:rPr lang="en-US" sz="2000" dirty="0" smtClean="0"/>
              <a:t>If a same (or corresponding) technical feature is subsequently considered to be a “</a:t>
            </a:r>
            <a:r>
              <a:rPr lang="en-US" sz="2000" b="1" dirty="0" smtClean="0"/>
              <a:t>special</a:t>
            </a:r>
            <a:r>
              <a:rPr lang="en-US" sz="2000" dirty="0" smtClean="0"/>
              <a:t>” technical feature</a:t>
            </a:r>
          </a:p>
          <a:p>
            <a:pPr lvl="2">
              <a:lnSpc>
                <a:spcPct val="110000"/>
              </a:lnSpc>
            </a:pPr>
            <a:r>
              <a:rPr lang="en-US" sz="1800" dirty="0" smtClean="0"/>
              <a:t>Any claims drawn to a nonelected invention comprising that special technical feature should be </a:t>
            </a:r>
            <a:r>
              <a:rPr lang="en-US" sz="1800" b="1" dirty="0" smtClean="0"/>
              <a:t>rejoined</a:t>
            </a:r>
            <a:r>
              <a:rPr lang="en-US" sz="1800" dirty="0" smtClean="0"/>
              <a:t> and</a:t>
            </a:r>
          </a:p>
          <a:p>
            <a:pPr lvl="3">
              <a:lnSpc>
                <a:spcPct val="110000"/>
              </a:lnSpc>
            </a:pPr>
            <a:r>
              <a:rPr lang="en-US" sz="1600" dirty="0" smtClean="0"/>
              <a:t>The restriction requirement between those inventions must be withdrawn </a:t>
            </a:r>
          </a:p>
          <a:p>
            <a:pPr>
              <a:lnSpc>
                <a:spcPct val="110000"/>
              </a:lnSpc>
            </a:pPr>
            <a:endParaRPr 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63</a:t>
            </a:fld>
            <a:endParaRPr lang="en-US" dirty="0"/>
          </a:p>
        </p:txBody>
      </p:sp>
    </p:spTree>
    <p:extLst>
      <p:ext uri="{BB962C8B-B14F-4D97-AF65-F5344CB8AC3E}">
        <p14:creationId xmlns:p14="http://schemas.microsoft.com/office/powerpoint/2010/main" val="27147477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000" dirty="0" smtClean="0"/>
              <a:t>Rejoinder - </a:t>
            </a:r>
            <a:r>
              <a:rPr lang="en-US" sz="3000" dirty="0" smtClean="0">
                <a:latin typeface="Segoe UI" panose="020B0502040204020203" pitchFamily="34" charset="0"/>
                <a:cs typeface="Segoe UI" panose="020B0502040204020203" pitchFamily="34" charset="0"/>
              </a:rPr>
              <a:t>35 U.S.C. 371 applications (</a:t>
            </a:r>
            <a:r>
              <a:rPr lang="en-US" sz="3000" i="1" dirty="0" smtClean="0">
                <a:latin typeface="Segoe UI" panose="020B0502040204020203" pitchFamily="34" charset="0"/>
                <a:cs typeface="Segoe UI" panose="020B0502040204020203" pitchFamily="34" charset="0"/>
              </a:rPr>
              <a:t>cont.</a:t>
            </a:r>
            <a:r>
              <a:rPr lang="en-US" sz="3000" dirty="0" smtClean="0">
                <a:latin typeface="Segoe UI" panose="020B0502040204020203" pitchFamily="34" charset="0"/>
                <a:cs typeface="Segoe UI" panose="020B0502040204020203" pitchFamily="34" charset="0"/>
              </a:rPr>
              <a:t>)</a:t>
            </a:r>
            <a:endParaRPr lang="en-US" sz="3000" dirty="0"/>
          </a:p>
        </p:txBody>
      </p:sp>
      <p:sp>
        <p:nvSpPr>
          <p:cNvPr id="5" name="Content Placeholder 4"/>
          <p:cNvSpPr>
            <a:spLocks noGrp="1"/>
          </p:cNvSpPr>
          <p:nvPr>
            <p:ph idx="1"/>
          </p:nvPr>
        </p:nvSpPr>
        <p:spPr/>
        <p:txBody>
          <a:bodyPr>
            <a:normAutofit/>
          </a:bodyPr>
          <a:lstStyle/>
          <a:p>
            <a:pPr lvl="0"/>
            <a:r>
              <a:rPr lang="en-US" sz="2800" dirty="0" smtClean="0"/>
              <a:t>All restriction requirements between </a:t>
            </a:r>
          </a:p>
          <a:p>
            <a:pPr lvl="1"/>
            <a:r>
              <a:rPr lang="en-US" sz="2400" dirty="0" smtClean="0"/>
              <a:t>Product/apparatus and a process of making the product/apparatus, OR </a:t>
            </a:r>
          </a:p>
          <a:p>
            <a:pPr lvl="1"/>
            <a:r>
              <a:rPr lang="en-US" sz="2400" dirty="0" smtClean="0"/>
              <a:t>Product/apparatus and a process of using the product/apparatus </a:t>
            </a:r>
          </a:p>
          <a:p>
            <a:pPr marL="344488" lvl="1" indent="0">
              <a:buNone/>
            </a:pPr>
            <a:r>
              <a:rPr lang="en-US" sz="2400" dirty="0" smtClean="0">
                <a:latin typeface="+mn-lt"/>
              </a:rPr>
              <a:t>should be followed by Form Paragraph 8.21.04</a:t>
            </a:r>
          </a:p>
          <a:p>
            <a:pPr marL="687388" lvl="1" indent="-342900"/>
            <a:r>
              <a:rPr lang="en-US" sz="2400" dirty="0" smtClean="0"/>
              <a:t>To notify the applicant that claims may later be considered for rejoinder</a:t>
            </a:r>
          </a:p>
          <a:p>
            <a:endParaRPr lang="en-US" sz="28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64</a:t>
            </a:fld>
            <a:endParaRPr lang="en-US" dirty="0"/>
          </a:p>
        </p:txBody>
      </p:sp>
    </p:spTree>
    <p:extLst>
      <p:ext uri="{BB962C8B-B14F-4D97-AF65-F5344CB8AC3E}">
        <p14:creationId xmlns:p14="http://schemas.microsoft.com/office/powerpoint/2010/main" val="41543315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13073"/>
            <a:ext cx="8229600" cy="715627"/>
          </a:xfrm>
        </p:spPr>
        <p:txBody>
          <a:bodyPr>
            <a:noAutofit/>
          </a:bodyPr>
          <a:lstStyle/>
          <a:p>
            <a:r>
              <a:rPr lang="en-US" sz="3200" dirty="0" smtClean="0"/>
              <a:t>Rejoinder – </a:t>
            </a:r>
            <a:br>
              <a:rPr lang="en-US" sz="3200" dirty="0" smtClean="0"/>
            </a:br>
            <a:r>
              <a:rPr lang="en-US" sz="3200" dirty="0" smtClean="0"/>
              <a:t>determination of allowable elected claims</a:t>
            </a:r>
            <a:endParaRPr lang="en-US" sz="3200" dirty="0"/>
          </a:p>
        </p:txBody>
      </p:sp>
      <p:sp>
        <p:nvSpPr>
          <p:cNvPr id="5" name="Content Placeholder 4"/>
          <p:cNvSpPr>
            <a:spLocks noGrp="1"/>
          </p:cNvSpPr>
          <p:nvPr>
            <p:ph idx="1"/>
          </p:nvPr>
        </p:nvSpPr>
        <p:spPr>
          <a:xfrm>
            <a:off x="457200" y="1333500"/>
            <a:ext cx="8229600" cy="3900956"/>
          </a:xfrm>
        </p:spPr>
        <p:txBody>
          <a:bodyPr/>
          <a:lstStyle/>
          <a:p>
            <a:pPr lvl="0"/>
            <a:r>
              <a:rPr lang="en-US" sz="2400" dirty="0" smtClean="0"/>
              <a:t>Nonelected </a:t>
            </a:r>
            <a:r>
              <a:rPr lang="en-US" sz="2400" dirty="0"/>
              <a:t>invention(s) </a:t>
            </a:r>
            <a:r>
              <a:rPr lang="en-US" sz="2400" dirty="0" smtClean="0"/>
              <a:t>must </a:t>
            </a:r>
            <a:r>
              <a:rPr lang="en-US" sz="2400" dirty="0"/>
              <a:t>be considered for rejoinder </a:t>
            </a:r>
          </a:p>
          <a:p>
            <a:pPr lvl="1"/>
            <a:r>
              <a:rPr lang="en-US" sz="2000" dirty="0"/>
              <a:t>Once all of the claims drawn to the elected invention are allowable </a:t>
            </a:r>
          </a:p>
          <a:p>
            <a:pPr lvl="2"/>
            <a:r>
              <a:rPr lang="en-US" sz="1800" i="1" dirty="0"/>
              <a:t>i.e.</a:t>
            </a:r>
            <a:r>
              <a:rPr lang="en-US" sz="1800" dirty="0"/>
              <a:t>, meet the requirements of 35 U.S.C. 101, 102, 103 and </a:t>
            </a:r>
            <a:r>
              <a:rPr lang="en-US" sz="1800" dirty="0" smtClean="0"/>
              <a:t>112</a:t>
            </a:r>
          </a:p>
          <a:p>
            <a:r>
              <a:rPr lang="en-US" sz="2400" dirty="0" smtClean="0"/>
              <a:t>The requirement for restriction between </a:t>
            </a:r>
            <a:r>
              <a:rPr lang="en-US" sz="2400" dirty="0"/>
              <a:t>rejoined </a:t>
            </a:r>
            <a:r>
              <a:rPr lang="en-US" sz="2400" dirty="0" smtClean="0"/>
              <a:t>inventions </a:t>
            </a:r>
            <a:r>
              <a:rPr lang="en-US" sz="2400" dirty="0"/>
              <a:t>must be </a:t>
            </a:r>
            <a:r>
              <a:rPr lang="en-US" sz="2400" dirty="0" smtClean="0"/>
              <a:t>withdrawn</a:t>
            </a:r>
          </a:p>
          <a:p>
            <a:endParaRPr lang="en-US" sz="800" dirty="0" smtClean="0"/>
          </a:p>
          <a:p>
            <a:pPr marL="0" lvl="0" indent="0">
              <a:buNone/>
            </a:pPr>
            <a:r>
              <a:rPr lang="en-US" sz="2400" dirty="0" smtClean="0"/>
              <a:t>See: </a:t>
            </a:r>
            <a:r>
              <a:rPr lang="en-US" sz="2400" i="1" dirty="0"/>
              <a:t>MPEP </a:t>
            </a:r>
            <a:r>
              <a:rPr lang="en-US" sz="2400" i="1" dirty="0" smtClean="0"/>
              <a:t>1893.03(d), 821.04, and 821.04(a)</a:t>
            </a:r>
            <a:endParaRPr lang="en-US" sz="2400" i="1" dirty="0"/>
          </a:p>
          <a:p>
            <a:endParaRPr 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65</a:t>
            </a:fld>
            <a:endParaRPr lang="en-US" dirty="0"/>
          </a:p>
        </p:txBody>
      </p:sp>
    </p:spTree>
    <p:extLst>
      <p:ext uri="{BB962C8B-B14F-4D97-AF65-F5344CB8AC3E}">
        <p14:creationId xmlns:p14="http://schemas.microsoft.com/office/powerpoint/2010/main" val="22400552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Rejoinder example – 371 application</a:t>
            </a:r>
            <a:endParaRPr lang="en-US" sz="3400" dirty="0"/>
          </a:p>
        </p:txBody>
      </p:sp>
      <p:sp>
        <p:nvSpPr>
          <p:cNvPr id="3" name="Content Placeholder 2"/>
          <p:cNvSpPr>
            <a:spLocks noGrp="1"/>
          </p:cNvSpPr>
          <p:nvPr>
            <p:ph idx="1"/>
          </p:nvPr>
        </p:nvSpPr>
        <p:spPr/>
        <p:txBody>
          <a:bodyPr>
            <a:normAutofit fontScale="92500" lnSpcReduction="20000"/>
          </a:bodyPr>
          <a:lstStyle/>
          <a:p>
            <a:pPr marL="0" indent="0">
              <a:lnSpc>
                <a:spcPct val="110000"/>
              </a:lnSpc>
              <a:buNone/>
            </a:pPr>
            <a:r>
              <a:rPr lang="en-US" sz="2000" dirty="0" smtClean="0">
                <a:latin typeface="+mn-lt"/>
              </a:rPr>
              <a:t>Claim 1: A system comprising </a:t>
            </a:r>
            <a:r>
              <a:rPr lang="en-US" sz="2000" b="1" dirty="0" smtClean="0">
                <a:solidFill>
                  <a:srgbClr val="C00000"/>
                </a:solidFill>
                <a:latin typeface="+mn-lt"/>
              </a:rPr>
              <a:t>A</a:t>
            </a:r>
            <a:r>
              <a:rPr lang="en-US" sz="2000" dirty="0" smtClean="0">
                <a:latin typeface="+mn-lt"/>
              </a:rPr>
              <a:t>+B.</a:t>
            </a:r>
          </a:p>
          <a:p>
            <a:pPr marL="0" indent="0">
              <a:lnSpc>
                <a:spcPct val="110000"/>
              </a:lnSpc>
              <a:buNone/>
            </a:pPr>
            <a:r>
              <a:rPr lang="en-US" sz="2000" dirty="0" smtClean="0">
                <a:latin typeface="+mn-lt"/>
              </a:rPr>
              <a:t>Claim 2: The system of claim 1, further comprising C.</a:t>
            </a:r>
          </a:p>
          <a:p>
            <a:pPr marL="0" indent="0">
              <a:lnSpc>
                <a:spcPct val="110000"/>
              </a:lnSpc>
              <a:buNone/>
            </a:pPr>
            <a:r>
              <a:rPr lang="en-US" sz="2000" dirty="0" smtClean="0">
                <a:latin typeface="+mn-lt"/>
              </a:rPr>
              <a:t>Claim 3: A system comprising </a:t>
            </a:r>
            <a:r>
              <a:rPr lang="en-US" sz="2000" b="1" dirty="0" smtClean="0">
                <a:solidFill>
                  <a:srgbClr val="C00000"/>
                </a:solidFill>
                <a:latin typeface="+mn-lt"/>
              </a:rPr>
              <a:t>A</a:t>
            </a:r>
            <a:r>
              <a:rPr lang="en-US" sz="2000" dirty="0" smtClean="0">
                <a:latin typeface="+mn-lt"/>
              </a:rPr>
              <a:t>+C.</a:t>
            </a:r>
          </a:p>
          <a:p>
            <a:pPr marL="0" indent="0">
              <a:lnSpc>
                <a:spcPct val="110000"/>
              </a:lnSpc>
              <a:buNone/>
            </a:pPr>
            <a:endParaRPr lang="en-US" sz="400" dirty="0"/>
          </a:p>
          <a:p>
            <a:pPr>
              <a:lnSpc>
                <a:spcPct val="110000"/>
              </a:lnSpc>
            </a:pPr>
            <a:r>
              <a:rPr lang="en-US" sz="1800" dirty="0" smtClean="0"/>
              <a:t>Examiner issues a </a:t>
            </a:r>
            <a:r>
              <a:rPr lang="en-US" sz="1800" dirty="0"/>
              <a:t>r</a:t>
            </a:r>
            <a:r>
              <a:rPr lang="en-US" sz="1800" dirty="0" smtClean="0"/>
              <a:t>estriction requirement, which sets forth</a:t>
            </a:r>
          </a:p>
          <a:p>
            <a:pPr lvl="1">
              <a:lnSpc>
                <a:spcPct val="110000"/>
              </a:lnSpc>
            </a:pPr>
            <a:r>
              <a:rPr lang="en-US" sz="1600" dirty="0" smtClean="0"/>
              <a:t>Group I (claims 1-2) lacks unity of invention with Group II (claim 3)</a:t>
            </a:r>
          </a:p>
          <a:p>
            <a:pPr lvl="1">
              <a:lnSpc>
                <a:spcPct val="110000"/>
              </a:lnSpc>
            </a:pPr>
            <a:r>
              <a:rPr lang="en-US" sz="1600" dirty="0" smtClean="0"/>
              <a:t>Shared technical feature “</a:t>
            </a:r>
            <a:r>
              <a:rPr lang="en-US" sz="1600" b="1" dirty="0" smtClean="0">
                <a:solidFill>
                  <a:srgbClr val="C00000"/>
                </a:solidFill>
              </a:rPr>
              <a:t>A</a:t>
            </a:r>
            <a:r>
              <a:rPr lang="en-US" sz="1600" dirty="0" smtClean="0"/>
              <a:t>” is anticipated by or obvious over the prior art</a:t>
            </a:r>
          </a:p>
          <a:p>
            <a:pPr>
              <a:lnSpc>
                <a:spcPct val="110000"/>
              </a:lnSpc>
            </a:pPr>
            <a:r>
              <a:rPr lang="en-US" sz="1800" dirty="0" smtClean="0"/>
              <a:t>Applicant elects Group I</a:t>
            </a:r>
            <a:endParaRPr lang="en-US" sz="1800" dirty="0"/>
          </a:p>
          <a:p>
            <a:pPr>
              <a:lnSpc>
                <a:spcPct val="110000"/>
              </a:lnSpc>
            </a:pPr>
            <a:r>
              <a:rPr lang="en-US" sz="1800" dirty="0" smtClean="0"/>
              <a:t>During prosecution, the examiner identifies technical feature “C” as being allowable, and </a:t>
            </a:r>
          </a:p>
          <a:p>
            <a:pPr lvl="1">
              <a:lnSpc>
                <a:spcPct val="110000"/>
              </a:lnSpc>
            </a:pPr>
            <a:r>
              <a:rPr lang="en-US" sz="1600" dirty="0" smtClean="0"/>
              <a:t>The applicant subsequently amends claim 1 to include “C” accordingly</a:t>
            </a:r>
          </a:p>
          <a:p>
            <a:pPr>
              <a:lnSpc>
                <a:spcPct val="110000"/>
              </a:lnSpc>
            </a:pPr>
            <a:r>
              <a:rPr lang="en-US" sz="1800" dirty="0" smtClean="0"/>
              <a:t>The examiner should rejoin claim 3</a:t>
            </a:r>
          </a:p>
          <a:p>
            <a:pPr lvl="1">
              <a:lnSpc>
                <a:spcPct val="110000"/>
              </a:lnSpc>
            </a:pPr>
            <a:r>
              <a:rPr lang="en-US" sz="1600" dirty="0" smtClean="0"/>
              <a:t>The shared technical features between the inventions become “</a:t>
            </a:r>
            <a:r>
              <a:rPr lang="en-US" sz="1600" b="1" dirty="0" smtClean="0">
                <a:solidFill>
                  <a:srgbClr val="C00000"/>
                </a:solidFill>
              </a:rPr>
              <a:t>A</a:t>
            </a:r>
            <a:r>
              <a:rPr lang="en-US" sz="1600" dirty="0" smtClean="0"/>
              <a:t>+C”</a:t>
            </a:r>
          </a:p>
          <a:p>
            <a:pPr lvl="1">
              <a:lnSpc>
                <a:spcPct val="110000"/>
              </a:lnSpc>
            </a:pPr>
            <a:r>
              <a:rPr lang="en-US" sz="1600" dirty="0" smtClean="0"/>
              <a:t>The restriction requirement must be withdrawn</a:t>
            </a:r>
          </a:p>
        </p:txBody>
      </p:sp>
      <p:sp>
        <p:nvSpPr>
          <p:cNvPr id="7" name="Slide Number Placeholder 6"/>
          <p:cNvSpPr>
            <a:spLocks noGrp="1"/>
          </p:cNvSpPr>
          <p:nvPr>
            <p:ph type="sldNum" sz="quarter" idx="10"/>
          </p:nvPr>
        </p:nvSpPr>
        <p:spPr/>
        <p:txBody>
          <a:bodyPr/>
          <a:lstStyle/>
          <a:p>
            <a:fld id="{1D648693-0942-45E9-83AE-76FC568F9452}" type="slidenum">
              <a:rPr lang="en-US" smtClean="0"/>
              <a:pPr/>
              <a:t>66</a:t>
            </a:fld>
            <a:endParaRPr lang="en-US" dirty="0"/>
          </a:p>
        </p:txBody>
      </p:sp>
    </p:spTree>
    <p:extLst>
      <p:ext uri="{BB962C8B-B14F-4D97-AF65-F5344CB8AC3E}">
        <p14:creationId xmlns:p14="http://schemas.microsoft.com/office/powerpoint/2010/main" val="12661312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400" dirty="0" smtClean="0"/>
              <a:t>Rejoinder – product and process claims</a:t>
            </a:r>
            <a:endParaRPr lang="en-US" sz="3400" dirty="0"/>
          </a:p>
        </p:txBody>
      </p:sp>
      <p:sp>
        <p:nvSpPr>
          <p:cNvPr id="5" name="Content Placeholder 4"/>
          <p:cNvSpPr>
            <a:spLocks noGrp="1"/>
          </p:cNvSpPr>
          <p:nvPr>
            <p:ph idx="1"/>
          </p:nvPr>
        </p:nvSpPr>
        <p:spPr/>
        <p:txBody>
          <a:bodyPr/>
          <a:lstStyle/>
          <a:p>
            <a:pPr lvl="0"/>
            <a:r>
              <a:rPr lang="en-US" sz="2400" dirty="0" smtClean="0"/>
              <a:t>Nonelected claims that should be rejoined</a:t>
            </a:r>
          </a:p>
          <a:p>
            <a:pPr lvl="1"/>
            <a:r>
              <a:rPr lang="en-US" sz="2000" b="1" dirty="0"/>
              <a:t>Product</a:t>
            </a:r>
            <a:r>
              <a:rPr lang="en-US" sz="2000" dirty="0"/>
              <a:t> </a:t>
            </a:r>
            <a:r>
              <a:rPr lang="en-US" sz="2000" dirty="0" smtClean="0"/>
              <a:t>requiring </a:t>
            </a:r>
            <a:r>
              <a:rPr lang="en-US" sz="2000" dirty="0"/>
              <a:t>all the limitations of an allowable </a:t>
            </a:r>
            <a:r>
              <a:rPr lang="en-US" sz="2000" b="1" dirty="0"/>
              <a:t>product</a:t>
            </a:r>
            <a:r>
              <a:rPr lang="en-US" sz="2000" dirty="0"/>
              <a:t> claim</a:t>
            </a:r>
          </a:p>
          <a:p>
            <a:pPr lvl="1"/>
            <a:r>
              <a:rPr lang="en-US" sz="2000" b="1" dirty="0"/>
              <a:t>Process</a:t>
            </a:r>
            <a:r>
              <a:rPr lang="en-US" sz="2000" dirty="0"/>
              <a:t> </a:t>
            </a:r>
            <a:r>
              <a:rPr lang="en-US" sz="2000" dirty="0" smtClean="0"/>
              <a:t>requiring </a:t>
            </a:r>
            <a:r>
              <a:rPr lang="en-US" sz="2000" dirty="0"/>
              <a:t>all the limitations of an allowable </a:t>
            </a:r>
            <a:r>
              <a:rPr lang="en-US" sz="2000" b="1" dirty="0"/>
              <a:t>process</a:t>
            </a:r>
            <a:r>
              <a:rPr lang="en-US" sz="2000" dirty="0"/>
              <a:t> </a:t>
            </a:r>
            <a:r>
              <a:rPr lang="en-US" sz="2000" dirty="0" smtClean="0"/>
              <a:t>claim</a:t>
            </a:r>
          </a:p>
          <a:p>
            <a:pPr lvl="0"/>
            <a:r>
              <a:rPr lang="en-US" sz="2400" dirty="0" smtClean="0"/>
              <a:t>Nonelected </a:t>
            </a:r>
            <a:r>
              <a:rPr lang="en-US" sz="2400" dirty="0"/>
              <a:t>claims to be </a:t>
            </a:r>
            <a:r>
              <a:rPr lang="en-US" sz="2400" dirty="0" smtClean="0"/>
              <a:t>considered for </a:t>
            </a:r>
            <a:r>
              <a:rPr lang="en-US" sz="2400" dirty="0"/>
              <a:t>rejoinder</a:t>
            </a:r>
          </a:p>
          <a:p>
            <a:pPr lvl="1"/>
            <a:r>
              <a:rPr lang="en-US" sz="2000" dirty="0" smtClean="0"/>
              <a:t>Processes </a:t>
            </a:r>
            <a:r>
              <a:rPr lang="en-US" sz="2000" dirty="0"/>
              <a:t>of making and/or using an allowable </a:t>
            </a:r>
            <a:r>
              <a:rPr lang="en-US" sz="2000" dirty="0" smtClean="0"/>
              <a:t>product claim</a:t>
            </a:r>
            <a:endParaRPr lang="en-US" sz="2000" dirty="0"/>
          </a:p>
          <a:p>
            <a:endParaRPr 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67</a:t>
            </a:fld>
            <a:endParaRPr lang="en-US" dirty="0"/>
          </a:p>
        </p:txBody>
      </p:sp>
    </p:spTree>
    <p:extLst>
      <p:ext uri="{BB962C8B-B14F-4D97-AF65-F5344CB8AC3E}">
        <p14:creationId xmlns:p14="http://schemas.microsoft.com/office/powerpoint/2010/main" val="2568724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400" dirty="0" smtClean="0"/>
              <a:t>Rejoinder - species</a:t>
            </a:r>
            <a:endParaRPr lang="en-US" sz="3400" dirty="0"/>
          </a:p>
        </p:txBody>
      </p:sp>
      <p:sp>
        <p:nvSpPr>
          <p:cNvPr id="5" name="Content Placeholder 4"/>
          <p:cNvSpPr>
            <a:spLocks noGrp="1"/>
          </p:cNvSpPr>
          <p:nvPr>
            <p:ph idx="1"/>
          </p:nvPr>
        </p:nvSpPr>
        <p:spPr/>
        <p:txBody>
          <a:bodyPr>
            <a:normAutofit/>
          </a:bodyPr>
          <a:lstStyle/>
          <a:p>
            <a:pPr lvl="0"/>
            <a:r>
              <a:rPr lang="en-US" sz="2800" dirty="0" smtClean="0"/>
              <a:t>Claims drawn to nonelected species are </a:t>
            </a:r>
            <a:r>
              <a:rPr lang="en-US" sz="2800" dirty="0"/>
              <a:t>considered upon allowance of a generic claim</a:t>
            </a:r>
          </a:p>
          <a:p>
            <a:pPr lvl="1"/>
            <a:r>
              <a:rPr lang="en-US" sz="2400" dirty="0"/>
              <a:t>Where written in dependent form, </a:t>
            </a:r>
            <a:r>
              <a:rPr lang="en-US" sz="2400" dirty="0" smtClean="0"/>
              <a:t>or</a:t>
            </a:r>
          </a:p>
          <a:p>
            <a:pPr lvl="1"/>
            <a:r>
              <a:rPr lang="en-US" sz="2400" dirty="0" smtClean="0"/>
              <a:t>Otherwise require </a:t>
            </a:r>
            <a:r>
              <a:rPr lang="en-US" sz="2400" dirty="0"/>
              <a:t>all the limitations of an allowed generic claim</a:t>
            </a:r>
          </a:p>
          <a:p>
            <a:endParaRPr lang="en-US" sz="28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68</a:t>
            </a:fld>
            <a:endParaRPr lang="en-US" dirty="0"/>
          </a:p>
        </p:txBody>
      </p:sp>
    </p:spTree>
    <p:extLst>
      <p:ext uri="{BB962C8B-B14F-4D97-AF65-F5344CB8AC3E}">
        <p14:creationId xmlns:p14="http://schemas.microsoft.com/office/powerpoint/2010/main" val="27635309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400" dirty="0" smtClean="0"/>
              <a:t>Form paragraphs for unity of invention</a:t>
            </a:r>
            <a:endParaRPr lang="en-US" sz="3400" dirty="0"/>
          </a:p>
        </p:txBody>
      </p:sp>
      <p:sp>
        <p:nvSpPr>
          <p:cNvPr id="7" name="Content Placeholder 6"/>
          <p:cNvSpPr>
            <a:spLocks noGrp="1"/>
          </p:cNvSpPr>
          <p:nvPr>
            <p:ph idx="1"/>
          </p:nvPr>
        </p:nvSpPr>
        <p:spPr/>
        <p:txBody>
          <a:bodyPr>
            <a:normAutofit/>
          </a:bodyPr>
          <a:lstStyle/>
          <a:p>
            <a:r>
              <a:rPr lang="en-US" sz="2400" dirty="0" smtClean="0"/>
              <a:t>FP 18.18* – Heading for Lack of Unity Action </a:t>
            </a:r>
          </a:p>
          <a:p>
            <a:pPr lvl="1"/>
            <a:r>
              <a:rPr lang="en-US" sz="2000" dirty="0" smtClean="0"/>
              <a:t>FP 18.19 – Restriction of multiple groups of inventions, followed by</a:t>
            </a:r>
          </a:p>
          <a:p>
            <a:pPr lvl="2"/>
            <a:r>
              <a:rPr lang="en-US" sz="1800" dirty="0" smtClean="0"/>
              <a:t>FPs 18.06 - 18.06.02, </a:t>
            </a:r>
            <a:r>
              <a:rPr lang="en-US" sz="1800" dirty="0"/>
              <a:t>as </a:t>
            </a:r>
            <a:r>
              <a:rPr lang="en-US" sz="1800" dirty="0" smtClean="0"/>
              <a:t>appropriate, and</a:t>
            </a:r>
            <a:endParaRPr lang="en-US" sz="1800" dirty="0"/>
          </a:p>
          <a:p>
            <a:pPr lvl="2"/>
            <a:r>
              <a:rPr lang="en-US" sz="1800" dirty="0" smtClean="0"/>
              <a:t>FPs 18.07 – 18.07.02, as appropriate</a:t>
            </a:r>
          </a:p>
          <a:p>
            <a:pPr lvl="1"/>
            <a:r>
              <a:rPr lang="en-US" sz="2000" dirty="0" smtClean="0"/>
              <a:t>FP 18.20 – Election of Species, followed by</a:t>
            </a:r>
          </a:p>
          <a:p>
            <a:pPr lvl="2"/>
            <a:r>
              <a:rPr lang="en-US" sz="1800" dirty="0" smtClean="0"/>
              <a:t>FPs 18.07 </a:t>
            </a:r>
            <a:r>
              <a:rPr lang="en-US" sz="1800" dirty="0"/>
              <a:t>- </a:t>
            </a:r>
            <a:r>
              <a:rPr lang="en-US" sz="1800" dirty="0" smtClean="0"/>
              <a:t>18.07.03, as appropriate</a:t>
            </a:r>
          </a:p>
          <a:p>
            <a:r>
              <a:rPr lang="en-US" sz="2400" dirty="0" smtClean="0"/>
              <a:t>FP 18.22* </a:t>
            </a:r>
            <a:r>
              <a:rPr lang="en-US" sz="2400" dirty="0"/>
              <a:t>– </a:t>
            </a:r>
            <a:r>
              <a:rPr lang="en-US" sz="2400" dirty="0" smtClean="0"/>
              <a:t>Requirement for Election and </a:t>
            </a:r>
            <a:r>
              <a:rPr lang="en-US" sz="2400" dirty="0"/>
              <a:t>M</a:t>
            </a:r>
            <a:r>
              <a:rPr lang="en-US" sz="2400" dirty="0" smtClean="0"/>
              <a:t>eans 				  for Traversal</a:t>
            </a:r>
          </a:p>
          <a:p>
            <a:pPr marL="0" indent="0">
              <a:buNone/>
            </a:pPr>
            <a:endParaRPr lang="en-US" sz="800" dirty="0" smtClean="0"/>
          </a:p>
          <a:p>
            <a:pPr marL="0" indent="0">
              <a:spcBef>
                <a:spcPts val="0"/>
              </a:spcBef>
              <a:buNone/>
            </a:pPr>
            <a:endParaRPr lang="en-US" sz="200" dirty="0" smtClean="0"/>
          </a:p>
          <a:p>
            <a:pPr marL="457200" lvl="1" indent="0">
              <a:buNone/>
            </a:pPr>
            <a:r>
              <a:rPr lang="en-US" sz="2000" b="1" dirty="0" smtClean="0"/>
              <a:t>*</a:t>
            </a:r>
            <a:r>
              <a:rPr lang="en-US" sz="2000" dirty="0" smtClean="0"/>
              <a:t>required form paragraphs</a:t>
            </a:r>
            <a:endParaRPr lang="en-US" sz="2000" dirty="0"/>
          </a:p>
          <a:p>
            <a:pPr lvl="1"/>
            <a:endParaRPr lang="en-US" sz="1800" dirty="0" smtClean="0"/>
          </a:p>
          <a:p>
            <a:pPr lvl="1"/>
            <a:endParaRPr lang="en-US" sz="18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69</a:t>
            </a:fld>
            <a:endParaRPr lang="en-US" dirty="0"/>
          </a:p>
        </p:txBody>
      </p:sp>
    </p:spTree>
    <p:extLst>
      <p:ext uri="{BB962C8B-B14F-4D97-AF65-F5344CB8AC3E}">
        <p14:creationId xmlns:p14="http://schemas.microsoft.com/office/powerpoint/2010/main" val="3478125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400" dirty="0" smtClean="0"/>
              <a:t>Application type indicators – 371</a:t>
            </a:r>
            <a:br>
              <a:rPr lang="en-US" sz="3400" dirty="0" smtClean="0"/>
            </a:br>
            <a:endParaRPr lang="en-US" sz="3400" dirty="0"/>
          </a:p>
        </p:txBody>
      </p:sp>
      <p:sp>
        <p:nvSpPr>
          <p:cNvPr id="5" name="Content Placeholder 4" descr="Screenshot of how a national stage application appears in the Application Data tab in DAV.  Continuity and relationship - 371 of PCT/US2013/073303 are highlighted."/>
          <p:cNvSpPr>
            <a:spLocks noGrp="1"/>
          </p:cNvSpPr>
          <p:nvPr>
            <p:ph idx="1"/>
          </p:nvPr>
        </p:nvSpPr>
        <p:spPr/>
        <p:txBody>
          <a:bodyPr>
            <a:normAutofit/>
          </a:bodyPr>
          <a:lstStyle/>
          <a:p>
            <a:r>
              <a:rPr lang="en-US" sz="2800" dirty="0" smtClean="0"/>
              <a:t>Review DAV </a:t>
            </a:r>
          </a:p>
          <a:p>
            <a:pPr lvl="1"/>
            <a:r>
              <a:rPr lang="en-US" sz="2400" dirty="0" smtClean="0"/>
              <a:t>Navigate down to the </a:t>
            </a:r>
            <a:r>
              <a:rPr lang="en-US" sz="2400" b="1" dirty="0" smtClean="0">
                <a:sym typeface="Wingdings" panose="05000000000000000000" pitchFamily="2" charset="2"/>
              </a:rPr>
              <a:t>Continuity</a:t>
            </a:r>
            <a:r>
              <a:rPr lang="en-US" sz="2400" dirty="0" smtClean="0">
                <a:sym typeface="Wingdings" panose="05000000000000000000" pitchFamily="2" charset="2"/>
              </a:rPr>
              <a:t> section from the </a:t>
            </a:r>
            <a:r>
              <a:rPr lang="en-US" sz="2400" b="1" dirty="0" smtClean="0"/>
              <a:t>Application Data </a:t>
            </a:r>
            <a:r>
              <a:rPr lang="en-US" sz="2400" dirty="0" smtClean="0"/>
              <a:t>Tab </a:t>
            </a:r>
            <a:endParaRPr lang="en-US" sz="2400" dirty="0" smtClean="0">
              <a:sym typeface="Wingdings" panose="05000000000000000000" pitchFamily="2" charset="2"/>
            </a:endParaRPr>
          </a:p>
          <a:p>
            <a:pPr lvl="2"/>
            <a:r>
              <a:rPr lang="en-US" sz="2000" dirty="0" smtClean="0">
                <a:sym typeface="Wingdings" panose="05000000000000000000" pitchFamily="2" charset="2"/>
              </a:rPr>
              <a:t>“</a:t>
            </a:r>
            <a:r>
              <a:rPr lang="en-US" sz="2000" b="1" dirty="0" smtClean="0">
                <a:sym typeface="Wingdings" panose="05000000000000000000" pitchFamily="2" charset="2"/>
              </a:rPr>
              <a:t>Relationship”</a:t>
            </a:r>
            <a:r>
              <a:rPr lang="en-US" sz="2000" dirty="0" smtClean="0">
                <a:sym typeface="Wingdings" panose="05000000000000000000" pitchFamily="2" charset="2"/>
              </a:rPr>
              <a:t> information for the </a:t>
            </a:r>
            <a:r>
              <a:rPr lang="en-US" sz="2000" b="1" dirty="0" smtClean="0">
                <a:sym typeface="Wingdings" panose="05000000000000000000" pitchFamily="2" charset="2"/>
              </a:rPr>
              <a:t>instant application</a:t>
            </a:r>
            <a:r>
              <a:rPr lang="en-US" sz="2000" dirty="0" smtClean="0">
                <a:solidFill>
                  <a:srgbClr val="FF0000"/>
                </a:solidFill>
                <a:sym typeface="Wingdings" panose="05000000000000000000" pitchFamily="2" charset="2"/>
              </a:rPr>
              <a:t> </a:t>
            </a:r>
            <a:r>
              <a:rPr lang="en-US" sz="2000" dirty="0" smtClean="0">
                <a:sym typeface="Wingdings" panose="05000000000000000000" pitchFamily="2" charset="2"/>
              </a:rPr>
              <a:t>will indicate </a:t>
            </a:r>
            <a:r>
              <a:rPr lang="en-US" sz="2000" dirty="0" smtClean="0"/>
              <a:t>“</a:t>
            </a:r>
            <a:r>
              <a:rPr lang="en-US" sz="2000" b="1" i="1" dirty="0" smtClean="0"/>
              <a:t>371 of PCT/…</a:t>
            </a:r>
            <a:r>
              <a:rPr lang="en-US" sz="2000" dirty="0" smtClean="0"/>
              <a:t>”</a:t>
            </a:r>
          </a:p>
          <a:p>
            <a:pPr lvl="2"/>
            <a:endParaRPr lang="en-US" sz="1600" dirty="0" smtClean="0"/>
          </a:p>
          <a:p>
            <a:pPr lvl="2"/>
            <a:endParaRPr lang="en-US" sz="1600" dirty="0" smtClean="0"/>
          </a:p>
          <a:p>
            <a:pPr lvl="2"/>
            <a:endParaRPr lang="en-US" sz="1600" dirty="0" smtClean="0"/>
          </a:p>
          <a:p>
            <a:pPr lvl="2"/>
            <a:endParaRPr lang="en-US" sz="1600" dirty="0" smtClean="0"/>
          </a:p>
          <a:p>
            <a:pPr lvl="2"/>
            <a:endParaRPr lang="en-US" sz="1600" dirty="0" smtClean="0"/>
          </a:p>
          <a:p>
            <a:pPr lvl="2"/>
            <a:endParaRPr lang="en-US" sz="1600" dirty="0" smtClean="0"/>
          </a:p>
          <a:p>
            <a:pPr lvl="2"/>
            <a:endParaRPr lang="en-US" sz="1600" dirty="0" smtClean="0"/>
          </a:p>
          <a:p>
            <a:pPr lvl="1"/>
            <a:endParaRPr lang="en-US" sz="2400" dirty="0" smtClean="0"/>
          </a:p>
          <a:p>
            <a:pPr lvl="1"/>
            <a:endParaRPr lang="en-US" sz="2400" dirty="0" smtClean="0"/>
          </a:p>
          <a:p>
            <a:pPr lvl="1"/>
            <a:endParaRPr lang="en-US" sz="2400" dirty="0" smtClean="0"/>
          </a:p>
          <a:p>
            <a:pPr lvl="1"/>
            <a:endParaRPr lang="en-US" sz="1400" dirty="0" smtClean="0"/>
          </a:p>
          <a:p>
            <a:endParaRPr lang="en-US" sz="2800" dirty="0" smtClean="0"/>
          </a:p>
          <a:p>
            <a:pPr lvl="1"/>
            <a:endParaRPr lang="en-US" sz="2400" dirty="0"/>
          </a:p>
        </p:txBody>
      </p:sp>
      <p:sp>
        <p:nvSpPr>
          <p:cNvPr id="13" name="Slide Number Placeholder 12"/>
          <p:cNvSpPr>
            <a:spLocks noGrp="1"/>
          </p:cNvSpPr>
          <p:nvPr>
            <p:ph type="sldNum" sz="quarter" idx="10"/>
          </p:nvPr>
        </p:nvSpPr>
        <p:spPr/>
        <p:txBody>
          <a:bodyPr/>
          <a:lstStyle/>
          <a:p>
            <a:fld id="{1D648693-0942-45E9-83AE-76FC568F9452}" type="slidenum">
              <a:rPr lang="en-US" smtClean="0"/>
              <a:pPr/>
              <a:t>7</a:t>
            </a:fld>
            <a:endParaRPr lang="en-US" dirty="0"/>
          </a:p>
        </p:txBody>
      </p:sp>
      <p:pic>
        <p:nvPicPr>
          <p:cNvPr id="4" name="Picture 3" descr="Screenshot of how a national stage application appears in the Application Data tab in DAV where Continuity and relationship sections are highlighted.  The highlighted relationship section shows that the application is a 371 of PCT/US2013/073303." title="DAV screenshot of the application data tab"/>
          <p:cNvPicPr>
            <a:picLocks noChangeAspect="1"/>
          </p:cNvPicPr>
          <p:nvPr/>
        </p:nvPicPr>
        <p:blipFill>
          <a:blip r:embed="rId3"/>
          <a:stretch>
            <a:fillRect/>
          </a:stretch>
        </p:blipFill>
        <p:spPr>
          <a:xfrm>
            <a:off x="611914" y="3086100"/>
            <a:ext cx="7920172" cy="2209800"/>
          </a:xfrm>
          <a:prstGeom prst="rect">
            <a:avLst/>
          </a:prstGeom>
          <a:ln>
            <a:solidFill>
              <a:schemeClr val="tx1"/>
            </a:solidFill>
          </a:ln>
        </p:spPr>
      </p:pic>
    </p:spTree>
    <p:extLst>
      <p:ext uri="{BB962C8B-B14F-4D97-AF65-F5344CB8AC3E}">
        <p14:creationId xmlns:p14="http://schemas.microsoft.com/office/powerpoint/2010/main" val="30335163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400" dirty="0" smtClean="0"/>
              <a:t>Additional form paragraphs for </a:t>
            </a:r>
            <a:br>
              <a:rPr lang="en-US" sz="3400" dirty="0" smtClean="0"/>
            </a:br>
            <a:r>
              <a:rPr lang="en-US" sz="3400" dirty="0" smtClean="0"/>
              <a:t>unity of invention</a:t>
            </a:r>
            <a:endParaRPr lang="en-US" sz="3400" dirty="0"/>
          </a:p>
        </p:txBody>
      </p:sp>
      <p:sp>
        <p:nvSpPr>
          <p:cNvPr id="7" name="Content Placeholder 6"/>
          <p:cNvSpPr>
            <a:spLocks noGrp="1"/>
          </p:cNvSpPr>
          <p:nvPr>
            <p:ph idx="1"/>
          </p:nvPr>
        </p:nvSpPr>
        <p:spPr>
          <a:xfrm>
            <a:off x="457200" y="1485900"/>
            <a:ext cx="8229600" cy="3748556"/>
          </a:xfrm>
        </p:spPr>
        <p:txBody>
          <a:bodyPr/>
          <a:lstStyle/>
          <a:p>
            <a:r>
              <a:rPr lang="en-US" sz="2000" dirty="0" smtClean="0"/>
              <a:t>FP 8.12</a:t>
            </a:r>
            <a:r>
              <a:rPr lang="en-US" sz="2000" b="1" dirty="0" smtClean="0"/>
              <a:t> </a:t>
            </a:r>
            <a:r>
              <a:rPr lang="en-US" sz="2000" dirty="0" smtClean="0"/>
              <a:t>– Restriction, Linking Claims</a:t>
            </a:r>
          </a:p>
          <a:p>
            <a:r>
              <a:rPr lang="en-US" sz="2000" dirty="0" smtClean="0"/>
              <a:t>FP 8.21.04 – Notice of Potential Rejoinder of Process Claims</a:t>
            </a:r>
          </a:p>
          <a:p>
            <a:r>
              <a:rPr lang="en-US" sz="2000" dirty="0" smtClean="0"/>
              <a:t>FPs 8.23/8.23.01 – Requirement, Election/No Election by Phone</a:t>
            </a:r>
          </a:p>
          <a:p>
            <a:r>
              <a:rPr lang="en-US" sz="2000" dirty="0" smtClean="0"/>
              <a:t>FP 8.23.02 – Joint Inventors, Correction of Inventorship</a:t>
            </a:r>
          </a:p>
          <a:p>
            <a:r>
              <a:rPr lang="en-US" sz="2000" dirty="0" smtClean="0"/>
              <a:t>FP 18.21 – Election by Original Presentation in National Stage Applications</a:t>
            </a:r>
          </a:p>
          <a:p>
            <a:pPr lvl="1"/>
            <a:endParaRPr lang="en-US" sz="2000" dirty="0" smtClean="0"/>
          </a:p>
          <a:p>
            <a:pPr lvl="1"/>
            <a:endParaRPr lang="en-US" sz="20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70</a:t>
            </a:fld>
            <a:endParaRPr lang="en-US" dirty="0"/>
          </a:p>
        </p:txBody>
      </p:sp>
    </p:spTree>
    <p:extLst>
      <p:ext uri="{BB962C8B-B14F-4D97-AF65-F5344CB8AC3E}">
        <p14:creationId xmlns:p14="http://schemas.microsoft.com/office/powerpoint/2010/main" val="40264733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smtClean="0"/>
              <a:t>Common pitfalls</a:t>
            </a:r>
            <a:endParaRPr lang="en-US" sz="3600" dirty="0"/>
          </a:p>
        </p:txBody>
      </p:sp>
      <p:sp>
        <p:nvSpPr>
          <p:cNvPr id="5" name="Content Placeholder 4"/>
          <p:cNvSpPr>
            <a:spLocks noGrp="1"/>
          </p:cNvSpPr>
          <p:nvPr>
            <p:ph idx="1"/>
          </p:nvPr>
        </p:nvSpPr>
        <p:spPr/>
        <p:txBody>
          <a:bodyPr>
            <a:normAutofit fontScale="92500" lnSpcReduction="20000"/>
          </a:bodyPr>
          <a:lstStyle/>
          <a:p>
            <a:pPr>
              <a:lnSpc>
                <a:spcPct val="110000"/>
              </a:lnSpc>
            </a:pPr>
            <a:r>
              <a:rPr lang="en-US" altLang="en-US" sz="1800" dirty="0" smtClean="0"/>
              <a:t>Using the incorrect restriction analysis for the type of application</a:t>
            </a:r>
          </a:p>
          <a:p>
            <a:pPr>
              <a:lnSpc>
                <a:spcPct val="110000"/>
              </a:lnSpc>
            </a:pPr>
            <a:r>
              <a:rPr lang="en-US" altLang="en-US" sz="1800" dirty="0" smtClean="0"/>
              <a:t>Using “independent and distinct” rationale with a “unity of invention” restriction requirement</a:t>
            </a:r>
          </a:p>
          <a:p>
            <a:pPr lvl="1">
              <a:lnSpc>
                <a:spcPct val="110000"/>
              </a:lnSpc>
            </a:pPr>
            <a:r>
              <a:rPr lang="en-US" altLang="en-US" sz="1600" i="1" dirty="0" smtClean="0"/>
              <a:t>E.g</a:t>
            </a:r>
            <a:r>
              <a:rPr lang="en-US" altLang="en-US" sz="1600" dirty="0" smtClean="0"/>
              <a:t>., mention of search burden or separate classifications as a reason for restriction</a:t>
            </a:r>
          </a:p>
          <a:p>
            <a:pPr>
              <a:lnSpc>
                <a:spcPct val="110000"/>
              </a:lnSpc>
            </a:pPr>
            <a:r>
              <a:rPr lang="en-US" altLang="en-US" sz="1800" dirty="0" smtClean="0"/>
              <a:t>Failure to identify and/or apply prior art to </a:t>
            </a:r>
            <a:r>
              <a:rPr lang="en-US" altLang="en-US" sz="1800" b="1" dirty="0" smtClean="0">
                <a:solidFill>
                  <a:srgbClr val="C00000"/>
                </a:solidFill>
                <a:latin typeface="+mn-lt"/>
              </a:rPr>
              <a:t>all</a:t>
            </a:r>
            <a:r>
              <a:rPr lang="en-US" altLang="en-US" sz="1800" dirty="0" smtClean="0"/>
              <a:t> shared technical features in more than one claim grouping</a:t>
            </a:r>
          </a:p>
          <a:p>
            <a:pPr lvl="1">
              <a:lnSpc>
                <a:spcPct val="110000"/>
              </a:lnSpc>
            </a:pPr>
            <a:r>
              <a:rPr lang="en-US" altLang="en-US" sz="1600" dirty="0"/>
              <a:t>No analysis </a:t>
            </a:r>
            <a:r>
              <a:rPr lang="en-US" altLang="en-US" sz="1600" dirty="0" smtClean="0"/>
              <a:t>or </a:t>
            </a:r>
            <a:r>
              <a:rPr lang="en-US" altLang="en-US" sz="1600" dirty="0"/>
              <a:t>incomplete </a:t>
            </a:r>
            <a:r>
              <a:rPr lang="en-US" altLang="en-US" sz="1600" dirty="0" smtClean="0"/>
              <a:t>analysis</a:t>
            </a:r>
          </a:p>
          <a:p>
            <a:pPr>
              <a:lnSpc>
                <a:spcPct val="110000"/>
              </a:lnSpc>
            </a:pPr>
            <a:r>
              <a:rPr lang="en-US" altLang="en-US" sz="1800" dirty="0" smtClean="0"/>
              <a:t>Unreasonable restrictions (</a:t>
            </a:r>
            <a:r>
              <a:rPr lang="en-US" altLang="en-US" sz="1800" i="1" dirty="0" smtClean="0"/>
              <a:t>MPEP</a:t>
            </a:r>
            <a:r>
              <a:rPr lang="en-US" altLang="en-US" sz="1800" dirty="0" smtClean="0"/>
              <a:t> </a:t>
            </a:r>
            <a:r>
              <a:rPr lang="en-US" altLang="en-US" sz="1800" i="1" dirty="0" smtClean="0"/>
              <a:t>1850</a:t>
            </a:r>
            <a:r>
              <a:rPr lang="en-US" altLang="en-US" sz="1800" dirty="0" smtClean="0"/>
              <a:t>)</a:t>
            </a:r>
          </a:p>
          <a:p>
            <a:pPr lvl="1">
              <a:lnSpc>
                <a:spcPct val="110000"/>
              </a:lnSpc>
            </a:pPr>
            <a:r>
              <a:rPr lang="en-US" altLang="en-US" sz="1400" dirty="0" smtClean="0"/>
              <a:t>Lack of unity improperly established on the basis of a narrow, literal, or academic approach </a:t>
            </a:r>
          </a:p>
          <a:p>
            <a:pPr>
              <a:lnSpc>
                <a:spcPct val="110000"/>
              </a:lnSpc>
            </a:pPr>
            <a:r>
              <a:rPr lang="en-US" altLang="en-US" sz="1800" dirty="0" smtClean="0"/>
              <a:t>Formal matters</a:t>
            </a:r>
          </a:p>
          <a:p>
            <a:pPr lvl="1">
              <a:lnSpc>
                <a:spcPct val="110000"/>
              </a:lnSpc>
            </a:pPr>
            <a:r>
              <a:rPr lang="en-US" altLang="en-US" sz="1600" dirty="0" smtClean="0"/>
              <a:t>Failure to include all necessary form paragraphs </a:t>
            </a:r>
          </a:p>
          <a:p>
            <a:pPr lvl="1">
              <a:lnSpc>
                <a:spcPct val="110000"/>
              </a:lnSpc>
            </a:pPr>
            <a:r>
              <a:rPr lang="en-US" altLang="en-US" sz="1600" dirty="0" smtClean="0"/>
              <a:t>Listing claims in incorrect invention grouping(s)</a:t>
            </a:r>
            <a:endParaRPr lang="en-US" altLang="en-US" sz="1600" dirty="0"/>
          </a:p>
          <a:p>
            <a:pPr lvl="1">
              <a:lnSpc>
                <a:spcPct val="110000"/>
              </a:lnSpc>
            </a:pPr>
            <a:r>
              <a:rPr lang="en-US" altLang="en-US" sz="1600" dirty="0" smtClean="0"/>
              <a:t>Failure to provide copies of any required prior art (foreign, NPL)</a:t>
            </a:r>
          </a:p>
          <a:p>
            <a:pPr lvl="1">
              <a:lnSpc>
                <a:spcPct val="110000"/>
              </a:lnSpc>
            </a:pPr>
            <a:r>
              <a:rPr lang="en-US" altLang="en-US" sz="1600" dirty="0" smtClean="0"/>
              <a:t>Using incorrect form paragraphs</a:t>
            </a:r>
            <a:endParaRPr lang="en-US" altLang="en-US" sz="2000" dirty="0" smtClean="0"/>
          </a:p>
        </p:txBody>
      </p:sp>
      <p:sp>
        <p:nvSpPr>
          <p:cNvPr id="2" name="Slide Number Placeholder 1"/>
          <p:cNvSpPr>
            <a:spLocks noGrp="1"/>
          </p:cNvSpPr>
          <p:nvPr>
            <p:ph type="sldNum" sz="quarter" idx="10"/>
          </p:nvPr>
        </p:nvSpPr>
        <p:spPr/>
        <p:txBody>
          <a:bodyPr/>
          <a:lstStyle/>
          <a:p>
            <a:fld id="{1D648693-0942-45E9-83AE-76FC568F9452}" type="slidenum">
              <a:rPr lang="en-US" smtClean="0"/>
              <a:pPr/>
              <a:t>71</a:t>
            </a:fld>
            <a:endParaRPr lang="en-US" dirty="0"/>
          </a:p>
        </p:txBody>
      </p:sp>
    </p:spTree>
    <p:extLst>
      <p:ext uri="{BB962C8B-B14F-4D97-AF65-F5344CB8AC3E}">
        <p14:creationId xmlns:p14="http://schemas.microsoft.com/office/powerpoint/2010/main" val="40342510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400" dirty="0" smtClean="0"/>
              <a:t>Helpful hints</a:t>
            </a:r>
            <a:endParaRPr lang="en-US" sz="3400" dirty="0"/>
          </a:p>
        </p:txBody>
      </p:sp>
      <p:sp>
        <p:nvSpPr>
          <p:cNvPr id="5" name="Content Placeholder 4"/>
          <p:cNvSpPr>
            <a:spLocks noGrp="1"/>
          </p:cNvSpPr>
          <p:nvPr>
            <p:ph idx="1"/>
          </p:nvPr>
        </p:nvSpPr>
        <p:spPr/>
        <p:txBody>
          <a:bodyPr>
            <a:normAutofit/>
          </a:bodyPr>
          <a:lstStyle/>
          <a:p>
            <a:r>
              <a:rPr lang="en-US" sz="2400" dirty="0" smtClean="0"/>
              <a:t>Verify </a:t>
            </a:r>
          </a:p>
          <a:p>
            <a:pPr lvl="1"/>
            <a:r>
              <a:rPr lang="en-US" sz="2000" dirty="0" smtClean="0"/>
              <a:t>The type of application under examination: 371 or 111(a)</a:t>
            </a:r>
          </a:p>
          <a:p>
            <a:pPr lvl="2"/>
            <a:r>
              <a:rPr lang="en-US" sz="1800" dirty="0" smtClean="0"/>
              <a:t>Use the corresponding restriction analysis</a:t>
            </a:r>
          </a:p>
          <a:p>
            <a:pPr lvl="1"/>
            <a:r>
              <a:rPr lang="en-US" sz="2000" dirty="0" smtClean="0"/>
              <a:t>When claims are grouped, every claim is included in an invention grouping or indicated as a linking claim</a:t>
            </a:r>
            <a:endParaRPr lang="en-US" sz="1600" dirty="0" smtClean="0"/>
          </a:p>
          <a:p>
            <a:pPr lvl="1"/>
            <a:r>
              <a:rPr lang="en-US" sz="2000" dirty="0" smtClean="0"/>
              <a:t>Any </a:t>
            </a:r>
            <a:r>
              <a:rPr lang="en-US" sz="2000" dirty="0"/>
              <a:t>generic claims are identified (election of species)</a:t>
            </a:r>
          </a:p>
          <a:p>
            <a:pPr lvl="1"/>
            <a:r>
              <a:rPr lang="en-US" sz="2000" dirty="0" smtClean="0"/>
              <a:t>All shared (or corresponding) technical features are identified and addressed by the prior art</a:t>
            </a:r>
            <a:endParaRPr lang="en-US" sz="2000" dirty="0"/>
          </a:p>
          <a:p>
            <a:r>
              <a:rPr lang="en-US" sz="2400" dirty="0" smtClean="0"/>
              <a:t>Include all necessary form paragraphs</a:t>
            </a:r>
            <a:endParaRPr lang="en-US" sz="2400" dirty="0"/>
          </a:p>
          <a:p>
            <a:pPr lvl="1"/>
            <a:r>
              <a:rPr lang="en-US" sz="2000" i="1" dirty="0" smtClean="0"/>
              <a:t>e.g.</a:t>
            </a:r>
            <a:r>
              <a:rPr lang="en-US" sz="2000" dirty="0" smtClean="0"/>
              <a:t>, introduction and rejoinder form paragraphs</a:t>
            </a:r>
          </a:p>
          <a:p>
            <a:r>
              <a:rPr lang="en-US" sz="2400" dirty="0" smtClean="0"/>
              <a:t>Never use customized form paragraphs</a:t>
            </a:r>
          </a:p>
        </p:txBody>
      </p:sp>
      <p:sp>
        <p:nvSpPr>
          <p:cNvPr id="2" name="Slide Number Placeholder 1"/>
          <p:cNvSpPr>
            <a:spLocks noGrp="1"/>
          </p:cNvSpPr>
          <p:nvPr>
            <p:ph type="sldNum" sz="quarter" idx="10"/>
          </p:nvPr>
        </p:nvSpPr>
        <p:spPr/>
        <p:txBody>
          <a:bodyPr/>
          <a:lstStyle/>
          <a:p>
            <a:fld id="{1D648693-0942-45E9-83AE-76FC568F9452}" type="slidenum">
              <a:rPr lang="en-US" smtClean="0"/>
              <a:pPr/>
              <a:t>72</a:t>
            </a:fld>
            <a:endParaRPr lang="en-US" dirty="0"/>
          </a:p>
        </p:txBody>
      </p:sp>
    </p:spTree>
    <p:extLst>
      <p:ext uri="{BB962C8B-B14F-4D97-AF65-F5344CB8AC3E}">
        <p14:creationId xmlns:p14="http://schemas.microsoft.com/office/powerpoint/2010/main" val="30144582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Knowledge check 3</a:t>
            </a:r>
            <a:endParaRPr lang="en-US" sz="3200" dirty="0"/>
          </a:p>
        </p:txBody>
      </p:sp>
      <p:sp>
        <p:nvSpPr>
          <p:cNvPr id="5" name="Content Placeholder 4"/>
          <p:cNvSpPr>
            <a:spLocks noGrp="1"/>
          </p:cNvSpPr>
          <p:nvPr>
            <p:ph idx="1"/>
          </p:nvPr>
        </p:nvSpPr>
        <p:spPr/>
        <p:txBody>
          <a:bodyPr>
            <a:normAutofit fontScale="77500" lnSpcReduction="20000"/>
          </a:bodyPr>
          <a:lstStyle/>
          <a:p>
            <a:pPr marL="0" indent="0">
              <a:lnSpc>
                <a:spcPct val="120000"/>
              </a:lnSpc>
              <a:buNone/>
            </a:pPr>
            <a:r>
              <a:rPr lang="en-US" sz="2100" dirty="0" smtClean="0"/>
              <a:t>Consider the following restriction requirement in a 371 application: </a:t>
            </a:r>
          </a:p>
          <a:p>
            <a:pPr marL="0" indent="0">
              <a:lnSpc>
                <a:spcPct val="120000"/>
              </a:lnSpc>
              <a:buNone/>
            </a:pPr>
            <a:r>
              <a:rPr lang="en-US" sz="1800" dirty="0" smtClean="0">
                <a:latin typeface="Segoe UI Light" panose="020B0502040204020203" pitchFamily="34" charset="0"/>
                <a:cs typeface="Segoe UI Light" panose="020B0502040204020203" pitchFamily="34" charset="0"/>
              </a:rPr>
              <a:t>“The inventions listed as Groups I-II do not relate to a single general inventive concept under PCT Rule 13.1 because, under PCT Rule 13.2, they lack the same or corresponding special technical features for the following reasons:</a:t>
            </a:r>
          </a:p>
          <a:p>
            <a:pPr marL="457200" lvl="1" indent="0">
              <a:lnSpc>
                <a:spcPct val="120000"/>
              </a:lnSpc>
              <a:buNone/>
            </a:pPr>
            <a:r>
              <a:rPr lang="en-US" sz="1800" dirty="0" smtClean="0"/>
              <a:t>Inventions I and II are related as product and process of use. The inventions can be shown to be </a:t>
            </a:r>
            <a:r>
              <a:rPr lang="en-US" sz="1800" b="1" dirty="0" smtClean="0"/>
              <a:t>distinct</a:t>
            </a:r>
            <a:r>
              <a:rPr lang="en-US" sz="1800" dirty="0" smtClean="0"/>
              <a:t> if either or both of the following can be shown: </a:t>
            </a:r>
          </a:p>
          <a:p>
            <a:pPr marL="457200" lvl="1" indent="0">
              <a:lnSpc>
                <a:spcPct val="120000"/>
              </a:lnSpc>
              <a:buNone/>
            </a:pPr>
            <a:r>
              <a:rPr lang="en-US" sz="1800" dirty="0" smtClean="0"/>
              <a:t>	</a:t>
            </a:r>
            <a:r>
              <a:rPr lang="en-US" sz="1700" dirty="0" smtClean="0"/>
              <a:t>(1) the process for using the product as claimed can be practiced with another</a:t>
            </a:r>
          </a:p>
          <a:p>
            <a:pPr marL="457200" lvl="1" indent="0">
              <a:lnSpc>
                <a:spcPct val="120000"/>
              </a:lnSpc>
              <a:buNone/>
            </a:pPr>
            <a:r>
              <a:rPr lang="en-US" sz="1700" dirty="0" smtClean="0"/>
              <a:t>	materially different product or (2) the product as claimed can be used in a </a:t>
            </a:r>
          </a:p>
          <a:p>
            <a:pPr marL="457200" lvl="1" indent="0">
              <a:lnSpc>
                <a:spcPct val="120000"/>
              </a:lnSpc>
              <a:buNone/>
            </a:pPr>
            <a:r>
              <a:rPr lang="en-US" sz="1700" dirty="0" smtClean="0"/>
              <a:t>	materially different process of using that product.”</a:t>
            </a:r>
          </a:p>
          <a:p>
            <a:pPr marL="0" indent="0">
              <a:lnSpc>
                <a:spcPct val="120000"/>
              </a:lnSpc>
              <a:buNone/>
            </a:pPr>
            <a:r>
              <a:rPr lang="en-US" sz="1800" dirty="0" smtClean="0"/>
              <a:t>Which statement is the most correct?</a:t>
            </a:r>
          </a:p>
          <a:p>
            <a:pPr marL="800100" lvl="1" indent="-342900">
              <a:lnSpc>
                <a:spcPct val="120000"/>
              </a:lnSpc>
              <a:buFont typeface="+mj-lt"/>
              <a:buAutoNum type="alphaUcPeriod"/>
            </a:pPr>
            <a:r>
              <a:rPr lang="en-US" sz="1600" dirty="0">
                <a:solidFill>
                  <a:prstClr val="black"/>
                </a:solidFill>
              </a:rPr>
              <a:t>This is a proper restriction requirement using unity of invention analysis.</a:t>
            </a:r>
          </a:p>
          <a:p>
            <a:pPr marL="800100" lvl="1" indent="-342900">
              <a:lnSpc>
                <a:spcPct val="120000"/>
              </a:lnSpc>
              <a:buFont typeface="+mj-lt"/>
              <a:buAutoNum type="alphaUcPeriod"/>
            </a:pPr>
            <a:r>
              <a:rPr lang="en-US" sz="1600" dirty="0">
                <a:solidFill>
                  <a:prstClr val="black"/>
                </a:solidFill>
              </a:rPr>
              <a:t>This is a proper restriction requirement for a 111(a) application.</a:t>
            </a:r>
          </a:p>
          <a:p>
            <a:pPr marL="800100" lvl="1" indent="-342900">
              <a:lnSpc>
                <a:spcPct val="120000"/>
              </a:lnSpc>
              <a:buFont typeface="+mj-lt"/>
              <a:buAutoNum type="alphaUcPeriod"/>
            </a:pPr>
            <a:r>
              <a:rPr lang="en-US" sz="1600" dirty="0">
                <a:solidFill>
                  <a:prstClr val="black"/>
                </a:solidFill>
              </a:rPr>
              <a:t>This is an improper restriction requirement using unity of invention analysis because it does not address serious burden</a:t>
            </a:r>
            <a:r>
              <a:rPr lang="en-US" sz="1600" dirty="0" smtClean="0">
                <a:solidFill>
                  <a:prstClr val="black"/>
                </a:solidFill>
              </a:rPr>
              <a:t>.</a:t>
            </a:r>
            <a:endParaRPr lang="en-US" sz="1600" dirty="0">
              <a:solidFill>
                <a:prstClr val="black"/>
              </a:solidFill>
            </a:endParaRPr>
          </a:p>
          <a:p>
            <a:pPr marL="800100" lvl="1" indent="-342900">
              <a:lnSpc>
                <a:spcPct val="120000"/>
              </a:lnSpc>
              <a:buFont typeface="+mj-lt"/>
              <a:buAutoNum type="alphaUcPeriod"/>
            </a:pPr>
            <a:r>
              <a:rPr lang="en-US" sz="1600" dirty="0">
                <a:solidFill>
                  <a:prstClr val="black"/>
                </a:solidFill>
              </a:rPr>
              <a:t>This is an improper restriction requirement because it uses “independent and distinct” analysis for a 371 application</a:t>
            </a:r>
            <a:r>
              <a:rPr lang="en-US" sz="1600" dirty="0" smtClean="0">
                <a:solidFill>
                  <a:prstClr val="black"/>
                </a:solidFill>
              </a:rPr>
              <a:t>.</a:t>
            </a:r>
            <a:endParaRPr lang="en-US" sz="1600" dirty="0">
              <a:solidFill>
                <a:prstClr val="black"/>
              </a:solidFill>
            </a:endParaRPr>
          </a:p>
        </p:txBody>
      </p:sp>
      <p:sp>
        <p:nvSpPr>
          <p:cNvPr id="10" name="Slide Number Placeholder 9"/>
          <p:cNvSpPr>
            <a:spLocks noGrp="1"/>
          </p:cNvSpPr>
          <p:nvPr>
            <p:ph type="sldNum" sz="quarter" idx="10"/>
          </p:nvPr>
        </p:nvSpPr>
        <p:spPr/>
        <p:txBody>
          <a:bodyPr/>
          <a:lstStyle/>
          <a:p>
            <a:fld id="{1D648693-0942-45E9-83AE-76FC568F9452}" type="slidenum">
              <a:rPr lang="en-US" smtClean="0"/>
              <a:pPr/>
              <a:t>73</a:t>
            </a:fld>
            <a:endParaRPr lang="en-US" dirty="0"/>
          </a:p>
        </p:txBody>
      </p:sp>
    </p:spTree>
    <p:extLst>
      <p:ext uri="{BB962C8B-B14F-4D97-AF65-F5344CB8AC3E}">
        <p14:creationId xmlns:p14="http://schemas.microsoft.com/office/powerpoint/2010/main" val="8294263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Knowledge check 3 - answer</a:t>
            </a:r>
            <a:endParaRPr lang="en-US" sz="3200" dirty="0"/>
          </a:p>
        </p:txBody>
      </p:sp>
      <p:sp>
        <p:nvSpPr>
          <p:cNvPr id="5" name="Content Placeholder 4"/>
          <p:cNvSpPr>
            <a:spLocks noGrp="1"/>
          </p:cNvSpPr>
          <p:nvPr>
            <p:ph idx="1"/>
          </p:nvPr>
        </p:nvSpPr>
        <p:spPr>
          <a:xfrm>
            <a:off x="457200" y="1104900"/>
            <a:ext cx="8229600" cy="4267200"/>
          </a:xfrm>
        </p:spPr>
        <p:txBody>
          <a:bodyPr>
            <a:normAutofit fontScale="77500" lnSpcReduction="20000"/>
          </a:bodyPr>
          <a:lstStyle/>
          <a:p>
            <a:pPr marL="0" indent="0">
              <a:lnSpc>
                <a:spcPct val="120000"/>
              </a:lnSpc>
              <a:buNone/>
            </a:pPr>
            <a:r>
              <a:rPr lang="en-US" sz="2100" dirty="0"/>
              <a:t>Consider the following restriction requirement in a 371 application: </a:t>
            </a:r>
          </a:p>
          <a:p>
            <a:pPr marL="0" indent="0">
              <a:lnSpc>
                <a:spcPct val="120000"/>
              </a:lnSpc>
              <a:buNone/>
            </a:pPr>
            <a:r>
              <a:rPr lang="en-US" sz="1800" dirty="0">
                <a:latin typeface="Segoe UI Light" panose="020B0502040204020203" pitchFamily="34" charset="0"/>
                <a:cs typeface="Segoe UI Light" panose="020B0502040204020203" pitchFamily="34" charset="0"/>
              </a:rPr>
              <a:t>“The inventions listed as Groups I-II do not relate to a single general inventive concept under PCT Rule 13.1 because, under PCT Rule 13.2, they lack the same or corresponding special technical features for the following reasons:</a:t>
            </a:r>
          </a:p>
          <a:p>
            <a:pPr marL="457200" lvl="1" indent="0">
              <a:lnSpc>
                <a:spcPct val="120000"/>
              </a:lnSpc>
              <a:buNone/>
            </a:pPr>
            <a:r>
              <a:rPr lang="en-US" sz="1800" dirty="0"/>
              <a:t>Inventions I and II are related as product and process of use. The inventions can be shown to be </a:t>
            </a:r>
            <a:r>
              <a:rPr lang="en-US" sz="1800" b="1" dirty="0"/>
              <a:t>distinct</a:t>
            </a:r>
            <a:r>
              <a:rPr lang="en-US" sz="1800" dirty="0"/>
              <a:t> if either or both of the following can be shown: </a:t>
            </a:r>
          </a:p>
          <a:p>
            <a:pPr marL="457200" lvl="1" indent="0">
              <a:lnSpc>
                <a:spcPct val="120000"/>
              </a:lnSpc>
              <a:buNone/>
            </a:pPr>
            <a:r>
              <a:rPr lang="en-US" sz="1700" dirty="0"/>
              <a:t>	(1) the process for using the product as claimed can be practiced with another</a:t>
            </a:r>
          </a:p>
          <a:p>
            <a:pPr marL="457200" lvl="1" indent="0">
              <a:lnSpc>
                <a:spcPct val="120000"/>
              </a:lnSpc>
              <a:buNone/>
            </a:pPr>
            <a:r>
              <a:rPr lang="en-US" sz="1700" dirty="0"/>
              <a:t>	materially different product or (2) the product as claimed can be used in a </a:t>
            </a:r>
          </a:p>
          <a:p>
            <a:pPr marL="457200" lvl="1" indent="0">
              <a:lnSpc>
                <a:spcPct val="120000"/>
              </a:lnSpc>
              <a:buNone/>
            </a:pPr>
            <a:r>
              <a:rPr lang="en-US" sz="1700" dirty="0"/>
              <a:t>	materially different process of using that product</a:t>
            </a:r>
            <a:r>
              <a:rPr lang="en-US" sz="1700" dirty="0" smtClean="0"/>
              <a:t>.”</a:t>
            </a:r>
          </a:p>
          <a:p>
            <a:pPr marL="0" indent="0">
              <a:lnSpc>
                <a:spcPct val="120000"/>
              </a:lnSpc>
              <a:buNone/>
            </a:pPr>
            <a:r>
              <a:rPr lang="en-US" sz="1800" dirty="0" smtClean="0"/>
              <a:t>Which </a:t>
            </a:r>
            <a:r>
              <a:rPr lang="en-US" sz="1800" dirty="0"/>
              <a:t>statement is the most correct?</a:t>
            </a:r>
          </a:p>
          <a:p>
            <a:pPr marL="800100" lvl="1" indent="-342900">
              <a:lnSpc>
                <a:spcPct val="120000"/>
              </a:lnSpc>
              <a:buFont typeface="+mj-lt"/>
              <a:buAutoNum type="alphaUcPeriod"/>
            </a:pPr>
            <a:r>
              <a:rPr lang="en-US" sz="1600" dirty="0">
                <a:solidFill>
                  <a:prstClr val="black"/>
                </a:solidFill>
              </a:rPr>
              <a:t>This is a proper restriction requirement using unity of invention analysis.</a:t>
            </a:r>
          </a:p>
          <a:p>
            <a:pPr marL="800100" lvl="1" indent="-342900">
              <a:lnSpc>
                <a:spcPct val="120000"/>
              </a:lnSpc>
              <a:buFont typeface="+mj-lt"/>
              <a:buAutoNum type="alphaUcPeriod"/>
            </a:pPr>
            <a:r>
              <a:rPr lang="en-US" sz="1600" dirty="0">
                <a:solidFill>
                  <a:prstClr val="black"/>
                </a:solidFill>
              </a:rPr>
              <a:t>This is a proper restriction requirement for a 111(a) application.</a:t>
            </a:r>
          </a:p>
          <a:p>
            <a:pPr marL="800100" lvl="1" indent="-342900">
              <a:lnSpc>
                <a:spcPct val="120000"/>
              </a:lnSpc>
              <a:buFont typeface="+mj-lt"/>
              <a:buAutoNum type="alphaUcPeriod"/>
            </a:pPr>
            <a:r>
              <a:rPr lang="en-US" sz="1600" dirty="0">
                <a:solidFill>
                  <a:prstClr val="black"/>
                </a:solidFill>
              </a:rPr>
              <a:t>This is an improper restriction requirement using unity of invention analysis because it does not address serious burden.</a:t>
            </a:r>
          </a:p>
          <a:p>
            <a:pPr marL="800100" lvl="1" indent="-342900">
              <a:lnSpc>
                <a:spcPct val="120000"/>
              </a:lnSpc>
              <a:buFont typeface="+mj-lt"/>
              <a:buAutoNum type="alphaUcPeriod"/>
            </a:pPr>
            <a:r>
              <a:rPr lang="en-US" sz="1600" b="1" dirty="0">
                <a:solidFill>
                  <a:prstClr val="black"/>
                </a:solidFill>
              </a:rPr>
              <a:t>This is an improper restriction requirement because it uses “independent and distinct” analysis for a 371 application</a:t>
            </a:r>
            <a:r>
              <a:rPr lang="en-US" sz="1600" b="1" dirty="0" smtClean="0">
                <a:solidFill>
                  <a:prstClr val="black"/>
                </a:solidFill>
              </a:rPr>
              <a:t>.</a:t>
            </a:r>
            <a:endParaRPr lang="en-US" sz="1600" b="1" dirty="0">
              <a:solidFill>
                <a:prstClr val="black"/>
              </a:solidFill>
            </a:endParaRPr>
          </a:p>
        </p:txBody>
      </p:sp>
      <p:sp>
        <p:nvSpPr>
          <p:cNvPr id="10" name="Slide Number Placeholder 9"/>
          <p:cNvSpPr>
            <a:spLocks noGrp="1"/>
          </p:cNvSpPr>
          <p:nvPr>
            <p:ph type="sldNum" sz="quarter" idx="10"/>
          </p:nvPr>
        </p:nvSpPr>
        <p:spPr/>
        <p:txBody>
          <a:bodyPr/>
          <a:lstStyle/>
          <a:p>
            <a:fld id="{1D648693-0942-45E9-83AE-76FC568F9452}" type="slidenum">
              <a:rPr lang="en-US" smtClean="0"/>
              <a:pPr/>
              <a:t>74</a:t>
            </a:fld>
            <a:endParaRPr lang="en-US" dirty="0"/>
          </a:p>
        </p:txBody>
      </p:sp>
    </p:spTree>
    <p:extLst>
      <p:ext uri="{BB962C8B-B14F-4D97-AF65-F5344CB8AC3E}">
        <p14:creationId xmlns:p14="http://schemas.microsoft.com/office/powerpoint/2010/main" val="3329655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Knowledge check 4</a:t>
            </a:r>
            <a:endParaRPr lang="en-US" sz="3200" dirty="0"/>
          </a:p>
        </p:txBody>
      </p:sp>
      <p:sp>
        <p:nvSpPr>
          <p:cNvPr id="5" name="Content Placeholder 4"/>
          <p:cNvSpPr>
            <a:spLocks noGrp="1"/>
          </p:cNvSpPr>
          <p:nvPr>
            <p:ph idx="1"/>
          </p:nvPr>
        </p:nvSpPr>
        <p:spPr/>
        <p:txBody>
          <a:bodyPr>
            <a:normAutofit fontScale="77500" lnSpcReduction="20000"/>
          </a:bodyPr>
          <a:lstStyle/>
          <a:p>
            <a:pPr marL="0" indent="0">
              <a:lnSpc>
                <a:spcPct val="120000"/>
              </a:lnSpc>
              <a:buNone/>
            </a:pPr>
            <a:r>
              <a:rPr lang="en-US" sz="2400" dirty="0" smtClean="0">
                <a:latin typeface="+mn-lt"/>
              </a:rPr>
              <a:t>Consider the following claim set in a 371 application:</a:t>
            </a:r>
          </a:p>
          <a:p>
            <a:pPr marL="0" indent="0">
              <a:lnSpc>
                <a:spcPct val="120000"/>
              </a:lnSpc>
              <a:buNone/>
            </a:pPr>
            <a:endParaRPr lang="en-US" sz="400" dirty="0" smtClean="0">
              <a:latin typeface="+mn-lt"/>
            </a:endParaRPr>
          </a:p>
          <a:p>
            <a:pPr marL="0" indent="0">
              <a:lnSpc>
                <a:spcPct val="120000"/>
              </a:lnSpc>
              <a:buNone/>
            </a:pPr>
            <a:r>
              <a:rPr lang="en-US" sz="2400" dirty="0" smtClean="0">
                <a:latin typeface="+mn-lt"/>
              </a:rPr>
              <a:t>	Claim 1.   A composition comprising </a:t>
            </a:r>
            <a:r>
              <a:rPr lang="en-US" sz="2400" b="1" dirty="0" smtClean="0">
                <a:solidFill>
                  <a:srgbClr val="C00000"/>
                </a:solidFill>
                <a:latin typeface="+mn-lt"/>
              </a:rPr>
              <a:t>A</a:t>
            </a:r>
            <a:r>
              <a:rPr lang="en-US" sz="2400" dirty="0" smtClean="0">
                <a:latin typeface="+mn-lt"/>
              </a:rPr>
              <a:t>, </a:t>
            </a:r>
            <a:r>
              <a:rPr lang="en-US" sz="2400" b="1" dirty="0">
                <a:solidFill>
                  <a:srgbClr val="0517ED"/>
                </a:solidFill>
                <a:latin typeface="Segoe UI"/>
              </a:rPr>
              <a:t>B</a:t>
            </a:r>
            <a:r>
              <a:rPr lang="en-US" sz="2400" dirty="0" smtClean="0">
                <a:latin typeface="+mn-lt"/>
              </a:rPr>
              <a:t>, and C.</a:t>
            </a:r>
          </a:p>
          <a:p>
            <a:pPr marL="0" indent="0">
              <a:lnSpc>
                <a:spcPct val="120000"/>
              </a:lnSpc>
              <a:buNone/>
            </a:pPr>
            <a:r>
              <a:rPr lang="en-US" sz="2400" dirty="0" smtClean="0">
                <a:latin typeface="+mn-lt"/>
              </a:rPr>
              <a:t>	Claim 2.   A composition comprising </a:t>
            </a:r>
            <a:r>
              <a:rPr lang="en-US" sz="2400" b="1" dirty="0" smtClean="0">
                <a:solidFill>
                  <a:srgbClr val="C00000"/>
                </a:solidFill>
                <a:latin typeface="+mn-lt"/>
              </a:rPr>
              <a:t>A</a:t>
            </a:r>
            <a:r>
              <a:rPr lang="en-US" sz="2400" dirty="0" smtClean="0">
                <a:latin typeface="+mn-lt"/>
              </a:rPr>
              <a:t>, </a:t>
            </a:r>
            <a:r>
              <a:rPr lang="en-US" sz="2400" b="1" dirty="0">
                <a:solidFill>
                  <a:srgbClr val="0517ED"/>
                </a:solidFill>
                <a:latin typeface="Segoe UI"/>
              </a:rPr>
              <a:t>B</a:t>
            </a:r>
            <a:r>
              <a:rPr lang="en-US" sz="2400" dirty="0" smtClean="0">
                <a:latin typeface="+mn-lt"/>
              </a:rPr>
              <a:t>, and D.</a:t>
            </a:r>
          </a:p>
          <a:p>
            <a:pPr marL="0" indent="0">
              <a:lnSpc>
                <a:spcPct val="120000"/>
              </a:lnSpc>
              <a:buNone/>
            </a:pPr>
            <a:endParaRPr lang="en-US" sz="400" dirty="0" smtClean="0"/>
          </a:p>
          <a:p>
            <a:pPr marL="0" indent="0">
              <a:lnSpc>
                <a:spcPct val="120000"/>
              </a:lnSpc>
              <a:buNone/>
            </a:pPr>
            <a:endParaRPr lang="en-US" sz="2400" dirty="0" smtClean="0">
              <a:solidFill>
                <a:srgbClr val="008000"/>
              </a:solidFill>
            </a:endParaRPr>
          </a:p>
          <a:p>
            <a:pPr marL="0" indent="0">
              <a:lnSpc>
                <a:spcPct val="120000"/>
              </a:lnSpc>
              <a:buNone/>
            </a:pPr>
            <a:r>
              <a:rPr lang="en-US" sz="2400" dirty="0" smtClean="0"/>
              <a:t>Which of the following statements is/are true? Select all that apply:</a:t>
            </a:r>
          </a:p>
          <a:p>
            <a:pPr marL="457200" indent="-457200">
              <a:lnSpc>
                <a:spcPct val="120000"/>
              </a:lnSpc>
              <a:buFont typeface="+mj-lt"/>
              <a:buAutoNum type="alphaUcPeriod"/>
            </a:pPr>
            <a:r>
              <a:rPr lang="en-US" sz="2000" dirty="0" smtClean="0">
                <a:latin typeface="Segoe UI Light" panose="020B0502040204020203" pitchFamily="34" charset="0"/>
                <a:cs typeface="Segoe UI Light" panose="020B0502040204020203" pitchFamily="34" charset="0"/>
              </a:rPr>
              <a:t>Unity of invention is present </a:t>
            </a:r>
            <a:r>
              <a:rPr lang="en-US" sz="2000" i="1" dirty="0" smtClean="0">
                <a:latin typeface="Segoe UI Light" panose="020B0502040204020203" pitchFamily="34" charset="0"/>
                <a:cs typeface="Segoe UI Light" panose="020B0502040204020203" pitchFamily="34" charset="0"/>
              </a:rPr>
              <a:t>a priori</a:t>
            </a:r>
            <a:r>
              <a:rPr lang="en-US" sz="2000" dirty="0" smtClean="0">
                <a:latin typeface="Segoe UI Light" panose="020B0502040204020203" pitchFamily="34" charset="0"/>
                <a:cs typeface="Segoe UI Light" panose="020B0502040204020203" pitchFamily="34" charset="0"/>
              </a:rPr>
              <a:t>.</a:t>
            </a:r>
          </a:p>
          <a:p>
            <a:pPr marL="457200" indent="-457200">
              <a:lnSpc>
                <a:spcPct val="120000"/>
              </a:lnSpc>
              <a:buFont typeface="+mj-lt"/>
              <a:buAutoNum type="alphaUcPeriod"/>
            </a:pPr>
            <a:r>
              <a:rPr lang="en-US" sz="2000" dirty="0" smtClean="0">
                <a:latin typeface="Segoe UI Light" panose="020B0502040204020203" pitchFamily="34" charset="0"/>
                <a:cs typeface="Segoe UI Light" panose="020B0502040204020203" pitchFamily="34" charset="0"/>
              </a:rPr>
              <a:t>Unity of invention is lacking </a:t>
            </a:r>
            <a:r>
              <a:rPr lang="en-US" sz="2000" i="1" dirty="0" smtClean="0">
                <a:latin typeface="Segoe UI Light" panose="020B0502040204020203" pitchFamily="34" charset="0"/>
                <a:cs typeface="Segoe UI Light" panose="020B0502040204020203" pitchFamily="34" charset="0"/>
              </a:rPr>
              <a:t>a posteriori</a:t>
            </a:r>
            <a:r>
              <a:rPr lang="en-US" sz="2000" dirty="0" smtClean="0">
                <a:latin typeface="Segoe UI Light" panose="020B0502040204020203" pitchFamily="34" charset="0"/>
                <a:cs typeface="Segoe UI Light" panose="020B0502040204020203" pitchFamily="34" charset="0"/>
              </a:rPr>
              <a:t> if only technical feature “</a:t>
            </a:r>
            <a:r>
              <a:rPr lang="en-US" sz="2000" b="1" dirty="0">
                <a:solidFill>
                  <a:srgbClr val="C00000"/>
                </a:solidFill>
              </a:rPr>
              <a:t>A</a:t>
            </a:r>
            <a:r>
              <a:rPr lang="en-US" sz="2000" dirty="0" smtClean="0">
                <a:latin typeface="Segoe UI Light" panose="020B0502040204020203" pitchFamily="34" charset="0"/>
                <a:cs typeface="Segoe UI Light" panose="020B0502040204020203" pitchFamily="34" charset="0"/>
              </a:rPr>
              <a:t>” is anticipated by or obvious over the prior art. </a:t>
            </a:r>
          </a:p>
          <a:p>
            <a:pPr marL="457200" indent="-457200">
              <a:lnSpc>
                <a:spcPct val="120000"/>
              </a:lnSpc>
              <a:buFont typeface="+mj-lt"/>
              <a:buAutoNum type="alphaUcPeriod"/>
            </a:pPr>
            <a:r>
              <a:rPr lang="en-US" sz="2000" dirty="0" smtClean="0">
                <a:latin typeface="Segoe UI Light" panose="020B0502040204020203" pitchFamily="34" charset="0"/>
                <a:cs typeface="Segoe UI Light" panose="020B0502040204020203" pitchFamily="34" charset="0"/>
              </a:rPr>
              <a:t>Unity </a:t>
            </a:r>
            <a:r>
              <a:rPr lang="en-US" sz="2000" dirty="0">
                <a:latin typeface="Segoe UI Light" panose="020B0502040204020203" pitchFamily="34" charset="0"/>
                <a:cs typeface="Segoe UI Light" panose="020B0502040204020203" pitchFamily="34" charset="0"/>
              </a:rPr>
              <a:t>of invention </a:t>
            </a:r>
            <a:r>
              <a:rPr lang="en-US" sz="2000" dirty="0" smtClean="0">
                <a:latin typeface="Segoe UI Light" panose="020B0502040204020203" pitchFamily="34" charset="0"/>
                <a:cs typeface="Segoe UI Light" panose="020B0502040204020203" pitchFamily="34" charset="0"/>
              </a:rPr>
              <a:t>is lacking </a:t>
            </a:r>
            <a:r>
              <a:rPr lang="en-US" sz="2000" i="1" dirty="0" smtClean="0">
                <a:latin typeface="Segoe UI Light" panose="020B0502040204020203" pitchFamily="34" charset="0"/>
                <a:cs typeface="Segoe UI Light" panose="020B0502040204020203" pitchFamily="34" charset="0"/>
              </a:rPr>
              <a:t>a </a:t>
            </a:r>
            <a:r>
              <a:rPr lang="en-US" sz="2000" i="1" dirty="0">
                <a:latin typeface="Segoe UI Light" panose="020B0502040204020203" pitchFamily="34" charset="0"/>
                <a:cs typeface="Segoe UI Light" panose="020B0502040204020203" pitchFamily="34" charset="0"/>
              </a:rPr>
              <a:t>posteriori </a:t>
            </a:r>
            <a:r>
              <a:rPr lang="en-US" sz="2000" dirty="0">
                <a:latin typeface="Segoe UI Light" panose="020B0502040204020203" pitchFamily="34" charset="0"/>
                <a:cs typeface="Segoe UI Light" panose="020B0502040204020203" pitchFamily="34" charset="0"/>
              </a:rPr>
              <a:t>if </a:t>
            </a:r>
            <a:r>
              <a:rPr lang="en-US" sz="2000" dirty="0" smtClean="0">
                <a:latin typeface="Segoe UI Light" panose="020B0502040204020203" pitchFamily="34" charset="0"/>
                <a:cs typeface="Segoe UI Light" panose="020B0502040204020203" pitchFamily="34" charset="0"/>
              </a:rPr>
              <a:t>technical feature “</a:t>
            </a:r>
            <a:r>
              <a:rPr lang="en-US" sz="2000" b="1" dirty="0" smtClean="0">
                <a:solidFill>
                  <a:srgbClr val="C00000"/>
                </a:solidFill>
              </a:rPr>
              <a:t>A </a:t>
            </a:r>
            <a:r>
              <a:rPr lang="en-US" sz="2000" dirty="0">
                <a:latin typeface="Segoe UI Light" panose="020B0502040204020203" pitchFamily="34" charset="0"/>
                <a:cs typeface="Segoe UI Light" panose="020B0502040204020203" pitchFamily="34" charset="0"/>
              </a:rPr>
              <a:t>and</a:t>
            </a:r>
            <a:r>
              <a:rPr lang="en-US" sz="2000" dirty="0" smtClean="0">
                <a:latin typeface="Segoe UI Light" panose="020B0502040204020203" pitchFamily="34" charset="0"/>
                <a:cs typeface="Segoe UI Light" panose="020B0502040204020203" pitchFamily="34" charset="0"/>
              </a:rPr>
              <a:t> </a:t>
            </a:r>
            <a:r>
              <a:rPr lang="en-US" sz="2000" b="1" dirty="0" smtClean="0">
                <a:solidFill>
                  <a:srgbClr val="0517ED"/>
                </a:solidFill>
                <a:latin typeface="Segoe UI"/>
              </a:rPr>
              <a:t>B</a:t>
            </a:r>
            <a:r>
              <a:rPr lang="en-US" sz="2000" dirty="0" smtClean="0">
                <a:latin typeface="Segoe UI Light" panose="020B0502040204020203" pitchFamily="34" charset="0"/>
                <a:cs typeface="Segoe UI Light" panose="020B0502040204020203" pitchFamily="34" charset="0"/>
              </a:rPr>
              <a:t>” is </a:t>
            </a:r>
            <a:r>
              <a:rPr lang="en-US" sz="2000" dirty="0">
                <a:latin typeface="Segoe UI Light" panose="020B0502040204020203" pitchFamily="34" charset="0"/>
                <a:cs typeface="Segoe UI Light" panose="020B0502040204020203" pitchFamily="34" charset="0"/>
              </a:rPr>
              <a:t>anticipated by or obvious over the prior art</a:t>
            </a:r>
            <a:r>
              <a:rPr lang="en-US" sz="2000" dirty="0" smtClean="0">
                <a:latin typeface="Segoe UI Light" panose="020B0502040204020203" pitchFamily="34" charset="0"/>
                <a:cs typeface="Segoe UI Light" panose="020B0502040204020203" pitchFamily="34" charset="0"/>
              </a:rPr>
              <a:t>.</a:t>
            </a:r>
          </a:p>
          <a:p>
            <a:pPr marL="457200" indent="-457200">
              <a:lnSpc>
                <a:spcPct val="120000"/>
              </a:lnSpc>
              <a:buFont typeface="+mj-lt"/>
              <a:buAutoNum type="alphaUcPeriod"/>
            </a:pPr>
            <a:r>
              <a:rPr lang="en-US" sz="2000" dirty="0" smtClean="0">
                <a:latin typeface="Segoe UI Light" panose="020B0502040204020203" pitchFamily="34" charset="0"/>
                <a:cs typeface="Segoe UI Light" panose="020B0502040204020203" pitchFamily="34" charset="0"/>
              </a:rPr>
              <a:t>A restriction requirement is reasonable even if technical features “</a:t>
            </a:r>
            <a:r>
              <a:rPr lang="en-US" sz="2000" b="1" dirty="0" smtClean="0"/>
              <a:t>C</a:t>
            </a:r>
            <a:r>
              <a:rPr lang="en-US" sz="2000" dirty="0" smtClean="0">
                <a:latin typeface="Segoe UI Light" panose="020B0502040204020203" pitchFamily="34" charset="0"/>
                <a:cs typeface="Segoe UI Light" panose="020B0502040204020203" pitchFamily="34" charset="0"/>
              </a:rPr>
              <a:t>” and “</a:t>
            </a:r>
            <a:r>
              <a:rPr lang="en-US" sz="2000" b="1" dirty="0" smtClean="0">
                <a:latin typeface="+mn-lt"/>
                <a:cs typeface="Segoe UI Light" panose="020B0502040204020203" pitchFamily="34" charset="0"/>
              </a:rPr>
              <a:t>D</a:t>
            </a:r>
            <a:r>
              <a:rPr lang="en-US" sz="2000" dirty="0" smtClean="0">
                <a:latin typeface="Segoe UI Light" panose="020B0502040204020203" pitchFamily="34" charset="0"/>
                <a:cs typeface="Segoe UI Light" panose="020B0502040204020203" pitchFamily="34" charset="0"/>
              </a:rPr>
              <a:t>” are trivial features</a:t>
            </a:r>
            <a:endParaRPr lang="en-US" sz="2000" dirty="0">
              <a:latin typeface="Segoe UI Light" panose="020B0502040204020203" pitchFamily="34" charset="0"/>
              <a:cs typeface="Segoe UI Light" panose="020B0502040204020203" pitchFamily="34" charset="0"/>
            </a:endParaRPr>
          </a:p>
          <a:p>
            <a:pPr marL="0" indent="0">
              <a:lnSpc>
                <a:spcPct val="120000"/>
              </a:lnSpc>
              <a:buNone/>
            </a:pPr>
            <a:endParaRPr lang="en-US" sz="1800" b="1" dirty="0">
              <a:solidFill>
                <a:srgbClr val="00B0F0"/>
              </a:solidFill>
            </a:endParaRPr>
          </a:p>
        </p:txBody>
      </p:sp>
      <p:sp>
        <p:nvSpPr>
          <p:cNvPr id="2" name="Slide Number Placeholder 1"/>
          <p:cNvSpPr>
            <a:spLocks noGrp="1"/>
          </p:cNvSpPr>
          <p:nvPr>
            <p:ph type="sldNum" sz="quarter" idx="10"/>
          </p:nvPr>
        </p:nvSpPr>
        <p:spPr/>
        <p:txBody>
          <a:bodyPr/>
          <a:lstStyle/>
          <a:p>
            <a:fld id="{1D648693-0942-45E9-83AE-76FC568F9452}" type="slidenum">
              <a:rPr lang="en-US" smtClean="0"/>
              <a:pPr/>
              <a:t>75</a:t>
            </a:fld>
            <a:endParaRPr lang="en-US" dirty="0"/>
          </a:p>
        </p:txBody>
      </p:sp>
    </p:spTree>
    <p:extLst>
      <p:ext uri="{BB962C8B-B14F-4D97-AF65-F5344CB8AC3E}">
        <p14:creationId xmlns:p14="http://schemas.microsoft.com/office/powerpoint/2010/main" val="24101116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Knowledge check 4 - answers</a:t>
            </a:r>
            <a:endParaRPr lang="en-US" sz="3200" dirty="0"/>
          </a:p>
        </p:txBody>
      </p:sp>
      <p:sp>
        <p:nvSpPr>
          <p:cNvPr id="5" name="Content Placeholder 4"/>
          <p:cNvSpPr>
            <a:spLocks noGrp="1"/>
          </p:cNvSpPr>
          <p:nvPr>
            <p:ph idx="1"/>
          </p:nvPr>
        </p:nvSpPr>
        <p:spPr/>
        <p:txBody>
          <a:bodyPr>
            <a:normAutofit fontScale="77500" lnSpcReduction="20000"/>
          </a:bodyPr>
          <a:lstStyle/>
          <a:p>
            <a:pPr marL="0" indent="0">
              <a:lnSpc>
                <a:spcPct val="120000"/>
              </a:lnSpc>
              <a:buNone/>
            </a:pPr>
            <a:r>
              <a:rPr lang="en-US" sz="2400" dirty="0" smtClean="0">
                <a:latin typeface="+mn-lt"/>
              </a:rPr>
              <a:t>Consider the following claim set in a 371 application:</a:t>
            </a:r>
          </a:p>
          <a:p>
            <a:pPr marL="0" indent="0">
              <a:lnSpc>
                <a:spcPct val="120000"/>
              </a:lnSpc>
              <a:buNone/>
            </a:pPr>
            <a:endParaRPr lang="en-US" sz="400" dirty="0" smtClean="0">
              <a:latin typeface="+mn-lt"/>
            </a:endParaRPr>
          </a:p>
          <a:p>
            <a:pPr marL="0" indent="0">
              <a:lnSpc>
                <a:spcPct val="120000"/>
              </a:lnSpc>
              <a:buNone/>
            </a:pPr>
            <a:r>
              <a:rPr lang="en-US" sz="2400" dirty="0" smtClean="0">
                <a:latin typeface="+mn-lt"/>
              </a:rPr>
              <a:t>	Claim 1.   A composition comprising </a:t>
            </a:r>
            <a:r>
              <a:rPr lang="en-US" sz="2400" b="1" dirty="0" smtClean="0">
                <a:solidFill>
                  <a:srgbClr val="C00000"/>
                </a:solidFill>
                <a:latin typeface="+mn-lt"/>
              </a:rPr>
              <a:t>A</a:t>
            </a:r>
            <a:r>
              <a:rPr lang="en-US" sz="2400" dirty="0" smtClean="0">
                <a:latin typeface="+mn-lt"/>
              </a:rPr>
              <a:t>, </a:t>
            </a:r>
            <a:r>
              <a:rPr lang="en-US" sz="2400" b="1" dirty="0">
                <a:solidFill>
                  <a:srgbClr val="0517ED"/>
                </a:solidFill>
                <a:latin typeface="Segoe UI"/>
              </a:rPr>
              <a:t>B</a:t>
            </a:r>
            <a:r>
              <a:rPr lang="en-US" sz="2400" dirty="0" smtClean="0">
                <a:latin typeface="+mn-lt"/>
              </a:rPr>
              <a:t>, and C.</a:t>
            </a:r>
          </a:p>
          <a:p>
            <a:pPr marL="0" indent="0">
              <a:lnSpc>
                <a:spcPct val="120000"/>
              </a:lnSpc>
              <a:buNone/>
            </a:pPr>
            <a:r>
              <a:rPr lang="en-US" sz="2400" dirty="0" smtClean="0">
                <a:latin typeface="+mn-lt"/>
              </a:rPr>
              <a:t>	Claim 2.   A composition comprising </a:t>
            </a:r>
            <a:r>
              <a:rPr lang="en-US" sz="2400" b="1" dirty="0" smtClean="0">
                <a:solidFill>
                  <a:srgbClr val="C00000"/>
                </a:solidFill>
                <a:latin typeface="+mn-lt"/>
              </a:rPr>
              <a:t>A</a:t>
            </a:r>
            <a:r>
              <a:rPr lang="en-US" sz="2400" dirty="0" smtClean="0">
                <a:latin typeface="+mn-lt"/>
              </a:rPr>
              <a:t>, </a:t>
            </a:r>
            <a:r>
              <a:rPr lang="en-US" sz="2400" b="1" dirty="0">
                <a:solidFill>
                  <a:srgbClr val="0517ED"/>
                </a:solidFill>
                <a:latin typeface="Segoe UI"/>
              </a:rPr>
              <a:t>B</a:t>
            </a:r>
            <a:r>
              <a:rPr lang="en-US" sz="2400" dirty="0" smtClean="0">
                <a:latin typeface="+mn-lt"/>
              </a:rPr>
              <a:t>, and D.</a:t>
            </a:r>
          </a:p>
          <a:p>
            <a:pPr marL="0" indent="0">
              <a:lnSpc>
                <a:spcPct val="120000"/>
              </a:lnSpc>
              <a:buNone/>
            </a:pPr>
            <a:endParaRPr lang="en-US" sz="400" dirty="0" smtClean="0"/>
          </a:p>
          <a:p>
            <a:pPr marL="0" indent="0">
              <a:lnSpc>
                <a:spcPct val="120000"/>
              </a:lnSpc>
              <a:buNone/>
            </a:pPr>
            <a:endParaRPr lang="en-US" sz="2400" dirty="0" smtClean="0">
              <a:solidFill>
                <a:srgbClr val="008000"/>
              </a:solidFill>
            </a:endParaRPr>
          </a:p>
          <a:p>
            <a:pPr marL="0" indent="0">
              <a:lnSpc>
                <a:spcPct val="120000"/>
              </a:lnSpc>
              <a:buNone/>
            </a:pPr>
            <a:r>
              <a:rPr lang="en-US" sz="2400" dirty="0" smtClean="0"/>
              <a:t>Which </a:t>
            </a:r>
            <a:r>
              <a:rPr lang="en-US" sz="2400" dirty="0"/>
              <a:t>of the following statements is/are true? Select all that apply</a:t>
            </a:r>
            <a:r>
              <a:rPr lang="en-US" sz="2400" dirty="0" smtClean="0"/>
              <a:t>:</a:t>
            </a:r>
            <a:endParaRPr lang="en-US" sz="2400" strike="sngStrike" dirty="0" smtClean="0"/>
          </a:p>
          <a:p>
            <a:pPr marL="457200" indent="-457200">
              <a:lnSpc>
                <a:spcPct val="120000"/>
              </a:lnSpc>
              <a:buFont typeface="+mj-lt"/>
              <a:buAutoNum type="alphaUcPeriod"/>
            </a:pPr>
            <a:r>
              <a:rPr lang="en-US" sz="2000" dirty="0" smtClean="0">
                <a:latin typeface="Segoe UI Light" panose="020B0502040204020203" pitchFamily="34" charset="0"/>
                <a:cs typeface="Segoe UI Light" panose="020B0502040204020203" pitchFamily="34" charset="0"/>
              </a:rPr>
              <a:t>(</a:t>
            </a:r>
            <a:r>
              <a:rPr lang="en-US" sz="2000" b="1" dirty="0" smtClean="0">
                <a:latin typeface="Segoe UI Light" panose="020B0502040204020203" pitchFamily="34" charset="0"/>
                <a:cs typeface="Segoe UI Light" panose="020B0502040204020203" pitchFamily="34" charset="0"/>
              </a:rPr>
              <a:t>True</a:t>
            </a:r>
            <a:r>
              <a:rPr lang="en-US" sz="2000" dirty="0" smtClean="0">
                <a:latin typeface="Segoe UI Light" panose="020B0502040204020203" pitchFamily="34" charset="0"/>
                <a:cs typeface="Segoe UI Light" panose="020B0502040204020203" pitchFamily="34" charset="0"/>
              </a:rPr>
              <a:t>) Unity of invention is present </a:t>
            </a:r>
            <a:r>
              <a:rPr lang="en-US" sz="2000" i="1" dirty="0" smtClean="0">
                <a:latin typeface="Segoe UI Light" panose="020B0502040204020203" pitchFamily="34" charset="0"/>
                <a:cs typeface="Segoe UI Light" panose="020B0502040204020203" pitchFamily="34" charset="0"/>
              </a:rPr>
              <a:t>a priori</a:t>
            </a:r>
            <a:r>
              <a:rPr lang="en-US" sz="2000" dirty="0" smtClean="0">
                <a:latin typeface="Segoe UI Light" panose="020B0502040204020203" pitchFamily="34" charset="0"/>
                <a:cs typeface="Segoe UI Light" panose="020B0502040204020203" pitchFamily="34" charset="0"/>
              </a:rPr>
              <a:t>.</a:t>
            </a:r>
          </a:p>
          <a:p>
            <a:pPr marL="457200" indent="-457200">
              <a:lnSpc>
                <a:spcPct val="120000"/>
              </a:lnSpc>
              <a:buFont typeface="+mj-lt"/>
              <a:buAutoNum type="alphaUcPeriod"/>
            </a:pPr>
            <a:r>
              <a:rPr lang="en-US" sz="2000" dirty="0" smtClean="0">
                <a:latin typeface="Segoe UI Light" panose="020B0502040204020203" pitchFamily="34" charset="0"/>
                <a:cs typeface="Segoe UI Light" panose="020B0502040204020203" pitchFamily="34" charset="0"/>
              </a:rPr>
              <a:t>(</a:t>
            </a:r>
            <a:r>
              <a:rPr lang="en-US" sz="2000" b="1" dirty="0" smtClean="0">
                <a:latin typeface="Segoe UI Light" panose="020B0502040204020203" pitchFamily="34" charset="0"/>
                <a:cs typeface="Segoe UI Light" panose="020B0502040204020203" pitchFamily="34" charset="0"/>
              </a:rPr>
              <a:t>False</a:t>
            </a:r>
            <a:r>
              <a:rPr lang="en-US" sz="2000" dirty="0" smtClean="0">
                <a:latin typeface="Segoe UI Light" panose="020B0502040204020203" pitchFamily="34" charset="0"/>
                <a:cs typeface="Segoe UI Light" panose="020B0502040204020203" pitchFamily="34" charset="0"/>
              </a:rPr>
              <a:t>) Unity of invention is lacking </a:t>
            </a:r>
            <a:r>
              <a:rPr lang="en-US" sz="2000" i="1" dirty="0" smtClean="0">
                <a:latin typeface="Segoe UI Light" panose="020B0502040204020203" pitchFamily="34" charset="0"/>
                <a:cs typeface="Segoe UI Light" panose="020B0502040204020203" pitchFamily="34" charset="0"/>
              </a:rPr>
              <a:t>a posteriori</a:t>
            </a:r>
            <a:r>
              <a:rPr lang="en-US" sz="2000" dirty="0" smtClean="0">
                <a:latin typeface="Segoe UI Light" panose="020B0502040204020203" pitchFamily="34" charset="0"/>
                <a:cs typeface="Segoe UI Light" panose="020B0502040204020203" pitchFamily="34" charset="0"/>
              </a:rPr>
              <a:t> if only technical feature “</a:t>
            </a:r>
            <a:r>
              <a:rPr lang="en-US" sz="2000" b="1" dirty="0">
                <a:solidFill>
                  <a:srgbClr val="C00000"/>
                </a:solidFill>
              </a:rPr>
              <a:t>A</a:t>
            </a:r>
            <a:r>
              <a:rPr lang="en-US" sz="2000" dirty="0" smtClean="0">
                <a:latin typeface="Segoe UI Light" panose="020B0502040204020203" pitchFamily="34" charset="0"/>
                <a:cs typeface="Segoe UI Light" panose="020B0502040204020203" pitchFamily="34" charset="0"/>
              </a:rPr>
              <a:t>” is anticipated by or obvious over the prior art.</a:t>
            </a:r>
            <a:r>
              <a:rPr lang="en-US" sz="2400" dirty="0" smtClean="0">
                <a:latin typeface="Segoe UI Light" panose="020B0502040204020203" pitchFamily="34" charset="0"/>
                <a:cs typeface="Segoe UI Light" panose="020B0502040204020203" pitchFamily="34" charset="0"/>
              </a:rPr>
              <a:t> </a:t>
            </a:r>
          </a:p>
          <a:p>
            <a:pPr marL="457200" indent="-457200">
              <a:lnSpc>
                <a:spcPct val="120000"/>
              </a:lnSpc>
              <a:buFont typeface="+mj-lt"/>
              <a:buAutoNum type="alphaUcPeriod"/>
            </a:pPr>
            <a:r>
              <a:rPr lang="en-US" sz="2000" dirty="0" smtClean="0">
                <a:latin typeface="Segoe UI Light" panose="020B0502040204020203" pitchFamily="34" charset="0"/>
                <a:cs typeface="Segoe UI Light" panose="020B0502040204020203" pitchFamily="34" charset="0"/>
              </a:rPr>
              <a:t>(</a:t>
            </a:r>
            <a:r>
              <a:rPr lang="en-US" sz="2000" b="1" dirty="0" smtClean="0">
                <a:latin typeface="Segoe UI Light" panose="020B0502040204020203" pitchFamily="34" charset="0"/>
                <a:cs typeface="Segoe UI Light" panose="020B0502040204020203" pitchFamily="34" charset="0"/>
              </a:rPr>
              <a:t>True</a:t>
            </a:r>
            <a:r>
              <a:rPr lang="en-US" sz="2000" dirty="0" smtClean="0">
                <a:latin typeface="Segoe UI Light" panose="020B0502040204020203" pitchFamily="34" charset="0"/>
                <a:cs typeface="Segoe UI Light" panose="020B0502040204020203" pitchFamily="34" charset="0"/>
              </a:rPr>
              <a:t>) Unity </a:t>
            </a:r>
            <a:r>
              <a:rPr lang="en-US" sz="2000" dirty="0">
                <a:latin typeface="Segoe UI Light" panose="020B0502040204020203" pitchFamily="34" charset="0"/>
                <a:cs typeface="Segoe UI Light" panose="020B0502040204020203" pitchFamily="34" charset="0"/>
              </a:rPr>
              <a:t>of invention </a:t>
            </a:r>
            <a:r>
              <a:rPr lang="en-US" sz="2000" dirty="0" smtClean="0">
                <a:latin typeface="Segoe UI Light" panose="020B0502040204020203" pitchFamily="34" charset="0"/>
                <a:cs typeface="Segoe UI Light" panose="020B0502040204020203" pitchFamily="34" charset="0"/>
              </a:rPr>
              <a:t>is lacking </a:t>
            </a:r>
            <a:r>
              <a:rPr lang="en-US" sz="2000" i="1" dirty="0" smtClean="0">
                <a:latin typeface="Segoe UI Light" panose="020B0502040204020203" pitchFamily="34" charset="0"/>
                <a:cs typeface="Segoe UI Light" panose="020B0502040204020203" pitchFamily="34" charset="0"/>
              </a:rPr>
              <a:t>a </a:t>
            </a:r>
            <a:r>
              <a:rPr lang="en-US" sz="2000" i="1" dirty="0">
                <a:latin typeface="Segoe UI Light" panose="020B0502040204020203" pitchFamily="34" charset="0"/>
                <a:cs typeface="Segoe UI Light" panose="020B0502040204020203" pitchFamily="34" charset="0"/>
              </a:rPr>
              <a:t>posteriori </a:t>
            </a:r>
            <a:r>
              <a:rPr lang="en-US" sz="2000" dirty="0">
                <a:latin typeface="Segoe UI Light" panose="020B0502040204020203" pitchFamily="34" charset="0"/>
                <a:cs typeface="Segoe UI Light" panose="020B0502040204020203" pitchFamily="34" charset="0"/>
              </a:rPr>
              <a:t>if </a:t>
            </a:r>
            <a:r>
              <a:rPr lang="en-US" sz="2000" dirty="0" smtClean="0">
                <a:latin typeface="Segoe UI Light" panose="020B0502040204020203" pitchFamily="34" charset="0"/>
                <a:cs typeface="Segoe UI Light" panose="020B0502040204020203" pitchFamily="34" charset="0"/>
              </a:rPr>
              <a:t>technical feature “</a:t>
            </a:r>
            <a:r>
              <a:rPr lang="en-US" sz="2000" b="1" dirty="0" smtClean="0">
                <a:solidFill>
                  <a:srgbClr val="C00000"/>
                </a:solidFill>
              </a:rPr>
              <a:t>A </a:t>
            </a:r>
            <a:r>
              <a:rPr lang="en-US" sz="2000" dirty="0" smtClean="0">
                <a:latin typeface="Segoe UI Light" panose="020B0502040204020203" pitchFamily="34" charset="0"/>
                <a:cs typeface="Segoe UI Light" panose="020B0502040204020203" pitchFamily="34" charset="0"/>
              </a:rPr>
              <a:t>and</a:t>
            </a:r>
            <a:r>
              <a:rPr lang="en-US" sz="2000" b="1" dirty="0" smtClean="0">
                <a:latin typeface="Segoe UI Light" panose="020B0502040204020203" pitchFamily="34" charset="0"/>
                <a:cs typeface="Segoe UI Light" panose="020B0502040204020203" pitchFamily="34" charset="0"/>
              </a:rPr>
              <a:t> </a:t>
            </a:r>
            <a:r>
              <a:rPr lang="en-US" sz="2000" b="1" dirty="0" smtClean="0">
                <a:solidFill>
                  <a:srgbClr val="0517ED"/>
                </a:solidFill>
                <a:latin typeface="Segoe UI"/>
              </a:rPr>
              <a:t>B</a:t>
            </a:r>
            <a:r>
              <a:rPr lang="en-US" sz="2000" dirty="0" smtClean="0">
                <a:latin typeface="Segoe UI Light" panose="020B0502040204020203" pitchFamily="34" charset="0"/>
                <a:cs typeface="Segoe UI Light" panose="020B0502040204020203" pitchFamily="34" charset="0"/>
              </a:rPr>
              <a:t>” is </a:t>
            </a:r>
            <a:r>
              <a:rPr lang="en-US" sz="2000" dirty="0">
                <a:latin typeface="Segoe UI Light" panose="020B0502040204020203" pitchFamily="34" charset="0"/>
                <a:cs typeface="Segoe UI Light" panose="020B0502040204020203" pitchFamily="34" charset="0"/>
              </a:rPr>
              <a:t>anticipated by or obvious over the prior art</a:t>
            </a:r>
            <a:r>
              <a:rPr lang="en-US" sz="2000" dirty="0" smtClean="0">
                <a:latin typeface="Segoe UI Light" panose="020B0502040204020203" pitchFamily="34" charset="0"/>
                <a:cs typeface="Segoe UI Light" panose="020B0502040204020203" pitchFamily="34" charset="0"/>
              </a:rPr>
              <a:t>.</a:t>
            </a:r>
          </a:p>
          <a:p>
            <a:pPr marL="457200" indent="-457200">
              <a:lnSpc>
                <a:spcPct val="120000"/>
              </a:lnSpc>
              <a:buFont typeface="+mj-lt"/>
              <a:buAutoNum type="alphaUcPeriod"/>
            </a:pPr>
            <a:r>
              <a:rPr lang="en-US" sz="2000" dirty="0" smtClean="0">
                <a:latin typeface="Segoe UI Light" panose="020B0502040204020203" pitchFamily="34" charset="0"/>
                <a:cs typeface="Segoe UI Light" panose="020B0502040204020203" pitchFamily="34" charset="0"/>
              </a:rPr>
              <a:t>(</a:t>
            </a:r>
            <a:r>
              <a:rPr lang="en-US" sz="2000" b="1" dirty="0" smtClean="0">
                <a:latin typeface="Segoe UI Light" panose="020B0502040204020203" pitchFamily="34" charset="0"/>
                <a:cs typeface="Segoe UI Light" panose="020B0502040204020203" pitchFamily="34" charset="0"/>
              </a:rPr>
              <a:t>False</a:t>
            </a:r>
            <a:r>
              <a:rPr lang="en-US" sz="2000" dirty="0" smtClean="0">
                <a:latin typeface="Segoe UI Light" panose="020B0502040204020203" pitchFamily="34" charset="0"/>
                <a:cs typeface="Segoe UI Light" panose="020B0502040204020203" pitchFamily="34" charset="0"/>
              </a:rPr>
              <a:t>) A restriction requirement is reasonable even if technical features “</a:t>
            </a:r>
            <a:r>
              <a:rPr lang="en-US" sz="2000" dirty="0" smtClean="0"/>
              <a:t>C</a:t>
            </a:r>
            <a:r>
              <a:rPr lang="en-US" sz="2000" dirty="0" smtClean="0">
                <a:latin typeface="Segoe UI Light" panose="020B0502040204020203" pitchFamily="34" charset="0"/>
                <a:cs typeface="Segoe UI Light" panose="020B0502040204020203" pitchFamily="34" charset="0"/>
              </a:rPr>
              <a:t>” and “</a:t>
            </a:r>
            <a:r>
              <a:rPr lang="en-US" sz="2000" dirty="0" smtClean="0">
                <a:latin typeface="+mn-lt"/>
                <a:cs typeface="Segoe UI Light" panose="020B0502040204020203" pitchFamily="34" charset="0"/>
              </a:rPr>
              <a:t>D</a:t>
            </a:r>
            <a:r>
              <a:rPr lang="en-US" sz="2000" dirty="0" smtClean="0">
                <a:latin typeface="Segoe UI Light" panose="020B0502040204020203" pitchFamily="34" charset="0"/>
                <a:cs typeface="Segoe UI Light" panose="020B0502040204020203" pitchFamily="34" charset="0"/>
              </a:rPr>
              <a:t>” are trivial features</a:t>
            </a:r>
            <a:endParaRPr lang="en-US" sz="2000" dirty="0">
              <a:latin typeface="Segoe UI Light" panose="020B0502040204020203" pitchFamily="34" charset="0"/>
              <a:cs typeface="Segoe UI Light" panose="020B0502040204020203" pitchFamily="34" charset="0"/>
            </a:endParaRPr>
          </a:p>
          <a:p>
            <a:pPr marL="0" indent="0">
              <a:lnSpc>
                <a:spcPct val="120000"/>
              </a:lnSpc>
              <a:buNone/>
            </a:pPr>
            <a:endParaRPr lang="en-US" sz="1800" b="1" dirty="0">
              <a:solidFill>
                <a:srgbClr val="00B0F0"/>
              </a:solidFill>
            </a:endParaRPr>
          </a:p>
        </p:txBody>
      </p:sp>
      <p:sp>
        <p:nvSpPr>
          <p:cNvPr id="2" name="Slide Number Placeholder 1"/>
          <p:cNvSpPr>
            <a:spLocks noGrp="1"/>
          </p:cNvSpPr>
          <p:nvPr>
            <p:ph type="sldNum" sz="quarter" idx="10"/>
          </p:nvPr>
        </p:nvSpPr>
        <p:spPr/>
        <p:txBody>
          <a:bodyPr/>
          <a:lstStyle/>
          <a:p>
            <a:fld id="{1D648693-0942-45E9-83AE-76FC568F9452}" type="slidenum">
              <a:rPr lang="en-US" smtClean="0"/>
              <a:pPr/>
              <a:t>76</a:t>
            </a:fld>
            <a:endParaRPr lang="en-US" dirty="0"/>
          </a:p>
        </p:txBody>
      </p:sp>
    </p:spTree>
    <p:extLst>
      <p:ext uri="{BB962C8B-B14F-4D97-AF65-F5344CB8AC3E}">
        <p14:creationId xmlns:p14="http://schemas.microsoft.com/office/powerpoint/2010/main" val="37442073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Knowledge check 5 </a:t>
            </a:r>
            <a:br>
              <a:rPr lang="en-US" sz="3200" dirty="0" smtClean="0"/>
            </a:br>
            <a:endParaRPr lang="en-US" sz="3200" dirty="0"/>
          </a:p>
        </p:txBody>
      </p:sp>
      <p:sp>
        <p:nvSpPr>
          <p:cNvPr id="5" name="Content Placeholder 4"/>
          <p:cNvSpPr>
            <a:spLocks noGrp="1"/>
          </p:cNvSpPr>
          <p:nvPr>
            <p:ph idx="1"/>
          </p:nvPr>
        </p:nvSpPr>
        <p:spPr/>
        <p:txBody>
          <a:bodyPr>
            <a:normAutofit/>
          </a:bodyPr>
          <a:lstStyle/>
          <a:p>
            <a:pPr marL="0" indent="0">
              <a:buNone/>
            </a:pPr>
            <a:r>
              <a:rPr lang="en-US" sz="2000" dirty="0" smtClean="0"/>
              <a:t>In a 371 application, the examiner sets forth the following rationale to indicate that the claims lack unity of invention </a:t>
            </a:r>
            <a:r>
              <a:rPr lang="en-US" sz="2000" i="1" dirty="0" smtClean="0"/>
              <a:t>a posteriori</a:t>
            </a:r>
            <a:r>
              <a:rPr lang="en-US" sz="2000" dirty="0" smtClean="0"/>
              <a:t>:</a:t>
            </a:r>
            <a:endParaRPr lang="en-US" sz="400" dirty="0" smtClean="0"/>
          </a:p>
          <a:p>
            <a:pPr marL="0" indent="0">
              <a:buNone/>
            </a:pPr>
            <a:r>
              <a:rPr lang="en-US" sz="400" dirty="0"/>
              <a:t>	</a:t>
            </a:r>
          </a:p>
          <a:p>
            <a:pPr marL="457200" indent="0">
              <a:buNone/>
            </a:pPr>
            <a:r>
              <a:rPr lang="en-US" sz="2000" dirty="0" smtClean="0">
                <a:latin typeface="Segoe UI Light" panose="020B0502040204020203" pitchFamily="34" charset="0"/>
                <a:cs typeface="Segoe UI Light" panose="020B0502040204020203" pitchFamily="34" charset="0"/>
              </a:rPr>
              <a:t>“Groups I-III lack unity of invention.  See the International Search Report listing various ‘X’ references.”</a:t>
            </a:r>
          </a:p>
          <a:p>
            <a:pPr marL="0" indent="0">
              <a:buNone/>
            </a:pPr>
            <a:endParaRPr lang="en-US" sz="400" dirty="0">
              <a:latin typeface="Segoe UI Light" panose="020B0502040204020203" pitchFamily="34" charset="0"/>
              <a:cs typeface="Segoe UI Light" panose="020B0502040204020203" pitchFamily="34" charset="0"/>
            </a:endParaRPr>
          </a:p>
          <a:p>
            <a:pPr marL="0" indent="0">
              <a:buNone/>
            </a:pPr>
            <a:endParaRPr lang="en-US" sz="2000" dirty="0" smtClean="0">
              <a:latin typeface="+mn-lt"/>
              <a:cs typeface="Segoe UI Light" panose="020B0502040204020203" pitchFamily="34" charset="0"/>
            </a:endParaRPr>
          </a:p>
          <a:p>
            <a:pPr marL="0" indent="0">
              <a:buNone/>
            </a:pPr>
            <a:r>
              <a:rPr lang="en-US" sz="2000" dirty="0" smtClean="0">
                <a:latin typeface="+mn-lt"/>
                <a:cs typeface="Segoe UI Light" panose="020B0502040204020203" pitchFamily="34" charset="0"/>
              </a:rPr>
              <a:t>Does this statement provide proper analysis to establish that unity of invention is lacking?</a:t>
            </a:r>
          </a:p>
          <a:p>
            <a:pPr marL="457200" indent="-457200">
              <a:buFont typeface="+mj-lt"/>
              <a:buAutoNum type="alphaUcPeriod"/>
            </a:pPr>
            <a:r>
              <a:rPr lang="en-US" sz="2000" dirty="0" smtClean="0">
                <a:latin typeface="Segoe UI Light" panose="020B0502040204020203" pitchFamily="34" charset="0"/>
                <a:cs typeface="Segoe UI Light" panose="020B0502040204020203" pitchFamily="34" charset="0"/>
              </a:rPr>
              <a:t>Yes</a:t>
            </a:r>
          </a:p>
          <a:p>
            <a:pPr marL="457200" indent="-457200">
              <a:buFont typeface="+mj-lt"/>
              <a:buAutoNum type="alphaUcPeriod"/>
            </a:pPr>
            <a:r>
              <a:rPr lang="en-US" sz="2000" dirty="0" smtClean="0">
                <a:latin typeface="Segoe UI Light" panose="020B0502040204020203" pitchFamily="34" charset="0"/>
                <a:cs typeface="Segoe UI Light" panose="020B0502040204020203" pitchFamily="34" charset="0"/>
              </a:rPr>
              <a:t>No</a:t>
            </a:r>
          </a:p>
        </p:txBody>
      </p:sp>
      <p:sp>
        <p:nvSpPr>
          <p:cNvPr id="2" name="Slide Number Placeholder 1"/>
          <p:cNvSpPr>
            <a:spLocks noGrp="1"/>
          </p:cNvSpPr>
          <p:nvPr>
            <p:ph type="sldNum" sz="quarter" idx="10"/>
          </p:nvPr>
        </p:nvSpPr>
        <p:spPr/>
        <p:txBody>
          <a:bodyPr/>
          <a:lstStyle/>
          <a:p>
            <a:fld id="{1D648693-0942-45E9-83AE-76FC568F9452}" type="slidenum">
              <a:rPr lang="en-US" smtClean="0"/>
              <a:pPr/>
              <a:t>77</a:t>
            </a:fld>
            <a:endParaRPr lang="en-US" dirty="0"/>
          </a:p>
        </p:txBody>
      </p:sp>
    </p:spTree>
    <p:extLst>
      <p:ext uri="{BB962C8B-B14F-4D97-AF65-F5344CB8AC3E}">
        <p14:creationId xmlns:p14="http://schemas.microsoft.com/office/powerpoint/2010/main" val="13591560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smtClean="0"/>
              <a:t>Knowledge check 5 </a:t>
            </a:r>
            <a:br>
              <a:rPr lang="en-US" sz="3200" dirty="0" smtClean="0"/>
            </a:br>
            <a:endParaRPr lang="en-US" sz="3200" dirty="0"/>
          </a:p>
        </p:txBody>
      </p:sp>
      <p:sp>
        <p:nvSpPr>
          <p:cNvPr id="5" name="Content Placeholder 4"/>
          <p:cNvSpPr>
            <a:spLocks noGrp="1"/>
          </p:cNvSpPr>
          <p:nvPr>
            <p:ph idx="1"/>
          </p:nvPr>
        </p:nvSpPr>
        <p:spPr/>
        <p:txBody>
          <a:bodyPr>
            <a:normAutofit fontScale="92500" lnSpcReduction="20000"/>
          </a:bodyPr>
          <a:lstStyle/>
          <a:p>
            <a:pPr marL="0" indent="0">
              <a:lnSpc>
                <a:spcPct val="110000"/>
              </a:lnSpc>
              <a:buNone/>
            </a:pPr>
            <a:r>
              <a:rPr lang="en-US" sz="2000" dirty="0" smtClean="0"/>
              <a:t>In a 371 application, the examiner sets forth the following rationale to indicate that the claims lack unity of invention </a:t>
            </a:r>
            <a:r>
              <a:rPr lang="en-US" sz="2000" i="1" dirty="0" smtClean="0"/>
              <a:t>a posteriori</a:t>
            </a:r>
            <a:r>
              <a:rPr lang="en-US" sz="2000" dirty="0" smtClean="0"/>
              <a:t>:</a:t>
            </a:r>
            <a:endParaRPr lang="en-US" sz="400" dirty="0" smtClean="0"/>
          </a:p>
          <a:p>
            <a:pPr marL="0" indent="0">
              <a:lnSpc>
                <a:spcPct val="110000"/>
              </a:lnSpc>
              <a:buNone/>
            </a:pPr>
            <a:r>
              <a:rPr lang="en-US" sz="400" dirty="0"/>
              <a:t>	</a:t>
            </a:r>
          </a:p>
          <a:p>
            <a:pPr marL="400050" lvl="1" indent="0">
              <a:lnSpc>
                <a:spcPct val="110000"/>
              </a:lnSpc>
              <a:buNone/>
            </a:pPr>
            <a:r>
              <a:rPr lang="en-US" sz="2000" dirty="0" smtClean="0">
                <a:latin typeface="Segoe UI Light" panose="020B0502040204020203" pitchFamily="34" charset="0"/>
                <a:cs typeface="Segoe UI Light" panose="020B0502040204020203" pitchFamily="34" charset="0"/>
              </a:rPr>
              <a:t>“Groups I-III lack unity of invention.  See the International Search Report listing various ‘X’ references.”</a:t>
            </a:r>
          </a:p>
          <a:p>
            <a:pPr marL="0" indent="0">
              <a:lnSpc>
                <a:spcPct val="110000"/>
              </a:lnSpc>
              <a:buNone/>
            </a:pPr>
            <a:endParaRPr lang="en-US" sz="400" dirty="0">
              <a:latin typeface="Segoe UI Light" panose="020B0502040204020203" pitchFamily="34" charset="0"/>
              <a:cs typeface="Segoe UI Light" panose="020B0502040204020203" pitchFamily="34" charset="0"/>
            </a:endParaRPr>
          </a:p>
          <a:p>
            <a:pPr marL="0" indent="0">
              <a:lnSpc>
                <a:spcPct val="110000"/>
              </a:lnSpc>
              <a:buNone/>
            </a:pPr>
            <a:endParaRPr lang="en-US" sz="2000" dirty="0" smtClean="0">
              <a:latin typeface="+mn-lt"/>
              <a:cs typeface="Segoe UI Light" panose="020B0502040204020203" pitchFamily="34" charset="0"/>
            </a:endParaRPr>
          </a:p>
          <a:p>
            <a:pPr marL="0" indent="0">
              <a:lnSpc>
                <a:spcPct val="110000"/>
              </a:lnSpc>
              <a:buNone/>
            </a:pPr>
            <a:r>
              <a:rPr lang="en-US" sz="2000" dirty="0" smtClean="0">
                <a:latin typeface="+mn-lt"/>
                <a:cs typeface="Segoe UI Light" panose="020B0502040204020203" pitchFamily="34" charset="0"/>
              </a:rPr>
              <a:t>Does this statement provide proper analysis to establish that unity of invention is lacking?</a:t>
            </a:r>
          </a:p>
          <a:p>
            <a:pPr>
              <a:lnSpc>
                <a:spcPct val="110000"/>
              </a:lnSpc>
              <a:buFont typeface="+mj-lt"/>
              <a:buAutoNum type="alphaUcPeriod"/>
            </a:pPr>
            <a:r>
              <a:rPr lang="en-US" sz="1800" dirty="0" smtClean="0">
                <a:latin typeface="Segoe UI Light" panose="020B0502040204020203" pitchFamily="34" charset="0"/>
                <a:cs typeface="Segoe UI Light" panose="020B0502040204020203" pitchFamily="34" charset="0"/>
              </a:rPr>
              <a:t>Yes</a:t>
            </a:r>
          </a:p>
          <a:p>
            <a:pPr>
              <a:lnSpc>
                <a:spcPct val="110000"/>
              </a:lnSpc>
              <a:buFont typeface="+mj-lt"/>
              <a:buAutoNum type="alphaUcPeriod"/>
            </a:pPr>
            <a:r>
              <a:rPr lang="en-US" sz="1800" b="1" dirty="0" smtClean="0">
                <a:latin typeface="Segoe UI Light" panose="020B0502040204020203" pitchFamily="34" charset="0"/>
                <a:cs typeface="Segoe UI Light" panose="020B0502040204020203" pitchFamily="34" charset="0"/>
              </a:rPr>
              <a:t>No</a:t>
            </a:r>
            <a:r>
              <a:rPr lang="en-US" sz="1800" b="1" dirty="0">
                <a:latin typeface="Segoe UI Light" panose="020B0502040204020203" pitchFamily="34" charset="0"/>
                <a:cs typeface="Segoe UI Light" panose="020B0502040204020203" pitchFamily="34" charset="0"/>
              </a:rPr>
              <a:t>. </a:t>
            </a:r>
            <a:r>
              <a:rPr lang="en-US" sz="1800" b="1" dirty="0" smtClean="0">
                <a:latin typeface="Segoe UI Light" panose="020B0502040204020203" pitchFamily="34" charset="0"/>
                <a:cs typeface="Segoe UI Light" panose="020B0502040204020203" pitchFamily="34" charset="0"/>
              </a:rPr>
              <a:t>Merely </a:t>
            </a:r>
            <a:r>
              <a:rPr lang="en-US" sz="1800" b="1" dirty="0">
                <a:latin typeface="Segoe UI Light" panose="020B0502040204020203" pitchFamily="34" charset="0"/>
                <a:cs typeface="Segoe UI Light" panose="020B0502040204020203" pitchFamily="34" charset="0"/>
              </a:rPr>
              <a:t>referencing the documents cited on the International </a:t>
            </a:r>
            <a:r>
              <a:rPr lang="en-US" sz="1800" b="1" dirty="0" smtClean="0">
                <a:latin typeface="Segoe UI Light" panose="020B0502040204020203" pitchFamily="34" charset="0"/>
                <a:cs typeface="Segoe UI Light" panose="020B0502040204020203" pitchFamily="34" charset="0"/>
              </a:rPr>
              <a:t>Search Report </a:t>
            </a:r>
            <a:r>
              <a:rPr lang="en-US" sz="1800" b="1" dirty="0">
                <a:latin typeface="Segoe UI Light" panose="020B0502040204020203" pitchFamily="34" charset="0"/>
                <a:cs typeface="Segoe UI Light" panose="020B0502040204020203" pitchFamily="34" charset="0"/>
              </a:rPr>
              <a:t>is not a complete unity </a:t>
            </a:r>
            <a:r>
              <a:rPr lang="en-US" sz="1800" b="1" dirty="0" smtClean="0">
                <a:latin typeface="Segoe UI Light" panose="020B0502040204020203" pitchFamily="34" charset="0"/>
                <a:cs typeface="Segoe UI Light" panose="020B0502040204020203" pitchFamily="34" charset="0"/>
              </a:rPr>
              <a:t>of invention analysis:</a:t>
            </a:r>
          </a:p>
          <a:p>
            <a:pPr marL="914400" indent="-111125">
              <a:lnSpc>
                <a:spcPct val="110000"/>
              </a:lnSpc>
            </a:pPr>
            <a:r>
              <a:rPr lang="en-US" sz="1800" b="1" dirty="0" smtClean="0">
                <a:latin typeface="Segoe UI Light" panose="020B0502040204020203" pitchFamily="34" charset="0"/>
                <a:cs typeface="Segoe UI Light" panose="020B0502040204020203" pitchFamily="34" charset="0"/>
              </a:rPr>
              <a:t>A determination of whether any shared </a:t>
            </a:r>
            <a:r>
              <a:rPr lang="en-US" sz="1800" b="1" dirty="0">
                <a:latin typeface="Segoe UI Light" panose="020B0502040204020203" pitchFamily="34" charset="0"/>
                <a:cs typeface="Segoe UI Light" panose="020B0502040204020203" pitchFamily="34" charset="0"/>
              </a:rPr>
              <a:t>technical features </a:t>
            </a:r>
            <a:r>
              <a:rPr lang="en-US" sz="1800" b="1" dirty="0" smtClean="0">
                <a:latin typeface="Segoe UI Light" panose="020B0502040204020203" pitchFamily="34" charset="0"/>
                <a:cs typeface="Segoe UI Light" panose="020B0502040204020203" pitchFamily="34" charset="0"/>
              </a:rPr>
              <a:t>exist was not performed.</a:t>
            </a:r>
          </a:p>
          <a:p>
            <a:pPr marL="914400" indent="-111125">
              <a:lnSpc>
                <a:spcPct val="110000"/>
              </a:lnSpc>
            </a:pPr>
            <a:r>
              <a:rPr lang="en-US" sz="1800" b="1" dirty="0" smtClean="0">
                <a:latin typeface="Segoe UI Light" panose="020B0502040204020203" pitchFamily="34" charset="0"/>
                <a:cs typeface="Segoe UI Light" panose="020B0502040204020203" pitchFamily="34" charset="0"/>
              </a:rPr>
              <a:t>No </a:t>
            </a:r>
            <a:r>
              <a:rPr lang="en-US" sz="1800" b="1" dirty="0">
                <a:latin typeface="Segoe UI Light" panose="020B0502040204020203" pitchFamily="34" charset="0"/>
                <a:cs typeface="Segoe UI Light" panose="020B0502040204020203" pitchFamily="34" charset="0"/>
              </a:rPr>
              <a:t>specific prior </a:t>
            </a:r>
            <a:r>
              <a:rPr lang="en-US" sz="1800" b="1" dirty="0" smtClean="0">
                <a:latin typeface="Segoe UI Light" panose="020B0502040204020203" pitchFamily="34" charset="0"/>
                <a:cs typeface="Segoe UI Light" panose="020B0502040204020203" pitchFamily="34" charset="0"/>
              </a:rPr>
              <a:t>art references were mentioned.</a:t>
            </a:r>
            <a:endParaRPr lang="en-US" sz="1800" b="1" dirty="0">
              <a:latin typeface="Segoe UI Light" panose="020B0502040204020203" pitchFamily="34" charset="0"/>
              <a:cs typeface="Segoe UI Light" panose="020B0502040204020203" pitchFamily="34" charset="0"/>
            </a:endParaRPr>
          </a:p>
          <a:p>
            <a:pPr marL="0" indent="0">
              <a:lnSpc>
                <a:spcPct val="110000"/>
              </a:lnSpc>
              <a:buNone/>
            </a:pPr>
            <a:endParaRPr lang="en-US" sz="2000" b="1" dirty="0" smtClean="0">
              <a:latin typeface="Segoe UI Light" panose="020B0502040204020203" pitchFamily="34" charset="0"/>
              <a:cs typeface="Segoe UI Light" panose="020B0502040204020203" pitchFamily="34" charset="0"/>
            </a:endParaRPr>
          </a:p>
        </p:txBody>
      </p:sp>
      <p:sp>
        <p:nvSpPr>
          <p:cNvPr id="2" name="Slide Number Placeholder 1"/>
          <p:cNvSpPr>
            <a:spLocks noGrp="1"/>
          </p:cNvSpPr>
          <p:nvPr>
            <p:ph type="sldNum" sz="quarter" idx="10"/>
          </p:nvPr>
        </p:nvSpPr>
        <p:spPr/>
        <p:txBody>
          <a:bodyPr/>
          <a:lstStyle/>
          <a:p>
            <a:fld id="{1D648693-0942-45E9-83AE-76FC568F9452}" type="slidenum">
              <a:rPr lang="en-US" smtClean="0"/>
              <a:pPr/>
              <a:t>78</a:t>
            </a:fld>
            <a:endParaRPr lang="en-US" dirty="0"/>
          </a:p>
        </p:txBody>
      </p:sp>
    </p:spTree>
    <p:extLst>
      <p:ext uri="{BB962C8B-B14F-4D97-AF65-F5344CB8AC3E}">
        <p14:creationId xmlns:p14="http://schemas.microsoft.com/office/powerpoint/2010/main" val="37527174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400" dirty="0" smtClean="0"/>
              <a:t>Patent laws, regulations, MPEP, and guidance</a:t>
            </a:r>
            <a:endParaRPr lang="en-US" sz="3400" dirty="0"/>
          </a:p>
        </p:txBody>
      </p:sp>
      <p:sp>
        <p:nvSpPr>
          <p:cNvPr id="5" name="Content Placeholder 4"/>
          <p:cNvSpPr>
            <a:spLocks noGrp="1"/>
          </p:cNvSpPr>
          <p:nvPr>
            <p:ph idx="1"/>
          </p:nvPr>
        </p:nvSpPr>
        <p:spPr>
          <a:xfrm>
            <a:off x="457200" y="1485900"/>
            <a:ext cx="8229600" cy="3748556"/>
          </a:xfrm>
        </p:spPr>
        <p:txBody>
          <a:bodyPr/>
          <a:lstStyle/>
          <a:p>
            <a:r>
              <a:rPr lang="en-US" altLang="en-US" sz="2000" dirty="0" smtClean="0"/>
              <a:t>35 U.S.C. 121 and 372</a:t>
            </a:r>
          </a:p>
          <a:p>
            <a:r>
              <a:rPr lang="en-US" altLang="en-US" sz="2000" smtClean="0"/>
              <a:t>37 CFR </a:t>
            </a:r>
            <a:r>
              <a:rPr lang="en-US" altLang="en-US" sz="2000" dirty="0" smtClean="0"/>
              <a:t>1.143, 1.144, 1.475, and 1.499</a:t>
            </a:r>
          </a:p>
          <a:p>
            <a:r>
              <a:rPr lang="en-US" altLang="en-US" sz="2000" dirty="0" smtClean="0"/>
              <a:t>Appendix T – Patent Cooperation Treaty and Regulations</a:t>
            </a:r>
          </a:p>
          <a:p>
            <a:r>
              <a:rPr lang="en-US" altLang="en-US" sz="2000" i="1" dirty="0"/>
              <a:t>MPEP </a:t>
            </a:r>
            <a:r>
              <a:rPr lang="en-US" altLang="en-US" sz="2000" i="1" dirty="0" smtClean="0"/>
              <a:t>Chapter </a:t>
            </a:r>
            <a:r>
              <a:rPr lang="en-US" altLang="en-US" sz="2000" i="1" dirty="0"/>
              <a:t>1800</a:t>
            </a:r>
          </a:p>
          <a:p>
            <a:pPr lvl="1"/>
            <a:r>
              <a:rPr lang="en-US" altLang="en-US" sz="1800" dirty="0"/>
              <a:t>International Stage – Sections </a:t>
            </a:r>
            <a:r>
              <a:rPr lang="en-US" altLang="en-US" sz="1800" dirty="0" smtClean="0"/>
              <a:t>1850, </a:t>
            </a:r>
            <a:r>
              <a:rPr lang="en-US" altLang="en-US" sz="1800" dirty="0"/>
              <a:t>1875,1875.01,1875.02</a:t>
            </a:r>
          </a:p>
          <a:p>
            <a:pPr lvl="1"/>
            <a:r>
              <a:rPr lang="en-US" altLang="en-US" sz="1800" dirty="0"/>
              <a:t>National Stage – Sections </a:t>
            </a:r>
            <a:r>
              <a:rPr lang="en-US" altLang="en-US" sz="1800" dirty="0" smtClean="0"/>
              <a:t>1893.03(d)</a:t>
            </a:r>
          </a:p>
          <a:p>
            <a:r>
              <a:rPr lang="en-US" altLang="en-US" sz="2000" dirty="0" smtClean="0"/>
              <a:t>Chapter 10 of the </a:t>
            </a:r>
            <a:r>
              <a:rPr lang="en-US" altLang="en-US" sz="2000" i="1" dirty="0" smtClean="0">
                <a:hlinkClick r:id="rId3"/>
              </a:rPr>
              <a:t>PCT International Search and Preliminary Examination Guidelines</a:t>
            </a:r>
            <a:r>
              <a:rPr lang="en-US" altLang="en-US" sz="2000" dirty="0" smtClean="0"/>
              <a:t>, pages 76-101:</a:t>
            </a:r>
          </a:p>
          <a:p>
            <a:pPr lvl="1"/>
            <a:r>
              <a:rPr lang="en-US" altLang="en-US" sz="1800" dirty="0" smtClean="0"/>
              <a:t>Link </a:t>
            </a:r>
            <a:r>
              <a:rPr lang="en-US" altLang="en-US" sz="1800" dirty="0"/>
              <a:t>available from the </a:t>
            </a:r>
            <a:r>
              <a:rPr lang="en-US" altLang="en-US" sz="1800" dirty="0" smtClean="0"/>
              <a:t>“Patent </a:t>
            </a:r>
            <a:r>
              <a:rPr lang="en-US" altLang="en-US" sz="1800" dirty="0"/>
              <a:t>Examiner’s Toolkit”</a:t>
            </a:r>
          </a:p>
          <a:p>
            <a:endParaRPr lang="en-US" altLang="en-US" sz="2000" dirty="0" smtClean="0"/>
          </a:p>
          <a:p>
            <a:endParaRPr lang="en-US" sz="20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79</a:t>
            </a:fld>
            <a:endParaRPr lang="en-US" dirty="0"/>
          </a:p>
        </p:txBody>
      </p:sp>
    </p:spTree>
    <p:extLst>
      <p:ext uri="{BB962C8B-B14F-4D97-AF65-F5344CB8AC3E}">
        <p14:creationId xmlns:p14="http://schemas.microsoft.com/office/powerpoint/2010/main" val="3837922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389273"/>
            <a:ext cx="8458200" cy="715627"/>
          </a:xfrm>
        </p:spPr>
        <p:txBody>
          <a:bodyPr>
            <a:noAutofit/>
          </a:bodyPr>
          <a:lstStyle/>
          <a:p>
            <a:r>
              <a:rPr lang="en-US" sz="3400" dirty="0" smtClean="0"/>
              <a:t>Application type indicators – 371 (</a:t>
            </a:r>
            <a:r>
              <a:rPr lang="en-US" sz="3400" i="1" dirty="0" smtClean="0"/>
              <a:t>cont.</a:t>
            </a:r>
            <a:r>
              <a:rPr lang="en-US" sz="3400" dirty="0" smtClean="0"/>
              <a:t>)</a:t>
            </a:r>
            <a:br>
              <a:rPr lang="en-US" sz="3400" dirty="0" smtClean="0"/>
            </a:br>
            <a:endParaRPr lang="en-US" sz="3400" dirty="0"/>
          </a:p>
        </p:txBody>
      </p:sp>
      <p:sp>
        <p:nvSpPr>
          <p:cNvPr id="5" name="Content Placeholder 4"/>
          <p:cNvSpPr>
            <a:spLocks noGrp="1"/>
          </p:cNvSpPr>
          <p:nvPr>
            <p:ph idx="1"/>
          </p:nvPr>
        </p:nvSpPr>
        <p:spPr/>
        <p:txBody>
          <a:bodyPr/>
          <a:lstStyle/>
          <a:p>
            <a:r>
              <a:rPr lang="en-US" sz="2400" dirty="0" smtClean="0"/>
              <a:t>Review the application file wrapper in DAV</a:t>
            </a:r>
          </a:p>
          <a:p>
            <a:pPr lvl="1"/>
            <a:r>
              <a:rPr lang="en-US" sz="2000" dirty="0" smtClean="0"/>
              <a:t>The </a:t>
            </a:r>
            <a:r>
              <a:rPr lang="en-US" sz="2000" i="1" dirty="0"/>
              <a:t>Notice of DO/EO </a:t>
            </a:r>
            <a:r>
              <a:rPr lang="en-US" sz="2000" i="1" dirty="0" smtClean="0"/>
              <a:t>Acceptance Mailed </a:t>
            </a:r>
            <a:r>
              <a:rPr lang="en-US" sz="2000" dirty="0" smtClean="0"/>
              <a:t>is </a:t>
            </a:r>
            <a:r>
              <a:rPr lang="en-US" sz="2000" b="1" dirty="0" smtClean="0"/>
              <a:t>only</a:t>
            </a:r>
            <a:r>
              <a:rPr lang="en-US" sz="2000" dirty="0" smtClean="0"/>
              <a:t> issued in applications submitted under 35 U.S.C. 371</a:t>
            </a:r>
            <a:endParaRPr lang="en-US" sz="2000" dirty="0"/>
          </a:p>
          <a:p>
            <a:pPr lvl="2"/>
            <a:r>
              <a:rPr lang="en-US" sz="1800" dirty="0" smtClean="0"/>
              <a:t>Look for Document Code </a:t>
            </a:r>
            <a:r>
              <a:rPr lang="en-US" sz="1800" b="1" dirty="0" smtClean="0"/>
              <a:t>M903</a:t>
            </a:r>
          </a:p>
          <a:p>
            <a:pPr lvl="2"/>
            <a:endParaRPr lang="en-US" sz="1600" dirty="0"/>
          </a:p>
          <a:p>
            <a:pPr lvl="2"/>
            <a:endParaRPr lang="en-US" sz="1600" dirty="0" smtClean="0"/>
          </a:p>
          <a:p>
            <a:pPr lvl="2"/>
            <a:endParaRPr lang="en-US" sz="1600" dirty="0"/>
          </a:p>
          <a:p>
            <a:pPr lvl="2"/>
            <a:endParaRPr lang="en-US" sz="1600" dirty="0" smtClean="0"/>
          </a:p>
          <a:p>
            <a:pPr lvl="2"/>
            <a:endParaRPr lang="en-US" sz="1600" dirty="0"/>
          </a:p>
          <a:p>
            <a:pPr lvl="2"/>
            <a:endParaRPr lang="en-US" sz="1600" dirty="0" smtClean="0"/>
          </a:p>
          <a:p>
            <a:pPr lvl="2"/>
            <a:endParaRPr lang="en-US" sz="1600" dirty="0"/>
          </a:p>
          <a:p>
            <a:pPr lvl="1"/>
            <a:endParaRPr lang="en-US" sz="2000" dirty="0"/>
          </a:p>
          <a:p>
            <a:pPr lvl="1"/>
            <a:endParaRPr lang="en-US" sz="2000" dirty="0"/>
          </a:p>
          <a:p>
            <a:pPr lvl="1"/>
            <a:endParaRPr lang="en-US" sz="2000" dirty="0" smtClean="0"/>
          </a:p>
          <a:p>
            <a:pPr lvl="1"/>
            <a:endParaRPr lang="en-US" sz="1400" dirty="0"/>
          </a:p>
          <a:p>
            <a:endParaRPr lang="en-US" sz="2400" dirty="0" smtClean="0"/>
          </a:p>
          <a:p>
            <a:pPr lvl="1"/>
            <a:endParaRPr lang="en-US" sz="20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8</a:t>
            </a:fld>
            <a:endParaRPr lang="en-US" dirty="0"/>
          </a:p>
        </p:txBody>
      </p:sp>
      <p:pic>
        <p:nvPicPr>
          <p:cNvPr id="8" name="Picture 7" descr="Screenshot of the image file wrapper in DAV highlighting the M903 Notice of DO/EO Acceptance Mailed entry."/>
          <p:cNvPicPr>
            <a:picLocks noChangeAspect="1"/>
          </p:cNvPicPr>
          <p:nvPr/>
        </p:nvPicPr>
        <p:blipFill>
          <a:blip r:embed="rId3"/>
          <a:stretch>
            <a:fillRect/>
          </a:stretch>
        </p:blipFill>
        <p:spPr>
          <a:xfrm>
            <a:off x="457200" y="3086100"/>
            <a:ext cx="8267939" cy="1285874"/>
          </a:xfrm>
          <a:prstGeom prst="rect">
            <a:avLst/>
          </a:prstGeom>
          <a:ln>
            <a:solidFill>
              <a:schemeClr val="tx1"/>
            </a:solidFill>
          </a:ln>
        </p:spPr>
      </p:pic>
    </p:spTree>
    <p:extLst>
      <p:ext uri="{BB962C8B-B14F-4D97-AF65-F5344CB8AC3E}">
        <p14:creationId xmlns:p14="http://schemas.microsoft.com/office/powerpoint/2010/main" val="36870468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Summary</a:t>
            </a:r>
            <a:endParaRPr lang="en-US" sz="3400" dirty="0"/>
          </a:p>
        </p:txBody>
      </p:sp>
      <p:sp>
        <p:nvSpPr>
          <p:cNvPr id="3" name="Content Placeholder 2"/>
          <p:cNvSpPr>
            <a:spLocks noGrp="1"/>
          </p:cNvSpPr>
          <p:nvPr>
            <p:ph idx="1"/>
          </p:nvPr>
        </p:nvSpPr>
        <p:spPr/>
        <p:txBody>
          <a:bodyPr>
            <a:noAutofit/>
          </a:bodyPr>
          <a:lstStyle/>
          <a:p>
            <a:r>
              <a:rPr lang="en-US" sz="2800" dirty="0" smtClean="0"/>
              <a:t>You should now have an improved understanding of Unity of Invention analysis</a:t>
            </a:r>
            <a:endParaRPr lang="en-US" sz="2400" dirty="0" smtClean="0"/>
          </a:p>
          <a:p>
            <a:pPr lvl="1"/>
            <a:r>
              <a:rPr lang="en-US" sz="2400" dirty="0" smtClean="0"/>
              <a:t>Determination of the applicable restriction analysis </a:t>
            </a:r>
          </a:p>
          <a:p>
            <a:pPr lvl="1"/>
            <a:r>
              <a:rPr lang="en-US" sz="2400" dirty="0" smtClean="0"/>
              <a:t>“</a:t>
            </a:r>
            <a:r>
              <a:rPr lang="en-US" sz="2400" i="1" dirty="0"/>
              <a:t>A priori</a:t>
            </a:r>
            <a:r>
              <a:rPr lang="en-US" sz="2400" dirty="0"/>
              <a:t>” and “</a:t>
            </a:r>
            <a:r>
              <a:rPr lang="en-US" sz="2400" i="1" dirty="0"/>
              <a:t>a posteriori</a:t>
            </a:r>
            <a:r>
              <a:rPr lang="en-US" sz="2400" dirty="0"/>
              <a:t>” analysis</a:t>
            </a:r>
          </a:p>
          <a:p>
            <a:pPr lvl="1"/>
            <a:r>
              <a:rPr lang="en-US" sz="2400" dirty="0"/>
              <a:t>Reasonableness of unity restriction</a:t>
            </a:r>
          </a:p>
          <a:p>
            <a:pPr lvl="1"/>
            <a:r>
              <a:rPr lang="en-US" sz="2400" dirty="0"/>
              <a:t>Grouping inventions </a:t>
            </a:r>
          </a:p>
          <a:p>
            <a:pPr lvl="1"/>
            <a:r>
              <a:rPr lang="en-US" sz="2400" dirty="0"/>
              <a:t>Combinations of different categories of inventions</a:t>
            </a:r>
          </a:p>
          <a:p>
            <a:pPr lvl="1"/>
            <a:r>
              <a:rPr lang="en-US" sz="2400" dirty="0"/>
              <a:t>Election of species</a:t>
            </a:r>
          </a:p>
          <a:p>
            <a:pPr lvl="1"/>
            <a:r>
              <a:rPr lang="en-US" sz="2400" dirty="0"/>
              <a:t>Rejoinder </a:t>
            </a:r>
            <a:r>
              <a:rPr lang="en-US" sz="2400" dirty="0" smtClean="0"/>
              <a:t>practice</a:t>
            </a:r>
            <a:endParaRPr lang="en-US" sz="24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80</a:t>
            </a:fld>
            <a:endParaRPr lang="en-US" dirty="0"/>
          </a:p>
        </p:txBody>
      </p:sp>
    </p:spTree>
    <p:extLst>
      <p:ext uri="{BB962C8B-B14F-4D97-AF65-F5344CB8AC3E}">
        <p14:creationId xmlns:p14="http://schemas.microsoft.com/office/powerpoint/2010/main" val="20996477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 POCs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4877154"/>
              </p:ext>
            </p:extLst>
          </p:nvPr>
        </p:nvGraphicFramePr>
        <p:xfrm>
          <a:off x="3733800" y="719056"/>
          <a:ext cx="4648200" cy="4608912"/>
        </p:xfrm>
        <a:graphic>
          <a:graphicData uri="http://schemas.openxmlformats.org/drawingml/2006/table">
            <a:tbl>
              <a:tblPr/>
              <a:tblGrid>
                <a:gridCol w="3236864">
                  <a:extLst>
                    <a:ext uri="{9D8B030D-6E8A-4147-A177-3AD203B41FA5}">
                      <a16:colId xmlns:a16="http://schemas.microsoft.com/office/drawing/2014/main" val="659339001"/>
                    </a:ext>
                  </a:extLst>
                </a:gridCol>
                <a:gridCol w="1411336">
                  <a:extLst>
                    <a:ext uri="{9D8B030D-6E8A-4147-A177-3AD203B41FA5}">
                      <a16:colId xmlns:a16="http://schemas.microsoft.com/office/drawing/2014/main" val="1001621487"/>
                    </a:ext>
                  </a:extLst>
                </a:gridCol>
              </a:tblGrid>
              <a:tr h="186532">
                <a:tc>
                  <a:txBody>
                    <a:bodyPr/>
                    <a:lstStyle/>
                    <a:p>
                      <a:pPr algn="ctr" fontAlgn="b"/>
                      <a:r>
                        <a:rPr lang="en-US" sz="1400" b="1" i="0" u="none" strike="noStrike" dirty="0">
                          <a:solidFill>
                            <a:srgbClr val="000000"/>
                          </a:solidFill>
                          <a:effectLst/>
                          <a:latin typeface="Calibri" panose="020F0502020204030204" pitchFamily="34" charset="0"/>
                        </a:rPr>
                        <a:t>TC POC</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TC</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719959"/>
                  </a:ext>
                </a:extLst>
              </a:tr>
              <a:tr h="186532">
                <a:tc>
                  <a:txBody>
                    <a:bodyPr/>
                    <a:lstStyle/>
                    <a:p>
                      <a:pPr algn="ctr" fontAlgn="ctr"/>
                      <a:r>
                        <a:rPr lang="en-US" sz="1200" b="0" i="0" u="none" strike="noStrike" dirty="0">
                          <a:solidFill>
                            <a:srgbClr val="000000"/>
                          </a:solidFill>
                          <a:effectLst/>
                          <a:latin typeface="Segoe UI" panose="020B0502040204020203" pitchFamily="34" charset="0"/>
                        </a:rPr>
                        <a:t>Fereydoun Sajjadi</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1600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59051935"/>
                  </a:ext>
                </a:extLst>
              </a:tr>
              <a:tr h="186532">
                <a:tc>
                  <a:txBody>
                    <a:bodyPr/>
                    <a:lstStyle/>
                    <a:p>
                      <a:pPr algn="ctr" fontAlgn="ctr"/>
                      <a:r>
                        <a:rPr lang="en-US" sz="1200" b="0" i="0" u="none" strike="noStrike" dirty="0">
                          <a:solidFill>
                            <a:srgbClr val="000000"/>
                          </a:solidFill>
                          <a:effectLst/>
                          <a:latin typeface="Segoe UI" panose="020B0502040204020203" pitchFamily="34" charset="0"/>
                        </a:rPr>
                        <a:t>William Krynski</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1700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73150221"/>
                  </a:ext>
                </a:extLst>
              </a:tr>
              <a:tr h="186532">
                <a:tc>
                  <a:txBody>
                    <a:bodyPr/>
                    <a:lstStyle/>
                    <a:p>
                      <a:pPr algn="ctr" fontAlgn="ctr"/>
                      <a:r>
                        <a:rPr lang="en-US" sz="1200" b="0" i="0" u="none" strike="noStrike" dirty="0">
                          <a:solidFill>
                            <a:srgbClr val="000000"/>
                          </a:solidFill>
                          <a:effectLst/>
                          <a:latin typeface="Segoe UI" panose="020B0502040204020203" pitchFamily="34" charset="0"/>
                        </a:rPr>
                        <a:t>Gail Hayes</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2100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075274"/>
                  </a:ext>
                </a:extLst>
              </a:tr>
              <a:tr h="186532">
                <a:tc>
                  <a:txBody>
                    <a:bodyPr/>
                    <a:lstStyle/>
                    <a:p>
                      <a:pPr algn="ctr" fontAlgn="ctr"/>
                      <a:r>
                        <a:rPr lang="en-US" sz="1200" b="0" i="0" u="none" strike="noStrike" dirty="0">
                          <a:solidFill>
                            <a:srgbClr val="000000"/>
                          </a:solidFill>
                          <a:effectLst/>
                          <a:latin typeface="Segoe UI" panose="020B0502040204020203" pitchFamily="34" charset="0"/>
                        </a:rPr>
                        <a:t>Brian Johnson</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2100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066480"/>
                  </a:ext>
                </a:extLst>
              </a:tr>
              <a:tr h="186532">
                <a:tc>
                  <a:txBody>
                    <a:bodyPr/>
                    <a:lstStyle/>
                    <a:p>
                      <a:pPr algn="ctr" fontAlgn="ctr"/>
                      <a:r>
                        <a:rPr lang="en-US" sz="1200" b="0" i="0" u="none" strike="noStrike">
                          <a:solidFill>
                            <a:srgbClr val="000000"/>
                          </a:solidFill>
                          <a:effectLst/>
                          <a:latin typeface="Segoe UI" panose="020B0502040204020203" pitchFamily="34" charset="0"/>
                        </a:rPr>
                        <a:t>Nittaya Juntima</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2400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644260"/>
                  </a:ext>
                </a:extLst>
              </a:tr>
              <a:tr h="186532">
                <a:tc>
                  <a:txBody>
                    <a:bodyPr/>
                    <a:lstStyle/>
                    <a:p>
                      <a:pPr algn="ctr" fontAlgn="ctr"/>
                      <a:r>
                        <a:rPr lang="en-US" sz="1200" b="0" i="0" u="none" strike="noStrike">
                          <a:solidFill>
                            <a:srgbClr val="000000"/>
                          </a:solidFill>
                          <a:effectLst/>
                          <a:latin typeface="Segoe UI" panose="020B0502040204020203" pitchFamily="34" charset="0"/>
                        </a:rPr>
                        <a:t>Tod Swann</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2400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9926390"/>
                  </a:ext>
                </a:extLst>
              </a:tr>
              <a:tr h="186532">
                <a:tc>
                  <a:txBody>
                    <a:bodyPr/>
                    <a:lstStyle/>
                    <a:p>
                      <a:pPr algn="ctr" fontAlgn="ctr"/>
                      <a:r>
                        <a:rPr lang="en-US" sz="1200" b="0" i="0" u="none" strike="noStrike">
                          <a:solidFill>
                            <a:srgbClr val="000000"/>
                          </a:solidFill>
                          <a:effectLst/>
                          <a:latin typeface="Segoe UI" panose="020B0502040204020203" pitchFamily="34" charset="0"/>
                        </a:rPr>
                        <a:t>Chris Grant</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2400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233068"/>
                  </a:ext>
                </a:extLst>
              </a:tr>
              <a:tr h="186532">
                <a:tc>
                  <a:txBody>
                    <a:bodyPr/>
                    <a:lstStyle/>
                    <a:p>
                      <a:pPr algn="ctr" fontAlgn="ctr"/>
                      <a:r>
                        <a:rPr lang="en-US" sz="1200" b="0" i="0" u="none" strike="noStrike">
                          <a:solidFill>
                            <a:srgbClr val="000000"/>
                          </a:solidFill>
                          <a:effectLst/>
                          <a:latin typeface="Segoe UI" panose="020B0502040204020203" pitchFamily="34" charset="0"/>
                        </a:rPr>
                        <a:t>Justin Rider</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2400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49002254"/>
                  </a:ext>
                </a:extLst>
              </a:tr>
              <a:tr h="186532">
                <a:tc>
                  <a:txBody>
                    <a:bodyPr/>
                    <a:lstStyle/>
                    <a:p>
                      <a:pPr algn="ctr" fontAlgn="ctr"/>
                      <a:r>
                        <a:rPr lang="en-US" sz="1200" b="0" i="0" u="none" strike="noStrike">
                          <a:solidFill>
                            <a:srgbClr val="000000"/>
                          </a:solidFill>
                          <a:effectLst/>
                          <a:latin typeface="Segoe UI" panose="020B0502040204020203" pitchFamily="34" charset="0"/>
                        </a:rPr>
                        <a:t>David Ometz</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2600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934674"/>
                  </a:ext>
                </a:extLst>
              </a:tr>
              <a:tr h="186532">
                <a:tc>
                  <a:txBody>
                    <a:bodyPr/>
                    <a:lstStyle/>
                    <a:p>
                      <a:pPr algn="ctr" fontAlgn="ctr"/>
                      <a:r>
                        <a:rPr lang="en-US" sz="1200" b="0" i="0" u="none" strike="noStrike">
                          <a:solidFill>
                            <a:srgbClr val="000000"/>
                          </a:solidFill>
                          <a:effectLst/>
                          <a:latin typeface="Segoe UI" panose="020B0502040204020203" pitchFamily="34" charset="0"/>
                        </a:rPr>
                        <a:t>Dwayne Bost</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2600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29000806"/>
                  </a:ext>
                </a:extLst>
              </a:tr>
              <a:tr h="186532">
                <a:tc>
                  <a:txBody>
                    <a:bodyPr/>
                    <a:lstStyle/>
                    <a:p>
                      <a:pPr algn="ctr" fontAlgn="ctr"/>
                      <a:r>
                        <a:rPr lang="en-US" sz="1200" b="0" i="0" u="none" strike="noStrike" dirty="0">
                          <a:solidFill>
                            <a:srgbClr val="000000"/>
                          </a:solidFill>
                          <a:effectLst/>
                          <a:latin typeface="Segoe UI" panose="020B0502040204020203" pitchFamily="34" charset="0"/>
                        </a:rPr>
                        <a:t>Kenneth Wieder</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2600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894115"/>
                  </a:ext>
                </a:extLst>
              </a:tr>
              <a:tr h="186532">
                <a:tc>
                  <a:txBody>
                    <a:bodyPr/>
                    <a:lstStyle/>
                    <a:p>
                      <a:pPr algn="ctr" fontAlgn="ctr"/>
                      <a:r>
                        <a:rPr lang="en-US" sz="1200" b="0" i="0" u="none" strike="noStrike">
                          <a:solidFill>
                            <a:srgbClr val="000000"/>
                          </a:solidFill>
                          <a:effectLst/>
                          <a:latin typeface="Segoe UI" panose="020B0502040204020203" pitchFamily="34" charset="0"/>
                        </a:rPr>
                        <a:t>Daniel Swerdlow</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2600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25612159"/>
                  </a:ext>
                </a:extLst>
              </a:tr>
              <a:tr h="186532">
                <a:tc>
                  <a:txBody>
                    <a:bodyPr/>
                    <a:lstStyle/>
                    <a:p>
                      <a:pPr algn="ctr" fontAlgn="ctr"/>
                      <a:r>
                        <a:rPr lang="en-US" sz="1200" b="0" i="0" u="none" strike="noStrike">
                          <a:solidFill>
                            <a:srgbClr val="000000"/>
                          </a:solidFill>
                          <a:effectLst/>
                          <a:latin typeface="Segoe UI" panose="020B0502040204020203" pitchFamily="34" charset="0"/>
                        </a:rPr>
                        <a:t>Doris To</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2600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65368"/>
                  </a:ext>
                </a:extLst>
              </a:tr>
              <a:tr h="186532">
                <a:tc>
                  <a:txBody>
                    <a:bodyPr/>
                    <a:lstStyle/>
                    <a:p>
                      <a:pPr algn="ctr" fontAlgn="ctr"/>
                      <a:r>
                        <a:rPr lang="en-US" sz="1200" b="0" i="0" u="none" strike="noStrike">
                          <a:solidFill>
                            <a:srgbClr val="000000"/>
                          </a:solidFill>
                          <a:effectLst/>
                          <a:latin typeface="Segoe UI" panose="020B0502040204020203" pitchFamily="34" charset="0"/>
                        </a:rPr>
                        <a:t>Michael Horabik</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a:solidFill>
                            <a:srgbClr val="000000"/>
                          </a:solidFill>
                          <a:effectLst/>
                          <a:latin typeface="Calibri" panose="020F0502020204030204" pitchFamily="34" charset="0"/>
                        </a:rPr>
                        <a:t>2600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5142496"/>
                  </a:ext>
                </a:extLst>
              </a:tr>
              <a:tr h="186532">
                <a:tc>
                  <a:txBody>
                    <a:bodyPr/>
                    <a:lstStyle/>
                    <a:p>
                      <a:pPr algn="ctr" fontAlgn="ctr"/>
                      <a:r>
                        <a:rPr lang="en-US" sz="1200" b="0" i="0" u="none" strike="noStrike">
                          <a:solidFill>
                            <a:srgbClr val="000000"/>
                          </a:solidFill>
                          <a:effectLst/>
                          <a:latin typeface="Segoe UI" panose="020B0502040204020203" pitchFamily="34" charset="0"/>
                        </a:rPr>
                        <a:t>Hien Phan </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2800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923936"/>
                  </a:ext>
                </a:extLst>
              </a:tr>
              <a:tr h="186532">
                <a:tc>
                  <a:txBody>
                    <a:bodyPr/>
                    <a:lstStyle/>
                    <a:p>
                      <a:pPr algn="ctr" fontAlgn="ctr"/>
                      <a:r>
                        <a:rPr lang="en-US" sz="1200" b="0" i="0" u="none" strike="noStrike">
                          <a:solidFill>
                            <a:srgbClr val="000000"/>
                          </a:solidFill>
                          <a:effectLst/>
                          <a:latin typeface="Segoe UI" panose="020B0502040204020203" pitchFamily="34" charset="0"/>
                        </a:rPr>
                        <a:t>Darren Schuberg</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2800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82519285"/>
                  </a:ext>
                </a:extLst>
              </a:tr>
              <a:tr h="186532">
                <a:tc>
                  <a:txBody>
                    <a:bodyPr/>
                    <a:lstStyle/>
                    <a:p>
                      <a:pPr algn="ctr" fontAlgn="ctr"/>
                      <a:r>
                        <a:rPr lang="en-US" sz="1200" b="0" i="0" u="none" strike="noStrike">
                          <a:solidFill>
                            <a:srgbClr val="000000"/>
                          </a:solidFill>
                          <a:effectLst/>
                          <a:latin typeface="Segoe UI" panose="020B0502040204020203" pitchFamily="34" charset="0"/>
                        </a:rPr>
                        <a:t>Karl Tamai</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2800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371969"/>
                  </a:ext>
                </a:extLst>
              </a:tr>
              <a:tr h="186532">
                <a:tc>
                  <a:txBody>
                    <a:bodyPr/>
                    <a:lstStyle/>
                    <a:p>
                      <a:pPr algn="ctr" fontAlgn="ctr"/>
                      <a:r>
                        <a:rPr lang="en-US" sz="1200" b="0" i="0" u="none" strike="noStrike">
                          <a:solidFill>
                            <a:srgbClr val="000000"/>
                          </a:solidFill>
                          <a:effectLst/>
                          <a:latin typeface="Segoe UI" panose="020B0502040204020203" pitchFamily="34" charset="0"/>
                        </a:rPr>
                        <a:t>Lee Fineman</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2800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4066913"/>
                  </a:ext>
                </a:extLst>
              </a:tr>
              <a:tr h="186532">
                <a:tc>
                  <a:txBody>
                    <a:bodyPr/>
                    <a:lstStyle/>
                    <a:p>
                      <a:pPr algn="ctr" fontAlgn="ctr"/>
                      <a:r>
                        <a:rPr lang="en-US" sz="1200" b="0" i="0" u="none" strike="noStrike">
                          <a:solidFill>
                            <a:srgbClr val="000000"/>
                          </a:solidFill>
                          <a:effectLst/>
                          <a:latin typeface="Segoe UI" panose="020B0502040204020203" pitchFamily="34" charset="0"/>
                        </a:rPr>
                        <a:t>Seungsook (Robin) Ham</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2800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34803"/>
                  </a:ext>
                </a:extLst>
              </a:tr>
              <a:tr h="186532">
                <a:tc>
                  <a:txBody>
                    <a:bodyPr/>
                    <a:lstStyle/>
                    <a:p>
                      <a:pPr algn="ctr" fontAlgn="ctr"/>
                      <a:r>
                        <a:rPr lang="en-US" sz="1200" b="0" i="0" u="none" strike="noStrike">
                          <a:solidFill>
                            <a:srgbClr val="000000"/>
                          </a:solidFill>
                          <a:effectLst/>
                          <a:latin typeface="Segoe UI" panose="020B0502040204020203" pitchFamily="34" charset="0"/>
                        </a:rPr>
                        <a:t>Brian Sircus</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200" b="0" i="0" u="none" strike="noStrike" dirty="0">
                          <a:solidFill>
                            <a:srgbClr val="000000"/>
                          </a:solidFill>
                          <a:effectLst/>
                          <a:latin typeface="Calibri" panose="020F0502020204030204" pitchFamily="34" charset="0"/>
                        </a:rPr>
                        <a:t>2800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28342887"/>
                  </a:ext>
                </a:extLst>
              </a:tr>
              <a:tr h="186532">
                <a:tc>
                  <a:txBody>
                    <a:bodyPr/>
                    <a:lstStyle/>
                    <a:p>
                      <a:pPr algn="ctr" fontAlgn="ctr"/>
                      <a:r>
                        <a:rPr lang="en-US" sz="1200" b="0" i="0" u="none" strike="noStrike">
                          <a:solidFill>
                            <a:srgbClr val="000000"/>
                          </a:solidFill>
                          <a:effectLst/>
                          <a:latin typeface="Segoe UI" panose="020B0502040204020203" pitchFamily="34" charset="0"/>
                        </a:rPr>
                        <a:t>Mikado Buiz</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3600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614576"/>
                  </a:ext>
                </a:extLst>
              </a:tr>
              <a:tr h="186532">
                <a:tc>
                  <a:txBody>
                    <a:bodyPr/>
                    <a:lstStyle/>
                    <a:p>
                      <a:pPr algn="ctr" fontAlgn="ctr"/>
                      <a:r>
                        <a:rPr lang="en-US" sz="1200" b="0" i="0" u="none" strike="noStrike" dirty="0" smtClean="0">
                          <a:solidFill>
                            <a:srgbClr val="000000"/>
                          </a:solidFill>
                          <a:effectLst/>
                          <a:latin typeface="Segoe UI" panose="020B0502040204020203" pitchFamily="34" charset="0"/>
                        </a:rPr>
                        <a:t>Marc</a:t>
                      </a:r>
                      <a:r>
                        <a:rPr lang="en-US" sz="1200" b="0" i="0" u="none" strike="noStrike" baseline="0" dirty="0" smtClean="0">
                          <a:solidFill>
                            <a:srgbClr val="000000"/>
                          </a:solidFill>
                          <a:effectLst/>
                          <a:latin typeface="Segoe UI" panose="020B0502040204020203" pitchFamily="34" charset="0"/>
                        </a:rPr>
                        <a:t> Jimenez</a:t>
                      </a:r>
                      <a:endParaRPr lang="en-US" sz="1200" b="0" i="0" u="none" strike="noStrike" dirty="0">
                        <a:solidFill>
                          <a:srgbClr val="000000"/>
                        </a:solidFill>
                        <a:effectLst/>
                        <a:latin typeface="Segoe UI" panose="020B0502040204020203" pitchFamily="34" charset="0"/>
                      </a:endParaRP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0" i="0" u="none" strike="noStrike" dirty="0" smtClean="0">
                          <a:solidFill>
                            <a:srgbClr val="000000"/>
                          </a:solidFill>
                          <a:effectLst/>
                          <a:latin typeface="Calibri" panose="020F0502020204030204" pitchFamily="34" charset="0"/>
                        </a:rPr>
                        <a:t>3600</a:t>
                      </a:r>
                      <a:endParaRPr lang="en-US" sz="1200" b="0" i="0" u="none" strike="noStrike" dirty="0">
                        <a:solidFill>
                          <a:srgbClr val="000000"/>
                        </a:solidFill>
                        <a:effectLst/>
                        <a:latin typeface="Calibri" panose="020F0502020204030204" pitchFamily="34" charset="0"/>
                      </a:endParaRP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3565561"/>
                  </a:ext>
                </a:extLst>
              </a:tr>
              <a:tr h="186532">
                <a:tc>
                  <a:txBody>
                    <a:bodyPr/>
                    <a:lstStyle/>
                    <a:p>
                      <a:pPr algn="ctr" fontAlgn="ctr"/>
                      <a:r>
                        <a:rPr lang="en-US" sz="1200" b="0" i="0" u="none" strike="noStrike" dirty="0">
                          <a:solidFill>
                            <a:srgbClr val="000000"/>
                          </a:solidFill>
                          <a:effectLst/>
                          <a:latin typeface="Segoe UI" panose="020B0502040204020203" pitchFamily="34" charset="0"/>
                        </a:rPr>
                        <a:t>Thomas Barrett</a:t>
                      </a:r>
                    </a:p>
                  </a:txBody>
                  <a:tcPr marL="7888" marR="7888" marT="7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3700</a:t>
                      </a:r>
                    </a:p>
                  </a:txBody>
                  <a:tcPr marL="7888" marR="7888" marT="7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6220812"/>
                  </a:ext>
                </a:extLst>
              </a:tr>
            </a:tbl>
          </a:graphicData>
        </a:graphic>
      </p:graphicFrame>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Tahoma" panose="020B0604030504040204" pitchFamily="34" charset="0"/>
                <a:cs typeface="Tahoma" panose="020B060403050404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81</a:t>
            </a:fld>
            <a:endParaRPr kumimoji="0" lang="en-US" sz="800" b="0" i="0" u="none" strike="noStrike" kern="1200" cap="none" spc="0" normalizeH="0" baseline="0" noProof="0" dirty="0">
              <a:ln>
                <a:noFill/>
              </a:ln>
              <a:solidFill>
                <a:prstClr val="black"/>
              </a:solidFill>
              <a:effectLst/>
              <a:uLnTx/>
              <a:uFillTx/>
              <a:latin typeface="Segoe UI"/>
              <a:ea typeface="Tahoma" panose="020B0604030504040204" pitchFamily="34" charset="0"/>
              <a:cs typeface="Tahoma" panose="020B0604030504040204" pitchFamily="34" charset="0"/>
            </a:endParaRPr>
          </a:p>
        </p:txBody>
      </p:sp>
      <p:sp>
        <p:nvSpPr>
          <p:cNvPr id="3" name="TextBox 2"/>
          <p:cNvSpPr txBox="1"/>
          <p:nvPr/>
        </p:nvSpPr>
        <p:spPr>
          <a:xfrm>
            <a:off x="152400" y="2639129"/>
            <a:ext cx="3505200" cy="400110"/>
          </a:xfrm>
          <a:prstGeom prst="rect">
            <a:avLst/>
          </a:prstGeom>
          <a:noFill/>
        </p:spPr>
        <p:txBody>
          <a:bodyPr wrap="square" rtlCol="0">
            <a:spAutoFit/>
          </a:bodyPr>
          <a:lstStyle/>
          <a:p>
            <a:pPr algn="ctr"/>
            <a:r>
              <a:rPr lang="en-US" sz="2000" dirty="0" smtClean="0">
                <a:latin typeface="+mn-lt"/>
                <a:hlinkClick r:id="rId3"/>
              </a:rPr>
              <a:t>Patents Point of Contact List</a:t>
            </a:r>
            <a:endParaRPr lang="en-US" sz="2000" dirty="0">
              <a:latin typeface="+mn-lt"/>
            </a:endParaRPr>
          </a:p>
        </p:txBody>
      </p:sp>
    </p:spTree>
    <p:extLst>
      <p:ext uri="{BB962C8B-B14F-4D97-AF65-F5344CB8AC3E}">
        <p14:creationId xmlns:p14="http://schemas.microsoft.com/office/powerpoint/2010/main" val="22841231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endParaRPr lang="en-US" sz="3600" dirty="0" smtClean="0"/>
          </a:p>
          <a:p>
            <a:pPr marL="0" indent="0" algn="ctr">
              <a:buNone/>
            </a:pPr>
            <a:r>
              <a:rPr lang="en-US" sz="3600" dirty="0" smtClean="0"/>
              <a:t>Other </a:t>
            </a:r>
            <a:r>
              <a:rPr lang="en-US" sz="3600" dirty="0"/>
              <a:t>time code: </a:t>
            </a:r>
          </a:p>
          <a:p>
            <a:pPr marL="0" indent="0" algn="ctr">
              <a:buNone/>
            </a:pPr>
            <a:r>
              <a:rPr lang="en-US" dirty="0">
                <a:ea typeface="Calibri" panose="020F0502020204030204" pitchFamily="34" charset="0"/>
              </a:rPr>
              <a:t>ATRAIN-0000-090139</a:t>
            </a:r>
          </a:p>
          <a:p>
            <a:pPr marL="0" indent="0" algn="ctr">
              <a:buNone/>
            </a:pPr>
            <a:endParaRPr lang="en-US" dirty="0">
              <a:solidFill>
                <a:srgbClr val="FF0000"/>
              </a:solidFill>
            </a:endParaRPr>
          </a:p>
          <a:p>
            <a:pPr marL="0" indent="0" algn="ctr">
              <a:buNone/>
            </a:pPr>
            <a:r>
              <a:rPr lang="en-US" dirty="0"/>
              <a:t>Survey Link:</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82</a:t>
            </a:fld>
            <a:endParaRPr lang="en-US" dirty="0"/>
          </a:p>
        </p:txBody>
      </p:sp>
    </p:spTree>
    <p:extLst>
      <p:ext uri="{BB962C8B-B14F-4D97-AF65-F5344CB8AC3E}">
        <p14:creationId xmlns:p14="http://schemas.microsoft.com/office/powerpoint/2010/main" val="2568035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descr="Screenshot of continuity data from PALM for applicaiton number 13/805709 highlighting that the applicaiton 13/805709 is a national stage entry of PCT/EP2011/060628."/>
          <p:cNvSpPr>
            <a:spLocks noGrp="1"/>
          </p:cNvSpPr>
          <p:nvPr>
            <p:ph type="title"/>
          </p:nvPr>
        </p:nvSpPr>
        <p:spPr>
          <a:xfrm>
            <a:off x="457200" y="389273"/>
            <a:ext cx="8305800" cy="715627"/>
          </a:xfrm>
        </p:spPr>
        <p:txBody>
          <a:bodyPr>
            <a:noAutofit/>
          </a:bodyPr>
          <a:lstStyle/>
          <a:p>
            <a:r>
              <a:rPr lang="en-US" sz="3400" dirty="0" smtClean="0"/>
              <a:t>Application type </a:t>
            </a:r>
            <a:r>
              <a:rPr lang="en-US" sz="3400" dirty="0"/>
              <a:t>i</a:t>
            </a:r>
            <a:r>
              <a:rPr lang="en-US" sz="3400" dirty="0" smtClean="0"/>
              <a:t>ndicators – 371 (</a:t>
            </a:r>
            <a:r>
              <a:rPr lang="en-US" sz="3400" i="1" dirty="0" smtClean="0"/>
              <a:t>cont.</a:t>
            </a:r>
            <a:r>
              <a:rPr lang="en-US" sz="3400" dirty="0" smtClean="0"/>
              <a:t>) </a:t>
            </a:r>
            <a:br>
              <a:rPr lang="en-US" sz="3400" dirty="0" smtClean="0"/>
            </a:br>
            <a:endParaRPr lang="en-US" sz="3400" dirty="0"/>
          </a:p>
        </p:txBody>
      </p:sp>
      <p:sp>
        <p:nvSpPr>
          <p:cNvPr id="5" name="Content Placeholder 4"/>
          <p:cNvSpPr>
            <a:spLocks noGrp="1"/>
          </p:cNvSpPr>
          <p:nvPr>
            <p:ph idx="1"/>
          </p:nvPr>
        </p:nvSpPr>
        <p:spPr/>
        <p:txBody>
          <a:bodyPr/>
          <a:lstStyle/>
          <a:p>
            <a:r>
              <a:rPr lang="en-US" sz="2400" dirty="0" smtClean="0"/>
              <a:t>PALM continuity data will indicate the instant application is “a national stage entry of” </a:t>
            </a:r>
          </a:p>
          <a:p>
            <a:endParaRPr lang="en-US" sz="2400" dirty="0" smtClean="0"/>
          </a:p>
          <a:p>
            <a:pPr lvl="1"/>
            <a:endParaRPr lang="en-US" sz="20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9</a:t>
            </a:fld>
            <a:endParaRPr lang="en-US" dirty="0"/>
          </a:p>
        </p:txBody>
      </p:sp>
      <p:grpSp>
        <p:nvGrpSpPr>
          <p:cNvPr id="3" name="Group 2" descr="Screenshot of Continuity/Reexam Information from PALM for applicaiton number 13/805709 highlighting that applicaiton 13/805709 is a national stage entry of PCT/EP2011/060628." title="Screenshot of Continuity/Reexam Information from PALM "/>
          <p:cNvGrpSpPr/>
          <p:nvPr/>
        </p:nvGrpSpPr>
        <p:grpSpPr>
          <a:xfrm>
            <a:off x="948990" y="2324100"/>
            <a:ext cx="7246019" cy="1676400"/>
            <a:chOff x="948990" y="2324100"/>
            <a:chExt cx="7246019" cy="1676400"/>
          </a:xfrm>
        </p:grpSpPr>
        <p:pic>
          <p:nvPicPr>
            <p:cNvPr id="7" name="Picture 6" descr="Continuity/Reexam data from PALM show applicaiton number 13/805709 highlighted and that applicaiton 13/805709 is a national stage entry of PCT/EP2011/060628." title="Screenshot of Continuity/Reexam data from PALM"/>
            <p:cNvPicPr>
              <a:picLocks noChangeAspect="1"/>
            </p:cNvPicPr>
            <p:nvPr/>
          </p:nvPicPr>
          <p:blipFill>
            <a:blip r:embed="rId3"/>
            <a:stretch>
              <a:fillRect/>
            </a:stretch>
          </p:blipFill>
          <p:spPr>
            <a:xfrm>
              <a:off x="948990" y="2324100"/>
              <a:ext cx="7246019" cy="1676400"/>
            </a:xfrm>
            <a:prstGeom prst="rect">
              <a:avLst/>
            </a:prstGeom>
            <a:ln>
              <a:solidFill>
                <a:schemeClr val="tx1"/>
              </a:solidFill>
            </a:ln>
          </p:spPr>
        </p:pic>
        <p:cxnSp>
          <p:nvCxnSpPr>
            <p:cNvPr id="12" name="Straight Arrow Connector 11"/>
            <p:cNvCxnSpPr/>
            <p:nvPr/>
          </p:nvCxnSpPr>
          <p:spPr>
            <a:xfrm flipH="1">
              <a:off x="2971800" y="2705100"/>
              <a:ext cx="3528966" cy="60960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800584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1752&quot;&gt;&lt;object type=&quot;3&quot; unique_id=&quot;11753&quot;&gt;&lt;property id=&quot;20148&quot; value=&quot;5&quot;/&gt;&lt;property id=&quot;20300&quot; value=&quot;Slide 1 - &amp;quot;When to Make an Office Action Final&amp;quot;&quot;/&gt;&lt;property id=&quot;20307&quot; value=&quot;275&quot;/&gt;&lt;/object&gt;&lt;object type=&quot;3&quot; unique_id=&quot;11754&quot;&gt;&lt;property id=&quot;20148&quot; value=&quot;5&quot;/&gt;&lt;property id=&quot;20300&quot; value=&quot;Slide 2 - &amp;quot;Objectives&amp;quot;&quot;/&gt;&lt;property id=&quot;20307&quot; value=&quot;333&quot;/&gt;&lt;/object&gt;&lt;object type=&quot;3&quot; unique_id=&quot;11755&quot;&gt;&lt;property id=&quot;20148&quot; value=&quot;5&quot;/&gt;&lt;property id=&quot;20300&quot; value=&quot;Slide 3 - &amp;quot;Objectives&amp;quot;&quot;/&gt;&lt;property id=&quot;20307&quot; value=&quot;670&quot;/&gt;&lt;/object&gt;&lt;object type=&quot;3&quot; unique_id=&quot;11756&quot;&gt;&lt;property id=&quot;20148&quot; value=&quot;5&quot;/&gt;&lt;property id=&quot;20300&quot; value=&quot;Slide 4 - &amp;quot;Purpose of the Final Rejection&amp;amp;#x09;&amp;amp;#x09;&amp;amp;#x09;&amp;amp;#x09;&amp;amp;#x09;&amp;amp;#x09;&amp;quot;&quot;/&gt;&lt;property id=&quot;20307&quot; value=&quot;560&quot;/&gt;&lt;/object&gt;&lt;object type=&quot;3&quot; unique_id=&quot;11757&quot;&gt;&lt;property id=&quot;20148&quot; value=&quot;5&quot;/&gt;&lt;property id=&quot;20300&quot; value=&quot;Slide 5 - &amp;quot;Objectives&amp;quot;&quot;/&gt;&lt;property id=&quot;20307&quot; value=&quot;671&quot;/&gt;&lt;/object&gt;&lt;object type=&quot;3&quot; unique_id=&quot;11758&quot;&gt;&lt;property id=&quot;20148&quot; value=&quot;5&quot;/&gt;&lt;property id=&quot;20300&quot; value=&quot;Slide 6 - &amp;quot;What is a Final Rejection&amp;quot;&quot;/&gt;&lt;property id=&quot;20307&quot; value=&quot;488&quot;/&gt;&lt;/object&gt;&lt;object type=&quot;3&quot; unique_id=&quot;11759&quot;&gt;&lt;property id=&quot;20148&quot; value=&quot;5&quot;/&gt;&lt;property id=&quot;20300&quot; value=&quot;Slide 7 - &amp;quot;Overview:&amp;quot;&quot;/&gt;&lt;property id=&quot;20307&quot; value=&quot;490&quot;/&gt;&lt;/object&gt;&lt;object type=&quot;3&quot; unique_id=&quot;11760&quot;&gt;&lt;property id=&quot;20148&quot; value=&quot;5&quot;/&gt;&lt;property id=&quot;20300&quot; value=&quot;Slide 8 - &amp;quot;Principles of Compact Prosecution&amp;quot;&quot;/&gt;&lt;property id=&quot;20307&quot; value=&quot;492&quot;/&gt;&lt;/object&gt;&lt;object type=&quot;3&quot; unique_id=&quot;11761&quot;&gt;&lt;property id=&quot;20148&quot; value=&quot;5&quot;/&gt;&lt;property id=&quot;20300&quot; value=&quot;Slide 9 - &amp;quot;Objectives&amp;quot;&quot;/&gt;&lt;property id=&quot;20307&quot; value=&quot;672&quot;/&gt;&lt;/object&gt;&lt;object type=&quot;3&quot; unique_id=&quot;11762&quot;&gt;&lt;property id=&quot;20148&quot; value=&quot;5&quot;/&gt;&lt;property id=&quot;20300&quot; value=&quot;Slide 10 - &amp;quot;When a Second Action May be Made Final&amp;quot;&quot;/&gt;&lt;property id=&quot;20307&quot; value=&quot;561&quot;/&gt;&lt;/object&gt;&lt;object type=&quot;3&quot; unique_id=&quot;11763&quot;&gt;&lt;property id=&quot;20148&quot; value=&quot;5&quot;/&gt;&lt;property id=&quot;20300&quot; value=&quot;Slide 11 - &amp;quot;Example 1: Can I Go Final? (Claims NOT Amended)&amp;quot;&quot;/&gt;&lt;property id=&quot;20307&quot; value=&quot;491&quot;/&gt;&lt;/object&gt;&lt;object type=&quot;3&quot; unique_id=&quot;11764&quot;&gt;&lt;property id=&quot;20148&quot; value=&quot;5&quot;/&gt;&lt;property id=&quot;20300&quot; value=&quot;Slide 12 - &amp;quot;Example 2: Can I Go Final?  (Claims Amended BUT No Change in Scope)&amp;quot;&quot;/&gt;&lt;property id=&quot;20307&quot; value=&quot;609&quot;/&gt;&lt;/object&gt;&lt;object type=&quot;3&quot; unique_id=&quot;11765&quot;&gt;&lt;property id=&quot;20148&quot; value=&quot;5&quot;/&gt;&lt;property id=&quot;20300&quot; value=&quot;Slide 13 - &amp;quot;Example 3: Can I Go Final? (Claim Added)&amp;quot;&quot;/&gt;&lt;property id=&quot;20307&quot; value=&quot;608&quot;/&gt;&lt;/object&gt;&lt;object type=&quot;3&quot; unique_id=&quot;11766&quot;&gt;&lt;property id=&quot;20148&quot; value=&quot;5&quot;/&gt;&lt;property id=&quot;20300&quot; value=&quot;Slide 14 - &amp;quot;Example 4: Can I Go Final?  (Trivial Claim Amendments)&amp;quot;&quot;/&gt;&lt;property id=&quot;20307&quot; value=&quot;612&quot;/&gt;&lt;/object&gt;&lt;object type=&quot;3&quot; unique_id=&quot;11767&quot;&gt;&lt;property id=&quot;20148&quot; value=&quot;5&quot;/&gt;&lt;property id=&quot;20300&quot; value=&quot;Slide 15 - &amp;quot;Example 5: Can I Go Final?  (Trivial Claim Amendments (cont.)&amp;quot;&quot;/&gt;&lt;property id=&quot;20307&quot; value=&quot;617&quot;/&gt;&lt;/object&gt;&lt;object type=&quot;3&quot; unique_id=&quot;11768&quot;&gt;&lt;property id=&quot;20148&quot; value=&quot;5&quot;/&gt;&lt;property id=&quot;20300&quot; value=&quot;Slide 16 - &amp;quot;Example 6: Can I Go Final?  (Amending to What was Previously Searched and Considered)&amp;quot;&quot;/&gt;&lt;property id=&quot;20307&quot; value=&quot;619&quot;/&gt;&lt;/object&gt;&lt;object type=&quot;3&quot; unique_id=&quot;11769&quot;&gt;&lt;property id=&quot;20148&quot; value=&quot;5&quot;/&gt;&lt;property id=&quot;20300&quot; value=&quot;Slide 17 - &amp;quot;Example 7: Can I Go Final?  (The Prior Art has a Bad Date)&amp;quot;&quot;/&gt;&lt;property id=&quot;20307&quot; value=&quot;621&quot;/&gt;&lt;/object&gt;&lt;object type=&quot;3&quot; unique_id=&quot;11770&quot;&gt;&lt;property id=&quot;20148&quot; value=&quot;5&quot;/&gt;&lt;property id=&quot;20300&quot; value=&quot;Slide 18 - &amp;quot;Example 8: Can I Go Final?  (Pre-appeal Conference Re-opening Prosecution)&amp;quot;&quot;/&gt;&lt;property id=&quot;20307&quot; value=&quot;628&quot;/&gt;&lt;/object&gt;&lt;object type=&quot;3&quot; unique_id=&quot;11771&quot;&gt;&lt;property id=&quot;20148&quot; value=&quot;5&quot;/&gt;&lt;property id=&quot;20300&quot; value=&quot;Slide 19 - &amp;quot;Did “Basic Thrust of the Rejection” Change?&amp;quot;&quot;/&gt;&lt;property id=&quot;20307&quot; value=&quot;562&quot;/&gt;&lt;/object&gt;&lt;object type=&quot;3&quot; unique_id=&quot;11772&quot;&gt;&lt;property id=&quot;20148&quot; value=&quot;5&quot;/&gt;&lt;property id=&quot;20300&quot; value=&quot;Slide 20 - &amp;quot;Example 9: Can I Go Final?  (Correcting Obvious Typographical Errors in the Statement of Rejection)&amp;quot;&quot;/&gt;&lt;property id=&quot;20307&quot; value=&quot;564&quot;/&gt;&lt;/object&gt;&lt;object type=&quot;3&quot; unique_id=&quot;11773&quot;&gt;&lt;property id=&quot;20148&quot; value=&quot;5&quot;/&gt;&lt;property id=&quot;20300&quot; value=&quot;Slide 21 - &amp;quot;Example 10: Can I Go Final?  (Changing Statutory Basis of the Rejection, 102 -&amp;gt; 103)&amp;quot;&quot;/&gt;&lt;property id=&quot;20307&quot; value=&quot;565&quot;/&gt;&lt;/object&gt;&lt;object type=&quot;3&quot; unique_id=&quot;11774&quot;&gt;&lt;property id=&quot;20148&quot; value=&quot;5&quot;/&gt;&lt;property id=&quot;20300&quot; value=&quot;Slide 22 - &amp;quot;Example 11: Can I Go Final?  (Changing Statutory Basis of the Rejection, 103 -&amp;gt; 102)&amp;quot;&quot;/&gt;&lt;property id=&quot;20307&quot; value=&quot;622&quot;/&gt;&lt;/object&gt;&lt;object type=&quot;3&quot; unique_id=&quot;11775&quot;&gt;&lt;property id=&quot;20148&quot; value=&quot;5&quot;/&gt;&lt;property id=&quot;20300&quot; value=&quot;Slide 23 - &amp;quot;Example 12: Can I Go Final?  (Rejection Stays the Same BUT Different Embodiment Cited for Support)&amp;quot;&quot;/&gt;&lt;property id=&quot;20307&quot; value=&quot;566&quot;/&gt;&lt;/object&gt;&lt;object type=&quot;3&quot; unique_id=&quot;11776&quot;&gt;&lt;property id=&quot;20148&quot; value=&quot;5&quot;/&gt;&lt;property id=&quot;20300&quot; value=&quot;Slide 24 - &amp;quot;Example 13: Can I Go Final? (Rejection Stays Same BUT New Underlying Basis Cited)&amp;quot;&quot;/&gt;&lt;property id=&quot;20307&quot; value=&quot;624&quot;/&gt;&lt;/object&gt;&lt;object type=&quot;3&quot; unique_id=&quot;11777&quot;&gt;&lt;property id=&quot;20148&quot; value=&quot;5&quot;/&gt;&lt;property id=&quot;20300&quot; value=&quot;Slide 25 - &amp;quot;Example 14: Can I Go Final? (Rejection Stays the Same BUT New “Evidentiary” Reference Cited)&amp;quot;&quot;/&gt;&lt;property id=&quot;20307&quot; value=&quot;660&quot;/&gt;&lt;/object&gt;&lt;object type=&quot;3&quot; unique_id=&quot;11778&quot;&gt;&lt;property id=&quot;20148&quot; value=&quot;5&quot;/&gt;&lt;property id=&quot;20300&quot; value=&quot;Slide 26 - &amp;quot;Example 15: Can I Go Final? (Rejection Stays the Same BUT New Information Cited to Rebut Applicant’s Arguments)&amp;quot;&quot;/&gt;&lt;property id=&quot;20307&quot; value=&quot;567&quot;/&gt;&lt;/object&gt;&lt;object type=&quot;3&quot; unique_id=&quot;11779&quot;&gt;&lt;property id=&quot;20148&quot; value=&quot;5&quot;/&gt;&lt;property id=&quot;20300&quot; value=&quot;Slide 27 - &amp;quot;Example 16: Can I Go Final? (Rejection Stays the Same BUT New Reference Cited to Rebut Applicant’s Arguments)&amp;quot;&quot;/&gt;&lt;property id=&quot;20307&quot; value=&quot;613&quot;/&gt;&lt;/object&gt;&lt;object type=&quot;3&quot; unique_id=&quot;11780&quot;&gt;&lt;property id=&quot;20148&quot; value=&quot;5&quot;/&gt;&lt;property id=&quot;20300&quot; value=&quot;Slide 28 - &amp;quot;Example 17: Can I Go Final? (Rejection Stays the Same BUT Applicant’s Rebuttal Reference Cited by Examiner)&amp;quot;&quot;/&gt;&lt;property id=&quot;20307&quot; value=&quot;627&quot;/&gt;&lt;/object&gt;&lt;object type=&quot;3&quot; unique_id=&quot;11781&quot;&gt;&lt;property id=&quot;20148&quot; value=&quot;5&quot;/&gt;&lt;property id=&quot;20300&quot; value=&quot;Slide 29 - &amp;quot;Example 18: Can I Go Final? (Missed Calculations)&amp;quot;&quot;/&gt;&lt;property id=&quot;20307&quot; value=&quot;623&quot;/&gt;&lt;/object&gt;&lt;object type=&quot;3&quot; unique_id=&quot;11782&quot;&gt;&lt;property id=&quot;20148&quot; value=&quot;5&quot;/&gt;&lt;property id=&quot;20300&quot; value=&quot;Slide 30 - &amp;quot;Was Amendment Expected?&amp;quot;&quot;/&gt;&lt;property id=&quot;20307&quot; value=&quot;568&quot;/&gt;&lt;/object&gt;&lt;object type=&quot;3&quot; unique_id=&quot;11783&quot;&gt;&lt;property id=&quot;20148&quot; value=&quot;5&quot;/&gt;&lt;property id=&quot;20300&quot; value=&quot;Slide 31 - &amp;quot;Example 19: Can I Go Final?  (Applicant Corrects an Antecedent Basis Issue)&amp;quot;&quot;/&gt;&lt;property id=&quot;20307&quot; value=&quot;563&quot;/&gt;&lt;/object&gt;&lt;object type=&quot;3&quot; unique_id=&quot;11784&quot;&gt;&lt;property id=&quot;20148&quot; value=&quot;5&quot;/&gt;&lt;property id=&quot;20300&quot; value=&quot;Slide 32 - &amp;quot;Example 20: Can I Go Final?  (Adopting Examiner’s Suggestions)&amp;amp;#x09;&amp;amp;#x09;&amp;amp;#x09;&amp;amp;#x09;&amp;amp;#x09;&amp;quot;&quot;/&gt;&lt;property id=&quot;20307&quot; value=&quot;653&quot;/&gt;&lt;/object&gt;&lt;object type=&quot;3&quot; unique_id=&quot;11785&quot;&gt;&lt;property id=&quot;20148&quot; value=&quot;5&quot;/&gt;&lt;property id=&quot;20300&quot; value=&quot;Slide 33 - &amp;quot;Example 21: Can I Go Final? (Incorporating “Allowable” Subject Matter)&amp;amp;#x09;&amp;amp;#x09;&amp;amp;#x09;&amp;amp;#x09;&amp;amp;#x09;&amp;quot;&quot;/&gt;&lt;property id=&quot;20307&quot; value=&quot;570&quot;/&gt;&lt;/object&gt;&lt;object type=&quot;3&quot; unique_id=&quot;11786&quot;&gt;&lt;property id=&quot;20148&quot; value=&quot;5&quot;/&gt;&lt;property id=&quot;20300&quot; value=&quot;Slide 34 - &amp;quot;Example 22: Can I Go Final? (Narrowing Amendments)&amp;amp;#x09;&amp;amp;#x09;&amp;amp;#x09;&amp;amp;#x09;&amp;amp;#x09;&amp;quot;&quot;/&gt;&lt;property id=&quot;20307&quot; value=&quot;569&quot;/&gt;&lt;/object&gt;&lt;object type=&quot;3&quot; unique_id=&quot;11787&quot;&gt;&lt;property id=&quot;20148&quot; value=&quot;5&quot;/&gt;&lt;property id=&quot;20300&quot; value=&quot;Slide 35 - &amp;quot;Example 23: Can I Go Final? (Broadening Amendments)&amp;amp;#x09;&amp;amp;#x09;&amp;amp;#x09;&amp;amp;#x09;&amp;amp;#x09;&amp;quot;&quot;/&gt;&lt;property id=&quot;20307&quot; value=&quot;618&quot;/&gt;&lt;/object&gt;&lt;object type=&quot;3&quot; unique_id=&quot;11788&quot;&gt;&lt;property id=&quot;20148&quot; value=&quot;5&quot;/&gt;&lt;property id=&quot;20300&quot; value=&quot;Slide 36 - &amp;quot;All Office Actions MUST be Complete&amp;quot;&quot;/&gt;&lt;property id=&quot;20307&quot; value=&quot;614&quot;/&gt;&lt;/object&gt;&lt;object type=&quot;3&quot; unique_id=&quot;11789&quot;&gt;&lt;property id=&quot;20148&quot; value=&quot;5&quot;/&gt;&lt;property id=&quot;20300&quot; value=&quot;Slide 37 - &amp;quot;Example 24: Can I Go Final? (Piecemeal Prosecution)&amp;amp;#x09;&amp;amp;#x09;&amp;amp;#x09;&amp;amp;#x09;&amp;amp;#x09;&amp;quot;&quot;/&gt;&lt;property id=&quot;20307&quot; value=&quot;616&quot;/&gt;&lt;/object&gt;&lt;object type=&quot;3&quot; unique_id=&quot;11790&quot;&gt;&lt;property id=&quot;20148&quot; value=&quot;5&quot;/&gt;&lt;property id=&quot;20300&quot; value=&quot;Slide 38 - &amp;quot;Example 25: Can I Go Final? (Piecemeal Prosecution (cont.))&amp;quot;&quot;/&gt;&lt;property id=&quot;20307&quot; value=&quot;650&quot;/&gt;&lt;/object&gt;&lt;object type=&quot;3&quot; unique_id=&quot;11791&quot;&gt;&lt;property id=&quot;20148&quot; value=&quot;5&quot;/&gt;&lt;property id=&quot;20300&quot; value=&quot;Slide 39 - &amp;quot;IDS and Finality&amp;quot;&quot;/&gt;&lt;property id=&quot;20307&quot; value=&quot;629&quot;/&gt;&lt;/object&gt;&lt;object type=&quot;3&quot; unique_id=&quot;11792&quot;&gt;&lt;property id=&quot;20148&quot; value=&quot;5&quot;/&gt;&lt;property id=&quot;20300&quot; value=&quot;Slide 40 - &amp;quot;IDS Timing and Fees&amp;quot;&quot;/&gt;&lt;property id=&quot;20307&quot; value=&quot;632&quot;/&gt;&lt;/object&gt;&lt;object type=&quot;3&quot; unique_id=&quot;11793&quot;&gt;&lt;property id=&quot;20148&quot; value=&quot;5&quot;/&gt;&lt;property id=&quot;20300&quot; value=&quot;Slide 41 - &amp;quot;Timing Requirements&amp;quot;&quot;/&gt;&lt;property id=&quot;20307&quot; value=&quot;630&quot;/&gt;&lt;/object&gt;&lt;object type=&quot;3&quot; unique_id=&quot;11794&quot;&gt;&lt;property id=&quot;20148&quot; value=&quot;5&quot;/&gt;&lt;property id=&quot;20300&quot; value=&quot;Slide 42 - &amp;quot;Timing Requirements and Fees&amp;quot;&quot;/&gt;&lt;property id=&quot;20307&quot; value=&quot;631&quot;/&gt;&lt;/object&gt;&lt;object type=&quot;3&quot; unique_id=&quot;11795&quot;&gt;&lt;property id=&quot;20148&quot; value=&quot;5&quot;/&gt;&lt;property id=&quot;20300&quot; value=&quot;Slide 43 - &amp;quot;Example 26: Can I Go Final? (New IDS Submitted Without 1.17(p) Fee)&amp;quot;&quot;/&gt;&lt;property id=&quot;20307&quot; value=&quot;633&quot;/&gt;&lt;/object&gt;&lt;object type=&quot;3&quot; unique_id=&quot;11796&quot;&gt;&lt;property id=&quot;20148&quot; value=&quot;5&quot;/&gt;&lt;property id=&quot;20300&quot; value=&quot;Slide 44 - &amp;quot;Example 27: Can I Go Final? (IDS Not Considered)&amp;quot;&quot;/&gt;&lt;property id=&quot;20307&quot; value=&quot;634&quot;/&gt;&lt;/object&gt;&lt;object type=&quot;3&quot; unique_id=&quot;11797&quot;&gt;&lt;property id=&quot;20148&quot; value=&quot;5&quot;/&gt;&lt;property id=&quot;20300&quot; value=&quot;Slide 45 - &amp;quot;Example 28: Can I Go Final? (New Co-pending Case Filed with Similar Claims After Non-final and Reported in IDS)&amp;quot;&quot;/&gt;&lt;property id=&quot;20307&quot; value=&quot;648&quot;/&gt;&lt;/object&gt;&lt;object type=&quot;3&quot; unique_id=&quot;11798&quot;&gt;&lt;property id=&quot;20148&quot; value=&quot;5&quot;/&gt;&lt;property id=&quot;20300&quot; value=&quot;Slide 46 - &amp;quot;Example 29: Can I Go Final? (Co-pending application issues into a patent)&amp;quot;&quot;/&gt;&lt;property id=&quot;20307&quot; value=&quot;678&quot;/&gt;&lt;/object&gt;&lt;object type=&quot;3&quot; unique_id=&quot;11799&quot;&gt;&lt;property id=&quot;20148&quot; value=&quot;5&quot;/&gt;&lt;property id=&quot;20300&quot; value=&quot;Slide 47 - &amp;quot;Objectives&amp;quot;&quot;/&gt;&lt;property id=&quot;20307&quot; value=&quot;673&quot;/&gt;&lt;/object&gt;&lt;object type=&quot;3&quot; unique_id=&quot;11800&quot;&gt;&lt;property id=&quot;20148&quot; value=&quot;5&quot;/&gt;&lt;property id=&quot;20300&quot; value=&quot;Slide 48 - &amp;quot;Final Rejection, When Proper on First Action&amp;quot;&quot;/&gt;&lt;property id=&quot;20307&quot; value=&quot;637&quot;/&gt;&lt;/object&gt;&lt;object type=&quot;3&quot; unique_id=&quot;11801&quot;&gt;&lt;property id=&quot;20148&quot; value=&quot;5&quot;/&gt;&lt;property id=&quot;20300&quot; value=&quot;Slide 49 - &amp;quot;Example 30: Can I Go Final? (Amendments Not Entered After Final)&amp;quot;&quot;/&gt;&lt;property id=&quot;20307&quot; value=&quot;638&quot;/&gt;&lt;/object&gt;&lt;object type=&quot;3&quot; unique_id=&quot;11802&quot;&gt;&lt;property id=&quot;20148&quot; value=&quot;5&quot;/&gt;&lt;property id=&quot;20300&quot; value=&quot;Slide 50 - &amp;quot;Example 31: Can I Go Final? (Finality Withdrawn in Previous Action)&amp;quot;&quot;/&gt;&lt;property id=&quot;20307&quot; value=&quot;654&quot;/&gt;&lt;/object&gt;&lt;object type=&quot;3&quot; unique_id=&quot;11803&quot;&gt;&lt;property id=&quot;20148&quot; value=&quot;5&quot;/&gt;&lt;property id=&quot;20300&quot; value=&quot;Slide 51 - &amp;quot;Objectives&amp;quot;&quot;/&gt;&lt;property id=&quot;20307&quot; value=&quot;674&quot;/&gt;&lt;/object&gt;&lt;object type=&quot;3&quot; unique_id=&quot;11804&quot;&gt;&lt;property id=&quot;20148&quot; value=&quot;5&quot;/&gt;&lt;property id=&quot;20300&quot; value=&quot;Slide 52 - &amp;quot;Petition to Withdraw Finality&amp;amp;#x09;&amp;amp;#x09;&amp;amp;#x09;&amp;amp;#x09;&amp;amp;#x09;&amp;amp;#x09;&amp;quot;&quot;/&gt;&lt;property id=&quot;20307&quot; value=&quot;657&quot;/&gt;&lt;/object&gt;&lt;object type=&quot;3&quot; unique_id=&quot;11805&quot;&gt;&lt;property id=&quot;20148&quot; value=&quot;5&quot;/&gt;&lt;property id=&quot;20300&quot; value=&quot;Slide 53 - &amp;quot;Objectives&amp;quot;&quot;/&gt;&lt;property id=&quot;20307&quot; value=&quot;675&quot;/&gt;&lt;/object&gt;&lt;object type=&quot;3&quot; unique_id=&quot;11806&quot;&gt;&lt;property id=&quot;20148&quot; value=&quot;5&quot;/&gt;&lt;property id=&quot;20300&quot; value=&quot;Slide 54 - &amp;quot; Common Ownership “Exclusion” (Pre-AIA)&amp;quot;&quot;/&gt;&lt;property id=&quot;20307&quot; value=&quot;607&quot;/&gt;&lt;/object&gt;&lt;object type=&quot;3&quot; unique_id=&quot;11807&quot;&gt;&lt;property id=&quot;20148&quot; value=&quot;5&quot;/&gt;&lt;property id=&quot;20300&quot; value=&quot;Slide 55 - &amp;quot; Common Ownership “Exception” (AIA)&amp;quot;&quot;/&gt;&lt;property id=&quot;20307&quot; value=&quot;656&quot;/&gt;&lt;/object&gt;&lt;object type=&quot;3&quot; unique_id=&quot;11808&quot;&gt;&lt;property id=&quot;20148&quot; value=&quot;5&quot;/&gt;&lt;property id=&quot;20300&quot; value=&quot;Slide 56 - &amp;quot;Example 32: Can I Go Final? (New Double Patenting Rejection Made After Showing Under 35 USC 103(c))&amp;quot;&quot;/&gt;&lt;property id=&quot;20307&quot; value=&quot;658&quot;/&gt;&lt;/object&gt;&lt;object type=&quot;3&quot; unique_id=&quot;11809&quot;&gt;&lt;property id=&quot;20148&quot; value=&quot;5&quot;/&gt;&lt;property id=&quot;20300&quot; value=&quot;Slide 57 - &amp;quot;Example 33: Can I Go Final? (New Rejection Made After 103(c) Common Ownership Showing)&amp;quot;&quot;/&gt;&lt;property id=&quot;20307&quot; value=&quot;659&quot;/&gt;&lt;/object&gt;&lt;object type=&quot;3&quot; unique_id=&quot;11810&quot;&gt;&lt;property id=&quot;20148&quot; value=&quot;5&quot;/&gt;&lt;property id=&quot;20300&quot; value=&quot;Slide 58 - &amp;quot;Official Notice: What is it?&amp;amp;#x09;&amp;amp;#x09;&amp;amp;#x09;&amp;amp;#x09;&amp;amp;#x09;&amp;amp;#x09;&amp;amp;#x09;&amp;quot;&quot;/&gt;&lt;property id=&quot;20307&quot; value=&quot;655&quot;/&gt;&lt;/object&gt;&lt;object type=&quot;3&quot; unique_id=&quot;11811&quot;&gt;&lt;property id=&quot;20148&quot; value=&quot;5&quot;/&gt;&lt;property id=&quot;20300&quot; value=&quot;Slide 59 - &amp;quot;Official Notice: When to Use It?&amp;quot;&quot;/&gt;&lt;property id=&quot;20307&quot; value=&quot;641&quot;/&gt;&lt;/object&gt;&lt;object type=&quot;3&quot; unique_id=&quot;11812&quot;&gt;&lt;property id=&quot;20148&quot; value=&quot;5&quot;/&gt;&lt;property id=&quot;20300&quot; value=&quot;Slide 60 - &amp;quot;Official Notice: How to Apply It?&amp;quot;&quot;/&gt;&lt;property id=&quot;20307&quot; value=&quot;642&quot;/&gt;&lt;/object&gt;&lt;object type=&quot;3&quot; unique_id=&quot;11813&quot;&gt;&lt;property id=&quot;20148&quot; value=&quot;5&quot;/&gt;&lt;property id=&quot;20300&quot; value=&quot;Slide 61 - &amp;quot;Official Notice: Example&amp;quot;&quot;/&gt;&lt;property id=&quot;20307&quot; value=&quot;643&quot;/&gt;&lt;/object&gt;&lt;object type=&quot;3&quot; unique_id=&quot;11814&quot;&gt;&lt;property id=&quot;20148&quot; value=&quot;5&quot;/&gt;&lt;property id=&quot;20300&quot; value=&quot;Slide 62 - &amp;quot;Challenge to Official Notice&amp;quot;&quot;/&gt;&lt;property id=&quot;20307&quot; value=&quot;644&quot;/&gt;&lt;/object&gt;&lt;object type=&quot;3&quot; unique_id=&quot;11815&quot;&gt;&lt;property id=&quot;20148&quot; value=&quot;5&quot;/&gt;&lt;property id=&quot;20300&quot; value=&quot;Slide 63 - &amp;quot;Official Notice and Final Rejections&amp;quot;&quot;/&gt;&lt;property id=&quot;20307&quot; value=&quot;645&quot;/&gt;&lt;/object&gt;&lt;object type=&quot;3&quot; unique_id=&quot;11816&quot;&gt;&lt;property id=&quot;20148&quot; value=&quot;5&quot;/&gt;&lt;property id=&quot;20300&quot; value=&quot;Slide 64 - &amp;quot;Example 34: Can I Go Final? (Applicants Rebut Official Notice)&amp;quot;&quot;/&gt;&lt;property id=&quot;20307&quot; value=&quot;646&quot;/&gt;&lt;/object&gt;&lt;object type=&quot;3&quot; unique_id=&quot;11817&quot;&gt;&lt;property id=&quot;20148&quot; value=&quot;5&quot;/&gt;&lt;property id=&quot;20300&quot; value=&quot;Slide 65 - &amp;quot;Example 35: Can I Go Final? (Applicants Rebut Official Notice (cont.))&amp;quot;&quot;/&gt;&lt;property id=&quot;20307&quot; value=&quot;647&quot;/&gt;&lt;/object&gt;&lt;object type=&quot;3&quot; unique_id=&quot;11818&quot;&gt;&lt;property id=&quot;20148&quot; value=&quot;5&quot;/&gt;&lt;property id=&quot;20300&quot; value=&quot;Slide 66 - &amp;quot;Summary&amp;quot;&quot;/&gt;&lt;property id=&quot;20307&quot; value=&quot;676&quot;/&gt;&lt;/object&gt;&lt;object type=&quot;3&quot; unique_id=&quot;11819&quot;&gt;&lt;property id=&quot;20148&quot; value=&quot;5&quot;/&gt;&lt;property id=&quot;20300&quot; value=&quot;Slide 67 - &amp;quot; Questions?&amp;quot;&quot;/&gt;&lt;property id=&quot;20307&quot; value=&quot;444&quot;/&gt;&lt;/object&gt;&lt;/object&gt;&lt;object type=&quot;8&quot; unique_id=&quot;11888&quot;&gt;&lt;/object&gt;&lt;/object&gt;&lt;/database&gt;"/>
  <p:tag name="SECTOMILLISECCONVERTED" val="1"/>
</p:tagLst>
</file>

<file path=ppt/theme/theme1.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Read-Only]" id="{DF13EA1A-D619-40AF-9C43-781D453D8B4E}" vid="{0071368C-F221-4417-A0DA-944A62A2604B}"/>
    </a:ext>
  </a:extLst>
</a:theme>
</file>

<file path=ppt/theme/theme2.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Read-Only]" id="{DF13EA1A-D619-40AF-9C43-781D453D8B4E}" vid="{435BE22F-5EC7-4734-B8C9-842CAC47628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PT xmlns="5a2c3bab-26d1-4881-a12d-956d5e23d4b3">Refresher</OP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BA25DA3378A143B00781287598EB5E" ma:contentTypeVersion="4" ma:contentTypeDescription="Create a new document." ma:contentTypeScope="" ma:versionID="60504e71446c8889b589f5c2e79c6975">
  <xsd:schema xmlns:xsd="http://www.w3.org/2001/XMLSchema" xmlns:p="http://schemas.microsoft.com/office/2006/metadata/properties" xmlns:ns2="5a2c3bab-26d1-4881-a12d-956d5e23d4b3" targetNamespace="http://schemas.microsoft.com/office/2006/metadata/properties" ma:root="true" ma:fieldsID="5ad5f59a689426f3365eb1ab004ec8f9" ns2:_="">
    <xsd:import namespace="5a2c3bab-26d1-4881-a12d-956d5e23d4b3"/>
    <xsd:element name="properties">
      <xsd:complexType>
        <xsd:sequence>
          <xsd:element name="documentManagement">
            <xsd:complexType>
              <xsd:all>
                <xsd:element ref="ns2:OPT" minOccurs="0"/>
              </xsd:all>
            </xsd:complexType>
          </xsd:element>
        </xsd:sequence>
      </xsd:complexType>
    </xsd:element>
  </xsd:schema>
  <xsd:schema xmlns:xsd="http://www.w3.org/2001/XMLSchema" xmlns:dms="http://schemas.microsoft.com/office/2006/documentManagement/types" targetNamespace="5a2c3bab-26d1-4881-a12d-956d5e23d4b3" elementFormDefault="qualified">
    <xsd:import namespace="http://schemas.microsoft.com/office/2006/documentManagement/types"/>
    <xsd:element name="OPT" ma:index="10" nillable="true" ma:displayName="OPT" ma:format="Dropdown" ma:internalName="OPT">
      <xsd:simpleType>
        <xsd:restriction base="dms:Choice">
          <xsd:enumeration value="STEPP"/>
          <xsd:enumeration value="Refresher"/>
          <xsd:enumeration value="Master"/>
          <xsd:enumeration value="Entry Lev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DE8C319-DE5A-4AE9-A622-E6963E6417AB}">
  <ds:schemaRefs>
    <ds:schemaRef ds:uri="http://schemas.microsoft.com/sharepoint/v3/contenttype/forms"/>
  </ds:schemaRefs>
</ds:datastoreItem>
</file>

<file path=customXml/itemProps2.xml><?xml version="1.0" encoding="utf-8"?>
<ds:datastoreItem xmlns:ds="http://schemas.openxmlformats.org/officeDocument/2006/customXml" ds:itemID="{E4AAED7D-33A1-4E5E-8B40-D51B1F0468FF}">
  <ds:schemaRefs>
    <ds:schemaRef ds:uri="http://purl.org/dc/elements/1.1/"/>
    <ds:schemaRef ds:uri="http://schemas.microsoft.com/office/2006/metadata/properties"/>
    <ds:schemaRef ds:uri="5a2c3bab-26d1-4881-a12d-956d5e23d4b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23684793-BB40-4147-938E-259242F52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2c3bab-26d1-4881-a12d-956d5e23d4b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1490643928</TotalTime>
  <Pages>18</Pages>
  <Words>16973</Words>
  <Application>Microsoft Office PowerPoint</Application>
  <PresentationFormat>On-screen Show (16:10)</PresentationFormat>
  <Paragraphs>1432</Paragraphs>
  <Slides>82</Slides>
  <Notes>82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82</vt:i4>
      </vt:variant>
    </vt:vector>
  </HeadingPairs>
  <TitlesOfParts>
    <vt:vector size="93" baseType="lpstr">
      <vt:lpstr>Arial</vt:lpstr>
      <vt:lpstr>Calibri</vt:lpstr>
      <vt:lpstr>Courier New</vt:lpstr>
      <vt:lpstr>Segoe UI</vt:lpstr>
      <vt:lpstr>Segoe UI Light</vt:lpstr>
      <vt:lpstr>Segoe UI Semibold</vt:lpstr>
      <vt:lpstr>Tahoma</vt:lpstr>
      <vt:lpstr>Times New Roman</vt:lpstr>
      <vt:lpstr>Wingdings</vt:lpstr>
      <vt:lpstr>2_Brand master navy</vt:lpstr>
      <vt:lpstr>2_Brand master navy no logo</vt:lpstr>
      <vt:lpstr>Unity of Invention</vt:lpstr>
      <vt:lpstr>CBT Narration placeholder</vt:lpstr>
      <vt:lpstr>Objectives</vt:lpstr>
      <vt:lpstr>What is restriction?</vt:lpstr>
      <vt:lpstr>Two restriction analyses for  U.S. applications </vt:lpstr>
      <vt:lpstr>Restriction analysis applicability</vt:lpstr>
      <vt:lpstr>Application type indicators – 371 </vt:lpstr>
      <vt:lpstr>Application type indicators – 371 (cont.) </vt:lpstr>
      <vt:lpstr>Application type indicators – 371 (cont.)  </vt:lpstr>
      <vt:lpstr>Application type indicators – 371 (cont.) </vt:lpstr>
      <vt:lpstr>Application type indicators – 111(a) </vt:lpstr>
      <vt:lpstr>Application type indicators – 111(a) (cont.) </vt:lpstr>
      <vt:lpstr>Knowledge check 1 - restriction analysis  </vt:lpstr>
      <vt:lpstr>Knowledge check 1 – answer review  </vt:lpstr>
      <vt:lpstr>Unity of invention: what is it?    </vt:lpstr>
      <vt:lpstr>When unity of invention is not present    </vt:lpstr>
      <vt:lpstr>PCT Rule 13 - Unity of Invention </vt:lpstr>
      <vt:lpstr>“Special technical feature” – definition  </vt:lpstr>
      <vt:lpstr>Contribution over the prior art</vt:lpstr>
      <vt:lpstr>Evidence of unity of invention</vt:lpstr>
      <vt:lpstr>Unity of invention lacking “a priori”</vt:lpstr>
      <vt:lpstr>Unity of invention present “a priori”</vt:lpstr>
      <vt:lpstr>Unity of invention “a posteriori” </vt:lpstr>
      <vt:lpstr>Reasonableness</vt:lpstr>
      <vt:lpstr>Reasonableness considerations </vt:lpstr>
      <vt:lpstr>Reasonableness - “a posteriori” analysis</vt:lpstr>
      <vt:lpstr>Reasonableness - “a priori” analysis</vt:lpstr>
      <vt:lpstr>Reasonableness - “a priori” analysis (cont.)</vt:lpstr>
      <vt:lpstr>Grouping claims – unity lacking “a priori”</vt:lpstr>
      <vt:lpstr>Grouping claims – unity lacking “a priori” (cont.)</vt:lpstr>
      <vt:lpstr>Grouping claims – unity lacking “a priori” (cont.)</vt:lpstr>
      <vt:lpstr>Grouping claims – unity lacking “a posteriori”</vt:lpstr>
      <vt:lpstr>Grouping claims –  unity lacking “a posteriori” (cont.)</vt:lpstr>
      <vt:lpstr>Grouping claims –  unity lacking “a posteriori” (cont.)</vt:lpstr>
      <vt:lpstr>Grouping claims –  unity lacking “a posteriori” (cont.)</vt:lpstr>
      <vt:lpstr>Grouping claims –  unity lacking “a posteriori” (cont.)</vt:lpstr>
      <vt:lpstr>Combinations of different categories of invention</vt:lpstr>
      <vt:lpstr>Restriction between                       different categories of invention </vt:lpstr>
      <vt:lpstr>Different categories of invention - example</vt:lpstr>
      <vt:lpstr>Analysis of independent claims</vt:lpstr>
      <vt:lpstr>Linking independent claim</vt:lpstr>
      <vt:lpstr>Linking independent claim – example 1</vt:lpstr>
      <vt:lpstr>Linking independent claim – example 2</vt:lpstr>
      <vt:lpstr>Linking independent claim – example 2 (cont.) </vt:lpstr>
      <vt:lpstr>Knowledge check 2 – appropriate analysis   </vt:lpstr>
      <vt:lpstr>Knowledge check 2 – answer review   </vt:lpstr>
      <vt:lpstr>Restriction requirement procedure for  grouping of claims </vt:lpstr>
      <vt:lpstr>Unity of invention restriction analysis –  basic requirements </vt:lpstr>
      <vt:lpstr>Election of species</vt:lpstr>
      <vt:lpstr>Election of species – special considerations</vt:lpstr>
      <vt:lpstr>Election of species procedure</vt:lpstr>
      <vt:lpstr>Election of species – example </vt:lpstr>
      <vt:lpstr>Example analysis – generic claim</vt:lpstr>
      <vt:lpstr>Example analysis –  claims drawn to different species  </vt:lpstr>
      <vt:lpstr>Election of species –  consideration of the claims</vt:lpstr>
      <vt:lpstr>Election of species – reasonableness</vt:lpstr>
      <vt:lpstr>Generic claim – example 1</vt:lpstr>
      <vt:lpstr>Generic claim – example 2</vt:lpstr>
      <vt:lpstr>Generic claim analysis </vt:lpstr>
      <vt:lpstr>Generic claim analysis – example 1 </vt:lpstr>
      <vt:lpstr>Generic claim analysis – example 2 </vt:lpstr>
      <vt:lpstr>Generic claim analysis – unity procedure  </vt:lpstr>
      <vt:lpstr>Rejoinder - 35 U.S.C. 371 applications</vt:lpstr>
      <vt:lpstr>Rejoinder - 35 U.S.C. 371 applications (cont.)</vt:lpstr>
      <vt:lpstr>Rejoinder –  determination of allowable elected claims</vt:lpstr>
      <vt:lpstr>Rejoinder example – 371 application</vt:lpstr>
      <vt:lpstr>Rejoinder – product and process claims</vt:lpstr>
      <vt:lpstr>Rejoinder - species</vt:lpstr>
      <vt:lpstr>Form paragraphs for unity of invention</vt:lpstr>
      <vt:lpstr>Additional form paragraphs for  unity of invention</vt:lpstr>
      <vt:lpstr>Common pitfalls</vt:lpstr>
      <vt:lpstr>Helpful hints</vt:lpstr>
      <vt:lpstr>Knowledge check 3</vt:lpstr>
      <vt:lpstr>Knowledge check 3 - answer</vt:lpstr>
      <vt:lpstr>Knowledge check 4</vt:lpstr>
      <vt:lpstr>Knowledge check 4 - answers</vt:lpstr>
      <vt:lpstr>Knowledge check 5  </vt:lpstr>
      <vt:lpstr>Knowledge check 5  </vt:lpstr>
      <vt:lpstr>Patent laws, regulations, MPEP, and guidance</vt:lpstr>
      <vt:lpstr>Summary</vt:lpstr>
      <vt:lpstr>TC POCs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35 USC 102 103 Special Topics</dc:title>
  <dc:creator>patents</dc:creator>
  <cp:lastModifiedBy>Borsetti, Greg</cp:lastModifiedBy>
  <cp:revision>2572</cp:revision>
  <cp:lastPrinted>2019-07-08T14:25:37Z</cp:lastPrinted>
  <dcterms:created xsi:type="dcterms:W3CDTF">1996-05-23T10:39:48Z</dcterms:created>
  <dcterms:modified xsi:type="dcterms:W3CDTF">2019-11-25T21:04:28Z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tatus">
    <vt:lpwstr>Under OPLA Review</vt:lpwstr>
  </property>
  <property fmtid="{D5CDD505-2E9C-101B-9397-08002B2CF9AE}" pid="4" name="Training Class">
    <vt:lpwstr>New title, footer, file name</vt:lpwstr>
  </property>
  <property fmtid="{D5CDD505-2E9C-101B-9397-08002B2CF9AE}" pid="5" name="ContentTypeId">
    <vt:lpwstr>0x0101006ABA25DA3378A143B00781287598EB5E</vt:lpwstr>
  </property>
</Properties>
</file>