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5"/>
  </p:sldMasterIdLst>
  <p:notesMasterIdLst>
    <p:notesMasterId r:id="rId111"/>
  </p:notesMasterIdLst>
  <p:handoutMasterIdLst>
    <p:handoutMasterId r:id="rId112"/>
  </p:handoutMasterIdLst>
  <p:sldIdLst>
    <p:sldId id="394" r:id="rId6"/>
    <p:sldId id="397" r:id="rId7"/>
    <p:sldId id="396" r:id="rId8"/>
    <p:sldId id="398" r:id="rId9"/>
    <p:sldId id="402" r:id="rId10"/>
    <p:sldId id="400" r:id="rId11"/>
    <p:sldId id="485" r:id="rId12"/>
    <p:sldId id="477" r:id="rId13"/>
    <p:sldId id="401" r:id="rId14"/>
    <p:sldId id="403" r:id="rId15"/>
    <p:sldId id="404" r:id="rId16"/>
    <p:sldId id="436" r:id="rId17"/>
    <p:sldId id="437" r:id="rId18"/>
    <p:sldId id="438" r:id="rId19"/>
    <p:sldId id="439" r:id="rId20"/>
    <p:sldId id="440" r:id="rId21"/>
    <p:sldId id="441" r:id="rId22"/>
    <p:sldId id="442" r:id="rId23"/>
    <p:sldId id="405" r:id="rId24"/>
    <p:sldId id="406" r:id="rId25"/>
    <p:sldId id="407" r:id="rId26"/>
    <p:sldId id="408" r:id="rId27"/>
    <p:sldId id="493" r:id="rId28"/>
    <p:sldId id="510" r:id="rId29"/>
    <p:sldId id="494" r:id="rId30"/>
    <p:sldId id="495" r:id="rId31"/>
    <p:sldId id="511" r:id="rId32"/>
    <p:sldId id="497" r:id="rId33"/>
    <p:sldId id="411" r:id="rId34"/>
    <p:sldId id="413" r:id="rId35"/>
    <p:sldId id="500" r:id="rId36"/>
    <p:sldId id="512" r:id="rId37"/>
    <p:sldId id="501" r:id="rId38"/>
    <p:sldId id="502" r:id="rId39"/>
    <p:sldId id="513" r:id="rId40"/>
    <p:sldId id="503" r:id="rId41"/>
    <p:sldId id="416" r:id="rId42"/>
    <p:sldId id="504" r:id="rId43"/>
    <p:sldId id="514" r:id="rId44"/>
    <p:sldId id="524" r:id="rId45"/>
    <p:sldId id="420" r:id="rId46"/>
    <p:sldId id="505" r:id="rId47"/>
    <p:sldId id="515" r:id="rId48"/>
    <p:sldId id="525" r:id="rId49"/>
    <p:sldId id="422" r:id="rId50"/>
    <p:sldId id="506" r:id="rId51"/>
    <p:sldId id="516" r:id="rId52"/>
    <p:sldId id="527" r:id="rId53"/>
    <p:sldId id="418" r:id="rId54"/>
    <p:sldId id="507" r:id="rId55"/>
    <p:sldId id="517" r:id="rId56"/>
    <p:sldId id="526" r:id="rId57"/>
    <p:sldId id="424" r:id="rId58"/>
    <p:sldId id="508" r:id="rId59"/>
    <p:sldId id="532" r:id="rId60"/>
    <p:sldId id="528" r:id="rId61"/>
    <p:sldId id="426" r:id="rId62"/>
    <p:sldId id="432" r:id="rId63"/>
    <p:sldId id="461" r:id="rId64"/>
    <p:sldId id="433" r:id="rId65"/>
    <p:sldId id="462" r:id="rId66"/>
    <p:sldId id="463" r:id="rId67"/>
    <p:sldId id="519" r:id="rId68"/>
    <p:sldId id="464" r:id="rId69"/>
    <p:sldId id="466" r:id="rId70"/>
    <p:sldId id="427" r:id="rId71"/>
    <p:sldId id="428" r:id="rId72"/>
    <p:sldId id="430" r:id="rId73"/>
    <p:sldId id="470" r:id="rId74"/>
    <p:sldId id="529" r:id="rId75"/>
    <p:sldId id="443" r:id="rId76"/>
    <p:sldId id="444" r:id="rId77"/>
    <p:sldId id="483" r:id="rId78"/>
    <p:sldId id="487" r:id="rId79"/>
    <p:sldId id="488" r:id="rId80"/>
    <p:sldId id="467" r:id="rId81"/>
    <p:sldId id="468" r:id="rId82"/>
    <p:sldId id="484" r:id="rId83"/>
    <p:sldId id="489" r:id="rId84"/>
    <p:sldId id="446" r:id="rId85"/>
    <p:sldId id="447" r:id="rId86"/>
    <p:sldId id="449" r:id="rId87"/>
    <p:sldId id="450" r:id="rId88"/>
    <p:sldId id="451" r:id="rId89"/>
    <p:sldId id="452" r:id="rId90"/>
    <p:sldId id="453" r:id="rId91"/>
    <p:sldId id="454" r:id="rId92"/>
    <p:sldId id="469" r:id="rId93"/>
    <p:sldId id="478" r:id="rId94"/>
    <p:sldId id="473" r:id="rId95"/>
    <p:sldId id="521" r:id="rId96"/>
    <p:sldId id="530" r:id="rId97"/>
    <p:sldId id="455" r:id="rId98"/>
    <p:sldId id="456" r:id="rId99"/>
    <p:sldId id="457" r:id="rId100"/>
    <p:sldId id="490" r:id="rId101"/>
    <p:sldId id="491" r:id="rId102"/>
    <p:sldId id="492" r:id="rId103"/>
    <p:sldId id="474" r:id="rId104"/>
    <p:sldId id="479" r:id="rId105"/>
    <p:sldId id="509" r:id="rId106"/>
    <p:sldId id="522" r:id="rId107"/>
    <p:sldId id="459" r:id="rId108"/>
    <p:sldId id="475" r:id="rId109"/>
    <p:sldId id="460" r:id="rId110"/>
  </p:sldIdLst>
  <p:sldSz cx="9144000" cy="5715000" type="screen16x1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15" userDrawn="1">
          <p15:clr>
            <a:srgbClr val="A4A3A4"/>
          </p15:clr>
        </p15:guide>
        <p15:guide id="3" pos="220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Borsetti" initials="GB" lastIdx="14" clrIdx="0">
    <p:extLst/>
  </p:cmAuthor>
  <p:cmAuthor id="2" name="Gorgos, Kathryn" initials="GK" lastIdx="171" clrIdx="1">
    <p:extLst>
      <p:ext uri="{19B8F6BF-5375-455C-9EA6-DF929625EA0E}">
        <p15:presenceInfo xmlns:p15="http://schemas.microsoft.com/office/powerpoint/2012/main" userId="S-1-5-21-185489447-88882503-980507067-3991" providerId="AD"/>
      </p:ext>
    </p:extLst>
  </p:cmAuthor>
  <p:cmAuthor id="3" name="Borsetti, Greg" initials="BG" lastIdx="97" clrIdx="2">
    <p:extLst>
      <p:ext uri="{19B8F6BF-5375-455C-9EA6-DF929625EA0E}">
        <p15:presenceInfo xmlns:p15="http://schemas.microsoft.com/office/powerpoint/2012/main" userId="S-1-5-21-185489447-88882503-980507067-188861" providerId="AD"/>
      </p:ext>
    </p:extLst>
  </p:cmAuthor>
  <p:cmAuthor id="4" name="Burgess, Ramya P." initials="BRP" lastIdx="170" clrIdx="3">
    <p:extLst>
      <p:ext uri="{19B8F6BF-5375-455C-9EA6-DF929625EA0E}">
        <p15:presenceInfo xmlns:p15="http://schemas.microsoft.com/office/powerpoint/2012/main" userId="S-1-5-21-185489447-88882503-980507067-158532" providerId="AD"/>
      </p:ext>
    </p:extLst>
  </p:cmAuthor>
  <p:cmAuthor id="5" name="Fonda, Kathleen" initials="FK" lastIdx="76" clrIdx="4">
    <p:extLst>
      <p:ext uri="{19B8F6BF-5375-455C-9EA6-DF929625EA0E}">
        <p15:presenceInfo xmlns:p15="http://schemas.microsoft.com/office/powerpoint/2012/main" userId="S-1-5-21-185489447-88882503-980507067-142396" providerId="AD"/>
      </p:ext>
    </p:extLst>
  </p:cmAuthor>
  <p:cmAuthor id="6" name="Mehta, Parikha" initials="MP" lastIdx="23" clrIdx="5">
    <p:extLst>
      <p:ext uri="{19B8F6BF-5375-455C-9EA6-DF929625EA0E}">
        <p15:presenceInfo xmlns:p15="http://schemas.microsoft.com/office/powerpoint/2012/main" userId="S-1-5-21-185489447-88882503-980507067-163848" providerId="AD"/>
      </p:ext>
    </p:extLst>
  </p:cmAuthor>
  <p:cmAuthor id="7" name="Dennison, Caroline" initials="DC" lastIdx="2" clrIdx="6">
    <p:extLst>
      <p:ext uri="{19B8F6BF-5375-455C-9EA6-DF929625EA0E}">
        <p15:presenceInfo xmlns:p15="http://schemas.microsoft.com/office/powerpoint/2012/main" userId="S-1-5-21-185489447-88882503-980507067-189459" providerId="AD"/>
      </p:ext>
    </p:extLst>
  </p:cmAuthor>
  <p:cmAuthor id="8" name="Linda Therkorn" initials="LT" lastIdx="10" clrIdx="7">
    <p:extLst>
      <p:ext uri="{19B8F6BF-5375-455C-9EA6-DF929625EA0E}">
        <p15:presenceInfo xmlns:p15="http://schemas.microsoft.com/office/powerpoint/2012/main" userId="S-1-5-21-185489447-88882503-980507067-12203" providerId="AD"/>
      </p:ext>
    </p:extLst>
  </p:cmAuthor>
  <p:cmAuthor id="9" name="Clarke, Robert (DCPEP)" initials="CR(" lastIdx="2" clrIdx="8">
    <p:extLst>
      <p:ext uri="{19B8F6BF-5375-455C-9EA6-DF929625EA0E}">
        <p15:presenceInfo xmlns:p15="http://schemas.microsoft.com/office/powerpoint/2012/main" userId="S-1-5-21-185489447-88882503-980507067-9489" providerId="AD"/>
      </p:ext>
    </p:extLst>
  </p:cmAuthor>
  <p:cmAuthor id="10" name="Baniani, Shadi" initials="BS" lastIdx="6" clrIdx="9">
    <p:extLst>
      <p:ext uri="{19B8F6BF-5375-455C-9EA6-DF929625EA0E}">
        <p15:presenceInfo xmlns:p15="http://schemas.microsoft.com/office/powerpoint/2012/main" userId="S-1-5-21-185489447-88882503-980507067-210771" providerId="AD"/>
      </p:ext>
    </p:extLst>
  </p:cmAuthor>
  <p:cmAuthor id="11" name="Rossi, Jessica" initials="RJ" lastIdx="72" clrIdx="10">
    <p:extLst>
      <p:ext uri="{19B8F6BF-5375-455C-9EA6-DF929625EA0E}">
        <p15:presenceInfo xmlns:p15="http://schemas.microsoft.com/office/powerpoint/2012/main" userId="S-1-5-21-185489447-88882503-980507067-36195" providerId="AD"/>
      </p:ext>
    </p:extLst>
  </p:cmAuthor>
  <p:cmAuthor id="12" name="Weinhardt, Robert" initials="WR" lastIdx="19" clrIdx="11">
    <p:extLst>
      <p:ext uri="{19B8F6BF-5375-455C-9EA6-DF929625EA0E}">
        <p15:presenceInfo xmlns:p15="http://schemas.microsoft.com/office/powerpoint/2012/main" userId="S-1-5-21-185489447-88882503-980507067-5055" providerId="AD"/>
      </p:ext>
    </p:extLst>
  </p:cmAuthor>
  <p:cmAuthor id="13" name="Dozier, Dara C." initials="DDC" lastIdx="101" clrIdx="12">
    <p:extLst>
      <p:ext uri="{19B8F6BF-5375-455C-9EA6-DF929625EA0E}">
        <p15:presenceInfo xmlns:p15="http://schemas.microsoft.com/office/powerpoint/2012/main" userId="S-1-5-21-185489447-88882503-980507067-274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8CB9"/>
    <a:srgbClr val="FF0000"/>
    <a:srgbClr val="000000"/>
    <a:srgbClr val="FE8362"/>
    <a:srgbClr val="E7CEEB"/>
    <a:srgbClr val="F0F6A8"/>
    <a:srgbClr val="18A8E8"/>
    <a:srgbClr val="0028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19" autoAdjust="0"/>
    <p:restoredTop sz="72245" autoAdjust="0"/>
  </p:normalViewPr>
  <p:slideViewPr>
    <p:cSldViewPr>
      <p:cViewPr varScale="1">
        <p:scale>
          <a:sx n="67" d="100"/>
          <a:sy n="67" d="100"/>
        </p:scale>
        <p:origin x="756" y="60"/>
      </p:cViewPr>
      <p:guideLst>
        <p:guide orient="horz" pos="180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30" d="100"/>
        <a:sy n="130" d="100"/>
      </p:scale>
      <p:origin x="0" y="-10554"/>
    </p:cViewPr>
  </p:sorterViewPr>
  <p:notesViewPr>
    <p:cSldViewPr>
      <p:cViewPr varScale="1">
        <p:scale>
          <a:sx n="99" d="100"/>
          <a:sy n="99" d="100"/>
        </p:scale>
        <p:origin x="3444" y="96"/>
      </p:cViewPr>
      <p:guideLst>
        <p:guide orient="horz" pos="2928"/>
        <p:guide pos="2215"/>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bleStyles" Target="tableStyle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handoutMaster" Target="handoutMasters/handout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slide" Target="slides/slide105.xml"/><Relationship Id="rId115"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94883-6422-473E-AA37-546EDEAE3BEF}" type="doc">
      <dgm:prSet loTypeId="urn:microsoft.com/office/officeart/2005/8/layout/chart3" loCatId="relationship" qsTypeId="urn:microsoft.com/office/officeart/2005/8/quickstyle/simple1" qsCatId="simple" csTypeId="urn:microsoft.com/office/officeart/2005/8/colors/accent1_2" csCatId="accent1" phldr="1"/>
      <dgm:spPr/>
    </dgm:pt>
    <dgm:pt modelId="{59E97152-5AA6-4C2F-90F7-463DC94187DA}">
      <dgm:prSet phldrT="[Text]"/>
      <dgm:spPr>
        <a:solidFill>
          <a:srgbClr val="C00000"/>
        </a:solidFill>
      </dgm:spPr>
      <dgm:t>
        <a:bodyPr/>
        <a:lstStyle/>
        <a:p>
          <a:pPr marL="58738" indent="0" algn="l"/>
          <a:r>
            <a:rPr lang="en-US" b="1" dirty="0" smtClean="0"/>
            <a:t>Neomycin petrolatum ointment</a:t>
          </a:r>
          <a:endParaRPr lang="en-US" b="1" dirty="0"/>
        </a:p>
      </dgm:t>
      <dgm:extLst>
        <a:ext uri="{E40237B7-FDA0-4F09-8148-C483321AD2D9}">
          <dgm14:cNvPr xmlns:dgm14="http://schemas.microsoft.com/office/drawing/2010/diagram" id="0" name="" descr="Diagram of a Combination including an adhesive bandage and neomycin petrolatum ointment."/>
        </a:ext>
      </dgm:extLst>
    </dgm:pt>
    <dgm:pt modelId="{48924178-20E5-448C-A39F-57517145F402}" type="parTrans" cxnId="{142FD18A-6077-41CC-97B5-7CAC0EADF698}">
      <dgm:prSet/>
      <dgm:spPr/>
      <dgm:t>
        <a:bodyPr/>
        <a:lstStyle/>
        <a:p>
          <a:endParaRPr lang="en-US"/>
        </a:p>
      </dgm:t>
    </dgm:pt>
    <dgm:pt modelId="{59C553F7-98B6-404E-80D7-C09B6DAE1641}" type="sibTrans" cxnId="{142FD18A-6077-41CC-97B5-7CAC0EADF698}">
      <dgm:prSet/>
      <dgm:spPr/>
      <dgm:t>
        <a:bodyPr/>
        <a:lstStyle/>
        <a:p>
          <a:endParaRPr lang="en-US"/>
        </a:p>
      </dgm:t>
    </dgm:pt>
    <dgm:pt modelId="{D954823A-CA17-4179-B467-0E926452D032}">
      <dgm:prSet phldrT="[Text]"/>
      <dgm:spPr>
        <a:solidFill>
          <a:srgbClr val="002850"/>
        </a:solidFill>
      </dgm:spPr>
      <dgm:t>
        <a:bodyPr/>
        <a:lstStyle/>
        <a:p>
          <a:r>
            <a:rPr lang="en-US" b="1" dirty="0" smtClean="0"/>
            <a:t>Adhesive</a:t>
          </a:r>
        </a:p>
        <a:p>
          <a:r>
            <a:rPr lang="en-US" b="1" dirty="0" smtClean="0"/>
            <a:t>bandage</a:t>
          </a:r>
          <a:endParaRPr lang="en-US" b="1" dirty="0"/>
        </a:p>
      </dgm:t>
    </dgm:pt>
    <dgm:pt modelId="{B99AF897-FD4B-43B2-BD84-720721E3B060}" type="parTrans" cxnId="{E9552F09-D88C-414B-ACA5-9D258C015DC5}">
      <dgm:prSet/>
      <dgm:spPr/>
      <dgm:t>
        <a:bodyPr/>
        <a:lstStyle/>
        <a:p>
          <a:endParaRPr lang="en-US"/>
        </a:p>
      </dgm:t>
    </dgm:pt>
    <dgm:pt modelId="{0D455997-E27C-48C2-9173-7F073E6D7D63}" type="sibTrans" cxnId="{E9552F09-D88C-414B-ACA5-9D258C015DC5}">
      <dgm:prSet/>
      <dgm:spPr/>
      <dgm:t>
        <a:bodyPr/>
        <a:lstStyle/>
        <a:p>
          <a:endParaRPr lang="en-US"/>
        </a:p>
      </dgm:t>
    </dgm:pt>
    <dgm:pt modelId="{D09B7D19-D30B-450B-A4A9-E2202F966AA4}" type="pres">
      <dgm:prSet presAssocID="{43B94883-6422-473E-AA37-546EDEAE3BEF}" presName="compositeShape" presStyleCnt="0">
        <dgm:presLayoutVars>
          <dgm:chMax val="7"/>
          <dgm:dir/>
          <dgm:resizeHandles val="exact"/>
        </dgm:presLayoutVars>
      </dgm:prSet>
      <dgm:spPr/>
    </dgm:pt>
    <dgm:pt modelId="{242C5741-F658-43CF-8FBB-14A5FC3AB8CD}" type="pres">
      <dgm:prSet presAssocID="{43B94883-6422-473E-AA37-546EDEAE3BEF}" presName="wedge1" presStyleLbl="node1" presStyleIdx="0" presStyleCnt="2" custLinFactNeighborX="-1191" custLinFactNeighborY="-1908"/>
      <dgm:spPr/>
      <dgm:t>
        <a:bodyPr/>
        <a:lstStyle/>
        <a:p>
          <a:endParaRPr lang="en-US"/>
        </a:p>
      </dgm:t>
    </dgm:pt>
    <dgm:pt modelId="{3DA340CB-7794-4A36-B351-989E4D02D99E}" type="pres">
      <dgm:prSet presAssocID="{43B94883-6422-473E-AA37-546EDEAE3BEF}" presName="wedge1Tx" presStyleLbl="node1" presStyleIdx="0" presStyleCnt="2">
        <dgm:presLayoutVars>
          <dgm:chMax val="0"/>
          <dgm:chPref val="0"/>
          <dgm:bulletEnabled val="1"/>
        </dgm:presLayoutVars>
      </dgm:prSet>
      <dgm:spPr/>
      <dgm:t>
        <a:bodyPr/>
        <a:lstStyle/>
        <a:p>
          <a:endParaRPr lang="en-US"/>
        </a:p>
      </dgm:t>
    </dgm:pt>
    <dgm:pt modelId="{DB9FE123-E065-404A-B8DB-6313295610B9}" type="pres">
      <dgm:prSet presAssocID="{43B94883-6422-473E-AA37-546EDEAE3BEF}" presName="wedge2" presStyleLbl="node1" presStyleIdx="1" presStyleCnt="2" custLinFactNeighborX="1728" custLinFactNeighborY="-1488"/>
      <dgm:spPr/>
      <dgm:t>
        <a:bodyPr/>
        <a:lstStyle/>
        <a:p>
          <a:endParaRPr lang="en-US"/>
        </a:p>
      </dgm:t>
    </dgm:pt>
    <dgm:pt modelId="{B63F835A-0728-49B0-83F1-4CEDE542E4CB}" type="pres">
      <dgm:prSet presAssocID="{43B94883-6422-473E-AA37-546EDEAE3BEF}" presName="wedge2Tx" presStyleLbl="node1" presStyleIdx="1" presStyleCnt="2">
        <dgm:presLayoutVars>
          <dgm:chMax val="0"/>
          <dgm:chPref val="0"/>
          <dgm:bulletEnabled val="1"/>
        </dgm:presLayoutVars>
      </dgm:prSet>
      <dgm:spPr/>
      <dgm:t>
        <a:bodyPr/>
        <a:lstStyle/>
        <a:p>
          <a:endParaRPr lang="en-US"/>
        </a:p>
      </dgm:t>
    </dgm:pt>
  </dgm:ptLst>
  <dgm:cxnLst>
    <dgm:cxn modelId="{C0FFE886-0DBD-4109-9444-835CEAB1CA5D}" type="presOf" srcId="{43B94883-6422-473E-AA37-546EDEAE3BEF}" destId="{D09B7D19-D30B-450B-A4A9-E2202F966AA4}" srcOrd="0" destOrd="0" presId="urn:microsoft.com/office/officeart/2005/8/layout/chart3"/>
    <dgm:cxn modelId="{0AA19F76-F5F3-4049-A101-05A3B1038B82}" type="presOf" srcId="{D954823A-CA17-4179-B467-0E926452D032}" destId="{B63F835A-0728-49B0-83F1-4CEDE542E4CB}" srcOrd="1" destOrd="0" presId="urn:microsoft.com/office/officeart/2005/8/layout/chart3"/>
    <dgm:cxn modelId="{A413D65B-3EEC-47C8-A57C-C63E9969F03F}" type="presOf" srcId="{59E97152-5AA6-4C2F-90F7-463DC94187DA}" destId="{3DA340CB-7794-4A36-B351-989E4D02D99E}" srcOrd="1" destOrd="0" presId="urn:microsoft.com/office/officeart/2005/8/layout/chart3"/>
    <dgm:cxn modelId="{142FD18A-6077-41CC-97B5-7CAC0EADF698}" srcId="{43B94883-6422-473E-AA37-546EDEAE3BEF}" destId="{59E97152-5AA6-4C2F-90F7-463DC94187DA}" srcOrd="0" destOrd="0" parTransId="{48924178-20E5-448C-A39F-57517145F402}" sibTransId="{59C553F7-98B6-404E-80D7-C09B6DAE1641}"/>
    <dgm:cxn modelId="{C85B7682-F319-486C-88BD-202452F5C86C}" type="presOf" srcId="{D954823A-CA17-4179-B467-0E926452D032}" destId="{DB9FE123-E065-404A-B8DB-6313295610B9}" srcOrd="0" destOrd="0" presId="urn:microsoft.com/office/officeart/2005/8/layout/chart3"/>
    <dgm:cxn modelId="{E9552F09-D88C-414B-ACA5-9D258C015DC5}" srcId="{43B94883-6422-473E-AA37-546EDEAE3BEF}" destId="{D954823A-CA17-4179-B467-0E926452D032}" srcOrd="1" destOrd="0" parTransId="{B99AF897-FD4B-43B2-BD84-720721E3B060}" sibTransId="{0D455997-E27C-48C2-9173-7F073E6D7D63}"/>
    <dgm:cxn modelId="{7B40EDAC-4CBF-4331-991A-94C432017441}" type="presOf" srcId="{59E97152-5AA6-4C2F-90F7-463DC94187DA}" destId="{242C5741-F658-43CF-8FBB-14A5FC3AB8CD}" srcOrd="0" destOrd="0" presId="urn:microsoft.com/office/officeart/2005/8/layout/chart3"/>
    <dgm:cxn modelId="{EA08827A-37DF-4849-B3BD-4CC4AE87F9EF}" type="presParOf" srcId="{D09B7D19-D30B-450B-A4A9-E2202F966AA4}" destId="{242C5741-F658-43CF-8FBB-14A5FC3AB8CD}" srcOrd="0" destOrd="0" presId="urn:microsoft.com/office/officeart/2005/8/layout/chart3"/>
    <dgm:cxn modelId="{1A624B4F-1A17-44E8-8129-943B851737E1}" type="presParOf" srcId="{D09B7D19-D30B-450B-A4A9-E2202F966AA4}" destId="{3DA340CB-7794-4A36-B351-989E4D02D99E}" srcOrd="1" destOrd="0" presId="urn:microsoft.com/office/officeart/2005/8/layout/chart3"/>
    <dgm:cxn modelId="{F7A0B25A-EAE7-4DC6-8305-6FEA0940A5FE}" type="presParOf" srcId="{D09B7D19-D30B-450B-A4A9-E2202F966AA4}" destId="{DB9FE123-E065-404A-B8DB-6313295610B9}" srcOrd="2" destOrd="0" presId="urn:microsoft.com/office/officeart/2005/8/layout/chart3"/>
    <dgm:cxn modelId="{480B9630-2DAF-4F64-AF4A-1CFD488DD723}" type="presParOf" srcId="{D09B7D19-D30B-450B-A4A9-E2202F966AA4}" destId="{B63F835A-0728-49B0-83F1-4CEDE542E4CB}" srcOrd="3"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94883-6422-473E-AA37-546EDEAE3BEF}" type="doc">
      <dgm:prSet loTypeId="urn:microsoft.com/office/officeart/2005/8/layout/chart3" loCatId="relationship" qsTypeId="urn:microsoft.com/office/officeart/2005/8/quickstyle/simple1" qsCatId="simple" csTypeId="urn:microsoft.com/office/officeart/2005/8/colors/accent1_2" csCatId="accent1" phldr="1"/>
      <dgm:spPr/>
    </dgm:pt>
    <dgm:pt modelId="{59E97152-5AA6-4C2F-90F7-463DC94187DA}">
      <dgm:prSet phldrT="[Text]" custT="1"/>
      <dgm:spPr>
        <a:solidFill>
          <a:srgbClr val="C00000"/>
        </a:solidFill>
      </dgm:spPr>
      <dgm:t>
        <a:bodyPr/>
        <a:lstStyle/>
        <a:p>
          <a:pPr marL="117475" indent="0"/>
          <a:r>
            <a:rPr lang="en-US" sz="1000" b="1" dirty="0" smtClean="0"/>
            <a:t>  Neomycin              petrolatum ointment</a:t>
          </a:r>
          <a:endParaRPr lang="en-US" sz="1000" b="1" dirty="0"/>
        </a:p>
      </dgm:t>
    </dgm:pt>
    <dgm:pt modelId="{48924178-20E5-448C-A39F-57517145F402}" type="parTrans" cxnId="{142FD18A-6077-41CC-97B5-7CAC0EADF698}">
      <dgm:prSet/>
      <dgm:spPr/>
      <dgm:t>
        <a:bodyPr/>
        <a:lstStyle/>
        <a:p>
          <a:endParaRPr lang="en-US"/>
        </a:p>
      </dgm:t>
    </dgm:pt>
    <dgm:pt modelId="{59C553F7-98B6-404E-80D7-C09B6DAE1641}" type="sibTrans" cxnId="{142FD18A-6077-41CC-97B5-7CAC0EADF698}">
      <dgm:prSet/>
      <dgm:spPr/>
      <dgm:t>
        <a:bodyPr/>
        <a:lstStyle/>
        <a:p>
          <a:endParaRPr lang="en-US"/>
        </a:p>
      </dgm:t>
    </dgm:pt>
    <dgm:pt modelId="{D954823A-CA17-4179-B467-0E926452D032}">
      <dgm:prSet phldrT="[Text]" custT="1"/>
      <dgm:spPr>
        <a:solidFill>
          <a:srgbClr val="002850"/>
        </a:solidFill>
      </dgm:spPr>
      <dgm:t>
        <a:bodyPr/>
        <a:lstStyle/>
        <a:p>
          <a:r>
            <a:rPr lang="en-US" sz="1000" b="1" dirty="0" smtClean="0"/>
            <a:t>Adhesive</a:t>
          </a:r>
        </a:p>
        <a:p>
          <a:r>
            <a:rPr lang="en-US" sz="1000" b="1" dirty="0" smtClean="0"/>
            <a:t>bandage</a:t>
          </a:r>
          <a:endParaRPr lang="en-US" sz="1000" b="1" dirty="0"/>
        </a:p>
      </dgm:t>
    </dgm:pt>
    <dgm:pt modelId="{B99AF897-FD4B-43B2-BD84-720721E3B060}" type="parTrans" cxnId="{E9552F09-D88C-414B-ACA5-9D258C015DC5}">
      <dgm:prSet/>
      <dgm:spPr/>
      <dgm:t>
        <a:bodyPr/>
        <a:lstStyle/>
        <a:p>
          <a:endParaRPr lang="en-US"/>
        </a:p>
      </dgm:t>
    </dgm:pt>
    <dgm:pt modelId="{0D455997-E27C-48C2-9173-7F073E6D7D63}" type="sibTrans" cxnId="{E9552F09-D88C-414B-ACA5-9D258C015DC5}">
      <dgm:prSet/>
      <dgm:spPr/>
      <dgm:t>
        <a:bodyPr/>
        <a:lstStyle/>
        <a:p>
          <a:endParaRPr lang="en-US"/>
        </a:p>
      </dgm:t>
    </dgm:pt>
    <dgm:pt modelId="{D09B7D19-D30B-450B-A4A9-E2202F966AA4}" type="pres">
      <dgm:prSet presAssocID="{43B94883-6422-473E-AA37-546EDEAE3BEF}" presName="compositeShape" presStyleCnt="0">
        <dgm:presLayoutVars>
          <dgm:chMax val="7"/>
          <dgm:dir/>
          <dgm:resizeHandles val="exact"/>
        </dgm:presLayoutVars>
      </dgm:prSet>
      <dgm:spPr/>
    </dgm:pt>
    <dgm:pt modelId="{242C5741-F658-43CF-8FBB-14A5FC3AB8CD}" type="pres">
      <dgm:prSet presAssocID="{43B94883-6422-473E-AA37-546EDEAE3BEF}" presName="wedge1" presStyleLbl="node1" presStyleIdx="0" presStyleCnt="2" custScaleX="115809" custLinFactNeighborX="-1191" custLinFactNeighborY="-1548"/>
      <dgm:spPr/>
      <dgm:t>
        <a:bodyPr/>
        <a:lstStyle/>
        <a:p>
          <a:endParaRPr lang="en-US"/>
        </a:p>
      </dgm:t>
    </dgm:pt>
    <dgm:pt modelId="{3DA340CB-7794-4A36-B351-989E4D02D99E}" type="pres">
      <dgm:prSet presAssocID="{43B94883-6422-473E-AA37-546EDEAE3BEF}" presName="wedge1Tx" presStyleLbl="node1" presStyleIdx="0" presStyleCnt="2">
        <dgm:presLayoutVars>
          <dgm:chMax val="0"/>
          <dgm:chPref val="0"/>
          <dgm:bulletEnabled val="1"/>
        </dgm:presLayoutVars>
      </dgm:prSet>
      <dgm:spPr/>
      <dgm:t>
        <a:bodyPr/>
        <a:lstStyle/>
        <a:p>
          <a:endParaRPr lang="en-US"/>
        </a:p>
      </dgm:t>
    </dgm:pt>
    <dgm:pt modelId="{DB9FE123-E065-404A-B8DB-6313295610B9}" type="pres">
      <dgm:prSet presAssocID="{43B94883-6422-473E-AA37-546EDEAE3BEF}" presName="wedge2" presStyleLbl="node1" presStyleIdx="1" presStyleCnt="2" custLinFactNeighborX="1728" custLinFactNeighborY="-1488"/>
      <dgm:spPr/>
      <dgm:t>
        <a:bodyPr/>
        <a:lstStyle/>
        <a:p>
          <a:endParaRPr lang="en-US"/>
        </a:p>
      </dgm:t>
    </dgm:pt>
    <dgm:pt modelId="{B63F835A-0728-49B0-83F1-4CEDE542E4CB}" type="pres">
      <dgm:prSet presAssocID="{43B94883-6422-473E-AA37-546EDEAE3BEF}" presName="wedge2Tx" presStyleLbl="node1" presStyleIdx="1" presStyleCnt="2">
        <dgm:presLayoutVars>
          <dgm:chMax val="0"/>
          <dgm:chPref val="0"/>
          <dgm:bulletEnabled val="1"/>
        </dgm:presLayoutVars>
      </dgm:prSet>
      <dgm:spPr/>
      <dgm:t>
        <a:bodyPr/>
        <a:lstStyle/>
        <a:p>
          <a:endParaRPr lang="en-US"/>
        </a:p>
      </dgm:t>
    </dgm:pt>
  </dgm:ptLst>
  <dgm:cxnLst>
    <dgm:cxn modelId="{C0FFE886-0DBD-4109-9444-835CEAB1CA5D}" type="presOf" srcId="{43B94883-6422-473E-AA37-546EDEAE3BEF}" destId="{D09B7D19-D30B-450B-A4A9-E2202F966AA4}" srcOrd="0" destOrd="0" presId="urn:microsoft.com/office/officeart/2005/8/layout/chart3"/>
    <dgm:cxn modelId="{0AA19F76-F5F3-4049-A101-05A3B1038B82}" type="presOf" srcId="{D954823A-CA17-4179-B467-0E926452D032}" destId="{B63F835A-0728-49B0-83F1-4CEDE542E4CB}" srcOrd="1" destOrd="0" presId="urn:microsoft.com/office/officeart/2005/8/layout/chart3"/>
    <dgm:cxn modelId="{A413D65B-3EEC-47C8-A57C-C63E9969F03F}" type="presOf" srcId="{59E97152-5AA6-4C2F-90F7-463DC94187DA}" destId="{3DA340CB-7794-4A36-B351-989E4D02D99E}" srcOrd="1" destOrd="0" presId="urn:microsoft.com/office/officeart/2005/8/layout/chart3"/>
    <dgm:cxn modelId="{142FD18A-6077-41CC-97B5-7CAC0EADF698}" srcId="{43B94883-6422-473E-AA37-546EDEAE3BEF}" destId="{59E97152-5AA6-4C2F-90F7-463DC94187DA}" srcOrd="0" destOrd="0" parTransId="{48924178-20E5-448C-A39F-57517145F402}" sibTransId="{59C553F7-98B6-404E-80D7-C09B6DAE1641}"/>
    <dgm:cxn modelId="{C85B7682-F319-486C-88BD-202452F5C86C}" type="presOf" srcId="{D954823A-CA17-4179-B467-0E926452D032}" destId="{DB9FE123-E065-404A-B8DB-6313295610B9}" srcOrd="0" destOrd="0" presId="urn:microsoft.com/office/officeart/2005/8/layout/chart3"/>
    <dgm:cxn modelId="{E9552F09-D88C-414B-ACA5-9D258C015DC5}" srcId="{43B94883-6422-473E-AA37-546EDEAE3BEF}" destId="{D954823A-CA17-4179-B467-0E926452D032}" srcOrd="1" destOrd="0" parTransId="{B99AF897-FD4B-43B2-BD84-720721E3B060}" sibTransId="{0D455997-E27C-48C2-9173-7F073E6D7D63}"/>
    <dgm:cxn modelId="{7B40EDAC-4CBF-4331-991A-94C432017441}" type="presOf" srcId="{59E97152-5AA6-4C2F-90F7-463DC94187DA}" destId="{242C5741-F658-43CF-8FBB-14A5FC3AB8CD}" srcOrd="0" destOrd="0" presId="urn:microsoft.com/office/officeart/2005/8/layout/chart3"/>
    <dgm:cxn modelId="{EA08827A-37DF-4849-B3BD-4CC4AE87F9EF}" type="presParOf" srcId="{D09B7D19-D30B-450B-A4A9-E2202F966AA4}" destId="{242C5741-F658-43CF-8FBB-14A5FC3AB8CD}" srcOrd="0" destOrd="0" presId="urn:microsoft.com/office/officeart/2005/8/layout/chart3"/>
    <dgm:cxn modelId="{1A624B4F-1A17-44E8-8129-943B851737E1}" type="presParOf" srcId="{D09B7D19-D30B-450B-A4A9-E2202F966AA4}" destId="{3DA340CB-7794-4A36-B351-989E4D02D99E}" srcOrd="1" destOrd="0" presId="urn:microsoft.com/office/officeart/2005/8/layout/chart3"/>
    <dgm:cxn modelId="{F7A0B25A-EAE7-4DC6-8305-6FEA0940A5FE}" type="presParOf" srcId="{D09B7D19-D30B-450B-A4A9-E2202F966AA4}" destId="{DB9FE123-E065-404A-B8DB-6313295610B9}" srcOrd="2" destOrd="0" presId="urn:microsoft.com/office/officeart/2005/8/layout/chart3"/>
    <dgm:cxn modelId="{480B9630-2DAF-4F64-AF4A-1CFD488DD723}" type="presParOf" srcId="{D09B7D19-D30B-450B-A4A9-E2202F966AA4}" destId="{B63F835A-0728-49B0-83F1-4CEDE542E4CB}" srcOrd="3"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B94883-6422-473E-AA37-546EDEAE3BEF}" type="doc">
      <dgm:prSet loTypeId="urn:microsoft.com/office/officeart/2005/8/layout/chart3" loCatId="relationship" qsTypeId="urn:microsoft.com/office/officeart/2005/8/quickstyle/simple1" qsCatId="simple" csTypeId="urn:microsoft.com/office/officeart/2005/8/colors/accent1_2" csCatId="accent1" phldr="1"/>
      <dgm:spPr/>
    </dgm:pt>
    <dgm:pt modelId="{59E97152-5AA6-4C2F-90F7-463DC94187DA}">
      <dgm:prSet phldrT="[Text]"/>
      <dgm:spPr>
        <a:solidFill>
          <a:srgbClr val="C00000"/>
        </a:solidFill>
      </dgm:spPr>
      <dgm:t>
        <a:bodyPr/>
        <a:lstStyle/>
        <a:p>
          <a:r>
            <a:rPr lang="en-US" b="1" dirty="0" smtClean="0"/>
            <a:t>B Neomycin ointment</a:t>
          </a:r>
          <a:endParaRPr lang="en-US" b="1" dirty="0"/>
        </a:p>
      </dgm:t>
    </dgm:pt>
    <dgm:pt modelId="{48924178-20E5-448C-A39F-57517145F402}" type="parTrans" cxnId="{142FD18A-6077-41CC-97B5-7CAC0EADF698}">
      <dgm:prSet/>
      <dgm:spPr/>
      <dgm:t>
        <a:bodyPr/>
        <a:lstStyle/>
        <a:p>
          <a:endParaRPr lang="en-US"/>
        </a:p>
      </dgm:t>
    </dgm:pt>
    <dgm:pt modelId="{59C553F7-98B6-404E-80D7-C09B6DAE1641}" type="sibTrans" cxnId="{142FD18A-6077-41CC-97B5-7CAC0EADF698}">
      <dgm:prSet/>
      <dgm:spPr/>
      <dgm:t>
        <a:bodyPr/>
        <a:lstStyle/>
        <a:p>
          <a:endParaRPr lang="en-US"/>
        </a:p>
      </dgm:t>
    </dgm:pt>
    <dgm:pt modelId="{06F66F37-B8F6-453A-AE13-C9BA9F80DC86}">
      <dgm:prSet phldrT="[Text]"/>
      <dgm:spPr>
        <a:solidFill>
          <a:srgbClr val="FFC000"/>
        </a:solidFill>
      </dgm:spPr>
      <dgm:t>
        <a:bodyPr/>
        <a:lstStyle/>
        <a:p>
          <a:r>
            <a:rPr lang="en-US" b="1" dirty="0" smtClean="0"/>
            <a:t>A </a:t>
          </a:r>
        </a:p>
        <a:p>
          <a:r>
            <a:rPr lang="en-US" b="1" dirty="0" smtClean="0"/>
            <a:t>Gauze element</a:t>
          </a:r>
          <a:endParaRPr lang="en-US" b="1" dirty="0"/>
        </a:p>
      </dgm:t>
    </dgm:pt>
    <dgm:pt modelId="{B5318EFA-D9C2-4825-956F-1B20D88D601D}" type="parTrans" cxnId="{D4AF8437-E902-48B1-945B-118D2ABF7D34}">
      <dgm:prSet/>
      <dgm:spPr/>
      <dgm:t>
        <a:bodyPr/>
        <a:lstStyle/>
        <a:p>
          <a:endParaRPr lang="en-US"/>
        </a:p>
      </dgm:t>
    </dgm:pt>
    <dgm:pt modelId="{8C504F06-170F-45F1-BA4E-6AF802E1D64D}" type="sibTrans" cxnId="{D4AF8437-E902-48B1-945B-118D2ABF7D34}">
      <dgm:prSet/>
      <dgm:spPr/>
      <dgm:t>
        <a:bodyPr/>
        <a:lstStyle/>
        <a:p>
          <a:endParaRPr lang="en-US"/>
        </a:p>
      </dgm:t>
    </dgm:pt>
    <dgm:pt modelId="{D954823A-CA17-4179-B467-0E926452D032}">
      <dgm:prSet phldrT="[Text]"/>
      <dgm:spPr>
        <a:solidFill>
          <a:srgbClr val="002850"/>
        </a:solidFill>
      </dgm:spPr>
      <dgm:t>
        <a:bodyPr/>
        <a:lstStyle/>
        <a:p>
          <a:r>
            <a:rPr lang="en-US" b="1" dirty="0" smtClean="0"/>
            <a:t>C Adhesive bandage</a:t>
          </a:r>
          <a:endParaRPr lang="en-US" b="1" dirty="0"/>
        </a:p>
      </dgm:t>
    </dgm:pt>
    <dgm:pt modelId="{B99AF897-FD4B-43B2-BD84-720721E3B060}" type="parTrans" cxnId="{E9552F09-D88C-414B-ACA5-9D258C015DC5}">
      <dgm:prSet/>
      <dgm:spPr/>
      <dgm:t>
        <a:bodyPr/>
        <a:lstStyle/>
        <a:p>
          <a:endParaRPr lang="en-US"/>
        </a:p>
      </dgm:t>
    </dgm:pt>
    <dgm:pt modelId="{0D455997-E27C-48C2-9173-7F073E6D7D63}" type="sibTrans" cxnId="{E9552F09-D88C-414B-ACA5-9D258C015DC5}">
      <dgm:prSet/>
      <dgm:spPr/>
      <dgm:t>
        <a:bodyPr/>
        <a:lstStyle/>
        <a:p>
          <a:endParaRPr lang="en-US"/>
        </a:p>
      </dgm:t>
    </dgm:pt>
    <dgm:pt modelId="{D09B7D19-D30B-450B-A4A9-E2202F966AA4}" type="pres">
      <dgm:prSet presAssocID="{43B94883-6422-473E-AA37-546EDEAE3BEF}" presName="compositeShape" presStyleCnt="0">
        <dgm:presLayoutVars>
          <dgm:chMax val="7"/>
          <dgm:dir/>
          <dgm:resizeHandles val="exact"/>
        </dgm:presLayoutVars>
      </dgm:prSet>
      <dgm:spPr/>
    </dgm:pt>
    <dgm:pt modelId="{242C5741-F658-43CF-8FBB-14A5FC3AB8CD}" type="pres">
      <dgm:prSet presAssocID="{43B94883-6422-473E-AA37-546EDEAE3BEF}" presName="wedge1" presStyleLbl="node1" presStyleIdx="0" presStyleCnt="3" custLinFactNeighborX="-3153" custLinFactNeighborY="1488"/>
      <dgm:spPr/>
      <dgm:t>
        <a:bodyPr/>
        <a:lstStyle/>
        <a:p>
          <a:endParaRPr lang="en-US"/>
        </a:p>
      </dgm:t>
    </dgm:pt>
    <dgm:pt modelId="{3DA340CB-7794-4A36-B351-989E4D02D99E}" type="pres">
      <dgm:prSet presAssocID="{43B94883-6422-473E-AA37-546EDEAE3BEF}" presName="wedge1Tx" presStyleLbl="node1" presStyleIdx="0" presStyleCnt="3">
        <dgm:presLayoutVars>
          <dgm:chMax val="0"/>
          <dgm:chPref val="0"/>
          <dgm:bulletEnabled val="1"/>
        </dgm:presLayoutVars>
      </dgm:prSet>
      <dgm:spPr/>
      <dgm:t>
        <a:bodyPr/>
        <a:lstStyle/>
        <a:p>
          <a:endParaRPr lang="en-US"/>
        </a:p>
      </dgm:t>
    </dgm:pt>
    <dgm:pt modelId="{DB9FE123-E065-404A-B8DB-6313295610B9}" type="pres">
      <dgm:prSet presAssocID="{43B94883-6422-473E-AA37-546EDEAE3BEF}" presName="wedge2" presStyleLbl="node1" presStyleIdx="1" presStyleCnt="3" custLinFactNeighborX="1728" custLinFactNeighborY="-1488"/>
      <dgm:spPr/>
      <dgm:t>
        <a:bodyPr/>
        <a:lstStyle/>
        <a:p>
          <a:endParaRPr lang="en-US"/>
        </a:p>
      </dgm:t>
    </dgm:pt>
    <dgm:pt modelId="{B63F835A-0728-49B0-83F1-4CEDE542E4CB}" type="pres">
      <dgm:prSet presAssocID="{43B94883-6422-473E-AA37-546EDEAE3BEF}" presName="wedge2Tx" presStyleLbl="node1" presStyleIdx="1" presStyleCnt="3">
        <dgm:presLayoutVars>
          <dgm:chMax val="0"/>
          <dgm:chPref val="0"/>
          <dgm:bulletEnabled val="1"/>
        </dgm:presLayoutVars>
      </dgm:prSet>
      <dgm:spPr/>
      <dgm:t>
        <a:bodyPr/>
        <a:lstStyle/>
        <a:p>
          <a:endParaRPr lang="en-US"/>
        </a:p>
      </dgm:t>
    </dgm:pt>
    <dgm:pt modelId="{E9D7976F-15AE-4FF5-A2B9-A46CC7A0E9DD}" type="pres">
      <dgm:prSet presAssocID="{43B94883-6422-473E-AA37-546EDEAE3BEF}" presName="wedge3" presStyleLbl="node1" presStyleIdx="2" presStyleCnt="3" custLinFactNeighborX="2128" custLinFactNeighborY="-1592"/>
      <dgm:spPr/>
      <dgm:t>
        <a:bodyPr/>
        <a:lstStyle/>
        <a:p>
          <a:endParaRPr lang="en-US"/>
        </a:p>
      </dgm:t>
    </dgm:pt>
    <dgm:pt modelId="{8D9BDFB1-A48D-41D0-8306-51E0AA045B14}" type="pres">
      <dgm:prSet presAssocID="{43B94883-6422-473E-AA37-546EDEAE3BEF}" presName="wedge3Tx" presStyleLbl="node1" presStyleIdx="2" presStyleCnt="3">
        <dgm:presLayoutVars>
          <dgm:chMax val="0"/>
          <dgm:chPref val="0"/>
          <dgm:bulletEnabled val="1"/>
        </dgm:presLayoutVars>
      </dgm:prSet>
      <dgm:spPr/>
      <dgm:t>
        <a:bodyPr/>
        <a:lstStyle/>
        <a:p>
          <a:endParaRPr lang="en-US"/>
        </a:p>
      </dgm:t>
    </dgm:pt>
  </dgm:ptLst>
  <dgm:cxnLst>
    <dgm:cxn modelId="{142FD18A-6077-41CC-97B5-7CAC0EADF698}" srcId="{43B94883-6422-473E-AA37-546EDEAE3BEF}" destId="{59E97152-5AA6-4C2F-90F7-463DC94187DA}" srcOrd="0" destOrd="0" parTransId="{48924178-20E5-448C-A39F-57517145F402}" sibTransId="{59C553F7-98B6-404E-80D7-C09B6DAE1641}"/>
    <dgm:cxn modelId="{7B40EDAC-4CBF-4331-991A-94C432017441}" type="presOf" srcId="{59E97152-5AA6-4C2F-90F7-463DC94187DA}" destId="{242C5741-F658-43CF-8FBB-14A5FC3AB8CD}" srcOrd="0" destOrd="0" presId="urn:microsoft.com/office/officeart/2005/8/layout/chart3"/>
    <dgm:cxn modelId="{68D62CA1-56A3-4E67-AFC4-DEEFAE0E1605}" type="presOf" srcId="{D954823A-CA17-4179-B467-0E926452D032}" destId="{8D9BDFB1-A48D-41D0-8306-51E0AA045B14}" srcOrd="1" destOrd="0" presId="urn:microsoft.com/office/officeart/2005/8/layout/chart3"/>
    <dgm:cxn modelId="{E9552F09-D88C-414B-ACA5-9D258C015DC5}" srcId="{43B94883-6422-473E-AA37-546EDEAE3BEF}" destId="{D954823A-CA17-4179-B467-0E926452D032}" srcOrd="2" destOrd="0" parTransId="{B99AF897-FD4B-43B2-BD84-720721E3B060}" sibTransId="{0D455997-E27C-48C2-9173-7F073E6D7D63}"/>
    <dgm:cxn modelId="{CC2DC54D-7EFF-41D6-B4D6-CDACECF51BC4}" type="presOf" srcId="{D954823A-CA17-4179-B467-0E926452D032}" destId="{E9D7976F-15AE-4FF5-A2B9-A46CC7A0E9DD}" srcOrd="0" destOrd="0" presId="urn:microsoft.com/office/officeart/2005/8/layout/chart3"/>
    <dgm:cxn modelId="{D4AF8437-E902-48B1-945B-118D2ABF7D34}" srcId="{43B94883-6422-473E-AA37-546EDEAE3BEF}" destId="{06F66F37-B8F6-453A-AE13-C9BA9F80DC86}" srcOrd="1" destOrd="0" parTransId="{B5318EFA-D9C2-4825-956F-1B20D88D601D}" sibTransId="{8C504F06-170F-45F1-BA4E-6AF802E1D64D}"/>
    <dgm:cxn modelId="{65199829-183A-42A8-A9F5-F86AACED0A13}" type="presOf" srcId="{06F66F37-B8F6-453A-AE13-C9BA9F80DC86}" destId="{DB9FE123-E065-404A-B8DB-6313295610B9}" srcOrd="0" destOrd="0" presId="urn:microsoft.com/office/officeart/2005/8/layout/chart3"/>
    <dgm:cxn modelId="{A413D65B-3EEC-47C8-A57C-C63E9969F03F}" type="presOf" srcId="{59E97152-5AA6-4C2F-90F7-463DC94187DA}" destId="{3DA340CB-7794-4A36-B351-989E4D02D99E}" srcOrd="1" destOrd="0" presId="urn:microsoft.com/office/officeart/2005/8/layout/chart3"/>
    <dgm:cxn modelId="{3406F0B0-3F49-4F7F-AF77-60791EE40151}" type="presOf" srcId="{06F66F37-B8F6-453A-AE13-C9BA9F80DC86}" destId="{B63F835A-0728-49B0-83F1-4CEDE542E4CB}" srcOrd="1" destOrd="0" presId="urn:microsoft.com/office/officeart/2005/8/layout/chart3"/>
    <dgm:cxn modelId="{C0FFE886-0DBD-4109-9444-835CEAB1CA5D}" type="presOf" srcId="{43B94883-6422-473E-AA37-546EDEAE3BEF}" destId="{D09B7D19-D30B-450B-A4A9-E2202F966AA4}" srcOrd="0" destOrd="0" presId="urn:microsoft.com/office/officeart/2005/8/layout/chart3"/>
    <dgm:cxn modelId="{EA08827A-37DF-4849-B3BD-4CC4AE87F9EF}" type="presParOf" srcId="{D09B7D19-D30B-450B-A4A9-E2202F966AA4}" destId="{242C5741-F658-43CF-8FBB-14A5FC3AB8CD}" srcOrd="0" destOrd="0" presId="urn:microsoft.com/office/officeart/2005/8/layout/chart3"/>
    <dgm:cxn modelId="{1A624B4F-1A17-44E8-8129-943B851737E1}" type="presParOf" srcId="{D09B7D19-D30B-450B-A4A9-E2202F966AA4}" destId="{3DA340CB-7794-4A36-B351-989E4D02D99E}" srcOrd="1" destOrd="0" presId="urn:microsoft.com/office/officeart/2005/8/layout/chart3"/>
    <dgm:cxn modelId="{F7A0B25A-EAE7-4DC6-8305-6FEA0940A5FE}" type="presParOf" srcId="{D09B7D19-D30B-450B-A4A9-E2202F966AA4}" destId="{DB9FE123-E065-404A-B8DB-6313295610B9}" srcOrd="2" destOrd="0" presId="urn:microsoft.com/office/officeart/2005/8/layout/chart3"/>
    <dgm:cxn modelId="{480B9630-2DAF-4F64-AF4A-1CFD488DD723}" type="presParOf" srcId="{D09B7D19-D30B-450B-A4A9-E2202F966AA4}" destId="{B63F835A-0728-49B0-83F1-4CEDE542E4CB}" srcOrd="3" destOrd="0" presId="urn:microsoft.com/office/officeart/2005/8/layout/chart3"/>
    <dgm:cxn modelId="{8675CC05-912A-4ECD-96BF-21C3013209F1}" type="presParOf" srcId="{D09B7D19-D30B-450B-A4A9-E2202F966AA4}" destId="{E9D7976F-15AE-4FF5-A2B9-A46CC7A0E9DD}" srcOrd="4" destOrd="0" presId="urn:microsoft.com/office/officeart/2005/8/layout/chart3"/>
    <dgm:cxn modelId="{4AB6AFF8-D247-41F0-A77F-EF829C70273E}" type="presParOf" srcId="{D09B7D19-D30B-450B-A4A9-E2202F966AA4}" destId="{8D9BDFB1-A48D-41D0-8306-51E0AA045B14}" srcOrd="5"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B94883-6422-473E-AA37-546EDEAE3BEF}" type="doc">
      <dgm:prSet loTypeId="urn:microsoft.com/office/officeart/2005/8/layout/chart3" loCatId="relationship" qsTypeId="urn:microsoft.com/office/officeart/2005/8/quickstyle/simple1" qsCatId="simple" csTypeId="urn:microsoft.com/office/officeart/2005/8/colors/accent1_2" csCatId="accent1" phldr="1"/>
      <dgm:spPr/>
    </dgm:pt>
    <dgm:pt modelId="{59E97152-5AA6-4C2F-90F7-463DC94187DA}">
      <dgm:prSet phldrT="[Text]"/>
      <dgm:spPr>
        <a:solidFill>
          <a:srgbClr val="C00000"/>
        </a:solidFill>
      </dgm:spPr>
      <dgm:t>
        <a:bodyPr/>
        <a:lstStyle/>
        <a:p>
          <a:r>
            <a:rPr lang="en-US" b="1" dirty="0" smtClean="0"/>
            <a:t>B </a:t>
          </a:r>
        </a:p>
        <a:p>
          <a:r>
            <a:rPr lang="en-US" b="1" dirty="0" smtClean="0"/>
            <a:t>Neomycin ointment</a:t>
          </a:r>
          <a:endParaRPr lang="en-US" b="1" dirty="0"/>
        </a:p>
      </dgm:t>
    </dgm:pt>
    <dgm:pt modelId="{48924178-20E5-448C-A39F-57517145F402}" type="parTrans" cxnId="{142FD18A-6077-41CC-97B5-7CAC0EADF698}">
      <dgm:prSet/>
      <dgm:spPr/>
      <dgm:t>
        <a:bodyPr/>
        <a:lstStyle/>
        <a:p>
          <a:endParaRPr lang="en-US"/>
        </a:p>
      </dgm:t>
    </dgm:pt>
    <dgm:pt modelId="{59C553F7-98B6-404E-80D7-C09B6DAE1641}" type="sibTrans" cxnId="{142FD18A-6077-41CC-97B5-7CAC0EADF698}">
      <dgm:prSet/>
      <dgm:spPr/>
      <dgm:t>
        <a:bodyPr/>
        <a:lstStyle/>
        <a:p>
          <a:endParaRPr lang="en-US"/>
        </a:p>
      </dgm:t>
    </dgm:pt>
    <dgm:pt modelId="{06F66F37-B8F6-453A-AE13-C9BA9F80DC86}">
      <dgm:prSet phldrT="[Text]"/>
      <dgm:spPr>
        <a:solidFill>
          <a:srgbClr val="FFC000"/>
        </a:solidFill>
      </dgm:spPr>
      <dgm:t>
        <a:bodyPr/>
        <a:lstStyle/>
        <a:p>
          <a:r>
            <a:rPr lang="en-US" b="1" dirty="0" smtClean="0"/>
            <a:t>A </a:t>
          </a:r>
        </a:p>
        <a:p>
          <a:r>
            <a:rPr lang="en-US" b="1" dirty="0" smtClean="0"/>
            <a:t>Gauze element</a:t>
          </a:r>
          <a:endParaRPr lang="en-US" b="1" dirty="0"/>
        </a:p>
      </dgm:t>
    </dgm:pt>
    <dgm:pt modelId="{B5318EFA-D9C2-4825-956F-1B20D88D601D}" type="parTrans" cxnId="{D4AF8437-E902-48B1-945B-118D2ABF7D34}">
      <dgm:prSet/>
      <dgm:spPr/>
      <dgm:t>
        <a:bodyPr/>
        <a:lstStyle/>
        <a:p>
          <a:endParaRPr lang="en-US"/>
        </a:p>
      </dgm:t>
    </dgm:pt>
    <dgm:pt modelId="{8C504F06-170F-45F1-BA4E-6AF802E1D64D}" type="sibTrans" cxnId="{D4AF8437-E902-48B1-945B-118D2ABF7D34}">
      <dgm:prSet/>
      <dgm:spPr/>
      <dgm:t>
        <a:bodyPr/>
        <a:lstStyle/>
        <a:p>
          <a:endParaRPr lang="en-US"/>
        </a:p>
      </dgm:t>
    </dgm:pt>
    <dgm:pt modelId="{D954823A-CA17-4179-B467-0E926452D032}">
      <dgm:prSet phldrT="[Text]"/>
      <dgm:spPr>
        <a:solidFill>
          <a:srgbClr val="002850"/>
        </a:solidFill>
      </dgm:spPr>
      <dgm:t>
        <a:bodyPr/>
        <a:lstStyle/>
        <a:p>
          <a:r>
            <a:rPr lang="en-US" b="1" dirty="0" smtClean="0"/>
            <a:t>C </a:t>
          </a:r>
        </a:p>
        <a:p>
          <a:r>
            <a:rPr lang="en-US" b="1" dirty="0" smtClean="0"/>
            <a:t>Adhesive bandage</a:t>
          </a:r>
          <a:endParaRPr lang="en-US" b="1" dirty="0"/>
        </a:p>
      </dgm:t>
    </dgm:pt>
    <dgm:pt modelId="{B99AF897-FD4B-43B2-BD84-720721E3B060}" type="parTrans" cxnId="{E9552F09-D88C-414B-ACA5-9D258C015DC5}">
      <dgm:prSet/>
      <dgm:spPr/>
      <dgm:t>
        <a:bodyPr/>
        <a:lstStyle/>
        <a:p>
          <a:endParaRPr lang="en-US"/>
        </a:p>
      </dgm:t>
    </dgm:pt>
    <dgm:pt modelId="{0D455997-E27C-48C2-9173-7F073E6D7D63}" type="sibTrans" cxnId="{E9552F09-D88C-414B-ACA5-9D258C015DC5}">
      <dgm:prSet/>
      <dgm:spPr/>
      <dgm:t>
        <a:bodyPr/>
        <a:lstStyle/>
        <a:p>
          <a:endParaRPr lang="en-US"/>
        </a:p>
      </dgm:t>
    </dgm:pt>
    <dgm:pt modelId="{D09B7D19-D30B-450B-A4A9-E2202F966AA4}" type="pres">
      <dgm:prSet presAssocID="{43B94883-6422-473E-AA37-546EDEAE3BEF}" presName="compositeShape" presStyleCnt="0">
        <dgm:presLayoutVars>
          <dgm:chMax val="7"/>
          <dgm:dir/>
          <dgm:resizeHandles val="exact"/>
        </dgm:presLayoutVars>
      </dgm:prSet>
      <dgm:spPr/>
    </dgm:pt>
    <dgm:pt modelId="{242C5741-F658-43CF-8FBB-14A5FC3AB8CD}" type="pres">
      <dgm:prSet presAssocID="{43B94883-6422-473E-AA37-546EDEAE3BEF}" presName="wedge1" presStyleLbl="node1" presStyleIdx="0" presStyleCnt="3" custLinFactNeighborX="-3153" custLinFactNeighborY="1488"/>
      <dgm:spPr/>
      <dgm:t>
        <a:bodyPr/>
        <a:lstStyle/>
        <a:p>
          <a:endParaRPr lang="en-US"/>
        </a:p>
      </dgm:t>
    </dgm:pt>
    <dgm:pt modelId="{3DA340CB-7794-4A36-B351-989E4D02D99E}" type="pres">
      <dgm:prSet presAssocID="{43B94883-6422-473E-AA37-546EDEAE3BEF}" presName="wedge1Tx" presStyleLbl="node1" presStyleIdx="0" presStyleCnt="3">
        <dgm:presLayoutVars>
          <dgm:chMax val="0"/>
          <dgm:chPref val="0"/>
          <dgm:bulletEnabled val="1"/>
        </dgm:presLayoutVars>
      </dgm:prSet>
      <dgm:spPr/>
      <dgm:t>
        <a:bodyPr/>
        <a:lstStyle/>
        <a:p>
          <a:endParaRPr lang="en-US"/>
        </a:p>
      </dgm:t>
    </dgm:pt>
    <dgm:pt modelId="{DB9FE123-E065-404A-B8DB-6313295610B9}" type="pres">
      <dgm:prSet presAssocID="{43B94883-6422-473E-AA37-546EDEAE3BEF}" presName="wedge2" presStyleLbl="node1" presStyleIdx="1" presStyleCnt="3" custLinFactNeighborX="1728" custLinFactNeighborY="-1488"/>
      <dgm:spPr/>
      <dgm:t>
        <a:bodyPr/>
        <a:lstStyle/>
        <a:p>
          <a:endParaRPr lang="en-US"/>
        </a:p>
      </dgm:t>
    </dgm:pt>
    <dgm:pt modelId="{B63F835A-0728-49B0-83F1-4CEDE542E4CB}" type="pres">
      <dgm:prSet presAssocID="{43B94883-6422-473E-AA37-546EDEAE3BEF}" presName="wedge2Tx" presStyleLbl="node1" presStyleIdx="1" presStyleCnt="3">
        <dgm:presLayoutVars>
          <dgm:chMax val="0"/>
          <dgm:chPref val="0"/>
          <dgm:bulletEnabled val="1"/>
        </dgm:presLayoutVars>
      </dgm:prSet>
      <dgm:spPr/>
      <dgm:t>
        <a:bodyPr/>
        <a:lstStyle/>
        <a:p>
          <a:endParaRPr lang="en-US"/>
        </a:p>
      </dgm:t>
    </dgm:pt>
    <dgm:pt modelId="{E9D7976F-15AE-4FF5-A2B9-A46CC7A0E9DD}" type="pres">
      <dgm:prSet presAssocID="{43B94883-6422-473E-AA37-546EDEAE3BEF}" presName="wedge3" presStyleLbl="node1" presStyleIdx="2" presStyleCnt="3" custLinFactNeighborX="2128" custLinFactNeighborY="-1592"/>
      <dgm:spPr/>
      <dgm:t>
        <a:bodyPr/>
        <a:lstStyle/>
        <a:p>
          <a:endParaRPr lang="en-US"/>
        </a:p>
      </dgm:t>
    </dgm:pt>
    <dgm:pt modelId="{8D9BDFB1-A48D-41D0-8306-51E0AA045B14}" type="pres">
      <dgm:prSet presAssocID="{43B94883-6422-473E-AA37-546EDEAE3BEF}" presName="wedge3Tx" presStyleLbl="node1" presStyleIdx="2" presStyleCnt="3">
        <dgm:presLayoutVars>
          <dgm:chMax val="0"/>
          <dgm:chPref val="0"/>
          <dgm:bulletEnabled val="1"/>
        </dgm:presLayoutVars>
      </dgm:prSet>
      <dgm:spPr/>
      <dgm:t>
        <a:bodyPr/>
        <a:lstStyle/>
        <a:p>
          <a:endParaRPr lang="en-US"/>
        </a:p>
      </dgm:t>
    </dgm:pt>
  </dgm:ptLst>
  <dgm:cxnLst>
    <dgm:cxn modelId="{142FD18A-6077-41CC-97B5-7CAC0EADF698}" srcId="{43B94883-6422-473E-AA37-546EDEAE3BEF}" destId="{59E97152-5AA6-4C2F-90F7-463DC94187DA}" srcOrd="0" destOrd="0" parTransId="{48924178-20E5-448C-A39F-57517145F402}" sibTransId="{59C553F7-98B6-404E-80D7-C09B6DAE1641}"/>
    <dgm:cxn modelId="{7B40EDAC-4CBF-4331-991A-94C432017441}" type="presOf" srcId="{59E97152-5AA6-4C2F-90F7-463DC94187DA}" destId="{242C5741-F658-43CF-8FBB-14A5FC3AB8CD}" srcOrd="0" destOrd="0" presId="urn:microsoft.com/office/officeart/2005/8/layout/chart3"/>
    <dgm:cxn modelId="{68D62CA1-56A3-4E67-AFC4-DEEFAE0E1605}" type="presOf" srcId="{D954823A-CA17-4179-B467-0E926452D032}" destId="{8D9BDFB1-A48D-41D0-8306-51E0AA045B14}" srcOrd="1" destOrd="0" presId="urn:microsoft.com/office/officeart/2005/8/layout/chart3"/>
    <dgm:cxn modelId="{E9552F09-D88C-414B-ACA5-9D258C015DC5}" srcId="{43B94883-6422-473E-AA37-546EDEAE3BEF}" destId="{D954823A-CA17-4179-B467-0E926452D032}" srcOrd="2" destOrd="0" parTransId="{B99AF897-FD4B-43B2-BD84-720721E3B060}" sibTransId="{0D455997-E27C-48C2-9173-7F073E6D7D63}"/>
    <dgm:cxn modelId="{CC2DC54D-7EFF-41D6-B4D6-CDACECF51BC4}" type="presOf" srcId="{D954823A-CA17-4179-B467-0E926452D032}" destId="{E9D7976F-15AE-4FF5-A2B9-A46CC7A0E9DD}" srcOrd="0" destOrd="0" presId="urn:microsoft.com/office/officeart/2005/8/layout/chart3"/>
    <dgm:cxn modelId="{D4AF8437-E902-48B1-945B-118D2ABF7D34}" srcId="{43B94883-6422-473E-AA37-546EDEAE3BEF}" destId="{06F66F37-B8F6-453A-AE13-C9BA9F80DC86}" srcOrd="1" destOrd="0" parTransId="{B5318EFA-D9C2-4825-956F-1B20D88D601D}" sibTransId="{8C504F06-170F-45F1-BA4E-6AF802E1D64D}"/>
    <dgm:cxn modelId="{65199829-183A-42A8-A9F5-F86AACED0A13}" type="presOf" srcId="{06F66F37-B8F6-453A-AE13-C9BA9F80DC86}" destId="{DB9FE123-E065-404A-B8DB-6313295610B9}" srcOrd="0" destOrd="0" presId="urn:microsoft.com/office/officeart/2005/8/layout/chart3"/>
    <dgm:cxn modelId="{A413D65B-3EEC-47C8-A57C-C63E9969F03F}" type="presOf" srcId="{59E97152-5AA6-4C2F-90F7-463DC94187DA}" destId="{3DA340CB-7794-4A36-B351-989E4D02D99E}" srcOrd="1" destOrd="0" presId="urn:microsoft.com/office/officeart/2005/8/layout/chart3"/>
    <dgm:cxn modelId="{3406F0B0-3F49-4F7F-AF77-60791EE40151}" type="presOf" srcId="{06F66F37-B8F6-453A-AE13-C9BA9F80DC86}" destId="{B63F835A-0728-49B0-83F1-4CEDE542E4CB}" srcOrd="1" destOrd="0" presId="urn:microsoft.com/office/officeart/2005/8/layout/chart3"/>
    <dgm:cxn modelId="{C0FFE886-0DBD-4109-9444-835CEAB1CA5D}" type="presOf" srcId="{43B94883-6422-473E-AA37-546EDEAE3BEF}" destId="{D09B7D19-D30B-450B-A4A9-E2202F966AA4}" srcOrd="0" destOrd="0" presId="urn:microsoft.com/office/officeart/2005/8/layout/chart3"/>
    <dgm:cxn modelId="{EA08827A-37DF-4849-B3BD-4CC4AE87F9EF}" type="presParOf" srcId="{D09B7D19-D30B-450B-A4A9-E2202F966AA4}" destId="{242C5741-F658-43CF-8FBB-14A5FC3AB8CD}" srcOrd="0" destOrd="0" presId="urn:microsoft.com/office/officeart/2005/8/layout/chart3"/>
    <dgm:cxn modelId="{1A624B4F-1A17-44E8-8129-943B851737E1}" type="presParOf" srcId="{D09B7D19-D30B-450B-A4A9-E2202F966AA4}" destId="{3DA340CB-7794-4A36-B351-989E4D02D99E}" srcOrd="1" destOrd="0" presId="urn:microsoft.com/office/officeart/2005/8/layout/chart3"/>
    <dgm:cxn modelId="{F7A0B25A-EAE7-4DC6-8305-6FEA0940A5FE}" type="presParOf" srcId="{D09B7D19-D30B-450B-A4A9-E2202F966AA4}" destId="{DB9FE123-E065-404A-B8DB-6313295610B9}" srcOrd="2" destOrd="0" presId="urn:microsoft.com/office/officeart/2005/8/layout/chart3"/>
    <dgm:cxn modelId="{480B9630-2DAF-4F64-AF4A-1CFD488DD723}" type="presParOf" srcId="{D09B7D19-D30B-450B-A4A9-E2202F966AA4}" destId="{B63F835A-0728-49B0-83F1-4CEDE542E4CB}" srcOrd="3" destOrd="0" presId="urn:microsoft.com/office/officeart/2005/8/layout/chart3"/>
    <dgm:cxn modelId="{8675CC05-912A-4ECD-96BF-21C3013209F1}" type="presParOf" srcId="{D09B7D19-D30B-450B-A4A9-E2202F966AA4}" destId="{E9D7976F-15AE-4FF5-A2B9-A46CC7A0E9DD}" srcOrd="4" destOrd="0" presId="urn:microsoft.com/office/officeart/2005/8/layout/chart3"/>
    <dgm:cxn modelId="{4AB6AFF8-D247-41F0-A77F-EF829C70273E}" type="presParOf" srcId="{D09B7D19-D30B-450B-A4A9-E2202F966AA4}" destId="{8D9BDFB1-A48D-41D0-8306-51E0AA045B14}" srcOrd="5"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B94883-6422-473E-AA37-546EDEAE3BEF}" type="doc">
      <dgm:prSet loTypeId="urn:microsoft.com/office/officeart/2005/8/layout/chart3" loCatId="relationship" qsTypeId="urn:microsoft.com/office/officeart/2005/8/quickstyle/simple1" qsCatId="simple" csTypeId="urn:microsoft.com/office/officeart/2005/8/colors/accent1_2" csCatId="accent1" phldr="1"/>
      <dgm:spPr/>
    </dgm:pt>
    <dgm:pt modelId="{59E97152-5AA6-4C2F-90F7-463DC94187DA}">
      <dgm:prSet phldrT="[Text]" custT="1"/>
      <dgm:spPr>
        <a:solidFill>
          <a:srgbClr val="C00000"/>
        </a:solidFill>
      </dgm:spPr>
      <dgm:t>
        <a:bodyPr/>
        <a:lstStyle/>
        <a:p>
          <a:r>
            <a:rPr lang="en-US" sz="1200" b="1" dirty="0" smtClean="0"/>
            <a:t>A</a:t>
          </a:r>
        </a:p>
        <a:p>
          <a:r>
            <a:rPr lang="en-US" sz="1200" b="1" dirty="0" smtClean="0"/>
            <a:t>Antibiotic ointment</a:t>
          </a:r>
          <a:endParaRPr lang="en-US" sz="1200" b="1" dirty="0"/>
        </a:p>
      </dgm:t>
    </dgm:pt>
    <dgm:pt modelId="{48924178-20E5-448C-A39F-57517145F402}" type="parTrans" cxnId="{142FD18A-6077-41CC-97B5-7CAC0EADF698}">
      <dgm:prSet/>
      <dgm:spPr/>
      <dgm:t>
        <a:bodyPr/>
        <a:lstStyle/>
        <a:p>
          <a:endParaRPr lang="en-US"/>
        </a:p>
      </dgm:t>
    </dgm:pt>
    <dgm:pt modelId="{59C553F7-98B6-404E-80D7-C09B6DAE1641}" type="sibTrans" cxnId="{142FD18A-6077-41CC-97B5-7CAC0EADF698}">
      <dgm:prSet/>
      <dgm:spPr/>
      <dgm:t>
        <a:bodyPr/>
        <a:lstStyle/>
        <a:p>
          <a:endParaRPr lang="en-US"/>
        </a:p>
      </dgm:t>
    </dgm:pt>
    <dgm:pt modelId="{06F66F37-B8F6-453A-AE13-C9BA9F80DC86}">
      <dgm:prSet phldrT="[Text]" custT="1"/>
      <dgm:spPr>
        <a:solidFill>
          <a:srgbClr val="FFC000"/>
        </a:solidFill>
      </dgm:spPr>
      <dgm:t>
        <a:bodyPr/>
        <a:lstStyle/>
        <a:p>
          <a:r>
            <a:rPr lang="en-US" sz="1200" b="1" dirty="0" smtClean="0"/>
            <a:t>B</a:t>
          </a:r>
        </a:p>
        <a:p>
          <a:r>
            <a:rPr lang="en-US" sz="1200" b="1" dirty="0" smtClean="0"/>
            <a:t>Circular gauze pad</a:t>
          </a:r>
          <a:endParaRPr lang="en-US" sz="1200" b="1" dirty="0"/>
        </a:p>
      </dgm:t>
    </dgm:pt>
    <dgm:pt modelId="{B5318EFA-D9C2-4825-956F-1B20D88D601D}" type="parTrans" cxnId="{D4AF8437-E902-48B1-945B-118D2ABF7D34}">
      <dgm:prSet/>
      <dgm:spPr/>
      <dgm:t>
        <a:bodyPr/>
        <a:lstStyle/>
        <a:p>
          <a:endParaRPr lang="en-US"/>
        </a:p>
      </dgm:t>
    </dgm:pt>
    <dgm:pt modelId="{8C504F06-170F-45F1-BA4E-6AF802E1D64D}" type="sibTrans" cxnId="{D4AF8437-E902-48B1-945B-118D2ABF7D34}">
      <dgm:prSet/>
      <dgm:spPr/>
      <dgm:t>
        <a:bodyPr/>
        <a:lstStyle/>
        <a:p>
          <a:endParaRPr lang="en-US"/>
        </a:p>
      </dgm:t>
    </dgm:pt>
    <dgm:pt modelId="{D954823A-CA17-4179-B467-0E926452D032}">
      <dgm:prSet phldrT="[Text]" custT="1"/>
      <dgm:spPr>
        <a:solidFill>
          <a:srgbClr val="002850"/>
        </a:solidFill>
      </dgm:spPr>
      <dgm:t>
        <a:bodyPr/>
        <a:lstStyle/>
        <a:p>
          <a:r>
            <a:rPr lang="en-US" sz="1200" b="1" dirty="0" smtClean="0"/>
            <a:t>C</a:t>
          </a:r>
        </a:p>
        <a:p>
          <a:r>
            <a:rPr lang="en-US" sz="1200" b="1" dirty="0" smtClean="0"/>
            <a:t>Adhesive woven bandage strip</a:t>
          </a:r>
          <a:endParaRPr lang="en-US" sz="1200" b="1" dirty="0"/>
        </a:p>
      </dgm:t>
    </dgm:pt>
    <dgm:pt modelId="{B99AF897-FD4B-43B2-BD84-720721E3B060}" type="parTrans" cxnId="{E9552F09-D88C-414B-ACA5-9D258C015DC5}">
      <dgm:prSet/>
      <dgm:spPr/>
      <dgm:t>
        <a:bodyPr/>
        <a:lstStyle/>
        <a:p>
          <a:endParaRPr lang="en-US"/>
        </a:p>
      </dgm:t>
    </dgm:pt>
    <dgm:pt modelId="{0D455997-E27C-48C2-9173-7F073E6D7D63}" type="sibTrans" cxnId="{E9552F09-D88C-414B-ACA5-9D258C015DC5}">
      <dgm:prSet/>
      <dgm:spPr/>
      <dgm:t>
        <a:bodyPr/>
        <a:lstStyle/>
        <a:p>
          <a:endParaRPr lang="en-US"/>
        </a:p>
      </dgm:t>
    </dgm:pt>
    <dgm:pt modelId="{D09B7D19-D30B-450B-A4A9-E2202F966AA4}" type="pres">
      <dgm:prSet presAssocID="{43B94883-6422-473E-AA37-546EDEAE3BEF}" presName="compositeShape" presStyleCnt="0">
        <dgm:presLayoutVars>
          <dgm:chMax val="7"/>
          <dgm:dir/>
          <dgm:resizeHandles val="exact"/>
        </dgm:presLayoutVars>
      </dgm:prSet>
      <dgm:spPr/>
    </dgm:pt>
    <dgm:pt modelId="{242C5741-F658-43CF-8FBB-14A5FC3AB8CD}" type="pres">
      <dgm:prSet presAssocID="{43B94883-6422-473E-AA37-546EDEAE3BEF}" presName="wedge1" presStyleLbl="node1" presStyleIdx="0" presStyleCnt="3" custLinFactNeighborX="-3153" custLinFactNeighborY="1488"/>
      <dgm:spPr/>
      <dgm:t>
        <a:bodyPr/>
        <a:lstStyle/>
        <a:p>
          <a:endParaRPr lang="en-US"/>
        </a:p>
      </dgm:t>
    </dgm:pt>
    <dgm:pt modelId="{3DA340CB-7794-4A36-B351-989E4D02D99E}" type="pres">
      <dgm:prSet presAssocID="{43B94883-6422-473E-AA37-546EDEAE3BEF}" presName="wedge1Tx" presStyleLbl="node1" presStyleIdx="0" presStyleCnt="3">
        <dgm:presLayoutVars>
          <dgm:chMax val="0"/>
          <dgm:chPref val="0"/>
          <dgm:bulletEnabled val="1"/>
        </dgm:presLayoutVars>
      </dgm:prSet>
      <dgm:spPr/>
      <dgm:t>
        <a:bodyPr/>
        <a:lstStyle/>
        <a:p>
          <a:endParaRPr lang="en-US"/>
        </a:p>
      </dgm:t>
    </dgm:pt>
    <dgm:pt modelId="{DB9FE123-E065-404A-B8DB-6313295610B9}" type="pres">
      <dgm:prSet presAssocID="{43B94883-6422-473E-AA37-546EDEAE3BEF}" presName="wedge2" presStyleLbl="node1" presStyleIdx="1" presStyleCnt="3" custLinFactNeighborX="1728" custLinFactNeighborY="-1488"/>
      <dgm:spPr/>
      <dgm:t>
        <a:bodyPr/>
        <a:lstStyle/>
        <a:p>
          <a:endParaRPr lang="en-US"/>
        </a:p>
      </dgm:t>
    </dgm:pt>
    <dgm:pt modelId="{B63F835A-0728-49B0-83F1-4CEDE542E4CB}" type="pres">
      <dgm:prSet presAssocID="{43B94883-6422-473E-AA37-546EDEAE3BEF}" presName="wedge2Tx" presStyleLbl="node1" presStyleIdx="1" presStyleCnt="3">
        <dgm:presLayoutVars>
          <dgm:chMax val="0"/>
          <dgm:chPref val="0"/>
          <dgm:bulletEnabled val="1"/>
        </dgm:presLayoutVars>
      </dgm:prSet>
      <dgm:spPr/>
      <dgm:t>
        <a:bodyPr/>
        <a:lstStyle/>
        <a:p>
          <a:endParaRPr lang="en-US"/>
        </a:p>
      </dgm:t>
    </dgm:pt>
    <dgm:pt modelId="{E9D7976F-15AE-4FF5-A2B9-A46CC7A0E9DD}" type="pres">
      <dgm:prSet presAssocID="{43B94883-6422-473E-AA37-546EDEAE3BEF}" presName="wedge3" presStyleLbl="node1" presStyleIdx="2" presStyleCnt="3" custLinFactNeighborX="2128" custLinFactNeighborY="-1592"/>
      <dgm:spPr/>
      <dgm:t>
        <a:bodyPr/>
        <a:lstStyle/>
        <a:p>
          <a:endParaRPr lang="en-US"/>
        </a:p>
      </dgm:t>
    </dgm:pt>
    <dgm:pt modelId="{8D9BDFB1-A48D-41D0-8306-51E0AA045B14}" type="pres">
      <dgm:prSet presAssocID="{43B94883-6422-473E-AA37-546EDEAE3BEF}" presName="wedge3Tx" presStyleLbl="node1" presStyleIdx="2" presStyleCnt="3">
        <dgm:presLayoutVars>
          <dgm:chMax val="0"/>
          <dgm:chPref val="0"/>
          <dgm:bulletEnabled val="1"/>
        </dgm:presLayoutVars>
      </dgm:prSet>
      <dgm:spPr/>
      <dgm:t>
        <a:bodyPr/>
        <a:lstStyle/>
        <a:p>
          <a:endParaRPr lang="en-US"/>
        </a:p>
      </dgm:t>
    </dgm:pt>
  </dgm:ptLst>
  <dgm:cxnLst>
    <dgm:cxn modelId="{142FD18A-6077-41CC-97B5-7CAC0EADF698}" srcId="{43B94883-6422-473E-AA37-546EDEAE3BEF}" destId="{59E97152-5AA6-4C2F-90F7-463DC94187DA}" srcOrd="0" destOrd="0" parTransId="{48924178-20E5-448C-A39F-57517145F402}" sibTransId="{59C553F7-98B6-404E-80D7-C09B6DAE1641}"/>
    <dgm:cxn modelId="{7B40EDAC-4CBF-4331-991A-94C432017441}" type="presOf" srcId="{59E97152-5AA6-4C2F-90F7-463DC94187DA}" destId="{242C5741-F658-43CF-8FBB-14A5FC3AB8CD}" srcOrd="0" destOrd="0" presId="urn:microsoft.com/office/officeart/2005/8/layout/chart3"/>
    <dgm:cxn modelId="{68D62CA1-56A3-4E67-AFC4-DEEFAE0E1605}" type="presOf" srcId="{D954823A-CA17-4179-B467-0E926452D032}" destId="{8D9BDFB1-A48D-41D0-8306-51E0AA045B14}" srcOrd="1" destOrd="0" presId="urn:microsoft.com/office/officeart/2005/8/layout/chart3"/>
    <dgm:cxn modelId="{E9552F09-D88C-414B-ACA5-9D258C015DC5}" srcId="{43B94883-6422-473E-AA37-546EDEAE3BEF}" destId="{D954823A-CA17-4179-B467-0E926452D032}" srcOrd="2" destOrd="0" parTransId="{B99AF897-FD4B-43B2-BD84-720721E3B060}" sibTransId="{0D455997-E27C-48C2-9173-7F073E6D7D63}"/>
    <dgm:cxn modelId="{CC2DC54D-7EFF-41D6-B4D6-CDACECF51BC4}" type="presOf" srcId="{D954823A-CA17-4179-B467-0E926452D032}" destId="{E9D7976F-15AE-4FF5-A2B9-A46CC7A0E9DD}" srcOrd="0" destOrd="0" presId="urn:microsoft.com/office/officeart/2005/8/layout/chart3"/>
    <dgm:cxn modelId="{D4AF8437-E902-48B1-945B-118D2ABF7D34}" srcId="{43B94883-6422-473E-AA37-546EDEAE3BEF}" destId="{06F66F37-B8F6-453A-AE13-C9BA9F80DC86}" srcOrd="1" destOrd="0" parTransId="{B5318EFA-D9C2-4825-956F-1B20D88D601D}" sibTransId="{8C504F06-170F-45F1-BA4E-6AF802E1D64D}"/>
    <dgm:cxn modelId="{65199829-183A-42A8-A9F5-F86AACED0A13}" type="presOf" srcId="{06F66F37-B8F6-453A-AE13-C9BA9F80DC86}" destId="{DB9FE123-E065-404A-B8DB-6313295610B9}" srcOrd="0" destOrd="0" presId="urn:microsoft.com/office/officeart/2005/8/layout/chart3"/>
    <dgm:cxn modelId="{A413D65B-3EEC-47C8-A57C-C63E9969F03F}" type="presOf" srcId="{59E97152-5AA6-4C2F-90F7-463DC94187DA}" destId="{3DA340CB-7794-4A36-B351-989E4D02D99E}" srcOrd="1" destOrd="0" presId="urn:microsoft.com/office/officeart/2005/8/layout/chart3"/>
    <dgm:cxn modelId="{3406F0B0-3F49-4F7F-AF77-60791EE40151}" type="presOf" srcId="{06F66F37-B8F6-453A-AE13-C9BA9F80DC86}" destId="{B63F835A-0728-49B0-83F1-4CEDE542E4CB}" srcOrd="1" destOrd="0" presId="urn:microsoft.com/office/officeart/2005/8/layout/chart3"/>
    <dgm:cxn modelId="{C0FFE886-0DBD-4109-9444-835CEAB1CA5D}" type="presOf" srcId="{43B94883-6422-473E-AA37-546EDEAE3BEF}" destId="{D09B7D19-D30B-450B-A4A9-E2202F966AA4}" srcOrd="0" destOrd="0" presId="urn:microsoft.com/office/officeart/2005/8/layout/chart3"/>
    <dgm:cxn modelId="{EA08827A-37DF-4849-B3BD-4CC4AE87F9EF}" type="presParOf" srcId="{D09B7D19-D30B-450B-A4A9-E2202F966AA4}" destId="{242C5741-F658-43CF-8FBB-14A5FC3AB8CD}" srcOrd="0" destOrd="0" presId="urn:microsoft.com/office/officeart/2005/8/layout/chart3"/>
    <dgm:cxn modelId="{1A624B4F-1A17-44E8-8129-943B851737E1}" type="presParOf" srcId="{D09B7D19-D30B-450B-A4A9-E2202F966AA4}" destId="{3DA340CB-7794-4A36-B351-989E4D02D99E}" srcOrd="1" destOrd="0" presId="urn:microsoft.com/office/officeart/2005/8/layout/chart3"/>
    <dgm:cxn modelId="{F7A0B25A-EAE7-4DC6-8305-6FEA0940A5FE}" type="presParOf" srcId="{D09B7D19-D30B-450B-A4A9-E2202F966AA4}" destId="{DB9FE123-E065-404A-B8DB-6313295610B9}" srcOrd="2" destOrd="0" presId="urn:microsoft.com/office/officeart/2005/8/layout/chart3"/>
    <dgm:cxn modelId="{480B9630-2DAF-4F64-AF4A-1CFD488DD723}" type="presParOf" srcId="{D09B7D19-D30B-450B-A4A9-E2202F966AA4}" destId="{B63F835A-0728-49B0-83F1-4CEDE542E4CB}" srcOrd="3" destOrd="0" presId="urn:microsoft.com/office/officeart/2005/8/layout/chart3"/>
    <dgm:cxn modelId="{8675CC05-912A-4ECD-96BF-21C3013209F1}" type="presParOf" srcId="{D09B7D19-D30B-450B-A4A9-E2202F966AA4}" destId="{E9D7976F-15AE-4FF5-A2B9-A46CC7A0E9DD}" srcOrd="4" destOrd="0" presId="urn:microsoft.com/office/officeart/2005/8/layout/chart3"/>
    <dgm:cxn modelId="{4AB6AFF8-D247-41F0-A77F-EF829C70273E}" type="presParOf" srcId="{D09B7D19-D30B-450B-A4A9-E2202F966AA4}" destId="{8D9BDFB1-A48D-41D0-8306-51E0AA045B14}" srcOrd="5"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B94883-6422-473E-AA37-546EDEAE3BEF}" type="doc">
      <dgm:prSet loTypeId="urn:microsoft.com/office/officeart/2005/8/layout/chart3" loCatId="relationship" qsTypeId="urn:microsoft.com/office/officeart/2005/8/quickstyle/simple1" qsCatId="simple" csTypeId="urn:microsoft.com/office/officeart/2005/8/colors/accent1_2" csCatId="accent1" phldr="1"/>
      <dgm:spPr/>
    </dgm:pt>
    <dgm:pt modelId="{59E97152-5AA6-4C2F-90F7-463DC94187DA}">
      <dgm:prSet phldrT="[Text]" custT="1"/>
      <dgm:spPr>
        <a:solidFill>
          <a:srgbClr val="C00000"/>
        </a:solidFill>
      </dgm:spPr>
      <dgm:t>
        <a:bodyPr/>
        <a:lstStyle/>
        <a:p>
          <a:r>
            <a:rPr lang="en-US" sz="1000" b="1" dirty="0" smtClean="0"/>
            <a:t>A</a:t>
          </a:r>
        </a:p>
        <a:p>
          <a:r>
            <a:rPr lang="en-US" sz="1000" b="1" dirty="0" smtClean="0"/>
            <a:t>Antibiotic ointment</a:t>
          </a:r>
          <a:endParaRPr lang="en-US" sz="1000" b="1" dirty="0"/>
        </a:p>
      </dgm:t>
    </dgm:pt>
    <dgm:pt modelId="{48924178-20E5-448C-A39F-57517145F402}" type="parTrans" cxnId="{142FD18A-6077-41CC-97B5-7CAC0EADF698}">
      <dgm:prSet/>
      <dgm:spPr/>
      <dgm:t>
        <a:bodyPr/>
        <a:lstStyle/>
        <a:p>
          <a:endParaRPr lang="en-US"/>
        </a:p>
      </dgm:t>
    </dgm:pt>
    <dgm:pt modelId="{59C553F7-98B6-404E-80D7-C09B6DAE1641}" type="sibTrans" cxnId="{142FD18A-6077-41CC-97B5-7CAC0EADF698}">
      <dgm:prSet/>
      <dgm:spPr/>
      <dgm:t>
        <a:bodyPr/>
        <a:lstStyle/>
        <a:p>
          <a:endParaRPr lang="en-US"/>
        </a:p>
      </dgm:t>
    </dgm:pt>
    <dgm:pt modelId="{06F66F37-B8F6-453A-AE13-C9BA9F80DC86}">
      <dgm:prSet phldrT="[Text]" custT="1"/>
      <dgm:spPr>
        <a:solidFill>
          <a:srgbClr val="FFC000"/>
        </a:solidFill>
      </dgm:spPr>
      <dgm:t>
        <a:bodyPr/>
        <a:lstStyle/>
        <a:p>
          <a:r>
            <a:rPr lang="en-US" sz="1000" b="1" dirty="0" smtClean="0"/>
            <a:t>B</a:t>
          </a:r>
        </a:p>
        <a:p>
          <a:r>
            <a:rPr lang="en-US" sz="1000" b="1" dirty="0" smtClean="0"/>
            <a:t>Circular gauze pad</a:t>
          </a:r>
          <a:endParaRPr lang="en-US" sz="1000" b="1" dirty="0"/>
        </a:p>
      </dgm:t>
    </dgm:pt>
    <dgm:pt modelId="{B5318EFA-D9C2-4825-956F-1B20D88D601D}" type="parTrans" cxnId="{D4AF8437-E902-48B1-945B-118D2ABF7D34}">
      <dgm:prSet/>
      <dgm:spPr/>
      <dgm:t>
        <a:bodyPr/>
        <a:lstStyle/>
        <a:p>
          <a:endParaRPr lang="en-US"/>
        </a:p>
      </dgm:t>
    </dgm:pt>
    <dgm:pt modelId="{8C504F06-170F-45F1-BA4E-6AF802E1D64D}" type="sibTrans" cxnId="{D4AF8437-E902-48B1-945B-118D2ABF7D34}">
      <dgm:prSet/>
      <dgm:spPr/>
      <dgm:t>
        <a:bodyPr/>
        <a:lstStyle/>
        <a:p>
          <a:endParaRPr lang="en-US"/>
        </a:p>
      </dgm:t>
    </dgm:pt>
    <dgm:pt modelId="{D954823A-CA17-4179-B467-0E926452D032}">
      <dgm:prSet phldrT="[Text]" custT="1"/>
      <dgm:spPr>
        <a:solidFill>
          <a:srgbClr val="002850"/>
        </a:solidFill>
      </dgm:spPr>
      <dgm:t>
        <a:bodyPr/>
        <a:lstStyle/>
        <a:p>
          <a:r>
            <a:rPr lang="en-US" sz="1000" b="1" dirty="0" smtClean="0"/>
            <a:t>C </a:t>
          </a:r>
        </a:p>
        <a:p>
          <a:r>
            <a:rPr lang="en-US" sz="1000" b="1" dirty="0" smtClean="0"/>
            <a:t>Adhesive woven bandage strip</a:t>
          </a:r>
          <a:endParaRPr lang="en-US" sz="1000" b="1" dirty="0"/>
        </a:p>
      </dgm:t>
    </dgm:pt>
    <dgm:pt modelId="{B99AF897-FD4B-43B2-BD84-720721E3B060}" type="parTrans" cxnId="{E9552F09-D88C-414B-ACA5-9D258C015DC5}">
      <dgm:prSet/>
      <dgm:spPr/>
      <dgm:t>
        <a:bodyPr/>
        <a:lstStyle/>
        <a:p>
          <a:endParaRPr lang="en-US"/>
        </a:p>
      </dgm:t>
    </dgm:pt>
    <dgm:pt modelId="{0D455997-E27C-48C2-9173-7F073E6D7D63}" type="sibTrans" cxnId="{E9552F09-D88C-414B-ACA5-9D258C015DC5}">
      <dgm:prSet/>
      <dgm:spPr/>
      <dgm:t>
        <a:bodyPr/>
        <a:lstStyle/>
        <a:p>
          <a:endParaRPr lang="en-US"/>
        </a:p>
      </dgm:t>
    </dgm:pt>
    <dgm:pt modelId="{D09B7D19-D30B-450B-A4A9-E2202F966AA4}" type="pres">
      <dgm:prSet presAssocID="{43B94883-6422-473E-AA37-546EDEAE3BEF}" presName="compositeShape" presStyleCnt="0">
        <dgm:presLayoutVars>
          <dgm:chMax val="7"/>
          <dgm:dir/>
          <dgm:resizeHandles val="exact"/>
        </dgm:presLayoutVars>
      </dgm:prSet>
      <dgm:spPr/>
    </dgm:pt>
    <dgm:pt modelId="{242C5741-F658-43CF-8FBB-14A5FC3AB8CD}" type="pres">
      <dgm:prSet presAssocID="{43B94883-6422-473E-AA37-546EDEAE3BEF}" presName="wedge1" presStyleLbl="node1" presStyleIdx="0" presStyleCnt="3" custLinFactNeighborX="-3153" custLinFactNeighborY="1488"/>
      <dgm:spPr/>
      <dgm:t>
        <a:bodyPr/>
        <a:lstStyle/>
        <a:p>
          <a:endParaRPr lang="en-US"/>
        </a:p>
      </dgm:t>
    </dgm:pt>
    <dgm:pt modelId="{3DA340CB-7794-4A36-B351-989E4D02D99E}" type="pres">
      <dgm:prSet presAssocID="{43B94883-6422-473E-AA37-546EDEAE3BEF}" presName="wedge1Tx" presStyleLbl="node1" presStyleIdx="0" presStyleCnt="3">
        <dgm:presLayoutVars>
          <dgm:chMax val="0"/>
          <dgm:chPref val="0"/>
          <dgm:bulletEnabled val="1"/>
        </dgm:presLayoutVars>
      </dgm:prSet>
      <dgm:spPr/>
      <dgm:t>
        <a:bodyPr/>
        <a:lstStyle/>
        <a:p>
          <a:endParaRPr lang="en-US"/>
        </a:p>
      </dgm:t>
    </dgm:pt>
    <dgm:pt modelId="{DB9FE123-E065-404A-B8DB-6313295610B9}" type="pres">
      <dgm:prSet presAssocID="{43B94883-6422-473E-AA37-546EDEAE3BEF}" presName="wedge2" presStyleLbl="node1" presStyleIdx="1" presStyleCnt="3" custLinFactNeighborX="1728" custLinFactNeighborY="-1488"/>
      <dgm:spPr/>
      <dgm:t>
        <a:bodyPr/>
        <a:lstStyle/>
        <a:p>
          <a:endParaRPr lang="en-US"/>
        </a:p>
      </dgm:t>
    </dgm:pt>
    <dgm:pt modelId="{B63F835A-0728-49B0-83F1-4CEDE542E4CB}" type="pres">
      <dgm:prSet presAssocID="{43B94883-6422-473E-AA37-546EDEAE3BEF}" presName="wedge2Tx" presStyleLbl="node1" presStyleIdx="1" presStyleCnt="3">
        <dgm:presLayoutVars>
          <dgm:chMax val="0"/>
          <dgm:chPref val="0"/>
          <dgm:bulletEnabled val="1"/>
        </dgm:presLayoutVars>
      </dgm:prSet>
      <dgm:spPr/>
      <dgm:t>
        <a:bodyPr/>
        <a:lstStyle/>
        <a:p>
          <a:endParaRPr lang="en-US"/>
        </a:p>
      </dgm:t>
    </dgm:pt>
    <dgm:pt modelId="{E9D7976F-15AE-4FF5-A2B9-A46CC7A0E9DD}" type="pres">
      <dgm:prSet presAssocID="{43B94883-6422-473E-AA37-546EDEAE3BEF}" presName="wedge3" presStyleLbl="node1" presStyleIdx="2" presStyleCnt="3" custLinFactNeighborX="2128" custLinFactNeighborY="-1592"/>
      <dgm:spPr/>
      <dgm:t>
        <a:bodyPr/>
        <a:lstStyle/>
        <a:p>
          <a:endParaRPr lang="en-US"/>
        </a:p>
      </dgm:t>
    </dgm:pt>
    <dgm:pt modelId="{8D9BDFB1-A48D-41D0-8306-51E0AA045B14}" type="pres">
      <dgm:prSet presAssocID="{43B94883-6422-473E-AA37-546EDEAE3BEF}" presName="wedge3Tx" presStyleLbl="node1" presStyleIdx="2" presStyleCnt="3">
        <dgm:presLayoutVars>
          <dgm:chMax val="0"/>
          <dgm:chPref val="0"/>
          <dgm:bulletEnabled val="1"/>
        </dgm:presLayoutVars>
      </dgm:prSet>
      <dgm:spPr/>
      <dgm:t>
        <a:bodyPr/>
        <a:lstStyle/>
        <a:p>
          <a:endParaRPr lang="en-US"/>
        </a:p>
      </dgm:t>
    </dgm:pt>
  </dgm:ptLst>
  <dgm:cxnLst>
    <dgm:cxn modelId="{142FD18A-6077-41CC-97B5-7CAC0EADF698}" srcId="{43B94883-6422-473E-AA37-546EDEAE3BEF}" destId="{59E97152-5AA6-4C2F-90F7-463DC94187DA}" srcOrd="0" destOrd="0" parTransId="{48924178-20E5-448C-A39F-57517145F402}" sibTransId="{59C553F7-98B6-404E-80D7-C09B6DAE1641}"/>
    <dgm:cxn modelId="{7B40EDAC-4CBF-4331-991A-94C432017441}" type="presOf" srcId="{59E97152-5AA6-4C2F-90F7-463DC94187DA}" destId="{242C5741-F658-43CF-8FBB-14A5FC3AB8CD}" srcOrd="0" destOrd="0" presId="urn:microsoft.com/office/officeart/2005/8/layout/chart3"/>
    <dgm:cxn modelId="{68D62CA1-56A3-4E67-AFC4-DEEFAE0E1605}" type="presOf" srcId="{D954823A-CA17-4179-B467-0E926452D032}" destId="{8D9BDFB1-A48D-41D0-8306-51E0AA045B14}" srcOrd="1" destOrd="0" presId="urn:microsoft.com/office/officeart/2005/8/layout/chart3"/>
    <dgm:cxn modelId="{E9552F09-D88C-414B-ACA5-9D258C015DC5}" srcId="{43B94883-6422-473E-AA37-546EDEAE3BEF}" destId="{D954823A-CA17-4179-B467-0E926452D032}" srcOrd="2" destOrd="0" parTransId="{B99AF897-FD4B-43B2-BD84-720721E3B060}" sibTransId="{0D455997-E27C-48C2-9173-7F073E6D7D63}"/>
    <dgm:cxn modelId="{CC2DC54D-7EFF-41D6-B4D6-CDACECF51BC4}" type="presOf" srcId="{D954823A-CA17-4179-B467-0E926452D032}" destId="{E9D7976F-15AE-4FF5-A2B9-A46CC7A0E9DD}" srcOrd="0" destOrd="0" presId="urn:microsoft.com/office/officeart/2005/8/layout/chart3"/>
    <dgm:cxn modelId="{D4AF8437-E902-48B1-945B-118D2ABF7D34}" srcId="{43B94883-6422-473E-AA37-546EDEAE3BEF}" destId="{06F66F37-B8F6-453A-AE13-C9BA9F80DC86}" srcOrd="1" destOrd="0" parTransId="{B5318EFA-D9C2-4825-956F-1B20D88D601D}" sibTransId="{8C504F06-170F-45F1-BA4E-6AF802E1D64D}"/>
    <dgm:cxn modelId="{65199829-183A-42A8-A9F5-F86AACED0A13}" type="presOf" srcId="{06F66F37-B8F6-453A-AE13-C9BA9F80DC86}" destId="{DB9FE123-E065-404A-B8DB-6313295610B9}" srcOrd="0" destOrd="0" presId="urn:microsoft.com/office/officeart/2005/8/layout/chart3"/>
    <dgm:cxn modelId="{A413D65B-3EEC-47C8-A57C-C63E9969F03F}" type="presOf" srcId="{59E97152-5AA6-4C2F-90F7-463DC94187DA}" destId="{3DA340CB-7794-4A36-B351-989E4D02D99E}" srcOrd="1" destOrd="0" presId="urn:microsoft.com/office/officeart/2005/8/layout/chart3"/>
    <dgm:cxn modelId="{3406F0B0-3F49-4F7F-AF77-60791EE40151}" type="presOf" srcId="{06F66F37-B8F6-453A-AE13-C9BA9F80DC86}" destId="{B63F835A-0728-49B0-83F1-4CEDE542E4CB}" srcOrd="1" destOrd="0" presId="urn:microsoft.com/office/officeart/2005/8/layout/chart3"/>
    <dgm:cxn modelId="{C0FFE886-0DBD-4109-9444-835CEAB1CA5D}" type="presOf" srcId="{43B94883-6422-473E-AA37-546EDEAE3BEF}" destId="{D09B7D19-D30B-450B-A4A9-E2202F966AA4}" srcOrd="0" destOrd="0" presId="urn:microsoft.com/office/officeart/2005/8/layout/chart3"/>
    <dgm:cxn modelId="{EA08827A-37DF-4849-B3BD-4CC4AE87F9EF}" type="presParOf" srcId="{D09B7D19-D30B-450B-A4A9-E2202F966AA4}" destId="{242C5741-F658-43CF-8FBB-14A5FC3AB8CD}" srcOrd="0" destOrd="0" presId="urn:microsoft.com/office/officeart/2005/8/layout/chart3"/>
    <dgm:cxn modelId="{1A624B4F-1A17-44E8-8129-943B851737E1}" type="presParOf" srcId="{D09B7D19-D30B-450B-A4A9-E2202F966AA4}" destId="{3DA340CB-7794-4A36-B351-989E4D02D99E}" srcOrd="1" destOrd="0" presId="urn:microsoft.com/office/officeart/2005/8/layout/chart3"/>
    <dgm:cxn modelId="{F7A0B25A-EAE7-4DC6-8305-6FEA0940A5FE}" type="presParOf" srcId="{D09B7D19-D30B-450B-A4A9-E2202F966AA4}" destId="{DB9FE123-E065-404A-B8DB-6313295610B9}" srcOrd="2" destOrd="0" presId="urn:microsoft.com/office/officeart/2005/8/layout/chart3"/>
    <dgm:cxn modelId="{480B9630-2DAF-4F64-AF4A-1CFD488DD723}" type="presParOf" srcId="{D09B7D19-D30B-450B-A4A9-E2202F966AA4}" destId="{B63F835A-0728-49B0-83F1-4CEDE542E4CB}" srcOrd="3" destOrd="0" presId="urn:microsoft.com/office/officeart/2005/8/layout/chart3"/>
    <dgm:cxn modelId="{8675CC05-912A-4ECD-96BF-21C3013209F1}" type="presParOf" srcId="{D09B7D19-D30B-450B-A4A9-E2202F966AA4}" destId="{E9D7976F-15AE-4FF5-A2B9-A46CC7A0E9DD}" srcOrd="4" destOrd="0" presId="urn:microsoft.com/office/officeart/2005/8/layout/chart3"/>
    <dgm:cxn modelId="{4AB6AFF8-D247-41F0-A77F-EF829C70273E}" type="presParOf" srcId="{D09B7D19-D30B-450B-A4A9-E2202F966AA4}" destId="{8D9BDFB1-A48D-41D0-8306-51E0AA045B14}" srcOrd="5" destOrd="0" presId="urn:microsoft.com/office/officeart/2005/8/layout/char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C5741-F658-43CF-8FBB-14A5FC3AB8CD}">
      <dsp:nvSpPr>
        <dsp:cNvPr id="0" name=""/>
        <dsp:cNvSpPr/>
      </dsp:nvSpPr>
      <dsp:spPr>
        <a:xfrm>
          <a:off x="537382" y="177415"/>
          <a:ext cx="2329572" cy="2329572"/>
        </a:xfrm>
        <a:prstGeom prst="pie">
          <a:avLst>
            <a:gd name="adj1" fmla="val 16200000"/>
            <a:gd name="adj2" fmla="val 54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58738" lvl="0" indent="0" algn="l" defTabSz="444500">
            <a:lnSpc>
              <a:spcPct val="90000"/>
            </a:lnSpc>
            <a:spcBef>
              <a:spcPct val="0"/>
            </a:spcBef>
            <a:spcAft>
              <a:spcPct val="35000"/>
            </a:spcAft>
          </a:pPr>
          <a:r>
            <a:rPr lang="en-US" sz="1000" b="1" kern="1200" dirty="0" smtClean="0"/>
            <a:t>Neomycin petrolatum ointment</a:t>
          </a:r>
          <a:endParaRPr lang="en-US" sz="1000" b="1" kern="1200" dirty="0"/>
        </a:p>
      </dsp:txBody>
      <dsp:txXfrm>
        <a:off x="1702168" y="524078"/>
        <a:ext cx="818123" cy="1636247"/>
      </dsp:txXfrm>
    </dsp:sp>
    <dsp:sp modelId="{DB9FE123-E065-404A-B8DB-6313295610B9}">
      <dsp:nvSpPr>
        <dsp:cNvPr id="0" name=""/>
        <dsp:cNvSpPr/>
      </dsp:nvSpPr>
      <dsp:spPr>
        <a:xfrm>
          <a:off x="549916" y="187199"/>
          <a:ext cx="2329572" cy="2329572"/>
        </a:xfrm>
        <a:prstGeom prst="pie">
          <a:avLst>
            <a:gd name="adj1" fmla="val 5400000"/>
            <a:gd name="adj2" fmla="val 16200000"/>
          </a:avLst>
        </a:prstGeom>
        <a:solidFill>
          <a:srgbClr val="0028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Adhesive</a:t>
          </a:r>
        </a:p>
        <a:p>
          <a:pPr lvl="0" algn="ctr" defTabSz="444500">
            <a:lnSpc>
              <a:spcPct val="90000"/>
            </a:lnSpc>
            <a:spcBef>
              <a:spcPct val="0"/>
            </a:spcBef>
            <a:spcAft>
              <a:spcPct val="35000"/>
            </a:spcAft>
          </a:pPr>
          <a:r>
            <a:rPr lang="en-US" sz="1000" b="1" kern="1200" dirty="0" smtClean="0"/>
            <a:t>bandage</a:t>
          </a:r>
          <a:endParaRPr lang="en-US" sz="1000" b="1" kern="1200" dirty="0"/>
        </a:p>
      </dsp:txBody>
      <dsp:txXfrm>
        <a:off x="882712" y="533862"/>
        <a:ext cx="818123" cy="1636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C5741-F658-43CF-8FBB-14A5FC3AB8CD}">
      <dsp:nvSpPr>
        <dsp:cNvPr id="0" name=""/>
        <dsp:cNvSpPr/>
      </dsp:nvSpPr>
      <dsp:spPr>
        <a:xfrm>
          <a:off x="325508" y="185802"/>
          <a:ext cx="2697854" cy="2329572"/>
        </a:xfrm>
        <a:prstGeom prst="pie">
          <a:avLst>
            <a:gd name="adj1" fmla="val 16200000"/>
            <a:gd name="adj2" fmla="val 54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117475" lvl="0" indent="0" algn="ctr" defTabSz="444500">
            <a:lnSpc>
              <a:spcPct val="90000"/>
            </a:lnSpc>
            <a:spcBef>
              <a:spcPct val="0"/>
            </a:spcBef>
            <a:spcAft>
              <a:spcPct val="35000"/>
            </a:spcAft>
          </a:pPr>
          <a:r>
            <a:rPr lang="en-US" sz="1000" b="1" kern="1200" dirty="0" smtClean="0"/>
            <a:t>  Neomycin              petrolatum ointment</a:t>
          </a:r>
          <a:endParaRPr lang="en-US" sz="1000" b="1" kern="1200" dirty="0"/>
        </a:p>
      </dsp:txBody>
      <dsp:txXfrm>
        <a:off x="1674435" y="532464"/>
        <a:ext cx="947460" cy="1636247"/>
      </dsp:txXfrm>
    </dsp:sp>
    <dsp:sp modelId="{DB9FE123-E065-404A-B8DB-6313295610B9}">
      <dsp:nvSpPr>
        <dsp:cNvPr id="0" name=""/>
        <dsp:cNvSpPr/>
      </dsp:nvSpPr>
      <dsp:spPr>
        <a:xfrm>
          <a:off x="522183" y="187199"/>
          <a:ext cx="2329572" cy="2329572"/>
        </a:xfrm>
        <a:prstGeom prst="pie">
          <a:avLst>
            <a:gd name="adj1" fmla="val 5400000"/>
            <a:gd name="adj2" fmla="val 16200000"/>
          </a:avLst>
        </a:prstGeom>
        <a:solidFill>
          <a:srgbClr val="0028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Adhesive</a:t>
          </a:r>
        </a:p>
        <a:p>
          <a:pPr lvl="0" algn="ctr" defTabSz="444500">
            <a:lnSpc>
              <a:spcPct val="90000"/>
            </a:lnSpc>
            <a:spcBef>
              <a:spcPct val="0"/>
            </a:spcBef>
            <a:spcAft>
              <a:spcPct val="35000"/>
            </a:spcAft>
          </a:pPr>
          <a:r>
            <a:rPr lang="en-US" sz="1000" b="1" kern="1200" dirty="0" smtClean="0"/>
            <a:t>bandage</a:t>
          </a:r>
          <a:endParaRPr lang="en-US" sz="1000" b="1" kern="1200" dirty="0"/>
        </a:p>
      </dsp:txBody>
      <dsp:txXfrm>
        <a:off x="854979" y="533862"/>
        <a:ext cx="818123" cy="1636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C5741-F658-43CF-8FBB-14A5FC3AB8CD}">
      <dsp:nvSpPr>
        <dsp:cNvPr id="0" name=""/>
        <dsp:cNvSpPr/>
      </dsp:nvSpPr>
      <dsp:spPr>
        <a:xfrm>
          <a:off x="523985" y="221861"/>
          <a:ext cx="2329572" cy="2329572"/>
        </a:xfrm>
        <a:prstGeom prst="pie">
          <a:avLst>
            <a:gd name="adj1" fmla="val 16200000"/>
            <a:gd name="adj2" fmla="val 18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B Neomycin ointment</a:t>
          </a:r>
          <a:endParaRPr lang="en-US" sz="1200" b="1" kern="1200" dirty="0"/>
        </a:p>
      </dsp:txBody>
      <dsp:txXfrm>
        <a:off x="1790551" y="651723"/>
        <a:ext cx="790390" cy="776524"/>
      </dsp:txXfrm>
    </dsp:sp>
    <dsp:sp modelId="{DB9FE123-E065-404A-B8DB-6313295610B9}">
      <dsp:nvSpPr>
        <dsp:cNvPr id="0" name=""/>
        <dsp:cNvSpPr/>
      </dsp:nvSpPr>
      <dsp:spPr>
        <a:xfrm>
          <a:off x="517607" y="221866"/>
          <a:ext cx="2329572" cy="2329572"/>
        </a:xfrm>
        <a:prstGeom prst="pie">
          <a:avLst>
            <a:gd name="adj1" fmla="val 1800000"/>
            <a:gd name="adj2" fmla="val 90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 </a:t>
          </a:r>
        </a:p>
        <a:p>
          <a:pPr lvl="0" algn="ctr" defTabSz="533400">
            <a:lnSpc>
              <a:spcPct val="90000"/>
            </a:lnSpc>
            <a:spcBef>
              <a:spcPct val="0"/>
            </a:spcBef>
            <a:spcAft>
              <a:spcPct val="35000"/>
            </a:spcAft>
          </a:pPr>
          <a:r>
            <a:rPr lang="en-US" sz="1200" b="1" kern="1200" dirty="0" smtClean="0"/>
            <a:t>Gauze element</a:t>
          </a:r>
          <a:endParaRPr lang="en-US" sz="1200" b="1" kern="1200" dirty="0"/>
        </a:p>
      </dsp:txBody>
      <dsp:txXfrm>
        <a:off x="1155466" y="1691715"/>
        <a:ext cx="1053854" cy="721058"/>
      </dsp:txXfrm>
    </dsp:sp>
    <dsp:sp modelId="{E9D7976F-15AE-4FF5-A2B9-A46CC7A0E9DD}">
      <dsp:nvSpPr>
        <dsp:cNvPr id="0" name=""/>
        <dsp:cNvSpPr/>
      </dsp:nvSpPr>
      <dsp:spPr>
        <a:xfrm>
          <a:off x="526925" y="219443"/>
          <a:ext cx="2329572" cy="2329572"/>
        </a:xfrm>
        <a:prstGeom prst="pie">
          <a:avLst>
            <a:gd name="adj1" fmla="val 9000000"/>
            <a:gd name="adj2" fmla="val 16200000"/>
          </a:avLst>
        </a:prstGeom>
        <a:solidFill>
          <a:srgbClr val="0028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 Adhesive bandage</a:t>
          </a:r>
          <a:endParaRPr lang="en-US" sz="1200" b="1" kern="1200" dirty="0"/>
        </a:p>
      </dsp:txBody>
      <dsp:txXfrm>
        <a:off x="776522" y="677037"/>
        <a:ext cx="790390" cy="776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C5741-F658-43CF-8FBB-14A5FC3AB8CD}">
      <dsp:nvSpPr>
        <dsp:cNvPr id="0" name=""/>
        <dsp:cNvSpPr/>
      </dsp:nvSpPr>
      <dsp:spPr>
        <a:xfrm>
          <a:off x="523985" y="221861"/>
          <a:ext cx="2329572" cy="2329572"/>
        </a:xfrm>
        <a:prstGeom prst="pie">
          <a:avLst>
            <a:gd name="adj1" fmla="val 16200000"/>
            <a:gd name="adj2" fmla="val 18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B </a:t>
          </a:r>
        </a:p>
        <a:p>
          <a:pPr lvl="0" algn="ctr" defTabSz="533400">
            <a:lnSpc>
              <a:spcPct val="90000"/>
            </a:lnSpc>
            <a:spcBef>
              <a:spcPct val="0"/>
            </a:spcBef>
            <a:spcAft>
              <a:spcPct val="35000"/>
            </a:spcAft>
          </a:pPr>
          <a:r>
            <a:rPr lang="en-US" sz="1200" b="1" kern="1200" dirty="0" smtClean="0"/>
            <a:t>Neomycin ointment</a:t>
          </a:r>
          <a:endParaRPr lang="en-US" sz="1200" b="1" kern="1200" dirty="0"/>
        </a:p>
      </dsp:txBody>
      <dsp:txXfrm>
        <a:off x="1790551" y="651723"/>
        <a:ext cx="790390" cy="776524"/>
      </dsp:txXfrm>
    </dsp:sp>
    <dsp:sp modelId="{DB9FE123-E065-404A-B8DB-6313295610B9}">
      <dsp:nvSpPr>
        <dsp:cNvPr id="0" name=""/>
        <dsp:cNvSpPr/>
      </dsp:nvSpPr>
      <dsp:spPr>
        <a:xfrm>
          <a:off x="517607" y="221866"/>
          <a:ext cx="2329572" cy="2329572"/>
        </a:xfrm>
        <a:prstGeom prst="pie">
          <a:avLst>
            <a:gd name="adj1" fmla="val 1800000"/>
            <a:gd name="adj2" fmla="val 90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 </a:t>
          </a:r>
        </a:p>
        <a:p>
          <a:pPr lvl="0" algn="ctr" defTabSz="533400">
            <a:lnSpc>
              <a:spcPct val="90000"/>
            </a:lnSpc>
            <a:spcBef>
              <a:spcPct val="0"/>
            </a:spcBef>
            <a:spcAft>
              <a:spcPct val="35000"/>
            </a:spcAft>
          </a:pPr>
          <a:r>
            <a:rPr lang="en-US" sz="1200" b="1" kern="1200" dirty="0" smtClean="0"/>
            <a:t>Gauze element</a:t>
          </a:r>
          <a:endParaRPr lang="en-US" sz="1200" b="1" kern="1200" dirty="0"/>
        </a:p>
      </dsp:txBody>
      <dsp:txXfrm>
        <a:off x="1155466" y="1691715"/>
        <a:ext cx="1053854" cy="721058"/>
      </dsp:txXfrm>
    </dsp:sp>
    <dsp:sp modelId="{E9D7976F-15AE-4FF5-A2B9-A46CC7A0E9DD}">
      <dsp:nvSpPr>
        <dsp:cNvPr id="0" name=""/>
        <dsp:cNvSpPr/>
      </dsp:nvSpPr>
      <dsp:spPr>
        <a:xfrm>
          <a:off x="526925" y="219443"/>
          <a:ext cx="2329572" cy="2329572"/>
        </a:xfrm>
        <a:prstGeom prst="pie">
          <a:avLst>
            <a:gd name="adj1" fmla="val 9000000"/>
            <a:gd name="adj2" fmla="val 16200000"/>
          </a:avLst>
        </a:prstGeom>
        <a:solidFill>
          <a:srgbClr val="0028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 </a:t>
          </a:r>
        </a:p>
        <a:p>
          <a:pPr lvl="0" algn="ctr" defTabSz="533400">
            <a:lnSpc>
              <a:spcPct val="90000"/>
            </a:lnSpc>
            <a:spcBef>
              <a:spcPct val="0"/>
            </a:spcBef>
            <a:spcAft>
              <a:spcPct val="35000"/>
            </a:spcAft>
          </a:pPr>
          <a:r>
            <a:rPr lang="en-US" sz="1200" b="1" kern="1200" dirty="0" smtClean="0"/>
            <a:t>Adhesive bandage</a:t>
          </a:r>
          <a:endParaRPr lang="en-US" sz="1200" b="1" kern="1200" dirty="0"/>
        </a:p>
      </dsp:txBody>
      <dsp:txXfrm>
        <a:off x="776522" y="677037"/>
        <a:ext cx="790390" cy="7765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C5741-F658-43CF-8FBB-14A5FC3AB8CD}">
      <dsp:nvSpPr>
        <dsp:cNvPr id="0" name=""/>
        <dsp:cNvSpPr/>
      </dsp:nvSpPr>
      <dsp:spPr>
        <a:xfrm>
          <a:off x="473772" y="243219"/>
          <a:ext cx="2553831" cy="2553831"/>
        </a:xfrm>
        <a:prstGeom prst="pie">
          <a:avLst>
            <a:gd name="adj1" fmla="val 16200000"/>
            <a:gd name="adj2" fmla="val 18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a:t>
          </a:r>
        </a:p>
        <a:p>
          <a:pPr lvl="0" algn="ctr" defTabSz="533400">
            <a:lnSpc>
              <a:spcPct val="90000"/>
            </a:lnSpc>
            <a:spcBef>
              <a:spcPct val="0"/>
            </a:spcBef>
            <a:spcAft>
              <a:spcPct val="35000"/>
            </a:spcAft>
          </a:pPr>
          <a:r>
            <a:rPr lang="en-US" sz="1200" b="1" kern="1200" dirty="0" smtClean="0"/>
            <a:t>Antibiotic ointment</a:t>
          </a:r>
          <a:endParaRPr lang="en-US" sz="1200" b="1" kern="1200" dirty="0"/>
        </a:p>
      </dsp:txBody>
      <dsp:txXfrm>
        <a:off x="1862266" y="714462"/>
        <a:ext cx="866478" cy="851277"/>
      </dsp:txXfrm>
    </dsp:sp>
    <dsp:sp modelId="{DB9FE123-E065-404A-B8DB-6313295610B9}">
      <dsp:nvSpPr>
        <dsp:cNvPr id="0" name=""/>
        <dsp:cNvSpPr/>
      </dsp:nvSpPr>
      <dsp:spPr>
        <a:xfrm>
          <a:off x="466781" y="243224"/>
          <a:ext cx="2553831" cy="2553831"/>
        </a:xfrm>
        <a:prstGeom prst="pie">
          <a:avLst>
            <a:gd name="adj1" fmla="val 1800000"/>
            <a:gd name="adj2" fmla="val 90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B</a:t>
          </a:r>
        </a:p>
        <a:p>
          <a:pPr lvl="0" algn="ctr" defTabSz="533400">
            <a:lnSpc>
              <a:spcPct val="90000"/>
            </a:lnSpc>
            <a:spcBef>
              <a:spcPct val="0"/>
            </a:spcBef>
            <a:spcAft>
              <a:spcPct val="35000"/>
            </a:spcAft>
          </a:pPr>
          <a:r>
            <a:rPr lang="en-US" sz="1200" b="1" kern="1200" dirty="0" smtClean="0"/>
            <a:t>Circular gauze pad</a:t>
          </a:r>
          <a:endParaRPr lang="en-US" sz="1200" b="1" kern="1200" dirty="0"/>
        </a:p>
      </dsp:txBody>
      <dsp:txXfrm>
        <a:off x="1166044" y="1854570"/>
        <a:ext cx="1155304" cy="790471"/>
      </dsp:txXfrm>
    </dsp:sp>
    <dsp:sp modelId="{E9D7976F-15AE-4FF5-A2B9-A46CC7A0E9DD}">
      <dsp:nvSpPr>
        <dsp:cNvPr id="0" name=""/>
        <dsp:cNvSpPr/>
      </dsp:nvSpPr>
      <dsp:spPr>
        <a:xfrm>
          <a:off x="476996" y="240568"/>
          <a:ext cx="2553831" cy="2553831"/>
        </a:xfrm>
        <a:prstGeom prst="pie">
          <a:avLst>
            <a:gd name="adj1" fmla="val 9000000"/>
            <a:gd name="adj2" fmla="val 16200000"/>
          </a:avLst>
        </a:prstGeom>
        <a:solidFill>
          <a:srgbClr val="0028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a:t>
          </a:r>
        </a:p>
        <a:p>
          <a:pPr lvl="0" algn="ctr" defTabSz="533400">
            <a:lnSpc>
              <a:spcPct val="90000"/>
            </a:lnSpc>
            <a:spcBef>
              <a:spcPct val="0"/>
            </a:spcBef>
            <a:spcAft>
              <a:spcPct val="35000"/>
            </a:spcAft>
          </a:pPr>
          <a:r>
            <a:rPr lang="en-US" sz="1200" b="1" kern="1200" dirty="0" smtClean="0"/>
            <a:t>Adhesive woven bandage strip</a:t>
          </a:r>
          <a:endParaRPr lang="en-US" sz="1200" b="1" kern="1200" dirty="0"/>
        </a:p>
      </dsp:txBody>
      <dsp:txXfrm>
        <a:off x="750621" y="742213"/>
        <a:ext cx="866478" cy="851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C5741-F658-43CF-8FBB-14A5FC3AB8CD}">
      <dsp:nvSpPr>
        <dsp:cNvPr id="0" name=""/>
        <dsp:cNvSpPr/>
      </dsp:nvSpPr>
      <dsp:spPr>
        <a:xfrm>
          <a:off x="627449" y="233588"/>
          <a:ext cx="2452704" cy="2452704"/>
        </a:xfrm>
        <a:prstGeom prst="pie">
          <a:avLst>
            <a:gd name="adj1" fmla="val 16200000"/>
            <a:gd name="adj2" fmla="val 180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A</a:t>
          </a:r>
        </a:p>
        <a:p>
          <a:pPr lvl="0" algn="ctr" defTabSz="444500">
            <a:lnSpc>
              <a:spcPct val="90000"/>
            </a:lnSpc>
            <a:spcBef>
              <a:spcPct val="0"/>
            </a:spcBef>
            <a:spcAft>
              <a:spcPct val="35000"/>
            </a:spcAft>
          </a:pPr>
          <a:r>
            <a:rPr lang="en-US" sz="1000" b="1" kern="1200" dirty="0" smtClean="0"/>
            <a:t>Antibiotic ointment</a:t>
          </a:r>
          <a:endParaRPr lang="en-US" sz="1000" b="1" kern="1200" dirty="0"/>
        </a:p>
      </dsp:txBody>
      <dsp:txXfrm>
        <a:off x="1960961" y="686170"/>
        <a:ext cx="832167" cy="817568"/>
      </dsp:txXfrm>
    </dsp:sp>
    <dsp:sp modelId="{DB9FE123-E065-404A-B8DB-6313295610B9}">
      <dsp:nvSpPr>
        <dsp:cNvPr id="0" name=""/>
        <dsp:cNvSpPr/>
      </dsp:nvSpPr>
      <dsp:spPr>
        <a:xfrm>
          <a:off x="620735" y="233593"/>
          <a:ext cx="2452704" cy="2452704"/>
        </a:xfrm>
        <a:prstGeom prst="pie">
          <a:avLst>
            <a:gd name="adj1" fmla="val 1800000"/>
            <a:gd name="adj2" fmla="val 90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B</a:t>
          </a:r>
        </a:p>
        <a:p>
          <a:pPr lvl="0" algn="ctr" defTabSz="444500">
            <a:lnSpc>
              <a:spcPct val="90000"/>
            </a:lnSpc>
            <a:spcBef>
              <a:spcPct val="0"/>
            </a:spcBef>
            <a:spcAft>
              <a:spcPct val="35000"/>
            </a:spcAft>
          </a:pPr>
          <a:r>
            <a:rPr lang="en-US" sz="1000" b="1" kern="1200" dirty="0" smtClean="0"/>
            <a:t>Circular gauze pad</a:t>
          </a:r>
          <a:endParaRPr lang="en-US" sz="1000" b="1" kern="1200" dirty="0"/>
        </a:p>
      </dsp:txBody>
      <dsp:txXfrm>
        <a:off x="1292308" y="1781132"/>
        <a:ext cx="1109556" cy="759170"/>
      </dsp:txXfrm>
    </dsp:sp>
    <dsp:sp modelId="{E9D7976F-15AE-4FF5-A2B9-A46CC7A0E9DD}">
      <dsp:nvSpPr>
        <dsp:cNvPr id="0" name=""/>
        <dsp:cNvSpPr/>
      </dsp:nvSpPr>
      <dsp:spPr>
        <a:xfrm>
          <a:off x="630545" y="231042"/>
          <a:ext cx="2452704" cy="2452704"/>
        </a:xfrm>
        <a:prstGeom prst="pie">
          <a:avLst>
            <a:gd name="adj1" fmla="val 9000000"/>
            <a:gd name="adj2" fmla="val 16200000"/>
          </a:avLst>
        </a:prstGeom>
        <a:solidFill>
          <a:srgbClr val="0028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C </a:t>
          </a:r>
        </a:p>
        <a:p>
          <a:pPr lvl="0" algn="ctr" defTabSz="444500">
            <a:lnSpc>
              <a:spcPct val="90000"/>
            </a:lnSpc>
            <a:spcBef>
              <a:spcPct val="0"/>
            </a:spcBef>
            <a:spcAft>
              <a:spcPct val="35000"/>
            </a:spcAft>
          </a:pPr>
          <a:r>
            <a:rPr lang="en-US" sz="1000" b="1" kern="1200" dirty="0" smtClean="0"/>
            <a:t>Adhesive woven bandage strip</a:t>
          </a:r>
          <a:endParaRPr lang="en-US" sz="1000" b="1" kern="1200" dirty="0"/>
        </a:p>
      </dsp:txBody>
      <dsp:txXfrm>
        <a:off x="893335" y="712823"/>
        <a:ext cx="832167" cy="817568"/>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spcBef>
                <a:spcPct val="20000"/>
              </a:spcBef>
              <a:buFontTx/>
              <a:buBlip>
                <a:blip r:embed="rId2"/>
              </a:buBlip>
              <a:defRPr sz="1200">
                <a:solidFill>
                  <a:srgbClr val="0671A9"/>
                </a:solidFill>
              </a:defRPr>
            </a:lvl1pPr>
          </a:lstStyle>
          <a:p>
            <a:pPr>
              <a:defRPr/>
            </a:pPr>
            <a:endParaRPr lang="en-US" dirty="0"/>
          </a:p>
        </p:txBody>
      </p:sp>
      <p:sp>
        <p:nvSpPr>
          <p:cNvPr id="18435" name="Rectangle 3"/>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spcBef>
                <a:spcPct val="20000"/>
              </a:spcBef>
              <a:buFontTx/>
              <a:buBlip>
                <a:blip r:embed="rId2"/>
              </a:buBlip>
              <a:defRPr sz="1200">
                <a:solidFill>
                  <a:srgbClr val="0671A9"/>
                </a:solidFill>
              </a:defRPr>
            </a:lvl1pPr>
          </a:lstStyle>
          <a:p>
            <a:pPr>
              <a:defRPr/>
            </a:pPr>
            <a:endParaRPr lang="en-US" dirty="0"/>
          </a:p>
        </p:txBody>
      </p:sp>
      <p:sp>
        <p:nvSpPr>
          <p:cNvPr id="18436" name="Rectangle 4"/>
          <p:cNvSpPr>
            <a:spLocks noGrp="1" noChangeArrowheads="1"/>
          </p:cNvSpPr>
          <p:nvPr>
            <p:ph type="ftr" sz="quarter" idx="2"/>
          </p:nvPr>
        </p:nvSpPr>
        <p:spPr bwMode="auto">
          <a:xfrm>
            <a:off x="1"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spcBef>
                <a:spcPct val="20000"/>
              </a:spcBef>
              <a:buFontTx/>
              <a:buBlip>
                <a:blip r:embed="rId2"/>
              </a:buBlip>
              <a:defRPr sz="1200">
                <a:solidFill>
                  <a:srgbClr val="0671A9"/>
                </a:solidFill>
              </a:defRPr>
            </a:lvl1pPr>
          </a:lstStyle>
          <a:p>
            <a:pPr>
              <a:defRPr/>
            </a:pPr>
            <a:endParaRPr lang="en-US" dirty="0"/>
          </a:p>
        </p:txBody>
      </p:sp>
      <p:sp>
        <p:nvSpPr>
          <p:cNvPr id="18437" name="Rectangle 5"/>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spcBef>
                <a:spcPct val="20000"/>
              </a:spcBef>
              <a:buFontTx/>
              <a:buBlip>
                <a:blip r:embed="rId2"/>
              </a:buBlip>
              <a:defRPr sz="1200">
                <a:solidFill>
                  <a:srgbClr val="0671A9"/>
                </a:solidFill>
              </a:defRPr>
            </a:lvl1pPr>
          </a:lstStyle>
          <a:p>
            <a:pPr>
              <a:defRPr/>
            </a:pPr>
            <a:fld id="{F028F66C-FF30-46C6-A965-17CA693E4743}" type="slidenum">
              <a:rPr lang="en-US"/>
              <a:pPr>
                <a:defRPr/>
              </a:pPr>
              <a:t>‹#›</a:t>
            </a:fld>
            <a:endParaRPr lang="en-US" dirty="0"/>
          </a:p>
        </p:txBody>
      </p:sp>
    </p:spTree>
    <p:extLst>
      <p:ext uri="{BB962C8B-B14F-4D97-AF65-F5344CB8AC3E}">
        <p14:creationId xmlns:p14="http://schemas.microsoft.com/office/powerpoint/2010/main" val="1066998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2291"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717550" y="696913"/>
            <a:ext cx="55768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34721" y="4415791"/>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2295"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a:defRPr sz="1200">
                <a:latin typeface="Times New Roman" pitchFamily="18" charset="0"/>
              </a:defRPr>
            </a:lvl1pPr>
          </a:lstStyle>
          <a:p>
            <a:pPr>
              <a:defRPr/>
            </a:pPr>
            <a:fld id="{7228760B-8DA0-44F9-96BC-28909577DF1A}" type="slidenum">
              <a:rPr lang="en-US"/>
              <a:pPr>
                <a:defRPr/>
              </a:pPr>
              <a:t>‹#›</a:t>
            </a:fld>
            <a:endParaRPr lang="en-US" dirty="0"/>
          </a:p>
        </p:txBody>
      </p:sp>
    </p:spTree>
    <p:extLst>
      <p:ext uri="{BB962C8B-B14F-4D97-AF65-F5344CB8AC3E}">
        <p14:creationId xmlns:p14="http://schemas.microsoft.com/office/powerpoint/2010/main" val="250304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b="1" baseline="0" dirty="0" smtClean="0"/>
          </a:p>
          <a:p>
            <a:pPr eaLnBrk="1" hangingPunct="1"/>
            <a:r>
              <a:rPr lang="en-US" altLang="en-US" dirty="0" smtClean="0"/>
              <a:t>Accessibility note:  Recorded materials in this CBT do not always exactly match the contents of the slides in this presentation.</a:t>
            </a:r>
          </a:p>
          <a:p>
            <a:pPr eaLnBrk="1" hangingPunct="1"/>
            <a:endParaRPr lang="en-US" altLang="en-US" dirty="0" smtClean="0"/>
          </a:p>
          <a:p>
            <a:pPr eaLnBrk="1" hangingPunct="1"/>
            <a:r>
              <a:rPr lang="en-US" altLang="en-US" dirty="0" smtClean="0"/>
              <a:t>In this presentation, we will provide a</a:t>
            </a:r>
            <a:r>
              <a:rPr lang="en-US" altLang="en-US" baseline="0" dirty="0" smtClean="0"/>
              <a:t> review of U.S. Restriction Practice. </a:t>
            </a:r>
            <a:r>
              <a:rPr lang="en-US" altLang="en-US" dirty="0" smtClean="0"/>
              <a:t>This training is limited to restriction of utility patent applications filed under 35 U.S.C. 111(a); it does not apply to PCT or National Stage applications under 35 U.S.C. 371. For claims in a national stage application under 35 U.S.C. 371, PCT unity of invention standards must be applied; see: MPEP 1850 for further guidance.</a:t>
            </a:r>
          </a:p>
          <a:p>
            <a:pPr eaLnBrk="1" hangingPunct="1"/>
            <a:endParaRPr lang="en-US" altLang="en-US" dirty="0" smtClean="0"/>
          </a:p>
          <a:p>
            <a:pPr eaLnBrk="1" hangingPunct="1"/>
            <a:endParaRPr lang="en-US" altLang="en-US" dirty="0" smtClean="0"/>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1</a:t>
            </a:fld>
            <a:endParaRPr lang="en-US" altLang="en-US" dirty="0" smtClean="0"/>
          </a:p>
        </p:txBody>
      </p:sp>
    </p:spTree>
    <p:extLst>
      <p:ext uri="{BB962C8B-B14F-4D97-AF65-F5344CB8AC3E}">
        <p14:creationId xmlns:p14="http://schemas.microsoft.com/office/powerpoint/2010/main" val="261569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10</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eaLnBrk="1" hangingPunct="1"/>
            <a:r>
              <a:rPr lang="en-US" b="1" i="0" u="none" baseline="0" dirty="0" smtClean="0"/>
              <a:t>CBT Narration:</a:t>
            </a:r>
            <a:r>
              <a:rPr lang="en-US" i="0" u="none" baseline="0" dirty="0" smtClean="0"/>
              <a:t/>
            </a:r>
            <a:br>
              <a:rPr lang="en-US" i="0" u="none" baseline="0" dirty="0" smtClean="0"/>
            </a:br>
            <a:r>
              <a:rPr lang="en-US" i="0" u="none" baseline="0" dirty="0" smtClean="0"/>
              <a:t>Showing serious burden.</a:t>
            </a:r>
          </a:p>
          <a:p>
            <a:pPr eaLnBrk="1" hangingPunct="1"/>
            <a:endParaRPr lang="en-US" i="0" u="none" baseline="0" dirty="0" smtClean="0"/>
          </a:p>
          <a:p>
            <a:pPr eaLnBrk="1" hangingPunct="1"/>
            <a:r>
              <a:rPr lang="en-US" b="0" i="0" u="none" baseline="0" dirty="0" smtClean="0"/>
              <a:t>In addition to showing inventions are independent and/or distinct, the examiner must provide reasons </a:t>
            </a:r>
            <a:r>
              <a:rPr lang="en-US" i="0" u="none" baseline="0" dirty="0" smtClean="0"/>
              <a:t>as to why a serious search and examination burden would exist if restriction was not required.</a:t>
            </a:r>
          </a:p>
          <a:p>
            <a:pPr eaLnBrk="1" hangingPunct="1"/>
            <a:endParaRPr lang="en-US" i="0" u="none"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u="none" baseline="0" dirty="0" smtClean="0"/>
              <a:t>Serious burden can be shown if the inventions have at least one of separate classification, separate status in the art when they are classifiable together, or a different field of search.</a:t>
            </a:r>
          </a:p>
          <a:p>
            <a:pPr eaLnBrk="1" hangingPunct="1"/>
            <a:r>
              <a:rPr lang="en-US" i="0" u="none" baseline="0" dirty="0" smtClean="0"/>
              <a:t>	Separate classification is evidence of serious burden when it shown that each invention is recognized separately in the art and requires a separate field of search. Patents need not be cited in support thereof.</a:t>
            </a:r>
          </a:p>
          <a:p>
            <a:pPr eaLnBrk="1" hangingPunct="1"/>
            <a:r>
              <a:rPr lang="en-US" i="0" u="none" baseline="0" dirty="0" smtClean="0"/>
              <a:t>	A separate status in the art when inventions are classifiable together is evidence of serious burden when the examiner can establish a recognition of separate inventive effort by inventors. Separate status in the art may be shown by citing patents </a:t>
            </a:r>
            <a:r>
              <a:rPr lang="en-US" b="0" i="0" u="none" baseline="0" dirty="0" smtClean="0"/>
              <a:t>that a</a:t>
            </a:r>
            <a:r>
              <a:rPr lang="en-US" i="0" u="none" baseline="0" dirty="0" smtClean="0"/>
              <a:t>re evidence of such separate status, and also of a separate field of search.</a:t>
            </a:r>
          </a:p>
          <a:p>
            <a:pPr eaLnBrk="1" hangingPunct="1"/>
            <a:r>
              <a:rPr lang="en-US" dirty="0"/>
              <a:t>	</a:t>
            </a:r>
            <a:r>
              <a:rPr lang="en-US" i="0" u="none" baseline="0" dirty="0" smtClean="0"/>
              <a:t>A different field of search is evidence of serious burden when a search for one of the inventions would not likely result in finding art pertinent to the other invention(s). For example, searching different main groups/sub-groups or electronic resources, or employing different search queries, even though the inventions are classified together. Patents do not need to be cited to show different fields of search. </a:t>
            </a:r>
          </a:p>
          <a:p>
            <a:pPr eaLnBrk="1" hangingPunct="1"/>
            <a:endParaRPr lang="en-US" i="0" u="none"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u="none" baseline="0" dirty="0" smtClean="0"/>
              <a:t>To show serious burden, you do not need to concentrate solely on </a:t>
            </a:r>
            <a:r>
              <a:rPr lang="en-US" b="0" i="0" u="none" baseline="0" dirty="0" smtClean="0"/>
              <a:t>requirement (a), separate classification. Many </a:t>
            </a:r>
            <a:r>
              <a:rPr lang="en-US" i="0" u="none" baseline="0" dirty="0" smtClean="0"/>
              <a:t>times, the burden is shown using (b) or (c) (especially in the case of CPC). </a:t>
            </a:r>
          </a:p>
          <a:p>
            <a:pPr eaLnBrk="1" hangingPunct="1"/>
            <a:endParaRPr lang="en-US" i="0" u="none" baseline="0" dirty="0" smtClean="0"/>
          </a:p>
        </p:txBody>
      </p:sp>
    </p:spTree>
    <p:extLst>
      <p:ext uri="{BB962C8B-B14F-4D97-AF65-F5344CB8AC3E}">
        <p14:creationId xmlns:p14="http://schemas.microsoft.com/office/powerpoint/2010/main" val="34273791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CBT Narration:</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Applicant later amends claim 1 to include a novel XYZ processor, which renders claim 1 allowable.</a:t>
            </a:r>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100</a:t>
            </a:fld>
            <a:endParaRPr lang="en-US" dirty="0"/>
          </a:p>
        </p:txBody>
      </p:sp>
    </p:spTree>
    <p:extLst>
      <p:ext uri="{BB962C8B-B14F-4D97-AF65-F5344CB8AC3E}">
        <p14:creationId xmlns:p14="http://schemas.microsoft.com/office/powerpoint/2010/main" val="404086368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101</a:t>
            </a:fld>
            <a:endParaRPr lang="en-US" dirty="0"/>
          </a:p>
        </p:txBody>
      </p:sp>
    </p:spTree>
    <p:extLst>
      <p:ext uri="{BB962C8B-B14F-4D97-AF65-F5344CB8AC3E}">
        <p14:creationId xmlns:p14="http://schemas.microsoft.com/office/powerpoint/2010/main" val="34530396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CBT Narration:</a:t>
            </a:r>
            <a:endParaRPr lang="en-US" baseline="0" dirty="0" smtClean="0"/>
          </a:p>
          <a:p>
            <a:pPr marL="0" lvl="0" indent="0" defTabSz="914400" eaLnBrk="0" fontAlgn="base" hangingPunct="0">
              <a:spcBef>
                <a:spcPct val="30000"/>
              </a:spcBef>
              <a:spcAft>
                <a:spcPct val="0"/>
              </a:spcAft>
              <a:buNone/>
              <a:defRPr/>
            </a:pPr>
            <a:r>
              <a:rPr lang="en-US" dirty="0" smtClean="0"/>
              <a:t>If claim 3 had been canceled, the restriction requirement would still be withdrawn, and applicant would be notified that the subject matter of claim 3 could be reintroduced via amendment.  </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102</a:t>
            </a:fld>
            <a:endParaRPr lang="en-US" dirty="0"/>
          </a:p>
        </p:txBody>
      </p:sp>
    </p:spTree>
    <p:extLst>
      <p:ext uri="{BB962C8B-B14F-4D97-AF65-F5344CB8AC3E}">
        <p14:creationId xmlns:p14="http://schemas.microsoft.com/office/powerpoint/2010/main" val="31828853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103</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baseline="0" dirty="0" smtClean="0"/>
              <a:t>CBT Narration:</a:t>
            </a:r>
            <a:endParaRPr lang="en-US" baseline="0" dirty="0" smtClean="0"/>
          </a:p>
          <a:p>
            <a:r>
              <a:rPr lang="en-US" dirty="0" smtClean="0"/>
              <a:t>Summary</a:t>
            </a:r>
          </a:p>
          <a:p>
            <a:endParaRPr lang="en-US" dirty="0" smtClean="0"/>
          </a:p>
          <a:p>
            <a:pPr marL="341313" indent="-341313">
              <a:spcAft>
                <a:spcPts val="600"/>
              </a:spcAft>
            </a:pPr>
            <a:r>
              <a:rPr lang="en-US" sz="1200" dirty="0" smtClean="0"/>
              <a:t>Restriction is the requirement to elect one of two or more patentably distinct inventions for examination.</a:t>
            </a:r>
          </a:p>
          <a:p>
            <a:pPr marL="341313" indent="-341313">
              <a:spcAft>
                <a:spcPts val="600"/>
              </a:spcAft>
            </a:pPr>
            <a:endParaRPr lang="en-US" sz="1200" dirty="0" smtClean="0"/>
          </a:p>
          <a:p>
            <a:pPr marL="341313" indent="-341313">
              <a:spcAft>
                <a:spcPts val="600"/>
              </a:spcAft>
            </a:pPr>
            <a:r>
              <a:rPr lang="en-US" sz="1200" dirty="0" smtClean="0"/>
              <a:t>Restriction is only proper when there would be a serious search and examination burden on the examiner if not required, and the inventions are independent or distinct. </a:t>
            </a:r>
          </a:p>
          <a:p>
            <a:pPr marL="341313" indent="-341313">
              <a:spcAft>
                <a:spcPts val="600"/>
              </a:spcAft>
            </a:pPr>
            <a:endParaRPr lang="en-US" sz="1200" dirty="0" smtClean="0"/>
          </a:p>
          <a:p>
            <a:pPr marL="341313" indent="-341313">
              <a:spcAft>
                <a:spcPts val="600"/>
              </a:spcAft>
            </a:pPr>
            <a:r>
              <a:rPr lang="en-US" sz="1200" dirty="0" smtClean="0"/>
              <a:t>Restriction can prohibit a nonstatutory double patenting rejection when later divisional applications are filed, assuming the restriction requirement is maintained.</a:t>
            </a:r>
          </a:p>
          <a:p>
            <a:pPr marL="341313" indent="-341313">
              <a:spcAft>
                <a:spcPts val="600"/>
              </a:spcAft>
            </a:pPr>
            <a:endParaRPr lang="en-US" sz="1200" dirty="0" smtClean="0"/>
          </a:p>
          <a:p>
            <a:pPr marL="341313" indent="-341313">
              <a:spcAft>
                <a:spcPts val="600"/>
              </a:spcAft>
            </a:pPr>
            <a:r>
              <a:rPr lang="en-US" sz="1200" dirty="0" smtClean="0"/>
              <a:t>Examiners are required to provide a proper basis for</a:t>
            </a:r>
            <a:r>
              <a:rPr lang="en-US" sz="1200" baseline="0" dirty="0" smtClean="0"/>
              <a:t> requiring </a:t>
            </a:r>
            <a:r>
              <a:rPr lang="en-US" sz="1200" dirty="0" smtClean="0"/>
              <a:t>restriction and a clear record of withdrawal when appropriate. </a:t>
            </a:r>
          </a:p>
          <a:p>
            <a:endParaRPr lang="en-US" dirty="0"/>
          </a:p>
        </p:txBody>
      </p:sp>
    </p:spTree>
    <p:extLst>
      <p:ext uri="{BB962C8B-B14F-4D97-AF65-F5344CB8AC3E}">
        <p14:creationId xmlns:p14="http://schemas.microsoft.com/office/powerpoint/2010/main" val="3066391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CBT Narration:</a:t>
            </a:r>
            <a:endParaRPr lang="en-US" baseline="0" dirty="0" smtClean="0"/>
          </a:p>
          <a:p>
            <a:r>
              <a:rPr lang="en-US" dirty="0" smtClean="0"/>
              <a:t>If</a:t>
            </a:r>
            <a:r>
              <a:rPr lang="en-US" baseline="0" dirty="0" smtClean="0"/>
              <a:t> you have additional questions about U.S. Restriction Practice, please contact your TC POCs. </a:t>
            </a:r>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104</a:t>
            </a:fld>
            <a:endParaRPr lang="en-US" dirty="0"/>
          </a:p>
        </p:txBody>
      </p:sp>
    </p:spTree>
    <p:extLst>
      <p:ext uri="{BB962C8B-B14F-4D97-AF65-F5344CB8AC3E}">
        <p14:creationId xmlns:p14="http://schemas.microsoft.com/office/powerpoint/2010/main" val="61720099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105</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baseline="0" dirty="0" smtClean="0"/>
              <a:t>CBT Narration:</a:t>
            </a:r>
            <a:endParaRPr lang="en-US" baseline="0" dirty="0" smtClean="0"/>
          </a:p>
          <a:p>
            <a:r>
              <a:rPr lang="en-US" sz="1200" dirty="0" smtClean="0"/>
              <a:t>You can claim</a:t>
            </a:r>
            <a:r>
              <a:rPr lang="en-US" sz="1200" baseline="0" dirty="0" smtClean="0"/>
              <a:t> 2 hours of other time using the code shown on the slide for viewing this CBT. </a:t>
            </a:r>
            <a:endParaRPr lang="en-US" sz="1100" dirty="0" smtClean="0">
              <a:solidFill>
                <a:srgbClr val="FF0000"/>
              </a:solidFill>
            </a:endParaRPr>
          </a:p>
          <a:p>
            <a:endParaRPr lang="en-US" dirty="0"/>
          </a:p>
        </p:txBody>
      </p:sp>
    </p:spTree>
    <p:extLst>
      <p:ext uri="{BB962C8B-B14F-4D97-AF65-F5344CB8AC3E}">
        <p14:creationId xmlns:p14="http://schemas.microsoft.com/office/powerpoint/2010/main" val="257193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11</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none" dirty="0" smtClean="0"/>
              <a:t>CBT Narration:</a:t>
            </a:r>
            <a:r>
              <a:rPr lang="en-US" b="0" u="none" dirty="0" smtClean="0"/>
              <a:t/>
            </a:r>
            <a:br>
              <a:rPr lang="en-US" b="0" u="none" dirty="0" smtClean="0"/>
            </a:br>
            <a:r>
              <a:rPr lang="en-US" b="0" u="none" dirty="0" smtClean="0"/>
              <a:t>When</a:t>
            </a:r>
            <a:r>
              <a:rPr lang="en-US" b="0" u="none" baseline="0" dirty="0" smtClean="0"/>
              <a:t> restriction is not appropriate.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u="non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dirty="0" smtClean="0"/>
              <a:t>Restriction is not proper when</a:t>
            </a:r>
            <a:r>
              <a:rPr lang="en-US" b="0" u="none" baseline="0" dirty="0" smtClean="0"/>
              <a:t> t</a:t>
            </a:r>
            <a:r>
              <a:rPr lang="en-US" b="0" u="none" dirty="0" smtClean="0"/>
              <a:t>here is no serious burden in searching and examining the claims, even if the claims are drawn to independent or distinct inventions;</a:t>
            </a:r>
            <a:r>
              <a:rPr lang="en-US" b="0" u="none" baseline="0" dirty="0" smtClean="0"/>
              <a:t> or</a:t>
            </a:r>
            <a:r>
              <a:rPr lang="en-US" b="0" u="none" dirty="0" smtClean="0"/>
              <a:t> inventions are not distinct as claimed; or</a:t>
            </a:r>
            <a:r>
              <a:rPr lang="en-US" b="0" u="none" baseline="0" dirty="0" smtClean="0"/>
              <a:t> </a:t>
            </a:r>
            <a:r>
              <a:rPr lang="en-US" b="0" u="none" dirty="0" smtClean="0"/>
              <a:t>there is an express admission that the claimed inventions would have been obvious over each other within the meaning of 35 U.S.C. 103;</a:t>
            </a:r>
            <a:r>
              <a:rPr lang="en-US" b="0" u="none" baseline="0" dirty="0" smtClean="0"/>
              <a:t> or c</a:t>
            </a:r>
            <a:r>
              <a:rPr lang="en-US" b="0" u="none" dirty="0" smtClean="0"/>
              <a:t>laims define the same essential characteristics of a single disclosed embodiment.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u="non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Reading and understanding the </a:t>
            </a:r>
            <a:r>
              <a:rPr lang="en-US" sz="1200" baseline="0" dirty="0" smtClean="0"/>
              <a:t>specification will help in identifying claims that are directed to the same essential characteristics of a single disclosed embodiment (or single invention) but are claimed at different levels of breadth. </a:t>
            </a:r>
            <a:r>
              <a:rPr lang="en-US" b="0" u="none" baseline="0" dirty="0" smtClean="0"/>
              <a:t>For example, the specification may describe a sandwich comprising bread, a deli meat, and a condiment. If one claim is directed to a sandwich comprising wheat bread, mustard, and deli meat, and another claim is directed to a sandwich comprising bread, condiment, and turkey, one reading the disclosure would appreciate that both claims are drawn to the same sandwich embodiment although at varying levels of breadth. </a:t>
            </a:r>
            <a:endParaRPr lang="en-US" b="0" u="none" dirty="0" smtClean="0"/>
          </a:p>
        </p:txBody>
      </p:sp>
    </p:spTree>
    <p:extLst>
      <p:ext uri="{BB962C8B-B14F-4D97-AF65-F5344CB8AC3E}">
        <p14:creationId xmlns:p14="http://schemas.microsoft.com/office/powerpoint/2010/main" val="351947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r>
              <a:rPr lang="en-US" altLang="en-US" dirty="0" smtClean="0"/>
              <a:t/>
            </a:r>
            <a:br>
              <a:rPr lang="en-US" altLang="en-US" dirty="0" smtClean="0"/>
            </a:br>
            <a:r>
              <a:rPr lang="en-US" altLang="en-US" dirty="0" smtClean="0"/>
              <a:t>Restriction and non-statutory double patenting.</a:t>
            </a:r>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12</a:t>
            </a:fld>
            <a:endParaRPr lang="en-US" altLang="en-US" dirty="0" smtClean="0"/>
          </a:p>
        </p:txBody>
      </p:sp>
    </p:spTree>
    <p:extLst>
      <p:ext uri="{BB962C8B-B14F-4D97-AF65-F5344CB8AC3E}">
        <p14:creationId xmlns:p14="http://schemas.microsoft.com/office/powerpoint/2010/main" val="79613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13</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u="none" dirty="0" smtClean="0"/>
              <a:t>CBT Narration:</a:t>
            </a:r>
            <a:endParaRPr lang="en-US" b="0" u="none" dirty="0" smtClean="0"/>
          </a:p>
          <a:p>
            <a:r>
              <a:rPr lang="en-US" b="0" u="none" dirty="0" smtClean="0"/>
              <a:t>Restriction and non-statutory</a:t>
            </a:r>
            <a:r>
              <a:rPr lang="en-US" b="0" u="none" baseline="0" dirty="0" smtClean="0"/>
              <a:t> double patenting.</a:t>
            </a:r>
          </a:p>
          <a:p>
            <a:pPr marL="0" indent="0">
              <a:lnSpc>
                <a:spcPct val="120000"/>
              </a:lnSpc>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1200" dirty="0" smtClean="0">
                <a:solidFill>
                  <a:schemeClr val="tx1"/>
                </a:solidFill>
                <a:effectLst/>
              </a:rPr>
              <a:t>If the examiner sets forth a restriction requirement asserting that inventions A and B are independent or distinct,</a:t>
            </a:r>
            <a:r>
              <a:rPr lang="en-US" kern="1200" baseline="0" dirty="0" smtClean="0">
                <a:solidFill>
                  <a:schemeClr val="tx1"/>
                </a:solidFill>
                <a:effectLst/>
              </a:rPr>
              <a:t> </a:t>
            </a:r>
            <a:r>
              <a:rPr lang="en-US" dirty="0" smtClean="0"/>
              <a:t>this would generally prohibit any later assertion that A and B are not patentably distinct under non-statutory double patenting. </a:t>
            </a:r>
            <a:r>
              <a:rPr kumimoji="0" lang="en-US" b="0" i="0" u="none" strike="noStrike" kern="1200" cap="none" spc="0" normalizeH="0" baseline="0" noProof="0" dirty="0" smtClean="0">
                <a:ln>
                  <a:noFill/>
                </a:ln>
                <a:solidFill>
                  <a:srgbClr val="000000"/>
                </a:solidFill>
                <a:effectLst/>
                <a:uLnTx/>
                <a:uFillTx/>
              </a:rPr>
              <a:t>For example, if applicant elects invention A in a restriction between A and B, claims presented in a divisional application to invention B would be shielded from a non-statutory double patenting rejection.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If the examiner later determines that inventions</a:t>
            </a:r>
            <a:r>
              <a:rPr lang="en-US" baseline="0" dirty="0" smtClean="0"/>
              <a:t> A and B are not patentably distinct, there are two situations where a non-statutory </a:t>
            </a:r>
            <a:r>
              <a:rPr lang="en-US" dirty="0" smtClean="0"/>
              <a:t>double patenting rejection</a:t>
            </a:r>
            <a:r>
              <a:rPr lang="en-US" baseline="0" dirty="0" smtClean="0"/>
              <a:t> could be proper</a:t>
            </a:r>
            <a:r>
              <a:rPr lang="en-US" dirty="0" smtClean="0"/>
              <a:t>:</a:t>
            </a:r>
          </a:p>
          <a:p>
            <a:pPr marL="403225" lvl="1" indent="-236538">
              <a:lnSpc>
                <a:spcPct val="120000"/>
              </a:lnSpc>
              <a:buFont typeface="Arial" panose="020B0604020202020204" pitchFamily="34" charset="0"/>
              <a:buChar char="•"/>
            </a:pPr>
            <a:r>
              <a:rPr lang="en-US" dirty="0" smtClean="0"/>
              <a:t>A nonstatutory double patenting rejection between separate applications to A and B could be properly made if the restriction requirement was withdrawn before the rejection; or</a:t>
            </a:r>
          </a:p>
          <a:p>
            <a:pPr marL="403225" lvl="1" indent="-236538">
              <a:lnSpc>
                <a:spcPct val="120000"/>
              </a:lnSpc>
              <a:buFont typeface="Arial" panose="020B0604020202020204" pitchFamily="34" charset="0"/>
              <a:buChar char="•"/>
            </a:pPr>
            <a:r>
              <a:rPr lang="en-US" dirty="0" smtClean="0"/>
              <a:t>A nonstatutory double patenting rejection between separate applications to A and B could be properly made if the later application is </a:t>
            </a:r>
            <a:r>
              <a:rPr lang="en-US" b="0" dirty="0" smtClean="0"/>
              <a:t>not a divisional </a:t>
            </a:r>
            <a:r>
              <a:rPr lang="en-US" dirty="0" smtClean="0"/>
              <a:t>application that has consonance with the restriction requirement.</a:t>
            </a:r>
          </a:p>
          <a:p>
            <a:pPr marL="628650" lvl="2" indent="-166688">
              <a:lnSpc>
                <a:spcPct val="120000"/>
              </a:lnSpc>
              <a:buFont typeface="Segoe UI" panose="020B0502040204020203" pitchFamily="34" charset="0"/>
              <a:buChar char="̵"/>
            </a:pPr>
            <a:r>
              <a:rPr lang="en-US" dirty="0" smtClean="0"/>
              <a:t>Consonance means maintaining the line of demarcation between the independent and distinct inventions identified in the restriction requirement. </a:t>
            </a:r>
            <a:r>
              <a:rPr lang="en-US" i="1" dirty="0" smtClean="0"/>
              <a:t>MPEP 804.01B</a:t>
            </a:r>
          </a:p>
          <a:p>
            <a:endParaRPr lang="en-US" b="0" u="none" dirty="0" smtClean="0"/>
          </a:p>
          <a:p>
            <a:r>
              <a:rPr lang="en-US" b="0" u="none" baseline="0" dirty="0" smtClean="0"/>
              <a:t>An example of a Divisional Application that does not have consonance with the restriction requirement would be where the claims in the later filed Divisional Application were amended such that they are no longer </a:t>
            </a:r>
            <a:r>
              <a:rPr lang="en-US" b="0" u="none" baseline="0" dirty="0" err="1" smtClean="0"/>
              <a:t>restrictable</a:t>
            </a:r>
            <a:r>
              <a:rPr lang="en-US" b="0" u="none" baseline="0" dirty="0" smtClean="0"/>
              <a:t> from the claims presented in the earlier filed application. An NSDP rejection would not be prohibited in this situation. </a:t>
            </a:r>
          </a:p>
          <a:p>
            <a:endParaRPr lang="en-US" b="0" u="none" dirty="0" smtClean="0"/>
          </a:p>
        </p:txBody>
      </p:sp>
    </p:spTree>
    <p:extLst>
      <p:ext uri="{BB962C8B-B14F-4D97-AF65-F5344CB8AC3E}">
        <p14:creationId xmlns:p14="http://schemas.microsoft.com/office/powerpoint/2010/main" val="2289283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14</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rPr>
              <a:t>CBT Narration:</a:t>
            </a:r>
            <a:endParaRPr kumimoji="0" lang="en-US" b="0" i="0" u="none" strike="noStrike" kern="1200" cap="none" spc="0" normalizeH="0" baseline="0" noProof="0" dirty="0" smtClean="0">
              <a:ln>
                <a:noFill/>
              </a:ln>
              <a:solidFill>
                <a:srgbClr val="000000"/>
              </a:solidFill>
              <a:effectLst/>
              <a:uLnTx/>
              <a:uFillTx/>
            </a:endParaRPr>
          </a:p>
          <a:p>
            <a:pPr marL="280988" indent="-280988">
              <a:lnSpc>
                <a:spcPct val="120000"/>
              </a:lnSpc>
            </a:pPr>
            <a:r>
              <a:rPr lang="en-US" dirty="0" smtClean="0"/>
              <a:t>When restriction is required, the examiner is prohibited from making a non-statutory double patenting rejection against any claim in a subsequent divisional application that is directed only to any of the originally non-elected inventions under 35 U.S.C. 121, unless the restriction requirement was withdrawn.</a:t>
            </a:r>
          </a:p>
          <a:p>
            <a:pPr marL="280988" indent="-280988">
              <a:lnSpc>
                <a:spcPct val="120000"/>
              </a:lnSpc>
            </a:pPr>
            <a:endParaRPr lang="en-US" dirty="0" smtClean="0"/>
          </a:p>
          <a:p>
            <a:pPr marL="280988" indent="-280988">
              <a:lnSpc>
                <a:spcPct val="120000"/>
              </a:lnSpc>
            </a:pPr>
            <a:r>
              <a:rPr lang="en-US" dirty="0" smtClean="0"/>
              <a:t>However,</a:t>
            </a:r>
            <a:r>
              <a:rPr lang="en-US" baseline="0" dirty="0" smtClean="0"/>
              <a:t> t</a:t>
            </a:r>
            <a:r>
              <a:rPr lang="en-US" dirty="0" smtClean="0"/>
              <a:t>he prohibition does not apply to continuation or continuation-in-part applications filed from the application in which the restriction</a:t>
            </a:r>
            <a:r>
              <a:rPr lang="en-US" baseline="0" dirty="0" smtClean="0"/>
              <a:t> was made</a:t>
            </a:r>
            <a:r>
              <a:rPr lang="en-US" dirty="0" smtClean="0"/>
              <a:t>, or applications which</a:t>
            </a:r>
            <a:r>
              <a:rPr lang="en-US" baseline="0" dirty="0" smtClean="0"/>
              <a:t> are filed as divisional but where the claims are actually part of a continuation-in-part application.</a:t>
            </a:r>
            <a:endParaRPr lang="en-US" dirty="0" smtClean="0"/>
          </a:p>
          <a:p>
            <a:pPr marL="280988" indent="-280988">
              <a:lnSpc>
                <a:spcPct val="120000"/>
              </a:lnSpc>
            </a:pPr>
            <a:endParaRPr lang="en-US" dirty="0" smtClean="0"/>
          </a:p>
          <a:p>
            <a:pPr marL="280988" marR="0" lvl="0" indent="-280988" algn="l" defTabSz="914400" rtl="0" eaLnBrk="0" fontAlgn="base" latinLnBrk="0" hangingPunct="0">
              <a:lnSpc>
                <a:spcPct val="120000"/>
              </a:lnSpc>
              <a:spcBef>
                <a:spcPct val="30000"/>
              </a:spcBef>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rPr>
              <a:t>Note that the restriction/double-patenting relationship described here only applies to divisional applications filed in response to a restriction requirement, not divisional applications which are voluntarily filed by the applicant, and which may be directed to subject matter beyond non-elected inventions in the original application.</a:t>
            </a:r>
          </a:p>
          <a:p>
            <a:pPr marL="280988" indent="-280988">
              <a:lnSpc>
                <a:spcPct val="120000"/>
              </a:lnSpc>
            </a:pPr>
            <a:endParaRPr lang="en-US" dirty="0" smtClean="0"/>
          </a:p>
          <a:p>
            <a:pPr marL="280988" indent="-280988">
              <a:lnSpc>
                <a:spcPct val="120000"/>
              </a:lnSpc>
            </a:pPr>
            <a:r>
              <a:rPr lang="en-US" dirty="0" smtClean="0"/>
              <a:t>Improperly applying restriction to patentably indistinct sets of claims can result in the possibility of multiple patents being awarded for patentably indistinct variations of the same invention, since non-statutory double patenting rejections</a:t>
            </a:r>
            <a:r>
              <a:rPr lang="en-US" baseline="0" dirty="0" smtClean="0"/>
              <a:t> of </a:t>
            </a:r>
            <a:r>
              <a:rPr lang="en-US" dirty="0" smtClean="0"/>
              <a:t>the divisional applications are</a:t>
            </a:r>
            <a:r>
              <a:rPr lang="en-US" baseline="0" dirty="0" smtClean="0"/>
              <a:t> </a:t>
            </a:r>
            <a:r>
              <a:rPr lang="en-US" dirty="0" smtClean="0"/>
              <a:t>prohibited.</a:t>
            </a:r>
            <a:r>
              <a:rPr lang="en-US" baseline="0" dirty="0" smtClean="0"/>
              <a:t> </a:t>
            </a:r>
            <a:r>
              <a:rPr lang="en-US" dirty="0" smtClean="0"/>
              <a:t>Multiple patents for the same invention could lead to multiple lawsuits against an accused infringer by different assignees of patents to the indistinct claims.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endParaRPr>
          </a:p>
          <a:p>
            <a:endParaRPr lang="en-US" u="none" dirty="0"/>
          </a:p>
        </p:txBody>
      </p:sp>
    </p:spTree>
    <p:extLst>
      <p:ext uri="{BB962C8B-B14F-4D97-AF65-F5344CB8AC3E}">
        <p14:creationId xmlns:p14="http://schemas.microsoft.com/office/powerpoint/2010/main" val="1211146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15</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dirty="0" smtClean="0"/>
              <a:t>CBT Narration:</a:t>
            </a:r>
            <a:endParaRPr lang="en-US" dirty="0" smtClean="0"/>
          </a:p>
          <a:p>
            <a:pPr marL="0" indent="0">
              <a:buNone/>
            </a:pPr>
            <a:r>
              <a:rPr lang="en-US" sz="1200" dirty="0" smtClean="0"/>
              <a:t>Because of this prohibition against</a:t>
            </a:r>
            <a:r>
              <a:rPr lang="en-US" sz="1200" baseline="0" dirty="0" smtClean="0"/>
              <a:t> non-statutory double patenting, i</a:t>
            </a:r>
            <a:r>
              <a:rPr lang="en-US" sz="1200" dirty="0" smtClean="0"/>
              <a:t>f an examiner is unsure as to whether a restriction requirement</a:t>
            </a:r>
            <a:r>
              <a:rPr lang="en-US" sz="1200" baseline="0" dirty="0" smtClean="0"/>
              <a:t> </a:t>
            </a:r>
            <a:r>
              <a:rPr lang="en-US" sz="1200" dirty="0" smtClean="0"/>
              <a:t>should be made, they should consider whether they would be inclined to apply a nonstatutory double patenting rejection if the claims were presented in different applications:</a:t>
            </a:r>
          </a:p>
          <a:p>
            <a:pPr marL="742950" indent="-285750">
              <a:buFont typeface="Arial" panose="020B0604020202020204" pitchFamily="34" charset="0"/>
              <a:buChar char="•"/>
            </a:pPr>
            <a:r>
              <a:rPr lang="en-US" sz="1200" dirty="0" smtClean="0"/>
              <a:t>If yes, then restriction should not be required.</a:t>
            </a:r>
          </a:p>
          <a:p>
            <a:pPr marL="742950" indent="-285750">
              <a:buFont typeface="Arial" panose="020B0604020202020204" pitchFamily="34" charset="0"/>
              <a:buChar char="•"/>
            </a:pPr>
            <a:r>
              <a:rPr lang="en-US" sz="1200" dirty="0" smtClean="0"/>
              <a:t>If no, then restriction may be appropriate, but remember that requiring restriction is at the examiner’s discretion and requires a showing of serious search and examination burden.</a:t>
            </a:r>
          </a:p>
          <a:p>
            <a:endParaRPr lang="en-US" dirty="0"/>
          </a:p>
        </p:txBody>
      </p:sp>
    </p:spTree>
    <p:extLst>
      <p:ext uri="{BB962C8B-B14F-4D97-AF65-F5344CB8AC3E}">
        <p14:creationId xmlns:p14="http://schemas.microsoft.com/office/powerpoint/2010/main" val="2848771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baseline="0" dirty="0" smtClean="0"/>
          </a:p>
          <a:p>
            <a:pPr eaLnBrk="1" hangingPunct="1"/>
            <a:r>
              <a:rPr lang="en-US" altLang="en-US" baseline="0" dirty="0" smtClean="0"/>
              <a:t>Breadth versus patentable distinction.</a:t>
            </a:r>
            <a:endParaRPr lang="en-US" altLang="en-US" dirty="0" smtClean="0"/>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16</a:t>
            </a:fld>
            <a:endParaRPr lang="en-US" altLang="en-US" dirty="0" smtClean="0"/>
          </a:p>
        </p:txBody>
      </p:sp>
    </p:spTree>
    <p:extLst>
      <p:ext uri="{BB962C8B-B14F-4D97-AF65-F5344CB8AC3E}">
        <p14:creationId xmlns:p14="http://schemas.microsoft.com/office/powerpoint/2010/main" val="2899888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17</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dirty="0" smtClean="0"/>
              <a:t>CBT Narration:</a:t>
            </a:r>
            <a:endParaRPr lang="en-US" dirty="0" smtClean="0"/>
          </a:p>
          <a:p>
            <a:pPr marL="0" indent="0">
              <a:buNone/>
            </a:pPr>
            <a:r>
              <a:rPr lang="en-US" sz="1200" dirty="0" smtClean="0"/>
              <a:t>Do not mistake variations in breadth for patentable distinctness. Stated differently, claims should not be restricted if they encompass the same essential characteristics of a single disclosed embodiment of an invention but at varying levels of breadth. Again, reading and understanding the </a:t>
            </a:r>
            <a:r>
              <a:rPr lang="en-US" sz="1200" baseline="0" dirty="0" smtClean="0"/>
              <a:t>specification will help in identifying claims that are merely directed to different levels of breadth of the same invention.</a:t>
            </a:r>
            <a:endParaRPr lang="en-US" sz="1200" dirty="0" smtClean="0"/>
          </a:p>
        </p:txBody>
      </p:sp>
    </p:spTree>
    <p:extLst>
      <p:ext uri="{BB962C8B-B14F-4D97-AF65-F5344CB8AC3E}">
        <p14:creationId xmlns:p14="http://schemas.microsoft.com/office/powerpoint/2010/main" val="3730944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18</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dirty="0" smtClean="0"/>
              <a:t>CBT Narration:</a:t>
            </a:r>
            <a:endParaRPr lang="en-US" dirty="0" smtClean="0"/>
          </a:p>
          <a:p>
            <a:r>
              <a:rPr lang="en-US" sz="1200" baseline="0" dirty="0" smtClean="0"/>
              <a:t>Let’s look at an example.</a:t>
            </a:r>
          </a:p>
          <a:p>
            <a:endParaRPr lang="en-US" sz="1200" baseline="0" dirty="0" smtClean="0"/>
          </a:p>
          <a:p>
            <a:r>
              <a:rPr lang="en-US" sz="1200" dirty="0" smtClean="0"/>
              <a:t>Independent claim 1 recites:</a:t>
            </a:r>
          </a:p>
          <a:p>
            <a:r>
              <a:rPr lang="en-US" sz="1200" dirty="0" smtClean="0"/>
              <a:t>An ice cube tray for freezing liquids comprising: a frame and multiple compartments within the frame.</a:t>
            </a:r>
          </a:p>
          <a:p>
            <a:endParaRPr lang="en-US" sz="1200" dirty="0" smtClean="0"/>
          </a:p>
          <a:p>
            <a:r>
              <a:rPr lang="en-US" sz="1200" dirty="0" smtClean="0"/>
              <a:t>Dependent c</a:t>
            </a:r>
            <a:r>
              <a:rPr lang="en-US" dirty="0" smtClean="0"/>
              <a:t>laim 2</a:t>
            </a:r>
            <a:r>
              <a:rPr lang="en-US" baseline="0" dirty="0" smtClean="0"/>
              <a:t> recites:</a:t>
            </a:r>
          </a:p>
          <a:p>
            <a:r>
              <a:rPr lang="en-US" dirty="0" smtClean="0"/>
              <a:t>The ice cube tray of claim 1, wherein the multiple compartments are </a:t>
            </a:r>
            <a:r>
              <a:rPr lang="en-US" u="none" dirty="0" smtClean="0"/>
              <a:t>star-shaped.</a:t>
            </a:r>
            <a:r>
              <a:rPr lang="en-US" u="sng" dirty="0" smtClean="0"/>
              <a:t> </a:t>
            </a:r>
          </a:p>
          <a:p>
            <a:endParaRPr lang="en-US" dirty="0" smtClean="0"/>
          </a:p>
          <a:p>
            <a:r>
              <a:rPr lang="en-US" dirty="0" smtClean="0"/>
              <a:t>Independent claim 3 recites:</a:t>
            </a:r>
          </a:p>
          <a:p>
            <a:r>
              <a:rPr lang="en-US" dirty="0" smtClean="0"/>
              <a:t>An ice cube tray for freezing liquids comprising: a frame and multiple compartments within the frame, wherein the compartments are polygonal.</a:t>
            </a:r>
          </a:p>
          <a:p>
            <a:pPr marL="0" lvl="0" indent="0">
              <a:lnSpc>
                <a:spcPct val="120000"/>
              </a:lnSpc>
              <a:buNone/>
            </a:pPr>
            <a:endParaRPr lang="en-US" dirty="0" smtClean="0"/>
          </a:p>
          <a:p>
            <a:pPr marL="0" lvl="0" indent="0">
              <a:lnSpc>
                <a:spcPct val="120000"/>
              </a:lnSpc>
              <a:buNone/>
            </a:pPr>
            <a:r>
              <a:rPr lang="en-US" dirty="0" smtClean="0"/>
              <a:t>Claim 1 is broad while claims 2 and 3 are more narrow but still</a:t>
            </a:r>
            <a:r>
              <a:rPr lang="en-US" baseline="0" dirty="0" smtClean="0"/>
              <a:t> claim the same essential characteristics</a:t>
            </a:r>
            <a:r>
              <a:rPr lang="en-US" dirty="0" smtClean="0"/>
              <a:t>. The claims are not </a:t>
            </a:r>
            <a:r>
              <a:rPr lang="en-US" dirty="0" err="1" smtClean="0"/>
              <a:t>restrictable</a:t>
            </a:r>
            <a:r>
              <a:rPr lang="en-US" dirty="0" smtClean="0"/>
              <a:t> because claim 1 defines the same invention of a structure for making ice cubes, albeit in a broader way. All limitations of claim 1 are anticipated by claims 2 or 3 and could serve as the basis for non-statutory double patenting if presented in separate applications. Accordingly, restriction would not be proper.</a:t>
            </a:r>
          </a:p>
          <a:p>
            <a:endParaRPr lang="en-US" dirty="0"/>
          </a:p>
        </p:txBody>
      </p:sp>
    </p:spTree>
    <p:extLst>
      <p:ext uri="{BB962C8B-B14F-4D97-AF65-F5344CB8AC3E}">
        <p14:creationId xmlns:p14="http://schemas.microsoft.com/office/powerpoint/2010/main" val="90277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dirty="0" smtClean="0"/>
          </a:p>
          <a:p>
            <a:pPr eaLnBrk="1" hangingPunct="1"/>
            <a:r>
              <a:rPr lang="en-US" altLang="en-US" dirty="0" smtClean="0"/>
              <a:t>Determining distinctness</a:t>
            </a:r>
            <a:r>
              <a:rPr lang="en-US" altLang="en-US" baseline="0" dirty="0" smtClean="0"/>
              <a:t> between related inventions.</a:t>
            </a:r>
            <a:endParaRPr lang="en-US" altLang="en-US" dirty="0" smtClean="0"/>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19</a:t>
            </a:fld>
            <a:endParaRPr lang="en-US" altLang="en-US" dirty="0" smtClean="0"/>
          </a:p>
        </p:txBody>
      </p:sp>
    </p:spTree>
    <p:extLst>
      <p:ext uri="{BB962C8B-B14F-4D97-AF65-F5344CB8AC3E}">
        <p14:creationId xmlns:p14="http://schemas.microsoft.com/office/powerpoint/2010/main" val="154498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2</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eaLnBrk="1" hangingPunct="1"/>
            <a:r>
              <a:rPr lang="en-US" sz="1200" b="1" dirty="0" smtClean="0"/>
              <a:t>CBT Narration:</a:t>
            </a:r>
          </a:p>
          <a:p>
            <a:pPr eaLnBrk="1" hangingPunct="1"/>
            <a:r>
              <a:rPr lang="en-US" sz="1200" dirty="0" smtClean="0"/>
              <a:t>We</a:t>
            </a:r>
            <a:r>
              <a:rPr lang="en-US" sz="1200" baseline="0" dirty="0" smtClean="0"/>
              <a:t> will cover the following topics during this presentation. When restriction is proper, restriction and double patenting, breadth vs. patentable distinction, determining distinctness between related inventions, election of species, linking claims, formulating a restriction requirement and responding to applicant’s election, and rejoinder and withdrawal of a restriction requirement. </a:t>
            </a:r>
            <a:endParaRPr lang="en-US" sz="1200" dirty="0" smtClean="0"/>
          </a:p>
          <a:p>
            <a:pPr eaLnBrk="1" hangingPunct="1"/>
            <a:endParaRPr lang="en-US" sz="120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kern="1200" dirty="0" smtClean="0">
                <a:solidFill>
                  <a:schemeClr val="tx1"/>
                </a:solidFill>
                <a:latin typeface="Times New Roman" pitchFamily="18" charset="0"/>
                <a:ea typeface="+mn-ea"/>
                <a:cs typeface="+mn-cs"/>
              </a:rPr>
              <a:t>It</a:t>
            </a:r>
            <a:r>
              <a:rPr lang="en-US" sz="1200" b="0" i="0" u="none" kern="1200" baseline="0" dirty="0" smtClean="0">
                <a:solidFill>
                  <a:schemeClr val="tx1"/>
                </a:solidFill>
                <a:latin typeface="Times New Roman" pitchFamily="18" charset="0"/>
                <a:ea typeface="+mn-ea"/>
                <a:cs typeface="+mn-cs"/>
              </a:rPr>
              <a:t> is important to note that </a:t>
            </a:r>
            <a:r>
              <a:rPr lang="en-US" sz="1200" b="0" i="0" u="none" kern="1200" dirty="0" smtClean="0">
                <a:solidFill>
                  <a:schemeClr val="tx1"/>
                </a:solidFill>
                <a:latin typeface="Times New Roman" pitchFamily="18" charset="0"/>
                <a:ea typeface="+mn-ea"/>
                <a:cs typeface="+mn-cs"/>
              </a:rPr>
              <a:t>this</a:t>
            </a:r>
            <a:r>
              <a:rPr lang="en-US" sz="1200" b="0" i="0" u="none" kern="1200" baseline="0" dirty="0" smtClean="0">
                <a:solidFill>
                  <a:schemeClr val="tx1"/>
                </a:solidFill>
                <a:latin typeface="Times New Roman" pitchFamily="18" charset="0"/>
                <a:ea typeface="+mn-ea"/>
                <a:cs typeface="+mn-cs"/>
              </a:rPr>
              <a:t> training does not introduce new policy and/or procedure to the current U.S. restriction practice. </a:t>
            </a:r>
            <a:endParaRPr lang="en-US" sz="1200" b="0" u="none" dirty="0" smtClean="0"/>
          </a:p>
        </p:txBody>
      </p:sp>
    </p:spTree>
    <p:extLst>
      <p:ext uri="{BB962C8B-B14F-4D97-AF65-F5344CB8AC3E}">
        <p14:creationId xmlns:p14="http://schemas.microsoft.com/office/powerpoint/2010/main" val="784097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20</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none" baseline="0" dirty="0" smtClean="0"/>
              <a:t>CBT Narration:</a:t>
            </a:r>
            <a:endParaRPr lang="en-US" b="0" u="non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Types of related inventions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indent="0">
              <a:buFont typeface="Arial" panose="020B0604020202020204" pitchFamily="34" charset="0"/>
              <a:buNone/>
            </a:pPr>
            <a:r>
              <a:rPr lang="en-US" b="0" u="none" dirty="0" smtClean="0"/>
              <a:t>The following examples will be discussed to highlight the analysis used to determine whether related</a:t>
            </a:r>
            <a:r>
              <a:rPr lang="en-US" b="0" u="none" baseline="0" dirty="0" smtClean="0"/>
              <a:t> inventions are distinct. This is the first part of the restriction criteria.</a:t>
            </a:r>
          </a:p>
          <a:p>
            <a:pPr marL="457200" indent="-457200"/>
            <a:endParaRPr lang="en-US" b="0" u="none" baseline="0" dirty="0" smtClean="0"/>
          </a:p>
          <a:p>
            <a:pPr marL="457200" indent="-457200"/>
            <a:r>
              <a:rPr lang="en-US" sz="1200" dirty="0" smtClean="0"/>
              <a:t>Combination - subcombination</a:t>
            </a:r>
          </a:p>
          <a:p>
            <a:pPr marL="457200" indent="-457200"/>
            <a:r>
              <a:rPr lang="en-US" sz="1200" dirty="0" smtClean="0"/>
              <a:t>Subcombinations usable together</a:t>
            </a:r>
          </a:p>
          <a:p>
            <a:pPr marL="457200" indent="-457200"/>
            <a:r>
              <a:rPr lang="en-US" sz="1200" dirty="0" smtClean="0"/>
              <a:t>Process and apparatus for its practice</a:t>
            </a:r>
          </a:p>
          <a:p>
            <a:pPr marL="457200" indent="-457200"/>
            <a:r>
              <a:rPr lang="en-US" sz="1200" dirty="0" smtClean="0"/>
              <a:t>Process of making and product made</a:t>
            </a:r>
          </a:p>
          <a:p>
            <a:pPr marL="457200" indent="-457200"/>
            <a:r>
              <a:rPr lang="en-US" sz="1200" dirty="0" smtClean="0"/>
              <a:t>Apparatus and product made </a:t>
            </a:r>
          </a:p>
          <a:p>
            <a:pPr marL="457200" indent="-457200"/>
            <a:r>
              <a:rPr lang="en-US" sz="1200" dirty="0" smtClean="0"/>
              <a:t>Product and process of using </a:t>
            </a:r>
          </a:p>
          <a:p>
            <a:pPr marL="457200" indent="-457200"/>
            <a:r>
              <a:rPr lang="en-US" sz="1200" dirty="0" smtClean="0"/>
              <a:t>Product, process of making, and process of using</a:t>
            </a:r>
          </a:p>
          <a:p>
            <a:pPr marL="457200" indent="-457200"/>
            <a:r>
              <a:rPr lang="en-US" sz="1200" dirty="0" smtClean="0"/>
              <a:t>Related products/processes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u="non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dirty="0" smtClean="0"/>
              <a:t>Note that any hypothetical claims in the following examples</a:t>
            </a:r>
            <a:r>
              <a:rPr lang="en-US" b="0" u="none" baseline="0" dirty="0" smtClean="0"/>
              <a:t> are drafted broadly to illustrate the principles of restriction and, in practice, examination of such claims may not support a restriction.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The conclusion of whether restriction is ultimately proper is intentionally left open-ended in several examples on later slides because the serious burden requirement, which is highly fact-dependent, is the second part of restriction criteria.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p:txBody>
      </p:sp>
    </p:spTree>
    <p:extLst>
      <p:ext uri="{BB962C8B-B14F-4D97-AF65-F5344CB8AC3E}">
        <p14:creationId xmlns:p14="http://schemas.microsoft.com/office/powerpoint/2010/main" val="3805211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21</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none" baseline="0" dirty="0" smtClean="0"/>
              <a:t>CBT Narration:</a:t>
            </a:r>
            <a:endParaRPr lang="en-US" b="0" u="non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Combination-subcombination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a:buFont typeface="Arial" panose="020B0604020202020204" pitchFamily="34" charset="0"/>
              <a:buNone/>
            </a:pPr>
            <a:r>
              <a:rPr lang="en-US" dirty="0" smtClean="0"/>
              <a:t>A combination contains two or more subcombinations or elements claimed together. </a:t>
            </a:r>
          </a:p>
          <a:p>
            <a:pPr>
              <a:buFont typeface="Arial" panose="020B0604020202020204" pitchFamily="34" charset="0"/>
              <a:buNone/>
            </a:pPr>
            <a:endParaRPr lang="en-US" dirty="0" smtClean="0"/>
          </a:p>
          <a:p>
            <a:pPr>
              <a:buFont typeface="Arial" panose="020B0604020202020204" pitchFamily="34" charset="0"/>
              <a:buNone/>
            </a:pPr>
            <a:r>
              <a:rPr lang="en-US" dirty="0" smtClean="0"/>
              <a:t>Combination-subcombination can appear in various forms, as shown. However, this list is not exhaustive.</a:t>
            </a:r>
            <a:r>
              <a:rPr lang="en-US" baseline="0" dirty="0" smtClean="0"/>
              <a:t> </a:t>
            </a:r>
            <a:r>
              <a:rPr lang="en-US" dirty="0" smtClean="0"/>
              <a:t>Note that A, B, and C represent claim elements, “</a:t>
            </a:r>
            <a:r>
              <a:rPr lang="en-US" dirty="0" err="1" smtClean="0"/>
              <a:t>sp</a:t>
            </a:r>
            <a:r>
              <a:rPr lang="en-US" dirty="0" smtClean="0"/>
              <a:t>” indicates an element claimed specifically, and “</a:t>
            </a:r>
            <a:r>
              <a:rPr lang="en-US" dirty="0" err="1" smtClean="0"/>
              <a:t>br</a:t>
            </a:r>
            <a:r>
              <a:rPr lang="en-US" dirty="0" smtClean="0"/>
              <a:t>” indicates an element claimed broadly.</a:t>
            </a:r>
          </a:p>
          <a:p>
            <a:pPr>
              <a:buFont typeface="Arial" panose="020B0604020202020204" pitchFamily="34" charset="0"/>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Illustrative examples of these types will follow on the subsequent</a:t>
            </a:r>
            <a:r>
              <a:rPr lang="en-US" baseline="0" dirty="0" smtClean="0"/>
              <a:t> slides</a:t>
            </a:r>
            <a:r>
              <a:rPr lang="en-US" dirty="0" smtClean="0"/>
              <a:t>. </a:t>
            </a:r>
            <a:r>
              <a:rPr lang="en-US" i="0" u="none" dirty="0" smtClean="0">
                <a:effectLst/>
              </a:rPr>
              <a:t>The first set of examples </a:t>
            </a:r>
            <a:r>
              <a:rPr lang="en-US" i="0" u="none" baseline="0" dirty="0" smtClean="0">
                <a:effectLst/>
              </a:rPr>
              <a:t>are related to </a:t>
            </a:r>
            <a:r>
              <a:rPr lang="en-US" b="0" i="0" u="none" baseline="0" dirty="0" smtClean="0">
                <a:effectLst/>
              </a:rPr>
              <a:t>restriction analysis for </a:t>
            </a:r>
            <a:r>
              <a:rPr lang="en-US" i="0" u="none" baseline="0" dirty="0" smtClean="0">
                <a:effectLst/>
              </a:rPr>
              <a:t>combination-subcombination, but it is important to remember that inventions may be analyzed for restriction under different </a:t>
            </a:r>
            <a:r>
              <a:rPr lang="en-US" b="0" i="0" u="none" baseline="0" dirty="0" smtClean="0">
                <a:effectLst/>
              </a:rPr>
              <a:t>types of related inventions</a:t>
            </a:r>
            <a:r>
              <a:rPr lang="en-US" i="0" u="none" baseline="0" dirty="0" smtClean="0">
                <a:effectLst/>
              </a:rPr>
              <a:t>. </a:t>
            </a:r>
            <a:r>
              <a:rPr lang="en-US" b="0" i="0" u="none" baseline="0" dirty="0" smtClean="0">
                <a:effectLst/>
              </a:rPr>
              <a:t>The A/B element pairings shown are merely provided to illustrate how combination - subcombination groups may appear in claims.</a:t>
            </a:r>
            <a:r>
              <a:rPr lang="en-US" b="0" u="none" baseline="0" dirty="0" smtClean="0"/>
              <a:t>    </a:t>
            </a:r>
          </a:p>
          <a:p>
            <a:pPr>
              <a:buFont typeface="Arial" panose="020B0604020202020204" pitchFamily="34" charset="0"/>
              <a:buNone/>
            </a:pPr>
            <a:endParaRPr lang="en-US" b="0" u="non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u="none" dirty="0" smtClean="0">
              <a:effectLst/>
            </a:endParaRPr>
          </a:p>
        </p:txBody>
      </p:sp>
    </p:spTree>
    <p:extLst>
      <p:ext uri="{BB962C8B-B14F-4D97-AF65-F5344CB8AC3E}">
        <p14:creationId xmlns:p14="http://schemas.microsoft.com/office/powerpoint/2010/main" val="1147697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22</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CBT Narration:</a:t>
            </a:r>
            <a:endParaRPr lang="en-US" dirty="0" smtClean="0"/>
          </a:p>
          <a:p>
            <a:pPr>
              <a:lnSpc>
                <a:spcPct val="120000"/>
              </a:lnSpc>
              <a:buFont typeface="Arial" panose="020B0604020202020204" pitchFamily="34" charset="0"/>
              <a:buNone/>
            </a:pPr>
            <a:r>
              <a:rPr lang="en-US" dirty="0" smtClean="0"/>
              <a:t>To support a restriction between a combination and a subcombination, a </a:t>
            </a:r>
            <a:r>
              <a:rPr lang="en-US" b="0" dirty="0" smtClean="0"/>
              <a:t>two-way test for </a:t>
            </a:r>
            <a:r>
              <a:rPr lang="en-US" dirty="0" smtClean="0"/>
              <a:t>distinctness and reasons for insisting on restriction are necessary.</a:t>
            </a:r>
          </a:p>
          <a:p>
            <a:pPr>
              <a:lnSpc>
                <a:spcPct val="120000"/>
              </a:lnSpc>
              <a:buFont typeface="Arial" panose="020B0604020202020204" pitchFamily="34" charset="0"/>
              <a:buNone/>
            </a:pPr>
            <a:endParaRPr lang="en-US" dirty="0" smtClean="0"/>
          </a:p>
          <a:p>
            <a:pPr>
              <a:lnSpc>
                <a:spcPct val="120000"/>
              </a:lnSpc>
              <a:buFont typeface="Arial" panose="020B0604020202020204" pitchFamily="34" charset="0"/>
              <a:buNone/>
            </a:pPr>
            <a:r>
              <a:rPr lang="en-US" dirty="0" smtClean="0"/>
              <a:t>The two-way test for distinctness is met when:</a:t>
            </a:r>
          </a:p>
          <a:p>
            <a:pPr marL="452438" lvl="1" indent="0">
              <a:lnSpc>
                <a:spcPct val="120000"/>
              </a:lnSpc>
              <a:buNone/>
            </a:pPr>
            <a:r>
              <a:rPr lang="en-US" dirty="0" smtClean="0"/>
              <a:t> (i) The combination as claimed does not require the particulars of the subcombination as claimed for patentability (i.e., to show novelty and non-obviousness of the combination), AND</a:t>
            </a:r>
          </a:p>
          <a:p>
            <a:pPr marL="452438" lvl="1" indent="0">
              <a:lnSpc>
                <a:spcPct val="120000"/>
              </a:lnSpc>
              <a:buNone/>
            </a:pPr>
            <a:r>
              <a:rPr lang="en-US" dirty="0" smtClean="0"/>
              <a:t> (ii) The subcombination has utility either by itself or in another materially different combination.</a:t>
            </a:r>
            <a:endParaRPr lang="en-US" i="1" dirty="0" smtClean="0">
              <a:solidFill>
                <a:schemeClr val="bg1">
                  <a:lumMod val="65000"/>
                </a:schemeClr>
              </a:solidFill>
            </a:endParaRPr>
          </a:p>
          <a:p>
            <a:pPr>
              <a:lnSpc>
                <a:spcPct val="120000"/>
              </a:lnSpc>
              <a:buFont typeface="Arial" panose="020B0604020202020204" pitchFamily="34" charset="0"/>
              <a:buNone/>
            </a:pPr>
            <a:endParaRPr lang="en-US" dirty="0" smtClean="0"/>
          </a:p>
          <a:p>
            <a:pPr marL="0" marR="0" lvl="0" indent="0" algn="l" defTabSz="914400" rtl="0" eaLnBrk="0" fontAlgn="base" latinLnBrk="0" hangingPunct="0">
              <a:lnSpc>
                <a:spcPct val="120000"/>
              </a:lnSpc>
              <a:spcBef>
                <a:spcPct val="30000"/>
              </a:spcBef>
              <a:spcAft>
                <a:spcPct val="0"/>
              </a:spcAft>
              <a:buClrTx/>
              <a:buSzTx/>
              <a:buFont typeface="Arial" panose="020B0604020202020204" pitchFamily="34" charset="0"/>
              <a:buNone/>
              <a:tabLst/>
              <a:defRPr/>
            </a:pPr>
            <a:r>
              <a:rPr lang="en-US" u="none" baseline="0" dirty="0" smtClean="0"/>
              <a:t>Any suggested separate utility should be reasonable. If applicant proves or provides an argument, supported by facts, that the other use, suggested by the examiner, cannot be accomplished or is not reasonable, the burden is on the examiner to document a viable alternative use or withdraw the requirement. See MPEP 806.05(d).</a:t>
            </a:r>
          </a:p>
          <a:p>
            <a:pPr marL="0" marR="0" lvl="0" indent="0" algn="l" defTabSz="914400" rtl="0" eaLnBrk="0" fontAlgn="base" latinLnBrk="0" hangingPunct="0">
              <a:lnSpc>
                <a:spcPct val="120000"/>
              </a:lnSpc>
              <a:spcBef>
                <a:spcPct val="30000"/>
              </a:spcBef>
              <a:spcAft>
                <a:spcPct val="0"/>
              </a:spcAft>
              <a:buClrTx/>
              <a:buSzTx/>
              <a:buFont typeface="Arial" panose="020B0604020202020204" pitchFamily="34" charset="0"/>
              <a:buNone/>
              <a:tabLst/>
              <a:defRPr/>
            </a:pPr>
            <a:endParaRPr lang="en-US" baseline="0" dirty="0" smtClean="0"/>
          </a:p>
          <a:p>
            <a:pPr marL="0" marR="0" lvl="0" indent="0" algn="l" defTabSz="914400" rtl="0" eaLnBrk="0" fontAlgn="base" latinLnBrk="0" hangingPunct="0">
              <a:lnSpc>
                <a:spcPct val="120000"/>
              </a:lnSpc>
              <a:spcBef>
                <a:spcPct val="30000"/>
              </a:spcBef>
              <a:spcAft>
                <a:spcPct val="0"/>
              </a:spcAft>
              <a:buClrTx/>
              <a:buSzTx/>
              <a:buFont typeface="Arial" panose="020B0604020202020204" pitchFamily="34" charset="0"/>
              <a:buNone/>
              <a:tabLst/>
              <a:defRPr/>
            </a:pPr>
            <a:r>
              <a:rPr lang="en-US" dirty="0" smtClean="0"/>
              <a:t>Examiners</a:t>
            </a:r>
            <a:r>
              <a:rPr lang="en-US" baseline="0" dirty="0" smtClean="0"/>
              <a:t> are not required to search the prior art before making a restriction requirement in order to determine whether the combination requires the particulars of the subcombination for patentability. If a combination as claimed requires the details of a subcombination as separately claimed, there is usually no evidence that combination </a:t>
            </a:r>
            <a:r>
              <a:rPr lang="en-US" baseline="0" dirty="0" err="1" smtClean="0"/>
              <a:t>ABsp</a:t>
            </a:r>
            <a:r>
              <a:rPr lang="en-US" baseline="0" dirty="0" smtClean="0"/>
              <a:t> is patentable without the details of </a:t>
            </a:r>
            <a:r>
              <a:rPr lang="en-US" baseline="0" dirty="0" err="1" smtClean="0"/>
              <a:t>Bsp</a:t>
            </a:r>
            <a:r>
              <a:rPr lang="en-US" baseline="0" dirty="0" smtClean="0"/>
              <a:t>. See MPEP 806.05(c). </a:t>
            </a:r>
          </a:p>
          <a:p>
            <a:pPr>
              <a:lnSpc>
                <a:spcPct val="120000"/>
              </a:lnSpc>
              <a:buFont typeface="Arial" panose="020B0604020202020204" pitchFamily="34" charset="0"/>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2041106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23</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CBT Narration:</a:t>
            </a:r>
            <a:endParaRPr lang="en-US" baseline="0" dirty="0" smtClean="0"/>
          </a:p>
          <a:p>
            <a:pPr marL="0" lvl="0" indent="0">
              <a:buNone/>
            </a:pPr>
            <a:r>
              <a:rPr lang="en-US" b="0" dirty="0" smtClean="0">
                <a:solidFill>
                  <a:prstClr val="black"/>
                </a:solidFill>
              </a:rPr>
              <a:t>Knowledge check 1.</a:t>
            </a:r>
            <a:endParaRPr lang="en-US" b="0" baseline="0" dirty="0" smtClean="0">
              <a:solidFill>
                <a:prstClr val="black"/>
              </a:solidFill>
            </a:endParaRPr>
          </a:p>
          <a:p>
            <a:pPr marL="0" lvl="0" indent="0">
              <a:buNone/>
            </a:pPr>
            <a:endParaRPr lang="en-US" b="0" baseline="0" dirty="0" smtClean="0">
              <a:solidFill>
                <a:prstClr val="black"/>
              </a:solidFill>
            </a:endParaRPr>
          </a:p>
          <a:p>
            <a:pPr marL="0" lvl="0" indent="0">
              <a:buNone/>
            </a:pPr>
            <a:r>
              <a:rPr lang="en-US" b="0" dirty="0" smtClean="0">
                <a:solidFill>
                  <a:prstClr val="black"/>
                </a:solidFill>
              </a:rPr>
              <a:t>Consider</a:t>
            </a:r>
            <a:r>
              <a:rPr lang="en-US" b="0" baseline="0" dirty="0" smtClean="0">
                <a:solidFill>
                  <a:prstClr val="black"/>
                </a:solidFill>
              </a:rPr>
              <a:t> these claims to answer the questions on the following slides. </a:t>
            </a:r>
            <a:endParaRPr lang="en-US" b="0" dirty="0" smtClean="0">
              <a:solidFill>
                <a:prstClr val="black"/>
              </a:solidFill>
            </a:endParaRPr>
          </a:p>
        </p:txBody>
      </p:sp>
    </p:spTree>
    <p:extLst>
      <p:ext uri="{BB962C8B-B14F-4D97-AF65-F5344CB8AC3E}">
        <p14:creationId xmlns:p14="http://schemas.microsoft.com/office/powerpoint/2010/main" val="2013258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24</a:t>
            </a:fld>
            <a:endParaRPr lang="en-US" dirty="0"/>
          </a:p>
        </p:txBody>
      </p:sp>
    </p:spTree>
    <p:extLst>
      <p:ext uri="{BB962C8B-B14F-4D97-AF65-F5344CB8AC3E}">
        <p14:creationId xmlns:p14="http://schemas.microsoft.com/office/powerpoint/2010/main" val="2909489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25</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combination</a:t>
            </a:r>
            <a:r>
              <a:rPr lang="en-US" baseline="0" dirty="0" smtClean="0"/>
              <a:t> of the wound dressing (claim 1) </a:t>
            </a:r>
            <a:r>
              <a:rPr lang="en-US" dirty="0" smtClean="0"/>
              <a:t>requires the particulars of the subcombination of the antibiotic ointment (claim 2),</a:t>
            </a:r>
            <a:r>
              <a:rPr lang="en-US" baseline="0" dirty="0" smtClean="0"/>
              <a:t> so the restriction analysis does not meet the first part of the two-way combination-subcombination test defined on the previous slide</a:t>
            </a:r>
            <a:r>
              <a:rPr lang="en-US" dirty="0" smtClean="0"/>
              <a:t>. While the ointment may have separate</a:t>
            </a:r>
            <a:r>
              <a:rPr lang="en-US" baseline="0" dirty="0" smtClean="0"/>
              <a:t> utility in another type of dressing, or utility on its own (i.e., meets requirement ii), a restriction requirement cannot be made because the two-way test requires meeting </a:t>
            </a:r>
            <a:r>
              <a:rPr lang="en-US" b="1" baseline="0" dirty="0" smtClean="0"/>
              <a:t>both</a:t>
            </a:r>
            <a:r>
              <a:rPr lang="en-US" baseline="0" dirty="0" smtClean="0"/>
              <a:t> requirements (i) and (ii).</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Tree>
    <p:extLst>
      <p:ext uri="{BB962C8B-B14F-4D97-AF65-F5344CB8AC3E}">
        <p14:creationId xmlns:p14="http://schemas.microsoft.com/office/powerpoint/2010/main" val="695915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26</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lvl="0" indent="0">
              <a:buNone/>
            </a:pPr>
            <a:r>
              <a:rPr lang="en-US" b="0" dirty="0" smtClean="0">
                <a:solidFill>
                  <a:prstClr val="black"/>
                </a:solidFill>
              </a:rPr>
              <a:t>Knowledge</a:t>
            </a:r>
            <a:r>
              <a:rPr lang="en-US" b="0" baseline="0" dirty="0" smtClean="0">
                <a:solidFill>
                  <a:prstClr val="black"/>
                </a:solidFill>
              </a:rPr>
              <a:t> check 2.</a:t>
            </a:r>
            <a:endParaRPr lang="en-US" b="0" dirty="0" smtClean="0">
              <a:solidFill>
                <a:prstClr val="black"/>
              </a:solidFill>
            </a:endParaRPr>
          </a:p>
          <a:p>
            <a:pPr marL="0" lvl="0" indent="0">
              <a:buNone/>
            </a:pPr>
            <a:endParaRPr lang="en-US" b="0" dirty="0" smtClean="0">
              <a:solidFill>
                <a:prstClr val="black"/>
              </a:solidFill>
            </a:endParaRPr>
          </a:p>
          <a:p>
            <a:pPr marL="0" lvl="0" indent="0">
              <a:buNone/>
            </a:pPr>
            <a:r>
              <a:rPr lang="en-US" b="0" dirty="0" smtClean="0">
                <a:solidFill>
                  <a:prstClr val="black"/>
                </a:solidFill>
              </a:rPr>
              <a:t>Consider</a:t>
            </a:r>
            <a:r>
              <a:rPr lang="en-US" b="0" baseline="0" dirty="0" smtClean="0">
                <a:solidFill>
                  <a:prstClr val="black"/>
                </a:solidFill>
              </a:rPr>
              <a:t> these claims to answer the questions on the following slides. </a:t>
            </a:r>
            <a:endParaRPr lang="en-US" b="0" dirty="0" smtClean="0">
              <a:solidFill>
                <a:prstClr val="black"/>
              </a:solidFill>
            </a:endParaRPr>
          </a:p>
        </p:txBody>
      </p:sp>
    </p:spTree>
    <p:extLst>
      <p:ext uri="{BB962C8B-B14F-4D97-AF65-F5344CB8AC3E}">
        <p14:creationId xmlns:p14="http://schemas.microsoft.com/office/powerpoint/2010/main" val="1609970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27</a:t>
            </a:fld>
            <a:endParaRPr lang="en-US" dirty="0"/>
          </a:p>
        </p:txBody>
      </p:sp>
    </p:spTree>
    <p:extLst>
      <p:ext uri="{BB962C8B-B14F-4D97-AF65-F5344CB8AC3E}">
        <p14:creationId xmlns:p14="http://schemas.microsoft.com/office/powerpoint/2010/main" val="713390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28</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t>
            </a:r>
            <a:r>
              <a:rPr lang="en-US" dirty="0" smtClean="0"/>
              <a:t>combination</a:t>
            </a:r>
            <a:r>
              <a:rPr lang="en-US" baseline="0" dirty="0" smtClean="0"/>
              <a:t> of a</a:t>
            </a:r>
            <a:r>
              <a:rPr lang="en-US" dirty="0" smtClean="0"/>
              <a:t> bandage and</a:t>
            </a:r>
            <a:r>
              <a:rPr lang="en-US" baseline="0" dirty="0" smtClean="0"/>
              <a:t> antibiotic ointment </a:t>
            </a:r>
            <a:r>
              <a:rPr lang="en-US" dirty="0" smtClean="0"/>
              <a:t>does not require the particulars of the subcombination</a:t>
            </a:r>
            <a:r>
              <a:rPr lang="en-US" baseline="0" dirty="0" smtClean="0"/>
              <a:t> specifically comprising neomycin, so this combination-subcombination meets part (i) of the two-way test. It can also be said that neomycin ointment can be used in another, materially different wound dressing, and/or that it has utility on its own, so the pair also meets part (ii) of the test. Even though the combination and subcombination do have some overlapping scope at the generic features of antibiotic ointment, they meet the two-way test, and a restriction would be proper, assuming we can also meet the serious burden criteria.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Tree>
    <p:extLst>
      <p:ext uri="{BB962C8B-B14F-4D97-AF65-F5344CB8AC3E}">
        <p14:creationId xmlns:p14="http://schemas.microsoft.com/office/powerpoint/2010/main" val="551339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29</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Subcombinations</a:t>
            </a:r>
            <a:r>
              <a:rPr lang="en-US" baseline="0" dirty="0" smtClean="0"/>
              <a:t> usable together</a:t>
            </a:r>
          </a:p>
          <a:p>
            <a:pPr>
              <a:lnSpc>
                <a:spcPct val="120000"/>
              </a:lnSpc>
              <a:buFont typeface="Arial" panose="020B0604020202020204" pitchFamily="34" charset="0"/>
              <a:buNone/>
            </a:pPr>
            <a:endParaRPr lang="en-US" baseline="0" dirty="0" smtClean="0"/>
          </a:p>
          <a:p>
            <a:pPr>
              <a:lnSpc>
                <a:spcPct val="120000"/>
              </a:lnSpc>
              <a:buFont typeface="Arial" panose="020B0604020202020204" pitchFamily="34" charset="0"/>
              <a:buNone/>
            </a:pPr>
            <a:r>
              <a:rPr lang="en-US" baseline="0" dirty="0" smtClean="0"/>
              <a:t>When considering restriction among t</a:t>
            </a:r>
            <a:r>
              <a:rPr lang="en-US" dirty="0" smtClean="0"/>
              <a:t>wo or more claimed subcombinations that are disclosed as usable together in a single combination, a restriction requirement</a:t>
            </a:r>
            <a:r>
              <a:rPr lang="en-US" baseline="0" dirty="0" smtClean="0"/>
              <a:t> may be </a:t>
            </a:r>
            <a:r>
              <a:rPr lang="en-US" baseline="0" dirty="0" smtClean="0"/>
              <a:t>proper when </a:t>
            </a:r>
            <a:r>
              <a:rPr lang="en-US" baseline="0" dirty="0" smtClean="0"/>
              <a:t>a</a:t>
            </a:r>
            <a:r>
              <a:rPr lang="en-US" dirty="0" smtClean="0"/>
              <a:t>t least one subcombination as claimed can be shown to be separately usable or has utility other than in the disclosed combination, AND the subcombinations as claimed do not overlap in scope*, AND</a:t>
            </a:r>
            <a:r>
              <a:rPr lang="en-US" baseline="0" dirty="0" smtClean="0"/>
              <a:t> t</a:t>
            </a:r>
            <a:r>
              <a:rPr lang="en-US" dirty="0" smtClean="0"/>
              <a:t>he subcombinations as claimed are not obvious variants of one another.</a:t>
            </a:r>
          </a:p>
          <a:p>
            <a:pPr>
              <a:lnSpc>
                <a:spcPct val="120000"/>
              </a:lnSpc>
              <a:buFont typeface="Arial" panose="020B0604020202020204" pitchFamily="34" charset="0"/>
              <a:buNone/>
            </a:pPr>
            <a:endParaRPr lang="en-US" dirty="0" smtClean="0"/>
          </a:p>
          <a:p>
            <a:pPr>
              <a:lnSpc>
                <a:spcPct val="120000"/>
              </a:lnSpc>
              <a:buFont typeface="Arial" panose="020B0604020202020204" pitchFamily="34" charset="0"/>
              <a:buNone/>
            </a:pPr>
            <a:r>
              <a:rPr lang="en-US" dirty="0" smtClean="0"/>
              <a:t>*Note</a:t>
            </a:r>
            <a:r>
              <a:rPr lang="en-US" baseline="0" dirty="0" smtClean="0"/>
              <a:t> that the phrase “n</a:t>
            </a:r>
            <a:r>
              <a:rPr lang="en-US" dirty="0" smtClean="0"/>
              <a:t>ot overlapping in scope” means that the inventions have mutually exclusive limitations or the limitations of one claimed invention would not read on the limitations of the other </a:t>
            </a:r>
            <a:r>
              <a:rPr lang="en-US" dirty="0" smtClean="0">
                <a:solidFill>
                  <a:schemeClr val="tx1"/>
                </a:solidFill>
              </a:rPr>
              <a:t>claimed invention (and vice versa). For example</a:t>
            </a:r>
            <a:r>
              <a:rPr lang="en-US" dirty="0" smtClean="0"/>
              <a:t>, a robotic eye has limitations that would not be included in a robotic hand and vice versa, so they would be mutually</a:t>
            </a:r>
            <a:r>
              <a:rPr lang="en-US" baseline="0" dirty="0" smtClean="0"/>
              <a:t> exclusive and thus</a:t>
            </a:r>
            <a:r>
              <a:rPr lang="en-US" dirty="0" smtClean="0"/>
              <a:t> they do not overlap in scope.  This is not merely a difference in breadth.   </a:t>
            </a:r>
          </a:p>
          <a:p>
            <a:pPr marL="688975" lvl="2" indent="-344488">
              <a:lnSpc>
                <a:spcPct val="120000"/>
              </a:lnSpc>
              <a:buFont typeface="Segoe UI" panose="020B0502040204020203" pitchFamily="34" charset="0"/>
              <a:buChar char="̵"/>
            </a:pPr>
            <a:endParaRPr lang="en-US" dirty="0" smtClean="0"/>
          </a:p>
          <a:p>
            <a:pPr>
              <a:lnSpc>
                <a:spcPct val="120000"/>
              </a:lnSpc>
              <a:buFont typeface="Arial" panose="020B0604020202020204" pitchFamily="34" charset="0"/>
              <a:buNone/>
            </a:pPr>
            <a:r>
              <a:rPr lang="en-US" dirty="0" smtClean="0"/>
              <a:t>Again, any suggestion of separate</a:t>
            </a:r>
            <a:r>
              <a:rPr lang="en-US" baseline="0" dirty="0" smtClean="0"/>
              <a:t> utility should be reasonable.  Similar to what has been mentioned previously, s</a:t>
            </a:r>
            <a:r>
              <a:rPr lang="en-US" dirty="0" smtClean="0"/>
              <a:t>erious burden must also be shown to support a restriction between subcombinations.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1273482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dirty="0" smtClean="0"/>
          </a:p>
          <a:p>
            <a:pPr eaLnBrk="1" hangingPunct="1"/>
            <a:r>
              <a:rPr lang="en-US" altLang="en-US" dirty="0" smtClean="0"/>
              <a:t>When</a:t>
            </a:r>
            <a:r>
              <a:rPr lang="en-US" altLang="en-US" baseline="0" dirty="0" smtClean="0"/>
              <a:t> restriction is proper.</a:t>
            </a:r>
          </a:p>
          <a:p>
            <a:pPr eaLnBrk="1" hangingPunct="1"/>
            <a:endParaRPr lang="en-US" altLang="en-US" dirty="0" smtClean="0"/>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3</a:t>
            </a:fld>
            <a:endParaRPr lang="en-US" altLang="en-US" dirty="0" smtClean="0"/>
          </a:p>
        </p:txBody>
      </p:sp>
    </p:spTree>
    <p:extLst>
      <p:ext uri="{BB962C8B-B14F-4D97-AF65-F5344CB8AC3E}">
        <p14:creationId xmlns:p14="http://schemas.microsoft.com/office/powerpoint/2010/main" val="245693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30</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baseline="0" dirty="0" smtClean="0"/>
              <a:t>CBT Narration:</a:t>
            </a:r>
            <a:endParaRPr lang="en-US" sz="1200" i="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u="none" baseline="0" dirty="0" smtClean="0"/>
          </a:p>
          <a:p>
            <a:pPr>
              <a:buFont typeface="Arial" panose="020B0604020202020204" pitchFamily="34" charset="0"/>
              <a:buNone/>
            </a:pPr>
            <a:r>
              <a:rPr lang="en-US" sz="1200" dirty="0" smtClean="0"/>
              <a:t>There are instances when,</a:t>
            </a:r>
            <a:r>
              <a:rPr lang="en-US" sz="1200" baseline="0" dirty="0" smtClean="0"/>
              <a:t> in addition to </a:t>
            </a:r>
            <a:r>
              <a:rPr lang="en-US" sz="1200" dirty="0" smtClean="0"/>
              <a:t>claims drawn</a:t>
            </a:r>
            <a:r>
              <a:rPr lang="en-US" sz="1200" baseline="0" dirty="0" smtClean="0"/>
              <a:t> to p</a:t>
            </a:r>
            <a:r>
              <a:rPr lang="en-US" sz="1200" dirty="0" smtClean="0"/>
              <a:t>lural subcombinations usable together in a single combination, the claim set also includes a claim to a combination that requires the particulars of at least one of the subcombinations.  In this scenario, two-way distinctness and serious burden must also be shown</a:t>
            </a:r>
            <a:r>
              <a:rPr lang="en-US" sz="1200" baseline="0" dirty="0" smtClean="0"/>
              <a:t> between each of the subcombinations and the combination in order to restrict between the subcombinations.</a:t>
            </a:r>
            <a:endParaRPr lang="en-US" sz="1200" dirty="0" smtClean="0"/>
          </a:p>
          <a:p>
            <a:pPr>
              <a:buFont typeface="Arial" panose="020B0604020202020204" pitchFamily="34" charset="0"/>
              <a:buChar char="•"/>
            </a:pPr>
            <a:endParaRPr lang="en-US" sz="1200" dirty="0" smtClean="0"/>
          </a:p>
          <a:p>
            <a:pPr>
              <a:buFont typeface="Arial" panose="020B0604020202020204" pitchFamily="34" charset="0"/>
              <a:buNone/>
            </a:pPr>
            <a:r>
              <a:rPr lang="en-US" sz="1200" dirty="0" smtClean="0"/>
              <a:t>In other words,</a:t>
            </a:r>
            <a:r>
              <a:rPr lang="en-US" sz="1200" baseline="0" dirty="0" smtClean="0"/>
              <a:t> as applied in combination-subcombination, each subcombination is distinct from the combination as claimed if</a:t>
            </a:r>
            <a:r>
              <a:rPr lang="en-US" sz="1200" dirty="0" smtClean="0"/>
              <a:t>:</a:t>
            </a:r>
          </a:p>
          <a:p>
            <a:pPr marL="0" indent="0">
              <a:buNone/>
            </a:pPr>
            <a:r>
              <a:rPr lang="en-US" sz="1200" dirty="0" smtClean="0"/>
              <a:t>  (A) The combination does not require the particulars of the subcombination as claimed for patentability, and</a:t>
            </a:r>
          </a:p>
          <a:p>
            <a:pPr marL="0" indent="0">
              <a:buNone/>
            </a:pPr>
            <a:r>
              <a:rPr lang="en-US" sz="1200" dirty="0" smtClean="0"/>
              <a:t>  (B) The subcombination can be shown to have utility either by itself or in another materially different combination. </a:t>
            </a:r>
          </a:p>
          <a:p>
            <a:pPr marL="0" indent="0">
              <a:buNone/>
            </a:pPr>
            <a:endParaRPr lang="en-US" sz="1200" dirty="0" smtClean="0"/>
          </a:p>
          <a:p>
            <a:pPr marL="0" indent="0">
              <a:buNone/>
            </a:pPr>
            <a:r>
              <a:rPr lang="en-US" sz="1200" baseline="0" dirty="0" smtClean="0"/>
              <a:t>Keep in mind that claims appearing to fit the pattern of combination-subcombination or subcombinations usable together may be capable of being viewed as related in two ways, for example, as both combination-subcombination and also as species under a claimed genus. In such situations, both applicable criteria for distinctness must be demonstrated to support a restriction requirement. See MPEP 806.05(c)(II). </a:t>
            </a:r>
          </a:p>
          <a:p>
            <a:pPr marL="0" indent="0">
              <a:buNone/>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i="0" u="none" dirty="0" smtClean="0"/>
          </a:p>
        </p:txBody>
      </p:sp>
    </p:spTree>
    <p:extLst>
      <p:ext uri="{BB962C8B-B14F-4D97-AF65-F5344CB8AC3E}">
        <p14:creationId xmlns:p14="http://schemas.microsoft.com/office/powerpoint/2010/main" val="1221964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31</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lvl="0" indent="0">
              <a:buNone/>
            </a:pPr>
            <a:r>
              <a:rPr lang="en-US" b="0" dirty="0" smtClean="0">
                <a:solidFill>
                  <a:prstClr val="black"/>
                </a:solidFill>
              </a:rPr>
              <a:t>Knowledge</a:t>
            </a:r>
            <a:r>
              <a:rPr lang="en-US" b="0" baseline="0" dirty="0" smtClean="0">
                <a:solidFill>
                  <a:prstClr val="black"/>
                </a:solidFill>
              </a:rPr>
              <a:t> check</a:t>
            </a:r>
            <a:r>
              <a:rPr lang="en-US" b="0" dirty="0" smtClean="0">
                <a:solidFill>
                  <a:prstClr val="black"/>
                </a:solidFill>
              </a:rPr>
              <a:t> 3.</a:t>
            </a:r>
          </a:p>
          <a:p>
            <a:pPr marL="0" lvl="0" indent="0">
              <a:buNone/>
            </a:pPr>
            <a:endParaRPr lang="en-US" b="0" dirty="0" smtClean="0">
              <a:solidFill>
                <a:prstClr val="black"/>
              </a:solidFill>
            </a:endParaRPr>
          </a:p>
          <a:p>
            <a:pPr marL="0" lvl="0" indent="0">
              <a:buNone/>
            </a:pPr>
            <a:r>
              <a:rPr lang="en-US" b="0" dirty="0" smtClean="0">
                <a:solidFill>
                  <a:prstClr val="black"/>
                </a:solidFill>
              </a:rPr>
              <a:t>Consider</a:t>
            </a:r>
            <a:r>
              <a:rPr lang="en-US" b="0" baseline="0" dirty="0" smtClean="0">
                <a:solidFill>
                  <a:prstClr val="black"/>
                </a:solidFill>
              </a:rPr>
              <a:t> these claims to answer the questions on the following slides. </a:t>
            </a:r>
            <a:endParaRPr lang="en-US" b="0" dirty="0" smtClean="0">
              <a:solidFill>
                <a:prstClr val="black"/>
              </a:solidFill>
            </a:endParaRPr>
          </a:p>
        </p:txBody>
      </p:sp>
    </p:spTree>
    <p:extLst>
      <p:ext uri="{BB962C8B-B14F-4D97-AF65-F5344CB8AC3E}">
        <p14:creationId xmlns:p14="http://schemas.microsoft.com/office/powerpoint/2010/main" val="3010862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28760B-8DA0-44F9-96BC-28909577DF1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11106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33</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r>
              <a:rPr lang="en-US" dirty="0" smtClean="0"/>
              <a:t> </a:t>
            </a:r>
          </a:p>
          <a:p>
            <a:r>
              <a:rPr lang="en-US" sz="1200" kern="1200" dirty="0" smtClean="0">
                <a:solidFill>
                  <a:schemeClr val="tx1"/>
                </a:solidFill>
                <a:effectLst/>
                <a:latin typeface="Times New Roman" pitchFamily="18" charset="0"/>
                <a:ea typeface="+mn-ea"/>
                <a:cs typeface="+mn-cs"/>
              </a:rPr>
              <a:t>The subcombinations have separate utility from each other where the neomycin ointment can be used in a plastic wound dressing or on its own, and the woven fabric bandage can be used in conjunction with </a:t>
            </a:r>
            <a:r>
              <a:rPr lang="en-US" sz="1200" u="none" kern="1200" dirty="0" smtClean="0">
                <a:solidFill>
                  <a:schemeClr val="tx1"/>
                </a:solidFill>
                <a:effectLst/>
                <a:latin typeface="Times New Roman" pitchFamily="18" charset="0"/>
                <a:ea typeface="+mn-ea"/>
                <a:cs typeface="+mn-cs"/>
              </a:rPr>
              <a:t>an anti-itch ointment </a:t>
            </a:r>
            <a:r>
              <a:rPr lang="en-US" sz="1200" kern="1200" dirty="0" smtClean="0">
                <a:solidFill>
                  <a:schemeClr val="tx1"/>
                </a:solidFill>
                <a:effectLst/>
                <a:latin typeface="Times New Roman" pitchFamily="18" charset="0"/>
                <a:ea typeface="+mn-ea"/>
                <a:cs typeface="+mn-cs"/>
              </a:rPr>
              <a:t>instead of an antibiotic one, or on its own without any ointment.</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Sub </a:t>
            </a:r>
            <a:r>
              <a:rPr lang="en-US" sz="1200" strike="noStrike" kern="1200" baseline="0" dirty="0" smtClean="0">
                <a:solidFill>
                  <a:schemeClr val="tx1"/>
                </a:solidFill>
                <a:effectLst/>
                <a:latin typeface="Times New Roman" pitchFamily="18" charset="0"/>
                <a:ea typeface="+mn-ea"/>
                <a:cs typeface="+mn-cs"/>
              </a:rPr>
              <a:t>B</a:t>
            </a:r>
            <a:r>
              <a:rPr lang="en-US" sz="1200" kern="1200" dirty="0" smtClean="0">
                <a:solidFill>
                  <a:schemeClr val="tx1"/>
                </a:solidFill>
                <a:effectLst/>
                <a:latin typeface="Times New Roman" pitchFamily="18" charset="0"/>
                <a:ea typeface="+mn-ea"/>
                <a:cs typeface="+mn-cs"/>
              </a:rPr>
              <a:t> and Sub C do not overlap in scope, and are not obvious variants of each other. </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However, please note, each combination/subcombination must meet the requirements for combination/subcombination using the two-way test before restriction can be made between the subcombinations. </a:t>
            </a:r>
            <a:r>
              <a:rPr lang="en-US" sz="1200" b="0" u="none" kern="1200" dirty="0" smtClean="0">
                <a:solidFill>
                  <a:schemeClr val="tx1"/>
                </a:solidFill>
                <a:effectLst/>
                <a:latin typeface="Times New Roman" pitchFamily="18" charset="0"/>
                <a:ea typeface="+mn-ea"/>
                <a:cs typeface="+mn-cs"/>
              </a:rPr>
              <a:t>Sub B does not meet the combination/subcombination test. However, Sub </a:t>
            </a:r>
            <a:r>
              <a:rPr lang="en-US" sz="1200" b="0" u="none" strike="noStrike" kern="1200" baseline="0" dirty="0" smtClean="0">
                <a:solidFill>
                  <a:schemeClr val="tx1"/>
                </a:solidFill>
                <a:effectLst/>
                <a:latin typeface="Times New Roman" pitchFamily="18" charset="0"/>
                <a:ea typeface="+mn-ea"/>
                <a:cs typeface="+mn-cs"/>
              </a:rPr>
              <a:t>C </a:t>
            </a:r>
            <a:r>
              <a:rPr lang="en-US" sz="1200" b="0" u="none" kern="1200" dirty="0" smtClean="0">
                <a:solidFill>
                  <a:schemeClr val="tx1"/>
                </a:solidFill>
                <a:effectLst/>
                <a:latin typeface="Times New Roman" pitchFamily="18" charset="0"/>
                <a:ea typeface="+mn-ea"/>
                <a:cs typeface="+mn-cs"/>
              </a:rPr>
              <a:t>may meet the test for reasons similar to Example 2, so the restriction requirement will result in two distinct groups (Group I: combination + Sub B; Group II: Sub C). </a:t>
            </a:r>
          </a:p>
          <a:p>
            <a:endParaRPr lang="en-US" altLang="en-US" sz="1200" b="0" u="none" kern="1200" dirty="0" smtClean="0">
              <a:solidFill>
                <a:schemeClr val="tx1"/>
              </a:solidFill>
              <a:effectLst/>
              <a:latin typeface="Times New Roman" pitchFamily="18" charset="0"/>
              <a:ea typeface="+mn-ea"/>
              <a:cs typeface="+mn-cs"/>
            </a:endParaRPr>
          </a:p>
          <a:p>
            <a:endParaRPr lang="en-US" altLang="en-US" sz="1200" b="0" u="none" kern="1200" dirty="0" smtClean="0">
              <a:solidFill>
                <a:schemeClr val="tx1"/>
              </a:solidFill>
              <a:effectLst/>
              <a:latin typeface="Times New Roman" pitchFamily="18" charset="0"/>
              <a:ea typeface="+mn-ea"/>
              <a:cs typeface="+mn-cs"/>
            </a:endParaRPr>
          </a:p>
          <a:p>
            <a:endParaRPr lang="en-US" altLang="en-US" sz="1400" b="0" u="none" dirty="0" smtClean="0">
              <a:solidFill>
                <a:srgbClr val="002850"/>
              </a:solidFill>
            </a:endParaRPr>
          </a:p>
        </p:txBody>
      </p:sp>
    </p:spTree>
    <p:extLst>
      <p:ext uri="{BB962C8B-B14F-4D97-AF65-F5344CB8AC3E}">
        <p14:creationId xmlns:p14="http://schemas.microsoft.com/office/powerpoint/2010/main" val="3861843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34</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lvl="0" indent="0">
              <a:buNone/>
            </a:pPr>
            <a:r>
              <a:rPr lang="en-US" b="0" dirty="0" smtClean="0">
                <a:solidFill>
                  <a:prstClr val="black"/>
                </a:solidFill>
              </a:rPr>
              <a:t>Knowledge</a:t>
            </a:r>
            <a:r>
              <a:rPr lang="en-US" b="0" baseline="0" dirty="0" smtClean="0">
                <a:solidFill>
                  <a:prstClr val="black"/>
                </a:solidFill>
              </a:rPr>
              <a:t> check</a:t>
            </a:r>
            <a:r>
              <a:rPr lang="en-US" b="0" dirty="0" smtClean="0">
                <a:solidFill>
                  <a:prstClr val="black"/>
                </a:solidFill>
              </a:rPr>
              <a:t> 4.</a:t>
            </a:r>
          </a:p>
          <a:p>
            <a:pPr marL="0" lvl="0" indent="0">
              <a:buNone/>
            </a:pPr>
            <a:endParaRPr lang="en-US" b="0" dirty="0" smtClean="0">
              <a:solidFill>
                <a:prstClr val="black"/>
              </a:solidFill>
            </a:endParaRPr>
          </a:p>
          <a:p>
            <a:pPr marL="0" lvl="0" indent="0">
              <a:buNone/>
            </a:pPr>
            <a:r>
              <a:rPr lang="en-US" b="0" dirty="0" smtClean="0">
                <a:solidFill>
                  <a:prstClr val="black"/>
                </a:solidFill>
              </a:rPr>
              <a:t>Consider</a:t>
            </a:r>
            <a:r>
              <a:rPr lang="en-US" b="0" baseline="0" dirty="0" smtClean="0">
                <a:solidFill>
                  <a:prstClr val="black"/>
                </a:solidFill>
              </a:rPr>
              <a:t> these claims to answer the questions on the following slides. </a:t>
            </a:r>
            <a:endParaRPr lang="en-US" b="0" dirty="0" smtClean="0">
              <a:solidFill>
                <a:prstClr val="black"/>
              </a:solidFill>
            </a:endParaRPr>
          </a:p>
        </p:txBody>
      </p:sp>
    </p:spTree>
    <p:extLst>
      <p:ext uri="{BB962C8B-B14F-4D97-AF65-F5344CB8AC3E}">
        <p14:creationId xmlns:p14="http://schemas.microsoft.com/office/powerpoint/2010/main" val="1616135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28760B-8DA0-44F9-96BC-28909577DF1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49067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36</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dirty="0" smtClean="0"/>
              <a:t>Note that this example illustrates</a:t>
            </a:r>
            <a:r>
              <a:rPr lang="en-US" b="0" u="none" baseline="0" dirty="0" smtClean="0"/>
              <a:t> that Sub B is distinct from Sub C.  The examiner should examine the elected </a:t>
            </a:r>
            <a:r>
              <a:rPr lang="en-US" b="0" u="none" baseline="0" dirty="0" err="1" smtClean="0"/>
              <a:t>subcombination</a:t>
            </a:r>
            <a:r>
              <a:rPr lang="en-US" b="0" u="none" baseline="0" dirty="0" smtClean="0"/>
              <a:t> and then examine the combination.  If the elected subcombination is found to be patentable over the prior art, the combination would also be found patentable over the prior art. If examination of the combination results in a complete search of the non-elected subcombination, the restriction cannot be maintained because no serious burden can be shown.  In that case, the restriction should be withdrawn and the non-elected subcombination should be rejoined.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The analysis and outcome of this scenario will be highly fact-dependent.</a:t>
            </a:r>
            <a:endParaRPr lang="en-US" b="0" u="non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dirty="0" smtClean="0"/>
          </a:p>
        </p:txBody>
      </p:sp>
    </p:spTree>
    <p:extLst>
      <p:ext uri="{BB962C8B-B14F-4D97-AF65-F5344CB8AC3E}">
        <p14:creationId xmlns:p14="http://schemas.microsoft.com/office/powerpoint/2010/main" val="1954736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37</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altLang="en-US" sz="1200" b="1" u="none" kern="1200" dirty="0" smtClean="0">
                <a:solidFill>
                  <a:schemeClr val="tx1"/>
                </a:solidFill>
                <a:effectLst/>
                <a:latin typeface="Times New Roman" pitchFamily="18" charset="0"/>
                <a:ea typeface="+mn-ea"/>
                <a:cs typeface="+mn-cs"/>
              </a:rPr>
              <a:t>CBT Narration:</a:t>
            </a:r>
            <a:endParaRPr lang="en-US" altLang="en-US" sz="1200" b="0" u="none" kern="1200" dirty="0" smtClean="0">
              <a:solidFill>
                <a:schemeClr val="tx1"/>
              </a:solidFill>
              <a:effectLst/>
              <a:latin typeface="Times New Roman" pitchFamily="18" charset="0"/>
              <a:ea typeface="+mn-ea"/>
              <a:cs typeface="+mn-cs"/>
            </a:endParaRPr>
          </a:p>
          <a:p>
            <a:r>
              <a:rPr lang="en-US" altLang="en-US" sz="1200" b="0" u="none" kern="1200" dirty="0" smtClean="0">
                <a:solidFill>
                  <a:schemeClr val="tx1"/>
                </a:solidFill>
                <a:effectLst/>
                <a:latin typeface="Times New Roman" pitchFamily="18" charset="0"/>
                <a:ea typeface="+mn-ea"/>
                <a:cs typeface="+mn-cs"/>
              </a:rPr>
              <a:t>Process</a:t>
            </a:r>
            <a:r>
              <a:rPr lang="en-US" altLang="en-US" sz="1200" b="0" u="none" kern="1200" baseline="0" dirty="0" smtClean="0">
                <a:solidFill>
                  <a:schemeClr val="tx1"/>
                </a:solidFill>
                <a:effectLst/>
                <a:latin typeface="Times New Roman" pitchFamily="18" charset="0"/>
                <a:ea typeface="+mn-ea"/>
                <a:cs typeface="+mn-cs"/>
              </a:rPr>
              <a:t> and apparatus for its practice</a:t>
            </a:r>
          </a:p>
          <a:p>
            <a:endParaRPr lang="en-US" altLang="en-US" sz="1200" b="0" u="none" kern="1200" baseline="0" dirty="0" smtClean="0">
              <a:solidFill>
                <a:schemeClr val="tx1"/>
              </a:solidFill>
              <a:effectLst/>
              <a:latin typeface="Times New Roman" pitchFamily="18" charset="0"/>
              <a:ea typeface="+mn-ea"/>
              <a:cs typeface="+mn-cs"/>
            </a:endParaRPr>
          </a:p>
          <a:p>
            <a:r>
              <a:rPr lang="en-US" altLang="en-US" sz="1200" b="0" u="none" kern="1200" baseline="0" dirty="0" smtClean="0">
                <a:solidFill>
                  <a:schemeClr val="tx1"/>
                </a:solidFill>
                <a:effectLst/>
                <a:latin typeface="Times New Roman" pitchFamily="18" charset="0"/>
                <a:ea typeface="+mn-ea"/>
                <a:cs typeface="+mn-cs"/>
              </a:rPr>
              <a:t>We will now consider restriction types based on the claims being in different statutory categories.</a:t>
            </a:r>
          </a:p>
          <a:p>
            <a:endParaRPr lang="en-US" altLang="en-US" sz="1200" b="0" u="none" kern="1200" dirty="0" smtClean="0">
              <a:solidFill>
                <a:schemeClr val="tx1"/>
              </a:solidFill>
              <a:effectLst/>
              <a:latin typeface="Times New Roman" pitchFamily="18" charset="0"/>
              <a:ea typeface="+mn-ea"/>
              <a:cs typeface="+mn-cs"/>
            </a:endParaRPr>
          </a:p>
          <a:p>
            <a:pPr marL="0" indent="0">
              <a:buNone/>
            </a:pPr>
            <a:r>
              <a:rPr lang="en-US" sz="1200" dirty="0" smtClean="0"/>
              <a:t>Restriction between a process and an apparatus for its practice,</a:t>
            </a:r>
            <a:r>
              <a:rPr lang="en-US" sz="1200" baseline="0" dirty="0" smtClean="0"/>
              <a:t> in other words, an apparatus to perform the steps of the process,</a:t>
            </a:r>
            <a:r>
              <a:rPr lang="en-US" sz="1200" dirty="0" smtClean="0"/>
              <a:t> is based on a </a:t>
            </a:r>
            <a:r>
              <a:rPr lang="en-US" sz="1200" b="1" dirty="0" smtClean="0"/>
              <a:t>one-way </a:t>
            </a:r>
            <a:r>
              <a:rPr lang="en-US" sz="1200" dirty="0" smtClean="0"/>
              <a:t>test for distinctness:</a:t>
            </a:r>
          </a:p>
          <a:p>
            <a:pPr marL="0" indent="0">
              <a:buNone/>
            </a:pPr>
            <a:endParaRPr lang="en-US" sz="1200" dirty="0" smtClean="0"/>
          </a:p>
          <a:p>
            <a:pPr marL="0" indent="0">
              <a:buNone/>
            </a:pPr>
            <a:r>
              <a:rPr lang="en-US" sz="1200" dirty="0" smtClean="0"/>
              <a:t>If</a:t>
            </a:r>
            <a:r>
              <a:rPr lang="en-US" sz="1200" baseline="0" dirty="0" smtClean="0"/>
              <a:t> t</a:t>
            </a:r>
            <a:r>
              <a:rPr lang="en-US" sz="1200" dirty="0" smtClean="0"/>
              <a:t>he process as claimed can be practiced by another materially different apparatus than</a:t>
            </a:r>
            <a:r>
              <a:rPr lang="en-US" sz="1200" baseline="0" dirty="0" smtClean="0"/>
              <a:t> the one </a:t>
            </a:r>
            <a:r>
              <a:rPr lang="en-US" sz="1200" b="0" baseline="0" dirty="0" smtClean="0"/>
              <a:t>claimed,</a:t>
            </a:r>
            <a:r>
              <a:rPr lang="en-US" sz="1200" b="0" dirty="0" smtClean="0"/>
              <a:t> or </a:t>
            </a:r>
            <a:r>
              <a:rPr lang="en-US" sz="1200" dirty="0" smtClean="0"/>
              <a:t>by hand, OR alternately, the apparatus as claimed can be used to practice another materially different process, then distinctness</a:t>
            </a:r>
            <a:r>
              <a:rPr lang="en-US" sz="1200" baseline="0" dirty="0" smtClean="0"/>
              <a:t> can be shown.</a:t>
            </a:r>
            <a:endParaRPr lang="en-US" sz="1200" dirty="0" smtClean="0"/>
          </a:p>
          <a:p>
            <a:pPr marL="0" indent="0">
              <a:buNone/>
            </a:pPr>
            <a:endParaRPr lang="en-US" sz="1100" dirty="0" smtClean="0"/>
          </a:p>
          <a:p>
            <a:pPr marL="0" indent="0">
              <a:buNone/>
            </a:pPr>
            <a:r>
              <a:rPr lang="en-US" sz="1100" dirty="0" smtClean="0"/>
              <a:t>However, </a:t>
            </a:r>
            <a:r>
              <a:rPr lang="en-US" sz="1100" baseline="0" dirty="0" smtClean="0"/>
              <a:t>w</a:t>
            </a:r>
            <a:r>
              <a:rPr lang="en-US" sz="1100" dirty="0" smtClean="0"/>
              <a:t>ith respect to </a:t>
            </a:r>
            <a:r>
              <a:rPr lang="en-US" sz="1100" baseline="0" dirty="0" smtClean="0"/>
              <a:t>showing distinctness between a method and apparatus based on a finding that the method can be practiced “by hand,” keep in mind the prohibition against non-statutory double patenting after restriction.  For example, frequently in the computer related arts, generally automating what has been done by hand has been considered obvious.  See MPEP 2144.04 III.  </a:t>
            </a:r>
          </a:p>
          <a:p>
            <a:pPr marL="0" indent="0">
              <a:buNone/>
            </a:pPr>
            <a:endParaRPr lang="en-US" sz="1100" baseline="0" dirty="0" smtClean="0"/>
          </a:p>
          <a:p>
            <a:pPr marL="0" indent="0">
              <a:buNone/>
            </a:pPr>
            <a:r>
              <a:rPr lang="en-US" sz="1100" b="1" baseline="0" dirty="0" smtClean="0"/>
              <a:t>Also k</a:t>
            </a:r>
            <a:r>
              <a:rPr lang="en-US" sz="1100" baseline="0" dirty="0" smtClean="0"/>
              <a:t>eep in mind that any suggested materially different apparatus or materially different process should be reasonable and that a serious burden must be shown in order to restrict.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1879711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38</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Knowledge check 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lvl="0" indent="0">
              <a:buNone/>
            </a:pPr>
            <a:r>
              <a:rPr lang="en-US" b="0" dirty="0" smtClean="0">
                <a:solidFill>
                  <a:prstClr val="black"/>
                </a:solidFill>
              </a:rPr>
              <a:t>Consider</a:t>
            </a:r>
            <a:r>
              <a:rPr lang="en-US" b="0" baseline="0" dirty="0" smtClean="0">
                <a:solidFill>
                  <a:prstClr val="black"/>
                </a:solidFill>
              </a:rPr>
              <a:t> these claims to answer the question on the following slide. </a:t>
            </a:r>
            <a:endParaRPr lang="en-US" b="0" dirty="0" smtClean="0">
              <a:solidFill>
                <a:prstClr val="black"/>
              </a:solidFill>
            </a:endParaRPr>
          </a:p>
        </p:txBody>
      </p:sp>
    </p:spTree>
    <p:extLst>
      <p:ext uri="{BB962C8B-B14F-4D97-AF65-F5344CB8AC3E}">
        <p14:creationId xmlns:p14="http://schemas.microsoft.com/office/powerpoint/2010/main" val="3618365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28760B-8DA0-44F9-96BC-28909577DF1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9119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4</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dirty="0" smtClean="0"/>
              <a:t>CBT Narration:</a:t>
            </a:r>
            <a:r>
              <a:rPr lang="en-US" sz="1200" i="0" baseline="0" dirty="0" smtClean="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smtClean="0"/>
              <a:t>Authority for restriction.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smtClean="0"/>
              <a:t>The authority for requiring a restriction between inventions is based in 35 U.S.C. 121 divisional applications, which reads in part: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smtClean="0"/>
              <a:t>If two or more independent and distinct inventions are claimed in one application, the Director may require the application to be restricted to one of the inventions.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smtClean="0"/>
              <a:t>Restriction is the practice of requiring an applicant to elect a single, claimed invention for examination when two or more independent inventions and/or two or more distinct inventions are claimed in the application.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dirty="0" smtClean="0"/>
              <a:t>The terms “independent” (i.e., unrelated) and “distinct” (i.e., related but patentably distinct) have mutually exclusive meanings and thus are interpreted as alternative requirements. This means that only one of these requirements must be met in order to support a restriction requirement.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dirty="0" smtClean="0"/>
          </a:p>
        </p:txBody>
      </p:sp>
    </p:spTree>
    <p:extLst>
      <p:ext uri="{BB962C8B-B14F-4D97-AF65-F5344CB8AC3E}">
        <p14:creationId xmlns:p14="http://schemas.microsoft.com/office/powerpoint/2010/main" val="30832009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40</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lvl="0" indent="0" defTabSz="914400" fontAlgn="base">
              <a:spcBef>
                <a:spcPct val="0"/>
              </a:spcBef>
              <a:spcAft>
                <a:spcPct val="0"/>
              </a:spcAft>
              <a:buFont typeface="Arial" panose="020B0604020202020204" pitchFamily="34" charset="0"/>
              <a:buNone/>
            </a:pPr>
            <a:r>
              <a:rPr lang="en-US" sz="1200" dirty="0" smtClean="0">
                <a:solidFill>
                  <a:prstClr val="black"/>
                </a:solidFill>
              </a:rPr>
              <a:t>The apparatus of claim 2 (brush) can be used to practice another, materially different process than claim 1 (painting a wall), such as sweeping a floor.  Alternatively, the process of claim 1 (painting a wall) can be practiced with a materially differe</a:t>
            </a:r>
            <a:r>
              <a:rPr lang="en-US" sz="1200" b="0" i="0" dirty="0" smtClean="0">
                <a:solidFill>
                  <a:prstClr val="black"/>
                </a:solidFill>
              </a:rPr>
              <a:t>nt </a:t>
            </a:r>
            <a:r>
              <a:rPr lang="en-US" sz="1200" b="0" i="0" u="none" dirty="0" smtClean="0">
                <a:solidFill>
                  <a:prstClr val="black"/>
                </a:solidFill>
              </a:rPr>
              <a:t>apparatus</a:t>
            </a:r>
            <a:r>
              <a:rPr lang="en-US" sz="1200" b="0" i="0" u="none" baseline="0" dirty="0" smtClean="0">
                <a:solidFill>
                  <a:prstClr val="black"/>
                </a:solidFill>
              </a:rPr>
              <a:t> </a:t>
            </a:r>
            <a:r>
              <a:rPr lang="en-US" sz="1200" dirty="0" smtClean="0">
                <a:solidFill>
                  <a:prstClr val="black"/>
                </a:solidFill>
              </a:rPr>
              <a:t>than the apparatus of claim 2 (brush), such as a roller.</a:t>
            </a:r>
          </a:p>
          <a:p>
            <a:pPr marL="0" lvl="0" indent="0" defTabSz="914400" fontAlgn="base">
              <a:spcBef>
                <a:spcPct val="0"/>
              </a:spcBef>
              <a:spcAft>
                <a:spcPct val="0"/>
              </a:spcAft>
              <a:buFont typeface="Arial" panose="020B0604020202020204" pitchFamily="34" charset="0"/>
              <a:buNone/>
            </a:pPr>
            <a:endParaRPr lang="en-US" sz="1200" dirty="0" smtClean="0">
              <a:solidFill>
                <a:prstClr val="black"/>
              </a:solidFill>
            </a:endParaRPr>
          </a:p>
          <a:p>
            <a:pPr marL="0" lvl="0" indent="0" defTabSz="914400" fontAlgn="base">
              <a:spcBef>
                <a:spcPct val="0"/>
              </a:spcBef>
              <a:spcAft>
                <a:spcPct val="0"/>
              </a:spcAft>
              <a:buFont typeface="Arial" panose="020B0604020202020204" pitchFamily="34" charset="0"/>
              <a:buNone/>
            </a:pPr>
            <a:r>
              <a:rPr lang="en-US" sz="1200" dirty="0" smtClean="0">
                <a:solidFill>
                  <a:prstClr val="black"/>
                </a:solidFill>
              </a:rPr>
              <a:t>The</a:t>
            </a:r>
            <a:r>
              <a:rPr lang="en-US" sz="1200" baseline="0" dirty="0" smtClean="0">
                <a:solidFill>
                  <a:prstClr val="black"/>
                </a:solidFill>
              </a:rPr>
              <a:t> inventions are distinct and </a:t>
            </a:r>
            <a:r>
              <a:rPr lang="en-US" sz="1200" dirty="0" smtClean="0">
                <a:solidFill>
                  <a:prstClr val="black"/>
                </a:solidFill>
              </a:rPr>
              <a:t>restriction would be proper if serious burden is shown. </a:t>
            </a:r>
          </a:p>
          <a:p>
            <a:pPr marL="0" lvl="0" indent="0" defTabSz="761970" fontAlgn="base">
              <a:spcBef>
                <a:spcPct val="0"/>
              </a:spcBef>
              <a:spcAft>
                <a:spcPts val="600"/>
              </a:spcAft>
              <a:buFont typeface="Arial" panose="020B0604020202020204" pitchFamily="34" charset="0"/>
              <a:buNone/>
            </a:pPr>
            <a:endParaRPr lang="en-US" sz="1050" dirty="0" smtClean="0">
              <a:solidFill>
                <a:prstClr val="black"/>
              </a:solidFill>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dirty="0" smtClean="0"/>
          </a:p>
        </p:txBody>
      </p:sp>
    </p:spTree>
    <p:extLst>
      <p:ext uri="{BB962C8B-B14F-4D97-AF65-F5344CB8AC3E}">
        <p14:creationId xmlns:p14="http://schemas.microsoft.com/office/powerpoint/2010/main" val="3881690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41</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CBT Narration: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Process of making and product made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indent="0">
              <a:buNone/>
            </a:pPr>
            <a:r>
              <a:rPr lang="en-US" sz="1200" dirty="0" smtClean="0"/>
              <a:t>Similar</a:t>
            </a:r>
            <a:r>
              <a:rPr lang="en-US" sz="1200" baseline="0" dirty="0" smtClean="0"/>
              <a:t> to process and apparatus for its practice, r</a:t>
            </a:r>
            <a:r>
              <a:rPr lang="en-US" sz="1200" dirty="0" smtClean="0"/>
              <a:t>estriction between a process of making and a product made is based on a </a:t>
            </a:r>
            <a:r>
              <a:rPr lang="en-US" sz="1200" b="1" dirty="0" smtClean="0"/>
              <a:t>one-way </a:t>
            </a:r>
            <a:r>
              <a:rPr lang="en-US" sz="1200" dirty="0" smtClean="0"/>
              <a:t>test for distinctness.</a:t>
            </a:r>
          </a:p>
          <a:p>
            <a:pPr marL="0" indent="0">
              <a:buNone/>
            </a:pPr>
            <a:endParaRPr lang="en-US" sz="1200" dirty="0" smtClean="0"/>
          </a:p>
          <a:p>
            <a:pPr marL="0" indent="0">
              <a:buNone/>
            </a:pPr>
            <a:r>
              <a:rPr lang="en-US" sz="1200" baseline="0" dirty="0" smtClean="0"/>
              <a:t>If th</a:t>
            </a:r>
            <a:r>
              <a:rPr lang="en-US" sz="1200" dirty="0" smtClean="0"/>
              <a:t>e process as claimed is not an obvious process of making the product AND the process as claimed can be used to make another materially different product, OR alternately, if the product as claimed can be made by another materially different process,</a:t>
            </a:r>
            <a:r>
              <a:rPr lang="en-US" sz="1200" baseline="0" dirty="0" smtClean="0"/>
              <a:t> then distinctness can be shown.  </a:t>
            </a: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Note that it is not necessary to perform</a:t>
            </a:r>
            <a:r>
              <a:rPr lang="en-US" baseline="0" dirty="0" smtClean="0"/>
              <a:t> a prior art search to assert that the process is not an obvious process of making the product.  Any suggestions of a materially different product or materially different process should be reasonable </a:t>
            </a:r>
            <a:r>
              <a:rPr lang="en-US" sz="1200" baseline="0" dirty="0" smtClean="0"/>
              <a:t>and a serious burden must be shown in order to restrict.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838955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42</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Knowledge check</a:t>
            </a:r>
            <a:r>
              <a:rPr lang="en-US" b="0" baseline="0" dirty="0" smtClean="0"/>
              <a:t> 6.</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lvl="0" indent="0">
              <a:buNone/>
            </a:pPr>
            <a:r>
              <a:rPr lang="en-US" b="0" dirty="0" smtClean="0">
                <a:solidFill>
                  <a:prstClr val="black"/>
                </a:solidFill>
              </a:rPr>
              <a:t>Consider</a:t>
            </a:r>
            <a:r>
              <a:rPr lang="en-US" b="0" baseline="0" dirty="0" smtClean="0">
                <a:solidFill>
                  <a:prstClr val="black"/>
                </a:solidFill>
              </a:rPr>
              <a:t> these claims to answer the question on the following slide. </a:t>
            </a:r>
            <a:endParaRPr lang="en-US" b="0" dirty="0" smtClean="0">
              <a:solidFill>
                <a:prstClr val="black"/>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Tree>
    <p:extLst>
      <p:ext uri="{BB962C8B-B14F-4D97-AF65-F5344CB8AC3E}">
        <p14:creationId xmlns:p14="http://schemas.microsoft.com/office/powerpoint/2010/main" val="37977997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28760B-8DA0-44F9-96BC-28909577DF1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3989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44</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process of making strips of woven material could</a:t>
            </a:r>
            <a:r>
              <a:rPr lang="en-US" baseline="0" dirty="0" smtClean="0"/>
              <a:t> be used to make a materially different product than a bandage (such as towel), so these two groups meet the one-way test, and a restriction requirement may be proper if the serious burden criteria is also met.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Alternatively or additionally, it can be said that the bandage product can be made by a materially different process, such as a method of cutting a plastic sheet into strips, which is another way of satisfying the one-way test. Again, this would support a restriction requirement if the serious burden criteria is also met.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Tree>
    <p:extLst>
      <p:ext uri="{BB962C8B-B14F-4D97-AF65-F5344CB8AC3E}">
        <p14:creationId xmlns:p14="http://schemas.microsoft.com/office/powerpoint/2010/main" val="7637780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45</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CBT Narration:</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Apparatus and product made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indent="0">
              <a:buNone/>
            </a:pPr>
            <a:r>
              <a:rPr lang="en-US" dirty="0" smtClean="0"/>
              <a:t>Another </a:t>
            </a:r>
            <a:r>
              <a:rPr lang="en-US" b="1" dirty="0" smtClean="0"/>
              <a:t>one-way</a:t>
            </a:r>
            <a:r>
              <a:rPr lang="en-US" dirty="0" smtClean="0"/>
              <a:t> test for distinctness is used to determine</a:t>
            </a:r>
            <a:r>
              <a:rPr lang="en-US" baseline="0" dirty="0" smtClean="0"/>
              <a:t> if a r</a:t>
            </a:r>
            <a:r>
              <a:rPr lang="en-US" dirty="0" smtClean="0"/>
              <a:t>estriction can be made between an apparatus and a product made by the apparatus.</a:t>
            </a:r>
            <a:r>
              <a:rPr lang="en-US" baseline="0" dirty="0" smtClean="0"/>
              <a:t> </a:t>
            </a:r>
          </a:p>
          <a:p>
            <a:pPr marL="0" indent="0">
              <a:buNone/>
            </a:pPr>
            <a:endParaRPr lang="en-US" baseline="0" dirty="0" smtClean="0"/>
          </a:p>
          <a:p>
            <a:pPr marL="0" indent="0">
              <a:buNone/>
            </a:pPr>
            <a:r>
              <a:rPr lang="en-US" baseline="0" dirty="0" smtClean="0"/>
              <a:t>If t</a:t>
            </a:r>
            <a:r>
              <a:rPr lang="en-US" dirty="0" smtClean="0"/>
              <a:t>he apparatus as claimed is not an obvious apparatus for making the product AND the apparatus as claimed can be used to make another materially different product, OR alternately, the product as claimed can be made by another materially different apparatus,</a:t>
            </a:r>
            <a:r>
              <a:rPr lang="en-US" baseline="0" dirty="0" smtClean="0"/>
              <a:t> then distinctness can be shown.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a:t>
            </a:r>
            <a:r>
              <a:rPr lang="en-US" baseline="0" dirty="0" smtClean="0"/>
              <a:t> that it is not necessary to make a prior art search to assert that the apparatus is not an obvious apparatus for making the product.  Any suggestions of a materially different product or materially different apparatus should be reasonable and a serious burden must still be shown in order to restrict.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690807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46</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Knowledge check 7.</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lvl="0" indent="0">
              <a:buNone/>
            </a:pPr>
            <a:r>
              <a:rPr lang="en-US" b="0" dirty="0" smtClean="0">
                <a:solidFill>
                  <a:prstClr val="black"/>
                </a:solidFill>
              </a:rPr>
              <a:t>Consider</a:t>
            </a:r>
            <a:r>
              <a:rPr lang="en-US" b="0" baseline="0" dirty="0" smtClean="0">
                <a:solidFill>
                  <a:prstClr val="black"/>
                </a:solidFill>
              </a:rPr>
              <a:t> these claims to answer the question on the following slide. </a:t>
            </a:r>
            <a:endParaRPr lang="en-US" b="0" dirty="0" smtClean="0">
              <a:solidFill>
                <a:prstClr val="black"/>
              </a:solidFill>
            </a:endParaRPr>
          </a:p>
        </p:txBody>
      </p:sp>
    </p:spTree>
    <p:extLst>
      <p:ext uri="{BB962C8B-B14F-4D97-AF65-F5344CB8AC3E}">
        <p14:creationId xmlns:p14="http://schemas.microsoft.com/office/powerpoint/2010/main" val="3518460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28760B-8DA0-44F9-96BC-28909577DF1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90054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48</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r>
              <a:rPr lang="en-US" dirty="0" smtClean="0"/>
              <a:t> </a:t>
            </a:r>
          </a:p>
          <a:p>
            <a:pPr marL="0" lvl="0" indent="0" defTabSz="914400" fontAlgn="base">
              <a:spcBef>
                <a:spcPct val="0"/>
              </a:spcBef>
              <a:spcAft>
                <a:spcPct val="0"/>
              </a:spcAft>
              <a:buFont typeface="Arial" panose="020B0604020202020204" pitchFamily="34" charset="0"/>
              <a:buNone/>
            </a:pPr>
            <a:r>
              <a:rPr lang="en-US" sz="1200" dirty="0" smtClean="0">
                <a:solidFill>
                  <a:prstClr val="black"/>
                </a:solidFill>
              </a:rPr>
              <a:t>The product of claim 2 (N-type doped semiconductor) can be made by a materially different apparatus than claim 1 (doping apparatus), such as a </a:t>
            </a:r>
            <a:r>
              <a:rPr lang="en-US" sz="1200" dirty="0" smtClean="0"/>
              <a:t>diffusion-type doping apparatus</a:t>
            </a:r>
            <a:r>
              <a:rPr lang="en-US" sz="1200" dirty="0" smtClean="0">
                <a:solidFill>
                  <a:prstClr val="black"/>
                </a:solidFill>
              </a:rPr>
              <a:t>. Alternatively, the apparatus of claim 1 (doping apparatus) can make another materially different product than claim 2 (N-type doped semiconductor), such as a P-type doped semiconductor. Therefore, the groups</a:t>
            </a:r>
            <a:r>
              <a:rPr lang="en-US" sz="1200" baseline="0" dirty="0" smtClean="0">
                <a:solidFill>
                  <a:prstClr val="black"/>
                </a:solidFill>
              </a:rPr>
              <a:t> are distinct and restr</a:t>
            </a:r>
            <a:r>
              <a:rPr lang="en-US" sz="1200" dirty="0" smtClean="0">
                <a:solidFill>
                  <a:prstClr val="black"/>
                </a:solidFill>
              </a:rPr>
              <a:t>iction would be proper if serious burden is shown</a:t>
            </a:r>
            <a:r>
              <a:rPr lang="en-US" sz="1200" b="1" dirty="0" smtClean="0">
                <a:solidFill>
                  <a:prstClr val="black"/>
                </a:solidFill>
              </a:rPr>
              <a:t>.</a:t>
            </a:r>
          </a:p>
          <a:p>
            <a:pPr marL="0" indent="0">
              <a:spcAft>
                <a:spcPts val="600"/>
              </a:spcAft>
              <a:buFont typeface="Arial" panose="020B0604020202020204" pitchFamily="34" charset="0"/>
              <a:buNone/>
            </a:pPr>
            <a:endParaRPr lang="en-US" sz="1400" b="1"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p:txBody>
      </p:sp>
    </p:spTree>
    <p:extLst>
      <p:ext uri="{BB962C8B-B14F-4D97-AF65-F5344CB8AC3E}">
        <p14:creationId xmlns:p14="http://schemas.microsoft.com/office/powerpoint/2010/main" val="36285155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49</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Product and process</a:t>
            </a:r>
            <a:r>
              <a:rPr lang="en-US" baseline="0" dirty="0" smtClean="0"/>
              <a:t> of using a product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indent="0">
              <a:lnSpc>
                <a:spcPct val="110000"/>
              </a:lnSpc>
              <a:buNone/>
            </a:pPr>
            <a:r>
              <a:rPr lang="en-US" sz="1200" dirty="0" smtClean="0"/>
              <a:t>In another variation, restriction between a product and process of using a product </a:t>
            </a:r>
            <a:r>
              <a:rPr lang="en-US" sz="1200" baseline="0" dirty="0" smtClean="0"/>
              <a:t>relies on a </a:t>
            </a:r>
            <a:r>
              <a:rPr lang="en-US" sz="1200" b="1" dirty="0" smtClean="0"/>
              <a:t>one-way </a:t>
            </a:r>
            <a:r>
              <a:rPr lang="en-US" sz="1200" dirty="0" smtClean="0"/>
              <a:t>test for distinctness.</a:t>
            </a:r>
          </a:p>
          <a:p>
            <a:pPr marL="0" indent="0">
              <a:lnSpc>
                <a:spcPct val="110000"/>
              </a:lnSpc>
              <a:buNone/>
            </a:pPr>
            <a:endParaRPr lang="en-US" sz="1200" dirty="0" smtClean="0"/>
          </a:p>
          <a:p>
            <a:pPr marL="0" indent="0">
              <a:lnSpc>
                <a:spcPct val="110000"/>
              </a:lnSpc>
              <a:buNone/>
            </a:pPr>
            <a:r>
              <a:rPr lang="en-US" sz="1200" baseline="0" dirty="0" smtClean="0"/>
              <a:t>If t</a:t>
            </a:r>
            <a:r>
              <a:rPr lang="en-US" sz="1200" dirty="0" smtClean="0"/>
              <a:t>he process of using as claimed can be practiced with another, materially different product, OR alternately the product as claimed can be used in a materially different process, then distinctness</a:t>
            </a:r>
            <a:r>
              <a:rPr lang="en-US" sz="1200" baseline="0" dirty="0" smtClean="0"/>
              <a:t> can be shown.  </a:t>
            </a:r>
          </a:p>
          <a:p>
            <a:pPr marL="0" indent="0">
              <a:lnSpc>
                <a:spcPct val="110000"/>
              </a:lnSpc>
              <a:buNone/>
            </a:pPr>
            <a:endParaRPr lang="en-US" sz="1200" baseline="0" dirty="0" smtClean="0"/>
          </a:p>
          <a:p>
            <a:pPr marL="0" marR="0" lvl="0" indent="0" algn="l" defTabSz="914400" rtl="0" eaLnBrk="0" fontAlgn="base" latinLnBrk="0" hangingPunct="0">
              <a:lnSpc>
                <a:spcPct val="110000"/>
              </a:lnSpc>
              <a:spcBef>
                <a:spcPct val="30000"/>
              </a:spcBef>
              <a:spcAft>
                <a:spcPct val="0"/>
              </a:spcAft>
              <a:buClrTx/>
              <a:buSzTx/>
              <a:buFontTx/>
              <a:buNone/>
              <a:tabLst/>
              <a:defRPr/>
            </a:pPr>
            <a:r>
              <a:rPr lang="en-US" baseline="0" dirty="0" smtClean="0"/>
              <a:t>Any suggestions of a materially different product or materially different process should be reasonable </a:t>
            </a:r>
            <a:r>
              <a:rPr lang="en-US" sz="1200" baseline="0" dirty="0" smtClean="0"/>
              <a:t>and a serious burden must still be shown in order to restrict. </a:t>
            </a:r>
            <a:endParaRPr lang="en-US" baseline="0" dirty="0" smtClean="0"/>
          </a:p>
          <a:p>
            <a:pPr marL="0" indent="0">
              <a:lnSpc>
                <a:spcPct val="110000"/>
              </a:lnSpc>
              <a:buNone/>
            </a:pPr>
            <a:endParaRPr lang="en-US" sz="1200" dirty="0" smtClean="0"/>
          </a:p>
          <a:p>
            <a:pPr marL="0" indent="0">
              <a:buNone/>
            </a:pPr>
            <a:endParaRPr lang="en-US" sz="1050" dirty="0" smtClean="0">
              <a:solidFill>
                <a:schemeClr val="bg1">
                  <a:lumMod val="6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251933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5</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eaLnBrk="1" hangingPunct="1"/>
            <a:r>
              <a:rPr lang="en-US" b="1" baseline="0" dirty="0" smtClean="0"/>
              <a:t>CBT Narration:</a:t>
            </a:r>
            <a:endParaRPr lang="en-US" baseline="0" dirty="0" smtClean="0"/>
          </a:p>
          <a:p>
            <a:pPr marL="457200" indent="-457200">
              <a:lnSpc>
                <a:spcPct val="120000"/>
              </a:lnSpc>
            </a:pPr>
            <a:r>
              <a:rPr lang="en-US" baseline="0" dirty="0" smtClean="0"/>
              <a:t>When restriction is proper.</a:t>
            </a:r>
          </a:p>
          <a:p>
            <a:pPr marL="457200" indent="-457200">
              <a:lnSpc>
                <a:spcPct val="120000"/>
              </a:lnSpc>
            </a:pPr>
            <a:endParaRPr lang="en-US" baseline="0" dirty="0" smtClean="0"/>
          </a:p>
          <a:p>
            <a:pPr marL="0" indent="0">
              <a:lnSpc>
                <a:spcPct val="120000"/>
              </a:lnSpc>
              <a:buFont typeface="Arial" panose="020B0604020202020204" pitchFamily="34" charset="0"/>
              <a:buNone/>
            </a:pPr>
            <a:r>
              <a:rPr lang="en-US" dirty="0" smtClean="0"/>
              <a:t>For a proper requirement for restriction between patentably distinct inventions, there are two criteria.</a:t>
            </a:r>
            <a:r>
              <a:rPr lang="en-US" baseline="0" dirty="0" smtClean="0"/>
              <a:t> The first one is </a:t>
            </a:r>
            <a:r>
              <a:rPr lang="en-US" dirty="0" smtClean="0"/>
              <a:t>a showing that the inventions are independent or distinct as claimed,</a:t>
            </a:r>
            <a:r>
              <a:rPr lang="en-US" baseline="0" dirty="0" smtClean="0"/>
              <a:t> </a:t>
            </a:r>
            <a:r>
              <a:rPr lang="en-US" dirty="0" smtClean="0"/>
              <a:t>AND, the second is a showing that there would be a serious search and examination burden on the examiner if restriction is not required. Any </a:t>
            </a:r>
            <a:r>
              <a:rPr lang="en-US" baseline="0" dirty="0" smtClean="0"/>
              <a:t>showing of restriction criteria must be clearly and fully supported by USPTO policy and evidence.</a:t>
            </a:r>
            <a:endParaRPr lang="en-US" dirty="0" smtClean="0"/>
          </a:p>
          <a:p>
            <a:pPr marL="457200" indent="-457200">
              <a:lnSpc>
                <a:spcPct val="120000"/>
              </a:lnSpc>
            </a:pPr>
            <a:endParaRPr lang="en-US" dirty="0" smtClean="0"/>
          </a:p>
          <a:p>
            <a:pPr marL="0" indent="0">
              <a:lnSpc>
                <a:spcPct val="120000"/>
              </a:lnSpc>
              <a:buFont typeface="Arial" panose="020B0604020202020204" pitchFamily="34" charset="0"/>
              <a:buNone/>
            </a:pPr>
            <a:r>
              <a:rPr lang="en-US" dirty="0" smtClean="0"/>
              <a:t>A restriction requirement is made at the discretion of the examiner</a:t>
            </a:r>
            <a:r>
              <a:rPr lang="en-US" baseline="0" dirty="0" smtClean="0"/>
              <a:t> but should </a:t>
            </a:r>
            <a:r>
              <a:rPr lang="en-US" dirty="0" smtClean="0"/>
              <a:t>NOT be used as a tool for reducing the number of claims out</a:t>
            </a:r>
            <a:r>
              <a:rPr lang="en-US" baseline="0" dirty="0" smtClean="0"/>
              <a:t> </a:t>
            </a:r>
            <a:r>
              <a:rPr lang="en-US" dirty="0" smtClean="0"/>
              <a:t>of mere convenience.</a:t>
            </a:r>
          </a:p>
        </p:txBody>
      </p:sp>
    </p:spTree>
    <p:extLst>
      <p:ext uri="{BB962C8B-B14F-4D97-AF65-F5344CB8AC3E}">
        <p14:creationId xmlns:p14="http://schemas.microsoft.com/office/powerpoint/2010/main" val="1535128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50</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Knowledge check 8.</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lvl="0" indent="0">
              <a:buNone/>
            </a:pPr>
            <a:r>
              <a:rPr lang="en-US" b="0" dirty="0" smtClean="0">
                <a:solidFill>
                  <a:prstClr val="black"/>
                </a:solidFill>
              </a:rPr>
              <a:t>Consider</a:t>
            </a:r>
            <a:r>
              <a:rPr lang="en-US" b="0" baseline="0" dirty="0" smtClean="0">
                <a:solidFill>
                  <a:prstClr val="black"/>
                </a:solidFill>
              </a:rPr>
              <a:t> these claims to answer the question on the following slide. </a:t>
            </a:r>
            <a:endParaRPr lang="en-US" b="0" dirty="0" smtClean="0">
              <a:solidFill>
                <a:prstClr val="black"/>
              </a:solidFill>
            </a:endParaRPr>
          </a:p>
        </p:txBody>
      </p:sp>
    </p:spTree>
    <p:extLst>
      <p:ext uri="{BB962C8B-B14F-4D97-AF65-F5344CB8AC3E}">
        <p14:creationId xmlns:p14="http://schemas.microsoft.com/office/powerpoint/2010/main" val="2177198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28760B-8DA0-44F9-96BC-28909577DF1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86238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52</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lvl="0" indent="0" defTabSz="914400" fontAlgn="base">
              <a:spcBef>
                <a:spcPct val="0"/>
              </a:spcBef>
              <a:spcAft>
                <a:spcPct val="0"/>
              </a:spcAft>
              <a:buFont typeface="Arial" panose="020B0604020202020204" pitchFamily="34" charset="0"/>
              <a:buNone/>
            </a:pPr>
            <a:r>
              <a:rPr lang="en-US" b="1" dirty="0" smtClean="0">
                <a:solidFill>
                  <a:prstClr val="black"/>
                </a:solidFill>
              </a:rPr>
              <a:t>CBT Narration:</a:t>
            </a:r>
            <a:endParaRPr lang="en-US" dirty="0" smtClean="0">
              <a:solidFill>
                <a:prstClr val="black"/>
              </a:solidFill>
            </a:endParaRPr>
          </a:p>
          <a:p>
            <a:pPr marL="0" lvl="0" indent="0" defTabSz="914400" fontAlgn="base">
              <a:spcBef>
                <a:spcPct val="0"/>
              </a:spcBef>
              <a:spcAft>
                <a:spcPct val="0"/>
              </a:spcAft>
              <a:buFont typeface="Arial" panose="020B0604020202020204" pitchFamily="34" charset="0"/>
              <a:buNone/>
            </a:pPr>
            <a:r>
              <a:rPr lang="en-US" dirty="0" smtClean="0">
                <a:solidFill>
                  <a:prstClr val="black"/>
                </a:solidFill>
              </a:rPr>
              <a:t>The product of claim 2 (brush) can be used in a materially different process than claim 1 (painting a wall), such as cleaning. Alternatively, the process of claim 1 (painting a wall) can be practiced with a materially different product than claim 2 (brush), such as a roller. Therefore, the groups</a:t>
            </a:r>
            <a:r>
              <a:rPr lang="en-US" baseline="0" dirty="0" smtClean="0">
                <a:solidFill>
                  <a:prstClr val="black"/>
                </a:solidFill>
              </a:rPr>
              <a:t> are distinct and restr</a:t>
            </a:r>
            <a:r>
              <a:rPr lang="en-US" dirty="0" smtClean="0">
                <a:solidFill>
                  <a:prstClr val="black"/>
                </a:solidFill>
              </a:rPr>
              <a:t>iction would be proper if serious burden is shown</a:t>
            </a:r>
            <a:r>
              <a:rPr lang="en-US" b="1" dirty="0" smtClean="0">
                <a:solidFill>
                  <a:prstClr val="black"/>
                </a:solidFill>
              </a:rPr>
              <a:t>.</a:t>
            </a:r>
            <a:endParaRPr lang="en-US" b="1" dirty="0" smtClean="0">
              <a:solidFill>
                <a:schemeClr val="tx1"/>
              </a:solidFill>
            </a:endParaRPr>
          </a:p>
          <a:p>
            <a:pPr marL="0" lvl="0" indent="0" defTabSz="914400" fontAlgn="base">
              <a:spcBef>
                <a:spcPct val="0"/>
              </a:spcBef>
              <a:spcAft>
                <a:spcPct val="0"/>
              </a:spcAft>
              <a:buFont typeface="Arial" panose="020B0604020202020204" pitchFamily="34" charset="0"/>
              <a:buNone/>
            </a:pPr>
            <a:endParaRPr lang="en-US" b="1" i="1" dirty="0" smtClean="0">
              <a:solidFill>
                <a:schemeClr val="tx1"/>
              </a:solidFill>
            </a:endParaRPr>
          </a:p>
          <a:p>
            <a:pPr marL="0" lvl="0" indent="0" defTabSz="914400" fontAlgn="base">
              <a:spcBef>
                <a:spcPct val="0"/>
              </a:spcBef>
              <a:spcAft>
                <a:spcPct val="0"/>
              </a:spcAft>
              <a:buFont typeface="Arial" panose="020B0604020202020204" pitchFamily="34" charset="0"/>
              <a:buNone/>
            </a:pPr>
            <a:r>
              <a:rPr lang="en-US" i="0" dirty="0" smtClean="0"/>
              <a:t>Note this scenario is very similar to the process and apparatus for its</a:t>
            </a:r>
            <a:r>
              <a:rPr lang="en-US" i="0" baseline="0" dirty="0" smtClean="0"/>
              <a:t> practice</a:t>
            </a:r>
            <a:r>
              <a:rPr lang="en-US" i="0" dirty="0" smtClean="0"/>
              <a:t>. There may be more than one way to analyze and show distinctness between claim groupings.</a:t>
            </a:r>
          </a:p>
          <a:p>
            <a:pPr marL="457200" lvl="1" indent="0" defTabSz="914400" fontAlgn="base">
              <a:spcBef>
                <a:spcPct val="0"/>
              </a:spcBef>
              <a:spcAft>
                <a:spcPct val="0"/>
              </a:spcAft>
              <a:buNone/>
            </a:pPr>
            <a:r>
              <a:rPr lang="en-US" i="0" dirty="0" smtClean="0">
                <a:solidFill>
                  <a:prstClr val="black"/>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1849269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53</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dirty="0" smtClean="0">
                <a:effectLst/>
              </a:rPr>
              <a:t>CBT Narration:</a:t>
            </a:r>
            <a:endParaRPr lang="en-US" dirty="0" smtClean="0">
              <a:effectLst/>
            </a:endParaRPr>
          </a:p>
          <a:p>
            <a:r>
              <a:rPr lang="en-US" dirty="0" smtClean="0">
                <a:effectLst/>
              </a:rPr>
              <a:t>Establishing distinctness between product</a:t>
            </a:r>
            <a:r>
              <a:rPr lang="en-US" baseline="0" dirty="0" smtClean="0">
                <a:effectLst/>
              </a:rPr>
              <a:t>, process of making, and process of using.</a:t>
            </a:r>
          </a:p>
          <a:p>
            <a:endParaRPr lang="en-US" baseline="0" dirty="0" smtClean="0">
              <a:effectLst/>
            </a:endParaRPr>
          </a:p>
          <a:p>
            <a:r>
              <a:rPr lang="en-US" dirty="0" smtClean="0"/>
              <a:t>Where claims to all three categories, product, process of making, and process of using are present, a </a:t>
            </a:r>
            <a:r>
              <a:rPr lang="en-US" b="1" dirty="0" smtClean="0"/>
              <a:t>three-way requirement</a:t>
            </a:r>
            <a:r>
              <a:rPr lang="en-US" dirty="0" smtClean="0"/>
              <a:t> for restriction can only be made when:</a:t>
            </a:r>
          </a:p>
          <a:p>
            <a:pPr marL="457200" lvl="1" indent="0">
              <a:lnSpc>
                <a:spcPct val="120000"/>
              </a:lnSpc>
              <a:buNone/>
            </a:pPr>
            <a:r>
              <a:rPr lang="en-US" dirty="0" smtClean="0"/>
              <a:t>(i) The process of making the product is distinct from the product, AND</a:t>
            </a:r>
          </a:p>
          <a:p>
            <a:pPr marL="457200" lvl="1" indent="0">
              <a:lnSpc>
                <a:spcPct val="120000"/>
              </a:lnSpc>
              <a:buNone/>
            </a:pPr>
            <a:r>
              <a:rPr lang="en-US" dirty="0" smtClean="0"/>
              <a:t>(ii) The process of using the product </a:t>
            </a:r>
            <a:r>
              <a:rPr lang="en-US" b="0" dirty="0" smtClean="0"/>
              <a:t>as claimed </a:t>
            </a:r>
            <a:r>
              <a:rPr lang="en-US" dirty="0" smtClean="0"/>
              <a:t>is distinct from the product, AND</a:t>
            </a:r>
          </a:p>
          <a:p>
            <a:pPr marL="457200" lvl="1" indent="0">
              <a:lnSpc>
                <a:spcPct val="120000"/>
              </a:lnSpc>
              <a:buNone/>
            </a:pPr>
            <a:r>
              <a:rPr lang="en-US" dirty="0" smtClean="0"/>
              <a:t>(iii) The process of making the product as claimed is distinct from the process of using the product.</a:t>
            </a:r>
          </a:p>
          <a:p>
            <a:pPr marL="457200" lvl="1" indent="0">
              <a:lnSpc>
                <a:spcPct val="120000"/>
              </a:lnSpc>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other</a:t>
            </a:r>
            <a:r>
              <a:rPr lang="en-US" baseline="0" dirty="0" smtClean="0"/>
              <a:t> words, this type of distinctness combines 2 of the one-way tests discussed previously with respect to product and process claims as well as a test that the two processes are distinct from each other.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that i</a:t>
            </a:r>
            <a:r>
              <a:rPr lang="en-US" dirty="0" smtClean="0"/>
              <a:t>f a showing of distinctness cannot be made between the process of making and the product, the process of using must be grouped with the process of making and the product.  Also, keep</a:t>
            </a:r>
            <a:r>
              <a:rPr lang="en-US" baseline="0" dirty="0" smtClean="0"/>
              <a:t> in mind that a serious burden must still be shown in order to require restriction. </a:t>
            </a:r>
          </a:p>
        </p:txBody>
      </p:sp>
    </p:spTree>
    <p:extLst>
      <p:ext uri="{BB962C8B-B14F-4D97-AF65-F5344CB8AC3E}">
        <p14:creationId xmlns:p14="http://schemas.microsoft.com/office/powerpoint/2010/main" val="1650814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54</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Knowledge check</a:t>
            </a:r>
            <a:r>
              <a:rPr lang="en-US" b="0" baseline="0" dirty="0" smtClean="0"/>
              <a:t> 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smtClean="0"/>
          </a:p>
          <a:p>
            <a:pPr marL="0" lvl="0" indent="0">
              <a:buNone/>
            </a:pPr>
            <a:r>
              <a:rPr lang="en-US" b="0" dirty="0" smtClean="0">
                <a:solidFill>
                  <a:prstClr val="black"/>
                </a:solidFill>
              </a:rPr>
              <a:t>Consider</a:t>
            </a:r>
            <a:r>
              <a:rPr lang="en-US" b="0" baseline="0" dirty="0" smtClean="0">
                <a:solidFill>
                  <a:prstClr val="black"/>
                </a:solidFill>
              </a:rPr>
              <a:t> these claims to answer the question on the following slide. </a:t>
            </a:r>
            <a:endParaRPr lang="en-US" b="0" dirty="0" smtClean="0">
              <a:solidFill>
                <a:prstClr val="black"/>
              </a:solidFill>
            </a:endParaRPr>
          </a:p>
        </p:txBody>
      </p:sp>
    </p:spTree>
    <p:extLst>
      <p:ext uri="{BB962C8B-B14F-4D97-AF65-F5344CB8AC3E}">
        <p14:creationId xmlns:p14="http://schemas.microsoft.com/office/powerpoint/2010/main" val="10685392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55</a:t>
            </a:fld>
            <a:endParaRPr lang="en-US" dirty="0"/>
          </a:p>
        </p:txBody>
      </p:sp>
    </p:spTree>
    <p:extLst>
      <p:ext uri="{BB962C8B-B14F-4D97-AF65-F5344CB8AC3E}">
        <p14:creationId xmlns:p14="http://schemas.microsoft.com/office/powerpoint/2010/main" val="2985891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56</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dirty="0" smtClean="0">
                <a:effectLst/>
              </a:rPr>
              <a:t>CBT Narration:</a:t>
            </a:r>
            <a:endParaRPr lang="en-US" dirty="0" smtClean="0">
              <a:effectLst/>
            </a:endParaRPr>
          </a:p>
          <a:p>
            <a:pPr marL="0" lvl="1" indent="0" defTabSz="914400" fontAlgn="base">
              <a:spcBef>
                <a:spcPct val="0"/>
              </a:spcBef>
              <a:spcAft>
                <a:spcPct val="0"/>
              </a:spcAft>
              <a:buFont typeface="Arial" panose="020B0604020202020204" pitchFamily="34" charset="0"/>
              <a:buNone/>
            </a:pPr>
            <a:r>
              <a:rPr lang="en-US" dirty="0" smtClean="0">
                <a:solidFill>
                  <a:prstClr val="black"/>
                </a:solidFill>
              </a:rPr>
              <a:t>The product of claim 2 (bandage) can be made by a materially different process than claim 1 (weaving), such as cutting a plastic sheet. The product of claim 2 (bandage) can be used in a materially different process than claim 3 (treating a burn), such as holding an incision together. The process of making of claim 1 (weaving) does not overlap in scope, is not an obvious variant, and has a materially different mode of operation or effect, with the process of using of claim 3 (treating a burn). Therefore, the groups</a:t>
            </a:r>
            <a:r>
              <a:rPr lang="en-US" baseline="0" dirty="0" smtClean="0">
                <a:solidFill>
                  <a:prstClr val="black"/>
                </a:solidFill>
              </a:rPr>
              <a:t> are distinct and restr</a:t>
            </a:r>
            <a:r>
              <a:rPr lang="en-US" dirty="0" smtClean="0">
                <a:solidFill>
                  <a:prstClr val="black"/>
                </a:solidFill>
              </a:rPr>
              <a:t>iction would be proper if serious burden is shown</a:t>
            </a:r>
            <a:r>
              <a:rPr lang="en-US" b="0" dirty="0" smtClean="0">
                <a:solidFill>
                  <a:prstClr val="black"/>
                </a:solidFill>
              </a:rPr>
              <a:t>.</a:t>
            </a:r>
            <a:endParaRPr lang="en-US" b="0" dirty="0" smtClean="0"/>
          </a:p>
        </p:txBody>
      </p:sp>
    </p:spTree>
    <p:extLst>
      <p:ext uri="{BB962C8B-B14F-4D97-AF65-F5344CB8AC3E}">
        <p14:creationId xmlns:p14="http://schemas.microsoft.com/office/powerpoint/2010/main" val="12936268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57</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Related products</a:t>
            </a:r>
            <a:r>
              <a:rPr lang="en-US" baseline="0" dirty="0" smtClean="0"/>
              <a:t> or related processes.</a:t>
            </a:r>
          </a:p>
          <a:p>
            <a:pPr marL="0" indent="0">
              <a:lnSpc>
                <a:spcPct val="120000"/>
              </a:lnSpc>
              <a:buNone/>
            </a:pPr>
            <a:endParaRPr lang="en-US" baseline="0" dirty="0" smtClean="0"/>
          </a:p>
          <a:p>
            <a:pPr marL="0" indent="0">
              <a:lnSpc>
                <a:spcPct val="120000"/>
              </a:lnSpc>
              <a:buNone/>
            </a:pPr>
            <a:r>
              <a:rPr lang="en-US" dirty="0" smtClean="0"/>
              <a:t>Restriction between related products or related processes is based on a </a:t>
            </a:r>
            <a:r>
              <a:rPr lang="en-US" b="1" dirty="0" smtClean="0"/>
              <a:t>two-way</a:t>
            </a:r>
            <a:r>
              <a:rPr lang="en-US" dirty="0" smtClean="0"/>
              <a:t> test for distinctness, which means both (or all, if more than two) claim groups in question must meet these criteria:</a:t>
            </a:r>
          </a:p>
          <a:p>
            <a:pPr marL="457200" lvl="1" indent="0">
              <a:lnSpc>
                <a:spcPct val="120000"/>
              </a:lnSpc>
              <a:buNone/>
            </a:pPr>
            <a:r>
              <a:rPr lang="en-US" dirty="0" smtClean="0"/>
              <a:t>(i) The inventions as claimed do not overlap in scope, AND</a:t>
            </a:r>
          </a:p>
          <a:p>
            <a:pPr marL="457200" lvl="1" indent="0">
              <a:lnSpc>
                <a:spcPct val="120000"/>
              </a:lnSpc>
              <a:buNone/>
            </a:pPr>
            <a:r>
              <a:rPr lang="en-US" dirty="0" smtClean="0"/>
              <a:t>(ii) The inventions as claimed are not obvious variants, AND</a:t>
            </a:r>
          </a:p>
          <a:p>
            <a:pPr marL="457200" lvl="1" indent="0">
              <a:lnSpc>
                <a:spcPct val="120000"/>
              </a:lnSpc>
              <a:buNone/>
            </a:pPr>
            <a:r>
              <a:rPr lang="en-US" dirty="0" smtClean="0"/>
              <a:t>(iii) The inventions as claimed are not capable of use together or can have a materially different design, mode of operation, function, or effect.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Recall that not overlapping in scope means that the inventions have mutually exclusive limitations or the limitations of one claimed invention would not read on the limitations of the other claimed invention (and vice versa).  This </a:t>
            </a:r>
            <a:r>
              <a:rPr lang="en-US" baseline="0" dirty="0" smtClean="0"/>
              <a:t>should not be, for example, merely due to differences in scope concerning the same essential characteristics.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Note</a:t>
            </a:r>
            <a:r>
              <a:rPr lang="en-US" baseline="0" dirty="0" smtClean="0"/>
              <a:t> that it is not necessary to make a prior art search to assert that the inventions are not obvious variants.  Any suggestions of a materially different design, mode of operation, function or effect should not be, for example, merely due to differences in scope concerning the same essential characteristics.  </a:t>
            </a:r>
            <a:r>
              <a:rPr lang="en-US" baseline="0" dirty="0" smtClean="0"/>
              <a:t>And as previously mentioned, </a:t>
            </a:r>
            <a:r>
              <a:rPr lang="en-US" baseline="0" dirty="0" smtClean="0"/>
              <a:t>a serious burden must still be shown in order to restrict. </a:t>
            </a:r>
          </a:p>
        </p:txBody>
      </p:sp>
    </p:spTree>
    <p:extLst>
      <p:ext uri="{BB962C8B-B14F-4D97-AF65-F5344CB8AC3E}">
        <p14:creationId xmlns:p14="http://schemas.microsoft.com/office/powerpoint/2010/main" val="27035760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dirty="0" smtClean="0"/>
          </a:p>
          <a:p>
            <a:pPr eaLnBrk="1" hangingPunct="1"/>
            <a:r>
              <a:rPr lang="en-US" altLang="en-US" dirty="0" smtClean="0"/>
              <a:t>Election</a:t>
            </a:r>
            <a:r>
              <a:rPr lang="en-US" altLang="en-US" baseline="0" dirty="0" smtClean="0"/>
              <a:t> of species</a:t>
            </a:r>
          </a:p>
          <a:p>
            <a:pPr eaLnBrk="1" hangingPunct="1"/>
            <a:endParaRPr lang="en-US" altLang="en-US" dirty="0" smtClean="0"/>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58</a:t>
            </a:fld>
            <a:endParaRPr lang="en-US" altLang="en-US" dirty="0" smtClean="0"/>
          </a:p>
        </p:txBody>
      </p:sp>
    </p:spTree>
    <p:extLst>
      <p:ext uri="{BB962C8B-B14F-4D97-AF65-F5344CB8AC3E}">
        <p14:creationId xmlns:p14="http://schemas.microsoft.com/office/powerpoint/2010/main" val="27544264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baseline="0" dirty="0" smtClean="0">
                <a:effectLst/>
              </a:rPr>
              <a:t>CBT Narration:</a:t>
            </a:r>
            <a:endParaRPr lang="en-US" i="0" u="none" baseline="0" dirty="0" smtClean="0">
              <a:effectLst/>
            </a:endParaRPr>
          </a:p>
          <a:p>
            <a:pPr marL="0" marR="0" lvl="0" indent="0" algn="l" defTabSz="914400" rtl="0" eaLnBrk="0" fontAlgn="base" latinLnBrk="0" hangingPunct="0">
              <a:lnSpc>
                <a:spcPct val="110000"/>
              </a:lnSpc>
              <a:spcBef>
                <a:spcPct val="30000"/>
              </a:spcBef>
              <a:spcAft>
                <a:spcPts val="600"/>
              </a:spcAft>
              <a:buClrTx/>
              <a:buSzTx/>
              <a:buFontTx/>
              <a:buNone/>
              <a:tabLst/>
              <a:defRPr/>
            </a:pPr>
            <a:r>
              <a:rPr lang="en-US" dirty="0" smtClean="0"/>
              <a:t>An election of species is a type of restriction </a:t>
            </a:r>
            <a:r>
              <a:rPr lang="en-US" b="0" dirty="0" smtClean="0"/>
              <a:t>requirement that</a:t>
            </a:r>
            <a:r>
              <a:rPr lang="en-US" b="0" baseline="0" dirty="0" smtClean="0"/>
              <a:t> </a:t>
            </a:r>
            <a:r>
              <a:rPr lang="en-US" b="0" dirty="0" smtClean="0"/>
              <a:t>may </a:t>
            </a:r>
            <a:r>
              <a:rPr lang="en-US" dirty="0" smtClean="0"/>
              <a:t>be required when there are multiple patentably distinct embodiments of an invention claimed, and where there is a serious burden to the examiner to examine all of them.  </a:t>
            </a:r>
          </a:p>
          <a:p>
            <a:pPr marL="0" marR="0" lvl="0" indent="0" algn="l" defTabSz="914400" rtl="0" eaLnBrk="0" fontAlgn="base" latinLnBrk="0" hangingPunct="0">
              <a:lnSpc>
                <a:spcPct val="110000"/>
              </a:lnSpc>
              <a:spcBef>
                <a:spcPct val="30000"/>
              </a:spcBef>
              <a:spcAft>
                <a:spcPts val="600"/>
              </a:spcAft>
              <a:buClrTx/>
              <a:buSzTx/>
              <a:buFontTx/>
              <a:buNone/>
              <a:tabLst/>
              <a:defRPr/>
            </a:pPr>
            <a:r>
              <a:rPr lang="en-US" dirty="0" smtClean="0"/>
              <a:t>Distinct species are identified by figures or distinguishing characteristics in the disclosure. Claims</a:t>
            </a:r>
            <a:r>
              <a:rPr lang="en-US" baseline="0" dirty="0" smtClean="0"/>
              <a:t> themselves are never species</a:t>
            </a:r>
            <a:r>
              <a:rPr lang="en-US" dirty="0" smtClean="0"/>
              <a:t>, but in the </a:t>
            </a:r>
            <a:r>
              <a:rPr lang="en-US" kern="1200" dirty="0" smtClean="0">
                <a:solidFill>
                  <a:schemeClr val="tx1"/>
                </a:solidFill>
                <a:effectLst/>
              </a:rPr>
              <a:t>instance where the figures and the specification do not adequately illustrate the differences,</a:t>
            </a:r>
            <a:r>
              <a:rPr lang="en-US" kern="1200" baseline="0" dirty="0" smtClean="0">
                <a:solidFill>
                  <a:schemeClr val="tx1"/>
                </a:solidFill>
                <a:effectLst/>
              </a:rPr>
              <a:t> i</a:t>
            </a:r>
            <a:r>
              <a:rPr lang="en-US" kern="1200" dirty="0" smtClean="0">
                <a:solidFill>
                  <a:schemeClr val="tx1"/>
                </a:solidFill>
                <a:effectLst/>
              </a:rPr>
              <a:t>t would be permissible to </a:t>
            </a:r>
            <a:r>
              <a:rPr lang="en-US" b="1" kern="1200" dirty="0" smtClean="0">
                <a:solidFill>
                  <a:schemeClr val="tx1"/>
                </a:solidFill>
                <a:effectLst/>
              </a:rPr>
              <a:t>additionally</a:t>
            </a:r>
            <a:r>
              <a:rPr lang="en-US" kern="1200" dirty="0" smtClean="0">
                <a:solidFill>
                  <a:schemeClr val="tx1"/>
                </a:solidFill>
                <a:effectLst/>
              </a:rPr>
              <a:t> reference the</a:t>
            </a:r>
            <a:r>
              <a:rPr lang="en-US" kern="1200" baseline="0" dirty="0" smtClean="0">
                <a:solidFill>
                  <a:schemeClr val="tx1"/>
                </a:solidFill>
                <a:effectLst/>
              </a:rPr>
              <a:t> claims drawn to those species. </a:t>
            </a:r>
            <a:endParaRPr lang="en-US" dirty="0" smtClean="0"/>
          </a:p>
          <a:p>
            <a:pPr marL="0" marR="0" lvl="0" indent="0" algn="l" defTabSz="914400" rtl="0" eaLnBrk="0" fontAlgn="base" latinLnBrk="0" hangingPunct="0">
              <a:lnSpc>
                <a:spcPct val="110000"/>
              </a:lnSpc>
              <a:spcBef>
                <a:spcPct val="30000"/>
              </a:spcBef>
              <a:spcAft>
                <a:spcPts val="600"/>
              </a:spcAft>
              <a:buClrTx/>
              <a:buSzTx/>
              <a:buFontTx/>
              <a:buNone/>
              <a:tabLst/>
              <a:defRPr/>
            </a:pPr>
            <a:r>
              <a:rPr lang="en-US" dirty="0" smtClean="0"/>
              <a:t>In election of species situations, generic claims that encompass more than one species may or may not be present.</a:t>
            </a:r>
          </a:p>
          <a:p>
            <a:pPr>
              <a:lnSpc>
                <a:spcPct val="110000"/>
              </a:lnSpc>
            </a:pPr>
            <a:endParaRPr lang="en-US" dirty="0" smtClean="0"/>
          </a:p>
          <a:p>
            <a:endParaRPr lang="en-US" i="0" u="none" dirty="0">
              <a:effectLst/>
            </a:endParaRPr>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59</a:t>
            </a:fld>
            <a:endParaRPr lang="en-US" dirty="0"/>
          </a:p>
        </p:txBody>
      </p:sp>
    </p:spTree>
    <p:extLst>
      <p:ext uri="{BB962C8B-B14F-4D97-AF65-F5344CB8AC3E}">
        <p14:creationId xmlns:p14="http://schemas.microsoft.com/office/powerpoint/2010/main" val="1024428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6</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eaLnBrk="1" hangingPunct="1"/>
            <a:r>
              <a:rPr lang="en-US" b="1" i="0" u="none" baseline="0" dirty="0" smtClean="0"/>
              <a:t>CBT Narration:</a:t>
            </a:r>
            <a:endParaRPr lang="en-US" i="0" u="none" baseline="0" dirty="0" smtClean="0"/>
          </a:p>
          <a:p>
            <a:pPr eaLnBrk="1" hangingPunct="1"/>
            <a:r>
              <a:rPr lang="en-US" i="0" u="none" baseline="0" dirty="0" smtClean="0"/>
              <a:t>Independent inventions</a:t>
            </a:r>
          </a:p>
          <a:p>
            <a:pPr eaLnBrk="1" hangingPunct="1"/>
            <a:r>
              <a:rPr lang="en-US" i="0" u="none" baseline="0" dirty="0" smtClean="0"/>
              <a:t/>
            </a:r>
            <a:br>
              <a:rPr lang="en-US" i="0" u="none" baseline="0" dirty="0" smtClean="0"/>
            </a:br>
            <a:r>
              <a:rPr lang="en-US" i="0" u="none" baseline="0" dirty="0" smtClean="0"/>
              <a:t>Independent inventions are inventions that have no disclosed relationship between each other. That is, they are unconnected in design, operation, and effect. For example, an electronic cash register and a motorcycle are not connected in design, operation and effect. </a:t>
            </a:r>
          </a:p>
          <a:p>
            <a:pPr eaLnBrk="1" hangingPunct="1"/>
            <a:endParaRPr lang="en-US" i="0" u="none" baseline="0" dirty="0" smtClean="0"/>
          </a:p>
          <a:p>
            <a:pPr eaLnBrk="1" hangingPunct="1"/>
            <a:endParaRPr lang="en-US" i="0" u="none" dirty="0" smtClean="0"/>
          </a:p>
        </p:txBody>
      </p:sp>
    </p:spTree>
    <p:extLst>
      <p:ext uri="{BB962C8B-B14F-4D97-AF65-F5344CB8AC3E}">
        <p14:creationId xmlns:p14="http://schemas.microsoft.com/office/powerpoint/2010/main" val="7296017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60</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i="0" u="none" baseline="0" dirty="0" smtClean="0">
                <a:effectLst/>
              </a:rPr>
              <a:t>CBT Narration:</a:t>
            </a:r>
            <a:endParaRPr lang="en-US" i="0" u="none" baseline="0" dirty="0" smtClean="0">
              <a:effectLst/>
            </a:endParaRPr>
          </a:p>
          <a:p>
            <a:pPr marL="0" indent="0">
              <a:buNone/>
            </a:pPr>
            <a:r>
              <a:rPr lang="en-US" sz="1200" b="0" dirty="0" smtClean="0"/>
              <a:t>Election</a:t>
            </a:r>
            <a:r>
              <a:rPr lang="en-US" sz="1200" b="0" baseline="0" dirty="0" smtClean="0"/>
              <a:t> of species from among </a:t>
            </a:r>
            <a:r>
              <a:rPr lang="en-US" sz="1200" dirty="0" smtClean="0"/>
              <a:t>multiple patentably distinct embodiments of an invention claimed</a:t>
            </a:r>
            <a:r>
              <a:rPr lang="en-US" sz="1200" b="0" baseline="0" dirty="0" smtClean="0"/>
              <a:t> relies on a </a:t>
            </a:r>
            <a:r>
              <a:rPr lang="en-US" sz="1200" b="1" baseline="0" dirty="0" smtClean="0"/>
              <a:t>t</a:t>
            </a:r>
            <a:r>
              <a:rPr lang="en-US" sz="1200" b="1" dirty="0" smtClean="0"/>
              <a:t>wo-prong</a:t>
            </a:r>
            <a:r>
              <a:rPr lang="en-US" sz="1200" dirty="0" smtClean="0"/>
              <a:t> test for distinctness:</a:t>
            </a:r>
          </a:p>
          <a:p>
            <a:pPr marL="171450" indent="0">
              <a:buNone/>
            </a:pPr>
            <a:r>
              <a:rPr lang="en-US" sz="1200" dirty="0" smtClean="0"/>
              <a:t>(i) Each species, as claimed, requires a mutually exclusive limitation, AND</a:t>
            </a:r>
          </a:p>
          <a:p>
            <a:pPr marL="171450" indent="0">
              <a:buNone/>
            </a:pPr>
            <a:r>
              <a:rPr lang="en-US" sz="1200" dirty="0" smtClean="0"/>
              <a:t>(ii) The species, as claimed, are not obvious variants of each other. </a:t>
            </a:r>
          </a:p>
          <a:p>
            <a:pPr marL="171450" indent="0">
              <a:buNone/>
            </a:pPr>
            <a:endParaRPr lang="en-US" sz="1200" dirty="0" smtClean="0"/>
          </a:p>
          <a:p>
            <a:pPr marL="171450" indent="0">
              <a:buNone/>
            </a:pPr>
            <a:r>
              <a:rPr lang="en-US" dirty="0" smtClean="0"/>
              <a:t>Note that having a “mutually exclusive” limitation means the species</a:t>
            </a:r>
            <a:r>
              <a:rPr lang="en-US" baseline="0" dirty="0" smtClean="0"/>
              <a:t> do not overlap in scope.</a:t>
            </a:r>
            <a:endParaRPr lang="en-US" sz="1200" dirty="0" smtClean="0"/>
          </a:p>
          <a:p>
            <a:pPr marL="0" indent="0">
              <a:buNone/>
            </a:pPr>
            <a:endParaRPr lang="en-US"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smtClean="0"/>
              <a:t>Reading and understanding the </a:t>
            </a:r>
            <a:r>
              <a:rPr lang="en-US" sz="1100" baseline="0" dirty="0" smtClean="0"/>
              <a:t>specification and specifically noting the multiple embodiments and any relationships disclosed between these embodiments will help with identifying claims that represent species.  For example, if the specification establishes that the multiple embodiments are alternative ways of achieving the same or a similar result, then whether the embodiments are species should be considered.  If, however, the specification suggests that the multiple embodiments may be used together as part of a larger invention, consider whether the embodiments are subcombinations usable together instead of species.  </a:t>
            </a:r>
            <a:endParaRPr lang="en-US" sz="1100" dirty="0" smtClean="0"/>
          </a:p>
          <a:p>
            <a:pPr marL="0" indent="0">
              <a:buNone/>
            </a:pPr>
            <a:endParaRPr lang="en-US" sz="11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smtClean="0"/>
              <a:t>Note</a:t>
            </a:r>
            <a:r>
              <a:rPr lang="en-US" sz="1100" baseline="0" dirty="0" smtClean="0"/>
              <a:t> that it is possible that t</a:t>
            </a:r>
            <a:r>
              <a:rPr lang="en-US" sz="1100" dirty="0" smtClean="0"/>
              <a:t>he examiner may issue a restriction requirement according to groups of claims,</a:t>
            </a:r>
            <a:r>
              <a:rPr lang="en-US" sz="1100" baseline="0" dirty="0" smtClean="0"/>
              <a:t> for example, </a:t>
            </a:r>
            <a:r>
              <a:rPr lang="en-US" sz="1100" dirty="0" smtClean="0"/>
              <a:t>process and apparatus for its practice, and then additionally require election of</a:t>
            </a:r>
            <a:r>
              <a:rPr lang="en-US" sz="1100" baseline="0" dirty="0" smtClean="0"/>
              <a:t> a species within the elected group.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p>
          <a:p>
            <a:pPr marL="0" indent="0">
              <a:buNone/>
            </a:pPr>
            <a:r>
              <a:rPr lang="en-US" sz="1100" i="1" dirty="0" smtClean="0"/>
              <a:t>MPEP 806.04(f)</a:t>
            </a:r>
            <a:endParaRPr lang="en-US" sz="1000" i="1" dirty="0" smtClean="0"/>
          </a:p>
        </p:txBody>
      </p:sp>
    </p:spTree>
    <p:extLst>
      <p:ext uri="{BB962C8B-B14F-4D97-AF65-F5344CB8AC3E}">
        <p14:creationId xmlns:p14="http://schemas.microsoft.com/office/powerpoint/2010/main" val="3799987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baseline="0" dirty="0" smtClean="0">
                <a:effectLst/>
              </a:rPr>
              <a:t>CBT Narration:</a:t>
            </a:r>
            <a:endParaRPr lang="en-US" i="0" u="none" baseline="0" dirty="0" smtClean="0">
              <a:effectLst/>
            </a:endParaRPr>
          </a:p>
          <a:p>
            <a:pPr marL="331788" lvl="1" indent="-331788">
              <a:buNone/>
            </a:pPr>
            <a:r>
              <a:rPr lang="en-US" dirty="0" smtClean="0"/>
              <a:t>Election of species </a:t>
            </a:r>
            <a:r>
              <a:rPr lang="en-US" b="1" dirty="0" smtClean="0"/>
              <a:t>cannot</a:t>
            </a:r>
            <a:r>
              <a:rPr lang="en-US" dirty="0" smtClean="0"/>
              <a:t> be required when</a:t>
            </a:r>
            <a:r>
              <a:rPr lang="en-US" baseline="0" dirty="0" smtClean="0"/>
              <a:t> t</a:t>
            </a:r>
            <a:r>
              <a:rPr lang="en-US" dirty="0" smtClean="0"/>
              <a:t>he species are obvious variants of each other, OR examining the species together would not</a:t>
            </a:r>
          </a:p>
          <a:p>
            <a:pPr marL="331788" lvl="1" indent="-331788">
              <a:buNone/>
            </a:pPr>
            <a:r>
              <a:rPr lang="en-US" dirty="0" smtClean="0"/>
              <a:t>present a serious burden, OR </a:t>
            </a:r>
            <a:r>
              <a:rPr lang="en-US" b="1" dirty="0" smtClean="0"/>
              <a:t>when </a:t>
            </a:r>
            <a:r>
              <a:rPr lang="en-US" dirty="0" smtClean="0"/>
              <a:t>the claims are only directed to a single species, with no generic claim.</a:t>
            </a:r>
          </a:p>
          <a:p>
            <a:pPr marL="331788" lvl="1" indent="-331788">
              <a:buNone/>
            </a:pPr>
            <a:endParaRPr lang="en-US" dirty="0" smtClean="0"/>
          </a:p>
          <a:p>
            <a:pPr marL="331788" lvl="1" indent="-331788">
              <a:buNone/>
            </a:pPr>
            <a:r>
              <a:rPr lang="en-US" dirty="0" smtClean="0"/>
              <a:t>Note</a:t>
            </a:r>
            <a:r>
              <a:rPr lang="en-US" baseline="0" dirty="0" smtClean="0"/>
              <a:t> that it is not necessary to make a prior art search to assert that the species are not obvious variants.</a:t>
            </a:r>
            <a:endParaRPr lang="en-US" dirty="0" smtClean="0"/>
          </a:p>
          <a:p>
            <a:pPr marL="234950" lvl="2"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61</a:t>
            </a:fld>
            <a:endParaRPr lang="en-US" dirty="0"/>
          </a:p>
        </p:txBody>
      </p:sp>
    </p:spTree>
    <p:extLst>
      <p:ext uri="{BB962C8B-B14F-4D97-AF65-F5344CB8AC3E}">
        <p14:creationId xmlns:p14="http://schemas.microsoft.com/office/powerpoint/2010/main" val="9259821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Knowledge check</a:t>
            </a:r>
            <a:r>
              <a:rPr lang="en-US" b="0" baseline="0" dirty="0" smtClean="0"/>
              <a:t> 10</a:t>
            </a:r>
          </a:p>
          <a:p>
            <a:pPr marL="0" lvl="0" indent="0">
              <a:buNone/>
            </a:pPr>
            <a:endParaRPr lang="en-US" b="0" baseline="0" dirty="0" smtClean="0">
              <a:solidFill>
                <a:schemeClr val="tx1"/>
              </a:solidFill>
            </a:endParaRPr>
          </a:p>
          <a:p>
            <a:pPr marL="0" lvl="0" indent="0">
              <a:buNone/>
            </a:pPr>
            <a:r>
              <a:rPr lang="en-US" b="0" baseline="0" dirty="0" smtClean="0">
                <a:solidFill>
                  <a:schemeClr val="tx1"/>
                </a:solidFill>
              </a:rPr>
              <a:t>Read the claims and consider the figures </a:t>
            </a:r>
            <a:r>
              <a:rPr lang="en-US" b="0" baseline="0" dirty="0" smtClean="0">
                <a:solidFill>
                  <a:prstClr val="black"/>
                </a:solidFill>
              </a:rPr>
              <a:t>to answer the question on the following slide. </a:t>
            </a:r>
            <a:endParaRPr lang="en-US" b="0" dirty="0" smtClean="0">
              <a:solidFill>
                <a:prstClr val="black"/>
              </a:solidFill>
            </a:endParaRPr>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62</a:t>
            </a:fld>
            <a:endParaRPr lang="en-US" dirty="0"/>
          </a:p>
        </p:txBody>
      </p:sp>
    </p:spTree>
    <p:extLst>
      <p:ext uri="{BB962C8B-B14F-4D97-AF65-F5344CB8AC3E}">
        <p14:creationId xmlns:p14="http://schemas.microsoft.com/office/powerpoint/2010/main" val="41798018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28760B-8DA0-44F9-96BC-28909577DF1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584741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none" dirty="0" smtClean="0"/>
              <a:t>CBT Narration:</a:t>
            </a:r>
            <a:endParaRPr lang="en-US" u="non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u="none" baseline="0" dirty="0" smtClean="0"/>
              <a:t>Assuming the criteria for serious burden is also met, an election of species requirement can be made if the LCD and OLED display embodiments of figures 1 and 2 are not disclosed to be obvious variants and would not have been considered so by one of ordinary skill in the art. The requirement could be made even in the absence of claims 2 and 3, by distinguishing between Figures 1 and 2, and categorizing claim 1 as generic to both the LCD and OLED embodiments.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u="none" baseline="0"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64</a:t>
            </a:fld>
            <a:endParaRPr lang="en-US" dirty="0"/>
          </a:p>
        </p:txBody>
      </p:sp>
    </p:spTree>
    <p:extLst>
      <p:ext uri="{BB962C8B-B14F-4D97-AF65-F5344CB8AC3E}">
        <p14:creationId xmlns:p14="http://schemas.microsoft.com/office/powerpoint/2010/main" val="26925159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baseline="0" dirty="0" smtClean="0">
                <a:effectLst/>
              </a:rPr>
              <a:t>CBT Narration:</a:t>
            </a:r>
            <a:endParaRPr lang="en-US" i="0" u="none" baseline="0" dirty="0" smtClean="0">
              <a:effectLst/>
            </a:endParaRPr>
          </a:p>
          <a:p>
            <a:r>
              <a:rPr lang="en-US" i="0" u="none" baseline="0" dirty="0" smtClean="0">
                <a:effectLst/>
              </a:rPr>
              <a:t>Election of species – Markush groupings</a:t>
            </a:r>
          </a:p>
          <a:p>
            <a:endParaRPr lang="en-US" i="0" u="none" baseline="0" dirty="0" smtClean="0">
              <a:effectLst/>
            </a:endParaRPr>
          </a:p>
          <a:p>
            <a:r>
              <a:rPr lang="en-US" dirty="0" smtClean="0"/>
              <a:t>A Markush group is a closed list of alternatives recited within a single claim (for example, “selected from the group consisting of amino, halogen, nitro, </a:t>
            </a:r>
            <a:r>
              <a:rPr lang="en-US" dirty="0" err="1" smtClean="0"/>
              <a:t>chloro</a:t>
            </a:r>
            <a:r>
              <a:rPr lang="en-US" dirty="0" smtClean="0"/>
              <a:t>, and alkyl”).</a:t>
            </a:r>
            <a:r>
              <a:rPr lang="en-US" baseline="0" dirty="0" smtClean="0"/>
              <a:t>  </a:t>
            </a:r>
            <a:r>
              <a:rPr lang="en-US" dirty="0" smtClean="0"/>
              <a:t>This specific wording is not required for Markush treatment.</a:t>
            </a:r>
          </a:p>
          <a:p>
            <a:r>
              <a:rPr lang="en-US" dirty="0" smtClean="0"/>
              <a:t> </a:t>
            </a:r>
          </a:p>
          <a:p>
            <a:r>
              <a:rPr lang="en-US" dirty="0" smtClean="0"/>
              <a:t>Election of species may only be required between patentably distinct alternatives in a proper Markush claim.</a:t>
            </a:r>
            <a:r>
              <a:rPr lang="en-US" baseline="0" dirty="0" smtClean="0"/>
              <a:t>  </a:t>
            </a:r>
            <a:r>
              <a:rPr lang="en-US" dirty="0" smtClean="0"/>
              <a:t>Patentably indistinct alternatives should be grouped together.</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When an elected species in a proper Markush claim is found to be allowable, another species must be examined, until one species is found in the prior art, or until the entire Markush group is found to be allowable over the prior art.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0" u="none" dirty="0" smtClean="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u="none" dirty="0" smtClean="0">
                <a:effectLst/>
              </a:rPr>
              <a:t>As a reminder,</a:t>
            </a:r>
            <a:r>
              <a:rPr lang="en-US" i="0" u="none" baseline="0" dirty="0" smtClean="0">
                <a:effectLst/>
              </a:rPr>
              <a:t> n</a:t>
            </a:r>
            <a:r>
              <a:rPr lang="en-US" i="0" u="none" dirty="0" smtClean="0">
                <a:effectLst/>
              </a:rPr>
              <a:t>ote that where a claim reads on multiple species, only one species needs to be taught or suggested by the prior art in order for the claim to be anticipated or rendered obvious.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u="none" kern="1200" baseline="0" dirty="0" smtClean="0">
              <a:solidFill>
                <a:schemeClr val="tx1"/>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kern="1200" baseline="0" dirty="0" smtClean="0">
                <a:solidFill>
                  <a:schemeClr val="tx1"/>
                </a:solidFill>
                <a:effectLst/>
              </a:rPr>
              <a:t>For further detail regarding determining whether a Markush group is proper, please refer to MPEP 2117.</a:t>
            </a:r>
            <a:endParaRPr lang="en-US" b="0" i="0" u="none" kern="1200" dirty="0" smtClean="0">
              <a:solidFill>
                <a:schemeClr val="tx1"/>
              </a:solidFill>
              <a:effectLst/>
            </a:endParaRPr>
          </a:p>
          <a:p>
            <a:endParaRPr lang="en-US"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65</a:t>
            </a:fld>
            <a:endParaRPr lang="en-US" dirty="0"/>
          </a:p>
        </p:txBody>
      </p:sp>
    </p:spTree>
    <p:extLst>
      <p:ext uri="{BB962C8B-B14F-4D97-AF65-F5344CB8AC3E}">
        <p14:creationId xmlns:p14="http://schemas.microsoft.com/office/powerpoint/2010/main" val="339302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dirty="0" smtClean="0"/>
          </a:p>
          <a:p>
            <a:pPr eaLnBrk="1" hangingPunct="1"/>
            <a:r>
              <a:rPr lang="en-US" altLang="en-US" dirty="0" smtClean="0"/>
              <a:t>Linking</a:t>
            </a:r>
            <a:r>
              <a:rPr lang="en-US" altLang="en-US" baseline="0" dirty="0" smtClean="0"/>
              <a:t> claims</a:t>
            </a:r>
            <a:endParaRPr lang="en-US" altLang="en-US" dirty="0" smtClean="0"/>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66</a:t>
            </a:fld>
            <a:endParaRPr lang="en-US" altLang="en-US" dirty="0" smtClean="0"/>
          </a:p>
        </p:txBody>
      </p:sp>
    </p:spTree>
    <p:extLst>
      <p:ext uri="{BB962C8B-B14F-4D97-AF65-F5344CB8AC3E}">
        <p14:creationId xmlns:p14="http://schemas.microsoft.com/office/powerpoint/2010/main" val="490542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67</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a:t>
            </a:r>
            <a:r>
              <a:rPr lang="en-US" baseline="0" dirty="0" smtClean="0"/>
              <a:t> is a linking claim?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457200" indent="-457200">
              <a:lnSpc>
                <a:spcPct val="120000"/>
              </a:lnSpc>
            </a:pPr>
            <a:r>
              <a:rPr lang="en-US" dirty="0"/>
              <a:t>A linking claim is a claim which, if allowable, links together claimed inventions that would otherwise be properly divisible </a:t>
            </a:r>
            <a:r>
              <a:rPr lang="en-US" dirty="0" smtClean="0"/>
              <a:t>(i.e., </a:t>
            </a:r>
            <a:r>
              <a:rPr lang="en-US" dirty="0" err="1" smtClean="0"/>
              <a:t>restrictable</a:t>
            </a:r>
            <a:r>
              <a:rPr lang="en-US" dirty="0"/>
              <a:t>).  For example, two species represented by different dependent claims could be linked by an allowable independent claim directed to the genus.   </a:t>
            </a:r>
          </a:p>
          <a:p>
            <a:pPr marL="457200" indent="-457200">
              <a:lnSpc>
                <a:spcPct val="120000"/>
              </a:lnSpc>
            </a:pPr>
            <a:endParaRPr lang="en-US" dirty="0"/>
          </a:p>
          <a:p>
            <a:pPr marL="457200" indent="-457200">
              <a:lnSpc>
                <a:spcPct val="120000"/>
              </a:lnSpc>
            </a:pPr>
            <a:r>
              <a:rPr lang="en-US" dirty="0"/>
              <a:t>Note that when a linking claim is found to be allowable, any restriction between linked claims must be withdrawn and the claims rejoined. In this case, the record should be made clear that the restriction has been withdrawn, and identify which claims are being rejoined, as appropriate.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9938193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68</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CBT Narration:</a:t>
            </a: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Linked inventions and common claim types</a:t>
            </a:r>
            <a:r>
              <a:rPr lang="en-US" sz="1200" baseline="0" dirty="0" smtClean="0"/>
              <a:t> linking them.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457200" indent="-457200"/>
            <a:r>
              <a:rPr lang="en-US" sz="1200" dirty="0" smtClean="0"/>
              <a:t>Linking claims and linked inventions are usually either product claims linking properly divisible product inventions, or process claims linking properly</a:t>
            </a:r>
            <a:r>
              <a:rPr lang="en-US" sz="1200" baseline="0" dirty="0" smtClean="0"/>
              <a:t> </a:t>
            </a:r>
            <a:r>
              <a:rPr lang="en-US" sz="1200" dirty="0" smtClean="0"/>
              <a:t>divisible process inventions.  </a:t>
            </a:r>
          </a:p>
          <a:p>
            <a:pPr marL="457200" indent="-457200"/>
            <a:endParaRPr lang="en-US" sz="1200" dirty="0" smtClean="0"/>
          </a:p>
          <a:p>
            <a:pPr marL="457200" indent="-457200"/>
            <a:r>
              <a:rPr lang="en-US" sz="1200" dirty="0" smtClean="0"/>
              <a:t>The most common types of linking claims</a:t>
            </a:r>
            <a:r>
              <a:rPr lang="en-US" sz="1200" baseline="0" dirty="0" smtClean="0"/>
              <a:t> are g</a:t>
            </a:r>
            <a:r>
              <a:rPr lang="en-US" sz="1200" dirty="0" smtClean="0"/>
              <a:t>enus claims linking species claims</a:t>
            </a:r>
            <a:r>
              <a:rPr lang="en-US" sz="1200" baseline="0" dirty="0" smtClean="0"/>
              <a:t> and s</a:t>
            </a:r>
            <a:r>
              <a:rPr lang="en-US" sz="1200" dirty="0" smtClean="0"/>
              <a:t>ubcombination claims linking plural combinations.</a:t>
            </a:r>
          </a:p>
          <a:p>
            <a:pPr marL="457200" indent="0">
              <a:buFont typeface="Segoe UI" panose="020B0502040204020203" pitchFamily="34" charset="0"/>
              <a:buNone/>
            </a:pPr>
            <a:endParaRPr lang="en-US" sz="1200" dirty="0" smtClean="0"/>
          </a:p>
          <a:p>
            <a:pPr marL="457200" indent="-457200"/>
            <a:r>
              <a:rPr lang="en-US" sz="1200" dirty="0" smtClean="0"/>
              <a:t>Restriction can be required between claims to distinct but linked inventions. However, note that</a:t>
            </a:r>
            <a:r>
              <a:rPr lang="en-US" sz="1200" baseline="0" dirty="0" smtClean="0"/>
              <a:t> when </a:t>
            </a:r>
            <a:r>
              <a:rPr lang="en-US" sz="1200" dirty="0" smtClean="0"/>
              <a:t>a linked invention is elected, the linking claims are</a:t>
            </a:r>
            <a:r>
              <a:rPr lang="en-US" sz="1200" baseline="0" dirty="0" smtClean="0"/>
              <a:t> </a:t>
            </a:r>
            <a:r>
              <a:rPr lang="en-US" sz="1200" dirty="0" smtClean="0"/>
              <a:t>examined along with the claims of the elected invention.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Tree>
    <p:extLst>
      <p:ext uri="{BB962C8B-B14F-4D97-AF65-F5344CB8AC3E}">
        <p14:creationId xmlns:p14="http://schemas.microsoft.com/office/powerpoint/2010/main" val="196559264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Knowledge</a:t>
            </a:r>
            <a:r>
              <a:rPr lang="en-US" b="0" baseline="0" dirty="0" smtClean="0"/>
              <a:t> check 11.</a:t>
            </a:r>
          </a:p>
          <a:p>
            <a:pPr marL="0" lvl="0" indent="0">
              <a:buNone/>
            </a:pPr>
            <a:endParaRPr lang="en-US" b="0" baseline="0" dirty="0" smtClean="0">
              <a:solidFill>
                <a:schemeClr val="tx1"/>
              </a:solidFill>
            </a:endParaRPr>
          </a:p>
          <a:p>
            <a:pPr marL="0" lvl="0" indent="0">
              <a:buNone/>
            </a:pPr>
            <a:r>
              <a:rPr lang="en-US" b="0" baseline="0" dirty="0" smtClean="0">
                <a:solidFill>
                  <a:schemeClr val="tx1"/>
                </a:solidFill>
              </a:rPr>
              <a:t>Read the claims and </a:t>
            </a:r>
            <a:r>
              <a:rPr lang="en-US" b="0" baseline="0" dirty="0" smtClean="0">
                <a:solidFill>
                  <a:prstClr val="black"/>
                </a:solidFill>
              </a:rPr>
              <a:t>answer the questions on the slide. </a:t>
            </a:r>
            <a:endParaRPr lang="en-US" b="0" dirty="0" smtClean="0">
              <a:solidFill>
                <a:prstClr val="black"/>
              </a:solidFill>
            </a:endParaRPr>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69</a:t>
            </a:fld>
            <a:endParaRPr lang="en-US" dirty="0"/>
          </a:p>
        </p:txBody>
      </p:sp>
    </p:spTree>
    <p:extLst>
      <p:ext uri="{BB962C8B-B14F-4D97-AF65-F5344CB8AC3E}">
        <p14:creationId xmlns:p14="http://schemas.microsoft.com/office/powerpoint/2010/main" val="127353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endParaRPr lang="en-US" dirty="0" smtClean="0"/>
          </a:p>
          <a:p>
            <a:r>
              <a:rPr lang="en-US" dirty="0" smtClean="0"/>
              <a:t>For</a:t>
            </a:r>
            <a:r>
              <a:rPr lang="en-US" baseline="0" dirty="0" smtClean="0"/>
              <a:t> independent inventions, restriction to one independent invention can be required when it can be shown that two or more claimed inventions are independent AND there would be a serious burden on the examiner if restriction is not required.</a:t>
            </a:r>
          </a:p>
          <a:p>
            <a:endParaRPr lang="en-US" dirty="0" smtClean="0"/>
          </a:p>
          <a:p>
            <a:r>
              <a:rPr lang="en-US" dirty="0" smtClean="0"/>
              <a:t>Two different product</a:t>
            </a:r>
            <a:r>
              <a:rPr lang="en-US" baseline="0" dirty="0" smtClean="0"/>
              <a:t> inventions, or two different process inventions, can be shown to be independent if they are </a:t>
            </a:r>
            <a:r>
              <a:rPr lang="en-US" dirty="0" smtClean="0"/>
              <a:t>not disclosed as capable of being used together, and have different modes of operation, different functions, and different effects. For example,</a:t>
            </a:r>
            <a:r>
              <a:rPr lang="en-US" baseline="0" dirty="0" smtClean="0"/>
              <a:t> </a:t>
            </a:r>
            <a:r>
              <a:rPr lang="en-US" dirty="0" smtClean="0"/>
              <a:t>an article of apparel and a locomotive</a:t>
            </a:r>
            <a:r>
              <a:rPr lang="en-US" baseline="0" dirty="0" smtClean="0"/>
              <a:t> are independent products and </a:t>
            </a:r>
            <a:r>
              <a:rPr lang="en-US" dirty="0" smtClean="0"/>
              <a:t>a process of painting a house and a process of boring a well are independent processes.</a:t>
            </a:r>
          </a:p>
          <a:p>
            <a:endParaRPr lang="en-US" dirty="0" smtClean="0"/>
          </a:p>
          <a:p>
            <a:r>
              <a:rPr lang="en-US" dirty="0" smtClean="0"/>
              <a:t>A product invention and a process invention</a:t>
            </a:r>
            <a:r>
              <a:rPr lang="en-US" baseline="0" dirty="0" smtClean="0"/>
              <a:t> can be shown to be independent if the product cannot be used in, or made by, the process. </a:t>
            </a:r>
            <a:r>
              <a:rPr lang="en-US" dirty="0" smtClean="0"/>
              <a:t>For example, a specific process of molding is independent from a molding apparatus that cannot be used to practice the specific</a:t>
            </a:r>
            <a:r>
              <a:rPr lang="en-US" baseline="0" dirty="0" smtClean="0"/>
              <a:t> </a:t>
            </a:r>
            <a:r>
              <a:rPr lang="en-US" dirty="0" smtClean="0"/>
              <a:t>process.</a:t>
            </a:r>
          </a:p>
          <a:p>
            <a:endParaRPr lang="en-US" dirty="0" smtClean="0"/>
          </a:p>
          <a:p>
            <a:r>
              <a:rPr lang="en-US" dirty="0" smtClean="0"/>
              <a:t>Use FP 8.20.02 to restrict between independent, unrelated inventions and FP 8.20.03 to restrict between an unrelated product and process. </a:t>
            </a:r>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7</a:t>
            </a:fld>
            <a:endParaRPr lang="en-US" dirty="0"/>
          </a:p>
        </p:txBody>
      </p:sp>
    </p:spTree>
    <p:extLst>
      <p:ext uri="{BB962C8B-B14F-4D97-AF65-F5344CB8AC3E}">
        <p14:creationId xmlns:p14="http://schemas.microsoft.com/office/powerpoint/2010/main" val="32522979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r>
              <a:rPr lang="en-US" dirty="0" smtClean="0"/>
              <a:t> </a:t>
            </a:r>
          </a:p>
          <a:p>
            <a:pPr fontAlgn="auto">
              <a:spcAft>
                <a:spcPts val="600"/>
              </a:spcAft>
            </a:pPr>
            <a:r>
              <a:rPr lang="en-US" dirty="0" smtClean="0"/>
              <a:t>Claim 1 is a linking claim because it links claims 2 and 3. </a:t>
            </a:r>
          </a:p>
          <a:p>
            <a:pPr fontAlgn="auto">
              <a:spcAft>
                <a:spcPts val="600"/>
              </a:spcAft>
            </a:pPr>
            <a:endParaRPr lang="en-US" dirty="0" smtClean="0"/>
          </a:p>
          <a:p>
            <a:pPr fontAlgn="auto">
              <a:spcAft>
                <a:spcPts val="600"/>
              </a:spcAft>
            </a:pPr>
            <a:r>
              <a:rPr lang="en-US" dirty="0" smtClean="0"/>
              <a:t>Claim 1 cannot be properly restricted from claims 2 and 3. However, claims 2 and 3 can be restricted from each other. </a:t>
            </a:r>
          </a:p>
          <a:p>
            <a:pPr fontAlgn="auto">
              <a:spcAft>
                <a:spcPts val="600"/>
              </a:spcAft>
            </a:pPr>
            <a:endParaRPr lang="en-US" dirty="0" smtClean="0"/>
          </a:p>
          <a:p>
            <a:pPr fontAlgn="auto">
              <a:spcAft>
                <a:spcPts val="600"/>
              </a:spcAft>
            </a:pPr>
            <a:r>
              <a:rPr lang="en-US" dirty="0" smtClean="0"/>
              <a:t>Any restriction requirement would require election between the invention</a:t>
            </a:r>
            <a:r>
              <a:rPr lang="en-US" baseline="0" dirty="0" smtClean="0"/>
              <a:t> of </a:t>
            </a:r>
            <a:r>
              <a:rPr lang="en-US" dirty="0" smtClean="0"/>
              <a:t>claim</a:t>
            </a:r>
            <a:r>
              <a:rPr lang="en-US" baseline="0" dirty="0" smtClean="0"/>
              <a:t> </a:t>
            </a:r>
            <a:r>
              <a:rPr lang="en-US" dirty="0" smtClean="0"/>
              <a:t>2 and the invention</a:t>
            </a:r>
            <a:r>
              <a:rPr lang="en-US" baseline="0" dirty="0" smtClean="0"/>
              <a:t> of claim </a:t>
            </a:r>
            <a:r>
              <a:rPr lang="en-US" dirty="0" smtClean="0"/>
              <a:t>3. Either election would include linking claim 1. Distinctness</a:t>
            </a:r>
            <a:r>
              <a:rPr lang="en-US" baseline="0" dirty="0" smtClean="0"/>
              <a:t> could be established using “related products” by showing two-way distinctness and a showing of burden, per MPEP 806.05(j). </a:t>
            </a:r>
            <a:endParaRPr lang="en-US" dirty="0" smtClean="0"/>
          </a:p>
          <a:p>
            <a:endParaRPr lang="en-US" i="0" u="none" baseline="0" dirty="0" smtClean="0"/>
          </a:p>
          <a:p>
            <a:r>
              <a:rPr lang="en-US" i="0" u="none" baseline="0" dirty="0" smtClean="0"/>
              <a:t>Note, linking claims are applicable for both independent and dependent claims. </a:t>
            </a:r>
          </a:p>
          <a:p>
            <a:endParaRPr lang="en-US" dirty="0" smtClean="0"/>
          </a:p>
          <a:p>
            <a:endParaRPr lang="en-US" i="0" u="none"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70</a:t>
            </a:fld>
            <a:endParaRPr lang="en-US" dirty="0"/>
          </a:p>
        </p:txBody>
      </p:sp>
    </p:spTree>
    <p:extLst>
      <p:ext uri="{BB962C8B-B14F-4D97-AF65-F5344CB8AC3E}">
        <p14:creationId xmlns:p14="http://schemas.microsoft.com/office/powerpoint/2010/main" val="11546419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dirty="0" smtClean="0"/>
          </a:p>
          <a:p>
            <a:pPr eaLnBrk="1" hangingPunct="1"/>
            <a:r>
              <a:rPr lang="en-US" altLang="en-US" dirty="0" smtClean="0"/>
              <a:t>Formulating a restriction</a:t>
            </a:r>
            <a:r>
              <a:rPr lang="en-US" altLang="en-US" baseline="0" dirty="0" smtClean="0"/>
              <a:t> requirement.</a:t>
            </a:r>
            <a:endParaRPr lang="en-US" altLang="en-US" dirty="0" smtClean="0"/>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71</a:t>
            </a:fld>
            <a:endParaRPr lang="en-US" altLang="en-US" dirty="0" smtClean="0"/>
          </a:p>
        </p:txBody>
      </p:sp>
    </p:spTree>
    <p:extLst>
      <p:ext uri="{BB962C8B-B14F-4D97-AF65-F5344CB8AC3E}">
        <p14:creationId xmlns:p14="http://schemas.microsoft.com/office/powerpoint/2010/main" val="39795226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72</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b="1" i="0" u="none" strike="noStrike" kern="1200" cap="none" spc="0" normalizeH="0" baseline="0" noProof="0" dirty="0" smtClean="0">
                <a:ln>
                  <a:noFill/>
                </a:ln>
                <a:solidFill>
                  <a:schemeClr val="tx1"/>
                </a:solidFill>
                <a:effectLst/>
                <a:uLnTx/>
                <a:uFillTx/>
              </a:rPr>
              <a:t>CBT Narration:</a:t>
            </a:r>
            <a:endParaRPr kumimoji="0" lang="en-US" b="0" i="0" u="none" strike="noStrike" kern="1200" cap="none" spc="0" normalizeH="0" baseline="0" noProof="0" dirty="0" smtClean="0">
              <a:ln>
                <a:noFill/>
              </a:ln>
              <a:solidFill>
                <a:schemeClr val="tx1"/>
              </a:solidFill>
              <a:effectLst/>
              <a:uLnTx/>
              <a:uFillTx/>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b="0" i="0" u="none" strike="noStrike" kern="1200" cap="none" spc="0" normalizeH="0" baseline="0" noProof="0" dirty="0" smtClean="0">
                <a:ln>
                  <a:noFill/>
                </a:ln>
                <a:solidFill>
                  <a:schemeClr val="tx1"/>
                </a:solidFill>
                <a:effectLst/>
                <a:uLnTx/>
                <a:uFillTx/>
              </a:rPr>
              <a:t>Basic steps for restriction among claim groups.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smtClean="0">
              <a:ln>
                <a:noFill/>
              </a:ln>
              <a:solidFill>
                <a:schemeClr val="tx1"/>
              </a:solidFill>
              <a:effectLst/>
              <a:uLnTx/>
              <a:uFillTx/>
            </a:endParaRPr>
          </a:p>
          <a:p>
            <a:pPr marL="457200" indent="-457200">
              <a:spcAft>
                <a:spcPts val="600"/>
              </a:spcAft>
              <a:buFont typeface="+mj-lt"/>
              <a:buAutoNum type="arabicPeriod"/>
            </a:pPr>
            <a:r>
              <a:rPr lang="en-US" dirty="0" smtClean="0"/>
              <a:t>Determine if two or more independent or distinct inventions are claimed (combination-subcombination, product and process for using, etc.).</a:t>
            </a:r>
          </a:p>
          <a:p>
            <a:pPr marL="457200" indent="-457200">
              <a:spcAft>
                <a:spcPts val="600"/>
              </a:spcAft>
              <a:buFont typeface="+mj-lt"/>
              <a:buAutoNum type="arabicPeriod"/>
            </a:pPr>
            <a:r>
              <a:rPr lang="en-US" dirty="0" smtClean="0"/>
              <a:t>For each claim, identify the group to which it belongs.</a:t>
            </a:r>
          </a:p>
          <a:p>
            <a:pPr marL="457200" indent="-457200">
              <a:spcAft>
                <a:spcPts val="600"/>
              </a:spcAft>
              <a:buFont typeface="+mj-lt"/>
              <a:buAutoNum type="arabicPeriod"/>
            </a:pPr>
            <a:r>
              <a:rPr lang="en-US" dirty="0" smtClean="0"/>
              <a:t>Determine CPC classification for each group.</a:t>
            </a:r>
          </a:p>
          <a:p>
            <a:pPr marL="742950" lvl="1" indent="-285750">
              <a:spcAft>
                <a:spcPts val="600"/>
              </a:spcAft>
              <a:buFontTx/>
              <a:buChar char="-"/>
            </a:pPr>
            <a:r>
              <a:rPr lang="en-US" dirty="0" smtClean="0"/>
              <a:t>If any groups are classified outside your art area, confirm classification with the other art unit(s) (</a:t>
            </a:r>
            <a:r>
              <a:rPr lang="en-US" i="1" dirty="0" smtClean="0"/>
              <a:t>MPEP 812.01</a:t>
            </a:r>
            <a:r>
              <a:rPr lang="en-US" dirty="0" smtClean="0"/>
              <a:t>).</a:t>
            </a:r>
          </a:p>
          <a:p>
            <a:pPr marL="742950" lvl="1" indent="-285750">
              <a:spcAft>
                <a:spcPts val="600"/>
              </a:spcAft>
              <a:buFontTx/>
              <a:buChar char="-"/>
            </a:pPr>
            <a:r>
              <a:rPr lang="en-US" dirty="0" smtClean="0"/>
              <a:t>This is critical</a:t>
            </a:r>
            <a:r>
              <a:rPr lang="en-US" baseline="0" dirty="0" smtClean="0"/>
              <a:t> when applicant elects the grouping outside of your area so that you can successfully transfer the case to the art unit that confirmed the classification in their area.</a:t>
            </a:r>
            <a:endParaRPr lang="en-US" dirty="0" smtClean="0"/>
          </a:p>
          <a:p>
            <a:pPr marL="457200" indent="-457200">
              <a:spcAft>
                <a:spcPts val="600"/>
              </a:spcAft>
              <a:buFont typeface="+mj-lt"/>
              <a:buAutoNum type="arabicPeriod"/>
            </a:pPr>
            <a:r>
              <a:rPr lang="en-US" dirty="0" smtClean="0"/>
              <a:t>Explain how each group is independent or distinct from each other group.</a:t>
            </a:r>
          </a:p>
          <a:p>
            <a:pPr marL="457200" indent="-457200">
              <a:spcAft>
                <a:spcPts val="600"/>
              </a:spcAft>
              <a:buFont typeface="+mj-lt"/>
              <a:buAutoNum type="arabicPeriod" startAt="5"/>
            </a:pPr>
            <a:r>
              <a:rPr lang="en-US" dirty="0" smtClean="0"/>
              <a:t>Request oral election.</a:t>
            </a:r>
          </a:p>
          <a:p>
            <a:pPr marL="746125" lvl="1" indent="-285750">
              <a:spcAft>
                <a:spcPts val="600"/>
              </a:spcAft>
              <a:buFontTx/>
              <a:buChar char="-"/>
            </a:pPr>
            <a:r>
              <a:rPr lang="en-US" dirty="0" smtClean="0"/>
              <a:t>No telephone communication is required when the requirement for restriction is complex, the applicant is a pro se, or the examiner knows from past experience that an election will not be made by telephone. (See MPEP </a:t>
            </a:r>
            <a:r>
              <a:rPr lang="en-US" i="1" dirty="0" smtClean="0"/>
              <a:t>812.01</a:t>
            </a:r>
            <a:r>
              <a:rPr lang="en-US" dirty="0" smtClean="0"/>
              <a:t>)</a:t>
            </a:r>
          </a:p>
          <a:p>
            <a:pPr marL="746125" marR="0" lvl="1" indent="-285750" algn="l" defTabSz="914400" rtl="0" eaLnBrk="0" fontAlgn="base" latinLnBrk="0" hangingPunct="0">
              <a:lnSpc>
                <a:spcPct val="100000"/>
              </a:lnSpc>
              <a:spcBef>
                <a:spcPct val="30000"/>
              </a:spcBef>
              <a:spcAft>
                <a:spcPts val="600"/>
              </a:spcAft>
              <a:buClrTx/>
              <a:buSzTx/>
              <a:buFontTx/>
              <a:buChar char="-"/>
              <a:tabLst/>
              <a:defRPr/>
            </a:pPr>
            <a:r>
              <a:rPr kumimoji="0" lang="en-US" b="0" i="0" u="none" strike="noStrike" kern="1200" cap="none" spc="0" normalizeH="0" baseline="0" noProof="0" dirty="0" smtClean="0">
                <a:ln>
                  <a:noFill/>
                </a:ln>
                <a:solidFill>
                  <a:schemeClr val="tx1"/>
                </a:solidFill>
                <a:effectLst/>
                <a:uLnTx/>
                <a:uFillTx/>
              </a:rPr>
              <a:t>The complexity of a restriction depends on the particular field of technology and/or the particular facts of the application. Examiners should contact their individual TC POCs if they have questions about the complexity of their restriction requirements and the individual TC practice. </a:t>
            </a:r>
            <a:endParaRPr lang="en-US" dirty="0" smtClean="0"/>
          </a:p>
          <a:p>
            <a:pPr marL="457200" indent="-457200">
              <a:spcAft>
                <a:spcPts val="600"/>
              </a:spcAft>
              <a:buFont typeface="+mj-lt"/>
              <a:buAutoNum type="arabicPeriod" startAt="5"/>
            </a:pPr>
            <a:r>
              <a:rPr lang="en-US" dirty="0" smtClean="0"/>
              <a:t>If no oral election is made, proceed to written requirement. </a:t>
            </a:r>
          </a:p>
          <a:p>
            <a:pPr marL="457200" indent="-457200">
              <a:spcAft>
                <a:spcPts val="600"/>
              </a:spcAft>
              <a:buFont typeface="+mj-lt"/>
              <a:buAutoNum type="arabicPeriod" startAt="5"/>
            </a:pPr>
            <a:endParaRPr lang="en-US" dirty="0" smtClean="0"/>
          </a:p>
          <a:p>
            <a:pPr marL="0" indent="0">
              <a:spcAft>
                <a:spcPts val="600"/>
              </a:spcAft>
              <a:buFont typeface="+mj-lt"/>
              <a:buNone/>
            </a:pPr>
            <a:r>
              <a:rPr lang="en-US" dirty="0" smtClean="0"/>
              <a:t>The Official Correspondence</a:t>
            </a:r>
            <a:r>
              <a:rPr lang="en-US" baseline="0" dirty="0" smtClean="0"/>
              <a:t> (OC) election/restriction wizard should be used when formulating the written restriction requirement in an office action. </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8244699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endParaRPr lang="en-US" dirty="0" smtClean="0"/>
          </a:p>
          <a:p>
            <a:r>
              <a:rPr lang="en-US" dirty="0" smtClean="0"/>
              <a:t>Written record</a:t>
            </a:r>
            <a:r>
              <a:rPr lang="en-US" baseline="0" dirty="0" smtClean="0"/>
              <a:t> of restriction requirement among claim groups.</a:t>
            </a:r>
          </a:p>
          <a:p>
            <a:endParaRPr lang="en-US" baseline="0" dirty="0" smtClean="0"/>
          </a:p>
          <a:p>
            <a:pPr>
              <a:spcAft>
                <a:spcPts val="600"/>
              </a:spcAft>
            </a:pPr>
            <a:r>
              <a:rPr lang="en-US" dirty="0" smtClean="0"/>
              <a:t>The written restriction requirement must group the claims from which election is to be made.</a:t>
            </a:r>
          </a:p>
          <a:p>
            <a:pPr lvl="1">
              <a:spcAft>
                <a:spcPts val="600"/>
              </a:spcAft>
            </a:pPr>
            <a:r>
              <a:rPr lang="en-US" dirty="0" smtClean="0"/>
              <a:t>Use FPs 8.08-8.11 as needed to establish</a:t>
            </a:r>
            <a:r>
              <a:rPr lang="en-US" baseline="0" dirty="0" smtClean="0"/>
              <a:t> the groupings</a:t>
            </a:r>
            <a:r>
              <a:rPr lang="en-US" dirty="0" smtClean="0"/>
              <a:t>.</a:t>
            </a:r>
          </a:p>
          <a:p>
            <a:pPr lvl="1">
              <a:spcAft>
                <a:spcPts val="600"/>
              </a:spcAft>
            </a:pPr>
            <a:r>
              <a:rPr lang="en-US" dirty="0" smtClean="0"/>
              <a:t>Identify each group by a Roman numeral.</a:t>
            </a:r>
          </a:p>
          <a:p>
            <a:pPr lvl="1">
              <a:spcAft>
                <a:spcPts val="600"/>
              </a:spcAft>
            </a:pPr>
            <a:r>
              <a:rPr lang="en-US" dirty="0" smtClean="0"/>
              <a:t>List the claims in each group. </a:t>
            </a:r>
          </a:p>
          <a:p>
            <a:pPr lvl="1">
              <a:spcAft>
                <a:spcPts val="600"/>
              </a:spcAft>
            </a:pPr>
            <a:endParaRPr lang="en-US" dirty="0" smtClean="0"/>
          </a:p>
          <a:p>
            <a:pPr lvl="0">
              <a:spcAft>
                <a:spcPts val="600"/>
              </a:spcAft>
            </a:pPr>
            <a:r>
              <a:rPr lang="en-US" dirty="0" smtClean="0"/>
              <a:t>Give a short description of total extent of the subject matter claimed in each group, pointing out the critical claims of different scope and identifying whether the claims are directed to a combination, subcombination, process, apparatus, or product</a:t>
            </a:r>
            <a:r>
              <a:rPr lang="en-US" baseline="0" dirty="0" smtClean="0"/>
              <a:t> </a:t>
            </a:r>
            <a:r>
              <a:rPr lang="en-US" dirty="0" smtClean="0"/>
              <a:t>as appropriate.</a:t>
            </a:r>
          </a:p>
          <a:p>
            <a:pPr lvl="0">
              <a:spcAft>
                <a:spcPts val="600"/>
              </a:spcAft>
            </a:pPr>
            <a:endParaRPr lang="en-US" dirty="0" smtClean="0"/>
          </a:p>
          <a:p>
            <a:pPr lvl="0">
              <a:spcAft>
                <a:spcPts val="600"/>
              </a:spcAft>
            </a:pPr>
            <a:r>
              <a:rPr lang="en-US" dirty="0" smtClean="0"/>
              <a:t>Classify each group using CPC classification. </a:t>
            </a:r>
          </a:p>
          <a:p>
            <a:pPr lvl="0">
              <a:spcAft>
                <a:spcPts val="600"/>
              </a:spcAft>
            </a:pPr>
            <a:endParaRPr lang="en-US" dirty="0" smtClean="0"/>
          </a:p>
          <a:p>
            <a:pPr lvl="0">
              <a:spcAft>
                <a:spcPts val="600"/>
              </a:spcAft>
            </a:pPr>
            <a:endParaRPr lang="en-US" dirty="0" smtClean="0"/>
          </a:p>
          <a:p>
            <a:pPr lvl="0">
              <a:spcAft>
                <a:spcPts val="600"/>
              </a:spcAft>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73</a:t>
            </a:fld>
            <a:endParaRPr lang="en-US" dirty="0"/>
          </a:p>
        </p:txBody>
      </p:sp>
    </p:spTree>
    <p:extLst>
      <p:ext uri="{BB962C8B-B14F-4D97-AF65-F5344CB8AC3E}">
        <p14:creationId xmlns:p14="http://schemas.microsoft.com/office/powerpoint/2010/main" val="13079452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endParaRPr lang="en-US" dirty="0" smtClean="0"/>
          </a:p>
          <a:p>
            <a:endParaRPr lang="en-US" dirty="0" smtClean="0"/>
          </a:p>
          <a:p>
            <a:r>
              <a:rPr lang="en-US" dirty="0" smtClean="0"/>
              <a:t>The written restriction</a:t>
            </a:r>
            <a:r>
              <a:rPr lang="en-US" baseline="0" dirty="0" smtClean="0"/>
              <a:t> must p</a:t>
            </a:r>
            <a:r>
              <a:rPr lang="en-US" dirty="0" smtClean="0"/>
              <a:t>rovide reasons for distinctness.</a:t>
            </a:r>
            <a:r>
              <a:rPr lang="en-US" baseline="0" dirty="0" smtClean="0"/>
              <a:t> </a:t>
            </a:r>
            <a:r>
              <a:rPr lang="en-US" dirty="0" smtClean="0"/>
              <a:t>Use FP 8.13 followed by FPS 8.14-8.20.03, as appropriate, to facilitate explanation of the reasons</a:t>
            </a:r>
            <a:r>
              <a:rPr lang="en-US" baseline="0" dirty="0" smtClean="0"/>
              <a:t> for restriction</a:t>
            </a:r>
            <a:r>
              <a:rPr lang="en-US" dirty="0" smtClean="0"/>
              <a:t>. Then explain how each group is independent or distinct from each other group.</a:t>
            </a:r>
          </a:p>
          <a:p>
            <a:pPr lvl="1"/>
            <a:endParaRPr lang="en-US" dirty="0" smtClean="0"/>
          </a:p>
          <a:p>
            <a:r>
              <a:rPr lang="en-US" dirty="0" smtClean="0"/>
              <a:t>The written restriction must also establish burden, require election, and explain the means for traversal.  Use FP 8.21 for this.</a:t>
            </a:r>
          </a:p>
          <a:p>
            <a:endParaRPr lang="en-US" dirty="0" smtClean="0"/>
          </a:p>
          <a:p>
            <a:r>
              <a:rPr lang="en-US" dirty="0" smtClean="0"/>
              <a:t>Also, provide further information, as necessary when:</a:t>
            </a:r>
          </a:p>
          <a:p>
            <a:pPr lvl="1"/>
            <a:r>
              <a:rPr lang="en-US" dirty="0" smtClean="0"/>
              <a:t>There are linked inventions (FP 8.12),</a:t>
            </a:r>
            <a:r>
              <a:rPr lang="en-US" baseline="0" dirty="0" smtClean="0"/>
              <a:t> </a:t>
            </a:r>
            <a:endParaRPr lang="en-US" dirty="0" smtClean="0"/>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Oral election was requested (FP 8.23 used when applicant does elect orally or 8.23.01 when an oral election</a:t>
            </a:r>
            <a:r>
              <a:rPr lang="en-US" baseline="0" dirty="0" smtClean="0"/>
              <a:t> was attempted but did not result in an election being made</a:t>
            </a:r>
            <a:r>
              <a:rPr lang="en-US" dirty="0" smtClean="0"/>
              <a:t>).</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There are joint inventors (FP 8.23.02),</a:t>
            </a:r>
            <a:r>
              <a:rPr lang="en-US" baseline="0" dirty="0" smtClean="0"/>
              <a:t> and/or </a:t>
            </a:r>
            <a:endParaRPr lang="en-US" dirty="0" smtClean="0"/>
          </a:p>
          <a:p>
            <a:pPr lvl="1"/>
            <a:r>
              <a:rPr lang="en-US" dirty="0" smtClean="0"/>
              <a:t>There are claims to a product and a process of making or using the product (FP 8.21.04),</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74</a:t>
            </a:fld>
            <a:endParaRPr lang="en-US" dirty="0"/>
          </a:p>
        </p:txBody>
      </p:sp>
    </p:spTree>
    <p:extLst>
      <p:ext uri="{BB962C8B-B14F-4D97-AF65-F5344CB8AC3E}">
        <p14:creationId xmlns:p14="http://schemas.microsoft.com/office/powerpoint/2010/main" val="37533085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endParaRPr lang="en-US" dirty="0" smtClean="0"/>
          </a:p>
          <a:p>
            <a:endParaRPr lang="en-US" baseline="0" dirty="0" smtClean="0"/>
          </a:p>
          <a:p>
            <a:r>
              <a:rPr lang="en-US" dirty="0" smtClean="0"/>
              <a:t>Be sure to set the appropriate shortened statutory period for reply</a:t>
            </a:r>
            <a:r>
              <a:rPr lang="en-US" baseline="0" dirty="0" smtClean="0"/>
              <a:t>. </a:t>
            </a:r>
          </a:p>
          <a:p>
            <a:endParaRPr lang="en-US" dirty="0" smtClean="0"/>
          </a:p>
          <a:p>
            <a:pPr lvl="1"/>
            <a:r>
              <a:rPr lang="en-US" dirty="0" smtClean="0"/>
              <a:t>A shortened</a:t>
            </a:r>
            <a:r>
              <a:rPr lang="en-US" baseline="0" dirty="0" smtClean="0"/>
              <a:t> statutory period of </a:t>
            </a:r>
            <a:r>
              <a:rPr lang="en-US" dirty="0" smtClean="0"/>
              <a:t>TWO months is given if there is no action on the merits with</a:t>
            </a:r>
            <a:r>
              <a:rPr lang="en-US" baseline="0" dirty="0" smtClean="0"/>
              <a:t> the</a:t>
            </a:r>
            <a:r>
              <a:rPr lang="en-US" dirty="0" smtClean="0"/>
              <a:t> requirement for restriction/election of species,</a:t>
            </a:r>
            <a:r>
              <a:rPr lang="en-US" baseline="0" dirty="0" smtClean="0"/>
              <a:t> for example when applicant did not elect when an oral election was attempted.</a:t>
            </a:r>
            <a:r>
              <a:rPr lang="en-US" dirty="0" smtClean="0"/>
              <a:t> </a:t>
            </a:r>
          </a:p>
          <a:p>
            <a:pPr lvl="1"/>
            <a:r>
              <a:rPr lang="en-US" dirty="0" smtClean="0"/>
              <a:t>A shortened</a:t>
            </a:r>
            <a:r>
              <a:rPr lang="en-US" baseline="0" dirty="0" smtClean="0"/>
              <a:t> statutory period of </a:t>
            </a:r>
            <a:r>
              <a:rPr lang="en-US" dirty="0" smtClean="0"/>
              <a:t>THREE months is given if the requirement for restriction/election of species is part of an action on the merits, for</a:t>
            </a:r>
            <a:r>
              <a:rPr lang="en-US" baseline="0" dirty="0" smtClean="0"/>
              <a:t> example when applicant does elect orally.  </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75</a:t>
            </a:fld>
            <a:endParaRPr lang="en-US" dirty="0"/>
          </a:p>
        </p:txBody>
      </p:sp>
    </p:spTree>
    <p:extLst>
      <p:ext uri="{BB962C8B-B14F-4D97-AF65-F5344CB8AC3E}">
        <p14:creationId xmlns:p14="http://schemas.microsoft.com/office/powerpoint/2010/main" val="2620741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endParaRPr lang="en-US" dirty="0" smtClean="0"/>
          </a:p>
          <a:p>
            <a:r>
              <a:rPr lang="en-US" dirty="0" smtClean="0"/>
              <a:t>Formulating</a:t>
            </a:r>
            <a:r>
              <a:rPr lang="en-US" baseline="0" dirty="0" smtClean="0"/>
              <a:t> an election of species requirement.</a:t>
            </a:r>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76</a:t>
            </a:fld>
            <a:endParaRPr lang="en-US" dirty="0"/>
          </a:p>
        </p:txBody>
      </p:sp>
    </p:spTree>
    <p:extLst>
      <p:ext uri="{BB962C8B-B14F-4D97-AF65-F5344CB8AC3E}">
        <p14:creationId xmlns:p14="http://schemas.microsoft.com/office/powerpoint/2010/main" val="15734591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CBT Narration:</a:t>
            </a: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formulating an election of species requirement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457200" indent="-457200">
              <a:spcAft>
                <a:spcPts val="600"/>
              </a:spcAft>
              <a:buFont typeface="+mj-lt"/>
              <a:buAutoNum type="arabicPeriod"/>
            </a:pPr>
            <a:r>
              <a:rPr lang="en-US" dirty="0" smtClean="0"/>
              <a:t>Identify any generic claims</a:t>
            </a:r>
          </a:p>
          <a:p>
            <a:pPr marL="457200" indent="-457200">
              <a:spcAft>
                <a:spcPts val="600"/>
              </a:spcAft>
              <a:buFont typeface="+mj-lt"/>
              <a:buAutoNum type="arabicPeriod"/>
            </a:pPr>
            <a:r>
              <a:rPr lang="en-US" dirty="0" smtClean="0"/>
              <a:t>Identify the patentably distinct species, preferably by figures or distinguishing characteristics.</a:t>
            </a:r>
          </a:p>
          <a:p>
            <a:pPr marL="741363" lvl="1" indent="-279400">
              <a:spcAft>
                <a:spcPts val="600"/>
              </a:spcAft>
            </a:pPr>
            <a:r>
              <a:rPr lang="en-US" dirty="0" smtClean="0"/>
              <a:t>If species cannot be conveniently identified by figures or characteristics, claims may be used for grouping.</a:t>
            </a:r>
          </a:p>
          <a:p>
            <a:pPr marL="457200" indent="-457200">
              <a:spcAft>
                <a:spcPts val="600"/>
              </a:spcAft>
              <a:buFont typeface="+mj-lt"/>
              <a:buAutoNum type="arabicPeriod"/>
            </a:pPr>
            <a:r>
              <a:rPr lang="en-US" dirty="0" smtClean="0"/>
              <a:t>Explain</a:t>
            </a:r>
            <a:r>
              <a:rPr lang="en-US" baseline="0" dirty="0" smtClean="0"/>
              <a:t> </a:t>
            </a:r>
            <a:r>
              <a:rPr lang="en-US" dirty="0" smtClean="0"/>
              <a:t>how each group is independent or distinct from each other group</a:t>
            </a:r>
            <a:r>
              <a:rPr lang="en-US" baseline="0" dirty="0" smtClean="0"/>
              <a:t> using the two-way test.</a:t>
            </a:r>
            <a:endParaRPr lang="en-US" dirty="0" smtClean="0"/>
          </a:p>
          <a:p>
            <a:pPr marL="457200" indent="-457200">
              <a:spcAft>
                <a:spcPts val="600"/>
              </a:spcAft>
              <a:buFont typeface="+mj-lt"/>
              <a:buAutoNum type="arabicPeriod"/>
            </a:pPr>
            <a:r>
              <a:rPr lang="en-US" dirty="0" smtClean="0"/>
              <a:t>Follow the same general procedures for restriction, including an attempt to obtain an oral election from applicant</a:t>
            </a:r>
          </a:p>
          <a:p>
            <a:pPr marL="0" indent="0">
              <a:spcAft>
                <a:spcPts val="600"/>
              </a:spcAft>
              <a:buFont typeface="+mj-lt"/>
              <a:buNone/>
            </a:pPr>
            <a:endParaRPr lang="en-US" dirty="0" smtClean="0"/>
          </a:p>
          <a:p>
            <a:pPr marL="0" indent="0">
              <a:spcAft>
                <a:spcPts val="600"/>
              </a:spcAft>
              <a:buFont typeface="+mj-lt"/>
              <a:buNone/>
            </a:pPr>
            <a:r>
              <a:rPr lang="en-US" dirty="0" smtClean="0"/>
              <a:t>Note that applicant is required to elect a single disclosed species or group of patentably indistinct species and should identify the claims that correspond to the elected embodiment.  Any generic claims would be examined</a:t>
            </a:r>
            <a:r>
              <a:rPr lang="en-US" baseline="0" dirty="0" smtClean="0"/>
              <a:t> along with the elected species. </a:t>
            </a:r>
            <a:endParaRPr lang="en-US" dirty="0" smtClean="0"/>
          </a:p>
          <a:p>
            <a:pPr marL="0" indent="0">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77</a:t>
            </a:fld>
            <a:endParaRPr lang="en-US" dirty="0"/>
          </a:p>
        </p:txBody>
      </p:sp>
    </p:spTree>
    <p:extLst>
      <p:ext uri="{BB962C8B-B14F-4D97-AF65-F5344CB8AC3E}">
        <p14:creationId xmlns:p14="http://schemas.microsoft.com/office/powerpoint/2010/main" val="21137308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p>
          <a:p>
            <a:r>
              <a:rPr lang="en-US" dirty="0" smtClean="0"/>
              <a:t>Written</a:t>
            </a:r>
            <a:r>
              <a:rPr lang="en-US" baseline="0" dirty="0" smtClean="0"/>
              <a:t> record of election requirement.</a:t>
            </a:r>
          </a:p>
          <a:p>
            <a:endParaRPr lang="en-US" baseline="0" dirty="0" smtClean="0"/>
          </a:p>
          <a:p>
            <a:pPr>
              <a:spcAft>
                <a:spcPts val="600"/>
              </a:spcAft>
            </a:pPr>
            <a:r>
              <a:rPr lang="en-US" dirty="0" smtClean="0"/>
              <a:t>When establishing a written record of an election of species, clearly identify the patentably distinct species or groups of species from which an election is to be made.</a:t>
            </a:r>
            <a:r>
              <a:rPr lang="en-US" baseline="0" dirty="0" smtClean="0"/>
              <a:t> </a:t>
            </a:r>
            <a:r>
              <a:rPr lang="en-US" dirty="0" smtClean="0"/>
              <a:t>Use form paragraphs 8.01 and 8.02 to establish the election.</a:t>
            </a:r>
          </a:p>
          <a:p>
            <a:pPr>
              <a:spcAft>
                <a:spcPts val="600"/>
              </a:spcAft>
            </a:pPr>
            <a:endParaRPr lang="en-US" dirty="0" smtClean="0"/>
          </a:p>
          <a:p>
            <a:pPr>
              <a:spcAft>
                <a:spcPts val="600"/>
              </a:spcAft>
            </a:pPr>
            <a:r>
              <a:rPr lang="en-US" dirty="0" smtClean="0"/>
              <a:t>Explain reasons for distinctness and how each group is independent or distinct from each other group.</a:t>
            </a:r>
          </a:p>
          <a:p>
            <a:pPr>
              <a:spcAft>
                <a:spcPts val="600"/>
              </a:spcAft>
            </a:pPr>
            <a:endParaRPr lang="en-US" dirty="0" smtClean="0"/>
          </a:p>
          <a:p>
            <a:pPr>
              <a:spcAft>
                <a:spcPts val="600"/>
              </a:spcAft>
            </a:pPr>
            <a:r>
              <a:rPr lang="en-US" dirty="0" smtClean="0"/>
              <a:t>Establish burden.</a:t>
            </a:r>
          </a:p>
          <a:p>
            <a:pPr>
              <a:spcAft>
                <a:spcPts val="600"/>
              </a:spcAft>
            </a:pPr>
            <a:endParaRPr lang="en-US" dirty="0" smtClean="0"/>
          </a:p>
          <a:p>
            <a:pPr>
              <a:spcAft>
                <a:spcPts val="600"/>
              </a:spcAft>
            </a:pPr>
            <a:r>
              <a:rPr lang="en-US" dirty="0" smtClean="0"/>
              <a:t>Require election and explain the means for traversal.</a:t>
            </a:r>
          </a:p>
          <a:p>
            <a:pPr>
              <a:spcAft>
                <a:spcPts val="600"/>
              </a:spcAft>
            </a:pPr>
            <a:endParaRPr lang="en-US" dirty="0" smtClean="0"/>
          </a:p>
          <a:p>
            <a:pPr>
              <a:spcAft>
                <a:spcPts val="600"/>
              </a:spcAft>
            </a:pPr>
            <a:r>
              <a:rPr lang="en-US" dirty="0" smtClean="0"/>
              <a:t>Explain the procedure upon allowance of a generic claim, i.e.</a:t>
            </a:r>
            <a:r>
              <a:rPr lang="en-US" baseline="0" dirty="0" smtClean="0"/>
              <a:t> the non-elected species which depend from or otherwise require all the limitations of an allowable generic claim will be rejoined.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78</a:t>
            </a:fld>
            <a:endParaRPr lang="en-US" dirty="0"/>
          </a:p>
        </p:txBody>
      </p:sp>
    </p:spTree>
    <p:extLst>
      <p:ext uri="{BB962C8B-B14F-4D97-AF65-F5344CB8AC3E}">
        <p14:creationId xmlns:p14="http://schemas.microsoft.com/office/powerpoint/2010/main" val="33631505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endParaRPr lang="en-US" dirty="0" smtClean="0"/>
          </a:p>
          <a:p>
            <a:pPr>
              <a:spcAft>
                <a:spcPts val="600"/>
              </a:spcAft>
            </a:pPr>
            <a:r>
              <a:rPr lang="en-US" dirty="0" smtClean="0"/>
              <a:t>Also</a:t>
            </a:r>
            <a:r>
              <a:rPr lang="en-US" baseline="0" dirty="0" smtClean="0"/>
              <a:t> in the written record, pr</a:t>
            </a:r>
            <a:r>
              <a:rPr lang="en-US" dirty="0" smtClean="0"/>
              <a:t>ovide further information as appropriate</a:t>
            </a:r>
            <a:r>
              <a:rPr lang="en-US" baseline="0" dirty="0" smtClean="0"/>
              <a:t> </a:t>
            </a:r>
            <a:r>
              <a:rPr lang="en-US" dirty="0" smtClean="0"/>
              <a:t>when</a:t>
            </a:r>
            <a:r>
              <a:rPr lang="en-US" baseline="0" dirty="0" smtClean="0"/>
              <a:t> t</a:t>
            </a:r>
            <a:r>
              <a:rPr lang="en-US" dirty="0" smtClean="0"/>
              <a:t>here are joint inventors (FP 8.23.02), an oral election was requested (either FP 8.23 when an oral election was made or 8.23.01 when</a:t>
            </a:r>
            <a:r>
              <a:rPr lang="en-US" baseline="0" dirty="0" smtClean="0"/>
              <a:t> oral election was attempted but unsuccessful), a</a:t>
            </a:r>
            <a:r>
              <a:rPr lang="en-US" dirty="0" smtClean="0"/>
              <a:t>nd set the appropriate shortened statutory period for reply.</a:t>
            </a:r>
          </a:p>
          <a:p>
            <a:pPr>
              <a:spcAft>
                <a:spcPts val="600"/>
              </a:spcAft>
            </a:pPr>
            <a:endParaRPr lang="en-US" dirty="0" smtClean="0"/>
          </a:p>
          <a:p>
            <a:pPr>
              <a:spcAft>
                <a:spcPts val="600"/>
              </a:spcAft>
            </a:pPr>
            <a:r>
              <a:rPr lang="en-US" dirty="0" smtClean="0"/>
              <a:t>A TWO month shortened</a:t>
            </a:r>
            <a:r>
              <a:rPr lang="en-US" baseline="0" dirty="0" smtClean="0"/>
              <a:t> statutory period is provided</a:t>
            </a:r>
            <a:r>
              <a:rPr lang="en-US" dirty="0" smtClean="0"/>
              <a:t> if the requirement for restriction/election of species is sent alone,</a:t>
            </a:r>
            <a:r>
              <a:rPr lang="en-US" baseline="0" dirty="0" smtClean="0"/>
              <a:t> with </a:t>
            </a:r>
            <a:r>
              <a:rPr lang="en-US" dirty="0" smtClean="0"/>
              <a:t>no action on the merits.</a:t>
            </a:r>
            <a:r>
              <a:rPr lang="en-US" baseline="0" dirty="0" smtClean="0"/>
              <a:t> </a:t>
            </a:r>
            <a:r>
              <a:rPr lang="en-US" dirty="0" smtClean="0"/>
              <a:t>A THREE month shorted statutory period is provided</a:t>
            </a:r>
            <a:r>
              <a:rPr lang="en-US" baseline="0" dirty="0" smtClean="0"/>
              <a:t> if the </a:t>
            </a:r>
            <a:r>
              <a:rPr lang="en-US" dirty="0" smtClean="0"/>
              <a:t>requirement for restriction/election of species is part of action on the merits.</a:t>
            </a:r>
          </a:p>
          <a:p>
            <a:pPr lvl="1">
              <a:spcAft>
                <a:spcPts val="600"/>
              </a:spcAft>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79</a:t>
            </a:fld>
            <a:endParaRPr lang="en-US" dirty="0"/>
          </a:p>
        </p:txBody>
      </p:sp>
    </p:spTree>
    <p:extLst>
      <p:ext uri="{BB962C8B-B14F-4D97-AF65-F5344CB8AC3E}">
        <p14:creationId xmlns:p14="http://schemas.microsoft.com/office/powerpoint/2010/main" val="129731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8</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eaLnBrk="1" hangingPunct="1"/>
            <a:r>
              <a:rPr lang="en-US" b="1" strike="noStrike" baseline="0" dirty="0" smtClean="0"/>
              <a:t>CBT Narration:</a:t>
            </a:r>
            <a:r>
              <a:rPr lang="en-US" strike="noStrike" baseline="0" dirty="0" smtClean="0"/>
              <a:t/>
            </a:r>
            <a:br>
              <a:rPr lang="en-US" strike="noStrike" baseline="0" dirty="0" smtClean="0"/>
            </a:br>
            <a:r>
              <a:rPr lang="en-US" strike="noStrike" baseline="0" dirty="0" smtClean="0"/>
              <a:t>Related but distinct inventions</a:t>
            </a:r>
          </a:p>
          <a:p>
            <a:pPr eaLnBrk="1" hangingPunct="1"/>
            <a:endParaRPr lang="en-US" strike="noStrike" baseline="0" dirty="0" smtClean="0"/>
          </a:p>
          <a:p>
            <a:pPr eaLnBrk="1" hangingPunct="1"/>
            <a:r>
              <a:rPr lang="en-US" strike="noStrike" baseline="0" dirty="0" smtClean="0"/>
              <a:t>Separate from independent inventions are related but distinct inventions. </a:t>
            </a:r>
            <a:r>
              <a:rPr lang="en-US" b="0" strike="noStrike" baseline="0" dirty="0" smtClean="0"/>
              <a:t>Inventions that are related may </a:t>
            </a:r>
            <a:r>
              <a:rPr lang="en-US" strike="noStrike" baseline="0" dirty="0" smtClean="0"/>
              <a:t>be considered distinct if not connected in at least one of design, operation, or effect. </a:t>
            </a:r>
          </a:p>
          <a:p>
            <a:pPr eaLnBrk="1" hangingPunct="1"/>
            <a:endParaRPr lang="en-US" strike="noStrike" baseline="0" dirty="0" smtClean="0"/>
          </a:p>
          <a:p>
            <a:pPr eaLnBrk="1" hangingPunct="1"/>
            <a:r>
              <a:rPr lang="en-US" strike="noStrike" baseline="0" dirty="0" smtClean="0"/>
              <a:t>In this example, an electronic cash register is shown along with a manual cash register.  These products are not independent inventions but are related as species under a common genus of cash registers. </a:t>
            </a:r>
          </a:p>
          <a:p>
            <a:pPr eaLnBrk="1" hangingPunct="1"/>
            <a:endParaRPr lang="en-US" strike="noStrike" baseline="0" dirty="0" smtClean="0"/>
          </a:p>
        </p:txBody>
      </p:sp>
    </p:spTree>
    <p:extLst>
      <p:ext uri="{BB962C8B-B14F-4D97-AF65-F5344CB8AC3E}">
        <p14:creationId xmlns:p14="http://schemas.microsoft.com/office/powerpoint/2010/main" val="16026980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dirty="0" smtClean="0"/>
          </a:p>
          <a:p>
            <a:pPr eaLnBrk="1" hangingPunct="1"/>
            <a:r>
              <a:rPr lang="en-US" altLang="en-US" dirty="0" smtClean="0"/>
              <a:t>Responding to applicant’s election</a:t>
            </a:r>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80</a:t>
            </a:fld>
            <a:endParaRPr lang="en-US" altLang="en-US" dirty="0" smtClean="0"/>
          </a:p>
        </p:txBody>
      </p:sp>
    </p:spTree>
    <p:extLst>
      <p:ext uri="{BB962C8B-B14F-4D97-AF65-F5344CB8AC3E}">
        <p14:creationId xmlns:p14="http://schemas.microsoft.com/office/powerpoint/2010/main" val="21882143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81</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rPr>
              <a:t>CBT Narration:</a:t>
            </a:r>
            <a:endParaRPr kumimoji="0" lang="en-US"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rPr>
              <a:t>Oral elections.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endParaRPr>
          </a:p>
          <a:p>
            <a:pPr>
              <a:lnSpc>
                <a:spcPct val="120000"/>
              </a:lnSpc>
              <a:buFont typeface="Arial" panose="020B0604020202020204" pitchFamily="34" charset="0"/>
              <a:buNone/>
            </a:pPr>
            <a:r>
              <a:rPr lang="en-US" dirty="0" smtClean="0"/>
              <a:t>When an oral election is made, the next office action must include a written record of the restriction requirement and a complete action on the merits of the elected invention. The write-up should clearly explain the claim groupings and/or species and the grounds upon which they are found to be independent or distinct.</a:t>
            </a:r>
          </a:p>
          <a:p>
            <a:pPr marL="0" indent="0">
              <a:lnSpc>
                <a:spcPct val="120000"/>
              </a:lnSpc>
              <a:buFont typeface="Arial" panose="020B0604020202020204" pitchFamily="34" charset="0"/>
              <a:buNone/>
            </a:pPr>
            <a:endParaRPr lang="en-US" dirty="0" smtClean="0"/>
          </a:p>
          <a:p>
            <a:pPr marL="0" indent="0">
              <a:lnSpc>
                <a:spcPct val="120000"/>
              </a:lnSpc>
              <a:buFont typeface="Arial" panose="020B0604020202020204" pitchFamily="34" charset="0"/>
              <a:buNone/>
            </a:pPr>
            <a:r>
              <a:rPr lang="en-US" dirty="0" smtClean="0"/>
              <a:t>When applicant declines to make an oral election, the next office action should be a written restriction requirement where</a:t>
            </a:r>
            <a:r>
              <a:rPr lang="en-US" baseline="0" dirty="0" smtClean="0"/>
              <a:t> </a:t>
            </a:r>
            <a:r>
              <a:rPr lang="en-US" b="1" dirty="0" smtClean="0"/>
              <a:t>NO</a:t>
            </a:r>
            <a:r>
              <a:rPr lang="en-US" dirty="0" smtClean="0"/>
              <a:t> action on the merits is made. Form paragraph 8.23.01 should be used. All automated steps in OC form paragraphs for making a restriction requirement must be followed and the appropriate information filled 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Official Correspondence</a:t>
            </a:r>
            <a:r>
              <a:rPr lang="en-US" baseline="0" dirty="0" smtClean="0"/>
              <a:t> (OC) election/restriction wizard should be used when formulating the written restriction requirement in an office action. </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11410384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82</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i="0" u="none" baseline="0" dirty="0" smtClean="0"/>
              <a:t>CBT Narration:</a:t>
            </a:r>
            <a:endParaRPr lang="en-US" i="0" u="none" baseline="0" dirty="0" smtClean="0"/>
          </a:p>
          <a:p>
            <a:r>
              <a:rPr lang="en-US" i="0" u="none" baseline="0" dirty="0" smtClean="0"/>
              <a:t>Election with/without traverse.</a:t>
            </a:r>
          </a:p>
          <a:p>
            <a:endParaRPr lang="en-US" i="0" u="none" baseline="0" dirty="0" smtClean="0"/>
          </a:p>
          <a:p>
            <a:pPr marL="341313" indent="-341313">
              <a:lnSpc>
                <a:spcPct val="110000"/>
              </a:lnSpc>
            </a:pPr>
            <a:r>
              <a:rPr lang="en-US" sz="1200" dirty="0" smtClean="0"/>
              <a:t>An examiner’s response to an election should indicate whether the election was made with or without traverse.</a:t>
            </a:r>
          </a:p>
          <a:p>
            <a:pPr marL="341313" indent="-341313">
              <a:lnSpc>
                <a:spcPct val="110000"/>
              </a:lnSpc>
            </a:pPr>
            <a:endParaRPr lang="en-US" sz="1200" dirty="0" smtClean="0"/>
          </a:p>
          <a:p>
            <a:pPr marL="0" marR="0" lvl="0" indent="0" algn="l" defTabSz="914400" rtl="0" eaLnBrk="0" fontAlgn="base" latinLnBrk="0" hangingPunct="0">
              <a:lnSpc>
                <a:spcPct val="110000"/>
              </a:lnSpc>
              <a:spcBef>
                <a:spcPct val="30000"/>
              </a:spcBef>
              <a:spcAft>
                <a:spcPct val="0"/>
              </a:spcAft>
              <a:buClrTx/>
              <a:buSzTx/>
              <a:buFont typeface="Arial" panose="020B0604020202020204" pitchFamily="34" charset="0"/>
              <a:buNone/>
              <a:tabLst/>
              <a:defRPr/>
            </a:pPr>
            <a:r>
              <a:rPr lang="en-US" sz="1200" dirty="0" smtClean="0"/>
              <a:t>If applicant does not distinctly and specifically point out the supposed errors in the restriction requirement, the examiner should treat the election as</a:t>
            </a:r>
            <a:r>
              <a:rPr lang="en-US" sz="1200" baseline="0" dirty="0" smtClean="0"/>
              <a:t> </a:t>
            </a:r>
            <a:r>
              <a:rPr lang="en-US" sz="1200" dirty="0" smtClean="0"/>
              <a:t>made without traverse and should make that of record in the next office action. See</a:t>
            </a:r>
            <a:r>
              <a:rPr lang="en-US" sz="1200" baseline="0" dirty="0" smtClean="0"/>
              <a:t> MPEP </a:t>
            </a:r>
            <a:r>
              <a:rPr lang="en-US" i="0" u="none" baseline="0" dirty="0" smtClean="0"/>
              <a:t>818.01(a) and use </a:t>
            </a:r>
            <a:r>
              <a:rPr lang="en-US" sz="1200" dirty="0" smtClean="0"/>
              <a:t>form paragraph </a:t>
            </a:r>
            <a:r>
              <a:rPr lang="en-US" i="0" u="none" dirty="0" smtClean="0"/>
              <a:t>8.25.02 – Election</a:t>
            </a:r>
            <a:r>
              <a:rPr lang="en-US" i="0" u="none" baseline="0" dirty="0" smtClean="0"/>
              <a:t> Without Traverse Based on Incomplete Reply.</a:t>
            </a:r>
            <a:endParaRPr lang="en-US" sz="1200" dirty="0" smtClean="0"/>
          </a:p>
          <a:p>
            <a:pPr marL="341313" indent="-341313">
              <a:lnSpc>
                <a:spcPct val="110000"/>
              </a:lnSpc>
            </a:pPr>
            <a:endParaRPr lang="en-US" sz="1200" dirty="0" smtClean="0"/>
          </a:p>
          <a:p>
            <a:pPr marL="341313" indent="-341313">
              <a:lnSpc>
                <a:spcPct val="110000"/>
              </a:lnSpc>
            </a:pPr>
            <a:endParaRPr lang="en-US" sz="1200" dirty="0" smtClean="0"/>
          </a:p>
          <a:p>
            <a:pPr marL="0" indent="0">
              <a:buNone/>
            </a:pPr>
            <a:endParaRPr lang="en-US" sz="1050" dirty="0" smtClean="0"/>
          </a:p>
        </p:txBody>
      </p:sp>
    </p:spTree>
    <p:extLst>
      <p:ext uri="{BB962C8B-B14F-4D97-AF65-F5344CB8AC3E}">
        <p14:creationId xmlns:p14="http://schemas.microsoft.com/office/powerpoint/2010/main" val="34922827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83</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baseline="0" dirty="0" smtClean="0"/>
              <a:t>CBT Narration:</a:t>
            </a:r>
            <a:endParaRPr lang="en-US" baseline="0" dirty="0" smtClean="0"/>
          </a:p>
          <a:p>
            <a:pPr>
              <a:buFont typeface="Arial" panose="020B0604020202020204" pitchFamily="34" charset="0"/>
              <a:buNone/>
            </a:pPr>
            <a:r>
              <a:rPr lang="en-US" dirty="0" smtClean="0"/>
              <a:t>Upon consideration of applicant’s election with traverse, the examiner may maintain the restriction requirement.</a:t>
            </a:r>
            <a:r>
              <a:rPr lang="en-US" baseline="0" dirty="0" smtClean="0"/>
              <a:t> I</a:t>
            </a:r>
            <a:r>
              <a:rPr lang="en-US" dirty="0" smtClean="0"/>
              <a:t>f unchanged, the examiner should make the requirement final. </a:t>
            </a:r>
          </a:p>
          <a:p>
            <a:pPr>
              <a:buFont typeface="Arial" panose="020B0604020202020204" pitchFamily="34" charset="0"/>
              <a:buNone/>
            </a:pPr>
            <a:endParaRPr lang="en-US" dirty="0" smtClean="0"/>
          </a:p>
          <a:p>
            <a:pPr>
              <a:buFont typeface="Arial" panose="020B0604020202020204" pitchFamily="34" charset="0"/>
              <a:buNone/>
            </a:pPr>
            <a:r>
              <a:rPr lang="en-US" dirty="0" smtClean="0"/>
              <a:t>Additional explanation should specifically respond to all of applicant’s traversal arguments. Applicant may petition a traversed, final restriction under 37 C.F.R. 1.144 at any time before appeal. If a petition is granted or granted-in-part, the examiner must examine the claims that are no longer subject to restriction as set forth in the petition decision in the next office action.</a:t>
            </a:r>
          </a:p>
          <a:p>
            <a:pPr marL="280988" indent="0">
              <a:buNone/>
            </a:pPr>
            <a:endParaRPr lang="en-US" dirty="0" smtClean="0"/>
          </a:p>
          <a:p>
            <a:endParaRPr lang="en-US" dirty="0"/>
          </a:p>
        </p:txBody>
      </p:sp>
    </p:spTree>
    <p:extLst>
      <p:ext uri="{BB962C8B-B14F-4D97-AF65-F5344CB8AC3E}">
        <p14:creationId xmlns:p14="http://schemas.microsoft.com/office/powerpoint/2010/main" val="16055750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84</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dirty="0" smtClean="0"/>
              <a:t>CBT Narration:</a:t>
            </a:r>
            <a:endParaRPr lang="en-US" dirty="0" smtClean="0"/>
          </a:p>
          <a:p>
            <a:r>
              <a:rPr lang="en-US" dirty="0" smtClean="0"/>
              <a:t>Timing of a restriction requirement.</a:t>
            </a:r>
          </a:p>
          <a:p>
            <a:endParaRPr lang="en-US" dirty="0" smtClean="0"/>
          </a:p>
          <a:p>
            <a:pPr marL="280988" indent="-280988"/>
            <a:r>
              <a:rPr lang="en-US" sz="1200" dirty="0" smtClean="0"/>
              <a:t>37 C.F.R. 1.142(a) Requirement for restriction states in-part:</a:t>
            </a:r>
          </a:p>
          <a:p>
            <a:pPr marL="914400" indent="0">
              <a:buNone/>
            </a:pPr>
            <a:r>
              <a:rPr lang="en-US" sz="1200" i="1" dirty="0" smtClean="0"/>
              <a:t>…Such requirement will normally be made before any action on the merits; however, it may be made at any time before final action. </a:t>
            </a:r>
          </a:p>
          <a:p>
            <a:pPr marL="914400" indent="0">
              <a:buNone/>
            </a:pPr>
            <a:endParaRPr lang="en-US" sz="1200" i="1" dirty="0" smtClean="0"/>
          </a:p>
          <a:p>
            <a:pPr marL="0" indent="0">
              <a:buFont typeface="Arial" panose="020B0604020202020204" pitchFamily="34" charset="0"/>
              <a:buNone/>
            </a:pPr>
            <a:r>
              <a:rPr lang="en-US" sz="1200" b="1" dirty="0" smtClean="0"/>
              <a:t>However,</a:t>
            </a:r>
            <a:r>
              <a:rPr lang="en-US" sz="1200" b="1" baseline="0" dirty="0" smtClean="0"/>
              <a:t> r</a:t>
            </a:r>
            <a:r>
              <a:rPr lang="en-US" sz="1200" b="1" dirty="0" smtClean="0"/>
              <a:t>estrictions after first office action should be rare. </a:t>
            </a:r>
            <a:r>
              <a:rPr lang="en-US" sz="1200" b="0" dirty="0" smtClean="0"/>
              <a:t>R</a:t>
            </a:r>
            <a:r>
              <a:rPr lang="en-US" sz="1200" dirty="0" smtClean="0"/>
              <a:t>estriction is not normally appropriate if the invention has been searched and the claims</a:t>
            </a:r>
            <a:r>
              <a:rPr lang="en-US" sz="1200" baseline="0" dirty="0" smtClean="0"/>
              <a:t> </a:t>
            </a:r>
            <a:r>
              <a:rPr lang="en-US" sz="1200" dirty="0" smtClean="0"/>
              <a:t>have been examined because the</a:t>
            </a:r>
            <a:r>
              <a:rPr lang="en-US" sz="1200" baseline="0" dirty="0" smtClean="0"/>
              <a:t> </a:t>
            </a:r>
            <a:r>
              <a:rPr lang="en-US" sz="1200" dirty="0" smtClean="0"/>
              <a:t>serious burden requirement cannot</a:t>
            </a:r>
            <a:r>
              <a:rPr lang="en-US" sz="1200" baseline="0" dirty="0" smtClean="0"/>
              <a:t> be met. </a:t>
            </a:r>
            <a:endParaRPr lang="en-US" sz="1100" dirty="0" smtClean="0">
              <a:solidFill>
                <a:schemeClr val="tx1">
                  <a:lumMod val="50000"/>
                  <a:lumOff val="50000"/>
                </a:schemeClr>
              </a:solidFill>
            </a:endParaRPr>
          </a:p>
          <a:p>
            <a:endParaRPr lang="en-US" dirty="0" smtClean="0"/>
          </a:p>
        </p:txBody>
      </p:sp>
    </p:spTree>
    <p:extLst>
      <p:ext uri="{BB962C8B-B14F-4D97-AF65-F5344CB8AC3E}">
        <p14:creationId xmlns:p14="http://schemas.microsoft.com/office/powerpoint/2010/main" val="6411097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dirty="0" smtClean="0"/>
          </a:p>
          <a:p>
            <a:pPr eaLnBrk="1" hangingPunct="1"/>
            <a:r>
              <a:rPr lang="en-US" altLang="en-US" dirty="0" smtClean="0"/>
              <a:t>Election by original presentation.</a:t>
            </a:r>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85</a:t>
            </a:fld>
            <a:endParaRPr lang="en-US" altLang="en-US" dirty="0" smtClean="0"/>
          </a:p>
        </p:txBody>
      </p:sp>
    </p:spTree>
    <p:extLst>
      <p:ext uri="{BB962C8B-B14F-4D97-AF65-F5344CB8AC3E}">
        <p14:creationId xmlns:p14="http://schemas.microsoft.com/office/powerpoint/2010/main" val="22385308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86</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eaLnBrk="1" hangingPunct="1"/>
            <a:r>
              <a:rPr lang="en-US" altLang="en-US" b="1" dirty="0" smtClean="0"/>
              <a:t>CBT Narration:</a:t>
            </a:r>
            <a:endParaRPr lang="en-US" altLang="en-US" dirty="0" smtClean="0"/>
          </a:p>
          <a:p>
            <a:pPr marL="457200" indent="-457200">
              <a:lnSpc>
                <a:spcPct val="110000"/>
              </a:lnSpc>
            </a:pPr>
            <a:r>
              <a:rPr lang="en-US" sz="1200" dirty="0" smtClean="0"/>
              <a:t>Election by original presentation limits the </a:t>
            </a:r>
            <a:r>
              <a:rPr lang="en-US" sz="1200" b="1" dirty="0" smtClean="0"/>
              <a:t>subsequent prosecution </a:t>
            </a:r>
            <a:r>
              <a:rPr lang="en-US" sz="1200" dirty="0" smtClean="0"/>
              <a:t>to the initially-examined (acted upon) invention in a single application.</a:t>
            </a:r>
          </a:p>
          <a:p>
            <a:pPr marL="457200" indent="-457200">
              <a:lnSpc>
                <a:spcPct val="110000"/>
              </a:lnSpc>
            </a:pPr>
            <a:endParaRPr lang="en-US" sz="1200" dirty="0" smtClean="0"/>
          </a:p>
          <a:p>
            <a:pPr marL="0" indent="0">
              <a:lnSpc>
                <a:spcPct val="110000"/>
              </a:lnSpc>
              <a:buFont typeface="Arial" panose="020B0604020202020204" pitchFamily="34" charset="0"/>
              <a:buNone/>
            </a:pPr>
            <a:r>
              <a:rPr lang="en-US" sz="1200" dirty="0" smtClean="0"/>
              <a:t>Applicants are generally not permitted to switch inventions after an election is made in response to a restriction requirement, and there has been an office action on the merits of</a:t>
            </a:r>
            <a:r>
              <a:rPr lang="en-US" sz="1200" baseline="0" dirty="0" smtClean="0"/>
              <a:t> </a:t>
            </a:r>
            <a:r>
              <a:rPr lang="en-US" sz="1200" dirty="0" smtClean="0"/>
              <a:t>the elected invention.</a:t>
            </a:r>
            <a:r>
              <a:rPr lang="en-US" sz="1200" baseline="0" dirty="0" smtClean="0"/>
              <a:t> </a:t>
            </a:r>
            <a:r>
              <a:rPr lang="en-US" sz="1200" dirty="0" smtClean="0"/>
              <a:t>Requests for continued examination (RCEs) may not be used as a matter of right to shift inventions.</a:t>
            </a:r>
          </a:p>
          <a:p>
            <a:pPr marL="0" indent="0">
              <a:lnSpc>
                <a:spcPct val="110000"/>
              </a:lnSpc>
              <a:buFont typeface="Arial" panose="020B0604020202020204" pitchFamily="34" charset="0"/>
              <a:buNone/>
            </a:pPr>
            <a:endParaRPr lang="en-US" sz="1200" dirty="0" smtClean="0"/>
          </a:p>
          <a:p>
            <a:pPr marL="0" marR="0" lvl="0" indent="0" algn="l" defTabSz="914400" rtl="0" eaLnBrk="0" fontAlgn="base" latinLnBrk="0" hangingPunct="0">
              <a:lnSpc>
                <a:spcPct val="110000"/>
              </a:lnSpc>
              <a:spcBef>
                <a:spcPct val="30000"/>
              </a:spcBef>
              <a:spcAft>
                <a:spcPct val="0"/>
              </a:spcAft>
              <a:buClrTx/>
              <a:buSzTx/>
              <a:buFont typeface="Arial" panose="020B0604020202020204" pitchFamily="34" charset="0"/>
              <a:buNone/>
              <a:tabLst/>
              <a:defRPr/>
            </a:pPr>
            <a:r>
              <a:rPr lang="en-US" dirty="0" smtClean="0"/>
              <a:t>Where applicant</a:t>
            </a:r>
            <a:r>
              <a:rPr lang="en-US" baseline="0" dirty="0" smtClean="0"/>
              <a:t> presents new claims that could not have been restricted from the claims drawn to the elected invention(s) had they been presented earlier, the newly added claims (if entered) must be examined on the merits.</a:t>
            </a:r>
          </a:p>
          <a:p>
            <a:pPr marL="0" indent="0">
              <a:lnSpc>
                <a:spcPct val="110000"/>
              </a:lnSpc>
              <a:buFont typeface="Arial" panose="020B0604020202020204" pitchFamily="34" charset="0"/>
              <a:buNone/>
            </a:pPr>
            <a:endParaRPr lang="en-US" sz="1200" dirty="0" smtClean="0"/>
          </a:p>
          <a:p>
            <a:pPr marL="457200" indent="0">
              <a:buNone/>
            </a:pPr>
            <a:endParaRPr lang="en-US" sz="1050" dirty="0" smtClean="0"/>
          </a:p>
          <a:p>
            <a:endParaRPr lang="en-US" dirty="0" smtClean="0"/>
          </a:p>
          <a:p>
            <a:endParaRPr lang="en-US" dirty="0"/>
          </a:p>
        </p:txBody>
      </p:sp>
    </p:spTree>
    <p:extLst>
      <p:ext uri="{BB962C8B-B14F-4D97-AF65-F5344CB8AC3E}">
        <p14:creationId xmlns:p14="http://schemas.microsoft.com/office/powerpoint/2010/main" val="31724531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87</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altLang="en-US" b="1" dirty="0" smtClean="0"/>
              <a:t>CBT Narration:</a:t>
            </a:r>
            <a:endParaRPr lang="en-US" altLang="en-US" dirty="0" smtClean="0"/>
          </a:p>
          <a:p>
            <a:pPr marL="0" indent="0">
              <a:lnSpc>
                <a:spcPct val="110000"/>
              </a:lnSpc>
              <a:buFont typeface="Arial" panose="020B0604020202020204" pitchFamily="34" charset="0"/>
              <a:buNone/>
            </a:pPr>
            <a:r>
              <a:rPr lang="en-US" dirty="0" smtClean="0"/>
              <a:t>If applicant later presents claims directed to an invention that is independent or distinct from claims previously examined on the merits, such claims may be withdrawn from consideration as being directed to a non-elected invention. Use FP 8.04 to notify the applicant that those claims will not be examined due to election by original presentation.</a:t>
            </a:r>
          </a:p>
          <a:p>
            <a:pPr marL="0" indent="0">
              <a:lnSpc>
                <a:spcPct val="110000"/>
              </a:lnSpc>
              <a:buFont typeface="Arial" panose="020B0604020202020204" pitchFamily="34" charset="0"/>
              <a:buNone/>
            </a:pPr>
            <a:endParaRPr lang="en-US" dirty="0" smtClean="0"/>
          </a:p>
          <a:p>
            <a:pPr marL="0" indent="0">
              <a:lnSpc>
                <a:spcPct val="110000"/>
              </a:lnSpc>
              <a:buFont typeface="Arial" panose="020B0604020202020204" pitchFamily="34" charset="0"/>
              <a:buNone/>
            </a:pPr>
            <a:r>
              <a:rPr lang="en-US" dirty="0" smtClean="0"/>
              <a:t>An amendment cancelling all claims drawn to the elected invention and presenting only claims drawn to the non-elected invention should not be entered. Such an amendment is non-responsive. Applicant should be notified using FP 8.26.</a:t>
            </a:r>
          </a:p>
          <a:p>
            <a:pPr marL="0" indent="0">
              <a:lnSpc>
                <a:spcPct val="110000"/>
              </a:lnSpc>
              <a:buFont typeface="Arial" panose="020B0604020202020204" pitchFamily="34" charset="0"/>
              <a:buNone/>
            </a:pP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u="none" dirty="0" smtClean="0">
                <a:solidFill>
                  <a:schemeClr val="tx1"/>
                </a:solidFill>
              </a:rPr>
              <a:t>A</a:t>
            </a:r>
            <a:r>
              <a:rPr lang="en-US" i="0" u="none" baseline="0" dirty="0" smtClean="0">
                <a:solidFill>
                  <a:schemeClr val="tx1"/>
                </a:solidFill>
              </a:rPr>
              <a:t> </a:t>
            </a:r>
            <a:r>
              <a:rPr lang="en-US" i="0" u="none" dirty="0" smtClean="0">
                <a:solidFill>
                  <a:schemeClr val="tx1"/>
                </a:solidFill>
              </a:rPr>
              <a:t>non-responsive amendment</a:t>
            </a:r>
            <a:r>
              <a:rPr lang="en-US" i="0" u="none" baseline="0" dirty="0" smtClean="0">
                <a:solidFill>
                  <a:schemeClr val="tx1"/>
                </a:solidFill>
              </a:rPr>
              <a:t> is not the same as a non-compliant response. </a:t>
            </a:r>
            <a:r>
              <a:rPr lang="en-US" i="0" u="none" dirty="0" smtClean="0">
                <a:solidFill>
                  <a:schemeClr val="tx1"/>
                </a:solidFill>
              </a:rPr>
              <a:t>“Non-responsive” means the applicant’s response was incomplete, or that they failed to present any claims directed to an originally-elected invention.</a:t>
            </a:r>
            <a:r>
              <a:rPr lang="en-US" i="0" u="none" baseline="0" dirty="0" smtClean="0">
                <a:solidFill>
                  <a:schemeClr val="tx1"/>
                </a:solidFill>
              </a:rPr>
              <a:t> </a:t>
            </a:r>
            <a:r>
              <a:rPr lang="en-US" i="0" u="none" dirty="0" smtClean="0">
                <a:solidFill>
                  <a:schemeClr val="tx1"/>
                </a:solidFill>
              </a:rPr>
              <a:t>“Non-Compliant” means the response fails to comply with 37 CFR 1.4 or 1.21, which are directed to formalities such as signatures and fees. For example,</a:t>
            </a:r>
            <a:r>
              <a:rPr lang="en-US" i="0" u="none" baseline="0" dirty="0" smtClean="0">
                <a:solidFill>
                  <a:schemeClr val="tx1"/>
                </a:solidFill>
              </a:rPr>
              <a:t> i</a:t>
            </a:r>
            <a:r>
              <a:rPr lang="en-US" i="0" u="none" dirty="0" smtClean="0">
                <a:solidFill>
                  <a:schemeClr val="tx1"/>
                </a:solidFill>
              </a:rPr>
              <a:t>f an</a:t>
            </a:r>
            <a:r>
              <a:rPr lang="en-US" i="0" u="none" baseline="0" dirty="0" smtClean="0">
                <a:solidFill>
                  <a:schemeClr val="tx1"/>
                </a:solidFill>
              </a:rPr>
              <a:t> election was made, and then the claims drawn to the elected invention/species are cancelled, the amendment would be nonresponsive. </a:t>
            </a:r>
            <a:endParaRPr lang="en-US" i="0" u="none" dirty="0" smtClean="0">
              <a:solidFill>
                <a:schemeClr val="tx1"/>
              </a:solidFill>
            </a:endParaRPr>
          </a:p>
          <a:p>
            <a:endParaRPr lang="en-US" i="0" u="none" dirty="0" smtClean="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i="0" u="none" dirty="0" smtClean="0">
                <a:solidFill>
                  <a:schemeClr val="tx1"/>
                </a:solidFill>
              </a:rPr>
              <a:t>Do not use PTOL-324 Notice of Non-Compliant Amendment for a non-responsive amendment. Instead use PTO-90C</a:t>
            </a:r>
            <a:r>
              <a:rPr lang="en-US" i="0" u="none" baseline="0" dirty="0" smtClean="0">
                <a:solidFill>
                  <a:schemeClr val="tx1"/>
                </a:solidFill>
              </a:rPr>
              <a:t> and FP 8.26</a:t>
            </a:r>
            <a:r>
              <a:rPr lang="en-US" i="0" u="none" dirty="0" smtClean="0">
                <a:solidFill>
                  <a:schemeClr val="tx1"/>
                </a:solidFill>
              </a:rPr>
              <a:t>. The examiner should use a blank correspondence to provide explanation of distinctness and treat as a bona fide attempt at response to the office action.</a:t>
            </a:r>
            <a:endParaRPr lang="en-US" i="0" u="sng" dirty="0" smtClean="0">
              <a:solidFill>
                <a:schemeClr val="tx1"/>
              </a:solidFill>
            </a:endParaRPr>
          </a:p>
          <a:p>
            <a:endParaRPr lang="en-US" i="0" u="none" dirty="0" smtClean="0">
              <a:solidFill>
                <a:schemeClr val="tx1"/>
              </a:solidFill>
            </a:endParaRPr>
          </a:p>
          <a:p>
            <a:pPr marL="236538" indent="-236538">
              <a:lnSpc>
                <a:spcPct val="110000"/>
              </a:lnSpc>
            </a:pPr>
            <a:endParaRPr lang="en-US" dirty="0" smtClean="0"/>
          </a:p>
          <a:p>
            <a:pPr marL="0" indent="0">
              <a:buNone/>
            </a:pPr>
            <a:endParaRPr lang="en-US" dirty="0" smtClean="0"/>
          </a:p>
          <a:p>
            <a:endParaRPr lang="en-US" i="0" u="none" dirty="0">
              <a:solidFill>
                <a:schemeClr val="tx1"/>
              </a:solidFill>
            </a:endParaRPr>
          </a:p>
        </p:txBody>
      </p:sp>
    </p:spTree>
    <p:extLst>
      <p:ext uri="{BB962C8B-B14F-4D97-AF65-F5344CB8AC3E}">
        <p14:creationId xmlns:p14="http://schemas.microsoft.com/office/powerpoint/2010/main" val="41877471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88</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eaLnBrk="1" hangingPunct="1"/>
            <a:r>
              <a:rPr lang="en-US" altLang="en-US" b="1" dirty="0" smtClean="0"/>
              <a:t>CBT Narration:</a:t>
            </a:r>
            <a:endParaRPr lang="en-US" altLang="en-US" dirty="0" smtClean="0"/>
          </a:p>
          <a:p>
            <a:pPr>
              <a:lnSpc>
                <a:spcPct val="120000"/>
              </a:lnSpc>
              <a:buFont typeface="Arial" panose="020B0604020202020204" pitchFamily="34" charset="0"/>
              <a:buNone/>
            </a:pPr>
            <a:r>
              <a:rPr lang="en-US" dirty="0" smtClean="0"/>
              <a:t>Originally presented claims may be considered constructively elected regardless of whether a restriction requirement was previously issued by the examiner. One example is</a:t>
            </a:r>
            <a:r>
              <a:rPr lang="en-US" baseline="0" dirty="0" smtClean="0"/>
              <a:t> where </a:t>
            </a:r>
            <a:r>
              <a:rPr lang="en-US" dirty="0" smtClean="0"/>
              <a:t>original claims were directed to only one invention, but after an action on the merits, applicant introduced claims to a second, patentably distinct invention. Election by original</a:t>
            </a:r>
            <a:r>
              <a:rPr lang="en-US" baseline="0" dirty="0" smtClean="0"/>
              <a:t> presentation could also be provoked by amending the originally presented claims to an extent that shifts the invention. </a:t>
            </a:r>
            <a:endParaRPr lang="en-US" dirty="0" smtClean="0"/>
          </a:p>
          <a:p>
            <a:pPr marL="0" indent="0">
              <a:lnSpc>
                <a:spcPct val="120000"/>
              </a:lnSpc>
              <a:buFont typeface="Arial" panose="020B0604020202020204" pitchFamily="34" charset="0"/>
              <a:buNone/>
            </a:pPr>
            <a:endParaRPr lang="en-US" dirty="0" smtClean="0"/>
          </a:p>
          <a:p>
            <a:pPr marL="0" indent="0">
              <a:lnSpc>
                <a:spcPct val="120000"/>
              </a:lnSpc>
              <a:buFont typeface="Arial" panose="020B0604020202020204" pitchFamily="34" charset="0"/>
              <a:buNone/>
            </a:pPr>
            <a:r>
              <a:rPr lang="en-US" dirty="0" smtClean="0"/>
              <a:t>When applying election by original presentation, the next office action should include an</a:t>
            </a:r>
            <a:r>
              <a:rPr lang="en-US" baseline="0" dirty="0" smtClean="0"/>
              <a:t> </a:t>
            </a:r>
            <a:r>
              <a:rPr lang="en-US" dirty="0" smtClean="0"/>
              <a:t>explanation of why the new invention(s) is/are independent or distinct from the originally presented invention, using the same reasoning and relationships discussed for restriction.</a:t>
            </a:r>
            <a:r>
              <a:rPr lang="en-US" baseline="0" dirty="0" smtClean="0"/>
              <a:t> </a:t>
            </a:r>
            <a:r>
              <a:rPr lang="en-US" dirty="0" smtClean="0"/>
              <a:t>The office action should also include the election by original presentation form paragraph (FP 8.04). However, </a:t>
            </a:r>
            <a:r>
              <a:rPr lang="en-US" baseline="0" dirty="0" smtClean="0"/>
              <a:t>this </a:t>
            </a:r>
            <a:r>
              <a:rPr lang="en-US" dirty="0" smtClean="0"/>
              <a:t>form paragraph is</a:t>
            </a:r>
            <a:r>
              <a:rPr lang="en-US" baseline="0" dirty="0" smtClean="0"/>
              <a:t> not a substitute for the explanation.  </a:t>
            </a:r>
            <a:r>
              <a:rPr lang="en-US" dirty="0" smtClean="0"/>
              <a:t> </a:t>
            </a:r>
          </a:p>
          <a:p>
            <a:pPr marL="0" indent="0">
              <a:buFont typeface="Arial" panose="020B0604020202020204" pitchFamily="34" charset="0"/>
              <a:buNone/>
            </a:pPr>
            <a:endParaRPr lang="en-US" i="0" u="none" baseline="0" dirty="0" smtClean="0"/>
          </a:p>
        </p:txBody>
      </p:sp>
    </p:spTree>
    <p:extLst>
      <p:ext uri="{BB962C8B-B14F-4D97-AF65-F5344CB8AC3E}">
        <p14:creationId xmlns:p14="http://schemas.microsoft.com/office/powerpoint/2010/main" val="178894591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b="1" i="0" u="none" strike="noStrike" kern="1200" cap="none" spc="0" normalizeH="0" baseline="0" noProof="0" dirty="0" smtClean="0">
                <a:ln>
                  <a:noFill/>
                </a:ln>
                <a:solidFill>
                  <a:srgbClr val="000000"/>
                </a:solidFill>
                <a:effectLst/>
                <a:uLnTx/>
                <a:uFillTx/>
              </a:rPr>
              <a:t>CBT Narration:</a:t>
            </a:r>
            <a:endParaRPr kumimoji="0" lang="en-US" b="0" i="0" u="none" strike="noStrike" kern="1200" cap="none" spc="0" normalizeH="0" baseline="0" noProof="0" dirty="0" smtClean="0">
              <a:ln>
                <a:noFill/>
              </a:ln>
              <a:solidFill>
                <a:srgbClr val="000000"/>
              </a:solidFill>
              <a:effectLst/>
              <a:uLnTx/>
              <a:uFillTx/>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b="0" i="0" u="none" strike="noStrike" kern="1200" cap="none" spc="0" normalizeH="0" baseline="0" noProof="0" dirty="0" smtClean="0">
                <a:ln>
                  <a:noFill/>
                </a:ln>
                <a:solidFill>
                  <a:srgbClr val="000000"/>
                </a:solidFill>
                <a:effectLst/>
                <a:uLnTx/>
                <a:uFillTx/>
              </a:rPr>
              <a:t>Limits on election by original presentation.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endParaRPr>
          </a:p>
          <a:p>
            <a:pPr marL="0" indent="0">
              <a:buNone/>
            </a:pPr>
            <a:r>
              <a:rPr lang="en-US" dirty="0" smtClean="0"/>
              <a:t>Election by original presentation is NOT applicable when:</a:t>
            </a:r>
          </a:p>
          <a:p>
            <a:pPr marL="0" indent="0">
              <a:buNone/>
            </a:pPr>
            <a:endParaRPr lang="en-US" dirty="0" smtClean="0"/>
          </a:p>
          <a:p>
            <a:pPr marL="0" indent="0">
              <a:buNone/>
            </a:pPr>
            <a:r>
              <a:rPr lang="en-US" dirty="0" smtClean="0"/>
              <a:t>A provisional election of a single species was made in accordance with MPEP 803.02 in a Markush claim and applicant amends the claims such that the </a:t>
            </a:r>
            <a:r>
              <a:rPr lang="en-US" u="none" dirty="0" smtClean="0"/>
              <a:t>elected species is cancelled. In</a:t>
            </a:r>
            <a:r>
              <a:rPr lang="en-US" u="none" baseline="0" dirty="0" smtClean="0"/>
              <a:t> this instance, the </a:t>
            </a:r>
            <a:r>
              <a:rPr lang="en-US" u="none" dirty="0" smtClean="0">
                <a:effectLst/>
              </a:rPr>
              <a:t>examiner should extend the search and examination to a non-elected species. See MPEP</a:t>
            </a:r>
            <a:r>
              <a:rPr lang="en-US" u="none" baseline="0" dirty="0" smtClean="0">
                <a:effectLst/>
              </a:rPr>
              <a:t> 803.02(III)(A).</a:t>
            </a:r>
            <a:endParaRPr lang="en-US" u="none" dirty="0" smtClean="0"/>
          </a:p>
          <a:p>
            <a:pPr marL="0" indent="0">
              <a:buNone/>
            </a:pPr>
            <a:endParaRPr lang="en-US" dirty="0" smtClean="0"/>
          </a:p>
          <a:p>
            <a:pPr marL="0" indent="0">
              <a:buNone/>
            </a:pPr>
            <a:r>
              <a:rPr lang="en-US" dirty="0" smtClean="0"/>
              <a:t>Applicant presents claims that could not have been restricted from the claims drawn to the elected invention had they been presented earlier.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b="0" i="0" u="none" strike="noStrike" kern="1200" cap="none" spc="0" normalizeH="0" baseline="0" noProof="0" dirty="0" smtClean="0">
              <a:ln>
                <a:noFill/>
              </a:ln>
              <a:solidFill>
                <a:srgbClr val="000000"/>
              </a:solidFill>
              <a:effectLst/>
              <a:uLnTx/>
              <a:uFillTx/>
            </a:endParaRPr>
          </a:p>
          <a:p>
            <a:endParaRPr lang="en-US" b="0" u="none"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89</a:t>
            </a:fld>
            <a:endParaRPr lang="en-US" dirty="0"/>
          </a:p>
        </p:txBody>
      </p:sp>
    </p:spTree>
    <p:extLst>
      <p:ext uri="{BB962C8B-B14F-4D97-AF65-F5344CB8AC3E}">
        <p14:creationId xmlns:p14="http://schemas.microsoft.com/office/powerpoint/2010/main" val="60260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9</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eaLnBrk="1" hangingPunct="1"/>
            <a:r>
              <a:rPr lang="en-US" b="1" strike="noStrike" baseline="0" dirty="0" smtClean="0"/>
              <a:t>CBT Narration:</a:t>
            </a:r>
            <a:r>
              <a:rPr lang="en-US" strike="noStrike" baseline="0" dirty="0" smtClean="0"/>
              <a:t/>
            </a:r>
            <a:br>
              <a:rPr lang="en-US" strike="noStrike" baseline="0" dirty="0" smtClean="0"/>
            </a:br>
            <a:r>
              <a:rPr lang="en-US" strike="noStrike" baseline="0" dirty="0" smtClean="0"/>
              <a:t>To recap, two or more inventions are related, or not independent, if they are disclosed as being connected in at least one of design (e.g., structure or method of manufacture), operation (e.g., function or method of use), or effect.</a:t>
            </a:r>
          </a:p>
          <a:p>
            <a:pPr eaLnBrk="1" hangingPunct="1"/>
            <a:endParaRPr lang="en-US" strike="noStrike"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trike="noStrike" baseline="0" dirty="0" smtClean="0"/>
              <a:t>For related inventions to be distinct, the related inventions, as claimed, are not connected in at least one of design, operation, or effect AND at least one invention is PATENTABLE (novel and nonobvious) OVER THE OTHER invention (though they may each be unpatentable over the prior art). </a:t>
            </a:r>
          </a:p>
          <a:p>
            <a:pPr eaLnBrk="1" hangingPunct="1"/>
            <a:endParaRPr lang="en-US" strike="noStrike" baseline="0" dirty="0" smtClean="0"/>
          </a:p>
          <a:p>
            <a:pPr eaLnBrk="1" hangingPunct="1"/>
            <a:r>
              <a:rPr lang="en-US" strike="noStrike" baseline="0" dirty="0" smtClean="0"/>
              <a:t>Restriction can be required when related inventions can be shown to be distinct, and there would be a serious burden on the examiner if restriction is not required. </a:t>
            </a:r>
            <a:r>
              <a:rPr lang="en-US" u="none" strike="noStrike" baseline="0" dirty="0" smtClean="0"/>
              <a:t>T</a:t>
            </a:r>
            <a:r>
              <a:rPr lang="en-US" u="none" dirty="0" smtClean="0"/>
              <a:t>he analysis used to determine whether related</a:t>
            </a:r>
            <a:r>
              <a:rPr lang="en-US" u="none" baseline="0" dirty="0" smtClean="0"/>
              <a:t> inventions are distinct will be covered in more detail later in this presentation.</a:t>
            </a:r>
            <a:endParaRPr lang="en-US" strike="noStrike" baseline="0" dirty="0" smtClean="0"/>
          </a:p>
          <a:p>
            <a:pPr eaLnBrk="1" hangingPunct="1"/>
            <a:endParaRPr lang="en-US" strike="noStrike" baseline="0" dirty="0" smtClean="0"/>
          </a:p>
        </p:txBody>
      </p:sp>
    </p:spTree>
    <p:extLst>
      <p:ext uri="{BB962C8B-B14F-4D97-AF65-F5344CB8AC3E}">
        <p14:creationId xmlns:p14="http://schemas.microsoft.com/office/powerpoint/2010/main" val="15435403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Knowledge check</a:t>
            </a:r>
            <a:r>
              <a:rPr lang="en-US" b="0" baseline="0" dirty="0" smtClean="0"/>
              <a:t> 12.</a:t>
            </a:r>
          </a:p>
          <a:p>
            <a:pPr marL="0" lvl="0" indent="0">
              <a:buNone/>
            </a:pPr>
            <a:endParaRPr lang="en-US" b="0" baseline="0" dirty="0" smtClean="0">
              <a:solidFill>
                <a:schemeClr val="tx1"/>
              </a:solidFill>
            </a:endParaRPr>
          </a:p>
          <a:p>
            <a:pPr marL="0" lvl="0" indent="0">
              <a:buNone/>
            </a:pPr>
            <a:r>
              <a:rPr lang="en-US" b="0" baseline="0" dirty="0" smtClean="0">
                <a:solidFill>
                  <a:schemeClr val="tx1"/>
                </a:solidFill>
              </a:rPr>
              <a:t>Read the </a:t>
            </a:r>
            <a:r>
              <a:rPr lang="en-US" b="1" baseline="0" dirty="0" smtClean="0">
                <a:solidFill>
                  <a:schemeClr val="tx1"/>
                </a:solidFill>
              </a:rPr>
              <a:t>example scenario</a:t>
            </a:r>
            <a:r>
              <a:rPr lang="en-US" b="0" baseline="0" dirty="0" smtClean="0">
                <a:solidFill>
                  <a:schemeClr val="tx1"/>
                </a:solidFill>
              </a:rPr>
              <a:t> and </a:t>
            </a:r>
            <a:r>
              <a:rPr lang="en-US" b="0" baseline="0" dirty="0" smtClean="0">
                <a:solidFill>
                  <a:prstClr val="black"/>
                </a:solidFill>
              </a:rPr>
              <a:t>answer the question on the following slide. </a:t>
            </a:r>
            <a:endParaRPr lang="en-US" b="0" dirty="0" smtClean="0">
              <a:solidFill>
                <a:prstClr val="black"/>
              </a:solidFill>
            </a:endParaRPr>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90</a:t>
            </a:fld>
            <a:endParaRPr lang="en-US" dirty="0"/>
          </a:p>
        </p:txBody>
      </p:sp>
    </p:spTree>
    <p:extLst>
      <p:ext uri="{BB962C8B-B14F-4D97-AF65-F5344CB8AC3E}">
        <p14:creationId xmlns:p14="http://schemas.microsoft.com/office/powerpoint/2010/main" val="406227530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u="none"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228760B-8DA0-44F9-96BC-28909577DF1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373698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baseline="0" dirty="0" smtClean="0"/>
              <a:t>CBT Narration:</a:t>
            </a:r>
            <a:endParaRPr lang="en-US" i="0" u="non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Claim 3 can be withdrawn according to election by original presentation with an explanation as to why the invention of claim 3 is independent or distinct from the originally presented claims. For example, the hammer of the claimed toolkit can be made by the materially different process of stamping. </a:t>
            </a:r>
            <a:endParaRPr lang="en-US" sz="1600" dirty="0" smtClean="0"/>
          </a:p>
          <a:p>
            <a:endParaRPr lang="en-US" i="0" u="none" baseline="0"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92</a:t>
            </a:fld>
            <a:endParaRPr lang="en-US" dirty="0"/>
          </a:p>
        </p:txBody>
      </p:sp>
    </p:spTree>
    <p:extLst>
      <p:ext uri="{BB962C8B-B14F-4D97-AF65-F5344CB8AC3E}">
        <p14:creationId xmlns:p14="http://schemas.microsoft.com/office/powerpoint/2010/main" val="36701741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654050" y="696913"/>
            <a:ext cx="5575300" cy="3486150"/>
          </a:xfrm>
          <a:ln/>
        </p:spPr>
      </p:sp>
      <p:sp>
        <p:nvSpPr>
          <p:cNvPr id="25603" name="Notes Placeholder 2"/>
          <p:cNvSpPr>
            <a:spLocks noGrp="1"/>
          </p:cNvSpPr>
          <p:nvPr>
            <p:ph type="body" idx="1"/>
          </p:nvPr>
        </p:nvSpPr>
        <p:spPr>
          <a:noFill/>
        </p:spPr>
        <p:txBody>
          <a:bodyPr/>
          <a:lstStyle/>
          <a:p>
            <a:pPr eaLnBrk="1" hangingPunct="1"/>
            <a:r>
              <a:rPr lang="en-US" altLang="en-US" b="1" dirty="0" smtClean="0"/>
              <a:t>CBT Narration:</a:t>
            </a:r>
            <a:endParaRPr lang="en-US" altLang="en-US" dirty="0" smtClean="0"/>
          </a:p>
          <a:p>
            <a:pPr eaLnBrk="1" hangingPunct="1"/>
            <a:r>
              <a:rPr lang="en-US" altLang="en-US" dirty="0" smtClean="0"/>
              <a:t>Rejoinder/withdrawal of restriction</a:t>
            </a:r>
            <a:r>
              <a:rPr lang="en-US" altLang="en-US" baseline="0" dirty="0" smtClean="0"/>
              <a:t> requirement.</a:t>
            </a:r>
            <a:endParaRPr lang="en-US" altLang="en-US" dirty="0" smtClean="0"/>
          </a:p>
        </p:txBody>
      </p:sp>
      <p:sp>
        <p:nvSpPr>
          <p:cNvPr id="2560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E4D881-8AE0-4EFF-B759-10629AECB651}" type="slidenum">
              <a:rPr lang="en-US" altLang="en-US" smtClean="0"/>
              <a:pPr>
                <a:spcBef>
                  <a:spcPct val="0"/>
                </a:spcBef>
              </a:pPr>
              <a:t>93</a:t>
            </a:fld>
            <a:endParaRPr lang="en-US" altLang="en-US" dirty="0" smtClean="0"/>
          </a:p>
        </p:txBody>
      </p:sp>
    </p:spTree>
    <p:extLst>
      <p:ext uri="{BB962C8B-B14F-4D97-AF65-F5344CB8AC3E}">
        <p14:creationId xmlns:p14="http://schemas.microsoft.com/office/powerpoint/2010/main" val="16515844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94</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dirty="0" smtClean="0"/>
              <a:t>CBT Narration:</a:t>
            </a:r>
            <a:endParaRPr lang="en-US" dirty="0" smtClean="0"/>
          </a:p>
          <a:p>
            <a:r>
              <a:rPr lang="en-US" sz="1200" kern="1200" dirty="0" smtClean="0">
                <a:solidFill>
                  <a:schemeClr val="tx1"/>
                </a:solidFill>
                <a:effectLst/>
                <a:latin typeface="Times New Roman" pitchFamily="18" charset="0"/>
                <a:ea typeface="+mn-ea"/>
                <a:cs typeface="+mn-cs"/>
              </a:rPr>
              <a:t>When all the claims directed to the elected invention are in condition for allowance, a claim to a non-elected invention must depend from or otherwise require all the limitations of an allowable claim in order to be eligible for rejoinder.</a:t>
            </a:r>
            <a:endParaRPr lang="en-US" dirty="0" smtClean="0"/>
          </a:p>
          <a:p>
            <a:endParaRPr lang="en-US" dirty="0" smtClean="0"/>
          </a:p>
          <a:p>
            <a:r>
              <a:rPr lang="en-US" i="0" u="none" dirty="0" smtClean="0"/>
              <a:t>Rejoinder</a:t>
            </a:r>
            <a:r>
              <a:rPr lang="en-US" i="0" u="none" baseline="0" dirty="0" smtClean="0"/>
              <a:t> can be all of the claims or some of the claims, depending on the restriction requirement. </a:t>
            </a:r>
          </a:p>
          <a:p>
            <a:endParaRPr lang="en-US" i="0" u="none"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that if the non-elected claims were canceled, but the examiner later finds that the limitations of those claims can now be properly included in the application (for example when discovering that a previous restriction requirement was made in error), this may be achieved by adding a notice of withdrawal of the previous restriction requirement to the written record. This puts applicant on notice that they may now be permitted to bring the canceled subject matter back by amending the remaining claims, or by adding new claims, even though direct rejoinder is not an option for the previously canceled claims.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751102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95</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r>
              <a:rPr lang="en-US" b="1" dirty="0" smtClean="0"/>
              <a:t>CBT Narration:</a:t>
            </a:r>
            <a:endParaRPr lang="en-US" dirty="0" smtClean="0"/>
          </a:p>
          <a:p>
            <a:r>
              <a:rPr lang="en-US" sz="1200" dirty="0" smtClean="0"/>
              <a:t>As a best practice, examiners should check whether rejoinder is appropriate after each amendment, and each time an office action is sent.</a:t>
            </a:r>
            <a:r>
              <a:rPr lang="en-US" sz="1200" baseline="0" dirty="0" smtClean="0"/>
              <a:t> </a:t>
            </a:r>
            <a:r>
              <a:rPr lang="en-US" sz="1200" dirty="0" smtClean="0"/>
              <a:t>If all claims elected with traverse are ready for allowance and rejoinder is NOT appropriate, examiner must request permission from applicant to cancel non-elected claims. </a:t>
            </a:r>
          </a:p>
          <a:p>
            <a:endParaRPr lang="en-US" sz="1200" dirty="0" smtClean="0"/>
          </a:p>
          <a:p>
            <a:r>
              <a:rPr lang="en-US" sz="1200" dirty="0" smtClean="0"/>
              <a:t>If an election was made without traverse, claims directed to non-elected species and non-elected inventions that are eligible should be rejoined; if not rejoined, such claims may only be cancelled by examiner’s amendment when expressly authorized by applicant. </a:t>
            </a:r>
          </a:p>
          <a:p>
            <a:endParaRPr lang="en-US" dirty="0"/>
          </a:p>
        </p:txBody>
      </p:sp>
    </p:spTree>
    <p:extLst>
      <p:ext uri="{BB962C8B-B14F-4D97-AF65-F5344CB8AC3E}">
        <p14:creationId xmlns:p14="http://schemas.microsoft.com/office/powerpoint/2010/main" val="53375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eaLnBrk="0" hangingPunct="0">
              <a:spcBef>
                <a:spcPct val="0"/>
              </a:spcBef>
            </a:pPr>
            <a:fld id="{E44CD25F-0511-4E82-ACB4-A02757DBFD8D}" type="slidenum">
              <a:rPr lang="en-US" altLang="en-US" sz="1000" smtClean="0"/>
              <a:pPr eaLnBrk="0" hangingPunct="0">
                <a:spcBef>
                  <a:spcPct val="0"/>
                </a:spcBef>
              </a:pPr>
              <a:t>96</a:t>
            </a:fld>
            <a:endParaRPr lang="en-US" altLang="en-US" sz="1000" dirty="0" smtClean="0"/>
          </a:p>
        </p:txBody>
      </p:sp>
      <p:sp>
        <p:nvSpPr>
          <p:cNvPr id="11267" name="Rectangle 2"/>
          <p:cNvSpPr>
            <a:spLocks noGrp="1" noRot="1" noChangeAspect="1" noChangeArrowheads="1" noTextEdit="1"/>
          </p:cNvSpPr>
          <p:nvPr>
            <p:ph type="sldImg"/>
          </p:nvPr>
        </p:nvSpPr>
        <p:spPr>
          <a:xfrm>
            <a:off x="696913" y="693738"/>
            <a:ext cx="5537200" cy="3460750"/>
          </a:xfrm>
          <a:ln/>
        </p:spPr>
      </p:sp>
      <p:sp>
        <p:nvSpPr>
          <p:cNvPr id="11268"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CBT Narration: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Rejoinder of allowable linking claims.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indent="0">
              <a:buNone/>
            </a:pPr>
            <a:r>
              <a:rPr lang="en-US" dirty="0" smtClean="0"/>
              <a:t>When a linking claim is allowable, any restriction requirement between the inventions it links </a:t>
            </a:r>
            <a:r>
              <a:rPr lang="en-US" b="1" dirty="0" smtClean="0"/>
              <a:t>cannot</a:t>
            </a:r>
            <a:r>
              <a:rPr lang="en-US" dirty="0" smtClean="0"/>
              <a:t> be maintained.</a:t>
            </a:r>
          </a:p>
          <a:p>
            <a:pPr marL="457200" indent="-285750">
              <a:buFont typeface="Arial" panose="020B0604020202020204" pitchFamily="34" charset="0"/>
              <a:buChar char="•"/>
            </a:pPr>
            <a:r>
              <a:rPr lang="en-US" dirty="0" smtClean="0"/>
              <a:t>The record </a:t>
            </a:r>
            <a:r>
              <a:rPr lang="en-US" b="1" dirty="0" smtClean="0"/>
              <a:t>must clearly state </a:t>
            </a:r>
            <a:r>
              <a:rPr lang="en-US" dirty="0" smtClean="0"/>
              <a:t>that the restriction requirement has been </a:t>
            </a:r>
            <a:r>
              <a:rPr lang="en-US" b="1" dirty="0" smtClean="0"/>
              <a:t>withdrawn</a:t>
            </a:r>
            <a:r>
              <a:rPr lang="en-US" dirty="0" smtClean="0"/>
              <a:t>, even if claims to non-elected linked inventions have been canceled.</a:t>
            </a:r>
          </a:p>
          <a:p>
            <a:pPr marL="457200" indent="-285750">
              <a:buFont typeface="Arial" panose="020B0604020202020204" pitchFamily="34" charset="0"/>
              <a:buChar char="•"/>
            </a:pPr>
            <a:r>
              <a:rPr lang="en-US" dirty="0" smtClean="0"/>
              <a:t>Any pending claim(s) depending from or otherwise requiring all the limitations of the allowable linking claim(s) will be </a:t>
            </a:r>
            <a:r>
              <a:rPr lang="en-US" b="1" dirty="0" smtClean="0"/>
              <a:t>rejoined</a:t>
            </a:r>
            <a:r>
              <a:rPr lang="en-US" dirty="0" smtClean="0"/>
              <a:t> and fully examined for patentability.</a:t>
            </a:r>
          </a:p>
          <a:p>
            <a:pPr marL="457200" indent="-285750">
              <a:buFont typeface="Arial" panose="020B0604020202020204" pitchFamily="34" charset="0"/>
              <a:buChar char="•"/>
            </a:pPr>
            <a:r>
              <a:rPr lang="en-US" dirty="0" smtClean="0"/>
              <a:t>When a restriction requirement is withdrawn, the examiner should notify the applicant that any canceled subject matter directed to the non-elected groups may be re-introduced via amendment.</a:t>
            </a:r>
            <a:r>
              <a:rPr lang="en-US" baseline="0" dirty="0" smtClean="0"/>
              <a:t> T</a:t>
            </a:r>
            <a:r>
              <a:rPr lang="en-US" dirty="0" smtClean="0"/>
              <a:t>he applicant need not request rejoinder.</a:t>
            </a:r>
          </a:p>
          <a:p>
            <a:pPr marL="0" indent="0">
              <a:buNone/>
            </a:pPr>
            <a:endParaRPr lang="en-US" i="1" dirty="0" smtClean="0">
              <a:solidFill>
                <a:schemeClr val="bg1">
                  <a:lumMod val="6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25961633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endParaRPr lang="en-US" dirty="0" smtClean="0"/>
          </a:p>
          <a:p>
            <a:r>
              <a:rPr lang="en-US" dirty="0" smtClean="0"/>
              <a:t>Rejoinder relating to combinations.</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Upon determining that all claims directed to an elected combination invention are allowable, the examiner must reconsider the propriety of any restriction requirement between the combination and any subcombination(s).</a:t>
            </a:r>
          </a:p>
          <a:p>
            <a:pPr marL="461963" lvl="1" indent="-295275">
              <a:buFont typeface="Arial" panose="020B0604020202020204" pitchFamily="34" charset="0"/>
              <a:buChar char="•"/>
            </a:pPr>
            <a:r>
              <a:rPr lang="en-US" dirty="0" smtClean="0"/>
              <a:t>If at least one subcombination</a:t>
            </a:r>
            <a:r>
              <a:rPr lang="en-US" baseline="0" dirty="0" smtClean="0"/>
              <a:t> is found allowable, the restriction must be withdrawn between </a:t>
            </a:r>
            <a:r>
              <a:rPr lang="en-US" dirty="0" smtClean="0"/>
              <a:t>elected combination and patentable subcombination.</a:t>
            </a:r>
          </a:p>
          <a:p>
            <a:pPr marL="919163" lvl="2" indent="-295275">
              <a:buFont typeface="Arial" panose="020B0604020202020204" pitchFamily="34" charset="0"/>
              <a:buChar char="•"/>
            </a:pPr>
            <a:r>
              <a:rPr lang="en-US" dirty="0" smtClean="0"/>
              <a:t>This may</a:t>
            </a:r>
            <a:r>
              <a:rPr lang="en-US" baseline="0" dirty="0" smtClean="0"/>
              <a:t> occur where restriction was initially required between </a:t>
            </a:r>
            <a:r>
              <a:rPr lang="en-US" baseline="0" dirty="0" err="1" smtClean="0"/>
              <a:t>ABbr</a:t>
            </a:r>
            <a:r>
              <a:rPr lang="en-US" baseline="0" dirty="0" smtClean="0"/>
              <a:t> and </a:t>
            </a:r>
            <a:r>
              <a:rPr lang="en-US" baseline="0" dirty="0" err="1" smtClean="0"/>
              <a:t>Bsp</a:t>
            </a:r>
            <a:r>
              <a:rPr lang="en-US" baseline="0" dirty="0" smtClean="0"/>
              <a:t>, and during prosecution the combination claim was amended to </a:t>
            </a:r>
            <a:r>
              <a:rPr lang="en-US" baseline="0" dirty="0" err="1" smtClean="0"/>
              <a:t>ABsp</a:t>
            </a:r>
            <a:r>
              <a:rPr lang="en-US" baseline="0" dirty="0" smtClean="0"/>
              <a:t> and found to be allowable.</a:t>
            </a:r>
            <a:endParaRPr lang="en-US" dirty="0" smtClean="0"/>
          </a:p>
          <a:p>
            <a:pPr marL="461963" lvl="1" indent="-295275">
              <a:buFont typeface="Arial" panose="020B0604020202020204" pitchFamily="34" charset="0"/>
              <a:buChar char="•"/>
            </a:pPr>
            <a:r>
              <a:rPr lang="en-US" dirty="0" smtClean="0"/>
              <a:t>Any subcombinations that were searched and found allowable must be rejoined.</a:t>
            </a:r>
          </a:p>
          <a:p>
            <a:pPr marL="461963" lvl="1" indent="-295275">
              <a:buFont typeface="Arial" panose="020B0604020202020204" pitchFamily="34" charset="0"/>
              <a:buChar char="•"/>
            </a:pPr>
            <a:r>
              <a:rPr lang="en-US" dirty="0" smtClean="0"/>
              <a:t>Non-elected claims that require all the limitations of the allowable claim must also be rejoined. </a:t>
            </a:r>
          </a:p>
          <a:p>
            <a:pPr marL="398463" lvl="1" indent="0">
              <a:buNone/>
            </a:pPr>
            <a:endParaRPr lang="en-US"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97</a:t>
            </a:fld>
            <a:endParaRPr lang="en-US" dirty="0"/>
          </a:p>
        </p:txBody>
      </p:sp>
    </p:spTree>
    <p:extLst>
      <p:ext uri="{BB962C8B-B14F-4D97-AF65-F5344CB8AC3E}">
        <p14:creationId xmlns:p14="http://schemas.microsoft.com/office/powerpoint/2010/main" val="23846173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CBT Narration:</a:t>
            </a:r>
            <a:endParaRPr lang="en-US" dirty="0" smtClean="0"/>
          </a:p>
          <a:p>
            <a:r>
              <a:rPr lang="en-US" dirty="0" smtClean="0"/>
              <a:t>Rejoinder of process requiring an allowable product.</a:t>
            </a:r>
          </a:p>
          <a:p>
            <a:endParaRPr lang="en-US" dirty="0" smtClean="0"/>
          </a:p>
          <a:p>
            <a:r>
              <a:rPr lang="en-US" dirty="0" smtClean="0"/>
              <a:t>If elected product claim(s) are subsequently found allowable, consider withdrawn process claims which depend from or otherwise require all the limitations of an allowable product claim for rejoinder. </a:t>
            </a:r>
          </a:p>
          <a:p>
            <a:endParaRPr lang="en-US" dirty="0" smtClean="0"/>
          </a:p>
          <a:p>
            <a:r>
              <a:rPr lang="en-US" dirty="0" smtClean="0"/>
              <a:t>All claims directed to a non-elected process invention must depend from or otherwise require all the limitations of an allowable product claim to be rejoined. </a:t>
            </a:r>
          </a:p>
          <a:p>
            <a:endParaRPr lang="en-US" dirty="0" smtClean="0"/>
          </a:p>
          <a:p>
            <a:r>
              <a:rPr lang="en-US" dirty="0" smtClean="0"/>
              <a:t>Upon rejoinder of claims directed to a previously non-elected process invention, the restriction requirement is withdrawn. </a:t>
            </a:r>
          </a:p>
          <a:p>
            <a:r>
              <a:rPr lang="en-US" dirty="0" smtClean="0"/>
              <a:t>If applicant cancels all the claims directed to a non-elected process invention </a:t>
            </a:r>
            <a:r>
              <a:rPr lang="en-US" b="1" dirty="0" smtClean="0"/>
              <a:t>before</a:t>
            </a:r>
            <a:r>
              <a:rPr lang="en-US" dirty="0" smtClean="0"/>
              <a:t> rejoinder occurs, the examiner should not withdraw the restriction requirement. This will preserve applicant’s rights under </a:t>
            </a:r>
            <a:r>
              <a:rPr lang="en-US" b="1" dirty="0" smtClean="0"/>
              <a:t>35 U.S.C. 121</a:t>
            </a:r>
            <a:r>
              <a:rPr lang="en-US" dirty="0" smtClean="0"/>
              <a:t>.</a:t>
            </a:r>
          </a:p>
          <a:p>
            <a:pPr marL="398463" lvl="1"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98</a:t>
            </a:fld>
            <a:endParaRPr lang="en-US" dirty="0"/>
          </a:p>
        </p:txBody>
      </p:sp>
    </p:spTree>
    <p:extLst>
      <p:ext uri="{BB962C8B-B14F-4D97-AF65-F5344CB8AC3E}">
        <p14:creationId xmlns:p14="http://schemas.microsoft.com/office/powerpoint/2010/main" val="58272147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CBT Narration:</a:t>
            </a:r>
            <a:endParaRPr lang="en-US" baseline="0" dirty="0" smtClean="0"/>
          </a:p>
          <a:p>
            <a:r>
              <a:rPr lang="en-US" baseline="0" dirty="0" smtClean="0"/>
              <a:t>Knowledge check 13.</a:t>
            </a:r>
          </a:p>
          <a:p>
            <a:pPr marL="1028700" indent="-566738">
              <a:buNone/>
            </a:pPr>
            <a:endParaRPr lang="en-US" sz="1050" dirty="0" smtClean="0"/>
          </a:p>
          <a:p>
            <a:r>
              <a:rPr lang="en-US" sz="1200" dirty="0" smtClean="0"/>
              <a:t>Read</a:t>
            </a:r>
            <a:r>
              <a:rPr lang="en-US" sz="1200" baseline="0" dirty="0" smtClean="0"/>
              <a:t> the claims (pause to give viewer time to read).</a:t>
            </a:r>
          </a:p>
          <a:p>
            <a:endParaRPr lang="en-US" sz="1200" baseline="0" dirty="0" smtClean="0"/>
          </a:p>
          <a:p>
            <a:r>
              <a:rPr lang="en-US" sz="1200" dirty="0" smtClean="0"/>
              <a:t>In this art, the proximity sensor and thermal sensor are patentably distinct. </a:t>
            </a:r>
          </a:p>
          <a:p>
            <a:endParaRPr lang="en-US" sz="1200" dirty="0" smtClean="0"/>
          </a:p>
          <a:p>
            <a:r>
              <a:rPr lang="en-US" sz="1200" dirty="0" smtClean="0"/>
              <a:t>The examiner requires an election of species between the proximity sensor and the thermal sensor.</a:t>
            </a:r>
          </a:p>
          <a:p>
            <a:endParaRPr lang="en-US" sz="1200" dirty="0" smtClean="0"/>
          </a:p>
          <a:p>
            <a:r>
              <a:rPr lang="en-US" sz="1200" dirty="0" smtClean="0"/>
              <a:t>Applicant elects the proximity sensor embodiment (claim 2) without traverse.</a:t>
            </a:r>
          </a:p>
          <a:p>
            <a:endParaRPr lang="en-US" sz="1200" dirty="0" smtClean="0"/>
          </a:p>
          <a:p>
            <a:r>
              <a:rPr lang="en-US" sz="1200" dirty="0" smtClean="0"/>
              <a:t>Claim 1 is a linking claim and is examined with claim 2 on the merits.</a:t>
            </a:r>
          </a:p>
          <a:p>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228760B-8DA0-44F9-96BC-28909577DF1A}" type="slidenum">
              <a:rPr lang="en-US" smtClean="0"/>
              <a:pPr>
                <a:defRPr/>
              </a:pPr>
              <a:t>99</a:t>
            </a:fld>
            <a:endParaRPr lang="en-US" dirty="0"/>
          </a:p>
        </p:txBody>
      </p:sp>
    </p:spTree>
    <p:extLst>
      <p:ext uri="{BB962C8B-B14F-4D97-AF65-F5344CB8AC3E}">
        <p14:creationId xmlns:p14="http://schemas.microsoft.com/office/powerpoint/2010/main" val="4025264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4" name="Picture 3"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Tree>
    <p:extLst>
      <p:ext uri="{BB962C8B-B14F-4D97-AF65-F5344CB8AC3E}">
        <p14:creationId xmlns:p14="http://schemas.microsoft.com/office/powerpoint/2010/main" val="2733038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ntent 2-lin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914400"/>
          </a:xfrm>
        </p:spPr>
        <p:txBody>
          <a:bodyPr anchor="ctr"/>
          <a:lstStyle>
            <a:lvl1pPr algn="l">
              <a:defRPr/>
            </a:lvl1pPr>
          </a:lstStyle>
          <a:p>
            <a:r>
              <a:rPr lang="en-US" dirty="0" smtClean="0"/>
              <a:t>Two content 2-line title sentence case goes here</a:t>
            </a:r>
            <a:endParaRPr lang="en-US" dirty="0"/>
          </a:p>
        </p:txBody>
      </p:sp>
      <p:sp>
        <p:nvSpPr>
          <p:cNvPr id="3" name="Text Placeholder 2"/>
          <p:cNvSpPr>
            <a:spLocks noGrp="1"/>
          </p:cNvSpPr>
          <p:nvPr>
            <p:ph type="body" idx="1" hasCustomPrompt="1"/>
          </p:nvPr>
        </p:nvSpPr>
        <p:spPr>
          <a:xfrm>
            <a:off x="457200" y="1354668"/>
            <a:ext cx="4040189" cy="653018"/>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title here</a:t>
            </a:r>
          </a:p>
        </p:txBody>
      </p:sp>
      <p:sp>
        <p:nvSpPr>
          <p:cNvPr id="4" name="Content Placeholder 3"/>
          <p:cNvSpPr>
            <a:spLocks noGrp="1"/>
          </p:cNvSpPr>
          <p:nvPr>
            <p:ph sz="half" idx="2"/>
          </p:nvPr>
        </p:nvSpPr>
        <p:spPr>
          <a:xfrm>
            <a:off x="457200" y="2069932"/>
            <a:ext cx="4040189" cy="3084165"/>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8" y="1354667"/>
            <a:ext cx="4041774" cy="653019"/>
          </a:xfrm>
        </p:spPr>
        <p:txBody>
          <a:bodyPr anchor="ctr"/>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title here</a:t>
            </a:r>
          </a:p>
        </p:txBody>
      </p:sp>
      <p:sp>
        <p:nvSpPr>
          <p:cNvPr id="6" name="Content Placeholder 5"/>
          <p:cNvSpPr>
            <a:spLocks noGrp="1"/>
          </p:cNvSpPr>
          <p:nvPr>
            <p:ph sz="quarter" idx="4"/>
          </p:nvPr>
        </p:nvSpPr>
        <p:spPr>
          <a:xfrm>
            <a:off x="4645028" y="2069932"/>
            <a:ext cx="4041774" cy="3084166"/>
          </a:xfrm>
        </p:spPr>
        <p:txBody>
          <a:bodyPr/>
          <a:lstStyle>
            <a:lvl1pPr>
              <a:defRPr sz="2000"/>
            </a:lvl1pPr>
            <a:lvl2pPr>
              <a:defRPr sz="1800"/>
            </a:lvl2pPr>
            <a:lvl3pPr>
              <a:defRPr sz="1600"/>
            </a:lvl3pPr>
            <a:lvl4pPr>
              <a:defRPr sz="14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6"/>
          <p:cNvSpPr>
            <a:spLocks noGrp="1"/>
          </p:cNvSpPr>
          <p:nvPr>
            <p:ph type="sldNum" sz="quarter" idx="12"/>
          </p:nvPr>
        </p:nvSpPr>
        <p:spPr>
          <a:xfrm>
            <a:off x="7467599" y="5297488"/>
            <a:ext cx="1234753" cy="303212"/>
          </a:xfrm>
          <a:prstGeom prst="rect">
            <a:avLst/>
          </a:prstGeom>
        </p:spPr>
        <p:txBody>
          <a:bodyPr/>
          <a:lstStyle>
            <a:lvl1pPr algn="r">
              <a:defRPr sz="1100">
                <a:solidFill>
                  <a:schemeClr val="bg1">
                    <a:lumMod val="50000"/>
                  </a:schemeClr>
                </a:solidFill>
              </a:defRPr>
            </a:lvl1pPr>
          </a:lstStyle>
          <a:p>
            <a:fld id="{92DA454B-C859-4892-B9FA-68B588C9F547}" type="slidenum">
              <a:rPr lang="en-US" smtClean="0"/>
              <a:pPr/>
              <a:t>‹#›</a:t>
            </a:fld>
            <a:endParaRPr lang="en-US"/>
          </a:p>
        </p:txBody>
      </p:sp>
      <p:sp>
        <p:nvSpPr>
          <p:cNvPr id="8" name="Footer Placeholder 7"/>
          <p:cNvSpPr>
            <a:spLocks noGrp="1"/>
          </p:cNvSpPr>
          <p:nvPr>
            <p:ph type="ftr" sz="quarter" idx="11"/>
          </p:nvPr>
        </p:nvSpPr>
        <p:spPr>
          <a:xfrm>
            <a:off x="1894113" y="5297488"/>
            <a:ext cx="5508173" cy="303212"/>
          </a:xfrm>
          <a:prstGeom prst="rect">
            <a:avLst/>
          </a:prstGeom>
        </p:spPr>
        <p:txBody>
          <a:bodyPr/>
          <a:lstStyle>
            <a:lvl1pPr algn="ctr">
              <a:defRPr sz="1100">
                <a:solidFill>
                  <a:schemeClr val="bg1">
                    <a:lumMod val="50000"/>
                  </a:schemeClr>
                </a:solidFill>
              </a:defRPr>
            </a:lvl1pPr>
          </a:lstStyle>
          <a:p>
            <a:r>
              <a:rPr lang="en-US" smtClean="0"/>
              <a:t>Restriction Practice</a:t>
            </a:r>
            <a:endParaRPr lang="en-US"/>
          </a:p>
        </p:txBody>
      </p:sp>
      <p:sp>
        <p:nvSpPr>
          <p:cNvPr id="7" name="Date Placeholder 8"/>
          <p:cNvSpPr>
            <a:spLocks noGrp="1"/>
          </p:cNvSpPr>
          <p:nvPr>
            <p:ph type="dt" sz="half" idx="10"/>
          </p:nvPr>
        </p:nvSpPr>
        <p:spPr>
          <a:xfrm>
            <a:off x="457199" y="5297488"/>
            <a:ext cx="1377044" cy="303212"/>
          </a:xfrm>
          <a:prstGeom prst="rect">
            <a:avLst/>
          </a:prstGeom>
        </p:spPr>
        <p:txBody>
          <a:bodyPr/>
          <a:lstStyle>
            <a:lvl1pPr>
              <a:defRPr sz="1100">
                <a:solidFill>
                  <a:schemeClr val="bg1">
                    <a:lumMod val="50000"/>
                  </a:schemeClr>
                </a:solidFill>
              </a:defRPr>
            </a:lvl1pPr>
          </a:lstStyle>
          <a:p>
            <a:r>
              <a:rPr lang="en-US" smtClean="0"/>
              <a:t>May 2019</a:t>
            </a:r>
            <a:endParaRPr lang="en-US" dirty="0"/>
          </a:p>
        </p:txBody>
      </p:sp>
    </p:spTree>
    <p:extLst>
      <p:ext uri="{BB962C8B-B14F-4D97-AF65-F5344CB8AC3E}">
        <p14:creationId xmlns:p14="http://schemas.microsoft.com/office/powerpoint/2010/main" val="427621162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74905"/>
            <a:ext cx="3008314" cy="983200"/>
          </a:xfrm>
        </p:spPr>
        <p:txBody>
          <a:bodyPr anchor="ctr"/>
          <a:lstStyle>
            <a:lvl1pPr algn="l">
              <a:defRPr sz="2400" b="1"/>
            </a:lvl1pPr>
          </a:lstStyle>
          <a:p>
            <a:r>
              <a:rPr lang="en-US" dirty="0" smtClean="0"/>
              <a:t>Click to edit Master title style</a:t>
            </a:r>
            <a:endParaRPr lang="en-US" dirty="0"/>
          </a:p>
        </p:txBody>
      </p:sp>
      <p:sp>
        <p:nvSpPr>
          <p:cNvPr id="4" name="Text Placeholder 2"/>
          <p:cNvSpPr>
            <a:spLocks noGrp="1"/>
          </p:cNvSpPr>
          <p:nvPr>
            <p:ph type="body" sz="half" idx="2"/>
          </p:nvPr>
        </p:nvSpPr>
        <p:spPr>
          <a:xfrm>
            <a:off x="457201" y="1455577"/>
            <a:ext cx="3008314" cy="364956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3"/>
          <p:cNvSpPr>
            <a:spLocks noGrp="1"/>
          </p:cNvSpPr>
          <p:nvPr>
            <p:ph idx="1"/>
          </p:nvPr>
        </p:nvSpPr>
        <p:spPr>
          <a:xfrm>
            <a:off x="3575050" y="374904"/>
            <a:ext cx="5111750" cy="4730233"/>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7467599" y="5297488"/>
            <a:ext cx="1234753" cy="303212"/>
          </a:xfrm>
          <a:prstGeom prst="rect">
            <a:avLst/>
          </a:prstGeom>
        </p:spPr>
        <p:txBody>
          <a:bodyPr/>
          <a:lstStyle>
            <a:lvl1pPr algn="r">
              <a:defRPr sz="1100">
                <a:solidFill>
                  <a:schemeClr val="bg1">
                    <a:lumMod val="50000"/>
                  </a:schemeClr>
                </a:solidFill>
              </a:defRPr>
            </a:lvl1pPr>
          </a:lstStyle>
          <a:p>
            <a:fld id="{92DA454B-C859-4892-B9FA-68B588C9F547}" type="slidenum">
              <a:rPr lang="en-US" smtClean="0"/>
              <a:pPr/>
              <a:t>‹#›</a:t>
            </a:fld>
            <a:endParaRPr lang="en-US" dirty="0"/>
          </a:p>
        </p:txBody>
      </p:sp>
      <p:sp>
        <p:nvSpPr>
          <p:cNvPr id="6" name="Footer Placeholder 5"/>
          <p:cNvSpPr>
            <a:spLocks noGrp="1"/>
          </p:cNvSpPr>
          <p:nvPr>
            <p:ph type="ftr" sz="quarter" idx="11"/>
          </p:nvPr>
        </p:nvSpPr>
        <p:spPr>
          <a:xfrm>
            <a:off x="1894113" y="5297488"/>
            <a:ext cx="5508173" cy="303212"/>
          </a:xfrm>
          <a:prstGeom prst="rect">
            <a:avLst/>
          </a:prstGeom>
        </p:spPr>
        <p:txBody>
          <a:bodyPr/>
          <a:lstStyle>
            <a:lvl1pPr>
              <a:defRPr>
                <a:solidFill>
                  <a:schemeClr val="bg1">
                    <a:lumMod val="50000"/>
                  </a:schemeClr>
                </a:solidFill>
              </a:defRPr>
            </a:lvl1pPr>
          </a:lstStyle>
          <a:p>
            <a:pPr algn="ctr"/>
            <a:r>
              <a:rPr lang="en-US" smtClean="0"/>
              <a:t>Restriction Practice</a:t>
            </a:r>
            <a:endParaRPr lang="en-US" dirty="0"/>
          </a:p>
        </p:txBody>
      </p:sp>
      <p:sp>
        <p:nvSpPr>
          <p:cNvPr id="5" name="Date Placeholder 6"/>
          <p:cNvSpPr>
            <a:spLocks noGrp="1"/>
          </p:cNvSpPr>
          <p:nvPr>
            <p:ph type="dt" sz="half" idx="10"/>
          </p:nvPr>
        </p:nvSpPr>
        <p:spPr>
          <a:xfrm>
            <a:off x="457199" y="5297488"/>
            <a:ext cx="1377044" cy="303212"/>
          </a:xfrm>
          <a:prstGeom prst="rect">
            <a:avLst/>
          </a:prstGeom>
        </p:spPr>
        <p:txBody>
          <a:bodyPr/>
          <a:lstStyle>
            <a:lvl1pPr>
              <a:defRPr sz="1100">
                <a:solidFill>
                  <a:schemeClr val="bg1">
                    <a:lumMod val="50000"/>
                  </a:schemeClr>
                </a:solidFill>
              </a:defRPr>
            </a:lvl1pPr>
          </a:lstStyle>
          <a:p>
            <a:r>
              <a:rPr lang="en-US" smtClean="0"/>
              <a:t>May 2019</a:t>
            </a:r>
            <a:endParaRPr lang="en-US" dirty="0"/>
          </a:p>
        </p:txBody>
      </p:sp>
    </p:spTree>
    <p:extLst>
      <p:ext uri="{BB962C8B-B14F-4D97-AF65-F5344CB8AC3E}">
        <p14:creationId xmlns:p14="http://schemas.microsoft.com/office/powerpoint/2010/main" val="22021152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1056193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5601" y="1162908"/>
            <a:ext cx="8387802" cy="1225021"/>
          </a:xfrm>
        </p:spPr>
        <p:txBody>
          <a:bodyPr anchor="b">
            <a:noAutofit/>
          </a:bodyPr>
          <a:lstStyle>
            <a:lvl1pP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355601" y="2543941"/>
            <a:ext cx="8387802" cy="1079500"/>
          </a:xfrm>
        </p:spPr>
        <p:txBody>
          <a:bodyPr anchor="b">
            <a:noAutofit/>
          </a:bodyPr>
          <a:lstStyle>
            <a:lvl1pPr marL="0" indent="0" algn="r">
              <a:buNone/>
              <a:defRPr sz="2800">
                <a:solidFill>
                  <a:srgbClr val="89898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Rectangle 9"/>
          <p:cNvSpPr/>
          <p:nvPr userDrawn="1"/>
        </p:nvSpPr>
        <p:spPr>
          <a:xfrm>
            <a:off x="-814" y="-14955"/>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0" name="Rectangle 9"/>
          <p:cNvSpPr/>
          <p:nvPr userDrawn="1"/>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3"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6" y="4701651"/>
            <a:ext cx="1338877" cy="662731"/>
          </a:xfrm>
          <a:prstGeom prst="rect">
            <a:avLst/>
          </a:prstGeom>
        </p:spPr>
      </p:pic>
      <p:sp>
        <p:nvSpPr>
          <p:cNvPr id="6" name="Text Placeholder 5"/>
          <p:cNvSpPr>
            <a:spLocks noGrp="1"/>
          </p:cNvSpPr>
          <p:nvPr>
            <p:ph type="body" sz="quarter" idx="10" hasCustomPrompt="1"/>
          </p:nvPr>
        </p:nvSpPr>
        <p:spPr>
          <a:xfrm>
            <a:off x="326842" y="4033846"/>
            <a:ext cx="4110691" cy="301625"/>
          </a:xfrm>
        </p:spPr>
        <p:txBody>
          <a:bodyPr/>
          <a:lstStyle>
            <a:lvl1pPr marL="0" indent="0">
              <a:buNone/>
              <a:defRPr sz="1400" i="1" baseline="0"/>
            </a:lvl1pPr>
          </a:lstStyle>
          <a:p>
            <a:pPr lvl="0"/>
            <a:r>
              <a:rPr lang="en-US" dirty="0" smtClean="0"/>
              <a:t>Approved Month Year</a:t>
            </a:r>
          </a:p>
        </p:txBody>
      </p:sp>
    </p:spTree>
    <p:extLst>
      <p:ext uri="{BB962C8B-B14F-4D97-AF65-F5344CB8AC3E}">
        <p14:creationId xmlns:p14="http://schemas.microsoft.com/office/powerpoint/2010/main" val="36634823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77208"/>
            <a:ext cx="7772400" cy="1225021"/>
          </a:xfrm>
        </p:spPr>
        <p:txBody>
          <a:bodyPr>
            <a:noAutofit/>
          </a:bodyPr>
          <a:lstStyle>
            <a:lvl1pPr>
              <a:defRPr sz="3600"/>
            </a:lvl1pPr>
          </a:lstStyle>
          <a:p>
            <a:r>
              <a:rPr lang="en-US" dirty="0" smtClean="0"/>
              <a:t>Click to edit Master Section title style</a:t>
            </a:r>
            <a:endParaRPr lang="en-US" dirty="0"/>
          </a:p>
        </p:txBody>
      </p:sp>
      <p:sp>
        <p:nvSpPr>
          <p:cNvPr id="3" name="Subtitle 2"/>
          <p:cNvSpPr>
            <a:spLocks noGrp="1"/>
          </p:cNvSpPr>
          <p:nvPr>
            <p:ph type="subTitle" idx="1"/>
          </p:nvPr>
        </p:nvSpPr>
        <p:spPr>
          <a:xfrm>
            <a:off x="685800" y="2658241"/>
            <a:ext cx="7772400" cy="1460500"/>
          </a:xfrm>
        </p:spPr>
        <p:txBody>
          <a:bodyPr>
            <a:noAutofit/>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Rectangle"/>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0" name="Rectangle"/>
          <p:cNvSpPr/>
          <p:nvPr userDrawn="1"/>
        </p:nvSpPr>
        <p:spPr>
          <a:xfrm>
            <a:off x="0" y="4274753"/>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6" name="Picture 3"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4526" y="4701651"/>
            <a:ext cx="1338877" cy="662731"/>
          </a:xfrm>
          <a:prstGeom prst="rect">
            <a:avLst/>
          </a:prstGeom>
        </p:spPr>
      </p:pic>
    </p:spTree>
    <p:extLst>
      <p:ext uri="{BB962C8B-B14F-4D97-AF65-F5344CB8AC3E}">
        <p14:creationId xmlns:p14="http://schemas.microsoft.com/office/powerpoint/2010/main" val="5716668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378022"/>
            <a:ext cx="8229600" cy="548640"/>
          </a:xfrm>
        </p:spPr>
        <p:txBody>
          <a:bodyPr anchor="ctr">
            <a:noAutofit/>
          </a:bodyPr>
          <a:lstStyle>
            <a:lvl1pPr algn="l">
              <a:defRPr sz="3200"/>
            </a:lvl1pPr>
          </a:lstStyle>
          <a:p>
            <a:r>
              <a:rPr lang="en-US" dirty="0" smtClean="0"/>
              <a:t>Knowledge Check </a:t>
            </a:r>
            <a:endParaRPr lang="en-US" dirty="0"/>
          </a:p>
        </p:txBody>
      </p:sp>
      <p:sp>
        <p:nvSpPr>
          <p:cNvPr id="13" name="Content Placeholder 2"/>
          <p:cNvSpPr>
            <a:spLocks noGrp="1"/>
          </p:cNvSpPr>
          <p:nvPr>
            <p:ph idx="1" hasCustomPrompt="1"/>
          </p:nvPr>
        </p:nvSpPr>
        <p:spPr>
          <a:xfrm>
            <a:off x="457200" y="1024467"/>
            <a:ext cx="8229600" cy="4131734"/>
          </a:xfrm>
        </p:spPr>
        <p:txBody>
          <a:bodyPr>
            <a:noAutofit/>
          </a:bodyPr>
          <a:lstStyle>
            <a:lvl1pPr marL="0" indent="0">
              <a:buNone/>
              <a:defRPr sz="2000" baseline="0"/>
            </a:lvl1pPr>
            <a:lvl2pPr marL="625475" indent="-285750">
              <a:defRPr sz="1800" baseline="0"/>
            </a:lvl2pPr>
            <a:lvl3pPr>
              <a:defRPr sz="1600" baseline="0"/>
            </a:lvl3pPr>
          </a:lstStyle>
          <a:p>
            <a:pPr lvl="0"/>
            <a:r>
              <a:rPr lang="en-US" dirty="0" smtClean="0"/>
              <a:t>Insert question text here in sentence format.</a:t>
            </a:r>
          </a:p>
          <a:p>
            <a:pPr lvl="0"/>
            <a:endParaRPr lang="en-US" dirty="0" smtClean="0"/>
          </a:p>
          <a:p>
            <a:pPr lvl="0"/>
            <a:r>
              <a:rPr lang="en-US" dirty="0" smtClean="0"/>
              <a:t>Insert answer choices here</a:t>
            </a:r>
          </a:p>
          <a:p>
            <a:pPr lvl="0"/>
            <a:r>
              <a:rPr lang="en-US" dirty="0" smtClean="0"/>
              <a:t>A.</a:t>
            </a:r>
          </a:p>
          <a:p>
            <a:pPr lvl="0"/>
            <a:r>
              <a:rPr lang="en-US" dirty="0" smtClean="0"/>
              <a:t>B.</a:t>
            </a:r>
          </a:p>
          <a:p>
            <a:pPr lvl="0"/>
            <a:r>
              <a:rPr lang="en-US" dirty="0" smtClean="0"/>
              <a:t>C.</a:t>
            </a:r>
          </a:p>
          <a:p>
            <a:pPr lvl="0"/>
            <a:r>
              <a:rPr lang="en-US" dirty="0" smtClean="0"/>
              <a:t>D.</a:t>
            </a:r>
          </a:p>
        </p:txBody>
      </p:sp>
      <p:sp>
        <p:nvSpPr>
          <p:cNvPr id="7" name="Slide Number Placeholder 3"/>
          <p:cNvSpPr>
            <a:spLocks noGrp="1"/>
          </p:cNvSpPr>
          <p:nvPr>
            <p:ph type="sldNum" sz="quarter" idx="12"/>
          </p:nvPr>
        </p:nvSpPr>
        <p:spPr>
          <a:xfrm>
            <a:off x="7467599" y="5297488"/>
            <a:ext cx="1234753" cy="303212"/>
          </a:xfrm>
          <a:prstGeom prst="rect">
            <a:avLst/>
          </a:prstGeom>
        </p:spPr>
        <p:txBody>
          <a:bodyPr/>
          <a:lstStyle>
            <a:lvl1pPr algn="r">
              <a:defRPr sz="1100">
                <a:solidFill>
                  <a:schemeClr val="bg1">
                    <a:lumMod val="50000"/>
                  </a:schemeClr>
                </a:solidFill>
              </a:defRPr>
            </a:lvl1pPr>
          </a:lstStyle>
          <a:p>
            <a:fld id="{92DA454B-C859-4892-B9FA-68B588C9F547}" type="slidenum">
              <a:rPr lang="en-US" smtClean="0"/>
              <a:pPr/>
              <a:t>‹#›</a:t>
            </a:fld>
            <a:endParaRPr lang="en-US" dirty="0"/>
          </a:p>
        </p:txBody>
      </p:sp>
      <p:sp>
        <p:nvSpPr>
          <p:cNvPr id="3" name="Footer Placeholder 4"/>
          <p:cNvSpPr>
            <a:spLocks noGrp="1"/>
          </p:cNvSpPr>
          <p:nvPr>
            <p:ph type="ftr" sz="quarter" idx="11"/>
          </p:nvPr>
        </p:nvSpPr>
        <p:spPr>
          <a:xfrm>
            <a:off x="1894113" y="5297488"/>
            <a:ext cx="5508173" cy="303212"/>
          </a:xfrm>
          <a:prstGeom prst="rect">
            <a:avLst/>
          </a:prstGeom>
        </p:spPr>
        <p:txBody>
          <a:bodyPr/>
          <a:lstStyle>
            <a:lvl1pPr algn="ctr">
              <a:defRPr sz="1100">
                <a:solidFill>
                  <a:schemeClr val="bg1">
                    <a:lumMod val="50000"/>
                  </a:schemeClr>
                </a:solidFill>
              </a:defRPr>
            </a:lvl1pPr>
          </a:lstStyle>
          <a:p>
            <a:r>
              <a:rPr lang="en-US" smtClean="0"/>
              <a:t>Restriction Practice</a:t>
            </a:r>
            <a:endParaRPr lang="en-US" dirty="0"/>
          </a:p>
        </p:txBody>
      </p:sp>
      <p:sp>
        <p:nvSpPr>
          <p:cNvPr id="2" name="Date Placeholder 5"/>
          <p:cNvSpPr>
            <a:spLocks noGrp="1"/>
          </p:cNvSpPr>
          <p:nvPr>
            <p:ph type="dt" sz="half" idx="10"/>
          </p:nvPr>
        </p:nvSpPr>
        <p:spPr>
          <a:xfrm>
            <a:off x="457199" y="5297488"/>
            <a:ext cx="1377044" cy="303212"/>
          </a:xfrm>
          <a:prstGeom prst="rect">
            <a:avLst/>
          </a:prstGeom>
        </p:spPr>
        <p:txBody>
          <a:bodyPr/>
          <a:lstStyle>
            <a:lvl1pPr>
              <a:defRPr sz="1100">
                <a:solidFill>
                  <a:schemeClr val="bg1">
                    <a:lumMod val="50000"/>
                  </a:schemeClr>
                </a:solidFill>
              </a:defRPr>
            </a:lvl1pPr>
          </a:lstStyle>
          <a:p>
            <a:r>
              <a:rPr lang="en-US" smtClean="0"/>
              <a:t>May 2019</a:t>
            </a:r>
            <a:endParaRPr lang="en-US" dirty="0"/>
          </a:p>
        </p:txBody>
      </p:sp>
    </p:spTree>
    <p:extLst>
      <p:ext uri="{BB962C8B-B14F-4D97-AF65-F5344CB8AC3E}">
        <p14:creationId xmlns:p14="http://schemas.microsoft.com/office/powerpoint/2010/main" val="846060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nowledge Check">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378022"/>
            <a:ext cx="8229600" cy="548640"/>
          </a:xfrm>
        </p:spPr>
        <p:txBody>
          <a:bodyPr anchor="ctr">
            <a:noAutofit/>
          </a:bodyPr>
          <a:lstStyle>
            <a:lvl1pPr algn="l">
              <a:defRPr sz="3200" baseline="0"/>
            </a:lvl1pPr>
          </a:lstStyle>
          <a:p>
            <a:r>
              <a:rPr lang="en-US" dirty="0" smtClean="0"/>
              <a:t>Knowledge Check: Answer</a:t>
            </a:r>
            <a:endParaRPr lang="en-US" dirty="0"/>
          </a:p>
        </p:txBody>
      </p:sp>
      <p:sp>
        <p:nvSpPr>
          <p:cNvPr id="13" name="Content Placeholder 2"/>
          <p:cNvSpPr>
            <a:spLocks noGrp="1"/>
          </p:cNvSpPr>
          <p:nvPr>
            <p:ph idx="1" hasCustomPrompt="1"/>
          </p:nvPr>
        </p:nvSpPr>
        <p:spPr>
          <a:xfrm>
            <a:off x="457200" y="1024467"/>
            <a:ext cx="8229600" cy="4131734"/>
          </a:xfrm>
        </p:spPr>
        <p:txBody>
          <a:bodyPr>
            <a:noAutofit/>
          </a:bodyPr>
          <a:lstStyle>
            <a:lvl1pPr marL="0" indent="0">
              <a:buNone/>
              <a:defRPr sz="2000" baseline="0"/>
            </a:lvl1pPr>
            <a:lvl2pPr marL="625475" indent="-285750">
              <a:defRPr sz="1800" baseline="0"/>
            </a:lvl2pPr>
            <a:lvl3pPr>
              <a:defRPr sz="1600" baseline="0"/>
            </a:lvl3pPr>
          </a:lstStyle>
          <a:p>
            <a:pPr lvl="0"/>
            <a:r>
              <a:rPr lang="en-US" dirty="0" smtClean="0"/>
              <a:t>Insert answer here.</a:t>
            </a:r>
          </a:p>
        </p:txBody>
      </p:sp>
      <p:sp>
        <p:nvSpPr>
          <p:cNvPr id="7" name="Slide Number Placeholder 3"/>
          <p:cNvSpPr>
            <a:spLocks noGrp="1"/>
          </p:cNvSpPr>
          <p:nvPr>
            <p:ph type="sldNum" sz="quarter" idx="12"/>
          </p:nvPr>
        </p:nvSpPr>
        <p:spPr>
          <a:xfrm>
            <a:off x="7467599" y="5297488"/>
            <a:ext cx="1234753" cy="303212"/>
          </a:xfrm>
          <a:prstGeom prst="rect">
            <a:avLst/>
          </a:prstGeom>
        </p:spPr>
        <p:txBody>
          <a:bodyPr/>
          <a:lstStyle>
            <a:lvl1pPr algn="r">
              <a:defRPr sz="1100">
                <a:solidFill>
                  <a:schemeClr val="bg1">
                    <a:lumMod val="50000"/>
                  </a:schemeClr>
                </a:solidFill>
              </a:defRPr>
            </a:lvl1pPr>
          </a:lstStyle>
          <a:p>
            <a:fld id="{92DA454B-C859-4892-B9FA-68B588C9F547}" type="slidenum">
              <a:rPr lang="en-US" smtClean="0"/>
              <a:pPr/>
              <a:t>‹#›</a:t>
            </a:fld>
            <a:endParaRPr lang="en-US"/>
          </a:p>
        </p:txBody>
      </p:sp>
      <p:sp>
        <p:nvSpPr>
          <p:cNvPr id="3" name="Footer Placeholder 4"/>
          <p:cNvSpPr>
            <a:spLocks noGrp="1"/>
          </p:cNvSpPr>
          <p:nvPr>
            <p:ph type="ftr" sz="quarter" idx="11"/>
          </p:nvPr>
        </p:nvSpPr>
        <p:spPr>
          <a:xfrm>
            <a:off x="1894113" y="5297488"/>
            <a:ext cx="5508173" cy="303212"/>
          </a:xfrm>
          <a:prstGeom prst="rect">
            <a:avLst/>
          </a:prstGeom>
        </p:spPr>
        <p:txBody>
          <a:bodyPr/>
          <a:lstStyle>
            <a:lvl1pPr algn="ctr">
              <a:defRPr sz="1100">
                <a:solidFill>
                  <a:schemeClr val="bg1">
                    <a:lumMod val="50000"/>
                  </a:schemeClr>
                </a:solidFill>
              </a:defRPr>
            </a:lvl1pPr>
          </a:lstStyle>
          <a:p>
            <a:r>
              <a:rPr lang="en-US" smtClean="0"/>
              <a:t>Restriction Practice</a:t>
            </a:r>
            <a:endParaRPr lang="en-US" dirty="0"/>
          </a:p>
        </p:txBody>
      </p:sp>
      <p:sp>
        <p:nvSpPr>
          <p:cNvPr id="2" name="Date Placeholder 5"/>
          <p:cNvSpPr>
            <a:spLocks noGrp="1"/>
          </p:cNvSpPr>
          <p:nvPr>
            <p:ph type="dt" sz="half" idx="10"/>
          </p:nvPr>
        </p:nvSpPr>
        <p:spPr>
          <a:xfrm>
            <a:off x="457199" y="5297488"/>
            <a:ext cx="1377044" cy="303212"/>
          </a:xfrm>
          <a:prstGeom prst="rect">
            <a:avLst/>
          </a:prstGeom>
        </p:spPr>
        <p:txBody>
          <a:bodyPr/>
          <a:lstStyle>
            <a:lvl1pPr>
              <a:defRPr sz="1100">
                <a:solidFill>
                  <a:schemeClr val="bg1">
                    <a:lumMod val="50000"/>
                  </a:schemeClr>
                </a:solidFill>
              </a:defRPr>
            </a:lvl1pPr>
          </a:lstStyle>
          <a:p>
            <a:r>
              <a:rPr lang="en-US" smtClean="0"/>
              <a:t>May 2019</a:t>
            </a:r>
            <a:endParaRPr lang="en-US" dirty="0"/>
          </a:p>
        </p:txBody>
      </p:sp>
    </p:spTree>
    <p:extLst>
      <p:ext uri="{BB962C8B-B14F-4D97-AF65-F5344CB8AC3E}">
        <p14:creationId xmlns:p14="http://schemas.microsoft.com/office/powerpoint/2010/main" val="14890391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one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548640"/>
          </a:xfrm>
        </p:spPr>
        <p:txBody>
          <a:bodyPr anchor="ctr"/>
          <a:lstStyle>
            <a:lvl1pPr algn="l">
              <a:defRPr baseline="0"/>
            </a:lvl1pPr>
          </a:lstStyle>
          <a:p>
            <a:r>
              <a:rPr lang="en-US" dirty="0" smtClean="0"/>
              <a:t>One line title in sentence format</a:t>
            </a:r>
            <a:endParaRPr lang="en-US" dirty="0"/>
          </a:p>
        </p:txBody>
      </p:sp>
      <p:sp>
        <p:nvSpPr>
          <p:cNvPr id="3" name="Content Placeholder 2"/>
          <p:cNvSpPr>
            <a:spLocks noGrp="1"/>
          </p:cNvSpPr>
          <p:nvPr>
            <p:ph idx="1"/>
          </p:nvPr>
        </p:nvSpPr>
        <p:spPr>
          <a:xfrm>
            <a:off x="457200" y="1054100"/>
            <a:ext cx="8229600" cy="4102101"/>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2"/>
          </p:nvPr>
        </p:nvSpPr>
        <p:spPr>
          <a:xfrm>
            <a:off x="7467599" y="5297488"/>
            <a:ext cx="1234753" cy="303212"/>
          </a:xfrm>
          <a:prstGeom prst="rect">
            <a:avLst/>
          </a:prstGeom>
        </p:spPr>
        <p:txBody>
          <a:bodyPr/>
          <a:lstStyle>
            <a:lvl1pPr algn="r">
              <a:defRPr sz="1100">
                <a:solidFill>
                  <a:schemeClr val="bg1">
                    <a:lumMod val="50000"/>
                  </a:schemeClr>
                </a:solidFill>
              </a:defRPr>
            </a:lvl1pPr>
          </a:lstStyle>
          <a:p>
            <a:fld id="{92DA454B-C859-4892-B9FA-68B588C9F547}" type="slidenum">
              <a:rPr lang="en-US" smtClean="0"/>
              <a:pPr/>
              <a:t>‹#›</a:t>
            </a:fld>
            <a:endParaRPr lang="en-US"/>
          </a:p>
        </p:txBody>
      </p:sp>
      <p:sp>
        <p:nvSpPr>
          <p:cNvPr id="5" name="Footer Placeholder 4"/>
          <p:cNvSpPr>
            <a:spLocks noGrp="1"/>
          </p:cNvSpPr>
          <p:nvPr>
            <p:ph type="ftr" sz="quarter" idx="11"/>
          </p:nvPr>
        </p:nvSpPr>
        <p:spPr>
          <a:xfrm>
            <a:off x="1894113" y="5297488"/>
            <a:ext cx="5508173" cy="303212"/>
          </a:xfrm>
          <a:prstGeom prst="rect">
            <a:avLst/>
          </a:prstGeom>
        </p:spPr>
        <p:txBody>
          <a:bodyPr/>
          <a:lstStyle>
            <a:lvl1pPr algn="ctr">
              <a:defRPr sz="1100">
                <a:solidFill>
                  <a:schemeClr val="bg1">
                    <a:lumMod val="50000"/>
                  </a:schemeClr>
                </a:solidFill>
              </a:defRPr>
            </a:lvl1pPr>
          </a:lstStyle>
          <a:p>
            <a:r>
              <a:rPr lang="en-US" smtClean="0"/>
              <a:t>Restriction Practice</a:t>
            </a:r>
            <a:endParaRPr lang="en-US" dirty="0"/>
          </a:p>
        </p:txBody>
      </p:sp>
      <p:sp>
        <p:nvSpPr>
          <p:cNvPr id="4" name="Date Placeholder 5"/>
          <p:cNvSpPr>
            <a:spLocks noGrp="1"/>
          </p:cNvSpPr>
          <p:nvPr>
            <p:ph type="dt" sz="half" idx="10"/>
          </p:nvPr>
        </p:nvSpPr>
        <p:spPr>
          <a:xfrm>
            <a:off x="457199" y="5297488"/>
            <a:ext cx="1371601" cy="303212"/>
          </a:xfrm>
          <a:prstGeom prst="rect">
            <a:avLst/>
          </a:prstGeom>
        </p:spPr>
        <p:txBody>
          <a:bodyPr/>
          <a:lstStyle>
            <a:lvl1pPr>
              <a:defRPr sz="1100">
                <a:solidFill>
                  <a:schemeClr val="bg1">
                    <a:lumMod val="50000"/>
                  </a:schemeClr>
                </a:solidFill>
              </a:defRPr>
            </a:lvl1pPr>
          </a:lstStyle>
          <a:p>
            <a:r>
              <a:rPr lang="en-US" smtClean="0"/>
              <a:t>May 2019</a:t>
            </a:r>
            <a:endParaRPr lang="en-US" dirty="0"/>
          </a:p>
        </p:txBody>
      </p:sp>
    </p:spTree>
    <p:extLst>
      <p:ext uri="{BB962C8B-B14F-4D97-AF65-F5344CB8AC3E}">
        <p14:creationId xmlns:p14="http://schemas.microsoft.com/office/powerpoint/2010/main" val="13878305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914400"/>
          </a:xfrm>
        </p:spPr>
        <p:txBody>
          <a:bodyPr anchor="ctr"/>
          <a:lstStyle>
            <a:lvl1pPr algn="l">
              <a:defRPr baseline="0"/>
            </a:lvl1pPr>
          </a:lstStyle>
          <a:p>
            <a:r>
              <a:rPr lang="en-US" dirty="0" smtClean="0"/>
              <a:t>Two – line title</a:t>
            </a:r>
            <a:br>
              <a:rPr lang="en-US" dirty="0" smtClean="0"/>
            </a:br>
            <a:r>
              <a:rPr lang="en-US" dirty="0" smtClean="0"/>
              <a:t>goes here in sentence format</a:t>
            </a:r>
            <a:endParaRPr lang="en-US" dirty="0"/>
          </a:p>
        </p:txBody>
      </p:sp>
      <p:sp>
        <p:nvSpPr>
          <p:cNvPr id="3" name="Content Placeholder 2"/>
          <p:cNvSpPr>
            <a:spLocks noGrp="1"/>
          </p:cNvSpPr>
          <p:nvPr>
            <p:ph idx="1"/>
          </p:nvPr>
        </p:nvSpPr>
        <p:spPr>
          <a:xfrm>
            <a:off x="457200" y="1463040"/>
            <a:ext cx="8229600" cy="3708616"/>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2"/>
          </p:nvPr>
        </p:nvSpPr>
        <p:spPr>
          <a:xfrm>
            <a:off x="7467599" y="5297488"/>
            <a:ext cx="1234753" cy="303212"/>
          </a:xfrm>
          <a:prstGeom prst="rect">
            <a:avLst/>
          </a:prstGeom>
        </p:spPr>
        <p:txBody>
          <a:bodyPr/>
          <a:lstStyle>
            <a:lvl1pPr algn="r">
              <a:defRPr sz="1100">
                <a:solidFill>
                  <a:schemeClr val="bg1">
                    <a:lumMod val="50000"/>
                  </a:schemeClr>
                </a:solidFill>
              </a:defRPr>
            </a:lvl1pPr>
          </a:lstStyle>
          <a:p>
            <a:fld id="{92DA454B-C859-4892-B9FA-68B588C9F547}" type="slidenum">
              <a:rPr lang="en-US" smtClean="0"/>
              <a:pPr/>
              <a:t>‹#›</a:t>
            </a:fld>
            <a:endParaRPr lang="en-US"/>
          </a:p>
        </p:txBody>
      </p:sp>
      <p:sp>
        <p:nvSpPr>
          <p:cNvPr id="5" name="Footer Placeholder 4"/>
          <p:cNvSpPr>
            <a:spLocks noGrp="1"/>
          </p:cNvSpPr>
          <p:nvPr>
            <p:ph type="ftr" sz="quarter" idx="11"/>
          </p:nvPr>
        </p:nvSpPr>
        <p:spPr>
          <a:xfrm>
            <a:off x="1894113" y="5297488"/>
            <a:ext cx="5508173" cy="303212"/>
          </a:xfrm>
          <a:prstGeom prst="rect">
            <a:avLst/>
          </a:prstGeom>
        </p:spPr>
        <p:txBody>
          <a:bodyPr/>
          <a:lstStyle>
            <a:lvl1pPr algn="ctr">
              <a:defRPr sz="1100">
                <a:solidFill>
                  <a:schemeClr val="bg1">
                    <a:lumMod val="50000"/>
                  </a:schemeClr>
                </a:solidFill>
              </a:defRPr>
            </a:lvl1pPr>
          </a:lstStyle>
          <a:p>
            <a:r>
              <a:rPr lang="en-US" smtClean="0"/>
              <a:t>Restriction Practice</a:t>
            </a:r>
            <a:endParaRPr lang="en-US"/>
          </a:p>
        </p:txBody>
      </p:sp>
      <p:sp>
        <p:nvSpPr>
          <p:cNvPr id="4" name="Date Placeholder 5"/>
          <p:cNvSpPr>
            <a:spLocks noGrp="1"/>
          </p:cNvSpPr>
          <p:nvPr>
            <p:ph type="dt" sz="half" idx="10"/>
          </p:nvPr>
        </p:nvSpPr>
        <p:spPr>
          <a:xfrm>
            <a:off x="457199" y="5297488"/>
            <a:ext cx="1377044" cy="303212"/>
          </a:xfrm>
          <a:prstGeom prst="rect">
            <a:avLst/>
          </a:prstGeom>
        </p:spPr>
        <p:txBody>
          <a:bodyPr/>
          <a:lstStyle>
            <a:lvl1pPr>
              <a:defRPr sz="1100">
                <a:solidFill>
                  <a:schemeClr val="bg1">
                    <a:lumMod val="50000"/>
                  </a:schemeClr>
                </a:solidFill>
              </a:defRPr>
            </a:lvl1pPr>
          </a:lstStyle>
          <a:p>
            <a:r>
              <a:rPr lang="en-US" smtClean="0"/>
              <a:t>May 2019</a:t>
            </a:r>
            <a:endParaRPr lang="en-US" dirty="0"/>
          </a:p>
        </p:txBody>
      </p:sp>
    </p:spTree>
    <p:extLst>
      <p:ext uri="{BB962C8B-B14F-4D97-AF65-F5344CB8AC3E}">
        <p14:creationId xmlns:p14="http://schemas.microsoft.com/office/powerpoint/2010/main" val="29464425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ree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1371600"/>
          </a:xfrm>
        </p:spPr>
        <p:txBody>
          <a:bodyPr anchor="ctr"/>
          <a:lstStyle>
            <a:lvl1pPr algn="l">
              <a:defRPr baseline="0"/>
            </a:lvl1pPr>
          </a:lstStyle>
          <a:p>
            <a:r>
              <a:rPr lang="en-US" dirty="0" smtClean="0"/>
              <a:t>Three – line title</a:t>
            </a:r>
            <a:br>
              <a:rPr lang="en-US" dirty="0" smtClean="0"/>
            </a:br>
            <a:r>
              <a:rPr lang="en-US" dirty="0" smtClean="0"/>
              <a:t>goes here in </a:t>
            </a:r>
            <a:br>
              <a:rPr lang="en-US" dirty="0" smtClean="0"/>
            </a:br>
            <a:r>
              <a:rPr lang="en-US" dirty="0" smtClean="0"/>
              <a:t>sentence format</a:t>
            </a:r>
            <a:endParaRPr lang="en-US" dirty="0"/>
          </a:p>
        </p:txBody>
      </p:sp>
      <p:sp>
        <p:nvSpPr>
          <p:cNvPr id="3" name="Content Placeholder 2"/>
          <p:cNvSpPr>
            <a:spLocks noGrp="1"/>
          </p:cNvSpPr>
          <p:nvPr>
            <p:ph idx="1"/>
          </p:nvPr>
        </p:nvSpPr>
        <p:spPr>
          <a:xfrm>
            <a:off x="457200" y="1903445"/>
            <a:ext cx="8229600" cy="3252756"/>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a:spLocks noGrp="1"/>
          </p:cNvSpPr>
          <p:nvPr>
            <p:ph type="sldNum" sz="quarter" idx="12"/>
          </p:nvPr>
        </p:nvSpPr>
        <p:spPr>
          <a:xfrm>
            <a:off x="7467599" y="5297488"/>
            <a:ext cx="1234753" cy="303212"/>
          </a:xfrm>
          <a:prstGeom prst="rect">
            <a:avLst/>
          </a:prstGeom>
        </p:spPr>
        <p:txBody>
          <a:bodyPr/>
          <a:lstStyle>
            <a:lvl1pPr algn="r">
              <a:defRPr sz="1100">
                <a:solidFill>
                  <a:schemeClr val="bg1">
                    <a:lumMod val="50000"/>
                  </a:schemeClr>
                </a:solidFill>
              </a:defRPr>
            </a:lvl1pPr>
          </a:lstStyle>
          <a:p>
            <a:fld id="{92DA454B-C859-4892-B9FA-68B588C9F547}" type="slidenum">
              <a:rPr lang="en-US" smtClean="0"/>
              <a:pPr/>
              <a:t>‹#›</a:t>
            </a:fld>
            <a:endParaRPr lang="en-US"/>
          </a:p>
        </p:txBody>
      </p:sp>
      <p:sp>
        <p:nvSpPr>
          <p:cNvPr id="5" name="Footer Placeholder 4"/>
          <p:cNvSpPr>
            <a:spLocks noGrp="1"/>
          </p:cNvSpPr>
          <p:nvPr>
            <p:ph type="ftr" sz="quarter" idx="11"/>
          </p:nvPr>
        </p:nvSpPr>
        <p:spPr>
          <a:xfrm>
            <a:off x="1894113" y="5297488"/>
            <a:ext cx="5508173" cy="303212"/>
          </a:xfrm>
          <a:prstGeom prst="rect">
            <a:avLst/>
          </a:prstGeom>
        </p:spPr>
        <p:txBody>
          <a:bodyPr/>
          <a:lstStyle>
            <a:lvl1pPr algn="ctr">
              <a:defRPr sz="1100">
                <a:solidFill>
                  <a:schemeClr val="bg1">
                    <a:lumMod val="50000"/>
                  </a:schemeClr>
                </a:solidFill>
              </a:defRPr>
            </a:lvl1pPr>
          </a:lstStyle>
          <a:p>
            <a:r>
              <a:rPr lang="en-US" smtClean="0"/>
              <a:t>Restriction Practice</a:t>
            </a:r>
            <a:endParaRPr lang="en-US"/>
          </a:p>
        </p:txBody>
      </p:sp>
      <p:sp>
        <p:nvSpPr>
          <p:cNvPr id="4" name="Date Placeholder 5"/>
          <p:cNvSpPr>
            <a:spLocks noGrp="1"/>
          </p:cNvSpPr>
          <p:nvPr>
            <p:ph type="dt" sz="half" idx="10"/>
          </p:nvPr>
        </p:nvSpPr>
        <p:spPr>
          <a:xfrm>
            <a:off x="457199" y="5297488"/>
            <a:ext cx="1377044" cy="303212"/>
          </a:xfrm>
          <a:prstGeom prst="rect">
            <a:avLst/>
          </a:prstGeom>
        </p:spPr>
        <p:txBody>
          <a:bodyPr/>
          <a:lstStyle>
            <a:lvl1pPr>
              <a:defRPr sz="1100">
                <a:solidFill>
                  <a:schemeClr val="bg1">
                    <a:lumMod val="50000"/>
                  </a:schemeClr>
                </a:solidFill>
              </a:defRPr>
            </a:lvl1pPr>
          </a:lstStyle>
          <a:p>
            <a:r>
              <a:rPr lang="en-US" smtClean="0"/>
              <a:t>May 2019</a:t>
            </a:r>
            <a:endParaRPr lang="en-US" dirty="0"/>
          </a:p>
        </p:txBody>
      </p:sp>
    </p:spTree>
    <p:extLst>
      <p:ext uri="{BB962C8B-B14F-4D97-AF65-F5344CB8AC3E}">
        <p14:creationId xmlns:p14="http://schemas.microsoft.com/office/powerpoint/2010/main" val="18672758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78022"/>
            <a:ext cx="8229600" cy="548640"/>
          </a:xfrm>
        </p:spPr>
        <p:txBody>
          <a:bodyPr/>
          <a:lstStyle>
            <a:lvl1pPr algn="l">
              <a:defRPr baseline="0"/>
            </a:lvl1pPr>
          </a:lstStyle>
          <a:p>
            <a:r>
              <a:rPr lang="en-US" dirty="0" smtClean="0"/>
              <a:t>Two content one line title sentence case</a:t>
            </a:r>
            <a:endParaRPr lang="en-US" dirty="0"/>
          </a:p>
        </p:txBody>
      </p:sp>
      <p:sp>
        <p:nvSpPr>
          <p:cNvPr id="3" name="Content Placeholder 2"/>
          <p:cNvSpPr>
            <a:spLocks noGrp="1"/>
          </p:cNvSpPr>
          <p:nvPr>
            <p:ph sz="half" idx="1"/>
          </p:nvPr>
        </p:nvSpPr>
        <p:spPr>
          <a:xfrm>
            <a:off x="457201" y="1084206"/>
            <a:ext cx="4038600" cy="404659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1" y="1084206"/>
            <a:ext cx="4038600" cy="4046594"/>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7467599" y="5297488"/>
            <a:ext cx="1234753" cy="303212"/>
          </a:xfrm>
          <a:prstGeom prst="rect">
            <a:avLst/>
          </a:prstGeom>
        </p:spPr>
        <p:txBody>
          <a:bodyPr/>
          <a:lstStyle>
            <a:lvl1pPr algn="r">
              <a:defRPr sz="1100">
                <a:solidFill>
                  <a:schemeClr val="bg1">
                    <a:lumMod val="50000"/>
                  </a:schemeClr>
                </a:solidFill>
              </a:defRPr>
            </a:lvl1pPr>
          </a:lstStyle>
          <a:p>
            <a:fld id="{92DA454B-C859-4892-B9FA-68B588C9F547}" type="slidenum">
              <a:rPr lang="en-US" smtClean="0"/>
              <a:pPr/>
              <a:t>‹#›</a:t>
            </a:fld>
            <a:endParaRPr lang="en-US"/>
          </a:p>
        </p:txBody>
      </p:sp>
      <p:sp>
        <p:nvSpPr>
          <p:cNvPr id="6" name="Footer Placeholder 5"/>
          <p:cNvSpPr>
            <a:spLocks noGrp="1"/>
          </p:cNvSpPr>
          <p:nvPr>
            <p:ph type="ftr" sz="quarter" idx="11"/>
          </p:nvPr>
        </p:nvSpPr>
        <p:spPr>
          <a:xfrm>
            <a:off x="1894113" y="5297488"/>
            <a:ext cx="5508173" cy="303212"/>
          </a:xfrm>
          <a:prstGeom prst="rect">
            <a:avLst/>
          </a:prstGeom>
        </p:spPr>
        <p:txBody>
          <a:bodyPr/>
          <a:lstStyle>
            <a:lvl1pPr algn="ctr">
              <a:defRPr sz="1100">
                <a:solidFill>
                  <a:schemeClr val="bg1">
                    <a:lumMod val="50000"/>
                  </a:schemeClr>
                </a:solidFill>
              </a:defRPr>
            </a:lvl1pPr>
          </a:lstStyle>
          <a:p>
            <a:r>
              <a:rPr lang="en-US" smtClean="0"/>
              <a:t>Restriction Practice</a:t>
            </a:r>
            <a:endParaRPr lang="en-US"/>
          </a:p>
        </p:txBody>
      </p:sp>
      <p:sp>
        <p:nvSpPr>
          <p:cNvPr id="5" name="Date Placeholder 6"/>
          <p:cNvSpPr>
            <a:spLocks noGrp="1"/>
          </p:cNvSpPr>
          <p:nvPr>
            <p:ph type="dt" sz="half" idx="10"/>
          </p:nvPr>
        </p:nvSpPr>
        <p:spPr>
          <a:xfrm>
            <a:off x="457199" y="5297488"/>
            <a:ext cx="1377044" cy="303212"/>
          </a:xfrm>
          <a:prstGeom prst="rect">
            <a:avLst/>
          </a:prstGeom>
        </p:spPr>
        <p:txBody>
          <a:bodyPr/>
          <a:lstStyle>
            <a:lvl1pPr>
              <a:defRPr sz="1100">
                <a:solidFill>
                  <a:schemeClr val="bg1">
                    <a:lumMod val="50000"/>
                  </a:schemeClr>
                </a:solidFill>
              </a:defRPr>
            </a:lvl1pPr>
          </a:lstStyle>
          <a:p>
            <a:r>
              <a:rPr lang="en-US" smtClean="0"/>
              <a:t>May 2019</a:t>
            </a:r>
            <a:endParaRPr lang="en-US" dirty="0"/>
          </a:p>
        </p:txBody>
      </p:sp>
    </p:spTree>
    <p:extLst>
      <p:ext uri="{BB962C8B-B14F-4D97-AF65-F5344CB8AC3E}">
        <p14:creationId xmlns:p14="http://schemas.microsoft.com/office/powerpoint/2010/main" val="31715596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78022"/>
            <a:ext cx="8229600" cy="960258"/>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Tree>
    <p:extLst>
      <p:ext uri="{BB962C8B-B14F-4D97-AF65-F5344CB8AC3E}">
        <p14:creationId xmlns:p14="http://schemas.microsoft.com/office/powerpoint/2010/main" val="37579851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iming>
    <p:tnLst>
      <p:par>
        <p:cTn id="1" dur="indefinite" restart="never" nodeType="tmRoot"/>
      </p:par>
    </p:tnLst>
  </p:timing>
  <p:hf hdr="0"/>
  <p:txStyles>
    <p:titleStyle>
      <a:lvl1pPr algn="l" defTabSz="457200" rtl="0" eaLnBrk="1" latinLnBrk="0" hangingPunct="1">
        <a:spcBef>
          <a:spcPct val="0"/>
        </a:spcBef>
        <a:buNone/>
        <a:defRPr sz="3200" b="1" i="0" u="none" kern="1200">
          <a:solidFill>
            <a:schemeClr val="tx1"/>
          </a:solidFill>
          <a:latin typeface="Segoe UI"/>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Segoe UI"/>
          <a:ea typeface="+mn-ea"/>
          <a:cs typeface="+mn-cs"/>
        </a:defRPr>
      </a:lvl1pPr>
      <a:lvl2pPr marL="684213" indent="-285750" algn="l" defTabSz="457200" rtl="0" eaLnBrk="1" latinLnBrk="0" hangingPunct="1">
        <a:spcBef>
          <a:spcPct val="20000"/>
        </a:spcBef>
        <a:buFont typeface="Arial"/>
        <a:buChar char="–"/>
        <a:defRPr sz="2000" b="0" i="0" u="none" kern="1200">
          <a:solidFill>
            <a:schemeClr val="tx1"/>
          </a:solidFill>
          <a:latin typeface="Segoe UI"/>
          <a:ea typeface="+mn-ea"/>
          <a:cs typeface="+mn-cs"/>
        </a:defRPr>
      </a:lvl2pPr>
      <a:lvl3pPr marL="914400" indent="-228600" algn="l" defTabSz="457200" rtl="0" eaLnBrk="1" latinLnBrk="0" hangingPunct="1">
        <a:spcBef>
          <a:spcPct val="20000"/>
        </a:spcBef>
        <a:buFont typeface="Arial"/>
        <a:buChar char="•"/>
        <a:defRPr sz="1800" kern="1200">
          <a:solidFill>
            <a:schemeClr val="tx1"/>
          </a:solidFill>
          <a:latin typeface="Segoe UI"/>
          <a:ea typeface="+mn-ea"/>
          <a:cs typeface="+mn-cs"/>
        </a:defRPr>
      </a:lvl3pPr>
      <a:lvl4pPr marL="1262063" indent="-228600" algn="l" defTabSz="457200" rtl="0" eaLnBrk="1" latinLnBrk="0" hangingPunct="1">
        <a:spcBef>
          <a:spcPct val="20000"/>
        </a:spcBef>
        <a:buFont typeface="Arial"/>
        <a:buChar char="–"/>
        <a:defRPr sz="1600" kern="1200">
          <a:solidFill>
            <a:schemeClr val="tx1"/>
          </a:solidFill>
          <a:latin typeface="Segoe UI"/>
          <a:ea typeface="+mn-ea"/>
          <a:cs typeface="+mn-cs"/>
        </a:defRPr>
      </a:lvl4pPr>
      <a:lvl5pPr marL="1541463" indent="-228600" algn="l" defTabSz="457200" rtl="0" eaLnBrk="1" latinLnBrk="0" hangingPunct="1">
        <a:spcBef>
          <a:spcPct val="20000"/>
        </a:spcBef>
        <a:buFont typeface="Arial"/>
        <a:buChar char="»"/>
        <a:defRPr sz="1400" kern="1200">
          <a:solidFill>
            <a:schemeClr val="tx1"/>
          </a:solidFill>
          <a:latin typeface="Segoe U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hyperlink" Target="https://www.surveymonkey.com/r/RestrictionPracticeCBT" TargetMode="External"/><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r>
              <a:rPr lang="en-US" altLang="en-US" dirty="0" smtClean="0"/>
              <a:t>Restriction Practice</a:t>
            </a:r>
            <a:endParaRPr lang="en-US" altLang="en-US" dirty="0"/>
          </a:p>
        </p:txBody>
      </p:sp>
      <p:sp>
        <p:nvSpPr>
          <p:cNvPr id="4" name="Text Placeholder 3"/>
          <p:cNvSpPr>
            <a:spLocks noGrp="1"/>
          </p:cNvSpPr>
          <p:nvPr>
            <p:ph type="body" sz="quarter" idx="10"/>
          </p:nvPr>
        </p:nvSpPr>
        <p:spPr/>
        <p:txBody>
          <a:bodyPr/>
          <a:lstStyle/>
          <a:p>
            <a:r>
              <a:rPr lang="en-US" dirty="0" smtClean="0"/>
              <a:t>May 2019</a:t>
            </a:r>
            <a:endParaRPr lang="en-US" dirty="0"/>
          </a:p>
        </p:txBody>
      </p:sp>
    </p:spTree>
    <p:extLst>
      <p:ext uri="{BB962C8B-B14F-4D97-AF65-F5344CB8AC3E}">
        <p14:creationId xmlns:p14="http://schemas.microsoft.com/office/powerpoint/2010/main" val="10633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Showing serious burden</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40000" lnSpcReduction="20000"/>
          </a:bodyPr>
          <a:lstStyle/>
          <a:p>
            <a:pPr marL="285750" indent="-285750">
              <a:lnSpc>
                <a:spcPct val="120000"/>
              </a:lnSpc>
            </a:pPr>
            <a:r>
              <a:rPr lang="en-US" sz="4200" dirty="0" smtClean="0"/>
              <a:t>Reasons </a:t>
            </a:r>
            <a:r>
              <a:rPr lang="en-US" sz="4200" dirty="0"/>
              <a:t>must be provided </a:t>
            </a:r>
            <a:r>
              <a:rPr lang="en-US" sz="4200" dirty="0" smtClean="0"/>
              <a:t>as to why </a:t>
            </a:r>
            <a:r>
              <a:rPr lang="en-US" sz="4200" dirty="0"/>
              <a:t>a serious </a:t>
            </a:r>
            <a:r>
              <a:rPr lang="en-US" sz="4200" dirty="0" smtClean="0"/>
              <a:t>search and examination burden </a:t>
            </a:r>
            <a:r>
              <a:rPr lang="en-US" sz="4200" dirty="0"/>
              <a:t>would exist if restriction </a:t>
            </a:r>
            <a:r>
              <a:rPr lang="en-US" sz="4200" dirty="0" smtClean="0"/>
              <a:t>was </a:t>
            </a:r>
            <a:r>
              <a:rPr lang="en-US" sz="4200" dirty="0"/>
              <a:t>not </a:t>
            </a:r>
            <a:r>
              <a:rPr lang="en-US" sz="4200" dirty="0" smtClean="0"/>
              <a:t>required.</a:t>
            </a:r>
            <a:endParaRPr lang="en-US" sz="4200" dirty="0"/>
          </a:p>
          <a:p>
            <a:pPr marL="285750" indent="-285750">
              <a:lnSpc>
                <a:spcPct val="120000"/>
              </a:lnSpc>
            </a:pPr>
            <a:r>
              <a:rPr lang="en-US" sz="4200" dirty="0" smtClean="0"/>
              <a:t>Serious burden </a:t>
            </a:r>
            <a:r>
              <a:rPr lang="en-US" sz="4200" dirty="0"/>
              <a:t>can be shown if the inventions have </a:t>
            </a:r>
            <a:r>
              <a:rPr lang="en-US" sz="4200" b="1" dirty="0"/>
              <a:t>one or more of the following</a:t>
            </a:r>
            <a:r>
              <a:rPr lang="en-US" sz="4200" dirty="0"/>
              <a:t>:</a:t>
            </a:r>
            <a:endParaRPr lang="en-US" sz="3800" dirty="0"/>
          </a:p>
          <a:p>
            <a:pPr marL="914400" lvl="1" indent="-457200">
              <a:lnSpc>
                <a:spcPct val="120000"/>
              </a:lnSpc>
              <a:buFont typeface="+mj-lt"/>
              <a:buAutoNum type="alphaLcParenR"/>
            </a:pPr>
            <a:r>
              <a:rPr lang="en-US" sz="3800" dirty="0"/>
              <a:t>S</a:t>
            </a:r>
            <a:r>
              <a:rPr lang="en-US" sz="3800" dirty="0" smtClean="0"/>
              <a:t>eparate classification.</a:t>
            </a:r>
          </a:p>
          <a:p>
            <a:pPr marL="1031875" lvl="3" indent="-117475">
              <a:lnSpc>
                <a:spcPct val="120000"/>
              </a:lnSpc>
              <a:buNone/>
            </a:pPr>
            <a:r>
              <a:rPr lang="en-US" sz="3500" dirty="0" smtClean="0"/>
              <a:t>- To show that each </a:t>
            </a:r>
            <a:r>
              <a:rPr lang="en-US" sz="3500" dirty="0"/>
              <a:t>invention has attained recognition in the art as a separate subject for inventive effort, and also a separate field of </a:t>
            </a:r>
            <a:r>
              <a:rPr lang="en-US" sz="3500" dirty="0" smtClean="0"/>
              <a:t>search (patents need not be cited).</a:t>
            </a:r>
            <a:endParaRPr lang="en-US" sz="3500" dirty="0"/>
          </a:p>
          <a:p>
            <a:pPr marL="914400" lvl="1" indent="-457200">
              <a:lnSpc>
                <a:spcPct val="120000"/>
              </a:lnSpc>
              <a:buFont typeface="+mj-lt"/>
              <a:buAutoNum type="alphaLcParenR"/>
            </a:pPr>
            <a:r>
              <a:rPr lang="en-US" sz="3800" dirty="0"/>
              <a:t>S</a:t>
            </a:r>
            <a:r>
              <a:rPr lang="en-US" sz="3800" dirty="0" smtClean="0"/>
              <a:t>eparate </a:t>
            </a:r>
            <a:r>
              <a:rPr lang="en-US" sz="3800" dirty="0"/>
              <a:t>status in the </a:t>
            </a:r>
            <a:r>
              <a:rPr lang="en-US" sz="3800" dirty="0" smtClean="0"/>
              <a:t>art when they are classifiable together.</a:t>
            </a:r>
          </a:p>
          <a:p>
            <a:pPr marL="1031875" lvl="3" indent="-117475">
              <a:lnSpc>
                <a:spcPct val="120000"/>
              </a:lnSpc>
              <a:buNone/>
            </a:pPr>
            <a:r>
              <a:rPr lang="en-US" sz="3500" dirty="0" smtClean="0"/>
              <a:t>- To show </a:t>
            </a:r>
            <a:r>
              <a:rPr lang="en-US" sz="3500" dirty="0"/>
              <a:t>a recognition of separate inventive effort by </a:t>
            </a:r>
            <a:r>
              <a:rPr lang="en-US" sz="3500" dirty="0" smtClean="0"/>
              <a:t>inventors, </a:t>
            </a:r>
            <a:r>
              <a:rPr lang="en-US" sz="3500" dirty="0"/>
              <a:t>may be shown by citing patents which are evidence of such separate status, and also of a separate field of search.</a:t>
            </a:r>
            <a:endParaRPr lang="en-US" sz="3500" dirty="0" smtClean="0"/>
          </a:p>
          <a:p>
            <a:pPr marL="914400" lvl="1" indent="-457200">
              <a:lnSpc>
                <a:spcPct val="120000"/>
              </a:lnSpc>
              <a:buFont typeface="+mj-lt"/>
              <a:buAutoNum type="alphaLcParenR"/>
            </a:pPr>
            <a:r>
              <a:rPr lang="en-US" sz="3800" dirty="0"/>
              <a:t>A</a:t>
            </a:r>
            <a:r>
              <a:rPr lang="en-US" sz="3800" dirty="0" smtClean="0"/>
              <a:t> </a:t>
            </a:r>
            <a:r>
              <a:rPr lang="en-US" sz="3800" dirty="0"/>
              <a:t>different field of </a:t>
            </a:r>
            <a:r>
              <a:rPr lang="en-US" sz="3800" dirty="0" smtClean="0"/>
              <a:t>search.</a:t>
            </a:r>
          </a:p>
          <a:p>
            <a:pPr marL="1031875" lvl="3" indent="-117475">
              <a:lnSpc>
                <a:spcPct val="120000"/>
              </a:lnSpc>
              <a:buFontTx/>
              <a:buChar char="-"/>
            </a:pPr>
            <a:r>
              <a:rPr lang="en-US" sz="3500" dirty="0" smtClean="0"/>
              <a:t>To show it </a:t>
            </a:r>
            <a:r>
              <a:rPr lang="en-US" sz="3500" dirty="0"/>
              <a:t>is necessary to search for one of the inventions in a manner that is not likely to result in finding art pertinent to the other invention(s</a:t>
            </a:r>
            <a:r>
              <a:rPr lang="en-US" sz="3500" dirty="0" smtClean="0"/>
              <a:t>) (e.g</a:t>
            </a:r>
            <a:r>
              <a:rPr lang="en-US" sz="3500" dirty="0"/>
              <a:t>., searching </a:t>
            </a:r>
            <a:r>
              <a:rPr lang="en-US" sz="3500" dirty="0" smtClean="0"/>
              <a:t>different main groups/sub-groups or </a:t>
            </a:r>
            <a:r>
              <a:rPr lang="en-US" sz="3500" dirty="0"/>
              <a:t>electronic resources, or employing different search </a:t>
            </a:r>
            <a:r>
              <a:rPr lang="en-US" sz="3500" dirty="0" smtClean="0"/>
              <a:t>queries), </a:t>
            </a:r>
            <a:r>
              <a:rPr lang="en-US" sz="3500" dirty="0"/>
              <a:t>even </a:t>
            </a:r>
            <a:r>
              <a:rPr lang="en-US" sz="3500" dirty="0" smtClean="0"/>
              <a:t>though </a:t>
            </a:r>
            <a:r>
              <a:rPr lang="en-US" sz="3500" dirty="0"/>
              <a:t>the </a:t>
            </a:r>
            <a:r>
              <a:rPr lang="en-US" sz="3500" dirty="0" smtClean="0"/>
              <a:t>inventions </a:t>
            </a:r>
            <a:r>
              <a:rPr lang="en-US" sz="3500" dirty="0"/>
              <a:t>are classified </a:t>
            </a:r>
            <a:r>
              <a:rPr lang="en-US" sz="3500" dirty="0" smtClean="0"/>
              <a:t>together (patents </a:t>
            </a:r>
            <a:r>
              <a:rPr lang="en-US" sz="3500" dirty="0"/>
              <a:t>need not be </a:t>
            </a:r>
            <a:r>
              <a:rPr lang="en-US" sz="3500" dirty="0" smtClean="0"/>
              <a:t>cited).</a:t>
            </a:r>
          </a:p>
          <a:p>
            <a:pPr marL="0" lvl="3" indent="0">
              <a:lnSpc>
                <a:spcPct val="120000"/>
              </a:lnSpc>
              <a:buNone/>
            </a:pPr>
            <a:r>
              <a:rPr lang="en-US" sz="3600" i="1" dirty="0"/>
              <a:t>MPEP 803 II, 803.02, 806.05, 808.02</a:t>
            </a:r>
            <a:r>
              <a:rPr lang="en-US" sz="3600" dirty="0"/>
              <a:t>; </a:t>
            </a:r>
            <a:r>
              <a:rPr lang="en-US" sz="3600" i="1" dirty="0"/>
              <a:t>FP 8.21</a:t>
            </a:r>
          </a:p>
          <a:p>
            <a:pPr marL="914400" lvl="3" indent="0">
              <a:lnSpc>
                <a:spcPct val="120000"/>
              </a:lnSpc>
              <a:buNone/>
            </a:pPr>
            <a:endParaRPr lang="en-US" sz="3500" dirty="0" smtClean="0"/>
          </a:p>
        </p:txBody>
      </p:sp>
      <p:sp>
        <p:nvSpPr>
          <p:cNvPr id="5" name="Date Placeholder 4"/>
          <p:cNvSpPr>
            <a:spLocks noGrp="1"/>
          </p:cNvSpPr>
          <p:nvPr>
            <p:ph type="dt" sz="half" idx="10"/>
          </p:nvPr>
        </p:nvSpPr>
        <p:spPr/>
        <p:txBody>
          <a:bodyPr/>
          <a:lstStyle/>
          <a:p>
            <a:r>
              <a:rPr lang="en-US" dirty="0"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10</a:t>
            </a:fld>
            <a:endParaRPr lang="en-US"/>
          </a:p>
        </p:txBody>
      </p:sp>
    </p:spTree>
    <p:extLst>
      <p:ext uri="{BB962C8B-B14F-4D97-AF65-F5344CB8AC3E}">
        <p14:creationId xmlns:p14="http://schemas.microsoft.com/office/powerpoint/2010/main" val="26170620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12700"/>
            <a:ext cx="8229600" cy="960258"/>
          </a:xfrm>
        </p:spPr>
        <p:txBody>
          <a:bodyPr/>
          <a:lstStyle/>
          <a:p>
            <a:r>
              <a:rPr lang="en-US" dirty="0" smtClean="0"/>
              <a:t>Knowledge check 13 (</a:t>
            </a:r>
            <a:r>
              <a:rPr lang="en-US" i="1" dirty="0" smtClean="0"/>
              <a:t>cont</a:t>
            </a:r>
            <a:r>
              <a:rPr lang="en-US" dirty="0" smtClean="0"/>
              <a:t>.)</a:t>
            </a:r>
            <a:endParaRPr lang="en-US" dirty="0"/>
          </a:p>
        </p:txBody>
      </p:sp>
      <p:sp>
        <p:nvSpPr>
          <p:cNvPr id="3" name="Content Placeholder 2"/>
          <p:cNvSpPr>
            <a:spLocks noGrp="1"/>
          </p:cNvSpPr>
          <p:nvPr>
            <p:ph sz="half" idx="1"/>
          </p:nvPr>
        </p:nvSpPr>
        <p:spPr>
          <a:xfrm>
            <a:off x="457199" y="993416"/>
            <a:ext cx="8458199" cy="3797300"/>
          </a:xfrm>
        </p:spPr>
        <p:txBody>
          <a:bodyPr/>
          <a:lstStyle/>
          <a:p>
            <a:pPr marL="461963" indent="-461963">
              <a:buNone/>
            </a:pPr>
            <a:r>
              <a:rPr lang="en-US" sz="1600" dirty="0" smtClean="0"/>
              <a:t>Claim 1 (amended). A mobile inventory drive unit comprising a front end sensor and </a:t>
            </a:r>
            <a:r>
              <a:rPr lang="en-US" sz="1600" b="1" dirty="0" smtClean="0"/>
              <a:t>an XYZ processor</a:t>
            </a:r>
            <a:r>
              <a:rPr lang="en-US" sz="1600" dirty="0" smtClean="0"/>
              <a:t>. </a:t>
            </a:r>
          </a:p>
          <a:p>
            <a:pPr marL="461963" indent="-461963">
              <a:buNone/>
            </a:pPr>
            <a:r>
              <a:rPr lang="en-US" sz="1600" dirty="0" smtClean="0"/>
              <a:t>Claim </a:t>
            </a:r>
            <a:r>
              <a:rPr lang="en-US" sz="1600" dirty="0"/>
              <a:t>2 </a:t>
            </a:r>
            <a:r>
              <a:rPr lang="en-US" sz="1600" dirty="0" smtClean="0"/>
              <a:t>(original). The mobile inventory drive unit of Claim 1, wherein the front end sensor is a proximity sensor. </a:t>
            </a:r>
          </a:p>
          <a:p>
            <a:pPr marL="461963" indent="-461963">
              <a:buNone/>
            </a:pPr>
            <a:r>
              <a:rPr lang="en-US" sz="1600" dirty="0" smtClean="0"/>
              <a:t>Claim </a:t>
            </a:r>
            <a:r>
              <a:rPr lang="en-US" sz="1600" dirty="0"/>
              <a:t>3 </a:t>
            </a:r>
            <a:r>
              <a:rPr lang="en-US" sz="1600" dirty="0" smtClean="0"/>
              <a:t>(original). The mobile inventory drive unit of Claim 1, wherein the front end sensor is a thermal sensor. </a:t>
            </a:r>
          </a:p>
          <a:p>
            <a:endParaRPr lang="en-US" sz="1800" dirty="0" smtClean="0"/>
          </a:p>
          <a:p>
            <a:r>
              <a:rPr lang="en-US" sz="1800" dirty="0" smtClean="0"/>
              <a:t>Applicant later amends claim 1 to include a novel XYZ processor, which renders claim 1 allowable.</a:t>
            </a:r>
            <a:endParaRPr lang="en-US" sz="1800" dirty="0"/>
          </a:p>
          <a:p>
            <a:pPr marL="0" indent="0">
              <a:buNone/>
            </a:pPr>
            <a:endParaRPr lang="en-US" sz="20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100</a:t>
            </a:fld>
            <a:endParaRPr lang="en-US"/>
          </a:p>
        </p:txBody>
      </p:sp>
    </p:spTree>
    <p:extLst>
      <p:ext uri="{BB962C8B-B14F-4D97-AF65-F5344CB8AC3E}">
        <p14:creationId xmlns:p14="http://schemas.microsoft.com/office/powerpoint/2010/main" val="306080896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12700"/>
            <a:ext cx="8229600" cy="960258"/>
          </a:xfrm>
        </p:spPr>
        <p:txBody>
          <a:bodyPr/>
          <a:lstStyle/>
          <a:p>
            <a:r>
              <a:rPr lang="en-US" dirty="0" smtClean="0"/>
              <a:t>Knowledge check 13 (</a:t>
            </a:r>
            <a:r>
              <a:rPr lang="en-US" i="1" dirty="0" smtClean="0"/>
              <a:t>cont</a:t>
            </a:r>
            <a:r>
              <a:rPr lang="en-US" dirty="0" smtClean="0"/>
              <a:t>.)</a:t>
            </a:r>
            <a:endParaRPr lang="en-US" dirty="0"/>
          </a:p>
        </p:txBody>
      </p:sp>
      <p:sp>
        <p:nvSpPr>
          <p:cNvPr id="3" name="Content Placeholder 2"/>
          <p:cNvSpPr>
            <a:spLocks noGrp="1"/>
          </p:cNvSpPr>
          <p:nvPr>
            <p:ph sz="half" idx="1"/>
          </p:nvPr>
        </p:nvSpPr>
        <p:spPr>
          <a:xfrm>
            <a:off x="457199" y="993416"/>
            <a:ext cx="8458199" cy="3797300"/>
          </a:xfrm>
        </p:spPr>
        <p:txBody>
          <a:bodyPr/>
          <a:lstStyle/>
          <a:p>
            <a:pPr marL="0" indent="0">
              <a:buNone/>
            </a:pPr>
            <a:r>
              <a:rPr lang="en-US" dirty="0"/>
              <a:t>W</a:t>
            </a:r>
            <a:r>
              <a:rPr lang="en-US" dirty="0" smtClean="0"/>
              <a:t>hat </a:t>
            </a:r>
            <a:r>
              <a:rPr lang="en-US" dirty="0"/>
              <a:t>would be the appropriate course of </a:t>
            </a:r>
            <a:r>
              <a:rPr lang="en-US" dirty="0" smtClean="0"/>
              <a:t>action (multiple choice)?</a:t>
            </a:r>
            <a:endParaRPr lang="en-US" dirty="0"/>
          </a:p>
          <a:p>
            <a:pPr marL="0" indent="0">
              <a:buNone/>
            </a:pPr>
            <a:r>
              <a:rPr lang="en-US" dirty="0"/>
              <a:t>	Maintain the election of species.</a:t>
            </a:r>
          </a:p>
          <a:p>
            <a:pPr marL="0" indent="0">
              <a:buNone/>
            </a:pPr>
            <a:r>
              <a:rPr lang="en-US" dirty="0"/>
              <a:t>	Call applicant for approval to cancel the non-elected species by </a:t>
            </a:r>
            <a:r>
              <a:rPr lang="en-US" dirty="0" smtClean="0"/>
              <a:t>examiner’s amendment. </a:t>
            </a:r>
            <a:endParaRPr lang="en-US" dirty="0"/>
          </a:p>
          <a:p>
            <a:pPr marL="0" indent="0">
              <a:buNone/>
            </a:pPr>
            <a:r>
              <a:rPr lang="en-US" dirty="0"/>
              <a:t>	</a:t>
            </a:r>
            <a:r>
              <a:rPr lang="en-US" dirty="0" smtClean="0"/>
              <a:t>Withdraw </a:t>
            </a:r>
            <a:r>
              <a:rPr lang="en-US" dirty="0"/>
              <a:t>the restriction requirement, rejoin the non-elected species because </a:t>
            </a:r>
            <a:r>
              <a:rPr lang="en-US" dirty="0" smtClean="0"/>
              <a:t>it requires all the limitations of allowable </a:t>
            </a:r>
            <a:r>
              <a:rPr lang="en-US" dirty="0"/>
              <a:t>genus claim 1, and examine claim 3 for compliance with the statutes.</a:t>
            </a:r>
          </a:p>
          <a:p>
            <a:endParaRPr lang="en-US" sz="20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101</a:t>
            </a:fld>
            <a:endParaRPr lang="en-US"/>
          </a:p>
        </p:txBody>
      </p:sp>
    </p:spTree>
    <p:extLst>
      <p:ext uri="{BB962C8B-B14F-4D97-AF65-F5344CB8AC3E}">
        <p14:creationId xmlns:p14="http://schemas.microsoft.com/office/powerpoint/2010/main" val="356693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3" end="3"/>
                                            </p:txEl>
                                          </p:spTgt>
                                        </p:tgtEl>
                                        <p:attrNameLst>
                                          <p:attrName>style.color</p:attrName>
                                        </p:attrNameLst>
                                      </p:cBhvr>
                                      <p:to>
                                        <a:srgbClr val="00B050"/>
                                      </p:to>
                                    </p:animClr>
                                  </p:childTnLst>
                                </p:cTn>
                              </p:par>
                              <p:par>
                                <p:cTn id="7" presetID="26" presetClass="emph" presetSubtype="0" fill="hold" nodeType="withEffect">
                                  <p:stCondLst>
                                    <p:cond delay="0"/>
                                  </p:stCondLst>
                                  <p:childTnLst>
                                    <p:animEffect transition="out" filter="fade">
                                      <p:cBhvr>
                                        <p:cTn id="8" dur="500" tmFilter="0, 0; .2, .5; .8, .5; 1, 0"/>
                                        <p:tgtEl>
                                          <p:spTgt spid="3">
                                            <p:txEl>
                                              <p:pRg st="3" end="3"/>
                                            </p:txEl>
                                          </p:spTgt>
                                        </p:tgtEl>
                                      </p:cBhvr>
                                    </p:animEffect>
                                    <p:animScale>
                                      <p:cBhvr>
                                        <p:cTn id="9"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12700"/>
            <a:ext cx="8229600" cy="960258"/>
          </a:xfrm>
        </p:spPr>
        <p:txBody>
          <a:bodyPr/>
          <a:lstStyle/>
          <a:p>
            <a:r>
              <a:rPr lang="en-US" dirty="0" smtClean="0"/>
              <a:t>Knowledge check 13 (</a:t>
            </a:r>
            <a:r>
              <a:rPr lang="en-US" i="1" dirty="0" smtClean="0"/>
              <a:t>cont</a:t>
            </a:r>
            <a:r>
              <a:rPr lang="en-US" dirty="0" smtClean="0"/>
              <a:t>.)</a:t>
            </a:r>
            <a:endParaRPr lang="en-US" dirty="0"/>
          </a:p>
        </p:txBody>
      </p:sp>
      <p:sp>
        <p:nvSpPr>
          <p:cNvPr id="3" name="Content Placeholder 2"/>
          <p:cNvSpPr>
            <a:spLocks noGrp="1"/>
          </p:cNvSpPr>
          <p:nvPr>
            <p:ph sz="half" idx="1"/>
          </p:nvPr>
        </p:nvSpPr>
        <p:spPr>
          <a:xfrm>
            <a:off x="457199" y="993416"/>
            <a:ext cx="8458199" cy="3797300"/>
          </a:xfrm>
        </p:spPr>
        <p:txBody>
          <a:bodyPr/>
          <a:lstStyle/>
          <a:p>
            <a:pPr marL="0" lvl="0" indent="0" defTabSz="914400" eaLnBrk="0" fontAlgn="base" hangingPunct="0">
              <a:spcBef>
                <a:spcPct val="30000"/>
              </a:spcBef>
              <a:spcAft>
                <a:spcPct val="0"/>
              </a:spcAft>
              <a:buNone/>
              <a:defRPr/>
            </a:pPr>
            <a:r>
              <a:rPr lang="en-US" dirty="0" smtClean="0"/>
              <a:t>Additional note: </a:t>
            </a:r>
          </a:p>
          <a:p>
            <a:pPr marL="0" lvl="0" indent="0" defTabSz="914400" eaLnBrk="0" fontAlgn="base" hangingPunct="0">
              <a:spcBef>
                <a:spcPct val="30000"/>
              </a:spcBef>
              <a:spcAft>
                <a:spcPct val="0"/>
              </a:spcAft>
              <a:buNone/>
              <a:defRPr/>
            </a:pPr>
            <a:r>
              <a:rPr lang="en-US" dirty="0" smtClean="0"/>
              <a:t>If </a:t>
            </a:r>
            <a:r>
              <a:rPr lang="en-US" dirty="0"/>
              <a:t>claim 3 had been canceled, the restriction requirement would still be withdrawn, and applicant would be notified that the subject matter of claim 3 could be reintroduced via amendment.  </a:t>
            </a:r>
          </a:p>
          <a:p>
            <a:endParaRPr lang="en-US" dirty="0"/>
          </a:p>
          <a:p>
            <a:endParaRPr lang="en-US" sz="20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102</a:t>
            </a:fld>
            <a:endParaRPr lang="en-US"/>
          </a:p>
        </p:txBody>
      </p:sp>
    </p:spTree>
    <p:extLst>
      <p:ext uri="{BB962C8B-B14F-4D97-AF65-F5344CB8AC3E}">
        <p14:creationId xmlns:p14="http://schemas.microsoft.com/office/powerpoint/2010/main" val="32332311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Summary</a:t>
            </a:r>
            <a:endParaRPr lang="en-US" altLang="en-US" sz="267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92500"/>
          </a:bodyPr>
          <a:lstStyle/>
          <a:p>
            <a:pPr marL="341313" indent="-341313">
              <a:spcAft>
                <a:spcPts val="600"/>
              </a:spcAft>
            </a:pPr>
            <a:r>
              <a:rPr lang="en-US" sz="2400" dirty="0"/>
              <a:t>Restriction is the </a:t>
            </a:r>
            <a:r>
              <a:rPr lang="en-US" sz="2400" dirty="0" smtClean="0"/>
              <a:t>requirement to elect one of two or more patentably distinct inventions for examination.</a:t>
            </a:r>
            <a:endParaRPr lang="en-US" sz="2400" dirty="0"/>
          </a:p>
          <a:p>
            <a:pPr marL="341313" indent="-341313">
              <a:spcAft>
                <a:spcPts val="600"/>
              </a:spcAft>
            </a:pPr>
            <a:r>
              <a:rPr lang="en-US" sz="2400" dirty="0"/>
              <a:t>Restriction is only proper when there would be a serious </a:t>
            </a:r>
            <a:r>
              <a:rPr lang="en-US" sz="2400" dirty="0" smtClean="0"/>
              <a:t>search and examination burden </a:t>
            </a:r>
            <a:r>
              <a:rPr lang="en-US" sz="2400" dirty="0"/>
              <a:t>on the examiner if not </a:t>
            </a:r>
            <a:r>
              <a:rPr lang="en-US" sz="2400" dirty="0" smtClean="0"/>
              <a:t>required, and the inventions are independent or distinct. </a:t>
            </a:r>
            <a:endParaRPr lang="en-US" sz="2400" dirty="0"/>
          </a:p>
          <a:p>
            <a:pPr marL="341313" indent="-341313">
              <a:spcAft>
                <a:spcPts val="600"/>
              </a:spcAft>
            </a:pPr>
            <a:r>
              <a:rPr lang="en-US" sz="2400" dirty="0" smtClean="0"/>
              <a:t>Restriction </a:t>
            </a:r>
            <a:r>
              <a:rPr lang="en-US" sz="2400" dirty="0"/>
              <a:t>can prohibit a </a:t>
            </a:r>
            <a:r>
              <a:rPr lang="en-US" sz="2400" dirty="0" smtClean="0"/>
              <a:t>nonstatutory double </a:t>
            </a:r>
            <a:r>
              <a:rPr lang="en-US" sz="2400" dirty="0"/>
              <a:t>patenting rejection when </a:t>
            </a:r>
            <a:r>
              <a:rPr lang="en-US" sz="2400" dirty="0" smtClean="0"/>
              <a:t>later divisional </a:t>
            </a:r>
            <a:r>
              <a:rPr lang="en-US" sz="2400" dirty="0"/>
              <a:t>applications are </a:t>
            </a:r>
            <a:r>
              <a:rPr lang="en-US" sz="2400" dirty="0" smtClean="0"/>
              <a:t>filed, assuming the restriction requirement is maintained.</a:t>
            </a:r>
          </a:p>
          <a:p>
            <a:pPr marL="341313" indent="-341313">
              <a:spcAft>
                <a:spcPts val="600"/>
              </a:spcAft>
            </a:pPr>
            <a:r>
              <a:rPr lang="en-US" sz="2400" dirty="0" smtClean="0"/>
              <a:t>Examiners are required to provide a proper basis of restriction and a clear record of withdrawal when appropriate. </a:t>
            </a:r>
            <a:endParaRPr lang="en-US" sz="2400"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103</a:t>
            </a:fld>
            <a:endParaRPr lang="en-US"/>
          </a:p>
        </p:txBody>
      </p:sp>
    </p:spTree>
    <p:extLst>
      <p:ext uri="{BB962C8B-B14F-4D97-AF65-F5344CB8AC3E}">
        <p14:creationId xmlns:p14="http://schemas.microsoft.com/office/powerpoint/2010/main" val="8207074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POCs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6626284"/>
              </p:ext>
            </p:extLst>
          </p:nvPr>
        </p:nvGraphicFramePr>
        <p:xfrm>
          <a:off x="2590801" y="926663"/>
          <a:ext cx="4267200" cy="4293158"/>
        </p:xfrm>
        <a:graphic>
          <a:graphicData uri="http://schemas.openxmlformats.org/drawingml/2006/table">
            <a:tbl>
              <a:tblPr/>
              <a:tblGrid>
                <a:gridCol w="701626">
                  <a:extLst>
                    <a:ext uri="{9D8B030D-6E8A-4147-A177-3AD203B41FA5}">
                      <a16:colId xmlns:a16="http://schemas.microsoft.com/office/drawing/2014/main" val="3414704257"/>
                    </a:ext>
                  </a:extLst>
                </a:gridCol>
                <a:gridCol w="3565574">
                  <a:extLst>
                    <a:ext uri="{9D8B030D-6E8A-4147-A177-3AD203B41FA5}">
                      <a16:colId xmlns:a16="http://schemas.microsoft.com/office/drawing/2014/main" val="2952533328"/>
                    </a:ext>
                  </a:extLst>
                </a:gridCol>
              </a:tblGrid>
              <a:tr h="190115">
                <a:tc>
                  <a:txBody>
                    <a:bodyPr/>
                    <a:lstStyle/>
                    <a:p>
                      <a:pPr algn="ctr" fontAlgn="b"/>
                      <a:r>
                        <a:rPr lang="en-US" sz="1200" b="1" i="0" u="none" strike="noStrike" dirty="0">
                          <a:solidFill>
                            <a:srgbClr val="000000"/>
                          </a:solidFill>
                          <a:effectLst/>
                          <a:latin typeface="+mn-lt"/>
                        </a:rPr>
                        <a:t>TC</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mn-lt"/>
                        </a:rPr>
                        <a:t>POC</a:t>
                      </a:r>
                    </a:p>
                  </a:txBody>
                  <a:tcPr marL="7351" marR="7351" marT="73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288026"/>
                  </a:ext>
                </a:extLst>
              </a:tr>
              <a:tr h="375440">
                <a:tc>
                  <a:txBody>
                    <a:bodyPr/>
                    <a:lstStyle/>
                    <a:p>
                      <a:pPr algn="ctr" fontAlgn="ctr"/>
                      <a:r>
                        <a:rPr lang="en-US" sz="1200" b="0" i="0" u="none" strike="noStrike" dirty="0">
                          <a:solidFill>
                            <a:srgbClr val="000000"/>
                          </a:solidFill>
                          <a:effectLst/>
                          <a:latin typeface="+mn-lt"/>
                        </a:rPr>
                        <a:t>1600</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buClr>
                          <a:srgbClr val="000000"/>
                        </a:buClr>
                        <a:buSzPts val="1800"/>
                        <a:buFont typeface="Calibri" panose="020F0502020204030204" pitchFamily="34" charset="0"/>
                        <a:buNone/>
                      </a:pPr>
                      <a:r>
                        <a:rPr lang="en-US" sz="1200" b="0" i="0" u="none" strike="noStrike" kern="1200" dirty="0" smtClean="0">
                          <a:solidFill>
                            <a:srgbClr val="000000"/>
                          </a:solidFill>
                          <a:effectLst/>
                          <a:latin typeface="+mn-lt"/>
                          <a:ea typeface="+mn-ea"/>
                          <a:cs typeface="+mn-cs"/>
                        </a:rPr>
                        <a:t>Janet Andres</a:t>
                      </a:r>
                    </a:p>
                    <a:p>
                      <a:pPr algn="ctr" fontAlgn="ctr">
                        <a:buClr>
                          <a:srgbClr val="000000"/>
                        </a:buClr>
                        <a:buSzPts val="1800"/>
                        <a:buFont typeface="Calibri" panose="020F0502020204030204" pitchFamily="34" charset="0"/>
                        <a:buNone/>
                      </a:pPr>
                      <a:r>
                        <a:rPr lang="en-US" sz="1200" b="0" i="0" u="none" strike="noStrike" kern="1200" dirty="0" smtClean="0">
                          <a:solidFill>
                            <a:srgbClr val="000000"/>
                          </a:solidFill>
                          <a:effectLst/>
                          <a:latin typeface="+mn-lt"/>
                          <a:ea typeface="+mn-ea"/>
                          <a:cs typeface="+mn-cs"/>
                        </a:rPr>
                        <a:t>Renee Claytor</a:t>
                      </a:r>
                      <a:endParaRPr lang="en-US" sz="1200" b="0" i="0" u="none" strike="noStrike" kern="1200" dirty="0">
                        <a:solidFill>
                          <a:srgbClr val="000000"/>
                        </a:solidFill>
                        <a:effectLst/>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30788"/>
                  </a:ext>
                </a:extLst>
              </a:tr>
              <a:tr h="373429">
                <a:tc>
                  <a:txBody>
                    <a:bodyPr/>
                    <a:lstStyle/>
                    <a:p>
                      <a:pPr algn="ctr" fontAlgn="ctr"/>
                      <a:r>
                        <a:rPr lang="en-US" sz="1200" b="0" i="0" u="none" strike="noStrike" dirty="0">
                          <a:solidFill>
                            <a:srgbClr val="000000"/>
                          </a:solidFill>
                          <a:effectLst/>
                          <a:latin typeface="+mn-lt"/>
                        </a:rPr>
                        <a:t>1700</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Vasu Jagannathan</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Alison Hindenlang</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157784"/>
                  </a:ext>
                </a:extLst>
              </a:tr>
              <a:tr h="373429">
                <a:tc>
                  <a:txBody>
                    <a:bodyPr/>
                    <a:lstStyle/>
                    <a:p>
                      <a:pPr algn="ctr" fontAlgn="ctr"/>
                      <a:r>
                        <a:rPr lang="en-US" sz="1200" b="0" i="0" u="none" strike="noStrike">
                          <a:solidFill>
                            <a:srgbClr val="000000"/>
                          </a:solidFill>
                          <a:effectLst/>
                          <a:latin typeface="+mn-lt"/>
                        </a:rPr>
                        <a:t>2100</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rgbClr val="000000"/>
                          </a:solidFill>
                          <a:effectLst/>
                          <a:latin typeface="+mn-lt"/>
                        </a:rPr>
                        <a:t>Danial</a:t>
                      </a:r>
                      <a:r>
                        <a:rPr lang="en-US" sz="1200" b="0" i="0" u="none" strike="noStrike" dirty="0">
                          <a:solidFill>
                            <a:srgbClr val="000000"/>
                          </a:solidFill>
                          <a:effectLst/>
                          <a:latin typeface="+mn-lt"/>
                        </a:rPr>
                        <a:t> Kinsaul</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Eddie Lee</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383265"/>
                  </a:ext>
                </a:extLst>
              </a:tr>
              <a:tr h="373429">
                <a:tc>
                  <a:txBody>
                    <a:bodyPr/>
                    <a:lstStyle/>
                    <a:p>
                      <a:pPr algn="ctr" fontAlgn="ctr"/>
                      <a:r>
                        <a:rPr lang="en-US" sz="1200" b="0" i="0" u="none" strike="noStrike">
                          <a:solidFill>
                            <a:srgbClr val="000000"/>
                          </a:solidFill>
                          <a:effectLst/>
                          <a:latin typeface="+mn-lt"/>
                        </a:rPr>
                        <a:t>2400</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Chris Grant</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Chau Nguyen</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81939"/>
                  </a:ext>
                </a:extLst>
              </a:tr>
              <a:tr h="373429">
                <a:tc>
                  <a:txBody>
                    <a:bodyPr/>
                    <a:lstStyle/>
                    <a:p>
                      <a:pPr algn="ctr" fontAlgn="ctr"/>
                      <a:r>
                        <a:rPr lang="en-US" sz="1200" b="0" i="0" u="none" strike="noStrike">
                          <a:solidFill>
                            <a:srgbClr val="000000"/>
                          </a:solidFill>
                          <a:effectLst/>
                          <a:latin typeface="+mn-lt"/>
                        </a:rPr>
                        <a:t>2600</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David Ometz</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Michael </a:t>
                      </a:r>
                      <a:r>
                        <a:rPr lang="en-US" sz="1200" b="0" i="0" u="none" strike="noStrike" dirty="0" err="1">
                          <a:solidFill>
                            <a:srgbClr val="000000"/>
                          </a:solidFill>
                          <a:effectLst/>
                          <a:latin typeface="+mn-lt"/>
                        </a:rPr>
                        <a:t>Horabik</a:t>
                      </a:r>
                      <a:endParaRPr lang="en-US" sz="1200" b="0" i="0" u="none" strike="noStrike" dirty="0">
                        <a:solidFill>
                          <a:srgbClr val="000000"/>
                        </a:solidFill>
                        <a:effectLst/>
                        <a:latin typeface="+mn-lt"/>
                      </a:endParaRP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63610"/>
                  </a:ext>
                </a:extLst>
              </a:tr>
              <a:tr h="373429">
                <a:tc>
                  <a:txBody>
                    <a:bodyPr/>
                    <a:lstStyle/>
                    <a:p>
                      <a:pPr algn="ctr" fontAlgn="ctr"/>
                      <a:r>
                        <a:rPr lang="en-US" sz="1200" b="0" i="0" u="none" strike="noStrike">
                          <a:solidFill>
                            <a:srgbClr val="000000"/>
                          </a:solidFill>
                          <a:effectLst/>
                          <a:latin typeface="+mn-lt"/>
                        </a:rPr>
                        <a:t>2800</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Lynne Gurley</a:t>
                      </a:r>
                      <a:br>
                        <a:rPr lang="en-US" sz="1200" b="0" i="0" u="none" strike="noStrike" dirty="0">
                          <a:solidFill>
                            <a:srgbClr val="000000"/>
                          </a:solidFill>
                          <a:effectLst/>
                          <a:latin typeface="+mn-lt"/>
                        </a:rPr>
                      </a:br>
                      <a:r>
                        <a:rPr lang="en-US" sz="1200" b="0" i="0" u="none" strike="noStrike" dirty="0" err="1">
                          <a:solidFill>
                            <a:srgbClr val="000000"/>
                          </a:solidFill>
                          <a:effectLst/>
                          <a:latin typeface="+mn-lt"/>
                        </a:rPr>
                        <a:t>Thienvu</a:t>
                      </a:r>
                      <a:r>
                        <a:rPr lang="en-US" sz="1200" b="0" i="0" u="none" strike="noStrike" dirty="0">
                          <a:solidFill>
                            <a:srgbClr val="000000"/>
                          </a:solidFill>
                          <a:effectLst/>
                          <a:latin typeface="+mn-lt"/>
                        </a:rPr>
                        <a:t> Tran</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943306"/>
                  </a:ext>
                </a:extLst>
              </a:tr>
              <a:tr h="740055">
                <a:tc>
                  <a:txBody>
                    <a:bodyPr/>
                    <a:lstStyle/>
                    <a:p>
                      <a:pPr algn="ctr" fontAlgn="ctr"/>
                      <a:r>
                        <a:rPr lang="en-US" sz="1200" b="0" i="0" u="none" strike="noStrike">
                          <a:solidFill>
                            <a:srgbClr val="000000"/>
                          </a:solidFill>
                          <a:effectLst/>
                          <a:latin typeface="+mn-lt"/>
                        </a:rPr>
                        <a:t>3600</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Troy Chambers</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Kevin Flynn</a:t>
                      </a:r>
                      <a:br>
                        <a:rPr lang="en-US" sz="1200" b="0" i="0" u="none" strike="noStrike" dirty="0">
                          <a:solidFill>
                            <a:srgbClr val="000000"/>
                          </a:solidFill>
                          <a:effectLst/>
                          <a:latin typeface="+mn-lt"/>
                        </a:rPr>
                      </a:br>
                      <a:r>
                        <a:rPr lang="en-US" sz="1200" b="0" i="0" u="none" strike="noStrike" dirty="0" err="1">
                          <a:solidFill>
                            <a:srgbClr val="000000"/>
                          </a:solidFill>
                          <a:effectLst/>
                          <a:latin typeface="+mn-lt"/>
                        </a:rPr>
                        <a:t>Shadi</a:t>
                      </a:r>
                      <a:r>
                        <a:rPr lang="en-US" sz="1200" b="0" i="0" u="none" strike="noStrike" dirty="0">
                          <a:solidFill>
                            <a:srgbClr val="000000"/>
                          </a:solidFill>
                          <a:effectLst/>
                          <a:latin typeface="+mn-lt"/>
                        </a:rPr>
                        <a:t> </a:t>
                      </a:r>
                      <a:r>
                        <a:rPr lang="en-US" sz="1200" b="0" i="0" u="none" strike="noStrike" dirty="0" err="1" smtClean="0">
                          <a:solidFill>
                            <a:srgbClr val="000000"/>
                          </a:solidFill>
                          <a:effectLst/>
                          <a:latin typeface="+mn-lt"/>
                        </a:rPr>
                        <a:t>Baniani</a:t>
                      </a:r>
                      <a:endParaRPr lang="en-US" sz="1200" b="0" i="0" u="none" strike="noStrike" dirty="0" smtClean="0">
                        <a:solidFill>
                          <a:srgbClr val="000000"/>
                        </a:solidFill>
                        <a:effectLst/>
                        <a:latin typeface="+mn-lt"/>
                      </a:endParaRPr>
                    </a:p>
                    <a:p>
                      <a:pPr algn="ctr" fontAlgn="ctr"/>
                      <a:r>
                        <a:rPr lang="en-US" sz="1200" b="0" i="0" u="none" strike="noStrike" dirty="0" smtClean="0">
                          <a:solidFill>
                            <a:srgbClr val="000000"/>
                          </a:solidFill>
                          <a:effectLst/>
                          <a:latin typeface="+mn-lt"/>
                        </a:rPr>
                        <a:t>Kimberly </a:t>
                      </a:r>
                      <a:r>
                        <a:rPr lang="en-US" sz="1200" b="0" i="0" u="none" strike="noStrike" dirty="0" err="1" smtClean="0">
                          <a:solidFill>
                            <a:srgbClr val="000000"/>
                          </a:solidFill>
                          <a:effectLst/>
                          <a:latin typeface="+mn-lt"/>
                        </a:rPr>
                        <a:t>Berona</a:t>
                      </a:r>
                      <a:endParaRPr lang="en-US" sz="1200" b="0" i="0" u="none" strike="noStrike" dirty="0">
                        <a:solidFill>
                          <a:srgbClr val="000000"/>
                        </a:solidFill>
                        <a:effectLst/>
                        <a:latin typeface="+mn-lt"/>
                      </a:endParaRP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185826"/>
                  </a:ext>
                </a:extLst>
              </a:tr>
              <a:tr h="373429">
                <a:tc>
                  <a:txBody>
                    <a:bodyPr/>
                    <a:lstStyle/>
                    <a:p>
                      <a:pPr algn="ctr" fontAlgn="ctr"/>
                      <a:r>
                        <a:rPr lang="en-US" sz="1200" b="0" i="0" u="none" strike="noStrike" dirty="0">
                          <a:solidFill>
                            <a:srgbClr val="000000"/>
                          </a:solidFill>
                          <a:effectLst/>
                          <a:latin typeface="+mn-lt"/>
                        </a:rPr>
                        <a:t>3700</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mn-lt"/>
                        </a:rPr>
                        <a:t>Lindsay Low</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Alireza Nia</a:t>
                      </a: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370811"/>
                  </a:ext>
                </a:extLst>
              </a:tr>
              <a:tr h="373429">
                <a:tc>
                  <a:txBody>
                    <a:bodyPr/>
                    <a:lstStyle/>
                    <a:p>
                      <a:pPr algn="ctr" fontAlgn="ctr"/>
                      <a:r>
                        <a:rPr lang="en-US" sz="1200" b="0" i="0" u="none" strike="noStrike" dirty="0" smtClean="0">
                          <a:solidFill>
                            <a:srgbClr val="000000"/>
                          </a:solidFill>
                          <a:effectLst/>
                          <a:latin typeface="+mn-lt"/>
                        </a:rPr>
                        <a:t>CRU</a:t>
                      </a:r>
                      <a:endParaRPr lang="en-US" sz="1200" b="0" i="0" u="none" strike="noStrike" dirty="0">
                        <a:solidFill>
                          <a:srgbClr val="000000"/>
                        </a:solidFill>
                        <a:effectLst/>
                        <a:latin typeface="+mn-lt"/>
                      </a:endParaRP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Drew</a:t>
                      </a:r>
                      <a:r>
                        <a:rPr lang="en-US" sz="1200" b="0" i="0" u="none" strike="noStrike" baseline="0" dirty="0" smtClean="0">
                          <a:solidFill>
                            <a:srgbClr val="000000"/>
                          </a:solidFill>
                          <a:effectLst/>
                          <a:latin typeface="+mn-lt"/>
                        </a:rPr>
                        <a:t> Fischer</a:t>
                      </a:r>
                    </a:p>
                    <a:p>
                      <a:pPr algn="ctr" fontAlgn="ctr"/>
                      <a:r>
                        <a:rPr lang="en-US" sz="1200" b="0" i="0" u="none" strike="noStrike" baseline="0" dirty="0" smtClean="0">
                          <a:solidFill>
                            <a:srgbClr val="000000"/>
                          </a:solidFill>
                          <a:effectLst/>
                          <a:latin typeface="+mn-lt"/>
                        </a:rPr>
                        <a:t>Jean Witz</a:t>
                      </a:r>
                      <a:endParaRPr lang="en-US" sz="1200" b="0" i="0" u="none" strike="noStrike" dirty="0">
                        <a:solidFill>
                          <a:srgbClr val="000000"/>
                        </a:solidFill>
                        <a:effectLst/>
                        <a:latin typeface="+mn-lt"/>
                      </a:endParaRP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325814"/>
                  </a:ext>
                </a:extLst>
              </a:tr>
              <a:tr h="373429">
                <a:tc>
                  <a:txBody>
                    <a:bodyPr/>
                    <a:lstStyle/>
                    <a:p>
                      <a:pPr algn="ctr" fontAlgn="ctr"/>
                      <a:r>
                        <a:rPr lang="en-US" sz="1200" b="0" i="0" u="none" strike="noStrike" dirty="0" smtClean="0">
                          <a:solidFill>
                            <a:srgbClr val="000000"/>
                          </a:solidFill>
                          <a:effectLst/>
                          <a:latin typeface="+mn-lt"/>
                        </a:rPr>
                        <a:t>OPQA</a:t>
                      </a:r>
                      <a:endParaRPr lang="en-US" sz="1200" b="0" i="0" u="none" strike="noStrike" dirty="0">
                        <a:solidFill>
                          <a:srgbClr val="000000"/>
                        </a:solidFill>
                        <a:effectLst/>
                        <a:latin typeface="+mn-lt"/>
                      </a:endParaRP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mn-lt"/>
                        </a:rPr>
                        <a:t>Larry Helms</a:t>
                      </a:r>
                      <a:endParaRPr lang="en-US" sz="1200" b="0" i="0" u="none" strike="noStrike" dirty="0">
                        <a:solidFill>
                          <a:srgbClr val="000000"/>
                        </a:solidFill>
                        <a:effectLst/>
                        <a:latin typeface="+mn-lt"/>
                      </a:endParaRPr>
                    </a:p>
                  </a:txBody>
                  <a:tcPr marL="7351" marR="7351" marT="73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233040"/>
                  </a:ext>
                </a:extLst>
              </a:tr>
            </a:tbl>
          </a:graphicData>
        </a:graphic>
      </p:graphicFrame>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dirty="0"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104</a:t>
            </a:fld>
            <a:endParaRPr lang="en-US"/>
          </a:p>
        </p:txBody>
      </p:sp>
    </p:spTree>
    <p:extLst>
      <p:ext uri="{BB962C8B-B14F-4D97-AF65-F5344CB8AC3E}">
        <p14:creationId xmlns:p14="http://schemas.microsoft.com/office/powerpoint/2010/main" val="1614483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Thank you</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chor="ctr">
            <a:normAutofit/>
          </a:bodyPr>
          <a:lstStyle/>
          <a:p>
            <a:pPr marL="0" indent="0" algn="ctr">
              <a:buNone/>
            </a:pPr>
            <a:r>
              <a:rPr lang="en-US" sz="2800" dirty="0" smtClean="0"/>
              <a:t>Other </a:t>
            </a:r>
            <a:r>
              <a:rPr lang="en-US" sz="2800" dirty="0"/>
              <a:t>time code: </a:t>
            </a:r>
            <a:endParaRPr lang="en-US" sz="2800" dirty="0" smtClean="0"/>
          </a:p>
          <a:p>
            <a:pPr marL="0" indent="0" algn="ctr">
              <a:buNone/>
            </a:pPr>
            <a:r>
              <a:rPr lang="en-US" dirty="0" smtClean="0">
                <a:latin typeface="Segoe UI" panose="020B0502040204020203" pitchFamily="34" charset="0"/>
                <a:ea typeface="Calibri" panose="020F0502020204030204" pitchFamily="34" charset="0"/>
              </a:rPr>
              <a:t>ATRAIN-0000-090139</a:t>
            </a:r>
          </a:p>
          <a:p>
            <a:pPr marL="0" indent="0" algn="ctr">
              <a:buNone/>
            </a:pPr>
            <a:endParaRPr lang="en-US" sz="2400" dirty="0">
              <a:solidFill>
                <a:srgbClr val="FF0000"/>
              </a:solidFill>
              <a:latin typeface="Segoe UI" panose="020B0502040204020203" pitchFamily="34" charset="0"/>
            </a:endParaRPr>
          </a:p>
          <a:p>
            <a:pPr marL="0" indent="0" algn="ctr">
              <a:buNone/>
            </a:pPr>
            <a:r>
              <a:rPr lang="en-US" dirty="0" smtClean="0">
                <a:latin typeface="Segoe UI" panose="020B0502040204020203" pitchFamily="34" charset="0"/>
              </a:rPr>
              <a:t>Survey </a:t>
            </a:r>
            <a:r>
              <a:rPr lang="en-US" dirty="0">
                <a:latin typeface="Segoe UI" panose="020B0502040204020203" pitchFamily="34" charset="0"/>
              </a:rPr>
              <a:t>Link</a:t>
            </a:r>
            <a:r>
              <a:rPr lang="en-US" dirty="0" smtClean="0">
                <a:latin typeface="Segoe UI" panose="020B0502040204020203" pitchFamily="34" charset="0"/>
              </a:rPr>
              <a:t>:</a:t>
            </a:r>
          </a:p>
          <a:p>
            <a:pPr marL="0" indent="0" algn="ctr">
              <a:buNone/>
            </a:pPr>
            <a:r>
              <a:rPr lang="en-US" dirty="0" smtClean="0">
                <a:solidFill>
                  <a:srgbClr val="00B050"/>
                </a:solidFill>
                <a:latin typeface="Segoe UI" panose="020B0502040204020203" pitchFamily="34" charset="0"/>
                <a:hlinkClick r:id="rId3"/>
              </a:rPr>
              <a:t>https</a:t>
            </a:r>
            <a:r>
              <a:rPr lang="en-US" dirty="0">
                <a:solidFill>
                  <a:srgbClr val="00B050"/>
                </a:solidFill>
                <a:latin typeface="Segoe UI" panose="020B0502040204020203" pitchFamily="34" charset="0"/>
                <a:hlinkClick r:id="rId3"/>
              </a:rPr>
              <a:t>://www.surveymonkey.com/r/RestrictionPracticeCBT</a:t>
            </a:r>
            <a:r>
              <a:rPr lang="en-US" dirty="0">
                <a:solidFill>
                  <a:srgbClr val="00B050"/>
                </a:solidFill>
                <a:latin typeface="Segoe UI" panose="020B0502040204020203" pitchFamily="34" charset="0"/>
              </a:rPr>
              <a:t>  </a:t>
            </a:r>
            <a:endParaRPr lang="en-US" sz="2400" dirty="0">
              <a:solidFill>
                <a:srgbClr val="00B050"/>
              </a:solidFill>
            </a:endParaRP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105</a:t>
            </a:fld>
            <a:endParaRPr lang="en-US"/>
          </a:p>
        </p:txBody>
      </p:sp>
    </p:spTree>
    <p:extLst>
      <p:ext uri="{BB962C8B-B14F-4D97-AF65-F5344CB8AC3E}">
        <p14:creationId xmlns:p14="http://schemas.microsoft.com/office/powerpoint/2010/main" val="3988879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When restriction is not appropriate</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77500" lnSpcReduction="20000"/>
          </a:bodyPr>
          <a:lstStyle/>
          <a:p>
            <a:pPr marL="0" indent="0">
              <a:lnSpc>
                <a:spcPct val="120000"/>
              </a:lnSpc>
              <a:buNone/>
            </a:pPr>
            <a:r>
              <a:rPr lang="en-US" sz="2600" dirty="0"/>
              <a:t>Restriction cannot be </a:t>
            </a:r>
            <a:r>
              <a:rPr lang="en-US" sz="2600" dirty="0" smtClean="0"/>
              <a:t>required when</a:t>
            </a:r>
            <a:r>
              <a:rPr lang="en-US" sz="2800" b="1" dirty="0"/>
              <a:t> one or more of the following </a:t>
            </a:r>
            <a:r>
              <a:rPr lang="en-US" sz="2800" b="1" dirty="0" smtClean="0"/>
              <a:t>are true</a:t>
            </a:r>
            <a:r>
              <a:rPr lang="en-US" sz="2600" dirty="0" smtClean="0"/>
              <a:t>: </a:t>
            </a:r>
            <a:endParaRPr lang="en-US" sz="2600" dirty="0"/>
          </a:p>
          <a:p>
            <a:pPr marL="573088" indent="-341313">
              <a:lnSpc>
                <a:spcPct val="120000"/>
              </a:lnSpc>
            </a:pPr>
            <a:r>
              <a:rPr lang="en-US" sz="2600" dirty="0"/>
              <a:t>No serious burden exists in searching and examining the claims, even if the claims are drawn to independent or distinct </a:t>
            </a:r>
            <a:r>
              <a:rPr lang="en-US" sz="2600" dirty="0" smtClean="0"/>
              <a:t>inventions;  </a:t>
            </a:r>
            <a:endParaRPr lang="en-US" sz="2600" dirty="0"/>
          </a:p>
          <a:p>
            <a:pPr marL="573088" indent="-341313">
              <a:lnSpc>
                <a:spcPct val="120000"/>
              </a:lnSpc>
            </a:pPr>
            <a:r>
              <a:rPr lang="en-US" sz="2600" dirty="0"/>
              <a:t>Inventions are not distinct </a:t>
            </a:r>
            <a:r>
              <a:rPr lang="en-US" sz="2600" b="1" dirty="0"/>
              <a:t>as </a:t>
            </a:r>
            <a:r>
              <a:rPr lang="en-US" sz="2600" b="1" dirty="0" smtClean="0"/>
              <a:t>claimed</a:t>
            </a:r>
            <a:r>
              <a:rPr lang="en-US" sz="2600" dirty="0" smtClean="0"/>
              <a:t>;</a:t>
            </a:r>
            <a:r>
              <a:rPr lang="en-US" sz="2600" b="1" dirty="0" smtClean="0"/>
              <a:t> </a:t>
            </a:r>
            <a:endParaRPr lang="en-US" sz="2600" b="1" dirty="0"/>
          </a:p>
          <a:p>
            <a:pPr marL="573088" indent="-341313">
              <a:lnSpc>
                <a:spcPct val="120000"/>
              </a:lnSpc>
            </a:pPr>
            <a:r>
              <a:rPr lang="en-US" sz="2600" dirty="0"/>
              <a:t>There is an express admission that the claimed inventions would have been obvious over each other within the meaning of 35 </a:t>
            </a:r>
            <a:r>
              <a:rPr lang="en-US" sz="2600" dirty="0" smtClean="0"/>
              <a:t>U.S.C. 103; or</a:t>
            </a:r>
            <a:endParaRPr lang="en-US" sz="2600" dirty="0"/>
          </a:p>
          <a:p>
            <a:pPr marL="573088" indent="-341313">
              <a:lnSpc>
                <a:spcPct val="120000"/>
              </a:lnSpc>
            </a:pPr>
            <a:r>
              <a:rPr lang="en-US" sz="2600" dirty="0"/>
              <a:t>Claims define the same essential characteristics of a </a:t>
            </a:r>
            <a:r>
              <a:rPr lang="en-US" sz="2600" dirty="0" smtClean="0"/>
              <a:t>single disclosed embodiment.  </a:t>
            </a:r>
            <a:endParaRPr lang="en-US" sz="2600" dirty="0"/>
          </a:p>
          <a:p>
            <a:pPr marL="0" indent="0">
              <a:buNone/>
            </a:pPr>
            <a:endParaRPr lang="en-US" sz="2200" dirty="0" smtClean="0">
              <a:solidFill>
                <a:schemeClr val="bg1">
                  <a:lumMod val="65000"/>
                </a:schemeClr>
              </a:solidFill>
            </a:endParaRPr>
          </a:p>
          <a:p>
            <a:pPr marL="0" indent="0">
              <a:buNone/>
            </a:pPr>
            <a:r>
              <a:rPr lang="en-US" sz="2200" i="1" dirty="0" smtClean="0"/>
              <a:t>MPEP </a:t>
            </a:r>
            <a:r>
              <a:rPr lang="en-US" sz="2200" i="1" dirty="0"/>
              <a:t>803</a:t>
            </a:r>
            <a:r>
              <a:rPr lang="en-US" sz="2200" dirty="0"/>
              <a:t>, </a:t>
            </a:r>
            <a:r>
              <a:rPr lang="en-US" sz="2200" i="1" dirty="0"/>
              <a:t>806.03</a:t>
            </a:r>
            <a:endParaRPr lang="en-US" sz="17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11</a:t>
            </a:fld>
            <a:endParaRPr lang="en-US"/>
          </a:p>
        </p:txBody>
      </p:sp>
    </p:spTree>
    <p:extLst>
      <p:ext uri="{BB962C8B-B14F-4D97-AF65-F5344CB8AC3E}">
        <p14:creationId xmlns:p14="http://schemas.microsoft.com/office/powerpoint/2010/main" val="1275779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rPr>
              <a:t>Restriction and </a:t>
            </a:r>
            <a:r>
              <a:rPr lang="en-US" altLang="en-US" sz="3200" dirty="0">
                <a:latin typeface="Segoe UI" panose="020B0502040204020203" pitchFamily="34" charset="0"/>
              </a:rPr>
              <a:t>n</a:t>
            </a:r>
            <a:r>
              <a:rPr lang="en-US" altLang="en-US" sz="3200" dirty="0" smtClean="0">
                <a:latin typeface="Segoe UI" panose="020B0502040204020203" pitchFamily="34" charset="0"/>
              </a:rPr>
              <a:t>on-statutory double </a:t>
            </a:r>
            <a:r>
              <a:rPr lang="en-US" altLang="en-US" sz="3200" dirty="0">
                <a:latin typeface="Segoe UI" panose="020B0502040204020203" pitchFamily="34" charset="0"/>
              </a:rPr>
              <a:t>p</a:t>
            </a:r>
            <a:r>
              <a:rPr lang="en-US" altLang="en-US" sz="3200" dirty="0" smtClean="0">
                <a:latin typeface="Segoe UI" panose="020B0502040204020203" pitchFamily="34" charset="0"/>
              </a:rPr>
              <a:t>atenting</a:t>
            </a:r>
            <a:endParaRPr lang="en-US" altLang="en-US" sz="32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390563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Restriction and non-statutory double patenting</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a:xfrm>
            <a:off x="457200" y="1463040"/>
            <a:ext cx="8382000" cy="3834448"/>
          </a:xfrm>
        </p:spPr>
        <p:txBody>
          <a:bodyPr>
            <a:normAutofit fontScale="62500" lnSpcReduction="20000"/>
          </a:bodyPr>
          <a:lstStyle/>
          <a:p>
            <a:pPr marL="0" indent="0">
              <a:lnSpc>
                <a:spcPct val="120000"/>
              </a:lnSpc>
              <a:buNone/>
            </a:pPr>
            <a:r>
              <a:rPr lang="en-US" sz="2800" dirty="0" smtClean="0"/>
              <a:t>If </a:t>
            </a:r>
            <a:r>
              <a:rPr lang="en-US" sz="2800" dirty="0"/>
              <a:t>the </a:t>
            </a:r>
            <a:r>
              <a:rPr lang="en-US" sz="2800" dirty="0" smtClean="0"/>
              <a:t>examiner indicates</a:t>
            </a:r>
            <a:r>
              <a:rPr lang="en-US" sz="2800" dirty="0"/>
              <a:t>, via restriction, that inventions A and B </a:t>
            </a:r>
            <a:r>
              <a:rPr lang="en-US" sz="2800" dirty="0" smtClean="0"/>
              <a:t>are independent or patentably distinct</a:t>
            </a:r>
            <a:r>
              <a:rPr lang="en-US" sz="2800" dirty="0"/>
              <a:t>, this would prohibit any later assertion that A and B are patentably </a:t>
            </a:r>
            <a:r>
              <a:rPr lang="en-US" sz="2800" b="1" i="1" dirty="0"/>
              <a:t>indistinct</a:t>
            </a:r>
            <a:r>
              <a:rPr lang="en-US" sz="2800" dirty="0"/>
              <a:t> under </a:t>
            </a:r>
            <a:r>
              <a:rPr lang="en-US" sz="2800" dirty="0" smtClean="0"/>
              <a:t>non-statutory double patenting, except as noted below (and in </a:t>
            </a:r>
            <a:r>
              <a:rPr lang="en-US" sz="2800" i="1" dirty="0" smtClean="0"/>
              <a:t>MPEP 804.01</a:t>
            </a:r>
            <a:r>
              <a:rPr lang="en-US" sz="2800" dirty="0" smtClean="0"/>
              <a:t>).</a:t>
            </a:r>
          </a:p>
          <a:p>
            <a:pPr marL="403225" lvl="1" indent="-236538">
              <a:lnSpc>
                <a:spcPct val="120000"/>
              </a:lnSpc>
              <a:buFont typeface="Arial" panose="020B0604020202020204" pitchFamily="34" charset="0"/>
              <a:buChar char="•"/>
            </a:pPr>
            <a:r>
              <a:rPr lang="en-US" sz="2600" dirty="0" smtClean="0"/>
              <a:t>A nonstatutory double patenting rejection between separate applications to A and B could be properly made if the restriction requirement was withdrawn before the rejection.</a:t>
            </a:r>
          </a:p>
          <a:p>
            <a:pPr marL="403225" lvl="1" indent="-236538">
              <a:lnSpc>
                <a:spcPct val="120000"/>
              </a:lnSpc>
              <a:buFont typeface="Arial" panose="020B0604020202020204" pitchFamily="34" charset="0"/>
              <a:buChar char="•"/>
            </a:pPr>
            <a:r>
              <a:rPr lang="en-US" sz="2600" dirty="0"/>
              <a:t>A nonstatutory double patenting rejection between separate applications to A and B could be properly made if the examiner later determines that the inventions are patentably indistinct and the later application is </a:t>
            </a:r>
            <a:r>
              <a:rPr lang="en-US" sz="2600" b="1" dirty="0"/>
              <a:t>not</a:t>
            </a:r>
            <a:r>
              <a:rPr lang="en-US" sz="2600" dirty="0"/>
              <a:t> a divisional application that has consonance with the restriction requirement.</a:t>
            </a:r>
          </a:p>
          <a:p>
            <a:pPr marL="628650" lvl="2" indent="-166688">
              <a:lnSpc>
                <a:spcPct val="120000"/>
              </a:lnSpc>
              <a:buFont typeface="Segoe UI" panose="020B0502040204020203" pitchFamily="34" charset="0"/>
              <a:buChar char="̵"/>
            </a:pPr>
            <a:r>
              <a:rPr lang="en-US" sz="2000" dirty="0"/>
              <a:t>Consonance means maintaining the line of demarcation between the independent and distinct inventions identified in the restriction requirement. </a:t>
            </a:r>
            <a:r>
              <a:rPr lang="en-US" sz="2000" i="1" dirty="0"/>
              <a:t>MPEP </a:t>
            </a:r>
            <a:r>
              <a:rPr lang="en-US" sz="2000" i="1" dirty="0" smtClean="0"/>
              <a:t>804.01B</a:t>
            </a:r>
          </a:p>
          <a:p>
            <a:pPr marL="857250" lvl="2" indent="-285750">
              <a:lnSpc>
                <a:spcPct val="120000"/>
              </a:lnSpc>
              <a:buFont typeface="Arial" panose="020B0604020202020204" pitchFamily="34" charset="0"/>
              <a:buChar char="•"/>
            </a:pPr>
            <a:endParaRPr lang="en-US" sz="1600" i="1" dirty="0" smtClean="0">
              <a:solidFill>
                <a:schemeClr val="bg1">
                  <a:lumMod val="65000"/>
                </a:schemeClr>
              </a:solidFill>
            </a:endParaRPr>
          </a:p>
          <a:p>
            <a:pPr marL="0" indent="0">
              <a:buNone/>
            </a:pPr>
            <a:r>
              <a:rPr lang="en-US" sz="2000" i="1" dirty="0" smtClean="0"/>
              <a:t>MPEP 804.01A-H</a:t>
            </a:r>
            <a:endParaRPr lang="en-US" sz="20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13</a:t>
            </a:fld>
            <a:endParaRPr lang="en-US"/>
          </a:p>
        </p:txBody>
      </p:sp>
    </p:spTree>
    <p:extLst>
      <p:ext uri="{BB962C8B-B14F-4D97-AF65-F5344CB8AC3E}">
        <p14:creationId xmlns:p14="http://schemas.microsoft.com/office/powerpoint/2010/main" val="667779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Restriction and non-statutory double patenting (</a:t>
            </a:r>
            <a:r>
              <a:rPr lang="en-US" altLang="en-US" sz="3200" i="1" dirty="0" smtClean="0">
                <a:solidFill>
                  <a:srgbClr val="000000"/>
                </a:solidFill>
                <a:latin typeface="Segoe UI" panose="020B0502040204020203" pitchFamily="34" charset="0"/>
              </a:rPr>
              <a:t>cont.</a:t>
            </a:r>
            <a:r>
              <a:rPr lang="en-US" altLang="en-US" sz="3200" dirty="0" smtClean="0">
                <a:solidFill>
                  <a:srgbClr val="000000"/>
                </a:solidFill>
                <a:latin typeface="Segoe UI" panose="020B0502040204020203" pitchFamily="34" charset="0"/>
              </a:rPr>
              <a: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70000" lnSpcReduction="20000"/>
          </a:bodyPr>
          <a:lstStyle/>
          <a:p>
            <a:pPr marL="280988" indent="-280988">
              <a:lnSpc>
                <a:spcPct val="120000"/>
              </a:lnSpc>
            </a:pPr>
            <a:r>
              <a:rPr lang="en-US" sz="2400" dirty="0" smtClean="0"/>
              <a:t>When </a:t>
            </a:r>
            <a:r>
              <a:rPr lang="en-US" sz="2400" dirty="0"/>
              <a:t>restriction is required, the </a:t>
            </a:r>
            <a:r>
              <a:rPr lang="en-US" sz="2400" dirty="0" smtClean="0"/>
              <a:t>examiner </a:t>
            </a:r>
            <a:r>
              <a:rPr lang="en-US" sz="2400" dirty="0"/>
              <a:t>is prohibited from making a </a:t>
            </a:r>
            <a:r>
              <a:rPr lang="en-US" sz="2400" dirty="0" smtClean="0"/>
              <a:t>non-statutory double </a:t>
            </a:r>
            <a:r>
              <a:rPr lang="en-US" sz="2400" dirty="0"/>
              <a:t>patenting rejection against </a:t>
            </a:r>
            <a:r>
              <a:rPr lang="en-US" sz="2400" dirty="0" smtClean="0"/>
              <a:t>any claim in a </a:t>
            </a:r>
            <a:r>
              <a:rPr lang="en-US" sz="2400" dirty="0"/>
              <a:t>subsequent </a:t>
            </a:r>
            <a:r>
              <a:rPr lang="en-US" sz="2400" dirty="0" smtClean="0"/>
              <a:t>divisional application that is </a:t>
            </a:r>
            <a:r>
              <a:rPr lang="en-US" sz="2400" dirty="0"/>
              <a:t>directed </a:t>
            </a:r>
            <a:r>
              <a:rPr lang="en-US" sz="2400" dirty="0" smtClean="0"/>
              <a:t>only to </a:t>
            </a:r>
            <a:r>
              <a:rPr lang="en-US" sz="2400" dirty="0"/>
              <a:t>any of the originally non-elected inventions under 35 </a:t>
            </a:r>
            <a:r>
              <a:rPr lang="en-US" sz="2400" dirty="0" smtClean="0"/>
              <a:t>U.S.C. 121, unless the restriction requirement was withdrawn.</a:t>
            </a:r>
          </a:p>
          <a:p>
            <a:pPr marL="280988" indent="-280988">
              <a:lnSpc>
                <a:spcPct val="120000"/>
              </a:lnSpc>
            </a:pPr>
            <a:r>
              <a:rPr lang="en-US" sz="2400" dirty="0" smtClean="0"/>
              <a:t>Improperly </a:t>
            </a:r>
            <a:r>
              <a:rPr lang="en-US" sz="2400" dirty="0"/>
              <a:t>applying restriction to patentably indistinct sets of claims can result in </a:t>
            </a:r>
            <a:r>
              <a:rPr lang="en-US" sz="2400" dirty="0" smtClean="0"/>
              <a:t>the possibility of multiple </a:t>
            </a:r>
            <a:r>
              <a:rPr lang="en-US" sz="2400" dirty="0"/>
              <a:t>patents being awarded for </a:t>
            </a:r>
            <a:r>
              <a:rPr lang="en-US" sz="2400" dirty="0" smtClean="0"/>
              <a:t>patentably indistinct variations of the same </a:t>
            </a:r>
            <a:r>
              <a:rPr lang="en-US" sz="2400" dirty="0"/>
              <a:t>invention, </a:t>
            </a:r>
            <a:r>
              <a:rPr lang="en-US" sz="2400" dirty="0" smtClean="0"/>
              <a:t>since non-statutory </a:t>
            </a:r>
            <a:r>
              <a:rPr lang="en-US" sz="2400" dirty="0"/>
              <a:t>double patenting against the divisional applications is </a:t>
            </a:r>
            <a:r>
              <a:rPr lang="en-US" sz="2400" dirty="0" smtClean="0"/>
              <a:t>prohibited.</a:t>
            </a:r>
          </a:p>
          <a:p>
            <a:pPr marL="622301" lvl="1" indent="-280988">
              <a:lnSpc>
                <a:spcPct val="120000"/>
              </a:lnSpc>
            </a:pPr>
            <a:r>
              <a:rPr lang="en-US" sz="2100" dirty="0" smtClean="0"/>
              <a:t>Multiple patents for the same invention could lead to multiple lawsuits against an accused infringer by different assignees of patents to the indistinct claims.</a:t>
            </a:r>
          </a:p>
          <a:p>
            <a:pPr marL="0" indent="0">
              <a:buNone/>
            </a:pPr>
            <a:endParaRPr lang="en-US" sz="1800" dirty="0" smtClean="0"/>
          </a:p>
          <a:p>
            <a:pPr marL="0" indent="0">
              <a:buNone/>
            </a:pPr>
            <a:r>
              <a:rPr lang="en-US" sz="2000" i="1" dirty="0" smtClean="0"/>
              <a:t>MPEP 804.01</a:t>
            </a:r>
            <a:endParaRPr lang="en-US" sz="16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14</a:t>
            </a:fld>
            <a:endParaRPr lang="en-US"/>
          </a:p>
        </p:txBody>
      </p:sp>
    </p:spTree>
    <p:extLst>
      <p:ext uri="{BB962C8B-B14F-4D97-AF65-F5344CB8AC3E}">
        <p14:creationId xmlns:p14="http://schemas.microsoft.com/office/powerpoint/2010/main" val="3845350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Restriction and non-statutory double patenting (</a:t>
            </a:r>
            <a:r>
              <a:rPr lang="en-US" altLang="en-US" sz="3200" i="1" dirty="0" smtClean="0">
                <a:solidFill>
                  <a:srgbClr val="000000"/>
                </a:solidFill>
                <a:latin typeface="Segoe UI" panose="020B0502040204020203" pitchFamily="34" charset="0"/>
              </a:rPr>
              <a:t>cont.</a:t>
            </a:r>
            <a:r>
              <a:rPr lang="en-US" altLang="en-US" sz="3200" dirty="0" smtClean="0">
                <a:solidFill>
                  <a:srgbClr val="000000"/>
                </a:solidFill>
                <a:latin typeface="Segoe UI" panose="020B0502040204020203" pitchFamily="34" charset="0"/>
              </a:rPr>
              <a: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indent="0">
              <a:buNone/>
            </a:pPr>
            <a:r>
              <a:rPr lang="en-US" sz="2400" dirty="0" smtClean="0"/>
              <a:t>If </a:t>
            </a:r>
            <a:r>
              <a:rPr lang="en-US" sz="2400" dirty="0"/>
              <a:t>it is unclear whether restriction should be applied, </a:t>
            </a:r>
            <a:r>
              <a:rPr lang="en-US" sz="2400" dirty="0" smtClean="0"/>
              <a:t>an examiner should ask </a:t>
            </a:r>
            <a:r>
              <a:rPr lang="en-US" sz="2400" dirty="0"/>
              <a:t>whether </a:t>
            </a:r>
            <a:r>
              <a:rPr lang="en-US" sz="2400" dirty="0" smtClean="0"/>
              <a:t>they would </a:t>
            </a:r>
            <a:r>
              <a:rPr lang="en-US" sz="2400" dirty="0"/>
              <a:t>be inclined to apply a </a:t>
            </a:r>
            <a:r>
              <a:rPr lang="en-US" sz="2400" dirty="0" smtClean="0"/>
              <a:t>nonstatutory double </a:t>
            </a:r>
            <a:r>
              <a:rPr lang="en-US" sz="2400" dirty="0"/>
              <a:t>patenting rejection if the claims were presented in different </a:t>
            </a:r>
            <a:r>
              <a:rPr lang="en-US" sz="2400" dirty="0" smtClean="0"/>
              <a:t>applications:</a:t>
            </a:r>
            <a:endParaRPr lang="en-US" sz="2400" dirty="0"/>
          </a:p>
          <a:p>
            <a:pPr marL="742950" indent="-285750">
              <a:buFont typeface="Arial" panose="020B0604020202020204" pitchFamily="34" charset="0"/>
              <a:buChar char="•"/>
            </a:pPr>
            <a:r>
              <a:rPr lang="en-US" sz="2400" dirty="0"/>
              <a:t>If yes, then restriction should not be </a:t>
            </a:r>
            <a:r>
              <a:rPr lang="en-US" sz="2400" dirty="0" smtClean="0"/>
              <a:t>required.</a:t>
            </a:r>
            <a:endParaRPr lang="en-US" sz="2400" dirty="0"/>
          </a:p>
          <a:p>
            <a:pPr marL="742950" indent="-285750">
              <a:buFont typeface="Arial" panose="020B0604020202020204" pitchFamily="34" charset="0"/>
              <a:buChar char="•"/>
            </a:pPr>
            <a:r>
              <a:rPr lang="en-US" sz="2400" dirty="0"/>
              <a:t>If no, then restriction may be </a:t>
            </a:r>
            <a:r>
              <a:rPr lang="en-US" sz="2400" dirty="0" smtClean="0"/>
              <a:t>appropriate, but remember that requiring restriction is at the examiner’s discretion and requires a showing of serious search and examination burden.</a:t>
            </a:r>
            <a:endParaRPr lang="en-US" sz="2400"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15</a:t>
            </a:fld>
            <a:endParaRPr lang="en-US"/>
          </a:p>
        </p:txBody>
      </p:sp>
    </p:spTree>
    <p:extLst>
      <p:ext uri="{BB962C8B-B14F-4D97-AF65-F5344CB8AC3E}">
        <p14:creationId xmlns:p14="http://schemas.microsoft.com/office/powerpoint/2010/main" val="1734732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rPr>
              <a:t>Breadth vs. patentable distinction</a:t>
            </a:r>
            <a:endParaRPr lang="en-US" altLang="en-US" sz="32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78883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Breadth vs. patentable distinction</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indent="0">
              <a:buNone/>
            </a:pPr>
            <a:r>
              <a:rPr lang="en-US" dirty="0"/>
              <a:t>Do not mistake variations in breadth for patentable distinctness. Claims should not be restricted if they define the same essential characteristics of a single disclosed embodiment of an invention.</a:t>
            </a:r>
          </a:p>
          <a:p>
            <a:pPr marL="457200" indent="-285750">
              <a:buFont typeface="Arial" panose="020B0604020202020204" pitchFamily="34" charset="0"/>
              <a:buChar char="•"/>
            </a:pPr>
            <a:r>
              <a:rPr lang="en-US" dirty="0"/>
              <a:t>Claims define the same essential characteristics when the claims: </a:t>
            </a:r>
          </a:p>
          <a:p>
            <a:pPr marL="914400" indent="-457200">
              <a:buFont typeface="Segoe UI" panose="020B0502040204020203" pitchFamily="34" charset="0"/>
              <a:buChar char="–"/>
            </a:pPr>
            <a:r>
              <a:rPr lang="en-US" dirty="0"/>
              <a:t>Provide different definitions of the same invention, or vary only in breadth or scope of the </a:t>
            </a:r>
            <a:r>
              <a:rPr lang="en-US" dirty="0" smtClean="0"/>
              <a:t>invention.</a:t>
            </a:r>
            <a:endParaRPr lang="en-US" dirty="0"/>
          </a:p>
          <a:p>
            <a:pPr marL="0" indent="0">
              <a:buNone/>
            </a:pPr>
            <a:endParaRPr lang="en-US" sz="2000" i="1" dirty="0">
              <a:solidFill>
                <a:schemeClr val="bg1">
                  <a:lumMod val="65000"/>
                </a:schemeClr>
              </a:solidFill>
            </a:endParaRPr>
          </a:p>
          <a:p>
            <a:pPr marL="0" indent="0">
              <a:buNone/>
            </a:pPr>
            <a:r>
              <a:rPr lang="en-US" sz="1600" i="1" dirty="0"/>
              <a:t>MPEP 806.03</a:t>
            </a: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17</a:t>
            </a:fld>
            <a:endParaRPr lang="en-US"/>
          </a:p>
        </p:txBody>
      </p:sp>
    </p:spTree>
    <p:extLst>
      <p:ext uri="{BB962C8B-B14F-4D97-AF65-F5344CB8AC3E}">
        <p14:creationId xmlns:p14="http://schemas.microsoft.com/office/powerpoint/2010/main" val="2718321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Breadth vs. patentable distinction (</a:t>
            </a:r>
            <a:r>
              <a:rPr lang="en-US" altLang="en-US" sz="3200" i="1" dirty="0" smtClean="0">
                <a:solidFill>
                  <a:srgbClr val="000000"/>
                </a:solidFill>
                <a:latin typeface="Segoe UI" panose="020B0502040204020203" pitchFamily="34" charset="0"/>
              </a:rPr>
              <a:t>cont</a:t>
            </a:r>
            <a:r>
              <a:rPr lang="en-US" altLang="en-US" sz="3200" dirty="0" smtClean="0">
                <a:solidFill>
                  <a:srgbClr val="000000"/>
                </a:solidFill>
                <a:latin typeface="Segoe UI" panose="020B0502040204020203" pitchFamily="34" charset="0"/>
              </a:rPr>
              <a: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70000" lnSpcReduction="20000"/>
          </a:bodyPr>
          <a:lstStyle/>
          <a:p>
            <a:pPr marL="457200" indent="0">
              <a:lnSpc>
                <a:spcPct val="120000"/>
              </a:lnSpc>
              <a:buNone/>
            </a:pPr>
            <a:r>
              <a:rPr lang="en-US" sz="2400" dirty="0" smtClean="0"/>
              <a:t>Claim 1. </a:t>
            </a:r>
            <a:r>
              <a:rPr lang="en-US" sz="2400" dirty="0"/>
              <a:t>An ice cube tray for freezing </a:t>
            </a:r>
            <a:r>
              <a:rPr lang="en-US" sz="2400" dirty="0" smtClean="0"/>
              <a:t>liquids comprising: a frame and multiple compartments within the frame.</a:t>
            </a:r>
            <a:endParaRPr lang="en-US" sz="2400" dirty="0"/>
          </a:p>
          <a:p>
            <a:pPr marL="457200" lvl="0" indent="0">
              <a:lnSpc>
                <a:spcPct val="120000"/>
              </a:lnSpc>
              <a:buNone/>
            </a:pPr>
            <a:r>
              <a:rPr lang="en-US" dirty="0"/>
              <a:t>Claim 2. The ice cube tray of claim 1, wherein the multiple compartments are star-shaped. </a:t>
            </a:r>
          </a:p>
          <a:p>
            <a:pPr marL="457200" lvl="0" indent="0">
              <a:lnSpc>
                <a:spcPct val="120000"/>
              </a:lnSpc>
              <a:buNone/>
            </a:pPr>
            <a:r>
              <a:rPr lang="en-US" dirty="0"/>
              <a:t>Claim 3. An ice cube tray for freezing liquids comprising: a frame and multiple compartments within the frame, wherein the compartments are </a:t>
            </a:r>
            <a:r>
              <a:rPr lang="en-US" dirty="0" smtClean="0"/>
              <a:t>polygonal.</a:t>
            </a:r>
            <a:endParaRPr lang="en-US" dirty="0"/>
          </a:p>
          <a:p>
            <a:pPr marL="0" lvl="0" indent="0">
              <a:lnSpc>
                <a:spcPct val="120000"/>
              </a:lnSpc>
              <a:buNone/>
            </a:pPr>
            <a:endParaRPr lang="en-US" dirty="0"/>
          </a:p>
          <a:p>
            <a:pPr marL="0" lvl="0" indent="0">
              <a:lnSpc>
                <a:spcPct val="120000"/>
              </a:lnSpc>
              <a:buNone/>
            </a:pPr>
            <a:r>
              <a:rPr lang="en-US" dirty="0"/>
              <a:t>Claim 1 is broad while claims 2 and 3 are more narrow. The claims are not </a:t>
            </a:r>
            <a:r>
              <a:rPr lang="en-US" dirty="0" err="1"/>
              <a:t>restrictable</a:t>
            </a:r>
            <a:r>
              <a:rPr lang="en-US" dirty="0"/>
              <a:t> because claim 1 defines the same invention of a structure for making ice cubes, albeit in a broader way. All limitations of claim 1 </a:t>
            </a:r>
            <a:r>
              <a:rPr lang="en-US" dirty="0" smtClean="0"/>
              <a:t>are anticipated by the limitations of </a:t>
            </a:r>
            <a:r>
              <a:rPr lang="en-US" dirty="0"/>
              <a:t>claims 2 </a:t>
            </a:r>
            <a:r>
              <a:rPr lang="en-US" dirty="0" smtClean="0"/>
              <a:t>or 3 and could </a:t>
            </a:r>
            <a:r>
              <a:rPr lang="en-US" dirty="0"/>
              <a:t>serve as the basis for </a:t>
            </a:r>
            <a:r>
              <a:rPr lang="en-US" dirty="0" smtClean="0"/>
              <a:t>non-statutory </a:t>
            </a:r>
            <a:r>
              <a:rPr lang="en-US" dirty="0"/>
              <a:t>double patenting if presented in separate applications. Accordingly, restriction </a:t>
            </a:r>
            <a:r>
              <a:rPr lang="en-US" dirty="0" smtClean="0"/>
              <a:t>would </a:t>
            </a:r>
            <a:r>
              <a:rPr lang="en-US" dirty="0"/>
              <a:t>not be proper</a:t>
            </a:r>
            <a:r>
              <a:rPr lang="en-US" dirty="0" smtClean="0"/>
              <a:t>.</a:t>
            </a: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18</a:t>
            </a:fld>
            <a:endParaRPr lang="en-US"/>
          </a:p>
        </p:txBody>
      </p:sp>
    </p:spTree>
    <p:extLst>
      <p:ext uri="{BB962C8B-B14F-4D97-AF65-F5344CB8AC3E}">
        <p14:creationId xmlns:p14="http://schemas.microsoft.com/office/powerpoint/2010/main" val="1600667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cs typeface="Times New Roman" panose="02020603050405020304" pitchFamily="18" charset="0"/>
              </a:rPr>
              <a:t>Determining distinctness between related inventions</a:t>
            </a:r>
            <a:endParaRPr lang="en-US" altLang="en-US" sz="32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765238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a:xfrm>
            <a:off x="457200" y="377825"/>
            <a:ext cx="8229600" cy="585787"/>
          </a:xfrm>
        </p:spPr>
        <p:txBody>
          <a:bodyPr>
            <a:noAutofit/>
          </a:bodyPr>
          <a:lstStyle/>
          <a:p>
            <a:pPr defTabSz="380985">
              <a:defRPr/>
            </a:pPr>
            <a:r>
              <a:rPr lang="en-US" altLang="en-US" sz="3200" dirty="0" smtClean="0">
                <a:solidFill>
                  <a:srgbClr val="000000"/>
                </a:solidFill>
                <a:latin typeface="Segoe UI" panose="020B0502040204020203" pitchFamily="34" charset="0"/>
              </a:rPr>
              <a:t>Topics</a:t>
            </a:r>
            <a:endParaRPr lang="en-US" altLang="en-US" sz="267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a:xfrm>
            <a:off x="474617" y="997583"/>
            <a:ext cx="8229600" cy="4308839"/>
          </a:xfrm>
        </p:spPr>
        <p:txBody>
          <a:bodyPr>
            <a:noAutofit/>
          </a:bodyPr>
          <a:lstStyle/>
          <a:p>
            <a:pPr marL="457200" indent="-457200"/>
            <a:r>
              <a:rPr lang="en-US" sz="2000" dirty="0" smtClean="0"/>
              <a:t>When restriction is proper: independent or distinct inventions and serious burden</a:t>
            </a:r>
          </a:p>
          <a:p>
            <a:pPr marL="457200" indent="-457200"/>
            <a:r>
              <a:rPr lang="en-US" sz="2000" dirty="0"/>
              <a:t>Restriction and double patenting</a:t>
            </a:r>
          </a:p>
          <a:p>
            <a:pPr marL="457200" indent="-457200"/>
            <a:r>
              <a:rPr lang="en-US" sz="2000" dirty="0"/>
              <a:t>Breadth vs. patentable distinction</a:t>
            </a:r>
          </a:p>
          <a:p>
            <a:pPr marL="457200" indent="-457200"/>
            <a:r>
              <a:rPr lang="en-US" sz="2000" dirty="0" smtClean="0"/>
              <a:t>Determining distinctness between related inventions</a:t>
            </a:r>
          </a:p>
          <a:p>
            <a:pPr marL="457200" indent="-457200"/>
            <a:r>
              <a:rPr lang="en-US" sz="2000" dirty="0" smtClean="0"/>
              <a:t>Election of species</a:t>
            </a:r>
          </a:p>
          <a:p>
            <a:pPr marL="457200" indent="-457200"/>
            <a:r>
              <a:rPr lang="en-US" sz="2000" dirty="0"/>
              <a:t>Linking claims</a:t>
            </a:r>
          </a:p>
          <a:p>
            <a:pPr marL="457200" indent="-457200"/>
            <a:r>
              <a:rPr lang="en-US" sz="2000" dirty="0" smtClean="0"/>
              <a:t>Formulating </a:t>
            </a:r>
            <a:r>
              <a:rPr lang="en-US" sz="2000" dirty="0"/>
              <a:t>a </a:t>
            </a:r>
            <a:r>
              <a:rPr lang="en-US" sz="2000" dirty="0" smtClean="0"/>
              <a:t>restriction requirement and responding </a:t>
            </a:r>
            <a:r>
              <a:rPr lang="en-US" sz="2000" dirty="0"/>
              <a:t>to </a:t>
            </a:r>
            <a:r>
              <a:rPr lang="en-US" sz="2000" dirty="0" smtClean="0"/>
              <a:t>applicant’s election</a:t>
            </a:r>
            <a:endParaRPr lang="en-US" sz="2000" dirty="0"/>
          </a:p>
          <a:p>
            <a:pPr marL="457200" indent="-457200"/>
            <a:r>
              <a:rPr lang="en-US" sz="2000" dirty="0" smtClean="0"/>
              <a:t>Rejoinder and withdrawal of restriction requirement.</a:t>
            </a:r>
            <a:endParaRPr lang="en-US" sz="2000"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2</a:t>
            </a:fld>
            <a:endParaRPr lang="en-US"/>
          </a:p>
        </p:txBody>
      </p:sp>
    </p:spTree>
    <p:extLst>
      <p:ext uri="{BB962C8B-B14F-4D97-AF65-F5344CB8AC3E}">
        <p14:creationId xmlns:p14="http://schemas.microsoft.com/office/powerpoint/2010/main" val="2983484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Types of related inventions</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lnSpcReduction="10000"/>
          </a:bodyPr>
          <a:lstStyle/>
          <a:p>
            <a:pPr marL="457200" indent="-457200"/>
            <a:r>
              <a:rPr lang="en-US" sz="2400" dirty="0" smtClean="0"/>
              <a:t>Combination - subcombination</a:t>
            </a:r>
            <a:endParaRPr lang="en-US" sz="2400" dirty="0"/>
          </a:p>
          <a:p>
            <a:pPr marL="457200" indent="-457200"/>
            <a:r>
              <a:rPr lang="en-US" sz="2400" dirty="0"/>
              <a:t>Subcombinations </a:t>
            </a:r>
            <a:r>
              <a:rPr lang="en-US" sz="2400" dirty="0" smtClean="0"/>
              <a:t>usable </a:t>
            </a:r>
            <a:r>
              <a:rPr lang="en-US" sz="2400" dirty="0"/>
              <a:t>together</a:t>
            </a:r>
          </a:p>
          <a:p>
            <a:pPr marL="457200" indent="-457200"/>
            <a:r>
              <a:rPr lang="en-US" sz="2400" dirty="0"/>
              <a:t>Process and </a:t>
            </a:r>
            <a:r>
              <a:rPr lang="en-US" sz="2400" dirty="0" smtClean="0"/>
              <a:t>apparatus </a:t>
            </a:r>
            <a:r>
              <a:rPr lang="en-US" sz="2400" dirty="0"/>
              <a:t>for its practice</a:t>
            </a:r>
          </a:p>
          <a:p>
            <a:pPr marL="457200" indent="-457200"/>
            <a:r>
              <a:rPr lang="en-US" sz="2400" dirty="0" smtClean="0"/>
              <a:t>Process </a:t>
            </a:r>
            <a:r>
              <a:rPr lang="en-US" sz="2400" dirty="0"/>
              <a:t>of making and product </a:t>
            </a:r>
            <a:r>
              <a:rPr lang="en-US" sz="2400" dirty="0" smtClean="0"/>
              <a:t>made</a:t>
            </a:r>
          </a:p>
          <a:p>
            <a:pPr marL="457200" indent="-457200"/>
            <a:r>
              <a:rPr lang="en-US" sz="2400" dirty="0" smtClean="0"/>
              <a:t>Apparatus </a:t>
            </a:r>
            <a:r>
              <a:rPr lang="en-US" sz="2400" dirty="0"/>
              <a:t>and product made </a:t>
            </a:r>
            <a:endParaRPr lang="en-US" sz="2400" dirty="0" smtClean="0"/>
          </a:p>
          <a:p>
            <a:pPr marL="457200" indent="-457200"/>
            <a:r>
              <a:rPr lang="en-US" sz="2400" dirty="0"/>
              <a:t>Product and process of using </a:t>
            </a:r>
          </a:p>
          <a:p>
            <a:pPr marL="457200" indent="-457200"/>
            <a:r>
              <a:rPr lang="en-US" sz="2400" dirty="0"/>
              <a:t>Product, process of </a:t>
            </a:r>
            <a:r>
              <a:rPr lang="en-US" sz="2400" dirty="0" smtClean="0"/>
              <a:t>making, </a:t>
            </a:r>
            <a:r>
              <a:rPr lang="en-US" sz="2400" dirty="0"/>
              <a:t>and process of using</a:t>
            </a:r>
          </a:p>
          <a:p>
            <a:pPr marL="457200" indent="-457200"/>
            <a:r>
              <a:rPr lang="en-US" sz="2400" dirty="0"/>
              <a:t>Related products/processes</a:t>
            </a:r>
          </a:p>
          <a:p>
            <a:pPr marL="0" indent="0">
              <a:buNone/>
            </a:pPr>
            <a:endParaRPr lang="en-US" sz="2000" i="1" dirty="0" smtClean="0">
              <a:solidFill>
                <a:schemeClr val="bg1">
                  <a:lumMod val="65000"/>
                </a:schemeClr>
              </a:solidFill>
            </a:endParaRPr>
          </a:p>
          <a:p>
            <a:pPr marL="0" indent="0">
              <a:buNone/>
            </a:pPr>
            <a:r>
              <a:rPr lang="en-US" sz="1600" i="1" dirty="0" smtClean="0"/>
              <a:t>MPEP </a:t>
            </a:r>
            <a:r>
              <a:rPr lang="en-US" sz="1600" i="1" dirty="0"/>
              <a:t>806.05(c)-(j)</a:t>
            </a: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20</a:t>
            </a:fld>
            <a:endParaRPr lang="en-US"/>
          </a:p>
        </p:txBody>
      </p:sp>
    </p:spTree>
    <p:extLst>
      <p:ext uri="{BB962C8B-B14F-4D97-AF65-F5344CB8AC3E}">
        <p14:creationId xmlns:p14="http://schemas.microsoft.com/office/powerpoint/2010/main" val="221400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Combination-subcombination</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Autofit/>
          </a:bodyPr>
          <a:lstStyle/>
          <a:p>
            <a:pPr>
              <a:buFont typeface="Arial" panose="020B0604020202020204" pitchFamily="34" charset="0"/>
              <a:buChar char="•"/>
            </a:pPr>
            <a:r>
              <a:rPr lang="en-US" sz="1800" dirty="0" smtClean="0"/>
              <a:t>A </a:t>
            </a:r>
            <a:r>
              <a:rPr lang="en-US" sz="1800" dirty="0"/>
              <a:t>combination </a:t>
            </a:r>
            <a:r>
              <a:rPr lang="en-US" sz="1800" dirty="0" smtClean="0"/>
              <a:t>contains two or more subcombinations or elements claimed together. </a:t>
            </a:r>
          </a:p>
          <a:p>
            <a:pPr>
              <a:buFont typeface="Arial" panose="020B0604020202020204" pitchFamily="34" charset="0"/>
              <a:buChar char="•"/>
            </a:pPr>
            <a:r>
              <a:rPr lang="en-US" sz="1800" dirty="0" smtClean="0"/>
              <a:t>Combination-subcombination can appear in various forms, as seen below.  This list is not exhaustive.</a:t>
            </a:r>
          </a:p>
          <a:p>
            <a:pPr lvl="1">
              <a:buFont typeface="Segoe UI" panose="020B0502040204020203" pitchFamily="34" charset="0"/>
              <a:buChar char="̵"/>
            </a:pPr>
            <a:r>
              <a:rPr lang="en-US" sz="1600" dirty="0" smtClean="0"/>
              <a:t>Where A, B, and C represent claim elements, “sp” indicates an element claimed specifically, and “br” indicates an element claimed broadly:</a:t>
            </a:r>
          </a:p>
          <a:p>
            <a:pPr marL="1371600" indent="-457200">
              <a:buFont typeface="Courier New" panose="02070309020205020404" pitchFamily="49" charset="0"/>
              <a:buChar char="o"/>
            </a:pPr>
            <a:r>
              <a:rPr lang="en-US" sz="1600" dirty="0" err="1" smtClean="0"/>
              <a:t>AB</a:t>
            </a:r>
            <a:r>
              <a:rPr lang="en-US" altLang="en-US" sz="1600" baseline="-25000" dirty="0" err="1" smtClean="0"/>
              <a:t>sp</a:t>
            </a:r>
            <a:r>
              <a:rPr lang="en-US" sz="1600" dirty="0" smtClean="0"/>
              <a:t> </a:t>
            </a:r>
            <a:r>
              <a:rPr lang="en-US" sz="1600" dirty="0"/>
              <a:t>– </a:t>
            </a:r>
            <a:r>
              <a:rPr lang="en-US" sz="1600" dirty="0" err="1" smtClean="0"/>
              <a:t>B</a:t>
            </a:r>
            <a:r>
              <a:rPr lang="en-US" altLang="en-US" sz="1600" baseline="-25000" dirty="0" err="1" smtClean="0"/>
              <a:t>sp</a:t>
            </a:r>
            <a:r>
              <a:rPr lang="en-US" sz="1600" dirty="0" smtClean="0"/>
              <a:t> </a:t>
            </a:r>
          </a:p>
          <a:p>
            <a:pPr marL="1371600" indent="-457200">
              <a:buFont typeface="Courier New" panose="02070309020205020404" pitchFamily="49" charset="0"/>
              <a:buChar char="o"/>
            </a:pPr>
            <a:r>
              <a:rPr lang="en-US" sz="1600" dirty="0" err="1" smtClean="0"/>
              <a:t>AB</a:t>
            </a:r>
            <a:r>
              <a:rPr lang="en-US" altLang="en-US" sz="1600" baseline="-25000" dirty="0" err="1" smtClean="0"/>
              <a:t>br</a:t>
            </a:r>
            <a:r>
              <a:rPr lang="en-US" sz="1600" dirty="0" smtClean="0"/>
              <a:t> </a:t>
            </a:r>
            <a:r>
              <a:rPr lang="en-US" sz="1600" dirty="0"/>
              <a:t>– </a:t>
            </a:r>
            <a:r>
              <a:rPr lang="en-US" sz="1600" dirty="0" err="1" smtClean="0"/>
              <a:t>B</a:t>
            </a:r>
            <a:r>
              <a:rPr lang="en-US" altLang="en-US" sz="1600" baseline="-25000" dirty="0" err="1" smtClean="0"/>
              <a:t>sp</a:t>
            </a:r>
            <a:endParaRPr lang="en-US" sz="1600" dirty="0" smtClean="0"/>
          </a:p>
          <a:p>
            <a:pPr marL="1371600" indent="-457200">
              <a:buFont typeface="Courier New" panose="02070309020205020404" pitchFamily="49" charset="0"/>
              <a:buChar char="o"/>
            </a:pPr>
            <a:r>
              <a:rPr lang="en-US" sz="1600" dirty="0" err="1" smtClean="0"/>
              <a:t>ABC</a:t>
            </a:r>
            <a:r>
              <a:rPr lang="en-US" sz="1600" baseline="-25000" dirty="0" err="1" smtClean="0"/>
              <a:t>sp</a:t>
            </a:r>
            <a:r>
              <a:rPr lang="en-US" sz="1600" dirty="0" smtClean="0"/>
              <a:t>- </a:t>
            </a:r>
            <a:r>
              <a:rPr lang="en-US" sz="1600" dirty="0"/>
              <a:t>B</a:t>
            </a:r>
            <a:r>
              <a:rPr lang="en-US" sz="1600" baseline="-25000" dirty="0"/>
              <a:t>sp </a:t>
            </a:r>
            <a:r>
              <a:rPr lang="en-US" sz="1600" dirty="0" smtClean="0"/>
              <a:t>- C</a:t>
            </a:r>
            <a:r>
              <a:rPr lang="en-US" sz="1600" baseline="-25000" dirty="0" smtClean="0"/>
              <a:t>sp</a:t>
            </a:r>
            <a:endParaRPr lang="en-US" sz="1600" dirty="0" smtClean="0"/>
          </a:p>
          <a:p>
            <a:pPr marL="1371600" indent="-457200">
              <a:buFont typeface="Courier New" panose="02070309020205020404" pitchFamily="49" charset="0"/>
              <a:buChar char="o"/>
            </a:pPr>
            <a:r>
              <a:rPr lang="en-US" sz="1600" dirty="0"/>
              <a:t>AB</a:t>
            </a:r>
            <a:r>
              <a:rPr lang="en-US" sz="1600" baseline="-25000" dirty="0"/>
              <a:t>sp</a:t>
            </a:r>
            <a:r>
              <a:rPr lang="en-US" sz="1600" dirty="0"/>
              <a:t>C</a:t>
            </a:r>
            <a:r>
              <a:rPr lang="en-US" sz="1600" baseline="-25000" dirty="0"/>
              <a:t>sp</a:t>
            </a:r>
            <a:r>
              <a:rPr lang="en-US" sz="1600" dirty="0"/>
              <a:t>- B</a:t>
            </a:r>
            <a:r>
              <a:rPr lang="en-US" sz="1600" baseline="-25000" dirty="0"/>
              <a:t>sp</a:t>
            </a:r>
            <a:r>
              <a:rPr lang="en-US" sz="1600" dirty="0"/>
              <a:t> - </a:t>
            </a:r>
            <a:r>
              <a:rPr lang="en-US" sz="1600" dirty="0" smtClean="0"/>
              <a:t>C</a:t>
            </a:r>
            <a:r>
              <a:rPr lang="en-US" sz="1600" baseline="-25000" dirty="0" smtClean="0"/>
              <a:t>sp </a:t>
            </a:r>
            <a:r>
              <a:rPr lang="en-US" sz="1600" dirty="0" smtClean="0"/>
              <a:t> </a:t>
            </a:r>
          </a:p>
          <a:p>
            <a:pPr marL="914400" indent="0">
              <a:buNone/>
            </a:pPr>
            <a:r>
              <a:rPr lang="en-US" sz="1800" dirty="0" smtClean="0"/>
              <a:t>Illustrative examples of these types will follow.</a:t>
            </a:r>
          </a:p>
          <a:p>
            <a:pPr marL="0" indent="0">
              <a:buNone/>
            </a:pPr>
            <a:endParaRPr lang="en-US" sz="1600" i="1" dirty="0" smtClean="0"/>
          </a:p>
          <a:p>
            <a:pPr marL="0" indent="0">
              <a:buNone/>
            </a:pPr>
            <a:r>
              <a:rPr lang="en-US" sz="1600" i="1" dirty="0" smtClean="0"/>
              <a:t>MPEP </a:t>
            </a:r>
            <a:r>
              <a:rPr lang="en-US" sz="1600" i="1" dirty="0"/>
              <a:t>806.05(c</a:t>
            </a:r>
            <a:r>
              <a:rPr lang="en-US" sz="1600" i="1" dirty="0" smtClean="0"/>
              <a:t>), 806.05(d)</a:t>
            </a:r>
            <a:endParaRPr lang="en-US" sz="16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21</a:t>
            </a:fld>
            <a:endParaRPr lang="en-US"/>
          </a:p>
        </p:txBody>
      </p:sp>
    </p:spTree>
    <p:extLst>
      <p:ext uri="{BB962C8B-B14F-4D97-AF65-F5344CB8AC3E}">
        <p14:creationId xmlns:p14="http://schemas.microsoft.com/office/powerpoint/2010/main" val="2921690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Combination </a:t>
            </a:r>
            <a:r>
              <a:rPr lang="en-US" altLang="en-US" sz="3200" dirty="0">
                <a:solidFill>
                  <a:srgbClr val="000000"/>
                </a:solidFill>
                <a:latin typeface="Segoe UI" panose="020B0502040204020203" pitchFamily="34" charset="0"/>
              </a:rPr>
              <a:t>-</a:t>
            </a:r>
            <a:r>
              <a:rPr lang="en-US" altLang="en-US" sz="3200" dirty="0" smtClean="0">
                <a:solidFill>
                  <a:srgbClr val="000000"/>
                </a:solidFill>
                <a:latin typeface="Segoe UI" panose="020B0502040204020203" pitchFamily="34" charset="0"/>
              </a:rPr>
              <a:t> subcombination (cont</a:t>
            </a:r>
            <a:r>
              <a:rPr lang="en-US" altLang="en-US" sz="3200" i="1" dirty="0" smtClean="0">
                <a:solidFill>
                  <a:srgbClr val="000000"/>
                </a:solidFill>
                <a:latin typeface="Segoe UI" panose="020B0502040204020203" pitchFamily="34" charset="0"/>
              </a:rPr>
              <a:t>.</a:t>
            </a:r>
            <a:r>
              <a:rPr lang="en-US" altLang="en-US" sz="3200" dirty="0" smtClean="0">
                <a:solidFill>
                  <a:srgbClr val="000000"/>
                </a:solidFill>
                <a:latin typeface="Segoe UI" panose="020B0502040204020203" pitchFamily="34" charset="0"/>
              </a:rPr>
              <a: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a:xfrm>
            <a:off x="457200" y="1123722"/>
            <a:ext cx="8229600" cy="4102101"/>
          </a:xfrm>
        </p:spPr>
        <p:txBody>
          <a:bodyPr>
            <a:normAutofit fontScale="77500" lnSpcReduction="20000"/>
          </a:bodyPr>
          <a:lstStyle/>
          <a:p>
            <a:pPr>
              <a:lnSpc>
                <a:spcPct val="120000"/>
              </a:lnSpc>
              <a:buFont typeface="Arial" panose="020B0604020202020204" pitchFamily="34" charset="0"/>
              <a:buChar char="•"/>
            </a:pPr>
            <a:r>
              <a:rPr lang="en-US" sz="2600" dirty="0" smtClean="0"/>
              <a:t>To support a restriction between a combination and a subcombination a two-way </a:t>
            </a:r>
            <a:r>
              <a:rPr lang="en-US" sz="2600" dirty="0"/>
              <a:t>test for </a:t>
            </a:r>
            <a:r>
              <a:rPr lang="en-US" sz="2600" dirty="0" smtClean="0"/>
              <a:t>distinctness and reasons for insisting on restriction are necessary.</a:t>
            </a:r>
          </a:p>
          <a:p>
            <a:pPr>
              <a:lnSpc>
                <a:spcPct val="120000"/>
              </a:lnSpc>
              <a:buFont typeface="Arial" panose="020B0604020202020204" pitchFamily="34" charset="0"/>
              <a:buChar char="•"/>
            </a:pPr>
            <a:r>
              <a:rPr lang="en-US" sz="2600" dirty="0" smtClean="0"/>
              <a:t>Distinctness can be shown when:</a:t>
            </a:r>
            <a:endParaRPr lang="en-US" sz="2600" dirty="0"/>
          </a:p>
          <a:p>
            <a:pPr marL="452438" lvl="1" indent="0">
              <a:lnSpc>
                <a:spcPct val="120000"/>
              </a:lnSpc>
              <a:buNone/>
            </a:pPr>
            <a:r>
              <a:rPr lang="en-US" dirty="0"/>
              <a:t> </a:t>
            </a:r>
            <a:r>
              <a:rPr lang="en-US" dirty="0" smtClean="0"/>
              <a:t>(i) The </a:t>
            </a:r>
            <a:r>
              <a:rPr lang="en-US" dirty="0"/>
              <a:t>combination as claimed does not require the particulars of the subcombination as claimed for patentability (i.e., to show novelty and </a:t>
            </a:r>
            <a:r>
              <a:rPr lang="en-US" dirty="0" smtClean="0"/>
              <a:t>non-obviousness </a:t>
            </a:r>
            <a:r>
              <a:rPr lang="en-US" dirty="0"/>
              <a:t>of the combination</a:t>
            </a:r>
            <a:r>
              <a:rPr lang="en-US" dirty="0" smtClean="0"/>
              <a:t>), AND</a:t>
            </a:r>
          </a:p>
          <a:p>
            <a:pPr marL="452438" lvl="1" indent="0">
              <a:lnSpc>
                <a:spcPct val="120000"/>
              </a:lnSpc>
              <a:buNone/>
            </a:pPr>
            <a:r>
              <a:rPr lang="en-US" dirty="0" smtClean="0"/>
              <a:t> (ii) The </a:t>
            </a:r>
            <a:r>
              <a:rPr lang="en-US" dirty="0"/>
              <a:t>subcombination has utility either by itself or in another materially different </a:t>
            </a:r>
            <a:r>
              <a:rPr lang="en-US" dirty="0" smtClean="0"/>
              <a:t>combination.</a:t>
            </a:r>
            <a:endParaRPr lang="en-US" sz="2000" i="1" dirty="0" smtClean="0">
              <a:solidFill>
                <a:schemeClr val="bg1">
                  <a:lumMod val="65000"/>
                </a:schemeClr>
              </a:solidFill>
            </a:endParaRPr>
          </a:p>
          <a:p>
            <a:pPr>
              <a:lnSpc>
                <a:spcPct val="120000"/>
              </a:lnSpc>
              <a:buFont typeface="Arial" panose="020B0604020202020204" pitchFamily="34" charset="0"/>
              <a:buChar char="•"/>
            </a:pPr>
            <a:r>
              <a:rPr lang="en-US" sz="2600" dirty="0"/>
              <a:t>When these factors cannot be shown, </a:t>
            </a:r>
            <a:r>
              <a:rPr lang="en-US" sz="2600" dirty="0" smtClean="0"/>
              <a:t>the </a:t>
            </a:r>
            <a:r>
              <a:rPr lang="en-US" sz="2600" dirty="0"/>
              <a:t>inventions are not distinct.</a:t>
            </a:r>
            <a:endParaRPr lang="en-US" sz="2600" i="1" dirty="0">
              <a:solidFill>
                <a:schemeClr val="bg1">
                  <a:lumMod val="65000"/>
                </a:schemeClr>
              </a:solidFill>
            </a:endParaRPr>
          </a:p>
          <a:p>
            <a:pPr marL="0" indent="0">
              <a:lnSpc>
                <a:spcPct val="120000"/>
              </a:lnSpc>
              <a:buNone/>
            </a:pPr>
            <a:endParaRPr lang="en-US" sz="2000" i="1" dirty="0" smtClean="0">
              <a:solidFill>
                <a:schemeClr val="bg1">
                  <a:lumMod val="65000"/>
                </a:schemeClr>
              </a:solidFill>
            </a:endParaRPr>
          </a:p>
          <a:p>
            <a:pPr marL="0" indent="0">
              <a:lnSpc>
                <a:spcPct val="120000"/>
              </a:lnSpc>
              <a:buNone/>
            </a:pPr>
            <a:r>
              <a:rPr lang="en-US" sz="2000" i="1" dirty="0" smtClean="0"/>
              <a:t>MPEP </a:t>
            </a:r>
            <a:r>
              <a:rPr lang="en-US" sz="2000" i="1" dirty="0"/>
              <a:t>806.05(c); FP 8.15</a:t>
            </a: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22</a:t>
            </a:fld>
            <a:endParaRPr lang="en-US"/>
          </a:p>
        </p:txBody>
      </p:sp>
    </p:spTree>
    <p:extLst>
      <p:ext uri="{BB962C8B-B14F-4D97-AF65-F5344CB8AC3E}">
        <p14:creationId xmlns:p14="http://schemas.microsoft.com/office/powerpoint/2010/main" val="2271199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latin typeface="Segoe UI" panose="020B0502040204020203" pitchFamily="34" charset="0"/>
              </a:rPr>
              <a:t>Knowledge check 1</a:t>
            </a:r>
            <a:endParaRPr lang="en-US" altLang="en-US" sz="3200" dirty="0">
              <a:latin typeface="Segoe UI" panose="020B0502040204020203" pitchFamily="34" charset="0"/>
            </a:endParaRPr>
          </a:p>
        </p:txBody>
      </p:sp>
      <p:sp>
        <p:nvSpPr>
          <p:cNvPr id="6" name="Content Placeholder 5"/>
          <p:cNvSpPr>
            <a:spLocks noGrp="1"/>
          </p:cNvSpPr>
          <p:nvPr>
            <p:ph idx="1"/>
          </p:nvPr>
        </p:nvSpPr>
        <p:spPr>
          <a:xfrm>
            <a:off x="457200" y="1054100"/>
            <a:ext cx="4319585" cy="4102101"/>
          </a:xfrm>
        </p:spPr>
        <p:txBody>
          <a:bodyPr/>
          <a:lstStyle/>
          <a:p>
            <a:pPr marL="0" lvl="0" indent="0" defTabSz="761970" fontAlgn="base">
              <a:spcBef>
                <a:spcPct val="0"/>
              </a:spcBef>
              <a:spcAft>
                <a:spcPct val="0"/>
              </a:spcAft>
              <a:buNone/>
            </a:pPr>
            <a:r>
              <a:rPr lang="en-US" sz="1800" dirty="0" smtClean="0">
                <a:solidFill>
                  <a:prstClr val="black"/>
                </a:solidFill>
              </a:rPr>
              <a:t>Claim 1. </a:t>
            </a:r>
            <a:r>
              <a:rPr lang="en-US" sz="1800" dirty="0">
                <a:solidFill>
                  <a:prstClr val="black"/>
                </a:solidFill>
              </a:rPr>
              <a:t>A wound dressing comprising:</a:t>
            </a:r>
          </a:p>
          <a:p>
            <a:pPr marL="347663" lvl="0" indent="0" defTabSz="761970" fontAlgn="base">
              <a:spcBef>
                <a:spcPct val="0"/>
              </a:spcBef>
              <a:spcAft>
                <a:spcPct val="0"/>
              </a:spcAft>
              <a:buNone/>
            </a:pPr>
            <a:r>
              <a:rPr lang="en-US" sz="1800" dirty="0">
                <a:solidFill>
                  <a:prstClr val="black"/>
                </a:solidFill>
              </a:rPr>
              <a:t>  an adhesive bandage; and</a:t>
            </a:r>
          </a:p>
          <a:p>
            <a:pPr marL="347663" lvl="0" indent="0" defTabSz="761970" fontAlgn="base">
              <a:spcBef>
                <a:spcPct val="0"/>
              </a:spcBef>
              <a:spcAft>
                <a:spcPct val="0"/>
              </a:spcAft>
              <a:buNone/>
            </a:pPr>
            <a:r>
              <a:rPr lang="en-US" sz="1800" dirty="0">
                <a:solidFill>
                  <a:prstClr val="black"/>
                </a:solidFill>
              </a:rPr>
              <a:t>  an antibiotic ointment of neomycin and a petrolatum base disposed on a surface of the bandage.</a:t>
            </a:r>
          </a:p>
          <a:p>
            <a:pPr marL="0" lvl="0" indent="0" defTabSz="761970" fontAlgn="base">
              <a:spcBef>
                <a:spcPct val="0"/>
              </a:spcBef>
              <a:spcAft>
                <a:spcPct val="0"/>
              </a:spcAft>
              <a:buNone/>
            </a:pPr>
            <a:endParaRPr lang="en-US" sz="1800" dirty="0">
              <a:solidFill>
                <a:prstClr val="black"/>
              </a:solidFill>
            </a:endParaRPr>
          </a:p>
          <a:p>
            <a:pPr marL="0" lvl="0" indent="0" defTabSz="761970" fontAlgn="base">
              <a:spcBef>
                <a:spcPct val="0"/>
              </a:spcBef>
              <a:spcAft>
                <a:spcPct val="0"/>
              </a:spcAft>
              <a:buNone/>
            </a:pPr>
            <a:endParaRPr lang="en-US" sz="1800" dirty="0">
              <a:solidFill>
                <a:prstClr val="black"/>
              </a:solidFill>
            </a:endParaRPr>
          </a:p>
          <a:p>
            <a:pPr marL="0" lvl="0" indent="0" defTabSz="761970" fontAlgn="base">
              <a:spcBef>
                <a:spcPct val="0"/>
              </a:spcBef>
              <a:spcAft>
                <a:spcPct val="0"/>
              </a:spcAft>
              <a:buNone/>
            </a:pPr>
            <a:r>
              <a:rPr lang="en-US" sz="1800" dirty="0">
                <a:solidFill>
                  <a:prstClr val="black"/>
                </a:solidFill>
              </a:rPr>
              <a:t>Claim </a:t>
            </a:r>
            <a:r>
              <a:rPr lang="en-US" sz="1800" dirty="0" smtClean="0">
                <a:solidFill>
                  <a:prstClr val="black"/>
                </a:solidFill>
              </a:rPr>
              <a:t>2. </a:t>
            </a:r>
            <a:r>
              <a:rPr lang="en-US" sz="1800" dirty="0">
                <a:solidFill>
                  <a:prstClr val="black"/>
                </a:solidFill>
              </a:rPr>
              <a:t>An antibiotic ointment for a wound dressing comprising: </a:t>
            </a:r>
          </a:p>
          <a:p>
            <a:pPr marL="463550" lvl="0" indent="0" defTabSz="761970" fontAlgn="base">
              <a:spcBef>
                <a:spcPct val="0"/>
              </a:spcBef>
              <a:spcAft>
                <a:spcPct val="0"/>
              </a:spcAft>
              <a:buNone/>
            </a:pPr>
            <a:r>
              <a:rPr lang="en-US" sz="1800" dirty="0">
                <a:solidFill>
                  <a:prstClr val="black"/>
                </a:solidFill>
              </a:rPr>
              <a:t>  neomycin; and</a:t>
            </a:r>
          </a:p>
          <a:p>
            <a:pPr marL="463550" lvl="0" indent="0" defTabSz="761970" fontAlgn="base">
              <a:spcBef>
                <a:spcPct val="0"/>
              </a:spcBef>
              <a:spcAft>
                <a:spcPct val="0"/>
              </a:spcAft>
              <a:buNone/>
            </a:pPr>
            <a:r>
              <a:rPr lang="en-US" sz="1800" dirty="0">
                <a:solidFill>
                  <a:prstClr val="black"/>
                </a:solidFill>
              </a:rPr>
              <a:t>  a petrolatum base.</a:t>
            </a:r>
          </a:p>
          <a:p>
            <a:endParaRPr lang="en-US" dirty="0"/>
          </a:p>
        </p:txBody>
      </p:sp>
      <p:grpSp>
        <p:nvGrpSpPr>
          <p:cNvPr id="7" name="Group 6" descr="Diagram of a combination including an adhesive bandage and neomycin petrolatum ointment."/>
          <p:cNvGrpSpPr/>
          <p:nvPr/>
        </p:nvGrpSpPr>
        <p:grpSpPr>
          <a:xfrm>
            <a:off x="5029201" y="846200"/>
            <a:ext cx="4038599" cy="2773300"/>
            <a:chOff x="4648201" y="757877"/>
            <a:chExt cx="4038599" cy="2773300"/>
          </a:xfrm>
        </p:grpSpPr>
        <p:sp>
          <p:nvSpPr>
            <p:cNvPr id="13" name="Right Arrow 12"/>
            <p:cNvSpPr/>
            <p:nvPr/>
          </p:nvSpPr>
          <p:spPr>
            <a:xfrm>
              <a:off x="4648201" y="2095300"/>
              <a:ext cx="990600"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5282439" y="757877"/>
              <a:ext cx="3404361" cy="2773300"/>
              <a:chOff x="5282439" y="757877"/>
              <a:chExt cx="3404361" cy="2773300"/>
            </a:xfrm>
          </p:grpSpPr>
          <p:graphicFrame>
            <p:nvGraphicFramePr>
              <p:cNvPr id="5" name="Diagram 4"/>
              <p:cNvGraphicFramePr/>
              <p:nvPr>
                <p:extLst>
                  <p:ext uri="{D42A27DB-BD31-4B8C-83A1-F6EECF244321}">
                    <p14:modId xmlns:p14="http://schemas.microsoft.com/office/powerpoint/2010/main" val="1251086312"/>
                  </p:ext>
                </p:extLst>
              </p:nvPr>
            </p:nvGraphicFramePr>
            <p:xfrm>
              <a:off x="5282439" y="757877"/>
              <a:ext cx="3404361" cy="277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6065777" y="1493989"/>
                <a:ext cx="1837683"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COMBINATION</a:t>
                </a:r>
                <a:endParaRPr lang="en-US" b="1" dirty="0">
                  <a:ln>
                    <a:solidFill>
                      <a:schemeClr val="tx1"/>
                    </a:solidFill>
                  </a:ln>
                  <a:solidFill>
                    <a:schemeClr val="bg1"/>
                  </a:solidFill>
                  <a:latin typeface="+mj-lt"/>
                </a:endParaRPr>
              </a:p>
            </p:txBody>
          </p:sp>
        </p:grpSp>
      </p:grpSp>
      <p:grpSp>
        <p:nvGrpSpPr>
          <p:cNvPr id="8" name="Group 7" descr="Diagram of a Sub-combination of neomycin petrolatum ointment."/>
          <p:cNvGrpSpPr/>
          <p:nvPr/>
        </p:nvGrpSpPr>
        <p:grpSpPr>
          <a:xfrm>
            <a:off x="4717426" y="3260300"/>
            <a:ext cx="2529948" cy="2329572"/>
            <a:chOff x="4717426" y="3260300"/>
            <a:chExt cx="2529948" cy="2329572"/>
          </a:xfrm>
        </p:grpSpPr>
        <p:sp>
          <p:nvSpPr>
            <p:cNvPr id="16" name="Right Arrow 15"/>
            <p:cNvSpPr/>
            <p:nvPr/>
          </p:nvSpPr>
          <p:spPr>
            <a:xfrm>
              <a:off x="4717426" y="4605139"/>
              <a:ext cx="990600"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917802" y="3260300"/>
              <a:ext cx="2329572" cy="2329572"/>
              <a:chOff x="4917802" y="3260300"/>
              <a:chExt cx="2329572" cy="2329572"/>
            </a:xfrm>
          </p:grpSpPr>
          <p:grpSp>
            <p:nvGrpSpPr>
              <p:cNvPr id="23" name="Group 22"/>
              <p:cNvGrpSpPr/>
              <p:nvPr/>
            </p:nvGrpSpPr>
            <p:grpSpPr>
              <a:xfrm>
                <a:off x="4917802" y="3260300"/>
                <a:ext cx="2329572" cy="2329572"/>
                <a:chOff x="491676" y="256528"/>
                <a:chExt cx="2329572" cy="2329572"/>
              </a:xfrm>
            </p:grpSpPr>
            <p:sp>
              <p:nvSpPr>
                <p:cNvPr id="24" name="Pie 23"/>
                <p:cNvSpPr/>
                <p:nvPr/>
              </p:nvSpPr>
              <p:spPr>
                <a:xfrm>
                  <a:off x="491676" y="256528"/>
                  <a:ext cx="2329572" cy="2329572"/>
                </a:xfrm>
                <a:prstGeom prst="pie">
                  <a:avLst>
                    <a:gd name="adj1" fmla="val 16200000"/>
                    <a:gd name="adj2" fmla="val 540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Pie 4"/>
                <p:cNvSpPr txBox="1"/>
                <p:nvPr/>
              </p:nvSpPr>
              <p:spPr>
                <a:xfrm>
                  <a:off x="1656462" y="603190"/>
                  <a:ext cx="1164786" cy="163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117475" lvl="0" defTabSz="533400">
                    <a:spcBef>
                      <a:spcPct val="0"/>
                    </a:spcBef>
                    <a:spcAft>
                      <a:spcPct val="35000"/>
                    </a:spcAft>
                  </a:pPr>
                  <a:r>
                    <a:rPr lang="en-US" sz="1000" b="1" dirty="0"/>
                    <a:t>N</a:t>
                  </a:r>
                  <a:r>
                    <a:rPr lang="en-US" sz="1000" b="1" kern="1200" dirty="0" smtClean="0"/>
                    <a:t>eomycin </a:t>
                  </a:r>
                  <a:r>
                    <a:rPr lang="en-US" sz="1000" b="1" dirty="0"/>
                    <a:t>petrolatum</a:t>
                  </a:r>
                </a:p>
                <a:p>
                  <a:pPr marL="117475" lvl="0" defTabSz="533400">
                    <a:lnSpc>
                      <a:spcPct val="90000"/>
                    </a:lnSpc>
                    <a:spcBef>
                      <a:spcPct val="0"/>
                    </a:spcBef>
                    <a:spcAft>
                      <a:spcPct val="35000"/>
                    </a:spcAft>
                  </a:pPr>
                  <a:r>
                    <a:rPr lang="en-US" sz="1000" b="1" dirty="0"/>
                    <a:t>ointment</a:t>
                  </a:r>
                </a:p>
              </p:txBody>
            </p:sp>
          </p:grpSp>
          <p:sp>
            <p:nvSpPr>
              <p:cNvPr id="26" name="TextBox 25"/>
              <p:cNvSpPr txBox="1"/>
              <p:nvPr/>
            </p:nvSpPr>
            <p:spPr>
              <a:xfrm>
                <a:off x="6130996" y="3810706"/>
                <a:ext cx="628698"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a:t>
                </a:r>
                <a:endParaRPr lang="en-US" b="1" dirty="0">
                  <a:ln>
                    <a:solidFill>
                      <a:schemeClr val="tx1"/>
                    </a:solidFill>
                  </a:ln>
                  <a:solidFill>
                    <a:schemeClr val="bg1"/>
                  </a:solidFill>
                  <a:latin typeface="+mj-lt"/>
                </a:endParaRPr>
              </a:p>
            </p:txBody>
          </p:sp>
        </p:grpSp>
      </p:grpSp>
      <p:sp>
        <p:nvSpPr>
          <p:cNvPr id="10" name="Date Placeholder 9"/>
          <p:cNvSpPr>
            <a:spLocks noGrp="1"/>
          </p:cNvSpPr>
          <p:nvPr>
            <p:ph type="dt" sz="half" idx="10"/>
          </p:nvPr>
        </p:nvSpPr>
        <p:spPr/>
        <p:txBody>
          <a:bodyPr/>
          <a:lstStyle/>
          <a:p>
            <a:r>
              <a:rPr lang="en-US" smtClean="0"/>
              <a:t>May 2019</a:t>
            </a:r>
            <a:endParaRPr lang="en-US" dirty="0"/>
          </a:p>
        </p:txBody>
      </p:sp>
      <p:sp>
        <p:nvSpPr>
          <p:cNvPr id="11" name="Footer Placeholder 10"/>
          <p:cNvSpPr>
            <a:spLocks noGrp="1"/>
          </p:cNvSpPr>
          <p:nvPr>
            <p:ph type="ftr" sz="quarter" idx="11"/>
          </p:nvPr>
        </p:nvSpPr>
        <p:spPr/>
        <p:txBody>
          <a:bodyPr/>
          <a:lstStyle/>
          <a:p>
            <a:r>
              <a:rPr lang="en-US" smtClean="0"/>
              <a:t>Restriction Practice</a:t>
            </a:r>
            <a:endParaRPr lang="en-US" dirty="0"/>
          </a:p>
        </p:txBody>
      </p:sp>
      <p:sp>
        <p:nvSpPr>
          <p:cNvPr id="12" name="Slide Number Placeholder 11"/>
          <p:cNvSpPr>
            <a:spLocks noGrp="1"/>
          </p:cNvSpPr>
          <p:nvPr>
            <p:ph type="sldNum" sz="quarter" idx="12"/>
          </p:nvPr>
        </p:nvSpPr>
        <p:spPr/>
        <p:txBody>
          <a:bodyPr/>
          <a:lstStyle/>
          <a:p>
            <a:fld id="{92DA454B-C859-4892-B9FA-68B588C9F547}" type="slidenum">
              <a:rPr lang="en-US" smtClean="0"/>
              <a:pPr/>
              <a:t>23</a:t>
            </a:fld>
            <a:endParaRPr lang="en-US"/>
          </a:p>
        </p:txBody>
      </p:sp>
    </p:spTree>
    <p:extLst>
      <p:ext uri="{BB962C8B-B14F-4D97-AF65-F5344CB8AC3E}">
        <p14:creationId xmlns:p14="http://schemas.microsoft.com/office/powerpoint/2010/main" val="2561889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1 (cont.)</a:t>
            </a:r>
            <a:endParaRPr lang="en-US" dirty="0"/>
          </a:p>
        </p:txBody>
      </p:sp>
      <p:sp>
        <p:nvSpPr>
          <p:cNvPr id="3" name="Content Placeholder 2"/>
          <p:cNvSpPr>
            <a:spLocks noGrp="1"/>
          </p:cNvSpPr>
          <p:nvPr>
            <p:ph idx="1"/>
          </p:nvPr>
        </p:nvSpPr>
        <p:spPr/>
        <p:txBody>
          <a:bodyPr/>
          <a:lstStyle/>
          <a:p>
            <a:pPr lvl="0"/>
            <a:r>
              <a:rPr lang="en-US" sz="1400" dirty="0"/>
              <a:t>We can reasonably ascertain that the inventions are not independent but are related as </a:t>
            </a:r>
            <a:r>
              <a:rPr lang="en-US" sz="1400" dirty="0" smtClean="0"/>
              <a:t>combination–subcombination</a:t>
            </a:r>
            <a:r>
              <a:rPr lang="en-US" sz="1400" dirty="0"/>
              <a:t>.</a:t>
            </a:r>
          </a:p>
          <a:p>
            <a:pPr lvl="0"/>
            <a:r>
              <a:rPr lang="en-US" sz="1400" dirty="0"/>
              <a:t>Which A-B pairing </a:t>
            </a:r>
            <a:r>
              <a:rPr lang="en-US" sz="1400" dirty="0" smtClean="0"/>
              <a:t>applies (multiple choice)?</a:t>
            </a:r>
            <a:endParaRPr lang="en-US" sz="1400" dirty="0"/>
          </a:p>
          <a:p>
            <a:pPr lvl="1"/>
            <a:r>
              <a:rPr lang="en-US" sz="1200" dirty="0" err="1" smtClean="0"/>
              <a:t>ABsp</a:t>
            </a:r>
            <a:r>
              <a:rPr lang="en-US" sz="1200" dirty="0" smtClean="0"/>
              <a:t> </a:t>
            </a:r>
            <a:r>
              <a:rPr lang="en-US" sz="1200" dirty="0"/>
              <a:t>– </a:t>
            </a:r>
            <a:r>
              <a:rPr lang="en-US" sz="1200" dirty="0" err="1" smtClean="0"/>
              <a:t>Bsp</a:t>
            </a:r>
            <a:r>
              <a:rPr lang="en-US" sz="1200" dirty="0" smtClean="0"/>
              <a:t> </a:t>
            </a:r>
            <a:endParaRPr lang="en-US" sz="1200" dirty="0"/>
          </a:p>
          <a:p>
            <a:pPr lvl="1"/>
            <a:r>
              <a:rPr lang="en-US" sz="1200" dirty="0" err="1" smtClean="0"/>
              <a:t>ABbr</a:t>
            </a:r>
            <a:r>
              <a:rPr lang="en-US" sz="1200" dirty="0" smtClean="0"/>
              <a:t> </a:t>
            </a:r>
            <a:r>
              <a:rPr lang="en-US" sz="1200" dirty="0"/>
              <a:t>– </a:t>
            </a:r>
            <a:r>
              <a:rPr lang="en-US" sz="1200" dirty="0" err="1" smtClean="0"/>
              <a:t>Bsp</a:t>
            </a:r>
            <a:endParaRPr lang="en-US" sz="1200" dirty="0"/>
          </a:p>
          <a:p>
            <a:pPr lvl="1"/>
            <a:r>
              <a:rPr lang="en-US" sz="1200" dirty="0" err="1" smtClean="0"/>
              <a:t>ABsp</a:t>
            </a:r>
            <a:r>
              <a:rPr lang="en-US" sz="1200" dirty="0" smtClean="0"/>
              <a:t> </a:t>
            </a:r>
            <a:r>
              <a:rPr lang="en-US" sz="1200" dirty="0"/>
              <a:t>– </a:t>
            </a:r>
            <a:r>
              <a:rPr lang="en-US" sz="1200" dirty="0" err="1" smtClean="0"/>
              <a:t>Bbr</a:t>
            </a:r>
            <a:endParaRPr lang="en-US" sz="1200" dirty="0"/>
          </a:p>
          <a:p>
            <a:pPr lvl="0"/>
            <a:r>
              <a:rPr lang="en-US" sz="1400" dirty="0"/>
              <a:t>Does the combination (adhesive bandage and neomycin petrolatum ointment) </a:t>
            </a:r>
            <a:r>
              <a:rPr lang="en-US" sz="1400" b="1" dirty="0"/>
              <a:t>not</a:t>
            </a:r>
            <a:r>
              <a:rPr lang="en-US" sz="1400" dirty="0"/>
              <a:t> require the particulars of the subcombination (neomycin petrolatum ointment) for </a:t>
            </a:r>
            <a:r>
              <a:rPr lang="en-US" sz="1400" dirty="0" smtClean="0"/>
              <a:t>patentability (Yes/No)?</a:t>
            </a:r>
            <a:endParaRPr lang="en-US" sz="1400" dirty="0"/>
          </a:p>
          <a:p>
            <a:pPr lvl="1"/>
            <a:r>
              <a:rPr lang="en-US" sz="1200" dirty="0"/>
              <a:t>No. The combination requires neomycin petrolatum ointment. </a:t>
            </a:r>
          </a:p>
          <a:p>
            <a:pPr lvl="0"/>
            <a:r>
              <a:rPr lang="en-US" sz="1400" dirty="0"/>
              <a:t>Does the subcombination (neomycin petrolatum ointment) have separate utility in another type of dressing or utility on its </a:t>
            </a:r>
            <a:r>
              <a:rPr lang="en-US" sz="1400" dirty="0" smtClean="0"/>
              <a:t>own (Yes/No)? </a:t>
            </a:r>
            <a:endParaRPr lang="en-US" sz="1400" dirty="0"/>
          </a:p>
          <a:p>
            <a:pPr lvl="1"/>
            <a:r>
              <a:rPr lang="en-US" sz="1200" dirty="0"/>
              <a:t>Yes. It may have separate utility in another type of </a:t>
            </a:r>
            <a:r>
              <a:rPr lang="en-US" sz="1200" dirty="0" smtClean="0"/>
              <a:t>dressing such as in </a:t>
            </a:r>
            <a:r>
              <a:rPr lang="en-US" sz="1200" dirty="0"/>
              <a:t>a compression or other non-adhesive bandage. </a:t>
            </a:r>
          </a:p>
          <a:p>
            <a:pPr lvl="0"/>
            <a:r>
              <a:rPr lang="en-US" sz="1400" dirty="0"/>
              <a:t>Is this enough </a:t>
            </a:r>
            <a:r>
              <a:rPr lang="en-US" sz="1400" dirty="0" smtClean="0"/>
              <a:t>to establish distinctness between the combination and subcombination (Yes/No)?</a:t>
            </a:r>
            <a:endParaRPr lang="en-US" sz="1400" dirty="0"/>
          </a:p>
          <a:p>
            <a:pPr lvl="1"/>
            <a:r>
              <a:rPr lang="en-US" sz="1200" dirty="0" smtClean="0"/>
              <a:t>No, because both requirements of the two-way test must be met. </a:t>
            </a:r>
            <a:endParaRPr lang="en-US" sz="14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24</a:t>
            </a:fld>
            <a:endParaRPr lang="en-US" dirty="0"/>
          </a:p>
        </p:txBody>
      </p:sp>
    </p:spTree>
    <p:extLst>
      <p:ext uri="{BB962C8B-B14F-4D97-AF65-F5344CB8AC3E}">
        <p14:creationId xmlns:p14="http://schemas.microsoft.com/office/powerpoint/2010/main" val="289995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2" end="2"/>
                                            </p:txEl>
                                          </p:spTgt>
                                        </p:tgtEl>
                                        <p:attrNameLst>
                                          <p:attrName>style.color</p:attrName>
                                        </p:attrNameLst>
                                      </p:cBhvr>
                                      <p:to>
                                        <a:srgbClr val="00B050"/>
                                      </p:to>
                                    </p:animClr>
                                  </p:childTnLst>
                                </p:cTn>
                              </p:par>
                              <p:par>
                                <p:cTn id="7" presetID="26" presetClass="emph" presetSubtype="0" fill="hold" nodeType="withEffect">
                                  <p:stCondLst>
                                    <p:cond delay="0"/>
                                  </p:stCondLst>
                                  <p:childTnLst>
                                    <p:animEffect transition="out" filter="fade">
                                      <p:cBhvr>
                                        <p:cTn id="8" dur="500" tmFilter="0, 0; .2, .5; .8, .5; 1, 0"/>
                                        <p:tgtEl>
                                          <p:spTgt spid="3">
                                            <p:txEl>
                                              <p:pRg st="2" end="2"/>
                                            </p:txEl>
                                          </p:spTgt>
                                        </p:tgtEl>
                                      </p:cBhvr>
                                    </p:animEffect>
                                    <p:animScale>
                                      <p:cBhvr>
                                        <p:cTn id="9" dur="250" autoRev="1" fill="hold"/>
                                        <p:tgtEl>
                                          <p:spTgt spid="3">
                                            <p:txEl>
                                              <p:pRg st="2" end="2"/>
                                            </p:txEl>
                                          </p:spTgt>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dirty="0" smtClean="0"/>
              <a:t>Summary: Knowledge </a:t>
            </a:r>
            <a:r>
              <a:rPr lang="en-US" dirty="0"/>
              <a:t>check </a:t>
            </a:r>
            <a:r>
              <a:rPr lang="en-US" dirty="0" smtClean="0"/>
              <a:t>1</a:t>
            </a:r>
            <a:endParaRPr lang="en-US" altLang="en-US" sz="3200" dirty="0">
              <a:latin typeface="Segoe UI" panose="020B0502040204020203" pitchFamily="34" charset="0"/>
            </a:endParaRPr>
          </a:p>
        </p:txBody>
      </p:sp>
      <p:sp>
        <p:nvSpPr>
          <p:cNvPr id="2" name="Content Placeholder 1"/>
          <p:cNvSpPr>
            <a:spLocks noGrp="1"/>
          </p:cNvSpPr>
          <p:nvPr>
            <p:ph idx="1"/>
          </p:nvPr>
        </p:nvSpPr>
        <p:spPr>
          <a:xfrm>
            <a:off x="457200" y="1054100"/>
            <a:ext cx="4966350" cy="4102101"/>
          </a:xfrm>
        </p:spPr>
        <p:txBody>
          <a:bodyPr/>
          <a:lstStyle/>
          <a:p>
            <a:pPr marL="0" lvl="0" indent="0">
              <a:buNone/>
            </a:pPr>
            <a:r>
              <a:rPr lang="en-US" sz="2000" b="1" dirty="0" err="1" smtClean="0">
                <a:solidFill>
                  <a:prstClr val="black"/>
                </a:solidFill>
              </a:rPr>
              <a:t>AB</a:t>
            </a:r>
            <a:r>
              <a:rPr lang="en-US" altLang="en-US" sz="2000" b="1" baseline="-25000" dirty="0" err="1" smtClean="0">
                <a:solidFill>
                  <a:prstClr val="black"/>
                </a:solidFill>
              </a:rPr>
              <a:t>sp</a:t>
            </a:r>
            <a:r>
              <a:rPr lang="en-US" sz="2000" b="1" dirty="0" smtClean="0">
                <a:solidFill>
                  <a:prstClr val="black"/>
                </a:solidFill>
              </a:rPr>
              <a:t> </a:t>
            </a:r>
            <a:r>
              <a:rPr lang="en-US" sz="2000" b="1" dirty="0">
                <a:solidFill>
                  <a:prstClr val="black"/>
                </a:solidFill>
              </a:rPr>
              <a:t>– </a:t>
            </a:r>
            <a:r>
              <a:rPr lang="en-US" sz="2000" b="1" dirty="0" err="1" smtClean="0">
                <a:solidFill>
                  <a:prstClr val="black"/>
                </a:solidFill>
              </a:rPr>
              <a:t>B</a:t>
            </a:r>
            <a:r>
              <a:rPr lang="en-US" altLang="en-US" sz="2000" b="1" baseline="-25000" dirty="0" err="1" smtClean="0">
                <a:solidFill>
                  <a:prstClr val="black"/>
                </a:solidFill>
              </a:rPr>
              <a:t>sp</a:t>
            </a:r>
            <a:r>
              <a:rPr lang="en-US" sz="2000" b="1" dirty="0" smtClean="0">
                <a:solidFill>
                  <a:prstClr val="black"/>
                </a:solidFill>
              </a:rPr>
              <a:t>  </a:t>
            </a:r>
            <a:endParaRPr lang="en-US" sz="2000" b="1" dirty="0">
              <a:solidFill>
                <a:prstClr val="black"/>
              </a:solidFill>
            </a:endParaRPr>
          </a:p>
          <a:p>
            <a:pPr marL="0" lvl="0" indent="0" defTabSz="761970" fontAlgn="base">
              <a:spcBef>
                <a:spcPct val="0"/>
              </a:spcBef>
              <a:spcAft>
                <a:spcPct val="0"/>
              </a:spcAft>
              <a:buNone/>
            </a:pPr>
            <a:endParaRPr lang="en-US" sz="1400" dirty="0">
              <a:solidFill>
                <a:prstClr val="black"/>
              </a:solidFill>
            </a:endParaRPr>
          </a:p>
          <a:p>
            <a:pPr marL="285750" lvl="0" indent="-285750" defTabSz="914400" fontAlgn="base">
              <a:spcBef>
                <a:spcPct val="0"/>
              </a:spcBef>
              <a:spcAft>
                <a:spcPct val="0"/>
              </a:spcAft>
              <a:buFont typeface="Arial" panose="020B0604020202020204" pitchFamily="34" charset="0"/>
              <a:buChar char="•"/>
            </a:pPr>
            <a:r>
              <a:rPr lang="en-US" sz="1600" dirty="0">
                <a:solidFill>
                  <a:prstClr val="black"/>
                </a:solidFill>
              </a:rPr>
              <a:t>The combination (wound dressing of claim 1) requires the particulars of the subcombination (ointment of claim 2) for patentability, even though the subcombination has utility either by itself or in another materially different </a:t>
            </a:r>
            <a:r>
              <a:rPr lang="en-US" sz="1600" dirty="0"/>
              <a:t>combination, so this claim group pair does not </a:t>
            </a:r>
            <a:r>
              <a:rPr lang="en-US" sz="1600" dirty="0" smtClean="0"/>
              <a:t>meet the </a:t>
            </a:r>
            <a:r>
              <a:rPr lang="en-US" sz="1600" dirty="0"/>
              <a:t>first part of the two-way combination-subcombination test.</a:t>
            </a:r>
          </a:p>
          <a:p>
            <a:pPr marL="285750" lvl="0" indent="-285750" defTabSz="914400" fontAlgn="base">
              <a:spcBef>
                <a:spcPct val="0"/>
              </a:spcBef>
              <a:spcAft>
                <a:spcPct val="0"/>
              </a:spcAft>
              <a:buFont typeface="Arial" panose="020B0604020202020204" pitchFamily="34" charset="0"/>
              <a:buChar char="•"/>
            </a:pPr>
            <a:r>
              <a:rPr lang="en-US" sz="1600" dirty="0"/>
              <a:t>While the ointment may have separate utility in another type of dressing, or utility on its own (i.e., it </a:t>
            </a:r>
            <a:r>
              <a:rPr lang="en-US" sz="1600" dirty="0" smtClean="0"/>
              <a:t>meets </a:t>
            </a:r>
            <a:r>
              <a:rPr lang="en-US" sz="1600" dirty="0"/>
              <a:t>part ii of the test), a restriction cannot be made because the two-way test requires meeting </a:t>
            </a:r>
            <a:r>
              <a:rPr lang="en-US" sz="1600" b="1" dirty="0"/>
              <a:t>both</a:t>
            </a:r>
            <a:r>
              <a:rPr lang="en-US" sz="1600" dirty="0"/>
              <a:t> requirements (i) and (ii).</a:t>
            </a:r>
          </a:p>
          <a:p>
            <a:pPr marL="285750" lvl="0" indent="-285750" defTabSz="914400" fontAlgn="base">
              <a:spcBef>
                <a:spcPct val="0"/>
              </a:spcBef>
              <a:spcAft>
                <a:spcPct val="0"/>
              </a:spcAft>
              <a:buFont typeface="Arial" panose="020B0604020202020204" pitchFamily="34" charset="0"/>
              <a:buChar char="•"/>
            </a:pPr>
            <a:r>
              <a:rPr lang="en-US" sz="1600" b="1" dirty="0">
                <a:solidFill>
                  <a:prstClr val="black"/>
                </a:solidFill>
              </a:rPr>
              <a:t>No distinctness </a:t>
            </a:r>
            <a:r>
              <a:rPr lang="en-US" sz="1600" dirty="0">
                <a:solidFill>
                  <a:prstClr val="black"/>
                </a:solidFill>
              </a:rPr>
              <a:t>- </a:t>
            </a:r>
            <a:r>
              <a:rPr lang="en-US" sz="1600" dirty="0" smtClean="0">
                <a:solidFill>
                  <a:prstClr val="black"/>
                </a:solidFill>
              </a:rPr>
              <a:t>restriction </a:t>
            </a:r>
            <a:r>
              <a:rPr lang="en-US" sz="1600" dirty="0">
                <a:solidFill>
                  <a:prstClr val="black"/>
                </a:solidFill>
              </a:rPr>
              <a:t>would not be </a:t>
            </a:r>
            <a:r>
              <a:rPr lang="en-US" sz="1600" dirty="0" smtClean="0">
                <a:solidFill>
                  <a:prstClr val="black"/>
                </a:solidFill>
              </a:rPr>
              <a:t>proper.</a:t>
            </a:r>
            <a:r>
              <a:rPr lang="en-US" sz="1600" b="1" dirty="0" smtClean="0">
                <a:solidFill>
                  <a:prstClr val="black"/>
                </a:solidFill>
              </a:rPr>
              <a:t> </a:t>
            </a:r>
            <a:endParaRPr lang="en-US" sz="1600" b="1" dirty="0">
              <a:solidFill>
                <a:prstClr val="black"/>
              </a:solidFill>
            </a:endParaRPr>
          </a:p>
        </p:txBody>
      </p:sp>
      <p:grpSp>
        <p:nvGrpSpPr>
          <p:cNvPr id="26" name="Group 25" descr="Diagram of a combination including an adhesive bandage and neomycin petrolatum ointment."/>
          <p:cNvGrpSpPr/>
          <p:nvPr/>
        </p:nvGrpSpPr>
        <p:grpSpPr>
          <a:xfrm>
            <a:off x="5282439" y="744931"/>
            <a:ext cx="3404361" cy="2773300"/>
            <a:chOff x="5282439" y="757877"/>
            <a:chExt cx="3404361" cy="2773300"/>
          </a:xfrm>
        </p:grpSpPr>
        <p:graphicFrame>
          <p:nvGraphicFramePr>
            <p:cNvPr id="27" name="Diagram 26"/>
            <p:cNvGraphicFramePr/>
            <p:nvPr>
              <p:extLst>
                <p:ext uri="{D42A27DB-BD31-4B8C-83A1-F6EECF244321}">
                  <p14:modId xmlns:p14="http://schemas.microsoft.com/office/powerpoint/2010/main" val="1300759176"/>
                </p:ext>
              </p:extLst>
            </p:nvPr>
          </p:nvGraphicFramePr>
          <p:xfrm>
            <a:off x="5282439" y="757877"/>
            <a:ext cx="3404361" cy="277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p:cNvSpPr txBox="1"/>
            <p:nvPr/>
          </p:nvSpPr>
          <p:spPr>
            <a:xfrm>
              <a:off x="6065777" y="1493989"/>
              <a:ext cx="1837683"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COMBINATION</a:t>
              </a:r>
              <a:endParaRPr lang="en-US" b="1" dirty="0">
                <a:ln>
                  <a:solidFill>
                    <a:schemeClr val="tx1"/>
                  </a:solidFill>
                </a:ln>
                <a:solidFill>
                  <a:schemeClr val="bg1"/>
                </a:solidFill>
                <a:latin typeface="+mj-lt"/>
              </a:endParaRPr>
            </a:p>
          </p:txBody>
        </p:sp>
      </p:grpSp>
      <p:grpSp>
        <p:nvGrpSpPr>
          <p:cNvPr id="29" name="Group 28" descr="Diagram of a subcombination neomycin petrolatum ointment."/>
          <p:cNvGrpSpPr/>
          <p:nvPr/>
        </p:nvGrpSpPr>
        <p:grpSpPr>
          <a:xfrm>
            <a:off x="4495800" y="3271128"/>
            <a:ext cx="2329572" cy="2329572"/>
            <a:chOff x="4917802" y="3260300"/>
            <a:chExt cx="2329572" cy="2329572"/>
          </a:xfrm>
        </p:grpSpPr>
        <p:grpSp>
          <p:nvGrpSpPr>
            <p:cNvPr id="30" name="Group 29"/>
            <p:cNvGrpSpPr/>
            <p:nvPr/>
          </p:nvGrpSpPr>
          <p:grpSpPr>
            <a:xfrm>
              <a:off x="4917802" y="3260300"/>
              <a:ext cx="2329572" cy="2329572"/>
              <a:chOff x="491676" y="256528"/>
              <a:chExt cx="2329572" cy="2329572"/>
            </a:xfrm>
          </p:grpSpPr>
          <p:sp>
            <p:nvSpPr>
              <p:cNvPr id="32" name="Pie 31"/>
              <p:cNvSpPr/>
              <p:nvPr/>
            </p:nvSpPr>
            <p:spPr>
              <a:xfrm>
                <a:off x="491676" y="256528"/>
                <a:ext cx="2329572" cy="2329572"/>
              </a:xfrm>
              <a:prstGeom prst="pie">
                <a:avLst>
                  <a:gd name="adj1" fmla="val 16200000"/>
                  <a:gd name="adj2" fmla="val 540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Pie 4"/>
              <p:cNvSpPr txBox="1"/>
              <p:nvPr/>
            </p:nvSpPr>
            <p:spPr>
              <a:xfrm>
                <a:off x="1656462" y="603190"/>
                <a:ext cx="818123" cy="1636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000" b="1" dirty="0"/>
                  <a:t>N</a:t>
                </a:r>
                <a:r>
                  <a:rPr lang="en-US" sz="1000" b="1" kern="1200" dirty="0" smtClean="0"/>
                  <a:t>eomycin petrolatum ointment</a:t>
                </a:r>
                <a:endParaRPr lang="en-US" sz="1000" b="1" kern="1200" dirty="0"/>
              </a:p>
            </p:txBody>
          </p:sp>
        </p:grpSp>
        <p:sp>
          <p:nvSpPr>
            <p:cNvPr id="31" name="TextBox 30"/>
            <p:cNvSpPr txBox="1"/>
            <p:nvPr/>
          </p:nvSpPr>
          <p:spPr>
            <a:xfrm>
              <a:off x="6130996" y="3810706"/>
              <a:ext cx="628698"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a:t>
              </a:r>
              <a:endParaRPr lang="en-US" b="1" dirty="0">
                <a:ln>
                  <a:solidFill>
                    <a:schemeClr val="tx1"/>
                  </a:solidFill>
                </a:ln>
                <a:solidFill>
                  <a:schemeClr val="bg1"/>
                </a:solidFill>
                <a:latin typeface="+mj-lt"/>
              </a:endParaRPr>
            </a:p>
          </p:txBody>
        </p:sp>
      </p:grpSp>
      <p:sp>
        <p:nvSpPr>
          <p:cNvPr id="6" name="Date Placeholder 5"/>
          <p:cNvSpPr>
            <a:spLocks noGrp="1"/>
          </p:cNvSpPr>
          <p:nvPr>
            <p:ph type="dt" sz="half" idx="10"/>
          </p:nvPr>
        </p:nvSpPr>
        <p:spPr/>
        <p:txBody>
          <a:bodyPr/>
          <a:lstStyle/>
          <a:p>
            <a:r>
              <a:rPr lang="en-US" smtClean="0"/>
              <a:t>May 2019</a:t>
            </a:r>
            <a:endParaRPr lang="en-US" dirty="0"/>
          </a:p>
        </p:txBody>
      </p:sp>
      <p:sp>
        <p:nvSpPr>
          <p:cNvPr id="7" name="Footer Placeholder 6"/>
          <p:cNvSpPr>
            <a:spLocks noGrp="1"/>
          </p:cNvSpPr>
          <p:nvPr>
            <p:ph type="ftr" sz="quarter" idx="11"/>
          </p:nvPr>
        </p:nvSpPr>
        <p:spPr/>
        <p:txBody>
          <a:bodyPr/>
          <a:lstStyle/>
          <a:p>
            <a:r>
              <a:rPr lang="en-US" smtClean="0"/>
              <a:t>Restriction Practice</a:t>
            </a:r>
            <a:endParaRPr lang="en-US" dirty="0"/>
          </a:p>
        </p:txBody>
      </p:sp>
      <p:sp>
        <p:nvSpPr>
          <p:cNvPr id="8" name="Slide Number Placeholder 7"/>
          <p:cNvSpPr>
            <a:spLocks noGrp="1"/>
          </p:cNvSpPr>
          <p:nvPr>
            <p:ph type="sldNum" sz="quarter" idx="12"/>
          </p:nvPr>
        </p:nvSpPr>
        <p:spPr/>
        <p:txBody>
          <a:bodyPr/>
          <a:lstStyle/>
          <a:p>
            <a:fld id="{92DA454B-C859-4892-B9FA-68B588C9F547}" type="slidenum">
              <a:rPr lang="en-US" smtClean="0"/>
              <a:pPr/>
              <a:t>25</a:t>
            </a:fld>
            <a:endParaRPr lang="en-US"/>
          </a:p>
        </p:txBody>
      </p:sp>
    </p:spTree>
    <p:extLst>
      <p:ext uri="{BB962C8B-B14F-4D97-AF65-F5344CB8AC3E}">
        <p14:creationId xmlns:p14="http://schemas.microsoft.com/office/powerpoint/2010/main" val="22200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61111E-6 -1.11111E-6 L 0.14775 -0.40944 " pathEditMode="relative" rAng="0" ptsTypes="AA">
                                      <p:cBhvr>
                                        <p:cTn id="6" dur="2000" fill="hold"/>
                                        <p:tgtEl>
                                          <p:spTgt spid="29"/>
                                        </p:tgtEl>
                                        <p:attrNameLst>
                                          <p:attrName>ppt_x</p:attrName>
                                          <p:attrName>ppt_y</p:attrName>
                                        </p:attrNameLst>
                                      </p:cBhvr>
                                      <p:rCtr x="7378" y="-20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dirty="0"/>
              <a:t>Knowledge check </a:t>
            </a:r>
            <a:r>
              <a:rPr lang="en-US" dirty="0" smtClean="0"/>
              <a:t>2</a:t>
            </a:r>
            <a:endParaRPr lang="en-US" altLang="en-US" sz="3200" dirty="0">
              <a:latin typeface="Segoe UI" panose="020B0502040204020203" pitchFamily="34" charset="0"/>
            </a:endParaRPr>
          </a:p>
        </p:txBody>
      </p:sp>
      <p:sp>
        <p:nvSpPr>
          <p:cNvPr id="4" name="Content Placeholder 3"/>
          <p:cNvSpPr>
            <a:spLocks noGrp="1"/>
          </p:cNvSpPr>
          <p:nvPr>
            <p:ph idx="1"/>
          </p:nvPr>
        </p:nvSpPr>
        <p:spPr>
          <a:xfrm>
            <a:off x="457200" y="1054100"/>
            <a:ext cx="3473420" cy="4102101"/>
          </a:xfrm>
        </p:spPr>
        <p:txBody>
          <a:bodyPr/>
          <a:lstStyle/>
          <a:p>
            <a:pPr marL="0" lvl="0" indent="0" defTabSz="761970" fontAlgn="base">
              <a:spcBef>
                <a:spcPct val="0"/>
              </a:spcBef>
              <a:spcAft>
                <a:spcPct val="0"/>
              </a:spcAft>
              <a:buNone/>
            </a:pPr>
            <a:r>
              <a:rPr lang="en-US" sz="1800" dirty="0" smtClean="0">
                <a:solidFill>
                  <a:prstClr val="black"/>
                </a:solidFill>
              </a:rPr>
              <a:t>Claim 3. A wound dressing comprising:</a:t>
            </a:r>
          </a:p>
          <a:p>
            <a:pPr marL="0" lvl="0" indent="457200" defTabSz="761970" fontAlgn="base">
              <a:spcBef>
                <a:spcPct val="0"/>
              </a:spcBef>
              <a:spcAft>
                <a:spcPct val="0"/>
              </a:spcAft>
              <a:buNone/>
            </a:pPr>
            <a:r>
              <a:rPr lang="en-US" sz="1800" dirty="0" smtClean="0">
                <a:solidFill>
                  <a:prstClr val="black"/>
                </a:solidFill>
              </a:rPr>
              <a:t>an adhesive bandage; and</a:t>
            </a:r>
          </a:p>
          <a:p>
            <a:pPr marL="0" lvl="0" indent="457200" defTabSz="761970" fontAlgn="base">
              <a:spcBef>
                <a:spcPct val="0"/>
              </a:spcBef>
              <a:spcAft>
                <a:spcPct val="0"/>
              </a:spcAft>
              <a:buNone/>
            </a:pPr>
            <a:r>
              <a:rPr lang="en-US" sz="1800" dirty="0" smtClean="0">
                <a:solidFill>
                  <a:prstClr val="black"/>
                </a:solidFill>
              </a:rPr>
              <a:t>an antibiotic ointment disposed on a surface of the bandage.</a:t>
            </a:r>
          </a:p>
          <a:p>
            <a:pPr marL="0" lvl="0" indent="0" defTabSz="761970" fontAlgn="base">
              <a:spcBef>
                <a:spcPct val="0"/>
              </a:spcBef>
              <a:spcAft>
                <a:spcPct val="0"/>
              </a:spcAft>
              <a:buNone/>
            </a:pPr>
            <a:endParaRPr lang="en-US" sz="1800" dirty="0" smtClean="0">
              <a:solidFill>
                <a:prstClr val="black"/>
              </a:solidFill>
            </a:endParaRPr>
          </a:p>
          <a:p>
            <a:pPr marL="0" lvl="0" indent="0" defTabSz="761970" fontAlgn="base">
              <a:spcBef>
                <a:spcPct val="0"/>
              </a:spcBef>
              <a:spcAft>
                <a:spcPct val="0"/>
              </a:spcAft>
              <a:buNone/>
            </a:pPr>
            <a:endParaRPr lang="en-US" sz="1800" dirty="0" smtClean="0">
              <a:solidFill>
                <a:prstClr val="black"/>
              </a:solidFill>
            </a:endParaRPr>
          </a:p>
          <a:p>
            <a:pPr marL="0" lvl="0" indent="0" defTabSz="761970" fontAlgn="base">
              <a:spcBef>
                <a:spcPct val="0"/>
              </a:spcBef>
              <a:spcAft>
                <a:spcPct val="0"/>
              </a:spcAft>
              <a:buNone/>
            </a:pPr>
            <a:r>
              <a:rPr lang="en-US" sz="1800" dirty="0" smtClean="0">
                <a:solidFill>
                  <a:prstClr val="black"/>
                </a:solidFill>
              </a:rPr>
              <a:t>Claim 4. An antibiotic ointment comprising: </a:t>
            </a:r>
          </a:p>
          <a:p>
            <a:pPr marL="0" lvl="0" indent="457200" defTabSz="761970" fontAlgn="base">
              <a:spcBef>
                <a:spcPct val="0"/>
              </a:spcBef>
              <a:spcAft>
                <a:spcPct val="0"/>
              </a:spcAft>
              <a:buNone/>
            </a:pPr>
            <a:r>
              <a:rPr lang="en-US" sz="1800" dirty="0" smtClean="0">
                <a:solidFill>
                  <a:prstClr val="black"/>
                </a:solidFill>
              </a:rPr>
              <a:t>neomycin; and</a:t>
            </a:r>
          </a:p>
          <a:p>
            <a:pPr marL="0" lvl="0" indent="457200" defTabSz="761970" fontAlgn="base">
              <a:spcBef>
                <a:spcPct val="0"/>
              </a:spcBef>
              <a:spcAft>
                <a:spcPct val="0"/>
              </a:spcAft>
              <a:buNone/>
            </a:pPr>
            <a:r>
              <a:rPr lang="en-US" sz="1800" dirty="0" smtClean="0">
                <a:solidFill>
                  <a:prstClr val="black"/>
                </a:solidFill>
              </a:rPr>
              <a:t>a petrolatum base.</a:t>
            </a:r>
            <a:endParaRPr lang="en-US" dirty="0"/>
          </a:p>
        </p:txBody>
      </p:sp>
      <p:grpSp>
        <p:nvGrpSpPr>
          <p:cNvPr id="6" name="Group 5" descr="Diagram of a combination including an adhesive bandage and antiibiotic ointment."/>
          <p:cNvGrpSpPr/>
          <p:nvPr/>
        </p:nvGrpSpPr>
        <p:grpSpPr>
          <a:xfrm>
            <a:off x="4013123" y="1234056"/>
            <a:ext cx="3502386" cy="2339755"/>
            <a:chOff x="4013123" y="1234056"/>
            <a:chExt cx="3502386" cy="2339755"/>
          </a:xfrm>
        </p:grpSpPr>
        <p:grpSp>
          <p:nvGrpSpPr>
            <p:cNvPr id="33" name="Group 32" descr="Diagram of a combination including an adhesive bandage antiibiotic ointment."/>
            <p:cNvGrpSpPr/>
            <p:nvPr/>
          </p:nvGrpSpPr>
          <p:grpSpPr>
            <a:xfrm>
              <a:off x="5175754" y="1234056"/>
              <a:ext cx="2339755" cy="2339755"/>
              <a:chOff x="4422456" y="1159270"/>
              <a:chExt cx="2339755" cy="2339755"/>
            </a:xfrm>
          </p:grpSpPr>
          <p:grpSp>
            <p:nvGrpSpPr>
              <p:cNvPr id="25" name="Group 24"/>
              <p:cNvGrpSpPr/>
              <p:nvPr/>
            </p:nvGrpSpPr>
            <p:grpSpPr>
              <a:xfrm>
                <a:off x="4422456" y="1159270"/>
                <a:ext cx="2339755" cy="2339755"/>
                <a:chOff x="458238" y="242396"/>
                <a:chExt cx="2339755" cy="2339755"/>
              </a:xfrm>
            </p:grpSpPr>
            <p:sp>
              <p:nvSpPr>
                <p:cNvPr id="26" name="Pie 25"/>
                <p:cNvSpPr/>
                <p:nvPr/>
              </p:nvSpPr>
              <p:spPr>
                <a:xfrm>
                  <a:off x="458238" y="242396"/>
                  <a:ext cx="2339755" cy="2339755"/>
                </a:xfrm>
                <a:prstGeom prst="pie">
                  <a:avLst>
                    <a:gd name="adj1" fmla="val 16200000"/>
                    <a:gd name="adj2" fmla="val 5504969"/>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Pie 4"/>
                <p:cNvSpPr txBox="1"/>
                <p:nvPr/>
              </p:nvSpPr>
              <p:spPr>
                <a:xfrm>
                  <a:off x="1752837" y="918145"/>
                  <a:ext cx="832583" cy="779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000" b="1" kern="1200" dirty="0" smtClean="0"/>
                </a:p>
                <a:p>
                  <a:pPr lvl="0" algn="ctr" defTabSz="577850">
                    <a:lnSpc>
                      <a:spcPct val="90000"/>
                    </a:lnSpc>
                    <a:spcBef>
                      <a:spcPct val="0"/>
                    </a:spcBef>
                    <a:spcAft>
                      <a:spcPct val="35000"/>
                    </a:spcAft>
                  </a:pPr>
                  <a:r>
                    <a:rPr lang="en-US" sz="1000" b="1" kern="1200" dirty="0" smtClean="0"/>
                    <a:t>Antibiotic</a:t>
                  </a:r>
                </a:p>
                <a:p>
                  <a:pPr lvl="0" algn="ctr" defTabSz="577850">
                    <a:lnSpc>
                      <a:spcPct val="90000"/>
                    </a:lnSpc>
                    <a:spcBef>
                      <a:spcPct val="0"/>
                    </a:spcBef>
                    <a:spcAft>
                      <a:spcPct val="35000"/>
                    </a:spcAft>
                  </a:pPr>
                  <a:r>
                    <a:rPr lang="en-US" sz="1000" b="1" kern="1200" dirty="0" smtClean="0"/>
                    <a:t>ointment</a:t>
                  </a:r>
                  <a:endParaRPr lang="en-US" sz="1000" b="1" kern="1200" dirty="0"/>
                </a:p>
              </p:txBody>
            </p:sp>
          </p:grpSp>
          <p:grpSp>
            <p:nvGrpSpPr>
              <p:cNvPr id="31" name="Group 30"/>
              <p:cNvGrpSpPr/>
              <p:nvPr/>
            </p:nvGrpSpPr>
            <p:grpSpPr>
              <a:xfrm>
                <a:off x="4422456" y="1159270"/>
                <a:ext cx="2339755" cy="2339755"/>
                <a:chOff x="5268518" y="1345878"/>
                <a:chExt cx="2339755" cy="2339755"/>
              </a:xfrm>
            </p:grpSpPr>
            <p:grpSp>
              <p:nvGrpSpPr>
                <p:cNvPr id="22" name="Group 21"/>
                <p:cNvGrpSpPr/>
                <p:nvPr/>
              </p:nvGrpSpPr>
              <p:grpSpPr>
                <a:xfrm>
                  <a:off x="5268518" y="1345878"/>
                  <a:ext cx="2339755" cy="2339755"/>
                  <a:chOff x="483688" y="220402"/>
                  <a:chExt cx="2339755" cy="2339755"/>
                </a:xfrm>
              </p:grpSpPr>
              <p:sp>
                <p:nvSpPr>
                  <p:cNvPr id="23" name="Pie 22"/>
                  <p:cNvSpPr/>
                  <p:nvPr/>
                </p:nvSpPr>
                <p:spPr>
                  <a:xfrm>
                    <a:off x="483688" y="220402"/>
                    <a:ext cx="2339755" cy="2339755"/>
                  </a:xfrm>
                  <a:prstGeom prst="pie">
                    <a:avLst>
                      <a:gd name="adj1" fmla="val 5466207"/>
                      <a:gd name="adj2" fmla="val 16200000"/>
                    </a:avLst>
                  </a:prstGeom>
                  <a:solidFill>
                    <a:srgbClr val="0028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Pie 4"/>
                  <p:cNvSpPr txBox="1"/>
                  <p:nvPr/>
                </p:nvSpPr>
                <p:spPr>
                  <a:xfrm>
                    <a:off x="734065" y="882205"/>
                    <a:ext cx="793845" cy="7799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000" b="1" kern="1200" dirty="0" smtClean="0"/>
                  </a:p>
                  <a:p>
                    <a:pPr lvl="0" algn="ctr" defTabSz="577850">
                      <a:lnSpc>
                        <a:spcPct val="90000"/>
                      </a:lnSpc>
                      <a:spcBef>
                        <a:spcPct val="0"/>
                      </a:spcBef>
                      <a:spcAft>
                        <a:spcPct val="35000"/>
                      </a:spcAft>
                    </a:pPr>
                    <a:r>
                      <a:rPr lang="en-US" sz="1000" b="1" kern="1200" dirty="0" smtClean="0"/>
                      <a:t>Adhesive</a:t>
                    </a:r>
                  </a:p>
                  <a:p>
                    <a:pPr lvl="0" algn="ctr" defTabSz="577850">
                      <a:lnSpc>
                        <a:spcPct val="90000"/>
                      </a:lnSpc>
                      <a:spcBef>
                        <a:spcPct val="0"/>
                      </a:spcBef>
                      <a:spcAft>
                        <a:spcPct val="35000"/>
                      </a:spcAft>
                    </a:pPr>
                    <a:r>
                      <a:rPr lang="en-US" sz="1000" b="1" kern="1200" dirty="0" smtClean="0"/>
                      <a:t>bandage</a:t>
                    </a:r>
                    <a:endParaRPr lang="en-US" sz="1000" b="1" kern="1200" dirty="0"/>
                  </a:p>
                </p:txBody>
              </p:sp>
            </p:grpSp>
            <p:sp>
              <p:nvSpPr>
                <p:cNvPr id="28" name="TextBox 27"/>
                <p:cNvSpPr txBox="1"/>
                <p:nvPr/>
              </p:nvSpPr>
              <p:spPr>
                <a:xfrm>
                  <a:off x="5538456" y="1694066"/>
                  <a:ext cx="1837683"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COMBINATION</a:t>
                  </a:r>
                  <a:endParaRPr lang="en-US" b="1" dirty="0">
                    <a:ln>
                      <a:solidFill>
                        <a:schemeClr val="tx1"/>
                      </a:solidFill>
                    </a:ln>
                    <a:solidFill>
                      <a:schemeClr val="bg1"/>
                    </a:solidFill>
                    <a:latin typeface="+mj-lt"/>
                  </a:endParaRPr>
                </a:p>
              </p:txBody>
            </p:sp>
          </p:grpSp>
        </p:grpSp>
        <p:sp>
          <p:nvSpPr>
            <p:cNvPr id="37" name="Right Arrow 36"/>
            <p:cNvSpPr/>
            <p:nvPr/>
          </p:nvSpPr>
          <p:spPr>
            <a:xfrm>
              <a:off x="4013123" y="2022786"/>
              <a:ext cx="990600"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descr="Diagram of a subcombination of neomycin ointment."/>
          <p:cNvGrpSpPr/>
          <p:nvPr/>
        </p:nvGrpSpPr>
        <p:grpSpPr>
          <a:xfrm>
            <a:off x="3936337" y="2857693"/>
            <a:ext cx="2599360" cy="2339755"/>
            <a:chOff x="3936337" y="2857693"/>
            <a:chExt cx="2599360" cy="2339755"/>
          </a:xfrm>
        </p:grpSpPr>
        <p:sp>
          <p:nvSpPr>
            <p:cNvPr id="38" name="Right Arrow 37"/>
            <p:cNvSpPr/>
            <p:nvPr/>
          </p:nvSpPr>
          <p:spPr>
            <a:xfrm>
              <a:off x="3936337" y="4304763"/>
              <a:ext cx="990600"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p:cNvGrpSpPr/>
            <p:nvPr/>
          </p:nvGrpSpPr>
          <p:grpSpPr>
            <a:xfrm>
              <a:off x="4005877" y="2857693"/>
              <a:ext cx="2529820" cy="2339755"/>
              <a:chOff x="4676370" y="1253032"/>
              <a:chExt cx="2529820" cy="2339755"/>
            </a:xfrm>
          </p:grpSpPr>
          <p:sp>
            <p:nvSpPr>
              <p:cNvPr id="17" name="Pie 16"/>
              <p:cNvSpPr/>
              <p:nvPr/>
            </p:nvSpPr>
            <p:spPr>
              <a:xfrm rot="21430986">
                <a:off x="4676370" y="1253032"/>
                <a:ext cx="2339755" cy="2339755"/>
              </a:xfrm>
              <a:prstGeom prst="pie">
                <a:avLst>
                  <a:gd name="adj1" fmla="val 64057"/>
                  <a:gd name="adj2" fmla="val 5622794"/>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TextBox 18"/>
              <p:cNvSpPr txBox="1"/>
              <p:nvPr/>
            </p:nvSpPr>
            <p:spPr>
              <a:xfrm>
                <a:off x="6052356" y="2433475"/>
                <a:ext cx="628698"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a:t>
                </a:r>
              </a:p>
            </p:txBody>
          </p:sp>
          <p:sp>
            <p:nvSpPr>
              <p:cNvPr id="2" name="TextBox 1"/>
              <p:cNvSpPr txBox="1"/>
              <p:nvPr/>
            </p:nvSpPr>
            <p:spPr>
              <a:xfrm>
                <a:off x="5911592" y="2741349"/>
                <a:ext cx="1294598" cy="400110"/>
              </a:xfrm>
              <a:prstGeom prst="rect">
                <a:avLst/>
              </a:prstGeom>
              <a:noFill/>
            </p:spPr>
            <p:txBody>
              <a:bodyPr wrap="square" rtlCol="0">
                <a:spAutoFit/>
              </a:bodyPr>
              <a:lstStyle/>
              <a:p>
                <a:r>
                  <a:rPr lang="en-US" sz="1000" b="1" dirty="0">
                    <a:solidFill>
                      <a:schemeClr val="bg1"/>
                    </a:solidFill>
                    <a:latin typeface="+mn-lt"/>
                  </a:rPr>
                  <a:t>N</a:t>
                </a:r>
                <a:r>
                  <a:rPr lang="en-US" sz="1000" b="1" dirty="0" smtClean="0">
                    <a:solidFill>
                      <a:schemeClr val="bg1"/>
                    </a:solidFill>
                    <a:latin typeface="+mn-lt"/>
                  </a:rPr>
                  <a:t>eomycin ointment</a:t>
                </a:r>
                <a:endParaRPr lang="en-US" sz="1000" b="1" dirty="0">
                  <a:solidFill>
                    <a:schemeClr val="bg1"/>
                  </a:solidFill>
                  <a:latin typeface="+mn-lt"/>
                </a:endParaRPr>
              </a:p>
            </p:txBody>
          </p:sp>
        </p:grpSp>
      </p:grpSp>
      <p:sp>
        <p:nvSpPr>
          <p:cNvPr id="10" name="Date Placeholder 9"/>
          <p:cNvSpPr>
            <a:spLocks noGrp="1"/>
          </p:cNvSpPr>
          <p:nvPr>
            <p:ph type="dt" sz="half" idx="10"/>
          </p:nvPr>
        </p:nvSpPr>
        <p:spPr/>
        <p:txBody>
          <a:bodyPr/>
          <a:lstStyle/>
          <a:p>
            <a:r>
              <a:rPr lang="en-US" smtClean="0"/>
              <a:t>May 2019</a:t>
            </a:r>
            <a:endParaRPr lang="en-US" dirty="0"/>
          </a:p>
        </p:txBody>
      </p:sp>
      <p:sp>
        <p:nvSpPr>
          <p:cNvPr id="11" name="Footer Placeholder 10"/>
          <p:cNvSpPr>
            <a:spLocks noGrp="1"/>
          </p:cNvSpPr>
          <p:nvPr>
            <p:ph type="ftr" sz="quarter" idx="11"/>
          </p:nvPr>
        </p:nvSpPr>
        <p:spPr/>
        <p:txBody>
          <a:bodyPr/>
          <a:lstStyle/>
          <a:p>
            <a:r>
              <a:rPr lang="en-US" smtClean="0"/>
              <a:t>Restriction Practice</a:t>
            </a:r>
            <a:endParaRPr lang="en-US" dirty="0"/>
          </a:p>
        </p:txBody>
      </p:sp>
      <p:sp>
        <p:nvSpPr>
          <p:cNvPr id="12" name="Slide Number Placeholder 11"/>
          <p:cNvSpPr>
            <a:spLocks noGrp="1"/>
          </p:cNvSpPr>
          <p:nvPr>
            <p:ph type="sldNum" sz="quarter" idx="12"/>
          </p:nvPr>
        </p:nvSpPr>
        <p:spPr/>
        <p:txBody>
          <a:bodyPr/>
          <a:lstStyle/>
          <a:p>
            <a:fld id="{92DA454B-C859-4892-B9FA-68B588C9F547}" type="slidenum">
              <a:rPr lang="en-US" smtClean="0"/>
              <a:pPr/>
              <a:t>26</a:t>
            </a:fld>
            <a:endParaRPr lang="en-US"/>
          </a:p>
        </p:txBody>
      </p:sp>
    </p:spTree>
    <p:extLst>
      <p:ext uri="{BB962C8B-B14F-4D97-AF65-F5344CB8AC3E}">
        <p14:creationId xmlns:p14="http://schemas.microsoft.com/office/powerpoint/2010/main" val="2560335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2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pPr lvl="0"/>
            <a:r>
              <a:rPr lang="en-US" sz="1400" dirty="0"/>
              <a:t>We can reasonably ascertain that the inventions are not independent but are related as combination – subcombination.</a:t>
            </a:r>
          </a:p>
          <a:p>
            <a:pPr lvl="0"/>
            <a:r>
              <a:rPr lang="en-US" sz="1400" dirty="0"/>
              <a:t>Which A-B pairing </a:t>
            </a:r>
            <a:r>
              <a:rPr lang="en-US" sz="1400" dirty="0" smtClean="0"/>
              <a:t>applies (multiple choice)?</a:t>
            </a:r>
            <a:endParaRPr lang="en-US" sz="1400" dirty="0"/>
          </a:p>
          <a:p>
            <a:pPr lvl="1"/>
            <a:r>
              <a:rPr lang="en-US" sz="1200" dirty="0" err="1" smtClean="0"/>
              <a:t>ABsp</a:t>
            </a:r>
            <a:r>
              <a:rPr lang="en-US" sz="1200" dirty="0" smtClean="0"/>
              <a:t> </a:t>
            </a:r>
            <a:r>
              <a:rPr lang="en-US" sz="1200" dirty="0"/>
              <a:t>– </a:t>
            </a:r>
            <a:r>
              <a:rPr lang="en-US" sz="1200" dirty="0" err="1" smtClean="0"/>
              <a:t>Bsp</a:t>
            </a:r>
            <a:r>
              <a:rPr lang="en-US" sz="1200" dirty="0" smtClean="0"/>
              <a:t> </a:t>
            </a:r>
            <a:endParaRPr lang="en-US" sz="1200" dirty="0"/>
          </a:p>
          <a:p>
            <a:pPr lvl="1"/>
            <a:r>
              <a:rPr lang="en-US" sz="1200" dirty="0" err="1" smtClean="0"/>
              <a:t>ABbr</a:t>
            </a:r>
            <a:r>
              <a:rPr lang="en-US" sz="1200" dirty="0" smtClean="0"/>
              <a:t> </a:t>
            </a:r>
            <a:r>
              <a:rPr lang="en-US" sz="1200" dirty="0"/>
              <a:t>– </a:t>
            </a:r>
            <a:r>
              <a:rPr lang="en-US" sz="1200" dirty="0" err="1" smtClean="0"/>
              <a:t>Bsp</a:t>
            </a:r>
            <a:endParaRPr lang="en-US" sz="1200" dirty="0"/>
          </a:p>
          <a:p>
            <a:pPr lvl="1"/>
            <a:r>
              <a:rPr lang="en-US" sz="1200" dirty="0" err="1" smtClean="0"/>
              <a:t>ABsp</a:t>
            </a:r>
            <a:r>
              <a:rPr lang="en-US" sz="1200" dirty="0" smtClean="0"/>
              <a:t> </a:t>
            </a:r>
            <a:r>
              <a:rPr lang="en-US" sz="1200" dirty="0"/>
              <a:t>– </a:t>
            </a:r>
            <a:r>
              <a:rPr lang="en-US" sz="1200" dirty="0" err="1" smtClean="0"/>
              <a:t>Bbr</a:t>
            </a:r>
            <a:endParaRPr lang="en-US" sz="1200" dirty="0"/>
          </a:p>
          <a:p>
            <a:pPr lvl="0"/>
            <a:r>
              <a:rPr lang="en-US" sz="1400" dirty="0"/>
              <a:t>Does the combination (adhesive bandage and </a:t>
            </a:r>
            <a:r>
              <a:rPr lang="en-US" sz="1400" dirty="0" smtClean="0"/>
              <a:t>antibiotic ointment</a:t>
            </a:r>
            <a:r>
              <a:rPr lang="en-US" sz="1400" dirty="0"/>
              <a:t>) </a:t>
            </a:r>
            <a:r>
              <a:rPr lang="en-US" sz="1400" b="1" dirty="0"/>
              <a:t>not</a:t>
            </a:r>
            <a:r>
              <a:rPr lang="en-US" sz="1400" dirty="0"/>
              <a:t> require the particulars of the subcombination (neomycin petrolatum ointment) for </a:t>
            </a:r>
            <a:r>
              <a:rPr lang="en-US" sz="1400" dirty="0" smtClean="0"/>
              <a:t>patentability (Yes/No)?</a:t>
            </a:r>
            <a:endParaRPr lang="en-US" sz="1400" dirty="0"/>
          </a:p>
          <a:p>
            <a:pPr lvl="1"/>
            <a:r>
              <a:rPr lang="en-US" sz="1200" dirty="0"/>
              <a:t>Yes. The combination requires an antibiotic ointment but does not specifically require the type of antibiotic to be neomycin as claimed in the subcombination</a:t>
            </a:r>
            <a:r>
              <a:rPr lang="en-US" sz="1000" dirty="0" smtClean="0"/>
              <a:t>. </a:t>
            </a:r>
          </a:p>
          <a:p>
            <a:pPr lvl="0"/>
            <a:r>
              <a:rPr lang="en-US" sz="1400" dirty="0" smtClean="0"/>
              <a:t>Does the subcombination (neomycin petrolatum ointment) have separate utility in another type of dressing or utility on its own (Yes/No)? </a:t>
            </a:r>
          </a:p>
          <a:p>
            <a:pPr lvl="1"/>
            <a:r>
              <a:rPr lang="en-US" sz="1200" dirty="0" smtClean="0"/>
              <a:t>Yes</a:t>
            </a:r>
            <a:r>
              <a:rPr lang="en-US" sz="1200" dirty="0"/>
              <a:t>. It may have separate utility in another type of </a:t>
            </a:r>
            <a:r>
              <a:rPr lang="en-US" sz="1200" dirty="0" smtClean="0"/>
              <a:t>dressing such as in </a:t>
            </a:r>
            <a:r>
              <a:rPr lang="en-US" sz="1200" dirty="0"/>
              <a:t>a compression or other non-adhesive bandage. </a:t>
            </a:r>
          </a:p>
          <a:p>
            <a:pPr lvl="0"/>
            <a:r>
              <a:rPr lang="en-US" sz="1400" dirty="0" smtClean="0"/>
              <a:t>Can you restrict </a:t>
            </a:r>
            <a:r>
              <a:rPr lang="en-US" sz="1400" dirty="0"/>
              <a:t>the combination from the </a:t>
            </a:r>
            <a:r>
              <a:rPr lang="en-US" sz="1400" dirty="0" smtClean="0"/>
              <a:t>subcombination (multiple choice)?</a:t>
            </a:r>
            <a:endParaRPr lang="en-US" sz="1400" dirty="0"/>
          </a:p>
          <a:p>
            <a:pPr lvl="1"/>
            <a:r>
              <a:rPr lang="en-US" sz="1200" dirty="0"/>
              <a:t>No, because distinctiveness has not been shown</a:t>
            </a:r>
          </a:p>
          <a:p>
            <a:pPr lvl="1"/>
            <a:r>
              <a:rPr lang="en-US" sz="1200" dirty="0" smtClean="0"/>
              <a:t>Yes, because distinctiveness has been shown</a:t>
            </a:r>
          </a:p>
          <a:p>
            <a:pPr lvl="1"/>
            <a:r>
              <a:rPr lang="en-US" sz="1200" dirty="0" smtClean="0"/>
              <a:t>Yes</a:t>
            </a:r>
            <a:r>
              <a:rPr lang="en-US" sz="1200" dirty="0"/>
              <a:t>, provided that serious burden can be shown</a:t>
            </a:r>
          </a:p>
          <a:p>
            <a:pPr lvl="1"/>
            <a:endParaRPr lang="en-US" sz="1200" dirty="0"/>
          </a:p>
        </p:txBody>
      </p:sp>
      <p:sp>
        <p:nvSpPr>
          <p:cNvPr id="9" name="Date Placeholder 8"/>
          <p:cNvSpPr>
            <a:spLocks noGrp="1"/>
          </p:cNvSpPr>
          <p:nvPr>
            <p:ph type="dt" sz="half" idx="10"/>
          </p:nvPr>
        </p:nvSpPr>
        <p:spPr/>
        <p:txBody>
          <a:bodyPr/>
          <a:lstStyle/>
          <a:p>
            <a:r>
              <a:rPr lang="en-US" smtClean="0"/>
              <a:t>May 2019</a:t>
            </a:r>
            <a:endParaRPr lang="en-US" dirty="0"/>
          </a:p>
        </p:txBody>
      </p:sp>
      <p:sp>
        <p:nvSpPr>
          <p:cNvPr id="10" name="Footer Placeholder 9"/>
          <p:cNvSpPr>
            <a:spLocks noGrp="1"/>
          </p:cNvSpPr>
          <p:nvPr>
            <p:ph type="ftr" sz="quarter" idx="11"/>
          </p:nvPr>
        </p:nvSpPr>
        <p:spPr/>
        <p:txBody>
          <a:bodyPr/>
          <a:lstStyle/>
          <a:p>
            <a:r>
              <a:rPr lang="en-US" smtClean="0"/>
              <a:t>Restriction Practice</a:t>
            </a:r>
            <a:endParaRPr lang="en-US" dirty="0"/>
          </a:p>
        </p:txBody>
      </p:sp>
      <p:sp>
        <p:nvSpPr>
          <p:cNvPr id="11" name="Slide Number Placeholder 10"/>
          <p:cNvSpPr>
            <a:spLocks noGrp="1"/>
          </p:cNvSpPr>
          <p:nvPr>
            <p:ph type="sldNum" sz="quarter" idx="12"/>
          </p:nvPr>
        </p:nvSpPr>
        <p:spPr/>
        <p:txBody>
          <a:bodyPr/>
          <a:lstStyle/>
          <a:p>
            <a:fld id="{92DA454B-C859-4892-B9FA-68B588C9F547}" type="slidenum">
              <a:rPr lang="en-US" smtClean="0"/>
              <a:pPr/>
              <a:t>27</a:t>
            </a:fld>
            <a:endParaRPr lang="en-US" dirty="0"/>
          </a:p>
        </p:txBody>
      </p:sp>
    </p:spTree>
    <p:extLst>
      <p:ext uri="{BB962C8B-B14F-4D97-AF65-F5344CB8AC3E}">
        <p14:creationId xmlns:p14="http://schemas.microsoft.com/office/powerpoint/2010/main" val="24768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3" end="3"/>
                                            </p:txEl>
                                          </p:spTgt>
                                        </p:tgtEl>
                                        <p:attrNameLst>
                                          <p:attrName>style.color</p:attrName>
                                        </p:attrNameLst>
                                      </p:cBhvr>
                                      <p:to>
                                        <a:srgbClr val="00B050"/>
                                      </p:to>
                                    </p:animClr>
                                  </p:childTnLst>
                                </p:cTn>
                              </p:par>
                              <p:par>
                                <p:cTn id="7" presetID="26" presetClass="emph" presetSubtype="0" fill="hold" nodeType="withEffect">
                                  <p:stCondLst>
                                    <p:cond delay="0"/>
                                  </p:stCondLst>
                                  <p:childTnLst>
                                    <p:animEffect transition="out" filter="fade">
                                      <p:cBhvr>
                                        <p:cTn id="8" dur="500" tmFilter="0, 0; .2, .5; .8, .5; 1, 0"/>
                                        <p:tgtEl>
                                          <p:spTgt spid="3">
                                            <p:txEl>
                                              <p:pRg st="3" end="3"/>
                                            </p:txEl>
                                          </p:spTgt>
                                        </p:tgtEl>
                                      </p:cBhvr>
                                    </p:animEffect>
                                    <p:animScale>
                                      <p:cBhvr>
                                        <p:cTn id="9" dur="250" autoRev="1" fill="hold"/>
                                        <p:tgtEl>
                                          <p:spTgt spid="3">
                                            <p:txEl>
                                              <p:pRg st="3" end="3"/>
                                            </p:txEl>
                                          </p:spTgt>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nodeType="clickEffect">
                                  <p:stCondLst>
                                    <p:cond delay="0"/>
                                  </p:stCondLst>
                                  <p:childTnLst>
                                    <p:animClr clrSpc="rgb" dir="cw">
                                      <p:cBhvr override="childStyle">
                                        <p:cTn id="23" dur="10" fill="hold"/>
                                        <p:tgtEl>
                                          <p:spTgt spid="3">
                                            <p:txEl>
                                              <p:pRg st="12" end="12"/>
                                            </p:txEl>
                                          </p:spTgt>
                                        </p:tgtEl>
                                        <p:attrNameLst>
                                          <p:attrName>style.color</p:attrName>
                                        </p:attrNameLst>
                                      </p:cBhvr>
                                      <p:to>
                                        <a:srgbClr val="00B050"/>
                                      </p:to>
                                    </p:animClr>
                                  </p:childTnLst>
                                </p:cTn>
                              </p:par>
                              <p:par>
                                <p:cTn id="24" presetID="26" presetClass="emph" presetSubtype="0" fill="hold" nodeType="withEffect">
                                  <p:stCondLst>
                                    <p:cond delay="0"/>
                                  </p:stCondLst>
                                  <p:childTnLst>
                                    <p:animEffect transition="out" filter="fade">
                                      <p:cBhvr>
                                        <p:cTn id="25" dur="500" tmFilter="0, 0; .2, .5; .8, .5; 1, 0"/>
                                        <p:tgtEl>
                                          <p:spTgt spid="3">
                                            <p:txEl>
                                              <p:pRg st="12" end="12"/>
                                            </p:txEl>
                                          </p:spTgt>
                                        </p:tgtEl>
                                      </p:cBhvr>
                                    </p:animEffect>
                                    <p:animScale>
                                      <p:cBhvr>
                                        <p:cTn id="26" dur="250" autoRev="1" fill="hold"/>
                                        <p:tgtEl>
                                          <p:spTgt spid="3">
                                            <p:txEl>
                                              <p:pRg st="12" end="1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dirty="0"/>
              <a:t>Summary: Knowledge check </a:t>
            </a:r>
            <a:r>
              <a:rPr lang="en-US" dirty="0" smtClean="0"/>
              <a:t>2</a:t>
            </a:r>
            <a:endParaRPr lang="en-US" altLang="en-US" sz="3200" dirty="0">
              <a:latin typeface="Segoe UI" panose="020B0502040204020203" pitchFamily="34" charset="0"/>
            </a:endParaRPr>
          </a:p>
        </p:txBody>
      </p:sp>
      <p:sp>
        <p:nvSpPr>
          <p:cNvPr id="13317" name="Rectangle 3"/>
          <p:cNvSpPr>
            <a:spLocks noGrp="1" noChangeArrowheads="1"/>
          </p:cNvSpPr>
          <p:nvPr>
            <p:ph idx="1"/>
          </p:nvPr>
        </p:nvSpPr>
        <p:spPr>
          <a:xfrm>
            <a:off x="457199" y="1054100"/>
            <a:ext cx="4349271" cy="4102101"/>
          </a:xfrm>
        </p:spPr>
        <p:txBody>
          <a:bodyPr>
            <a:normAutofit/>
          </a:bodyPr>
          <a:lstStyle/>
          <a:p>
            <a:pPr marL="0" indent="0">
              <a:buNone/>
            </a:pPr>
            <a:r>
              <a:rPr lang="en-US" b="1" dirty="0" err="1" smtClean="0"/>
              <a:t>AB</a:t>
            </a:r>
            <a:r>
              <a:rPr lang="en-US" altLang="en-US" b="1" baseline="-25000" dirty="0" err="1" smtClean="0"/>
              <a:t>br</a:t>
            </a:r>
            <a:r>
              <a:rPr lang="en-US" b="1" dirty="0" smtClean="0"/>
              <a:t> </a:t>
            </a:r>
            <a:r>
              <a:rPr lang="en-US" b="1" dirty="0"/>
              <a:t>– </a:t>
            </a:r>
            <a:r>
              <a:rPr lang="en-US" b="1" dirty="0" err="1" smtClean="0"/>
              <a:t>B</a:t>
            </a:r>
            <a:r>
              <a:rPr lang="en-US" altLang="en-US" b="1" baseline="-25000" dirty="0" err="1" smtClean="0"/>
              <a:t>sp</a:t>
            </a:r>
            <a:r>
              <a:rPr lang="en-US" b="1" dirty="0" smtClean="0"/>
              <a:t> </a:t>
            </a:r>
          </a:p>
          <a:p>
            <a:pPr marL="0" indent="0">
              <a:buNone/>
            </a:pPr>
            <a:endParaRPr lang="en-US" sz="2000" dirty="0" smtClean="0"/>
          </a:p>
          <a:p>
            <a:pPr marL="285750" lvl="0" indent="-285750" defTabSz="914400" fontAlgn="base">
              <a:spcBef>
                <a:spcPct val="0"/>
              </a:spcBef>
              <a:spcAft>
                <a:spcPct val="0"/>
              </a:spcAft>
              <a:buFont typeface="Arial" panose="020B0604020202020204" pitchFamily="34" charset="0"/>
              <a:buChar char="•"/>
            </a:pPr>
            <a:r>
              <a:rPr lang="en-US" sz="1800" dirty="0">
                <a:solidFill>
                  <a:prstClr val="black"/>
                </a:solidFill>
              </a:rPr>
              <a:t>The combination (wound dressing of claim 3) does not require the particulars of the subcombination (ointment of claim 4) for patentability AND the subcombination of claim 4 can be used by itself or in another materially different combination. </a:t>
            </a:r>
          </a:p>
          <a:p>
            <a:pPr marL="0" lvl="0" indent="0" defTabSz="914400" fontAlgn="base">
              <a:spcBef>
                <a:spcPct val="0"/>
              </a:spcBef>
              <a:spcAft>
                <a:spcPct val="0"/>
              </a:spcAft>
              <a:buNone/>
            </a:pPr>
            <a:endParaRPr lang="en-US" sz="1800" dirty="0">
              <a:solidFill>
                <a:prstClr val="black"/>
              </a:solidFill>
            </a:endParaRPr>
          </a:p>
          <a:p>
            <a:pPr marL="285750" lvl="0" indent="-285750" defTabSz="914400" fontAlgn="base">
              <a:spcBef>
                <a:spcPct val="0"/>
              </a:spcBef>
              <a:spcAft>
                <a:spcPct val="0"/>
              </a:spcAft>
              <a:buFont typeface="Arial" panose="020B0604020202020204" pitchFamily="34" charset="0"/>
              <a:buChar char="•"/>
            </a:pPr>
            <a:r>
              <a:rPr lang="en-US" sz="1800" b="1" dirty="0">
                <a:solidFill>
                  <a:prstClr val="black"/>
                </a:solidFill>
              </a:rPr>
              <a:t>Distinct </a:t>
            </a:r>
            <a:r>
              <a:rPr lang="en-US" sz="1800" dirty="0">
                <a:solidFill>
                  <a:prstClr val="black"/>
                </a:solidFill>
              </a:rPr>
              <a:t>– restriction would be proper if a serious burden is shown. </a:t>
            </a:r>
            <a:endParaRPr lang="en-US" sz="2000" dirty="0"/>
          </a:p>
        </p:txBody>
      </p:sp>
      <p:grpSp>
        <p:nvGrpSpPr>
          <p:cNvPr id="26" name="Group 25" descr="Diagram of a combination including an adhesive bandage and antiibiotic ointment."/>
          <p:cNvGrpSpPr/>
          <p:nvPr/>
        </p:nvGrpSpPr>
        <p:grpSpPr>
          <a:xfrm>
            <a:off x="5086567" y="1234536"/>
            <a:ext cx="2339755" cy="2339755"/>
            <a:chOff x="4422456" y="1159270"/>
            <a:chExt cx="2339755" cy="2339755"/>
          </a:xfrm>
        </p:grpSpPr>
        <p:grpSp>
          <p:nvGrpSpPr>
            <p:cNvPr id="27" name="Group 26"/>
            <p:cNvGrpSpPr/>
            <p:nvPr/>
          </p:nvGrpSpPr>
          <p:grpSpPr>
            <a:xfrm>
              <a:off x="4422456" y="1159270"/>
              <a:ext cx="2339755" cy="2339755"/>
              <a:chOff x="458238" y="242396"/>
              <a:chExt cx="2339755" cy="2339755"/>
            </a:xfrm>
          </p:grpSpPr>
          <p:sp>
            <p:nvSpPr>
              <p:cNvPr id="33" name="Pie 32"/>
              <p:cNvSpPr/>
              <p:nvPr/>
            </p:nvSpPr>
            <p:spPr>
              <a:xfrm>
                <a:off x="458238" y="242396"/>
                <a:ext cx="2339755" cy="2339755"/>
              </a:xfrm>
              <a:prstGeom prst="pie">
                <a:avLst>
                  <a:gd name="adj1" fmla="val 16200000"/>
                  <a:gd name="adj2" fmla="val 5504969"/>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Pie 4"/>
              <p:cNvSpPr txBox="1"/>
              <p:nvPr/>
            </p:nvSpPr>
            <p:spPr>
              <a:xfrm>
                <a:off x="1733276" y="1103360"/>
                <a:ext cx="832583" cy="573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000" b="1" kern="1200" dirty="0" smtClean="0"/>
                  <a:t>Antibiotic</a:t>
                </a:r>
              </a:p>
              <a:p>
                <a:pPr lvl="0" algn="ctr" defTabSz="577850">
                  <a:lnSpc>
                    <a:spcPct val="90000"/>
                  </a:lnSpc>
                  <a:spcBef>
                    <a:spcPct val="0"/>
                  </a:spcBef>
                  <a:spcAft>
                    <a:spcPct val="35000"/>
                  </a:spcAft>
                </a:pPr>
                <a:r>
                  <a:rPr lang="en-US" sz="1000" b="1" kern="1200" dirty="0" smtClean="0"/>
                  <a:t>ointment</a:t>
                </a:r>
                <a:endParaRPr lang="en-US" sz="1000" b="1" kern="1200" dirty="0"/>
              </a:p>
            </p:txBody>
          </p:sp>
        </p:grpSp>
        <p:grpSp>
          <p:nvGrpSpPr>
            <p:cNvPr id="28" name="Group 27"/>
            <p:cNvGrpSpPr/>
            <p:nvPr/>
          </p:nvGrpSpPr>
          <p:grpSpPr>
            <a:xfrm>
              <a:off x="4422456" y="1159270"/>
              <a:ext cx="2339755" cy="2339755"/>
              <a:chOff x="5268518" y="1345878"/>
              <a:chExt cx="2339755" cy="2339755"/>
            </a:xfrm>
          </p:grpSpPr>
          <p:grpSp>
            <p:nvGrpSpPr>
              <p:cNvPr id="29" name="Group 28"/>
              <p:cNvGrpSpPr/>
              <p:nvPr/>
            </p:nvGrpSpPr>
            <p:grpSpPr>
              <a:xfrm>
                <a:off x="5268518" y="1345878"/>
                <a:ext cx="2339755" cy="2339755"/>
                <a:chOff x="483688" y="220402"/>
                <a:chExt cx="2339755" cy="2339755"/>
              </a:xfrm>
            </p:grpSpPr>
            <p:sp>
              <p:nvSpPr>
                <p:cNvPr id="31" name="Pie 30"/>
                <p:cNvSpPr/>
                <p:nvPr/>
              </p:nvSpPr>
              <p:spPr>
                <a:xfrm>
                  <a:off x="483688" y="220402"/>
                  <a:ext cx="2339755" cy="2339755"/>
                </a:xfrm>
                <a:prstGeom prst="pie">
                  <a:avLst>
                    <a:gd name="adj1" fmla="val 5466207"/>
                    <a:gd name="adj2" fmla="val 16200000"/>
                  </a:avLst>
                </a:prstGeom>
                <a:solidFill>
                  <a:srgbClr val="0028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Pie 4"/>
                <p:cNvSpPr txBox="1"/>
                <p:nvPr/>
              </p:nvSpPr>
              <p:spPr>
                <a:xfrm>
                  <a:off x="732747" y="1074330"/>
                  <a:ext cx="793845" cy="59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000" b="1" kern="1200" dirty="0" smtClean="0"/>
                    <a:t>Adhesive</a:t>
                  </a:r>
                </a:p>
                <a:p>
                  <a:pPr lvl="0" algn="ctr" defTabSz="577850">
                    <a:lnSpc>
                      <a:spcPct val="90000"/>
                    </a:lnSpc>
                    <a:spcBef>
                      <a:spcPct val="0"/>
                    </a:spcBef>
                    <a:spcAft>
                      <a:spcPct val="35000"/>
                    </a:spcAft>
                  </a:pPr>
                  <a:r>
                    <a:rPr lang="en-US" sz="1000" b="1" kern="1200" dirty="0" smtClean="0"/>
                    <a:t>bandage</a:t>
                  </a:r>
                  <a:endParaRPr lang="en-US" sz="1000" b="1" kern="1200" dirty="0"/>
                </a:p>
              </p:txBody>
            </p:sp>
          </p:grpSp>
          <p:sp>
            <p:nvSpPr>
              <p:cNvPr id="30" name="TextBox 29"/>
              <p:cNvSpPr txBox="1"/>
              <p:nvPr/>
            </p:nvSpPr>
            <p:spPr>
              <a:xfrm>
                <a:off x="5538456" y="1694066"/>
                <a:ext cx="1837683"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COMBINATION</a:t>
                </a:r>
                <a:endParaRPr lang="en-US" b="1" dirty="0">
                  <a:ln>
                    <a:solidFill>
                      <a:schemeClr val="tx1"/>
                    </a:solidFill>
                  </a:ln>
                  <a:solidFill>
                    <a:schemeClr val="bg1"/>
                  </a:solidFill>
                  <a:latin typeface="+mj-lt"/>
                </a:endParaRPr>
              </a:p>
            </p:txBody>
          </p:sp>
        </p:grpSp>
      </p:grpSp>
      <p:grpSp>
        <p:nvGrpSpPr>
          <p:cNvPr id="35" name="Group 34" descr="Diagram of a subcombination of neomycin ointment."/>
          <p:cNvGrpSpPr/>
          <p:nvPr/>
        </p:nvGrpSpPr>
        <p:grpSpPr>
          <a:xfrm>
            <a:off x="3962400" y="2880434"/>
            <a:ext cx="2529820" cy="2339755"/>
            <a:chOff x="4676370" y="1253032"/>
            <a:chExt cx="2529820" cy="2339755"/>
          </a:xfrm>
        </p:grpSpPr>
        <p:sp>
          <p:nvSpPr>
            <p:cNvPr id="36" name="Pie 35"/>
            <p:cNvSpPr/>
            <p:nvPr/>
          </p:nvSpPr>
          <p:spPr>
            <a:xfrm rot="21430986">
              <a:off x="4676370" y="1253032"/>
              <a:ext cx="2339755" cy="2339755"/>
            </a:xfrm>
            <a:prstGeom prst="pie">
              <a:avLst>
                <a:gd name="adj1" fmla="val 64057"/>
                <a:gd name="adj2" fmla="val 5622794"/>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7" name="TextBox 36"/>
            <p:cNvSpPr txBox="1"/>
            <p:nvPr/>
          </p:nvSpPr>
          <p:spPr>
            <a:xfrm>
              <a:off x="6052356" y="2433475"/>
              <a:ext cx="628698"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a:t>
              </a:r>
            </a:p>
          </p:txBody>
        </p:sp>
        <p:sp>
          <p:nvSpPr>
            <p:cNvPr id="38" name="TextBox 37"/>
            <p:cNvSpPr txBox="1"/>
            <p:nvPr/>
          </p:nvSpPr>
          <p:spPr>
            <a:xfrm>
              <a:off x="5911592" y="2741349"/>
              <a:ext cx="1294598" cy="400110"/>
            </a:xfrm>
            <a:prstGeom prst="rect">
              <a:avLst/>
            </a:prstGeom>
            <a:noFill/>
          </p:spPr>
          <p:txBody>
            <a:bodyPr wrap="square" rtlCol="0">
              <a:spAutoFit/>
            </a:bodyPr>
            <a:lstStyle/>
            <a:p>
              <a:r>
                <a:rPr lang="en-US" sz="1000" b="1" dirty="0">
                  <a:solidFill>
                    <a:schemeClr val="bg1"/>
                  </a:solidFill>
                  <a:latin typeface="+mn-lt"/>
                </a:rPr>
                <a:t>N</a:t>
              </a:r>
              <a:r>
                <a:rPr lang="en-US" sz="1000" b="1" dirty="0" smtClean="0">
                  <a:solidFill>
                    <a:schemeClr val="bg1"/>
                  </a:solidFill>
                  <a:latin typeface="+mn-lt"/>
                </a:rPr>
                <a:t>eomycin ointment</a:t>
              </a:r>
              <a:endParaRPr lang="en-US" sz="1000" b="1" dirty="0">
                <a:solidFill>
                  <a:schemeClr val="bg1"/>
                </a:solidFill>
                <a:latin typeface="+mn-lt"/>
              </a:endParaRPr>
            </a:p>
          </p:txBody>
        </p:sp>
      </p:gr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28</a:t>
            </a:fld>
            <a:endParaRPr lang="en-US"/>
          </a:p>
        </p:txBody>
      </p:sp>
    </p:spTree>
    <p:extLst>
      <p:ext uri="{BB962C8B-B14F-4D97-AF65-F5344CB8AC3E}">
        <p14:creationId xmlns:p14="http://schemas.microsoft.com/office/powerpoint/2010/main" val="40796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33333E-6 1.11022E-16 L 0.13628 -0.28472 " pathEditMode="relative" rAng="0" ptsTypes="AA">
                                      <p:cBhvr>
                                        <p:cTn id="6" dur="2000" fill="hold"/>
                                        <p:tgtEl>
                                          <p:spTgt spid="35"/>
                                        </p:tgtEl>
                                        <p:attrNameLst>
                                          <p:attrName>ppt_x</p:attrName>
                                          <p:attrName>ppt_y</p:attrName>
                                        </p:attrNameLst>
                                      </p:cBhvr>
                                      <p:rCtr x="6806" y="-14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Subcombinations usable together</a:t>
            </a:r>
            <a:endParaRPr lang="en-US" altLang="en-US" sz="28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25000" lnSpcReduction="20000"/>
          </a:bodyPr>
          <a:lstStyle/>
          <a:p>
            <a:pPr>
              <a:lnSpc>
                <a:spcPct val="120000"/>
              </a:lnSpc>
              <a:buFont typeface="Arial" panose="020B0604020202020204" pitchFamily="34" charset="0"/>
              <a:buChar char="•"/>
            </a:pPr>
            <a:r>
              <a:rPr lang="en-US" sz="8000" dirty="0" smtClean="0"/>
              <a:t>Two </a:t>
            </a:r>
            <a:r>
              <a:rPr lang="en-US" sz="8000" dirty="0"/>
              <a:t>or more claimed subcombinations, disclosed as usable together in a single </a:t>
            </a:r>
            <a:r>
              <a:rPr lang="en-US" sz="8000" dirty="0" smtClean="0"/>
              <a:t>combination, are usually restrictable when:</a:t>
            </a:r>
          </a:p>
          <a:p>
            <a:pPr lvl="1">
              <a:lnSpc>
                <a:spcPct val="120000"/>
              </a:lnSpc>
              <a:buFont typeface="Segoe UI" panose="020B0502040204020203" pitchFamily="34" charset="0"/>
              <a:buChar char="̵"/>
            </a:pPr>
            <a:r>
              <a:rPr lang="en-US" sz="6400" dirty="0"/>
              <a:t>A</a:t>
            </a:r>
            <a:r>
              <a:rPr lang="en-US" sz="6400" dirty="0" smtClean="0"/>
              <a:t>t least one subcombination as claimed can be shown to be separately usable </a:t>
            </a:r>
            <a:r>
              <a:rPr lang="en-US" sz="6400" dirty="0"/>
              <a:t>or has utility other than in the disclosed combination, AND  </a:t>
            </a:r>
            <a:endParaRPr lang="en-US" sz="6400" dirty="0" smtClean="0"/>
          </a:p>
          <a:p>
            <a:pPr lvl="1">
              <a:lnSpc>
                <a:spcPct val="120000"/>
              </a:lnSpc>
              <a:buFont typeface="Segoe UI" panose="020B0502040204020203" pitchFamily="34" charset="0"/>
              <a:buChar char="̵"/>
            </a:pPr>
            <a:r>
              <a:rPr lang="en-US" sz="6400" dirty="0" smtClean="0"/>
              <a:t>The </a:t>
            </a:r>
            <a:r>
              <a:rPr lang="en-US" sz="6400" dirty="0"/>
              <a:t>subcombinations as claimed do not overlap in </a:t>
            </a:r>
            <a:r>
              <a:rPr lang="en-US" sz="6400" dirty="0" smtClean="0"/>
              <a:t>scope*, AND</a:t>
            </a:r>
          </a:p>
          <a:p>
            <a:pPr lvl="1">
              <a:lnSpc>
                <a:spcPct val="120000"/>
              </a:lnSpc>
              <a:buFont typeface="Segoe UI" panose="020B0502040204020203" pitchFamily="34" charset="0"/>
              <a:buChar char="̵"/>
            </a:pPr>
            <a:r>
              <a:rPr lang="en-US" sz="6400" dirty="0"/>
              <a:t>T</a:t>
            </a:r>
            <a:r>
              <a:rPr lang="en-US" sz="6400" dirty="0" smtClean="0"/>
              <a:t>he </a:t>
            </a:r>
            <a:r>
              <a:rPr lang="en-US" sz="6400" dirty="0"/>
              <a:t>subcombinations as claimed are not obvious variants of one another</a:t>
            </a:r>
            <a:r>
              <a:rPr lang="en-US" sz="6400" dirty="0" smtClean="0"/>
              <a:t>.</a:t>
            </a:r>
          </a:p>
          <a:p>
            <a:pPr lvl="1">
              <a:lnSpc>
                <a:spcPct val="120000"/>
              </a:lnSpc>
              <a:buFont typeface="Arial" panose="020B0604020202020204" pitchFamily="34" charset="0"/>
              <a:buChar char="•"/>
            </a:pPr>
            <a:endParaRPr lang="en-US" sz="4500" dirty="0"/>
          </a:p>
          <a:p>
            <a:pPr marL="398463" lvl="1" indent="0">
              <a:lnSpc>
                <a:spcPct val="120000"/>
              </a:lnSpc>
              <a:buNone/>
            </a:pPr>
            <a:r>
              <a:rPr lang="en-US" sz="5600" dirty="0" smtClean="0"/>
              <a:t>*Not overlapping in scope means that the inventions have mutually exclusive limitations or the limitations of one claimed invention would not read on the limitations of the other claimed invention (and vice versa). </a:t>
            </a:r>
          </a:p>
          <a:p>
            <a:pPr marL="688975" lvl="2" indent="-344488">
              <a:lnSpc>
                <a:spcPct val="120000"/>
              </a:lnSpc>
              <a:buFont typeface="Segoe UI" panose="020B0502040204020203" pitchFamily="34" charset="0"/>
              <a:buChar char="̵"/>
            </a:pPr>
            <a:r>
              <a:rPr lang="en-US" sz="6400" dirty="0" smtClean="0"/>
              <a:t>Example: a robotic eye has limitations that would not be included in a robotic hand and vice versa, so they do not overlap in scope. </a:t>
            </a:r>
          </a:p>
          <a:p>
            <a:pPr>
              <a:lnSpc>
                <a:spcPct val="120000"/>
              </a:lnSpc>
              <a:buFont typeface="Arial" panose="020B0604020202020204" pitchFamily="34" charset="0"/>
              <a:buChar char="•"/>
            </a:pPr>
            <a:r>
              <a:rPr lang="en-US" sz="7200" dirty="0" smtClean="0"/>
              <a:t>Serious burden must also be shown to support a restriction between subcombinations.</a:t>
            </a:r>
            <a:endParaRPr lang="en-US" sz="7200" dirty="0"/>
          </a:p>
          <a:p>
            <a:pPr marL="0" indent="0">
              <a:lnSpc>
                <a:spcPct val="120000"/>
              </a:lnSpc>
              <a:buNone/>
            </a:pPr>
            <a:endParaRPr lang="en-US" sz="1100" i="1" dirty="0"/>
          </a:p>
          <a:p>
            <a:pPr marL="0" indent="0">
              <a:lnSpc>
                <a:spcPct val="120000"/>
              </a:lnSpc>
              <a:buNone/>
            </a:pPr>
            <a:endParaRPr lang="en-US" sz="2000" dirty="0"/>
          </a:p>
          <a:p>
            <a:pPr marL="0" indent="0">
              <a:lnSpc>
                <a:spcPct val="120000"/>
              </a:lnSpc>
              <a:buNone/>
            </a:pPr>
            <a:r>
              <a:rPr lang="en-US" sz="6400" i="1" dirty="0" smtClean="0"/>
              <a:t>MPEP </a:t>
            </a:r>
            <a:r>
              <a:rPr lang="en-US" sz="6400" i="1" dirty="0"/>
              <a:t>806.05(d</a:t>
            </a:r>
            <a:r>
              <a:rPr lang="en-US" sz="6400" i="1" dirty="0" smtClean="0"/>
              <a:t>), FP 8.16</a:t>
            </a:r>
            <a:endParaRPr lang="en-US" sz="6400" dirty="0" smtClean="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29</a:t>
            </a:fld>
            <a:endParaRPr lang="en-US"/>
          </a:p>
        </p:txBody>
      </p:sp>
    </p:spTree>
    <p:extLst>
      <p:ext uri="{BB962C8B-B14F-4D97-AF65-F5344CB8AC3E}">
        <p14:creationId xmlns:p14="http://schemas.microsoft.com/office/powerpoint/2010/main" val="1829521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rPr>
              <a:t>When restriction is proper</a:t>
            </a:r>
            <a:endParaRPr lang="en-US" altLang="en-US" sz="32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017678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Subcombinations usable together (</a:t>
            </a:r>
            <a:r>
              <a:rPr lang="en-US" altLang="en-US" sz="3200" i="1" dirty="0" smtClean="0">
                <a:solidFill>
                  <a:srgbClr val="000000"/>
                </a:solidFill>
                <a:latin typeface="Segoe UI" panose="020B0502040204020203" pitchFamily="34" charset="0"/>
              </a:rPr>
              <a:t>cont</a:t>
            </a:r>
            <a:r>
              <a:rPr lang="en-US" altLang="en-US" sz="3200" dirty="0" smtClean="0">
                <a:solidFill>
                  <a:srgbClr val="000000"/>
                </a:solidFill>
                <a:latin typeface="Segoe UI" panose="020B0502040204020203" pitchFamily="34" charset="0"/>
              </a:rPr>
              <a:t>.)</a:t>
            </a:r>
            <a:endParaRPr lang="en-US" altLang="en-US" sz="28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a:buFont typeface="Arial" panose="020B0604020202020204" pitchFamily="34" charset="0"/>
              <a:buChar char="•"/>
            </a:pPr>
            <a:r>
              <a:rPr lang="en-US" sz="2000" dirty="0"/>
              <a:t>When the claim set includes </a:t>
            </a:r>
            <a:r>
              <a:rPr lang="en-US" sz="2000" dirty="0" smtClean="0"/>
              <a:t>plural subcombinations usable together in a single combination </a:t>
            </a:r>
            <a:r>
              <a:rPr lang="en-US" sz="2000" b="1" dirty="0" smtClean="0"/>
              <a:t>and</a:t>
            </a:r>
            <a:r>
              <a:rPr lang="en-US" sz="2000" dirty="0" smtClean="0"/>
              <a:t> claims a combination that requires the particulars of at least one of the subcombinations, two-way distinctness and serious burden must be shown. </a:t>
            </a:r>
          </a:p>
          <a:p>
            <a:pPr>
              <a:buFont typeface="Arial" panose="020B0604020202020204" pitchFamily="34" charset="0"/>
              <a:buChar char="•"/>
            </a:pPr>
            <a:endParaRPr lang="en-US" sz="1900" dirty="0" smtClean="0"/>
          </a:p>
          <a:p>
            <a:pPr>
              <a:buFont typeface="Arial" panose="020B0604020202020204" pitchFamily="34" charset="0"/>
              <a:buChar char="•"/>
            </a:pPr>
            <a:r>
              <a:rPr lang="en-US" sz="1900" dirty="0" smtClean="0"/>
              <a:t>Each subcombination is distinct from the combination as claimed if:</a:t>
            </a:r>
          </a:p>
          <a:p>
            <a:pPr marL="0" indent="0">
              <a:buNone/>
            </a:pPr>
            <a:r>
              <a:rPr lang="en-US" sz="1900" dirty="0" smtClean="0"/>
              <a:t>	(A) The combination does not require the particulars of the subcombination as claimed for patentability, and</a:t>
            </a:r>
          </a:p>
          <a:p>
            <a:pPr marL="0" indent="0">
              <a:buNone/>
            </a:pPr>
            <a:r>
              <a:rPr lang="en-US" sz="1900" dirty="0" smtClean="0"/>
              <a:t>	(B) The subcombination can be shown to have utility either by itself or in another materially different combination. </a:t>
            </a: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30</a:t>
            </a:fld>
            <a:endParaRPr lang="en-US"/>
          </a:p>
        </p:txBody>
      </p:sp>
    </p:spTree>
    <p:extLst>
      <p:ext uri="{BB962C8B-B14F-4D97-AF65-F5344CB8AC3E}">
        <p14:creationId xmlns:p14="http://schemas.microsoft.com/office/powerpoint/2010/main" val="870906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latin typeface="Segoe UI" panose="020B0502040204020203" pitchFamily="34" charset="0"/>
              </a:rPr>
              <a:t>Knowledge check 3 </a:t>
            </a:r>
            <a:endParaRPr lang="en-US" altLang="en-US" sz="2800" dirty="0">
              <a:latin typeface="Segoe UI" panose="020B0502040204020203" pitchFamily="34" charset="0"/>
            </a:endParaRPr>
          </a:p>
        </p:txBody>
      </p:sp>
      <p:sp>
        <p:nvSpPr>
          <p:cNvPr id="13317" name="Rectangle 3"/>
          <p:cNvSpPr>
            <a:spLocks noGrp="1" noChangeArrowheads="1"/>
          </p:cNvSpPr>
          <p:nvPr>
            <p:ph idx="1"/>
          </p:nvPr>
        </p:nvSpPr>
        <p:spPr>
          <a:xfrm>
            <a:off x="442449" y="1045389"/>
            <a:ext cx="3533257" cy="4102101"/>
          </a:xfrm>
        </p:spPr>
        <p:txBody>
          <a:bodyPr>
            <a:noAutofit/>
          </a:bodyPr>
          <a:lstStyle/>
          <a:p>
            <a:pPr marL="117475" lvl="0" indent="-117475" defTabSz="761970" fontAlgn="base">
              <a:spcBef>
                <a:spcPct val="0"/>
              </a:spcBef>
              <a:spcAft>
                <a:spcPct val="0"/>
              </a:spcAft>
              <a:buNone/>
            </a:pPr>
            <a:r>
              <a:rPr lang="en-US" sz="1600" dirty="0" smtClean="0">
                <a:latin typeface="+mn-lt"/>
              </a:rPr>
              <a:t>Claim 3. A </a:t>
            </a:r>
            <a:r>
              <a:rPr lang="en-US" sz="1600" dirty="0">
                <a:latin typeface="+mn-lt"/>
              </a:rPr>
              <a:t>wound dressing </a:t>
            </a:r>
            <a:r>
              <a:rPr lang="en-US" sz="1600" dirty="0" smtClean="0">
                <a:latin typeface="+mn-lt"/>
              </a:rPr>
              <a:t>comprising</a:t>
            </a:r>
            <a:r>
              <a:rPr lang="en-US" sz="1600" dirty="0" smtClean="0">
                <a:solidFill>
                  <a:prstClr val="black"/>
                </a:solidFill>
                <a:latin typeface="+mn-lt"/>
              </a:rPr>
              <a:t>:</a:t>
            </a:r>
          </a:p>
          <a:p>
            <a:pPr marL="0" lvl="0" indent="457200" defTabSz="761970" fontAlgn="base">
              <a:spcBef>
                <a:spcPct val="0"/>
              </a:spcBef>
              <a:spcAft>
                <a:spcPct val="0"/>
              </a:spcAft>
              <a:buNone/>
            </a:pPr>
            <a:r>
              <a:rPr lang="en-US" sz="1600" dirty="0" smtClean="0">
                <a:solidFill>
                  <a:prstClr val="black"/>
                </a:solidFill>
                <a:latin typeface="+mn-lt"/>
              </a:rPr>
              <a:t>  an adhesive bandage; </a:t>
            </a:r>
          </a:p>
          <a:p>
            <a:pPr marL="0" lvl="0" indent="457200" defTabSz="761970" fontAlgn="base">
              <a:spcBef>
                <a:spcPct val="0"/>
              </a:spcBef>
              <a:spcAft>
                <a:spcPct val="0"/>
              </a:spcAft>
              <a:buNone/>
            </a:pPr>
            <a:r>
              <a:rPr lang="en-US" sz="1600" dirty="0" smtClean="0">
                <a:solidFill>
                  <a:prstClr val="black"/>
                </a:solidFill>
                <a:latin typeface="+mn-lt"/>
              </a:rPr>
              <a:t>  a gauze element secured </a:t>
            </a:r>
          </a:p>
          <a:p>
            <a:pPr marL="60325" lvl="0" indent="57150" defTabSz="761970" fontAlgn="base">
              <a:spcBef>
                <a:spcPct val="0"/>
              </a:spcBef>
              <a:spcAft>
                <a:spcPct val="0"/>
              </a:spcAft>
              <a:buNone/>
            </a:pPr>
            <a:r>
              <a:rPr lang="en-US" sz="1600" dirty="0" smtClean="0">
                <a:solidFill>
                  <a:prstClr val="black"/>
                </a:solidFill>
                <a:latin typeface="+mn-lt"/>
              </a:rPr>
              <a:t>to the adhesive bandage; </a:t>
            </a:r>
          </a:p>
          <a:p>
            <a:pPr marL="60325" lvl="0" indent="57150" defTabSz="761970" fontAlgn="base">
              <a:spcBef>
                <a:spcPct val="0"/>
              </a:spcBef>
              <a:spcAft>
                <a:spcPct val="0"/>
              </a:spcAft>
              <a:buNone/>
            </a:pPr>
            <a:r>
              <a:rPr lang="en-US" sz="1600" dirty="0" smtClean="0">
                <a:solidFill>
                  <a:prstClr val="black"/>
                </a:solidFill>
                <a:latin typeface="+mn-lt"/>
              </a:rPr>
              <a:t>and</a:t>
            </a:r>
          </a:p>
          <a:p>
            <a:pPr marL="0" lvl="0" indent="457200" defTabSz="761970" fontAlgn="base">
              <a:spcBef>
                <a:spcPct val="0"/>
              </a:spcBef>
              <a:buNone/>
            </a:pPr>
            <a:r>
              <a:rPr lang="en-US" sz="1600" dirty="0" smtClean="0">
                <a:solidFill>
                  <a:prstClr val="black"/>
                </a:solidFill>
                <a:latin typeface="+mn-lt"/>
              </a:rPr>
              <a:t>  an antibiotic ointment </a:t>
            </a:r>
          </a:p>
          <a:p>
            <a:pPr marL="60325" lvl="0" indent="57150" defTabSz="761970" fontAlgn="base">
              <a:spcBef>
                <a:spcPct val="0"/>
              </a:spcBef>
              <a:buNone/>
            </a:pPr>
            <a:r>
              <a:rPr lang="en-US" sz="1600" dirty="0" smtClean="0">
                <a:solidFill>
                  <a:prstClr val="black"/>
                </a:solidFill>
                <a:latin typeface="+mn-lt"/>
              </a:rPr>
              <a:t>disposed on a surface of the</a:t>
            </a:r>
          </a:p>
          <a:p>
            <a:pPr marL="60325" lvl="0" indent="57150" defTabSz="761970" fontAlgn="base">
              <a:spcBef>
                <a:spcPct val="0"/>
              </a:spcBef>
              <a:buNone/>
            </a:pPr>
            <a:r>
              <a:rPr lang="en-US" sz="1600" dirty="0" smtClean="0">
                <a:solidFill>
                  <a:prstClr val="black"/>
                </a:solidFill>
                <a:latin typeface="+mn-lt"/>
              </a:rPr>
              <a:t>gauze </a:t>
            </a:r>
            <a:r>
              <a:rPr lang="en-US" sz="1600" dirty="0">
                <a:latin typeface="+mn-lt"/>
              </a:rPr>
              <a:t>element, the </a:t>
            </a:r>
          </a:p>
          <a:p>
            <a:pPr marL="0" indent="457200" defTabSz="761970" fontAlgn="base">
              <a:spcBef>
                <a:spcPct val="0"/>
              </a:spcBef>
              <a:buNone/>
            </a:pPr>
            <a:r>
              <a:rPr lang="en-US" sz="1600" dirty="0">
                <a:latin typeface="+mn-lt"/>
              </a:rPr>
              <a:t>ointment comprising</a:t>
            </a:r>
          </a:p>
          <a:p>
            <a:pPr marL="60325" indent="57150" defTabSz="761970" fontAlgn="base">
              <a:spcBef>
                <a:spcPct val="0"/>
              </a:spcBef>
              <a:buNone/>
            </a:pPr>
            <a:r>
              <a:rPr lang="en-US" sz="1600" dirty="0" smtClean="0">
                <a:latin typeface="+mn-lt"/>
              </a:rPr>
              <a:t>neomycin </a:t>
            </a:r>
            <a:r>
              <a:rPr lang="en-US" sz="1600" dirty="0">
                <a:latin typeface="+mn-lt"/>
              </a:rPr>
              <a:t>and a petrolatum </a:t>
            </a:r>
            <a:endParaRPr lang="en-US" sz="1600" dirty="0" smtClean="0">
              <a:latin typeface="+mn-lt"/>
            </a:endParaRPr>
          </a:p>
          <a:p>
            <a:pPr marL="60325" indent="57150" defTabSz="761970" fontAlgn="base">
              <a:spcBef>
                <a:spcPct val="0"/>
              </a:spcBef>
              <a:buNone/>
            </a:pPr>
            <a:r>
              <a:rPr lang="en-US" sz="1600" dirty="0" smtClean="0">
                <a:latin typeface="+mn-lt"/>
              </a:rPr>
              <a:t>base</a:t>
            </a:r>
            <a:r>
              <a:rPr lang="en-US" sz="1600" dirty="0">
                <a:latin typeface="+mn-lt"/>
              </a:rPr>
              <a:t>.</a:t>
            </a:r>
          </a:p>
          <a:p>
            <a:pPr marL="60325" indent="57150" defTabSz="761970" fontAlgn="base">
              <a:spcBef>
                <a:spcPct val="0"/>
              </a:spcBef>
              <a:spcAft>
                <a:spcPts val="600"/>
              </a:spcAft>
              <a:buNone/>
            </a:pPr>
            <a:endParaRPr lang="en-US" sz="1600" dirty="0">
              <a:latin typeface="+mn-lt"/>
            </a:endParaRPr>
          </a:p>
        </p:txBody>
      </p:sp>
      <p:grpSp>
        <p:nvGrpSpPr>
          <p:cNvPr id="9" name="Group 8" descr="Diagram of a combination including an adhesive bandage, neomycin ointment, and a gauze element."/>
          <p:cNvGrpSpPr/>
          <p:nvPr/>
        </p:nvGrpSpPr>
        <p:grpSpPr>
          <a:xfrm>
            <a:off x="3124200" y="1913000"/>
            <a:ext cx="3505164" cy="2773300"/>
            <a:chOff x="2616239" y="1649703"/>
            <a:chExt cx="3505164" cy="2773300"/>
          </a:xfrm>
        </p:grpSpPr>
        <p:grpSp>
          <p:nvGrpSpPr>
            <p:cNvPr id="33" name="Group 32"/>
            <p:cNvGrpSpPr/>
            <p:nvPr/>
          </p:nvGrpSpPr>
          <p:grpSpPr>
            <a:xfrm>
              <a:off x="2717042" y="1649703"/>
              <a:ext cx="3404361" cy="2773300"/>
              <a:chOff x="4529941" y="833767"/>
              <a:chExt cx="3404361" cy="2773300"/>
            </a:xfrm>
          </p:grpSpPr>
          <p:graphicFrame>
            <p:nvGraphicFramePr>
              <p:cNvPr id="34" name="Diagram 33"/>
              <p:cNvGraphicFramePr/>
              <p:nvPr>
                <p:extLst>
                  <p:ext uri="{D42A27DB-BD31-4B8C-83A1-F6EECF244321}">
                    <p14:modId xmlns:p14="http://schemas.microsoft.com/office/powerpoint/2010/main" val="1319794225"/>
                  </p:ext>
                </p:extLst>
              </p:nvPr>
            </p:nvGraphicFramePr>
            <p:xfrm>
              <a:off x="4529941" y="833767"/>
              <a:ext cx="3404361" cy="277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p:cNvSpPr txBox="1"/>
              <p:nvPr/>
            </p:nvSpPr>
            <p:spPr>
              <a:xfrm>
                <a:off x="5313279" y="2163831"/>
                <a:ext cx="1837683"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COMBINATION</a:t>
                </a:r>
                <a:endParaRPr lang="en-US" b="1" dirty="0">
                  <a:ln>
                    <a:solidFill>
                      <a:schemeClr val="tx1"/>
                    </a:solidFill>
                  </a:ln>
                  <a:solidFill>
                    <a:schemeClr val="bg1"/>
                  </a:solidFill>
                  <a:latin typeface="+mj-lt"/>
                </a:endParaRPr>
              </a:p>
            </p:txBody>
          </p:sp>
        </p:grpSp>
        <p:sp>
          <p:nvSpPr>
            <p:cNvPr id="39" name="Right Arrow 38"/>
            <p:cNvSpPr/>
            <p:nvPr/>
          </p:nvSpPr>
          <p:spPr>
            <a:xfrm>
              <a:off x="2616239" y="2791440"/>
              <a:ext cx="536418"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descr="Diagram of a subcombination of neomycin ointment."/>
          <p:cNvGrpSpPr/>
          <p:nvPr/>
        </p:nvGrpSpPr>
        <p:grpSpPr>
          <a:xfrm>
            <a:off x="4323956" y="723900"/>
            <a:ext cx="4743844" cy="2329572"/>
            <a:chOff x="4343400" y="1137528"/>
            <a:chExt cx="4743844" cy="2329572"/>
          </a:xfrm>
        </p:grpSpPr>
        <p:sp>
          <p:nvSpPr>
            <p:cNvPr id="5" name="TextBox 4"/>
            <p:cNvSpPr txBox="1"/>
            <p:nvPr/>
          </p:nvSpPr>
          <p:spPr>
            <a:xfrm>
              <a:off x="7201379" y="1380826"/>
              <a:ext cx="1885865" cy="954107"/>
            </a:xfrm>
            <a:prstGeom prst="rect">
              <a:avLst/>
            </a:prstGeom>
            <a:noFill/>
          </p:spPr>
          <p:txBody>
            <a:bodyPr wrap="square" rtlCol="0">
              <a:spAutoFit/>
            </a:bodyPr>
            <a:lstStyle/>
            <a:p>
              <a:pPr lvl="0" defTabSz="761970"/>
              <a:r>
                <a:rPr lang="en-US" sz="1400" dirty="0">
                  <a:solidFill>
                    <a:prstClr val="black"/>
                  </a:solidFill>
                  <a:latin typeface="+mn-lt"/>
                </a:rPr>
                <a:t>Claim </a:t>
              </a:r>
              <a:r>
                <a:rPr lang="en-US" sz="1400" dirty="0" smtClean="0">
                  <a:solidFill>
                    <a:prstClr val="black"/>
                  </a:solidFill>
                  <a:latin typeface="+mn-lt"/>
                </a:rPr>
                <a:t>4. </a:t>
              </a:r>
              <a:r>
                <a:rPr lang="en-US" sz="1400" dirty="0">
                  <a:solidFill>
                    <a:prstClr val="black"/>
                  </a:solidFill>
                  <a:latin typeface="+mn-lt"/>
                </a:rPr>
                <a:t>An antibiotic ointment comprising: </a:t>
              </a:r>
            </a:p>
            <a:p>
              <a:pPr lvl="0" indent="228600" defTabSz="761970"/>
              <a:r>
                <a:rPr lang="en-US" sz="1400" dirty="0" smtClean="0">
                  <a:solidFill>
                    <a:prstClr val="black"/>
                  </a:solidFill>
                  <a:latin typeface="+mn-lt"/>
                </a:rPr>
                <a:t>neomycin</a:t>
              </a:r>
              <a:r>
                <a:rPr lang="en-US" sz="1400" dirty="0">
                  <a:solidFill>
                    <a:prstClr val="black"/>
                  </a:solidFill>
                  <a:latin typeface="+mn-lt"/>
                </a:rPr>
                <a:t>; and</a:t>
              </a:r>
            </a:p>
            <a:p>
              <a:pPr lvl="0" indent="228600" defTabSz="761970">
                <a:spcAft>
                  <a:spcPts val="600"/>
                </a:spcAft>
              </a:pPr>
              <a:r>
                <a:rPr lang="en-US" sz="1400" dirty="0" smtClean="0">
                  <a:solidFill>
                    <a:prstClr val="black"/>
                  </a:solidFill>
                  <a:latin typeface="+mn-lt"/>
                </a:rPr>
                <a:t>a </a:t>
              </a:r>
              <a:r>
                <a:rPr lang="en-US" sz="1400" dirty="0">
                  <a:solidFill>
                    <a:prstClr val="black"/>
                  </a:solidFill>
                  <a:latin typeface="+mn-lt"/>
                </a:rPr>
                <a:t>petrolatum base.</a:t>
              </a:r>
            </a:p>
          </p:txBody>
        </p:sp>
        <p:sp>
          <p:nvSpPr>
            <p:cNvPr id="41" name="Right Arrow 40"/>
            <p:cNvSpPr/>
            <p:nvPr/>
          </p:nvSpPr>
          <p:spPr>
            <a:xfrm rot="10800000">
              <a:off x="6664961" y="1801609"/>
              <a:ext cx="536418"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343400" y="1137528"/>
              <a:ext cx="2329572" cy="2329572"/>
              <a:chOff x="4343400" y="1137528"/>
              <a:chExt cx="2329572" cy="2329572"/>
            </a:xfrm>
          </p:grpSpPr>
          <p:grpSp>
            <p:nvGrpSpPr>
              <p:cNvPr id="36" name="Group 35"/>
              <p:cNvGrpSpPr/>
              <p:nvPr/>
            </p:nvGrpSpPr>
            <p:grpSpPr>
              <a:xfrm>
                <a:off x="4343400" y="1137528"/>
                <a:ext cx="2329572" cy="2329572"/>
                <a:chOff x="494127" y="45593"/>
                <a:chExt cx="2329572" cy="2329572"/>
              </a:xfrm>
            </p:grpSpPr>
            <p:sp>
              <p:nvSpPr>
                <p:cNvPr id="37" name="Pie 36"/>
                <p:cNvSpPr/>
                <p:nvPr/>
              </p:nvSpPr>
              <p:spPr>
                <a:xfrm>
                  <a:off x="494127" y="45593"/>
                  <a:ext cx="2329572" cy="2329572"/>
                </a:xfrm>
                <a:prstGeom prst="pie">
                  <a:avLst>
                    <a:gd name="adj1" fmla="val 16200000"/>
                    <a:gd name="adj2" fmla="val 180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Pie 4"/>
                <p:cNvSpPr txBox="1"/>
                <p:nvPr/>
              </p:nvSpPr>
              <p:spPr>
                <a:xfrm>
                  <a:off x="1790550" y="651723"/>
                  <a:ext cx="879131" cy="776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200" b="1" dirty="0"/>
                    <a:t>N</a:t>
                  </a:r>
                  <a:r>
                    <a:rPr lang="en-US" sz="1200" b="1" kern="1200" dirty="0" smtClean="0"/>
                    <a:t>eomycin ointment</a:t>
                  </a:r>
                  <a:endParaRPr lang="en-US" sz="1200" b="1" kern="1200" dirty="0"/>
                </a:p>
              </p:txBody>
            </p:sp>
          </p:grpSp>
          <p:sp>
            <p:nvSpPr>
              <p:cNvPr id="46" name="TextBox 45"/>
              <p:cNvSpPr txBox="1"/>
              <p:nvPr/>
            </p:nvSpPr>
            <p:spPr>
              <a:xfrm>
                <a:off x="5607658" y="1618955"/>
                <a:ext cx="840295"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 B</a:t>
                </a:r>
                <a:endParaRPr lang="en-US" b="1" dirty="0">
                  <a:ln>
                    <a:solidFill>
                      <a:schemeClr val="tx1"/>
                    </a:solidFill>
                  </a:ln>
                  <a:solidFill>
                    <a:schemeClr val="bg1"/>
                  </a:solidFill>
                  <a:latin typeface="+mj-lt"/>
                </a:endParaRPr>
              </a:p>
            </p:txBody>
          </p:sp>
        </p:grpSp>
      </p:grpSp>
      <p:grpSp>
        <p:nvGrpSpPr>
          <p:cNvPr id="7" name="Group 6" descr="Diagram of a subcombination of a woven adhesive bandage."/>
          <p:cNvGrpSpPr/>
          <p:nvPr/>
        </p:nvGrpSpPr>
        <p:grpSpPr>
          <a:xfrm>
            <a:off x="5727937" y="3590949"/>
            <a:ext cx="3359307" cy="2009751"/>
            <a:chOff x="5247331" y="3438549"/>
            <a:chExt cx="3492263" cy="2329572"/>
          </a:xfrm>
        </p:grpSpPr>
        <p:sp>
          <p:nvSpPr>
            <p:cNvPr id="40" name="Right Arrow 39"/>
            <p:cNvSpPr/>
            <p:nvPr/>
          </p:nvSpPr>
          <p:spPr>
            <a:xfrm rot="10800000">
              <a:off x="6462379" y="4360678"/>
              <a:ext cx="536418"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5247331" y="3438549"/>
              <a:ext cx="2329572" cy="2329572"/>
              <a:chOff x="5359421" y="3317634"/>
              <a:chExt cx="2329572" cy="2329572"/>
            </a:xfrm>
          </p:grpSpPr>
          <p:grpSp>
            <p:nvGrpSpPr>
              <p:cNvPr id="42" name="Group 41"/>
              <p:cNvGrpSpPr/>
              <p:nvPr/>
            </p:nvGrpSpPr>
            <p:grpSpPr>
              <a:xfrm>
                <a:off x="5359421" y="3317634"/>
                <a:ext cx="2329572" cy="2329572"/>
                <a:chOff x="526925" y="219443"/>
                <a:chExt cx="2329572" cy="2329572"/>
              </a:xfrm>
            </p:grpSpPr>
            <p:sp>
              <p:nvSpPr>
                <p:cNvPr id="43" name="Pie 42"/>
                <p:cNvSpPr/>
                <p:nvPr/>
              </p:nvSpPr>
              <p:spPr>
                <a:xfrm>
                  <a:off x="526925" y="219443"/>
                  <a:ext cx="2329572" cy="2329572"/>
                </a:xfrm>
                <a:prstGeom prst="pie">
                  <a:avLst>
                    <a:gd name="adj1" fmla="val 8393657"/>
                    <a:gd name="adj2" fmla="val 13839090"/>
                  </a:avLst>
                </a:prstGeom>
                <a:solidFill>
                  <a:srgbClr val="2157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Pie 4" descr="Diagram of a subcombination of a woven adhesive bandage."/>
                <p:cNvSpPr txBox="1"/>
                <p:nvPr/>
              </p:nvSpPr>
              <p:spPr>
                <a:xfrm>
                  <a:off x="554359" y="1060622"/>
                  <a:ext cx="790390" cy="776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200" b="1" dirty="0"/>
                    <a:t>W</a:t>
                  </a:r>
                  <a:r>
                    <a:rPr lang="en-US" sz="1200" b="1" kern="1200" dirty="0" smtClean="0"/>
                    <a:t>oven adhesive bandage</a:t>
                  </a:r>
                  <a:endParaRPr lang="en-US" sz="1200" b="1" kern="1200" dirty="0"/>
                </a:p>
              </p:txBody>
            </p:sp>
          </p:grpSp>
          <p:sp>
            <p:nvSpPr>
              <p:cNvPr id="45" name="TextBox 44"/>
              <p:cNvSpPr txBox="1"/>
              <p:nvPr/>
            </p:nvSpPr>
            <p:spPr>
              <a:xfrm>
                <a:off x="5415992" y="3932302"/>
                <a:ext cx="837089"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 C</a:t>
                </a:r>
                <a:endParaRPr lang="en-US" b="1" dirty="0">
                  <a:ln>
                    <a:solidFill>
                      <a:schemeClr val="tx1"/>
                    </a:solidFill>
                  </a:ln>
                  <a:solidFill>
                    <a:schemeClr val="bg1"/>
                  </a:solidFill>
                  <a:latin typeface="+mj-lt"/>
                </a:endParaRPr>
              </a:p>
            </p:txBody>
          </p:sp>
        </p:grpSp>
        <p:sp>
          <p:nvSpPr>
            <p:cNvPr id="47" name="TextBox 46"/>
            <p:cNvSpPr txBox="1"/>
            <p:nvPr/>
          </p:nvSpPr>
          <p:spPr>
            <a:xfrm>
              <a:off x="7096162" y="4032814"/>
              <a:ext cx="1643432" cy="1105938"/>
            </a:xfrm>
            <a:prstGeom prst="rect">
              <a:avLst/>
            </a:prstGeom>
            <a:noFill/>
          </p:spPr>
          <p:txBody>
            <a:bodyPr wrap="square" rtlCol="0">
              <a:spAutoFit/>
            </a:bodyPr>
            <a:lstStyle/>
            <a:p>
              <a:pPr lvl="0" defTabSz="761970">
                <a:spcAft>
                  <a:spcPts val="600"/>
                </a:spcAft>
              </a:pPr>
              <a:r>
                <a:rPr lang="en-US" sz="1400" dirty="0">
                  <a:solidFill>
                    <a:prstClr val="black"/>
                  </a:solidFill>
                  <a:latin typeface="+mn-lt"/>
                </a:rPr>
                <a:t>Claim </a:t>
              </a:r>
              <a:r>
                <a:rPr lang="en-US" sz="1400" dirty="0" smtClean="0">
                  <a:solidFill>
                    <a:prstClr val="black"/>
                  </a:solidFill>
                  <a:latin typeface="+mn-lt"/>
                </a:rPr>
                <a:t>5.  </a:t>
              </a:r>
              <a:r>
                <a:rPr lang="en-US" sz="1400" dirty="0">
                  <a:solidFill>
                    <a:prstClr val="black"/>
                  </a:solidFill>
                  <a:latin typeface="+mn-lt"/>
                </a:rPr>
                <a:t>An adhesive bandage made of woven fabric.</a:t>
              </a:r>
            </a:p>
          </p:txBody>
        </p:sp>
      </p:grpSp>
      <p:sp>
        <p:nvSpPr>
          <p:cNvPr id="11" name="Date Placeholder 10"/>
          <p:cNvSpPr>
            <a:spLocks noGrp="1"/>
          </p:cNvSpPr>
          <p:nvPr>
            <p:ph type="dt" sz="half" idx="10"/>
          </p:nvPr>
        </p:nvSpPr>
        <p:spPr/>
        <p:txBody>
          <a:bodyPr/>
          <a:lstStyle/>
          <a:p>
            <a:r>
              <a:rPr lang="en-US" smtClean="0"/>
              <a:t>May 2019</a:t>
            </a:r>
            <a:endParaRPr lang="en-US" dirty="0"/>
          </a:p>
        </p:txBody>
      </p:sp>
      <p:sp>
        <p:nvSpPr>
          <p:cNvPr id="12" name="Footer Placeholder 11"/>
          <p:cNvSpPr>
            <a:spLocks noGrp="1"/>
          </p:cNvSpPr>
          <p:nvPr>
            <p:ph type="ftr" sz="quarter" idx="11"/>
          </p:nvPr>
        </p:nvSpPr>
        <p:spPr/>
        <p:txBody>
          <a:bodyPr/>
          <a:lstStyle/>
          <a:p>
            <a:r>
              <a:rPr lang="en-US" smtClean="0"/>
              <a:t>Restriction Practice</a:t>
            </a:r>
            <a:endParaRPr lang="en-US" dirty="0"/>
          </a:p>
        </p:txBody>
      </p:sp>
      <p:sp>
        <p:nvSpPr>
          <p:cNvPr id="13" name="Slide Number Placeholder 12"/>
          <p:cNvSpPr>
            <a:spLocks noGrp="1"/>
          </p:cNvSpPr>
          <p:nvPr>
            <p:ph type="sldNum" sz="quarter" idx="12"/>
          </p:nvPr>
        </p:nvSpPr>
        <p:spPr/>
        <p:txBody>
          <a:bodyPr/>
          <a:lstStyle/>
          <a:p>
            <a:fld id="{92DA454B-C859-4892-B9FA-68B588C9F547}" type="slidenum">
              <a:rPr lang="en-US" smtClean="0"/>
              <a:pPr/>
              <a:t>31</a:t>
            </a:fld>
            <a:endParaRPr lang="en-US"/>
          </a:p>
        </p:txBody>
      </p:sp>
    </p:spTree>
    <p:extLst>
      <p:ext uri="{BB962C8B-B14F-4D97-AF65-F5344CB8AC3E}">
        <p14:creationId xmlns:p14="http://schemas.microsoft.com/office/powerpoint/2010/main" val="3074566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Segoe UI" panose="020B0502040204020203" pitchFamily="34" charset="0"/>
              </a:rPr>
              <a:t>Knowledge check </a:t>
            </a:r>
            <a:r>
              <a:rPr lang="en-US" altLang="en-US" dirty="0" smtClean="0">
                <a:latin typeface="Segoe UI" panose="020B0502040204020203" pitchFamily="34" charset="0"/>
              </a:rPr>
              <a:t>3 </a:t>
            </a:r>
            <a:r>
              <a:rPr lang="en-US" altLang="en-US" dirty="0">
                <a:latin typeface="Segoe UI" panose="020B0502040204020203" pitchFamily="34" charset="0"/>
              </a:rPr>
              <a:t>(</a:t>
            </a:r>
            <a:r>
              <a:rPr lang="en-US" altLang="en-US" i="1" dirty="0">
                <a:latin typeface="Segoe UI" panose="020B0502040204020203" pitchFamily="34" charset="0"/>
              </a:rPr>
              <a:t>cont</a:t>
            </a:r>
            <a:r>
              <a:rPr lang="en-US" altLang="en-US" dirty="0">
                <a:latin typeface="Segoe UI" panose="020B0502040204020203" pitchFamily="34" charset="0"/>
              </a:rPr>
              <a:t>.)</a:t>
            </a:r>
            <a:endParaRPr lang="en-US" dirty="0"/>
          </a:p>
        </p:txBody>
      </p:sp>
      <p:sp>
        <p:nvSpPr>
          <p:cNvPr id="3" name="Content Placeholder 2"/>
          <p:cNvSpPr>
            <a:spLocks noGrp="1"/>
          </p:cNvSpPr>
          <p:nvPr>
            <p:ph idx="1"/>
          </p:nvPr>
        </p:nvSpPr>
        <p:spPr/>
        <p:txBody>
          <a:bodyPr/>
          <a:lstStyle/>
          <a:p>
            <a:pPr lvl="0"/>
            <a:r>
              <a:rPr lang="en-US" sz="1400" dirty="0"/>
              <a:t>Which A-B pairing </a:t>
            </a:r>
            <a:r>
              <a:rPr lang="en-US" sz="1400" dirty="0" smtClean="0"/>
              <a:t>applies (multiple choice)?</a:t>
            </a:r>
            <a:endParaRPr lang="en-US" sz="1400" dirty="0"/>
          </a:p>
          <a:p>
            <a:pPr lvl="1"/>
            <a:r>
              <a:rPr lang="en-US" sz="1200" dirty="0" err="1" smtClean="0"/>
              <a:t>ABspCbr</a:t>
            </a:r>
            <a:r>
              <a:rPr lang="en-US" sz="1200" dirty="0"/>
              <a:t> - </a:t>
            </a:r>
            <a:r>
              <a:rPr lang="en-US" sz="1200" dirty="0" err="1"/>
              <a:t>Bsp</a:t>
            </a:r>
            <a:r>
              <a:rPr lang="en-US" sz="1200" dirty="0"/>
              <a:t> - </a:t>
            </a:r>
            <a:r>
              <a:rPr lang="en-US" sz="1200" dirty="0" err="1" smtClean="0"/>
              <a:t>Csp</a:t>
            </a:r>
            <a:endParaRPr lang="en-US" sz="1200" dirty="0"/>
          </a:p>
          <a:p>
            <a:pPr lvl="1"/>
            <a:r>
              <a:rPr lang="en-US" sz="1200" dirty="0" err="1" smtClean="0"/>
              <a:t>ABspCsp</a:t>
            </a:r>
            <a:r>
              <a:rPr lang="en-US" sz="1200" dirty="0" smtClean="0"/>
              <a:t> - </a:t>
            </a:r>
            <a:r>
              <a:rPr lang="en-US" sz="1200" dirty="0" err="1"/>
              <a:t>Bsp</a:t>
            </a:r>
            <a:r>
              <a:rPr lang="en-US" sz="1200" dirty="0"/>
              <a:t> - </a:t>
            </a:r>
            <a:r>
              <a:rPr lang="en-US" sz="1200" dirty="0" err="1" smtClean="0"/>
              <a:t>Csp</a:t>
            </a:r>
            <a:endParaRPr lang="en-US" sz="1200" dirty="0" smtClean="0"/>
          </a:p>
          <a:p>
            <a:pPr lvl="1"/>
            <a:r>
              <a:rPr lang="en-US" sz="1200" dirty="0" err="1" smtClean="0"/>
              <a:t>ABbrCsp</a:t>
            </a:r>
            <a:r>
              <a:rPr lang="en-US" sz="1200" dirty="0" smtClean="0"/>
              <a:t> – </a:t>
            </a:r>
            <a:r>
              <a:rPr lang="en-US" sz="1200" dirty="0" err="1" smtClean="0"/>
              <a:t>Bsp</a:t>
            </a:r>
            <a:r>
              <a:rPr lang="en-US" sz="1200" dirty="0" smtClean="0"/>
              <a:t> - </a:t>
            </a:r>
            <a:r>
              <a:rPr lang="en-US" sz="1200" dirty="0" err="1" smtClean="0"/>
              <a:t>Cbr</a:t>
            </a:r>
            <a:endParaRPr lang="en-US" sz="1200" dirty="0"/>
          </a:p>
          <a:p>
            <a:r>
              <a:rPr lang="en-US" sz="1400" dirty="0" smtClean="0"/>
              <a:t>  </a:t>
            </a:r>
            <a:endParaRPr lang="en-US" sz="1400" dirty="0"/>
          </a:p>
          <a:p>
            <a:r>
              <a:rPr lang="en-US" sz="1400" dirty="0"/>
              <a:t>Can it be shown that the subcombination claims are separately usable, do not overlap in scope, and are not obvious </a:t>
            </a:r>
            <a:r>
              <a:rPr lang="en-US" sz="1400" dirty="0" smtClean="0"/>
              <a:t>variants (Yes/No)?</a:t>
            </a:r>
            <a:endParaRPr lang="en-US" sz="1400" dirty="0"/>
          </a:p>
          <a:p>
            <a:r>
              <a:rPr lang="en-US" sz="1400" dirty="0"/>
              <a:t>	Yes. Subcombination B (claim 4, neomycin ointment) can be used with a plastic bandage and subcombination C (claim 5, woven adhesive bandage) can be used without any ointment. Additionally, subcombination B and subcombination C do not overlap in scope and are not obvious variants.</a:t>
            </a:r>
          </a:p>
          <a:p>
            <a:r>
              <a:rPr lang="en-US" sz="1400" dirty="0"/>
              <a:t> </a:t>
            </a:r>
          </a:p>
          <a:p>
            <a:r>
              <a:rPr lang="en-US" sz="1400" dirty="0"/>
              <a:t>Is this sufficient to establish that each </a:t>
            </a:r>
            <a:r>
              <a:rPr lang="en-US" sz="1400" dirty="0" smtClean="0"/>
              <a:t>subcombination </a:t>
            </a:r>
            <a:r>
              <a:rPr lang="en-US" sz="1400" dirty="0"/>
              <a:t>is distinct from the </a:t>
            </a:r>
            <a:r>
              <a:rPr lang="en-US" sz="1400" dirty="0" smtClean="0"/>
              <a:t>combination (Yes/No)?</a:t>
            </a:r>
            <a:endParaRPr lang="en-US" sz="1400" dirty="0"/>
          </a:p>
          <a:p>
            <a:r>
              <a:rPr lang="en-US" sz="1400" dirty="0"/>
              <a:t>	No. Both two-way distinctness (combination-subcombination) and serious burden must be shown. Sub B does not meet the two-way (combination/subcombination) test since the combination requires all of the particulars of the subcombination. However, Sub C may pass the test for reasons similar to Example </a:t>
            </a:r>
            <a:r>
              <a:rPr lang="en-US" sz="1400" dirty="0" smtClean="0"/>
              <a:t>2, </a:t>
            </a:r>
            <a:r>
              <a:rPr lang="en-US" sz="1400" dirty="0"/>
              <a:t>so the restriction requirement will result in two distinct </a:t>
            </a:r>
            <a:r>
              <a:rPr lang="en-US" sz="1400" dirty="0" smtClean="0"/>
              <a:t>groups: Group </a:t>
            </a:r>
            <a:r>
              <a:rPr lang="en-US" sz="1400" dirty="0"/>
              <a:t>I: combination (claim 3) + Sub B (claim 4); Group II: Sub C (claim 5</a:t>
            </a:r>
            <a:r>
              <a:rPr lang="en-US" sz="1400" dirty="0" smtClean="0"/>
              <a:t>).</a:t>
            </a:r>
            <a:endParaRPr lang="en-US" sz="14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32</a:t>
            </a:fld>
            <a:endParaRPr lang="en-US" dirty="0"/>
          </a:p>
        </p:txBody>
      </p:sp>
    </p:spTree>
    <p:extLst>
      <p:ext uri="{BB962C8B-B14F-4D97-AF65-F5344CB8AC3E}">
        <p14:creationId xmlns:p14="http://schemas.microsoft.com/office/powerpoint/2010/main" val="134649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1" end="1"/>
                                            </p:txEl>
                                          </p:spTgt>
                                        </p:tgtEl>
                                        <p:attrNameLst>
                                          <p:attrName>style.color</p:attrName>
                                        </p:attrNameLst>
                                      </p:cBhvr>
                                      <p:to>
                                        <a:srgbClr val="00B050"/>
                                      </p:to>
                                    </p:animClr>
                                  </p:childTnLst>
                                </p:cTn>
                              </p:par>
                              <p:par>
                                <p:cTn id="7" presetID="26" presetClass="emph" presetSubtype="0" fill="hold" nodeType="withEffect">
                                  <p:stCondLst>
                                    <p:cond delay="0"/>
                                  </p:stCondLst>
                                  <p:childTnLst>
                                    <p:animEffect transition="out" filter="fade">
                                      <p:cBhvr>
                                        <p:cTn id="8" dur="500" tmFilter="0, 0; .2, .5; .8, .5; 1, 0"/>
                                        <p:tgtEl>
                                          <p:spTgt spid="3">
                                            <p:txEl>
                                              <p:pRg st="1" end="1"/>
                                            </p:txEl>
                                          </p:spTgt>
                                        </p:tgtEl>
                                      </p:cBhvr>
                                    </p:animEffect>
                                    <p:animScale>
                                      <p:cBhvr>
                                        <p:cTn id="9" dur="250" autoRev="1" fill="hold"/>
                                        <p:tgtEl>
                                          <p:spTgt spid="3">
                                            <p:txEl>
                                              <p:pRg st="1" end="1"/>
                                            </p:txEl>
                                          </p:spTgt>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dirty="0"/>
              <a:t>Summary: </a:t>
            </a:r>
            <a:r>
              <a:rPr lang="en-US" altLang="en-US" dirty="0" smtClean="0">
                <a:latin typeface="Segoe UI" panose="020B0502040204020203" pitchFamily="34" charset="0"/>
              </a:rPr>
              <a:t>Knowledge </a:t>
            </a:r>
            <a:r>
              <a:rPr lang="en-US" altLang="en-US" dirty="0">
                <a:latin typeface="Segoe UI" panose="020B0502040204020203" pitchFamily="34" charset="0"/>
              </a:rPr>
              <a:t>check </a:t>
            </a:r>
            <a:r>
              <a:rPr lang="en-US" altLang="en-US" dirty="0" smtClean="0">
                <a:latin typeface="Segoe UI" panose="020B0502040204020203" pitchFamily="34" charset="0"/>
              </a:rPr>
              <a:t>3</a:t>
            </a:r>
            <a:endParaRPr lang="en-US" altLang="en-US" sz="2800" dirty="0">
              <a:latin typeface="Segoe UI" panose="020B0502040204020203" pitchFamily="34" charset="0"/>
            </a:endParaRPr>
          </a:p>
        </p:txBody>
      </p:sp>
      <p:sp>
        <p:nvSpPr>
          <p:cNvPr id="13317" name="Rectangle 3"/>
          <p:cNvSpPr>
            <a:spLocks noGrp="1" noChangeArrowheads="1"/>
          </p:cNvSpPr>
          <p:nvPr>
            <p:ph idx="1"/>
          </p:nvPr>
        </p:nvSpPr>
        <p:spPr>
          <a:xfrm>
            <a:off x="457200" y="1054100"/>
            <a:ext cx="4406860" cy="4102101"/>
          </a:xfrm>
        </p:spPr>
        <p:txBody>
          <a:bodyPr>
            <a:noAutofit/>
          </a:bodyPr>
          <a:lstStyle/>
          <a:p>
            <a:pPr marL="0" indent="0">
              <a:buNone/>
            </a:pPr>
            <a:r>
              <a:rPr lang="en-US" sz="1800" b="1" dirty="0" err="1" smtClean="0"/>
              <a:t>AB</a:t>
            </a:r>
            <a:r>
              <a:rPr lang="en-US" sz="1800" b="1" baseline="-25000" dirty="0" err="1" smtClean="0"/>
              <a:t>sp</a:t>
            </a:r>
            <a:r>
              <a:rPr lang="en-US" sz="1800" b="1" dirty="0" err="1" smtClean="0"/>
              <a:t>C</a:t>
            </a:r>
            <a:r>
              <a:rPr lang="en-US" sz="1800" b="1" baseline="-25000" dirty="0" err="1" smtClean="0"/>
              <a:t>br</a:t>
            </a:r>
            <a:r>
              <a:rPr lang="en-US" sz="1800" b="1" dirty="0" smtClean="0"/>
              <a:t>- </a:t>
            </a:r>
            <a:r>
              <a:rPr lang="en-US" sz="1800" b="1" dirty="0" err="1"/>
              <a:t>B</a:t>
            </a:r>
            <a:r>
              <a:rPr lang="en-US" sz="1800" b="1" baseline="-25000" dirty="0" err="1"/>
              <a:t>sp</a:t>
            </a:r>
            <a:r>
              <a:rPr lang="en-US" sz="1800" b="1" baseline="-25000" dirty="0"/>
              <a:t> </a:t>
            </a:r>
            <a:r>
              <a:rPr lang="en-US" sz="1800" b="1" dirty="0"/>
              <a:t>- </a:t>
            </a:r>
            <a:r>
              <a:rPr lang="en-US" sz="1800" b="1" dirty="0" err="1"/>
              <a:t>C</a:t>
            </a:r>
            <a:r>
              <a:rPr lang="en-US" sz="1800" b="1" baseline="-25000" dirty="0" err="1"/>
              <a:t>sp</a:t>
            </a:r>
            <a:r>
              <a:rPr lang="en-US" sz="1800" b="1" dirty="0"/>
              <a:t> </a:t>
            </a:r>
          </a:p>
          <a:p>
            <a:pPr marL="171450" indent="-171450" defTabSz="509588" fontAlgn="base">
              <a:lnSpc>
                <a:spcPct val="120000"/>
              </a:lnSpc>
              <a:spcBef>
                <a:spcPct val="0"/>
              </a:spcBef>
              <a:spcAft>
                <a:spcPct val="0"/>
              </a:spcAft>
              <a:buFont typeface="Arial" panose="020B0604020202020204" pitchFamily="34" charset="0"/>
              <a:buChar char="•"/>
            </a:pPr>
            <a:endParaRPr lang="en-US" sz="1200" dirty="0" smtClean="0"/>
          </a:p>
          <a:p>
            <a:pPr marL="171450" indent="-171450" defTabSz="509588" fontAlgn="base">
              <a:lnSpc>
                <a:spcPct val="120000"/>
              </a:lnSpc>
              <a:spcBef>
                <a:spcPct val="0"/>
              </a:spcBef>
              <a:spcAft>
                <a:spcPct val="0"/>
              </a:spcAft>
              <a:buFont typeface="Arial" panose="020B0604020202020204" pitchFamily="34" charset="0"/>
              <a:buChar char="•"/>
            </a:pPr>
            <a:r>
              <a:rPr lang="en-US" sz="1200" dirty="0" smtClean="0"/>
              <a:t>If it can be shown that the combination (wound dressing of claim 3) does not require the particulars of either subcombination (ointment of SUB B/claim 4 or bandage of SUB C/claim 5) for patentability, and the subcombinations (ointment of claim 4 and the bandage of claim 5) have utility by themselves or in another materially different combination, two-way distinctness is present between the combination and each SUB. A separate analysis between SUB B and SUB </a:t>
            </a:r>
            <a:r>
              <a:rPr lang="en-US" sz="1200" dirty="0"/>
              <a:t>C</a:t>
            </a:r>
            <a:r>
              <a:rPr lang="en-US" sz="1200" dirty="0" smtClean="0"/>
              <a:t> is required using the one-way test for subcombinations useable together in order to determine if SUB B can be restricted from SUB C.</a:t>
            </a:r>
            <a:endParaRPr lang="en-US" sz="1200" dirty="0"/>
          </a:p>
          <a:p>
            <a:pPr marL="0" indent="0" defTabSz="509588" fontAlgn="base">
              <a:lnSpc>
                <a:spcPct val="120000"/>
              </a:lnSpc>
              <a:spcBef>
                <a:spcPct val="0"/>
              </a:spcBef>
              <a:spcAft>
                <a:spcPct val="0"/>
              </a:spcAft>
              <a:buNone/>
            </a:pPr>
            <a:endParaRPr lang="en-US" sz="1200" dirty="0" smtClean="0"/>
          </a:p>
          <a:p>
            <a:pPr marL="171450" indent="-171450" defTabSz="761970" fontAlgn="base">
              <a:lnSpc>
                <a:spcPct val="120000"/>
              </a:lnSpc>
              <a:spcBef>
                <a:spcPct val="0"/>
              </a:spcBef>
              <a:spcAft>
                <a:spcPct val="0"/>
              </a:spcAft>
              <a:buFont typeface="Arial" panose="020B0604020202020204" pitchFamily="34" charset="0"/>
              <a:buChar char="•"/>
            </a:pPr>
            <a:r>
              <a:rPr lang="en-US" sz="1200" b="1" dirty="0" smtClean="0"/>
              <a:t>Distinctness will turn on the analysis. </a:t>
            </a:r>
            <a:r>
              <a:rPr lang="en-US" sz="1200" dirty="0"/>
              <a:t>Serious burden must also be shown.</a:t>
            </a:r>
            <a:endParaRPr lang="en-US" sz="1200" b="1" dirty="0"/>
          </a:p>
          <a:p>
            <a:pPr marL="0" indent="0" defTabSz="761970" fontAlgn="base">
              <a:lnSpc>
                <a:spcPct val="120000"/>
              </a:lnSpc>
              <a:spcBef>
                <a:spcPct val="0"/>
              </a:spcBef>
              <a:spcAft>
                <a:spcPct val="0"/>
              </a:spcAft>
              <a:buNone/>
            </a:pPr>
            <a:endParaRPr lang="en-US" sz="1200" b="1" dirty="0" smtClean="0"/>
          </a:p>
          <a:p>
            <a:pPr marL="0" indent="0">
              <a:lnSpc>
                <a:spcPct val="120000"/>
              </a:lnSpc>
              <a:buNone/>
            </a:pPr>
            <a:r>
              <a:rPr lang="en-US" sz="1400" i="1" dirty="0" smtClean="0"/>
              <a:t>MPEP </a:t>
            </a:r>
            <a:r>
              <a:rPr lang="en-US" sz="1400" i="1" dirty="0"/>
              <a:t>806.05(d)</a:t>
            </a:r>
            <a:r>
              <a:rPr lang="en-US" sz="1400" dirty="0"/>
              <a:t>)</a:t>
            </a:r>
            <a:endParaRPr lang="en-US" sz="1400" dirty="0" smtClean="0"/>
          </a:p>
        </p:txBody>
      </p:sp>
      <p:grpSp>
        <p:nvGrpSpPr>
          <p:cNvPr id="7" name="Group 6" descr="Diagram of a combination including an adhesive bandage, neomycin ointment, and a gauze element."/>
          <p:cNvGrpSpPr/>
          <p:nvPr/>
        </p:nvGrpSpPr>
        <p:grpSpPr>
          <a:xfrm>
            <a:off x="4353338" y="1702163"/>
            <a:ext cx="3404361" cy="2773300"/>
            <a:chOff x="4529941" y="833767"/>
            <a:chExt cx="3404361" cy="2773300"/>
          </a:xfrm>
        </p:grpSpPr>
        <p:graphicFrame>
          <p:nvGraphicFramePr>
            <p:cNvPr id="8" name="Diagram 7"/>
            <p:cNvGraphicFramePr/>
            <p:nvPr>
              <p:extLst>
                <p:ext uri="{D42A27DB-BD31-4B8C-83A1-F6EECF244321}">
                  <p14:modId xmlns:p14="http://schemas.microsoft.com/office/powerpoint/2010/main" val="3623485263"/>
                </p:ext>
              </p:extLst>
            </p:nvPr>
          </p:nvGraphicFramePr>
          <p:xfrm>
            <a:off x="4529941" y="833767"/>
            <a:ext cx="3404361" cy="277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313279" y="2220417"/>
              <a:ext cx="1837683"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COMBINATION</a:t>
              </a:r>
              <a:endParaRPr lang="en-US" b="1" dirty="0">
                <a:ln>
                  <a:solidFill>
                    <a:schemeClr val="tx1"/>
                  </a:solidFill>
                </a:ln>
                <a:solidFill>
                  <a:schemeClr val="bg1"/>
                </a:solidFill>
                <a:latin typeface="+mj-lt"/>
              </a:endParaRPr>
            </a:p>
          </p:txBody>
        </p:sp>
      </p:grpSp>
      <p:grpSp>
        <p:nvGrpSpPr>
          <p:cNvPr id="19" name="Group 18" descr="Diagram of a subcombination of neomycin ointment."/>
          <p:cNvGrpSpPr/>
          <p:nvPr/>
        </p:nvGrpSpPr>
        <p:grpSpPr>
          <a:xfrm>
            <a:off x="6069004" y="1161891"/>
            <a:ext cx="2329572" cy="2329572"/>
            <a:chOff x="4373258" y="1313796"/>
            <a:chExt cx="2329572" cy="2329572"/>
          </a:xfrm>
        </p:grpSpPr>
        <p:grpSp>
          <p:nvGrpSpPr>
            <p:cNvPr id="20" name="Group 19"/>
            <p:cNvGrpSpPr/>
            <p:nvPr/>
          </p:nvGrpSpPr>
          <p:grpSpPr>
            <a:xfrm>
              <a:off x="4373258" y="1313796"/>
              <a:ext cx="2329572" cy="2329572"/>
              <a:chOff x="523985" y="221861"/>
              <a:chExt cx="2329572" cy="2329572"/>
            </a:xfrm>
          </p:grpSpPr>
          <p:sp>
            <p:nvSpPr>
              <p:cNvPr id="22" name="Pie 21"/>
              <p:cNvSpPr/>
              <p:nvPr/>
            </p:nvSpPr>
            <p:spPr>
              <a:xfrm>
                <a:off x="523985" y="221861"/>
                <a:ext cx="2329572" cy="2329572"/>
              </a:xfrm>
              <a:prstGeom prst="pie">
                <a:avLst>
                  <a:gd name="adj1" fmla="val 16200000"/>
                  <a:gd name="adj2" fmla="val 180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Pie 4" descr="Diagram of a subcombination of neomycin ointment."/>
              <p:cNvSpPr txBox="1"/>
              <p:nvPr/>
            </p:nvSpPr>
            <p:spPr>
              <a:xfrm>
                <a:off x="1790551" y="651723"/>
                <a:ext cx="894030" cy="776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200" b="1" dirty="0"/>
                  <a:t>N</a:t>
                </a:r>
                <a:r>
                  <a:rPr lang="en-US" sz="1200" b="1" kern="1200" dirty="0" smtClean="0"/>
                  <a:t>eomycin ointment</a:t>
                </a:r>
                <a:endParaRPr lang="en-US" sz="1200" b="1" kern="1200" dirty="0"/>
              </a:p>
            </p:txBody>
          </p:sp>
        </p:grpSp>
        <p:sp>
          <p:nvSpPr>
            <p:cNvPr id="21" name="TextBox 20"/>
            <p:cNvSpPr txBox="1"/>
            <p:nvPr/>
          </p:nvSpPr>
          <p:spPr>
            <a:xfrm>
              <a:off x="5607658" y="1618955"/>
              <a:ext cx="840295"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 B</a:t>
              </a:r>
              <a:endParaRPr lang="en-US" b="1" dirty="0">
                <a:ln>
                  <a:solidFill>
                    <a:schemeClr val="tx1"/>
                  </a:solidFill>
                </a:ln>
                <a:solidFill>
                  <a:schemeClr val="bg1"/>
                </a:solidFill>
                <a:latin typeface="+mj-lt"/>
              </a:endParaRPr>
            </a:p>
          </p:txBody>
        </p:sp>
      </p:grpSp>
      <p:grpSp>
        <p:nvGrpSpPr>
          <p:cNvPr id="13" name="Group 12" descr="Diagram of a subcombination of a woven adhesive bandage."/>
          <p:cNvGrpSpPr/>
          <p:nvPr/>
        </p:nvGrpSpPr>
        <p:grpSpPr>
          <a:xfrm>
            <a:off x="4353338" y="3557860"/>
            <a:ext cx="2227822" cy="2056026"/>
            <a:chOff x="5216704" y="3317634"/>
            <a:chExt cx="2472329" cy="2329572"/>
          </a:xfrm>
        </p:grpSpPr>
        <p:grpSp>
          <p:nvGrpSpPr>
            <p:cNvPr id="14" name="Group 13"/>
            <p:cNvGrpSpPr/>
            <p:nvPr/>
          </p:nvGrpSpPr>
          <p:grpSpPr>
            <a:xfrm>
              <a:off x="5216704" y="3317634"/>
              <a:ext cx="2472329" cy="2329572"/>
              <a:chOff x="384208" y="219443"/>
              <a:chExt cx="2472329" cy="2329572"/>
            </a:xfrm>
          </p:grpSpPr>
          <p:sp>
            <p:nvSpPr>
              <p:cNvPr id="16" name="Pie 15"/>
              <p:cNvSpPr/>
              <p:nvPr/>
            </p:nvSpPr>
            <p:spPr>
              <a:xfrm>
                <a:off x="526925" y="219443"/>
                <a:ext cx="2329612" cy="2329572"/>
              </a:xfrm>
              <a:prstGeom prst="pie">
                <a:avLst>
                  <a:gd name="adj1" fmla="val 9000000"/>
                  <a:gd name="adj2" fmla="val 14059518"/>
                </a:avLst>
              </a:prstGeom>
              <a:solidFill>
                <a:srgbClr val="2157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Pie 4"/>
              <p:cNvSpPr txBox="1"/>
              <p:nvPr/>
            </p:nvSpPr>
            <p:spPr>
              <a:xfrm>
                <a:off x="384208" y="995967"/>
                <a:ext cx="1145605" cy="776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200" b="1" dirty="0"/>
                  <a:t>W</a:t>
                </a:r>
                <a:r>
                  <a:rPr lang="en-US" sz="1200" b="1" kern="1200" dirty="0" smtClean="0"/>
                  <a:t>oven adhesive bandage</a:t>
                </a:r>
                <a:endParaRPr lang="en-US" sz="1200" b="1" kern="1200" dirty="0"/>
              </a:p>
            </p:txBody>
          </p:sp>
        </p:grpSp>
        <p:sp>
          <p:nvSpPr>
            <p:cNvPr id="15" name="TextBox 14"/>
            <p:cNvSpPr txBox="1"/>
            <p:nvPr/>
          </p:nvSpPr>
          <p:spPr>
            <a:xfrm>
              <a:off x="5332742" y="3867284"/>
              <a:ext cx="837089"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 C</a:t>
              </a:r>
              <a:endParaRPr lang="en-US" b="1" dirty="0">
                <a:ln>
                  <a:solidFill>
                    <a:schemeClr val="tx1"/>
                  </a:solidFill>
                </a:ln>
                <a:solidFill>
                  <a:schemeClr val="bg1"/>
                </a:solidFill>
                <a:latin typeface="+mj-lt"/>
              </a:endParaRPr>
            </a:p>
          </p:txBody>
        </p:sp>
      </p:gr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33</a:t>
            </a:fld>
            <a:endParaRPr lang="en-US"/>
          </a:p>
        </p:txBody>
      </p:sp>
    </p:spTree>
    <p:extLst>
      <p:ext uri="{BB962C8B-B14F-4D97-AF65-F5344CB8AC3E}">
        <p14:creationId xmlns:p14="http://schemas.microsoft.com/office/powerpoint/2010/main" val="41919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4.44444E-6 L -0.12725 0.13362 " pathEditMode="relative" rAng="0" ptsTypes="AA">
                                      <p:cBhvr>
                                        <p:cTn id="6" dur="1500" fill="hold"/>
                                        <p:tgtEl>
                                          <p:spTgt spid="19"/>
                                        </p:tgtEl>
                                        <p:attrNameLst>
                                          <p:attrName>ppt_x</p:attrName>
                                          <p:attrName>ppt_y</p:attrName>
                                        </p:attrNameLst>
                                      </p:cBhvr>
                                      <p:rCtr x="-6372" y="66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7778E-7 -1.11111E-6 L 0.0408 -0.32805 " pathEditMode="relative" rAng="0" ptsTypes="AA">
                                      <p:cBhvr>
                                        <p:cTn id="10" dur="1500" fill="hold"/>
                                        <p:tgtEl>
                                          <p:spTgt spid="13"/>
                                        </p:tgtEl>
                                        <p:attrNameLst>
                                          <p:attrName>ppt_x</p:attrName>
                                          <p:attrName>ppt_y</p:attrName>
                                        </p:attrNameLst>
                                      </p:cBhvr>
                                      <p:rCtr x="2031" y="-16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latin typeface="Segoe UI" panose="020B0502040204020203" pitchFamily="34" charset="0"/>
              </a:rPr>
              <a:t>Knowledge chec</a:t>
            </a:r>
            <a:r>
              <a:rPr lang="en-US" altLang="en-US" dirty="0" smtClean="0">
                <a:latin typeface="Segoe UI" panose="020B0502040204020203" pitchFamily="34" charset="0"/>
              </a:rPr>
              <a:t>k 4</a:t>
            </a:r>
            <a:endParaRPr lang="en-US" altLang="en-US" sz="2800" dirty="0">
              <a:latin typeface="Segoe UI" panose="020B0502040204020203" pitchFamily="34" charset="0"/>
            </a:endParaRPr>
          </a:p>
        </p:txBody>
      </p:sp>
      <p:sp>
        <p:nvSpPr>
          <p:cNvPr id="13317" name="Rectangle 3"/>
          <p:cNvSpPr>
            <a:spLocks noGrp="1" noChangeArrowheads="1"/>
          </p:cNvSpPr>
          <p:nvPr>
            <p:ph idx="1"/>
          </p:nvPr>
        </p:nvSpPr>
        <p:spPr>
          <a:xfrm>
            <a:off x="457199" y="1054100"/>
            <a:ext cx="2749281" cy="4102101"/>
          </a:xfrm>
        </p:spPr>
        <p:txBody>
          <a:bodyPr>
            <a:noAutofit/>
          </a:bodyPr>
          <a:lstStyle/>
          <a:p>
            <a:pPr marL="0" lvl="0" indent="0" defTabSz="761970" fontAlgn="base">
              <a:spcBef>
                <a:spcPct val="0"/>
              </a:spcBef>
              <a:buNone/>
            </a:pPr>
            <a:r>
              <a:rPr lang="en-US" sz="1400" dirty="0" smtClean="0">
                <a:solidFill>
                  <a:prstClr val="black"/>
                </a:solidFill>
              </a:rPr>
              <a:t>Claim 6.  </a:t>
            </a:r>
            <a:r>
              <a:rPr lang="en-US" sz="1400" dirty="0">
                <a:solidFill>
                  <a:prstClr val="black"/>
                </a:solidFill>
              </a:rPr>
              <a:t>A wound </a:t>
            </a:r>
            <a:endParaRPr lang="en-US" sz="1400" dirty="0" smtClean="0">
              <a:solidFill>
                <a:prstClr val="black"/>
              </a:solidFill>
            </a:endParaRPr>
          </a:p>
          <a:p>
            <a:pPr marL="0" lvl="0" indent="0" defTabSz="761970" fontAlgn="base">
              <a:spcBef>
                <a:spcPct val="0"/>
              </a:spcBef>
              <a:buNone/>
            </a:pPr>
            <a:r>
              <a:rPr lang="en-US" sz="1400" dirty="0" smtClean="0">
                <a:solidFill>
                  <a:prstClr val="black"/>
                </a:solidFill>
              </a:rPr>
              <a:t>dressing </a:t>
            </a:r>
            <a:r>
              <a:rPr lang="en-US" sz="1400" dirty="0">
                <a:solidFill>
                  <a:prstClr val="black"/>
                </a:solidFill>
              </a:rPr>
              <a:t>comprising:</a:t>
            </a:r>
          </a:p>
          <a:p>
            <a:pPr marL="0" lvl="0" indent="457200" defTabSz="761970" fontAlgn="base">
              <a:spcBef>
                <a:spcPct val="0"/>
              </a:spcBef>
              <a:buNone/>
            </a:pPr>
            <a:r>
              <a:rPr lang="en-US" sz="1400" dirty="0" smtClean="0">
                <a:solidFill>
                  <a:prstClr val="black"/>
                </a:solidFill>
              </a:rPr>
              <a:t>an </a:t>
            </a:r>
            <a:r>
              <a:rPr lang="en-US" sz="1400" dirty="0">
                <a:solidFill>
                  <a:prstClr val="black"/>
                </a:solidFill>
              </a:rPr>
              <a:t>adhesive </a:t>
            </a:r>
            <a:r>
              <a:rPr lang="en-US" sz="1400" dirty="0" smtClean="0">
                <a:solidFill>
                  <a:prstClr val="black"/>
                </a:solidFill>
              </a:rPr>
              <a:t>bandage formed as a woven strip;</a:t>
            </a:r>
            <a:endParaRPr lang="en-US" sz="1400" dirty="0">
              <a:solidFill>
                <a:prstClr val="black"/>
              </a:solidFill>
            </a:endParaRPr>
          </a:p>
          <a:p>
            <a:pPr marL="0" lvl="0" indent="457200" defTabSz="761970" fontAlgn="base">
              <a:spcBef>
                <a:spcPct val="0"/>
              </a:spcBef>
              <a:buNone/>
            </a:pPr>
            <a:r>
              <a:rPr lang="en-US" sz="1400" dirty="0" smtClean="0">
                <a:solidFill>
                  <a:prstClr val="black"/>
                </a:solidFill>
              </a:rPr>
              <a:t>a gauze element formed as a circular pad secured to one side of the bandage; and</a:t>
            </a:r>
          </a:p>
          <a:p>
            <a:pPr marL="0" lvl="0" indent="457200" defTabSz="761970" fontAlgn="base">
              <a:spcBef>
                <a:spcPct val="0"/>
              </a:spcBef>
              <a:buNone/>
            </a:pPr>
            <a:r>
              <a:rPr lang="en-US" sz="1400" dirty="0" smtClean="0">
                <a:solidFill>
                  <a:prstClr val="black"/>
                </a:solidFill>
              </a:rPr>
              <a:t>antibiotic ointment disposed on </a:t>
            </a:r>
            <a:r>
              <a:rPr lang="en-US" sz="1400" dirty="0">
                <a:solidFill>
                  <a:prstClr val="black"/>
                </a:solidFill>
              </a:rPr>
              <a:t>the gauze element.</a:t>
            </a:r>
          </a:p>
          <a:p>
            <a:pPr marL="0" lvl="0" indent="0" defTabSz="761970" fontAlgn="base">
              <a:spcBef>
                <a:spcPct val="0"/>
              </a:spcBef>
              <a:spcAft>
                <a:spcPts val="600"/>
              </a:spcAft>
              <a:buNone/>
            </a:pPr>
            <a:endParaRPr lang="en-US" sz="1200" dirty="0" smtClean="0">
              <a:solidFill>
                <a:prstClr val="black"/>
              </a:solidFill>
            </a:endParaRPr>
          </a:p>
        </p:txBody>
      </p:sp>
      <p:grpSp>
        <p:nvGrpSpPr>
          <p:cNvPr id="2" name="Group 1" descr="Diagram of a combination including an adhesive woven bandage strip, antibiotic ointment, and a circular gauze pad."/>
          <p:cNvGrpSpPr/>
          <p:nvPr/>
        </p:nvGrpSpPr>
        <p:grpSpPr>
          <a:xfrm>
            <a:off x="2925291" y="1722225"/>
            <a:ext cx="3627909" cy="3040275"/>
            <a:chOff x="2974484" y="1633821"/>
            <a:chExt cx="3498015" cy="2773300"/>
          </a:xfrm>
        </p:grpSpPr>
        <p:grpSp>
          <p:nvGrpSpPr>
            <p:cNvPr id="16" name="Group 15"/>
            <p:cNvGrpSpPr/>
            <p:nvPr/>
          </p:nvGrpSpPr>
          <p:grpSpPr>
            <a:xfrm>
              <a:off x="3068138" y="1633821"/>
              <a:ext cx="3404361" cy="2773300"/>
              <a:chOff x="4529941" y="833767"/>
              <a:chExt cx="3404361" cy="2773300"/>
            </a:xfrm>
          </p:grpSpPr>
          <p:graphicFrame>
            <p:nvGraphicFramePr>
              <p:cNvPr id="17" name="Diagram 16"/>
              <p:cNvGraphicFramePr/>
              <p:nvPr>
                <p:extLst>
                  <p:ext uri="{D42A27DB-BD31-4B8C-83A1-F6EECF244321}">
                    <p14:modId xmlns:p14="http://schemas.microsoft.com/office/powerpoint/2010/main" val="2596794364"/>
                  </p:ext>
                </p:extLst>
              </p:nvPr>
            </p:nvGraphicFramePr>
            <p:xfrm>
              <a:off x="4529941" y="833767"/>
              <a:ext cx="3404361" cy="277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5313279" y="2334123"/>
                <a:ext cx="1837683"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COMBINATION</a:t>
                </a:r>
                <a:endParaRPr lang="en-US" b="1" dirty="0">
                  <a:ln>
                    <a:solidFill>
                      <a:schemeClr val="tx1"/>
                    </a:solidFill>
                  </a:ln>
                  <a:solidFill>
                    <a:schemeClr val="bg1"/>
                  </a:solidFill>
                  <a:latin typeface="+mj-lt"/>
                </a:endParaRPr>
              </a:p>
            </p:txBody>
          </p:sp>
        </p:grpSp>
        <p:sp>
          <p:nvSpPr>
            <p:cNvPr id="31" name="Right Arrow 30"/>
            <p:cNvSpPr/>
            <p:nvPr/>
          </p:nvSpPr>
          <p:spPr>
            <a:xfrm>
              <a:off x="2974484" y="2877930"/>
              <a:ext cx="536418"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 descr="Diagram of a subcombination of an adhesive woven bandage strip."/>
          <p:cNvGrpSpPr/>
          <p:nvPr/>
        </p:nvGrpSpPr>
        <p:grpSpPr>
          <a:xfrm>
            <a:off x="5947076" y="1229455"/>
            <a:ext cx="3158031" cy="2329572"/>
            <a:chOff x="5947076" y="1229455"/>
            <a:chExt cx="3158031" cy="2329572"/>
          </a:xfrm>
        </p:grpSpPr>
        <p:sp>
          <p:nvSpPr>
            <p:cNvPr id="4" name="TextBox 3"/>
            <p:cNvSpPr txBox="1"/>
            <p:nvPr/>
          </p:nvSpPr>
          <p:spPr>
            <a:xfrm>
              <a:off x="7620000" y="1265483"/>
              <a:ext cx="1485107" cy="1169551"/>
            </a:xfrm>
            <a:prstGeom prst="rect">
              <a:avLst/>
            </a:prstGeom>
            <a:noFill/>
          </p:spPr>
          <p:txBody>
            <a:bodyPr wrap="square" rtlCol="0">
              <a:spAutoFit/>
            </a:bodyPr>
            <a:lstStyle/>
            <a:p>
              <a:pPr defTabSz="761970">
                <a:spcAft>
                  <a:spcPts val="600"/>
                </a:spcAft>
              </a:pPr>
              <a:r>
                <a:rPr lang="en-US" sz="1400" dirty="0" smtClean="0">
                  <a:solidFill>
                    <a:prstClr val="black"/>
                  </a:solidFill>
                  <a:latin typeface="+mn-lt"/>
                </a:rPr>
                <a:t>Claim 8.  </a:t>
              </a:r>
              <a:r>
                <a:rPr lang="en-US" sz="1400" dirty="0">
                  <a:solidFill>
                    <a:prstClr val="black"/>
                  </a:solidFill>
                  <a:latin typeface="+mn-lt"/>
                </a:rPr>
                <a:t>An adhesive bandage formed as a woven strip.</a:t>
              </a:r>
              <a:endParaRPr lang="en-US" sz="1400" b="1" dirty="0">
                <a:latin typeface="+mn-lt"/>
              </a:endParaRPr>
            </a:p>
          </p:txBody>
        </p:sp>
        <p:grpSp>
          <p:nvGrpSpPr>
            <p:cNvPr id="5" name="Group 4"/>
            <p:cNvGrpSpPr/>
            <p:nvPr/>
          </p:nvGrpSpPr>
          <p:grpSpPr>
            <a:xfrm>
              <a:off x="5947076" y="1229455"/>
              <a:ext cx="2329572" cy="2329572"/>
              <a:chOff x="5944331" y="1002842"/>
              <a:chExt cx="2329572" cy="2329572"/>
            </a:xfrm>
          </p:grpSpPr>
          <p:grpSp>
            <p:nvGrpSpPr>
              <p:cNvPr id="22" name="Group 21"/>
              <p:cNvGrpSpPr/>
              <p:nvPr/>
            </p:nvGrpSpPr>
            <p:grpSpPr>
              <a:xfrm>
                <a:off x="5944331" y="1002842"/>
                <a:ext cx="2329572" cy="2329572"/>
                <a:chOff x="563513" y="177029"/>
                <a:chExt cx="2329572" cy="2329572"/>
              </a:xfrm>
            </p:grpSpPr>
            <p:sp>
              <p:nvSpPr>
                <p:cNvPr id="23" name="Pie 22"/>
                <p:cNvSpPr/>
                <p:nvPr/>
              </p:nvSpPr>
              <p:spPr>
                <a:xfrm>
                  <a:off x="563513" y="177029"/>
                  <a:ext cx="2329572" cy="2329572"/>
                </a:xfrm>
                <a:prstGeom prst="pie">
                  <a:avLst>
                    <a:gd name="adj1" fmla="val 9000000"/>
                    <a:gd name="adj2" fmla="val 16200000"/>
                  </a:avLst>
                </a:prstGeom>
                <a:solidFill>
                  <a:srgbClr val="0028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Pie 4"/>
                <p:cNvSpPr txBox="1"/>
                <p:nvPr/>
              </p:nvSpPr>
              <p:spPr>
                <a:xfrm>
                  <a:off x="776522" y="677037"/>
                  <a:ext cx="790390" cy="776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Adhesive woven bandage strip</a:t>
                  </a:r>
                  <a:endParaRPr lang="en-US" sz="1200" b="1" kern="1200" dirty="0"/>
                </a:p>
              </p:txBody>
            </p:sp>
          </p:grpSp>
          <p:sp>
            <p:nvSpPr>
              <p:cNvPr id="29" name="TextBox 28"/>
              <p:cNvSpPr txBox="1"/>
              <p:nvPr/>
            </p:nvSpPr>
            <p:spPr>
              <a:xfrm>
                <a:off x="6220295" y="1282433"/>
                <a:ext cx="837089"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 C</a:t>
                </a:r>
              </a:p>
            </p:txBody>
          </p:sp>
        </p:grpSp>
        <p:sp>
          <p:nvSpPr>
            <p:cNvPr id="33" name="Right Arrow 32"/>
            <p:cNvSpPr/>
            <p:nvPr/>
          </p:nvSpPr>
          <p:spPr>
            <a:xfrm rot="10800000">
              <a:off x="7111862" y="1812808"/>
              <a:ext cx="536418"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descr="Diagram of a subcombination of a circular gauze pad."/>
          <p:cNvGrpSpPr/>
          <p:nvPr/>
        </p:nvGrpSpPr>
        <p:grpSpPr>
          <a:xfrm>
            <a:off x="5118401" y="2818384"/>
            <a:ext cx="3986707" cy="2329572"/>
            <a:chOff x="5118401" y="2818384"/>
            <a:chExt cx="3986707" cy="2329572"/>
          </a:xfrm>
        </p:grpSpPr>
        <p:grpSp>
          <p:nvGrpSpPr>
            <p:cNvPr id="7" name="Group 6"/>
            <p:cNvGrpSpPr/>
            <p:nvPr/>
          </p:nvGrpSpPr>
          <p:grpSpPr>
            <a:xfrm>
              <a:off x="5118401" y="2818384"/>
              <a:ext cx="3986707" cy="2329572"/>
              <a:chOff x="5118401" y="2818384"/>
              <a:chExt cx="3986707" cy="2329572"/>
            </a:xfrm>
          </p:grpSpPr>
          <p:grpSp>
            <p:nvGrpSpPr>
              <p:cNvPr id="34" name="Group 33"/>
              <p:cNvGrpSpPr/>
              <p:nvPr/>
            </p:nvGrpSpPr>
            <p:grpSpPr>
              <a:xfrm>
                <a:off x="5118401" y="2818384"/>
                <a:ext cx="2329572" cy="2329572"/>
                <a:chOff x="585754" y="313846"/>
                <a:chExt cx="2329572" cy="2329572"/>
              </a:xfrm>
            </p:grpSpPr>
            <p:sp>
              <p:nvSpPr>
                <p:cNvPr id="35" name="Pie 34"/>
                <p:cNvSpPr/>
                <p:nvPr/>
              </p:nvSpPr>
              <p:spPr>
                <a:xfrm>
                  <a:off x="585754" y="313846"/>
                  <a:ext cx="2329572" cy="2329572"/>
                </a:xfrm>
                <a:prstGeom prst="pie">
                  <a:avLst>
                    <a:gd name="adj1" fmla="val 1800000"/>
                    <a:gd name="adj2" fmla="val 900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6" name="Pie 4"/>
                <p:cNvSpPr txBox="1"/>
                <p:nvPr/>
              </p:nvSpPr>
              <p:spPr>
                <a:xfrm>
                  <a:off x="1205571" y="1902583"/>
                  <a:ext cx="1053854" cy="721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Circular gauze pad</a:t>
                  </a:r>
                  <a:endParaRPr lang="en-US" sz="1200" b="1" kern="1200" dirty="0"/>
                </a:p>
              </p:txBody>
            </p:sp>
          </p:grpSp>
          <p:sp>
            <p:nvSpPr>
              <p:cNvPr id="28" name="TextBox 27"/>
              <p:cNvSpPr txBox="1"/>
              <p:nvPr/>
            </p:nvSpPr>
            <p:spPr>
              <a:xfrm>
                <a:off x="7512806" y="3400391"/>
                <a:ext cx="1592302" cy="1031051"/>
              </a:xfrm>
              <a:prstGeom prst="rect">
                <a:avLst/>
              </a:prstGeom>
              <a:noFill/>
            </p:spPr>
            <p:txBody>
              <a:bodyPr wrap="square" rtlCol="0">
                <a:spAutoFit/>
              </a:bodyPr>
              <a:lstStyle/>
              <a:p>
                <a:pPr lvl="0" defTabSz="761970">
                  <a:spcAft>
                    <a:spcPts val="600"/>
                  </a:spcAft>
                </a:pPr>
                <a:endParaRPr lang="en-US" sz="1400" dirty="0">
                  <a:solidFill>
                    <a:prstClr val="black"/>
                  </a:solidFill>
                  <a:latin typeface="+mn-lt"/>
                </a:endParaRPr>
              </a:p>
              <a:p>
                <a:pPr lvl="0" defTabSz="761970">
                  <a:spcAft>
                    <a:spcPts val="600"/>
                  </a:spcAft>
                </a:pPr>
                <a:r>
                  <a:rPr lang="en-US" sz="1400" dirty="0">
                    <a:solidFill>
                      <a:prstClr val="black"/>
                    </a:solidFill>
                    <a:latin typeface="+mn-lt"/>
                  </a:rPr>
                  <a:t>Claim </a:t>
                </a:r>
                <a:r>
                  <a:rPr lang="en-US" sz="1400" dirty="0" smtClean="0">
                    <a:solidFill>
                      <a:prstClr val="black"/>
                    </a:solidFill>
                    <a:latin typeface="+mn-lt"/>
                  </a:rPr>
                  <a:t>7. </a:t>
                </a:r>
                <a:r>
                  <a:rPr lang="en-US" sz="1400" dirty="0">
                    <a:solidFill>
                      <a:prstClr val="black"/>
                    </a:solidFill>
                    <a:latin typeface="+mn-lt"/>
                  </a:rPr>
                  <a:t>A gauze element formed of a circular pad.</a:t>
                </a:r>
              </a:p>
            </p:txBody>
          </p:sp>
          <p:sp>
            <p:nvSpPr>
              <p:cNvPr id="32" name="Right Arrow 31"/>
              <p:cNvSpPr/>
              <p:nvPr/>
            </p:nvSpPr>
            <p:spPr>
              <a:xfrm rot="10800000">
                <a:off x="6923561" y="3933983"/>
                <a:ext cx="536418" cy="3050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TextBox 29"/>
            <p:cNvSpPr txBox="1"/>
            <p:nvPr/>
          </p:nvSpPr>
          <p:spPr>
            <a:xfrm>
              <a:off x="5810106" y="4233043"/>
              <a:ext cx="840295"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 B</a:t>
              </a:r>
            </a:p>
          </p:txBody>
        </p:sp>
      </p:grpSp>
      <p:sp>
        <p:nvSpPr>
          <p:cNvPr id="11" name="Date Placeholder 10"/>
          <p:cNvSpPr>
            <a:spLocks noGrp="1"/>
          </p:cNvSpPr>
          <p:nvPr>
            <p:ph type="dt" sz="half" idx="10"/>
          </p:nvPr>
        </p:nvSpPr>
        <p:spPr/>
        <p:txBody>
          <a:bodyPr/>
          <a:lstStyle/>
          <a:p>
            <a:r>
              <a:rPr lang="en-US" smtClean="0"/>
              <a:t>May 2019</a:t>
            </a:r>
            <a:endParaRPr lang="en-US" dirty="0"/>
          </a:p>
        </p:txBody>
      </p:sp>
      <p:sp>
        <p:nvSpPr>
          <p:cNvPr id="12" name="Footer Placeholder 11"/>
          <p:cNvSpPr>
            <a:spLocks noGrp="1"/>
          </p:cNvSpPr>
          <p:nvPr>
            <p:ph type="ftr" sz="quarter" idx="11"/>
          </p:nvPr>
        </p:nvSpPr>
        <p:spPr/>
        <p:txBody>
          <a:bodyPr/>
          <a:lstStyle/>
          <a:p>
            <a:r>
              <a:rPr lang="en-US" smtClean="0"/>
              <a:t>Restriction Practice</a:t>
            </a:r>
            <a:endParaRPr lang="en-US" dirty="0"/>
          </a:p>
        </p:txBody>
      </p:sp>
      <p:sp>
        <p:nvSpPr>
          <p:cNvPr id="13" name="Slide Number Placeholder 12"/>
          <p:cNvSpPr>
            <a:spLocks noGrp="1"/>
          </p:cNvSpPr>
          <p:nvPr>
            <p:ph type="sldNum" sz="quarter" idx="12"/>
          </p:nvPr>
        </p:nvSpPr>
        <p:spPr/>
        <p:txBody>
          <a:bodyPr/>
          <a:lstStyle/>
          <a:p>
            <a:fld id="{92DA454B-C859-4892-B9FA-68B588C9F547}" type="slidenum">
              <a:rPr lang="en-US" smtClean="0"/>
              <a:pPr/>
              <a:t>34</a:t>
            </a:fld>
            <a:endParaRPr lang="en-US"/>
          </a:p>
        </p:txBody>
      </p:sp>
    </p:spTree>
    <p:extLst>
      <p:ext uri="{BB962C8B-B14F-4D97-AF65-F5344CB8AC3E}">
        <p14:creationId xmlns:p14="http://schemas.microsoft.com/office/powerpoint/2010/main" val="3162072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4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lvl="0"/>
            <a:r>
              <a:rPr lang="en-US" sz="1400" dirty="0"/>
              <a:t>Which A-B pairing applies (multiple choice)?</a:t>
            </a:r>
          </a:p>
          <a:p>
            <a:pPr lvl="1"/>
            <a:r>
              <a:rPr lang="en-US" sz="1200" dirty="0" err="1" smtClean="0"/>
              <a:t>ABspCbr</a:t>
            </a:r>
            <a:r>
              <a:rPr lang="en-US" sz="1200" dirty="0"/>
              <a:t> - </a:t>
            </a:r>
            <a:r>
              <a:rPr lang="en-US" sz="1200" dirty="0" err="1"/>
              <a:t>Bsp</a:t>
            </a:r>
            <a:r>
              <a:rPr lang="en-US" sz="1200" dirty="0"/>
              <a:t> - </a:t>
            </a:r>
            <a:r>
              <a:rPr lang="en-US" sz="1200" dirty="0" err="1" smtClean="0"/>
              <a:t>Csp</a:t>
            </a:r>
            <a:endParaRPr lang="en-US" sz="1200" dirty="0"/>
          </a:p>
          <a:p>
            <a:pPr lvl="1"/>
            <a:r>
              <a:rPr lang="en-US" sz="1200" dirty="0" err="1" smtClean="0"/>
              <a:t>ABspCsp</a:t>
            </a:r>
            <a:r>
              <a:rPr lang="en-US" sz="1200" dirty="0" smtClean="0"/>
              <a:t> - </a:t>
            </a:r>
            <a:r>
              <a:rPr lang="en-US" sz="1200" dirty="0" err="1"/>
              <a:t>Bsp</a:t>
            </a:r>
            <a:r>
              <a:rPr lang="en-US" sz="1200" dirty="0"/>
              <a:t> - </a:t>
            </a:r>
            <a:r>
              <a:rPr lang="en-US" sz="1200" dirty="0" err="1"/>
              <a:t>Csp</a:t>
            </a:r>
            <a:endParaRPr lang="en-US" sz="1200" dirty="0" smtClean="0"/>
          </a:p>
          <a:p>
            <a:pPr lvl="1"/>
            <a:r>
              <a:rPr lang="en-US" sz="1200" dirty="0" err="1" smtClean="0"/>
              <a:t>ABbrCsp</a:t>
            </a:r>
            <a:r>
              <a:rPr lang="en-US" sz="1200" dirty="0" smtClean="0"/>
              <a:t> </a:t>
            </a:r>
            <a:r>
              <a:rPr lang="en-US" sz="1200" dirty="0"/>
              <a:t>-</a:t>
            </a:r>
            <a:r>
              <a:rPr lang="en-US" sz="1200" dirty="0" smtClean="0"/>
              <a:t> </a:t>
            </a:r>
            <a:r>
              <a:rPr lang="en-US" sz="1200" dirty="0" err="1" smtClean="0"/>
              <a:t>Bbr</a:t>
            </a:r>
            <a:r>
              <a:rPr lang="en-US" sz="1200" dirty="0" smtClean="0"/>
              <a:t> - </a:t>
            </a:r>
            <a:r>
              <a:rPr lang="en-US" sz="1200" dirty="0" err="1" smtClean="0"/>
              <a:t>Cbr</a:t>
            </a:r>
            <a:endParaRPr lang="en-US" sz="1200" dirty="0"/>
          </a:p>
          <a:p>
            <a:r>
              <a:rPr lang="en-US" sz="1400" dirty="0"/>
              <a:t>  </a:t>
            </a:r>
          </a:p>
          <a:p>
            <a:r>
              <a:rPr lang="en-US" sz="1400" dirty="0"/>
              <a:t>Can it be shown that the subcombination claims are separately usable, do not overlap in scope, and are not obvious variants (Yes/No)?</a:t>
            </a:r>
          </a:p>
          <a:p>
            <a:r>
              <a:rPr lang="en-US" sz="1400" dirty="0"/>
              <a:t>	Yes. Subcombination B (claim </a:t>
            </a:r>
            <a:r>
              <a:rPr lang="en-US" sz="1400" dirty="0" smtClean="0"/>
              <a:t>7, circular gauze pad) </a:t>
            </a:r>
            <a:r>
              <a:rPr lang="en-US" sz="1400" dirty="0"/>
              <a:t>can be used without </a:t>
            </a:r>
            <a:r>
              <a:rPr lang="en-US" sz="1400" dirty="0" smtClean="0"/>
              <a:t>an adhesive woven bandage strip and </a:t>
            </a:r>
            <a:r>
              <a:rPr lang="en-US" sz="1400" dirty="0"/>
              <a:t>subcombination C (claim </a:t>
            </a:r>
            <a:r>
              <a:rPr lang="en-US" sz="1400" dirty="0" smtClean="0"/>
              <a:t>8, adhesive woven bandage strip) </a:t>
            </a:r>
            <a:r>
              <a:rPr lang="en-US" sz="1400" dirty="0"/>
              <a:t>can be used </a:t>
            </a:r>
            <a:r>
              <a:rPr lang="en-US" sz="1400" dirty="0" smtClean="0"/>
              <a:t>without </a:t>
            </a:r>
            <a:r>
              <a:rPr lang="en-US" sz="1400" dirty="0"/>
              <a:t>a </a:t>
            </a:r>
            <a:r>
              <a:rPr lang="en-US" sz="1400" dirty="0" smtClean="0"/>
              <a:t>circular gauze pad. </a:t>
            </a:r>
            <a:r>
              <a:rPr lang="en-US" sz="1400" dirty="0"/>
              <a:t>Additionally, subcombination B and subcombination C do not overlap in scope and are not obvious variants.</a:t>
            </a:r>
          </a:p>
          <a:p>
            <a:r>
              <a:rPr lang="en-US" sz="1400" dirty="0"/>
              <a:t> </a:t>
            </a:r>
          </a:p>
          <a:p>
            <a:r>
              <a:rPr lang="en-US" sz="1400" dirty="0"/>
              <a:t>Is this sufficient to establish that each subcombination is distinct from the combination (Yes/No)?</a:t>
            </a:r>
          </a:p>
          <a:p>
            <a:r>
              <a:rPr lang="en-US" sz="1400" dirty="0"/>
              <a:t>	No. Both two-way distinctness (combination-subcombination) and serious burden must be shown. Sub B does not meet the two-way (combination/subcombination) test since the combination requires all of the particulars of the subcombination. </a:t>
            </a:r>
            <a:r>
              <a:rPr lang="en-US" sz="1400" dirty="0" smtClean="0"/>
              <a:t>Additionally, Sub </a:t>
            </a:r>
            <a:r>
              <a:rPr lang="en-US" sz="1400" dirty="0"/>
              <a:t>C does not meet the two-way (combination/subcombination) test since the combination requires all of the particulars of the </a:t>
            </a:r>
            <a:r>
              <a:rPr lang="en-US" sz="1400" dirty="0" smtClean="0"/>
              <a:t>subcombination. Therefore, the restriction </a:t>
            </a:r>
            <a:r>
              <a:rPr lang="en-US" sz="1400" dirty="0"/>
              <a:t>requirement will result in two distinct </a:t>
            </a:r>
            <a:r>
              <a:rPr lang="en-US" sz="1400" dirty="0" smtClean="0"/>
              <a:t>groups: Group </a:t>
            </a:r>
            <a:r>
              <a:rPr lang="en-US" sz="1400" dirty="0"/>
              <a:t>I: combination (claim </a:t>
            </a:r>
            <a:r>
              <a:rPr lang="en-US" sz="1400" dirty="0" smtClean="0"/>
              <a:t>6) </a:t>
            </a:r>
            <a:r>
              <a:rPr lang="en-US" sz="1400" dirty="0"/>
              <a:t>+ Sub B (claim </a:t>
            </a:r>
            <a:r>
              <a:rPr lang="en-US" sz="1400" dirty="0" smtClean="0"/>
              <a:t>7); </a:t>
            </a:r>
            <a:r>
              <a:rPr lang="en-US" sz="1400" dirty="0"/>
              <a:t>Group II: combination (claim 6) </a:t>
            </a:r>
            <a:r>
              <a:rPr lang="en-US" sz="1400" dirty="0" smtClean="0"/>
              <a:t>+ Sub </a:t>
            </a:r>
            <a:r>
              <a:rPr lang="en-US" sz="1400" dirty="0"/>
              <a:t>C (claim </a:t>
            </a:r>
            <a:r>
              <a:rPr lang="en-US" sz="1400" dirty="0" smtClean="0"/>
              <a:t>8).</a:t>
            </a:r>
            <a:endParaRPr lang="en-US" sz="1400" dirty="0"/>
          </a:p>
          <a:p>
            <a:endParaRPr lang="en-US" sz="9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32370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2" end="2"/>
                                            </p:txEl>
                                          </p:spTgt>
                                        </p:tgtEl>
                                        <p:attrNameLst>
                                          <p:attrName>style.color</p:attrName>
                                        </p:attrNameLst>
                                      </p:cBhvr>
                                      <p:to>
                                        <a:srgbClr val="00B050"/>
                                      </p:to>
                                    </p:animClr>
                                  </p:childTnLst>
                                </p:cTn>
                              </p:par>
                              <p:par>
                                <p:cTn id="7" presetID="26" presetClass="emph" presetSubtype="0" fill="hold" nodeType="withEffect">
                                  <p:stCondLst>
                                    <p:cond delay="0"/>
                                  </p:stCondLst>
                                  <p:childTnLst>
                                    <p:animEffect transition="out" filter="fade">
                                      <p:cBhvr>
                                        <p:cTn id="8" dur="500" tmFilter="0, 0; .2, .5; .8, .5; 1, 0"/>
                                        <p:tgtEl>
                                          <p:spTgt spid="3">
                                            <p:txEl>
                                              <p:pRg st="2" end="2"/>
                                            </p:txEl>
                                          </p:spTgt>
                                        </p:tgtEl>
                                      </p:cBhvr>
                                    </p:animEffect>
                                    <p:animScale>
                                      <p:cBhvr>
                                        <p:cTn id="9" dur="250" autoRev="1" fill="hold"/>
                                        <p:tgtEl>
                                          <p:spTgt spid="3">
                                            <p:txEl>
                                              <p:pRg st="2" end="2"/>
                                            </p:txEl>
                                          </p:spTgt>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500"/>
                                        <p:tgtEl>
                                          <p:spTgt spid="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dirty="0"/>
              <a:t>Summary: Knowledge check </a:t>
            </a:r>
            <a:r>
              <a:rPr lang="en-US" dirty="0" smtClean="0"/>
              <a:t>4</a:t>
            </a:r>
            <a:endParaRPr lang="en-US" altLang="en-US" sz="2800" dirty="0">
              <a:latin typeface="Segoe UI" panose="020B0502040204020203" pitchFamily="34" charset="0"/>
            </a:endParaRPr>
          </a:p>
        </p:txBody>
      </p:sp>
      <p:sp>
        <p:nvSpPr>
          <p:cNvPr id="13317" name="Rectangle 3"/>
          <p:cNvSpPr>
            <a:spLocks noGrp="1" noChangeArrowheads="1"/>
          </p:cNvSpPr>
          <p:nvPr>
            <p:ph idx="1"/>
          </p:nvPr>
        </p:nvSpPr>
        <p:spPr>
          <a:xfrm>
            <a:off x="457200" y="1054100"/>
            <a:ext cx="4371751" cy="4102101"/>
          </a:xfrm>
        </p:spPr>
        <p:txBody>
          <a:bodyPr>
            <a:noAutofit/>
          </a:bodyPr>
          <a:lstStyle/>
          <a:p>
            <a:pPr marL="0" lvl="0" indent="0" defTabSz="914400">
              <a:spcBef>
                <a:spcPct val="0"/>
              </a:spcBef>
              <a:spcAft>
                <a:spcPts val="600"/>
              </a:spcAft>
              <a:buNone/>
            </a:pPr>
            <a:r>
              <a:rPr lang="en-US" sz="2000" b="1" dirty="0" err="1" smtClean="0">
                <a:solidFill>
                  <a:prstClr val="black"/>
                </a:solidFill>
                <a:latin typeface="+mn-lt"/>
              </a:rPr>
              <a:t>AB</a:t>
            </a:r>
            <a:r>
              <a:rPr lang="en-US" sz="2000" b="1" baseline="-25000" dirty="0" err="1" smtClean="0">
                <a:solidFill>
                  <a:prstClr val="black"/>
                </a:solidFill>
                <a:latin typeface="+mn-lt"/>
              </a:rPr>
              <a:t>sp</a:t>
            </a:r>
            <a:r>
              <a:rPr lang="en-US" sz="2000" b="1" dirty="0" err="1" smtClean="0">
                <a:solidFill>
                  <a:prstClr val="black"/>
                </a:solidFill>
                <a:latin typeface="+mn-lt"/>
              </a:rPr>
              <a:t>C</a:t>
            </a:r>
            <a:r>
              <a:rPr lang="en-US" sz="2000" b="1" baseline="-25000" dirty="0" err="1" smtClean="0">
                <a:solidFill>
                  <a:prstClr val="black"/>
                </a:solidFill>
                <a:latin typeface="+mn-lt"/>
              </a:rPr>
              <a:t>sp</a:t>
            </a:r>
            <a:r>
              <a:rPr lang="en-US" sz="2000" b="1" dirty="0" smtClean="0">
                <a:solidFill>
                  <a:prstClr val="black"/>
                </a:solidFill>
                <a:latin typeface="+mn-lt"/>
              </a:rPr>
              <a:t>- </a:t>
            </a:r>
            <a:r>
              <a:rPr lang="en-US" sz="2000" b="1" dirty="0" err="1">
                <a:solidFill>
                  <a:prstClr val="black"/>
                </a:solidFill>
                <a:latin typeface="+mn-lt"/>
              </a:rPr>
              <a:t>B</a:t>
            </a:r>
            <a:r>
              <a:rPr lang="en-US" sz="2000" b="1" baseline="-25000" dirty="0" err="1">
                <a:solidFill>
                  <a:prstClr val="black"/>
                </a:solidFill>
                <a:latin typeface="+mn-lt"/>
              </a:rPr>
              <a:t>sp</a:t>
            </a:r>
            <a:r>
              <a:rPr lang="en-US" sz="2000" b="1" dirty="0">
                <a:solidFill>
                  <a:prstClr val="black"/>
                </a:solidFill>
                <a:latin typeface="+mn-lt"/>
              </a:rPr>
              <a:t> - </a:t>
            </a:r>
            <a:r>
              <a:rPr lang="en-US" sz="2000" b="1" dirty="0" err="1" smtClean="0">
                <a:solidFill>
                  <a:prstClr val="black"/>
                </a:solidFill>
                <a:latin typeface="+mn-lt"/>
              </a:rPr>
              <a:t>C</a:t>
            </a:r>
            <a:r>
              <a:rPr lang="en-US" sz="2000" b="1" baseline="-25000" dirty="0" err="1" smtClean="0">
                <a:solidFill>
                  <a:prstClr val="black"/>
                </a:solidFill>
                <a:latin typeface="+mn-lt"/>
              </a:rPr>
              <a:t>sp</a:t>
            </a:r>
            <a:endParaRPr lang="en-US" sz="1400" b="1" dirty="0" smtClean="0">
              <a:latin typeface="+mn-lt"/>
            </a:endParaRPr>
          </a:p>
          <a:p>
            <a:pPr marL="0" indent="0" defTabSz="761970" fontAlgn="base">
              <a:lnSpc>
                <a:spcPct val="120000"/>
              </a:lnSpc>
              <a:spcBef>
                <a:spcPct val="0"/>
              </a:spcBef>
              <a:buNone/>
            </a:pPr>
            <a:endParaRPr lang="en-US" sz="1400" dirty="0" smtClean="0"/>
          </a:p>
          <a:p>
            <a:pPr marL="168275" indent="-168275" defTabSz="761970" fontAlgn="base">
              <a:lnSpc>
                <a:spcPct val="120000"/>
              </a:lnSpc>
              <a:spcBef>
                <a:spcPct val="0"/>
              </a:spcBef>
            </a:pPr>
            <a:r>
              <a:rPr lang="en-US" sz="1400" dirty="0" smtClean="0"/>
              <a:t>The presence of the first subcombination (the gauze element of claim 7) is evidence that the details of the second subcombination (the adhesive bandage of claim 8) are not required for patentability </a:t>
            </a:r>
            <a:r>
              <a:rPr lang="en-US" sz="1400" dirty="0"/>
              <a:t>o</a:t>
            </a:r>
            <a:r>
              <a:rPr lang="en-US" sz="1400" dirty="0" smtClean="0"/>
              <a:t>f the combination (the wound dressing of claim 6) and vice versa. </a:t>
            </a:r>
          </a:p>
          <a:p>
            <a:pPr defTabSz="761970" fontAlgn="base">
              <a:lnSpc>
                <a:spcPct val="120000"/>
              </a:lnSpc>
              <a:spcBef>
                <a:spcPct val="0"/>
              </a:spcBef>
            </a:pPr>
            <a:endParaRPr lang="en-US" sz="1400" dirty="0" smtClean="0"/>
          </a:p>
          <a:p>
            <a:pPr marL="168275" indent="-168275" defTabSz="761970" fontAlgn="base">
              <a:lnSpc>
                <a:spcPct val="120000"/>
              </a:lnSpc>
              <a:spcBef>
                <a:spcPct val="0"/>
              </a:spcBef>
            </a:pPr>
            <a:r>
              <a:rPr lang="en-US" sz="1400" b="1" dirty="0" smtClean="0"/>
              <a:t>Distinct</a:t>
            </a:r>
            <a:r>
              <a:rPr lang="en-US" sz="1400" dirty="0" smtClean="0"/>
              <a:t> - a restriction between the subcombinations would be proper upon a showing of serious search and examination burden. </a:t>
            </a:r>
          </a:p>
          <a:p>
            <a:pPr marL="168275" indent="-168275" defTabSz="761970" fontAlgn="base">
              <a:lnSpc>
                <a:spcPct val="120000"/>
              </a:lnSpc>
              <a:spcBef>
                <a:spcPct val="0"/>
              </a:spcBef>
            </a:pPr>
            <a:endParaRPr lang="en-US" sz="1400" i="1" dirty="0"/>
          </a:p>
          <a:p>
            <a:pPr marL="168275" indent="-168275" defTabSz="761970" fontAlgn="base">
              <a:lnSpc>
                <a:spcPct val="120000"/>
              </a:lnSpc>
              <a:spcBef>
                <a:spcPct val="0"/>
              </a:spcBef>
            </a:pPr>
            <a:endParaRPr lang="en-US" sz="1000" i="1" dirty="0" smtClean="0"/>
          </a:p>
          <a:p>
            <a:pPr marL="0" indent="0">
              <a:spcAft>
                <a:spcPts val="600"/>
              </a:spcAft>
              <a:buNone/>
            </a:pPr>
            <a:r>
              <a:rPr lang="en-US" sz="1200" i="1" dirty="0" smtClean="0"/>
              <a:t>MPEP </a:t>
            </a:r>
            <a:r>
              <a:rPr lang="en-US" sz="1200" i="1" dirty="0"/>
              <a:t>806.05(d</a:t>
            </a:r>
            <a:r>
              <a:rPr lang="en-US" sz="1200" i="1" dirty="0" smtClean="0"/>
              <a:t>)</a:t>
            </a:r>
            <a:r>
              <a:rPr lang="en-US" sz="1200" dirty="0" smtClean="0"/>
              <a:t>)</a:t>
            </a:r>
            <a:endParaRPr lang="en-US" sz="1200" dirty="0"/>
          </a:p>
        </p:txBody>
      </p:sp>
      <p:grpSp>
        <p:nvGrpSpPr>
          <p:cNvPr id="17" name="Group 16" descr="Diagram of a combination including an adhesive woven bandage strip, antibiotic ointment, and a circular gauze pad."/>
          <p:cNvGrpSpPr/>
          <p:nvPr/>
        </p:nvGrpSpPr>
        <p:grpSpPr>
          <a:xfrm>
            <a:off x="4722360" y="912813"/>
            <a:ext cx="3735840" cy="2919886"/>
            <a:chOff x="4529941" y="833767"/>
            <a:chExt cx="3404361" cy="2773300"/>
          </a:xfrm>
        </p:grpSpPr>
        <p:graphicFrame>
          <p:nvGraphicFramePr>
            <p:cNvPr id="18" name="Diagram 17"/>
            <p:cNvGraphicFramePr/>
            <p:nvPr>
              <p:extLst>
                <p:ext uri="{D42A27DB-BD31-4B8C-83A1-F6EECF244321}">
                  <p14:modId xmlns:p14="http://schemas.microsoft.com/office/powerpoint/2010/main" val="3208149157"/>
                </p:ext>
              </p:extLst>
            </p:nvPr>
          </p:nvGraphicFramePr>
          <p:xfrm>
            <a:off x="4529941" y="833767"/>
            <a:ext cx="3404361" cy="277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a:off x="5313279" y="2220417"/>
              <a:ext cx="1837683"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COMBINATION</a:t>
              </a:r>
              <a:endParaRPr lang="en-US" b="1" dirty="0">
                <a:ln>
                  <a:solidFill>
                    <a:schemeClr val="tx1"/>
                  </a:solidFill>
                </a:ln>
                <a:solidFill>
                  <a:schemeClr val="bg1"/>
                </a:solidFill>
                <a:latin typeface="+mj-lt"/>
              </a:endParaRPr>
            </a:p>
          </p:txBody>
        </p:sp>
      </p:grpSp>
      <p:grpSp>
        <p:nvGrpSpPr>
          <p:cNvPr id="2" name="Group 1" descr="Diagram of a subcombination of a circular gauze pad."/>
          <p:cNvGrpSpPr/>
          <p:nvPr/>
        </p:nvGrpSpPr>
        <p:grpSpPr>
          <a:xfrm>
            <a:off x="6042198" y="2815381"/>
            <a:ext cx="2329572" cy="2401775"/>
            <a:chOff x="6042198" y="2815381"/>
            <a:chExt cx="2329572" cy="2401775"/>
          </a:xfrm>
        </p:grpSpPr>
        <p:grpSp>
          <p:nvGrpSpPr>
            <p:cNvPr id="20" name="Group 19"/>
            <p:cNvGrpSpPr/>
            <p:nvPr/>
          </p:nvGrpSpPr>
          <p:grpSpPr>
            <a:xfrm>
              <a:off x="6042198" y="2815381"/>
              <a:ext cx="2329572" cy="2401775"/>
              <a:chOff x="517607" y="221866"/>
              <a:chExt cx="2329572" cy="2401775"/>
            </a:xfrm>
          </p:grpSpPr>
          <p:sp>
            <p:nvSpPr>
              <p:cNvPr id="21" name="Pie 20"/>
              <p:cNvSpPr/>
              <p:nvPr/>
            </p:nvSpPr>
            <p:spPr>
              <a:xfrm>
                <a:off x="517607" y="221866"/>
                <a:ext cx="2329572" cy="2329572"/>
              </a:xfrm>
              <a:prstGeom prst="pie">
                <a:avLst>
                  <a:gd name="adj1" fmla="val 1800000"/>
                  <a:gd name="adj2" fmla="val 9000000"/>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Pie 4"/>
              <p:cNvSpPr txBox="1"/>
              <p:nvPr/>
            </p:nvSpPr>
            <p:spPr>
              <a:xfrm>
                <a:off x="1205571" y="1902583"/>
                <a:ext cx="1053854" cy="7210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000" b="1" kern="1200" dirty="0" smtClean="0"/>
                  <a:t>Circular gauze pad</a:t>
                </a:r>
                <a:endParaRPr lang="en-US" sz="1000" b="1" kern="1200" dirty="0"/>
              </a:p>
            </p:txBody>
          </p:sp>
        </p:grpSp>
        <p:sp>
          <p:nvSpPr>
            <p:cNvPr id="34" name="TextBox 33"/>
            <p:cNvSpPr txBox="1"/>
            <p:nvPr/>
          </p:nvSpPr>
          <p:spPr>
            <a:xfrm>
              <a:off x="6802050" y="4322020"/>
              <a:ext cx="840295"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 B</a:t>
              </a:r>
            </a:p>
          </p:txBody>
        </p:sp>
      </p:grpSp>
      <p:grpSp>
        <p:nvGrpSpPr>
          <p:cNvPr id="23" name="Group 22" descr="Diagram of a subcombination of an adhesive woven bandage strip."/>
          <p:cNvGrpSpPr/>
          <p:nvPr/>
        </p:nvGrpSpPr>
        <p:grpSpPr>
          <a:xfrm>
            <a:off x="4777386" y="3619744"/>
            <a:ext cx="2445164" cy="2285756"/>
            <a:chOff x="5907743" y="1045256"/>
            <a:chExt cx="2329572" cy="2329572"/>
          </a:xfrm>
        </p:grpSpPr>
        <p:grpSp>
          <p:nvGrpSpPr>
            <p:cNvPr id="24" name="Group 23"/>
            <p:cNvGrpSpPr/>
            <p:nvPr/>
          </p:nvGrpSpPr>
          <p:grpSpPr>
            <a:xfrm>
              <a:off x="5907743" y="1045256"/>
              <a:ext cx="2329572" cy="2329572"/>
              <a:chOff x="526925" y="219443"/>
              <a:chExt cx="2329572" cy="2329572"/>
            </a:xfrm>
          </p:grpSpPr>
          <p:sp>
            <p:nvSpPr>
              <p:cNvPr id="26" name="Pie 25"/>
              <p:cNvSpPr/>
              <p:nvPr/>
            </p:nvSpPr>
            <p:spPr>
              <a:xfrm>
                <a:off x="526925" y="219443"/>
                <a:ext cx="2329572" cy="2329572"/>
              </a:xfrm>
              <a:prstGeom prst="pie">
                <a:avLst>
                  <a:gd name="adj1" fmla="val 9000000"/>
                  <a:gd name="adj2" fmla="val 16200000"/>
                </a:avLst>
              </a:prstGeom>
              <a:solidFill>
                <a:srgbClr val="0028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Pie 4"/>
              <p:cNvSpPr txBox="1"/>
              <p:nvPr/>
            </p:nvSpPr>
            <p:spPr>
              <a:xfrm>
                <a:off x="597267" y="815374"/>
                <a:ext cx="1094444" cy="7765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000" b="1" kern="1200" dirty="0" smtClean="0"/>
                  <a:t>Adhesive woven bandage strip</a:t>
                </a:r>
                <a:endParaRPr lang="en-US" sz="1000" b="1" kern="1200" dirty="0"/>
              </a:p>
            </p:txBody>
          </p:sp>
        </p:grpSp>
        <p:sp>
          <p:nvSpPr>
            <p:cNvPr id="25" name="TextBox 24"/>
            <p:cNvSpPr txBox="1"/>
            <p:nvPr/>
          </p:nvSpPr>
          <p:spPr>
            <a:xfrm>
              <a:off x="6183081" y="1338164"/>
              <a:ext cx="837088" cy="369332"/>
            </a:xfrm>
            <a:prstGeom prst="rect">
              <a:avLst/>
            </a:prstGeom>
            <a:noFill/>
          </p:spPr>
          <p:txBody>
            <a:bodyPr wrap="none" rtlCol="0">
              <a:spAutoFit/>
            </a:bodyPr>
            <a:lstStyle/>
            <a:p>
              <a:r>
                <a:rPr lang="en-US" b="1" dirty="0" smtClean="0">
                  <a:ln>
                    <a:solidFill>
                      <a:schemeClr val="tx1"/>
                    </a:solidFill>
                  </a:ln>
                  <a:solidFill>
                    <a:schemeClr val="bg1"/>
                  </a:solidFill>
                  <a:latin typeface="+mj-lt"/>
                </a:rPr>
                <a:t>SUB </a:t>
              </a:r>
              <a:r>
                <a:rPr lang="en-US" b="1" dirty="0">
                  <a:ln>
                    <a:solidFill>
                      <a:schemeClr val="tx1"/>
                    </a:solidFill>
                  </a:ln>
                  <a:solidFill>
                    <a:schemeClr val="bg1"/>
                  </a:solidFill>
                  <a:latin typeface="+mj-lt"/>
                </a:rPr>
                <a:t>C</a:t>
              </a:r>
              <a:endParaRPr lang="en-US" b="1" dirty="0" smtClean="0">
                <a:ln>
                  <a:solidFill>
                    <a:schemeClr val="tx1"/>
                  </a:solidFill>
                </a:ln>
                <a:solidFill>
                  <a:schemeClr val="bg1"/>
                </a:solidFill>
                <a:latin typeface="+mj-lt"/>
              </a:endParaRPr>
            </a:p>
          </p:txBody>
        </p:sp>
      </p:grpSp>
      <p:sp>
        <p:nvSpPr>
          <p:cNvPr id="6" name="Date Placeholder 5"/>
          <p:cNvSpPr>
            <a:spLocks noGrp="1"/>
          </p:cNvSpPr>
          <p:nvPr>
            <p:ph type="dt" sz="half" idx="10"/>
          </p:nvPr>
        </p:nvSpPr>
        <p:spPr/>
        <p:txBody>
          <a:bodyPr/>
          <a:lstStyle/>
          <a:p>
            <a:r>
              <a:rPr lang="en-US" smtClean="0"/>
              <a:t>May 2019</a:t>
            </a:r>
            <a:endParaRPr lang="en-US" dirty="0"/>
          </a:p>
        </p:txBody>
      </p:sp>
      <p:sp>
        <p:nvSpPr>
          <p:cNvPr id="7" name="Footer Placeholder 6"/>
          <p:cNvSpPr>
            <a:spLocks noGrp="1"/>
          </p:cNvSpPr>
          <p:nvPr>
            <p:ph type="ftr" sz="quarter" idx="11"/>
          </p:nvPr>
        </p:nvSpPr>
        <p:spPr/>
        <p:txBody>
          <a:bodyPr/>
          <a:lstStyle/>
          <a:p>
            <a:r>
              <a:rPr lang="en-US" smtClean="0"/>
              <a:t>Restriction Practice</a:t>
            </a:r>
            <a:endParaRPr lang="en-US" dirty="0"/>
          </a:p>
        </p:txBody>
      </p:sp>
      <p:sp>
        <p:nvSpPr>
          <p:cNvPr id="8" name="Slide Number Placeholder 7"/>
          <p:cNvSpPr>
            <a:spLocks noGrp="1"/>
          </p:cNvSpPr>
          <p:nvPr>
            <p:ph type="sldNum" sz="quarter" idx="12"/>
          </p:nvPr>
        </p:nvSpPr>
        <p:spPr/>
        <p:txBody>
          <a:bodyPr/>
          <a:lstStyle/>
          <a:p>
            <a:fld id="{92DA454B-C859-4892-B9FA-68B588C9F547}" type="slidenum">
              <a:rPr lang="en-US" smtClean="0"/>
              <a:pPr/>
              <a:t>36</a:t>
            </a:fld>
            <a:endParaRPr lang="en-US"/>
          </a:p>
        </p:txBody>
      </p:sp>
    </p:spTree>
    <p:extLst>
      <p:ext uri="{BB962C8B-B14F-4D97-AF65-F5344CB8AC3E}">
        <p14:creationId xmlns:p14="http://schemas.microsoft.com/office/powerpoint/2010/main" val="194758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2.22222E-6 L 0.0467 -0.40916 " pathEditMode="relative" rAng="0" ptsTypes="AA">
                                      <p:cBhvr>
                                        <p:cTn id="6" dur="1500" fill="hold"/>
                                        <p:tgtEl>
                                          <p:spTgt spid="23"/>
                                        </p:tgtEl>
                                        <p:attrNameLst>
                                          <p:attrName>ppt_x</p:attrName>
                                          <p:attrName>ppt_y</p:attrName>
                                        </p:attrNameLst>
                                      </p:cBhvr>
                                      <p:rCtr x="2326" y="-20472"/>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4.44444E-6 0 L -0.08819 -0.26917 " pathEditMode="relative" rAng="0" ptsTypes="AA">
                                      <p:cBhvr>
                                        <p:cTn id="10" dur="1500" fill="hold"/>
                                        <p:tgtEl>
                                          <p:spTgt spid="2"/>
                                        </p:tgtEl>
                                        <p:attrNameLst>
                                          <p:attrName>ppt_x</p:attrName>
                                          <p:attrName>ppt_y</p:attrName>
                                        </p:attrNameLst>
                                      </p:cBhvr>
                                      <p:rCtr x="-4410" y="-1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Process and apparatus for its practice</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indent="0">
              <a:buNone/>
            </a:pPr>
            <a:r>
              <a:rPr lang="en-US" sz="2400" dirty="0" smtClean="0"/>
              <a:t>Restriction </a:t>
            </a:r>
            <a:r>
              <a:rPr lang="en-US" sz="2400" dirty="0"/>
              <a:t>between a </a:t>
            </a:r>
            <a:r>
              <a:rPr lang="en-US" sz="2400" dirty="0" smtClean="0"/>
              <a:t>process and an apparatus for its practice is based on a </a:t>
            </a:r>
            <a:r>
              <a:rPr lang="en-US" sz="2400" b="1" dirty="0" smtClean="0"/>
              <a:t>one-way </a:t>
            </a:r>
            <a:r>
              <a:rPr lang="en-US" sz="2400" dirty="0"/>
              <a:t>test for distinctness:</a:t>
            </a:r>
          </a:p>
          <a:p>
            <a:pPr marL="457200" indent="0">
              <a:buNone/>
            </a:pPr>
            <a:r>
              <a:rPr lang="en-US" sz="2400" dirty="0" smtClean="0"/>
              <a:t>(i) The </a:t>
            </a:r>
            <a:r>
              <a:rPr lang="en-US" sz="2400" dirty="0"/>
              <a:t>process as claimed can be practiced by another materially different apparatus or by hand; OR</a:t>
            </a:r>
          </a:p>
          <a:p>
            <a:pPr marL="457200" indent="0">
              <a:buNone/>
            </a:pPr>
            <a:r>
              <a:rPr lang="en-US" sz="2400" dirty="0" smtClean="0"/>
              <a:t>(ii) The </a:t>
            </a:r>
            <a:r>
              <a:rPr lang="en-US" sz="2400" dirty="0"/>
              <a:t>apparatus as claimed can be used to practice another materially different </a:t>
            </a:r>
            <a:r>
              <a:rPr lang="en-US" sz="2400" dirty="0" smtClean="0"/>
              <a:t>process.</a:t>
            </a:r>
          </a:p>
          <a:p>
            <a:pPr marL="0" indent="0">
              <a:buNone/>
            </a:pPr>
            <a:endParaRPr lang="en-US" sz="2000" dirty="0" smtClean="0"/>
          </a:p>
          <a:p>
            <a:pPr marL="0" indent="0">
              <a:buNone/>
            </a:pPr>
            <a:r>
              <a:rPr lang="en-US" sz="2000" i="1" dirty="0" smtClean="0"/>
              <a:t>MPEP </a:t>
            </a:r>
            <a:r>
              <a:rPr lang="en-US" sz="2000" i="1" dirty="0"/>
              <a:t>806.05(e)</a:t>
            </a:r>
            <a:r>
              <a:rPr lang="en-US" sz="2000" dirty="0"/>
              <a:t>; </a:t>
            </a:r>
            <a:r>
              <a:rPr lang="en-US" sz="2000" i="1" dirty="0"/>
              <a:t>FP 8.17</a:t>
            </a:r>
            <a:endParaRPr lang="en-US" sz="2000" i="1" dirty="0" smtClean="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37</a:t>
            </a:fld>
            <a:endParaRPr lang="en-US"/>
          </a:p>
        </p:txBody>
      </p:sp>
    </p:spTree>
    <p:extLst>
      <p:ext uri="{BB962C8B-B14F-4D97-AF65-F5344CB8AC3E}">
        <p14:creationId xmlns:p14="http://schemas.microsoft.com/office/powerpoint/2010/main" val="3970597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000" dirty="0" smtClean="0">
                <a:latin typeface="Segoe UI" panose="020B0502040204020203" pitchFamily="34" charset="0"/>
              </a:rPr>
              <a:t>Knowledge check 5</a:t>
            </a:r>
            <a:endParaRPr lang="en-US" altLang="en-US" sz="3000" dirty="0">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lvl="0" indent="0" defTabSz="761970" fontAlgn="base">
              <a:spcBef>
                <a:spcPct val="0"/>
              </a:spcBef>
              <a:spcAft>
                <a:spcPct val="0"/>
              </a:spcAft>
              <a:buNone/>
            </a:pPr>
            <a:r>
              <a:rPr lang="en-US" sz="1600" dirty="0" smtClean="0">
                <a:solidFill>
                  <a:prstClr val="black"/>
                </a:solidFill>
              </a:rPr>
              <a:t>Claim </a:t>
            </a:r>
            <a:r>
              <a:rPr lang="en-US" sz="1600" dirty="0">
                <a:solidFill>
                  <a:prstClr val="black"/>
                </a:solidFill>
              </a:rPr>
              <a:t>1. A process of painting a wall comprising:</a:t>
            </a:r>
          </a:p>
          <a:p>
            <a:pPr marL="0" lvl="0" indent="0" defTabSz="761970" fontAlgn="base">
              <a:spcBef>
                <a:spcPct val="0"/>
              </a:spcBef>
              <a:spcAft>
                <a:spcPct val="0"/>
              </a:spcAft>
              <a:buNone/>
            </a:pPr>
            <a:r>
              <a:rPr lang="en-US" sz="1600" dirty="0">
                <a:solidFill>
                  <a:prstClr val="black"/>
                </a:solidFill>
              </a:rPr>
              <a:t>   depositing primer on the wall with a tool; and </a:t>
            </a:r>
          </a:p>
          <a:p>
            <a:pPr marL="0" lvl="0" indent="0" defTabSz="761970" fontAlgn="base">
              <a:spcBef>
                <a:spcPct val="0"/>
              </a:spcBef>
              <a:buNone/>
            </a:pPr>
            <a:r>
              <a:rPr lang="en-US" sz="1600" dirty="0">
                <a:solidFill>
                  <a:prstClr val="black"/>
                </a:solidFill>
              </a:rPr>
              <a:t>   depositing a pigmented latex paint on the wall </a:t>
            </a:r>
          </a:p>
          <a:p>
            <a:pPr marL="0" lvl="0" indent="0" defTabSz="761970" fontAlgn="base">
              <a:spcBef>
                <a:spcPct val="0"/>
              </a:spcBef>
              <a:buNone/>
            </a:pPr>
            <a:r>
              <a:rPr lang="en-US" sz="1600" dirty="0">
                <a:solidFill>
                  <a:prstClr val="black"/>
                </a:solidFill>
              </a:rPr>
              <a:t>with the tool.</a:t>
            </a:r>
          </a:p>
          <a:p>
            <a:pPr marL="0" lvl="0" indent="0" defTabSz="761970" fontAlgn="base">
              <a:spcBef>
                <a:spcPct val="0"/>
              </a:spcBef>
              <a:spcAft>
                <a:spcPct val="0"/>
              </a:spcAft>
              <a:buNone/>
            </a:pPr>
            <a:endParaRPr lang="en-US" sz="1600" dirty="0">
              <a:solidFill>
                <a:prstClr val="black"/>
              </a:solidFill>
            </a:endParaRPr>
          </a:p>
          <a:p>
            <a:pPr marL="0" lvl="0" indent="0" defTabSz="761970" fontAlgn="base">
              <a:spcBef>
                <a:spcPct val="0"/>
              </a:spcBef>
              <a:spcAft>
                <a:spcPct val="0"/>
              </a:spcAft>
              <a:buNone/>
            </a:pPr>
            <a:r>
              <a:rPr lang="en-US" sz="1600" dirty="0">
                <a:solidFill>
                  <a:prstClr val="black"/>
                </a:solidFill>
              </a:rPr>
              <a:t>Claim 2. An brush tool comprising:</a:t>
            </a:r>
          </a:p>
          <a:p>
            <a:pPr marL="0" lvl="0" indent="0" defTabSz="761970" fontAlgn="base">
              <a:spcBef>
                <a:spcPct val="0"/>
              </a:spcBef>
              <a:spcAft>
                <a:spcPct val="0"/>
              </a:spcAft>
              <a:buNone/>
            </a:pPr>
            <a:r>
              <a:rPr lang="en-US" sz="1600" dirty="0">
                <a:solidFill>
                  <a:prstClr val="black"/>
                </a:solidFill>
              </a:rPr>
              <a:t>   a handle; and</a:t>
            </a:r>
          </a:p>
          <a:p>
            <a:pPr marL="0" lvl="0" indent="0" defTabSz="761970" fontAlgn="base">
              <a:spcBef>
                <a:spcPct val="0"/>
              </a:spcBef>
              <a:buNone/>
            </a:pPr>
            <a:r>
              <a:rPr lang="en-US" sz="1600" dirty="0">
                <a:solidFill>
                  <a:prstClr val="black"/>
                </a:solidFill>
              </a:rPr>
              <a:t>   a plurality of bristles attached to a first </a:t>
            </a:r>
            <a:endParaRPr lang="en-US" sz="1600" dirty="0" smtClean="0">
              <a:solidFill>
                <a:prstClr val="black"/>
              </a:solidFill>
            </a:endParaRPr>
          </a:p>
          <a:p>
            <a:pPr marL="0" lvl="0" indent="0" defTabSz="761970" fontAlgn="base">
              <a:spcBef>
                <a:spcPct val="0"/>
              </a:spcBef>
              <a:buNone/>
            </a:pPr>
            <a:r>
              <a:rPr lang="en-US" sz="1600" dirty="0" smtClean="0">
                <a:solidFill>
                  <a:prstClr val="black"/>
                </a:solidFill>
              </a:rPr>
              <a:t>end of </a:t>
            </a:r>
            <a:r>
              <a:rPr lang="en-US" sz="1600" dirty="0">
                <a:solidFill>
                  <a:prstClr val="black"/>
                </a:solidFill>
              </a:rPr>
              <a:t>the </a:t>
            </a:r>
            <a:r>
              <a:rPr lang="en-US" sz="1600" dirty="0" smtClean="0">
                <a:solidFill>
                  <a:prstClr val="black"/>
                </a:solidFill>
              </a:rPr>
              <a:t>handle.</a:t>
            </a:r>
          </a:p>
          <a:p>
            <a:pPr marL="0" lvl="0" indent="0" defTabSz="761970" fontAlgn="base">
              <a:spcBef>
                <a:spcPct val="0"/>
              </a:spcBef>
              <a:spcAft>
                <a:spcPts val="600"/>
              </a:spcAft>
              <a:buNone/>
            </a:pPr>
            <a:endParaRPr lang="en-US" sz="1200" dirty="0">
              <a:solidFill>
                <a:prstClr val="black"/>
              </a:solidFill>
            </a:endParaRPr>
          </a:p>
        </p:txBody>
      </p:sp>
      <p:grpSp>
        <p:nvGrpSpPr>
          <p:cNvPr id="5" name="Group 4" descr="Diagram of a comparison of a process (represented by a triangle)- painting a wall with a tool and an apparatus (represented by a circle)- brush tool. "/>
          <p:cNvGrpSpPr/>
          <p:nvPr/>
        </p:nvGrpSpPr>
        <p:grpSpPr>
          <a:xfrm>
            <a:off x="4663220" y="1206616"/>
            <a:ext cx="3957032" cy="1879484"/>
            <a:chOff x="4663220" y="1206616"/>
            <a:chExt cx="3957032" cy="1879484"/>
          </a:xfrm>
        </p:grpSpPr>
        <p:sp>
          <p:nvSpPr>
            <p:cNvPr id="4" name="Isosceles Triangle 3"/>
            <p:cNvSpPr/>
            <p:nvPr/>
          </p:nvSpPr>
          <p:spPr>
            <a:xfrm>
              <a:off x="4663220" y="1206616"/>
              <a:ext cx="2276497" cy="1879484"/>
            </a:xfrm>
            <a:prstGeom prst="triangle">
              <a:avLst/>
            </a:prstGeom>
            <a:solidFill>
              <a:srgbClr val="002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descr="Diagram of a comparison of a process (represented by a triangle)- painting a wall with a tool and an apparatus (represented by a circle)- brush tool. "/>
            <p:cNvGrpSpPr/>
            <p:nvPr/>
          </p:nvGrpSpPr>
          <p:grpSpPr>
            <a:xfrm>
              <a:off x="5029200" y="1385157"/>
              <a:ext cx="3591052" cy="1624747"/>
              <a:chOff x="4095621" y="2917162"/>
              <a:chExt cx="4244089" cy="1543479"/>
            </a:xfrm>
          </p:grpSpPr>
          <p:sp>
            <p:nvSpPr>
              <p:cNvPr id="11" name="TextBox 10"/>
              <p:cNvSpPr txBox="1"/>
              <p:nvPr/>
            </p:nvSpPr>
            <p:spPr>
              <a:xfrm>
                <a:off x="4095621" y="3671210"/>
                <a:ext cx="1888827" cy="789431"/>
              </a:xfrm>
              <a:prstGeom prst="rect">
                <a:avLst/>
              </a:prstGeom>
              <a:noFill/>
            </p:spPr>
            <p:txBody>
              <a:bodyPr wrap="none" rtlCol="0">
                <a:spAutoFit/>
              </a:bodyPr>
              <a:lstStyle/>
              <a:p>
                <a:pPr algn="ctr"/>
                <a:r>
                  <a:rPr lang="en-US" sz="1600" b="1" u="sng" dirty="0">
                    <a:solidFill>
                      <a:schemeClr val="bg1"/>
                    </a:solidFill>
                    <a:latin typeface="+mn-lt"/>
                  </a:rPr>
                  <a:t>PROCESS</a:t>
                </a:r>
              </a:p>
              <a:p>
                <a:pPr algn="ctr"/>
                <a:r>
                  <a:rPr lang="en-US" sz="1600" b="1" dirty="0" smtClean="0">
                    <a:solidFill>
                      <a:schemeClr val="bg1"/>
                    </a:solidFill>
                    <a:latin typeface="+mn-lt"/>
                  </a:rPr>
                  <a:t>Painting a wall</a:t>
                </a:r>
              </a:p>
              <a:p>
                <a:pPr algn="ctr"/>
                <a:r>
                  <a:rPr lang="en-US" sz="1600" b="1" dirty="0" smtClean="0">
                    <a:solidFill>
                      <a:schemeClr val="bg1"/>
                    </a:solidFill>
                    <a:latin typeface="+mn-lt"/>
                  </a:rPr>
                  <a:t>with a tool</a:t>
                </a:r>
                <a:endParaRPr lang="en-US" sz="1600" b="1" dirty="0">
                  <a:solidFill>
                    <a:schemeClr val="bg1"/>
                  </a:solidFill>
                  <a:latin typeface="+mn-lt"/>
                </a:endParaRPr>
              </a:p>
            </p:txBody>
          </p:sp>
          <p:sp>
            <p:nvSpPr>
              <p:cNvPr id="9" name="Oval 8"/>
              <p:cNvSpPr/>
              <p:nvPr/>
            </p:nvSpPr>
            <p:spPr bwMode="auto">
              <a:xfrm>
                <a:off x="6432219" y="2917162"/>
                <a:ext cx="1907491" cy="1543479"/>
              </a:xfrm>
              <a:prstGeom prst="ellipse">
                <a:avLst/>
              </a:prstGeom>
              <a:solidFill>
                <a:srgbClr val="FFC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2000" b="1" u="sng" dirty="0" smtClean="0">
                  <a:latin typeface="+mn-lt"/>
                </a:endParaRPr>
              </a:p>
              <a:p>
                <a:pPr algn="ctr" defTabSz="761970"/>
                <a:r>
                  <a:rPr lang="en-US" sz="1600" b="1" u="sng" dirty="0" smtClean="0">
                    <a:solidFill>
                      <a:schemeClr val="bg1"/>
                    </a:solidFill>
                    <a:latin typeface="+mn-lt"/>
                  </a:rPr>
                  <a:t>APPARATUS </a:t>
                </a:r>
                <a:endParaRPr lang="en-US" sz="1600" b="1" u="sng" dirty="0">
                  <a:solidFill>
                    <a:schemeClr val="bg1"/>
                  </a:solidFill>
                  <a:latin typeface="+mn-lt"/>
                </a:endParaRPr>
              </a:p>
              <a:p>
                <a:pPr algn="ctr" defTabSz="761970"/>
                <a:r>
                  <a:rPr lang="en-US" sz="1600" b="1" dirty="0" smtClean="0">
                    <a:solidFill>
                      <a:schemeClr val="bg1"/>
                    </a:solidFill>
                    <a:latin typeface="+mn-lt"/>
                  </a:rPr>
                  <a:t>Brush tool</a:t>
                </a:r>
                <a:endParaRPr lang="en-US" sz="1600" b="1" dirty="0">
                  <a:solidFill>
                    <a:schemeClr val="bg1"/>
                  </a:solidFill>
                  <a:latin typeface="+mn-lt"/>
                </a:endParaRPr>
              </a:p>
            </p:txBody>
          </p:sp>
        </p:grpSp>
      </p:grpSp>
      <p:sp>
        <p:nvSpPr>
          <p:cNvPr id="8" name="Date Placeholder 7"/>
          <p:cNvSpPr>
            <a:spLocks noGrp="1"/>
          </p:cNvSpPr>
          <p:nvPr>
            <p:ph type="dt" sz="half" idx="10"/>
          </p:nvPr>
        </p:nvSpPr>
        <p:spPr/>
        <p:txBody>
          <a:bodyPr/>
          <a:lstStyle/>
          <a:p>
            <a:r>
              <a:rPr lang="en-US" smtClean="0"/>
              <a:t>May 2019</a:t>
            </a:r>
            <a:endParaRPr lang="en-US" dirty="0"/>
          </a:p>
        </p:txBody>
      </p:sp>
      <p:sp>
        <p:nvSpPr>
          <p:cNvPr id="10" name="Footer Placeholder 9"/>
          <p:cNvSpPr>
            <a:spLocks noGrp="1"/>
          </p:cNvSpPr>
          <p:nvPr>
            <p:ph type="ftr" sz="quarter" idx="11"/>
          </p:nvPr>
        </p:nvSpPr>
        <p:spPr/>
        <p:txBody>
          <a:bodyPr/>
          <a:lstStyle/>
          <a:p>
            <a:r>
              <a:rPr lang="en-US" smtClean="0"/>
              <a:t>Restriction Practice</a:t>
            </a:r>
            <a:endParaRPr lang="en-US" dirty="0"/>
          </a:p>
        </p:txBody>
      </p:sp>
      <p:sp>
        <p:nvSpPr>
          <p:cNvPr id="12" name="Slide Number Placeholder 11"/>
          <p:cNvSpPr>
            <a:spLocks noGrp="1"/>
          </p:cNvSpPr>
          <p:nvPr>
            <p:ph type="sldNum" sz="quarter" idx="12"/>
          </p:nvPr>
        </p:nvSpPr>
        <p:spPr/>
        <p:txBody>
          <a:bodyPr/>
          <a:lstStyle/>
          <a:p>
            <a:fld id="{92DA454B-C859-4892-B9FA-68B588C9F547}" type="slidenum">
              <a:rPr lang="en-US" smtClean="0"/>
              <a:pPr/>
              <a:t>38</a:t>
            </a:fld>
            <a:endParaRPr lang="en-US"/>
          </a:p>
        </p:txBody>
      </p:sp>
    </p:spTree>
    <p:extLst>
      <p:ext uri="{BB962C8B-B14F-4D97-AF65-F5344CB8AC3E}">
        <p14:creationId xmlns:p14="http://schemas.microsoft.com/office/powerpoint/2010/main" val="129346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5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sz="1600" dirty="0" smtClean="0"/>
              <a:t>Are </a:t>
            </a:r>
            <a:r>
              <a:rPr lang="en-US" sz="1600" dirty="0"/>
              <a:t>the process (painting a wall with a tool) and the apparatus (brush tool) distinct? </a:t>
            </a:r>
          </a:p>
          <a:p>
            <a:r>
              <a:rPr lang="en-US" sz="1600" dirty="0"/>
              <a:t>	Select all that could </a:t>
            </a:r>
            <a:r>
              <a:rPr lang="en-US" sz="1600" dirty="0" smtClean="0"/>
              <a:t>apply:</a:t>
            </a:r>
            <a:endParaRPr lang="en-US" sz="1600" dirty="0"/>
          </a:p>
          <a:p>
            <a:r>
              <a:rPr lang="en-US" sz="1600" dirty="0"/>
              <a:t>	Yes, the apparatus (brush tool) can be used to practice another materially different process such as sweeping a floor.</a:t>
            </a:r>
          </a:p>
          <a:p>
            <a:r>
              <a:rPr lang="en-US" sz="1600" dirty="0"/>
              <a:t>	Yes, the process (painting a wall with a tool) can be practiced with a materially different apparatus such as painting a wall with a roller.</a:t>
            </a:r>
          </a:p>
          <a:p>
            <a:r>
              <a:rPr lang="en-US" sz="1600" dirty="0"/>
              <a:t>	No, the process (painting a wall with a tool) can only be practiced with the apparatus (brush tool).</a:t>
            </a:r>
          </a:p>
          <a:p>
            <a:r>
              <a:rPr lang="en-US" sz="1600" dirty="0"/>
              <a:t>	No, the apparatus (brush tool) can only be used to practice the process (painting a wall with a tool).</a:t>
            </a:r>
          </a:p>
          <a:p>
            <a:endParaRPr lang="en-US" sz="4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39</a:t>
            </a:fld>
            <a:endParaRPr lang="en-US" dirty="0"/>
          </a:p>
        </p:txBody>
      </p:sp>
    </p:spTree>
    <p:extLst>
      <p:ext uri="{BB962C8B-B14F-4D97-AF65-F5344CB8AC3E}">
        <p14:creationId xmlns:p14="http://schemas.microsoft.com/office/powerpoint/2010/main" val="21315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2" end="2"/>
                                            </p:txEl>
                                          </p:spTgt>
                                        </p:tgtEl>
                                        <p:attrNameLst>
                                          <p:attrName>style.color</p:attrName>
                                        </p:attrNameLst>
                                      </p:cBhvr>
                                      <p:to>
                                        <a:srgbClr val="00B050"/>
                                      </p:to>
                                    </p:animClr>
                                  </p:childTnLst>
                                </p:cTn>
                              </p:par>
                              <p:par>
                                <p:cTn id="7" presetID="3" presetClass="emph" presetSubtype="2" fill="hold" nodeType="withEffect">
                                  <p:stCondLst>
                                    <p:cond delay="0"/>
                                  </p:stCondLst>
                                  <p:childTnLst>
                                    <p:animClr clrSpc="rgb" dir="cw">
                                      <p:cBhvr override="childStyle">
                                        <p:cTn id="8" dur="10" fill="hold"/>
                                        <p:tgtEl>
                                          <p:spTgt spid="3">
                                            <p:txEl>
                                              <p:pRg st="3" end="3"/>
                                            </p:txEl>
                                          </p:spTgt>
                                        </p:tgtEl>
                                        <p:attrNameLst>
                                          <p:attrName>style.color</p:attrName>
                                        </p:attrNameLst>
                                      </p:cBhvr>
                                      <p:to>
                                        <a:srgbClr val="00B050"/>
                                      </p:to>
                                    </p:animClr>
                                  </p:childTnLst>
                                </p:cTn>
                              </p:par>
                              <p:par>
                                <p:cTn id="9" presetID="26" presetClass="emph" presetSubtype="0" fill="hold" nodeType="withEffect">
                                  <p:stCondLst>
                                    <p:cond delay="0"/>
                                  </p:stCondLst>
                                  <p:childTnLst>
                                    <p:animEffect transition="out" filter="fade">
                                      <p:cBhvr>
                                        <p:cTn id="10" dur="500" tmFilter="0, 0; .2, .5; .8, .5; 1, 0"/>
                                        <p:tgtEl>
                                          <p:spTgt spid="3">
                                            <p:txEl>
                                              <p:pRg st="2" end="2"/>
                                            </p:txEl>
                                          </p:spTgt>
                                        </p:tgtEl>
                                      </p:cBhvr>
                                    </p:animEffect>
                                    <p:animScale>
                                      <p:cBhvr>
                                        <p:cTn id="11" dur="250" autoRev="1" fill="hold"/>
                                        <p:tgtEl>
                                          <p:spTgt spid="3">
                                            <p:txEl>
                                              <p:pRg st="2" end="2"/>
                                            </p:txEl>
                                          </p:spTgt>
                                        </p:tgtEl>
                                      </p:cBhvr>
                                      <p:by x="105000" y="105000"/>
                                    </p:animScale>
                                  </p:childTnLst>
                                </p:cTn>
                              </p:par>
                              <p:par>
                                <p:cTn id="12" presetID="26" presetClass="emph" presetSubtype="0" fill="hold" nodeType="withEffect">
                                  <p:stCondLst>
                                    <p:cond delay="0"/>
                                  </p:stCondLst>
                                  <p:childTnLst>
                                    <p:animEffect transition="out" filter="fade">
                                      <p:cBhvr>
                                        <p:cTn id="13" dur="500" tmFilter="0, 0; .2, .5; .8, .5; 1, 0"/>
                                        <p:tgtEl>
                                          <p:spTgt spid="3">
                                            <p:txEl>
                                              <p:pRg st="3" end="3"/>
                                            </p:txEl>
                                          </p:spTgt>
                                        </p:tgtEl>
                                      </p:cBhvr>
                                    </p:animEffect>
                                    <p:animScale>
                                      <p:cBhvr>
                                        <p:cTn id="14"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Authority for restriction</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47500" lnSpcReduction="20000"/>
          </a:bodyPr>
          <a:lstStyle/>
          <a:p>
            <a:pPr>
              <a:lnSpc>
                <a:spcPct val="120000"/>
              </a:lnSpc>
            </a:pPr>
            <a:r>
              <a:rPr lang="en-US" sz="3400" dirty="0" smtClean="0"/>
              <a:t>The authority for requiring a restriction between inventions is based in 35 </a:t>
            </a:r>
            <a:r>
              <a:rPr lang="en-US" sz="3400" dirty="0"/>
              <a:t>U.S.C. </a:t>
            </a:r>
            <a:r>
              <a:rPr lang="en-US" sz="3400" dirty="0" smtClean="0"/>
              <a:t>121 divisional </a:t>
            </a:r>
            <a:r>
              <a:rPr lang="en-US" sz="3400" dirty="0"/>
              <a:t>a</a:t>
            </a:r>
            <a:r>
              <a:rPr lang="en-US" sz="3400" dirty="0" smtClean="0"/>
              <a:t>pplications, which reads in part:</a:t>
            </a:r>
            <a:endParaRPr lang="en-US" sz="3400" dirty="0"/>
          </a:p>
          <a:p>
            <a:pPr marL="747713" lvl="1" indent="0">
              <a:lnSpc>
                <a:spcPct val="120000"/>
              </a:lnSpc>
              <a:buNone/>
            </a:pPr>
            <a:r>
              <a:rPr lang="en-US" sz="2900" dirty="0" smtClean="0"/>
              <a:t>If </a:t>
            </a:r>
            <a:r>
              <a:rPr lang="en-US" sz="2900" dirty="0"/>
              <a:t>two or more independent and distinct inventions are claimed in one application, the Director may require the application to be restricted to one of the inventions</a:t>
            </a:r>
            <a:r>
              <a:rPr lang="en-US" sz="2900" dirty="0" smtClean="0"/>
              <a:t>.</a:t>
            </a:r>
            <a:endParaRPr lang="en-US" sz="2900" dirty="0"/>
          </a:p>
          <a:p>
            <a:pPr marL="0" indent="0">
              <a:lnSpc>
                <a:spcPct val="120000"/>
              </a:lnSpc>
              <a:buNone/>
            </a:pPr>
            <a:endParaRPr lang="en-US" sz="3000" dirty="0" smtClean="0"/>
          </a:p>
          <a:p>
            <a:pPr>
              <a:lnSpc>
                <a:spcPct val="120000"/>
              </a:lnSpc>
            </a:pPr>
            <a:r>
              <a:rPr lang="en-US" sz="3400" dirty="0" smtClean="0"/>
              <a:t>Restriction </a:t>
            </a:r>
            <a:r>
              <a:rPr lang="en-US" sz="3400" dirty="0"/>
              <a:t>is the practice of requiring an </a:t>
            </a:r>
            <a:r>
              <a:rPr lang="en-US" sz="3400" dirty="0" smtClean="0"/>
              <a:t>applicant </a:t>
            </a:r>
            <a:r>
              <a:rPr lang="en-US" sz="3400" dirty="0"/>
              <a:t>to </a:t>
            </a:r>
            <a:r>
              <a:rPr lang="en-US" sz="3400" dirty="0" smtClean="0"/>
              <a:t>elect a single, </a:t>
            </a:r>
            <a:r>
              <a:rPr lang="en-US" sz="3400" dirty="0"/>
              <a:t>claimed invention for examination when two or more independent </a:t>
            </a:r>
            <a:r>
              <a:rPr lang="en-US" sz="3400" dirty="0" smtClean="0"/>
              <a:t>inventions and/or </a:t>
            </a:r>
            <a:r>
              <a:rPr lang="en-US" sz="3400" dirty="0"/>
              <a:t>two or more distinct inventions are claimed in the </a:t>
            </a:r>
            <a:r>
              <a:rPr lang="en-US" sz="3400" dirty="0" smtClean="0"/>
              <a:t>application. </a:t>
            </a:r>
          </a:p>
          <a:p>
            <a:pPr lvl="1">
              <a:lnSpc>
                <a:spcPct val="120000"/>
              </a:lnSpc>
            </a:pPr>
            <a:r>
              <a:rPr lang="en-US" sz="2900" dirty="0"/>
              <a:t>The terms “independent” (i.e</a:t>
            </a:r>
            <a:r>
              <a:rPr lang="en-US" sz="2900" dirty="0" smtClean="0"/>
              <a:t>., </a:t>
            </a:r>
            <a:r>
              <a:rPr lang="en-US" sz="2900" dirty="0"/>
              <a:t>unrelated) and “distinct” (i.e</a:t>
            </a:r>
            <a:r>
              <a:rPr lang="en-US" sz="2900" dirty="0" smtClean="0"/>
              <a:t>., </a:t>
            </a:r>
            <a:r>
              <a:rPr lang="en-US" sz="2900" dirty="0"/>
              <a:t>related but patentably distinct) have </a:t>
            </a:r>
            <a:r>
              <a:rPr lang="en-US" sz="2900" dirty="0" smtClean="0"/>
              <a:t>mutually </a:t>
            </a:r>
            <a:r>
              <a:rPr lang="en-US" sz="2900" dirty="0"/>
              <a:t>exclusive meanings and thus are interpreted as alternative </a:t>
            </a:r>
            <a:r>
              <a:rPr lang="en-US" sz="2900" dirty="0" smtClean="0"/>
              <a:t>requirements</a:t>
            </a:r>
            <a:r>
              <a:rPr lang="en-US" sz="2900" dirty="0"/>
              <a:t>. Only one of these requirements must be met in order to support a restriction.</a:t>
            </a:r>
          </a:p>
          <a:p>
            <a:pPr marL="0" indent="0">
              <a:lnSpc>
                <a:spcPct val="120000"/>
              </a:lnSpc>
              <a:buNone/>
            </a:pPr>
            <a:endParaRPr lang="en-US" sz="3000" dirty="0" smtClean="0"/>
          </a:p>
          <a:p>
            <a:pPr marL="0" indent="0">
              <a:buNone/>
            </a:pPr>
            <a:r>
              <a:rPr lang="en-US" sz="2900" i="1" dirty="0" smtClean="0"/>
              <a:t>MPEP 802, 802.02</a:t>
            </a: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4</a:t>
            </a:fld>
            <a:endParaRPr lang="en-US"/>
          </a:p>
        </p:txBody>
      </p:sp>
    </p:spTree>
    <p:extLst>
      <p:ext uri="{BB962C8B-B14F-4D97-AF65-F5344CB8AC3E}">
        <p14:creationId xmlns:p14="http://schemas.microsoft.com/office/powerpoint/2010/main" val="2487506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sz="3000" dirty="0" smtClean="0"/>
              <a:t>Summary: Knowledge </a:t>
            </a:r>
            <a:r>
              <a:rPr lang="en-US" sz="3000" dirty="0"/>
              <a:t>check </a:t>
            </a:r>
            <a:r>
              <a:rPr lang="en-US" sz="3000" dirty="0" smtClean="0"/>
              <a:t>5</a:t>
            </a:r>
            <a:endParaRPr lang="en-US" altLang="en-US" sz="3000" dirty="0">
              <a:latin typeface="Segoe UI" panose="020B0502040204020203" pitchFamily="34" charset="0"/>
            </a:endParaRPr>
          </a:p>
        </p:txBody>
      </p:sp>
      <p:sp>
        <p:nvSpPr>
          <p:cNvPr id="13317" name="Rectangle 3"/>
          <p:cNvSpPr>
            <a:spLocks noGrp="1" noChangeArrowheads="1"/>
          </p:cNvSpPr>
          <p:nvPr>
            <p:ph sz="half" idx="1"/>
          </p:nvPr>
        </p:nvSpPr>
        <p:spPr/>
        <p:txBody>
          <a:bodyPr>
            <a:normAutofit/>
          </a:bodyPr>
          <a:lstStyle/>
          <a:p>
            <a:pPr marL="285750" lvl="0" indent="-285750" defTabSz="914400" fontAlgn="base">
              <a:spcBef>
                <a:spcPct val="0"/>
              </a:spcBef>
              <a:spcAft>
                <a:spcPct val="0"/>
              </a:spcAft>
              <a:buFont typeface="Arial" panose="020B0604020202020204" pitchFamily="34" charset="0"/>
              <a:buChar char="•"/>
            </a:pPr>
            <a:r>
              <a:rPr lang="en-US" sz="1600" dirty="0" smtClean="0">
                <a:solidFill>
                  <a:prstClr val="black"/>
                </a:solidFill>
              </a:rPr>
              <a:t>The </a:t>
            </a:r>
            <a:r>
              <a:rPr lang="en-US" sz="1600" dirty="0">
                <a:solidFill>
                  <a:prstClr val="black"/>
                </a:solidFill>
              </a:rPr>
              <a:t>apparatus </a:t>
            </a:r>
            <a:r>
              <a:rPr lang="en-US" sz="1600" dirty="0" smtClean="0">
                <a:solidFill>
                  <a:prstClr val="black"/>
                </a:solidFill>
              </a:rPr>
              <a:t>of </a:t>
            </a:r>
            <a:r>
              <a:rPr lang="en-US" sz="1600" dirty="0">
                <a:solidFill>
                  <a:prstClr val="black"/>
                </a:solidFill>
              </a:rPr>
              <a:t>claim 2 (brush) can be used to practice another, materially different process </a:t>
            </a:r>
            <a:r>
              <a:rPr lang="en-US" sz="1600" dirty="0" smtClean="0">
                <a:solidFill>
                  <a:prstClr val="black"/>
                </a:solidFill>
              </a:rPr>
              <a:t>than </a:t>
            </a:r>
            <a:r>
              <a:rPr lang="en-US" sz="1600" dirty="0">
                <a:solidFill>
                  <a:prstClr val="black"/>
                </a:solidFill>
              </a:rPr>
              <a:t>claim 1 (painting a wall</a:t>
            </a:r>
            <a:r>
              <a:rPr lang="en-US" sz="1600" dirty="0" smtClean="0">
                <a:solidFill>
                  <a:prstClr val="black"/>
                </a:solidFill>
              </a:rPr>
              <a:t>), </a:t>
            </a:r>
            <a:r>
              <a:rPr lang="en-US" sz="1600" dirty="0">
                <a:solidFill>
                  <a:prstClr val="black"/>
                </a:solidFill>
              </a:rPr>
              <a:t>such as sweeping a floor.  Alternatively, the process of claim 1 (painting a wall) can be practiced with a materially different </a:t>
            </a:r>
            <a:r>
              <a:rPr lang="en-US" sz="1600" dirty="0" smtClean="0">
                <a:solidFill>
                  <a:prstClr val="black"/>
                </a:solidFill>
              </a:rPr>
              <a:t>apparatus</a:t>
            </a:r>
            <a:r>
              <a:rPr lang="en-US" sz="1600" b="1" i="1" dirty="0" smtClean="0">
                <a:solidFill>
                  <a:prstClr val="black"/>
                </a:solidFill>
              </a:rPr>
              <a:t> </a:t>
            </a:r>
            <a:r>
              <a:rPr lang="en-US" sz="1600" dirty="0">
                <a:solidFill>
                  <a:prstClr val="black"/>
                </a:solidFill>
              </a:rPr>
              <a:t>than the apparatus </a:t>
            </a:r>
            <a:r>
              <a:rPr lang="en-US" sz="1600" dirty="0" smtClean="0">
                <a:solidFill>
                  <a:prstClr val="black"/>
                </a:solidFill>
              </a:rPr>
              <a:t>of </a:t>
            </a:r>
            <a:r>
              <a:rPr lang="en-US" sz="1600" dirty="0">
                <a:solidFill>
                  <a:prstClr val="black"/>
                </a:solidFill>
              </a:rPr>
              <a:t>claim 2 (brush</a:t>
            </a:r>
            <a:r>
              <a:rPr lang="en-US" sz="1600" dirty="0" smtClean="0">
                <a:solidFill>
                  <a:prstClr val="black"/>
                </a:solidFill>
              </a:rPr>
              <a:t>), </a:t>
            </a:r>
            <a:r>
              <a:rPr lang="en-US" sz="1600" dirty="0">
                <a:solidFill>
                  <a:prstClr val="black"/>
                </a:solidFill>
              </a:rPr>
              <a:t>such as a roller</a:t>
            </a:r>
            <a:r>
              <a:rPr lang="en-US" sz="1600" dirty="0" smtClean="0">
                <a:solidFill>
                  <a:prstClr val="black"/>
                </a:solidFill>
              </a:rPr>
              <a:t>.</a:t>
            </a:r>
          </a:p>
          <a:p>
            <a:pPr marL="0" lvl="0" indent="0" defTabSz="914400" fontAlgn="base">
              <a:spcBef>
                <a:spcPct val="0"/>
              </a:spcBef>
              <a:spcAft>
                <a:spcPct val="0"/>
              </a:spcAft>
              <a:buNone/>
            </a:pPr>
            <a:endParaRPr lang="en-US" sz="1600" dirty="0">
              <a:solidFill>
                <a:prstClr val="black"/>
              </a:solidFill>
            </a:endParaRPr>
          </a:p>
          <a:p>
            <a:pPr marL="285750" lvl="0" indent="-285750" defTabSz="914400" fontAlgn="base">
              <a:spcBef>
                <a:spcPct val="0"/>
              </a:spcBef>
              <a:spcAft>
                <a:spcPct val="0"/>
              </a:spcAft>
              <a:buFont typeface="Arial" panose="020B0604020202020204" pitchFamily="34" charset="0"/>
              <a:buChar char="•"/>
            </a:pPr>
            <a:r>
              <a:rPr lang="en-US" sz="1600" b="1" dirty="0">
                <a:solidFill>
                  <a:prstClr val="black"/>
                </a:solidFill>
              </a:rPr>
              <a:t>Distinct </a:t>
            </a:r>
            <a:r>
              <a:rPr lang="en-US" sz="1600" dirty="0">
                <a:solidFill>
                  <a:prstClr val="black"/>
                </a:solidFill>
              </a:rPr>
              <a:t>– restriction would be proper if serious burden is shown. </a:t>
            </a:r>
          </a:p>
          <a:p>
            <a:pPr marL="0" lvl="0" indent="0" defTabSz="761970" fontAlgn="base">
              <a:spcBef>
                <a:spcPct val="0"/>
              </a:spcBef>
              <a:spcAft>
                <a:spcPts val="600"/>
              </a:spcAft>
              <a:buNone/>
            </a:pPr>
            <a:endParaRPr lang="en-US" sz="1200" dirty="0">
              <a:solidFill>
                <a:prstClr val="black"/>
              </a:solidFill>
            </a:endParaRPr>
          </a:p>
        </p:txBody>
      </p:sp>
      <p:grpSp>
        <p:nvGrpSpPr>
          <p:cNvPr id="5" name="Group 4" descr="Diagram of a comparison of a process (represented by a triangle)- painting a wall with a tool and an apparatus (represented by a circle)- brush tool. "/>
          <p:cNvGrpSpPr/>
          <p:nvPr/>
        </p:nvGrpSpPr>
        <p:grpSpPr>
          <a:xfrm>
            <a:off x="4663220" y="1206616"/>
            <a:ext cx="3957032" cy="1955684"/>
            <a:chOff x="4663220" y="1206616"/>
            <a:chExt cx="3957032" cy="1955684"/>
          </a:xfrm>
        </p:grpSpPr>
        <p:sp>
          <p:nvSpPr>
            <p:cNvPr id="4" name="Isosceles Triangle 3"/>
            <p:cNvSpPr/>
            <p:nvPr/>
          </p:nvSpPr>
          <p:spPr>
            <a:xfrm>
              <a:off x="4663220" y="1206616"/>
              <a:ext cx="2343045" cy="1955684"/>
            </a:xfrm>
            <a:prstGeom prst="triangle">
              <a:avLst/>
            </a:prstGeom>
            <a:solidFill>
              <a:srgbClr val="0028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descr="Diagram of a comparison of a process (represented by a triangle)- painting a wall with a tool and an apparatus (represented by a circle)- brush tool. "/>
            <p:cNvGrpSpPr/>
            <p:nvPr/>
          </p:nvGrpSpPr>
          <p:grpSpPr>
            <a:xfrm>
              <a:off x="5049359" y="1385157"/>
              <a:ext cx="3570893" cy="1624747"/>
              <a:chOff x="4119446" y="2917162"/>
              <a:chExt cx="4220264" cy="1543479"/>
            </a:xfrm>
          </p:grpSpPr>
          <p:sp>
            <p:nvSpPr>
              <p:cNvPr id="11" name="TextBox 10"/>
              <p:cNvSpPr txBox="1"/>
              <p:nvPr/>
            </p:nvSpPr>
            <p:spPr>
              <a:xfrm>
                <a:off x="4119446" y="3591974"/>
                <a:ext cx="1888827" cy="789431"/>
              </a:xfrm>
              <a:prstGeom prst="rect">
                <a:avLst/>
              </a:prstGeom>
              <a:noFill/>
            </p:spPr>
            <p:txBody>
              <a:bodyPr wrap="none" rtlCol="0">
                <a:spAutoFit/>
              </a:bodyPr>
              <a:lstStyle/>
              <a:p>
                <a:pPr algn="ctr"/>
                <a:r>
                  <a:rPr lang="en-US" sz="1600" b="1" u="sng" dirty="0">
                    <a:solidFill>
                      <a:schemeClr val="bg1"/>
                    </a:solidFill>
                    <a:latin typeface="+mn-lt"/>
                  </a:rPr>
                  <a:t>PROCESS</a:t>
                </a:r>
              </a:p>
              <a:p>
                <a:pPr algn="ctr"/>
                <a:r>
                  <a:rPr lang="en-US" sz="1600" b="1" dirty="0" smtClean="0">
                    <a:solidFill>
                      <a:schemeClr val="bg1"/>
                    </a:solidFill>
                    <a:latin typeface="+mn-lt"/>
                  </a:rPr>
                  <a:t>Painting a wall</a:t>
                </a:r>
              </a:p>
              <a:p>
                <a:pPr algn="ctr"/>
                <a:r>
                  <a:rPr lang="en-US" sz="1600" b="1" dirty="0" smtClean="0">
                    <a:solidFill>
                      <a:schemeClr val="bg1"/>
                    </a:solidFill>
                    <a:latin typeface="+mn-lt"/>
                  </a:rPr>
                  <a:t>with a tool</a:t>
                </a:r>
                <a:endParaRPr lang="en-US" sz="1600" b="1" dirty="0">
                  <a:solidFill>
                    <a:schemeClr val="bg1"/>
                  </a:solidFill>
                  <a:latin typeface="+mn-lt"/>
                </a:endParaRPr>
              </a:p>
            </p:txBody>
          </p:sp>
          <p:sp>
            <p:nvSpPr>
              <p:cNvPr id="9" name="Oval 8"/>
              <p:cNvSpPr/>
              <p:nvPr/>
            </p:nvSpPr>
            <p:spPr bwMode="auto">
              <a:xfrm>
                <a:off x="6432219" y="2917162"/>
                <a:ext cx="1907491" cy="1543479"/>
              </a:xfrm>
              <a:prstGeom prst="ellipse">
                <a:avLst/>
              </a:prstGeom>
              <a:solidFill>
                <a:srgbClr val="FFC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2000" b="1" u="sng" dirty="0" smtClean="0">
                  <a:latin typeface="+mn-lt"/>
                </a:endParaRPr>
              </a:p>
              <a:p>
                <a:pPr algn="ctr" defTabSz="761970"/>
                <a:r>
                  <a:rPr lang="en-US" sz="1600" b="1" u="sng" dirty="0" smtClean="0">
                    <a:solidFill>
                      <a:schemeClr val="bg1"/>
                    </a:solidFill>
                    <a:latin typeface="+mn-lt"/>
                  </a:rPr>
                  <a:t>APPARATUS </a:t>
                </a:r>
                <a:endParaRPr lang="en-US" sz="1600" b="1" u="sng" dirty="0">
                  <a:solidFill>
                    <a:schemeClr val="bg1"/>
                  </a:solidFill>
                  <a:latin typeface="+mn-lt"/>
                </a:endParaRPr>
              </a:p>
              <a:p>
                <a:pPr algn="ctr" defTabSz="761970"/>
                <a:r>
                  <a:rPr lang="en-US" sz="1600" b="1" dirty="0" smtClean="0">
                    <a:solidFill>
                      <a:schemeClr val="bg1"/>
                    </a:solidFill>
                    <a:latin typeface="+mn-lt"/>
                  </a:rPr>
                  <a:t>Brush tool</a:t>
                </a:r>
                <a:endParaRPr lang="en-US" sz="1600" b="1" dirty="0">
                  <a:solidFill>
                    <a:schemeClr val="bg1"/>
                  </a:solidFill>
                  <a:latin typeface="+mn-lt"/>
                </a:endParaRPr>
              </a:p>
            </p:txBody>
          </p:sp>
        </p:grpSp>
      </p:grpSp>
      <p:sp>
        <p:nvSpPr>
          <p:cNvPr id="8" name="Date Placeholder 7"/>
          <p:cNvSpPr>
            <a:spLocks noGrp="1"/>
          </p:cNvSpPr>
          <p:nvPr>
            <p:ph type="dt" sz="half" idx="10"/>
          </p:nvPr>
        </p:nvSpPr>
        <p:spPr/>
        <p:txBody>
          <a:bodyPr/>
          <a:lstStyle/>
          <a:p>
            <a:r>
              <a:rPr lang="en-US" smtClean="0"/>
              <a:t>May 2019</a:t>
            </a:r>
            <a:endParaRPr lang="en-US" dirty="0"/>
          </a:p>
        </p:txBody>
      </p:sp>
      <p:sp>
        <p:nvSpPr>
          <p:cNvPr id="10" name="Footer Placeholder 9"/>
          <p:cNvSpPr>
            <a:spLocks noGrp="1"/>
          </p:cNvSpPr>
          <p:nvPr>
            <p:ph type="ftr" sz="quarter" idx="11"/>
          </p:nvPr>
        </p:nvSpPr>
        <p:spPr/>
        <p:txBody>
          <a:bodyPr/>
          <a:lstStyle/>
          <a:p>
            <a:r>
              <a:rPr lang="en-US" smtClean="0"/>
              <a:t>Restriction Practice</a:t>
            </a:r>
            <a:endParaRPr lang="en-US"/>
          </a:p>
        </p:txBody>
      </p:sp>
      <p:sp>
        <p:nvSpPr>
          <p:cNvPr id="12" name="Slide Number Placeholder 11"/>
          <p:cNvSpPr>
            <a:spLocks noGrp="1"/>
          </p:cNvSpPr>
          <p:nvPr>
            <p:ph type="sldNum" sz="quarter" idx="12"/>
          </p:nvPr>
        </p:nvSpPr>
        <p:spPr/>
        <p:txBody>
          <a:bodyPr/>
          <a:lstStyle/>
          <a:p>
            <a:fld id="{92DA454B-C859-4892-B9FA-68B588C9F547}" type="slidenum">
              <a:rPr lang="en-US" smtClean="0"/>
              <a:pPr/>
              <a:t>40</a:t>
            </a:fld>
            <a:endParaRPr lang="en-US"/>
          </a:p>
        </p:txBody>
      </p:sp>
    </p:spTree>
    <p:extLst>
      <p:ext uri="{BB962C8B-B14F-4D97-AF65-F5344CB8AC3E}">
        <p14:creationId xmlns:p14="http://schemas.microsoft.com/office/powerpoint/2010/main" val="748257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Process </a:t>
            </a:r>
            <a:r>
              <a:rPr lang="en-US" altLang="en-US" sz="3200" dirty="0">
                <a:solidFill>
                  <a:srgbClr val="000000"/>
                </a:solidFill>
                <a:latin typeface="Segoe UI" panose="020B0502040204020203" pitchFamily="34" charset="0"/>
              </a:rPr>
              <a:t>of </a:t>
            </a:r>
            <a:r>
              <a:rPr lang="en-US" altLang="en-US" sz="3200" dirty="0" smtClean="0">
                <a:solidFill>
                  <a:srgbClr val="000000"/>
                </a:solidFill>
                <a:latin typeface="Segoe UI" panose="020B0502040204020203" pitchFamily="34" charset="0"/>
              </a:rPr>
              <a:t>making and product made</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indent="0">
              <a:buNone/>
            </a:pPr>
            <a:r>
              <a:rPr lang="en-US" sz="2400" dirty="0"/>
              <a:t>Restriction between a process </a:t>
            </a:r>
            <a:r>
              <a:rPr lang="en-US" sz="2400" dirty="0" smtClean="0"/>
              <a:t>of making and a product made </a:t>
            </a:r>
            <a:r>
              <a:rPr lang="en-US" sz="2400" dirty="0"/>
              <a:t>is based on a </a:t>
            </a:r>
            <a:r>
              <a:rPr lang="en-US" sz="2400" b="1" dirty="0" smtClean="0"/>
              <a:t>one-way </a:t>
            </a:r>
            <a:r>
              <a:rPr lang="en-US" sz="2400" dirty="0"/>
              <a:t>test for distinctness:</a:t>
            </a:r>
          </a:p>
          <a:p>
            <a:pPr marL="457200" indent="0">
              <a:buNone/>
            </a:pPr>
            <a:r>
              <a:rPr lang="en-US" sz="2400" dirty="0" smtClean="0"/>
              <a:t>(i) The </a:t>
            </a:r>
            <a:r>
              <a:rPr lang="en-US" sz="2400" dirty="0"/>
              <a:t>process as claimed is not an obvious process of making the </a:t>
            </a:r>
            <a:r>
              <a:rPr lang="en-US" sz="2400" dirty="0" smtClean="0"/>
              <a:t>product, </a:t>
            </a:r>
            <a:r>
              <a:rPr lang="en-US" sz="2400" dirty="0"/>
              <a:t>and the process as claimed can be used to make another materially different product, OR</a:t>
            </a:r>
          </a:p>
          <a:p>
            <a:pPr marL="457200" indent="0">
              <a:buNone/>
            </a:pPr>
            <a:r>
              <a:rPr lang="en-US" sz="2400" dirty="0" smtClean="0"/>
              <a:t>(ii) The </a:t>
            </a:r>
            <a:r>
              <a:rPr lang="en-US" sz="2400" dirty="0"/>
              <a:t>product as claimed can be made by another materially different </a:t>
            </a:r>
            <a:r>
              <a:rPr lang="en-US" sz="2400" dirty="0" smtClean="0"/>
              <a:t>process.</a:t>
            </a:r>
          </a:p>
          <a:p>
            <a:pPr marL="457200" indent="0">
              <a:buNone/>
            </a:pPr>
            <a:endParaRPr lang="en-US" sz="2400" dirty="0" smtClean="0"/>
          </a:p>
          <a:p>
            <a:pPr marL="0" indent="0">
              <a:buNone/>
            </a:pPr>
            <a:r>
              <a:rPr lang="en-US" sz="2000" i="1" dirty="0" smtClean="0"/>
              <a:t>MPEP </a:t>
            </a:r>
            <a:r>
              <a:rPr lang="en-US" sz="2000" i="1" dirty="0"/>
              <a:t>806.05(f)</a:t>
            </a:r>
            <a:r>
              <a:rPr lang="en-US" sz="2000" dirty="0"/>
              <a:t>; </a:t>
            </a:r>
            <a:r>
              <a:rPr lang="en-US" sz="2000" i="1" dirty="0"/>
              <a:t>FP 8.18</a:t>
            </a: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41</a:t>
            </a:fld>
            <a:endParaRPr lang="en-US"/>
          </a:p>
        </p:txBody>
      </p:sp>
    </p:spTree>
    <p:extLst>
      <p:ext uri="{BB962C8B-B14F-4D97-AF65-F5344CB8AC3E}">
        <p14:creationId xmlns:p14="http://schemas.microsoft.com/office/powerpoint/2010/main" val="319491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a:xfrm>
            <a:off x="457200" y="378022"/>
            <a:ext cx="8229600" cy="677246"/>
          </a:xfrm>
        </p:spPr>
        <p:txBody>
          <a:bodyPr>
            <a:noAutofit/>
          </a:bodyPr>
          <a:lstStyle/>
          <a:p>
            <a:pPr>
              <a:defRPr/>
            </a:pPr>
            <a:r>
              <a:rPr lang="en-US" altLang="en-US" sz="3000" dirty="0" smtClean="0">
                <a:latin typeface="Segoe UI" panose="020B0502040204020203" pitchFamily="34" charset="0"/>
              </a:rPr>
              <a:t>Knowledge check 6</a:t>
            </a:r>
            <a:endParaRPr lang="en-US" altLang="en-US" sz="3000" dirty="0">
              <a:latin typeface="Segoe UI" panose="020B0502040204020203" pitchFamily="34" charset="0"/>
            </a:endParaRPr>
          </a:p>
        </p:txBody>
      </p:sp>
      <p:sp>
        <p:nvSpPr>
          <p:cNvPr id="13317" name="Rectangle 3"/>
          <p:cNvSpPr>
            <a:spLocks noGrp="1" noChangeArrowheads="1"/>
          </p:cNvSpPr>
          <p:nvPr>
            <p:ph idx="1"/>
          </p:nvPr>
        </p:nvSpPr>
        <p:spPr>
          <a:xfrm>
            <a:off x="457200" y="1181100"/>
            <a:ext cx="4266408" cy="3990556"/>
          </a:xfrm>
        </p:spPr>
        <p:txBody>
          <a:bodyPr>
            <a:normAutofit/>
          </a:bodyPr>
          <a:lstStyle/>
          <a:p>
            <a:pPr marL="0" lvl="0" indent="0" defTabSz="761970" fontAlgn="base">
              <a:spcBef>
                <a:spcPct val="0"/>
              </a:spcBef>
              <a:spcAft>
                <a:spcPct val="0"/>
              </a:spcAft>
              <a:buNone/>
            </a:pPr>
            <a:r>
              <a:rPr lang="en-US" sz="1600" dirty="0" smtClean="0">
                <a:solidFill>
                  <a:prstClr val="black"/>
                </a:solidFill>
              </a:rPr>
              <a:t>Claim </a:t>
            </a:r>
            <a:r>
              <a:rPr lang="en-US" sz="1600" dirty="0">
                <a:solidFill>
                  <a:prstClr val="black"/>
                </a:solidFill>
              </a:rPr>
              <a:t>1. A process of making </a:t>
            </a:r>
            <a:r>
              <a:rPr lang="en-US" sz="1600" dirty="0" smtClean="0">
                <a:solidFill>
                  <a:prstClr val="black"/>
                </a:solidFill>
              </a:rPr>
              <a:t>strips of </a:t>
            </a:r>
            <a:r>
              <a:rPr lang="en-US" sz="1600" dirty="0">
                <a:solidFill>
                  <a:prstClr val="black"/>
                </a:solidFill>
              </a:rPr>
              <a:t>material </a:t>
            </a:r>
            <a:r>
              <a:rPr lang="en-US" sz="1600" dirty="0" smtClean="0">
                <a:solidFill>
                  <a:prstClr val="black"/>
                </a:solidFill>
              </a:rPr>
              <a:t>comprising</a:t>
            </a:r>
            <a:r>
              <a:rPr lang="en-US" sz="1600" dirty="0">
                <a:solidFill>
                  <a:prstClr val="black"/>
                </a:solidFill>
              </a:rPr>
              <a:t>:</a:t>
            </a:r>
          </a:p>
          <a:p>
            <a:pPr marL="0" lvl="0" indent="457200" defTabSz="761970" fontAlgn="base">
              <a:spcBef>
                <a:spcPct val="0"/>
              </a:spcBef>
              <a:spcAft>
                <a:spcPct val="0"/>
              </a:spcAft>
              <a:buNone/>
            </a:pPr>
            <a:r>
              <a:rPr lang="en-US" sz="1600" dirty="0" smtClean="0">
                <a:solidFill>
                  <a:prstClr val="black"/>
                </a:solidFill>
              </a:rPr>
              <a:t>weaving </a:t>
            </a:r>
            <a:r>
              <a:rPr lang="en-US" sz="1600" dirty="0">
                <a:solidFill>
                  <a:prstClr val="black"/>
                </a:solidFill>
              </a:rPr>
              <a:t>cotton fibers together to form a </a:t>
            </a:r>
            <a:r>
              <a:rPr lang="en-US" sz="1600" dirty="0" smtClean="0">
                <a:solidFill>
                  <a:prstClr val="black"/>
                </a:solidFill>
              </a:rPr>
              <a:t>fabric </a:t>
            </a:r>
            <a:r>
              <a:rPr lang="en-US" sz="1600" dirty="0">
                <a:solidFill>
                  <a:prstClr val="black"/>
                </a:solidFill>
              </a:rPr>
              <a:t>sheet; and</a:t>
            </a:r>
          </a:p>
          <a:p>
            <a:pPr marL="0" lvl="0" indent="457200" defTabSz="761970" fontAlgn="base">
              <a:spcBef>
                <a:spcPct val="0"/>
              </a:spcBef>
              <a:spcAft>
                <a:spcPct val="0"/>
              </a:spcAft>
              <a:buNone/>
            </a:pPr>
            <a:r>
              <a:rPr lang="en-US" sz="1600" dirty="0" smtClean="0">
                <a:solidFill>
                  <a:prstClr val="black"/>
                </a:solidFill>
              </a:rPr>
              <a:t>cutting </a:t>
            </a:r>
            <a:r>
              <a:rPr lang="en-US" sz="1600" dirty="0">
                <a:solidFill>
                  <a:prstClr val="black"/>
                </a:solidFill>
              </a:rPr>
              <a:t>the fabric sheet into a </a:t>
            </a:r>
            <a:r>
              <a:rPr lang="en-US" sz="1600" dirty="0" smtClean="0">
                <a:solidFill>
                  <a:prstClr val="black"/>
                </a:solidFill>
              </a:rPr>
              <a:t>plurality of strips</a:t>
            </a:r>
            <a:r>
              <a:rPr lang="en-US" sz="1600" dirty="0">
                <a:solidFill>
                  <a:prstClr val="black"/>
                </a:solidFill>
              </a:rPr>
              <a:t>.</a:t>
            </a:r>
          </a:p>
          <a:p>
            <a:pPr marL="0" lvl="0" indent="0" defTabSz="761970" fontAlgn="base">
              <a:spcBef>
                <a:spcPct val="0"/>
              </a:spcBef>
              <a:spcAft>
                <a:spcPct val="0"/>
              </a:spcAft>
              <a:buNone/>
            </a:pPr>
            <a:endParaRPr lang="en-US" sz="1600" dirty="0">
              <a:solidFill>
                <a:prstClr val="black"/>
              </a:solidFill>
            </a:endParaRPr>
          </a:p>
          <a:p>
            <a:pPr marL="0" lvl="0" indent="0" defTabSz="761970" fontAlgn="base">
              <a:spcBef>
                <a:spcPct val="0"/>
              </a:spcBef>
              <a:spcAft>
                <a:spcPct val="0"/>
              </a:spcAft>
              <a:buNone/>
            </a:pPr>
            <a:r>
              <a:rPr lang="en-US" sz="1600" dirty="0">
                <a:solidFill>
                  <a:prstClr val="black"/>
                </a:solidFill>
              </a:rPr>
              <a:t>Claim 2. A bandage comprising:</a:t>
            </a:r>
          </a:p>
          <a:p>
            <a:pPr marL="0" lvl="0" indent="457200" defTabSz="761970" fontAlgn="base">
              <a:spcBef>
                <a:spcPct val="0"/>
              </a:spcBef>
              <a:spcAft>
                <a:spcPct val="0"/>
              </a:spcAft>
              <a:buNone/>
            </a:pPr>
            <a:r>
              <a:rPr lang="en-US" sz="1600" dirty="0" smtClean="0">
                <a:solidFill>
                  <a:prstClr val="black"/>
                </a:solidFill>
              </a:rPr>
              <a:t>a </a:t>
            </a:r>
            <a:r>
              <a:rPr lang="en-US" sz="1600" dirty="0">
                <a:solidFill>
                  <a:prstClr val="black"/>
                </a:solidFill>
              </a:rPr>
              <a:t>strip of material having an adhesive layer</a:t>
            </a:r>
            <a:r>
              <a:rPr lang="en-US" sz="1600" dirty="0" smtClean="0">
                <a:solidFill>
                  <a:prstClr val="black"/>
                </a:solidFill>
              </a:rPr>
              <a:t>.</a:t>
            </a:r>
          </a:p>
          <a:p>
            <a:pPr marL="0" lvl="0" indent="0" defTabSz="761970" fontAlgn="base">
              <a:spcBef>
                <a:spcPct val="0"/>
              </a:spcBef>
              <a:spcAft>
                <a:spcPct val="0"/>
              </a:spcAft>
              <a:buNone/>
            </a:pPr>
            <a:endParaRPr lang="en-US" sz="1400" dirty="0">
              <a:solidFill>
                <a:prstClr val="black"/>
              </a:solidFill>
            </a:endParaRPr>
          </a:p>
        </p:txBody>
      </p:sp>
      <p:grpSp>
        <p:nvGrpSpPr>
          <p:cNvPr id="7" name="Group 6" descr="Diagram of a process of making (represented by a triangle)- casting- and a product (represented by a circle)- a metal hammer."/>
          <p:cNvGrpSpPr/>
          <p:nvPr/>
        </p:nvGrpSpPr>
        <p:grpSpPr>
          <a:xfrm>
            <a:off x="4779348" y="1427598"/>
            <a:ext cx="3851712" cy="1624397"/>
            <a:chOff x="1894152" y="2328369"/>
            <a:chExt cx="4920966" cy="1978760"/>
          </a:xfrm>
        </p:grpSpPr>
        <p:grpSp>
          <p:nvGrpSpPr>
            <p:cNvPr id="8" name="Group 7"/>
            <p:cNvGrpSpPr/>
            <p:nvPr/>
          </p:nvGrpSpPr>
          <p:grpSpPr>
            <a:xfrm>
              <a:off x="1894152" y="2328369"/>
              <a:ext cx="2830993" cy="1978760"/>
              <a:chOff x="1894152" y="2328369"/>
              <a:chExt cx="2830993" cy="1978760"/>
            </a:xfrm>
          </p:grpSpPr>
          <p:sp>
            <p:nvSpPr>
              <p:cNvPr id="10" name="Isosceles Triangle 9"/>
              <p:cNvSpPr/>
              <p:nvPr/>
            </p:nvSpPr>
            <p:spPr>
              <a:xfrm>
                <a:off x="1894152" y="2328369"/>
                <a:ext cx="2830993" cy="1978760"/>
              </a:xfrm>
              <a:prstGeom prst="triangle">
                <a:avLst/>
              </a:prstGeom>
              <a:solidFill>
                <a:srgbClr val="00285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11" name="TextBox 10"/>
              <p:cNvSpPr txBox="1"/>
              <p:nvPr/>
            </p:nvSpPr>
            <p:spPr>
              <a:xfrm>
                <a:off x="2215112" y="3144043"/>
                <a:ext cx="2189072" cy="937295"/>
              </a:xfrm>
              <a:prstGeom prst="rect">
                <a:avLst/>
              </a:prstGeom>
              <a:noFill/>
            </p:spPr>
            <p:txBody>
              <a:bodyPr wrap="none" rtlCol="0">
                <a:spAutoFit/>
              </a:bodyPr>
              <a:lstStyle/>
              <a:p>
                <a:pPr algn="ctr"/>
                <a:r>
                  <a:rPr lang="en-US" sz="1600" b="1" u="sng" dirty="0">
                    <a:solidFill>
                      <a:schemeClr val="bg1"/>
                    </a:solidFill>
                    <a:latin typeface="+mn-lt"/>
                  </a:rPr>
                  <a:t>PROCESS</a:t>
                </a:r>
              </a:p>
              <a:p>
                <a:pPr algn="ctr"/>
                <a:r>
                  <a:rPr lang="en-US" sz="1400" b="1" dirty="0" smtClean="0">
                    <a:solidFill>
                      <a:schemeClr val="bg1"/>
                    </a:solidFill>
                    <a:latin typeface="+mn-lt"/>
                  </a:rPr>
                  <a:t>Making strips</a:t>
                </a:r>
              </a:p>
              <a:p>
                <a:pPr algn="ctr"/>
                <a:r>
                  <a:rPr lang="en-US" sz="1400" b="1" dirty="0" smtClean="0">
                    <a:solidFill>
                      <a:schemeClr val="bg1"/>
                    </a:solidFill>
                    <a:latin typeface="+mn-lt"/>
                  </a:rPr>
                  <a:t>of woven material</a:t>
                </a:r>
                <a:endParaRPr lang="en-US" sz="1400" b="1" dirty="0">
                  <a:solidFill>
                    <a:schemeClr val="bg1"/>
                  </a:solidFill>
                  <a:latin typeface="+mn-lt"/>
                </a:endParaRPr>
              </a:p>
            </p:txBody>
          </p:sp>
        </p:grpSp>
        <p:sp>
          <p:nvSpPr>
            <p:cNvPr id="9" name="Oval 8"/>
            <p:cNvSpPr/>
            <p:nvPr/>
          </p:nvSpPr>
          <p:spPr bwMode="auto">
            <a:xfrm>
              <a:off x="4796359" y="2339106"/>
              <a:ext cx="2018759" cy="1916744"/>
            </a:xfrm>
            <a:prstGeom prst="ellipse">
              <a:avLst/>
            </a:prstGeom>
            <a:solidFill>
              <a:srgbClr val="C00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1400" b="1" u="sng" dirty="0" smtClean="0">
                <a:solidFill>
                  <a:schemeClr val="bg1"/>
                </a:solidFill>
                <a:latin typeface="+mn-lt"/>
              </a:endParaRPr>
            </a:p>
            <a:p>
              <a:pPr algn="ctr" defTabSz="761970"/>
              <a:r>
                <a:rPr lang="en-US" sz="1600" b="1" u="sng" dirty="0" smtClean="0">
                  <a:solidFill>
                    <a:schemeClr val="bg1"/>
                  </a:solidFill>
                  <a:latin typeface="+mn-lt"/>
                </a:rPr>
                <a:t>PRODUCT</a:t>
              </a:r>
              <a:endParaRPr lang="en-US" sz="1600" b="1" u="sng" dirty="0">
                <a:solidFill>
                  <a:schemeClr val="bg1"/>
                </a:solidFill>
                <a:latin typeface="+mn-lt"/>
              </a:endParaRPr>
            </a:p>
            <a:p>
              <a:pPr algn="ctr" defTabSz="761970"/>
              <a:r>
                <a:rPr lang="en-US" sz="1400" b="1" dirty="0" smtClean="0">
                  <a:solidFill>
                    <a:schemeClr val="bg1"/>
                  </a:solidFill>
                  <a:latin typeface="+mn-lt"/>
                </a:rPr>
                <a:t>Material strip</a:t>
              </a:r>
            </a:p>
            <a:p>
              <a:pPr algn="ctr" defTabSz="761970"/>
              <a:r>
                <a:rPr lang="en-US" sz="1400" b="1" dirty="0" smtClean="0">
                  <a:solidFill>
                    <a:schemeClr val="bg1"/>
                  </a:solidFill>
                  <a:latin typeface="+mn-lt"/>
                </a:rPr>
                <a:t>with adhesive</a:t>
              </a:r>
              <a:endParaRPr lang="en-US" sz="1400" b="1" dirty="0">
                <a:solidFill>
                  <a:schemeClr val="bg1"/>
                </a:solidFill>
                <a:latin typeface="+mn-lt"/>
              </a:endParaRPr>
            </a:p>
          </p:txBody>
        </p:sp>
      </p:gr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12" name="Slide Number Placeholder 11"/>
          <p:cNvSpPr>
            <a:spLocks noGrp="1"/>
          </p:cNvSpPr>
          <p:nvPr>
            <p:ph type="sldNum" sz="quarter" idx="12"/>
          </p:nvPr>
        </p:nvSpPr>
        <p:spPr/>
        <p:txBody>
          <a:bodyPr/>
          <a:lstStyle/>
          <a:p>
            <a:fld id="{92DA454B-C859-4892-B9FA-68B588C9F547}" type="slidenum">
              <a:rPr lang="en-US" smtClean="0"/>
              <a:pPr/>
              <a:t>42</a:t>
            </a:fld>
            <a:endParaRPr lang="en-US"/>
          </a:p>
        </p:txBody>
      </p:sp>
    </p:spTree>
    <p:extLst>
      <p:ext uri="{BB962C8B-B14F-4D97-AF65-F5344CB8AC3E}">
        <p14:creationId xmlns:p14="http://schemas.microsoft.com/office/powerpoint/2010/main" val="3989030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6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sz="1600" dirty="0"/>
              <a:t>A</a:t>
            </a:r>
            <a:r>
              <a:rPr lang="en-US" sz="1600" dirty="0" smtClean="0"/>
              <a:t>re </a:t>
            </a:r>
            <a:r>
              <a:rPr lang="en-US" sz="1600" dirty="0"/>
              <a:t>the process (making strips of woven material) and the product </a:t>
            </a:r>
            <a:r>
              <a:rPr lang="en-US" sz="1600" dirty="0" smtClean="0"/>
              <a:t>(material </a:t>
            </a:r>
            <a:r>
              <a:rPr lang="en-US" sz="1600" dirty="0"/>
              <a:t>strip with adhesive) distinct?</a:t>
            </a:r>
          </a:p>
          <a:p>
            <a:r>
              <a:rPr lang="en-US" sz="1600" dirty="0" smtClean="0"/>
              <a:t>	Select </a:t>
            </a:r>
            <a:r>
              <a:rPr lang="en-US" sz="1600" dirty="0"/>
              <a:t>all that could </a:t>
            </a:r>
            <a:r>
              <a:rPr lang="en-US" sz="1600" dirty="0" smtClean="0"/>
              <a:t>apply: </a:t>
            </a:r>
            <a:endParaRPr lang="en-US" sz="1600" dirty="0"/>
          </a:p>
          <a:p>
            <a:r>
              <a:rPr lang="en-US" sz="1600" dirty="0"/>
              <a:t>	Yes, the product (material strip with adhesive) can be made by another materially different process such as cutting a plastic sheet.</a:t>
            </a:r>
          </a:p>
          <a:p>
            <a:r>
              <a:rPr lang="en-US" sz="1600" dirty="0"/>
              <a:t>	No, the process (making strips of woven material) can only be used to make the product (material strip with adhesive</a:t>
            </a:r>
            <a:r>
              <a:rPr lang="en-US" sz="1600" dirty="0" smtClean="0"/>
              <a:t>).</a:t>
            </a:r>
          </a:p>
          <a:p>
            <a:r>
              <a:rPr lang="en-US" sz="1600" dirty="0">
                <a:solidFill>
                  <a:srgbClr val="00B050"/>
                </a:solidFill>
              </a:rPr>
              <a:t>	</a:t>
            </a:r>
            <a:r>
              <a:rPr lang="en-US" sz="1600" dirty="0"/>
              <a:t>Yes, the process (making strips of woven material) can be used to make a materially different product such as a towel.</a:t>
            </a:r>
          </a:p>
          <a:p>
            <a:r>
              <a:rPr lang="en-US" sz="1600" dirty="0"/>
              <a:t>	No, </a:t>
            </a:r>
            <a:r>
              <a:rPr lang="en-US" sz="1600"/>
              <a:t>the </a:t>
            </a:r>
            <a:r>
              <a:rPr lang="en-US" sz="1600" smtClean="0"/>
              <a:t>product </a:t>
            </a:r>
            <a:r>
              <a:rPr lang="en-US" sz="1600" dirty="0"/>
              <a:t>(material strip with adhesive) can only be made by the process (making strips of woven material).</a:t>
            </a:r>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43</a:t>
            </a:fld>
            <a:endParaRPr lang="en-US" dirty="0"/>
          </a:p>
        </p:txBody>
      </p:sp>
    </p:spTree>
    <p:extLst>
      <p:ext uri="{BB962C8B-B14F-4D97-AF65-F5344CB8AC3E}">
        <p14:creationId xmlns:p14="http://schemas.microsoft.com/office/powerpoint/2010/main" val="2304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4" end="4"/>
                                            </p:txEl>
                                          </p:spTgt>
                                        </p:tgtEl>
                                        <p:attrNameLst>
                                          <p:attrName>style.color</p:attrName>
                                        </p:attrNameLst>
                                      </p:cBhvr>
                                      <p:to>
                                        <a:srgbClr val="00B050"/>
                                      </p:to>
                                    </p:animClr>
                                  </p:childTnLst>
                                </p:cTn>
                              </p:par>
                              <p:par>
                                <p:cTn id="7" presetID="3" presetClass="emph" presetSubtype="2" fill="hold" nodeType="withEffect">
                                  <p:stCondLst>
                                    <p:cond delay="0"/>
                                  </p:stCondLst>
                                  <p:childTnLst>
                                    <p:animClr clrSpc="rgb" dir="cw">
                                      <p:cBhvr override="childStyle">
                                        <p:cTn id="8" dur="10" fill="hold"/>
                                        <p:tgtEl>
                                          <p:spTgt spid="3">
                                            <p:txEl>
                                              <p:pRg st="2" end="2"/>
                                            </p:txEl>
                                          </p:spTgt>
                                        </p:tgtEl>
                                        <p:attrNameLst>
                                          <p:attrName>style.color</p:attrName>
                                        </p:attrNameLst>
                                      </p:cBhvr>
                                      <p:to>
                                        <a:srgbClr val="00B050"/>
                                      </p:to>
                                    </p:animClr>
                                  </p:childTnLst>
                                </p:cTn>
                              </p:par>
                              <p:par>
                                <p:cTn id="9" presetID="26" presetClass="emph" presetSubtype="0" fill="hold" nodeType="withEffect">
                                  <p:stCondLst>
                                    <p:cond delay="0"/>
                                  </p:stCondLst>
                                  <p:childTnLst>
                                    <p:animEffect transition="out" filter="fade">
                                      <p:cBhvr>
                                        <p:cTn id="10" dur="500" tmFilter="0, 0; .2, .5; .8, .5; 1, 0"/>
                                        <p:tgtEl>
                                          <p:spTgt spid="3">
                                            <p:txEl>
                                              <p:pRg st="4" end="4"/>
                                            </p:txEl>
                                          </p:spTgt>
                                        </p:tgtEl>
                                      </p:cBhvr>
                                    </p:animEffect>
                                    <p:animScale>
                                      <p:cBhvr>
                                        <p:cTn id="11" dur="250" autoRev="1" fill="hold"/>
                                        <p:tgtEl>
                                          <p:spTgt spid="3">
                                            <p:txEl>
                                              <p:pRg st="4" end="4"/>
                                            </p:txEl>
                                          </p:spTgt>
                                        </p:tgtEl>
                                      </p:cBhvr>
                                      <p:by x="105000" y="105000"/>
                                    </p:animScale>
                                  </p:childTnLst>
                                </p:cTn>
                              </p:par>
                              <p:par>
                                <p:cTn id="12" presetID="26" presetClass="emph" presetSubtype="0" fill="hold" nodeType="withEffect">
                                  <p:stCondLst>
                                    <p:cond delay="0"/>
                                  </p:stCondLst>
                                  <p:childTnLst>
                                    <p:animEffect transition="out" filter="fade">
                                      <p:cBhvr>
                                        <p:cTn id="13" dur="500" tmFilter="0, 0; .2, .5; .8, .5; 1, 0"/>
                                        <p:tgtEl>
                                          <p:spTgt spid="3">
                                            <p:txEl>
                                              <p:pRg st="2" end="2"/>
                                            </p:txEl>
                                          </p:spTgt>
                                        </p:tgtEl>
                                      </p:cBhvr>
                                    </p:animEffect>
                                    <p:animScale>
                                      <p:cBhvr>
                                        <p:cTn id="14"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457200" y="1181100"/>
            <a:ext cx="8229600" cy="3990556"/>
          </a:xfrm>
        </p:spPr>
        <p:txBody>
          <a:bodyPr>
            <a:normAutofit/>
          </a:bodyPr>
          <a:lstStyle/>
          <a:p>
            <a:pPr marL="0" lvl="0" indent="0" defTabSz="761970" fontAlgn="base">
              <a:spcBef>
                <a:spcPct val="0"/>
              </a:spcBef>
              <a:spcAft>
                <a:spcPct val="0"/>
              </a:spcAft>
              <a:buNone/>
            </a:pPr>
            <a:r>
              <a:rPr lang="en-US" sz="1600" dirty="0" smtClean="0">
                <a:solidFill>
                  <a:prstClr val="black"/>
                </a:solidFill>
              </a:rPr>
              <a:t>Claim </a:t>
            </a:r>
            <a:r>
              <a:rPr lang="en-US" sz="1600" dirty="0">
                <a:solidFill>
                  <a:prstClr val="black"/>
                </a:solidFill>
              </a:rPr>
              <a:t>1. A process of making a strip material </a:t>
            </a:r>
            <a:endParaRPr lang="en-US" sz="1600" dirty="0" smtClean="0">
              <a:solidFill>
                <a:prstClr val="black"/>
              </a:solidFill>
            </a:endParaRPr>
          </a:p>
          <a:p>
            <a:pPr marL="0" lvl="0" indent="0" defTabSz="761970" fontAlgn="base">
              <a:spcBef>
                <a:spcPct val="0"/>
              </a:spcBef>
              <a:spcAft>
                <a:spcPct val="0"/>
              </a:spcAft>
              <a:buNone/>
            </a:pPr>
            <a:r>
              <a:rPr lang="en-US" sz="1600" dirty="0" smtClean="0">
                <a:solidFill>
                  <a:prstClr val="black"/>
                </a:solidFill>
              </a:rPr>
              <a:t>comprising</a:t>
            </a:r>
            <a:r>
              <a:rPr lang="en-US" sz="1600" dirty="0">
                <a:solidFill>
                  <a:prstClr val="black"/>
                </a:solidFill>
              </a:rPr>
              <a:t>:</a:t>
            </a:r>
          </a:p>
          <a:p>
            <a:pPr marL="0" lvl="0" indent="457200" defTabSz="761970" fontAlgn="base">
              <a:spcBef>
                <a:spcPct val="0"/>
              </a:spcBef>
              <a:spcAft>
                <a:spcPct val="0"/>
              </a:spcAft>
              <a:buNone/>
            </a:pPr>
            <a:r>
              <a:rPr lang="en-US" sz="1600" dirty="0" smtClean="0">
                <a:solidFill>
                  <a:prstClr val="black"/>
                </a:solidFill>
              </a:rPr>
              <a:t>weaving </a:t>
            </a:r>
            <a:r>
              <a:rPr lang="en-US" sz="1600" dirty="0">
                <a:solidFill>
                  <a:prstClr val="black"/>
                </a:solidFill>
              </a:rPr>
              <a:t>cotton fibers together to form a </a:t>
            </a:r>
            <a:endParaRPr lang="en-US" sz="1600" dirty="0" smtClean="0">
              <a:solidFill>
                <a:prstClr val="black"/>
              </a:solidFill>
            </a:endParaRPr>
          </a:p>
          <a:p>
            <a:pPr marL="0" lvl="0" indent="0" defTabSz="761970" fontAlgn="base">
              <a:spcBef>
                <a:spcPct val="0"/>
              </a:spcBef>
              <a:spcAft>
                <a:spcPct val="0"/>
              </a:spcAft>
              <a:buNone/>
            </a:pPr>
            <a:r>
              <a:rPr lang="en-US" sz="1600" dirty="0" smtClean="0">
                <a:solidFill>
                  <a:prstClr val="black"/>
                </a:solidFill>
              </a:rPr>
              <a:t>fabric </a:t>
            </a:r>
            <a:r>
              <a:rPr lang="en-US" sz="1600" dirty="0">
                <a:solidFill>
                  <a:prstClr val="black"/>
                </a:solidFill>
              </a:rPr>
              <a:t>sheet; and</a:t>
            </a:r>
          </a:p>
          <a:p>
            <a:pPr marL="0" lvl="0" indent="457200" defTabSz="761970" fontAlgn="base">
              <a:spcBef>
                <a:spcPct val="0"/>
              </a:spcBef>
              <a:spcAft>
                <a:spcPct val="0"/>
              </a:spcAft>
              <a:buNone/>
            </a:pPr>
            <a:r>
              <a:rPr lang="en-US" sz="1600" dirty="0" smtClean="0">
                <a:solidFill>
                  <a:prstClr val="black"/>
                </a:solidFill>
              </a:rPr>
              <a:t>cutting </a:t>
            </a:r>
            <a:r>
              <a:rPr lang="en-US" sz="1600" dirty="0">
                <a:solidFill>
                  <a:prstClr val="black"/>
                </a:solidFill>
              </a:rPr>
              <a:t>the fabric sheet into a plurality of </a:t>
            </a:r>
            <a:endParaRPr lang="en-US" sz="1600" dirty="0" smtClean="0">
              <a:solidFill>
                <a:prstClr val="black"/>
              </a:solidFill>
            </a:endParaRPr>
          </a:p>
          <a:p>
            <a:pPr marL="0" lvl="0" indent="0" defTabSz="761970" fontAlgn="base">
              <a:spcBef>
                <a:spcPct val="0"/>
              </a:spcBef>
              <a:spcAft>
                <a:spcPct val="0"/>
              </a:spcAft>
              <a:buNone/>
            </a:pPr>
            <a:r>
              <a:rPr lang="en-US" sz="1600" dirty="0" smtClean="0">
                <a:solidFill>
                  <a:prstClr val="black"/>
                </a:solidFill>
              </a:rPr>
              <a:t>strips</a:t>
            </a:r>
            <a:r>
              <a:rPr lang="en-US" sz="1600" dirty="0">
                <a:solidFill>
                  <a:prstClr val="black"/>
                </a:solidFill>
              </a:rPr>
              <a:t>.</a:t>
            </a:r>
          </a:p>
          <a:p>
            <a:pPr marL="0" lvl="0" indent="0" defTabSz="761970" fontAlgn="base">
              <a:spcBef>
                <a:spcPct val="0"/>
              </a:spcBef>
              <a:spcAft>
                <a:spcPct val="0"/>
              </a:spcAft>
              <a:buNone/>
            </a:pPr>
            <a:endParaRPr lang="en-US" sz="1600" dirty="0">
              <a:solidFill>
                <a:prstClr val="black"/>
              </a:solidFill>
            </a:endParaRPr>
          </a:p>
          <a:p>
            <a:pPr marL="0" lvl="0" indent="0" defTabSz="761970" fontAlgn="base">
              <a:spcBef>
                <a:spcPct val="0"/>
              </a:spcBef>
              <a:spcAft>
                <a:spcPct val="0"/>
              </a:spcAft>
              <a:buNone/>
            </a:pPr>
            <a:r>
              <a:rPr lang="en-US" sz="1600" dirty="0">
                <a:solidFill>
                  <a:prstClr val="black"/>
                </a:solidFill>
              </a:rPr>
              <a:t>Claim 2. A bandage comprising:</a:t>
            </a:r>
          </a:p>
          <a:p>
            <a:pPr marL="0" lvl="0" indent="457200" defTabSz="761970" fontAlgn="base">
              <a:spcBef>
                <a:spcPct val="0"/>
              </a:spcBef>
              <a:spcAft>
                <a:spcPct val="0"/>
              </a:spcAft>
              <a:buNone/>
            </a:pPr>
            <a:r>
              <a:rPr lang="en-US" sz="1600" dirty="0" smtClean="0">
                <a:solidFill>
                  <a:prstClr val="black"/>
                </a:solidFill>
              </a:rPr>
              <a:t>a </a:t>
            </a:r>
            <a:r>
              <a:rPr lang="en-US" sz="1600" dirty="0">
                <a:solidFill>
                  <a:prstClr val="black"/>
                </a:solidFill>
              </a:rPr>
              <a:t>strip of material having an adhesive layer</a:t>
            </a:r>
            <a:r>
              <a:rPr lang="en-US" sz="1600" dirty="0" smtClean="0">
                <a:solidFill>
                  <a:prstClr val="black"/>
                </a:solidFill>
              </a:rPr>
              <a:t>.</a:t>
            </a:r>
          </a:p>
          <a:p>
            <a:pPr marL="0" lvl="0" indent="0" defTabSz="761970" fontAlgn="base">
              <a:spcBef>
                <a:spcPct val="0"/>
              </a:spcBef>
              <a:spcAft>
                <a:spcPct val="0"/>
              </a:spcAft>
              <a:buNone/>
            </a:pPr>
            <a:endParaRPr lang="en-US" sz="1400" dirty="0">
              <a:solidFill>
                <a:prstClr val="black"/>
              </a:solidFill>
            </a:endParaRPr>
          </a:p>
          <a:p>
            <a:pPr marL="285750" lvl="0" indent="-285750" defTabSz="761970" fontAlgn="base">
              <a:spcBef>
                <a:spcPct val="0"/>
              </a:spcBef>
              <a:spcAft>
                <a:spcPct val="0"/>
              </a:spcAft>
              <a:buFont typeface="Arial" panose="020B0604020202020204" pitchFamily="34" charset="0"/>
              <a:buChar char="•"/>
            </a:pPr>
            <a:r>
              <a:rPr lang="en-US" sz="1800" dirty="0">
                <a:solidFill>
                  <a:prstClr val="black"/>
                </a:solidFill>
              </a:rPr>
              <a:t>The </a:t>
            </a:r>
            <a:r>
              <a:rPr lang="en-US" sz="1800" dirty="0"/>
              <a:t>product </a:t>
            </a:r>
            <a:r>
              <a:rPr lang="en-US" sz="1800" dirty="0" smtClean="0"/>
              <a:t>of </a:t>
            </a:r>
            <a:r>
              <a:rPr lang="en-US" sz="1800" dirty="0"/>
              <a:t>claim 2 (bandage) can be made by a materially different process </a:t>
            </a:r>
            <a:r>
              <a:rPr lang="en-US" sz="1800" dirty="0" smtClean="0"/>
              <a:t>than </a:t>
            </a:r>
            <a:r>
              <a:rPr lang="en-US" sz="1800" dirty="0"/>
              <a:t>claim </a:t>
            </a:r>
            <a:r>
              <a:rPr lang="en-US" sz="1800" dirty="0" smtClean="0"/>
              <a:t>1 </a:t>
            </a:r>
            <a:r>
              <a:rPr lang="en-US" sz="1800" dirty="0"/>
              <a:t>(weaving</a:t>
            </a:r>
            <a:r>
              <a:rPr lang="en-US" sz="1800" dirty="0" smtClean="0"/>
              <a:t>), </a:t>
            </a:r>
            <a:r>
              <a:rPr lang="en-US" sz="1800" dirty="0"/>
              <a:t>such as cutting a plastic sheet.  Alternatively, the process </a:t>
            </a:r>
            <a:r>
              <a:rPr lang="en-US" sz="1800" dirty="0" smtClean="0"/>
              <a:t>of </a:t>
            </a:r>
            <a:r>
              <a:rPr lang="en-US" sz="1800" dirty="0"/>
              <a:t>claim </a:t>
            </a:r>
            <a:r>
              <a:rPr lang="en-US" sz="1800" dirty="0" smtClean="0"/>
              <a:t>1 </a:t>
            </a:r>
            <a:r>
              <a:rPr lang="en-US" sz="1800" dirty="0"/>
              <a:t>(weaving)</a:t>
            </a:r>
            <a:r>
              <a:rPr lang="en-US" sz="1800" dirty="0" smtClean="0"/>
              <a:t> </a:t>
            </a:r>
            <a:r>
              <a:rPr lang="en-US" sz="1800" dirty="0"/>
              <a:t>can be use to make a materially different product than claim 2 (bandage), such as </a:t>
            </a:r>
            <a:r>
              <a:rPr lang="en-US" sz="1800" dirty="0">
                <a:solidFill>
                  <a:prstClr val="black"/>
                </a:solidFill>
              </a:rPr>
              <a:t>a towel. </a:t>
            </a:r>
          </a:p>
          <a:p>
            <a:pPr marL="285750" lvl="0" indent="-285750" defTabSz="761970" fontAlgn="base">
              <a:spcBef>
                <a:spcPct val="0"/>
              </a:spcBef>
              <a:spcAft>
                <a:spcPct val="0"/>
              </a:spcAft>
              <a:buFont typeface="Arial" panose="020B0604020202020204" pitchFamily="34" charset="0"/>
              <a:buChar char="•"/>
            </a:pPr>
            <a:r>
              <a:rPr lang="en-US" sz="1800" b="1" dirty="0">
                <a:solidFill>
                  <a:prstClr val="black"/>
                </a:solidFill>
              </a:rPr>
              <a:t>Distinct </a:t>
            </a:r>
            <a:r>
              <a:rPr lang="en-US" sz="1800" dirty="0">
                <a:solidFill>
                  <a:prstClr val="black"/>
                </a:solidFill>
              </a:rPr>
              <a:t>-  restriction would be proper if serious burden is shown. </a:t>
            </a:r>
            <a:endParaRPr lang="en-US" sz="2800" dirty="0"/>
          </a:p>
        </p:txBody>
      </p:sp>
      <p:grpSp>
        <p:nvGrpSpPr>
          <p:cNvPr id="7" name="Group 6" descr="Diagram of a process of making (represented by a triangle)- casting- and a product (represented by a circle)- a metal hammer."/>
          <p:cNvGrpSpPr/>
          <p:nvPr/>
        </p:nvGrpSpPr>
        <p:grpSpPr>
          <a:xfrm>
            <a:off x="4495800" y="1427598"/>
            <a:ext cx="4135260" cy="1624397"/>
            <a:chOff x="1894152" y="2328369"/>
            <a:chExt cx="4920966" cy="1978760"/>
          </a:xfrm>
        </p:grpSpPr>
        <p:grpSp>
          <p:nvGrpSpPr>
            <p:cNvPr id="8" name="Group 7"/>
            <p:cNvGrpSpPr/>
            <p:nvPr/>
          </p:nvGrpSpPr>
          <p:grpSpPr>
            <a:xfrm>
              <a:off x="1894152" y="2328369"/>
              <a:ext cx="2830993" cy="1978760"/>
              <a:chOff x="1894152" y="2328369"/>
              <a:chExt cx="2830993" cy="1978760"/>
            </a:xfrm>
          </p:grpSpPr>
          <p:sp>
            <p:nvSpPr>
              <p:cNvPr id="10" name="Isosceles Triangle 9"/>
              <p:cNvSpPr/>
              <p:nvPr/>
            </p:nvSpPr>
            <p:spPr>
              <a:xfrm>
                <a:off x="1894152" y="2328369"/>
                <a:ext cx="2830993" cy="1978760"/>
              </a:xfrm>
              <a:prstGeom prst="triangle">
                <a:avLst/>
              </a:prstGeom>
              <a:solidFill>
                <a:srgbClr val="00285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 </a:t>
                </a:r>
                <a:endParaRPr lang="en-US" dirty="0">
                  <a:solidFill>
                    <a:schemeClr val="bg1"/>
                  </a:solidFill>
                </a:endParaRPr>
              </a:p>
            </p:txBody>
          </p:sp>
          <p:sp>
            <p:nvSpPr>
              <p:cNvPr id="11" name="TextBox 10"/>
              <p:cNvSpPr txBox="1"/>
              <p:nvPr/>
            </p:nvSpPr>
            <p:spPr>
              <a:xfrm>
                <a:off x="2288390" y="3144043"/>
                <a:ext cx="2042514" cy="937295"/>
              </a:xfrm>
              <a:prstGeom prst="rect">
                <a:avLst/>
              </a:prstGeom>
              <a:noFill/>
            </p:spPr>
            <p:txBody>
              <a:bodyPr wrap="none" rtlCol="0">
                <a:spAutoFit/>
              </a:bodyPr>
              <a:lstStyle/>
              <a:p>
                <a:pPr algn="ctr"/>
                <a:r>
                  <a:rPr lang="en-US" sz="1600" b="1" u="sng" dirty="0">
                    <a:solidFill>
                      <a:schemeClr val="bg1"/>
                    </a:solidFill>
                    <a:latin typeface="+mn-lt"/>
                  </a:rPr>
                  <a:t>PROCESS</a:t>
                </a:r>
              </a:p>
              <a:p>
                <a:pPr algn="ctr"/>
                <a:r>
                  <a:rPr lang="en-US" sz="1400" b="1" dirty="0" smtClean="0">
                    <a:solidFill>
                      <a:schemeClr val="bg1"/>
                    </a:solidFill>
                    <a:latin typeface="+mn-lt"/>
                  </a:rPr>
                  <a:t>Making strips</a:t>
                </a:r>
              </a:p>
              <a:p>
                <a:pPr algn="ctr"/>
                <a:r>
                  <a:rPr lang="en-US" sz="1400" b="1" dirty="0" smtClean="0">
                    <a:solidFill>
                      <a:schemeClr val="bg1"/>
                    </a:solidFill>
                    <a:latin typeface="+mn-lt"/>
                  </a:rPr>
                  <a:t>of woven material</a:t>
                </a:r>
                <a:endParaRPr lang="en-US" sz="1400" b="1" dirty="0">
                  <a:solidFill>
                    <a:schemeClr val="bg1"/>
                  </a:solidFill>
                  <a:latin typeface="+mn-lt"/>
                </a:endParaRPr>
              </a:p>
            </p:txBody>
          </p:sp>
        </p:grpSp>
        <p:sp>
          <p:nvSpPr>
            <p:cNvPr id="9" name="Oval 8"/>
            <p:cNvSpPr/>
            <p:nvPr/>
          </p:nvSpPr>
          <p:spPr bwMode="auto">
            <a:xfrm>
              <a:off x="4725142" y="2328369"/>
              <a:ext cx="2089976" cy="1916743"/>
            </a:xfrm>
            <a:prstGeom prst="ellipse">
              <a:avLst/>
            </a:prstGeom>
            <a:solidFill>
              <a:srgbClr val="C00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1400" b="1" u="sng" dirty="0" smtClean="0">
                <a:solidFill>
                  <a:schemeClr val="bg1"/>
                </a:solidFill>
                <a:latin typeface="+mn-lt"/>
              </a:endParaRPr>
            </a:p>
            <a:p>
              <a:pPr algn="ctr" defTabSz="761970"/>
              <a:r>
                <a:rPr lang="en-US" sz="1600" b="1" u="sng" dirty="0" smtClean="0">
                  <a:solidFill>
                    <a:schemeClr val="bg1"/>
                  </a:solidFill>
                  <a:latin typeface="+mn-lt"/>
                </a:rPr>
                <a:t>PRODUCT</a:t>
              </a:r>
            </a:p>
            <a:p>
              <a:pPr algn="ctr" defTabSz="761970"/>
              <a:r>
                <a:rPr lang="en-US" sz="1400" b="1" dirty="0" smtClean="0">
                  <a:solidFill>
                    <a:schemeClr val="bg1"/>
                  </a:solidFill>
                  <a:latin typeface="+mn-lt"/>
                </a:rPr>
                <a:t>Material strip </a:t>
              </a:r>
              <a:br>
                <a:rPr lang="en-US" sz="1400" b="1" dirty="0" smtClean="0">
                  <a:solidFill>
                    <a:schemeClr val="bg1"/>
                  </a:solidFill>
                  <a:latin typeface="+mn-lt"/>
                </a:rPr>
              </a:br>
              <a:r>
                <a:rPr lang="en-US" sz="1400" b="1" dirty="0" smtClean="0">
                  <a:solidFill>
                    <a:schemeClr val="bg1"/>
                  </a:solidFill>
                  <a:latin typeface="+mn-lt"/>
                </a:rPr>
                <a:t>with adhesive</a:t>
              </a:r>
              <a:endParaRPr lang="en-US" sz="1400" b="1" dirty="0">
                <a:solidFill>
                  <a:schemeClr val="bg1"/>
                </a:solidFill>
                <a:latin typeface="+mn-lt"/>
              </a:endParaRPr>
            </a:p>
          </p:txBody>
        </p:sp>
      </p:gr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12" name="Slide Number Placeholder 11"/>
          <p:cNvSpPr>
            <a:spLocks noGrp="1"/>
          </p:cNvSpPr>
          <p:nvPr>
            <p:ph type="sldNum" sz="quarter" idx="12"/>
          </p:nvPr>
        </p:nvSpPr>
        <p:spPr/>
        <p:txBody>
          <a:bodyPr/>
          <a:lstStyle/>
          <a:p>
            <a:fld id="{92DA454B-C859-4892-B9FA-68B588C9F547}" type="slidenum">
              <a:rPr lang="en-US" smtClean="0"/>
              <a:pPr/>
              <a:t>44</a:t>
            </a:fld>
            <a:endParaRPr lang="en-US"/>
          </a:p>
        </p:txBody>
      </p:sp>
      <p:sp>
        <p:nvSpPr>
          <p:cNvPr id="13" name="Title 1"/>
          <p:cNvSpPr txBox="1">
            <a:spLocks/>
          </p:cNvSpPr>
          <p:nvPr/>
        </p:nvSpPr>
        <p:spPr>
          <a:xfrm>
            <a:off x="457200" y="378022"/>
            <a:ext cx="8229600" cy="548640"/>
          </a:xfrm>
          <a:prstGeom prst="rect">
            <a:avLst/>
          </a:prstGeom>
        </p:spPr>
        <p:txBody>
          <a:bodyPr vert="horz" lIns="91440" tIns="45720" rIns="91440" bIns="45720" rtlCol="0" anchor="ctr" anchorCtr="0">
            <a:noAutofit/>
          </a:bodyPr>
          <a:lstStyle>
            <a:lvl1pPr algn="l" defTabSz="457200" rtl="0" eaLnBrk="1" latinLnBrk="0" hangingPunct="1">
              <a:spcBef>
                <a:spcPct val="0"/>
              </a:spcBef>
              <a:buNone/>
              <a:defRPr sz="3200" b="1" i="0" u="none" kern="1200" baseline="0">
                <a:solidFill>
                  <a:schemeClr val="tx1"/>
                </a:solidFill>
                <a:latin typeface="Segoe UI"/>
                <a:ea typeface="+mj-ea"/>
                <a:cs typeface="+mj-cs"/>
              </a:defRPr>
            </a:lvl1pPr>
          </a:lstStyle>
          <a:p>
            <a:pPr fontAlgn="auto">
              <a:spcAft>
                <a:spcPts val="0"/>
              </a:spcAft>
            </a:pPr>
            <a:r>
              <a:rPr lang="en-US" dirty="0" smtClean="0"/>
              <a:t>Summary: Knowledge check 6</a:t>
            </a:r>
            <a:endParaRPr lang="en-US" dirty="0"/>
          </a:p>
        </p:txBody>
      </p:sp>
    </p:spTree>
    <p:extLst>
      <p:ext uri="{BB962C8B-B14F-4D97-AF65-F5344CB8AC3E}">
        <p14:creationId xmlns:p14="http://schemas.microsoft.com/office/powerpoint/2010/main" val="11945936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Apparatus and product made</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indent="0">
              <a:buNone/>
            </a:pPr>
            <a:r>
              <a:rPr lang="en-US" sz="2000" dirty="0"/>
              <a:t>Restriction between </a:t>
            </a:r>
            <a:r>
              <a:rPr lang="en-US" sz="2000" dirty="0" smtClean="0"/>
              <a:t>an apparatus and a product made by the apparatus is </a:t>
            </a:r>
            <a:r>
              <a:rPr lang="en-US" sz="2000" dirty="0"/>
              <a:t>based on a </a:t>
            </a:r>
            <a:r>
              <a:rPr lang="en-US" sz="2000" b="1" dirty="0" smtClean="0"/>
              <a:t>one-way</a:t>
            </a:r>
            <a:r>
              <a:rPr lang="en-US" sz="2000" dirty="0" smtClean="0"/>
              <a:t> </a:t>
            </a:r>
            <a:r>
              <a:rPr lang="en-US" sz="2000" dirty="0"/>
              <a:t>test for distinctness:</a:t>
            </a:r>
          </a:p>
          <a:p>
            <a:pPr marL="398463" lvl="1" indent="0">
              <a:buNone/>
            </a:pPr>
            <a:r>
              <a:rPr lang="en-US" sz="2000" dirty="0" smtClean="0"/>
              <a:t>(i) The </a:t>
            </a:r>
            <a:r>
              <a:rPr lang="en-US" sz="2000" dirty="0"/>
              <a:t>apparatus as claimed is not an obvious apparatus for making the product and the apparatus as claimed can be used to make another materially different product, OR</a:t>
            </a:r>
          </a:p>
          <a:p>
            <a:pPr marL="398463" lvl="1" indent="0">
              <a:buNone/>
            </a:pPr>
            <a:r>
              <a:rPr lang="en-US" sz="2000" dirty="0" smtClean="0"/>
              <a:t>(ii) The </a:t>
            </a:r>
            <a:r>
              <a:rPr lang="en-US" sz="2000" dirty="0"/>
              <a:t>product as claimed can be made by another materially different </a:t>
            </a:r>
            <a:r>
              <a:rPr lang="en-US" sz="2000" dirty="0" smtClean="0"/>
              <a:t>apparatus.</a:t>
            </a:r>
          </a:p>
          <a:p>
            <a:pPr lvl="1"/>
            <a:endParaRPr lang="en-US" sz="2400" dirty="0" smtClean="0"/>
          </a:p>
          <a:p>
            <a:pPr marL="0" lvl="1" indent="0">
              <a:buNone/>
            </a:pPr>
            <a:r>
              <a:rPr lang="en-US" altLang="en-US" i="1" dirty="0" smtClean="0"/>
              <a:t>MPEP </a:t>
            </a:r>
            <a:r>
              <a:rPr lang="en-US" altLang="en-US" i="1" dirty="0"/>
              <a:t>806.05(g); FP 8.19</a:t>
            </a:r>
            <a:endParaRPr lang="en-US"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45</a:t>
            </a:fld>
            <a:endParaRPr lang="en-US"/>
          </a:p>
        </p:txBody>
      </p:sp>
    </p:spTree>
    <p:extLst>
      <p:ext uri="{BB962C8B-B14F-4D97-AF65-F5344CB8AC3E}">
        <p14:creationId xmlns:p14="http://schemas.microsoft.com/office/powerpoint/2010/main" val="1500075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latin typeface="Segoe UI" panose="020B0502040204020203" pitchFamily="34" charset="0"/>
              </a:rPr>
              <a:t>Knowledg</a:t>
            </a:r>
            <a:r>
              <a:rPr lang="en-US" altLang="en-US" dirty="0" smtClean="0">
                <a:latin typeface="Segoe UI" panose="020B0502040204020203" pitchFamily="34" charset="0"/>
              </a:rPr>
              <a:t>e check 7</a:t>
            </a:r>
            <a:endParaRPr lang="en-US" altLang="en-US" sz="3200" dirty="0">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lvl="0" indent="0" defTabSz="761970" fontAlgn="base">
              <a:spcBef>
                <a:spcPct val="0"/>
              </a:spcBef>
              <a:spcAft>
                <a:spcPct val="0"/>
              </a:spcAft>
              <a:buNone/>
            </a:pPr>
            <a:r>
              <a:rPr lang="en-US" sz="1600" dirty="0" smtClean="0">
                <a:solidFill>
                  <a:prstClr val="black"/>
                </a:solidFill>
              </a:rPr>
              <a:t>Claim </a:t>
            </a:r>
            <a:r>
              <a:rPr lang="en-US" sz="1600" dirty="0">
                <a:solidFill>
                  <a:prstClr val="black"/>
                </a:solidFill>
              </a:rPr>
              <a:t>1. An apparatus for doping a material </a:t>
            </a:r>
            <a:endParaRPr lang="en-US" sz="1600" dirty="0" smtClean="0">
              <a:solidFill>
                <a:prstClr val="black"/>
              </a:solidFill>
            </a:endParaRPr>
          </a:p>
          <a:p>
            <a:pPr marL="0" lvl="0" indent="0" defTabSz="761970" fontAlgn="base">
              <a:spcBef>
                <a:spcPct val="0"/>
              </a:spcBef>
              <a:spcAft>
                <a:spcPct val="0"/>
              </a:spcAft>
              <a:buNone/>
            </a:pPr>
            <a:r>
              <a:rPr lang="en-US" sz="1600" dirty="0" smtClean="0">
                <a:solidFill>
                  <a:prstClr val="black"/>
                </a:solidFill>
              </a:rPr>
              <a:t>comprising</a:t>
            </a:r>
            <a:r>
              <a:rPr lang="en-US" sz="1600" dirty="0">
                <a:solidFill>
                  <a:prstClr val="black"/>
                </a:solidFill>
              </a:rPr>
              <a:t>:</a:t>
            </a:r>
          </a:p>
          <a:p>
            <a:pPr marL="341313" lvl="1" indent="61913" defTabSz="761970" fontAlgn="base">
              <a:spcBef>
                <a:spcPct val="0"/>
              </a:spcBef>
              <a:spcAft>
                <a:spcPct val="0"/>
              </a:spcAft>
              <a:buNone/>
            </a:pPr>
            <a:r>
              <a:rPr lang="en-US" sz="1600" dirty="0">
                <a:solidFill>
                  <a:prstClr val="black"/>
                </a:solidFill>
              </a:rPr>
              <a:t>a mixing chamber; </a:t>
            </a:r>
          </a:p>
          <a:p>
            <a:pPr marL="341313" lvl="1" indent="61913" defTabSz="761970" fontAlgn="base">
              <a:spcBef>
                <a:spcPct val="0"/>
              </a:spcBef>
              <a:spcAft>
                <a:spcPct val="0"/>
              </a:spcAft>
              <a:buNone/>
            </a:pPr>
            <a:r>
              <a:rPr lang="en-US" sz="1600" dirty="0">
                <a:solidFill>
                  <a:prstClr val="black"/>
                </a:solidFill>
              </a:rPr>
              <a:t>a heater; and</a:t>
            </a:r>
          </a:p>
          <a:p>
            <a:pPr marL="341313" lvl="1" indent="61913" defTabSz="761970" fontAlgn="base">
              <a:spcBef>
                <a:spcPct val="0"/>
              </a:spcBef>
              <a:spcAft>
                <a:spcPts val="600"/>
              </a:spcAft>
              <a:buNone/>
            </a:pPr>
            <a:r>
              <a:rPr lang="en-US" sz="1600" dirty="0">
                <a:solidFill>
                  <a:prstClr val="black"/>
                </a:solidFill>
              </a:rPr>
              <a:t>a</a:t>
            </a:r>
            <a:r>
              <a:rPr lang="en-US" sz="1600" dirty="0" smtClean="0">
                <a:solidFill>
                  <a:prstClr val="black"/>
                </a:solidFill>
              </a:rPr>
              <a:t>n ion implanter.</a:t>
            </a:r>
          </a:p>
          <a:p>
            <a:pPr marL="341313" lvl="1" indent="0" defTabSz="761970" fontAlgn="base">
              <a:spcBef>
                <a:spcPct val="0"/>
              </a:spcBef>
              <a:spcAft>
                <a:spcPts val="600"/>
              </a:spcAft>
              <a:buNone/>
            </a:pPr>
            <a:endParaRPr lang="en-US" sz="1600" dirty="0">
              <a:solidFill>
                <a:prstClr val="black"/>
              </a:solidFill>
            </a:endParaRPr>
          </a:p>
          <a:p>
            <a:pPr marL="0" lvl="0" indent="0" defTabSz="761970" fontAlgn="base">
              <a:spcBef>
                <a:spcPct val="0"/>
              </a:spcBef>
              <a:spcAft>
                <a:spcPct val="0"/>
              </a:spcAft>
              <a:buNone/>
            </a:pPr>
            <a:r>
              <a:rPr lang="en-US" sz="1600" dirty="0">
                <a:solidFill>
                  <a:prstClr val="black"/>
                </a:solidFill>
              </a:rPr>
              <a:t>Claim 2. An N-type doped semiconductor </a:t>
            </a:r>
            <a:endParaRPr lang="en-US" sz="1600" dirty="0" smtClean="0">
              <a:solidFill>
                <a:prstClr val="black"/>
              </a:solidFill>
            </a:endParaRPr>
          </a:p>
          <a:p>
            <a:pPr marL="0" lvl="0" indent="0" defTabSz="761970" fontAlgn="base">
              <a:spcBef>
                <a:spcPct val="0"/>
              </a:spcBef>
              <a:spcAft>
                <a:spcPct val="0"/>
              </a:spcAft>
              <a:buNone/>
            </a:pPr>
            <a:r>
              <a:rPr lang="en-US" sz="1600" dirty="0" smtClean="0">
                <a:solidFill>
                  <a:prstClr val="black"/>
                </a:solidFill>
              </a:rPr>
              <a:t>device </a:t>
            </a:r>
            <a:r>
              <a:rPr lang="en-US" sz="1600" dirty="0">
                <a:solidFill>
                  <a:prstClr val="black"/>
                </a:solidFill>
              </a:rPr>
              <a:t>comprising:</a:t>
            </a:r>
          </a:p>
          <a:p>
            <a:pPr marL="341313" lvl="1" indent="115888" defTabSz="761970" fontAlgn="base">
              <a:spcBef>
                <a:spcPct val="0"/>
              </a:spcBef>
              <a:spcAft>
                <a:spcPct val="0"/>
              </a:spcAft>
              <a:buNone/>
            </a:pPr>
            <a:r>
              <a:rPr lang="en-US" sz="1600" dirty="0">
                <a:solidFill>
                  <a:prstClr val="black"/>
                </a:solidFill>
              </a:rPr>
              <a:t>a silicon base; and</a:t>
            </a:r>
          </a:p>
          <a:p>
            <a:pPr marL="341313" lvl="1" indent="115888" defTabSz="761970" fontAlgn="base">
              <a:spcBef>
                <a:spcPct val="0"/>
              </a:spcBef>
              <a:spcAft>
                <a:spcPct val="0"/>
              </a:spcAft>
              <a:buNone/>
            </a:pPr>
            <a:r>
              <a:rPr lang="en-US" sz="1600" dirty="0">
                <a:solidFill>
                  <a:prstClr val="black"/>
                </a:solidFill>
              </a:rPr>
              <a:t>a phosphorous dopant in the base</a:t>
            </a:r>
            <a:r>
              <a:rPr lang="en-US" sz="1600" dirty="0" smtClean="0">
                <a:solidFill>
                  <a:prstClr val="black"/>
                </a:solidFill>
              </a:rPr>
              <a:t>.</a:t>
            </a:r>
          </a:p>
          <a:p>
            <a:pPr marL="0" lvl="0" indent="0" defTabSz="761970" fontAlgn="base">
              <a:spcBef>
                <a:spcPct val="0"/>
              </a:spcBef>
              <a:spcAft>
                <a:spcPct val="0"/>
              </a:spcAft>
              <a:buNone/>
            </a:pPr>
            <a:endParaRPr lang="en-US" sz="1400" dirty="0">
              <a:solidFill>
                <a:prstClr val="black"/>
              </a:solidFill>
            </a:endParaRPr>
          </a:p>
          <a:p>
            <a:pPr marL="0" indent="0">
              <a:spcAft>
                <a:spcPts val="600"/>
              </a:spcAft>
              <a:buNone/>
            </a:pPr>
            <a:endParaRPr lang="en-US" sz="1800" b="1" dirty="0"/>
          </a:p>
        </p:txBody>
      </p:sp>
      <p:grpSp>
        <p:nvGrpSpPr>
          <p:cNvPr id="2" name="Group 1" descr="Diagram of an apparatus (represented by a pentagon)- doping apppartus and a product (represented by a circle)- an n-type doped semiconductor."/>
          <p:cNvGrpSpPr/>
          <p:nvPr/>
        </p:nvGrpSpPr>
        <p:grpSpPr>
          <a:xfrm>
            <a:off x="4343399" y="1104900"/>
            <a:ext cx="4276724" cy="1905000"/>
            <a:chOff x="4124897" y="3009900"/>
            <a:chExt cx="4707954" cy="1905000"/>
          </a:xfrm>
        </p:grpSpPr>
        <p:sp>
          <p:nvSpPr>
            <p:cNvPr id="9" name="Regular Pentagon 8"/>
            <p:cNvSpPr/>
            <p:nvPr/>
          </p:nvSpPr>
          <p:spPr>
            <a:xfrm>
              <a:off x="4124897" y="3009900"/>
              <a:ext cx="2464265" cy="1905000"/>
            </a:xfrm>
            <a:prstGeom prst="pentagon">
              <a:avLst/>
            </a:prstGeom>
            <a:solidFill>
              <a:srgbClr val="FFC000"/>
            </a:solidFill>
            <a:ln w="25400">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b="1" u="sng" dirty="0" smtClean="0">
                <a:solidFill>
                  <a:schemeClr val="tx1"/>
                </a:solidFill>
              </a:endParaRPr>
            </a:p>
            <a:p>
              <a:pPr algn="ctr"/>
              <a:r>
                <a:rPr lang="en-US" sz="1600" b="1" u="sng" dirty="0" smtClean="0">
                  <a:solidFill>
                    <a:schemeClr val="bg1"/>
                  </a:solidFill>
                </a:rPr>
                <a:t>APPARATUS</a:t>
              </a:r>
              <a:endParaRPr lang="en-US" sz="1600" b="1" u="sng" dirty="0">
                <a:solidFill>
                  <a:schemeClr val="bg1"/>
                </a:solidFill>
              </a:endParaRPr>
            </a:p>
            <a:p>
              <a:pPr algn="ctr"/>
              <a:r>
                <a:rPr lang="en-US" sz="1400" b="1" dirty="0" smtClean="0">
                  <a:solidFill>
                    <a:schemeClr val="bg1"/>
                  </a:solidFill>
                </a:rPr>
                <a:t>Doping apparatus</a:t>
              </a:r>
              <a:endParaRPr lang="en-US" sz="1400" b="1" dirty="0">
                <a:solidFill>
                  <a:schemeClr val="bg1"/>
                </a:solidFill>
              </a:endParaRPr>
            </a:p>
          </p:txBody>
        </p:sp>
        <p:sp>
          <p:nvSpPr>
            <p:cNvPr id="8" name="Oval 7"/>
            <p:cNvSpPr/>
            <p:nvPr/>
          </p:nvSpPr>
          <p:spPr bwMode="auto">
            <a:xfrm>
              <a:off x="6662561" y="3086100"/>
              <a:ext cx="2170290" cy="1828800"/>
            </a:xfrm>
            <a:prstGeom prst="ellipse">
              <a:avLst/>
            </a:prstGeom>
            <a:solidFill>
              <a:srgbClr val="C00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2000" b="1" u="sng" dirty="0" smtClean="0">
                <a:latin typeface="+mn-lt"/>
              </a:endParaRPr>
            </a:p>
            <a:p>
              <a:pPr algn="ctr" defTabSz="761970"/>
              <a:r>
                <a:rPr lang="en-US" sz="1600" b="1" u="sng" dirty="0" smtClean="0">
                  <a:solidFill>
                    <a:schemeClr val="bg1"/>
                  </a:solidFill>
                  <a:latin typeface="+mn-lt"/>
                </a:rPr>
                <a:t>PRODUCT</a:t>
              </a:r>
              <a:endParaRPr lang="en-US" sz="1600" b="1" u="sng" dirty="0">
                <a:solidFill>
                  <a:schemeClr val="bg1"/>
                </a:solidFill>
                <a:latin typeface="+mn-lt"/>
              </a:endParaRPr>
            </a:p>
            <a:p>
              <a:pPr algn="ctr" defTabSz="761970"/>
              <a:r>
                <a:rPr lang="en-US" sz="1400" b="1" dirty="0" smtClean="0">
                  <a:solidFill>
                    <a:schemeClr val="bg1"/>
                  </a:solidFill>
                  <a:latin typeface="+mn-lt"/>
                </a:rPr>
                <a:t>N-type doped </a:t>
              </a:r>
            </a:p>
            <a:p>
              <a:pPr algn="ctr" defTabSz="761970"/>
              <a:r>
                <a:rPr lang="en-US" sz="1400" b="1" dirty="0" smtClean="0">
                  <a:solidFill>
                    <a:schemeClr val="bg1"/>
                  </a:solidFill>
                  <a:latin typeface="+mn-lt"/>
                </a:rPr>
                <a:t>semiconductor</a:t>
              </a:r>
              <a:endParaRPr lang="en-US" sz="1400" b="1" dirty="0">
                <a:solidFill>
                  <a:schemeClr val="bg1"/>
                </a:solidFill>
                <a:latin typeface="+mn-lt"/>
              </a:endParaRPr>
            </a:p>
          </p:txBody>
        </p:sp>
      </p:grpSp>
      <p:sp>
        <p:nvSpPr>
          <p:cNvPr id="6" name="Date Placeholder 5"/>
          <p:cNvSpPr>
            <a:spLocks noGrp="1"/>
          </p:cNvSpPr>
          <p:nvPr>
            <p:ph type="dt" sz="half" idx="10"/>
          </p:nvPr>
        </p:nvSpPr>
        <p:spPr/>
        <p:txBody>
          <a:bodyPr/>
          <a:lstStyle/>
          <a:p>
            <a:r>
              <a:rPr lang="en-US" smtClean="0"/>
              <a:t>May 2019</a:t>
            </a:r>
            <a:endParaRPr lang="en-US" dirty="0"/>
          </a:p>
        </p:txBody>
      </p:sp>
      <p:sp>
        <p:nvSpPr>
          <p:cNvPr id="7" name="Footer Placeholder 6"/>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46</a:t>
            </a:fld>
            <a:endParaRPr lang="en-US"/>
          </a:p>
        </p:txBody>
      </p:sp>
    </p:spTree>
    <p:extLst>
      <p:ext uri="{BB962C8B-B14F-4D97-AF65-F5344CB8AC3E}">
        <p14:creationId xmlns:p14="http://schemas.microsoft.com/office/powerpoint/2010/main" val="12764818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7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Are </a:t>
            </a:r>
            <a:r>
              <a:rPr lang="en-US" dirty="0"/>
              <a:t>the apparatus and product made distinct?</a:t>
            </a:r>
          </a:p>
          <a:p>
            <a:r>
              <a:rPr lang="en-US" dirty="0"/>
              <a:t>	Select all that could </a:t>
            </a:r>
            <a:r>
              <a:rPr lang="en-US" dirty="0" smtClean="0"/>
              <a:t>apply:</a:t>
            </a:r>
            <a:endParaRPr lang="en-US" dirty="0"/>
          </a:p>
          <a:p>
            <a:r>
              <a:rPr lang="en-US" dirty="0"/>
              <a:t>	</a:t>
            </a:r>
            <a:r>
              <a:rPr lang="en-US" dirty="0" smtClean="0"/>
              <a:t>Yes</a:t>
            </a:r>
            <a:r>
              <a:rPr lang="en-US" dirty="0"/>
              <a:t>, the apparatus (doping apparatus) can make a materially different product such as a P-type doped semiconductor. </a:t>
            </a:r>
          </a:p>
          <a:p>
            <a:r>
              <a:rPr lang="en-US" dirty="0"/>
              <a:t>	No, the product (N-type doped semiconductor) can only be made by the apparatus (doping apparatus).</a:t>
            </a:r>
          </a:p>
          <a:p>
            <a:r>
              <a:rPr lang="en-US" dirty="0"/>
              <a:t>	No, the apparatus (doping apparatus) can only make the product (N-type doped semiconductor</a:t>
            </a:r>
            <a:r>
              <a:rPr lang="en-US" dirty="0" smtClean="0"/>
              <a:t>).</a:t>
            </a:r>
          </a:p>
          <a:p>
            <a:r>
              <a:rPr lang="en-US" dirty="0" smtClean="0">
                <a:solidFill>
                  <a:srgbClr val="00B050"/>
                </a:solidFill>
              </a:rPr>
              <a:t>	</a:t>
            </a:r>
            <a:r>
              <a:rPr lang="en-US" dirty="0" smtClean="0"/>
              <a:t>Yes</a:t>
            </a:r>
            <a:r>
              <a:rPr lang="en-US" dirty="0"/>
              <a:t>, product (N-type doped semiconductor) can be made by a </a:t>
            </a:r>
            <a:r>
              <a:rPr lang="en-US" dirty="0" smtClean="0"/>
              <a:t>materially </a:t>
            </a:r>
            <a:r>
              <a:rPr lang="en-US" dirty="0"/>
              <a:t>different apparatus such as a diffusion-type doping apparatus</a:t>
            </a:r>
            <a:r>
              <a:rPr lang="en-US" dirty="0" smtClean="0"/>
              <a:t>.</a:t>
            </a:r>
            <a:endParaRPr lang="en-US" dirty="0"/>
          </a:p>
          <a:p>
            <a:endParaRPr lang="en-US"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47</a:t>
            </a:fld>
            <a:endParaRPr lang="en-US" dirty="0"/>
          </a:p>
        </p:txBody>
      </p:sp>
    </p:spTree>
    <p:extLst>
      <p:ext uri="{BB962C8B-B14F-4D97-AF65-F5344CB8AC3E}">
        <p14:creationId xmlns:p14="http://schemas.microsoft.com/office/powerpoint/2010/main" val="327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5" end="5"/>
                                            </p:txEl>
                                          </p:spTgt>
                                        </p:tgtEl>
                                        <p:attrNameLst>
                                          <p:attrName>style.color</p:attrName>
                                        </p:attrNameLst>
                                      </p:cBhvr>
                                      <p:to>
                                        <a:srgbClr val="00B050"/>
                                      </p:to>
                                    </p:animClr>
                                  </p:childTnLst>
                                </p:cTn>
                              </p:par>
                              <p:par>
                                <p:cTn id="7" presetID="3" presetClass="emph" presetSubtype="2" fill="hold" nodeType="withEffect">
                                  <p:stCondLst>
                                    <p:cond delay="0"/>
                                  </p:stCondLst>
                                  <p:childTnLst>
                                    <p:animClr clrSpc="rgb" dir="cw">
                                      <p:cBhvr override="childStyle">
                                        <p:cTn id="8" dur="10" fill="hold"/>
                                        <p:tgtEl>
                                          <p:spTgt spid="3">
                                            <p:txEl>
                                              <p:pRg st="2" end="2"/>
                                            </p:txEl>
                                          </p:spTgt>
                                        </p:tgtEl>
                                        <p:attrNameLst>
                                          <p:attrName>style.color</p:attrName>
                                        </p:attrNameLst>
                                      </p:cBhvr>
                                      <p:to>
                                        <a:srgbClr val="00B050"/>
                                      </p:to>
                                    </p:animClr>
                                  </p:childTnLst>
                                </p:cTn>
                              </p:par>
                              <p:par>
                                <p:cTn id="9" presetID="26" presetClass="emph" presetSubtype="0" fill="hold" nodeType="withEffect">
                                  <p:stCondLst>
                                    <p:cond delay="0"/>
                                  </p:stCondLst>
                                  <p:childTnLst>
                                    <p:animEffect transition="out" filter="fade">
                                      <p:cBhvr>
                                        <p:cTn id="10" dur="500" tmFilter="0, 0; .2, .5; .8, .5; 1, 0"/>
                                        <p:tgtEl>
                                          <p:spTgt spid="3">
                                            <p:txEl>
                                              <p:pRg st="5" end="5"/>
                                            </p:txEl>
                                          </p:spTgt>
                                        </p:tgtEl>
                                      </p:cBhvr>
                                    </p:animEffect>
                                    <p:animScale>
                                      <p:cBhvr>
                                        <p:cTn id="11" dur="250" autoRev="1" fill="hold"/>
                                        <p:tgtEl>
                                          <p:spTgt spid="3">
                                            <p:txEl>
                                              <p:pRg st="5" end="5"/>
                                            </p:txEl>
                                          </p:spTgt>
                                        </p:tgtEl>
                                      </p:cBhvr>
                                      <p:by x="105000" y="105000"/>
                                    </p:animScale>
                                  </p:childTnLst>
                                </p:cTn>
                              </p:par>
                              <p:par>
                                <p:cTn id="12" presetID="26" presetClass="emph" presetSubtype="0" fill="hold" nodeType="withEffect">
                                  <p:stCondLst>
                                    <p:cond delay="0"/>
                                  </p:stCondLst>
                                  <p:childTnLst>
                                    <p:animEffect transition="out" filter="fade">
                                      <p:cBhvr>
                                        <p:cTn id="13" dur="500" tmFilter="0, 0; .2, .5; .8, .5; 1, 0"/>
                                        <p:tgtEl>
                                          <p:spTgt spid="3">
                                            <p:txEl>
                                              <p:pRg st="2" end="2"/>
                                            </p:txEl>
                                          </p:spTgt>
                                        </p:tgtEl>
                                      </p:cBhvr>
                                    </p:animEffect>
                                    <p:animScale>
                                      <p:cBhvr>
                                        <p:cTn id="14"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dirty="0"/>
              <a:t>Summary: Knowledge check </a:t>
            </a:r>
            <a:r>
              <a:rPr lang="en-US" dirty="0" smtClean="0"/>
              <a:t>7</a:t>
            </a:r>
            <a:endParaRPr lang="en-US" altLang="en-US" sz="3200" dirty="0">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lvl="0" indent="0" defTabSz="761970" fontAlgn="base">
              <a:spcBef>
                <a:spcPct val="0"/>
              </a:spcBef>
              <a:spcAft>
                <a:spcPct val="0"/>
              </a:spcAft>
              <a:buNone/>
            </a:pPr>
            <a:r>
              <a:rPr lang="en-US" sz="1600" dirty="0" smtClean="0">
                <a:solidFill>
                  <a:prstClr val="black"/>
                </a:solidFill>
              </a:rPr>
              <a:t>Claim </a:t>
            </a:r>
            <a:r>
              <a:rPr lang="en-US" sz="1600" dirty="0">
                <a:solidFill>
                  <a:prstClr val="black"/>
                </a:solidFill>
              </a:rPr>
              <a:t>1. An apparatus for doping a material </a:t>
            </a:r>
            <a:endParaRPr lang="en-US" sz="1600" dirty="0" smtClean="0">
              <a:solidFill>
                <a:prstClr val="black"/>
              </a:solidFill>
            </a:endParaRPr>
          </a:p>
          <a:p>
            <a:pPr marL="0" lvl="0" indent="0" defTabSz="761970" fontAlgn="base">
              <a:spcBef>
                <a:spcPct val="0"/>
              </a:spcBef>
              <a:spcAft>
                <a:spcPct val="0"/>
              </a:spcAft>
              <a:buNone/>
            </a:pPr>
            <a:r>
              <a:rPr lang="en-US" sz="1600" dirty="0" smtClean="0">
                <a:solidFill>
                  <a:prstClr val="black"/>
                </a:solidFill>
              </a:rPr>
              <a:t>comprising</a:t>
            </a:r>
            <a:r>
              <a:rPr lang="en-US" sz="1600" dirty="0">
                <a:solidFill>
                  <a:prstClr val="black"/>
                </a:solidFill>
              </a:rPr>
              <a:t>:</a:t>
            </a:r>
          </a:p>
          <a:p>
            <a:pPr marL="341313" lvl="1" indent="115888" defTabSz="761970" fontAlgn="base">
              <a:spcBef>
                <a:spcPct val="0"/>
              </a:spcBef>
              <a:spcAft>
                <a:spcPct val="0"/>
              </a:spcAft>
              <a:buNone/>
            </a:pPr>
            <a:r>
              <a:rPr lang="en-US" sz="1600" dirty="0">
                <a:solidFill>
                  <a:prstClr val="black"/>
                </a:solidFill>
              </a:rPr>
              <a:t>a mixing chamber; </a:t>
            </a:r>
          </a:p>
          <a:p>
            <a:pPr marL="341313" lvl="1" indent="115888" defTabSz="761970" fontAlgn="base">
              <a:spcBef>
                <a:spcPct val="0"/>
              </a:spcBef>
              <a:spcAft>
                <a:spcPct val="0"/>
              </a:spcAft>
              <a:buNone/>
            </a:pPr>
            <a:r>
              <a:rPr lang="en-US" sz="1600" dirty="0">
                <a:solidFill>
                  <a:prstClr val="black"/>
                </a:solidFill>
              </a:rPr>
              <a:t>a heater; and</a:t>
            </a:r>
          </a:p>
          <a:p>
            <a:pPr marL="341313" lvl="1" indent="115888" defTabSz="761970" fontAlgn="base">
              <a:spcBef>
                <a:spcPct val="0"/>
              </a:spcBef>
              <a:spcAft>
                <a:spcPts val="600"/>
              </a:spcAft>
              <a:buNone/>
            </a:pPr>
            <a:r>
              <a:rPr lang="en-US" sz="1600" dirty="0">
                <a:solidFill>
                  <a:prstClr val="black"/>
                </a:solidFill>
              </a:rPr>
              <a:t>an </a:t>
            </a:r>
            <a:r>
              <a:rPr lang="en-US" sz="1600" dirty="0" smtClean="0">
                <a:solidFill>
                  <a:prstClr val="black"/>
                </a:solidFill>
              </a:rPr>
              <a:t>ion implanter.</a:t>
            </a:r>
            <a:endParaRPr lang="en-US" sz="1600" dirty="0">
              <a:solidFill>
                <a:prstClr val="black"/>
              </a:solidFill>
            </a:endParaRPr>
          </a:p>
          <a:p>
            <a:pPr marL="0" lvl="0" indent="0" defTabSz="761970" fontAlgn="base">
              <a:spcBef>
                <a:spcPct val="0"/>
              </a:spcBef>
              <a:spcAft>
                <a:spcPct val="0"/>
              </a:spcAft>
              <a:buNone/>
            </a:pPr>
            <a:r>
              <a:rPr lang="en-US" sz="1600" dirty="0">
                <a:solidFill>
                  <a:prstClr val="black"/>
                </a:solidFill>
              </a:rPr>
              <a:t>Claim 2. An N-type doped semiconductor </a:t>
            </a:r>
            <a:endParaRPr lang="en-US" sz="1600" dirty="0" smtClean="0">
              <a:solidFill>
                <a:prstClr val="black"/>
              </a:solidFill>
            </a:endParaRPr>
          </a:p>
          <a:p>
            <a:pPr marL="0" lvl="0" indent="0" defTabSz="761970" fontAlgn="base">
              <a:spcBef>
                <a:spcPct val="0"/>
              </a:spcBef>
              <a:spcAft>
                <a:spcPct val="0"/>
              </a:spcAft>
              <a:buNone/>
            </a:pPr>
            <a:r>
              <a:rPr lang="en-US" sz="1600" dirty="0" smtClean="0">
                <a:solidFill>
                  <a:prstClr val="black"/>
                </a:solidFill>
              </a:rPr>
              <a:t>device </a:t>
            </a:r>
            <a:r>
              <a:rPr lang="en-US" sz="1600" dirty="0">
                <a:solidFill>
                  <a:prstClr val="black"/>
                </a:solidFill>
              </a:rPr>
              <a:t>comprising:</a:t>
            </a:r>
          </a:p>
          <a:p>
            <a:pPr marL="341313" lvl="1" indent="115888" defTabSz="761970" fontAlgn="base">
              <a:spcBef>
                <a:spcPct val="0"/>
              </a:spcBef>
              <a:spcAft>
                <a:spcPct val="0"/>
              </a:spcAft>
              <a:buNone/>
            </a:pPr>
            <a:r>
              <a:rPr lang="en-US" sz="1600" dirty="0">
                <a:solidFill>
                  <a:prstClr val="black"/>
                </a:solidFill>
              </a:rPr>
              <a:t>a silicon base; and</a:t>
            </a:r>
          </a:p>
          <a:p>
            <a:pPr marL="341313" lvl="1" indent="115888" defTabSz="761970" fontAlgn="base">
              <a:spcBef>
                <a:spcPct val="0"/>
              </a:spcBef>
              <a:spcAft>
                <a:spcPct val="0"/>
              </a:spcAft>
              <a:buNone/>
            </a:pPr>
            <a:r>
              <a:rPr lang="en-US" sz="1600" dirty="0">
                <a:solidFill>
                  <a:prstClr val="black"/>
                </a:solidFill>
              </a:rPr>
              <a:t>a phosphorous dopant in the base</a:t>
            </a:r>
            <a:r>
              <a:rPr lang="en-US" sz="1600" dirty="0" smtClean="0">
                <a:solidFill>
                  <a:prstClr val="black"/>
                </a:solidFill>
              </a:rPr>
              <a:t>.</a:t>
            </a:r>
          </a:p>
          <a:p>
            <a:pPr marL="0" lvl="0" indent="0" defTabSz="761970" fontAlgn="base">
              <a:spcBef>
                <a:spcPct val="0"/>
              </a:spcBef>
              <a:spcAft>
                <a:spcPct val="0"/>
              </a:spcAft>
              <a:buNone/>
            </a:pPr>
            <a:endParaRPr lang="en-US" sz="1400" dirty="0">
              <a:solidFill>
                <a:prstClr val="black"/>
              </a:solidFill>
            </a:endParaRPr>
          </a:p>
          <a:p>
            <a:pPr marL="285750" lvl="0" indent="-285750" defTabSz="914400" fontAlgn="base">
              <a:spcBef>
                <a:spcPct val="0"/>
              </a:spcBef>
              <a:spcAft>
                <a:spcPct val="0"/>
              </a:spcAft>
              <a:buFont typeface="Arial" panose="020B0604020202020204" pitchFamily="34" charset="0"/>
              <a:buChar char="•"/>
            </a:pPr>
            <a:r>
              <a:rPr lang="en-US" sz="1600" dirty="0" smtClean="0">
                <a:solidFill>
                  <a:prstClr val="black"/>
                </a:solidFill>
              </a:rPr>
              <a:t>The </a:t>
            </a:r>
            <a:r>
              <a:rPr lang="en-US" sz="1600" dirty="0" smtClean="0"/>
              <a:t>product of </a:t>
            </a:r>
            <a:r>
              <a:rPr lang="en-US" sz="1600" dirty="0"/>
              <a:t>claim </a:t>
            </a:r>
            <a:r>
              <a:rPr lang="en-US" sz="1600" dirty="0" smtClean="0"/>
              <a:t>2 (semiconductor) </a:t>
            </a:r>
            <a:r>
              <a:rPr lang="en-US" sz="1600" dirty="0"/>
              <a:t>can be made by a materially different </a:t>
            </a:r>
            <a:r>
              <a:rPr lang="en-US" sz="1600" dirty="0" smtClean="0"/>
              <a:t>apparatus </a:t>
            </a:r>
            <a:r>
              <a:rPr lang="en-US" sz="1600" dirty="0"/>
              <a:t>than claim 1 (doping apparatus</a:t>
            </a:r>
            <a:r>
              <a:rPr lang="en-US" sz="1600" dirty="0" smtClean="0"/>
              <a:t>), </a:t>
            </a:r>
            <a:r>
              <a:rPr lang="en-US" sz="1600" dirty="0"/>
              <a:t>such as </a:t>
            </a:r>
            <a:r>
              <a:rPr lang="en-US" sz="1600" dirty="0" smtClean="0"/>
              <a:t>a diffusion-type doping apparatus. </a:t>
            </a:r>
            <a:r>
              <a:rPr lang="en-US" sz="1600" dirty="0"/>
              <a:t>Alternatively, the apparatus of claim 1 (doping </a:t>
            </a:r>
            <a:r>
              <a:rPr lang="en-US" sz="1600" dirty="0">
                <a:solidFill>
                  <a:prstClr val="black"/>
                </a:solidFill>
              </a:rPr>
              <a:t>apparatus) can make another materially different product </a:t>
            </a:r>
            <a:r>
              <a:rPr lang="en-US" sz="1600" dirty="0" smtClean="0">
                <a:solidFill>
                  <a:prstClr val="black"/>
                </a:solidFill>
              </a:rPr>
              <a:t>than </a:t>
            </a:r>
            <a:r>
              <a:rPr lang="en-US" sz="1600" dirty="0">
                <a:solidFill>
                  <a:prstClr val="black"/>
                </a:solidFill>
              </a:rPr>
              <a:t>claim 2 (N-type doped semiconductor), such as a P-type doped </a:t>
            </a:r>
            <a:r>
              <a:rPr lang="en-US" sz="1600" dirty="0" smtClean="0">
                <a:solidFill>
                  <a:prstClr val="black"/>
                </a:solidFill>
              </a:rPr>
              <a:t>semiconductor. </a:t>
            </a:r>
            <a:endParaRPr lang="en-US" sz="1600" dirty="0">
              <a:solidFill>
                <a:prstClr val="black"/>
              </a:solidFill>
            </a:endParaRPr>
          </a:p>
          <a:p>
            <a:pPr marL="285750" lvl="0" indent="-285750" defTabSz="914400" fontAlgn="base">
              <a:spcBef>
                <a:spcPct val="0"/>
              </a:spcBef>
              <a:spcAft>
                <a:spcPct val="0"/>
              </a:spcAft>
              <a:buFont typeface="Arial" panose="020B0604020202020204" pitchFamily="34" charset="0"/>
              <a:buChar char="•"/>
            </a:pPr>
            <a:r>
              <a:rPr lang="en-US" sz="1600" b="1" dirty="0">
                <a:solidFill>
                  <a:prstClr val="black"/>
                </a:solidFill>
              </a:rPr>
              <a:t>Distinct </a:t>
            </a:r>
            <a:r>
              <a:rPr lang="en-US" sz="1600" dirty="0">
                <a:solidFill>
                  <a:prstClr val="black"/>
                </a:solidFill>
              </a:rPr>
              <a:t>– restriction would be proper if serious burden is shown</a:t>
            </a:r>
            <a:r>
              <a:rPr lang="en-US" sz="1600" b="1" dirty="0">
                <a:solidFill>
                  <a:prstClr val="black"/>
                </a:solidFill>
              </a:rPr>
              <a:t>.</a:t>
            </a:r>
          </a:p>
          <a:p>
            <a:pPr marL="0" indent="0">
              <a:spcAft>
                <a:spcPts val="600"/>
              </a:spcAft>
              <a:buNone/>
            </a:pPr>
            <a:endParaRPr lang="en-US" sz="1800" b="1" dirty="0"/>
          </a:p>
        </p:txBody>
      </p:sp>
      <p:grpSp>
        <p:nvGrpSpPr>
          <p:cNvPr id="2" name="Group 1" descr="Diagram of an apparatus (represented by a pentagon)- doping apppartus and a product (represented by a circle)- an n-type doped semiconductor."/>
          <p:cNvGrpSpPr/>
          <p:nvPr/>
        </p:nvGrpSpPr>
        <p:grpSpPr>
          <a:xfrm>
            <a:off x="4343399" y="1104900"/>
            <a:ext cx="4276724" cy="1905000"/>
            <a:chOff x="4124897" y="3009900"/>
            <a:chExt cx="4707954" cy="1905000"/>
          </a:xfrm>
        </p:grpSpPr>
        <p:sp>
          <p:nvSpPr>
            <p:cNvPr id="9" name="Regular Pentagon 8"/>
            <p:cNvSpPr/>
            <p:nvPr/>
          </p:nvSpPr>
          <p:spPr>
            <a:xfrm>
              <a:off x="4124897" y="3009900"/>
              <a:ext cx="2464265" cy="1905000"/>
            </a:xfrm>
            <a:prstGeom prst="pentagon">
              <a:avLst/>
            </a:prstGeom>
            <a:solidFill>
              <a:srgbClr val="FFC000"/>
            </a:solidFill>
            <a:ln w="25400">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sz="1600" b="1" u="sng" dirty="0" smtClean="0">
                <a:solidFill>
                  <a:schemeClr val="tx1"/>
                </a:solidFill>
              </a:endParaRPr>
            </a:p>
            <a:p>
              <a:pPr algn="ctr"/>
              <a:r>
                <a:rPr lang="en-US" sz="1600" b="1" u="sng" dirty="0" smtClean="0">
                  <a:solidFill>
                    <a:schemeClr val="bg1"/>
                  </a:solidFill>
                </a:rPr>
                <a:t>APPARATUS</a:t>
              </a:r>
              <a:endParaRPr lang="en-US" sz="1600" b="1" u="sng" dirty="0">
                <a:solidFill>
                  <a:schemeClr val="bg1"/>
                </a:solidFill>
              </a:endParaRPr>
            </a:p>
            <a:p>
              <a:pPr algn="ctr"/>
              <a:r>
                <a:rPr lang="en-US" sz="1400" b="1" dirty="0" smtClean="0">
                  <a:solidFill>
                    <a:schemeClr val="bg1"/>
                  </a:solidFill>
                </a:rPr>
                <a:t>Doping apparatus</a:t>
              </a:r>
              <a:endParaRPr lang="en-US" sz="1400" b="1" dirty="0">
                <a:solidFill>
                  <a:schemeClr val="bg1"/>
                </a:solidFill>
              </a:endParaRPr>
            </a:p>
          </p:txBody>
        </p:sp>
        <p:sp>
          <p:nvSpPr>
            <p:cNvPr id="8" name="Oval 7"/>
            <p:cNvSpPr/>
            <p:nvPr/>
          </p:nvSpPr>
          <p:spPr bwMode="auto">
            <a:xfrm>
              <a:off x="6662561" y="3086100"/>
              <a:ext cx="2170290" cy="1828800"/>
            </a:xfrm>
            <a:prstGeom prst="ellipse">
              <a:avLst/>
            </a:prstGeom>
            <a:solidFill>
              <a:srgbClr val="C00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2000" b="1" u="sng" dirty="0" smtClean="0">
                <a:latin typeface="+mn-lt"/>
              </a:endParaRPr>
            </a:p>
            <a:p>
              <a:pPr algn="ctr" defTabSz="761970"/>
              <a:r>
                <a:rPr lang="en-US" sz="1600" b="1" u="sng" dirty="0" smtClean="0">
                  <a:solidFill>
                    <a:schemeClr val="bg1"/>
                  </a:solidFill>
                  <a:latin typeface="+mn-lt"/>
                </a:rPr>
                <a:t>PRODUCT</a:t>
              </a:r>
              <a:endParaRPr lang="en-US" sz="1600" b="1" u="sng" dirty="0">
                <a:solidFill>
                  <a:schemeClr val="bg1"/>
                </a:solidFill>
                <a:latin typeface="+mn-lt"/>
              </a:endParaRPr>
            </a:p>
            <a:p>
              <a:pPr algn="ctr" defTabSz="761970"/>
              <a:r>
                <a:rPr lang="en-US" sz="1400" b="1" dirty="0" smtClean="0">
                  <a:solidFill>
                    <a:schemeClr val="bg1"/>
                  </a:solidFill>
                  <a:latin typeface="+mn-lt"/>
                </a:rPr>
                <a:t>N-type doped </a:t>
              </a:r>
            </a:p>
            <a:p>
              <a:pPr algn="ctr" defTabSz="761970"/>
              <a:r>
                <a:rPr lang="en-US" sz="1400" b="1" dirty="0" smtClean="0">
                  <a:solidFill>
                    <a:schemeClr val="bg1"/>
                  </a:solidFill>
                  <a:latin typeface="+mn-lt"/>
                </a:rPr>
                <a:t>semiconductor</a:t>
              </a:r>
              <a:endParaRPr lang="en-US" sz="1400" b="1" dirty="0">
                <a:solidFill>
                  <a:schemeClr val="bg1"/>
                </a:solidFill>
                <a:latin typeface="+mn-lt"/>
              </a:endParaRPr>
            </a:p>
          </p:txBody>
        </p:sp>
      </p:grpSp>
      <p:sp>
        <p:nvSpPr>
          <p:cNvPr id="6" name="Date Placeholder 5"/>
          <p:cNvSpPr>
            <a:spLocks noGrp="1"/>
          </p:cNvSpPr>
          <p:nvPr>
            <p:ph type="dt" sz="half" idx="10"/>
          </p:nvPr>
        </p:nvSpPr>
        <p:spPr/>
        <p:txBody>
          <a:bodyPr/>
          <a:lstStyle/>
          <a:p>
            <a:r>
              <a:rPr lang="en-US" smtClean="0"/>
              <a:t>May 2019</a:t>
            </a:r>
            <a:endParaRPr lang="en-US" dirty="0"/>
          </a:p>
        </p:txBody>
      </p:sp>
      <p:sp>
        <p:nvSpPr>
          <p:cNvPr id="7" name="Footer Placeholder 6"/>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48</a:t>
            </a:fld>
            <a:endParaRPr lang="en-US"/>
          </a:p>
        </p:txBody>
      </p:sp>
    </p:spTree>
    <p:extLst>
      <p:ext uri="{BB962C8B-B14F-4D97-AF65-F5344CB8AC3E}">
        <p14:creationId xmlns:p14="http://schemas.microsoft.com/office/powerpoint/2010/main" val="2729511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Product and process of using a product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indent="0">
              <a:lnSpc>
                <a:spcPct val="110000"/>
              </a:lnSpc>
              <a:buNone/>
            </a:pPr>
            <a:r>
              <a:rPr lang="en-US" sz="2600" dirty="0"/>
              <a:t>Restriction between a </a:t>
            </a:r>
            <a:r>
              <a:rPr lang="en-US" sz="2600" dirty="0" smtClean="0"/>
              <a:t>product and process of using a product </a:t>
            </a:r>
            <a:r>
              <a:rPr lang="en-US" sz="2600" dirty="0"/>
              <a:t>is based on a </a:t>
            </a:r>
            <a:r>
              <a:rPr lang="en-US" sz="2600" b="1" dirty="0"/>
              <a:t>one-way </a:t>
            </a:r>
            <a:r>
              <a:rPr lang="en-US" sz="2600" dirty="0"/>
              <a:t>test for distinctness:</a:t>
            </a:r>
          </a:p>
          <a:p>
            <a:pPr marL="457200" indent="0">
              <a:lnSpc>
                <a:spcPct val="110000"/>
              </a:lnSpc>
              <a:buNone/>
            </a:pPr>
            <a:r>
              <a:rPr lang="en-US" sz="2600" dirty="0" smtClean="0"/>
              <a:t>(i) The </a:t>
            </a:r>
            <a:r>
              <a:rPr lang="en-US" sz="2600" dirty="0"/>
              <a:t>process of using as claimed can be practiced with another, materially different product, OR</a:t>
            </a:r>
          </a:p>
          <a:p>
            <a:pPr marL="457200" indent="0">
              <a:lnSpc>
                <a:spcPct val="110000"/>
              </a:lnSpc>
              <a:buNone/>
            </a:pPr>
            <a:r>
              <a:rPr lang="en-US" sz="2600" dirty="0" smtClean="0"/>
              <a:t>(ii) The </a:t>
            </a:r>
            <a:r>
              <a:rPr lang="en-US" sz="2600" dirty="0"/>
              <a:t>product as claimed can be used in a materially different </a:t>
            </a:r>
            <a:r>
              <a:rPr lang="en-US" sz="2600" dirty="0" smtClean="0"/>
              <a:t>process.</a:t>
            </a:r>
          </a:p>
          <a:p>
            <a:pPr marL="0" indent="0">
              <a:buNone/>
            </a:pPr>
            <a:endParaRPr lang="en-US" sz="2000" dirty="0" smtClean="0">
              <a:solidFill>
                <a:schemeClr val="bg1">
                  <a:lumMod val="65000"/>
                </a:schemeClr>
              </a:solidFill>
            </a:endParaRPr>
          </a:p>
          <a:p>
            <a:pPr marL="0" indent="0">
              <a:buNone/>
            </a:pPr>
            <a:r>
              <a:rPr lang="en-US" sz="2000" i="1" dirty="0" smtClean="0"/>
              <a:t>MPEP </a:t>
            </a:r>
            <a:r>
              <a:rPr lang="en-US" sz="2000" i="1" dirty="0"/>
              <a:t>806.05(h)</a:t>
            </a:r>
            <a:r>
              <a:rPr lang="en-US" sz="2000" dirty="0"/>
              <a:t>; </a:t>
            </a:r>
            <a:r>
              <a:rPr lang="en-US" sz="2000" i="1" dirty="0"/>
              <a:t>FP 8.20</a:t>
            </a:r>
            <a:endParaRPr lang="en-US" sz="2000" i="1" dirty="0" smtClean="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49</a:t>
            </a:fld>
            <a:endParaRPr lang="en-US"/>
          </a:p>
        </p:txBody>
      </p:sp>
    </p:spTree>
    <p:extLst>
      <p:ext uri="{BB962C8B-B14F-4D97-AF65-F5344CB8AC3E}">
        <p14:creationId xmlns:p14="http://schemas.microsoft.com/office/powerpoint/2010/main" val="2969096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a:xfrm>
            <a:off x="457200" y="377825"/>
            <a:ext cx="8229600" cy="585787"/>
          </a:xfrm>
        </p:spPr>
        <p:txBody>
          <a:bodyPr>
            <a:noAutofit/>
          </a:bodyPr>
          <a:lstStyle/>
          <a:p>
            <a:pPr defTabSz="380985">
              <a:defRPr/>
            </a:pPr>
            <a:r>
              <a:rPr lang="en-US" altLang="en-US" sz="3200" dirty="0" smtClean="0">
                <a:solidFill>
                  <a:srgbClr val="000000"/>
                </a:solidFill>
                <a:latin typeface="Segoe UI" panose="020B0502040204020203" pitchFamily="34" charset="0"/>
              </a:rPr>
              <a:t>When restriction is proper</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a:xfrm>
            <a:off x="457200" y="963612"/>
            <a:ext cx="8229600" cy="4192588"/>
          </a:xfrm>
        </p:spPr>
        <p:txBody>
          <a:bodyPr>
            <a:normAutofit fontScale="62500" lnSpcReduction="20000"/>
          </a:bodyPr>
          <a:lstStyle/>
          <a:p>
            <a:pPr marL="457200" indent="-457200">
              <a:lnSpc>
                <a:spcPct val="120000"/>
              </a:lnSpc>
            </a:pPr>
            <a:r>
              <a:rPr lang="en-US" sz="3200" dirty="0" smtClean="0"/>
              <a:t>For </a:t>
            </a:r>
            <a:r>
              <a:rPr lang="en-US" sz="3200" dirty="0"/>
              <a:t>a proper requirement for restriction between patentably distinct </a:t>
            </a:r>
            <a:r>
              <a:rPr lang="en-US" sz="3200" dirty="0" smtClean="0"/>
              <a:t>inventions, there are</a:t>
            </a:r>
            <a:r>
              <a:rPr lang="en-US" sz="3000" dirty="0" smtClean="0"/>
              <a:t> </a:t>
            </a:r>
            <a:r>
              <a:rPr lang="en-US" sz="3000" dirty="0"/>
              <a:t>two criteria:</a:t>
            </a:r>
          </a:p>
          <a:p>
            <a:pPr marL="457200" lvl="1" indent="0">
              <a:lnSpc>
                <a:spcPct val="120000"/>
              </a:lnSpc>
              <a:buNone/>
            </a:pPr>
            <a:r>
              <a:rPr lang="en-US" sz="3000" dirty="0" smtClean="0"/>
              <a:t>(i) Showing the inventions are independent or distinct as claimed</a:t>
            </a:r>
          </a:p>
          <a:p>
            <a:pPr marL="914400" indent="-457200" algn="ctr">
              <a:lnSpc>
                <a:spcPct val="120000"/>
              </a:lnSpc>
              <a:buNone/>
            </a:pPr>
            <a:r>
              <a:rPr lang="en-US" sz="3000" dirty="0" smtClean="0"/>
              <a:t>AND</a:t>
            </a:r>
          </a:p>
          <a:p>
            <a:pPr marL="914400" indent="-457200">
              <a:lnSpc>
                <a:spcPct val="120000"/>
              </a:lnSpc>
              <a:buNone/>
            </a:pPr>
            <a:r>
              <a:rPr lang="en-US" sz="3000" dirty="0" smtClean="0"/>
              <a:t>(ii) Showing that there would be a serious search and examination burden </a:t>
            </a:r>
            <a:r>
              <a:rPr lang="en-US" sz="3000" dirty="0"/>
              <a:t>on the </a:t>
            </a:r>
            <a:r>
              <a:rPr lang="en-US" sz="3000" dirty="0" smtClean="0"/>
              <a:t>examiner </a:t>
            </a:r>
            <a:r>
              <a:rPr lang="en-US" sz="3000" dirty="0"/>
              <a:t>if restriction </a:t>
            </a:r>
            <a:r>
              <a:rPr lang="en-US" sz="3000" dirty="0" smtClean="0"/>
              <a:t>is </a:t>
            </a:r>
            <a:r>
              <a:rPr lang="en-US" sz="3000" dirty="0"/>
              <a:t>not </a:t>
            </a:r>
            <a:r>
              <a:rPr lang="en-US" sz="3000" dirty="0" smtClean="0"/>
              <a:t>required.</a:t>
            </a:r>
            <a:endParaRPr lang="en-US" sz="3000" dirty="0"/>
          </a:p>
          <a:p>
            <a:pPr marL="457200" indent="-457200">
              <a:lnSpc>
                <a:spcPct val="120000"/>
              </a:lnSpc>
            </a:pPr>
            <a:endParaRPr lang="en-US" sz="3000" dirty="0" smtClean="0"/>
          </a:p>
          <a:p>
            <a:pPr marL="457200" indent="-457200">
              <a:lnSpc>
                <a:spcPct val="120000"/>
              </a:lnSpc>
            </a:pPr>
            <a:r>
              <a:rPr lang="en-US" sz="3000" dirty="0"/>
              <a:t>A restriction requirement is made at the discretion of the examiner.</a:t>
            </a:r>
          </a:p>
          <a:p>
            <a:pPr marL="798513" lvl="1" indent="-457200">
              <a:lnSpc>
                <a:spcPct val="120000"/>
              </a:lnSpc>
            </a:pPr>
            <a:r>
              <a:rPr lang="en-US" sz="2600" dirty="0" smtClean="0"/>
              <a:t>Restriction </a:t>
            </a:r>
            <a:r>
              <a:rPr lang="en-US" sz="2600" dirty="0"/>
              <a:t>is NOT a tool for reducing the number of claims for mere </a:t>
            </a:r>
            <a:r>
              <a:rPr lang="en-US" sz="2600" dirty="0" smtClean="0"/>
              <a:t>convenience.</a:t>
            </a:r>
          </a:p>
          <a:p>
            <a:pPr marL="457200" indent="-457200">
              <a:lnSpc>
                <a:spcPct val="120000"/>
              </a:lnSpc>
            </a:pPr>
            <a:endParaRPr lang="en-US" sz="3000" dirty="0"/>
          </a:p>
          <a:p>
            <a:pPr marL="0" indent="0">
              <a:buNone/>
            </a:pPr>
            <a:endParaRPr lang="en-US" sz="2200" dirty="0"/>
          </a:p>
          <a:p>
            <a:pPr marL="0" indent="0">
              <a:buNone/>
            </a:pPr>
            <a:r>
              <a:rPr lang="en-US" sz="2600" i="1" dirty="0" smtClean="0"/>
              <a:t>MPEP 803(I)</a:t>
            </a:r>
            <a:endParaRPr lang="en-US" sz="26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5</a:t>
            </a:fld>
            <a:endParaRPr lang="en-US"/>
          </a:p>
        </p:txBody>
      </p:sp>
    </p:spTree>
    <p:extLst>
      <p:ext uri="{BB962C8B-B14F-4D97-AF65-F5344CB8AC3E}">
        <p14:creationId xmlns:p14="http://schemas.microsoft.com/office/powerpoint/2010/main" val="905891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latin typeface="Segoe UI" panose="020B0502040204020203" pitchFamily="34" charset="0"/>
              </a:rPr>
              <a:t>Knowledge check 8</a:t>
            </a:r>
            <a:endParaRPr lang="en-US" altLang="en-US" sz="3200" dirty="0">
              <a:latin typeface="Segoe UI" panose="020B0502040204020203" pitchFamily="34" charset="0"/>
            </a:endParaRPr>
          </a:p>
        </p:txBody>
      </p:sp>
      <p:sp>
        <p:nvSpPr>
          <p:cNvPr id="13317" name="Rectangle 3"/>
          <p:cNvSpPr>
            <a:spLocks noGrp="1" noChangeArrowheads="1"/>
          </p:cNvSpPr>
          <p:nvPr>
            <p:ph sz="half" idx="1"/>
          </p:nvPr>
        </p:nvSpPr>
        <p:spPr/>
        <p:txBody>
          <a:bodyPr>
            <a:normAutofit/>
          </a:bodyPr>
          <a:lstStyle/>
          <a:p>
            <a:pPr marL="0" lvl="0" indent="0" defTabSz="761970" fontAlgn="base">
              <a:spcBef>
                <a:spcPct val="0"/>
              </a:spcBef>
              <a:spcAft>
                <a:spcPct val="0"/>
              </a:spcAft>
              <a:buNone/>
            </a:pPr>
            <a:r>
              <a:rPr lang="en-US" sz="1600" dirty="0" smtClean="0">
                <a:solidFill>
                  <a:prstClr val="black"/>
                </a:solidFill>
              </a:rPr>
              <a:t>Claim </a:t>
            </a:r>
            <a:r>
              <a:rPr lang="en-US" sz="1600" dirty="0">
                <a:solidFill>
                  <a:prstClr val="black"/>
                </a:solidFill>
              </a:rPr>
              <a:t>1. A process of painting a wall comprising:</a:t>
            </a:r>
          </a:p>
          <a:p>
            <a:pPr marL="0" lvl="0" indent="461963" defTabSz="761970" fontAlgn="base">
              <a:spcBef>
                <a:spcPct val="0"/>
              </a:spcBef>
              <a:spcAft>
                <a:spcPct val="0"/>
              </a:spcAft>
              <a:buNone/>
            </a:pPr>
            <a:r>
              <a:rPr lang="en-US" sz="1600" dirty="0" smtClean="0">
                <a:solidFill>
                  <a:prstClr val="black"/>
                </a:solidFill>
              </a:rPr>
              <a:t>depositing </a:t>
            </a:r>
            <a:r>
              <a:rPr lang="en-US" sz="1600" dirty="0">
                <a:solidFill>
                  <a:prstClr val="black"/>
                </a:solidFill>
              </a:rPr>
              <a:t>primer on the wall with a tool; and </a:t>
            </a:r>
            <a:endParaRPr lang="en-US" sz="1600" dirty="0" smtClean="0">
              <a:solidFill>
                <a:prstClr val="black"/>
              </a:solidFill>
            </a:endParaRPr>
          </a:p>
          <a:p>
            <a:pPr marL="0" lvl="0" indent="461963" defTabSz="761970" fontAlgn="base">
              <a:spcBef>
                <a:spcPct val="0"/>
              </a:spcBef>
              <a:spcAft>
                <a:spcPct val="0"/>
              </a:spcAft>
              <a:buNone/>
            </a:pPr>
            <a:r>
              <a:rPr lang="en-US" sz="1600" dirty="0" smtClean="0">
                <a:solidFill>
                  <a:prstClr val="black"/>
                </a:solidFill>
              </a:rPr>
              <a:t>depositing </a:t>
            </a:r>
            <a:r>
              <a:rPr lang="en-US" sz="1600" dirty="0">
                <a:solidFill>
                  <a:prstClr val="black"/>
                </a:solidFill>
              </a:rPr>
              <a:t>a pigmented latex paint on the </a:t>
            </a:r>
            <a:r>
              <a:rPr lang="en-US" sz="1600" dirty="0" smtClean="0">
                <a:solidFill>
                  <a:prstClr val="black"/>
                </a:solidFill>
              </a:rPr>
              <a:t>wall with </a:t>
            </a:r>
            <a:r>
              <a:rPr lang="en-US" sz="1600" dirty="0">
                <a:solidFill>
                  <a:prstClr val="black"/>
                </a:solidFill>
              </a:rPr>
              <a:t>the tool</a:t>
            </a:r>
            <a:r>
              <a:rPr lang="en-US" sz="1600" dirty="0" smtClean="0">
                <a:solidFill>
                  <a:prstClr val="black"/>
                </a:solidFill>
              </a:rPr>
              <a:t>.</a:t>
            </a:r>
          </a:p>
          <a:p>
            <a:pPr marL="0" lvl="0" indent="0" defTabSz="761970" fontAlgn="base">
              <a:lnSpc>
                <a:spcPct val="110000"/>
              </a:lnSpc>
              <a:spcBef>
                <a:spcPct val="0"/>
              </a:spcBef>
              <a:buNone/>
            </a:pPr>
            <a:endParaRPr lang="en-US" sz="1600" dirty="0">
              <a:solidFill>
                <a:prstClr val="black"/>
              </a:solidFill>
            </a:endParaRPr>
          </a:p>
          <a:p>
            <a:pPr marL="0" lvl="0" indent="0" defTabSz="761970" fontAlgn="base">
              <a:spcBef>
                <a:spcPct val="0"/>
              </a:spcBef>
              <a:spcAft>
                <a:spcPct val="0"/>
              </a:spcAft>
              <a:buNone/>
            </a:pPr>
            <a:r>
              <a:rPr lang="en-US" sz="1600" dirty="0">
                <a:solidFill>
                  <a:prstClr val="black"/>
                </a:solidFill>
              </a:rPr>
              <a:t>Claim 2. A brush tool comprising:</a:t>
            </a:r>
          </a:p>
          <a:p>
            <a:pPr marL="0" lvl="0" indent="461963" defTabSz="761970" fontAlgn="base">
              <a:spcBef>
                <a:spcPct val="0"/>
              </a:spcBef>
              <a:spcAft>
                <a:spcPct val="0"/>
              </a:spcAft>
              <a:buNone/>
            </a:pPr>
            <a:r>
              <a:rPr lang="en-US" sz="1600" dirty="0" smtClean="0">
                <a:solidFill>
                  <a:prstClr val="black"/>
                </a:solidFill>
              </a:rPr>
              <a:t>a </a:t>
            </a:r>
            <a:r>
              <a:rPr lang="en-US" sz="1600" dirty="0">
                <a:solidFill>
                  <a:prstClr val="black"/>
                </a:solidFill>
              </a:rPr>
              <a:t>handle; </a:t>
            </a:r>
            <a:r>
              <a:rPr lang="en-US" sz="1600" dirty="0" smtClean="0">
                <a:solidFill>
                  <a:prstClr val="black"/>
                </a:solidFill>
              </a:rPr>
              <a:t>and </a:t>
            </a:r>
          </a:p>
          <a:p>
            <a:pPr marL="0" lvl="0" indent="461963" defTabSz="761970" fontAlgn="base">
              <a:spcBef>
                <a:spcPct val="0"/>
              </a:spcBef>
              <a:spcAft>
                <a:spcPct val="0"/>
              </a:spcAft>
              <a:buNone/>
            </a:pPr>
            <a:r>
              <a:rPr lang="en-US" sz="1600" dirty="0" smtClean="0">
                <a:solidFill>
                  <a:prstClr val="black"/>
                </a:solidFill>
              </a:rPr>
              <a:t>a </a:t>
            </a:r>
            <a:r>
              <a:rPr lang="en-US" sz="1600" dirty="0">
                <a:solidFill>
                  <a:prstClr val="black"/>
                </a:solidFill>
              </a:rPr>
              <a:t>plurality of bristles attached to a first end </a:t>
            </a:r>
            <a:r>
              <a:rPr lang="en-US" sz="1600" dirty="0" smtClean="0">
                <a:solidFill>
                  <a:prstClr val="black"/>
                </a:solidFill>
              </a:rPr>
              <a:t>of the </a:t>
            </a:r>
            <a:r>
              <a:rPr lang="en-US" sz="1600" dirty="0">
                <a:solidFill>
                  <a:prstClr val="black"/>
                </a:solidFill>
              </a:rPr>
              <a:t>handle</a:t>
            </a:r>
            <a:r>
              <a:rPr lang="en-US" sz="1600" dirty="0" smtClean="0">
                <a:solidFill>
                  <a:prstClr val="black"/>
                </a:solidFill>
              </a:rPr>
              <a:t>.</a:t>
            </a:r>
          </a:p>
          <a:p>
            <a:pPr marL="0" lvl="0" indent="0" defTabSz="761970" fontAlgn="base">
              <a:spcBef>
                <a:spcPct val="0"/>
              </a:spcBef>
              <a:spcAft>
                <a:spcPct val="0"/>
              </a:spcAft>
              <a:buNone/>
            </a:pPr>
            <a:endParaRPr lang="en-US" sz="1600" dirty="0">
              <a:solidFill>
                <a:prstClr val="black"/>
              </a:solidFill>
            </a:endParaRPr>
          </a:p>
        </p:txBody>
      </p:sp>
      <p:grpSp>
        <p:nvGrpSpPr>
          <p:cNvPr id="12" name="Group 11" descr="Diagram of a comparison of a product (represented by a circle) - brush tool and a process (represented by a triangle)- painting a wall with a tool. "/>
          <p:cNvGrpSpPr/>
          <p:nvPr/>
        </p:nvGrpSpPr>
        <p:grpSpPr>
          <a:xfrm>
            <a:off x="5001350" y="1257300"/>
            <a:ext cx="3837850" cy="1645595"/>
            <a:chOff x="4017512" y="2779513"/>
            <a:chExt cx="4878928" cy="1732635"/>
          </a:xfrm>
        </p:grpSpPr>
        <p:grpSp>
          <p:nvGrpSpPr>
            <p:cNvPr id="13" name="Group 12"/>
            <p:cNvGrpSpPr/>
            <p:nvPr/>
          </p:nvGrpSpPr>
          <p:grpSpPr>
            <a:xfrm>
              <a:off x="6137595" y="2779514"/>
              <a:ext cx="2758845" cy="1629846"/>
              <a:chOff x="6137595" y="2779514"/>
              <a:chExt cx="2758845" cy="1629846"/>
            </a:xfrm>
          </p:grpSpPr>
          <p:sp>
            <p:nvSpPr>
              <p:cNvPr id="15" name="Isosceles Triangle 14"/>
              <p:cNvSpPr/>
              <p:nvPr/>
            </p:nvSpPr>
            <p:spPr>
              <a:xfrm>
                <a:off x="6137595" y="2779514"/>
                <a:ext cx="2758845" cy="1629846"/>
              </a:xfrm>
              <a:prstGeom prst="triangle">
                <a:avLst>
                  <a:gd name="adj" fmla="val 47441"/>
                </a:avLst>
              </a:prstGeom>
              <a:solidFill>
                <a:srgbClr val="00285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6" name="TextBox 15"/>
              <p:cNvSpPr txBox="1"/>
              <p:nvPr/>
            </p:nvSpPr>
            <p:spPr>
              <a:xfrm>
                <a:off x="6474679" y="3534409"/>
                <a:ext cx="2031729" cy="874951"/>
              </a:xfrm>
              <a:prstGeom prst="rect">
                <a:avLst/>
              </a:prstGeom>
              <a:noFill/>
            </p:spPr>
            <p:txBody>
              <a:bodyPr wrap="none" rtlCol="0">
                <a:spAutoFit/>
              </a:bodyPr>
              <a:lstStyle/>
              <a:p>
                <a:pPr algn="ctr"/>
                <a:r>
                  <a:rPr lang="en-US" sz="1600" b="1" u="sng" dirty="0">
                    <a:solidFill>
                      <a:schemeClr val="bg1"/>
                    </a:solidFill>
                    <a:latin typeface="+mn-lt"/>
                  </a:rPr>
                  <a:t>PROCESS</a:t>
                </a:r>
              </a:p>
              <a:p>
                <a:pPr algn="ctr"/>
                <a:r>
                  <a:rPr lang="en-US" sz="1600" b="1" dirty="0" smtClean="0">
                    <a:solidFill>
                      <a:schemeClr val="bg1"/>
                    </a:solidFill>
                    <a:latin typeface="+mn-lt"/>
                  </a:rPr>
                  <a:t>Painting a wall</a:t>
                </a:r>
              </a:p>
              <a:p>
                <a:pPr algn="ctr"/>
                <a:r>
                  <a:rPr lang="en-US" sz="1600" b="1" dirty="0" smtClean="0">
                    <a:solidFill>
                      <a:schemeClr val="bg1"/>
                    </a:solidFill>
                    <a:latin typeface="+mn-lt"/>
                  </a:rPr>
                  <a:t>with a tool</a:t>
                </a:r>
                <a:endParaRPr lang="en-US" sz="1600" b="1" dirty="0">
                  <a:solidFill>
                    <a:schemeClr val="bg1"/>
                  </a:solidFill>
                  <a:latin typeface="+mn-lt"/>
                </a:endParaRPr>
              </a:p>
            </p:txBody>
          </p:sp>
        </p:grpSp>
        <p:sp>
          <p:nvSpPr>
            <p:cNvPr id="14" name="Oval 13"/>
            <p:cNvSpPr/>
            <p:nvPr/>
          </p:nvSpPr>
          <p:spPr bwMode="auto">
            <a:xfrm>
              <a:off x="4017512" y="2779513"/>
              <a:ext cx="2120083" cy="1732635"/>
            </a:xfrm>
            <a:prstGeom prst="ellipse">
              <a:avLst/>
            </a:prstGeom>
            <a:solidFill>
              <a:srgbClr val="C00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2000" b="1" u="sng" dirty="0" smtClean="0">
                <a:latin typeface="+mn-lt"/>
              </a:endParaRPr>
            </a:p>
            <a:p>
              <a:pPr algn="ctr" defTabSz="761970"/>
              <a:r>
                <a:rPr lang="en-US" sz="1600" b="1" u="sng" dirty="0" smtClean="0">
                  <a:solidFill>
                    <a:schemeClr val="bg1"/>
                  </a:solidFill>
                  <a:latin typeface="+mn-lt"/>
                </a:rPr>
                <a:t>PRODUCT</a:t>
              </a:r>
              <a:endParaRPr lang="en-US" sz="1600" b="1" u="sng" dirty="0">
                <a:solidFill>
                  <a:schemeClr val="bg1"/>
                </a:solidFill>
                <a:latin typeface="+mn-lt"/>
              </a:endParaRPr>
            </a:p>
            <a:p>
              <a:pPr algn="ctr" defTabSz="761970"/>
              <a:r>
                <a:rPr lang="en-US" sz="1600" b="1" dirty="0" smtClean="0">
                  <a:solidFill>
                    <a:schemeClr val="bg1"/>
                  </a:solidFill>
                  <a:latin typeface="+mn-lt"/>
                </a:rPr>
                <a:t>Brush tool</a:t>
              </a:r>
              <a:endParaRPr lang="en-US" sz="1600" b="1" dirty="0">
                <a:solidFill>
                  <a:schemeClr val="bg1"/>
                </a:solidFill>
                <a:latin typeface="+mn-lt"/>
              </a:endParaRPr>
            </a:p>
          </p:txBody>
        </p:sp>
      </p:gr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50</a:t>
            </a:fld>
            <a:endParaRPr lang="en-US"/>
          </a:p>
        </p:txBody>
      </p:sp>
    </p:spTree>
    <p:extLst>
      <p:ext uri="{BB962C8B-B14F-4D97-AF65-F5344CB8AC3E}">
        <p14:creationId xmlns:p14="http://schemas.microsoft.com/office/powerpoint/2010/main" val="3887077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8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Are </a:t>
            </a:r>
            <a:r>
              <a:rPr lang="en-US" dirty="0"/>
              <a:t>the process (painting a wall with a tool) and the product (brush tool) distinct? </a:t>
            </a:r>
          </a:p>
          <a:p>
            <a:r>
              <a:rPr lang="en-US" dirty="0"/>
              <a:t>	Select all that could </a:t>
            </a:r>
            <a:r>
              <a:rPr lang="en-US" dirty="0" smtClean="0"/>
              <a:t>apply:</a:t>
            </a:r>
            <a:endParaRPr lang="en-US" dirty="0"/>
          </a:p>
          <a:p>
            <a:r>
              <a:rPr lang="en-US" dirty="0"/>
              <a:t>	No, the process (painting a wall with a tool) can only be practiced with the product (brush tool).</a:t>
            </a:r>
          </a:p>
          <a:p>
            <a:r>
              <a:rPr lang="en-US" dirty="0"/>
              <a:t>	No, the product (brush tool) can only be used to practice the process (painting a wall with a tool</a:t>
            </a:r>
            <a:r>
              <a:rPr lang="en-US" dirty="0" smtClean="0"/>
              <a:t>).</a:t>
            </a:r>
          </a:p>
          <a:p>
            <a:r>
              <a:rPr lang="en-US" dirty="0"/>
              <a:t>	Yes, the product (brush tool) can be used to practice another materially different process such as sweeping a floor.</a:t>
            </a:r>
          </a:p>
          <a:p>
            <a:r>
              <a:rPr lang="en-US" dirty="0"/>
              <a:t>	Yes, the process (painting a wall with a tool) can be practiced with a materially different product such as painting a wall with a roller.</a:t>
            </a:r>
          </a:p>
          <a:p>
            <a:endParaRPr lang="en-US"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51</a:t>
            </a:fld>
            <a:endParaRPr lang="en-US" dirty="0"/>
          </a:p>
        </p:txBody>
      </p:sp>
    </p:spTree>
    <p:extLst>
      <p:ext uri="{BB962C8B-B14F-4D97-AF65-F5344CB8AC3E}">
        <p14:creationId xmlns:p14="http://schemas.microsoft.com/office/powerpoint/2010/main" val="37547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4" end="4"/>
                                            </p:txEl>
                                          </p:spTgt>
                                        </p:tgtEl>
                                        <p:attrNameLst>
                                          <p:attrName>style.color</p:attrName>
                                        </p:attrNameLst>
                                      </p:cBhvr>
                                      <p:to>
                                        <a:srgbClr val="00B050"/>
                                      </p:to>
                                    </p:animClr>
                                  </p:childTnLst>
                                </p:cTn>
                              </p:par>
                              <p:par>
                                <p:cTn id="7" presetID="3" presetClass="emph" presetSubtype="2" fill="hold" nodeType="withEffect">
                                  <p:stCondLst>
                                    <p:cond delay="0"/>
                                  </p:stCondLst>
                                  <p:childTnLst>
                                    <p:animClr clrSpc="rgb" dir="cw">
                                      <p:cBhvr override="childStyle">
                                        <p:cTn id="8" dur="10" fill="hold"/>
                                        <p:tgtEl>
                                          <p:spTgt spid="3">
                                            <p:txEl>
                                              <p:pRg st="5" end="5"/>
                                            </p:txEl>
                                          </p:spTgt>
                                        </p:tgtEl>
                                        <p:attrNameLst>
                                          <p:attrName>style.color</p:attrName>
                                        </p:attrNameLst>
                                      </p:cBhvr>
                                      <p:to>
                                        <a:srgbClr val="00B050"/>
                                      </p:to>
                                    </p:animClr>
                                  </p:childTnLst>
                                </p:cTn>
                              </p:par>
                              <p:par>
                                <p:cTn id="9" presetID="26" presetClass="emph" presetSubtype="0" fill="hold" nodeType="withEffect">
                                  <p:stCondLst>
                                    <p:cond delay="0"/>
                                  </p:stCondLst>
                                  <p:childTnLst>
                                    <p:animEffect transition="out" filter="fade">
                                      <p:cBhvr>
                                        <p:cTn id="10" dur="500" tmFilter="0, 0; .2, .5; .8, .5; 1, 0"/>
                                        <p:tgtEl>
                                          <p:spTgt spid="3">
                                            <p:txEl>
                                              <p:pRg st="4" end="4"/>
                                            </p:txEl>
                                          </p:spTgt>
                                        </p:tgtEl>
                                      </p:cBhvr>
                                    </p:animEffect>
                                    <p:animScale>
                                      <p:cBhvr>
                                        <p:cTn id="11" dur="250" autoRev="1" fill="hold"/>
                                        <p:tgtEl>
                                          <p:spTgt spid="3">
                                            <p:txEl>
                                              <p:pRg st="4" end="4"/>
                                            </p:txEl>
                                          </p:spTgt>
                                        </p:tgtEl>
                                      </p:cBhvr>
                                      <p:by x="105000" y="105000"/>
                                    </p:animScale>
                                  </p:childTnLst>
                                </p:cTn>
                              </p:par>
                              <p:par>
                                <p:cTn id="12" presetID="26" presetClass="emph" presetSubtype="0" fill="hold" nodeType="withEffect">
                                  <p:stCondLst>
                                    <p:cond delay="0"/>
                                  </p:stCondLst>
                                  <p:childTnLst>
                                    <p:animEffect transition="out" filter="fade">
                                      <p:cBhvr>
                                        <p:cTn id="13" dur="500" tmFilter="0, 0; .2, .5; .8, .5; 1, 0"/>
                                        <p:tgtEl>
                                          <p:spTgt spid="3">
                                            <p:txEl>
                                              <p:pRg st="5" end="5"/>
                                            </p:txEl>
                                          </p:spTgt>
                                        </p:tgtEl>
                                      </p:cBhvr>
                                    </p:animEffect>
                                    <p:animScale>
                                      <p:cBhvr>
                                        <p:cTn id="14"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dirty="0"/>
              <a:t>Summary: Knowledge check </a:t>
            </a:r>
            <a:r>
              <a:rPr lang="en-US" dirty="0" smtClean="0"/>
              <a:t>8</a:t>
            </a:r>
            <a:endParaRPr lang="en-US" altLang="en-US" sz="3200" dirty="0">
              <a:latin typeface="Segoe UI" panose="020B0502040204020203" pitchFamily="34" charset="0"/>
            </a:endParaRPr>
          </a:p>
        </p:txBody>
      </p:sp>
      <p:sp>
        <p:nvSpPr>
          <p:cNvPr id="13317" name="Rectangle 3"/>
          <p:cNvSpPr>
            <a:spLocks noGrp="1" noChangeArrowheads="1"/>
          </p:cNvSpPr>
          <p:nvPr>
            <p:ph idx="1"/>
          </p:nvPr>
        </p:nvSpPr>
        <p:spPr/>
        <p:txBody>
          <a:bodyPr>
            <a:normAutofit fontScale="92500" lnSpcReduction="10000"/>
          </a:bodyPr>
          <a:lstStyle/>
          <a:p>
            <a:pPr marL="0" lvl="0" indent="0" defTabSz="761970" fontAlgn="base">
              <a:spcBef>
                <a:spcPct val="0"/>
              </a:spcBef>
              <a:spcAft>
                <a:spcPct val="0"/>
              </a:spcAft>
              <a:buNone/>
            </a:pPr>
            <a:r>
              <a:rPr lang="en-US" sz="1600" dirty="0" smtClean="0">
                <a:solidFill>
                  <a:prstClr val="black"/>
                </a:solidFill>
              </a:rPr>
              <a:t>Claim </a:t>
            </a:r>
            <a:r>
              <a:rPr lang="en-US" sz="1600" dirty="0">
                <a:solidFill>
                  <a:prstClr val="black"/>
                </a:solidFill>
              </a:rPr>
              <a:t>1. A process of painting a wall comprising:</a:t>
            </a:r>
          </a:p>
          <a:p>
            <a:pPr marL="0" lvl="0" indent="457200" defTabSz="761970" fontAlgn="base">
              <a:spcBef>
                <a:spcPct val="0"/>
              </a:spcBef>
              <a:spcAft>
                <a:spcPct val="0"/>
              </a:spcAft>
              <a:buNone/>
            </a:pPr>
            <a:r>
              <a:rPr lang="en-US" sz="1600" dirty="0" smtClean="0">
                <a:solidFill>
                  <a:prstClr val="black"/>
                </a:solidFill>
              </a:rPr>
              <a:t>depositing </a:t>
            </a:r>
            <a:r>
              <a:rPr lang="en-US" sz="1600" dirty="0">
                <a:solidFill>
                  <a:prstClr val="black"/>
                </a:solidFill>
              </a:rPr>
              <a:t>primer on the wall with a tool; and </a:t>
            </a:r>
          </a:p>
          <a:p>
            <a:pPr marL="0" lvl="0" indent="457200" defTabSz="761970" fontAlgn="base">
              <a:lnSpc>
                <a:spcPct val="110000"/>
              </a:lnSpc>
              <a:spcBef>
                <a:spcPct val="0"/>
              </a:spcBef>
              <a:buNone/>
            </a:pPr>
            <a:r>
              <a:rPr lang="en-US" sz="1600" dirty="0" smtClean="0">
                <a:solidFill>
                  <a:prstClr val="black"/>
                </a:solidFill>
              </a:rPr>
              <a:t>depositing </a:t>
            </a:r>
            <a:r>
              <a:rPr lang="en-US" sz="1600" dirty="0">
                <a:solidFill>
                  <a:prstClr val="black"/>
                </a:solidFill>
              </a:rPr>
              <a:t>a pigmented latex paint on the </a:t>
            </a:r>
            <a:r>
              <a:rPr lang="en-US" sz="1600" dirty="0" smtClean="0">
                <a:solidFill>
                  <a:prstClr val="black"/>
                </a:solidFill>
              </a:rPr>
              <a:t>wall</a:t>
            </a:r>
          </a:p>
          <a:p>
            <a:pPr marL="0" lvl="0" indent="0" defTabSz="761970" fontAlgn="base">
              <a:spcBef>
                <a:spcPct val="0"/>
              </a:spcBef>
              <a:spcAft>
                <a:spcPts val="600"/>
              </a:spcAft>
              <a:buNone/>
            </a:pPr>
            <a:r>
              <a:rPr lang="en-US" sz="1600" dirty="0" smtClean="0">
                <a:solidFill>
                  <a:prstClr val="black"/>
                </a:solidFill>
              </a:rPr>
              <a:t>with </a:t>
            </a:r>
            <a:r>
              <a:rPr lang="en-US" sz="1600" dirty="0">
                <a:solidFill>
                  <a:prstClr val="black"/>
                </a:solidFill>
              </a:rPr>
              <a:t>the tool.</a:t>
            </a:r>
          </a:p>
          <a:p>
            <a:pPr marL="0" lvl="0" indent="0" defTabSz="761970" fontAlgn="base">
              <a:spcBef>
                <a:spcPct val="0"/>
              </a:spcBef>
              <a:spcAft>
                <a:spcPct val="0"/>
              </a:spcAft>
              <a:buNone/>
            </a:pPr>
            <a:r>
              <a:rPr lang="en-US" sz="1600" dirty="0">
                <a:solidFill>
                  <a:prstClr val="black"/>
                </a:solidFill>
              </a:rPr>
              <a:t>Claim 2. A brush tool </a:t>
            </a:r>
            <a:r>
              <a:rPr lang="en-US" sz="1600" dirty="0" smtClean="0">
                <a:solidFill>
                  <a:prstClr val="black"/>
                </a:solidFill>
              </a:rPr>
              <a:t>comprising:</a:t>
            </a:r>
          </a:p>
          <a:p>
            <a:pPr marL="0" lvl="0" indent="457200" defTabSz="761970" fontAlgn="base">
              <a:spcBef>
                <a:spcPct val="0"/>
              </a:spcBef>
              <a:spcAft>
                <a:spcPct val="0"/>
              </a:spcAft>
              <a:buNone/>
            </a:pPr>
            <a:r>
              <a:rPr lang="en-US" sz="1600" dirty="0" smtClean="0">
                <a:solidFill>
                  <a:prstClr val="black"/>
                </a:solidFill>
              </a:rPr>
              <a:t>a handle; and</a:t>
            </a:r>
          </a:p>
          <a:p>
            <a:pPr marL="0" lvl="0" indent="457200" defTabSz="761970" fontAlgn="base">
              <a:spcBef>
                <a:spcPct val="0"/>
              </a:spcBef>
              <a:spcAft>
                <a:spcPct val="0"/>
              </a:spcAft>
              <a:buNone/>
            </a:pPr>
            <a:r>
              <a:rPr lang="en-US" sz="1600" dirty="0" smtClean="0">
                <a:solidFill>
                  <a:prstClr val="black"/>
                </a:solidFill>
              </a:rPr>
              <a:t>a </a:t>
            </a:r>
            <a:r>
              <a:rPr lang="en-US" sz="1600" dirty="0">
                <a:solidFill>
                  <a:prstClr val="black"/>
                </a:solidFill>
              </a:rPr>
              <a:t>plurality of bristles attached to a first end </a:t>
            </a:r>
            <a:r>
              <a:rPr lang="en-US" sz="1600" dirty="0" smtClean="0">
                <a:solidFill>
                  <a:prstClr val="black"/>
                </a:solidFill>
              </a:rPr>
              <a:t>of</a:t>
            </a:r>
          </a:p>
          <a:p>
            <a:pPr marL="0" lvl="0" indent="0" defTabSz="761970" fontAlgn="base">
              <a:spcBef>
                <a:spcPct val="0"/>
              </a:spcBef>
              <a:spcAft>
                <a:spcPct val="0"/>
              </a:spcAft>
              <a:buNone/>
            </a:pPr>
            <a:r>
              <a:rPr lang="en-US" sz="1600" dirty="0" smtClean="0">
                <a:solidFill>
                  <a:prstClr val="black"/>
                </a:solidFill>
              </a:rPr>
              <a:t>the </a:t>
            </a:r>
            <a:r>
              <a:rPr lang="en-US" sz="1600" dirty="0">
                <a:solidFill>
                  <a:prstClr val="black"/>
                </a:solidFill>
              </a:rPr>
              <a:t>handle</a:t>
            </a:r>
            <a:r>
              <a:rPr lang="en-US" sz="1600" dirty="0" smtClean="0">
                <a:solidFill>
                  <a:prstClr val="black"/>
                </a:solidFill>
              </a:rPr>
              <a:t>.</a:t>
            </a:r>
          </a:p>
          <a:p>
            <a:pPr marL="0" lvl="0" indent="0" defTabSz="761970" fontAlgn="base">
              <a:spcBef>
                <a:spcPct val="0"/>
              </a:spcBef>
              <a:spcAft>
                <a:spcPct val="0"/>
              </a:spcAft>
              <a:buNone/>
            </a:pPr>
            <a:endParaRPr lang="en-US" sz="1600" dirty="0">
              <a:solidFill>
                <a:prstClr val="black"/>
              </a:solidFill>
            </a:endParaRPr>
          </a:p>
          <a:p>
            <a:pPr marL="285750" lvl="0" indent="-285750" defTabSz="914400" fontAlgn="base">
              <a:spcBef>
                <a:spcPct val="0"/>
              </a:spcBef>
              <a:spcAft>
                <a:spcPct val="0"/>
              </a:spcAft>
              <a:buFont typeface="Arial" panose="020B0604020202020204" pitchFamily="34" charset="0"/>
              <a:buChar char="•"/>
            </a:pPr>
            <a:r>
              <a:rPr lang="en-US" sz="1800" dirty="0">
                <a:solidFill>
                  <a:prstClr val="black"/>
                </a:solidFill>
              </a:rPr>
              <a:t>The </a:t>
            </a:r>
            <a:r>
              <a:rPr lang="en-US" sz="1800" dirty="0"/>
              <a:t>product of claim 2 (brush) can be used in a materially different process </a:t>
            </a:r>
            <a:r>
              <a:rPr lang="en-US" sz="1800" dirty="0" smtClean="0"/>
              <a:t>than </a:t>
            </a:r>
            <a:r>
              <a:rPr lang="en-US" sz="1800" dirty="0"/>
              <a:t>claim </a:t>
            </a:r>
            <a:r>
              <a:rPr lang="en-US" sz="1800" dirty="0" smtClean="0"/>
              <a:t>1 (</a:t>
            </a:r>
            <a:r>
              <a:rPr lang="en-US" sz="1800" dirty="0"/>
              <a:t>painting a wall</a:t>
            </a:r>
            <a:r>
              <a:rPr lang="en-US" sz="1800" dirty="0" smtClean="0"/>
              <a:t>), </a:t>
            </a:r>
            <a:r>
              <a:rPr lang="en-US" sz="1800" dirty="0"/>
              <a:t>such as cleaning. Alternatively, the process of claim 1 (painting a wall) can be practiced with a materially different product </a:t>
            </a:r>
            <a:r>
              <a:rPr lang="en-US" sz="1800" dirty="0" smtClean="0"/>
              <a:t>than </a:t>
            </a:r>
            <a:r>
              <a:rPr lang="en-US" sz="1800" dirty="0"/>
              <a:t>claim 2 (brush</a:t>
            </a:r>
            <a:r>
              <a:rPr lang="en-US" sz="1800" dirty="0" smtClean="0"/>
              <a:t>), </a:t>
            </a:r>
            <a:r>
              <a:rPr lang="en-US" sz="1800" dirty="0"/>
              <a:t>such as </a:t>
            </a:r>
            <a:r>
              <a:rPr lang="en-US" sz="1800" dirty="0">
                <a:solidFill>
                  <a:prstClr val="black"/>
                </a:solidFill>
              </a:rPr>
              <a:t>a roller. </a:t>
            </a:r>
          </a:p>
          <a:p>
            <a:pPr marL="285750" lvl="0" indent="-285750" defTabSz="914400" fontAlgn="base">
              <a:spcBef>
                <a:spcPct val="0"/>
              </a:spcBef>
              <a:spcAft>
                <a:spcPct val="0"/>
              </a:spcAft>
              <a:buFont typeface="Arial" panose="020B0604020202020204" pitchFamily="34" charset="0"/>
              <a:buChar char="•"/>
            </a:pPr>
            <a:r>
              <a:rPr lang="en-US" sz="1800" b="1" dirty="0">
                <a:solidFill>
                  <a:prstClr val="black"/>
                </a:solidFill>
              </a:rPr>
              <a:t>Distinct </a:t>
            </a:r>
            <a:r>
              <a:rPr lang="en-US" sz="1800" dirty="0">
                <a:solidFill>
                  <a:prstClr val="black"/>
                </a:solidFill>
              </a:rPr>
              <a:t>– restriction would be proper if a serious burden is shown. </a:t>
            </a:r>
            <a:endParaRPr lang="en-US" sz="1800" b="1" dirty="0">
              <a:solidFill>
                <a:prstClr val="black"/>
              </a:solidFill>
            </a:endParaRPr>
          </a:p>
          <a:p>
            <a:pPr marL="457200" lvl="1" indent="0" defTabSz="914400" fontAlgn="base">
              <a:spcBef>
                <a:spcPct val="0"/>
              </a:spcBef>
              <a:spcAft>
                <a:spcPct val="0"/>
              </a:spcAft>
              <a:buNone/>
            </a:pPr>
            <a:r>
              <a:rPr lang="en-US" sz="1400" i="1" dirty="0"/>
              <a:t>Note </a:t>
            </a:r>
            <a:r>
              <a:rPr lang="en-US" sz="1400" i="1" dirty="0" smtClean="0"/>
              <a:t>this </a:t>
            </a:r>
            <a:r>
              <a:rPr lang="en-US" sz="1400" i="1" dirty="0"/>
              <a:t>scenario is very similar to the process and apparatus </a:t>
            </a:r>
            <a:r>
              <a:rPr lang="en-US" sz="1400" i="1" dirty="0" smtClean="0"/>
              <a:t>for its practice. There </a:t>
            </a:r>
            <a:r>
              <a:rPr lang="en-US" sz="1400" i="1" dirty="0"/>
              <a:t>may be more than one way to analyze and show distinctness between claim groupings.</a:t>
            </a:r>
          </a:p>
          <a:p>
            <a:pPr marL="457200" lvl="1" indent="0" defTabSz="914400" fontAlgn="base">
              <a:spcBef>
                <a:spcPct val="0"/>
              </a:spcBef>
              <a:spcAft>
                <a:spcPct val="0"/>
              </a:spcAft>
              <a:buNone/>
            </a:pPr>
            <a:r>
              <a:rPr lang="en-US" sz="1400" i="1" dirty="0" smtClean="0">
                <a:solidFill>
                  <a:prstClr val="black"/>
                </a:solidFill>
              </a:rPr>
              <a:t> </a:t>
            </a:r>
            <a:endParaRPr lang="en-US" sz="1400" i="1" dirty="0">
              <a:solidFill>
                <a:prstClr val="black"/>
              </a:solidFill>
            </a:endParaRPr>
          </a:p>
        </p:txBody>
      </p:sp>
      <p:grpSp>
        <p:nvGrpSpPr>
          <p:cNvPr id="12" name="Group 11" descr="Diagram of a comparison of a product (represented by a circle) - brush tool and a process (represented by a triangle)- painting a wall with a tool. "/>
          <p:cNvGrpSpPr/>
          <p:nvPr/>
        </p:nvGrpSpPr>
        <p:grpSpPr>
          <a:xfrm>
            <a:off x="5001350" y="1257300"/>
            <a:ext cx="3914050" cy="1752600"/>
            <a:chOff x="4017512" y="2779513"/>
            <a:chExt cx="4704958" cy="1732635"/>
          </a:xfrm>
        </p:grpSpPr>
        <p:grpSp>
          <p:nvGrpSpPr>
            <p:cNvPr id="13" name="Group 12"/>
            <p:cNvGrpSpPr/>
            <p:nvPr/>
          </p:nvGrpSpPr>
          <p:grpSpPr>
            <a:xfrm>
              <a:off x="6137595" y="2779513"/>
              <a:ext cx="2584875" cy="1694779"/>
              <a:chOff x="6137595" y="2779513"/>
              <a:chExt cx="2584875" cy="1694779"/>
            </a:xfrm>
          </p:grpSpPr>
          <p:sp>
            <p:nvSpPr>
              <p:cNvPr id="15" name="Isosceles Triangle 14"/>
              <p:cNvSpPr/>
              <p:nvPr/>
            </p:nvSpPr>
            <p:spPr>
              <a:xfrm>
                <a:off x="6137595" y="2779513"/>
                <a:ext cx="2584875" cy="1694779"/>
              </a:xfrm>
              <a:prstGeom prst="triangle">
                <a:avLst>
                  <a:gd name="adj" fmla="val 47441"/>
                </a:avLst>
              </a:prstGeom>
              <a:solidFill>
                <a:srgbClr val="00285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6" name="TextBox 15"/>
              <p:cNvSpPr txBox="1"/>
              <p:nvPr/>
            </p:nvSpPr>
            <p:spPr>
              <a:xfrm>
                <a:off x="6390442" y="3534409"/>
                <a:ext cx="2031729" cy="874951"/>
              </a:xfrm>
              <a:prstGeom prst="rect">
                <a:avLst/>
              </a:prstGeom>
              <a:noFill/>
            </p:spPr>
            <p:txBody>
              <a:bodyPr wrap="none" rtlCol="0">
                <a:spAutoFit/>
              </a:bodyPr>
              <a:lstStyle/>
              <a:p>
                <a:pPr algn="ctr"/>
                <a:r>
                  <a:rPr lang="en-US" sz="1600" b="1" u="sng" dirty="0">
                    <a:solidFill>
                      <a:schemeClr val="bg1"/>
                    </a:solidFill>
                    <a:latin typeface="+mn-lt"/>
                  </a:rPr>
                  <a:t>PROCESS</a:t>
                </a:r>
              </a:p>
              <a:p>
                <a:pPr algn="ctr"/>
                <a:r>
                  <a:rPr lang="en-US" sz="1600" b="1" dirty="0" smtClean="0">
                    <a:solidFill>
                      <a:schemeClr val="bg1"/>
                    </a:solidFill>
                    <a:latin typeface="+mn-lt"/>
                  </a:rPr>
                  <a:t>Painting a wall</a:t>
                </a:r>
              </a:p>
              <a:p>
                <a:pPr algn="ctr"/>
                <a:r>
                  <a:rPr lang="en-US" sz="1600" b="1" dirty="0" smtClean="0">
                    <a:solidFill>
                      <a:schemeClr val="bg1"/>
                    </a:solidFill>
                    <a:latin typeface="+mn-lt"/>
                  </a:rPr>
                  <a:t>with a tool</a:t>
                </a:r>
                <a:endParaRPr lang="en-US" sz="1600" b="1" dirty="0">
                  <a:solidFill>
                    <a:schemeClr val="bg1"/>
                  </a:solidFill>
                  <a:latin typeface="+mn-lt"/>
                </a:endParaRPr>
              </a:p>
            </p:txBody>
          </p:sp>
        </p:grpSp>
        <p:sp>
          <p:nvSpPr>
            <p:cNvPr id="14" name="Oval 13"/>
            <p:cNvSpPr/>
            <p:nvPr/>
          </p:nvSpPr>
          <p:spPr bwMode="auto">
            <a:xfrm>
              <a:off x="4017512" y="2779513"/>
              <a:ext cx="2120083" cy="1732635"/>
            </a:xfrm>
            <a:prstGeom prst="ellipse">
              <a:avLst/>
            </a:prstGeom>
            <a:solidFill>
              <a:srgbClr val="C00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2000" b="1" u="sng" dirty="0" smtClean="0">
                <a:latin typeface="+mn-lt"/>
              </a:endParaRPr>
            </a:p>
            <a:p>
              <a:pPr algn="ctr" defTabSz="761970"/>
              <a:r>
                <a:rPr lang="en-US" sz="1600" b="1" u="sng" dirty="0" smtClean="0">
                  <a:solidFill>
                    <a:schemeClr val="bg1"/>
                  </a:solidFill>
                  <a:latin typeface="+mn-lt"/>
                </a:rPr>
                <a:t>PRODUCT</a:t>
              </a:r>
              <a:endParaRPr lang="en-US" sz="1600" b="1" u="sng" dirty="0">
                <a:solidFill>
                  <a:schemeClr val="bg1"/>
                </a:solidFill>
                <a:latin typeface="+mn-lt"/>
              </a:endParaRPr>
            </a:p>
            <a:p>
              <a:pPr algn="ctr" defTabSz="761970"/>
              <a:r>
                <a:rPr lang="en-US" sz="1600" b="1" dirty="0" smtClean="0">
                  <a:solidFill>
                    <a:schemeClr val="bg1"/>
                  </a:solidFill>
                  <a:latin typeface="+mn-lt"/>
                </a:rPr>
                <a:t>Brush tool</a:t>
              </a:r>
              <a:endParaRPr lang="en-US" sz="1600" b="1" dirty="0">
                <a:solidFill>
                  <a:schemeClr val="bg1"/>
                </a:solidFill>
                <a:latin typeface="+mn-lt"/>
              </a:endParaRPr>
            </a:p>
          </p:txBody>
        </p:sp>
      </p:gr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52</a:t>
            </a:fld>
            <a:endParaRPr lang="en-US"/>
          </a:p>
        </p:txBody>
      </p:sp>
    </p:spTree>
    <p:extLst>
      <p:ext uri="{BB962C8B-B14F-4D97-AF65-F5344CB8AC3E}">
        <p14:creationId xmlns:p14="http://schemas.microsoft.com/office/powerpoint/2010/main" val="1239196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2800" dirty="0" smtClean="0">
                <a:solidFill>
                  <a:srgbClr val="000000"/>
                </a:solidFill>
                <a:latin typeface="Segoe UI" panose="020B0502040204020203" pitchFamily="34" charset="0"/>
              </a:rPr>
              <a:t>Establishing distinctness between product, process of making, and process of using</a:t>
            </a:r>
            <a:endParaRPr lang="en-US" altLang="en-US" sz="28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a:xfrm>
            <a:off x="457200" y="1463040"/>
            <a:ext cx="8229600" cy="3756660"/>
          </a:xfrm>
        </p:spPr>
        <p:txBody>
          <a:bodyPr>
            <a:noAutofit/>
          </a:bodyPr>
          <a:lstStyle/>
          <a:p>
            <a:pPr marL="285750" lvl="1">
              <a:lnSpc>
                <a:spcPct val="120000"/>
              </a:lnSpc>
              <a:buFont typeface="Arial" panose="020B0604020202020204" pitchFamily="34" charset="0"/>
              <a:buChar char="•"/>
            </a:pPr>
            <a:r>
              <a:rPr lang="en-US" sz="1800" dirty="0"/>
              <a:t>Where claims to all three </a:t>
            </a:r>
            <a:r>
              <a:rPr lang="en-US" sz="1800" dirty="0" smtClean="0"/>
              <a:t>categories -- </a:t>
            </a:r>
            <a:r>
              <a:rPr lang="en-US" sz="1800" dirty="0"/>
              <a:t>product, process of making, and process of using </a:t>
            </a:r>
            <a:r>
              <a:rPr lang="en-US" sz="1800" dirty="0" smtClean="0"/>
              <a:t>-- are </a:t>
            </a:r>
            <a:r>
              <a:rPr lang="en-US" sz="1800" dirty="0"/>
              <a:t>present, a </a:t>
            </a:r>
            <a:r>
              <a:rPr lang="en-US" sz="1800" b="1" dirty="0" smtClean="0"/>
              <a:t>three-way </a:t>
            </a:r>
            <a:r>
              <a:rPr lang="en-US" sz="1800" b="1" dirty="0"/>
              <a:t>requirement</a:t>
            </a:r>
            <a:r>
              <a:rPr lang="en-US" sz="1800" dirty="0"/>
              <a:t> for restriction can only be made </a:t>
            </a:r>
            <a:r>
              <a:rPr lang="en-US" sz="1800" dirty="0" smtClean="0"/>
              <a:t>when:</a:t>
            </a:r>
            <a:endParaRPr lang="en-US" sz="1800" dirty="0"/>
          </a:p>
          <a:p>
            <a:pPr marL="457200" lvl="1" indent="0">
              <a:lnSpc>
                <a:spcPct val="120000"/>
              </a:lnSpc>
              <a:buNone/>
            </a:pPr>
            <a:r>
              <a:rPr lang="en-US" sz="1600" dirty="0" smtClean="0"/>
              <a:t>(i) The </a:t>
            </a:r>
            <a:r>
              <a:rPr lang="en-US" sz="1600" dirty="0"/>
              <a:t>process of making the product </a:t>
            </a:r>
            <a:r>
              <a:rPr lang="en-US" sz="1600" b="1" dirty="0"/>
              <a:t>as claimed </a:t>
            </a:r>
            <a:r>
              <a:rPr lang="en-US" sz="1600" dirty="0"/>
              <a:t>is distinct from the product, AND</a:t>
            </a:r>
          </a:p>
          <a:p>
            <a:pPr marL="457200" lvl="1" indent="0">
              <a:lnSpc>
                <a:spcPct val="120000"/>
              </a:lnSpc>
              <a:buNone/>
            </a:pPr>
            <a:r>
              <a:rPr lang="en-US" sz="1600" dirty="0" smtClean="0"/>
              <a:t>(ii) The </a:t>
            </a:r>
            <a:r>
              <a:rPr lang="en-US" sz="1600" dirty="0"/>
              <a:t>process of using the product </a:t>
            </a:r>
            <a:r>
              <a:rPr lang="en-US" sz="1600" b="1" dirty="0"/>
              <a:t>as claimed </a:t>
            </a:r>
            <a:r>
              <a:rPr lang="en-US" sz="1600" dirty="0"/>
              <a:t>is distinct from the </a:t>
            </a:r>
            <a:r>
              <a:rPr lang="en-US" sz="1600" dirty="0" smtClean="0"/>
              <a:t>product, AND</a:t>
            </a:r>
          </a:p>
          <a:p>
            <a:pPr marL="457200" lvl="1" indent="0">
              <a:lnSpc>
                <a:spcPct val="120000"/>
              </a:lnSpc>
              <a:buNone/>
            </a:pPr>
            <a:r>
              <a:rPr lang="en-US" sz="1600" dirty="0" smtClean="0"/>
              <a:t>(iii) The process of making the product as claimed is distinct from the process of using the product.</a:t>
            </a:r>
          </a:p>
          <a:p>
            <a:pPr marL="285750" lvl="1" indent="-227013">
              <a:lnSpc>
                <a:spcPct val="120000"/>
              </a:lnSpc>
              <a:buFont typeface="Arial" panose="020B0604020202020204" pitchFamily="34" charset="0"/>
              <a:buChar char="•"/>
            </a:pPr>
            <a:r>
              <a:rPr lang="en-US" sz="1600" dirty="0" smtClean="0"/>
              <a:t>If a showing of distinctness cannot be made between the process of making and the product, the process of using may be joined with process of making and the product. </a:t>
            </a:r>
          </a:p>
          <a:p>
            <a:pPr marL="58737" lvl="1" indent="0">
              <a:lnSpc>
                <a:spcPct val="120000"/>
              </a:lnSpc>
              <a:buNone/>
            </a:pPr>
            <a:endParaRPr lang="en-US" sz="1600" dirty="0"/>
          </a:p>
          <a:p>
            <a:pPr marL="0" lvl="1" indent="0">
              <a:buNone/>
            </a:pPr>
            <a:r>
              <a:rPr lang="en-US" altLang="en-US" sz="1400" i="1" dirty="0" smtClean="0"/>
              <a:t>MPEP 806.05(i)</a:t>
            </a:r>
            <a:endParaRPr lang="en-US" sz="14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53</a:t>
            </a:fld>
            <a:endParaRPr lang="en-US"/>
          </a:p>
        </p:txBody>
      </p:sp>
    </p:spTree>
    <p:extLst>
      <p:ext uri="{BB962C8B-B14F-4D97-AF65-F5344CB8AC3E}">
        <p14:creationId xmlns:p14="http://schemas.microsoft.com/office/powerpoint/2010/main" val="3645451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a:xfrm>
            <a:off x="457199" y="498107"/>
            <a:ext cx="8229600" cy="598799"/>
          </a:xfrm>
        </p:spPr>
        <p:txBody>
          <a:bodyPr>
            <a:noAutofit/>
          </a:bodyPr>
          <a:lstStyle/>
          <a:p>
            <a:pPr>
              <a:defRPr/>
            </a:pPr>
            <a:r>
              <a:rPr lang="en-US" altLang="en-US" sz="3000" dirty="0" smtClean="0">
                <a:latin typeface="Segoe UI" panose="020B0502040204020203" pitchFamily="34" charset="0"/>
              </a:rPr>
              <a:t>Knowledge check 9</a:t>
            </a:r>
            <a:endParaRPr lang="en-US" altLang="en-US" sz="3000" dirty="0">
              <a:latin typeface="Segoe UI" panose="020B0502040204020203" pitchFamily="34" charset="0"/>
            </a:endParaRPr>
          </a:p>
        </p:txBody>
      </p:sp>
      <p:sp>
        <p:nvSpPr>
          <p:cNvPr id="13317" name="Rectangle 3"/>
          <p:cNvSpPr>
            <a:spLocks noGrp="1" noChangeArrowheads="1"/>
          </p:cNvSpPr>
          <p:nvPr>
            <p:ph sz="half" idx="1"/>
          </p:nvPr>
        </p:nvSpPr>
        <p:spPr>
          <a:xfrm>
            <a:off x="457201" y="1325506"/>
            <a:ext cx="4038600" cy="4046594"/>
          </a:xfrm>
        </p:spPr>
        <p:txBody>
          <a:bodyPr>
            <a:normAutofit lnSpcReduction="10000"/>
          </a:bodyPr>
          <a:lstStyle/>
          <a:p>
            <a:pPr marL="0" lvl="0" indent="0" defTabSz="761970" fontAlgn="base">
              <a:spcBef>
                <a:spcPct val="0"/>
              </a:spcBef>
              <a:spcAft>
                <a:spcPct val="0"/>
              </a:spcAft>
              <a:buNone/>
            </a:pPr>
            <a:r>
              <a:rPr lang="en-US" sz="1600" dirty="0" smtClean="0">
                <a:solidFill>
                  <a:prstClr val="black"/>
                </a:solidFill>
              </a:rPr>
              <a:t>Claim </a:t>
            </a:r>
            <a:r>
              <a:rPr lang="en-US" sz="1600" dirty="0">
                <a:solidFill>
                  <a:prstClr val="black"/>
                </a:solidFill>
              </a:rPr>
              <a:t>1. A process of making </a:t>
            </a:r>
            <a:r>
              <a:rPr lang="en-US" sz="1600" dirty="0" smtClean="0">
                <a:solidFill>
                  <a:prstClr val="black"/>
                </a:solidFill>
              </a:rPr>
              <a:t>strips of </a:t>
            </a:r>
            <a:r>
              <a:rPr lang="en-US" sz="1600" dirty="0">
                <a:solidFill>
                  <a:prstClr val="black"/>
                </a:solidFill>
              </a:rPr>
              <a:t>material comprising:</a:t>
            </a:r>
          </a:p>
          <a:p>
            <a:pPr marL="0" lvl="0" indent="457200" defTabSz="761970" fontAlgn="base">
              <a:spcBef>
                <a:spcPct val="0"/>
              </a:spcBef>
              <a:spcAft>
                <a:spcPct val="0"/>
              </a:spcAft>
              <a:buNone/>
            </a:pPr>
            <a:r>
              <a:rPr lang="en-US" sz="1600" dirty="0" smtClean="0">
                <a:solidFill>
                  <a:prstClr val="black"/>
                </a:solidFill>
              </a:rPr>
              <a:t>weaving </a:t>
            </a:r>
            <a:r>
              <a:rPr lang="en-US" sz="1600" dirty="0">
                <a:solidFill>
                  <a:prstClr val="black"/>
                </a:solidFill>
              </a:rPr>
              <a:t>cotton fibers together to form a fabric sheet; and</a:t>
            </a:r>
          </a:p>
          <a:p>
            <a:pPr marL="0" lvl="0" indent="457200" defTabSz="761970" fontAlgn="base">
              <a:spcBef>
                <a:spcPct val="0"/>
              </a:spcBef>
              <a:spcAft>
                <a:spcPts val="600"/>
              </a:spcAft>
              <a:buNone/>
            </a:pPr>
            <a:r>
              <a:rPr lang="en-US" sz="1600" dirty="0" smtClean="0">
                <a:solidFill>
                  <a:prstClr val="black"/>
                </a:solidFill>
              </a:rPr>
              <a:t>cutting </a:t>
            </a:r>
            <a:r>
              <a:rPr lang="en-US" sz="1600" dirty="0">
                <a:solidFill>
                  <a:prstClr val="black"/>
                </a:solidFill>
              </a:rPr>
              <a:t>the fabric sheet into a plurality of strips</a:t>
            </a:r>
            <a:r>
              <a:rPr lang="en-US" sz="1600" dirty="0" smtClean="0">
                <a:solidFill>
                  <a:prstClr val="black"/>
                </a:solidFill>
              </a:rPr>
              <a:t>.</a:t>
            </a:r>
          </a:p>
          <a:p>
            <a:pPr marL="0" lvl="0" indent="0" defTabSz="761970" fontAlgn="base">
              <a:spcBef>
                <a:spcPct val="0"/>
              </a:spcBef>
              <a:spcAft>
                <a:spcPts val="600"/>
              </a:spcAft>
              <a:buNone/>
            </a:pPr>
            <a:endParaRPr lang="en-US" sz="1600" dirty="0">
              <a:solidFill>
                <a:prstClr val="black"/>
              </a:solidFill>
            </a:endParaRPr>
          </a:p>
          <a:p>
            <a:pPr marL="0" lvl="0" indent="0" defTabSz="761970" fontAlgn="base">
              <a:spcBef>
                <a:spcPct val="0"/>
              </a:spcBef>
              <a:spcAft>
                <a:spcPct val="0"/>
              </a:spcAft>
              <a:buNone/>
            </a:pPr>
            <a:r>
              <a:rPr lang="en-US" sz="1600" dirty="0">
                <a:solidFill>
                  <a:prstClr val="black"/>
                </a:solidFill>
              </a:rPr>
              <a:t>Claim 2. A bandage comprising:</a:t>
            </a:r>
          </a:p>
          <a:p>
            <a:pPr marL="0" lvl="0" indent="457200" defTabSz="761970" fontAlgn="base">
              <a:spcBef>
                <a:spcPct val="0"/>
              </a:spcBef>
              <a:spcAft>
                <a:spcPts val="600"/>
              </a:spcAft>
              <a:buNone/>
            </a:pPr>
            <a:r>
              <a:rPr lang="en-US" sz="1600" dirty="0" smtClean="0">
                <a:solidFill>
                  <a:prstClr val="black"/>
                </a:solidFill>
              </a:rPr>
              <a:t>a </a:t>
            </a:r>
            <a:r>
              <a:rPr lang="en-US" sz="1600" dirty="0">
                <a:solidFill>
                  <a:prstClr val="black"/>
                </a:solidFill>
              </a:rPr>
              <a:t>strip of material having an adhesive layer. </a:t>
            </a:r>
            <a:endParaRPr lang="en-US" sz="1600" dirty="0" smtClean="0">
              <a:solidFill>
                <a:prstClr val="black"/>
              </a:solidFill>
            </a:endParaRPr>
          </a:p>
          <a:p>
            <a:pPr marL="0" lvl="0" indent="0" defTabSz="761970" fontAlgn="base">
              <a:spcBef>
                <a:spcPct val="0"/>
              </a:spcBef>
              <a:spcAft>
                <a:spcPts val="600"/>
              </a:spcAft>
              <a:buNone/>
            </a:pPr>
            <a:endParaRPr lang="en-US" sz="1600" dirty="0">
              <a:solidFill>
                <a:prstClr val="black"/>
              </a:solidFill>
            </a:endParaRPr>
          </a:p>
          <a:p>
            <a:pPr marL="0" lvl="0" indent="0" defTabSz="761970" fontAlgn="base">
              <a:spcBef>
                <a:spcPct val="0"/>
              </a:spcBef>
              <a:buNone/>
            </a:pPr>
            <a:r>
              <a:rPr lang="en-US" sz="1600" dirty="0">
                <a:solidFill>
                  <a:prstClr val="black"/>
                </a:solidFill>
              </a:rPr>
              <a:t>Claim 3. A method of treating a burn, comprising </a:t>
            </a:r>
            <a:endParaRPr lang="en-US" sz="1600" dirty="0" smtClean="0">
              <a:solidFill>
                <a:prstClr val="black"/>
              </a:solidFill>
            </a:endParaRPr>
          </a:p>
          <a:p>
            <a:pPr marL="0" lvl="0" indent="457200" defTabSz="761970" fontAlgn="base">
              <a:spcBef>
                <a:spcPct val="0"/>
              </a:spcBef>
              <a:buNone/>
            </a:pPr>
            <a:r>
              <a:rPr lang="en-US" sz="1600" dirty="0" smtClean="0">
                <a:solidFill>
                  <a:prstClr val="black"/>
                </a:solidFill>
              </a:rPr>
              <a:t>applying </a:t>
            </a:r>
            <a:r>
              <a:rPr lang="en-US" sz="1600" dirty="0">
                <a:solidFill>
                  <a:prstClr val="black"/>
                </a:solidFill>
              </a:rPr>
              <a:t>a strip shaped bandage with burn </a:t>
            </a:r>
            <a:r>
              <a:rPr lang="en-US" sz="1600" dirty="0" smtClean="0">
                <a:solidFill>
                  <a:prstClr val="black"/>
                </a:solidFill>
              </a:rPr>
              <a:t>salve to </a:t>
            </a:r>
            <a:r>
              <a:rPr lang="en-US" sz="1600" dirty="0">
                <a:solidFill>
                  <a:prstClr val="black"/>
                </a:solidFill>
              </a:rPr>
              <a:t>a patient</a:t>
            </a:r>
            <a:r>
              <a:rPr lang="en-US" sz="1600" dirty="0" smtClean="0">
                <a:solidFill>
                  <a:prstClr val="black"/>
                </a:solidFill>
              </a:rPr>
              <a:t>.</a:t>
            </a:r>
          </a:p>
          <a:p>
            <a:pPr marL="0" lvl="0" indent="0" defTabSz="761970" fontAlgn="base">
              <a:spcBef>
                <a:spcPct val="0"/>
              </a:spcBef>
              <a:buNone/>
            </a:pPr>
            <a:endParaRPr lang="en-US" sz="1400" dirty="0">
              <a:solidFill>
                <a:prstClr val="black"/>
              </a:solidFill>
            </a:endParaRPr>
          </a:p>
        </p:txBody>
      </p:sp>
      <p:grpSp>
        <p:nvGrpSpPr>
          <p:cNvPr id="2" name="Group 1" descr="Diagram of a process of making (represented by a blue triangle)- making woven striops, a porduct (represented by a circle)- a bandge,and a process ofusing (represented by a yellow triangle)- treating a burn."/>
          <p:cNvGrpSpPr/>
          <p:nvPr/>
        </p:nvGrpSpPr>
        <p:grpSpPr>
          <a:xfrm>
            <a:off x="4876029" y="1386297"/>
            <a:ext cx="3991295" cy="2141730"/>
            <a:chOff x="3331441" y="989197"/>
            <a:chExt cx="5896263" cy="3064093"/>
          </a:xfrm>
        </p:grpSpPr>
        <p:sp>
          <p:nvSpPr>
            <p:cNvPr id="8" name="Oval 7"/>
            <p:cNvSpPr/>
            <p:nvPr/>
          </p:nvSpPr>
          <p:spPr bwMode="auto">
            <a:xfrm>
              <a:off x="5394506" y="989197"/>
              <a:ext cx="1784175" cy="1683173"/>
            </a:xfrm>
            <a:prstGeom prst="ellipse">
              <a:avLst/>
            </a:prstGeom>
            <a:solidFill>
              <a:srgbClr val="C00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1400" b="1" u="sng" dirty="0" smtClean="0">
                <a:solidFill>
                  <a:schemeClr val="bg1"/>
                </a:solidFill>
                <a:latin typeface="+mn-lt"/>
              </a:endParaRPr>
            </a:p>
            <a:p>
              <a:pPr algn="ctr" defTabSz="761970"/>
              <a:r>
                <a:rPr lang="en-US" sz="1400" b="1" u="sng" dirty="0" smtClean="0">
                  <a:solidFill>
                    <a:schemeClr val="bg1"/>
                  </a:solidFill>
                  <a:latin typeface="+mn-lt"/>
                </a:rPr>
                <a:t>PRODUCT</a:t>
              </a:r>
              <a:endParaRPr lang="en-US" sz="1400" b="1" u="sng" dirty="0">
                <a:solidFill>
                  <a:schemeClr val="bg1"/>
                </a:solidFill>
                <a:latin typeface="+mn-lt"/>
              </a:endParaRPr>
            </a:p>
            <a:p>
              <a:pPr algn="ctr" defTabSz="761970"/>
              <a:r>
                <a:rPr lang="en-US" sz="1400" b="1" dirty="0" smtClean="0">
                  <a:solidFill>
                    <a:schemeClr val="bg1"/>
                  </a:solidFill>
                  <a:latin typeface="+mn-lt"/>
                </a:rPr>
                <a:t>Bandage</a:t>
              </a:r>
              <a:endParaRPr lang="en-US" sz="1400" b="1" dirty="0">
                <a:solidFill>
                  <a:schemeClr val="bg1"/>
                </a:solidFill>
                <a:latin typeface="+mn-lt"/>
              </a:endParaRPr>
            </a:p>
          </p:txBody>
        </p:sp>
        <p:sp>
          <p:nvSpPr>
            <p:cNvPr id="9" name="Isosceles Triangle 8"/>
            <p:cNvSpPr/>
            <p:nvPr/>
          </p:nvSpPr>
          <p:spPr>
            <a:xfrm>
              <a:off x="3331441" y="1413879"/>
              <a:ext cx="2867800" cy="2639411"/>
            </a:xfrm>
            <a:prstGeom prst="triangle">
              <a:avLst>
                <a:gd name="adj" fmla="val 51082"/>
              </a:avLst>
            </a:prstGeom>
            <a:solidFill>
              <a:srgbClr val="00206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u="sng" dirty="0" smtClean="0">
                <a:solidFill>
                  <a:schemeClr val="tx1"/>
                </a:solidFill>
              </a:endParaRPr>
            </a:p>
            <a:p>
              <a:pPr algn="ctr"/>
              <a:r>
                <a:rPr lang="en-US" sz="1200" b="1" u="sng" dirty="0" smtClean="0">
                  <a:solidFill>
                    <a:schemeClr val="bg1"/>
                  </a:solidFill>
                </a:rPr>
                <a:t>PROCESS OF MAKING</a:t>
              </a:r>
              <a:r>
                <a:rPr lang="en-US" sz="1200" dirty="0" smtClean="0">
                  <a:solidFill>
                    <a:schemeClr val="bg1"/>
                  </a:solidFill>
                </a:rPr>
                <a:t> </a:t>
              </a:r>
            </a:p>
            <a:p>
              <a:pPr algn="ctr"/>
              <a:r>
                <a:rPr lang="en-US" sz="1200" b="1" dirty="0" smtClean="0">
                  <a:solidFill>
                    <a:schemeClr val="bg1"/>
                  </a:solidFill>
                </a:rPr>
                <a:t>Making woven strips</a:t>
              </a:r>
            </a:p>
            <a:p>
              <a:pPr algn="ctr"/>
              <a:endParaRPr lang="en-US" dirty="0">
                <a:solidFill>
                  <a:schemeClr val="tx1"/>
                </a:solidFill>
              </a:endParaRPr>
            </a:p>
            <a:p>
              <a:pPr algn="ctr"/>
              <a:endParaRPr lang="en-US" dirty="0">
                <a:solidFill>
                  <a:schemeClr val="tx1"/>
                </a:solidFill>
              </a:endParaRPr>
            </a:p>
          </p:txBody>
        </p:sp>
        <p:sp>
          <p:nvSpPr>
            <p:cNvPr id="11" name="Isosceles Triangle 10"/>
            <p:cNvSpPr/>
            <p:nvPr/>
          </p:nvSpPr>
          <p:spPr>
            <a:xfrm>
              <a:off x="6446943" y="1752435"/>
              <a:ext cx="2780761" cy="2300855"/>
            </a:xfrm>
            <a:prstGeom prst="triangle">
              <a:avLst>
                <a:gd name="adj" fmla="val 50000"/>
              </a:avLst>
            </a:prstGeom>
            <a:solidFill>
              <a:srgbClr val="FFC00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u="sng" dirty="0" smtClean="0">
                <a:solidFill>
                  <a:schemeClr val="tx1"/>
                </a:solidFill>
              </a:endParaRPr>
            </a:p>
            <a:p>
              <a:pPr algn="ctr"/>
              <a:r>
                <a:rPr lang="en-US" sz="1200" b="1" u="sng" dirty="0" smtClean="0">
                  <a:solidFill>
                    <a:schemeClr val="bg1"/>
                  </a:solidFill>
                </a:rPr>
                <a:t>PROCESS </a:t>
              </a:r>
              <a:r>
                <a:rPr lang="en-US" sz="1200" b="1" u="sng" dirty="0">
                  <a:solidFill>
                    <a:schemeClr val="bg1"/>
                  </a:solidFill>
                </a:rPr>
                <a:t>OF</a:t>
              </a:r>
            </a:p>
            <a:p>
              <a:pPr algn="ctr"/>
              <a:r>
                <a:rPr lang="en-US" sz="1200" b="1" u="sng" dirty="0" smtClean="0">
                  <a:solidFill>
                    <a:schemeClr val="bg1"/>
                  </a:solidFill>
                </a:rPr>
                <a:t>USING</a:t>
              </a:r>
            </a:p>
            <a:p>
              <a:pPr algn="ctr"/>
              <a:r>
                <a:rPr lang="en-US" sz="1200" b="1" dirty="0" smtClean="0">
                  <a:solidFill>
                    <a:schemeClr val="bg1"/>
                  </a:solidFill>
                </a:rPr>
                <a:t>Treating a burn</a:t>
              </a:r>
            </a:p>
            <a:p>
              <a:pPr algn="ctr"/>
              <a:endParaRPr lang="en-US" dirty="0">
                <a:solidFill>
                  <a:schemeClr val="tx1"/>
                </a:solidFill>
              </a:endParaRPr>
            </a:p>
            <a:p>
              <a:pPr algn="ctr"/>
              <a:endParaRPr lang="en-US" dirty="0">
                <a:solidFill>
                  <a:schemeClr val="tx1"/>
                </a:solidFill>
              </a:endParaRPr>
            </a:p>
          </p:txBody>
        </p:sp>
      </p:grpSp>
      <p:sp>
        <p:nvSpPr>
          <p:cNvPr id="6" name="Date Placeholder 5"/>
          <p:cNvSpPr>
            <a:spLocks noGrp="1"/>
          </p:cNvSpPr>
          <p:nvPr>
            <p:ph type="dt" sz="half" idx="10"/>
          </p:nvPr>
        </p:nvSpPr>
        <p:spPr/>
        <p:txBody>
          <a:bodyPr/>
          <a:lstStyle/>
          <a:p>
            <a:r>
              <a:rPr lang="en-US" smtClean="0"/>
              <a:t>May 2019</a:t>
            </a:r>
            <a:endParaRPr lang="en-US" dirty="0"/>
          </a:p>
        </p:txBody>
      </p:sp>
      <p:sp>
        <p:nvSpPr>
          <p:cNvPr id="7" name="Footer Placeholder 6"/>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54</a:t>
            </a:fld>
            <a:endParaRPr lang="en-US"/>
          </a:p>
        </p:txBody>
      </p:sp>
    </p:spTree>
    <p:extLst>
      <p:ext uri="{BB962C8B-B14F-4D97-AF65-F5344CB8AC3E}">
        <p14:creationId xmlns:p14="http://schemas.microsoft.com/office/powerpoint/2010/main" val="32413611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9</a:t>
            </a:r>
            <a:endParaRPr lang="en-US" dirty="0">
              <a:solidFill>
                <a:srgbClr val="FF0000"/>
              </a:solidFill>
            </a:endParaRPr>
          </a:p>
        </p:txBody>
      </p:sp>
      <p:sp>
        <p:nvSpPr>
          <p:cNvPr id="3" name="Content Placeholder 2"/>
          <p:cNvSpPr>
            <a:spLocks noGrp="1"/>
          </p:cNvSpPr>
          <p:nvPr>
            <p:ph idx="1"/>
          </p:nvPr>
        </p:nvSpPr>
        <p:spPr/>
        <p:txBody>
          <a:bodyPr/>
          <a:lstStyle/>
          <a:p>
            <a:r>
              <a:rPr lang="en-US" sz="1600" dirty="0" smtClean="0"/>
              <a:t>Are </a:t>
            </a:r>
            <a:r>
              <a:rPr lang="en-US" sz="1600" dirty="0"/>
              <a:t>the process of making (making woven strips), the product (bandage), and the process of using (treating a burn) distinct</a:t>
            </a:r>
            <a:r>
              <a:rPr lang="en-US" sz="1600" dirty="0" smtClean="0"/>
              <a:t>?</a:t>
            </a:r>
          </a:p>
          <a:p>
            <a:endParaRPr lang="en-US" sz="1600" dirty="0" smtClean="0"/>
          </a:p>
          <a:p>
            <a:r>
              <a:rPr lang="en-US" sz="1600" dirty="0" smtClean="0"/>
              <a:t>Assuming serious burden can be shown, select the appropriate grouping:</a:t>
            </a:r>
          </a:p>
          <a:p>
            <a:pPr marL="285750" lvl="0" indent="-285750" defTabSz="914400" eaLnBrk="0" fontAlgn="base" hangingPunct="0">
              <a:spcBef>
                <a:spcPct val="30000"/>
              </a:spcBef>
              <a:spcAft>
                <a:spcPct val="0"/>
              </a:spcAft>
              <a:buFont typeface="Arial" panose="020B0604020202020204" pitchFamily="34" charset="0"/>
              <a:buChar char="•"/>
              <a:defRPr/>
            </a:pPr>
            <a:r>
              <a:rPr lang="en-US" sz="1600" dirty="0" smtClean="0"/>
              <a:t>Group 1 (Claim 1); </a:t>
            </a:r>
            <a:r>
              <a:rPr lang="en-US" sz="1600" dirty="0"/>
              <a:t>Group </a:t>
            </a:r>
            <a:r>
              <a:rPr lang="en-US" sz="1600" dirty="0" smtClean="0"/>
              <a:t>2 (Claims 2 &amp; 3)</a:t>
            </a:r>
            <a:endParaRPr lang="en-US" sz="1600" dirty="0"/>
          </a:p>
          <a:p>
            <a:pPr marL="285750" indent="-285750">
              <a:buFont typeface="Arial" panose="020B0604020202020204" pitchFamily="34" charset="0"/>
              <a:buChar char="•"/>
            </a:pPr>
            <a:r>
              <a:rPr lang="en-US" sz="1600" dirty="0"/>
              <a:t>Group </a:t>
            </a:r>
            <a:r>
              <a:rPr lang="en-US" sz="1600" dirty="0" smtClean="0"/>
              <a:t>1 (Claims 1&amp;2); </a:t>
            </a:r>
            <a:r>
              <a:rPr lang="en-US" sz="1600" dirty="0"/>
              <a:t>Group </a:t>
            </a:r>
            <a:r>
              <a:rPr lang="en-US" sz="1600" dirty="0" smtClean="0"/>
              <a:t>2 (Claim 3)</a:t>
            </a:r>
            <a:endParaRPr lang="en-US" sz="1600" dirty="0"/>
          </a:p>
          <a:p>
            <a:pPr marL="285750" indent="-285750">
              <a:buFont typeface="Arial" panose="020B0604020202020204" pitchFamily="34" charset="0"/>
              <a:buChar char="•"/>
            </a:pPr>
            <a:r>
              <a:rPr lang="en-US" sz="1600" dirty="0"/>
              <a:t>Group </a:t>
            </a:r>
            <a:r>
              <a:rPr lang="en-US" sz="1600" dirty="0" smtClean="0"/>
              <a:t>1 (Claims 1&amp;3); </a:t>
            </a:r>
            <a:r>
              <a:rPr lang="en-US" sz="1600" dirty="0"/>
              <a:t>Group </a:t>
            </a:r>
            <a:r>
              <a:rPr lang="en-US" sz="1600" dirty="0" smtClean="0"/>
              <a:t>2 (Claim 2)</a:t>
            </a:r>
            <a:endParaRPr lang="en-US" sz="1600" dirty="0"/>
          </a:p>
          <a:p>
            <a:pPr marL="285750" indent="-285750">
              <a:buFont typeface="Arial" panose="020B0604020202020204" pitchFamily="34" charset="0"/>
              <a:buChar char="•"/>
            </a:pPr>
            <a:r>
              <a:rPr lang="en-US" sz="1600" dirty="0"/>
              <a:t>Group </a:t>
            </a:r>
            <a:r>
              <a:rPr lang="en-US" sz="1600" dirty="0" smtClean="0"/>
              <a:t>1 (Claims 1&amp;2); </a:t>
            </a:r>
            <a:r>
              <a:rPr lang="en-US" sz="1600" dirty="0"/>
              <a:t>Group </a:t>
            </a:r>
            <a:r>
              <a:rPr lang="en-US" sz="1600" dirty="0" smtClean="0"/>
              <a:t>2 (Claims 2&amp;3)</a:t>
            </a:r>
          </a:p>
          <a:p>
            <a:pPr marL="285750" indent="-285750">
              <a:buFont typeface="Arial" panose="020B0604020202020204" pitchFamily="34" charset="0"/>
              <a:buChar char="•"/>
            </a:pPr>
            <a:r>
              <a:rPr lang="en-US" sz="1600" dirty="0"/>
              <a:t>Group </a:t>
            </a:r>
            <a:r>
              <a:rPr lang="en-US" sz="1600" dirty="0" smtClean="0"/>
              <a:t>1 (Claim 1); </a:t>
            </a:r>
            <a:r>
              <a:rPr lang="en-US" sz="1600" dirty="0"/>
              <a:t>Group </a:t>
            </a:r>
            <a:r>
              <a:rPr lang="en-US" sz="1600" dirty="0" smtClean="0"/>
              <a:t>2 (Claim 2); </a:t>
            </a:r>
            <a:r>
              <a:rPr lang="en-US" sz="1600" dirty="0"/>
              <a:t>Group </a:t>
            </a:r>
            <a:r>
              <a:rPr lang="en-US" sz="1600" dirty="0" smtClean="0"/>
              <a:t>3 (Claim 3)</a:t>
            </a:r>
          </a:p>
          <a:p>
            <a:pPr marL="285750" indent="-285750">
              <a:buFont typeface="Arial" panose="020B0604020202020204" pitchFamily="34" charset="0"/>
              <a:buChar char="•"/>
            </a:pPr>
            <a:r>
              <a:rPr lang="en-US" sz="1600" dirty="0" smtClean="0"/>
              <a:t>Group 1 (Claims 1&amp;3); </a:t>
            </a:r>
            <a:r>
              <a:rPr lang="en-US" sz="1600" dirty="0"/>
              <a:t>Group </a:t>
            </a:r>
            <a:r>
              <a:rPr lang="en-US" sz="1600" dirty="0" smtClean="0"/>
              <a:t>2 (Claims 2&amp;3)</a:t>
            </a:r>
          </a:p>
          <a:p>
            <a:pPr marL="285750" indent="-285750">
              <a:buFont typeface="Arial" panose="020B0604020202020204" pitchFamily="34" charset="0"/>
              <a:buChar char="•"/>
            </a:pPr>
            <a:r>
              <a:rPr lang="en-US" sz="1600" dirty="0" smtClean="0"/>
              <a:t>Restriction is not proper since the process of making the product, the product, and the process of using the product are not distinct</a:t>
            </a:r>
            <a:endParaRPr lang="en-US" sz="1600" dirty="0"/>
          </a:p>
          <a:p>
            <a:endParaRPr lang="en-US" sz="1600" dirty="0" smtClean="0"/>
          </a:p>
          <a:p>
            <a:endParaRPr lang="en-US" sz="1600" dirty="0"/>
          </a:p>
        </p:txBody>
      </p:sp>
      <p:sp>
        <p:nvSpPr>
          <p:cNvPr id="11" name="Date Placeholder 10"/>
          <p:cNvSpPr>
            <a:spLocks noGrp="1"/>
          </p:cNvSpPr>
          <p:nvPr>
            <p:ph type="dt" sz="half" idx="10"/>
          </p:nvPr>
        </p:nvSpPr>
        <p:spPr/>
        <p:txBody>
          <a:bodyPr/>
          <a:lstStyle/>
          <a:p>
            <a:r>
              <a:rPr lang="en-US" smtClean="0"/>
              <a:t>May 2019</a:t>
            </a:r>
            <a:endParaRPr lang="en-US" dirty="0"/>
          </a:p>
        </p:txBody>
      </p:sp>
      <p:sp>
        <p:nvSpPr>
          <p:cNvPr id="12" name="Footer Placeholder 11"/>
          <p:cNvSpPr>
            <a:spLocks noGrp="1"/>
          </p:cNvSpPr>
          <p:nvPr>
            <p:ph type="ftr" sz="quarter" idx="11"/>
          </p:nvPr>
        </p:nvSpPr>
        <p:spPr/>
        <p:txBody>
          <a:bodyPr/>
          <a:lstStyle/>
          <a:p>
            <a:r>
              <a:rPr lang="en-US" smtClean="0"/>
              <a:t>Restriction Practice</a:t>
            </a:r>
            <a:endParaRPr lang="en-US" dirty="0"/>
          </a:p>
        </p:txBody>
      </p:sp>
      <p:sp>
        <p:nvSpPr>
          <p:cNvPr id="13" name="Slide Number Placeholder 12"/>
          <p:cNvSpPr>
            <a:spLocks noGrp="1"/>
          </p:cNvSpPr>
          <p:nvPr>
            <p:ph type="sldNum" sz="quarter" idx="12"/>
          </p:nvPr>
        </p:nvSpPr>
        <p:spPr/>
        <p:txBody>
          <a:bodyPr/>
          <a:lstStyle/>
          <a:p>
            <a:fld id="{92DA454B-C859-4892-B9FA-68B588C9F547}" type="slidenum">
              <a:rPr lang="en-US" smtClean="0"/>
              <a:pPr/>
              <a:t>55</a:t>
            </a:fld>
            <a:endParaRPr lang="en-US" dirty="0"/>
          </a:p>
        </p:txBody>
      </p:sp>
    </p:spTree>
    <p:extLst>
      <p:ext uri="{BB962C8B-B14F-4D97-AF65-F5344CB8AC3E}">
        <p14:creationId xmlns:p14="http://schemas.microsoft.com/office/powerpoint/2010/main" val="312653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7" end="7"/>
                                            </p:txEl>
                                          </p:spTgt>
                                        </p:tgtEl>
                                        <p:attrNameLst>
                                          <p:attrName>style.color</p:attrName>
                                        </p:attrNameLst>
                                      </p:cBhvr>
                                      <p:to>
                                        <a:srgbClr val="00B050"/>
                                      </p:to>
                                    </p:animClr>
                                  </p:childTnLst>
                                </p:cTn>
                              </p:par>
                              <p:par>
                                <p:cTn id="7" presetID="26" presetClass="emph" presetSubtype="0" fill="hold" nodeType="withEffect">
                                  <p:stCondLst>
                                    <p:cond delay="0"/>
                                  </p:stCondLst>
                                  <p:childTnLst>
                                    <p:animEffect transition="out" filter="fade">
                                      <p:cBhvr>
                                        <p:cTn id="8" dur="500" tmFilter="0, 0; .2, .5; .8, .5; 1, 0"/>
                                        <p:tgtEl>
                                          <p:spTgt spid="3">
                                            <p:txEl>
                                              <p:pRg st="7" end="7"/>
                                            </p:txEl>
                                          </p:spTgt>
                                        </p:tgtEl>
                                      </p:cBhvr>
                                    </p:animEffect>
                                    <p:animScale>
                                      <p:cBhvr>
                                        <p:cTn id="9"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sz="2800" dirty="0"/>
              <a:t>Summary: Knowledge check </a:t>
            </a:r>
            <a:r>
              <a:rPr lang="en-US" sz="2800" dirty="0" smtClean="0"/>
              <a:t>9</a:t>
            </a:r>
            <a:endParaRPr lang="en-US" altLang="en-US" sz="2800" dirty="0">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lvl="0" indent="0" defTabSz="761970" fontAlgn="base">
              <a:spcBef>
                <a:spcPct val="0"/>
              </a:spcBef>
              <a:spcAft>
                <a:spcPct val="0"/>
              </a:spcAft>
              <a:buNone/>
            </a:pPr>
            <a:r>
              <a:rPr lang="en-US" sz="1400" dirty="0" smtClean="0">
                <a:solidFill>
                  <a:prstClr val="black"/>
                </a:solidFill>
              </a:rPr>
              <a:t>Claim </a:t>
            </a:r>
            <a:r>
              <a:rPr lang="en-US" sz="1400" dirty="0">
                <a:solidFill>
                  <a:prstClr val="black"/>
                </a:solidFill>
              </a:rPr>
              <a:t>1. A process of making </a:t>
            </a:r>
            <a:r>
              <a:rPr lang="en-US" sz="1400" dirty="0" smtClean="0">
                <a:solidFill>
                  <a:prstClr val="black"/>
                </a:solidFill>
              </a:rPr>
              <a:t>strips of </a:t>
            </a:r>
            <a:r>
              <a:rPr lang="en-US" sz="1400" dirty="0">
                <a:solidFill>
                  <a:prstClr val="black"/>
                </a:solidFill>
              </a:rPr>
              <a:t>material comprising:</a:t>
            </a:r>
          </a:p>
          <a:p>
            <a:pPr marL="0" lvl="0" indent="457200" defTabSz="761970" fontAlgn="base">
              <a:spcBef>
                <a:spcPct val="0"/>
              </a:spcBef>
              <a:spcAft>
                <a:spcPct val="0"/>
              </a:spcAft>
              <a:buNone/>
            </a:pPr>
            <a:r>
              <a:rPr lang="en-US" sz="1400" dirty="0" smtClean="0">
                <a:solidFill>
                  <a:prstClr val="black"/>
                </a:solidFill>
              </a:rPr>
              <a:t>weaving </a:t>
            </a:r>
            <a:r>
              <a:rPr lang="en-US" sz="1400" dirty="0">
                <a:solidFill>
                  <a:prstClr val="black"/>
                </a:solidFill>
              </a:rPr>
              <a:t>cotton fibers together to form a fabric sheet; and</a:t>
            </a:r>
          </a:p>
          <a:p>
            <a:pPr marL="0" lvl="0" indent="457200" defTabSz="761970" fontAlgn="base">
              <a:spcBef>
                <a:spcPct val="0"/>
              </a:spcBef>
              <a:spcAft>
                <a:spcPts val="600"/>
              </a:spcAft>
              <a:buNone/>
            </a:pPr>
            <a:r>
              <a:rPr lang="en-US" sz="1400" dirty="0" smtClean="0">
                <a:solidFill>
                  <a:prstClr val="black"/>
                </a:solidFill>
              </a:rPr>
              <a:t>cutting </a:t>
            </a:r>
            <a:r>
              <a:rPr lang="en-US" sz="1400" dirty="0">
                <a:solidFill>
                  <a:prstClr val="black"/>
                </a:solidFill>
              </a:rPr>
              <a:t>the fabric sheet into a plurality of strips.</a:t>
            </a:r>
          </a:p>
          <a:p>
            <a:pPr marL="0" lvl="0" indent="0" defTabSz="761970" fontAlgn="base">
              <a:spcBef>
                <a:spcPct val="0"/>
              </a:spcBef>
              <a:spcAft>
                <a:spcPct val="0"/>
              </a:spcAft>
              <a:buNone/>
            </a:pPr>
            <a:r>
              <a:rPr lang="en-US" sz="1400" dirty="0">
                <a:solidFill>
                  <a:prstClr val="black"/>
                </a:solidFill>
              </a:rPr>
              <a:t>Claim 2. A bandage comprising:</a:t>
            </a:r>
          </a:p>
          <a:p>
            <a:pPr marL="0" lvl="0" indent="457200" defTabSz="761970" fontAlgn="base">
              <a:spcBef>
                <a:spcPct val="0"/>
              </a:spcBef>
              <a:spcAft>
                <a:spcPts val="600"/>
              </a:spcAft>
              <a:buNone/>
            </a:pPr>
            <a:r>
              <a:rPr lang="en-US" sz="1400" dirty="0" smtClean="0">
                <a:solidFill>
                  <a:prstClr val="black"/>
                </a:solidFill>
              </a:rPr>
              <a:t>a </a:t>
            </a:r>
            <a:r>
              <a:rPr lang="en-US" sz="1400" dirty="0">
                <a:solidFill>
                  <a:prstClr val="black"/>
                </a:solidFill>
              </a:rPr>
              <a:t>strip of material having an adhesive layer. </a:t>
            </a:r>
          </a:p>
          <a:p>
            <a:pPr marL="0" lvl="0" indent="0" defTabSz="761970" fontAlgn="base">
              <a:spcBef>
                <a:spcPct val="0"/>
              </a:spcBef>
              <a:buNone/>
            </a:pPr>
            <a:r>
              <a:rPr lang="en-US" sz="1400" dirty="0">
                <a:solidFill>
                  <a:prstClr val="black"/>
                </a:solidFill>
              </a:rPr>
              <a:t>Claim 3. A method of treating a burn, </a:t>
            </a:r>
            <a:r>
              <a:rPr lang="en-US" sz="1400" dirty="0" smtClean="0">
                <a:solidFill>
                  <a:prstClr val="black"/>
                </a:solidFill>
              </a:rPr>
              <a:t>comprising: </a:t>
            </a:r>
          </a:p>
          <a:p>
            <a:pPr marL="0" lvl="0" indent="457200" defTabSz="761970" fontAlgn="base">
              <a:spcBef>
                <a:spcPct val="0"/>
              </a:spcBef>
              <a:buNone/>
            </a:pPr>
            <a:r>
              <a:rPr lang="en-US" sz="1400" dirty="0" smtClean="0">
                <a:solidFill>
                  <a:prstClr val="black"/>
                </a:solidFill>
              </a:rPr>
              <a:t>applying </a:t>
            </a:r>
            <a:r>
              <a:rPr lang="en-US" sz="1400" dirty="0">
                <a:solidFill>
                  <a:prstClr val="black"/>
                </a:solidFill>
              </a:rPr>
              <a:t>a strip shaped bandage with burn </a:t>
            </a:r>
            <a:r>
              <a:rPr lang="en-US" sz="1400" dirty="0" smtClean="0">
                <a:solidFill>
                  <a:prstClr val="black"/>
                </a:solidFill>
              </a:rPr>
              <a:t>salve</a:t>
            </a:r>
          </a:p>
          <a:p>
            <a:pPr marL="0" lvl="0" indent="0" defTabSz="761970" fontAlgn="base">
              <a:spcBef>
                <a:spcPct val="0"/>
              </a:spcBef>
              <a:buNone/>
            </a:pPr>
            <a:r>
              <a:rPr lang="en-US" sz="1400" dirty="0" smtClean="0">
                <a:solidFill>
                  <a:prstClr val="black"/>
                </a:solidFill>
              </a:rPr>
              <a:t>to </a:t>
            </a:r>
            <a:r>
              <a:rPr lang="en-US" sz="1400" dirty="0">
                <a:solidFill>
                  <a:prstClr val="black"/>
                </a:solidFill>
              </a:rPr>
              <a:t>a patient</a:t>
            </a:r>
            <a:r>
              <a:rPr lang="en-US" sz="1400" dirty="0" smtClean="0">
                <a:solidFill>
                  <a:prstClr val="black"/>
                </a:solidFill>
              </a:rPr>
              <a:t>.</a:t>
            </a:r>
          </a:p>
          <a:p>
            <a:pPr marL="0" lvl="0" indent="0" defTabSz="761970" fontAlgn="base">
              <a:spcBef>
                <a:spcPct val="0"/>
              </a:spcBef>
              <a:buNone/>
            </a:pPr>
            <a:endParaRPr lang="en-US" sz="1400" dirty="0"/>
          </a:p>
          <a:p>
            <a:pPr marL="342900" lvl="1" indent="-342900" defTabSz="914400" fontAlgn="base">
              <a:spcBef>
                <a:spcPct val="0"/>
              </a:spcBef>
              <a:spcAft>
                <a:spcPct val="0"/>
              </a:spcAft>
              <a:buFont typeface="Arial" panose="020B0604020202020204" pitchFamily="34" charset="0"/>
              <a:buChar char="•"/>
            </a:pPr>
            <a:r>
              <a:rPr lang="en-US" sz="1400" dirty="0"/>
              <a:t>The product of claim 2 (bandage) can be made by a materially different process </a:t>
            </a:r>
            <a:r>
              <a:rPr lang="en-US" sz="1400" dirty="0" smtClean="0"/>
              <a:t>than </a:t>
            </a:r>
            <a:r>
              <a:rPr lang="en-US" sz="1400" dirty="0"/>
              <a:t>claim 1 (weaving</a:t>
            </a:r>
            <a:r>
              <a:rPr lang="en-US" sz="1400" dirty="0" smtClean="0"/>
              <a:t>), </a:t>
            </a:r>
            <a:r>
              <a:rPr lang="en-US" sz="1400" dirty="0"/>
              <a:t>such as cutting a plastic sheet. The product of claim 2 (bandage) can be used in a materially different </a:t>
            </a:r>
            <a:r>
              <a:rPr lang="en-US" sz="1400" dirty="0" smtClean="0"/>
              <a:t>process than </a:t>
            </a:r>
            <a:r>
              <a:rPr lang="en-US" sz="1400" dirty="0"/>
              <a:t>claim 3 (treating a burn</a:t>
            </a:r>
            <a:r>
              <a:rPr lang="en-US" sz="1400" dirty="0" smtClean="0"/>
              <a:t>), </a:t>
            </a:r>
            <a:r>
              <a:rPr lang="en-US" sz="1400" dirty="0"/>
              <a:t>such as holding </a:t>
            </a:r>
            <a:r>
              <a:rPr lang="en-US" sz="1400" dirty="0">
                <a:solidFill>
                  <a:prstClr val="black"/>
                </a:solidFill>
              </a:rPr>
              <a:t>an incision together. The process of making of claim 1 (weaving) does not overlap in </a:t>
            </a:r>
            <a:r>
              <a:rPr lang="en-US" sz="1400" dirty="0" smtClean="0">
                <a:solidFill>
                  <a:prstClr val="black"/>
                </a:solidFill>
              </a:rPr>
              <a:t>scope, is not an obvious variant, and has a materially different mode of operation or effect, </a:t>
            </a:r>
            <a:r>
              <a:rPr lang="en-US" sz="1400" dirty="0">
                <a:solidFill>
                  <a:prstClr val="black"/>
                </a:solidFill>
              </a:rPr>
              <a:t>with the process of using of claim 3 (treating a burn). </a:t>
            </a:r>
          </a:p>
          <a:p>
            <a:pPr marL="342900" lvl="1" indent="-342900" defTabSz="914400" fontAlgn="base">
              <a:spcBef>
                <a:spcPct val="0"/>
              </a:spcBef>
              <a:spcAft>
                <a:spcPct val="0"/>
              </a:spcAft>
              <a:buFont typeface="Arial" panose="020B0604020202020204" pitchFamily="34" charset="0"/>
              <a:buChar char="•"/>
            </a:pPr>
            <a:r>
              <a:rPr lang="en-US" sz="1400" b="1" dirty="0">
                <a:solidFill>
                  <a:prstClr val="black"/>
                </a:solidFill>
              </a:rPr>
              <a:t>Distinct </a:t>
            </a:r>
            <a:r>
              <a:rPr lang="en-US" sz="1400" dirty="0">
                <a:solidFill>
                  <a:prstClr val="black"/>
                </a:solidFill>
              </a:rPr>
              <a:t>– restriction can be made between all three if a serious burden is shown. </a:t>
            </a:r>
            <a:endParaRPr lang="en-US" sz="1400" b="1" dirty="0">
              <a:solidFill>
                <a:prstClr val="black"/>
              </a:solidFill>
            </a:endParaRPr>
          </a:p>
        </p:txBody>
      </p:sp>
      <p:grpSp>
        <p:nvGrpSpPr>
          <p:cNvPr id="2" name="Group 1" descr="Diagram of a process of making (represented by a blue triangle)- making woven striops, a porduct (represented by a circle)- a bandge,and a process ofusing (represented by a yellow triangle)- treating a burn."/>
          <p:cNvGrpSpPr/>
          <p:nvPr/>
        </p:nvGrpSpPr>
        <p:grpSpPr>
          <a:xfrm>
            <a:off x="5000305" y="1386297"/>
            <a:ext cx="3991295" cy="2141730"/>
            <a:chOff x="3331441" y="989197"/>
            <a:chExt cx="5896263" cy="3064093"/>
          </a:xfrm>
        </p:grpSpPr>
        <p:sp>
          <p:nvSpPr>
            <p:cNvPr id="8" name="Oval 7"/>
            <p:cNvSpPr/>
            <p:nvPr/>
          </p:nvSpPr>
          <p:spPr bwMode="auto">
            <a:xfrm>
              <a:off x="5394506" y="989197"/>
              <a:ext cx="1784175" cy="1683173"/>
            </a:xfrm>
            <a:prstGeom prst="ellipse">
              <a:avLst/>
            </a:prstGeom>
            <a:solidFill>
              <a:srgbClr val="C00000"/>
            </a:solidFill>
            <a:ln w="25400" cap="flat" cmpd="sng" algn="ctr">
              <a:noFill/>
              <a:prstDash val="solid"/>
              <a:round/>
              <a:headEnd type="none" w="med" len="med"/>
              <a:tailEnd type="none" w="med" len="med"/>
            </a:ln>
            <a:effectLst/>
            <a:extLst/>
          </p:spPr>
          <p:txBody>
            <a:bodyPr vert="horz" wrap="none" lIns="76200" tIns="38100" rIns="76200" bIns="38100" numCol="1" rtlCol="0" anchor="t" anchorCtr="0" compatLnSpc="1">
              <a:prstTxWarp prst="textNoShape">
                <a:avLst/>
              </a:prstTxWarp>
            </a:bodyPr>
            <a:lstStyle/>
            <a:p>
              <a:pPr algn="ctr" defTabSz="761970"/>
              <a:endParaRPr lang="en-US" sz="1400" b="1" u="sng" dirty="0" smtClean="0">
                <a:solidFill>
                  <a:schemeClr val="bg1"/>
                </a:solidFill>
                <a:latin typeface="+mn-lt"/>
              </a:endParaRPr>
            </a:p>
            <a:p>
              <a:pPr algn="ctr" defTabSz="761970"/>
              <a:r>
                <a:rPr lang="en-US" sz="1400" b="1" u="sng" dirty="0" smtClean="0">
                  <a:solidFill>
                    <a:schemeClr val="bg1"/>
                  </a:solidFill>
                  <a:latin typeface="+mn-lt"/>
                </a:rPr>
                <a:t>PRODUCT</a:t>
              </a:r>
              <a:endParaRPr lang="en-US" sz="1400" b="1" u="sng" dirty="0">
                <a:solidFill>
                  <a:schemeClr val="bg1"/>
                </a:solidFill>
                <a:latin typeface="+mn-lt"/>
              </a:endParaRPr>
            </a:p>
            <a:p>
              <a:pPr algn="ctr" defTabSz="761970"/>
              <a:r>
                <a:rPr lang="en-US" sz="1400" b="1" dirty="0" smtClean="0">
                  <a:solidFill>
                    <a:schemeClr val="bg1"/>
                  </a:solidFill>
                  <a:latin typeface="+mn-lt"/>
                </a:rPr>
                <a:t>Bandage</a:t>
              </a:r>
              <a:endParaRPr lang="en-US" sz="1400" b="1" dirty="0">
                <a:solidFill>
                  <a:schemeClr val="bg1"/>
                </a:solidFill>
                <a:latin typeface="+mn-lt"/>
              </a:endParaRPr>
            </a:p>
          </p:txBody>
        </p:sp>
        <p:sp>
          <p:nvSpPr>
            <p:cNvPr id="9" name="Isosceles Triangle 8"/>
            <p:cNvSpPr/>
            <p:nvPr/>
          </p:nvSpPr>
          <p:spPr>
            <a:xfrm>
              <a:off x="3331441" y="1413879"/>
              <a:ext cx="2867800" cy="2639411"/>
            </a:xfrm>
            <a:prstGeom prst="triangle">
              <a:avLst>
                <a:gd name="adj" fmla="val 51082"/>
              </a:avLst>
            </a:prstGeom>
            <a:solidFill>
              <a:srgbClr val="00206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u="sng" dirty="0" smtClean="0">
                <a:solidFill>
                  <a:schemeClr val="tx1"/>
                </a:solidFill>
              </a:endParaRPr>
            </a:p>
            <a:p>
              <a:pPr algn="ctr"/>
              <a:r>
                <a:rPr lang="en-US" sz="1200" b="1" u="sng" dirty="0" smtClean="0">
                  <a:solidFill>
                    <a:schemeClr val="bg1"/>
                  </a:solidFill>
                </a:rPr>
                <a:t>PROCESS OF MAKING</a:t>
              </a:r>
              <a:r>
                <a:rPr lang="en-US" sz="1200" dirty="0" smtClean="0">
                  <a:solidFill>
                    <a:schemeClr val="bg1"/>
                  </a:solidFill>
                </a:rPr>
                <a:t> </a:t>
              </a:r>
            </a:p>
            <a:p>
              <a:pPr algn="ctr"/>
              <a:r>
                <a:rPr lang="en-US" sz="1200" b="1" dirty="0" smtClean="0">
                  <a:solidFill>
                    <a:schemeClr val="bg1"/>
                  </a:solidFill>
                </a:rPr>
                <a:t>Making woven strips</a:t>
              </a:r>
            </a:p>
            <a:p>
              <a:pPr algn="ctr"/>
              <a:endParaRPr lang="en-US" dirty="0">
                <a:solidFill>
                  <a:schemeClr val="tx1"/>
                </a:solidFill>
              </a:endParaRPr>
            </a:p>
            <a:p>
              <a:pPr algn="ctr"/>
              <a:endParaRPr lang="en-US" dirty="0">
                <a:solidFill>
                  <a:schemeClr val="tx1"/>
                </a:solidFill>
              </a:endParaRPr>
            </a:p>
          </p:txBody>
        </p:sp>
        <p:sp>
          <p:nvSpPr>
            <p:cNvPr id="11" name="Isosceles Triangle 10"/>
            <p:cNvSpPr/>
            <p:nvPr/>
          </p:nvSpPr>
          <p:spPr>
            <a:xfrm>
              <a:off x="6446943" y="1752435"/>
              <a:ext cx="2780761" cy="2300855"/>
            </a:xfrm>
            <a:prstGeom prst="triangle">
              <a:avLst>
                <a:gd name="adj" fmla="val 50000"/>
              </a:avLst>
            </a:prstGeom>
            <a:solidFill>
              <a:srgbClr val="FFC000"/>
            </a:solidFill>
            <a:ln w="254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u="sng" dirty="0" smtClean="0">
                <a:solidFill>
                  <a:schemeClr val="tx1"/>
                </a:solidFill>
              </a:endParaRPr>
            </a:p>
            <a:p>
              <a:pPr algn="ctr"/>
              <a:r>
                <a:rPr lang="en-US" sz="1200" b="1" u="sng" dirty="0" smtClean="0">
                  <a:solidFill>
                    <a:schemeClr val="bg1"/>
                  </a:solidFill>
                </a:rPr>
                <a:t>PROCESS </a:t>
              </a:r>
              <a:r>
                <a:rPr lang="en-US" sz="1200" b="1" u="sng" dirty="0">
                  <a:solidFill>
                    <a:schemeClr val="bg1"/>
                  </a:solidFill>
                </a:rPr>
                <a:t>OF</a:t>
              </a:r>
            </a:p>
            <a:p>
              <a:pPr algn="ctr"/>
              <a:r>
                <a:rPr lang="en-US" sz="1200" b="1" u="sng" dirty="0" smtClean="0">
                  <a:solidFill>
                    <a:schemeClr val="bg1"/>
                  </a:solidFill>
                </a:rPr>
                <a:t>USING</a:t>
              </a:r>
            </a:p>
            <a:p>
              <a:pPr algn="ctr"/>
              <a:r>
                <a:rPr lang="en-US" sz="1200" b="1" dirty="0" smtClean="0">
                  <a:solidFill>
                    <a:schemeClr val="bg1"/>
                  </a:solidFill>
                </a:rPr>
                <a:t>Treating a burn</a:t>
              </a:r>
            </a:p>
            <a:p>
              <a:pPr algn="ctr"/>
              <a:endParaRPr lang="en-US" dirty="0">
                <a:solidFill>
                  <a:schemeClr val="tx1"/>
                </a:solidFill>
              </a:endParaRPr>
            </a:p>
            <a:p>
              <a:pPr algn="ctr"/>
              <a:endParaRPr lang="en-US" dirty="0">
                <a:solidFill>
                  <a:schemeClr val="tx1"/>
                </a:solidFill>
              </a:endParaRPr>
            </a:p>
          </p:txBody>
        </p:sp>
      </p:grpSp>
      <p:sp>
        <p:nvSpPr>
          <p:cNvPr id="6" name="Date Placeholder 5"/>
          <p:cNvSpPr>
            <a:spLocks noGrp="1"/>
          </p:cNvSpPr>
          <p:nvPr>
            <p:ph type="dt" sz="half" idx="10"/>
          </p:nvPr>
        </p:nvSpPr>
        <p:spPr/>
        <p:txBody>
          <a:bodyPr/>
          <a:lstStyle/>
          <a:p>
            <a:r>
              <a:rPr lang="en-US" smtClean="0"/>
              <a:t>May 2019</a:t>
            </a:r>
            <a:endParaRPr lang="en-US" dirty="0"/>
          </a:p>
        </p:txBody>
      </p:sp>
      <p:sp>
        <p:nvSpPr>
          <p:cNvPr id="7" name="Footer Placeholder 6"/>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56</a:t>
            </a:fld>
            <a:endParaRPr lang="en-US"/>
          </a:p>
        </p:txBody>
      </p:sp>
    </p:spTree>
    <p:extLst>
      <p:ext uri="{BB962C8B-B14F-4D97-AF65-F5344CB8AC3E}">
        <p14:creationId xmlns:p14="http://schemas.microsoft.com/office/powerpoint/2010/main" val="12534184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Related products or related processes</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85000" lnSpcReduction="20000"/>
          </a:bodyPr>
          <a:lstStyle/>
          <a:p>
            <a:pPr marL="0" indent="0">
              <a:lnSpc>
                <a:spcPct val="120000"/>
              </a:lnSpc>
              <a:buNone/>
            </a:pPr>
            <a:r>
              <a:rPr lang="en-US" sz="2600" dirty="0" smtClean="0"/>
              <a:t>Restriction between related </a:t>
            </a:r>
            <a:r>
              <a:rPr lang="en-US" sz="2600" dirty="0"/>
              <a:t>products or related </a:t>
            </a:r>
            <a:r>
              <a:rPr lang="en-US" sz="2600" dirty="0" smtClean="0"/>
              <a:t>processes is based on a </a:t>
            </a:r>
            <a:r>
              <a:rPr lang="en-US" sz="2600" b="1" dirty="0"/>
              <a:t>t</a:t>
            </a:r>
            <a:r>
              <a:rPr lang="en-US" sz="2600" b="1" dirty="0" smtClean="0"/>
              <a:t>wo-way</a:t>
            </a:r>
            <a:r>
              <a:rPr lang="en-US" sz="2600" dirty="0" smtClean="0"/>
              <a:t> </a:t>
            </a:r>
            <a:r>
              <a:rPr lang="en-US" sz="2600" dirty="0"/>
              <a:t>test for </a:t>
            </a:r>
            <a:r>
              <a:rPr lang="en-US" sz="2600" dirty="0" smtClean="0"/>
              <a:t>distinctness, which means both (or all, if more than two) claim groups in question must meet these criteria:</a:t>
            </a:r>
            <a:endParaRPr lang="en-US" sz="2600" dirty="0"/>
          </a:p>
          <a:p>
            <a:pPr marL="457200" lvl="1" indent="0">
              <a:lnSpc>
                <a:spcPct val="120000"/>
              </a:lnSpc>
              <a:buNone/>
            </a:pPr>
            <a:r>
              <a:rPr lang="en-US" sz="2600" dirty="0" smtClean="0"/>
              <a:t>(i) The </a:t>
            </a:r>
            <a:r>
              <a:rPr lang="en-US" sz="2600" dirty="0"/>
              <a:t>inventions as claimed do not overlap in scope, AND</a:t>
            </a:r>
          </a:p>
          <a:p>
            <a:pPr marL="457200" lvl="1" indent="0">
              <a:lnSpc>
                <a:spcPct val="120000"/>
              </a:lnSpc>
              <a:buNone/>
            </a:pPr>
            <a:r>
              <a:rPr lang="en-US" sz="2600" dirty="0" smtClean="0"/>
              <a:t>(ii) The </a:t>
            </a:r>
            <a:r>
              <a:rPr lang="en-US" sz="2600" dirty="0"/>
              <a:t>inventions as claimed are not obvious variants, AND</a:t>
            </a:r>
          </a:p>
          <a:p>
            <a:pPr marL="457200" lvl="1" indent="0">
              <a:lnSpc>
                <a:spcPct val="120000"/>
              </a:lnSpc>
              <a:buNone/>
            </a:pPr>
            <a:r>
              <a:rPr lang="en-US" sz="2600" dirty="0" smtClean="0"/>
              <a:t>(iii) The </a:t>
            </a:r>
            <a:r>
              <a:rPr lang="en-US" sz="2600" dirty="0"/>
              <a:t>inventions as claimed are not capable of use together or can have a materially different design, mode of operation, </a:t>
            </a:r>
            <a:r>
              <a:rPr lang="en-US" sz="2600" dirty="0" smtClean="0"/>
              <a:t>function, </a:t>
            </a:r>
            <a:r>
              <a:rPr lang="en-US" sz="2600" dirty="0"/>
              <a:t>or effect</a:t>
            </a:r>
            <a:r>
              <a:rPr lang="en-US" sz="2600" dirty="0" smtClean="0"/>
              <a:t>.</a:t>
            </a:r>
          </a:p>
          <a:p>
            <a:pPr marL="457200" lvl="1" indent="0">
              <a:lnSpc>
                <a:spcPct val="120000"/>
              </a:lnSpc>
              <a:buNone/>
            </a:pPr>
            <a:endParaRPr lang="en-US" sz="2600" dirty="0"/>
          </a:p>
          <a:p>
            <a:pPr marL="0" lvl="1" indent="0">
              <a:buNone/>
            </a:pPr>
            <a:r>
              <a:rPr lang="en-US" altLang="en-US" sz="2200" i="1" dirty="0" smtClean="0"/>
              <a:t>MPEP 806.05(</a:t>
            </a:r>
            <a:r>
              <a:rPr lang="en-US" altLang="en-US" sz="2200" i="1" dirty="0"/>
              <a:t>j</a:t>
            </a:r>
            <a:r>
              <a:rPr lang="en-US" altLang="en-US" sz="2200" i="1" dirty="0" smtClean="0"/>
              <a:t>)</a:t>
            </a:r>
            <a:endParaRPr lang="en-US" sz="22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57</a:t>
            </a:fld>
            <a:endParaRPr lang="en-US"/>
          </a:p>
        </p:txBody>
      </p:sp>
    </p:spTree>
    <p:extLst>
      <p:ext uri="{BB962C8B-B14F-4D97-AF65-F5344CB8AC3E}">
        <p14:creationId xmlns:p14="http://schemas.microsoft.com/office/powerpoint/2010/main" val="9161749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rPr>
              <a:t>Election of species</a:t>
            </a:r>
            <a:endParaRPr lang="en-US" altLang="en-US" sz="32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2946881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Election of species</a:t>
            </a:r>
            <a:endParaRPr lang="en-US" sz="3200" dirty="0"/>
          </a:p>
        </p:txBody>
      </p:sp>
      <p:sp>
        <p:nvSpPr>
          <p:cNvPr id="3" name="Content Placeholder 2"/>
          <p:cNvSpPr>
            <a:spLocks noGrp="1"/>
          </p:cNvSpPr>
          <p:nvPr>
            <p:ph idx="1"/>
          </p:nvPr>
        </p:nvSpPr>
        <p:spPr/>
        <p:txBody>
          <a:bodyPr>
            <a:normAutofit fontScale="92500" lnSpcReduction="20000"/>
          </a:bodyPr>
          <a:lstStyle/>
          <a:p>
            <a:pPr>
              <a:lnSpc>
                <a:spcPct val="110000"/>
              </a:lnSpc>
              <a:spcAft>
                <a:spcPts val="600"/>
              </a:spcAft>
            </a:pPr>
            <a:r>
              <a:rPr lang="en-US" sz="2200" dirty="0" smtClean="0"/>
              <a:t>An election of species is a type of restriction requirement.</a:t>
            </a:r>
          </a:p>
          <a:p>
            <a:pPr>
              <a:lnSpc>
                <a:spcPct val="110000"/>
              </a:lnSpc>
              <a:spcAft>
                <a:spcPts val="600"/>
              </a:spcAft>
            </a:pPr>
            <a:r>
              <a:rPr lang="en-US" sz="2200" dirty="0" smtClean="0"/>
              <a:t>An election of species may be required when there are multiple patentably distinct embodiments of an invention claimed, and where there is a serious burden to the examiner to examine all of them. </a:t>
            </a:r>
          </a:p>
          <a:p>
            <a:pPr>
              <a:lnSpc>
                <a:spcPct val="110000"/>
              </a:lnSpc>
              <a:spcAft>
                <a:spcPts val="600"/>
              </a:spcAft>
            </a:pPr>
            <a:r>
              <a:rPr lang="en-US" sz="2200" dirty="0" smtClean="0"/>
              <a:t>In election of species situations, generic claims may or may not be present.</a:t>
            </a:r>
          </a:p>
          <a:p>
            <a:pPr>
              <a:lnSpc>
                <a:spcPct val="110000"/>
              </a:lnSpc>
            </a:pPr>
            <a:r>
              <a:rPr lang="en-US" sz="2200" dirty="0" smtClean="0"/>
              <a:t>Distinct </a:t>
            </a:r>
            <a:r>
              <a:rPr lang="en-US" sz="2200" dirty="0"/>
              <a:t>species are </a:t>
            </a:r>
            <a:r>
              <a:rPr lang="en-US" sz="2200" dirty="0" smtClean="0"/>
              <a:t>identified </a:t>
            </a:r>
            <a:r>
              <a:rPr lang="en-US" sz="2200" dirty="0"/>
              <a:t>by figures or </a:t>
            </a:r>
            <a:r>
              <a:rPr lang="en-US" sz="2200" dirty="0" smtClean="0"/>
              <a:t>distinguishing characteristics.</a:t>
            </a:r>
          </a:p>
          <a:p>
            <a:pPr lvl="1">
              <a:lnSpc>
                <a:spcPct val="110000"/>
              </a:lnSpc>
            </a:pPr>
            <a:r>
              <a:rPr lang="en-US" sz="2200" dirty="0" smtClean="0"/>
              <a:t>Claims can be used for grouping when figures and description are not convenient.</a:t>
            </a:r>
            <a:endParaRPr lang="en-US" sz="2200" dirty="0"/>
          </a:p>
          <a:p>
            <a:pPr marL="0" indent="0">
              <a:buNone/>
            </a:pPr>
            <a:endParaRPr lang="en-US" sz="2300" i="1" dirty="0" smtClean="0">
              <a:solidFill>
                <a:schemeClr val="bg1">
                  <a:lumMod val="65000"/>
                </a:schemeClr>
              </a:solidFill>
            </a:endParaRPr>
          </a:p>
          <a:p>
            <a:pPr marL="0" indent="0">
              <a:buNone/>
            </a:pPr>
            <a:r>
              <a:rPr lang="en-US" sz="1800" i="1" dirty="0" smtClean="0"/>
              <a:t>MPEP 808.01(a)</a:t>
            </a:r>
            <a:endParaRPr lang="en-US" sz="1800" i="1"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59</a:t>
            </a:fld>
            <a:endParaRPr lang="en-US"/>
          </a:p>
        </p:txBody>
      </p:sp>
    </p:spTree>
    <p:extLst>
      <p:ext uri="{BB962C8B-B14F-4D97-AF65-F5344CB8AC3E}">
        <p14:creationId xmlns:p14="http://schemas.microsoft.com/office/powerpoint/2010/main" val="4200441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Independent inventions</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70000" lnSpcReduction="20000"/>
          </a:bodyPr>
          <a:lstStyle/>
          <a:p>
            <a:pPr>
              <a:lnSpc>
                <a:spcPct val="120000"/>
              </a:lnSpc>
              <a:buFont typeface="Arial" panose="020B0604020202020204" pitchFamily="34" charset="0"/>
              <a:buChar char="•"/>
            </a:pPr>
            <a:r>
              <a:rPr lang="en-US" sz="3000" dirty="0" smtClean="0"/>
              <a:t>Inventions, as claimed, are independent (i.e., unrelated) if there is no disclosed relationship between the inventions. That is, they are unconnected in design, operation, and effect. </a:t>
            </a:r>
          </a:p>
          <a:p>
            <a:pPr>
              <a:lnSpc>
                <a:spcPct val="120000"/>
              </a:lnSpc>
              <a:buFont typeface="Arial" panose="020B0604020202020204" pitchFamily="34" charset="0"/>
              <a:buChar char="•"/>
            </a:pPr>
            <a:r>
              <a:rPr lang="en-US" sz="3000" dirty="0" smtClean="0"/>
              <a:t>For example: </a:t>
            </a:r>
          </a:p>
          <a:p>
            <a:pPr marL="0" indent="0">
              <a:buNone/>
            </a:pPr>
            <a:endParaRPr lang="en-US" sz="3100" dirty="0"/>
          </a:p>
          <a:p>
            <a:pPr marL="228600" indent="0">
              <a:buNone/>
            </a:pPr>
            <a:endParaRPr lang="en-US" sz="3100" dirty="0" smtClean="0"/>
          </a:p>
          <a:p>
            <a:pPr marL="228600" indent="0">
              <a:buNone/>
            </a:pPr>
            <a:r>
              <a:rPr lang="en-US" sz="3100" dirty="0" smtClean="0"/>
              <a:t> </a:t>
            </a:r>
            <a:endParaRPr lang="en-US" sz="3100" dirty="0"/>
          </a:p>
          <a:p>
            <a:pPr marL="0" indent="0">
              <a:buNone/>
            </a:pPr>
            <a:endParaRPr lang="en-US" dirty="0"/>
          </a:p>
          <a:p>
            <a:endParaRPr lang="en-US" dirty="0"/>
          </a:p>
          <a:p>
            <a:pPr marL="0" indent="0">
              <a:buNone/>
            </a:pPr>
            <a:endParaRPr lang="en-US" dirty="0"/>
          </a:p>
          <a:p>
            <a:pPr marL="0" indent="0">
              <a:buNone/>
            </a:pPr>
            <a:endParaRPr lang="en-US" sz="1800" dirty="0" smtClean="0"/>
          </a:p>
          <a:p>
            <a:pPr marL="0" indent="0">
              <a:buNone/>
            </a:pPr>
            <a:endParaRPr lang="en-US" sz="2600" i="1" dirty="0" smtClean="0"/>
          </a:p>
          <a:p>
            <a:pPr marL="0" indent="0">
              <a:buNone/>
            </a:pPr>
            <a:r>
              <a:rPr lang="en-US" sz="2300" i="1" dirty="0" smtClean="0"/>
              <a:t>MPEP 802.01 I, 806.06</a:t>
            </a:r>
          </a:p>
          <a:p>
            <a:pPr marL="0" indent="0">
              <a:buNone/>
            </a:pPr>
            <a:endParaRPr lang="en-US" sz="2200" i="1" dirty="0"/>
          </a:p>
        </p:txBody>
      </p:sp>
      <p:pic>
        <p:nvPicPr>
          <p:cNvPr id="7" name="Picture 4" descr="A cash register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642" y="2395230"/>
            <a:ext cx="2222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3693835" y="2968307"/>
            <a:ext cx="1034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latin typeface="+mn-lt"/>
              </a:rPr>
              <a:t>versus</a:t>
            </a:r>
          </a:p>
        </p:txBody>
      </p:sp>
      <p:pic>
        <p:nvPicPr>
          <p:cNvPr id="8" name="Picture 5" descr="A motorcycle 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692400"/>
            <a:ext cx="264583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6</a:t>
            </a:fld>
            <a:endParaRPr lang="en-US"/>
          </a:p>
        </p:txBody>
      </p:sp>
    </p:spTree>
    <p:extLst>
      <p:ext uri="{BB962C8B-B14F-4D97-AF65-F5344CB8AC3E}">
        <p14:creationId xmlns:p14="http://schemas.microsoft.com/office/powerpoint/2010/main" val="326466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Election of species (</a:t>
            </a:r>
            <a:r>
              <a:rPr lang="en-US" altLang="en-US" sz="3200" i="1" dirty="0" smtClean="0">
                <a:solidFill>
                  <a:srgbClr val="000000"/>
                </a:solidFill>
                <a:latin typeface="Segoe UI" panose="020B0502040204020203" pitchFamily="34" charset="0"/>
              </a:rPr>
              <a:t>cont</a:t>
            </a:r>
            <a:r>
              <a:rPr lang="en-US" altLang="en-US" sz="3200" dirty="0" smtClean="0">
                <a:solidFill>
                  <a:srgbClr val="000000"/>
                </a:solidFill>
                <a:latin typeface="Segoe UI" panose="020B0502040204020203" pitchFamily="34" charset="0"/>
              </a:rPr>
              <a: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0" indent="0">
              <a:buNone/>
            </a:pPr>
            <a:r>
              <a:rPr lang="en-US" sz="2400" b="1" dirty="0" smtClean="0"/>
              <a:t>Two-prong</a:t>
            </a:r>
            <a:r>
              <a:rPr lang="en-US" sz="2400" dirty="0" smtClean="0"/>
              <a:t> </a:t>
            </a:r>
            <a:r>
              <a:rPr lang="en-US" sz="2400" dirty="0"/>
              <a:t>test for distinctness:</a:t>
            </a:r>
          </a:p>
          <a:p>
            <a:pPr marL="171450" indent="0">
              <a:buNone/>
            </a:pPr>
            <a:r>
              <a:rPr lang="en-US" sz="2400" dirty="0" smtClean="0"/>
              <a:t>(i) Each </a:t>
            </a:r>
            <a:r>
              <a:rPr lang="en-US" sz="2400" dirty="0"/>
              <a:t>species, as claimed, requires a mutually exclusive </a:t>
            </a:r>
            <a:r>
              <a:rPr lang="en-US" sz="2400" dirty="0" smtClean="0"/>
              <a:t>limitation, AND</a:t>
            </a:r>
            <a:endParaRPr lang="en-US" sz="2400" dirty="0"/>
          </a:p>
          <a:p>
            <a:pPr marL="171450" indent="0">
              <a:buNone/>
            </a:pPr>
            <a:r>
              <a:rPr lang="en-US" sz="2400" dirty="0" smtClean="0"/>
              <a:t>(ii) The </a:t>
            </a:r>
            <a:r>
              <a:rPr lang="en-US" sz="2400" dirty="0"/>
              <a:t>species, as claimed, are not obvious variants of each other. </a:t>
            </a:r>
            <a:endParaRPr lang="en-US" sz="2400" dirty="0" smtClean="0"/>
          </a:p>
          <a:p>
            <a:pPr marL="0" indent="0">
              <a:buNone/>
            </a:pPr>
            <a:endParaRPr lang="en-US" sz="2000" dirty="0" smtClean="0"/>
          </a:p>
          <a:p>
            <a:pPr marL="0" indent="0">
              <a:buNone/>
            </a:pPr>
            <a:r>
              <a:rPr lang="en-US" sz="2000" i="1" dirty="0" smtClean="0"/>
              <a:t>MPEP </a:t>
            </a:r>
            <a:r>
              <a:rPr lang="en-US" sz="2000" i="1" dirty="0"/>
              <a:t>806.04(f)</a:t>
            </a:r>
            <a:endParaRPr lang="en-US" sz="16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60</a:t>
            </a:fld>
            <a:endParaRPr lang="en-US"/>
          </a:p>
        </p:txBody>
      </p:sp>
    </p:spTree>
    <p:extLst>
      <p:ext uri="{BB962C8B-B14F-4D97-AF65-F5344CB8AC3E}">
        <p14:creationId xmlns:p14="http://schemas.microsoft.com/office/powerpoint/2010/main" val="29416502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Election of species (</a:t>
            </a:r>
            <a:r>
              <a:rPr lang="en-US" sz="3200" i="1" dirty="0" smtClean="0"/>
              <a:t>cont.</a:t>
            </a:r>
            <a:r>
              <a:rPr lang="en-US" sz="3200" dirty="0" smtClean="0"/>
              <a:t>)</a:t>
            </a:r>
            <a:endParaRPr lang="en-US" sz="3200" dirty="0"/>
          </a:p>
        </p:txBody>
      </p:sp>
      <p:sp>
        <p:nvSpPr>
          <p:cNvPr id="5" name="Content Placeholder 4"/>
          <p:cNvSpPr>
            <a:spLocks noGrp="1"/>
          </p:cNvSpPr>
          <p:nvPr>
            <p:ph idx="1"/>
          </p:nvPr>
        </p:nvSpPr>
        <p:spPr/>
        <p:txBody>
          <a:bodyPr/>
          <a:lstStyle/>
          <a:p>
            <a:pPr marL="331788" lvl="1" indent="-331788">
              <a:buNone/>
            </a:pPr>
            <a:r>
              <a:rPr lang="en-US" sz="2400" dirty="0" smtClean="0"/>
              <a:t>Election of species </a:t>
            </a:r>
            <a:r>
              <a:rPr lang="en-US" sz="2400" b="1" dirty="0" smtClean="0"/>
              <a:t>cannot</a:t>
            </a:r>
            <a:r>
              <a:rPr lang="en-US" sz="2400" dirty="0" smtClean="0"/>
              <a:t> be required: </a:t>
            </a:r>
            <a:endParaRPr lang="en-US" sz="2400" strike="sngStrike" dirty="0" smtClean="0">
              <a:solidFill>
                <a:srgbClr val="FF0000"/>
              </a:solidFill>
            </a:endParaRPr>
          </a:p>
          <a:p>
            <a:pPr marL="519113" lvl="2" indent="-284163"/>
            <a:r>
              <a:rPr lang="en-US" sz="2400" dirty="0" smtClean="0"/>
              <a:t>When the </a:t>
            </a:r>
            <a:r>
              <a:rPr lang="en-US" sz="2400" dirty="0"/>
              <a:t>species are </a:t>
            </a:r>
            <a:r>
              <a:rPr lang="en-US" sz="2400" dirty="0" smtClean="0"/>
              <a:t>obvious variants of each other,</a:t>
            </a:r>
          </a:p>
          <a:p>
            <a:pPr marL="519113" lvl="2" indent="-284163" algn="ctr">
              <a:buNone/>
            </a:pPr>
            <a:r>
              <a:rPr lang="en-US" sz="2400" dirty="0" smtClean="0"/>
              <a:t>OR</a:t>
            </a:r>
          </a:p>
          <a:p>
            <a:pPr marL="519113" lvl="2" indent="-284163"/>
            <a:r>
              <a:rPr lang="en-US" sz="2400" dirty="0"/>
              <a:t>W</a:t>
            </a:r>
            <a:r>
              <a:rPr lang="en-US" sz="2400" dirty="0" smtClean="0"/>
              <a:t>here </a:t>
            </a:r>
            <a:r>
              <a:rPr lang="en-US" sz="2400" dirty="0"/>
              <a:t>the </a:t>
            </a:r>
            <a:r>
              <a:rPr lang="en-US" sz="2400" dirty="0" smtClean="0"/>
              <a:t>examining the species together would </a:t>
            </a:r>
            <a:r>
              <a:rPr lang="en-US" sz="2400" dirty="0"/>
              <a:t>not present a </a:t>
            </a:r>
            <a:r>
              <a:rPr lang="en-US" sz="2400" dirty="0" smtClean="0"/>
              <a:t>serious burden,</a:t>
            </a:r>
          </a:p>
          <a:p>
            <a:pPr marL="519113" lvl="2" indent="-284163" algn="ctr">
              <a:buNone/>
            </a:pPr>
            <a:r>
              <a:rPr lang="en-US" sz="2400" dirty="0" smtClean="0"/>
              <a:t>OR</a:t>
            </a:r>
          </a:p>
          <a:p>
            <a:pPr marL="519113" lvl="2" indent="-284163"/>
            <a:r>
              <a:rPr lang="en-US" sz="2400" dirty="0" smtClean="0"/>
              <a:t>When the </a:t>
            </a:r>
            <a:r>
              <a:rPr lang="en-US" sz="2400" dirty="0"/>
              <a:t>claims are only directed to a single species, with no generic </a:t>
            </a:r>
            <a:r>
              <a:rPr lang="en-US" sz="2400" dirty="0" smtClean="0"/>
              <a:t>claim.</a:t>
            </a:r>
          </a:p>
          <a:p>
            <a:pPr marL="234950" lvl="2" indent="0">
              <a:buNone/>
            </a:pPr>
            <a:endParaRPr lang="en-US" sz="2400" dirty="0" smtClean="0"/>
          </a:p>
          <a:p>
            <a:pPr marL="234950" lvl="2" indent="0">
              <a:buNone/>
            </a:pPr>
            <a:r>
              <a:rPr lang="en-US" i="1" dirty="0" smtClean="0"/>
              <a:t>MPEP 803, 806.04, 809.02(a), 808.01(a), FP 8.01</a:t>
            </a:r>
            <a:endParaRPr lang="en-US" i="1"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61</a:t>
            </a:fld>
            <a:endParaRPr lang="en-US"/>
          </a:p>
        </p:txBody>
      </p:sp>
    </p:spTree>
    <p:extLst>
      <p:ext uri="{BB962C8B-B14F-4D97-AF65-F5344CB8AC3E}">
        <p14:creationId xmlns:p14="http://schemas.microsoft.com/office/powerpoint/2010/main" val="12081993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Knowledge check 10</a:t>
            </a:r>
            <a:endParaRPr lang="en-US" sz="3200" dirty="0"/>
          </a:p>
        </p:txBody>
      </p:sp>
      <p:sp>
        <p:nvSpPr>
          <p:cNvPr id="5" name="Content Placeholder 4"/>
          <p:cNvSpPr>
            <a:spLocks noGrp="1"/>
          </p:cNvSpPr>
          <p:nvPr>
            <p:ph idx="1"/>
          </p:nvPr>
        </p:nvSpPr>
        <p:spPr/>
        <p:txBody>
          <a:bodyPr/>
          <a:lstStyle/>
          <a:p>
            <a:pPr marL="0" lvl="0" indent="0" defTabSz="761970" fontAlgn="base">
              <a:spcBef>
                <a:spcPct val="0"/>
              </a:spcBef>
              <a:spcAft>
                <a:spcPct val="0"/>
              </a:spcAft>
              <a:buNone/>
            </a:pPr>
            <a:r>
              <a:rPr lang="en-US" sz="1800" dirty="0" smtClean="0">
                <a:solidFill>
                  <a:prstClr val="black"/>
                </a:solidFill>
              </a:rPr>
              <a:t>Claim </a:t>
            </a:r>
            <a:r>
              <a:rPr lang="en-US" sz="1800" dirty="0">
                <a:solidFill>
                  <a:prstClr val="black"/>
                </a:solidFill>
              </a:rPr>
              <a:t>1. </a:t>
            </a:r>
          </a:p>
          <a:p>
            <a:pPr marL="0" lvl="0" indent="0" defTabSz="761970" fontAlgn="base">
              <a:spcBef>
                <a:spcPct val="0"/>
              </a:spcBef>
              <a:spcAft>
                <a:spcPct val="0"/>
              </a:spcAft>
              <a:buNone/>
            </a:pPr>
            <a:r>
              <a:rPr lang="en-US" sz="1800" dirty="0">
                <a:solidFill>
                  <a:prstClr val="black"/>
                </a:solidFill>
              </a:rPr>
              <a:t>A smartphone comprising: </a:t>
            </a:r>
          </a:p>
          <a:p>
            <a:pPr marL="0" lvl="0" indent="0" defTabSz="761970" fontAlgn="base">
              <a:spcBef>
                <a:spcPct val="0"/>
              </a:spcBef>
              <a:spcAft>
                <a:spcPct val="0"/>
              </a:spcAft>
              <a:buNone/>
            </a:pPr>
            <a:r>
              <a:rPr lang="en-US" sz="1800" dirty="0">
                <a:solidFill>
                  <a:prstClr val="black"/>
                </a:solidFill>
              </a:rPr>
              <a:t>an aluminum casing; </a:t>
            </a:r>
          </a:p>
          <a:p>
            <a:pPr marL="0" lvl="0" indent="0" defTabSz="761970" fontAlgn="base">
              <a:spcBef>
                <a:spcPct val="0"/>
              </a:spcBef>
              <a:spcAft>
                <a:spcPct val="0"/>
              </a:spcAft>
              <a:buNone/>
            </a:pPr>
            <a:r>
              <a:rPr lang="en-US" sz="1800" dirty="0">
                <a:solidFill>
                  <a:prstClr val="black"/>
                </a:solidFill>
              </a:rPr>
              <a:t>a processor; and</a:t>
            </a:r>
          </a:p>
          <a:p>
            <a:pPr marL="0" lvl="0" indent="0" defTabSz="761970" fontAlgn="base">
              <a:spcBef>
                <a:spcPct val="0"/>
              </a:spcBef>
              <a:spcAft>
                <a:spcPct val="0"/>
              </a:spcAft>
              <a:buNone/>
            </a:pPr>
            <a:r>
              <a:rPr lang="en-US" sz="1800" dirty="0">
                <a:solidFill>
                  <a:prstClr val="black"/>
                </a:solidFill>
              </a:rPr>
              <a:t>a </a:t>
            </a:r>
            <a:r>
              <a:rPr lang="en-US" sz="1800" dirty="0" smtClean="0"/>
              <a:t>planar</a:t>
            </a:r>
            <a:r>
              <a:rPr lang="en-US" sz="1800" dirty="0" smtClean="0">
                <a:solidFill>
                  <a:prstClr val="black"/>
                </a:solidFill>
              </a:rPr>
              <a:t> </a:t>
            </a:r>
            <a:r>
              <a:rPr lang="en-US" sz="1800" dirty="0">
                <a:solidFill>
                  <a:prstClr val="black"/>
                </a:solidFill>
              </a:rPr>
              <a:t>display.</a:t>
            </a:r>
          </a:p>
          <a:p>
            <a:pPr marL="0" lvl="0" indent="0" defTabSz="761970" fontAlgn="base">
              <a:spcBef>
                <a:spcPct val="0"/>
              </a:spcBef>
              <a:spcAft>
                <a:spcPct val="0"/>
              </a:spcAft>
              <a:buNone/>
            </a:pPr>
            <a:endParaRPr lang="en-US" sz="1800" dirty="0">
              <a:solidFill>
                <a:prstClr val="black"/>
              </a:solidFill>
            </a:endParaRPr>
          </a:p>
          <a:p>
            <a:pPr marL="0" lvl="0" indent="0" defTabSz="761970" fontAlgn="base">
              <a:spcBef>
                <a:spcPct val="0"/>
              </a:spcBef>
              <a:spcAft>
                <a:spcPct val="0"/>
              </a:spcAft>
              <a:buNone/>
            </a:pPr>
            <a:r>
              <a:rPr lang="en-US" sz="1800" dirty="0">
                <a:solidFill>
                  <a:prstClr val="black"/>
                </a:solidFill>
              </a:rPr>
              <a:t>Claim 2. The smartphone of claim 1, </a:t>
            </a:r>
            <a:endParaRPr lang="en-US" sz="1800" dirty="0" smtClean="0">
              <a:solidFill>
                <a:prstClr val="black"/>
              </a:solidFill>
            </a:endParaRPr>
          </a:p>
          <a:p>
            <a:pPr marL="0" lvl="0" indent="0" defTabSz="761970" fontAlgn="base">
              <a:spcBef>
                <a:spcPct val="0"/>
              </a:spcBef>
              <a:spcAft>
                <a:spcPct val="0"/>
              </a:spcAft>
              <a:buNone/>
            </a:pPr>
            <a:r>
              <a:rPr lang="en-US" sz="1800" dirty="0" smtClean="0">
                <a:solidFill>
                  <a:prstClr val="black"/>
                </a:solidFill>
              </a:rPr>
              <a:t>wherein </a:t>
            </a:r>
            <a:r>
              <a:rPr lang="en-US" sz="1800" dirty="0">
                <a:solidFill>
                  <a:prstClr val="black"/>
                </a:solidFill>
              </a:rPr>
              <a:t>the </a:t>
            </a:r>
            <a:r>
              <a:rPr lang="en-US" sz="1800" dirty="0" smtClean="0">
                <a:solidFill>
                  <a:prstClr val="black"/>
                </a:solidFill>
              </a:rPr>
              <a:t>planar display </a:t>
            </a:r>
            <a:r>
              <a:rPr lang="en-US" sz="1800" dirty="0">
                <a:solidFill>
                  <a:prstClr val="black"/>
                </a:solidFill>
              </a:rPr>
              <a:t>is </a:t>
            </a:r>
            <a:r>
              <a:rPr lang="en-US" sz="1800" b="1" dirty="0">
                <a:solidFill>
                  <a:prstClr val="black"/>
                </a:solidFill>
              </a:rPr>
              <a:t>a liquid </a:t>
            </a:r>
            <a:endParaRPr lang="en-US" sz="1800" b="1" dirty="0" smtClean="0">
              <a:solidFill>
                <a:prstClr val="black"/>
              </a:solidFill>
            </a:endParaRPr>
          </a:p>
          <a:p>
            <a:pPr marL="0" lvl="0" indent="0" defTabSz="761970" fontAlgn="base">
              <a:spcBef>
                <a:spcPct val="0"/>
              </a:spcBef>
              <a:spcAft>
                <a:spcPct val="0"/>
              </a:spcAft>
              <a:buNone/>
            </a:pPr>
            <a:r>
              <a:rPr lang="en-US" sz="1800" b="1" dirty="0" smtClean="0">
                <a:solidFill>
                  <a:prstClr val="black"/>
                </a:solidFill>
              </a:rPr>
              <a:t>crystal </a:t>
            </a:r>
            <a:r>
              <a:rPr lang="en-US" sz="1800" b="1" dirty="0">
                <a:solidFill>
                  <a:prstClr val="black"/>
                </a:solidFill>
              </a:rPr>
              <a:t>display (LCD) comprising </a:t>
            </a:r>
            <a:r>
              <a:rPr lang="en-US" sz="1800" b="1" dirty="0" smtClean="0">
                <a:solidFill>
                  <a:prstClr val="black"/>
                </a:solidFill>
              </a:rPr>
              <a:t>a</a:t>
            </a:r>
          </a:p>
          <a:p>
            <a:pPr marL="0" lvl="0" indent="0" defTabSz="761970" fontAlgn="base">
              <a:spcBef>
                <a:spcPct val="0"/>
              </a:spcBef>
              <a:spcAft>
                <a:spcPct val="0"/>
              </a:spcAft>
              <a:buNone/>
            </a:pPr>
            <a:r>
              <a:rPr lang="en-US" sz="1800" b="1" dirty="0" smtClean="0">
                <a:solidFill>
                  <a:prstClr val="black"/>
                </a:solidFill>
              </a:rPr>
              <a:t>backlight</a:t>
            </a:r>
            <a:r>
              <a:rPr lang="en-US" sz="1800" dirty="0">
                <a:solidFill>
                  <a:prstClr val="black"/>
                </a:solidFill>
              </a:rPr>
              <a:t>.</a:t>
            </a:r>
          </a:p>
          <a:p>
            <a:pPr marL="0" lvl="0" indent="0" defTabSz="761970" fontAlgn="base">
              <a:spcBef>
                <a:spcPct val="0"/>
              </a:spcBef>
              <a:spcAft>
                <a:spcPct val="0"/>
              </a:spcAft>
              <a:buNone/>
            </a:pPr>
            <a:endParaRPr lang="en-US" sz="1800" dirty="0">
              <a:solidFill>
                <a:prstClr val="black"/>
              </a:solidFill>
            </a:endParaRPr>
          </a:p>
          <a:p>
            <a:pPr marL="0" lvl="0" indent="0" defTabSz="761970" fontAlgn="base">
              <a:spcBef>
                <a:spcPct val="0"/>
              </a:spcBef>
              <a:spcAft>
                <a:spcPct val="0"/>
              </a:spcAft>
              <a:buNone/>
            </a:pPr>
            <a:r>
              <a:rPr lang="en-US" sz="1800" dirty="0">
                <a:solidFill>
                  <a:prstClr val="black"/>
                </a:solidFill>
              </a:rPr>
              <a:t>Claim 3. The smartphone of claim 1</a:t>
            </a:r>
            <a:r>
              <a:rPr lang="en-US" sz="1800" dirty="0" smtClean="0">
                <a:solidFill>
                  <a:prstClr val="black"/>
                </a:solidFill>
              </a:rPr>
              <a:t>,</a:t>
            </a:r>
          </a:p>
          <a:p>
            <a:pPr marL="0" lvl="0" indent="0" defTabSz="761970" fontAlgn="base">
              <a:spcBef>
                <a:spcPct val="0"/>
              </a:spcBef>
              <a:spcAft>
                <a:spcPct val="0"/>
              </a:spcAft>
              <a:buNone/>
            </a:pPr>
            <a:r>
              <a:rPr lang="en-US" sz="1800" dirty="0" smtClean="0">
                <a:solidFill>
                  <a:prstClr val="black"/>
                </a:solidFill>
              </a:rPr>
              <a:t>wherein </a:t>
            </a:r>
            <a:r>
              <a:rPr lang="en-US" sz="1800" dirty="0">
                <a:solidFill>
                  <a:prstClr val="black"/>
                </a:solidFill>
              </a:rPr>
              <a:t>the </a:t>
            </a:r>
            <a:r>
              <a:rPr lang="en-US" sz="1800" dirty="0" smtClean="0">
                <a:solidFill>
                  <a:prstClr val="black"/>
                </a:solidFill>
              </a:rPr>
              <a:t>planar display </a:t>
            </a:r>
            <a:r>
              <a:rPr lang="en-US" sz="1800" dirty="0">
                <a:solidFill>
                  <a:prstClr val="black"/>
                </a:solidFill>
              </a:rPr>
              <a:t>is a </a:t>
            </a:r>
            <a:r>
              <a:rPr lang="en-US" sz="1800" b="1" dirty="0" smtClean="0">
                <a:solidFill>
                  <a:prstClr val="black"/>
                </a:solidFill>
              </a:rPr>
              <a:t>fluorescing</a:t>
            </a:r>
          </a:p>
          <a:p>
            <a:pPr marL="0" lvl="0" indent="0" defTabSz="761970" fontAlgn="base">
              <a:spcBef>
                <a:spcPct val="0"/>
              </a:spcBef>
              <a:spcAft>
                <a:spcPct val="0"/>
              </a:spcAft>
              <a:buNone/>
            </a:pPr>
            <a:r>
              <a:rPr lang="en-US" sz="1800" b="1" dirty="0" smtClean="0">
                <a:solidFill>
                  <a:prstClr val="black"/>
                </a:solidFill>
              </a:rPr>
              <a:t>organic </a:t>
            </a:r>
            <a:r>
              <a:rPr lang="en-US" sz="1800" b="1" dirty="0">
                <a:solidFill>
                  <a:prstClr val="black"/>
                </a:solidFill>
              </a:rPr>
              <a:t>LED (OLED) display.</a:t>
            </a:r>
          </a:p>
          <a:p>
            <a:endParaRPr lang="en-US" sz="1800" dirty="0"/>
          </a:p>
        </p:txBody>
      </p:sp>
      <p:pic>
        <p:nvPicPr>
          <p:cNvPr id="10" name="Picture 9" descr="Figure of a backlight LCD display with the following layers: Base layer of a back light and polarizer, a next layer of bottom glass, followed by a top glass layer and a polarizer as a top lay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124793"/>
            <a:ext cx="4876800" cy="1387206"/>
          </a:xfrm>
          <a:prstGeom prst="rect">
            <a:avLst/>
          </a:prstGeom>
        </p:spPr>
      </p:pic>
      <p:sp>
        <p:nvSpPr>
          <p:cNvPr id="11" name="TextBox 10"/>
          <p:cNvSpPr txBox="1"/>
          <p:nvPr/>
        </p:nvSpPr>
        <p:spPr>
          <a:xfrm>
            <a:off x="5019209" y="2267641"/>
            <a:ext cx="3134191" cy="369332"/>
          </a:xfrm>
          <a:prstGeom prst="rect">
            <a:avLst/>
          </a:prstGeom>
          <a:noFill/>
        </p:spPr>
        <p:txBody>
          <a:bodyPr wrap="none" rtlCol="0">
            <a:spAutoFit/>
          </a:bodyPr>
          <a:lstStyle/>
          <a:p>
            <a:r>
              <a:rPr lang="en-US" dirty="0" smtClean="0">
                <a:solidFill>
                  <a:schemeClr val="tx2"/>
                </a:solidFill>
              </a:rPr>
              <a:t>Fig. 1: Backlight LCD display</a:t>
            </a:r>
            <a:endParaRPr lang="en-US" dirty="0">
              <a:solidFill>
                <a:schemeClr val="tx2"/>
              </a:solidFill>
            </a:endParaRPr>
          </a:p>
        </p:txBody>
      </p:sp>
      <p:pic>
        <p:nvPicPr>
          <p:cNvPr id="13" name="Picture 12" descr="Figure of an OLED display having a base layer substrat, then an electrode layer, then a transport layer, then an emissive layer, then a transport layer, then another electrode layer, then an optically clear passivation and planarization layer, then a mirror, then an active layer and finally a mirr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988" y="2850529"/>
            <a:ext cx="3300412" cy="2062066"/>
          </a:xfrm>
          <a:prstGeom prst="rect">
            <a:avLst/>
          </a:prstGeom>
        </p:spPr>
      </p:pic>
      <p:sp>
        <p:nvSpPr>
          <p:cNvPr id="20" name="TextBox 19"/>
          <p:cNvSpPr txBox="1"/>
          <p:nvPr/>
        </p:nvSpPr>
        <p:spPr>
          <a:xfrm>
            <a:off x="5435989" y="4864377"/>
            <a:ext cx="2300630" cy="369332"/>
          </a:xfrm>
          <a:prstGeom prst="rect">
            <a:avLst/>
          </a:prstGeom>
          <a:noFill/>
        </p:spPr>
        <p:txBody>
          <a:bodyPr wrap="none" rtlCol="0">
            <a:spAutoFit/>
          </a:bodyPr>
          <a:lstStyle/>
          <a:p>
            <a:r>
              <a:rPr lang="en-US" dirty="0" smtClean="0">
                <a:solidFill>
                  <a:schemeClr val="tx2"/>
                </a:solidFill>
              </a:rPr>
              <a:t>Fig. 2: OLED display</a:t>
            </a:r>
            <a:endParaRPr lang="en-US" dirty="0">
              <a:solidFill>
                <a:schemeClr val="tx2"/>
              </a:solidFill>
            </a:endParaRPr>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2" name="Slide Number Placeholder 11"/>
          <p:cNvSpPr>
            <a:spLocks noGrp="1"/>
          </p:cNvSpPr>
          <p:nvPr>
            <p:ph type="sldNum" sz="quarter" idx="12"/>
          </p:nvPr>
        </p:nvSpPr>
        <p:spPr/>
        <p:txBody>
          <a:bodyPr/>
          <a:lstStyle/>
          <a:p>
            <a:fld id="{92DA454B-C859-4892-B9FA-68B588C9F547}" type="slidenum">
              <a:rPr lang="en-US" smtClean="0"/>
              <a:pPr/>
              <a:t>62</a:t>
            </a:fld>
            <a:endParaRPr lang="en-US"/>
          </a:p>
        </p:txBody>
      </p:sp>
    </p:spTree>
    <p:extLst>
      <p:ext uri="{BB962C8B-B14F-4D97-AF65-F5344CB8AC3E}">
        <p14:creationId xmlns:p14="http://schemas.microsoft.com/office/powerpoint/2010/main" val="17009248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10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sz="1600" dirty="0" smtClean="0"/>
              <a:t>Which </a:t>
            </a:r>
            <a:r>
              <a:rPr lang="en-US" sz="1600" dirty="0"/>
              <a:t>statement must be true for an election of species to be required?</a:t>
            </a:r>
          </a:p>
          <a:p>
            <a:r>
              <a:rPr lang="en-US" sz="1600" dirty="0"/>
              <a:t>	</a:t>
            </a:r>
            <a:r>
              <a:rPr lang="en-US" sz="1600" dirty="0" smtClean="0"/>
              <a:t>The </a:t>
            </a:r>
            <a:r>
              <a:rPr lang="en-US" sz="1600" dirty="0"/>
              <a:t>LCD and OLED display embodiments of Figs 1 &amp; 2 are not disclosed to be obvious variants and would not have been considered so by one of ordinary skill in the </a:t>
            </a:r>
            <a:r>
              <a:rPr lang="en-US" sz="1600" dirty="0" smtClean="0"/>
              <a:t>art, </a:t>
            </a:r>
            <a:r>
              <a:rPr lang="en-US" sz="1600" dirty="0"/>
              <a:t>AND serious burden can be shown.</a:t>
            </a:r>
          </a:p>
          <a:p>
            <a:r>
              <a:rPr lang="en-US" sz="1600" dirty="0"/>
              <a:t>	</a:t>
            </a:r>
            <a:r>
              <a:rPr lang="en-US" sz="1600" dirty="0" smtClean="0"/>
              <a:t>The </a:t>
            </a:r>
            <a:r>
              <a:rPr lang="en-US" sz="1600" dirty="0"/>
              <a:t>LCD and OLED display embodiments of Figs 1 &amp; 2 are not disclosed to be obvious variants, but one of ordinary skill in the art would have considered them to have been obvious variants, AND serious burden can be shown.</a:t>
            </a:r>
          </a:p>
          <a:p>
            <a:r>
              <a:rPr lang="en-US" sz="1600" dirty="0"/>
              <a:t>	</a:t>
            </a:r>
            <a:r>
              <a:rPr lang="en-US" sz="1600" dirty="0" smtClean="0"/>
              <a:t>The </a:t>
            </a:r>
            <a:r>
              <a:rPr lang="en-US" sz="1600" dirty="0"/>
              <a:t>LCD and OLED display embodiments of Figs 1 &amp; 2 are disclosed to be obvious variants and would have been considered so by one of ordinary skill in the </a:t>
            </a:r>
            <a:r>
              <a:rPr lang="en-US" sz="1600" dirty="0" smtClean="0"/>
              <a:t>art, </a:t>
            </a:r>
            <a:r>
              <a:rPr lang="en-US" sz="1600" dirty="0"/>
              <a:t>AND serious burden can be shown.</a:t>
            </a:r>
          </a:p>
          <a:p>
            <a:r>
              <a:rPr lang="en-US" sz="1600" dirty="0"/>
              <a:t>  	</a:t>
            </a:r>
            <a:r>
              <a:rPr lang="en-US" sz="1600" dirty="0" smtClean="0"/>
              <a:t>The </a:t>
            </a:r>
            <a:r>
              <a:rPr lang="en-US" sz="1600" dirty="0"/>
              <a:t>LCD and OLED display embodiments of Figs 1 &amp; 2 are not disclosed to be obvious variants and would not have been considered so by one of ordinary skill in the </a:t>
            </a:r>
            <a:r>
              <a:rPr lang="en-US" sz="1600" dirty="0" smtClean="0"/>
              <a:t>art, </a:t>
            </a:r>
            <a:r>
              <a:rPr lang="en-US" sz="1600" dirty="0"/>
              <a:t>but serious burden cannot be shown.</a:t>
            </a:r>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63</a:t>
            </a:fld>
            <a:endParaRPr lang="en-US" dirty="0"/>
          </a:p>
        </p:txBody>
      </p:sp>
    </p:spTree>
    <p:extLst>
      <p:ext uri="{BB962C8B-B14F-4D97-AF65-F5344CB8AC3E}">
        <p14:creationId xmlns:p14="http://schemas.microsoft.com/office/powerpoint/2010/main" val="18495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1" end="1"/>
                                            </p:txEl>
                                          </p:spTgt>
                                        </p:tgtEl>
                                        <p:attrNameLst>
                                          <p:attrName>style.color</p:attrName>
                                        </p:attrNameLst>
                                      </p:cBhvr>
                                      <p:to>
                                        <a:srgbClr val="00B050"/>
                                      </p:to>
                                    </p:animClr>
                                  </p:childTnLst>
                                </p:cTn>
                              </p:par>
                              <p:par>
                                <p:cTn id="7" presetID="26" presetClass="emph" presetSubtype="0" fill="hold" nodeType="withEffect">
                                  <p:stCondLst>
                                    <p:cond delay="0"/>
                                  </p:stCondLst>
                                  <p:childTnLst>
                                    <p:animEffect transition="out" filter="fade">
                                      <p:cBhvr>
                                        <p:cTn id="8" dur="500" tmFilter="0, 0; .2, .5; .8, .5; 1, 0"/>
                                        <p:tgtEl>
                                          <p:spTgt spid="3">
                                            <p:txEl>
                                              <p:pRg st="1" end="1"/>
                                            </p:txEl>
                                          </p:spTgt>
                                        </p:tgtEl>
                                      </p:cBhvr>
                                    </p:animEffect>
                                    <p:animScale>
                                      <p:cBhvr>
                                        <p:cTn id="9"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Summary: Knowledge check </a:t>
            </a:r>
            <a:r>
              <a:rPr lang="en-US" dirty="0" smtClean="0"/>
              <a:t>10</a:t>
            </a:r>
            <a:endParaRPr lang="en-US" sz="3200" dirty="0"/>
          </a:p>
        </p:txBody>
      </p:sp>
      <p:sp>
        <p:nvSpPr>
          <p:cNvPr id="5" name="Content Placeholder 4"/>
          <p:cNvSpPr>
            <a:spLocks noGrp="1"/>
          </p:cNvSpPr>
          <p:nvPr>
            <p:ph idx="1"/>
          </p:nvPr>
        </p:nvSpPr>
        <p:spPr/>
        <p:txBody>
          <a:bodyPr/>
          <a:lstStyle/>
          <a:p>
            <a:r>
              <a:rPr lang="en-US" sz="2000" dirty="0" smtClean="0"/>
              <a:t>An election of species requirement can be made if:</a:t>
            </a:r>
          </a:p>
          <a:p>
            <a:pPr lvl="1"/>
            <a:r>
              <a:rPr lang="en-US" sz="1600" dirty="0" smtClean="0"/>
              <a:t>The LCD and OLED display embodiments of Figs 1 &amp; 2 are not disclosed to be obvious variants and would not have been considered so by one of ordinary skill in the art.</a:t>
            </a:r>
          </a:p>
          <a:p>
            <a:pPr lvl="1"/>
            <a:r>
              <a:rPr lang="en-US" sz="1600" dirty="0" smtClean="0"/>
              <a:t>It </a:t>
            </a:r>
            <a:r>
              <a:rPr lang="en-US" sz="1600" dirty="0"/>
              <a:t>can shown that it would be a serious burden to examine the embodiments together.</a:t>
            </a:r>
          </a:p>
          <a:p>
            <a:r>
              <a:rPr lang="en-US" sz="2000" dirty="0" smtClean="0"/>
              <a:t>Make the election requirement by identifying the species indicating the figures and identifying claim 1 as generic. </a:t>
            </a:r>
            <a:endParaRPr lang="en-US" sz="2000" dirty="0"/>
          </a:p>
          <a:p>
            <a:pPr lvl="1"/>
            <a:r>
              <a:rPr lang="en-US" sz="1600" dirty="0"/>
              <a:t>In the absence of illustrated or disclosed distinguishing characteristics, claims should be used for grouping.</a:t>
            </a:r>
          </a:p>
          <a:p>
            <a:r>
              <a:rPr lang="en-US" sz="2000" dirty="0" smtClean="0"/>
              <a:t>Applicant must respond by electing an embodiment and indicating which claims correspond to the elected species.</a:t>
            </a:r>
          </a:p>
          <a:p>
            <a:pPr lvl="1"/>
            <a:r>
              <a:rPr lang="en-US" sz="1600" dirty="0"/>
              <a:t>The claims corresponding to the elected species will be examined along with generic claim 1. </a:t>
            </a:r>
          </a:p>
          <a:p>
            <a:pPr marL="332040" lvl="1" indent="0">
              <a:buNone/>
            </a:pPr>
            <a:endParaRPr lang="en-US" sz="22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64</a:t>
            </a:fld>
            <a:endParaRPr lang="en-US"/>
          </a:p>
        </p:txBody>
      </p:sp>
    </p:spTree>
    <p:extLst>
      <p:ext uri="{BB962C8B-B14F-4D97-AF65-F5344CB8AC3E}">
        <p14:creationId xmlns:p14="http://schemas.microsoft.com/office/powerpoint/2010/main" val="34849761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Election of species – Markush groupings</a:t>
            </a:r>
            <a:endParaRPr lang="en-US" sz="3200" dirty="0"/>
          </a:p>
        </p:txBody>
      </p:sp>
      <p:sp>
        <p:nvSpPr>
          <p:cNvPr id="5" name="Content Placeholder 4"/>
          <p:cNvSpPr>
            <a:spLocks noGrp="1"/>
          </p:cNvSpPr>
          <p:nvPr>
            <p:ph idx="1"/>
          </p:nvPr>
        </p:nvSpPr>
        <p:spPr/>
        <p:txBody>
          <a:bodyPr/>
          <a:lstStyle/>
          <a:p>
            <a:r>
              <a:rPr lang="en-US" sz="1900" dirty="0" smtClean="0"/>
              <a:t>A Markush group is a closed list of alternatives recited in a single claim (e.g., “selected from the group consisting of amino, halogen, nitro, chloro, and alkyl”).</a:t>
            </a:r>
          </a:p>
          <a:p>
            <a:pPr lvl="1"/>
            <a:r>
              <a:rPr lang="en-US" sz="1700" dirty="0" smtClean="0"/>
              <a:t>This specific wording is not required for Markush</a:t>
            </a:r>
            <a:r>
              <a:rPr lang="en-US" sz="1700" dirty="0"/>
              <a:t> </a:t>
            </a:r>
            <a:r>
              <a:rPr lang="en-US" sz="1700" dirty="0" smtClean="0"/>
              <a:t>treatment. </a:t>
            </a:r>
          </a:p>
          <a:p>
            <a:r>
              <a:rPr lang="en-US" sz="1900" dirty="0" smtClean="0"/>
              <a:t>Election of species may only be required between patentably distinct alternatives in a proper Markush claim. </a:t>
            </a:r>
          </a:p>
          <a:p>
            <a:pPr lvl="1"/>
            <a:r>
              <a:rPr lang="en-US" sz="1700" dirty="0" smtClean="0"/>
              <a:t>Patentably indistinct alternatives should be grouped together.</a:t>
            </a:r>
            <a:endParaRPr lang="en-US" sz="1700" dirty="0"/>
          </a:p>
          <a:p>
            <a:r>
              <a:rPr lang="en-US" sz="1900" dirty="0" smtClean="0"/>
              <a:t>When an elected species in a proper Markush claim is found to be allowable, another species must be examined, until one species is found in the prior art, or until the entire Markush group is found to be allowable over the prior art. </a:t>
            </a:r>
          </a:p>
          <a:p>
            <a:pPr marL="332040" lvl="1" indent="0">
              <a:buNone/>
            </a:pPr>
            <a:endParaRPr lang="en-US" sz="2200" i="1" dirty="0" smtClean="0"/>
          </a:p>
          <a:p>
            <a:pPr marL="332040" lvl="1" indent="0">
              <a:buNone/>
            </a:pPr>
            <a:r>
              <a:rPr lang="en-US" sz="1800" i="1" dirty="0" smtClean="0"/>
              <a:t>MPEP 803.02 III (A); 2117</a:t>
            </a:r>
            <a:endParaRPr lang="en-US" sz="18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65</a:t>
            </a:fld>
            <a:endParaRPr lang="en-US"/>
          </a:p>
        </p:txBody>
      </p:sp>
    </p:spTree>
    <p:extLst>
      <p:ext uri="{BB962C8B-B14F-4D97-AF65-F5344CB8AC3E}">
        <p14:creationId xmlns:p14="http://schemas.microsoft.com/office/powerpoint/2010/main" val="2660699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rPr>
              <a:t>Linking claims</a:t>
            </a:r>
            <a:endParaRPr lang="en-US" altLang="en-US" sz="32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54172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What is a linking claim?</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92500" lnSpcReduction="20000"/>
          </a:bodyPr>
          <a:lstStyle/>
          <a:p>
            <a:pPr marL="457200" indent="-457200">
              <a:lnSpc>
                <a:spcPct val="120000"/>
              </a:lnSpc>
            </a:pPr>
            <a:r>
              <a:rPr lang="en-US" sz="2800" dirty="0" smtClean="0"/>
              <a:t>A </a:t>
            </a:r>
            <a:r>
              <a:rPr lang="en-US" sz="2800" dirty="0"/>
              <a:t>linking claim is a claim which, if allowable, </a:t>
            </a:r>
            <a:r>
              <a:rPr lang="en-US" sz="2800" dirty="0" smtClean="0"/>
              <a:t>links  together claimed</a:t>
            </a:r>
            <a:r>
              <a:rPr lang="en-US" sz="2800" dirty="0" smtClean="0">
                <a:solidFill>
                  <a:srgbClr val="FF0000"/>
                </a:solidFill>
              </a:rPr>
              <a:t> </a:t>
            </a:r>
            <a:r>
              <a:rPr lang="en-US" sz="2800" dirty="0" smtClean="0"/>
              <a:t>inventions </a:t>
            </a:r>
            <a:r>
              <a:rPr lang="en-US" sz="2800" dirty="0"/>
              <a:t>that would otherwise be properly </a:t>
            </a:r>
            <a:r>
              <a:rPr lang="en-US" sz="2800" dirty="0" smtClean="0"/>
              <a:t>divisible (restrictable). </a:t>
            </a:r>
            <a:endParaRPr lang="en-US" sz="2800" dirty="0"/>
          </a:p>
          <a:p>
            <a:pPr marL="457200" indent="-457200">
              <a:lnSpc>
                <a:spcPct val="120000"/>
              </a:lnSpc>
            </a:pPr>
            <a:r>
              <a:rPr lang="en-US" sz="2800" dirty="0"/>
              <a:t>When a linking claim is found to be allowable, any restriction between linked </a:t>
            </a:r>
            <a:r>
              <a:rPr lang="en-US" sz="2800" dirty="0" smtClean="0"/>
              <a:t>claims </a:t>
            </a:r>
            <a:r>
              <a:rPr lang="en-US" sz="2800" dirty="0"/>
              <a:t>must be withdrawn and the </a:t>
            </a:r>
            <a:r>
              <a:rPr lang="en-US" sz="2800" dirty="0" smtClean="0"/>
              <a:t>claims rejoined.</a:t>
            </a:r>
          </a:p>
          <a:p>
            <a:pPr marL="798513" lvl="1" indent="-457200">
              <a:lnSpc>
                <a:spcPct val="120000"/>
              </a:lnSpc>
            </a:pPr>
            <a:r>
              <a:rPr lang="en-US" dirty="0" smtClean="0"/>
              <a:t>In this case, the record should be made clear that the restriction has been withdrawn, and identify which claims are being rejoined, as appropriate.</a:t>
            </a:r>
            <a:endParaRPr lang="en-US" dirty="0"/>
          </a:p>
          <a:p>
            <a:pPr marL="0" indent="0">
              <a:buNone/>
            </a:pPr>
            <a:endParaRPr lang="en-US" sz="2000" dirty="0">
              <a:solidFill>
                <a:schemeClr val="bg1">
                  <a:lumMod val="65000"/>
                </a:schemeClr>
              </a:solidFill>
            </a:endParaRPr>
          </a:p>
          <a:p>
            <a:pPr marL="0" indent="0">
              <a:buNone/>
            </a:pPr>
            <a:r>
              <a:rPr lang="en-US" sz="2000" i="1" dirty="0" smtClean="0"/>
              <a:t>MPEP </a:t>
            </a:r>
            <a:r>
              <a:rPr lang="en-US" sz="2000" i="1" dirty="0"/>
              <a:t>809</a:t>
            </a: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67</a:t>
            </a:fld>
            <a:endParaRPr lang="en-US"/>
          </a:p>
        </p:txBody>
      </p:sp>
    </p:spTree>
    <p:extLst>
      <p:ext uri="{BB962C8B-B14F-4D97-AF65-F5344CB8AC3E}">
        <p14:creationId xmlns:p14="http://schemas.microsoft.com/office/powerpoint/2010/main" val="11093481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Linked inventions and common claim types linking them</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Autofit/>
          </a:bodyPr>
          <a:lstStyle/>
          <a:p>
            <a:pPr marL="457200" indent="-457200"/>
            <a:r>
              <a:rPr lang="en-US" sz="2000" dirty="0"/>
              <a:t>Linking claims and linked inventions are usually either product claims linking properly divisible product inventions, or process claims linking properly divisible process </a:t>
            </a:r>
            <a:r>
              <a:rPr lang="en-US" sz="2000" dirty="0" smtClean="0"/>
              <a:t>inventions.  </a:t>
            </a:r>
            <a:endParaRPr lang="en-US" sz="2000" dirty="0"/>
          </a:p>
          <a:p>
            <a:pPr marL="457200" indent="-457200"/>
            <a:r>
              <a:rPr lang="en-US" sz="2000" dirty="0"/>
              <a:t>The most common types of linking </a:t>
            </a:r>
            <a:r>
              <a:rPr lang="en-US" sz="2000" dirty="0" smtClean="0"/>
              <a:t>claims are:</a:t>
            </a:r>
            <a:endParaRPr lang="en-US" sz="2000" dirty="0"/>
          </a:p>
          <a:p>
            <a:pPr marL="914400" indent="-457200">
              <a:buFont typeface="Segoe UI" panose="020B0502040204020203" pitchFamily="34" charset="0"/>
              <a:buChar char="–"/>
            </a:pPr>
            <a:r>
              <a:rPr lang="en-US" sz="2000" dirty="0"/>
              <a:t>Genus claims linking species </a:t>
            </a:r>
            <a:r>
              <a:rPr lang="en-US" sz="2000" dirty="0" smtClean="0"/>
              <a:t>claims.</a:t>
            </a:r>
            <a:endParaRPr lang="en-US" sz="2000" dirty="0"/>
          </a:p>
          <a:p>
            <a:pPr marL="914400" indent="-457200">
              <a:buFont typeface="Segoe UI" panose="020B0502040204020203" pitchFamily="34" charset="0"/>
              <a:buChar char="–"/>
            </a:pPr>
            <a:r>
              <a:rPr lang="en-US" sz="2000" dirty="0"/>
              <a:t>Subcombination claims linking plural </a:t>
            </a:r>
            <a:r>
              <a:rPr lang="en-US" sz="2000" dirty="0" smtClean="0"/>
              <a:t>combinations.</a:t>
            </a:r>
          </a:p>
          <a:p>
            <a:pPr marL="457200" indent="-457200"/>
            <a:r>
              <a:rPr lang="en-US" sz="2000" dirty="0"/>
              <a:t>Restriction can be required between claims to distinct (but linked) inventions.</a:t>
            </a:r>
          </a:p>
          <a:p>
            <a:pPr marL="798513" lvl="1" indent="-457200"/>
            <a:r>
              <a:rPr lang="en-US" sz="2000" dirty="0"/>
              <a:t>If a linked invention is elected, the linking claims are examined with the elected </a:t>
            </a:r>
            <a:r>
              <a:rPr lang="en-US" sz="2000" dirty="0" smtClean="0"/>
              <a:t>invention.</a:t>
            </a:r>
            <a:endParaRPr lang="en-US" sz="1600" dirty="0" smtClean="0"/>
          </a:p>
          <a:p>
            <a:pPr marL="341313" lvl="1" indent="0">
              <a:buNone/>
            </a:pPr>
            <a:r>
              <a:rPr lang="en-US" sz="1600" i="1" dirty="0" smtClean="0"/>
              <a:t>MPEP 809.03</a:t>
            </a:r>
            <a:endParaRPr lang="en-US" sz="16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68</a:t>
            </a:fld>
            <a:endParaRPr lang="en-US"/>
          </a:p>
        </p:txBody>
      </p:sp>
    </p:spTree>
    <p:extLst>
      <p:ext uri="{BB962C8B-B14F-4D97-AF65-F5344CB8AC3E}">
        <p14:creationId xmlns:p14="http://schemas.microsoft.com/office/powerpoint/2010/main" val="1545804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11</a:t>
            </a:r>
            <a:endParaRPr lang="en-US" dirty="0"/>
          </a:p>
        </p:txBody>
      </p:sp>
      <p:sp>
        <p:nvSpPr>
          <p:cNvPr id="3" name="Content Placeholder 2"/>
          <p:cNvSpPr>
            <a:spLocks noGrp="1"/>
          </p:cNvSpPr>
          <p:nvPr>
            <p:ph sz="half" idx="1"/>
          </p:nvPr>
        </p:nvSpPr>
        <p:spPr/>
        <p:txBody>
          <a:bodyPr/>
          <a:lstStyle/>
          <a:p>
            <a:pPr marL="0" indent="0">
              <a:spcAft>
                <a:spcPts val="600"/>
              </a:spcAft>
              <a:buNone/>
            </a:pPr>
            <a:r>
              <a:rPr lang="en-US" sz="1600" dirty="0" smtClean="0"/>
              <a:t>Claim 1 (subcombination A). </a:t>
            </a:r>
            <a:r>
              <a:rPr lang="en-US" sz="1600" dirty="0"/>
              <a:t>A heat exchanger having a series of tubes connected to plenums at each end of said series of tubes. </a:t>
            </a:r>
          </a:p>
          <a:p>
            <a:pPr marL="0" indent="0">
              <a:spcAft>
                <a:spcPts val="600"/>
              </a:spcAft>
              <a:buNone/>
            </a:pPr>
            <a:r>
              <a:rPr lang="en-US" sz="1600" dirty="0" smtClean="0"/>
              <a:t>Claim 2 (combination AB). A heating system comprising a heating element and a heat </a:t>
            </a:r>
            <a:r>
              <a:rPr lang="en-US" sz="1600" dirty="0"/>
              <a:t>exchanger having a series of tubes connected to plenums at each end of said series of tubes</a:t>
            </a:r>
            <a:r>
              <a:rPr lang="en-US" sz="1600" dirty="0" smtClean="0"/>
              <a:t>.</a:t>
            </a:r>
          </a:p>
          <a:p>
            <a:pPr marL="0" indent="0">
              <a:spcAft>
                <a:spcPts val="600"/>
              </a:spcAft>
              <a:buNone/>
            </a:pPr>
            <a:r>
              <a:rPr lang="en-US" sz="1600" dirty="0" smtClean="0"/>
              <a:t>Claim 3 (combination AC). A </a:t>
            </a:r>
            <a:r>
              <a:rPr lang="en-US" sz="1600" dirty="0"/>
              <a:t>refrigerator comprising a </a:t>
            </a:r>
            <a:r>
              <a:rPr lang="en-US" sz="1600" dirty="0" smtClean="0"/>
              <a:t>housing with at </a:t>
            </a:r>
            <a:r>
              <a:rPr lang="en-US" sz="1600" dirty="0"/>
              <a:t>least one </a:t>
            </a:r>
            <a:r>
              <a:rPr lang="en-US" sz="1600" dirty="0" smtClean="0"/>
              <a:t>door, an </a:t>
            </a:r>
            <a:r>
              <a:rPr lang="en-US" sz="1600" dirty="0"/>
              <a:t>ice maker,</a:t>
            </a:r>
            <a:r>
              <a:rPr lang="en-US" sz="1600" dirty="0" smtClean="0"/>
              <a:t> </a:t>
            </a:r>
            <a:r>
              <a:rPr lang="en-US" sz="1600" dirty="0"/>
              <a:t>and a heat exchanger </a:t>
            </a:r>
            <a:r>
              <a:rPr lang="en-US" sz="1600" dirty="0" smtClean="0"/>
              <a:t>having </a:t>
            </a:r>
            <a:r>
              <a:rPr lang="en-US" sz="1600" dirty="0"/>
              <a:t>a series of tubes connected to plenums at each end of said series of tubes. </a:t>
            </a:r>
          </a:p>
        </p:txBody>
      </p:sp>
      <p:sp>
        <p:nvSpPr>
          <p:cNvPr id="6" name="Content Placeholder 5"/>
          <p:cNvSpPr>
            <a:spLocks noGrp="1"/>
          </p:cNvSpPr>
          <p:nvPr>
            <p:ph sz="half" idx="2"/>
          </p:nvPr>
        </p:nvSpPr>
        <p:spPr/>
        <p:txBody>
          <a:bodyPr/>
          <a:lstStyle/>
          <a:p>
            <a:pPr marL="0" indent="0">
              <a:buNone/>
            </a:pPr>
            <a:r>
              <a:rPr lang="en-US" sz="1800" dirty="0" smtClean="0"/>
              <a:t>1. Which claim is a linking claim?</a:t>
            </a:r>
          </a:p>
          <a:p>
            <a:pPr lvl="1"/>
            <a:r>
              <a:rPr lang="en-US" sz="1400" dirty="0" smtClean="0"/>
              <a:t>Claim 1</a:t>
            </a:r>
          </a:p>
          <a:p>
            <a:pPr lvl="1"/>
            <a:r>
              <a:rPr lang="en-US" sz="1400" dirty="0" smtClean="0"/>
              <a:t>Claim 2</a:t>
            </a:r>
          </a:p>
          <a:p>
            <a:pPr lvl="1"/>
            <a:r>
              <a:rPr lang="en-US" sz="1400" dirty="0" smtClean="0"/>
              <a:t>Claim 3</a:t>
            </a:r>
          </a:p>
          <a:p>
            <a:pPr marL="0" indent="0">
              <a:buNone/>
            </a:pPr>
            <a:r>
              <a:rPr lang="en-US" sz="1800" dirty="0" smtClean="0"/>
              <a:t>2. Assuming serious burden can be shown, are </a:t>
            </a:r>
            <a:r>
              <a:rPr lang="en-US" sz="1800" dirty="0"/>
              <a:t>there </a:t>
            </a:r>
            <a:r>
              <a:rPr lang="en-US" sz="1800" dirty="0" smtClean="0"/>
              <a:t>inventions that </a:t>
            </a:r>
            <a:r>
              <a:rPr lang="en-US" sz="1800" dirty="0"/>
              <a:t>can be restricted from one another? If so, identify the appropriate groups.    </a:t>
            </a:r>
          </a:p>
          <a:p>
            <a:pPr lvl="1"/>
            <a:r>
              <a:rPr lang="en-US" sz="1600" dirty="0" smtClean="0"/>
              <a:t>Group </a:t>
            </a:r>
            <a:r>
              <a:rPr lang="en-US" sz="1600" dirty="0"/>
              <a:t>1 (Claim 1); Group 2 (claims </a:t>
            </a:r>
            <a:r>
              <a:rPr lang="en-US" sz="1600" dirty="0" smtClean="0"/>
              <a:t>2, 3</a:t>
            </a:r>
            <a:r>
              <a:rPr lang="en-US" sz="1600" dirty="0"/>
              <a:t>)</a:t>
            </a:r>
          </a:p>
          <a:p>
            <a:pPr lvl="1"/>
            <a:r>
              <a:rPr lang="en-US" sz="1600" dirty="0" smtClean="0"/>
              <a:t>Group </a:t>
            </a:r>
            <a:r>
              <a:rPr lang="en-US" sz="1600" dirty="0"/>
              <a:t>1 (Claim 1); Group 2 </a:t>
            </a:r>
            <a:r>
              <a:rPr lang="en-US" sz="1600" dirty="0" smtClean="0"/>
              <a:t>(Claim </a:t>
            </a:r>
            <a:r>
              <a:rPr lang="en-US" sz="1600" dirty="0"/>
              <a:t>2); Group 3 </a:t>
            </a:r>
            <a:r>
              <a:rPr lang="en-US" sz="1600" dirty="0" smtClean="0"/>
              <a:t>(Claim </a:t>
            </a:r>
            <a:r>
              <a:rPr lang="en-US" sz="1600" dirty="0"/>
              <a:t>3</a:t>
            </a:r>
            <a:r>
              <a:rPr lang="en-US" sz="1600" dirty="0" smtClean="0"/>
              <a:t>)</a:t>
            </a:r>
          </a:p>
          <a:p>
            <a:pPr lvl="1"/>
            <a:r>
              <a:rPr lang="en-US" sz="1600" dirty="0"/>
              <a:t>Group 1 (Claims 1, 2); Group 2 </a:t>
            </a:r>
            <a:r>
              <a:rPr lang="en-US" sz="1600" dirty="0" smtClean="0"/>
              <a:t>(Claims </a:t>
            </a:r>
            <a:r>
              <a:rPr lang="en-US" sz="1600" dirty="0"/>
              <a:t>1, 3</a:t>
            </a:r>
            <a:r>
              <a:rPr lang="en-US" sz="1600" dirty="0" smtClean="0"/>
              <a:t>)</a:t>
            </a:r>
            <a:endParaRPr lang="en-US" sz="1600" dirty="0"/>
          </a:p>
          <a:p>
            <a:pPr lvl="1"/>
            <a:r>
              <a:rPr lang="en-US" sz="1600" dirty="0" smtClean="0"/>
              <a:t>No </a:t>
            </a:r>
            <a:r>
              <a:rPr lang="en-US" sz="1600" dirty="0"/>
              <a:t>restriction possible</a:t>
            </a:r>
          </a:p>
          <a:p>
            <a:endParaRPr lang="en-US" dirty="0"/>
          </a:p>
        </p:txBody>
      </p:sp>
      <p:sp>
        <p:nvSpPr>
          <p:cNvPr id="9" name="Date Placeholder 8"/>
          <p:cNvSpPr>
            <a:spLocks noGrp="1"/>
          </p:cNvSpPr>
          <p:nvPr>
            <p:ph type="dt" sz="half" idx="10"/>
          </p:nvPr>
        </p:nvSpPr>
        <p:spPr/>
        <p:txBody>
          <a:bodyPr/>
          <a:lstStyle/>
          <a:p>
            <a:r>
              <a:rPr lang="en-US" smtClean="0"/>
              <a:t>May 2019</a:t>
            </a:r>
            <a:endParaRPr lang="en-US" dirty="0"/>
          </a:p>
        </p:txBody>
      </p:sp>
      <p:sp>
        <p:nvSpPr>
          <p:cNvPr id="10" name="Footer Placeholder 9"/>
          <p:cNvSpPr>
            <a:spLocks noGrp="1"/>
          </p:cNvSpPr>
          <p:nvPr>
            <p:ph type="ftr" sz="quarter" idx="11"/>
          </p:nvPr>
        </p:nvSpPr>
        <p:spPr/>
        <p:txBody>
          <a:bodyPr/>
          <a:lstStyle/>
          <a:p>
            <a:r>
              <a:rPr lang="en-US" smtClean="0"/>
              <a:t>Restriction Practice</a:t>
            </a:r>
            <a:endParaRPr lang="en-US"/>
          </a:p>
        </p:txBody>
      </p:sp>
      <p:sp>
        <p:nvSpPr>
          <p:cNvPr id="11" name="Slide Number Placeholder 10"/>
          <p:cNvSpPr>
            <a:spLocks noGrp="1"/>
          </p:cNvSpPr>
          <p:nvPr>
            <p:ph type="sldNum" sz="quarter" idx="12"/>
          </p:nvPr>
        </p:nvSpPr>
        <p:spPr/>
        <p:txBody>
          <a:bodyPr/>
          <a:lstStyle/>
          <a:p>
            <a:fld id="{92DA454B-C859-4892-B9FA-68B588C9F547}" type="slidenum">
              <a:rPr lang="en-US" smtClean="0"/>
              <a:pPr/>
              <a:t>69</a:t>
            </a:fld>
            <a:endParaRPr lang="en-US"/>
          </a:p>
        </p:txBody>
      </p:sp>
    </p:spTree>
    <p:extLst>
      <p:ext uri="{BB962C8B-B14F-4D97-AF65-F5344CB8AC3E}">
        <p14:creationId xmlns:p14="http://schemas.microsoft.com/office/powerpoint/2010/main" val="326381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6">
                                            <p:txEl>
                                              <p:pRg st="1" end="1"/>
                                            </p:txEl>
                                          </p:spTgt>
                                        </p:tgtEl>
                                        <p:attrNameLst>
                                          <p:attrName>style.color</p:attrName>
                                        </p:attrNameLst>
                                      </p:cBhvr>
                                      <p:to>
                                        <a:srgbClr val="00B050"/>
                                      </p:to>
                                    </p:animClr>
                                  </p:childTnLst>
                                </p:cTn>
                              </p:par>
                              <p:par>
                                <p:cTn id="7" presetID="26" presetClass="emph" presetSubtype="0" fill="hold" nodeType="withEffect">
                                  <p:stCondLst>
                                    <p:cond delay="0"/>
                                  </p:stCondLst>
                                  <p:childTnLst>
                                    <p:animEffect transition="out" filter="fade">
                                      <p:cBhvr>
                                        <p:cTn id="8" dur="500" tmFilter="0, 0; .2, .5; .8, .5; 1, 0"/>
                                        <p:tgtEl>
                                          <p:spTgt spid="6">
                                            <p:txEl>
                                              <p:pRg st="1" end="1"/>
                                            </p:txEl>
                                          </p:spTgt>
                                        </p:tgtEl>
                                      </p:cBhvr>
                                    </p:animEffect>
                                    <p:animScale>
                                      <p:cBhvr>
                                        <p:cTn id="9" dur="250" autoRev="1" fill="hold"/>
                                        <p:tgtEl>
                                          <p:spTgt spid="6">
                                            <p:txEl>
                                              <p:pRg st="1" end="1"/>
                                            </p:txEl>
                                          </p:spTgt>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10" fill="hold"/>
                                        <p:tgtEl>
                                          <p:spTgt spid="6">
                                            <p:txEl>
                                              <p:pRg st="7" end="7"/>
                                            </p:txEl>
                                          </p:spTgt>
                                        </p:tgtEl>
                                        <p:attrNameLst>
                                          <p:attrName>style.color</p:attrName>
                                        </p:attrNameLst>
                                      </p:cBhvr>
                                      <p:to>
                                        <a:srgbClr val="00B050"/>
                                      </p:to>
                                    </p:animClr>
                                  </p:childTnLst>
                                </p:cTn>
                              </p:par>
                              <p:par>
                                <p:cTn id="14" presetID="26" presetClass="emph" presetSubtype="0" fill="hold" nodeType="withEffect">
                                  <p:stCondLst>
                                    <p:cond delay="0"/>
                                  </p:stCondLst>
                                  <p:childTnLst>
                                    <p:animEffect transition="out" filter="fade">
                                      <p:cBhvr>
                                        <p:cTn id="15" dur="500" tmFilter="0, 0; .2, .5; .8, .5; 1, 0"/>
                                        <p:tgtEl>
                                          <p:spTgt spid="6">
                                            <p:txEl>
                                              <p:pRg st="7" end="7"/>
                                            </p:txEl>
                                          </p:spTgt>
                                        </p:tgtEl>
                                      </p:cBhvr>
                                    </p:animEffect>
                                    <p:animScale>
                                      <p:cBhvr>
                                        <p:cTn id="16" dur="250" autoRev="1" fill="hold"/>
                                        <p:tgtEl>
                                          <p:spTgt spid="6">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inventions (</a:t>
            </a:r>
            <a:r>
              <a:rPr lang="en-US" i="1" dirty="0" smtClean="0"/>
              <a:t>cont</a:t>
            </a:r>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sz="2000" dirty="0" smtClean="0"/>
              <a:t>Restriction to one independent invention can be required when:</a:t>
            </a:r>
          </a:p>
          <a:p>
            <a:pPr lvl="1"/>
            <a:r>
              <a:rPr lang="en-US" sz="1800" dirty="0"/>
              <a:t>I</a:t>
            </a:r>
            <a:r>
              <a:rPr lang="en-US" sz="1800" dirty="0" smtClean="0"/>
              <a:t>t </a:t>
            </a:r>
            <a:r>
              <a:rPr lang="en-US" sz="1800" dirty="0"/>
              <a:t>can be shown that two or more </a:t>
            </a:r>
            <a:r>
              <a:rPr lang="en-US" sz="1800" dirty="0" smtClean="0"/>
              <a:t>inventions are </a:t>
            </a:r>
            <a:r>
              <a:rPr lang="en-US" sz="1800" dirty="0"/>
              <a:t>independent, and </a:t>
            </a:r>
            <a:endParaRPr lang="en-US" sz="1800" dirty="0" smtClean="0"/>
          </a:p>
          <a:p>
            <a:pPr lvl="1"/>
            <a:r>
              <a:rPr lang="en-US" sz="1800" dirty="0" smtClean="0"/>
              <a:t>There </a:t>
            </a:r>
            <a:r>
              <a:rPr lang="en-US" sz="1800" dirty="0"/>
              <a:t>would be a </a:t>
            </a:r>
            <a:r>
              <a:rPr lang="en-US" sz="1800" dirty="0" smtClean="0"/>
              <a:t>serious burden </a:t>
            </a:r>
            <a:r>
              <a:rPr lang="en-US" sz="1800" dirty="0"/>
              <a:t>on the examiner if restriction is not </a:t>
            </a:r>
            <a:r>
              <a:rPr lang="en-US" sz="1800" dirty="0" smtClean="0"/>
              <a:t>required.</a:t>
            </a:r>
          </a:p>
          <a:p>
            <a:r>
              <a:rPr lang="en-US" sz="2000" dirty="0" smtClean="0"/>
              <a:t>Examples include:</a:t>
            </a:r>
          </a:p>
          <a:p>
            <a:pPr marL="688975" lvl="2" indent="-344488">
              <a:buFont typeface="Segoe UI" panose="020B0502040204020203" pitchFamily="34" charset="0"/>
              <a:buChar char="̵"/>
            </a:pPr>
            <a:r>
              <a:rPr lang="en-US" dirty="0" smtClean="0"/>
              <a:t>Two </a:t>
            </a:r>
            <a:r>
              <a:rPr lang="en-US" dirty="0"/>
              <a:t>different combinations, not </a:t>
            </a:r>
            <a:r>
              <a:rPr lang="en-US" dirty="0" smtClean="0"/>
              <a:t>disclosed as </a:t>
            </a:r>
            <a:r>
              <a:rPr lang="en-US" dirty="0"/>
              <a:t>capable of use together, having different </a:t>
            </a:r>
            <a:r>
              <a:rPr lang="en-US" dirty="0" smtClean="0"/>
              <a:t>modes of </a:t>
            </a:r>
            <a:r>
              <a:rPr lang="en-US" dirty="0"/>
              <a:t>operation, different </a:t>
            </a:r>
            <a:r>
              <a:rPr lang="en-US" dirty="0" smtClean="0"/>
              <a:t>functions, </a:t>
            </a:r>
            <a:r>
              <a:rPr lang="en-US" dirty="0"/>
              <a:t>and different </a:t>
            </a:r>
            <a:r>
              <a:rPr lang="en-US" dirty="0" smtClean="0"/>
              <a:t>effects</a:t>
            </a:r>
            <a:r>
              <a:rPr lang="en-US" dirty="0"/>
              <a:t>:</a:t>
            </a:r>
            <a:endParaRPr lang="en-US" dirty="0" smtClean="0"/>
          </a:p>
          <a:p>
            <a:pPr marL="1081088" lvl="3" indent="-225425">
              <a:buFont typeface="Courier New" panose="02070309020205020404" pitchFamily="49" charset="0"/>
              <a:buChar char="o"/>
            </a:pPr>
            <a:r>
              <a:rPr lang="en-US" dirty="0" smtClean="0"/>
              <a:t>An </a:t>
            </a:r>
            <a:r>
              <a:rPr lang="en-US" dirty="0"/>
              <a:t>article of apparel and </a:t>
            </a:r>
            <a:r>
              <a:rPr lang="en-US" dirty="0" smtClean="0"/>
              <a:t>a locomotive; a process of </a:t>
            </a:r>
            <a:r>
              <a:rPr lang="en-US" dirty="0"/>
              <a:t>painting a house and a process of boring a </a:t>
            </a:r>
            <a:r>
              <a:rPr lang="en-US" dirty="0" smtClean="0"/>
              <a:t>well.</a:t>
            </a:r>
          </a:p>
          <a:p>
            <a:pPr marL="688975" lvl="2" indent="-344488">
              <a:buFont typeface="Segoe UI" panose="020B0502040204020203" pitchFamily="34" charset="0"/>
              <a:buChar char="̵"/>
            </a:pPr>
            <a:r>
              <a:rPr lang="en-US" dirty="0" smtClean="0"/>
              <a:t>Where </a:t>
            </a:r>
            <a:r>
              <a:rPr lang="en-US" dirty="0"/>
              <a:t>the two inventions are process </a:t>
            </a:r>
            <a:r>
              <a:rPr lang="en-US" dirty="0" smtClean="0"/>
              <a:t>and product, </a:t>
            </a:r>
            <a:r>
              <a:rPr lang="en-US" dirty="0"/>
              <a:t>and the </a:t>
            </a:r>
            <a:r>
              <a:rPr lang="en-US" dirty="0" smtClean="0"/>
              <a:t>product </a:t>
            </a:r>
            <a:r>
              <a:rPr lang="en-US" dirty="0"/>
              <a:t>cannot be </a:t>
            </a:r>
            <a:r>
              <a:rPr lang="en-US" dirty="0" smtClean="0"/>
              <a:t>used in, or made by, the process: </a:t>
            </a:r>
          </a:p>
          <a:p>
            <a:pPr marL="1081088" lvl="3" indent="-225425">
              <a:buFont typeface="Courier New" panose="02070309020205020404" pitchFamily="49" charset="0"/>
              <a:buChar char="o"/>
            </a:pPr>
            <a:r>
              <a:rPr lang="en-US" dirty="0" smtClean="0"/>
              <a:t>A </a:t>
            </a:r>
            <a:r>
              <a:rPr lang="en-US" dirty="0"/>
              <a:t>specific process of molding </a:t>
            </a:r>
            <a:r>
              <a:rPr lang="en-US" dirty="0" smtClean="0"/>
              <a:t>is independent </a:t>
            </a:r>
            <a:r>
              <a:rPr lang="en-US" dirty="0"/>
              <a:t>from a molding apparatus that </a:t>
            </a:r>
            <a:r>
              <a:rPr lang="en-US" dirty="0" smtClean="0"/>
              <a:t>cannot be </a:t>
            </a:r>
            <a:r>
              <a:rPr lang="en-US" dirty="0"/>
              <a:t>used to practice the specific process.</a:t>
            </a:r>
          </a:p>
          <a:p>
            <a:r>
              <a:rPr lang="en-US" sz="2000" dirty="0" smtClean="0"/>
              <a:t>Use FP 8.20.02 to restrict between </a:t>
            </a:r>
            <a:r>
              <a:rPr lang="en-US" sz="2000" dirty="0"/>
              <a:t>independent, unrelated </a:t>
            </a:r>
            <a:r>
              <a:rPr lang="en-US" sz="2000" dirty="0" smtClean="0"/>
              <a:t>inventions and FP 8.20.03 to </a:t>
            </a:r>
            <a:r>
              <a:rPr lang="en-US" sz="2000" dirty="0"/>
              <a:t>restrict </a:t>
            </a:r>
            <a:r>
              <a:rPr lang="en-US" sz="2000" dirty="0" smtClean="0"/>
              <a:t>between an </a:t>
            </a:r>
            <a:r>
              <a:rPr lang="en-US" sz="2000" dirty="0"/>
              <a:t>unrelated product and process</a:t>
            </a:r>
            <a:r>
              <a:rPr lang="en-US" sz="2000" dirty="0" smtClean="0"/>
              <a:t>. </a:t>
            </a:r>
          </a:p>
          <a:p>
            <a:pPr marL="0" indent="0">
              <a:buNone/>
            </a:pPr>
            <a:endParaRPr lang="en-US" sz="2000" dirty="0"/>
          </a:p>
          <a:p>
            <a:pPr marL="0" indent="0">
              <a:buNone/>
            </a:pPr>
            <a:r>
              <a:rPr lang="en-US" sz="2000" dirty="0" smtClean="0"/>
              <a:t> </a:t>
            </a:r>
            <a:r>
              <a:rPr lang="en-US" sz="1900" i="1" dirty="0" smtClean="0"/>
              <a:t>MPEP 806.06</a:t>
            </a:r>
            <a:endParaRPr lang="en-US" sz="1900" i="1"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7</a:t>
            </a:fld>
            <a:endParaRPr lang="en-US"/>
          </a:p>
        </p:txBody>
      </p:sp>
    </p:spTree>
    <p:extLst>
      <p:ext uri="{BB962C8B-B14F-4D97-AF65-F5344CB8AC3E}">
        <p14:creationId xmlns:p14="http://schemas.microsoft.com/office/powerpoint/2010/main" val="4165822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Knowledge check </a:t>
            </a:r>
            <a:r>
              <a:rPr lang="en-US" dirty="0" smtClean="0"/>
              <a:t>11</a:t>
            </a:r>
            <a:endParaRPr lang="en-US" dirty="0"/>
          </a:p>
        </p:txBody>
      </p:sp>
      <p:sp>
        <p:nvSpPr>
          <p:cNvPr id="6" name="Content Placeholder 5"/>
          <p:cNvSpPr>
            <a:spLocks noGrp="1"/>
          </p:cNvSpPr>
          <p:nvPr>
            <p:ph idx="1"/>
          </p:nvPr>
        </p:nvSpPr>
        <p:spPr/>
        <p:txBody>
          <a:bodyPr/>
          <a:lstStyle/>
          <a:p>
            <a:pPr fontAlgn="auto">
              <a:spcAft>
                <a:spcPts val="600"/>
              </a:spcAft>
            </a:pPr>
            <a:r>
              <a:rPr lang="en-US" dirty="0"/>
              <a:t>Claim 1 is a linking claim because it links claims 2 and 3. </a:t>
            </a:r>
          </a:p>
          <a:p>
            <a:pPr fontAlgn="auto">
              <a:spcAft>
                <a:spcPts val="600"/>
              </a:spcAft>
            </a:pPr>
            <a:r>
              <a:rPr lang="en-US" dirty="0"/>
              <a:t>Claim 1 cannot be properly restricted from claims 2 and 3. However, claims 2 and 3 can be restricted from each other. </a:t>
            </a:r>
          </a:p>
          <a:p>
            <a:pPr fontAlgn="auto">
              <a:spcAft>
                <a:spcPts val="600"/>
              </a:spcAft>
            </a:pPr>
            <a:r>
              <a:rPr lang="en-US" dirty="0"/>
              <a:t>Any restriction requirement would require election </a:t>
            </a:r>
            <a:r>
              <a:rPr lang="en-US" dirty="0" smtClean="0"/>
              <a:t>between claims 2 and 3 where either election would include claim 1 (the linking claim). </a:t>
            </a:r>
            <a:endParaRPr lang="en-US"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70</a:t>
            </a:fld>
            <a:endParaRPr lang="en-US"/>
          </a:p>
        </p:txBody>
      </p:sp>
    </p:spTree>
    <p:extLst>
      <p:ext uri="{BB962C8B-B14F-4D97-AF65-F5344CB8AC3E}">
        <p14:creationId xmlns:p14="http://schemas.microsoft.com/office/powerpoint/2010/main" val="28935193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rPr>
              <a:t>Formulating a restriction requirement</a:t>
            </a:r>
            <a:endParaRPr lang="en-US" altLang="en-US" sz="32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538171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Basic steps for restriction among claim groups</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92500" lnSpcReduction="10000"/>
          </a:bodyPr>
          <a:lstStyle/>
          <a:p>
            <a:pPr marL="457200" indent="-457200">
              <a:spcAft>
                <a:spcPts val="600"/>
              </a:spcAft>
              <a:buFont typeface="+mj-lt"/>
              <a:buAutoNum type="arabicPeriod"/>
            </a:pPr>
            <a:r>
              <a:rPr lang="en-US" sz="1800" dirty="0" smtClean="0"/>
              <a:t>Determine if two or more independent or distinct inventions are claimed (combination-subcombination</a:t>
            </a:r>
            <a:r>
              <a:rPr lang="en-US" sz="1800" dirty="0"/>
              <a:t>, product and process for using, etc</a:t>
            </a:r>
            <a:r>
              <a:rPr lang="en-US" sz="1800" dirty="0" smtClean="0"/>
              <a:t>.).</a:t>
            </a:r>
            <a:endParaRPr lang="en-US" sz="1800" dirty="0"/>
          </a:p>
          <a:p>
            <a:pPr marL="457200" indent="-457200">
              <a:spcAft>
                <a:spcPts val="600"/>
              </a:spcAft>
              <a:buFont typeface="+mj-lt"/>
              <a:buAutoNum type="arabicPeriod"/>
            </a:pPr>
            <a:r>
              <a:rPr lang="en-US" sz="1800" dirty="0" smtClean="0"/>
              <a:t>For each claim, identify the group to which it belongs.</a:t>
            </a:r>
            <a:endParaRPr lang="en-US" sz="1800" dirty="0"/>
          </a:p>
          <a:p>
            <a:pPr marL="457200" indent="-457200">
              <a:spcAft>
                <a:spcPts val="600"/>
              </a:spcAft>
              <a:buFont typeface="+mj-lt"/>
              <a:buAutoNum type="arabicPeriod"/>
            </a:pPr>
            <a:r>
              <a:rPr lang="en-US" sz="1800" dirty="0"/>
              <a:t>Determine </a:t>
            </a:r>
            <a:r>
              <a:rPr lang="en-US" sz="1800" dirty="0" smtClean="0"/>
              <a:t>CPC classification for </a:t>
            </a:r>
            <a:r>
              <a:rPr lang="en-US" sz="1800" dirty="0"/>
              <a:t>each </a:t>
            </a:r>
            <a:r>
              <a:rPr lang="en-US" sz="1800" dirty="0" smtClean="0"/>
              <a:t>group.</a:t>
            </a:r>
          </a:p>
          <a:p>
            <a:pPr marL="457200" lvl="1" indent="0">
              <a:spcAft>
                <a:spcPts val="600"/>
              </a:spcAft>
              <a:buNone/>
            </a:pPr>
            <a:r>
              <a:rPr lang="en-US" sz="1600" dirty="0" smtClean="0"/>
              <a:t>- If </a:t>
            </a:r>
            <a:r>
              <a:rPr lang="en-US" sz="1600" dirty="0"/>
              <a:t>any groups are classified outside your art area, confirm classification with the other </a:t>
            </a:r>
            <a:r>
              <a:rPr lang="en-US" sz="1600" dirty="0" smtClean="0"/>
              <a:t>art unit(s</a:t>
            </a:r>
            <a:r>
              <a:rPr lang="en-US" sz="1600" dirty="0"/>
              <a:t>) (</a:t>
            </a:r>
            <a:r>
              <a:rPr lang="en-US" sz="1600" i="1" dirty="0"/>
              <a:t>MPEP 812.01</a:t>
            </a:r>
            <a:r>
              <a:rPr lang="en-US" sz="1600" dirty="0"/>
              <a:t>).</a:t>
            </a:r>
          </a:p>
          <a:p>
            <a:pPr marL="457200" indent="-457200">
              <a:spcAft>
                <a:spcPts val="600"/>
              </a:spcAft>
              <a:buFont typeface="+mj-lt"/>
              <a:buAutoNum type="arabicPeriod"/>
            </a:pPr>
            <a:r>
              <a:rPr lang="en-US" sz="1800" dirty="0" smtClean="0"/>
              <a:t>Explain how each group is independent or distinct from each other group.</a:t>
            </a:r>
          </a:p>
          <a:p>
            <a:pPr marL="457200" indent="-457200">
              <a:spcAft>
                <a:spcPts val="600"/>
              </a:spcAft>
              <a:buFont typeface="+mj-lt"/>
              <a:buAutoNum type="arabicPeriod" startAt="5"/>
            </a:pPr>
            <a:r>
              <a:rPr lang="en-US" sz="1800" dirty="0"/>
              <a:t>Request oral </a:t>
            </a:r>
            <a:r>
              <a:rPr lang="en-US" sz="1800" dirty="0" smtClean="0"/>
              <a:t>election.</a:t>
            </a:r>
            <a:endParaRPr lang="en-US" sz="1800" dirty="0"/>
          </a:p>
          <a:p>
            <a:pPr marL="460375" lvl="1" indent="0">
              <a:spcAft>
                <a:spcPts val="600"/>
              </a:spcAft>
              <a:buNone/>
            </a:pPr>
            <a:r>
              <a:rPr lang="en-US" sz="1600" dirty="0" smtClean="0"/>
              <a:t>- No </a:t>
            </a:r>
            <a:r>
              <a:rPr lang="en-US" sz="1600" dirty="0"/>
              <a:t>telephone communication is required when the requirement for restriction is complex, the applicant is a </a:t>
            </a:r>
            <a:r>
              <a:rPr lang="en-US" sz="1600" dirty="0" smtClean="0"/>
              <a:t>pro se</a:t>
            </a:r>
            <a:r>
              <a:rPr lang="en-US" sz="1600" dirty="0"/>
              <a:t>, or the examiner knows from past experience that an election will not be made by telephone. (See MPEP </a:t>
            </a:r>
            <a:r>
              <a:rPr lang="en-US" sz="1600" i="1" dirty="0"/>
              <a:t>812.01</a:t>
            </a:r>
            <a:r>
              <a:rPr lang="en-US" sz="1600" dirty="0"/>
              <a:t>)</a:t>
            </a:r>
          </a:p>
          <a:p>
            <a:pPr marL="457200" indent="-457200">
              <a:spcAft>
                <a:spcPts val="600"/>
              </a:spcAft>
              <a:buFont typeface="+mj-lt"/>
              <a:buAutoNum type="arabicPeriod" startAt="5"/>
            </a:pPr>
            <a:r>
              <a:rPr lang="en-US" sz="1800" dirty="0"/>
              <a:t>If no oral election is made, proceed to written requirement</a:t>
            </a:r>
            <a:r>
              <a:rPr lang="en-US" sz="1800" dirty="0" smtClean="0"/>
              <a:t>.</a:t>
            </a:r>
            <a:endParaRPr lang="en-US" sz="1800"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72</a:t>
            </a:fld>
            <a:endParaRPr lang="en-US"/>
          </a:p>
        </p:txBody>
      </p:sp>
    </p:spTree>
    <p:extLst>
      <p:ext uri="{BB962C8B-B14F-4D97-AF65-F5344CB8AC3E}">
        <p14:creationId xmlns:p14="http://schemas.microsoft.com/office/powerpoint/2010/main" val="18077318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record of restriction requirement among claim groups</a:t>
            </a:r>
            <a:endParaRPr lang="en-US" dirty="0"/>
          </a:p>
        </p:txBody>
      </p:sp>
      <p:sp>
        <p:nvSpPr>
          <p:cNvPr id="3" name="Content Placeholder 2"/>
          <p:cNvSpPr>
            <a:spLocks noGrp="1"/>
          </p:cNvSpPr>
          <p:nvPr>
            <p:ph idx="1"/>
          </p:nvPr>
        </p:nvSpPr>
        <p:spPr/>
        <p:txBody>
          <a:bodyPr/>
          <a:lstStyle/>
          <a:p>
            <a:pPr>
              <a:spcAft>
                <a:spcPts val="600"/>
              </a:spcAft>
            </a:pPr>
            <a:r>
              <a:rPr lang="en-US" sz="2000" dirty="0" smtClean="0"/>
              <a:t>Group </a:t>
            </a:r>
            <a:r>
              <a:rPr lang="en-US" sz="2000" dirty="0"/>
              <a:t>claims </a:t>
            </a:r>
            <a:r>
              <a:rPr lang="en-US" sz="2000" dirty="0" smtClean="0"/>
              <a:t>from </a:t>
            </a:r>
            <a:r>
              <a:rPr lang="en-US" sz="2000" dirty="0"/>
              <a:t>which election is to be </a:t>
            </a:r>
            <a:r>
              <a:rPr lang="en-US" sz="2000" dirty="0" smtClean="0"/>
              <a:t>made.</a:t>
            </a:r>
          </a:p>
          <a:p>
            <a:pPr lvl="1">
              <a:spcAft>
                <a:spcPts val="600"/>
              </a:spcAft>
            </a:pPr>
            <a:r>
              <a:rPr lang="en-US" sz="1600" dirty="0" smtClean="0"/>
              <a:t>Use </a:t>
            </a:r>
            <a:r>
              <a:rPr lang="en-US" sz="1600" dirty="0"/>
              <a:t>FPs </a:t>
            </a:r>
            <a:r>
              <a:rPr lang="en-US" sz="1600" dirty="0" smtClean="0"/>
              <a:t>8.08-8.11. (Many of the following items will be set forth in the form paragraphs.)</a:t>
            </a:r>
            <a:endParaRPr lang="en-US" sz="1600" dirty="0"/>
          </a:p>
          <a:p>
            <a:pPr lvl="1">
              <a:spcAft>
                <a:spcPts val="600"/>
              </a:spcAft>
            </a:pPr>
            <a:r>
              <a:rPr lang="en-US" sz="1600" dirty="0"/>
              <a:t>Identify each group by Roman numeral.</a:t>
            </a:r>
          </a:p>
          <a:p>
            <a:pPr lvl="1">
              <a:spcAft>
                <a:spcPts val="600"/>
              </a:spcAft>
            </a:pPr>
            <a:r>
              <a:rPr lang="en-US" sz="1600" dirty="0"/>
              <a:t>List claims in each group. </a:t>
            </a:r>
            <a:r>
              <a:rPr lang="en-US" sz="1600" dirty="0" smtClean="0"/>
              <a:t>(Check </a:t>
            </a:r>
            <a:r>
              <a:rPr lang="en-US" sz="1600" dirty="0"/>
              <a:t>accuracy of numbering of the claims; look for same claims in two groups; and look for omitted claims</a:t>
            </a:r>
            <a:r>
              <a:rPr lang="en-US" sz="1600" dirty="0" smtClean="0"/>
              <a:t>.)</a:t>
            </a:r>
            <a:endParaRPr lang="en-US" sz="1600" dirty="0"/>
          </a:p>
          <a:p>
            <a:pPr lvl="0">
              <a:spcAft>
                <a:spcPts val="600"/>
              </a:spcAft>
            </a:pPr>
            <a:r>
              <a:rPr lang="en-US" sz="2000" dirty="0"/>
              <a:t>Give short description of total extent of the subject matter claimed in each group, pointing out critical claims of different scope and identifying whether the claims are directed to a combination, subcombination, process, apparatus, or </a:t>
            </a:r>
            <a:r>
              <a:rPr lang="en-US" sz="2000" dirty="0" smtClean="0"/>
              <a:t>product, as appropriate.</a:t>
            </a:r>
            <a:endParaRPr lang="en-US" sz="2000" dirty="0"/>
          </a:p>
          <a:p>
            <a:pPr lvl="0">
              <a:spcAft>
                <a:spcPts val="600"/>
              </a:spcAft>
            </a:pPr>
            <a:r>
              <a:rPr lang="en-US" sz="2000" dirty="0"/>
              <a:t>Classify each group. </a:t>
            </a:r>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73</a:t>
            </a:fld>
            <a:endParaRPr lang="en-US"/>
          </a:p>
        </p:txBody>
      </p:sp>
    </p:spTree>
    <p:extLst>
      <p:ext uri="{BB962C8B-B14F-4D97-AF65-F5344CB8AC3E}">
        <p14:creationId xmlns:p14="http://schemas.microsoft.com/office/powerpoint/2010/main" val="25038703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Written record of restriction requirement </a:t>
            </a:r>
            <a:r>
              <a:rPr lang="en-US" dirty="0"/>
              <a:t>among claim </a:t>
            </a:r>
            <a:r>
              <a:rPr lang="en-US" dirty="0" smtClean="0"/>
              <a:t>groups (cont.)</a:t>
            </a:r>
            <a:endParaRPr lang="en-US" dirty="0"/>
          </a:p>
        </p:txBody>
      </p:sp>
      <p:sp>
        <p:nvSpPr>
          <p:cNvPr id="3" name="Content Placeholder 2"/>
          <p:cNvSpPr>
            <a:spLocks noGrp="1"/>
          </p:cNvSpPr>
          <p:nvPr>
            <p:ph idx="1"/>
          </p:nvPr>
        </p:nvSpPr>
        <p:spPr/>
        <p:txBody>
          <a:bodyPr/>
          <a:lstStyle/>
          <a:p>
            <a:r>
              <a:rPr lang="en-US" sz="1800" dirty="0" smtClean="0"/>
              <a:t>Provide reasons </a:t>
            </a:r>
            <a:r>
              <a:rPr lang="en-US" sz="1800" dirty="0"/>
              <a:t>for </a:t>
            </a:r>
            <a:r>
              <a:rPr lang="en-US" sz="1800" dirty="0" smtClean="0"/>
              <a:t>distinctness.</a:t>
            </a:r>
          </a:p>
          <a:p>
            <a:pPr lvl="1"/>
            <a:r>
              <a:rPr lang="en-US" sz="1800" dirty="0" smtClean="0"/>
              <a:t>Use FP </a:t>
            </a:r>
            <a:r>
              <a:rPr lang="en-US" sz="1800" dirty="0"/>
              <a:t>8.13 followed by FPS </a:t>
            </a:r>
            <a:r>
              <a:rPr lang="en-US" sz="1800" dirty="0" smtClean="0"/>
              <a:t>8.14-8.20.03, </a:t>
            </a:r>
            <a:r>
              <a:rPr lang="en-US" sz="1800" dirty="0"/>
              <a:t>as </a:t>
            </a:r>
            <a:r>
              <a:rPr lang="en-US" sz="1800" dirty="0" smtClean="0"/>
              <a:t>appropriate.</a:t>
            </a:r>
            <a:endParaRPr lang="en-US" sz="1800" dirty="0"/>
          </a:p>
          <a:p>
            <a:pPr lvl="1"/>
            <a:r>
              <a:rPr lang="en-US" sz="1800" dirty="0"/>
              <a:t>Explain how each group is independent or distinct from each other </a:t>
            </a:r>
            <a:r>
              <a:rPr lang="en-US" sz="1800" dirty="0" smtClean="0"/>
              <a:t>group.</a:t>
            </a:r>
            <a:endParaRPr lang="en-US" sz="1800" dirty="0"/>
          </a:p>
          <a:p>
            <a:r>
              <a:rPr lang="en-US" sz="1800" dirty="0" smtClean="0"/>
              <a:t>Establish </a:t>
            </a:r>
            <a:r>
              <a:rPr lang="en-US" sz="1800" dirty="0"/>
              <a:t>burden, require election, and </a:t>
            </a:r>
            <a:r>
              <a:rPr lang="en-US" sz="1800" dirty="0" smtClean="0"/>
              <a:t>explain means </a:t>
            </a:r>
            <a:r>
              <a:rPr lang="en-US" sz="1800" dirty="0"/>
              <a:t>for </a:t>
            </a:r>
            <a:r>
              <a:rPr lang="en-US" sz="1800" dirty="0" smtClean="0"/>
              <a:t>traversal.</a:t>
            </a:r>
          </a:p>
          <a:p>
            <a:pPr lvl="1"/>
            <a:r>
              <a:rPr lang="en-US" sz="1800" dirty="0" smtClean="0"/>
              <a:t>Use FP 8.21.</a:t>
            </a:r>
            <a:endParaRPr lang="en-US" sz="1800" dirty="0"/>
          </a:p>
          <a:p>
            <a:r>
              <a:rPr lang="en-US" sz="1800" dirty="0"/>
              <a:t>Provide further </a:t>
            </a:r>
            <a:r>
              <a:rPr lang="en-US" sz="1800" dirty="0" smtClean="0"/>
              <a:t>information, where:</a:t>
            </a:r>
            <a:endParaRPr lang="en-US" sz="1800" dirty="0"/>
          </a:p>
          <a:p>
            <a:pPr lvl="1"/>
            <a:r>
              <a:rPr lang="en-US" sz="1800" dirty="0"/>
              <a:t>There are linked inventions (FP 8.12</a:t>
            </a:r>
            <a:r>
              <a:rPr lang="en-US" sz="1800" dirty="0" smtClean="0"/>
              <a:t>).</a:t>
            </a:r>
          </a:p>
          <a:p>
            <a:pPr lvl="1"/>
            <a:r>
              <a:rPr lang="en-US" sz="1800" dirty="0" smtClean="0"/>
              <a:t>Oral </a:t>
            </a:r>
            <a:r>
              <a:rPr lang="en-US" sz="1800" dirty="0"/>
              <a:t>election was requested (FP 8.23 or 8.23.01).</a:t>
            </a:r>
          </a:p>
          <a:p>
            <a:pPr lvl="1"/>
            <a:r>
              <a:rPr lang="en-US" sz="1800" dirty="0"/>
              <a:t>There are joint inventors (FP 8.23.02).</a:t>
            </a:r>
          </a:p>
          <a:p>
            <a:pPr lvl="1"/>
            <a:r>
              <a:rPr lang="en-US" sz="1800" dirty="0" smtClean="0"/>
              <a:t>There </a:t>
            </a:r>
            <a:r>
              <a:rPr lang="en-US" sz="1800" dirty="0"/>
              <a:t>are claims to a product and a process of making or using </a:t>
            </a:r>
            <a:r>
              <a:rPr lang="en-US" sz="1800" dirty="0" smtClean="0"/>
              <a:t>the </a:t>
            </a:r>
            <a:r>
              <a:rPr lang="en-US" sz="1800" dirty="0"/>
              <a:t>product (FP 8.21.04</a:t>
            </a:r>
            <a:r>
              <a:rPr lang="en-US" sz="1800" dirty="0" smtClean="0"/>
              <a:t>).</a:t>
            </a:r>
            <a:endParaRPr lang="en-US" sz="18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74</a:t>
            </a:fld>
            <a:endParaRPr lang="en-US"/>
          </a:p>
        </p:txBody>
      </p:sp>
    </p:spTree>
    <p:extLst>
      <p:ext uri="{BB962C8B-B14F-4D97-AF65-F5344CB8AC3E}">
        <p14:creationId xmlns:p14="http://schemas.microsoft.com/office/powerpoint/2010/main" val="22930333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Written record of restriction requirement </a:t>
            </a:r>
            <a:r>
              <a:rPr lang="en-US" dirty="0"/>
              <a:t>among claim </a:t>
            </a:r>
            <a:r>
              <a:rPr lang="en-US" dirty="0" smtClean="0"/>
              <a:t>groups (cont.)</a:t>
            </a:r>
            <a:endParaRPr lang="en-US" dirty="0"/>
          </a:p>
        </p:txBody>
      </p:sp>
      <p:sp>
        <p:nvSpPr>
          <p:cNvPr id="3" name="Content Placeholder 2"/>
          <p:cNvSpPr>
            <a:spLocks noGrp="1"/>
          </p:cNvSpPr>
          <p:nvPr>
            <p:ph idx="1"/>
          </p:nvPr>
        </p:nvSpPr>
        <p:spPr/>
        <p:txBody>
          <a:bodyPr/>
          <a:lstStyle/>
          <a:p>
            <a:r>
              <a:rPr lang="en-US" sz="2400" dirty="0" smtClean="0"/>
              <a:t>Set shortened </a:t>
            </a:r>
            <a:r>
              <a:rPr lang="en-US" sz="2400" dirty="0"/>
              <a:t>statutory period for </a:t>
            </a:r>
            <a:r>
              <a:rPr lang="en-US" sz="2400" dirty="0" smtClean="0"/>
              <a:t>reply.</a:t>
            </a:r>
            <a:endParaRPr lang="en-US" sz="2400" dirty="0"/>
          </a:p>
          <a:p>
            <a:pPr lvl="1"/>
            <a:r>
              <a:rPr lang="en-US" dirty="0" smtClean="0"/>
              <a:t>TWO </a:t>
            </a:r>
            <a:r>
              <a:rPr lang="en-US" dirty="0"/>
              <a:t>months if requirement for restriction/election of species only (no action on the merits</a:t>
            </a:r>
            <a:r>
              <a:rPr lang="en-US" dirty="0" smtClean="0"/>
              <a:t>).</a:t>
            </a:r>
            <a:endParaRPr lang="en-US" dirty="0"/>
          </a:p>
          <a:p>
            <a:pPr lvl="1"/>
            <a:r>
              <a:rPr lang="en-US" dirty="0" smtClean="0"/>
              <a:t>THREE </a:t>
            </a:r>
            <a:r>
              <a:rPr lang="en-US" dirty="0"/>
              <a:t>months if requirement for restriction/election of species is part of </a:t>
            </a:r>
            <a:r>
              <a:rPr lang="en-US" dirty="0" smtClean="0"/>
              <a:t>an action </a:t>
            </a:r>
            <a:r>
              <a:rPr lang="en-US" dirty="0"/>
              <a:t>on the merits.</a:t>
            </a:r>
          </a:p>
          <a:p>
            <a:r>
              <a:rPr lang="en-US" sz="2400" dirty="0" smtClean="0"/>
              <a:t>For more information, see </a:t>
            </a:r>
            <a:r>
              <a:rPr lang="en-US" sz="2400" i="1" dirty="0" smtClean="0"/>
              <a:t>MPEP 817</a:t>
            </a:r>
            <a:r>
              <a:rPr lang="en-US" sz="2400" dirty="0" smtClean="0"/>
              <a:t>.</a:t>
            </a:r>
            <a:endParaRPr lang="en-US" sz="24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75</a:t>
            </a:fld>
            <a:endParaRPr lang="en-US"/>
          </a:p>
        </p:txBody>
      </p:sp>
    </p:spTree>
    <p:extLst>
      <p:ext uri="{BB962C8B-B14F-4D97-AF65-F5344CB8AC3E}">
        <p14:creationId xmlns:p14="http://schemas.microsoft.com/office/powerpoint/2010/main" val="36628387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200" dirty="0" smtClean="0"/>
              <a:t>Formulating an election of species </a:t>
            </a:r>
            <a:r>
              <a:rPr lang="en-US" sz="3200" dirty="0"/>
              <a:t>r</a:t>
            </a:r>
            <a:r>
              <a:rPr lang="en-US" sz="3200" dirty="0" smtClean="0"/>
              <a:t>equirement</a:t>
            </a:r>
            <a:endParaRPr lang="en-US" sz="3200" dirty="0"/>
          </a:p>
        </p:txBody>
      </p:sp>
    </p:spTree>
    <p:extLst>
      <p:ext uri="{BB962C8B-B14F-4D97-AF65-F5344CB8AC3E}">
        <p14:creationId xmlns:p14="http://schemas.microsoft.com/office/powerpoint/2010/main" val="18587397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Formulating an election of species requirement</a:t>
            </a:r>
            <a:endParaRPr lang="en-US" sz="3200" dirty="0"/>
          </a:p>
        </p:txBody>
      </p:sp>
      <p:sp>
        <p:nvSpPr>
          <p:cNvPr id="3" name="Content Placeholder 2"/>
          <p:cNvSpPr>
            <a:spLocks noGrp="1"/>
          </p:cNvSpPr>
          <p:nvPr>
            <p:ph idx="1"/>
          </p:nvPr>
        </p:nvSpPr>
        <p:spPr/>
        <p:txBody>
          <a:bodyPr>
            <a:normAutofit fontScale="92500" lnSpcReduction="10000"/>
          </a:bodyPr>
          <a:lstStyle/>
          <a:p>
            <a:pPr marL="457200" indent="-457200">
              <a:spcAft>
                <a:spcPts val="600"/>
              </a:spcAft>
              <a:buFont typeface="+mj-lt"/>
              <a:buAutoNum type="arabicPeriod"/>
            </a:pPr>
            <a:r>
              <a:rPr lang="en-US" sz="2000" dirty="0" smtClean="0"/>
              <a:t>Identify any generic claims.</a:t>
            </a:r>
          </a:p>
          <a:p>
            <a:pPr marL="457200" indent="-457200">
              <a:spcAft>
                <a:spcPts val="600"/>
              </a:spcAft>
              <a:buFont typeface="+mj-lt"/>
              <a:buAutoNum type="arabicPeriod"/>
            </a:pPr>
            <a:r>
              <a:rPr lang="en-US" sz="2000" dirty="0" smtClean="0"/>
              <a:t>Identify the patentably distinct species, preferably by figures or distinguishing characteristics.</a:t>
            </a:r>
          </a:p>
          <a:p>
            <a:pPr marL="741363" lvl="1" indent="-279400">
              <a:spcAft>
                <a:spcPts val="600"/>
              </a:spcAft>
            </a:pPr>
            <a:r>
              <a:rPr lang="en-US" sz="1600" dirty="0" smtClean="0"/>
              <a:t>If species cannot be conveniently identified by figures or characteristics, claims may be used for grouping.</a:t>
            </a:r>
          </a:p>
          <a:p>
            <a:pPr marL="457200" indent="-457200">
              <a:spcAft>
                <a:spcPts val="600"/>
              </a:spcAft>
              <a:buFont typeface="+mj-lt"/>
              <a:buAutoNum type="arabicPeriod"/>
            </a:pPr>
            <a:r>
              <a:rPr lang="en-US" sz="1800" dirty="0" smtClean="0"/>
              <a:t>Explain how each group is independent or distinct from each other group.</a:t>
            </a:r>
          </a:p>
          <a:p>
            <a:pPr marL="457200" indent="-457200">
              <a:spcAft>
                <a:spcPts val="600"/>
              </a:spcAft>
              <a:buFont typeface="+mj-lt"/>
              <a:buAutoNum type="arabicPeriod"/>
            </a:pPr>
            <a:r>
              <a:rPr lang="en-US" sz="1800" dirty="0" smtClean="0"/>
              <a:t>Follow the same general procedures for restriction (attempt to obtain oral election, etc.)</a:t>
            </a:r>
          </a:p>
          <a:p>
            <a:pPr marL="741363" lvl="1" indent="-279400">
              <a:spcAft>
                <a:spcPts val="600"/>
              </a:spcAft>
            </a:pPr>
            <a:r>
              <a:rPr lang="en-US" sz="1600" dirty="0"/>
              <a:t>A</a:t>
            </a:r>
            <a:r>
              <a:rPr lang="en-US" sz="1600" dirty="0" smtClean="0"/>
              <a:t>pplicant is required to elect a single disclosed species (or group of patentably indistinct species) and should identify the claims that correspond to the elected embodiment.</a:t>
            </a:r>
          </a:p>
          <a:p>
            <a:pPr marL="0" indent="0">
              <a:buNone/>
            </a:pPr>
            <a:r>
              <a:rPr lang="en-US" sz="1600" i="1" dirty="0" smtClean="0"/>
              <a:t>MPEP 809.02(a) </a:t>
            </a:r>
          </a:p>
          <a:p>
            <a:pPr marL="0" indent="0">
              <a:buNone/>
            </a:pPr>
            <a:endParaRPr lang="en-US" sz="2600" dirty="0" smtClean="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77</a:t>
            </a:fld>
            <a:endParaRPr lang="en-US"/>
          </a:p>
        </p:txBody>
      </p:sp>
    </p:spTree>
    <p:extLst>
      <p:ext uri="{BB962C8B-B14F-4D97-AF65-F5344CB8AC3E}">
        <p14:creationId xmlns:p14="http://schemas.microsoft.com/office/powerpoint/2010/main" val="28171397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record of election requirement</a:t>
            </a:r>
            <a:endParaRPr lang="en-US" dirty="0"/>
          </a:p>
        </p:txBody>
      </p:sp>
      <p:sp>
        <p:nvSpPr>
          <p:cNvPr id="3" name="Content Placeholder 2"/>
          <p:cNvSpPr>
            <a:spLocks noGrp="1"/>
          </p:cNvSpPr>
          <p:nvPr>
            <p:ph idx="1"/>
          </p:nvPr>
        </p:nvSpPr>
        <p:spPr/>
        <p:txBody>
          <a:bodyPr/>
          <a:lstStyle/>
          <a:p>
            <a:pPr>
              <a:spcAft>
                <a:spcPts val="600"/>
              </a:spcAft>
            </a:pPr>
            <a:r>
              <a:rPr lang="en-US" sz="2000" dirty="0" smtClean="0"/>
              <a:t>Clearly </a:t>
            </a:r>
            <a:r>
              <a:rPr lang="en-US" sz="2000" dirty="0"/>
              <a:t>identify the patentably distinct species or groups of species from which an election is to be </a:t>
            </a:r>
            <a:r>
              <a:rPr lang="en-US" sz="2000" dirty="0" smtClean="0"/>
              <a:t>made.</a:t>
            </a:r>
          </a:p>
          <a:p>
            <a:pPr lvl="1">
              <a:spcAft>
                <a:spcPts val="600"/>
              </a:spcAft>
            </a:pPr>
            <a:r>
              <a:rPr lang="en-US" sz="2000" dirty="0"/>
              <a:t>Use form paragraphs 8.01 and </a:t>
            </a:r>
            <a:r>
              <a:rPr lang="en-US" sz="2000" dirty="0" smtClean="0"/>
              <a:t>8.02. </a:t>
            </a:r>
            <a:r>
              <a:rPr lang="en-US" sz="2000" dirty="0"/>
              <a:t>(Many of the following items will be set forth in the form paragraphs</a:t>
            </a:r>
            <a:r>
              <a:rPr lang="en-US" sz="2000" dirty="0" smtClean="0"/>
              <a:t>.)</a:t>
            </a:r>
            <a:endParaRPr lang="en-US" sz="2000" dirty="0"/>
          </a:p>
          <a:p>
            <a:pPr>
              <a:spcAft>
                <a:spcPts val="600"/>
              </a:spcAft>
            </a:pPr>
            <a:r>
              <a:rPr lang="en-US" sz="2000" dirty="0" smtClean="0"/>
              <a:t>Explain </a:t>
            </a:r>
            <a:r>
              <a:rPr lang="en-US" sz="2000" dirty="0"/>
              <a:t>reasons for distinctness and how each group is independent or distinct from each other </a:t>
            </a:r>
            <a:r>
              <a:rPr lang="en-US" sz="2000" dirty="0" smtClean="0"/>
              <a:t>group.</a:t>
            </a:r>
            <a:endParaRPr lang="en-US" sz="2000" dirty="0"/>
          </a:p>
          <a:p>
            <a:pPr>
              <a:spcAft>
                <a:spcPts val="600"/>
              </a:spcAft>
            </a:pPr>
            <a:r>
              <a:rPr lang="en-US" sz="2000" dirty="0" smtClean="0"/>
              <a:t>Establish burden.</a:t>
            </a:r>
            <a:endParaRPr lang="en-US" sz="2000" dirty="0"/>
          </a:p>
          <a:p>
            <a:pPr>
              <a:spcAft>
                <a:spcPts val="600"/>
              </a:spcAft>
            </a:pPr>
            <a:r>
              <a:rPr lang="en-US" sz="2000" dirty="0" smtClean="0"/>
              <a:t>Require </a:t>
            </a:r>
            <a:r>
              <a:rPr lang="en-US" sz="2000" dirty="0"/>
              <a:t>election and explain means for </a:t>
            </a:r>
            <a:r>
              <a:rPr lang="en-US" sz="2000" dirty="0" smtClean="0"/>
              <a:t>traversal.</a:t>
            </a:r>
            <a:endParaRPr lang="en-US" sz="2000" dirty="0"/>
          </a:p>
          <a:p>
            <a:pPr>
              <a:spcAft>
                <a:spcPts val="600"/>
              </a:spcAft>
            </a:pPr>
            <a:r>
              <a:rPr lang="en-US" sz="2000" dirty="0" smtClean="0"/>
              <a:t>Explain </a:t>
            </a:r>
            <a:r>
              <a:rPr lang="en-US" sz="2000" dirty="0"/>
              <a:t>procedure upon allowance of a generic </a:t>
            </a:r>
            <a:r>
              <a:rPr lang="en-US" sz="2000" dirty="0" smtClean="0"/>
              <a:t>claim.</a:t>
            </a:r>
            <a:endParaRPr lang="en-US" sz="20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78</a:t>
            </a:fld>
            <a:endParaRPr lang="en-US"/>
          </a:p>
        </p:txBody>
      </p:sp>
    </p:spTree>
    <p:extLst>
      <p:ext uri="{BB962C8B-B14F-4D97-AF65-F5344CB8AC3E}">
        <p14:creationId xmlns:p14="http://schemas.microsoft.com/office/powerpoint/2010/main" val="1139600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record of election requirement </a:t>
            </a:r>
            <a:br>
              <a:rPr lang="en-US" dirty="0" smtClean="0"/>
            </a:br>
            <a:r>
              <a:rPr lang="en-US" dirty="0" smtClean="0"/>
              <a:t>(</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pPr>
              <a:spcAft>
                <a:spcPts val="600"/>
              </a:spcAft>
            </a:pPr>
            <a:r>
              <a:rPr lang="en-US" sz="2000" dirty="0" smtClean="0"/>
              <a:t>Provide </a:t>
            </a:r>
            <a:r>
              <a:rPr lang="en-US" sz="2000" dirty="0"/>
              <a:t>further </a:t>
            </a:r>
            <a:r>
              <a:rPr lang="en-US" sz="2000" dirty="0" smtClean="0"/>
              <a:t>information where:</a:t>
            </a:r>
            <a:endParaRPr lang="en-US" sz="1800" dirty="0"/>
          </a:p>
          <a:p>
            <a:pPr lvl="1">
              <a:spcAft>
                <a:spcPts val="600"/>
              </a:spcAft>
            </a:pPr>
            <a:r>
              <a:rPr lang="en-US" sz="1800" dirty="0"/>
              <a:t>T</a:t>
            </a:r>
            <a:r>
              <a:rPr lang="en-US" sz="1800" dirty="0" smtClean="0"/>
              <a:t>here </a:t>
            </a:r>
            <a:r>
              <a:rPr lang="en-US" sz="1800" dirty="0"/>
              <a:t>are joint inventors (FP </a:t>
            </a:r>
            <a:r>
              <a:rPr lang="en-US" sz="1800" dirty="0" smtClean="0"/>
              <a:t>8.23.02).</a:t>
            </a:r>
            <a:endParaRPr lang="en-US" sz="1800" dirty="0"/>
          </a:p>
          <a:p>
            <a:pPr lvl="1">
              <a:spcAft>
                <a:spcPts val="600"/>
              </a:spcAft>
            </a:pPr>
            <a:r>
              <a:rPr lang="en-US" sz="1800" dirty="0"/>
              <a:t>O</a:t>
            </a:r>
            <a:r>
              <a:rPr lang="en-US" sz="1800" dirty="0" smtClean="0"/>
              <a:t>ral </a:t>
            </a:r>
            <a:r>
              <a:rPr lang="en-US" sz="1800" dirty="0"/>
              <a:t>election was requested (FP 8.23 or 8.23.01</a:t>
            </a:r>
            <a:r>
              <a:rPr lang="en-US" sz="1800" dirty="0" smtClean="0"/>
              <a:t>)</a:t>
            </a:r>
            <a:r>
              <a:rPr lang="en-US" sz="1800" dirty="0"/>
              <a:t>.</a:t>
            </a:r>
          </a:p>
          <a:p>
            <a:pPr>
              <a:spcAft>
                <a:spcPts val="600"/>
              </a:spcAft>
            </a:pPr>
            <a:r>
              <a:rPr lang="en-US" sz="2000" dirty="0" smtClean="0"/>
              <a:t>Set shortened </a:t>
            </a:r>
            <a:r>
              <a:rPr lang="en-US" sz="2000" dirty="0"/>
              <a:t>statutory period for </a:t>
            </a:r>
            <a:r>
              <a:rPr lang="en-US" sz="2000" dirty="0" smtClean="0"/>
              <a:t>reply:</a:t>
            </a:r>
          </a:p>
          <a:p>
            <a:pPr lvl="1">
              <a:spcAft>
                <a:spcPts val="600"/>
              </a:spcAft>
            </a:pPr>
            <a:r>
              <a:rPr lang="en-US" sz="1800" dirty="0" smtClean="0"/>
              <a:t>TWO </a:t>
            </a:r>
            <a:r>
              <a:rPr lang="en-US" sz="1800" dirty="0"/>
              <a:t>months if requirement for restriction/election of species only (no action on the </a:t>
            </a:r>
            <a:r>
              <a:rPr lang="en-US" sz="1800" dirty="0" smtClean="0"/>
              <a:t>merits.)</a:t>
            </a:r>
          </a:p>
          <a:p>
            <a:pPr lvl="1">
              <a:spcAft>
                <a:spcPts val="600"/>
              </a:spcAft>
            </a:pPr>
            <a:r>
              <a:rPr lang="en-US" sz="1800" dirty="0" smtClean="0"/>
              <a:t>THREE </a:t>
            </a:r>
            <a:r>
              <a:rPr lang="en-US" sz="1800" dirty="0"/>
              <a:t>months if requirement for restriction/election of species is part of action on the merits</a:t>
            </a:r>
            <a:r>
              <a:rPr lang="en-US" sz="1800" dirty="0" smtClean="0"/>
              <a:t>.</a:t>
            </a:r>
            <a:endParaRPr lang="en-US" sz="18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79</a:t>
            </a:fld>
            <a:endParaRPr lang="en-US"/>
          </a:p>
        </p:txBody>
      </p:sp>
    </p:spTree>
    <p:extLst>
      <p:ext uri="{BB962C8B-B14F-4D97-AF65-F5344CB8AC3E}">
        <p14:creationId xmlns:p14="http://schemas.microsoft.com/office/powerpoint/2010/main" val="205157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Related but distinct inventions</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lnSpcReduction="10000"/>
          </a:bodyPr>
          <a:lstStyle/>
          <a:p>
            <a:pPr marL="0" indent="0">
              <a:lnSpc>
                <a:spcPct val="110000"/>
              </a:lnSpc>
              <a:buNone/>
            </a:pPr>
            <a:r>
              <a:rPr lang="en-US" sz="2600" dirty="0"/>
              <a:t>T</a:t>
            </a:r>
            <a:r>
              <a:rPr lang="en-US" sz="2600" dirty="0" smtClean="0"/>
              <a:t>hese cash registers </a:t>
            </a:r>
            <a:r>
              <a:rPr lang="en-US" sz="2600" dirty="0"/>
              <a:t>are related, </a:t>
            </a:r>
            <a:r>
              <a:rPr lang="en-US" sz="2600" dirty="0" smtClean="0"/>
              <a:t>but may be considered distinct if found to be not connected in at least one of design, operation, or effect. </a:t>
            </a:r>
            <a:endParaRPr lang="en-US" sz="2600" dirty="0"/>
          </a:p>
          <a:p>
            <a:pPr marL="457200" indent="-457200"/>
            <a:endParaRPr lang="en-US" sz="2600" dirty="0"/>
          </a:p>
          <a:p>
            <a:pPr marL="457200" indent="-457200"/>
            <a:endParaRPr lang="en-US" sz="2600" dirty="0"/>
          </a:p>
          <a:p>
            <a:pPr marL="457200" indent="-457200"/>
            <a:endParaRPr lang="en-US" sz="2600" dirty="0"/>
          </a:p>
          <a:p>
            <a:pPr marL="457200" indent="-457200"/>
            <a:endParaRPr lang="en-US" sz="2600" dirty="0"/>
          </a:p>
          <a:p>
            <a:pPr marL="457200" indent="-287338"/>
            <a:endParaRPr lang="en-US" sz="2600" dirty="0" smtClean="0"/>
          </a:p>
          <a:p>
            <a:pPr marL="169862" indent="0">
              <a:buNone/>
            </a:pPr>
            <a:endParaRPr lang="en-US" sz="1400" dirty="0"/>
          </a:p>
          <a:p>
            <a:pPr marL="0" indent="0">
              <a:buNone/>
            </a:pPr>
            <a:r>
              <a:rPr lang="en-US" sz="1600" i="1" dirty="0" smtClean="0"/>
              <a:t>MPEP 802.01 II, 803</a:t>
            </a:r>
            <a:endParaRPr lang="en-US" sz="1600" i="1" dirty="0"/>
          </a:p>
        </p:txBody>
      </p:sp>
      <p:pic>
        <p:nvPicPr>
          <p:cNvPr id="7" name="Picture 4" descr="A cash register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4495" y="2387600"/>
            <a:ext cx="2222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3693835" y="3596341"/>
            <a:ext cx="10345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latin typeface="+mn-lt"/>
              </a:rPr>
              <a:t>versus</a:t>
            </a:r>
          </a:p>
        </p:txBody>
      </p:sp>
      <p:pic>
        <p:nvPicPr>
          <p:cNvPr id="10" name="Picture 5" descr="An old cash register graph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324100"/>
            <a:ext cx="200157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8" name="Slide Number Placeholder 7"/>
          <p:cNvSpPr>
            <a:spLocks noGrp="1"/>
          </p:cNvSpPr>
          <p:nvPr>
            <p:ph type="sldNum" sz="quarter" idx="12"/>
          </p:nvPr>
        </p:nvSpPr>
        <p:spPr/>
        <p:txBody>
          <a:bodyPr/>
          <a:lstStyle/>
          <a:p>
            <a:fld id="{92DA454B-C859-4892-B9FA-68B588C9F547}" type="slidenum">
              <a:rPr lang="en-US" smtClean="0"/>
              <a:pPr/>
              <a:t>8</a:t>
            </a:fld>
            <a:endParaRPr lang="en-US"/>
          </a:p>
        </p:txBody>
      </p:sp>
    </p:spTree>
    <p:extLst>
      <p:ext uri="{BB962C8B-B14F-4D97-AF65-F5344CB8AC3E}">
        <p14:creationId xmlns:p14="http://schemas.microsoft.com/office/powerpoint/2010/main" val="12434548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rPr>
              <a:t>Responding to applicant’s election</a:t>
            </a:r>
            <a:endParaRPr lang="en-US" altLang="en-US" sz="32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8596462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Oral elections</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62500" lnSpcReduction="20000"/>
          </a:bodyPr>
          <a:lstStyle/>
          <a:p>
            <a:pPr>
              <a:lnSpc>
                <a:spcPct val="120000"/>
              </a:lnSpc>
              <a:buFont typeface="Arial" panose="020B0604020202020204" pitchFamily="34" charset="0"/>
              <a:buChar char="•"/>
            </a:pPr>
            <a:r>
              <a:rPr lang="en-US" sz="2900" dirty="0" smtClean="0"/>
              <a:t>When </a:t>
            </a:r>
            <a:r>
              <a:rPr lang="en-US" sz="2900" dirty="0"/>
              <a:t>an oral election is made, the next </a:t>
            </a:r>
            <a:r>
              <a:rPr lang="en-US" sz="2900" dirty="0" smtClean="0"/>
              <a:t>office </a:t>
            </a:r>
            <a:r>
              <a:rPr lang="en-US" sz="2900" dirty="0"/>
              <a:t>action must include a written record of the </a:t>
            </a:r>
            <a:r>
              <a:rPr lang="en-US" sz="2900" dirty="0" smtClean="0"/>
              <a:t>restriction </a:t>
            </a:r>
            <a:r>
              <a:rPr lang="en-US" sz="2900" dirty="0"/>
              <a:t>requirement and a complete action on the merits of the elected </a:t>
            </a:r>
            <a:r>
              <a:rPr lang="en-US" sz="2900" dirty="0" smtClean="0"/>
              <a:t>invention.</a:t>
            </a:r>
            <a:endParaRPr lang="en-US" sz="2900" dirty="0"/>
          </a:p>
          <a:p>
            <a:pPr marL="919162" lvl="1" indent="-457200">
              <a:lnSpc>
                <a:spcPct val="120000"/>
              </a:lnSpc>
              <a:buFont typeface="Segoe UI" panose="020B0502040204020203" pitchFamily="34" charset="0"/>
              <a:buChar char="-"/>
            </a:pPr>
            <a:r>
              <a:rPr lang="en-US" sz="2600" dirty="0"/>
              <a:t>The write-up should </a:t>
            </a:r>
            <a:r>
              <a:rPr lang="en-US" sz="2600" dirty="0" smtClean="0"/>
              <a:t>clearly </a:t>
            </a:r>
            <a:r>
              <a:rPr lang="en-US" sz="2600" dirty="0"/>
              <a:t>explain the claim groupings </a:t>
            </a:r>
            <a:r>
              <a:rPr lang="en-US" sz="2600" dirty="0" smtClean="0"/>
              <a:t>and/or species and </a:t>
            </a:r>
            <a:r>
              <a:rPr lang="en-US" sz="2600" dirty="0"/>
              <a:t>the grounds upon which they are found to be </a:t>
            </a:r>
            <a:r>
              <a:rPr lang="en-US" sz="2600" dirty="0" smtClean="0"/>
              <a:t>independent or distinct.</a:t>
            </a:r>
          </a:p>
          <a:p>
            <a:pPr marL="0" indent="0">
              <a:lnSpc>
                <a:spcPct val="120000"/>
              </a:lnSpc>
              <a:buNone/>
            </a:pPr>
            <a:endParaRPr lang="en-US" sz="2400" dirty="0" smtClean="0"/>
          </a:p>
          <a:p>
            <a:pPr marL="344488" indent="-344488">
              <a:lnSpc>
                <a:spcPct val="120000"/>
              </a:lnSpc>
            </a:pPr>
            <a:r>
              <a:rPr lang="en-US" sz="2900" dirty="0" smtClean="0"/>
              <a:t>When </a:t>
            </a:r>
            <a:r>
              <a:rPr lang="en-US" sz="2900" dirty="0"/>
              <a:t>applicant declines to make an oral election, the next </a:t>
            </a:r>
            <a:r>
              <a:rPr lang="en-US" sz="2900" dirty="0" smtClean="0"/>
              <a:t>office </a:t>
            </a:r>
            <a:r>
              <a:rPr lang="en-US" sz="2900" dirty="0"/>
              <a:t>action should be a written restriction requirement; </a:t>
            </a:r>
            <a:r>
              <a:rPr lang="en-US" sz="2900" b="1" dirty="0"/>
              <a:t>NO</a:t>
            </a:r>
            <a:r>
              <a:rPr lang="en-US" sz="2900" dirty="0"/>
              <a:t> action on the merits is </a:t>
            </a:r>
            <a:r>
              <a:rPr lang="en-US" sz="2900" dirty="0" smtClean="0"/>
              <a:t>made.</a:t>
            </a:r>
            <a:endParaRPr lang="en-US" sz="2400" dirty="0"/>
          </a:p>
          <a:p>
            <a:pPr marL="914400" indent="-457200">
              <a:lnSpc>
                <a:spcPct val="120000"/>
              </a:lnSpc>
              <a:buFont typeface="Segoe UI" panose="020B0502040204020203" pitchFamily="34" charset="0"/>
              <a:buChar char="-"/>
            </a:pPr>
            <a:r>
              <a:rPr lang="en-US" sz="2600" dirty="0"/>
              <a:t>Form paragraph 8.23.01 should be </a:t>
            </a:r>
            <a:r>
              <a:rPr lang="en-US" sz="2600" dirty="0" smtClean="0"/>
              <a:t>used.</a:t>
            </a:r>
          </a:p>
          <a:p>
            <a:pPr marL="914400" lvl="0" indent="-457200">
              <a:lnSpc>
                <a:spcPct val="120000"/>
              </a:lnSpc>
              <a:buFont typeface="Segoe UI" panose="020B0502040204020203" pitchFamily="34" charset="0"/>
              <a:buChar char="-"/>
            </a:pPr>
            <a:r>
              <a:rPr lang="en-US" sz="2600" dirty="0"/>
              <a:t>All automated steps </a:t>
            </a:r>
            <a:r>
              <a:rPr lang="en-US" sz="2600" dirty="0" smtClean="0"/>
              <a:t>in OC </a:t>
            </a:r>
            <a:r>
              <a:rPr lang="en-US" sz="2600" dirty="0"/>
              <a:t>form paragraphs for making a restriction requirement must be followed and information filled in.</a:t>
            </a:r>
          </a:p>
          <a:p>
            <a:pPr marL="0" lvl="1" indent="0">
              <a:buNone/>
            </a:pPr>
            <a:r>
              <a:rPr lang="en-US" sz="2600" i="1" dirty="0" smtClean="0"/>
              <a:t>MPEP 812.01</a:t>
            </a:r>
            <a:endParaRPr lang="en-US" sz="26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81</a:t>
            </a:fld>
            <a:endParaRPr lang="en-US"/>
          </a:p>
        </p:txBody>
      </p:sp>
    </p:spTree>
    <p:extLst>
      <p:ext uri="{BB962C8B-B14F-4D97-AF65-F5344CB8AC3E}">
        <p14:creationId xmlns:p14="http://schemas.microsoft.com/office/powerpoint/2010/main" val="14945046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Election with/without traverse</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lnSpcReduction="10000"/>
          </a:bodyPr>
          <a:lstStyle/>
          <a:p>
            <a:pPr marL="341313" indent="-341313">
              <a:lnSpc>
                <a:spcPct val="110000"/>
              </a:lnSpc>
            </a:pPr>
            <a:r>
              <a:rPr lang="en-US" sz="2600" dirty="0" smtClean="0"/>
              <a:t>Examiner’s </a:t>
            </a:r>
            <a:r>
              <a:rPr lang="en-US" sz="2600" dirty="0"/>
              <a:t>response to </a:t>
            </a:r>
            <a:r>
              <a:rPr lang="en-US" sz="2600" dirty="0" smtClean="0"/>
              <a:t>an election </a:t>
            </a:r>
            <a:r>
              <a:rPr lang="en-US" sz="2600" dirty="0"/>
              <a:t>should indicate whether </a:t>
            </a:r>
            <a:r>
              <a:rPr lang="en-US" sz="2600" dirty="0" smtClean="0"/>
              <a:t>the election </a:t>
            </a:r>
            <a:r>
              <a:rPr lang="en-US" sz="2600" dirty="0"/>
              <a:t>was made with or without </a:t>
            </a:r>
            <a:r>
              <a:rPr lang="en-US" sz="2600" dirty="0" smtClean="0"/>
              <a:t>traverse.</a:t>
            </a:r>
            <a:endParaRPr lang="en-US" sz="2600" dirty="0"/>
          </a:p>
          <a:p>
            <a:pPr marL="341313" indent="-341313">
              <a:lnSpc>
                <a:spcPct val="110000"/>
              </a:lnSpc>
            </a:pPr>
            <a:r>
              <a:rPr lang="en-US" sz="2600" dirty="0"/>
              <a:t>If </a:t>
            </a:r>
            <a:r>
              <a:rPr lang="en-US" sz="2600" dirty="0" smtClean="0"/>
              <a:t>applicant does not distinctly and specifically point out the supposed errors in the restriction requirement, examiner should treat the election as </a:t>
            </a:r>
            <a:r>
              <a:rPr lang="en-US" sz="2600" dirty="0"/>
              <a:t>made without </a:t>
            </a:r>
            <a:r>
              <a:rPr lang="en-US" sz="2600" dirty="0" smtClean="0"/>
              <a:t>traverse </a:t>
            </a:r>
            <a:r>
              <a:rPr lang="en-US" sz="2600" dirty="0"/>
              <a:t>and should make that of record in the next </a:t>
            </a:r>
            <a:r>
              <a:rPr lang="en-US" sz="2600" dirty="0" smtClean="0"/>
              <a:t>office action.</a:t>
            </a:r>
          </a:p>
          <a:p>
            <a:pPr marL="0" indent="0">
              <a:buNone/>
            </a:pPr>
            <a:endParaRPr lang="en-US" sz="2000" dirty="0" smtClean="0"/>
          </a:p>
          <a:p>
            <a:pPr marL="0" indent="0">
              <a:buNone/>
            </a:pPr>
            <a:r>
              <a:rPr lang="en-US" sz="2000" i="1" dirty="0" smtClean="0"/>
              <a:t>MPEP 818.01</a:t>
            </a:r>
            <a:endParaRPr lang="en-US" sz="20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82</a:t>
            </a:fld>
            <a:endParaRPr lang="en-US"/>
          </a:p>
        </p:txBody>
      </p:sp>
    </p:spTree>
    <p:extLst>
      <p:ext uri="{BB962C8B-B14F-4D97-AF65-F5344CB8AC3E}">
        <p14:creationId xmlns:p14="http://schemas.microsoft.com/office/powerpoint/2010/main" val="21747906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Election with/without traverse (</a:t>
            </a:r>
            <a:r>
              <a:rPr lang="en-US" altLang="en-US" sz="3200" i="1" dirty="0" smtClean="0">
                <a:solidFill>
                  <a:srgbClr val="000000"/>
                </a:solidFill>
                <a:latin typeface="Segoe UI" panose="020B0502040204020203" pitchFamily="34" charset="0"/>
              </a:rPr>
              <a:t>cont.</a:t>
            </a:r>
            <a:r>
              <a:rPr lang="en-US" altLang="en-US" sz="3200" dirty="0" smtClean="0">
                <a:solidFill>
                  <a:srgbClr val="000000"/>
                </a:solidFill>
                <a:latin typeface="Segoe UI" panose="020B0502040204020203" pitchFamily="34" charset="0"/>
              </a:rPr>
              <a: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92500" lnSpcReduction="10000"/>
          </a:bodyPr>
          <a:lstStyle/>
          <a:p>
            <a:pPr>
              <a:buFont typeface="Arial" panose="020B0604020202020204" pitchFamily="34" charset="0"/>
              <a:buChar char="•"/>
            </a:pPr>
            <a:r>
              <a:rPr lang="en-US" sz="2400" dirty="0" smtClean="0"/>
              <a:t>Upon consideration of applicant’s election with traverse, the examiner may </a:t>
            </a:r>
            <a:r>
              <a:rPr lang="en-US" sz="2400" dirty="0"/>
              <a:t>maintain </a:t>
            </a:r>
            <a:r>
              <a:rPr lang="en-US" sz="2400" dirty="0" smtClean="0"/>
              <a:t>the restriction requirement; and, if unchanged, should make the requirement final.</a:t>
            </a:r>
          </a:p>
          <a:p>
            <a:pPr>
              <a:buFont typeface="Arial" panose="020B0604020202020204" pitchFamily="34" charset="0"/>
              <a:buChar char="•"/>
            </a:pPr>
            <a:r>
              <a:rPr lang="en-US" sz="2400" dirty="0" smtClean="0"/>
              <a:t>Additional </a:t>
            </a:r>
            <a:r>
              <a:rPr lang="en-US" sz="2400" dirty="0"/>
              <a:t>explanation </a:t>
            </a:r>
            <a:r>
              <a:rPr lang="en-US" sz="2400" dirty="0" smtClean="0"/>
              <a:t>should specifically respond </a:t>
            </a:r>
            <a:r>
              <a:rPr lang="en-US" sz="2400" dirty="0"/>
              <a:t>to all of </a:t>
            </a:r>
            <a:r>
              <a:rPr lang="en-US" sz="2400" dirty="0" smtClean="0"/>
              <a:t>applicant’s </a:t>
            </a:r>
            <a:r>
              <a:rPr lang="en-US" sz="2400" dirty="0"/>
              <a:t>traversal arguments.  </a:t>
            </a:r>
          </a:p>
          <a:p>
            <a:pPr marL="633413" indent="-352425">
              <a:buFont typeface="Segoe UI" panose="020B0502040204020203" pitchFamily="34" charset="0"/>
              <a:buChar char="–"/>
            </a:pPr>
            <a:r>
              <a:rPr lang="en-US" sz="1900" dirty="0" smtClean="0"/>
              <a:t>Applicant </a:t>
            </a:r>
            <a:r>
              <a:rPr lang="en-US" sz="1900" dirty="0"/>
              <a:t>may petition a traversed, final restriction under 37 </a:t>
            </a:r>
            <a:r>
              <a:rPr lang="en-US" sz="1900" dirty="0" smtClean="0"/>
              <a:t>C.F.R. 1.144 </a:t>
            </a:r>
            <a:r>
              <a:rPr lang="en-US" sz="1900" dirty="0"/>
              <a:t>at any time before </a:t>
            </a:r>
            <a:r>
              <a:rPr lang="en-US" sz="1900" dirty="0" smtClean="0"/>
              <a:t>appeal.</a:t>
            </a:r>
            <a:endParaRPr lang="en-US" sz="1900" dirty="0"/>
          </a:p>
          <a:p>
            <a:pPr marL="633413" indent="-352425">
              <a:buFont typeface="Segoe UI" panose="020B0502040204020203" pitchFamily="34" charset="0"/>
              <a:buChar char="–"/>
            </a:pPr>
            <a:r>
              <a:rPr lang="en-US" sz="1900" dirty="0"/>
              <a:t>If </a:t>
            </a:r>
            <a:r>
              <a:rPr lang="en-US" sz="1900" dirty="0" smtClean="0"/>
              <a:t>a petition is granted or granted-in-part, examiner </a:t>
            </a:r>
            <a:r>
              <a:rPr lang="en-US" sz="1900" dirty="0"/>
              <a:t>must examine </a:t>
            </a:r>
            <a:r>
              <a:rPr lang="en-US" sz="1900" dirty="0" smtClean="0"/>
              <a:t>the claims that are no longer subject to restriction as set forth in the petition decision in </a:t>
            </a:r>
            <a:r>
              <a:rPr lang="en-US" sz="1900" dirty="0"/>
              <a:t>the </a:t>
            </a:r>
            <a:r>
              <a:rPr lang="en-US" sz="1900" dirty="0" smtClean="0"/>
              <a:t>next office action.</a:t>
            </a:r>
          </a:p>
          <a:p>
            <a:pPr marL="280988" indent="0">
              <a:buNone/>
            </a:pPr>
            <a:endParaRPr lang="en-US" sz="2400" dirty="0"/>
          </a:p>
          <a:p>
            <a:pPr marL="0" indent="0">
              <a:buNone/>
            </a:pPr>
            <a:r>
              <a:rPr lang="en-US" sz="2000" i="1" dirty="0" smtClean="0"/>
              <a:t>MPEP 818.01(d) </a:t>
            </a:r>
            <a:r>
              <a:rPr lang="en-US" sz="2000" dirty="0" smtClean="0"/>
              <a:t>for additional details regarding traversal of a restriction requirement with linking claims. </a:t>
            </a:r>
            <a:endParaRPr lang="en-US" sz="2000"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83</a:t>
            </a:fld>
            <a:endParaRPr lang="en-US"/>
          </a:p>
        </p:txBody>
      </p:sp>
    </p:spTree>
    <p:extLst>
      <p:ext uri="{BB962C8B-B14F-4D97-AF65-F5344CB8AC3E}">
        <p14:creationId xmlns:p14="http://schemas.microsoft.com/office/powerpoint/2010/main" val="30478349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Timing of a restriction requirement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pPr marL="280988" indent="-280988"/>
            <a:r>
              <a:rPr lang="en-US" sz="2000" dirty="0"/>
              <a:t>37 </a:t>
            </a:r>
            <a:r>
              <a:rPr lang="en-US" sz="2000" dirty="0" smtClean="0"/>
              <a:t>C.F.R. 1.142(a) </a:t>
            </a:r>
            <a:r>
              <a:rPr lang="en-US" sz="2000" dirty="0"/>
              <a:t>Requirement for restriction states:</a:t>
            </a:r>
          </a:p>
          <a:p>
            <a:pPr marL="914400" indent="0">
              <a:buNone/>
            </a:pPr>
            <a:r>
              <a:rPr lang="en-US" sz="2000" i="1" dirty="0" smtClean="0"/>
              <a:t>…</a:t>
            </a:r>
            <a:r>
              <a:rPr lang="en-US" sz="2000" i="1" dirty="0"/>
              <a:t>Such requirement will normally be made before any action on the merits; however, it may be made at any time before final </a:t>
            </a:r>
            <a:r>
              <a:rPr lang="en-US" sz="2000" i="1" dirty="0" smtClean="0"/>
              <a:t>action. </a:t>
            </a:r>
            <a:endParaRPr lang="en-US" sz="2000" i="1" dirty="0"/>
          </a:p>
          <a:p>
            <a:pPr marL="280988" indent="-280988"/>
            <a:r>
              <a:rPr lang="en-US" sz="2000" b="1" dirty="0" smtClean="0"/>
              <a:t>Restrictions </a:t>
            </a:r>
            <a:r>
              <a:rPr lang="en-US" sz="2000" b="1" dirty="0"/>
              <a:t>after first </a:t>
            </a:r>
            <a:r>
              <a:rPr lang="en-US" sz="2000" b="1" dirty="0" smtClean="0"/>
              <a:t>office </a:t>
            </a:r>
            <a:r>
              <a:rPr lang="en-US" sz="2000" b="1" dirty="0"/>
              <a:t>action should be rare. </a:t>
            </a:r>
            <a:r>
              <a:rPr lang="en-US" sz="2000" dirty="0" smtClean="0"/>
              <a:t>Due </a:t>
            </a:r>
            <a:r>
              <a:rPr lang="en-US" sz="2000" dirty="0"/>
              <a:t>to the requirement that a serious burden on the </a:t>
            </a:r>
            <a:r>
              <a:rPr lang="en-US" sz="2000" dirty="0" smtClean="0"/>
              <a:t>examiner </a:t>
            </a:r>
            <a:r>
              <a:rPr lang="en-US" sz="2000" dirty="0"/>
              <a:t>exists, restriction is not normally appropriate if the invention has been searched and the claims have been </a:t>
            </a:r>
            <a:r>
              <a:rPr lang="en-US" sz="2000" dirty="0" smtClean="0"/>
              <a:t>examined.</a:t>
            </a:r>
          </a:p>
          <a:p>
            <a:pPr marL="0" indent="0">
              <a:buNone/>
            </a:pPr>
            <a:endParaRPr lang="en-US" sz="1800" dirty="0" smtClean="0">
              <a:solidFill>
                <a:schemeClr val="tx1">
                  <a:lumMod val="50000"/>
                  <a:lumOff val="50000"/>
                </a:schemeClr>
              </a:solidFill>
            </a:endParaRPr>
          </a:p>
          <a:p>
            <a:pPr marL="0" indent="0">
              <a:buNone/>
            </a:pPr>
            <a:r>
              <a:rPr lang="en-US" sz="1600" i="1" dirty="0" smtClean="0"/>
              <a:t>MPEP 811 and 818.02(b) </a:t>
            </a:r>
            <a:r>
              <a:rPr lang="en-US" sz="1600" dirty="0" smtClean="0"/>
              <a:t>provide guidance in making later restrictions between species/linked claims, where only generic claims were first presented and prosecuted.</a:t>
            </a:r>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84</a:t>
            </a:fld>
            <a:endParaRPr lang="en-US"/>
          </a:p>
        </p:txBody>
      </p:sp>
    </p:spTree>
    <p:extLst>
      <p:ext uri="{BB962C8B-B14F-4D97-AF65-F5344CB8AC3E}">
        <p14:creationId xmlns:p14="http://schemas.microsoft.com/office/powerpoint/2010/main" val="31832995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rPr>
              <a:t>Election by original presentation</a:t>
            </a:r>
            <a:endParaRPr lang="en-US" altLang="en-US" sz="32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1448944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Election by original presentation</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92500" lnSpcReduction="10000"/>
          </a:bodyPr>
          <a:lstStyle/>
          <a:p>
            <a:pPr marL="457200" indent="-457200">
              <a:lnSpc>
                <a:spcPct val="110000"/>
              </a:lnSpc>
            </a:pPr>
            <a:r>
              <a:rPr lang="en-US" sz="2400" dirty="0" smtClean="0"/>
              <a:t>Election </a:t>
            </a:r>
            <a:r>
              <a:rPr lang="en-US" sz="2400" dirty="0"/>
              <a:t>by original presentation </a:t>
            </a:r>
            <a:r>
              <a:rPr lang="en-US" sz="2400" dirty="0" smtClean="0"/>
              <a:t>limits the </a:t>
            </a:r>
            <a:r>
              <a:rPr lang="en-US" sz="2400" b="1" dirty="0"/>
              <a:t>subsequent </a:t>
            </a:r>
            <a:r>
              <a:rPr lang="en-US" sz="2400" b="1" dirty="0" smtClean="0"/>
              <a:t>prosecution </a:t>
            </a:r>
            <a:r>
              <a:rPr lang="en-US" sz="2400" dirty="0" smtClean="0"/>
              <a:t>to </a:t>
            </a:r>
            <a:r>
              <a:rPr lang="en-US" sz="2400" dirty="0"/>
              <a:t>the </a:t>
            </a:r>
            <a:r>
              <a:rPr lang="en-US" sz="2400" dirty="0" smtClean="0"/>
              <a:t>initially-examined (acted upon) invention in </a:t>
            </a:r>
            <a:r>
              <a:rPr lang="en-US" sz="2400" dirty="0"/>
              <a:t>a single </a:t>
            </a:r>
            <a:r>
              <a:rPr lang="en-US" sz="2400" dirty="0" smtClean="0"/>
              <a:t>application.</a:t>
            </a:r>
            <a:endParaRPr lang="en-US" sz="2400" dirty="0"/>
          </a:p>
          <a:p>
            <a:pPr marL="457200" indent="-457200">
              <a:lnSpc>
                <a:spcPct val="110000"/>
              </a:lnSpc>
            </a:pPr>
            <a:r>
              <a:rPr lang="en-US" sz="2400" dirty="0" smtClean="0"/>
              <a:t>Applicants </a:t>
            </a:r>
            <a:r>
              <a:rPr lang="en-US" sz="2400" dirty="0"/>
              <a:t>are </a:t>
            </a:r>
            <a:r>
              <a:rPr lang="en-US" sz="2400" dirty="0" smtClean="0"/>
              <a:t>generally not permitted to switch inventions </a:t>
            </a:r>
            <a:r>
              <a:rPr lang="en-US" sz="2400" dirty="0"/>
              <a:t>after an election is made in response to a </a:t>
            </a:r>
            <a:r>
              <a:rPr lang="en-US" sz="2400" dirty="0" smtClean="0"/>
              <a:t>restriction requirement, and there has been an office action on the merits of the elected invention.</a:t>
            </a:r>
            <a:endParaRPr lang="en-US" sz="2400" dirty="0"/>
          </a:p>
          <a:p>
            <a:pPr marL="914400" indent="-457200">
              <a:lnSpc>
                <a:spcPct val="110000"/>
              </a:lnSpc>
              <a:buFont typeface="Segoe UI" panose="020B0502040204020203" pitchFamily="34" charset="0"/>
              <a:buChar char="–"/>
            </a:pPr>
            <a:r>
              <a:rPr lang="en-US" sz="2400" dirty="0" smtClean="0"/>
              <a:t>Requests for continued examination (RCEs) </a:t>
            </a:r>
            <a:r>
              <a:rPr lang="en-US" sz="2400" dirty="0"/>
              <a:t>may not be used as a matter of right to shift </a:t>
            </a:r>
            <a:r>
              <a:rPr lang="en-US" sz="2400" dirty="0" smtClean="0"/>
              <a:t>inventions.</a:t>
            </a:r>
          </a:p>
          <a:p>
            <a:pPr marL="457200" indent="0">
              <a:buNone/>
            </a:pPr>
            <a:endParaRPr lang="en-US" sz="1800" dirty="0" smtClean="0"/>
          </a:p>
          <a:p>
            <a:pPr marL="0" indent="0">
              <a:buNone/>
            </a:pPr>
            <a:r>
              <a:rPr lang="en-US" sz="2000" i="1" dirty="0" smtClean="0"/>
              <a:t>MPEP 706.06(h)VI(B), 818.02(a)</a:t>
            </a:r>
            <a:r>
              <a:rPr lang="en-US" sz="2000" dirty="0" smtClean="0"/>
              <a:t>, </a:t>
            </a:r>
            <a:r>
              <a:rPr lang="en-US" sz="2000" i="1" dirty="0" smtClean="0"/>
              <a:t>819, 821.03</a:t>
            </a:r>
            <a:endParaRPr lang="en-US" sz="20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86</a:t>
            </a:fld>
            <a:endParaRPr lang="en-US"/>
          </a:p>
        </p:txBody>
      </p:sp>
    </p:spTree>
    <p:extLst>
      <p:ext uri="{BB962C8B-B14F-4D97-AF65-F5344CB8AC3E}">
        <p14:creationId xmlns:p14="http://schemas.microsoft.com/office/powerpoint/2010/main" val="150506605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Election by original presentation (</a:t>
            </a:r>
            <a:r>
              <a:rPr lang="en-US" altLang="en-US" sz="3200" i="1" dirty="0" smtClean="0">
                <a:solidFill>
                  <a:srgbClr val="000000"/>
                </a:solidFill>
                <a:latin typeface="Segoe UI" panose="020B0502040204020203" pitchFamily="34" charset="0"/>
              </a:rPr>
              <a:t>cont.</a:t>
            </a:r>
            <a:r>
              <a:rPr lang="en-US" altLang="en-US" sz="3200" dirty="0" smtClean="0">
                <a:solidFill>
                  <a:srgbClr val="000000"/>
                </a:solidFill>
                <a:latin typeface="Segoe UI" panose="020B0502040204020203" pitchFamily="34" charset="0"/>
              </a:rPr>
              <a: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92500" lnSpcReduction="10000"/>
          </a:bodyPr>
          <a:lstStyle/>
          <a:p>
            <a:pPr marL="236538" indent="-236538">
              <a:lnSpc>
                <a:spcPct val="110000"/>
              </a:lnSpc>
            </a:pPr>
            <a:r>
              <a:rPr lang="en-US" sz="2400" dirty="0"/>
              <a:t>If </a:t>
            </a:r>
            <a:r>
              <a:rPr lang="en-US" sz="2400" dirty="0" smtClean="0"/>
              <a:t>applicant </a:t>
            </a:r>
            <a:r>
              <a:rPr lang="en-US" sz="2400" dirty="0"/>
              <a:t>later </a:t>
            </a:r>
            <a:r>
              <a:rPr lang="en-US" sz="2400" dirty="0" smtClean="0"/>
              <a:t>presents claims directed to an invention that is independent or distinct from claims previously examined on the merits, such claims may be withdrawn from consideration as being directed to a non-elected invention. </a:t>
            </a:r>
          </a:p>
          <a:p>
            <a:pPr marL="577851" lvl="1" indent="-236538">
              <a:lnSpc>
                <a:spcPct val="110000"/>
              </a:lnSpc>
            </a:pPr>
            <a:r>
              <a:rPr lang="en-US" sz="2000" dirty="0" smtClean="0"/>
              <a:t>Use </a:t>
            </a:r>
            <a:r>
              <a:rPr lang="en-US" sz="2000" dirty="0"/>
              <a:t>FP 8.04 to notify the </a:t>
            </a:r>
            <a:r>
              <a:rPr lang="en-US" sz="2000" dirty="0" smtClean="0"/>
              <a:t>applicant </a:t>
            </a:r>
            <a:r>
              <a:rPr lang="en-US" sz="2000" dirty="0"/>
              <a:t>that those claims </a:t>
            </a:r>
            <a:r>
              <a:rPr lang="en-US" sz="2000" dirty="0" smtClean="0"/>
              <a:t>will not be </a:t>
            </a:r>
            <a:r>
              <a:rPr lang="en-US" sz="2000" dirty="0"/>
              <a:t>examined </a:t>
            </a:r>
            <a:r>
              <a:rPr lang="en-US" sz="2000" dirty="0" smtClean="0"/>
              <a:t>due to </a:t>
            </a:r>
            <a:r>
              <a:rPr lang="en-US" sz="2000" dirty="0"/>
              <a:t>election by original </a:t>
            </a:r>
            <a:r>
              <a:rPr lang="en-US" sz="2000" dirty="0" smtClean="0"/>
              <a:t>presentation.</a:t>
            </a:r>
            <a:endParaRPr lang="en-US" sz="2000" dirty="0"/>
          </a:p>
          <a:p>
            <a:pPr marL="236538" indent="-236538">
              <a:lnSpc>
                <a:spcPct val="110000"/>
              </a:lnSpc>
            </a:pPr>
            <a:r>
              <a:rPr lang="en-US" sz="2400" dirty="0"/>
              <a:t>An amendment cancelling </a:t>
            </a:r>
            <a:r>
              <a:rPr lang="en-US" sz="2400" dirty="0" smtClean="0"/>
              <a:t>all claims </a:t>
            </a:r>
            <a:r>
              <a:rPr lang="en-US" sz="2400" dirty="0"/>
              <a:t>drawn to the elected invention and presenting only claims drawn to the </a:t>
            </a:r>
            <a:r>
              <a:rPr lang="en-US" sz="2400" dirty="0" smtClean="0"/>
              <a:t>non-elected </a:t>
            </a:r>
            <a:r>
              <a:rPr lang="en-US" sz="2400" dirty="0"/>
              <a:t>invention should not be entered. </a:t>
            </a:r>
            <a:r>
              <a:rPr lang="en-US" sz="2400" dirty="0" smtClean="0"/>
              <a:t>Such </a:t>
            </a:r>
            <a:r>
              <a:rPr lang="en-US" sz="2400" dirty="0"/>
              <a:t>an amendment is </a:t>
            </a:r>
            <a:r>
              <a:rPr lang="en-US" sz="2400" dirty="0" smtClean="0"/>
              <a:t>non-responsive. Applicant </a:t>
            </a:r>
            <a:r>
              <a:rPr lang="en-US" sz="2400" dirty="0"/>
              <a:t>should be notified using FP 8.26</a:t>
            </a:r>
            <a:r>
              <a:rPr lang="en-US" sz="2400" dirty="0" smtClean="0"/>
              <a:t>.</a:t>
            </a:r>
          </a:p>
          <a:p>
            <a:pPr marL="0" indent="0">
              <a:buNone/>
            </a:pPr>
            <a:endParaRPr lang="en-US" sz="1100" dirty="0" smtClean="0"/>
          </a:p>
          <a:p>
            <a:pPr marL="0" indent="0">
              <a:buNone/>
            </a:pPr>
            <a:r>
              <a:rPr lang="en-US" sz="1700" i="1" dirty="0" smtClean="0"/>
              <a:t>MPEP 821.03</a:t>
            </a:r>
            <a:endParaRPr lang="en-US" sz="17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87</a:t>
            </a:fld>
            <a:endParaRPr lang="en-US"/>
          </a:p>
        </p:txBody>
      </p:sp>
    </p:spTree>
    <p:extLst>
      <p:ext uri="{BB962C8B-B14F-4D97-AF65-F5344CB8AC3E}">
        <p14:creationId xmlns:p14="http://schemas.microsoft.com/office/powerpoint/2010/main" val="42402019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Election by original presentation (</a:t>
            </a:r>
            <a:r>
              <a:rPr lang="en-US" altLang="en-US" sz="3200" i="1" dirty="0" smtClean="0">
                <a:solidFill>
                  <a:srgbClr val="000000"/>
                </a:solidFill>
                <a:latin typeface="Segoe UI" panose="020B0502040204020203" pitchFamily="34" charset="0"/>
              </a:rPr>
              <a:t>cont.</a:t>
            </a:r>
            <a:r>
              <a:rPr lang="en-US" altLang="en-US" sz="3200" dirty="0" smtClean="0">
                <a:solidFill>
                  <a:srgbClr val="000000"/>
                </a:solidFill>
                <a:latin typeface="Segoe UI" panose="020B0502040204020203" pitchFamily="34" charset="0"/>
              </a:rPr>
              <a: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Autofit/>
          </a:bodyPr>
          <a:lstStyle/>
          <a:p>
            <a:pPr>
              <a:lnSpc>
                <a:spcPct val="120000"/>
              </a:lnSpc>
              <a:buFont typeface="Arial" panose="020B0604020202020204" pitchFamily="34" charset="0"/>
              <a:buChar char="•"/>
            </a:pPr>
            <a:r>
              <a:rPr lang="en-US" sz="1600" dirty="0" smtClean="0"/>
              <a:t>Originally presented claims may be considered constructively elected regardless of whether a </a:t>
            </a:r>
            <a:r>
              <a:rPr lang="en-US" sz="1600" dirty="0"/>
              <a:t>restriction requirement was </a:t>
            </a:r>
            <a:r>
              <a:rPr lang="en-US" sz="1600" dirty="0" smtClean="0"/>
              <a:t>previously </a:t>
            </a:r>
            <a:r>
              <a:rPr lang="en-US" sz="1600" dirty="0"/>
              <a:t>issued by </a:t>
            </a:r>
            <a:r>
              <a:rPr lang="en-US" sz="1600" dirty="0" smtClean="0"/>
              <a:t>the examiner (e.g., </a:t>
            </a:r>
            <a:r>
              <a:rPr lang="en-US" sz="1600" dirty="0"/>
              <a:t>where original claims were directed to only one invention, </a:t>
            </a:r>
            <a:r>
              <a:rPr lang="en-US" sz="1600" dirty="0" smtClean="0"/>
              <a:t>but </a:t>
            </a:r>
            <a:r>
              <a:rPr lang="en-US" sz="1600" dirty="0"/>
              <a:t>after </a:t>
            </a:r>
            <a:r>
              <a:rPr lang="en-US" sz="1600" dirty="0" smtClean="0"/>
              <a:t>an action on the merits, applicant </a:t>
            </a:r>
            <a:r>
              <a:rPr lang="en-US" sz="1600" dirty="0"/>
              <a:t>introduced claims to a second, patentably distinct invention</a:t>
            </a:r>
            <a:r>
              <a:rPr lang="en-US" sz="1600" dirty="0" smtClean="0"/>
              <a:t>).</a:t>
            </a:r>
          </a:p>
          <a:p>
            <a:pPr marL="0" indent="0">
              <a:lnSpc>
                <a:spcPct val="120000"/>
              </a:lnSpc>
              <a:buNone/>
            </a:pPr>
            <a:endParaRPr lang="en-US" sz="1600" dirty="0"/>
          </a:p>
          <a:p>
            <a:pPr>
              <a:lnSpc>
                <a:spcPct val="120000"/>
              </a:lnSpc>
            </a:pPr>
            <a:r>
              <a:rPr lang="en-US" sz="1600" dirty="0" smtClean="0"/>
              <a:t>When applying election by original presentation, the </a:t>
            </a:r>
            <a:r>
              <a:rPr lang="en-US" sz="1600" dirty="0"/>
              <a:t>next office action should include a full </a:t>
            </a:r>
            <a:r>
              <a:rPr lang="en-US" sz="1600" dirty="0" smtClean="0"/>
              <a:t>explanation of why the new invention(s) is/are independent or distinct from the originally presented invention, using the same reasoning and relationships discussed for restriction. </a:t>
            </a:r>
          </a:p>
          <a:p>
            <a:pPr lvl="1">
              <a:lnSpc>
                <a:spcPct val="120000"/>
              </a:lnSpc>
            </a:pPr>
            <a:r>
              <a:rPr lang="en-US" sz="1600" dirty="0" smtClean="0"/>
              <a:t>The office action should also include the </a:t>
            </a:r>
            <a:r>
              <a:rPr lang="en-US" sz="1600" dirty="0"/>
              <a:t>e</a:t>
            </a:r>
            <a:r>
              <a:rPr lang="en-US" sz="1600" dirty="0" smtClean="0"/>
              <a:t>lection </a:t>
            </a:r>
            <a:r>
              <a:rPr lang="en-US" sz="1600" dirty="0"/>
              <a:t>by </a:t>
            </a:r>
            <a:r>
              <a:rPr lang="en-US" sz="1600" dirty="0" smtClean="0"/>
              <a:t>original presentation </a:t>
            </a:r>
            <a:r>
              <a:rPr lang="en-US" sz="1600" dirty="0"/>
              <a:t>form </a:t>
            </a:r>
            <a:r>
              <a:rPr lang="en-US" sz="1600" dirty="0" smtClean="0"/>
              <a:t>paragraph (FP 8.04). </a:t>
            </a:r>
            <a:endParaRPr lang="en-US" sz="1600" dirty="0"/>
          </a:p>
          <a:p>
            <a:pPr marL="0" indent="0">
              <a:buNone/>
            </a:pPr>
            <a:endParaRPr lang="en-US" sz="1600" i="1" dirty="0" smtClean="0">
              <a:solidFill>
                <a:schemeClr val="bg1">
                  <a:lumMod val="65000"/>
                </a:schemeClr>
              </a:solidFill>
            </a:endParaRPr>
          </a:p>
          <a:p>
            <a:pPr marL="0" indent="0">
              <a:buNone/>
            </a:pPr>
            <a:r>
              <a:rPr lang="en-US" sz="1600" i="1" dirty="0" smtClean="0"/>
              <a:t>MPEP 821.03</a:t>
            </a:r>
            <a:endParaRPr lang="en-US" sz="16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88</a:t>
            </a:fld>
            <a:endParaRPr lang="en-US"/>
          </a:p>
        </p:txBody>
      </p:sp>
    </p:spTree>
    <p:extLst>
      <p:ext uri="{BB962C8B-B14F-4D97-AF65-F5344CB8AC3E}">
        <p14:creationId xmlns:p14="http://schemas.microsoft.com/office/powerpoint/2010/main" val="20214374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on election by original presentation</a:t>
            </a:r>
            <a:endParaRPr lang="en-US" dirty="0"/>
          </a:p>
        </p:txBody>
      </p:sp>
      <p:sp>
        <p:nvSpPr>
          <p:cNvPr id="3" name="Content Placeholder 2"/>
          <p:cNvSpPr>
            <a:spLocks noGrp="1"/>
          </p:cNvSpPr>
          <p:nvPr>
            <p:ph idx="1"/>
          </p:nvPr>
        </p:nvSpPr>
        <p:spPr/>
        <p:txBody>
          <a:bodyPr/>
          <a:lstStyle/>
          <a:p>
            <a:pPr marL="0" indent="0">
              <a:buNone/>
            </a:pPr>
            <a:r>
              <a:rPr lang="en-US" sz="2000" dirty="0"/>
              <a:t>Election by </a:t>
            </a:r>
            <a:r>
              <a:rPr lang="en-US" sz="2000" dirty="0" smtClean="0"/>
              <a:t>original presentation </a:t>
            </a:r>
            <a:r>
              <a:rPr lang="en-US" sz="2000" dirty="0"/>
              <a:t>is NOT applicable </a:t>
            </a:r>
            <a:r>
              <a:rPr lang="en-US" sz="2000" dirty="0" smtClean="0"/>
              <a:t>when:</a:t>
            </a:r>
            <a:endParaRPr lang="en-US" sz="2000" dirty="0"/>
          </a:p>
          <a:p>
            <a:pPr lvl="1">
              <a:buFont typeface="Arial" panose="020B0604020202020204" pitchFamily="34" charset="0"/>
              <a:buChar char="•"/>
            </a:pPr>
            <a:r>
              <a:rPr lang="en-US" sz="2000" dirty="0" smtClean="0"/>
              <a:t>A </a:t>
            </a:r>
            <a:r>
              <a:rPr lang="en-US" sz="2000" dirty="0"/>
              <a:t>provisional election of a single species was made in accordance with MPEP </a:t>
            </a:r>
            <a:r>
              <a:rPr lang="en-US" sz="2000" dirty="0" smtClean="0"/>
              <a:t>803.02</a:t>
            </a:r>
            <a:r>
              <a:rPr lang="en-US" dirty="0" smtClean="0"/>
              <a:t> </a:t>
            </a:r>
            <a:r>
              <a:rPr lang="en-US" dirty="0"/>
              <a:t>in a Markush claim </a:t>
            </a:r>
            <a:r>
              <a:rPr lang="en-US" sz="2000" dirty="0" smtClean="0"/>
              <a:t>and applicant </a:t>
            </a:r>
            <a:r>
              <a:rPr lang="en-US" sz="2000" dirty="0"/>
              <a:t>amends the claims such that the elected species is </a:t>
            </a:r>
            <a:r>
              <a:rPr lang="en-US" sz="2000" dirty="0" smtClean="0"/>
              <a:t>cancelled. </a:t>
            </a:r>
            <a:r>
              <a:rPr lang="en-US" sz="2000" dirty="0"/>
              <a:t> </a:t>
            </a:r>
          </a:p>
          <a:p>
            <a:pPr lvl="1">
              <a:buFont typeface="Arial" panose="020B0604020202020204" pitchFamily="34" charset="0"/>
              <a:buChar char="•"/>
            </a:pPr>
            <a:r>
              <a:rPr lang="en-US" sz="2000" dirty="0" smtClean="0"/>
              <a:t>Applicant </a:t>
            </a:r>
            <a:r>
              <a:rPr lang="en-US" sz="2000" dirty="0"/>
              <a:t>presents claims that could not have been restricted from the claims drawn to the elected invention had they been presented </a:t>
            </a:r>
            <a:r>
              <a:rPr lang="en-US" sz="2000" dirty="0" smtClean="0"/>
              <a:t>earlier.</a:t>
            </a:r>
            <a:endParaRPr lang="en-US" sz="20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89</a:t>
            </a:fld>
            <a:endParaRPr lang="en-US"/>
          </a:p>
        </p:txBody>
      </p:sp>
    </p:spTree>
    <p:extLst>
      <p:ext uri="{BB962C8B-B14F-4D97-AF65-F5344CB8AC3E}">
        <p14:creationId xmlns:p14="http://schemas.microsoft.com/office/powerpoint/2010/main" val="2710612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defTabSz="380985">
              <a:defRPr/>
            </a:pPr>
            <a:r>
              <a:rPr lang="en-US" altLang="en-US" sz="3200" dirty="0" smtClean="0">
                <a:solidFill>
                  <a:srgbClr val="000000"/>
                </a:solidFill>
                <a:latin typeface="Segoe UI" panose="020B0502040204020203" pitchFamily="34" charset="0"/>
              </a:rPr>
              <a:t>Related but distinct inventions (cont.)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a:bodyPr>
          <a:lstStyle/>
          <a:p>
            <a:r>
              <a:rPr lang="en-US" sz="2000" dirty="0" smtClean="0"/>
              <a:t>Two or more inventions are related (i.e., not independent) if they are disclosed as connected in at least one of design (e.g</a:t>
            </a:r>
            <a:r>
              <a:rPr lang="en-US" sz="2000" dirty="0"/>
              <a:t>., structure or method of manufacture), operation (e.g., function or method of use), or effect</a:t>
            </a:r>
            <a:r>
              <a:rPr lang="en-US" sz="2000" dirty="0" smtClean="0"/>
              <a:t>.</a:t>
            </a:r>
          </a:p>
          <a:p>
            <a:pPr lvl="1">
              <a:buFont typeface="Segoe UI" panose="020B0502040204020203" pitchFamily="34" charset="0"/>
              <a:buChar char="̵"/>
            </a:pPr>
            <a:r>
              <a:rPr lang="en-US" sz="1600" dirty="0" smtClean="0"/>
              <a:t>Related </a:t>
            </a:r>
            <a:r>
              <a:rPr lang="en-US" sz="1600" dirty="0"/>
              <a:t>inventions are </a:t>
            </a:r>
            <a:r>
              <a:rPr lang="en-US" sz="1600" b="1" dirty="0"/>
              <a:t>distinct</a:t>
            </a:r>
            <a:r>
              <a:rPr lang="en-US" sz="1600" dirty="0"/>
              <a:t> if the inventions </a:t>
            </a:r>
            <a:r>
              <a:rPr lang="en-US" sz="1600" b="1" dirty="0"/>
              <a:t>as claimed</a:t>
            </a:r>
            <a:r>
              <a:rPr lang="en-US" sz="1600" dirty="0"/>
              <a:t> are not connected in at least one of design, operation, or effect (e.g., can be made by, or used in, a materially different process) and wherein at least one invention is PATENTABLE (novel and nonobvious) OVER THE OTHER (though they may each be unpatentable over the prior art). </a:t>
            </a:r>
            <a:endParaRPr lang="en-US" sz="1600" dirty="0" smtClean="0"/>
          </a:p>
          <a:p>
            <a:pPr marL="344488" indent="-344488" defTabSz="485775">
              <a:buFont typeface="Arial" panose="020B0604020202020204" pitchFamily="34" charset="0"/>
              <a:buChar char="•"/>
            </a:pPr>
            <a:r>
              <a:rPr lang="en-US" sz="2000" dirty="0" smtClean="0"/>
              <a:t>Restriction can be required when related inventions can be shown to be distinct and there would be a serious burden on the examiner if restriction is not required. </a:t>
            </a:r>
            <a:endParaRPr lang="en-US" sz="2000" dirty="0"/>
          </a:p>
          <a:p>
            <a:pPr marL="0" indent="0">
              <a:buNone/>
            </a:pPr>
            <a:r>
              <a:rPr lang="en-US" sz="1600" i="1" dirty="0" smtClean="0"/>
              <a:t>MPEP 802.01 II and 806.05</a:t>
            </a:r>
            <a:endParaRPr lang="en-US" sz="16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9</a:t>
            </a:fld>
            <a:endParaRPr lang="en-US"/>
          </a:p>
        </p:txBody>
      </p:sp>
    </p:spTree>
    <p:extLst>
      <p:ext uri="{BB962C8B-B14F-4D97-AF65-F5344CB8AC3E}">
        <p14:creationId xmlns:p14="http://schemas.microsoft.com/office/powerpoint/2010/main" val="42671875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Knowledge check 12</a:t>
            </a:r>
            <a:endParaRPr lang="en-US" sz="3000" dirty="0"/>
          </a:p>
        </p:txBody>
      </p:sp>
      <p:sp>
        <p:nvSpPr>
          <p:cNvPr id="8" name="Content Placeholder 7"/>
          <p:cNvSpPr>
            <a:spLocks noGrp="1"/>
          </p:cNvSpPr>
          <p:nvPr>
            <p:ph idx="1"/>
          </p:nvPr>
        </p:nvSpPr>
        <p:spPr/>
        <p:txBody>
          <a:bodyPr/>
          <a:lstStyle/>
          <a:p>
            <a:r>
              <a:rPr lang="en-US" sz="1800" dirty="0" smtClean="0"/>
              <a:t>Original application includes the following claims:</a:t>
            </a:r>
          </a:p>
          <a:p>
            <a:endParaRPr lang="en-US" sz="1600" dirty="0" smtClean="0"/>
          </a:p>
          <a:p>
            <a:pPr marL="514350" indent="-6350">
              <a:buNone/>
            </a:pPr>
            <a:r>
              <a:rPr lang="en-US" sz="1600" dirty="0"/>
              <a:t>Claim 1. A toolkit comprising a socket wrench, a hammer, and a screwdriver. </a:t>
            </a:r>
          </a:p>
          <a:p>
            <a:pPr marL="514350" indent="-6350">
              <a:buNone/>
            </a:pPr>
            <a:endParaRPr lang="en-US" sz="1600" dirty="0"/>
          </a:p>
          <a:p>
            <a:pPr marL="514350" indent="-6350">
              <a:buNone/>
            </a:pPr>
            <a:r>
              <a:rPr lang="en-US" sz="1600" dirty="0"/>
              <a:t>Claim 2. The toolkit of Claim 1, wherein the hammer is a ball peen hammer. </a:t>
            </a:r>
          </a:p>
          <a:p>
            <a:endParaRPr lang="en-US" sz="1800" dirty="0" smtClean="0"/>
          </a:p>
          <a:p>
            <a:r>
              <a:rPr lang="en-US" sz="1800" dirty="0"/>
              <a:t>Examiner completes a non-final office action examining </a:t>
            </a:r>
            <a:r>
              <a:rPr lang="en-US" sz="1800" dirty="0" smtClean="0"/>
              <a:t>claims </a:t>
            </a:r>
            <a:r>
              <a:rPr lang="en-US" sz="1800" dirty="0"/>
              <a:t>1 and 2</a:t>
            </a:r>
            <a:r>
              <a:rPr lang="en-US" sz="1800" dirty="0" smtClean="0"/>
              <a:t>.</a:t>
            </a:r>
          </a:p>
          <a:p>
            <a:endParaRPr lang="en-US" sz="1800" dirty="0" smtClean="0"/>
          </a:p>
          <a:p>
            <a:r>
              <a:rPr lang="en-US" sz="1800" dirty="0" smtClean="0"/>
              <a:t>Applicant </a:t>
            </a:r>
            <a:r>
              <a:rPr lang="en-US" sz="1800" dirty="0"/>
              <a:t>responds with the addition of the following new claim</a:t>
            </a:r>
            <a:r>
              <a:rPr lang="en-US" sz="1800" dirty="0" smtClean="0"/>
              <a:t>:</a:t>
            </a:r>
          </a:p>
          <a:p>
            <a:pPr marL="0" indent="0">
              <a:buNone/>
            </a:pPr>
            <a:endParaRPr lang="en-US" sz="1800" dirty="0"/>
          </a:p>
          <a:p>
            <a:pPr marL="398463" lvl="1" indent="0">
              <a:buNone/>
            </a:pPr>
            <a:r>
              <a:rPr lang="en-US" sz="1600" dirty="0" smtClean="0"/>
              <a:t>	Claim </a:t>
            </a:r>
            <a:r>
              <a:rPr lang="en-US" sz="1600" dirty="0"/>
              <a:t>3. A method of making a hammer comprising a step of casting. </a:t>
            </a:r>
          </a:p>
          <a:p>
            <a:pPr marL="0" indent="0">
              <a:buNone/>
            </a:pPr>
            <a:endParaRPr lang="en-US" sz="1600" dirty="0" smtClean="0"/>
          </a:p>
        </p:txBody>
      </p:sp>
      <p:sp>
        <p:nvSpPr>
          <p:cNvPr id="7" name="Date Placeholder 6"/>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90</a:t>
            </a:fld>
            <a:endParaRPr lang="en-US"/>
          </a:p>
        </p:txBody>
      </p:sp>
    </p:spTree>
    <p:extLst>
      <p:ext uri="{BB962C8B-B14F-4D97-AF65-F5344CB8AC3E}">
        <p14:creationId xmlns:p14="http://schemas.microsoft.com/office/powerpoint/2010/main" val="21129570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12 (</a:t>
            </a:r>
            <a:r>
              <a:rPr lang="en-US" i="1" dirty="0" smtClean="0"/>
              <a:t>cont</a:t>
            </a:r>
            <a:r>
              <a:rPr lang="en-US" dirty="0" smtClean="0"/>
              <a:t>.)</a:t>
            </a:r>
            <a:endParaRPr lang="en-US" dirty="0"/>
          </a:p>
        </p:txBody>
      </p:sp>
      <p:sp>
        <p:nvSpPr>
          <p:cNvPr id="3" name="Content Placeholder 2"/>
          <p:cNvSpPr>
            <a:spLocks noGrp="1"/>
          </p:cNvSpPr>
          <p:nvPr>
            <p:ph idx="1"/>
          </p:nvPr>
        </p:nvSpPr>
        <p:spPr/>
        <p:txBody>
          <a:bodyPr/>
          <a:lstStyle/>
          <a:p>
            <a:r>
              <a:rPr lang="en-US" sz="1800" dirty="0" smtClean="0"/>
              <a:t>Which </a:t>
            </a:r>
            <a:r>
              <a:rPr lang="en-US" sz="1800" dirty="0"/>
              <a:t>of the following actions can be taken by the examiner after the </a:t>
            </a:r>
            <a:r>
              <a:rPr lang="en-US" sz="1800" dirty="0" smtClean="0"/>
              <a:t>applicant </a:t>
            </a:r>
            <a:r>
              <a:rPr lang="en-US" sz="1800" dirty="0"/>
              <a:t>has added claim </a:t>
            </a:r>
            <a:r>
              <a:rPr lang="en-US" sz="1800" dirty="0" smtClean="0"/>
              <a:t>3 (multiple choice)?</a:t>
            </a:r>
            <a:endParaRPr lang="en-US" sz="1800" dirty="0"/>
          </a:p>
          <a:p>
            <a:r>
              <a:rPr lang="en-US" sz="1800" dirty="0" smtClean="0"/>
              <a:t>	Providing </a:t>
            </a:r>
            <a:r>
              <a:rPr lang="en-US" sz="1800" dirty="0"/>
              <a:t>an office action on the merits examining claims 1 and 2 and withdrawing claim 3 with no explanation as to why it has been withdrawn. </a:t>
            </a:r>
          </a:p>
          <a:p>
            <a:r>
              <a:rPr lang="en-US" sz="1800" dirty="0"/>
              <a:t>	Providing an office action on the merits examining claims 1 and 2 and withdrawing claim 3 with an explanation as to why the invention of claim 3 is independent or distinct from the originally presented claim set and why serious burden on the examiner exists</a:t>
            </a:r>
            <a:r>
              <a:rPr lang="en-US" sz="1800" dirty="0" smtClean="0"/>
              <a:t>.  </a:t>
            </a:r>
            <a:endParaRPr lang="en-US" sz="1800" dirty="0"/>
          </a:p>
          <a:p>
            <a:r>
              <a:rPr lang="en-US" sz="1800" dirty="0" smtClean="0"/>
              <a:t>	Providing </a:t>
            </a:r>
            <a:r>
              <a:rPr lang="en-US" sz="1800" dirty="0"/>
              <a:t>an office action on the merits examining claims 1 and 2 and withdrawing claim 3 with the explanation that claim 3 is drawn to a different statutory category than claims 1 and 2.  </a:t>
            </a:r>
          </a:p>
          <a:p>
            <a:r>
              <a:rPr lang="en-US" sz="1800" dirty="0"/>
              <a:t>	Sending out a Notice of Non-Compliant Amendment. </a:t>
            </a:r>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91</a:t>
            </a:fld>
            <a:endParaRPr lang="en-US" dirty="0"/>
          </a:p>
        </p:txBody>
      </p:sp>
    </p:spTree>
    <p:extLst>
      <p:ext uri="{BB962C8B-B14F-4D97-AF65-F5344CB8AC3E}">
        <p14:creationId xmlns:p14="http://schemas.microsoft.com/office/powerpoint/2010/main" val="38496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2" end="2"/>
                                            </p:txEl>
                                          </p:spTgt>
                                        </p:tgtEl>
                                        <p:attrNameLst>
                                          <p:attrName>style.color</p:attrName>
                                        </p:attrNameLst>
                                      </p:cBhvr>
                                      <p:to>
                                        <a:srgbClr val="00B050"/>
                                      </p:to>
                                    </p:animClr>
                                  </p:childTnLst>
                                </p:cTn>
                              </p:par>
                              <p:par>
                                <p:cTn id="7" presetID="26" presetClass="emph" presetSubtype="0" fill="hold" nodeType="withEffect">
                                  <p:stCondLst>
                                    <p:cond delay="0"/>
                                  </p:stCondLst>
                                  <p:childTnLst>
                                    <p:animEffect transition="out" filter="fade">
                                      <p:cBhvr>
                                        <p:cTn id="8" dur="500" tmFilter="0, 0; .2, .5; .8, .5; 1, 0"/>
                                        <p:tgtEl>
                                          <p:spTgt spid="3">
                                            <p:txEl>
                                              <p:pRg st="2" end="2"/>
                                            </p:txEl>
                                          </p:spTgt>
                                        </p:tgtEl>
                                      </p:cBhvr>
                                    </p:animEffect>
                                    <p:animScale>
                                      <p:cBhvr>
                                        <p:cTn id="9"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Knowledge check </a:t>
            </a:r>
            <a:r>
              <a:rPr lang="en-US" dirty="0" smtClean="0"/>
              <a:t>12</a:t>
            </a:r>
            <a:endParaRPr lang="en-US" dirty="0"/>
          </a:p>
        </p:txBody>
      </p:sp>
      <p:sp>
        <p:nvSpPr>
          <p:cNvPr id="8" name="Content Placeholder 7"/>
          <p:cNvSpPr>
            <a:spLocks noGrp="1"/>
          </p:cNvSpPr>
          <p:nvPr>
            <p:ph idx="1"/>
          </p:nvPr>
        </p:nvSpPr>
        <p:spPr/>
        <p:txBody>
          <a:bodyPr/>
          <a:lstStyle/>
          <a:p>
            <a:pPr marL="0" indent="0">
              <a:buNone/>
            </a:pPr>
            <a:endParaRPr lang="en-US" sz="1800" dirty="0" smtClean="0"/>
          </a:p>
          <a:p>
            <a:pPr marL="749300">
              <a:buNone/>
            </a:pPr>
            <a:r>
              <a:rPr lang="en-US" sz="1600" dirty="0" smtClean="0"/>
              <a:t>Claim 1. A toolkit comprising a socket wrench, a hammer, and a screwdriver. </a:t>
            </a:r>
          </a:p>
          <a:p>
            <a:pPr marL="749300">
              <a:buNone/>
            </a:pPr>
            <a:r>
              <a:rPr lang="en-US" sz="1600" dirty="0" smtClean="0"/>
              <a:t>Claim 2. The toolkit of Claim 1, wherein the hammer is a ball peen hammer. </a:t>
            </a:r>
            <a:endParaRPr lang="en-US" sz="1800" dirty="0"/>
          </a:p>
          <a:p>
            <a:pPr marL="398463" lvl="1" indent="0">
              <a:buNone/>
            </a:pPr>
            <a:r>
              <a:rPr lang="en-US" sz="1600" dirty="0"/>
              <a:t>Claim 3. A method of making a hammer comprising a step of casting. </a:t>
            </a:r>
          </a:p>
          <a:p>
            <a:endParaRPr lang="en-US" sz="1600" dirty="0" smtClean="0"/>
          </a:p>
          <a:p>
            <a:r>
              <a:rPr lang="en-US" sz="1800" dirty="0" smtClean="0"/>
              <a:t>Claim 3 can be withdrawn according to election by original presentation with an explanation as to why the invention of claim 3 is independent or distinct from the originally presented claims. For example, the hammer of the claimed toolkit can be made by the materially different process of stamping. </a:t>
            </a:r>
            <a:endParaRPr lang="en-US" sz="2100" dirty="0" smtClean="0"/>
          </a:p>
        </p:txBody>
      </p:sp>
      <p:sp>
        <p:nvSpPr>
          <p:cNvPr id="7" name="Date Placeholder 6"/>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92</a:t>
            </a:fld>
            <a:endParaRPr lang="en-US"/>
          </a:p>
        </p:txBody>
      </p:sp>
    </p:spTree>
    <p:extLst>
      <p:ext uri="{BB962C8B-B14F-4D97-AF65-F5344CB8AC3E}">
        <p14:creationId xmlns:p14="http://schemas.microsoft.com/office/powerpoint/2010/main" val="8051793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rtlCol="0">
            <a:noAutofit/>
          </a:bodyPr>
          <a:lstStyle/>
          <a:p>
            <a:pPr fontAlgn="auto">
              <a:spcAft>
                <a:spcPts val="0"/>
              </a:spcAft>
              <a:defRPr/>
            </a:pPr>
            <a:r>
              <a:rPr lang="en-US" altLang="en-US" sz="3200" dirty="0" smtClean="0">
                <a:latin typeface="Segoe UI" panose="020B0502040204020203" pitchFamily="34" charset="0"/>
              </a:rPr>
              <a:t>Rejoinder/withdrawal of restriction requirement</a:t>
            </a:r>
            <a:endParaRPr lang="en-US" altLang="en-US" sz="333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0940935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Rejoinder</a:t>
            </a:r>
            <a:endParaRPr lang="en-US" altLang="en-US" sz="267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70000" lnSpcReduction="20000"/>
          </a:bodyPr>
          <a:lstStyle/>
          <a:p>
            <a:pPr>
              <a:lnSpc>
                <a:spcPct val="110000"/>
              </a:lnSpc>
              <a:spcAft>
                <a:spcPts val="600"/>
              </a:spcAft>
            </a:pPr>
            <a:r>
              <a:rPr lang="en-US" sz="2600" dirty="0"/>
              <a:t>Rejoinder </a:t>
            </a:r>
            <a:r>
              <a:rPr lang="en-US" sz="2600" dirty="0" smtClean="0"/>
              <a:t>involves withdrawal of a restriction requirement between an allowable elected invention and a non-elected invention and examination of the formerly non-elected invention on the merits. </a:t>
            </a:r>
          </a:p>
          <a:p>
            <a:pPr>
              <a:lnSpc>
                <a:spcPct val="110000"/>
              </a:lnSpc>
              <a:spcAft>
                <a:spcPts val="600"/>
              </a:spcAft>
            </a:pPr>
            <a:r>
              <a:rPr lang="en-US" sz="2600" dirty="0" smtClean="0"/>
              <a:t>In order to be eligible for rejoinder, a claim to a non-elected invention must depend from or otherwise require all the limitations of an allowable claim. </a:t>
            </a:r>
          </a:p>
          <a:p>
            <a:pPr>
              <a:lnSpc>
                <a:spcPct val="110000"/>
              </a:lnSpc>
              <a:spcAft>
                <a:spcPts val="600"/>
              </a:spcAft>
            </a:pPr>
            <a:r>
              <a:rPr lang="en-US" sz="2600" dirty="0" smtClean="0"/>
              <a:t>Rejoined </a:t>
            </a:r>
            <a:r>
              <a:rPr lang="en-US" sz="2600" dirty="0"/>
              <a:t>claims must be fully examined for patentability in accordance with 37 CFR 1.104. Thus, to be allowable, the rejoined claims must meet all criteria for patentability including the requirements of 35 U.S.C. </a:t>
            </a:r>
            <a:r>
              <a:rPr lang="en-US" sz="2600" dirty="0" smtClean="0"/>
              <a:t>101</a:t>
            </a:r>
            <a:r>
              <a:rPr lang="en-US" sz="2600" dirty="0"/>
              <a:t>, 102, 103, and 112. </a:t>
            </a:r>
            <a:endParaRPr lang="en-US" sz="2600" dirty="0" smtClean="0"/>
          </a:p>
          <a:p>
            <a:pPr>
              <a:lnSpc>
                <a:spcPct val="110000"/>
              </a:lnSpc>
              <a:spcAft>
                <a:spcPts val="600"/>
              </a:spcAft>
            </a:pPr>
            <a:r>
              <a:rPr lang="en-US" sz="2600" dirty="0"/>
              <a:t>Any rejoinder must be clearly explained on the record.</a:t>
            </a:r>
          </a:p>
          <a:p>
            <a:pPr marL="0" indent="0">
              <a:lnSpc>
                <a:spcPct val="110000"/>
              </a:lnSpc>
              <a:spcAft>
                <a:spcPts val="600"/>
              </a:spcAft>
              <a:buNone/>
            </a:pPr>
            <a:endParaRPr lang="en-US" sz="2600" dirty="0" smtClean="0"/>
          </a:p>
          <a:p>
            <a:pPr marL="0" indent="0">
              <a:buNone/>
            </a:pPr>
            <a:endParaRPr lang="en-US" sz="2000" i="1" dirty="0">
              <a:solidFill>
                <a:schemeClr val="bg1">
                  <a:lumMod val="65000"/>
                </a:schemeClr>
              </a:solidFill>
            </a:endParaRPr>
          </a:p>
          <a:p>
            <a:pPr marL="0" indent="0">
              <a:buNone/>
            </a:pPr>
            <a:r>
              <a:rPr lang="en-US" sz="2300" i="1" dirty="0" smtClean="0"/>
              <a:t>MPEP 821.04</a:t>
            </a:r>
            <a:endParaRPr lang="en-US" sz="23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94</a:t>
            </a:fld>
            <a:endParaRPr lang="en-US"/>
          </a:p>
        </p:txBody>
      </p:sp>
    </p:spTree>
    <p:extLst>
      <p:ext uri="{BB962C8B-B14F-4D97-AF65-F5344CB8AC3E}">
        <p14:creationId xmlns:p14="http://schemas.microsoft.com/office/powerpoint/2010/main" val="3587422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noAutofit/>
          </a:bodyPr>
          <a:lstStyle/>
          <a:p>
            <a:pPr>
              <a:defRPr/>
            </a:pPr>
            <a:r>
              <a:rPr lang="en-US" altLang="en-US" sz="3200" dirty="0" smtClean="0">
                <a:solidFill>
                  <a:srgbClr val="000000"/>
                </a:solidFill>
                <a:latin typeface="Segoe UI" panose="020B0502040204020203" pitchFamily="34" charset="0"/>
              </a:rPr>
              <a:t>Rejoinder (</a:t>
            </a:r>
            <a:r>
              <a:rPr lang="en-US" altLang="en-US" sz="3200" i="1" dirty="0" smtClean="0">
                <a:solidFill>
                  <a:srgbClr val="000000"/>
                </a:solidFill>
                <a:latin typeface="Segoe UI" panose="020B0502040204020203" pitchFamily="34" charset="0"/>
              </a:rPr>
              <a:t>cont.</a:t>
            </a:r>
            <a:r>
              <a:rPr lang="en-US" altLang="en-US" sz="3200" dirty="0" smtClean="0">
                <a:solidFill>
                  <a:srgbClr val="000000"/>
                </a:solidFill>
                <a:latin typeface="Segoe UI" panose="020B0502040204020203" pitchFamily="34" charset="0"/>
              </a:rPr>
              <a:t>)</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p:txBody>
          <a:bodyPr>
            <a:normAutofit fontScale="40000" lnSpcReduction="20000"/>
          </a:bodyPr>
          <a:lstStyle/>
          <a:p>
            <a:pPr>
              <a:lnSpc>
                <a:spcPct val="120000"/>
              </a:lnSpc>
              <a:spcAft>
                <a:spcPts val="600"/>
              </a:spcAft>
            </a:pPr>
            <a:r>
              <a:rPr lang="en-US" sz="4800" dirty="0" smtClean="0"/>
              <a:t>As a best practice, examiners </a:t>
            </a:r>
            <a:r>
              <a:rPr lang="en-US" sz="4800" dirty="0"/>
              <a:t>should check whether rejoinder is appropriate after each </a:t>
            </a:r>
            <a:r>
              <a:rPr lang="en-US" sz="4800" dirty="0" smtClean="0"/>
              <a:t>amendment, and each time an office action is sent.</a:t>
            </a:r>
            <a:endParaRPr lang="en-US" sz="4800" dirty="0"/>
          </a:p>
          <a:p>
            <a:pPr>
              <a:lnSpc>
                <a:spcPct val="120000"/>
              </a:lnSpc>
              <a:spcAft>
                <a:spcPts val="600"/>
              </a:spcAft>
            </a:pPr>
            <a:r>
              <a:rPr lang="en-US" sz="4800" dirty="0"/>
              <a:t>If all claims elected with traverse are ready for allowance and rejoinder is NOT appropriate, </a:t>
            </a:r>
            <a:r>
              <a:rPr lang="en-US" sz="4800" dirty="0" smtClean="0"/>
              <a:t>examiner </a:t>
            </a:r>
            <a:r>
              <a:rPr lang="en-US" sz="4800" dirty="0"/>
              <a:t>must request permission </a:t>
            </a:r>
            <a:r>
              <a:rPr lang="en-US" sz="4800" dirty="0" smtClean="0"/>
              <a:t>from applicant to </a:t>
            </a:r>
            <a:r>
              <a:rPr lang="en-US" sz="4800" dirty="0"/>
              <a:t>cancel non-elected </a:t>
            </a:r>
            <a:r>
              <a:rPr lang="en-US" sz="4800" dirty="0" smtClean="0"/>
              <a:t>claims.</a:t>
            </a:r>
          </a:p>
          <a:p>
            <a:pPr>
              <a:lnSpc>
                <a:spcPct val="120000"/>
              </a:lnSpc>
              <a:spcAft>
                <a:spcPts val="600"/>
              </a:spcAft>
            </a:pPr>
            <a:r>
              <a:rPr lang="en-US" sz="4800" dirty="0" smtClean="0"/>
              <a:t>If an election was made without traverse, claims directed to non-elected species and non-elected inventions that are eligible should be rejoined; if not rejoined, such claims may only be cancelled by examiner’s amendment when expressly authorized by applicant. </a:t>
            </a:r>
          </a:p>
          <a:p>
            <a:pPr marL="0" indent="0">
              <a:buNone/>
            </a:pPr>
            <a:endParaRPr lang="en-US" sz="2400" i="1" dirty="0" smtClean="0">
              <a:solidFill>
                <a:schemeClr val="bg1">
                  <a:lumMod val="65000"/>
                </a:schemeClr>
              </a:solidFill>
            </a:endParaRPr>
          </a:p>
          <a:p>
            <a:pPr marL="0" indent="0">
              <a:buNone/>
            </a:pPr>
            <a:endParaRPr lang="en-US" sz="2400" i="1" dirty="0">
              <a:solidFill>
                <a:schemeClr val="bg1">
                  <a:lumMod val="65000"/>
                </a:schemeClr>
              </a:solidFill>
            </a:endParaRPr>
          </a:p>
          <a:p>
            <a:pPr marL="0" indent="0">
              <a:buNone/>
            </a:pPr>
            <a:r>
              <a:rPr lang="en-US" sz="4000" i="1" dirty="0" smtClean="0"/>
              <a:t>MPEP 821.01, 821.02, and 821.04</a:t>
            </a:r>
            <a:endParaRPr lang="en-US" sz="40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dirty="0"/>
          </a:p>
        </p:txBody>
      </p:sp>
      <p:sp>
        <p:nvSpPr>
          <p:cNvPr id="7" name="Slide Number Placeholder 6"/>
          <p:cNvSpPr>
            <a:spLocks noGrp="1"/>
          </p:cNvSpPr>
          <p:nvPr>
            <p:ph type="sldNum" sz="quarter" idx="12"/>
          </p:nvPr>
        </p:nvSpPr>
        <p:spPr/>
        <p:txBody>
          <a:bodyPr/>
          <a:lstStyle/>
          <a:p>
            <a:fld id="{92DA454B-C859-4892-B9FA-68B588C9F547}" type="slidenum">
              <a:rPr lang="en-US" smtClean="0"/>
              <a:pPr/>
              <a:t>95</a:t>
            </a:fld>
            <a:endParaRPr lang="en-US"/>
          </a:p>
        </p:txBody>
      </p:sp>
    </p:spTree>
    <p:extLst>
      <p:ext uri="{BB962C8B-B14F-4D97-AF65-F5344CB8AC3E}">
        <p14:creationId xmlns:p14="http://schemas.microsoft.com/office/powerpoint/2010/main" val="18621576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a:xfrm>
            <a:off x="457200" y="377825"/>
            <a:ext cx="8229600" cy="585787"/>
          </a:xfrm>
        </p:spPr>
        <p:txBody>
          <a:bodyPr>
            <a:noAutofit/>
          </a:bodyPr>
          <a:lstStyle/>
          <a:p>
            <a:pPr>
              <a:defRPr/>
            </a:pPr>
            <a:r>
              <a:rPr lang="en-US" altLang="en-US" sz="3200" dirty="0" smtClean="0">
                <a:solidFill>
                  <a:srgbClr val="000000"/>
                </a:solidFill>
                <a:latin typeface="Segoe UI" panose="020B0502040204020203" pitchFamily="34" charset="0"/>
              </a:rPr>
              <a:t>Rejoinder of allowable linking claims</a:t>
            </a:r>
            <a:endParaRPr lang="en-US" altLang="en-US" sz="3200" dirty="0">
              <a:solidFill>
                <a:srgbClr val="000000"/>
              </a:solidFill>
              <a:latin typeface="Segoe UI" panose="020B0502040204020203" pitchFamily="34" charset="0"/>
            </a:endParaRPr>
          </a:p>
        </p:txBody>
      </p:sp>
      <p:sp>
        <p:nvSpPr>
          <p:cNvPr id="13317" name="Rectangle 3"/>
          <p:cNvSpPr>
            <a:spLocks noGrp="1" noChangeArrowheads="1"/>
          </p:cNvSpPr>
          <p:nvPr>
            <p:ph idx="1"/>
          </p:nvPr>
        </p:nvSpPr>
        <p:spPr>
          <a:xfrm>
            <a:off x="457200" y="963612"/>
            <a:ext cx="8229600" cy="4333876"/>
          </a:xfrm>
        </p:spPr>
        <p:txBody>
          <a:bodyPr>
            <a:noAutofit/>
          </a:bodyPr>
          <a:lstStyle/>
          <a:p>
            <a:pPr marL="0" indent="0">
              <a:buNone/>
            </a:pPr>
            <a:r>
              <a:rPr lang="en-US" sz="2000" dirty="0"/>
              <a:t>When a linking claim is allowable, </a:t>
            </a:r>
            <a:r>
              <a:rPr lang="en-US" sz="2000" dirty="0" smtClean="0"/>
              <a:t>any </a:t>
            </a:r>
            <a:r>
              <a:rPr lang="en-US" sz="2000" dirty="0"/>
              <a:t>restriction requirement between the inventions it links </a:t>
            </a:r>
            <a:r>
              <a:rPr lang="en-US" sz="2000" b="1" dirty="0"/>
              <a:t>cannot</a:t>
            </a:r>
            <a:r>
              <a:rPr lang="en-US" sz="2000" dirty="0"/>
              <a:t> be </a:t>
            </a:r>
            <a:r>
              <a:rPr lang="en-US" sz="2000" dirty="0" smtClean="0"/>
              <a:t>maintained.</a:t>
            </a:r>
            <a:endParaRPr lang="en-US" sz="2000" dirty="0"/>
          </a:p>
          <a:p>
            <a:pPr marL="457200" indent="-285750">
              <a:buFont typeface="Arial" panose="020B0604020202020204" pitchFamily="34" charset="0"/>
              <a:buChar char="•"/>
            </a:pPr>
            <a:r>
              <a:rPr lang="en-US" sz="1800" dirty="0"/>
              <a:t>The record </a:t>
            </a:r>
            <a:r>
              <a:rPr lang="en-US" sz="1800" b="1" dirty="0"/>
              <a:t>must clearly state </a:t>
            </a:r>
            <a:r>
              <a:rPr lang="en-US" sz="1800" dirty="0"/>
              <a:t>that the restriction requirement has been </a:t>
            </a:r>
            <a:r>
              <a:rPr lang="en-US" sz="1800" b="1" dirty="0"/>
              <a:t>withdrawn</a:t>
            </a:r>
            <a:r>
              <a:rPr lang="en-US" sz="1800" dirty="0"/>
              <a:t>, even if claims to non-elected linked inventions have been </a:t>
            </a:r>
            <a:r>
              <a:rPr lang="en-US" sz="1800" dirty="0" smtClean="0"/>
              <a:t>canceled.</a:t>
            </a:r>
          </a:p>
          <a:p>
            <a:pPr marL="457200" indent="-285750">
              <a:buFont typeface="Arial" panose="020B0604020202020204" pitchFamily="34" charset="0"/>
              <a:buChar char="•"/>
            </a:pPr>
            <a:r>
              <a:rPr lang="en-US" sz="1800" dirty="0" smtClean="0"/>
              <a:t>Any pending claim(s</a:t>
            </a:r>
            <a:r>
              <a:rPr lang="en-US" sz="1800" dirty="0"/>
              <a:t>) depending from or otherwise requiring all the limitations of the allowable linking claim(s) will be </a:t>
            </a:r>
            <a:r>
              <a:rPr lang="en-US" sz="1800" b="1" dirty="0"/>
              <a:t>rejoined</a:t>
            </a:r>
            <a:r>
              <a:rPr lang="en-US" sz="1800" dirty="0"/>
              <a:t> and fully examined for </a:t>
            </a:r>
            <a:r>
              <a:rPr lang="en-US" sz="1800" dirty="0" smtClean="0"/>
              <a:t>patentability.</a:t>
            </a:r>
          </a:p>
          <a:p>
            <a:pPr marL="457200" indent="-285750">
              <a:buFont typeface="Arial" panose="020B0604020202020204" pitchFamily="34" charset="0"/>
              <a:buChar char="•"/>
            </a:pPr>
            <a:r>
              <a:rPr lang="en-US" sz="1800" dirty="0"/>
              <a:t>When a restriction requirement is withdrawn, the examiner should notify the applicant that any canceled subject matter directed to the non-elected groups may be re-introduced via amendment.</a:t>
            </a:r>
          </a:p>
          <a:p>
            <a:pPr marL="798513" lvl="1">
              <a:buFont typeface="Segoe UI" panose="020B0502040204020203" pitchFamily="34" charset="0"/>
              <a:buChar char="̵"/>
            </a:pPr>
            <a:r>
              <a:rPr lang="en-US" sz="1600" dirty="0" smtClean="0"/>
              <a:t>The applicant need not request rejoinder.</a:t>
            </a:r>
            <a:endParaRPr lang="en-US" sz="1600" dirty="0"/>
          </a:p>
          <a:p>
            <a:pPr marL="0" indent="0">
              <a:buNone/>
            </a:pPr>
            <a:endParaRPr lang="en-US" sz="1800" i="1" dirty="0" smtClean="0">
              <a:solidFill>
                <a:schemeClr val="bg1">
                  <a:lumMod val="65000"/>
                </a:schemeClr>
              </a:solidFill>
            </a:endParaRPr>
          </a:p>
          <a:p>
            <a:pPr marL="0" indent="0">
              <a:buNone/>
            </a:pPr>
            <a:r>
              <a:rPr lang="en-US" sz="1600" i="1" dirty="0" smtClean="0"/>
              <a:t>MPEP 809, FP 8.01, FP 8.02, FP 8.12</a:t>
            </a:r>
            <a:endParaRPr lang="en-US" sz="1600" i="1" dirty="0"/>
          </a:p>
        </p:txBody>
      </p:sp>
      <p:sp>
        <p:nvSpPr>
          <p:cNvPr id="5" name="Date Placeholder 4"/>
          <p:cNvSpPr>
            <a:spLocks noGrp="1"/>
          </p:cNvSpPr>
          <p:nvPr>
            <p:ph type="dt" sz="half" idx="10"/>
          </p:nvPr>
        </p:nvSpPr>
        <p:spPr/>
        <p:txBody>
          <a:bodyPr/>
          <a:lstStyle/>
          <a:p>
            <a:r>
              <a:rPr lang="en-US" smtClean="0"/>
              <a:t>May 2019</a:t>
            </a:r>
            <a:endParaRPr lang="en-US" dirty="0"/>
          </a:p>
        </p:txBody>
      </p:sp>
      <p:sp>
        <p:nvSpPr>
          <p:cNvPr id="6" name="Footer Placeholder 5"/>
          <p:cNvSpPr>
            <a:spLocks noGrp="1"/>
          </p:cNvSpPr>
          <p:nvPr>
            <p:ph type="ftr" sz="quarter" idx="11"/>
          </p:nvPr>
        </p:nvSpPr>
        <p:spPr/>
        <p:txBody>
          <a:bodyPr/>
          <a:lstStyle/>
          <a:p>
            <a:r>
              <a:rPr lang="en-US" smtClean="0"/>
              <a:t>Restriction Practice</a:t>
            </a:r>
            <a:endParaRPr lang="en-US"/>
          </a:p>
        </p:txBody>
      </p:sp>
      <p:sp>
        <p:nvSpPr>
          <p:cNvPr id="7" name="Slide Number Placeholder 6"/>
          <p:cNvSpPr>
            <a:spLocks noGrp="1"/>
          </p:cNvSpPr>
          <p:nvPr>
            <p:ph type="sldNum" sz="quarter" idx="12"/>
          </p:nvPr>
        </p:nvSpPr>
        <p:spPr/>
        <p:txBody>
          <a:bodyPr/>
          <a:lstStyle/>
          <a:p>
            <a:fld id="{92DA454B-C859-4892-B9FA-68B588C9F547}" type="slidenum">
              <a:rPr lang="en-US" smtClean="0"/>
              <a:pPr/>
              <a:t>96</a:t>
            </a:fld>
            <a:endParaRPr lang="en-US"/>
          </a:p>
        </p:txBody>
      </p:sp>
    </p:spTree>
    <p:extLst>
      <p:ext uri="{BB962C8B-B14F-4D97-AF65-F5344CB8AC3E}">
        <p14:creationId xmlns:p14="http://schemas.microsoft.com/office/powerpoint/2010/main" val="12641644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Rejoinder relating to combinations</a:t>
            </a:r>
            <a:endParaRPr lang="en-US" dirty="0"/>
          </a:p>
        </p:txBody>
      </p:sp>
      <p:sp>
        <p:nvSpPr>
          <p:cNvPr id="3" name="Content Placeholder 2"/>
          <p:cNvSpPr>
            <a:spLocks noGrp="1"/>
          </p:cNvSpPr>
          <p:nvPr>
            <p:ph idx="1"/>
          </p:nvPr>
        </p:nvSpPr>
        <p:spPr/>
        <p:txBody>
          <a:bodyPr/>
          <a:lstStyle/>
          <a:p>
            <a:pPr marL="0" indent="0">
              <a:buNone/>
            </a:pPr>
            <a:r>
              <a:rPr lang="en-US" sz="2000" dirty="0"/>
              <a:t>Upon determining that all claims directed to an elected combination invention are allowable, the examiner must reconsider the propriety of </a:t>
            </a:r>
            <a:r>
              <a:rPr lang="en-US" sz="2000" dirty="0" smtClean="0"/>
              <a:t>any restriction requirement between the combination and any subcombination(s).</a:t>
            </a:r>
          </a:p>
          <a:p>
            <a:pPr marL="461963" lvl="1" indent="-295275">
              <a:buFont typeface="Arial" panose="020B0604020202020204" pitchFamily="34" charset="0"/>
              <a:buChar char="•"/>
            </a:pPr>
            <a:r>
              <a:rPr lang="en-US" sz="2000" dirty="0" smtClean="0"/>
              <a:t>If allowable in view of patentability of at least one subcombination, withdraw restriction between elected combination and patentable subcombination.</a:t>
            </a:r>
          </a:p>
          <a:p>
            <a:pPr marL="461963" lvl="1" indent="-295275">
              <a:buFont typeface="Arial" panose="020B0604020202020204" pitchFamily="34" charset="0"/>
              <a:buChar char="•"/>
            </a:pPr>
            <a:r>
              <a:rPr lang="en-US" sz="2000" dirty="0" smtClean="0"/>
              <a:t>Rejoin any subcombinations that were searched and found allowable.</a:t>
            </a:r>
          </a:p>
          <a:p>
            <a:pPr marL="461963" lvl="1" indent="-295275">
              <a:buFont typeface="Arial" panose="020B0604020202020204" pitchFamily="34" charset="0"/>
              <a:buChar char="•"/>
            </a:pPr>
            <a:r>
              <a:rPr lang="en-US" sz="2000" dirty="0" smtClean="0"/>
              <a:t>Rejoin any non-elected claims that require all the limitations of the allowable claim. </a:t>
            </a:r>
          </a:p>
          <a:p>
            <a:pPr marL="398463" lvl="1" indent="0">
              <a:buNone/>
            </a:pPr>
            <a:endParaRPr lang="en-US" sz="2000" dirty="0"/>
          </a:p>
          <a:p>
            <a:pPr marL="398463" lvl="1" indent="0">
              <a:buNone/>
            </a:pPr>
            <a:r>
              <a:rPr lang="en-US" sz="1600" i="1" dirty="0" smtClean="0"/>
              <a:t>MPEP 806.05(d)</a:t>
            </a:r>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97</a:t>
            </a:fld>
            <a:endParaRPr lang="en-US"/>
          </a:p>
        </p:txBody>
      </p:sp>
    </p:spTree>
    <p:extLst>
      <p:ext uri="{BB962C8B-B14F-4D97-AF65-F5344CB8AC3E}">
        <p14:creationId xmlns:p14="http://schemas.microsoft.com/office/powerpoint/2010/main" val="5456291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Rejoinder of process requiring an allowable product</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If elected product </a:t>
            </a:r>
            <a:r>
              <a:rPr lang="en-US" sz="2000" dirty="0"/>
              <a:t>claim(s) </a:t>
            </a:r>
            <a:r>
              <a:rPr lang="en-US" sz="2000" dirty="0" smtClean="0"/>
              <a:t>are </a:t>
            </a:r>
            <a:r>
              <a:rPr lang="en-US" sz="2000" dirty="0"/>
              <a:t>subsequently found allowable, </a:t>
            </a:r>
            <a:r>
              <a:rPr lang="en-US" sz="2000" dirty="0" smtClean="0"/>
              <a:t>consider withdrawn </a:t>
            </a:r>
            <a:r>
              <a:rPr lang="en-US" sz="2000" dirty="0"/>
              <a:t>process claims which depend from or otherwise require all the limitations of an allowable product claim </a:t>
            </a:r>
            <a:r>
              <a:rPr lang="en-US" sz="2000" dirty="0" smtClean="0"/>
              <a:t>for </a:t>
            </a:r>
            <a:r>
              <a:rPr lang="en-US" sz="2000" dirty="0"/>
              <a:t>rejoinder. </a:t>
            </a:r>
            <a:endParaRPr lang="en-US" sz="2000" dirty="0" smtClean="0"/>
          </a:p>
          <a:p>
            <a:pPr lvl="1"/>
            <a:r>
              <a:rPr lang="en-US" sz="1600" dirty="0" smtClean="0"/>
              <a:t>All </a:t>
            </a:r>
            <a:r>
              <a:rPr lang="en-US" sz="1600" dirty="0"/>
              <a:t>claims directed to a </a:t>
            </a:r>
            <a:r>
              <a:rPr lang="en-US" sz="1600" dirty="0" smtClean="0"/>
              <a:t>non-elected </a:t>
            </a:r>
            <a:r>
              <a:rPr lang="en-US" sz="1600" dirty="0"/>
              <a:t>process invention must depend from or otherwise require all the limitations of an allowable product claim </a:t>
            </a:r>
            <a:r>
              <a:rPr lang="en-US" sz="1600" dirty="0" smtClean="0"/>
              <a:t>to </a:t>
            </a:r>
            <a:r>
              <a:rPr lang="en-US" sz="1600" dirty="0"/>
              <a:t>be rejoined. </a:t>
            </a:r>
            <a:endParaRPr lang="en-US" sz="1600" dirty="0" smtClean="0"/>
          </a:p>
          <a:p>
            <a:pPr lvl="1"/>
            <a:r>
              <a:rPr lang="en-US" sz="1600" dirty="0" smtClean="0"/>
              <a:t>Upon </a:t>
            </a:r>
            <a:r>
              <a:rPr lang="en-US" sz="1600" dirty="0"/>
              <a:t>rejoinder of claims directed to a previously </a:t>
            </a:r>
            <a:r>
              <a:rPr lang="en-US" sz="1600" dirty="0" smtClean="0"/>
              <a:t>non-elected </a:t>
            </a:r>
            <a:r>
              <a:rPr lang="en-US" sz="1600" dirty="0"/>
              <a:t>process invention, </a:t>
            </a:r>
            <a:r>
              <a:rPr lang="en-US" sz="1600" dirty="0" smtClean="0"/>
              <a:t>the </a:t>
            </a:r>
            <a:r>
              <a:rPr lang="en-US" sz="1600" dirty="0"/>
              <a:t>restriction </a:t>
            </a:r>
            <a:r>
              <a:rPr lang="en-US" sz="1600" dirty="0" smtClean="0"/>
              <a:t>requirement is withdrawn. </a:t>
            </a:r>
            <a:endParaRPr lang="en-US" sz="1600" dirty="0"/>
          </a:p>
          <a:p>
            <a:r>
              <a:rPr lang="en-US" sz="2000" dirty="0"/>
              <a:t>If applicant cancels all the claims directed to a </a:t>
            </a:r>
            <a:r>
              <a:rPr lang="en-US" sz="2000" dirty="0" smtClean="0"/>
              <a:t>non-elected </a:t>
            </a:r>
            <a:r>
              <a:rPr lang="en-US" sz="2000" dirty="0"/>
              <a:t>process invention </a:t>
            </a:r>
            <a:r>
              <a:rPr lang="en-US" sz="2000" b="1" dirty="0"/>
              <a:t>before</a:t>
            </a:r>
            <a:r>
              <a:rPr lang="en-US" sz="2000" dirty="0"/>
              <a:t> rejoinder occurs, the examiner should not withdraw the restriction requirement. </a:t>
            </a:r>
            <a:endParaRPr lang="en-US" sz="2000" dirty="0" smtClean="0"/>
          </a:p>
          <a:p>
            <a:pPr lvl="1"/>
            <a:r>
              <a:rPr lang="en-US" sz="1600" dirty="0" smtClean="0"/>
              <a:t>This </a:t>
            </a:r>
            <a:r>
              <a:rPr lang="en-US" sz="1600" dirty="0"/>
              <a:t>will preserve applicant’s rights under </a:t>
            </a:r>
            <a:r>
              <a:rPr lang="en-US" sz="1600" b="1" dirty="0"/>
              <a:t>35 U.S.C. 121</a:t>
            </a:r>
            <a:r>
              <a:rPr lang="en-US" sz="1600" dirty="0"/>
              <a:t>.</a:t>
            </a:r>
          </a:p>
          <a:p>
            <a:pPr marL="398463" lvl="1" indent="0">
              <a:buNone/>
            </a:pPr>
            <a:endParaRPr lang="en-US" sz="1000" dirty="0"/>
          </a:p>
          <a:p>
            <a:pPr marL="398463" lvl="1" indent="0">
              <a:buNone/>
            </a:pPr>
            <a:r>
              <a:rPr lang="en-US" sz="1600" i="1" dirty="0" smtClean="0"/>
              <a:t>MPEP 821.04(b)</a:t>
            </a:r>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a:p>
        </p:txBody>
      </p:sp>
      <p:sp>
        <p:nvSpPr>
          <p:cNvPr id="10" name="Slide Number Placeholder 9"/>
          <p:cNvSpPr>
            <a:spLocks noGrp="1"/>
          </p:cNvSpPr>
          <p:nvPr>
            <p:ph type="sldNum" sz="quarter" idx="12"/>
          </p:nvPr>
        </p:nvSpPr>
        <p:spPr/>
        <p:txBody>
          <a:bodyPr/>
          <a:lstStyle/>
          <a:p>
            <a:fld id="{92DA454B-C859-4892-B9FA-68B588C9F547}" type="slidenum">
              <a:rPr lang="en-US" smtClean="0"/>
              <a:pPr/>
              <a:t>98</a:t>
            </a:fld>
            <a:endParaRPr lang="en-US"/>
          </a:p>
        </p:txBody>
      </p:sp>
    </p:spTree>
    <p:extLst>
      <p:ext uri="{BB962C8B-B14F-4D97-AF65-F5344CB8AC3E}">
        <p14:creationId xmlns:p14="http://schemas.microsoft.com/office/powerpoint/2010/main" val="22808035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13</a:t>
            </a:r>
            <a:endParaRPr lang="en-US" dirty="0"/>
          </a:p>
        </p:txBody>
      </p:sp>
      <p:sp>
        <p:nvSpPr>
          <p:cNvPr id="3" name="Content Placeholder 2"/>
          <p:cNvSpPr>
            <a:spLocks noGrp="1"/>
          </p:cNvSpPr>
          <p:nvPr>
            <p:ph idx="1"/>
          </p:nvPr>
        </p:nvSpPr>
        <p:spPr/>
        <p:txBody>
          <a:bodyPr>
            <a:normAutofit/>
          </a:bodyPr>
          <a:lstStyle/>
          <a:p>
            <a:pPr marL="1028700" indent="-1028700">
              <a:buNone/>
            </a:pPr>
            <a:r>
              <a:rPr lang="en-US" sz="1600" dirty="0" smtClean="0"/>
              <a:t>Claim 1 (original). A mobile inventory drive unit comprising a front end sensor. </a:t>
            </a:r>
          </a:p>
          <a:p>
            <a:pPr marL="741363" indent="-741363">
              <a:buNone/>
            </a:pPr>
            <a:r>
              <a:rPr lang="en-US" sz="1600" dirty="0" smtClean="0"/>
              <a:t>Claim </a:t>
            </a:r>
            <a:r>
              <a:rPr lang="en-US" sz="1600" dirty="0"/>
              <a:t>2 (original). </a:t>
            </a:r>
            <a:r>
              <a:rPr lang="en-US" sz="1600" dirty="0" smtClean="0"/>
              <a:t>The mobile inventory drive unit of Claim 1, wherein the front end sensor is a proximity sensor. </a:t>
            </a:r>
          </a:p>
          <a:p>
            <a:pPr marL="741363" indent="-741363">
              <a:buNone/>
            </a:pPr>
            <a:r>
              <a:rPr lang="en-US" sz="1600" dirty="0" smtClean="0"/>
              <a:t>Claim </a:t>
            </a:r>
            <a:r>
              <a:rPr lang="en-US" sz="1600" dirty="0"/>
              <a:t>3 (original). The </a:t>
            </a:r>
            <a:r>
              <a:rPr lang="en-US" sz="1600" dirty="0" smtClean="0"/>
              <a:t>mobile inventory drive unit of Claim 1, wherein the front end sensor is a thermal sensor. </a:t>
            </a:r>
          </a:p>
          <a:p>
            <a:r>
              <a:rPr lang="en-US" sz="2000" dirty="0" smtClean="0"/>
              <a:t>In this art, the proximity sensor and thermal sensor are patentably distinct. </a:t>
            </a:r>
          </a:p>
          <a:p>
            <a:r>
              <a:rPr lang="en-US" sz="2000" dirty="0" smtClean="0"/>
              <a:t>The examiner requires an election of species between the proximity sensor and the thermal sensor.</a:t>
            </a:r>
          </a:p>
          <a:p>
            <a:r>
              <a:rPr lang="en-US" sz="2000" dirty="0" smtClean="0"/>
              <a:t>Applicant elects the proximity sensor embodiment (claim 2) without </a:t>
            </a:r>
            <a:r>
              <a:rPr lang="en-US" sz="2000" dirty="0"/>
              <a:t>traverse</a:t>
            </a:r>
            <a:r>
              <a:rPr lang="en-US" sz="2000" dirty="0" smtClean="0"/>
              <a:t>.</a:t>
            </a:r>
          </a:p>
          <a:p>
            <a:r>
              <a:rPr lang="en-US" sz="2000" dirty="0" smtClean="0"/>
              <a:t>Claims 1 is a linking claim and is examined with claim 2 on the merits.</a:t>
            </a:r>
            <a:endParaRPr lang="en-US" sz="2000" dirty="0"/>
          </a:p>
          <a:p>
            <a:endParaRPr lang="en-US" sz="2000" dirty="0"/>
          </a:p>
        </p:txBody>
      </p:sp>
      <p:sp>
        <p:nvSpPr>
          <p:cNvPr id="8" name="Date Placeholder 7"/>
          <p:cNvSpPr>
            <a:spLocks noGrp="1"/>
          </p:cNvSpPr>
          <p:nvPr>
            <p:ph type="dt" sz="half" idx="10"/>
          </p:nvPr>
        </p:nvSpPr>
        <p:spPr/>
        <p:txBody>
          <a:bodyPr/>
          <a:lstStyle/>
          <a:p>
            <a:r>
              <a:rPr lang="en-US" smtClean="0"/>
              <a:t>May 2019</a:t>
            </a:r>
            <a:endParaRPr lang="en-US" dirty="0"/>
          </a:p>
        </p:txBody>
      </p:sp>
      <p:sp>
        <p:nvSpPr>
          <p:cNvPr id="9" name="Footer Placeholder 8"/>
          <p:cNvSpPr>
            <a:spLocks noGrp="1"/>
          </p:cNvSpPr>
          <p:nvPr>
            <p:ph type="ftr" sz="quarter" idx="11"/>
          </p:nvPr>
        </p:nvSpPr>
        <p:spPr/>
        <p:txBody>
          <a:bodyPr/>
          <a:lstStyle/>
          <a:p>
            <a:r>
              <a:rPr lang="en-US" smtClean="0"/>
              <a:t>Restriction Practice</a:t>
            </a:r>
            <a:endParaRPr lang="en-US" dirty="0"/>
          </a:p>
        </p:txBody>
      </p:sp>
      <p:sp>
        <p:nvSpPr>
          <p:cNvPr id="10" name="Slide Number Placeholder 9"/>
          <p:cNvSpPr>
            <a:spLocks noGrp="1"/>
          </p:cNvSpPr>
          <p:nvPr>
            <p:ph type="sldNum" sz="quarter" idx="12"/>
          </p:nvPr>
        </p:nvSpPr>
        <p:spPr/>
        <p:txBody>
          <a:bodyPr/>
          <a:lstStyle/>
          <a:p>
            <a:fld id="{92DA454B-C859-4892-B9FA-68B588C9F547}" type="slidenum">
              <a:rPr lang="en-US" smtClean="0"/>
              <a:pPr/>
              <a:t>99</a:t>
            </a:fld>
            <a:endParaRPr lang="en-US"/>
          </a:p>
        </p:txBody>
      </p:sp>
    </p:spTree>
    <p:extLst>
      <p:ext uri="{BB962C8B-B14F-4D97-AF65-F5344CB8AC3E}">
        <p14:creationId xmlns:p14="http://schemas.microsoft.com/office/powerpoint/2010/main" val="4144108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v5OPT-template - Feb 20 2019">
  <a:themeElements>
    <a:clrScheme name="USPTO Brand 1">
      <a:dk1>
        <a:sysClr val="windowText" lastClr="000000"/>
      </a:dk1>
      <a:lt1>
        <a:sysClr val="window" lastClr="FFFFFF"/>
      </a:lt1>
      <a:dk2>
        <a:srgbClr val="004C97"/>
      </a:dk2>
      <a:lt2>
        <a:srgbClr val="D9D9D6"/>
      </a:lt2>
      <a:accent1>
        <a:srgbClr val="1596D1"/>
      </a:accent1>
      <a:accent2>
        <a:srgbClr val="AC2B37"/>
      </a:accent2>
      <a:accent3>
        <a:srgbClr val="88A620"/>
      </a:accent3>
      <a:accent4>
        <a:srgbClr val="6B2F75"/>
      </a:accent4>
      <a:accent5>
        <a:srgbClr val="97B8D4"/>
      </a:accent5>
      <a:accent6>
        <a:srgbClr val="C88242"/>
      </a:accent6>
      <a:hlink>
        <a:srgbClr val="004C97"/>
      </a:hlink>
      <a:folHlink>
        <a:srgbClr val="3C1053"/>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_OPT-template-6-30-2016" id="{83DF8A8D-1A35-4804-8946-4082FBF856A9}" vid="{5E2D36E7-5EF8-4990-A23D-AB508F76CDE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4797653C393948B795808A439BAE5C" ma:contentTypeVersion="20" ma:contentTypeDescription="Create a new document." ma:contentTypeScope="" ma:versionID="050a98a78a501e57a3fada9f1d9dd194">
  <xsd:schema xmlns:xsd="http://www.w3.org/2001/XMLSchema" xmlns:xs="http://www.w3.org/2001/XMLSchema" xmlns:p="http://schemas.microsoft.com/office/2006/metadata/properties" xmlns:ns2="350516D3-3781-46F5-9BF3-FCAC0EFCDEF7" xmlns:ns3="350516d3-3781-46f5-9bf3-fcac0efcdef7" targetNamespace="http://schemas.microsoft.com/office/2006/metadata/properties" ma:root="true" ma:fieldsID="ac2f93b5fa16fdde8fa94dc031291714" ns2:_="" ns3:_="">
    <xsd:import namespace="350516D3-3781-46F5-9BF3-FCAC0EFCDEF7"/>
    <xsd:import namespace="350516d3-3781-46f5-9bf3-fcac0efcdef7"/>
    <xsd:element name="properties">
      <xsd:complexType>
        <xsd:sequence>
          <xsd:element name="documentManagement">
            <xsd:complexType>
              <xsd:all>
                <xsd:element ref="ns2:OPT"/>
                <xsd:element ref="ns3:MediaServiceMetadata" minOccurs="0"/>
                <xsd:element ref="ns3:MediaServiceFastMetadata" minOccurs="0"/>
                <xsd:element ref="ns3:Material_Review_200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516D3-3781-46F5-9BF3-FCAC0EFCDEF7" elementFormDefault="qualified">
    <xsd:import namespace="http://schemas.microsoft.com/office/2006/documentManagement/types"/>
    <xsd:import namespace="http://schemas.microsoft.com/office/infopath/2007/PartnerControls"/>
    <xsd:element name="OPT" ma:index="2" ma:displayName="OPT" ma:format="Dropdown" ma:internalName="OPT" ma:readOnly="false">
      <xsd:simpleType>
        <xsd:restriction base="dms:Choice">
          <xsd:enumeration value="Approval Folder"/>
          <xsd:enumeration value="STEPP"/>
          <xsd:enumeration value="Refresher"/>
          <xsd:enumeration value="Master"/>
          <xsd:enumeration value="Entry Level"/>
        </xsd:restriction>
      </xsd:simpleType>
    </xsd:element>
  </xsd:schema>
  <xsd:schema xmlns:xsd="http://www.w3.org/2001/XMLSchema" xmlns:xs="http://www.w3.org/2001/XMLSchema" xmlns:dms="http://schemas.microsoft.com/office/2006/documentManagement/types" xmlns:pc="http://schemas.microsoft.com/office/infopath/2007/PartnerControls" targetNamespace="350516d3-3781-46f5-9bf3-fcac0efcdef7"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aterial_Review_2007" ma:index="11" nillable="true" ma:displayName="Material Review (2007)" ma:format="Dropdown" ma:internalName="Material_Review_2007">
      <xsd:simpleType>
        <xsd:restriction base="dms:Choice">
          <xsd:enumeration value="In Progress"/>
          <xsd:enumeration value="Approved"/>
          <xsd:enumeration value="Reje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pc="http://schemas.microsoft.com/office/infopath/2007/PartnerControls" xmlns:xsi="http://www.w3.org/2001/XMLSchema-instance">
  <documentManagement>
    <OPT xmlns="350516D3-3781-46F5-9BF3-FCAC0EFCDEF7">Refresher</OPT>
    <Material_Review_2007 xmlns="350516d3-3781-46f5-9bf3-fcac0efcdef7">In Progress</Material_Review_2007>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AE0A5A-98A2-4C1D-9F8F-12FC2F559762}">
  <ds:schemaRefs>
    <ds:schemaRef ds:uri="http://schemas.microsoft.com/office/2006/metadata/longProperties"/>
  </ds:schemaRefs>
</ds:datastoreItem>
</file>

<file path=customXml/itemProps2.xml><?xml version="1.0" encoding="utf-8"?>
<ds:datastoreItem xmlns:ds="http://schemas.openxmlformats.org/officeDocument/2006/customXml" ds:itemID="{22987605-3B09-4FEB-AF95-85B6C0B878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0516D3-3781-46F5-9BF3-FCAC0EFCDEF7"/>
    <ds:schemaRef ds:uri="350516d3-3781-46f5-9bf3-fcac0efcde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BE1474-DA01-42DA-AF0F-1AFAE3AACA17}">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350516D3-3781-46F5-9BF3-FCAC0EFCDEF7"/>
    <ds:schemaRef ds:uri="http://schemas.openxmlformats.org/package/2006/metadata/core-properties"/>
    <ds:schemaRef ds:uri="350516d3-3781-46f5-9bf3-fcac0efcdef7"/>
    <ds:schemaRef ds:uri="http://www.w3.org/XML/1998/namespace"/>
  </ds:schemaRefs>
</ds:datastoreItem>
</file>

<file path=customXml/itemProps4.xml><?xml version="1.0" encoding="utf-8"?>
<ds:datastoreItem xmlns:ds="http://schemas.openxmlformats.org/officeDocument/2006/customXml" ds:itemID="{B3BE1307-1A08-4391-AB3E-2924E200CB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41848</TotalTime>
  <Words>17374</Words>
  <Application>Microsoft Office PowerPoint</Application>
  <PresentationFormat>On-screen Show (16:10)</PresentationFormat>
  <Paragraphs>1887</Paragraphs>
  <Slides>105</Slides>
  <Notes>105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105</vt:i4>
      </vt:variant>
    </vt:vector>
  </HeadingPairs>
  <TitlesOfParts>
    <vt:vector size="111" baseType="lpstr">
      <vt:lpstr>Arial</vt:lpstr>
      <vt:lpstr>Calibri</vt:lpstr>
      <vt:lpstr>Courier New</vt:lpstr>
      <vt:lpstr>Segoe UI</vt:lpstr>
      <vt:lpstr>Times New Roman</vt:lpstr>
      <vt:lpstr>v5OPT-template - Feb 20 2019</vt:lpstr>
      <vt:lpstr>Restriction Practice</vt:lpstr>
      <vt:lpstr>Topics</vt:lpstr>
      <vt:lpstr>When restriction is proper</vt:lpstr>
      <vt:lpstr>Authority for restriction</vt:lpstr>
      <vt:lpstr>When restriction is proper</vt:lpstr>
      <vt:lpstr>Independent inventions</vt:lpstr>
      <vt:lpstr>Independent inventions (cont.)</vt:lpstr>
      <vt:lpstr>Related but distinct inventions</vt:lpstr>
      <vt:lpstr>Related but distinct inventions (cont.)</vt:lpstr>
      <vt:lpstr>Showing serious burden</vt:lpstr>
      <vt:lpstr>When restriction is not appropriate</vt:lpstr>
      <vt:lpstr>Restriction and non-statutory double patenting</vt:lpstr>
      <vt:lpstr>Restriction and non-statutory double patenting</vt:lpstr>
      <vt:lpstr>Restriction and non-statutory double patenting (cont.)</vt:lpstr>
      <vt:lpstr>Restriction and non-statutory double patenting (cont.)</vt:lpstr>
      <vt:lpstr>Breadth vs. patentable distinction</vt:lpstr>
      <vt:lpstr>Breadth vs. patentable distinction</vt:lpstr>
      <vt:lpstr>Breadth vs. patentable distinction (cont.)</vt:lpstr>
      <vt:lpstr>Determining distinctness between related inventions</vt:lpstr>
      <vt:lpstr>Types of related inventions</vt:lpstr>
      <vt:lpstr>Combination-subcombination</vt:lpstr>
      <vt:lpstr>Combination - subcombination (cont.)</vt:lpstr>
      <vt:lpstr>Knowledge check 1</vt:lpstr>
      <vt:lpstr>Knowledge check 1 (cont.)</vt:lpstr>
      <vt:lpstr>Summary: Knowledge check 1</vt:lpstr>
      <vt:lpstr>Knowledge check 2</vt:lpstr>
      <vt:lpstr>Knowledge check 2 (cont.)</vt:lpstr>
      <vt:lpstr>Summary: Knowledge check 2</vt:lpstr>
      <vt:lpstr>Subcombinations usable together</vt:lpstr>
      <vt:lpstr>Subcombinations usable together (cont.)</vt:lpstr>
      <vt:lpstr>Knowledge check 3 </vt:lpstr>
      <vt:lpstr>Knowledge check 3 (cont.)</vt:lpstr>
      <vt:lpstr>Summary: Knowledge check 3</vt:lpstr>
      <vt:lpstr>Knowledge check 4</vt:lpstr>
      <vt:lpstr>Knowledge check 4 (cont.)</vt:lpstr>
      <vt:lpstr>Summary: Knowledge check 4</vt:lpstr>
      <vt:lpstr>Process and apparatus for its practice</vt:lpstr>
      <vt:lpstr>Knowledge check 5</vt:lpstr>
      <vt:lpstr>Knowledge check 5 (cont.)</vt:lpstr>
      <vt:lpstr>Summary: Knowledge check 5</vt:lpstr>
      <vt:lpstr>Process of making and product made</vt:lpstr>
      <vt:lpstr>Knowledge check 6</vt:lpstr>
      <vt:lpstr>Knowledge check 6 (cont.)</vt:lpstr>
      <vt:lpstr>PowerPoint Presentation</vt:lpstr>
      <vt:lpstr>Apparatus and product made</vt:lpstr>
      <vt:lpstr>Knowledge check 7</vt:lpstr>
      <vt:lpstr>Knowledge check 7 (cont.)</vt:lpstr>
      <vt:lpstr>Summary: Knowledge check 7</vt:lpstr>
      <vt:lpstr>Product and process of using a product</vt:lpstr>
      <vt:lpstr>Knowledge check 8</vt:lpstr>
      <vt:lpstr>Knowledge check 8 (cont.)</vt:lpstr>
      <vt:lpstr>Summary: Knowledge check 8</vt:lpstr>
      <vt:lpstr>Establishing distinctness between product, process of making, and process of using</vt:lpstr>
      <vt:lpstr>Knowledge check 9</vt:lpstr>
      <vt:lpstr>Knowledge check 9</vt:lpstr>
      <vt:lpstr>Summary: Knowledge check 9</vt:lpstr>
      <vt:lpstr>Related products or related processes</vt:lpstr>
      <vt:lpstr>Election of species</vt:lpstr>
      <vt:lpstr>Election of species</vt:lpstr>
      <vt:lpstr>Election of species (cont.)</vt:lpstr>
      <vt:lpstr>Election of species (cont.)</vt:lpstr>
      <vt:lpstr>Knowledge check 10</vt:lpstr>
      <vt:lpstr>Knowledge check 10 (cont.)</vt:lpstr>
      <vt:lpstr>Summary: Knowledge check 10</vt:lpstr>
      <vt:lpstr>Election of species – Markush groupings</vt:lpstr>
      <vt:lpstr>Linking claims</vt:lpstr>
      <vt:lpstr>What is a linking claim?</vt:lpstr>
      <vt:lpstr>Linked inventions and common claim types linking them</vt:lpstr>
      <vt:lpstr>Knowledge check 11</vt:lpstr>
      <vt:lpstr>Summary: Knowledge check 11</vt:lpstr>
      <vt:lpstr>Formulating a restriction requirement</vt:lpstr>
      <vt:lpstr>Basic steps for restriction among claim groups</vt:lpstr>
      <vt:lpstr>Written record of restriction requirement among claim groups</vt:lpstr>
      <vt:lpstr>Written record of restriction requirement among claim groups (cont.)</vt:lpstr>
      <vt:lpstr>Written record of restriction requirement among claim groups (cont.)</vt:lpstr>
      <vt:lpstr>Formulating an election of species requirement</vt:lpstr>
      <vt:lpstr>Formulating an election of species requirement</vt:lpstr>
      <vt:lpstr>Written record of election requirement</vt:lpstr>
      <vt:lpstr>Written record of election requirement  (cont.)</vt:lpstr>
      <vt:lpstr>Responding to applicant’s election</vt:lpstr>
      <vt:lpstr>Oral elections</vt:lpstr>
      <vt:lpstr>Election with/without traverse</vt:lpstr>
      <vt:lpstr>Election with/without traverse (cont.)</vt:lpstr>
      <vt:lpstr>Timing of a restriction requirement</vt:lpstr>
      <vt:lpstr>Election by original presentation</vt:lpstr>
      <vt:lpstr>Election by original presentation</vt:lpstr>
      <vt:lpstr>Election by original presentation (cont.)</vt:lpstr>
      <vt:lpstr>Election by original presentation (cont.)</vt:lpstr>
      <vt:lpstr>Limits on election by original presentation</vt:lpstr>
      <vt:lpstr>Knowledge check 12</vt:lpstr>
      <vt:lpstr>Knowledge check 12 (cont.)</vt:lpstr>
      <vt:lpstr>Summary: Knowledge check 12</vt:lpstr>
      <vt:lpstr>Rejoinder/withdrawal of restriction requirement</vt:lpstr>
      <vt:lpstr>Rejoinder</vt:lpstr>
      <vt:lpstr>Rejoinder (cont.)</vt:lpstr>
      <vt:lpstr>Rejoinder of allowable linking claims</vt:lpstr>
      <vt:lpstr>Rejoinder relating to combinations</vt:lpstr>
      <vt:lpstr>Rejoinder of process requiring an allowable product</vt:lpstr>
      <vt:lpstr>Knowledge check 13</vt:lpstr>
      <vt:lpstr>Knowledge check 13 (cont.)</vt:lpstr>
      <vt:lpstr>Knowledge check 13 (cont.)</vt:lpstr>
      <vt:lpstr>Knowledge check 13 (cont.)</vt:lpstr>
      <vt:lpstr>Summary</vt:lpstr>
      <vt:lpstr>Restriction POCs</vt:lpstr>
      <vt:lpstr>Thank you</vt:lpstr>
    </vt:vector>
  </TitlesOfParts>
  <Company>U.S.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Refresher - Restriction Practice</dc:title>
  <dc:creator>USPTO</dc:creator>
  <cp:lastModifiedBy>Borsetti, Greg</cp:lastModifiedBy>
  <cp:revision>1768</cp:revision>
  <cp:lastPrinted>2019-03-14T21:30:46Z</cp:lastPrinted>
  <dcterms:created xsi:type="dcterms:W3CDTF">2012-12-11T14:57:58Z</dcterms:created>
  <dcterms:modified xsi:type="dcterms:W3CDTF">2019-05-15T12:40:08Z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atus">
    <vt:lpwstr>Under CC Team Review</vt:lpwstr>
  </property>
  <property fmtid="{D5CDD505-2E9C-101B-9397-08002B2CF9AE}" pid="3" name="ContentTypeId">
    <vt:lpwstr>0x010100B44797653C393948B795808A439BAE5C</vt:lpwstr>
  </property>
  <property fmtid="{D5CDD505-2E9C-101B-9397-08002B2CF9AE}" pid="4" name="FileLeafRef">
    <vt:lpwstr>Refresher_Restriction_Practice_04-09-18.pptx</vt:lpwstr>
  </property>
</Properties>
</file>