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91"/>
  </p:notesMasterIdLst>
  <p:handoutMasterIdLst>
    <p:handoutMasterId r:id="rId92"/>
  </p:handoutMasterIdLst>
  <p:sldIdLst>
    <p:sldId id="256" r:id="rId2"/>
    <p:sldId id="259" r:id="rId3"/>
    <p:sldId id="257" r:id="rId4"/>
    <p:sldId id="258" r:id="rId5"/>
    <p:sldId id="260" r:id="rId6"/>
    <p:sldId id="261" r:id="rId7"/>
    <p:sldId id="398" r:id="rId8"/>
    <p:sldId id="275" r:id="rId9"/>
    <p:sldId id="276" r:id="rId10"/>
    <p:sldId id="262" r:id="rId11"/>
    <p:sldId id="367" r:id="rId12"/>
    <p:sldId id="279" r:id="rId13"/>
    <p:sldId id="263" r:id="rId14"/>
    <p:sldId id="264" r:id="rId15"/>
    <p:sldId id="265" r:id="rId16"/>
    <p:sldId id="266" r:id="rId17"/>
    <p:sldId id="267" r:id="rId18"/>
    <p:sldId id="364" r:id="rId19"/>
    <p:sldId id="310" r:id="rId20"/>
    <p:sldId id="368" r:id="rId21"/>
    <p:sldId id="394" r:id="rId22"/>
    <p:sldId id="369" r:id="rId23"/>
    <p:sldId id="370" r:id="rId24"/>
    <p:sldId id="311" r:id="rId25"/>
    <p:sldId id="312" r:id="rId26"/>
    <p:sldId id="269" r:id="rId27"/>
    <p:sldId id="271" r:id="rId28"/>
    <p:sldId id="272" r:id="rId29"/>
    <p:sldId id="273" r:id="rId30"/>
    <p:sldId id="371" r:id="rId31"/>
    <p:sldId id="372" r:id="rId32"/>
    <p:sldId id="395" r:id="rId33"/>
    <p:sldId id="373" r:id="rId34"/>
    <p:sldId id="374" r:id="rId35"/>
    <p:sldId id="331" r:id="rId36"/>
    <p:sldId id="332" r:id="rId37"/>
    <p:sldId id="274" r:id="rId38"/>
    <p:sldId id="280" r:id="rId39"/>
    <p:sldId id="277" r:id="rId40"/>
    <p:sldId id="286" r:id="rId41"/>
    <p:sldId id="282" r:id="rId42"/>
    <p:sldId id="268" r:id="rId43"/>
    <p:sldId id="283" r:id="rId44"/>
    <p:sldId id="375" r:id="rId45"/>
    <p:sldId id="379" r:id="rId46"/>
    <p:sldId id="376" r:id="rId47"/>
    <p:sldId id="377" r:id="rId48"/>
    <p:sldId id="378" r:id="rId49"/>
    <p:sldId id="330" r:id="rId50"/>
    <p:sldId id="335" r:id="rId51"/>
    <p:sldId id="285" r:id="rId52"/>
    <p:sldId id="281" r:id="rId53"/>
    <p:sldId id="287" r:id="rId54"/>
    <p:sldId id="288" r:id="rId55"/>
    <p:sldId id="380" r:id="rId56"/>
    <p:sldId id="381" r:id="rId57"/>
    <p:sldId id="382" r:id="rId58"/>
    <p:sldId id="383" r:id="rId59"/>
    <p:sldId id="384" r:id="rId60"/>
    <p:sldId id="334" r:id="rId61"/>
    <p:sldId id="344" r:id="rId62"/>
    <p:sldId id="289" r:id="rId63"/>
    <p:sldId id="290" r:id="rId64"/>
    <p:sldId id="291" r:id="rId65"/>
    <p:sldId id="292" r:id="rId66"/>
    <p:sldId id="293" r:id="rId67"/>
    <p:sldId id="294" r:id="rId68"/>
    <p:sldId id="295" r:id="rId69"/>
    <p:sldId id="385" r:id="rId70"/>
    <p:sldId id="386" r:id="rId71"/>
    <p:sldId id="396" r:id="rId72"/>
    <p:sldId id="387" r:id="rId73"/>
    <p:sldId id="388" r:id="rId74"/>
    <p:sldId id="350" r:id="rId75"/>
    <p:sldId id="351" r:id="rId76"/>
    <p:sldId id="297" r:id="rId77"/>
    <p:sldId id="298" r:id="rId78"/>
    <p:sldId id="299" r:id="rId79"/>
    <p:sldId id="300" r:id="rId80"/>
    <p:sldId id="301" r:id="rId81"/>
    <p:sldId id="389" r:id="rId82"/>
    <p:sldId id="390" r:id="rId83"/>
    <p:sldId id="391" r:id="rId84"/>
    <p:sldId id="392" r:id="rId85"/>
    <p:sldId id="393" r:id="rId86"/>
    <p:sldId id="358" r:id="rId87"/>
    <p:sldId id="359" r:id="rId88"/>
    <p:sldId id="302" r:id="rId89"/>
    <p:sldId id="397" r:id="rId90"/>
  </p:sldIdLst>
  <p:sldSz cx="9144000" cy="5715000" type="screen16x10"/>
  <p:notesSz cx="7010400" cy="9296400"/>
  <p:custDataLst>
    <p:tags r:id="rId9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ossi, Jessica" initials="RJ" lastIdx="1" clrIdx="1">
    <p:extLst>
      <p:ext uri="{19B8F6BF-5375-455C-9EA6-DF929625EA0E}">
        <p15:presenceInfo xmlns:p15="http://schemas.microsoft.com/office/powerpoint/2012/main" userId="S-1-5-21-185489447-88882503-980507067-36195" providerId="AD"/>
      </p:ext>
    </p:extLst>
  </p:cmAuthor>
  <p:cmAuthor id="6" name="Gorgos, Kathryn" initials="GK" lastIdx="14" clrIdx="0">
    <p:extLst>
      <p:ext uri="{19B8F6BF-5375-455C-9EA6-DF929625EA0E}">
        <p15:presenceInfo xmlns:p15="http://schemas.microsoft.com/office/powerpoint/2012/main" userId="S-1-5-21-185489447-88882503-980507067-39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1644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19" autoAdjust="0"/>
    <p:restoredTop sz="78163" autoAdjust="0"/>
  </p:normalViewPr>
  <p:slideViewPr>
    <p:cSldViewPr snapToGrid="0" snapToObjects="1">
      <p:cViewPr varScale="1">
        <p:scale>
          <a:sx n="122" d="100"/>
          <a:sy n="122" d="100"/>
        </p:scale>
        <p:origin x="1758" y="108"/>
      </p:cViewPr>
      <p:guideLst>
        <p:guide orient="horz" pos="180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gs" Target="tags/tag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latin typeface="Segoe UI"/>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950A3BB-CAF4-1D4E-B3B2-E95D9B9E66DF}" type="datetimeFigureOut">
              <a:rPr lang="en-US" smtClean="0">
                <a:latin typeface="Segoe UI"/>
              </a:rPr>
              <a:t>1/10/2019</a:t>
            </a:fld>
            <a:endParaRPr lang="en-US" dirty="0">
              <a:latin typeface="Segoe UI"/>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latin typeface="Segoe UI"/>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Segoe UI"/>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Segoe UI"/>
              </a:defRPr>
            </a:lvl1pPr>
          </a:lstStyle>
          <a:p>
            <a:fld id="{139B48F8-1A14-4941-902A-1D33547A0B6A}" type="datetimeFigureOut">
              <a:rPr lang="en-US" smtClean="0"/>
              <a:pPr/>
              <a:t>1/10/2019</a:t>
            </a:fld>
            <a:endParaRPr lang="en-US" dirty="0"/>
          </a:p>
        </p:txBody>
      </p:sp>
      <p:sp>
        <p:nvSpPr>
          <p:cNvPr id="4" name="Slide Image Placeholder 3"/>
          <p:cNvSpPr>
            <a:spLocks noGrp="1" noRot="1" noChangeAspect="1"/>
          </p:cNvSpPr>
          <p:nvPr>
            <p:ph type="sldImg" idx="2"/>
          </p:nvPr>
        </p:nvSpPr>
        <p:spPr>
          <a:xfrm>
            <a:off x="715963" y="696913"/>
            <a:ext cx="55784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Segoe UI"/>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b="1" dirty="0" smtClean="0"/>
              <a:t>Lecture Notes:</a:t>
            </a:r>
          </a:p>
          <a:p>
            <a:pPr defTabSz="931774" eaLnBrk="0" fontAlgn="base" hangingPunct="0">
              <a:spcBef>
                <a:spcPct val="30000"/>
              </a:spcBef>
              <a:spcAft>
                <a:spcPct val="0"/>
              </a:spcAft>
              <a:defRPr/>
            </a:pPr>
            <a:endParaRPr lang="en-US" dirty="0" smtClean="0"/>
          </a:p>
          <a:p>
            <a:r>
              <a:rPr lang="en-US" dirty="0" smtClean="0"/>
              <a:t>The second part of today’s Prior Art Capstone Workshop is the culmination of the Legal</a:t>
            </a:r>
            <a:r>
              <a:rPr lang="en-US" baseline="0" dirty="0" smtClean="0"/>
              <a:t> Analysis and Writing (LAW) t</a:t>
            </a:r>
            <a:r>
              <a:rPr lang="en-US" dirty="0" smtClean="0"/>
              <a:t>raining.  Part I and Part</a:t>
            </a:r>
            <a:r>
              <a:rPr lang="en-US" baseline="0" dirty="0" smtClean="0"/>
              <a:t> II of the LAW training were presented last year.  </a:t>
            </a:r>
            <a:endParaRPr lang="en-US" dirty="0" smtClean="0"/>
          </a:p>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a:t>
            </a:fld>
            <a:endParaRPr lang="en-US" dirty="0"/>
          </a:p>
        </p:txBody>
      </p:sp>
    </p:spTree>
    <p:extLst>
      <p:ext uri="{BB962C8B-B14F-4D97-AF65-F5344CB8AC3E}">
        <p14:creationId xmlns:p14="http://schemas.microsoft.com/office/powerpoint/2010/main" val="3542441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Lecture Notes</a:t>
            </a:r>
            <a:r>
              <a:rPr lang="en-US" dirty="0" smtClean="0"/>
              <a:t>:</a:t>
            </a:r>
          </a:p>
          <a:p>
            <a:r>
              <a:rPr lang="en-US" dirty="0" smtClean="0"/>
              <a:t>Now we will consider how to use IRAC to respond to two attorney arguments.  We will work through the first example as a group.  For the second, you will have an opportunity to identify the IRAC elements yourself.</a:t>
            </a:r>
          </a:p>
          <a:p>
            <a:endParaRPr lang="en-US" dirty="0" smtClean="0"/>
          </a:p>
          <a:p>
            <a:r>
              <a:rPr lang="en-US" dirty="0" smtClean="0"/>
              <a:t>These training materials use color to help to identify the IRAC elements.  However, an actual Office action should use black to ensure that it is readable when scanned into IFW. </a:t>
            </a:r>
          </a:p>
        </p:txBody>
      </p:sp>
      <p:sp>
        <p:nvSpPr>
          <p:cNvPr id="4" name="Slide Number Placeholder 3"/>
          <p:cNvSpPr>
            <a:spLocks noGrp="1"/>
          </p:cNvSpPr>
          <p:nvPr>
            <p:ph type="sldNum" sz="quarter" idx="10"/>
          </p:nvPr>
        </p:nvSpPr>
        <p:spPr/>
        <p:txBody>
          <a:bodyPr/>
          <a:lstStyle/>
          <a:p>
            <a:fld id="{C74B1ACE-5EB2-B245-8DCB-331A9858E083}" type="slidenum">
              <a:rPr lang="en-US" smtClean="0"/>
              <a:pPr/>
              <a:t>10</a:t>
            </a:fld>
            <a:endParaRPr lang="en-US" dirty="0"/>
          </a:p>
        </p:txBody>
      </p:sp>
    </p:spTree>
    <p:extLst>
      <p:ext uri="{BB962C8B-B14F-4D97-AF65-F5344CB8AC3E}">
        <p14:creationId xmlns:p14="http://schemas.microsoft.com/office/powerpoint/2010/main" val="3307253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708025"/>
            <a:ext cx="5670550" cy="3544888"/>
          </a:xfrm>
        </p:spPr>
      </p:sp>
      <p:sp>
        <p:nvSpPr>
          <p:cNvPr id="3" name="Notes Placeholder 2"/>
          <p:cNvSpPr txBox="1">
            <a:spLocks noGrp="1"/>
          </p:cNvSpPr>
          <p:nvPr>
            <p:ph type="body" sz="quarter" idx="1"/>
          </p:nvPr>
        </p:nvSpPr>
        <p:spPr/>
        <p:txBody>
          <a:bodyPr/>
          <a:lstStyle/>
          <a:p>
            <a:r>
              <a:rPr lang="en-US" dirty="0" smtClean="0"/>
              <a:t>Chemical – slide 12</a:t>
            </a:r>
          </a:p>
          <a:p>
            <a:r>
              <a:rPr lang="en-US" dirty="0" smtClean="0"/>
              <a:t>Electrical</a:t>
            </a:r>
            <a:r>
              <a:rPr lang="en-US" baseline="0" dirty="0" smtClean="0"/>
              <a:t> – slide 38</a:t>
            </a:r>
          </a:p>
          <a:p>
            <a:r>
              <a:rPr lang="en-US" baseline="0" dirty="0" smtClean="0"/>
              <a:t>Mechanical – slide 63</a:t>
            </a:r>
            <a:endParaRPr lang="en-US" dirty="0"/>
          </a:p>
        </p:txBody>
      </p:sp>
      <p:sp>
        <p:nvSpPr>
          <p:cNvPr id="4" name="Slide Number Placeholder 3"/>
          <p:cNvSpPr txBox="1"/>
          <p:nvPr/>
        </p:nvSpPr>
        <p:spPr>
          <a:xfrm>
            <a:off x="4059181" y="8977133"/>
            <a:ext cx="3105344" cy="472563"/>
          </a:xfrm>
          <a:prstGeom prst="rect">
            <a:avLst/>
          </a:prstGeom>
          <a:noFill/>
          <a:ln cap="flat">
            <a:noFill/>
          </a:ln>
          <a:effectLst>
            <a:outerShdw dist="22997" dir="5400000" algn="tl">
              <a:srgbClr val="000000">
                <a:alpha val="35000"/>
              </a:srgbClr>
            </a:outerShdw>
          </a:effectLst>
        </p:spPr>
        <p:txBody>
          <a:bodyPr vert="horz" wrap="square" lIns="94929" tIns="47464" rIns="94929" bIns="47464" anchor="b" anchorCtr="0" compatLnSpc="1">
            <a:noAutofit/>
          </a:bodyPr>
          <a:lstStyle/>
          <a:p>
            <a:pPr algn="r" defTabSz="465887">
              <a:defRPr sz="1800" b="0" i="0" u="none" strike="noStrike" kern="0" cap="none" spc="0" baseline="0">
                <a:solidFill>
                  <a:srgbClr val="000000"/>
                </a:solidFill>
                <a:uFillTx/>
              </a:defRPr>
            </a:pPr>
            <a:fld id="{30158093-820F-4794-B010-222534D8D542}" type="slidenum">
              <a:rPr kern="0">
                <a:solidFill>
                  <a:srgbClr val="000000"/>
                </a:solidFill>
                <a:latin typeface="Calibri" panose="020F0502020204030204"/>
              </a:rPr>
              <a:pPr algn="r" defTabSz="465887">
                <a:defRPr sz="1800" b="0" i="0" u="none" strike="noStrike" kern="0" cap="none" spc="0" baseline="0">
                  <a:solidFill>
                    <a:srgbClr val="000000"/>
                  </a:solidFill>
                  <a:uFillTx/>
                </a:defRPr>
              </a:pPr>
              <a:t>11</a:t>
            </a:fld>
            <a:endParaRPr lang="en-US" sz="1100" dirty="0">
              <a:solidFill>
                <a:srgbClr val="000000"/>
              </a:solidFill>
              <a:latin typeface="Segoe UI"/>
            </a:endParaRPr>
          </a:p>
        </p:txBody>
      </p:sp>
    </p:spTree>
    <p:extLst>
      <p:ext uri="{BB962C8B-B14F-4D97-AF65-F5344CB8AC3E}">
        <p14:creationId xmlns:p14="http://schemas.microsoft.com/office/powerpoint/2010/main" val="2982607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1245">
              <a:defRPr/>
            </a:pPr>
            <a:r>
              <a:rPr lang="en-US" b="1" dirty="0"/>
              <a:t>Talking Points:</a:t>
            </a:r>
            <a:endParaRPr lang="en-US" dirty="0"/>
          </a:p>
          <a:p>
            <a:pPr marL="176717" indent="-176717">
              <a:buFont typeface="Arial" panose="020B0604020202020204" pitchFamily="34" charset="0"/>
              <a:buChar char="•"/>
            </a:pPr>
            <a:r>
              <a:rPr lang="en-US" dirty="0"/>
              <a:t>Although the examples in this workshop sometimes point out particular flaws in an attorney’s response to a rejection, the question of whether to maintain or withdraw a </a:t>
            </a:r>
            <a:r>
              <a:rPr lang="en-US" dirty="0" smtClean="0"/>
              <a:t>35 USC 103 rejection </a:t>
            </a:r>
            <a:r>
              <a:rPr lang="en-US" dirty="0"/>
              <a:t>should always be answered in view of the fact that the examiner may reject only when a </a:t>
            </a:r>
            <a:r>
              <a:rPr lang="en-US" i="1" dirty="0"/>
              <a:t>prima facie</a:t>
            </a:r>
            <a:r>
              <a:rPr lang="en-US" dirty="0"/>
              <a:t> case of unpatentability is </a:t>
            </a:r>
            <a:r>
              <a:rPr lang="en-US" dirty="0" smtClean="0"/>
              <a:t>established </a:t>
            </a:r>
            <a:endParaRPr lang="en-US" dirty="0"/>
          </a:p>
          <a:p>
            <a:pPr marL="176717" indent="-176717">
              <a:buFont typeface="Arial" panose="020B0604020202020204" pitchFamily="34" charset="0"/>
              <a:buChar char="•"/>
            </a:pPr>
            <a:r>
              <a:rPr lang="en-US" dirty="0"/>
              <a:t>Each time that an examiner makes or maintains a rejection, he or she has the responsibility to ensure that the claim is unpatentable under the preponderance standard in view of all relevant arguments and evidence that are present at that time.  See, for example, MPEP 2142.</a:t>
            </a:r>
            <a:endParaRPr lang="en-US" dirty="0" smtClean="0"/>
          </a:p>
          <a:p>
            <a:pPr marL="176717" indent="-176717">
              <a:buFont typeface="Arial" panose="020B0604020202020204" pitchFamily="34" charset="0"/>
              <a:buChar char="•"/>
            </a:pPr>
            <a:endParaRPr lang="en-US" dirty="0" smtClean="0"/>
          </a:p>
          <a:p>
            <a:pPr marL="176717" indent="-176717">
              <a:buFont typeface="Arial" panose="020B0604020202020204" pitchFamily="34" charset="0"/>
              <a:buChar char="•"/>
            </a:pPr>
            <a:r>
              <a:rPr lang="en-US" dirty="0" smtClean="0"/>
              <a:t>Instruct </a:t>
            </a:r>
            <a:r>
              <a:rPr lang="en-US" baseline="0" dirty="0" smtClean="0"/>
              <a:t>Examiners to read the claims, the rejection, and the response </a:t>
            </a:r>
            <a:r>
              <a:rPr lang="en-US" b="1" u="none" baseline="0" dirty="0" smtClean="0"/>
              <a:t>using the worksheet</a:t>
            </a:r>
            <a:r>
              <a:rPr lang="en-US" baseline="0" dirty="0" smtClean="0"/>
              <a:t>. [3-5 min] </a:t>
            </a:r>
          </a:p>
          <a:p>
            <a:pPr marL="176717" indent="-176717">
              <a:buFont typeface="Arial" panose="020B0604020202020204" pitchFamily="34" charset="0"/>
              <a:buChar char="•"/>
            </a:pPr>
            <a:r>
              <a:rPr lang="en-US" baseline="0" dirty="0" smtClean="0"/>
              <a:t>Summarize the key points to each of the claims, the rejection, and the response before proceeding to the questions.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12</a:t>
            </a:fld>
            <a:endParaRPr lang="en-US" dirty="0"/>
          </a:p>
        </p:txBody>
      </p:sp>
    </p:spTree>
    <p:extLst>
      <p:ext uri="{BB962C8B-B14F-4D97-AF65-F5344CB8AC3E}">
        <p14:creationId xmlns:p14="http://schemas.microsoft.com/office/powerpoint/2010/main" val="1463384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040E0E-8A16-43CC-8DFF-3343F0B3CC8F}" type="slidenum">
              <a:rPr lang="en-US" smtClean="0"/>
              <a:pPr>
                <a:defRPr/>
              </a:pPr>
              <a:t>13</a:t>
            </a:fld>
            <a:endParaRPr lang="en-US"/>
          </a:p>
        </p:txBody>
      </p:sp>
    </p:spTree>
    <p:extLst>
      <p:ext uri="{BB962C8B-B14F-4D97-AF65-F5344CB8AC3E}">
        <p14:creationId xmlns:p14="http://schemas.microsoft.com/office/powerpoint/2010/main" val="3069026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708025"/>
            <a:ext cx="5672137" cy="3544888"/>
          </a:xfrm>
        </p:spPr>
      </p:sp>
      <p:sp>
        <p:nvSpPr>
          <p:cNvPr id="3" name="Notes Placeholder 2"/>
          <p:cNvSpPr>
            <a:spLocks noGrp="1"/>
          </p:cNvSpPr>
          <p:nvPr>
            <p:ph type="body" idx="1"/>
          </p:nvPr>
        </p:nvSpPr>
        <p:spPr/>
        <p:txBody>
          <a:bodyPr/>
          <a:lstStyle/>
          <a:p>
            <a:r>
              <a:rPr lang="en-US" b="1" dirty="0" smtClean="0"/>
              <a:t>Lecture Notes</a:t>
            </a:r>
            <a:r>
              <a:rPr lang="en-US" dirty="0" smtClean="0"/>
              <a:t>:</a:t>
            </a:r>
          </a:p>
          <a:p>
            <a:r>
              <a:rPr lang="en-US" baseline="0" dirty="0" smtClean="0"/>
              <a:t>Summarize the key elements of the claim:</a:t>
            </a:r>
          </a:p>
          <a:p>
            <a:pPr marL="647961" lvl="1" indent="-176717">
              <a:buFont typeface="Arial" panose="020B0604020202020204" pitchFamily="34" charset="0"/>
              <a:buChar char="•"/>
            </a:pPr>
            <a:r>
              <a:rPr lang="en-US" baseline="0" dirty="0" smtClean="0"/>
              <a:t>Method of treating a skin disorder by topically administering a composition comprising indomethacin and compound A</a:t>
            </a:r>
          </a:p>
          <a:p>
            <a:endParaRPr lang="en-US" baseline="0" dirty="0" smtClean="0"/>
          </a:p>
          <a:p>
            <a:endParaRPr lang="en-US" baseline="0" dirty="0" smtClean="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14</a:t>
            </a:fld>
            <a:endParaRPr lang="en-US" dirty="0"/>
          </a:p>
        </p:txBody>
      </p:sp>
    </p:spTree>
    <p:extLst>
      <p:ext uri="{BB962C8B-B14F-4D97-AF65-F5344CB8AC3E}">
        <p14:creationId xmlns:p14="http://schemas.microsoft.com/office/powerpoint/2010/main" val="1793463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Lecture Notes</a:t>
            </a:r>
            <a:r>
              <a:rPr lang="en-US" dirty="0" smtClean="0"/>
              <a:t>:</a:t>
            </a:r>
          </a:p>
          <a:p>
            <a:pPr marL="176717" indent="-176717" defTabSz="471245">
              <a:buFont typeface="Arial" panose="020B0604020202020204" pitchFamily="34" charset="0"/>
              <a:buChar char="•"/>
              <a:defRPr/>
            </a:pPr>
            <a:r>
              <a:rPr lang="en-US" dirty="0" smtClean="0"/>
              <a:t>For this workshop, assume that all applications are being examined under the first-inventor to-file provisions of the America Invents Act (AIA/FITF), and that each rejection is part of a non-final first action on the merits.  </a:t>
            </a:r>
            <a:endParaRPr lang="en-US" baseline="0" dirty="0" smtClean="0"/>
          </a:p>
          <a:p>
            <a:pPr marL="176717" indent="-176717">
              <a:buFont typeface="Arial" panose="020B0604020202020204" pitchFamily="34" charset="0"/>
              <a:buChar char="•"/>
            </a:pPr>
            <a:endParaRPr lang="en-US" baseline="0" dirty="0" smtClean="0"/>
          </a:p>
          <a:p>
            <a:pPr marL="176717" indent="-176717">
              <a:buFont typeface="Arial" panose="020B0604020202020204" pitchFamily="34" charset="0"/>
              <a:buChar char="•"/>
            </a:pPr>
            <a:r>
              <a:rPr lang="en-US" baseline="0" dirty="0" smtClean="0"/>
              <a:t>Summarize the key points of the rejection:</a:t>
            </a:r>
          </a:p>
          <a:p>
            <a:pPr marL="647961" lvl="1" indent="-176717">
              <a:buFont typeface="Arial" panose="020B0604020202020204" pitchFamily="34" charset="0"/>
              <a:buChar char="•"/>
            </a:pPr>
            <a:r>
              <a:rPr lang="en-US" baseline="0" dirty="0" smtClean="0"/>
              <a:t>Two reference combination between Diamond and Sanford</a:t>
            </a:r>
          </a:p>
          <a:p>
            <a:pPr marL="647961" lvl="1" indent="-176717">
              <a:buFont typeface="Arial" panose="020B0604020202020204" pitchFamily="34" charset="0"/>
              <a:buChar char="•"/>
            </a:pPr>
            <a:r>
              <a:rPr lang="en-US" baseline="0" dirty="0" smtClean="0"/>
              <a:t>Diamond teaches a topically administrable composition comprising Compound A and </a:t>
            </a:r>
            <a:r>
              <a:rPr lang="en-US" dirty="0" smtClean="0"/>
              <a:t>non-steroidal anti-inflammatory drugs (NSAIDs)</a:t>
            </a:r>
          </a:p>
          <a:p>
            <a:pPr marL="1119205" lvl="2" indent="-176717">
              <a:buFont typeface="Arial" panose="020B0604020202020204" pitchFamily="34" charset="0"/>
              <a:buChar char="•"/>
            </a:pPr>
            <a:r>
              <a:rPr lang="en-US" dirty="0" smtClean="0"/>
              <a:t>Diamond does not specifically teach indomethacin </a:t>
            </a:r>
          </a:p>
          <a:p>
            <a:pPr marL="647961" lvl="1" indent="-176717">
              <a:buFont typeface="Arial" panose="020B0604020202020204" pitchFamily="34" charset="0"/>
              <a:buChar char="•"/>
            </a:pPr>
            <a:r>
              <a:rPr lang="en-US" dirty="0" smtClean="0"/>
              <a:t>Sanford</a:t>
            </a:r>
            <a:r>
              <a:rPr lang="en-US" baseline="0" dirty="0" smtClean="0"/>
              <a:t> teaches </a:t>
            </a:r>
            <a:r>
              <a:rPr lang="en-US" dirty="0" smtClean="0"/>
              <a:t>that indomethacin is an NSAID and that it is useful for treatment of skin disorders (as well as it is known to inhibit prostaglandin synthesis and to reduce pain)</a:t>
            </a:r>
          </a:p>
          <a:p>
            <a:pPr marL="647961" lvl="1" indent="-176717">
              <a:buFont typeface="Arial" panose="020B0604020202020204" pitchFamily="34" charset="0"/>
              <a:buChar char="•"/>
            </a:pPr>
            <a:r>
              <a:rPr lang="en-US" dirty="0" smtClean="0"/>
              <a:t>Obvious to use indomethacin as the NSAID of Diamond based on the teachings of Diamond and Sanford</a:t>
            </a:r>
          </a:p>
          <a:p>
            <a:pPr marL="647961" lvl="1" indent="-176717">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9040E0E-8A16-43CC-8DFF-3343F0B3CC8F}" type="slidenum">
              <a:rPr lang="en-US" smtClean="0"/>
              <a:pPr>
                <a:defRPr/>
              </a:pPr>
              <a:t>15</a:t>
            </a:fld>
            <a:endParaRPr lang="en-US"/>
          </a:p>
        </p:txBody>
      </p:sp>
    </p:spTree>
    <p:extLst>
      <p:ext uri="{BB962C8B-B14F-4D97-AF65-F5344CB8AC3E}">
        <p14:creationId xmlns:p14="http://schemas.microsoft.com/office/powerpoint/2010/main" val="2884299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040E0E-8A16-43CC-8DFF-3343F0B3CC8F}" type="slidenum">
              <a:rPr lang="en-US" smtClean="0"/>
              <a:pPr>
                <a:defRPr/>
              </a:pPr>
              <a:t>16</a:t>
            </a:fld>
            <a:endParaRPr lang="en-US"/>
          </a:p>
        </p:txBody>
      </p:sp>
    </p:spTree>
    <p:extLst>
      <p:ext uri="{BB962C8B-B14F-4D97-AF65-F5344CB8AC3E}">
        <p14:creationId xmlns:p14="http://schemas.microsoft.com/office/powerpoint/2010/main" val="2350957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Lecture Notes</a:t>
            </a:r>
            <a:r>
              <a:rPr lang="en-US" dirty="0" smtClean="0"/>
              <a:t>:</a:t>
            </a:r>
          </a:p>
          <a:p>
            <a:pPr marL="176717" indent="-176717">
              <a:buFont typeface="Arial" panose="020B0604020202020204" pitchFamily="34" charset="0"/>
              <a:buChar char="•"/>
            </a:pPr>
            <a:r>
              <a:rPr lang="en-US" baseline="0" dirty="0" smtClean="0"/>
              <a:t>Summarize the key points of the Applicant’s response:</a:t>
            </a:r>
          </a:p>
          <a:p>
            <a:pPr marL="647961" lvl="1" indent="-176717">
              <a:buFont typeface="Arial" panose="020B0604020202020204" pitchFamily="34" charset="0"/>
              <a:buChar char="•"/>
            </a:pPr>
            <a:r>
              <a:rPr lang="en-US" baseline="0" dirty="0" smtClean="0"/>
              <a:t>The response alleges that the combination is not obvious; however, it fails to explain why based on the facts of the application being examined. </a:t>
            </a:r>
          </a:p>
          <a:p>
            <a:pPr marL="647961" lvl="1" indent="-176717">
              <a:buFont typeface="Arial" panose="020B0604020202020204" pitchFamily="34" charset="0"/>
              <a:buChar char="•"/>
            </a:pPr>
            <a:r>
              <a:rPr lang="en-US" baseline="0" dirty="0" smtClean="0"/>
              <a:t>Note the string of case law citations from the various courts as well as the Board.</a:t>
            </a:r>
          </a:p>
          <a:p>
            <a:pPr defTabSz="465887">
              <a:defRPr/>
            </a:pPr>
            <a:endParaRPr lang="en-US" dirty="0"/>
          </a:p>
          <a:p>
            <a:pPr marL="174708" indent="-174708" defTabSz="465887">
              <a:buFont typeface="Arial" panose="020B0604020202020204" pitchFamily="34" charset="0"/>
              <a:buChar char="•"/>
              <a:defRPr/>
            </a:pPr>
            <a:r>
              <a:rPr lang="en-US" dirty="0"/>
              <a:t>Please point out that some of the case law cited in the attorney’s response may not apply because it is pre-KSR and uses an overly rigid understanding of TSM.  </a:t>
            </a:r>
          </a:p>
          <a:p>
            <a:pPr marL="182074" indent="-176717">
              <a:buFont typeface="Arial" panose="020B0604020202020204" pitchFamily="34" charset="0"/>
              <a:buChar char="•"/>
            </a:pPr>
            <a:endParaRPr lang="en-US" baseline="0" dirty="0" smtClean="0"/>
          </a:p>
          <a:p>
            <a:pPr marL="647961" lvl="1" indent="-176717">
              <a:buFont typeface="Arial" panose="020B0604020202020204" pitchFamily="34" charset="0"/>
              <a:buChar char="•"/>
            </a:pPr>
            <a:endParaRPr lang="en-US" baseline="0" dirty="0" smtClean="0"/>
          </a:p>
          <a:p>
            <a:pPr marL="647961" lvl="1" indent="-176717">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17</a:t>
            </a:fld>
            <a:endParaRPr lang="en-US" dirty="0"/>
          </a:p>
        </p:txBody>
      </p:sp>
    </p:spTree>
    <p:extLst>
      <p:ext uri="{BB962C8B-B14F-4D97-AF65-F5344CB8AC3E}">
        <p14:creationId xmlns:p14="http://schemas.microsoft.com/office/powerpoint/2010/main" val="3167807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Lecture Notes</a:t>
            </a:r>
            <a:r>
              <a:rPr lang="en-US" dirty="0" smtClean="0"/>
              <a:t>:</a:t>
            </a:r>
          </a:p>
          <a:p>
            <a:pPr marL="176717" indent="-176717">
              <a:buFont typeface="Arial" panose="020B0604020202020204" pitchFamily="34" charset="0"/>
              <a:buChar char="•"/>
            </a:pPr>
            <a:r>
              <a:rPr lang="en-US" baseline="0" dirty="0" smtClean="0"/>
              <a:t>Summarize the key points of the Applicant’s response:</a:t>
            </a:r>
          </a:p>
          <a:p>
            <a:pPr marL="647961" lvl="1" indent="-176717">
              <a:buFont typeface="Arial" panose="020B0604020202020204" pitchFamily="34" charset="0"/>
              <a:buChar char="•"/>
            </a:pPr>
            <a:r>
              <a:rPr lang="en-US" baseline="0" dirty="0" smtClean="0"/>
              <a:t>The response alleges that the combination is not obvious; however, it fails to explain why based on the facts of the application being examined. </a:t>
            </a:r>
          </a:p>
          <a:p>
            <a:pPr marL="647961" lvl="1" indent="-176717">
              <a:buFont typeface="Arial" panose="020B0604020202020204" pitchFamily="34" charset="0"/>
              <a:buChar char="•"/>
            </a:pPr>
            <a:r>
              <a:rPr lang="en-US" baseline="0" dirty="0" smtClean="0"/>
              <a:t>Note the string of case law citations from the various courts as well as the Board.</a:t>
            </a:r>
          </a:p>
          <a:p>
            <a:pPr defTabSz="465887">
              <a:defRPr/>
            </a:pPr>
            <a:endParaRPr lang="en-US" dirty="0"/>
          </a:p>
          <a:p>
            <a:pPr marL="174708" indent="-174708" defTabSz="465887">
              <a:buFont typeface="Arial" panose="020B0604020202020204" pitchFamily="34" charset="0"/>
              <a:buChar char="•"/>
              <a:defRPr/>
            </a:pPr>
            <a:r>
              <a:rPr lang="en-US" dirty="0"/>
              <a:t>Please point out that some of the case law cited in the attorney’s response may not apply because it is pre-KSR and uses an overly rigid understanding of TSM.  </a:t>
            </a:r>
          </a:p>
          <a:p>
            <a:pPr marL="182074" indent="-176717">
              <a:buFont typeface="Arial" panose="020B0604020202020204" pitchFamily="34" charset="0"/>
              <a:buChar char="•"/>
            </a:pPr>
            <a:endParaRPr lang="en-US" baseline="0" dirty="0" smtClean="0"/>
          </a:p>
          <a:p>
            <a:pPr marL="647961" lvl="1" indent="-176717">
              <a:buFont typeface="Arial" panose="020B0604020202020204" pitchFamily="34" charset="0"/>
              <a:buChar char="•"/>
            </a:pPr>
            <a:endParaRPr lang="en-US" baseline="0" dirty="0" smtClean="0"/>
          </a:p>
          <a:p>
            <a:pPr marL="647961" lvl="1" indent="-176717">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18</a:t>
            </a:fld>
            <a:endParaRPr lang="en-US" dirty="0"/>
          </a:p>
        </p:txBody>
      </p:sp>
    </p:spTree>
    <p:extLst>
      <p:ext uri="{BB962C8B-B14F-4D97-AF65-F5344CB8AC3E}">
        <p14:creationId xmlns:p14="http://schemas.microsoft.com/office/powerpoint/2010/main" val="386767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19</a:t>
            </a:fld>
            <a:endParaRPr lang="en-US" dirty="0"/>
          </a:p>
        </p:txBody>
      </p:sp>
    </p:spTree>
    <p:extLst>
      <p:ext uri="{BB962C8B-B14F-4D97-AF65-F5344CB8AC3E}">
        <p14:creationId xmlns:p14="http://schemas.microsoft.com/office/powerpoint/2010/main" val="277092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b="1" dirty="0" smtClean="0"/>
              <a:t>Lecture Notes:</a:t>
            </a:r>
          </a:p>
          <a:p>
            <a:pPr defTabSz="931774" eaLnBrk="0" fontAlgn="base" hangingPunct="0">
              <a:spcBef>
                <a:spcPct val="30000"/>
              </a:spcBef>
              <a:spcAft>
                <a:spcPct val="0"/>
              </a:spcAft>
              <a:defRPr/>
            </a:pPr>
            <a:endParaRPr lang="en-US" dirty="0" smtClean="0"/>
          </a:p>
          <a:p>
            <a:pPr defTabSz="931774" eaLnBrk="0" fontAlgn="base" hangingPunct="0">
              <a:spcBef>
                <a:spcPct val="30000"/>
              </a:spcBef>
              <a:spcAft>
                <a:spcPct val="0"/>
              </a:spcAft>
              <a:defRPr/>
            </a:pPr>
            <a:r>
              <a:rPr lang="en-US" dirty="0" smtClean="0"/>
              <a:t>Some examiners may already be familiar with the IRAC method.  Others may be using the method without realizing it.  IRAC may help you to organize your thoughts when responding to attorney arguments.</a:t>
            </a:r>
            <a:r>
              <a:rPr lang="en-US" baseline="0" dirty="0" smtClean="0"/>
              <a:t>  You may notice that sometimes a</a:t>
            </a:r>
            <a:r>
              <a:rPr lang="en-US" dirty="0" smtClean="0"/>
              <a:t>ttorneys use IRAC to write their arguments.</a:t>
            </a:r>
          </a:p>
          <a:p>
            <a:pPr defTabSz="931774" eaLnBrk="0" fontAlgn="base" hangingPunct="0">
              <a:spcBef>
                <a:spcPct val="30000"/>
              </a:spcBef>
              <a:spcAft>
                <a:spcPct val="0"/>
              </a:spcAft>
              <a:defRPr/>
            </a:pPr>
            <a:endParaRPr lang="en-US" dirty="0" smtClean="0"/>
          </a:p>
          <a:p>
            <a:pPr defTabSz="931774" eaLnBrk="0" fontAlgn="base" hangingPunct="0">
              <a:spcBef>
                <a:spcPct val="30000"/>
              </a:spcBef>
              <a:spcAft>
                <a:spcPct val="0"/>
              </a:spcAft>
              <a:defRPr/>
            </a:pPr>
            <a:r>
              <a:rPr lang="en-US" dirty="0" smtClean="0"/>
              <a:t>The next several slides explain the elements of IRAC very briefly.</a:t>
            </a:r>
            <a:r>
              <a:rPr lang="en-US" baseline="0" dirty="0" smtClean="0"/>
              <a:t>  We will see how they apply to an examiner’s reply to attorney argument when we consider an example in detail.  </a:t>
            </a:r>
            <a:endParaRPr lang="en-US" dirty="0" smtClean="0"/>
          </a:p>
        </p:txBody>
      </p:sp>
      <p:sp>
        <p:nvSpPr>
          <p:cNvPr id="4" name="Slide Number Placeholder 3"/>
          <p:cNvSpPr>
            <a:spLocks noGrp="1"/>
          </p:cNvSpPr>
          <p:nvPr>
            <p:ph type="sldNum" sz="quarter" idx="10"/>
          </p:nvPr>
        </p:nvSpPr>
        <p:spPr/>
        <p:txBody>
          <a:bodyPr/>
          <a:lstStyle/>
          <a:p>
            <a:fld id="{C74B1ACE-5EB2-B245-8DCB-331A9858E083}" type="slidenum">
              <a:rPr lang="en-US" smtClean="0"/>
              <a:pPr/>
              <a:t>2</a:t>
            </a:fld>
            <a:endParaRPr lang="en-US" dirty="0"/>
          </a:p>
        </p:txBody>
      </p:sp>
    </p:spTree>
    <p:extLst>
      <p:ext uri="{BB962C8B-B14F-4D97-AF65-F5344CB8AC3E}">
        <p14:creationId xmlns:p14="http://schemas.microsoft.com/office/powerpoint/2010/main" val="357726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20</a:t>
            </a:fld>
            <a:endParaRPr lang="en-US" dirty="0"/>
          </a:p>
        </p:txBody>
      </p:sp>
    </p:spTree>
    <p:extLst>
      <p:ext uri="{BB962C8B-B14F-4D97-AF65-F5344CB8AC3E}">
        <p14:creationId xmlns:p14="http://schemas.microsoft.com/office/powerpoint/2010/main" val="2856652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21</a:t>
            </a:fld>
            <a:endParaRPr lang="en-US" dirty="0"/>
          </a:p>
        </p:txBody>
      </p:sp>
    </p:spTree>
    <p:extLst>
      <p:ext uri="{BB962C8B-B14F-4D97-AF65-F5344CB8AC3E}">
        <p14:creationId xmlns:p14="http://schemas.microsoft.com/office/powerpoint/2010/main" val="30337273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22</a:t>
            </a:fld>
            <a:endParaRPr lang="en-US" dirty="0"/>
          </a:p>
        </p:txBody>
      </p:sp>
    </p:spTree>
    <p:extLst>
      <p:ext uri="{BB962C8B-B14F-4D97-AF65-F5344CB8AC3E}">
        <p14:creationId xmlns:p14="http://schemas.microsoft.com/office/powerpoint/2010/main" val="1193645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23</a:t>
            </a:fld>
            <a:endParaRPr lang="en-US" dirty="0"/>
          </a:p>
        </p:txBody>
      </p:sp>
    </p:spTree>
    <p:extLst>
      <p:ext uri="{BB962C8B-B14F-4D97-AF65-F5344CB8AC3E}">
        <p14:creationId xmlns:p14="http://schemas.microsoft.com/office/powerpoint/2010/main" val="14124265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24</a:t>
            </a:fld>
            <a:endParaRPr lang="en-US" dirty="0"/>
          </a:p>
        </p:txBody>
      </p:sp>
    </p:spTree>
    <p:extLst>
      <p:ext uri="{BB962C8B-B14F-4D97-AF65-F5344CB8AC3E}">
        <p14:creationId xmlns:p14="http://schemas.microsoft.com/office/powerpoint/2010/main" val="5467105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Lecture</a:t>
            </a:r>
            <a:r>
              <a:rPr lang="en-US" b="1" baseline="0" dirty="0" smtClean="0"/>
              <a:t> Note</a:t>
            </a:r>
            <a:r>
              <a:rPr lang="en-US" baseline="0" dirty="0" smtClean="0"/>
              <a:t>:</a:t>
            </a:r>
          </a:p>
          <a:p>
            <a:pPr defTabSz="465887">
              <a:defRPr/>
            </a:pPr>
            <a:r>
              <a:rPr lang="en-US" dirty="0"/>
              <a:t>Please remind the examiners that an actual office action response is typed entirely in black ink so as to ensure that the office action shows up clearly in IFW.  Colors used were merely for easy illustration in the example above.</a:t>
            </a:r>
          </a:p>
        </p:txBody>
      </p:sp>
      <p:sp>
        <p:nvSpPr>
          <p:cNvPr id="4" name="Slide Number Placeholder 3"/>
          <p:cNvSpPr>
            <a:spLocks noGrp="1"/>
          </p:cNvSpPr>
          <p:nvPr>
            <p:ph type="sldNum" sz="quarter" idx="10"/>
          </p:nvPr>
        </p:nvSpPr>
        <p:spPr/>
        <p:txBody>
          <a:bodyPr/>
          <a:lstStyle/>
          <a:p>
            <a:fld id="{C74B1ACE-5EB2-B245-8DCB-331A9858E083}" type="slidenum">
              <a:rPr lang="en-US" smtClean="0"/>
              <a:pPr/>
              <a:t>25</a:t>
            </a:fld>
            <a:endParaRPr lang="en-US" dirty="0"/>
          </a:p>
        </p:txBody>
      </p:sp>
    </p:spTree>
    <p:extLst>
      <p:ext uri="{BB962C8B-B14F-4D97-AF65-F5344CB8AC3E}">
        <p14:creationId xmlns:p14="http://schemas.microsoft.com/office/powerpoint/2010/main" val="263579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040E0E-8A16-43CC-8DFF-3343F0B3CC8F}" type="slidenum">
              <a:rPr lang="en-US" smtClean="0"/>
              <a:pPr>
                <a:defRPr/>
              </a:pPr>
              <a:t>26</a:t>
            </a:fld>
            <a:endParaRPr lang="en-US"/>
          </a:p>
        </p:txBody>
      </p:sp>
    </p:spTree>
    <p:extLst>
      <p:ext uri="{BB962C8B-B14F-4D97-AF65-F5344CB8AC3E}">
        <p14:creationId xmlns:p14="http://schemas.microsoft.com/office/powerpoint/2010/main" val="36869746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708025"/>
            <a:ext cx="5672137" cy="3544888"/>
          </a:xfrm>
        </p:spPr>
      </p:sp>
      <p:sp>
        <p:nvSpPr>
          <p:cNvPr id="3" name="Notes Placeholder 2"/>
          <p:cNvSpPr>
            <a:spLocks noGrp="1"/>
          </p:cNvSpPr>
          <p:nvPr>
            <p:ph type="body" idx="1"/>
          </p:nvPr>
        </p:nvSpPr>
        <p:spPr/>
        <p:txBody>
          <a:bodyPr/>
          <a:lstStyle/>
          <a:p>
            <a:r>
              <a:rPr lang="en-US" b="1" dirty="0" smtClean="0"/>
              <a:t>Lecture Notes</a:t>
            </a:r>
            <a:r>
              <a:rPr lang="en-US" dirty="0" smtClean="0"/>
              <a:t>:</a:t>
            </a:r>
          </a:p>
          <a:p>
            <a:r>
              <a:rPr lang="en-US" baseline="0" dirty="0" smtClean="0"/>
              <a:t>Summarize the key elements of the claim:</a:t>
            </a:r>
          </a:p>
          <a:p>
            <a:pPr marL="647961" lvl="1" indent="-176717">
              <a:buFont typeface="Arial" panose="020B0604020202020204" pitchFamily="34" charset="0"/>
              <a:buChar char="•"/>
            </a:pPr>
            <a:r>
              <a:rPr lang="en-US" baseline="0" dirty="0" smtClean="0"/>
              <a:t>Claim 1. Pharmaceutical composition comprising cytotoxic drug X and polyol Y as a stabilizing agent where polyol Y is present in an amount of up to about 75% by weight.</a:t>
            </a:r>
          </a:p>
          <a:p>
            <a:pPr marL="647961" lvl="1" indent="-176717">
              <a:buFont typeface="Arial" panose="020B0604020202020204" pitchFamily="34" charset="0"/>
              <a:buChar char="•"/>
            </a:pPr>
            <a:r>
              <a:rPr lang="en-US" baseline="0" dirty="0" smtClean="0"/>
              <a:t>Claims 2 and 3 limit the amount of polyol Y to 50% by weight and 25% by weight</a:t>
            </a:r>
            <a:r>
              <a:rPr lang="en-US" baseline="0" smtClean="0"/>
              <a:t>, respectively.</a:t>
            </a:r>
            <a:endParaRPr lang="en-US" baseline="0" dirty="0" smtClean="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27</a:t>
            </a:fld>
            <a:endParaRPr lang="en-US" dirty="0"/>
          </a:p>
        </p:txBody>
      </p:sp>
    </p:spTree>
    <p:extLst>
      <p:ext uri="{BB962C8B-B14F-4D97-AF65-F5344CB8AC3E}">
        <p14:creationId xmlns:p14="http://schemas.microsoft.com/office/powerpoint/2010/main" val="41148625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Lecture Notes</a:t>
            </a:r>
            <a:r>
              <a:rPr lang="en-US" dirty="0" smtClean="0"/>
              <a:t>:</a:t>
            </a:r>
          </a:p>
          <a:p>
            <a:pPr marL="176717" indent="-176717" defTabSz="471245">
              <a:buFont typeface="Arial" panose="020B0604020202020204" pitchFamily="34" charset="0"/>
              <a:buChar char="•"/>
              <a:defRPr/>
            </a:pPr>
            <a:r>
              <a:rPr lang="en-US" dirty="0" smtClean="0"/>
              <a:t>For </a:t>
            </a:r>
            <a:r>
              <a:rPr lang="en-US" dirty="0"/>
              <a:t>this workshop, assume that all applications are being examined under the first-inventor to-file provisions of the America Invents Act (AIA/FITF), and that each rejection is part of a non-final first action on the merits.  </a:t>
            </a:r>
            <a:endParaRPr lang="en-US" dirty="0" smtClean="0"/>
          </a:p>
          <a:p>
            <a:r>
              <a:rPr lang="en-US" dirty="0" smtClean="0"/>
              <a:t>Trainer Notes:</a:t>
            </a:r>
          </a:p>
          <a:p>
            <a:pPr marL="176717" indent="-176717">
              <a:buFont typeface="Arial" panose="020B0604020202020204" pitchFamily="34" charset="0"/>
              <a:buChar char="•"/>
            </a:pPr>
            <a:r>
              <a:rPr lang="en-US" baseline="0" dirty="0" smtClean="0"/>
              <a:t>Summarize the key points of the rejection:</a:t>
            </a:r>
          </a:p>
          <a:p>
            <a:pPr marL="647961" lvl="1" indent="-176717">
              <a:buFont typeface="Arial" panose="020B0604020202020204" pitchFamily="34" charset="0"/>
              <a:buChar char="•"/>
            </a:pPr>
            <a:r>
              <a:rPr lang="en-US" baseline="0" dirty="0" smtClean="0"/>
              <a:t>Two reference combination between Smith and Jones</a:t>
            </a:r>
          </a:p>
          <a:p>
            <a:pPr marL="647961" lvl="1" indent="-176717">
              <a:buFont typeface="Arial" panose="020B0604020202020204" pitchFamily="34" charset="0"/>
              <a:buChar char="•"/>
            </a:pPr>
            <a:r>
              <a:rPr lang="en-US" baseline="0" dirty="0" smtClean="0"/>
              <a:t>Smith teaches pharmaceutical compositions comprising cytotoxic drug X and a polyol as a carrier</a:t>
            </a:r>
          </a:p>
          <a:p>
            <a:pPr marL="1119205" lvl="2" indent="-176717">
              <a:buFont typeface="Arial" panose="020B0604020202020204" pitchFamily="34" charset="0"/>
              <a:buChar char="•"/>
            </a:pPr>
            <a:r>
              <a:rPr lang="en-US" dirty="0"/>
              <a:t>Smith does not teach that the polyol should be specifically polyol Y or that it is a stabilizing agent</a:t>
            </a:r>
          </a:p>
          <a:p>
            <a:pPr marL="647961" lvl="1" indent="-176717">
              <a:buFont typeface="Arial" panose="020B0604020202020204" pitchFamily="34" charset="0"/>
              <a:buChar char="•"/>
            </a:pPr>
            <a:r>
              <a:rPr lang="en-US" dirty="0" smtClean="0"/>
              <a:t>Jones </a:t>
            </a:r>
            <a:r>
              <a:rPr lang="en-US" baseline="0" dirty="0" smtClean="0"/>
              <a:t>teaches </a:t>
            </a:r>
            <a:r>
              <a:rPr lang="en-US" dirty="0"/>
              <a:t>that polyols, including specifically polyol Y, are useful for stabilizing pharmaceutical compositions comprising cytotoxic drugs</a:t>
            </a:r>
          </a:p>
          <a:p>
            <a:pPr marL="647961" lvl="1" indent="-176717">
              <a:buFont typeface="Arial" panose="020B0604020202020204" pitchFamily="34" charset="0"/>
              <a:buChar char="•"/>
            </a:pPr>
            <a:r>
              <a:rPr lang="en-US" dirty="0"/>
              <a:t>Obvious to use polyol Y as the polyol in Smith based on the teaching of Jones</a:t>
            </a:r>
          </a:p>
          <a:p>
            <a:pPr marL="1119205" lvl="2" indent="-176717">
              <a:buFont typeface="Arial" panose="020B0604020202020204" pitchFamily="34" charset="0"/>
              <a:buChar char="•"/>
            </a:pPr>
            <a:r>
              <a:rPr lang="en-US" dirty="0"/>
              <a:t>A PHOSITA would have been motivated to adjust the amount of polyol Y in order to obtain a workable product that is stable noting that no criticality has been demonstrated in the specification</a:t>
            </a:r>
          </a:p>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28</a:t>
            </a:fld>
            <a:endParaRPr lang="en-US" dirty="0"/>
          </a:p>
        </p:txBody>
      </p:sp>
    </p:spTree>
    <p:extLst>
      <p:ext uri="{BB962C8B-B14F-4D97-AF65-F5344CB8AC3E}">
        <p14:creationId xmlns:p14="http://schemas.microsoft.com/office/powerpoint/2010/main" val="29102783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Lecture Notes</a:t>
            </a:r>
            <a:r>
              <a:rPr lang="en-US" dirty="0" smtClean="0"/>
              <a:t>:</a:t>
            </a:r>
          </a:p>
          <a:p>
            <a:pPr marL="176717" indent="-176717">
              <a:buFont typeface="Arial" panose="020B0604020202020204" pitchFamily="34" charset="0"/>
              <a:buChar char="•"/>
            </a:pPr>
            <a:r>
              <a:rPr lang="en-US" baseline="0" dirty="0" smtClean="0"/>
              <a:t>Summarize the key points of the Applicant’s response:</a:t>
            </a:r>
          </a:p>
          <a:p>
            <a:pPr marL="647961" lvl="1" indent="-176717">
              <a:buFont typeface="Arial" panose="020B0604020202020204" pitchFamily="34" charset="0"/>
              <a:buChar char="•"/>
            </a:pPr>
            <a:r>
              <a:rPr lang="en-US" baseline="0" dirty="0" smtClean="0"/>
              <a:t>The response alleges that there is no reasonable basis for concluding that one of ordinary skill would have modified the Smith compositions to include polyol Y in the specific amounts or ranges required by the claims</a:t>
            </a:r>
          </a:p>
          <a:p>
            <a:pPr marL="647961" lvl="1" indent="-176717">
              <a:buFont typeface="Arial" panose="020B0604020202020204" pitchFamily="34" charset="0"/>
              <a:buChar char="•"/>
            </a:pPr>
            <a:r>
              <a:rPr lang="en-US" baseline="0" dirty="0" smtClean="0"/>
              <a:t>Specifically, the response argues that the rejection does not recognize polyol Y as a result effective variable and that only result effective variables can be optimized</a:t>
            </a:r>
          </a:p>
          <a:p>
            <a:pPr marL="647961" lvl="1" indent="-176717">
              <a:buFont typeface="Arial" panose="020B0604020202020204" pitchFamily="34" charset="0"/>
              <a:buChar char="•"/>
            </a:pPr>
            <a:endParaRPr lang="en-US" baseline="0" dirty="0" smtClean="0"/>
          </a:p>
          <a:p>
            <a:pPr marL="471245" lvl="1"/>
            <a:endParaRPr lang="en-US" baseline="0" dirty="0" smtClean="0"/>
          </a:p>
          <a:p>
            <a:pPr marL="647961" lvl="1" indent="-176717">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29</a:t>
            </a:fld>
            <a:endParaRPr lang="en-US" dirty="0"/>
          </a:p>
        </p:txBody>
      </p:sp>
    </p:spTree>
    <p:extLst>
      <p:ext uri="{BB962C8B-B14F-4D97-AF65-F5344CB8AC3E}">
        <p14:creationId xmlns:p14="http://schemas.microsoft.com/office/powerpoint/2010/main" val="2093984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t>Lecture Note</a:t>
            </a:r>
            <a:r>
              <a:rPr lang="en-US" dirty="0" smtClean="0"/>
              <a:t>:</a:t>
            </a:r>
          </a:p>
          <a:p>
            <a:r>
              <a:rPr lang="en-US" dirty="0" smtClean="0"/>
              <a:t>The Issue is the attorney’s argument</a:t>
            </a:r>
            <a:r>
              <a:rPr lang="en-US" baseline="0" dirty="0" smtClean="0"/>
              <a:t> in regards to the examiner’s position/rejection in the Office action</a:t>
            </a: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a:t>
            </a:fld>
            <a:endParaRPr lang="en-US" dirty="0"/>
          </a:p>
        </p:txBody>
      </p:sp>
    </p:spTree>
    <p:extLst>
      <p:ext uri="{BB962C8B-B14F-4D97-AF65-F5344CB8AC3E}">
        <p14:creationId xmlns:p14="http://schemas.microsoft.com/office/powerpoint/2010/main" val="27150163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30</a:t>
            </a:fld>
            <a:endParaRPr lang="en-US" dirty="0"/>
          </a:p>
        </p:txBody>
      </p:sp>
    </p:spTree>
    <p:extLst>
      <p:ext uri="{BB962C8B-B14F-4D97-AF65-F5344CB8AC3E}">
        <p14:creationId xmlns:p14="http://schemas.microsoft.com/office/powerpoint/2010/main" val="36398539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31</a:t>
            </a:fld>
            <a:endParaRPr lang="en-US" dirty="0"/>
          </a:p>
        </p:txBody>
      </p:sp>
    </p:spTree>
    <p:extLst>
      <p:ext uri="{BB962C8B-B14F-4D97-AF65-F5344CB8AC3E}">
        <p14:creationId xmlns:p14="http://schemas.microsoft.com/office/powerpoint/2010/main" val="16037364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32</a:t>
            </a:fld>
            <a:endParaRPr lang="en-US" dirty="0"/>
          </a:p>
        </p:txBody>
      </p:sp>
    </p:spTree>
    <p:extLst>
      <p:ext uri="{BB962C8B-B14F-4D97-AF65-F5344CB8AC3E}">
        <p14:creationId xmlns:p14="http://schemas.microsoft.com/office/powerpoint/2010/main" val="33058995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33</a:t>
            </a:fld>
            <a:endParaRPr lang="en-US" dirty="0"/>
          </a:p>
        </p:txBody>
      </p:sp>
    </p:spTree>
    <p:extLst>
      <p:ext uri="{BB962C8B-B14F-4D97-AF65-F5344CB8AC3E}">
        <p14:creationId xmlns:p14="http://schemas.microsoft.com/office/powerpoint/2010/main" val="7190715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34</a:t>
            </a:fld>
            <a:endParaRPr lang="en-US" dirty="0"/>
          </a:p>
        </p:txBody>
      </p:sp>
    </p:spTree>
    <p:extLst>
      <p:ext uri="{BB962C8B-B14F-4D97-AF65-F5344CB8AC3E}">
        <p14:creationId xmlns:p14="http://schemas.microsoft.com/office/powerpoint/2010/main" val="4277305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35</a:t>
            </a:fld>
            <a:endParaRPr lang="en-US" dirty="0"/>
          </a:p>
        </p:txBody>
      </p:sp>
    </p:spTree>
    <p:extLst>
      <p:ext uri="{BB962C8B-B14F-4D97-AF65-F5344CB8AC3E}">
        <p14:creationId xmlns:p14="http://schemas.microsoft.com/office/powerpoint/2010/main" val="3047382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1" dirty="0"/>
              <a:t>Lecture Note</a:t>
            </a:r>
            <a:r>
              <a:rPr lang="en-US" dirty="0"/>
              <a:t>:</a:t>
            </a:r>
          </a:p>
          <a:p>
            <a:pPr defTabSz="465887">
              <a:defRPr/>
            </a:pPr>
            <a:r>
              <a:rPr lang="en-US" dirty="0"/>
              <a:t>Please remind the examiners that an actual office action response is typed entirely in black ink so as to ensure that the office action shows up clearly in IFW.  Colors used were merely for easy illustration in the example above.</a:t>
            </a:r>
          </a:p>
        </p:txBody>
      </p:sp>
      <p:sp>
        <p:nvSpPr>
          <p:cNvPr id="4" name="Slide Number Placeholder 3"/>
          <p:cNvSpPr>
            <a:spLocks noGrp="1"/>
          </p:cNvSpPr>
          <p:nvPr>
            <p:ph type="sldNum" sz="quarter" idx="10"/>
          </p:nvPr>
        </p:nvSpPr>
        <p:spPr/>
        <p:txBody>
          <a:bodyPr/>
          <a:lstStyle/>
          <a:p>
            <a:fld id="{C74B1ACE-5EB2-B245-8DCB-331A9858E083}" type="slidenum">
              <a:rPr lang="en-US" smtClean="0"/>
              <a:pPr/>
              <a:t>36</a:t>
            </a:fld>
            <a:endParaRPr lang="en-US" dirty="0"/>
          </a:p>
        </p:txBody>
      </p:sp>
    </p:spTree>
    <p:extLst>
      <p:ext uri="{BB962C8B-B14F-4D97-AF65-F5344CB8AC3E}">
        <p14:creationId xmlns:p14="http://schemas.microsoft.com/office/powerpoint/2010/main" val="18470407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37</a:t>
            </a:fld>
            <a:endParaRPr lang="en-US" dirty="0"/>
          </a:p>
        </p:txBody>
      </p:sp>
    </p:spTree>
    <p:extLst>
      <p:ext uri="{BB962C8B-B14F-4D97-AF65-F5344CB8AC3E}">
        <p14:creationId xmlns:p14="http://schemas.microsoft.com/office/powerpoint/2010/main" val="24913404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1245">
              <a:defRPr/>
            </a:pPr>
            <a:r>
              <a:rPr lang="en-US" b="1" dirty="0" smtClean="0"/>
              <a:t>Lecture Notes:</a:t>
            </a:r>
            <a:endParaRPr lang="en-US" dirty="0" smtClean="0"/>
          </a:p>
          <a:p>
            <a:pPr marL="176717" indent="-176717">
              <a:buFont typeface="Arial" panose="020B0604020202020204" pitchFamily="34" charset="0"/>
              <a:buChar char="•"/>
            </a:pPr>
            <a:r>
              <a:rPr lang="en-US" dirty="0" smtClean="0"/>
              <a:t>Although the examples in this workshop sometimes point out particular flaws in an attorney’s response to a rejection, the question of whether to maintain or withdraw a 35 USC 103 rejection should always be answered in view of the fact that the examiner may reject only when a </a:t>
            </a:r>
            <a:r>
              <a:rPr lang="en-US" i="1" dirty="0" smtClean="0"/>
              <a:t>prima facie</a:t>
            </a:r>
            <a:r>
              <a:rPr lang="en-US" dirty="0" smtClean="0"/>
              <a:t> case of unpatentability is established </a:t>
            </a:r>
          </a:p>
          <a:p>
            <a:pPr marL="176717" indent="-176717">
              <a:buFont typeface="Arial" panose="020B0604020202020204" pitchFamily="34" charset="0"/>
              <a:buChar char="•"/>
            </a:pPr>
            <a:r>
              <a:rPr lang="en-US" dirty="0" smtClean="0"/>
              <a:t>Each time that an examiner makes or maintains a rejection, he or she has the responsibility to ensure that the claim is unpatentable under the preponderance standard in view of all relevant arguments and evidence that are present at that time.  See, for example, MPEP 2142.</a:t>
            </a:r>
          </a:p>
          <a:p>
            <a:endParaRPr lang="en-US" b="1" dirty="0" smtClean="0"/>
          </a:p>
          <a:p>
            <a:pPr marL="176717" indent="-176717">
              <a:buFont typeface="Arial" panose="020B0604020202020204" pitchFamily="34" charset="0"/>
              <a:buChar char="•"/>
            </a:pPr>
            <a:r>
              <a:rPr lang="en-US" dirty="0" smtClean="0"/>
              <a:t>Instruct </a:t>
            </a:r>
            <a:r>
              <a:rPr lang="en-US" baseline="0" dirty="0" smtClean="0"/>
              <a:t>Examiners to read the claims, the rejection, and the response </a:t>
            </a:r>
            <a:r>
              <a:rPr lang="en-US" b="1" u="none" baseline="0" dirty="0" smtClean="0"/>
              <a:t>using the worksheet</a:t>
            </a:r>
            <a:r>
              <a:rPr lang="en-US" baseline="0" dirty="0" smtClean="0"/>
              <a:t>. [3-5 min] </a:t>
            </a:r>
          </a:p>
          <a:p>
            <a:pPr marL="176717" indent="-176717">
              <a:buFont typeface="Arial" panose="020B0604020202020204" pitchFamily="34" charset="0"/>
              <a:buChar char="•"/>
            </a:pPr>
            <a:r>
              <a:rPr lang="en-US" baseline="0" dirty="0" smtClean="0"/>
              <a:t>Summarize the key points to each of the claims, the rejection, and the response before proceeding to the questions.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38</a:t>
            </a:fld>
            <a:endParaRPr lang="en-US" dirty="0"/>
          </a:p>
        </p:txBody>
      </p:sp>
    </p:spTree>
    <p:extLst>
      <p:ext uri="{BB962C8B-B14F-4D97-AF65-F5344CB8AC3E}">
        <p14:creationId xmlns:p14="http://schemas.microsoft.com/office/powerpoint/2010/main" val="24646012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040E0E-8A16-43CC-8DFF-3343F0B3CC8F}" type="slidenum">
              <a:rPr lang="en-US" smtClean="0"/>
              <a:pPr>
                <a:defRPr/>
              </a:pPr>
              <a:t>39</a:t>
            </a:fld>
            <a:endParaRPr lang="en-US"/>
          </a:p>
        </p:txBody>
      </p:sp>
    </p:spTree>
    <p:extLst>
      <p:ext uri="{BB962C8B-B14F-4D97-AF65-F5344CB8AC3E}">
        <p14:creationId xmlns:p14="http://schemas.microsoft.com/office/powerpoint/2010/main" val="2876820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Lecture Note</a:t>
            </a:r>
            <a:r>
              <a:rPr lang="en-US" dirty="0" smtClean="0"/>
              <a:t>:</a:t>
            </a:r>
          </a:p>
          <a:p>
            <a:r>
              <a:rPr lang="en-US" dirty="0" smtClean="0"/>
              <a:t>The R in IRAC should cite</a:t>
            </a:r>
            <a:r>
              <a:rPr lang="en-US" baseline="0" dirty="0" smtClean="0"/>
              <a:t> to a law/statute, rule, and/or case law. However, it is appropriate and recommended to cite an MPEP section if that section cites the applicable law/statute, rule, and/or case law.</a:t>
            </a: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a:t>
            </a:fld>
            <a:endParaRPr lang="en-US" dirty="0"/>
          </a:p>
        </p:txBody>
      </p:sp>
    </p:spTree>
    <p:extLst>
      <p:ext uri="{BB962C8B-B14F-4D97-AF65-F5344CB8AC3E}">
        <p14:creationId xmlns:p14="http://schemas.microsoft.com/office/powerpoint/2010/main" val="8676154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708025"/>
            <a:ext cx="5672137" cy="3544888"/>
          </a:xfrm>
        </p:spPr>
      </p:sp>
      <p:sp>
        <p:nvSpPr>
          <p:cNvPr id="3" name="Notes Placeholder 2"/>
          <p:cNvSpPr>
            <a:spLocks noGrp="1"/>
          </p:cNvSpPr>
          <p:nvPr>
            <p:ph type="body" idx="1"/>
          </p:nvPr>
        </p:nvSpPr>
        <p:spPr/>
        <p:txBody>
          <a:bodyPr/>
          <a:lstStyle/>
          <a:p>
            <a:r>
              <a:rPr lang="en-US" b="1" dirty="0" smtClean="0"/>
              <a:t>Lecture Notes</a:t>
            </a:r>
            <a:r>
              <a:rPr lang="en-US" dirty="0" smtClean="0"/>
              <a: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Summarize the key elements of the claim:</a:t>
            </a:r>
          </a:p>
          <a:p>
            <a:pPr marL="628650" lvl="1" indent="-171450">
              <a:buFont typeface="Arial" panose="020B0604020202020204" pitchFamily="34" charset="0"/>
              <a:buChar char="•"/>
            </a:pPr>
            <a:r>
              <a:rPr lang="en-US" baseline="0" dirty="0" smtClean="0"/>
              <a:t>Apparatus for managing nodes in a network comprising a cryptography system, a network reservation system, where the plurality of next nodes are indirectly connected to a source node, and wherein the network reservation system selectively implements pre-reserved paths along the plurality of next nodes.</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40</a:t>
            </a:fld>
            <a:endParaRPr lang="en-US" dirty="0"/>
          </a:p>
        </p:txBody>
      </p:sp>
    </p:spTree>
    <p:extLst>
      <p:ext uri="{BB962C8B-B14F-4D97-AF65-F5344CB8AC3E}">
        <p14:creationId xmlns:p14="http://schemas.microsoft.com/office/powerpoint/2010/main" val="10748121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Lecture Notes</a:t>
            </a:r>
            <a:r>
              <a:rPr lang="en-US" dirty="0" smtClean="0"/>
              <a:t>:</a:t>
            </a:r>
          </a:p>
          <a:p>
            <a:pPr marL="176717" indent="-176717" defTabSz="471245">
              <a:buFont typeface="Arial" panose="020B0604020202020204" pitchFamily="34" charset="0"/>
              <a:buChar char="•"/>
              <a:defRPr/>
            </a:pPr>
            <a:r>
              <a:rPr lang="en-US" dirty="0" smtClean="0"/>
              <a:t>For this workshop, assume that all applications are being examined under the first-inventor to-file provisions of the America Invents Act (AIA/FITF), and that each rejection is part of a non-final first action on the merits.  </a:t>
            </a:r>
            <a:endParaRPr lang="en-US" baseline="0" dirty="0" smtClean="0"/>
          </a:p>
          <a:p>
            <a:pPr marL="176717" indent="-176717">
              <a:buFont typeface="Arial" panose="020B0604020202020204" pitchFamily="34" charset="0"/>
              <a:buChar char="•"/>
            </a:pPr>
            <a:endParaRPr lang="en-US" baseline="0" dirty="0" smtClean="0"/>
          </a:p>
          <a:p>
            <a:pPr marL="173422" indent="-173422">
              <a:buFont typeface="Arial" panose="020B0604020202020204" pitchFamily="34" charset="0"/>
              <a:buChar char="•"/>
            </a:pPr>
            <a:r>
              <a:rPr lang="en-US" baseline="0" dirty="0" smtClean="0"/>
              <a:t>Summarize the key points of the rejection:</a:t>
            </a:r>
          </a:p>
          <a:p>
            <a:pPr marL="635879" lvl="1" indent="-173422">
              <a:buFont typeface="Arial" panose="020B0604020202020204" pitchFamily="34" charset="0"/>
              <a:buChar char="•"/>
            </a:pPr>
            <a:r>
              <a:rPr lang="en-US" baseline="0" dirty="0" smtClean="0"/>
              <a:t>Two reference combination between </a:t>
            </a:r>
            <a:r>
              <a:rPr lang="en-US" baseline="0" dirty="0" err="1" smtClean="0"/>
              <a:t>Seger</a:t>
            </a:r>
            <a:r>
              <a:rPr lang="en-US" baseline="0" dirty="0" smtClean="0"/>
              <a:t> and Mason</a:t>
            </a:r>
          </a:p>
          <a:p>
            <a:pPr marL="635879" lvl="1" indent="-173422">
              <a:buFont typeface="Arial" panose="020B0604020202020204" pitchFamily="34" charset="0"/>
              <a:buChar char="•"/>
            </a:pPr>
            <a:r>
              <a:rPr lang="en-US" baseline="0" dirty="0" err="1" smtClean="0"/>
              <a:t>Seger</a:t>
            </a:r>
            <a:r>
              <a:rPr lang="en-US" baseline="0" dirty="0" smtClean="0"/>
              <a:t> teaches a cryptography system configured to encrypt data to be transmitted through a network of nodes</a:t>
            </a:r>
          </a:p>
          <a:p>
            <a:pPr marL="1098337" lvl="2" indent="-173422">
              <a:buFont typeface="Arial" panose="020B0604020202020204" pitchFamily="34" charset="0"/>
              <a:buChar char="•"/>
            </a:pPr>
            <a:r>
              <a:rPr lang="en-US" dirty="0" err="1" smtClean="0"/>
              <a:t>Seger</a:t>
            </a:r>
            <a:r>
              <a:rPr lang="en-US" dirty="0" smtClean="0"/>
              <a:t> fails to teach the setting of pre-reserved paths or routes through the nodes</a:t>
            </a:r>
          </a:p>
          <a:p>
            <a:pPr marL="635879" lvl="1" indent="-173422">
              <a:buFont typeface="Arial" panose="020B0604020202020204" pitchFamily="34" charset="0"/>
              <a:buChar char="•"/>
            </a:pPr>
            <a:r>
              <a:rPr lang="en-US" dirty="0" smtClean="0"/>
              <a:t>Mason teaches selectively implementing pre-reserved paths along a plurality</a:t>
            </a:r>
            <a:r>
              <a:rPr lang="en-US" baseline="0" dirty="0" smtClean="0"/>
              <a:t> of nodes</a:t>
            </a:r>
            <a:r>
              <a:rPr lang="en-US" dirty="0" smtClean="0"/>
              <a:t> for transmitting data</a:t>
            </a:r>
          </a:p>
          <a:p>
            <a:pPr marL="635879" lvl="1" indent="-173422">
              <a:buFont typeface="Arial" panose="020B0604020202020204" pitchFamily="34" charset="0"/>
              <a:buChar char="•"/>
            </a:pPr>
            <a:r>
              <a:rPr lang="en-US" dirty="0" smtClean="0"/>
              <a:t>Obvious to use the pre-reserved paths of Mason in the cryptography system of </a:t>
            </a:r>
            <a:r>
              <a:rPr lang="en-US" dirty="0" err="1" smtClean="0"/>
              <a:t>Seger</a:t>
            </a:r>
            <a:r>
              <a:rPr lang="en-US" smtClean="0"/>
              <a:t> to provide a more efficient system as suggested by Mason</a:t>
            </a:r>
          </a:p>
          <a:p>
            <a:pPr marL="471244" lvl="1" indent="0">
              <a:buFont typeface="Arial" panose="020B0604020202020204" pitchFamily="34"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9040E0E-8A16-43CC-8DFF-3343F0B3CC8F}" type="slidenum">
              <a:rPr lang="en-US" smtClean="0"/>
              <a:pPr>
                <a:defRPr/>
              </a:pPr>
              <a:t>41</a:t>
            </a:fld>
            <a:endParaRPr lang="en-US"/>
          </a:p>
        </p:txBody>
      </p:sp>
    </p:spTree>
    <p:extLst>
      <p:ext uri="{BB962C8B-B14F-4D97-AF65-F5344CB8AC3E}">
        <p14:creationId xmlns:p14="http://schemas.microsoft.com/office/powerpoint/2010/main" val="23920867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Lecture Notes</a:t>
            </a:r>
            <a:r>
              <a:rPr lang="en-US" dirty="0" smtClean="0"/>
              <a:t>:</a:t>
            </a:r>
          </a:p>
          <a:p>
            <a:pPr marL="176717" indent="-176717">
              <a:buFont typeface="Arial" panose="020B0604020202020204" pitchFamily="34" charset="0"/>
              <a:buChar char="•"/>
            </a:pPr>
            <a:r>
              <a:rPr lang="en-US" baseline="0" dirty="0" smtClean="0"/>
              <a:t>Summarize the key points of the Applicant’s response:</a:t>
            </a:r>
          </a:p>
          <a:p>
            <a:pPr marL="647961" lvl="1" indent="-176717">
              <a:buFont typeface="Arial" panose="020B0604020202020204" pitchFamily="34" charset="0"/>
              <a:buChar char="•"/>
            </a:pPr>
            <a:r>
              <a:rPr lang="en-US" baseline="0" dirty="0" smtClean="0"/>
              <a:t>The response alleges that the combination is not obvious; however, it fails to explain why based on the facts of the application being examined. </a:t>
            </a:r>
          </a:p>
          <a:p>
            <a:pPr marL="647961" lvl="1" indent="-176717">
              <a:buFont typeface="Arial" panose="020B0604020202020204" pitchFamily="34" charset="0"/>
              <a:buChar char="•"/>
            </a:pPr>
            <a:r>
              <a:rPr lang="en-US" baseline="0" dirty="0" smtClean="0"/>
              <a:t>Note the string of case law citations from the various courts as well as the Board.</a:t>
            </a:r>
          </a:p>
          <a:p>
            <a:pPr marL="471244" lvl="1"/>
            <a:endParaRPr lang="en-US" baseline="0" dirty="0" smtClean="0"/>
          </a:p>
          <a:p>
            <a:pPr marL="174708" indent="-174708" defTabSz="465887">
              <a:buFont typeface="Arial" panose="020B0604020202020204" pitchFamily="34" charset="0"/>
              <a:buChar char="•"/>
              <a:defRPr/>
            </a:pPr>
            <a:r>
              <a:rPr lang="en-US" dirty="0"/>
              <a:t>Please point out that some of the case law cited in the attorney’s response may not apply because it is pre-KSR and uses an overly rigid understanding of TSM.  </a:t>
            </a:r>
          </a:p>
          <a:p>
            <a:pPr marL="182074" indent="-176717">
              <a:buFont typeface="Arial" panose="020B0604020202020204" pitchFamily="34" charset="0"/>
              <a:buChar char="•"/>
            </a:pPr>
            <a:endParaRPr lang="en-US" baseline="0" dirty="0" smtClean="0"/>
          </a:p>
          <a:p>
            <a:pPr marL="647961" lvl="1" indent="-176717">
              <a:buFont typeface="Arial" panose="020B0604020202020204" pitchFamily="34" charset="0"/>
              <a:buChar char="•"/>
            </a:pPr>
            <a:endParaRPr lang="en-US" baseline="0" dirty="0" smtClean="0"/>
          </a:p>
          <a:p>
            <a:pPr marL="647961" lvl="1" indent="-176717">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C74B1ACE-5EB2-B245-8DCB-331A9858E083}" type="slidenum">
              <a:rPr lang="en-US" smtClean="0"/>
              <a:pPr/>
              <a:t>42</a:t>
            </a:fld>
            <a:endParaRPr lang="en-US" dirty="0"/>
          </a:p>
        </p:txBody>
      </p:sp>
    </p:spTree>
    <p:extLst>
      <p:ext uri="{BB962C8B-B14F-4D97-AF65-F5344CB8AC3E}">
        <p14:creationId xmlns:p14="http://schemas.microsoft.com/office/powerpoint/2010/main" val="25943835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Lecture Notes</a:t>
            </a:r>
            <a:r>
              <a:rPr lang="en-US" dirty="0" smtClean="0"/>
              <a:t>:</a:t>
            </a:r>
          </a:p>
          <a:p>
            <a:pPr marL="176717" indent="-176717">
              <a:buFont typeface="Arial" panose="020B0604020202020204" pitchFamily="34" charset="0"/>
              <a:buChar char="•"/>
            </a:pPr>
            <a:r>
              <a:rPr lang="en-US" baseline="0" dirty="0" smtClean="0"/>
              <a:t>Summarize the key points of the Applicant’s response:</a:t>
            </a:r>
          </a:p>
          <a:p>
            <a:pPr marL="647961" lvl="1" indent="-176717">
              <a:buFont typeface="Arial" panose="020B0604020202020204" pitchFamily="34" charset="0"/>
              <a:buChar char="•"/>
            </a:pPr>
            <a:r>
              <a:rPr lang="en-US" baseline="0" dirty="0" smtClean="0"/>
              <a:t>The response alleges that the combination is not obvious; however, it fails to explain why based on the facts of the application being examined. </a:t>
            </a:r>
          </a:p>
          <a:p>
            <a:pPr marL="647961" lvl="1" indent="-176717">
              <a:buFont typeface="Arial" panose="020B0604020202020204" pitchFamily="34" charset="0"/>
              <a:buChar char="•"/>
            </a:pPr>
            <a:r>
              <a:rPr lang="en-US" baseline="0" dirty="0" smtClean="0"/>
              <a:t>Note the string of case law citations from the various courts as well as the Board.</a:t>
            </a:r>
          </a:p>
          <a:p>
            <a:pPr marL="647961" lvl="1" indent="-176717">
              <a:buFont typeface="Arial" panose="020B0604020202020204" pitchFamily="34" charset="0"/>
              <a:buChar char="•"/>
            </a:pPr>
            <a:endParaRPr lang="en-US" baseline="0" dirty="0" smtClean="0"/>
          </a:p>
          <a:p>
            <a:pPr marL="647961" lvl="1" indent="-176717">
              <a:buFont typeface="Arial" panose="020B0604020202020204" pitchFamily="34" charset="0"/>
              <a:buChar char="•"/>
            </a:pPr>
            <a:endParaRPr lang="en-US" baseline="0" dirty="0" smtClean="0"/>
          </a:p>
          <a:p>
            <a:endParaRPr lang="en-US" dirty="0" smtClean="0"/>
          </a:p>
          <a:p>
            <a:pPr marL="647961" lvl="1" indent="-176717">
              <a:buFont typeface="Arial" panose="020B0604020202020204" pitchFamily="34" charset="0"/>
              <a:buChar char="•"/>
            </a:pPr>
            <a:endParaRPr lang="en-US" baseline="0" dirty="0" smtClean="0"/>
          </a:p>
          <a:p>
            <a:pPr marL="647961" lvl="1" indent="-176717">
              <a:buFont typeface="Arial" panose="020B0604020202020204" pitchFamily="34" charset="0"/>
              <a:buChar char="•"/>
            </a:pPr>
            <a:endParaRPr lang="en-US" baseline="0" dirty="0" smtClean="0"/>
          </a:p>
          <a:p>
            <a:pPr marL="647961" lvl="1" indent="-176717">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C74B1ACE-5EB2-B245-8DCB-331A9858E083}" type="slidenum">
              <a:rPr lang="en-US" smtClean="0"/>
              <a:pPr/>
              <a:t>43</a:t>
            </a:fld>
            <a:endParaRPr lang="en-US" dirty="0"/>
          </a:p>
        </p:txBody>
      </p:sp>
    </p:spTree>
    <p:extLst>
      <p:ext uri="{BB962C8B-B14F-4D97-AF65-F5344CB8AC3E}">
        <p14:creationId xmlns:p14="http://schemas.microsoft.com/office/powerpoint/2010/main" val="38756615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44</a:t>
            </a:fld>
            <a:endParaRPr lang="en-US" dirty="0"/>
          </a:p>
        </p:txBody>
      </p:sp>
    </p:spTree>
    <p:extLst>
      <p:ext uri="{BB962C8B-B14F-4D97-AF65-F5344CB8AC3E}">
        <p14:creationId xmlns:p14="http://schemas.microsoft.com/office/powerpoint/2010/main" val="17397727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45</a:t>
            </a:fld>
            <a:endParaRPr lang="en-US" dirty="0"/>
          </a:p>
        </p:txBody>
      </p:sp>
    </p:spTree>
    <p:extLst>
      <p:ext uri="{BB962C8B-B14F-4D97-AF65-F5344CB8AC3E}">
        <p14:creationId xmlns:p14="http://schemas.microsoft.com/office/powerpoint/2010/main" val="30598400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46</a:t>
            </a:fld>
            <a:endParaRPr lang="en-US" dirty="0"/>
          </a:p>
        </p:txBody>
      </p:sp>
    </p:spTree>
    <p:extLst>
      <p:ext uri="{BB962C8B-B14F-4D97-AF65-F5344CB8AC3E}">
        <p14:creationId xmlns:p14="http://schemas.microsoft.com/office/powerpoint/2010/main" val="2692231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47</a:t>
            </a:fld>
            <a:endParaRPr lang="en-US" dirty="0"/>
          </a:p>
        </p:txBody>
      </p:sp>
    </p:spTree>
    <p:extLst>
      <p:ext uri="{BB962C8B-B14F-4D97-AF65-F5344CB8AC3E}">
        <p14:creationId xmlns:p14="http://schemas.microsoft.com/office/powerpoint/2010/main" val="30737838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48</a:t>
            </a:fld>
            <a:endParaRPr lang="en-US" dirty="0"/>
          </a:p>
        </p:txBody>
      </p:sp>
    </p:spTree>
    <p:extLst>
      <p:ext uri="{BB962C8B-B14F-4D97-AF65-F5344CB8AC3E}">
        <p14:creationId xmlns:p14="http://schemas.microsoft.com/office/powerpoint/2010/main" val="2178251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49</a:t>
            </a:fld>
            <a:endParaRPr lang="en-US" dirty="0"/>
          </a:p>
        </p:txBody>
      </p:sp>
    </p:spTree>
    <p:extLst>
      <p:ext uri="{BB962C8B-B14F-4D97-AF65-F5344CB8AC3E}">
        <p14:creationId xmlns:p14="http://schemas.microsoft.com/office/powerpoint/2010/main" val="2907993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5</a:t>
            </a:fld>
            <a:endParaRPr lang="en-US" dirty="0"/>
          </a:p>
        </p:txBody>
      </p:sp>
    </p:spTree>
    <p:extLst>
      <p:ext uri="{BB962C8B-B14F-4D97-AF65-F5344CB8AC3E}">
        <p14:creationId xmlns:p14="http://schemas.microsoft.com/office/powerpoint/2010/main" val="34638390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Lecture Note</a:t>
            </a:r>
            <a:r>
              <a:rPr lang="en-US" dirty="0" smtClean="0"/>
              <a:t>:</a:t>
            </a:r>
          </a:p>
          <a:p>
            <a:pPr defTabSz="465887">
              <a:defRPr/>
            </a:pPr>
            <a:r>
              <a:rPr lang="en-US" dirty="0"/>
              <a:t>Please remind the examiners that an actual office action response is typed entirely in black ink so as to ensure that the office action shows up clearly in IFW.  Colors used were merely for easy illustration in the example above.</a:t>
            </a:r>
          </a:p>
        </p:txBody>
      </p:sp>
      <p:sp>
        <p:nvSpPr>
          <p:cNvPr id="4" name="Slide Number Placeholder 3"/>
          <p:cNvSpPr>
            <a:spLocks noGrp="1"/>
          </p:cNvSpPr>
          <p:nvPr>
            <p:ph type="sldNum" sz="quarter" idx="10"/>
          </p:nvPr>
        </p:nvSpPr>
        <p:spPr/>
        <p:txBody>
          <a:bodyPr/>
          <a:lstStyle/>
          <a:p>
            <a:fld id="{C74B1ACE-5EB2-B245-8DCB-331A9858E083}" type="slidenum">
              <a:rPr lang="en-US" smtClean="0"/>
              <a:pPr/>
              <a:t>50</a:t>
            </a:fld>
            <a:endParaRPr lang="en-US" dirty="0"/>
          </a:p>
        </p:txBody>
      </p:sp>
    </p:spTree>
    <p:extLst>
      <p:ext uri="{BB962C8B-B14F-4D97-AF65-F5344CB8AC3E}">
        <p14:creationId xmlns:p14="http://schemas.microsoft.com/office/powerpoint/2010/main" val="41001892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040E0E-8A16-43CC-8DFF-3343F0B3CC8F}" type="slidenum">
              <a:rPr lang="en-US" smtClean="0"/>
              <a:pPr>
                <a:defRPr/>
              </a:pPr>
              <a:t>51</a:t>
            </a:fld>
            <a:endParaRPr lang="en-US"/>
          </a:p>
        </p:txBody>
      </p:sp>
    </p:spTree>
    <p:extLst>
      <p:ext uri="{BB962C8B-B14F-4D97-AF65-F5344CB8AC3E}">
        <p14:creationId xmlns:p14="http://schemas.microsoft.com/office/powerpoint/2010/main" val="18686189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708025"/>
            <a:ext cx="5672137" cy="3544888"/>
          </a:xfrm>
        </p:spPr>
      </p:sp>
      <p:sp>
        <p:nvSpPr>
          <p:cNvPr id="3" name="Notes Placeholder 2"/>
          <p:cNvSpPr>
            <a:spLocks noGrp="1"/>
          </p:cNvSpPr>
          <p:nvPr>
            <p:ph type="body" idx="1"/>
          </p:nvPr>
        </p:nvSpPr>
        <p:spPr/>
        <p:txBody>
          <a:bodyPr/>
          <a:lstStyle/>
          <a:p>
            <a:r>
              <a:rPr lang="en-US" b="1" dirty="0" smtClean="0"/>
              <a:t>Lecture Notes</a:t>
            </a:r>
            <a:r>
              <a:rPr lang="en-US" dirty="0" smtClean="0"/>
              <a: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Summarize the key elements of the claim:</a:t>
            </a:r>
          </a:p>
          <a:p>
            <a:pPr marL="628650" lvl="1" indent="-171450">
              <a:buFont typeface="Arial" panose="020B0604020202020204" pitchFamily="34" charset="0"/>
              <a:buChar char="•"/>
            </a:pPr>
            <a:r>
              <a:rPr lang="en-US" baseline="0" dirty="0" smtClean="0"/>
              <a:t>Claim 1. Is a semiconductor chip redistribution layer comprising an electrical conductor path comprising copper and an additional conductive material present in an amount of at least 0.5% by weight of the electrical conductor path.</a:t>
            </a:r>
          </a:p>
          <a:p>
            <a:pPr marL="171450"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r>
              <a:rPr lang="en-US" baseline="0" dirty="0" smtClean="0"/>
              <a:t>Claim 2 narrows the additional conductive material to tantalum</a:t>
            </a:r>
          </a:p>
          <a:p>
            <a:pPr marL="171450"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r>
              <a:rPr lang="en-US" baseline="0" dirty="0" smtClean="0"/>
              <a:t>Claim 3 depends from claim 1 or claim 2 and further limits the tensile strength of the electrical conductor path to be greater than 100 MPa</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52</a:t>
            </a:fld>
            <a:endParaRPr lang="en-US" dirty="0"/>
          </a:p>
        </p:txBody>
      </p:sp>
    </p:spTree>
    <p:extLst>
      <p:ext uri="{BB962C8B-B14F-4D97-AF65-F5344CB8AC3E}">
        <p14:creationId xmlns:p14="http://schemas.microsoft.com/office/powerpoint/2010/main" val="28334506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Lecture Notes</a:t>
            </a:r>
            <a:r>
              <a:rPr lang="en-US" dirty="0" smtClean="0"/>
              <a:t>:</a:t>
            </a:r>
          </a:p>
          <a:p>
            <a:pPr marL="176717" indent="-176717" defTabSz="471245">
              <a:buFont typeface="Arial" panose="020B0604020202020204" pitchFamily="34" charset="0"/>
              <a:buChar char="•"/>
              <a:defRPr/>
            </a:pPr>
            <a:r>
              <a:rPr lang="en-US" dirty="0" smtClean="0"/>
              <a:t>For this workshop, assume that all applications are being examined under the first-inventor to-file provisions of the America Invents Act (AIA/FITF), and that each rejection is part of a non-final first action on the merits.  </a:t>
            </a:r>
          </a:p>
          <a:p>
            <a:r>
              <a:rPr lang="en-US" dirty="0" smtClean="0"/>
              <a:t>Trainer Notes:</a:t>
            </a:r>
          </a:p>
          <a:p>
            <a:pPr marL="176717" indent="-176717">
              <a:buFont typeface="Arial" panose="020B0604020202020204" pitchFamily="34" charset="0"/>
              <a:buChar char="•"/>
            </a:pPr>
            <a:r>
              <a:rPr lang="en-US" baseline="0" dirty="0" smtClean="0"/>
              <a:t>Summarize the key points of the rejection:</a:t>
            </a:r>
          </a:p>
          <a:p>
            <a:pPr marL="647961" lvl="1" indent="-176717">
              <a:buFont typeface="Arial" panose="020B0604020202020204" pitchFamily="34" charset="0"/>
              <a:buChar char="•"/>
            </a:pPr>
            <a:r>
              <a:rPr lang="en-US" baseline="0" dirty="0" smtClean="0"/>
              <a:t>Two reference combination between James and Thomas</a:t>
            </a:r>
          </a:p>
          <a:p>
            <a:pPr marL="647961" lvl="1" indent="-176717">
              <a:buFont typeface="Arial" panose="020B0604020202020204" pitchFamily="34" charset="0"/>
              <a:buChar char="•"/>
            </a:pPr>
            <a:r>
              <a:rPr lang="en-US" dirty="0" smtClean="0"/>
              <a:t>James teaches that alloys of copper and tantalum may be used as the electrical conductor path of a redistribution layer for semiconductor chips. </a:t>
            </a:r>
          </a:p>
          <a:p>
            <a:pPr marL="1119205" lvl="2" indent="-176717" defTabSz="471245">
              <a:buFont typeface="Arial" panose="020B0604020202020204" pitchFamily="34" charset="0"/>
              <a:buChar char="•"/>
              <a:defRPr/>
            </a:pPr>
            <a:r>
              <a:rPr lang="en-US" dirty="0" smtClean="0"/>
              <a:t>James does not state that tantalum should make up at least 0.5 % by weight of the electrical conductor path.    </a:t>
            </a:r>
          </a:p>
          <a:p>
            <a:pPr marL="647961" lvl="1" indent="-176717" defTabSz="471245">
              <a:buFont typeface="Arial" panose="020B0604020202020204" pitchFamily="34" charset="0"/>
              <a:buChar char="•"/>
              <a:defRPr/>
            </a:pPr>
            <a:r>
              <a:rPr lang="en-US" dirty="0" smtClean="0"/>
              <a:t>Thomas teaches alloys of copper and tantalum that are 0.5-1.5% tantalum by weight, and that such alloys have a tensile strength of 200-300 MPa. </a:t>
            </a:r>
          </a:p>
          <a:p>
            <a:pPr marL="647961" lvl="1" indent="-176717" defTabSz="471245">
              <a:buFont typeface="Arial" panose="020B0604020202020204" pitchFamily="34" charset="0"/>
              <a:buChar char="•"/>
              <a:defRPr/>
            </a:pPr>
            <a:r>
              <a:rPr lang="en-US" dirty="0" smtClean="0"/>
              <a:t>Obvious to use the copper-tantalum alloy as taught by Thomas in the redistribution layer of James</a:t>
            </a:r>
          </a:p>
          <a:p>
            <a:pPr marL="1119205" lvl="2" indent="-176717" defTabSz="471245">
              <a:buFont typeface="Arial" panose="020B0604020202020204" pitchFamily="34" charset="0"/>
              <a:buChar char="•"/>
              <a:defRPr/>
            </a:pPr>
            <a:r>
              <a:rPr lang="en-US" dirty="0" smtClean="0"/>
              <a:t>No criticality was demonstrated for the claimed weight percent of tantalum therefore it would have been obvious to have selected the alloys of Thomas for use in the electrical conductor path of James</a:t>
            </a:r>
          </a:p>
          <a:p>
            <a:pPr marL="471244" lvl="1" defTabSz="471245">
              <a:defRPr/>
            </a:pPr>
            <a:endParaRPr lang="en-US" dirty="0" smtClean="0"/>
          </a:p>
        </p:txBody>
      </p:sp>
      <p:sp>
        <p:nvSpPr>
          <p:cNvPr id="4" name="Slide Number Placeholder 3"/>
          <p:cNvSpPr>
            <a:spLocks noGrp="1"/>
          </p:cNvSpPr>
          <p:nvPr>
            <p:ph type="sldNum" sz="quarter" idx="10"/>
          </p:nvPr>
        </p:nvSpPr>
        <p:spPr/>
        <p:txBody>
          <a:bodyPr/>
          <a:lstStyle/>
          <a:p>
            <a:pPr>
              <a:defRPr/>
            </a:pPr>
            <a:fld id="{79040E0E-8A16-43CC-8DFF-3343F0B3CC8F}" type="slidenum">
              <a:rPr lang="en-US" smtClean="0"/>
              <a:pPr>
                <a:defRPr/>
              </a:pPr>
              <a:t>53</a:t>
            </a:fld>
            <a:endParaRPr lang="en-US"/>
          </a:p>
        </p:txBody>
      </p:sp>
    </p:spTree>
    <p:extLst>
      <p:ext uri="{BB962C8B-B14F-4D97-AF65-F5344CB8AC3E}">
        <p14:creationId xmlns:p14="http://schemas.microsoft.com/office/powerpoint/2010/main" val="40974807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Lecture Notes</a:t>
            </a:r>
            <a:r>
              <a:rPr lang="en-US" dirty="0" smtClean="0"/>
              <a:t>:</a:t>
            </a:r>
          </a:p>
          <a:p>
            <a:pPr marL="176717" indent="-176717">
              <a:buFont typeface="Arial" panose="020B0604020202020204" pitchFamily="34" charset="0"/>
              <a:buChar char="•"/>
            </a:pPr>
            <a:r>
              <a:rPr lang="en-US" baseline="0" dirty="0" smtClean="0"/>
              <a:t>Summarize the key points of the Applicant’s response:</a:t>
            </a:r>
          </a:p>
          <a:p>
            <a:pPr marL="647961" lvl="1" indent="-176717">
              <a:buFont typeface="Arial" panose="020B0604020202020204" pitchFamily="34" charset="0"/>
              <a:buChar char="•"/>
            </a:pPr>
            <a:r>
              <a:rPr lang="en-US" baseline="0" dirty="0" smtClean="0"/>
              <a:t>The response alleges that there is no predictable result for the combination of James and Thomas. </a:t>
            </a:r>
          </a:p>
          <a:p>
            <a:pPr marL="647961" lvl="1" indent="-176717">
              <a:buFont typeface="Arial" panose="020B0604020202020204" pitchFamily="34" charset="0"/>
              <a:buChar char="•"/>
            </a:pPr>
            <a:r>
              <a:rPr lang="en-US" baseline="0" dirty="0" smtClean="0"/>
              <a:t>Additionally, the response relies on Haverty, which is cited in the instant specification, to support the allegation of non-obviousness</a:t>
            </a:r>
          </a:p>
          <a:p>
            <a:pPr marL="647961" lvl="1" indent="-176717">
              <a:buFont typeface="Arial" panose="020B0604020202020204" pitchFamily="34" charset="0"/>
              <a:buChar char="•"/>
            </a:pPr>
            <a:endParaRPr lang="en-US" baseline="0" dirty="0" smtClean="0"/>
          </a:p>
          <a:p>
            <a:pPr marL="647961" lvl="1" indent="-176717">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C74B1ACE-5EB2-B245-8DCB-331A9858E083}" type="slidenum">
              <a:rPr lang="en-US" smtClean="0"/>
              <a:pPr/>
              <a:t>54</a:t>
            </a:fld>
            <a:endParaRPr lang="en-US" dirty="0"/>
          </a:p>
        </p:txBody>
      </p:sp>
    </p:spTree>
    <p:extLst>
      <p:ext uri="{BB962C8B-B14F-4D97-AF65-F5344CB8AC3E}">
        <p14:creationId xmlns:p14="http://schemas.microsoft.com/office/powerpoint/2010/main" val="35919015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55</a:t>
            </a:fld>
            <a:endParaRPr lang="en-US" dirty="0"/>
          </a:p>
        </p:txBody>
      </p:sp>
    </p:spTree>
    <p:extLst>
      <p:ext uri="{BB962C8B-B14F-4D97-AF65-F5344CB8AC3E}">
        <p14:creationId xmlns:p14="http://schemas.microsoft.com/office/powerpoint/2010/main" val="22367784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56</a:t>
            </a:fld>
            <a:endParaRPr lang="en-US" dirty="0"/>
          </a:p>
        </p:txBody>
      </p:sp>
    </p:spTree>
    <p:extLst>
      <p:ext uri="{BB962C8B-B14F-4D97-AF65-F5344CB8AC3E}">
        <p14:creationId xmlns:p14="http://schemas.microsoft.com/office/powerpoint/2010/main" val="6300345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57</a:t>
            </a:fld>
            <a:endParaRPr lang="en-US" dirty="0"/>
          </a:p>
        </p:txBody>
      </p:sp>
    </p:spTree>
    <p:extLst>
      <p:ext uri="{BB962C8B-B14F-4D97-AF65-F5344CB8AC3E}">
        <p14:creationId xmlns:p14="http://schemas.microsoft.com/office/powerpoint/2010/main" val="15336978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58</a:t>
            </a:fld>
            <a:endParaRPr lang="en-US" dirty="0"/>
          </a:p>
        </p:txBody>
      </p:sp>
    </p:spTree>
    <p:extLst>
      <p:ext uri="{BB962C8B-B14F-4D97-AF65-F5344CB8AC3E}">
        <p14:creationId xmlns:p14="http://schemas.microsoft.com/office/powerpoint/2010/main" val="38035853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59</a:t>
            </a:fld>
            <a:endParaRPr lang="en-US" dirty="0"/>
          </a:p>
        </p:txBody>
      </p:sp>
    </p:spTree>
    <p:extLst>
      <p:ext uri="{BB962C8B-B14F-4D97-AF65-F5344CB8AC3E}">
        <p14:creationId xmlns:p14="http://schemas.microsoft.com/office/powerpoint/2010/main" val="4201300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6</a:t>
            </a:fld>
            <a:endParaRPr lang="en-US" dirty="0"/>
          </a:p>
        </p:txBody>
      </p:sp>
    </p:spTree>
    <p:extLst>
      <p:ext uri="{BB962C8B-B14F-4D97-AF65-F5344CB8AC3E}">
        <p14:creationId xmlns:p14="http://schemas.microsoft.com/office/powerpoint/2010/main" val="11123494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60</a:t>
            </a:fld>
            <a:endParaRPr lang="en-US" dirty="0"/>
          </a:p>
        </p:txBody>
      </p:sp>
    </p:spTree>
    <p:extLst>
      <p:ext uri="{BB962C8B-B14F-4D97-AF65-F5344CB8AC3E}">
        <p14:creationId xmlns:p14="http://schemas.microsoft.com/office/powerpoint/2010/main" val="6566898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Lecture Note</a:t>
            </a:r>
            <a:r>
              <a:rPr lang="en-US" dirty="0" smtClean="0"/>
              <a:t>:</a:t>
            </a:r>
          </a:p>
          <a:p>
            <a:pPr marL="0" marR="0" lvl="0" indent="0" algn="l" defTabSz="465887" rtl="0" eaLnBrk="1" fontAlgn="auto" latinLnBrk="0" hangingPunct="1">
              <a:lnSpc>
                <a:spcPct val="100000"/>
              </a:lnSpc>
              <a:spcBef>
                <a:spcPts val="0"/>
              </a:spcBef>
              <a:spcAft>
                <a:spcPts val="0"/>
              </a:spcAft>
              <a:buClrTx/>
              <a:buSzTx/>
              <a:buFontTx/>
              <a:buNone/>
              <a:tabLst/>
              <a:defRPr/>
            </a:pPr>
            <a:r>
              <a:rPr lang="en-US" dirty="0" smtClean="0"/>
              <a:t>Although the attorney’s argument alleged a lack of predictability in view of the teachings</a:t>
            </a:r>
            <a:r>
              <a:rPr lang="en-US" baseline="0" dirty="0" smtClean="0"/>
              <a:t> of </a:t>
            </a:r>
            <a:r>
              <a:rPr lang="en-US" baseline="0" dirty="0" err="1" smtClean="0"/>
              <a:t>Haverty</a:t>
            </a:r>
            <a:r>
              <a:rPr lang="en-US" dirty="0" smtClean="0"/>
              <a:t>, it did not explain why the examiner’s explanation regarding PHOSITA’s reasonable expectations was believed to be in error. If, for example, the argument had pointed to art-recognized reasons why PHOSITA</a:t>
            </a:r>
            <a:r>
              <a:rPr lang="en-US" baseline="0" dirty="0" smtClean="0"/>
              <a:t> would not have incorporated the alloy of Thomas into the redistribution layer of James, then the examiner would have had to address the argument and withdraw the rejection if appropriate.  </a:t>
            </a:r>
            <a:endParaRPr lang="en-US" dirty="0" smtClean="0"/>
          </a:p>
          <a:p>
            <a:pPr defTabSz="465887">
              <a:defRPr/>
            </a:pPr>
            <a:endParaRPr lang="en-US" dirty="0" smtClean="0"/>
          </a:p>
          <a:p>
            <a:pPr defTabSz="465887">
              <a:defRPr/>
            </a:pPr>
            <a:r>
              <a:rPr lang="en-US" dirty="0" smtClean="0"/>
              <a:t>Please </a:t>
            </a:r>
            <a:r>
              <a:rPr lang="en-US" dirty="0"/>
              <a:t>remind the examiners that an actual office action response is typed entirely in black ink so as to ensure that the office action shows up clearly in IFW.  Colors used were merely for easy illustration in the example above.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61</a:t>
            </a:fld>
            <a:endParaRPr lang="en-US" dirty="0"/>
          </a:p>
        </p:txBody>
      </p:sp>
    </p:spTree>
    <p:extLst>
      <p:ext uri="{BB962C8B-B14F-4D97-AF65-F5344CB8AC3E}">
        <p14:creationId xmlns:p14="http://schemas.microsoft.com/office/powerpoint/2010/main" val="318829744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62</a:t>
            </a:fld>
            <a:endParaRPr lang="en-US" dirty="0"/>
          </a:p>
        </p:txBody>
      </p:sp>
    </p:spTree>
    <p:extLst>
      <p:ext uri="{BB962C8B-B14F-4D97-AF65-F5344CB8AC3E}">
        <p14:creationId xmlns:p14="http://schemas.microsoft.com/office/powerpoint/2010/main" val="386100497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1245">
              <a:defRPr/>
            </a:pPr>
            <a:r>
              <a:rPr lang="en-US" b="1" dirty="0" smtClean="0"/>
              <a:t>Lecture Notes:</a:t>
            </a:r>
            <a:endParaRPr lang="en-US" dirty="0" smtClean="0"/>
          </a:p>
          <a:p>
            <a:pPr marL="176717" indent="-176717">
              <a:buFont typeface="Arial" panose="020B0604020202020204" pitchFamily="34" charset="0"/>
              <a:buChar char="•"/>
            </a:pPr>
            <a:r>
              <a:rPr lang="en-US" dirty="0" smtClean="0"/>
              <a:t>Although the examples in this workshop sometimes point out particular flaws in an attorney’s response to a rejection, the question of whether to maintain or withdraw a 35 USC 103 rejection should always be answered in view of the fact that the examiner may reject only when a </a:t>
            </a:r>
            <a:r>
              <a:rPr lang="en-US" i="1" dirty="0" smtClean="0"/>
              <a:t>prima facie</a:t>
            </a:r>
            <a:r>
              <a:rPr lang="en-US" dirty="0" smtClean="0"/>
              <a:t> case of unpatentability is established.  </a:t>
            </a:r>
          </a:p>
          <a:p>
            <a:pPr marL="176717" indent="-176717">
              <a:buFont typeface="Arial" panose="020B0604020202020204" pitchFamily="34" charset="0"/>
              <a:buChar char="•"/>
            </a:pPr>
            <a:r>
              <a:rPr lang="en-US" dirty="0" smtClean="0"/>
              <a:t>Each time that an examiner makes or maintains a rejection, he or she has the responsibility to ensure that the claim is unpatentable under the preponderance standard in view of all relevant arguments and evidence that are present at that time.  See, for example, MPEP 2142.</a:t>
            </a:r>
          </a:p>
          <a:p>
            <a:pPr marL="176717" indent="-176717">
              <a:buFont typeface="Arial" panose="020B0604020202020204" pitchFamily="34" charset="0"/>
              <a:buChar char="•"/>
            </a:pPr>
            <a:endParaRPr lang="en-US" dirty="0" smtClean="0"/>
          </a:p>
          <a:p>
            <a:pPr marL="176717" indent="-176717">
              <a:buFont typeface="Arial" panose="020B0604020202020204" pitchFamily="34" charset="0"/>
              <a:buChar char="•"/>
            </a:pPr>
            <a:r>
              <a:rPr lang="en-US" dirty="0" smtClean="0"/>
              <a:t>Instruct </a:t>
            </a:r>
            <a:r>
              <a:rPr lang="en-US" baseline="0" dirty="0" smtClean="0"/>
              <a:t>Examiners to read the claims, the rejection, and the response </a:t>
            </a:r>
            <a:r>
              <a:rPr lang="en-US" b="1" u="none" baseline="0" dirty="0" smtClean="0"/>
              <a:t>using the worksheet</a:t>
            </a:r>
            <a:r>
              <a:rPr lang="en-US" baseline="0" dirty="0" smtClean="0"/>
              <a:t>. [3-5 min] </a:t>
            </a:r>
          </a:p>
          <a:p>
            <a:pPr marL="176717" indent="-176717">
              <a:buFont typeface="Arial" panose="020B0604020202020204" pitchFamily="34" charset="0"/>
              <a:buChar char="•"/>
            </a:pPr>
            <a:r>
              <a:rPr lang="en-US" baseline="0" dirty="0" smtClean="0"/>
              <a:t>Summarize the key points to each of the claims, the rejection, and the response before proceeding to the questions.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63</a:t>
            </a:fld>
            <a:endParaRPr lang="en-US" dirty="0"/>
          </a:p>
        </p:txBody>
      </p:sp>
    </p:spTree>
    <p:extLst>
      <p:ext uri="{BB962C8B-B14F-4D97-AF65-F5344CB8AC3E}">
        <p14:creationId xmlns:p14="http://schemas.microsoft.com/office/powerpoint/2010/main" val="14901252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040E0E-8A16-43CC-8DFF-3343F0B3CC8F}" type="slidenum">
              <a:rPr lang="en-US" smtClean="0"/>
              <a:pPr>
                <a:defRPr/>
              </a:pPr>
              <a:t>64</a:t>
            </a:fld>
            <a:endParaRPr lang="en-US"/>
          </a:p>
        </p:txBody>
      </p:sp>
    </p:spTree>
    <p:extLst>
      <p:ext uri="{BB962C8B-B14F-4D97-AF65-F5344CB8AC3E}">
        <p14:creationId xmlns:p14="http://schemas.microsoft.com/office/powerpoint/2010/main" val="9062928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708025"/>
            <a:ext cx="5672137" cy="3544888"/>
          </a:xfrm>
        </p:spPr>
      </p:sp>
      <p:sp>
        <p:nvSpPr>
          <p:cNvPr id="3" name="Notes Placeholder 2"/>
          <p:cNvSpPr>
            <a:spLocks noGrp="1"/>
          </p:cNvSpPr>
          <p:nvPr>
            <p:ph type="body" idx="1"/>
          </p:nvPr>
        </p:nvSpPr>
        <p:spPr/>
        <p:txBody>
          <a:bodyPr/>
          <a:lstStyle/>
          <a:p>
            <a:r>
              <a:rPr lang="en-US" b="1" dirty="0" smtClean="0"/>
              <a:t>Lecture Notes</a:t>
            </a:r>
            <a:r>
              <a:rPr lang="en-US" dirty="0" smtClean="0"/>
              <a:t>:</a:t>
            </a:r>
          </a:p>
          <a:p>
            <a:pPr marL="0" indent="0">
              <a:buFont typeface="Arial" panose="020B0604020202020204" pitchFamily="34" charset="0"/>
              <a:buNone/>
            </a:pPr>
            <a:r>
              <a:rPr lang="en-US" baseline="0" dirty="0" smtClean="0"/>
              <a:t>Summarize the key elements of the claim:</a:t>
            </a:r>
          </a:p>
          <a:p>
            <a:pPr marL="647961" lvl="1" indent="-176717">
              <a:buFont typeface="Arial" panose="020B0604020202020204" pitchFamily="34" charset="0"/>
              <a:buChar char="•"/>
            </a:pPr>
            <a:r>
              <a:rPr lang="en-US" baseline="0" dirty="0" smtClean="0"/>
              <a:t>An armlet made substantially of leather that has a first pouch and a second pouch </a:t>
            </a:r>
          </a:p>
          <a:p>
            <a:endParaRPr lang="en-US" dirty="0" smtClean="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65</a:t>
            </a:fld>
            <a:endParaRPr lang="en-US" dirty="0"/>
          </a:p>
        </p:txBody>
      </p:sp>
    </p:spTree>
    <p:extLst>
      <p:ext uri="{BB962C8B-B14F-4D97-AF65-F5344CB8AC3E}">
        <p14:creationId xmlns:p14="http://schemas.microsoft.com/office/powerpoint/2010/main" val="138276743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Lecture Notes</a:t>
            </a:r>
            <a:r>
              <a:rPr lang="en-US" dirty="0" smtClean="0"/>
              <a:t>:</a:t>
            </a:r>
          </a:p>
          <a:p>
            <a:pPr marL="176717" indent="-176717" defTabSz="471245">
              <a:buFont typeface="Arial" panose="020B0604020202020204" pitchFamily="34" charset="0"/>
              <a:buChar char="•"/>
              <a:defRPr/>
            </a:pPr>
            <a:r>
              <a:rPr lang="en-US" dirty="0" smtClean="0"/>
              <a:t>For this workshop, assume that all applications are being examined under the first-inventor to-file provisions of the America Invents Act (AIA/FITF), and that each rejection is part of a non-final first action on the merits.  </a:t>
            </a:r>
          </a:p>
          <a:p>
            <a:endParaRPr lang="en-US" dirty="0" smtClean="0"/>
          </a:p>
          <a:p>
            <a:pPr marL="176717" indent="-176717">
              <a:buFont typeface="Arial" panose="020B0604020202020204" pitchFamily="34" charset="0"/>
              <a:buChar char="•"/>
            </a:pPr>
            <a:r>
              <a:rPr lang="en-US" baseline="0" dirty="0" smtClean="0"/>
              <a:t>Summarize the key points of the rejection:</a:t>
            </a:r>
          </a:p>
          <a:p>
            <a:pPr marL="647961" lvl="1" indent="-176717">
              <a:buFont typeface="Arial" panose="020B0604020202020204" pitchFamily="34" charset="0"/>
              <a:buChar char="•"/>
            </a:pPr>
            <a:r>
              <a:rPr lang="en-US" baseline="0" dirty="0" smtClean="0"/>
              <a:t>Two reference combination between Sampson and </a:t>
            </a:r>
            <a:r>
              <a:rPr lang="en-US" baseline="0" dirty="0" err="1" smtClean="0"/>
              <a:t>Harinaka</a:t>
            </a:r>
            <a:endParaRPr lang="en-US" baseline="0" dirty="0" smtClean="0"/>
          </a:p>
          <a:p>
            <a:pPr marL="647961" lvl="1" indent="-176717">
              <a:buFont typeface="Arial" panose="020B0604020202020204" pitchFamily="34" charset="0"/>
              <a:buChar char="•"/>
            </a:pPr>
            <a:r>
              <a:rPr lang="en-US" baseline="0" dirty="0" smtClean="0"/>
              <a:t>Sampson teaches an armlet comprising a pouch configured to hold a smartphone or other electronic device and a second pouch that can hold additional items</a:t>
            </a:r>
          </a:p>
          <a:p>
            <a:pPr marL="1119205" lvl="2" indent="-176717">
              <a:buFont typeface="Arial" panose="020B0604020202020204" pitchFamily="34" charset="0"/>
              <a:buChar char="•"/>
            </a:pPr>
            <a:r>
              <a:rPr lang="en-US" baseline="0" dirty="0" smtClean="0"/>
              <a:t>Sampson does not teach that the armlet may be made of leather</a:t>
            </a:r>
          </a:p>
          <a:p>
            <a:pPr marL="647961" lvl="1" indent="-176717">
              <a:buFont typeface="Arial" panose="020B0604020202020204" pitchFamily="34" charset="0"/>
              <a:buChar char="•"/>
            </a:pPr>
            <a:r>
              <a:rPr lang="en-US" baseline="0" dirty="0" err="1" smtClean="0"/>
              <a:t>Harinaka</a:t>
            </a:r>
            <a:r>
              <a:rPr lang="en-US" baseline="0" dirty="0" smtClean="0"/>
              <a:t> teaches a variety of protective wearable gear that may be made of leather including protective sleeves  </a:t>
            </a:r>
          </a:p>
          <a:p>
            <a:pPr marL="647961" lvl="1" indent="-176717">
              <a:buFont typeface="Arial" panose="020B0604020202020204" pitchFamily="34" charset="0"/>
              <a:buChar char="•"/>
            </a:pPr>
            <a:r>
              <a:rPr lang="en-US" dirty="0" smtClean="0"/>
              <a:t>Obvious to use leather, as taught by </a:t>
            </a:r>
            <a:r>
              <a:rPr lang="en-US" dirty="0" err="1" smtClean="0"/>
              <a:t>Harinaka</a:t>
            </a:r>
            <a:r>
              <a:rPr lang="en-US" dirty="0" smtClean="0"/>
              <a:t>, as the material for the armlet of Sampson</a:t>
            </a:r>
            <a:endParaRPr lang="en-US" dirty="0"/>
          </a:p>
        </p:txBody>
      </p:sp>
      <p:sp>
        <p:nvSpPr>
          <p:cNvPr id="4" name="Slide Number Placeholder 3"/>
          <p:cNvSpPr>
            <a:spLocks noGrp="1"/>
          </p:cNvSpPr>
          <p:nvPr>
            <p:ph type="sldNum" sz="quarter" idx="10"/>
          </p:nvPr>
        </p:nvSpPr>
        <p:spPr/>
        <p:txBody>
          <a:bodyPr/>
          <a:lstStyle/>
          <a:p>
            <a:pPr>
              <a:defRPr/>
            </a:pPr>
            <a:fld id="{79040E0E-8A16-43CC-8DFF-3343F0B3CC8F}" type="slidenum">
              <a:rPr lang="en-US" smtClean="0"/>
              <a:pPr>
                <a:defRPr/>
              </a:pPr>
              <a:t>66</a:t>
            </a:fld>
            <a:endParaRPr lang="en-US"/>
          </a:p>
        </p:txBody>
      </p:sp>
    </p:spTree>
    <p:extLst>
      <p:ext uri="{BB962C8B-B14F-4D97-AF65-F5344CB8AC3E}">
        <p14:creationId xmlns:p14="http://schemas.microsoft.com/office/powerpoint/2010/main" val="229578713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Lecture Notes</a:t>
            </a:r>
            <a:r>
              <a:rPr lang="en-US" dirty="0" smtClean="0"/>
              <a:t>:</a:t>
            </a:r>
          </a:p>
          <a:p>
            <a:pPr marL="176717" indent="-176717">
              <a:buFont typeface="Arial" panose="020B0604020202020204" pitchFamily="34" charset="0"/>
              <a:buChar char="•"/>
            </a:pPr>
            <a:r>
              <a:rPr lang="en-US" baseline="0" dirty="0" smtClean="0"/>
              <a:t>Summarize the key points of the Applicant’s response:</a:t>
            </a:r>
          </a:p>
          <a:p>
            <a:pPr marL="647961" lvl="1" indent="-176717">
              <a:buFont typeface="Arial" panose="020B0604020202020204" pitchFamily="34" charset="0"/>
              <a:buChar char="•"/>
            </a:pPr>
            <a:r>
              <a:rPr lang="en-US" baseline="0" dirty="0" smtClean="0"/>
              <a:t>The response alleges that the combination is not obvious; however, it fails to explain why based on the facts of the application being examined. </a:t>
            </a:r>
          </a:p>
          <a:p>
            <a:pPr marL="647961" lvl="1" indent="-176717">
              <a:buFont typeface="Arial" panose="020B0604020202020204" pitchFamily="34" charset="0"/>
              <a:buChar char="•"/>
            </a:pPr>
            <a:r>
              <a:rPr lang="en-US" baseline="0" dirty="0" smtClean="0"/>
              <a:t>Note the string of case law citations from the various courts as well as the Board.</a:t>
            </a:r>
          </a:p>
          <a:p>
            <a:pPr marL="647961" lvl="1" indent="-176717">
              <a:buFont typeface="Arial" panose="020B0604020202020204" pitchFamily="34" charset="0"/>
              <a:buChar char="•"/>
            </a:pPr>
            <a:endParaRPr lang="en-US" baseline="0" dirty="0" smtClean="0"/>
          </a:p>
          <a:p>
            <a:pPr marL="174708" indent="-174708" defTabSz="465887">
              <a:buFont typeface="Arial" panose="020B0604020202020204" pitchFamily="34" charset="0"/>
              <a:buChar char="•"/>
              <a:defRPr/>
            </a:pPr>
            <a:r>
              <a:rPr lang="en-US" dirty="0"/>
              <a:t>Please point out that some of the case law cited in the attorney’s response may not apply because it is pre-KSR and uses an overly rigid understanding of TSM.  </a:t>
            </a:r>
          </a:p>
          <a:p>
            <a:pPr marL="471244" lvl="1"/>
            <a:endParaRPr lang="en-US" baseline="0" dirty="0" smtClean="0"/>
          </a:p>
          <a:p>
            <a:endParaRPr lang="en-US" dirty="0" smtClean="0"/>
          </a:p>
          <a:p>
            <a:pPr marL="647961" lvl="1" indent="-176717">
              <a:buFont typeface="Arial" panose="020B0604020202020204" pitchFamily="34" charset="0"/>
              <a:buChar char="•"/>
            </a:pPr>
            <a:endParaRPr lang="en-US" baseline="0" dirty="0" smtClean="0"/>
          </a:p>
          <a:p>
            <a:pPr marL="647961" lvl="1" indent="-176717">
              <a:buFont typeface="Arial" panose="020B0604020202020204" pitchFamily="34" charset="0"/>
              <a:buChar char="•"/>
            </a:pPr>
            <a:endParaRPr lang="en-US" baseline="0" dirty="0" smtClean="0"/>
          </a:p>
          <a:p>
            <a:pPr marL="647961" lvl="1" indent="-176717">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C74B1ACE-5EB2-B245-8DCB-331A9858E083}" type="slidenum">
              <a:rPr lang="en-US" smtClean="0"/>
              <a:pPr/>
              <a:t>67</a:t>
            </a:fld>
            <a:endParaRPr lang="en-US" dirty="0"/>
          </a:p>
        </p:txBody>
      </p:sp>
    </p:spTree>
    <p:extLst>
      <p:ext uri="{BB962C8B-B14F-4D97-AF65-F5344CB8AC3E}">
        <p14:creationId xmlns:p14="http://schemas.microsoft.com/office/powerpoint/2010/main" val="22223376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Lecture Notes</a:t>
            </a:r>
            <a:r>
              <a:rPr lang="en-US" dirty="0" smtClean="0"/>
              <a:t>:</a:t>
            </a:r>
          </a:p>
          <a:p>
            <a:pPr marL="176717" indent="-176717">
              <a:buFont typeface="Arial" panose="020B0604020202020204" pitchFamily="34" charset="0"/>
              <a:buChar char="•"/>
            </a:pPr>
            <a:r>
              <a:rPr lang="en-US" baseline="0" dirty="0" smtClean="0"/>
              <a:t>Summarize the key points of the Applicant’s response:</a:t>
            </a:r>
          </a:p>
          <a:p>
            <a:pPr marL="647961" lvl="1" indent="-176717">
              <a:buFont typeface="Arial" panose="020B0604020202020204" pitchFamily="34" charset="0"/>
              <a:buChar char="•"/>
            </a:pPr>
            <a:r>
              <a:rPr lang="en-US" baseline="0" dirty="0" smtClean="0"/>
              <a:t>The response alleges that the combination is not obvious; however, it fails to explain why based on the facts of the application being examined. </a:t>
            </a:r>
          </a:p>
          <a:p>
            <a:pPr marL="647961" lvl="1" indent="-176717">
              <a:buFont typeface="Arial" panose="020B0604020202020204" pitchFamily="34" charset="0"/>
              <a:buChar char="•"/>
            </a:pPr>
            <a:r>
              <a:rPr lang="en-US" baseline="0" dirty="0" smtClean="0"/>
              <a:t>Note the string of case law citations from the various courts as well as the Board.</a:t>
            </a:r>
          </a:p>
          <a:p>
            <a:pPr marL="647961" lvl="1" indent="-176717">
              <a:buFont typeface="Arial" panose="020B0604020202020204" pitchFamily="34" charset="0"/>
              <a:buChar char="•"/>
            </a:pPr>
            <a:endParaRPr lang="en-US" baseline="0" dirty="0" smtClean="0"/>
          </a:p>
          <a:p>
            <a:pPr marL="647961" lvl="1" indent="-176717">
              <a:buFont typeface="Arial" panose="020B0604020202020204" pitchFamily="34" charset="0"/>
              <a:buChar char="•"/>
            </a:pPr>
            <a:endParaRPr lang="en-US" baseline="0" dirty="0" smtClean="0"/>
          </a:p>
          <a:p>
            <a:endParaRPr lang="en-US" dirty="0" smtClean="0"/>
          </a:p>
          <a:p>
            <a:pPr marL="647961" lvl="1" indent="-176717">
              <a:buFont typeface="Arial" panose="020B0604020202020204" pitchFamily="34" charset="0"/>
              <a:buChar char="•"/>
            </a:pPr>
            <a:endParaRPr lang="en-US" baseline="0" dirty="0" smtClean="0"/>
          </a:p>
          <a:p>
            <a:pPr marL="647961" lvl="1" indent="-176717">
              <a:buFont typeface="Arial" panose="020B0604020202020204" pitchFamily="34" charset="0"/>
              <a:buChar char="•"/>
            </a:pPr>
            <a:endParaRPr lang="en-US" baseline="0" dirty="0" smtClean="0"/>
          </a:p>
          <a:p>
            <a:pPr marL="647961" lvl="1" indent="-176717">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C74B1ACE-5EB2-B245-8DCB-331A9858E083}" type="slidenum">
              <a:rPr lang="en-US" smtClean="0"/>
              <a:pPr/>
              <a:t>68</a:t>
            </a:fld>
            <a:endParaRPr lang="en-US" dirty="0"/>
          </a:p>
        </p:txBody>
      </p:sp>
    </p:spTree>
    <p:extLst>
      <p:ext uri="{BB962C8B-B14F-4D97-AF65-F5344CB8AC3E}">
        <p14:creationId xmlns:p14="http://schemas.microsoft.com/office/powerpoint/2010/main" val="30862025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69</a:t>
            </a:fld>
            <a:endParaRPr lang="en-US" dirty="0"/>
          </a:p>
        </p:txBody>
      </p:sp>
    </p:spTree>
    <p:extLst>
      <p:ext uri="{BB962C8B-B14F-4D97-AF65-F5344CB8AC3E}">
        <p14:creationId xmlns:p14="http://schemas.microsoft.com/office/powerpoint/2010/main" val="2356894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7</a:t>
            </a:fld>
            <a:endParaRPr lang="en-US" dirty="0"/>
          </a:p>
        </p:txBody>
      </p:sp>
    </p:spTree>
    <p:extLst>
      <p:ext uri="{BB962C8B-B14F-4D97-AF65-F5344CB8AC3E}">
        <p14:creationId xmlns:p14="http://schemas.microsoft.com/office/powerpoint/2010/main" val="81136325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70</a:t>
            </a:fld>
            <a:endParaRPr lang="en-US" dirty="0"/>
          </a:p>
        </p:txBody>
      </p:sp>
    </p:spTree>
    <p:extLst>
      <p:ext uri="{BB962C8B-B14F-4D97-AF65-F5344CB8AC3E}">
        <p14:creationId xmlns:p14="http://schemas.microsoft.com/office/powerpoint/2010/main" val="337867541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71</a:t>
            </a:fld>
            <a:endParaRPr lang="en-US" dirty="0"/>
          </a:p>
        </p:txBody>
      </p:sp>
    </p:spTree>
    <p:extLst>
      <p:ext uri="{BB962C8B-B14F-4D97-AF65-F5344CB8AC3E}">
        <p14:creationId xmlns:p14="http://schemas.microsoft.com/office/powerpoint/2010/main" val="87503025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72</a:t>
            </a:fld>
            <a:endParaRPr lang="en-US" dirty="0"/>
          </a:p>
        </p:txBody>
      </p:sp>
    </p:spTree>
    <p:extLst>
      <p:ext uri="{BB962C8B-B14F-4D97-AF65-F5344CB8AC3E}">
        <p14:creationId xmlns:p14="http://schemas.microsoft.com/office/powerpoint/2010/main" val="409935314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73</a:t>
            </a:fld>
            <a:endParaRPr lang="en-US" dirty="0"/>
          </a:p>
        </p:txBody>
      </p:sp>
    </p:spTree>
    <p:extLst>
      <p:ext uri="{BB962C8B-B14F-4D97-AF65-F5344CB8AC3E}">
        <p14:creationId xmlns:p14="http://schemas.microsoft.com/office/powerpoint/2010/main" val="129822885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74</a:t>
            </a:fld>
            <a:endParaRPr lang="en-US" dirty="0"/>
          </a:p>
        </p:txBody>
      </p:sp>
    </p:spTree>
    <p:extLst>
      <p:ext uri="{BB962C8B-B14F-4D97-AF65-F5344CB8AC3E}">
        <p14:creationId xmlns:p14="http://schemas.microsoft.com/office/powerpoint/2010/main" val="120609050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Lecture Note</a:t>
            </a:r>
            <a:r>
              <a:rPr lang="en-US" dirty="0" smtClean="0"/>
              <a:t>:</a:t>
            </a:r>
          </a:p>
          <a:p>
            <a:pPr defTabSz="465887">
              <a:defRPr/>
            </a:pPr>
            <a:r>
              <a:rPr lang="en-US" dirty="0"/>
              <a:t>Please remind the examiners that an actual office action response is typed entirely in black ink so as to ensure that the office action shows up clearly in IFW.  Colors used were merely for easy illustration in the example above.</a:t>
            </a:r>
          </a:p>
        </p:txBody>
      </p:sp>
      <p:sp>
        <p:nvSpPr>
          <p:cNvPr id="4" name="Slide Number Placeholder 3"/>
          <p:cNvSpPr>
            <a:spLocks noGrp="1"/>
          </p:cNvSpPr>
          <p:nvPr>
            <p:ph type="sldNum" sz="quarter" idx="10"/>
          </p:nvPr>
        </p:nvSpPr>
        <p:spPr/>
        <p:txBody>
          <a:bodyPr/>
          <a:lstStyle/>
          <a:p>
            <a:fld id="{C74B1ACE-5EB2-B245-8DCB-331A9858E083}" type="slidenum">
              <a:rPr lang="en-US" smtClean="0"/>
              <a:pPr/>
              <a:t>75</a:t>
            </a:fld>
            <a:endParaRPr lang="en-US" dirty="0"/>
          </a:p>
        </p:txBody>
      </p:sp>
    </p:spTree>
    <p:extLst>
      <p:ext uri="{BB962C8B-B14F-4D97-AF65-F5344CB8AC3E}">
        <p14:creationId xmlns:p14="http://schemas.microsoft.com/office/powerpoint/2010/main" val="140198363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040E0E-8A16-43CC-8DFF-3343F0B3CC8F}" type="slidenum">
              <a:rPr lang="en-US" smtClean="0"/>
              <a:pPr>
                <a:defRPr/>
              </a:pPr>
              <a:t>76</a:t>
            </a:fld>
            <a:endParaRPr lang="en-US"/>
          </a:p>
        </p:txBody>
      </p:sp>
    </p:spTree>
    <p:extLst>
      <p:ext uri="{BB962C8B-B14F-4D97-AF65-F5344CB8AC3E}">
        <p14:creationId xmlns:p14="http://schemas.microsoft.com/office/powerpoint/2010/main" val="416863094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708025"/>
            <a:ext cx="5672137" cy="3544888"/>
          </a:xfrm>
        </p:spPr>
      </p:sp>
      <p:sp>
        <p:nvSpPr>
          <p:cNvPr id="3" name="Notes Placeholder 2"/>
          <p:cNvSpPr>
            <a:spLocks noGrp="1"/>
          </p:cNvSpPr>
          <p:nvPr>
            <p:ph type="body" idx="1"/>
          </p:nvPr>
        </p:nvSpPr>
        <p:spPr/>
        <p:txBody>
          <a:bodyPr/>
          <a:lstStyle/>
          <a:p>
            <a:r>
              <a:rPr lang="en-US" b="1" dirty="0" smtClean="0"/>
              <a:t>Lecture Notes</a:t>
            </a:r>
            <a:r>
              <a:rPr lang="en-US" dirty="0" smtClean="0"/>
              <a:t>:</a:t>
            </a:r>
          </a:p>
          <a:p>
            <a:pPr marL="0" indent="0">
              <a:buFont typeface="Arial" panose="020B0604020202020204" pitchFamily="34" charset="0"/>
              <a:buNone/>
            </a:pPr>
            <a:r>
              <a:rPr lang="en-US" baseline="0" dirty="0" smtClean="0"/>
              <a:t>Summarize the key elements of the claim:</a:t>
            </a:r>
          </a:p>
          <a:p>
            <a:pPr marL="647961" lvl="1" indent="-176717">
              <a:buFont typeface="Arial" panose="020B0604020202020204" pitchFamily="34" charset="0"/>
              <a:buChar char="•"/>
            </a:pPr>
            <a:r>
              <a:rPr lang="en-US" baseline="0" dirty="0" smtClean="0"/>
              <a:t>A microscope slide handling system comprising a plurality of slide supports each having a heating element that underlies its surface; at least one reagent dispenser; a movable carriage that causes the reagent dispenser to be aligned over a desired microscope slide on one of the slide supports; and a control system programmed with instructions for applying reagents and heat to a plurality of microscope slides.</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77</a:t>
            </a:fld>
            <a:endParaRPr lang="en-US" dirty="0"/>
          </a:p>
        </p:txBody>
      </p:sp>
    </p:spTree>
    <p:extLst>
      <p:ext uri="{BB962C8B-B14F-4D97-AF65-F5344CB8AC3E}">
        <p14:creationId xmlns:p14="http://schemas.microsoft.com/office/powerpoint/2010/main" val="426703649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Lecture Notes</a:t>
            </a:r>
            <a:r>
              <a:rPr lang="en-US" dirty="0" smtClean="0"/>
              <a:t>:</a:t>
            </a:r>
          </a:p>
          <a:p>
            <a:pPr marL="176717" indent="-176717" defTabSz="471245">
              <a:buFont typeface="Arial" panose="020B0604020202020204" pitchFamily="34" charset="0"/>
              <a:buChar char="•"/>
              <a:defRPr/>
            </a:pPr>
            <a:r>
              <a:rPr lang="en-US" dirty="0" smtClean="0"/>
              <a:t>For this workshop, assume that all applications are being examined under the first-inventor to-file provisions of the America Invents Act (AIA/FITF), and that each rejection is part of a non-final first action on the merits.  </a:t>
            </a:r>
          </a:p>
          <a:p>
            <a:endParaRPr lang="en-US" dirty="0" smtClean="0"/>
          </a:p>
          <a:p>
            <a:pPr marL="176717" indent="-176717">
              <a:buFont typeface="Arial" panose="020B0604020202020204" pitchFamily="34" charset="0"/>
              <a:buChar char="•"/>
            </a:pPr>
            <a:r>
              <a:rPr lang="en-US" baseline="0" dirty="0" smtClean="0"/>
              <a:t>Summarize the key points of the rejection:</a:t>
            </a:r>
          </a:p>
          <a:p>
            <a:pPr marL="647961" lvl="1" indent="-176717">
              <a:buFont typeface="Arial" panose="020B0604020202020204" pitchFamily="34" charset="0"/>
              <a:buChar char="•"/>
            </a:pPr>
            <a:r>
              <a:rPr lang="en-US" baseline="0" dirty="0" smtClean="0"/>
              <a:t>Two reference combination between Varma and Reynolds</a:t>
            </a:r>
          </a:p>
          <a:p>
            <a:pPr marL="647961" lvl="1" indent="-176717">
              <a:buFont typeface="Arial" panose="020B0604020202020204" pitchFamily="34" charset="0"/>
              <a:buChar char="•"/>
            </a:pPr>
            <a:r>
              <a:rPr lang="en-US" baseline="0" dirty="0" smtClean="0"/>
              <a:t>Varma teaches a microscope slide handling system that is programmed to apply heat to a plurality of slide supports at desired times and temperatures to heat microscope slides located on the slide supports</a:t>
            </a:r>
          </a:p>
          <a:p>
            <a:pPr marL="1119205" lvl="2" indent="-176717">
              <a:buFont typeface="Arial" panose="020B0604020202020204" pitchFamily="34" charset="0"/>
              <a:buChar char="•"/>
            </a:pPr>
            <a:r>
              <a:rPr lang="en-US" baseline="0" dirty="0" smtClean="0"/>
              <a:t>Varma’s process involves delivery of reagents to the slides but does not teach a reagent dispenser with a moveable carriage</a:t>
            </a:r>
          </a:p>
          <a:p>
            <a:pPr marL="647961" lvl="1" indent="-176717">
              <a:buFont typeface="Arial" panose="020B0604020202020204" pitchFamily="34" charset="0"/>
              <a:buChar char="•"/>
            </a:pPr>
            <a:r>
              <a:rPr lang="en-US" baseline="0" dirty="0" smtClean="0"/>
              <a:t>Reynolds teaches an automated dispensing apparatus for dispensing chemical reagents and other liquids onto one or more members of an array of substrates including a movable carriage</a:t>
            </a:r>
          </a:p>
          <a:p>
            <a:pPr marL="647961" lvl="1" indent="-176717">
              <a:buFont typeface="Arial" panose="020B0604020202020204" pitchFamily="34" charset="0"/>
              <a:buChar char="•"/>
            </a:pPr>
            <a:r>
              <a:rPr lang="en-US" dirty="0" smtClean="0"/>
              <a:t>Obvious to incorporate the dispensing apparatus of Reynolds into the microscope handling system of Varma to automate the process to ensure delivery of an accurate amount of reagent</a:t>
            </a:r>
          </a:p>
          <a:p>
            <a:pPr marL="647961" lvl="1" indent="-17671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79040E0E-8A16-43CC-8DFF-3343F0B3CC8F}" type="slidenum">
              <a:rPr lang="en-US" smtClean="0"/>
              <a:pPr>
                <a:defRPr/>
              </a:pPr>
              <a:t>78</a:t>
            </a:fld>
            <a:endParaRPr lang="en-US"/>
          </a:p>
        </p:txBody>
      </p:sp>
    </p:spTree>
    <p:extLst>
      <p:ext uri="{BB962C8B-B14F-4D97-AF65-F5344CB8AC3E}">
        <p14:creationId xmlns:p14="http://schemas.microsoft.com/office/powerpoint/2010/main" val="48090016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Lecture Notes</a:t>
            </a:r>
            <a:r>
              <a:rPr lang="en-US" dirty="0" smtClean="0"/>
              <a:t>:</a:t>
            </a:r>
          </a:p>
          <a:p>
            <a:pPr marL="176717" indent="-176717">
              <a:buFont typeface="Arial" panose="020B0604020202020204" pitchFamily="34" charset="0"/>
              <a:buChar char="•"/>
            </a:pPr>
            <a:r>
              <a:rPr lang="en-US" baseline="0" dirty="0" smtClean="0"/>
              <a:t>Summarize the key points of the Applicant’s response:</a:t>
            </a:r>
          </a:p>
          <a:p>
            <a:pPr marL="647961" lvl="1" indent="-176717">
              <a:buFont typeface="Arial" panose="020B0604020202020204" pitchFamily="34" charset="0"/>
              <a:buChar char="•"/>
            </a:pPr>
            <a:r>
              <a:rPr lang="en-US" baseline="0" dirty="0" smtClean="0"/>
              <a:t>The response alleges that the rejection improperly combined non-analogous references. </a:t>
            </a:r>
          </a:p>
        </p:txBody>
      </p:sp>
      <p:sp>
        <p:nvSpPr>
          <p:cNvPr id="4" name="Slide Number Placeholder 3"/>
          <p:cNvSpPr>
            <a:spLocks noGrp="1"/>
          </p:cNvSpPr>
          <p:nvPr>
            <p:ph type="sldNum" sz="quarter" idx="10"/>
          </p:nvPr>
        </p:nvSpPr>
        <p:spPr/>
        <p:txBody>
          <a:bodyPr/>
          <a:lstStyle/>
          <a:p>
            <a:fld id="{C74B1ACE-5EB2-B245-8DCB-331A9858E083}" type="slidenum">
              <a:rPr lang="en-US" smtClean="0"/>
              <a:pPr/>
              <a:t>79</a:t>
            </a:fld>
            <a:endParaRPr lang="en-US" dirty="0"/>
          </a:p>
        </p:txBody>
      </p:sp>
    </p:spTree>
    <p:extLst>
      <p:ext uri="{BB962C8B-B14F-4D97-AF65-F5344CB8AC3E}">
        <p14:creationId xmlns:p14="http://schemas.microsoft.com/office/powerpoint/2010/main" val="1585427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Lecture Notes</a:t>
            </a:r>
            <a:r>
              <a:rPr lang="en-US" dirty="0" smtClean="0"/>
              <a:t>:</a:t>
            </a:r>
          </a:p>
          <a:p>
            <a:pPr defTabSz="465887">
              <a:defRPr/>
            </a:pPr>
            <a:r>
              <a:rPr lang="en-US" dirty="0" smtClean="0"/>
              <a:t>These training materials use color and other formatting changes to help identify the IRAC elements.</a:t>
            </a:r>
            <a:r>
              <a:rPr lang="en-US" baseline="0" dirty="0" smtClean="0"/>
              <a:t>  However, </a:t>
            </a:r>
            <a:r>
              <a:rPr lang="en-US" dirty="0" smtClean="0"/>
              <a:t>an actual Office action should use black</a:t>
            </a:r>
            <a:r>
              <a:rPr lang="en-US" baseline="0" dirty="0" smtClean="0"/>
              <a:t> text </a:t>
            </a:r>
            <a:r>
              <a:rPr lang="en-US" dirty="0" smtClean="0"/>
              <a:t>to ensure</a:t>
            </a:r>
            <a:r>
              <a:rPr lang="en-US" baseline="0" dirty="0" smtClean="0"/>
              <a:t> t</a:t>
            </a:r>
            <a:r>
              <a:rPr lang="en-US" dirty="0" smtClean="0"/>
              <a:t>hat it is readable when scanned into IFW.  </a:t>
            </a:r>
          </a:p>
        </p:txBody>
      </p:sp>
      <p:sp>
        <p:nvSpPr>
          <p:cNvPr id="4" name="Slide Number Placeholder 3"/>
          <p:cNvSpPr>
            <a:spLocks noGrp="1"/>
          </p:cNvSpPr>
          <p:nvPr>
            <p:ph type="sldNum" sz="quarter" idx="10"/>
          </p:nvPr>
        </p:nvSpPr>
        <p:spPr/>
        <p:txBody>
          <a:bodyPr/>
          <a:lstStyle/>
          <a:p>
            <a:fld id="{C74B1ACE-5EB2-B245-8DCB-331A9858E083}" type="slidenum">
              <a:rPr lang="en-US" smtClean="0"/>
              <a:pPr/>
              <a:t>8</a:t>
            </a:fld>
            <a:endParaRPr lang="en-US" dirty="0"/>
          </a:p>
        </p:txBody>
      </p:sp>
    </p:spTree>
    <p:extLst>
      <p:ext uri="{BB962C8B-B14F-4D97-AF65-F5344CB8AC3E}">
        <p14:creationId xmlns:p14="http://schemas.microsoft.com/office/powerpoint/2010/main" val="349043245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Lecture Notes</a:t>
            </a:r>
            <a:r>
              <a:rPr lang="en-US" dirty="0" smtClean="0"/>
              <a:t>:</a:t>
            </a:r>
          </a:p>
          <a:p>
            <a:pPr marL="176717" indent="-176717">
              <a:buFont typeface="Arial" panose="020B0604020202020204" pitchFamily="34" charset="0"/>
              <a:buChar char="•"/>
            </a:pPr>
            <a:r>
              <a:rPr lang="en-US" baseline="0" dirty="0" smtClean="0"/>
              <a:t>Summarize the key points of the Applicant’s response:</a:t>
            </a:r>
          </a:p>
          <a:p>
            <a:pPr marL="647961" lvl="1" indent="-176717">
              <a:buFont typeface="Arial" panose="020B0604020202020204" pitchFamily="34" charset="0"/>
              <a:buChar char="•"/>
            </a:pPr>
            <a:r>
              <a:rPr lang="en-US" baseline="0" dirty="0" smtClean="0"/>
              <a:t>The response alleges that the rejection improperly combined non-analogous references. </a:t>
            </a:r>
          </a:p>
          <a:p>
            <a:pPr marL="647961" lvl="1" indent="-176717">
              <a:buFont typeface="Arial" panose="020B0604020202020204" pitchFamily="34" charset="0"/>
              <a:buChar char="•"/>
            </a:pPr>
            <a:r>
              <a:rPr lang="en-US" baseline="0" dirty="0" smtClean="0"/>
              <a:t>Based on the two-part test, Applicant alleges”</a:t>
            </a:r>
          </a:p>
          <a:p>
            <a:pPr marL="1119205" lvl="2" indent="-176717">
              <a:buFont typeface="Arial" panose="020B0604020202020204" pitchFamily="34" charset="0"/>
              <a:buChar char="•"/>
            </a:pPr>
            <a:r>
              <a:rPr lang="en-US" baseline="0" dirty="0" smtClean="0"/>
              <a:t>The Reynolds apparatus is not in the same field because a diagnostic test strip is not related to a stained microscope slides</a:t>
            </a:r>
          </a:p>
          <a:p>
            <a:pPr marL="1119205" lvl="2" indent="-176717">
              <a:buFont typeface="Arial" panose="020B0604020202020204" pitchFamily="34" charset="0"/>
              <a:buChar char="•"/>
            </a:pPr>
            <a:r>
              <a:rPr lang="en-US" baseline="0" dirty="0" smtClean="0"/>
              <a:t>The Reynolds apparatus is not reasonably pertinent to the problem with which the Applicant was involved because the present application is related to microscope slides while Reynolds is related to diagnostic test strips. </a:t>
            </a:r>
          </a:p>
          <a:p>
            <a:pPr marL="471245" lvl="1"/>
            <a:endParaRPr lang="en-US" baseline="0" dirty="0" smtClean="0"/>
          </a:p>
        </p:txBody>
      </p:sp>
      <p:sp>
        <p:nvSpPr>
          <p:cNvPr id="4" name="Slide Number Placeholder 3"/>
          <p:cNvSpPr>
            <a:spLocks noGrp="1"/>
          </p:cNvSpPr>
          <p:nvPr>
            <p:ph type="sldNum" sz="quarter" idx="10"/>
          </p:nvPr>
        </p:nvSpPr>
        <p:spPr/>
        <p:txBody>
          <a:bodyPr/>
          <a:lstStyle/>
          <a:p>
            <a:fld id="{C74B1ACE-5EB2-B245-8DCB-331A9858E083}" type="slidenum">
              <a:rPr lang="en-US" smtClean="0"/>
              <a:pPr/>
              <a:t>80</a:t>
            </a:fld>
            <a:endParaRPr lang="en-US" dirty="0"/>
          </a:p>
        </p:txBody>
      </p:sp>
    </p:spTree>
    <p:extLst>
      <p:ext uri="{BB962C8B-B14F-4D97-AF65-F5344CB8AC3E}">
        <p14:creationId xmlns:p14="http://schemas.microsoft.com/office/powerpoint/2010/main" val="152016516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81</a:t>
            </a:fld>
            <a:endParaRPr lang="en-US" dirty="0"/>
          </a:p>
        </p:txBody>
      </p:sp>
    </p:spTree>
    <p:extLst>
      <p:ext uri="{BB962C8B-B14F-4D97-AF65-F5344CB8AC3E}">
        <p14:creationId xmlns:p14="http://schemas.microsoft.com/office/powerpoint/2010/main" val="175689920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82</a:t>
            </a:fld>
            <a:endParaRPr lang="en-US" dirty="0"/>
          </a:p>
        </p:txBody>
      </p:sp>
    </p:spTree>
    <p:extLst>
      <p:ext uri="{BB962C8B-B14F-4D97-AF65-F5344CB8AC3E}">
        <p14:creationId xmlns:p14="http://schemas.microsoft.com/office/powerpoint/2010/main" val="265807397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83</a:t>
            </a:fld>
            <a:endParaRPr lang="en-US" dirty="0"/>
          </a:p>
        </p:txBody>
      </p:sp>
    </p:spTree>
    <p:extLst>
      <p:ext uri="{BB962C8B-B14F-4D97-AF65-F5344CB8AC3E}">
        <p14:creationId xmlns:p14="http://schemas.microsoft.com/office/powerpoint/2010/main" val="65702813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84</a:t>
            </a:fld>
            <a:endParaRPr lang="en-US" dirty="0"/>
          </a:p>
        </p:txBody>
      </p:sp>
    </p:spTree>
    <p:extLst>
      <p:ext uri="{BB962C8B-B14F-4D97-AF65-F5344CB8AC3E}">
        <p14:creationId xmlns:p14="http://schemas.microsoft.com/office/powerpoint/2010/main" val="147881201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85</a:t>
            </a:fld>
            <a:endParaRPr lang="en-US" dirty="0"/>
          </a:p>
        </p:txBody>
      </p:sp>
    </p:spTree>
    <p:extLst>
      <p:ext uri="{BB962C8B-B14F-4D97-AF65-F5344CB8AC3E}">
        <p14:creationId xmlns:p14="http://schemas.microsoft.com/office/powerpoint/2010/main" val="89784812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Lecture Notes</a:t>
            </a:r>
            <a:r>
              <a:rPr lang="en-US" dirty="0" smtClean="0"/>
              <a:t>:</a:t>
            </a:r>
          </a:p>
          <a:p>
            <a:r>
              <a:rPr lang="en-US" dirty="0"/>
              <a:t>Someone might ask why we did not specifically address the paragraphs of the attorney’s response (“The burden of establishing . . .” and “Furthermore, there must be . . .”) that are essentially boilerplate and not tied to the facts of the case in the same way that we addressed similar paragraphs in Mechanical Example A.  The answer is that there is more than just boilerplate arguments in Mechanical Example B.  After the boilerplate paragraphs, the attorney goes on to address the analogous art issue as it applies to the facts of the case.  </a:t>
            </a:r>
          </a:p>
        </p:txBody>
      </p:sp>
      <p:sp>
        <p:nvSpPr>
          <p:cNvPr id="4" name="Slide Number Placeholder 3"/>
          <p:cNvSpPr>
            <a:spLocks noGrp="1"/>
          </p:cNvSpPr>
          <p:nvPr>
            <p:ph type="sldNum" sz="quarter" idx="10"/>
          </p:nvPr>
        </p:nvSpPr>
        <p:spPr/>
        <p:txBody>
          <a:bodyPr/>
          <a:lstStyle/>
          <a:p>
            <a:fld id="{C74B1ACE-5EB2-B245-8DCB-331A9858E083}" type="slidenum">
              <a:rPr lang="en-US" smtClean="0"/>
              <a:pPr/>
              <a:t>86</a:t>
            </a:fld>
            <a:endParaRPr lang="en-US" dirty="0"/>
          </a:p>
        </p:txBody>
      </p:sp>
    </p:spTree>
    <p:extLst>
      <p:ext uri="{BB962C8B-B14F-4D97-AF65-F5344CB8AC3E}">
        <p14:creationId xmlns:p14="http://schemas.microsoft.com/office/powerpoint/2010/main" val="178543760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Lecture Notes</a:t>
            </a:r>
            <a:r>
              <a:rPr lang="en-US" dirty="0" smtClean="0"/>
              <a:t>:</a:t>
            </a:r>
          </a:p>
          <a:p>
            <a:r>
              <a:rPr lang="en-US" dirty="0"/>
              <a:t>Someone might ask why we did not specifically address the paragraphs of the attorney’s response (“The burden of establishing . . .” and “Furthermore, there must be . . .”) that are essentially boilerplate and not tied to the facts of the case in the same way that we addressed similar paragraphs in Mechanical A.  The answer is that there is more than just the boilerplate in Mechanical B.  After those two paragraphs, the attorney goes on to address the analogous art issue as it applies to the facts of the case.  </a:t>
            </a:r>
          </a:p>
          <a:p>
            <a:endParaRPr lang="en-US" dirty="0"/>
          </a:p>
          <a:p>
            <a:pPr defTabSz="465887">
              <a:defRPr/>
            </a:pPr>
            <a:r>
              <a:rPr lang="en-US" dirty="0"/>
              <a:t>Please remind the examiners that an actual office action response is typed entirely in black ink so as to ensure that the office action shows up clearly in IFW.  Colors used were merely for easy illustration in the example above.</a:t>
            </a:r>
          </a:p>
        </p:txBody>
      </p:sp>
      <p:sp>
        <p:nvSpPr>
          <p:cNvPr id="4" name="Slide Number Placeholder 3"/>
          <p:cNvSpPr>
            <a:spLocks noGrp="1"/>
          </p:cNvSpPr>
          <p:nvPr>
            <p:ph type="sldNum" sz="quarter" idx="10"/>
          </p:nvPr>
        </p:nvSpPr>
        <p:spPr/>
        <p:txBody>
          <a:bodyPr/>
          <a:lstStyle/>
          <a:p>
            <a:fld id="{C74B1ACE-5EB2-B245-8DCB-331A9858E083}" type="slidenum">
              <a:rPr lang="en-US" smtClean="0"/>
              <a:pPr/>
              <a:t>87</a:t>
            </a:fld>
            <a:endParaRPr lang="en-US" dirty="0"/>
          </a:p>
        </p:txBody>
      </p:sp>
    </p:spTree>
    <p:extLst>
      <p:ext uri="{BB962C8B-B14F-4D97-AF65-F5344CB8AC3E}">
        <p14:creationId xmlns:p14="http://schemas.microsoft.com/office/powerpoint/2010/main" val="47782247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88</a:t>
            </a:fld>
            <a:endParaRPr lang="en-US" dirty="0"/>
          </a:p>
        </p:txBody>
      </p:sp>
    </p:spTree>
    <p:extLst>
      <p:ext uri="{BB962C8B-B14F-4D97-AF65-F5344CB8AC3E}">
        <p14:creationId xmlns:p14="http://schemas.microsoft.com/office/powerpoint/2010/main" val="252118220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89</a:t>
            </a:fld>
            <a:endParaRPr lang="en-US" dirty="0"/>
          </a:p>
        </p:txBody>
      </p:sp>
    </p:spTree>
    <p:extLst>
      <p:ext uri="{BB962C8B-B14F-4D97-AF65-F5344CB8AC3E}">
        <p14:creationId xmlns:p14="http://schemas.microsoft.com/office/powerpoint/2010/main" val="1884979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9</a:t>
            </a:fld>
            <a:endParaRPr lang="en-US" dirty="0"/>
          </a:p>
        </p:txBody>
      </p:sp>
    </p:spTree>
    <p:extLst>
      <p:ext uri="{BB962C8B-B14F-4D97-AF65-F5344CB8AC3E}">
        <p14:creationId xmlns:p14="http://schemas.microsoft.com/office/powerpoint/2010/main" val="42923792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5296959"/>
            <a:ext cx="2133600" cy="304271"/>
          </a:xfrm>
          <a:prstGeom prst="rect">
            <a:avLst/>
          </a:prstGeom>
        </p:spPr>
        <p:txBody>
          <a:bodyPr/>
          <a:lstStyle>
            <a:lvl1pPr>
              <a:defRPr>
                <a:latin typeface="Segoe UI"/>
              </a:defRPr>
            </a:lvl1pPr>
          </a:lstStyle>
          <a:p>
            <a:r>
              <a:rPr lang="en-US" smtClean="0"/>
              <a:t>Summer/Fall 2018</a:t>
            </a:r>
            <a:endParaRPr lang="en-US" dirty="0"/>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lvl1pPr>
              <a:defRPr>
                <a:latin typeface="Segoe UI"/>
              </a:defRPr>
            </a:lvl1pPr>
          </a:lstStyle>
          <a:p>
            <a:endParaRPr lang="en-US" dirty="0"/>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lvl1pPr>
              <a:defRPr>
                <a:latin typeface="Segoe UI"/>
              </a:defRPr>
            </a:lvl1pPr>
          </a:lstStyle>
          <a:p>
            <a:fld id="{FD0CF2A8-0F06-0B4F-A023-17698AFBF42D}" type="slidenum">
              <a:rPr lang="en-US" smtClean="0"/>
              <a:pPr/>
              <a:t>‹#›</a:t>
            </a:fld>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3" name="Subtitle 2"/>
          <p:cNvSpPr>
            <a:spLocks noGrp="1"/>
          </p:cNvSpPr>
          <p:nvPr>
            <p:ph type="subTitle" idx="1"/>
          </p:nvPr>
        </p:nvSpPr>
        <p:spPr>
          <a:xfrm>
            <a:off x="685800" y="2658241"/>
            <a:ext cx="7086600" cy="1460500"/>
          </a:xfrm>
        </p:spPr>
        <p:txBody>
          <a:bodyPr/>
          <a:lstStyle>
            <a:lvl1pPr marL="0" indent="0" algn="l">
              <a:buNone/>
              <a:defRPr>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685800" y="1277208"/>
            <a:ext cx="7772400" cy="1225021"/>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61963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8208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582082"/>
            <a:ext cx="5111750" cy="452305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550457"/>
            <a:ext cx="3008313" cy="35546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5297488"/>
            <a:ext cx="2133600" cy="303212"/>
          </a:xfrm>
        </p:spPr>
        <p:txBody>
          <a:bodyPr/>
          <a:lstStyle>
            <a:lvl1pPr>
              <a:defRPr sz="830"/>
            </a:lvl1pPr>
          </a:lstStyle>
          <a:p>
            <a:r>
              <a:rPr lang="en-US" smtClean="0"/>
              <a:t>Summer/Fall 2018</a:t>
            </a:r>
            <a:endParaRPr lang="en-US" dirty="0"/>
          </a:p>
        </p:txBody>
      </p:sp>
      <p:sp>
        <p:nvSpPr>
          <p:cNvPr id="9" name="Footer Placeholder 4"/>
          <p:cNvSpPr>
            <a:spLocks noGrp="1"/>
          </p:cNvSpPr>
          <p:nvPr>
            <p:ph type="ftr" sz="quarter" idx="11"/>
          </p:nvPr>
        </p:nvSpPr>
        <p:spPr>
          <a:xfrm>
            <a:off x="3124200" y="5297488"/>
            <a:ext cx="2895600" cy="303212"/>
          </a:xfrm>
        </p:spPr>
        <p:txBody>
          <a:bodyPr/>
          <a:lstStyle>
            <a:lvl1pPr>
              <a:defRPr sz="830"/>
            </a:lvl1pPr>
          </a:lstStyle>
          <a:p>
            <a:endParaRPr lang="en-US"/>
          </a:p>
        </p:txBody>
      </p:sp>
      <p:sp>
        <p:nvSpPr>
          <p:cNvPr id="10" name="Slide Number Placeholder 5"/>
          <p:cNvSpPr>
            <a:spLocks noGrp="1"/>
          </p:cNvSpPr>
          <p:nvPr>
            <p:ph type="sldNum" sz="quarter" idx="12"/>
          </p:nvPr>
        </p:nvSpPr>
        <p:spPr>
          <a:xfrm>
            <a:off x="6553200" y="5297488"/>
            <a:ext cx="2133600" cy="303212"/>
          </a:xfrm>
        </p:spPr>
        <p:txBody>
          <a:bodyPr/>
          <a:lstStyle>
            <a:lvl1pPr>
              <a:defRPr sz="830"/>
            </a:lvl1pPr>
          </a:lstStyle>
          <a:p>
            <a:fld id="{92DA454B-C859-4892-B9FA-68B588C9F547}" type="slidenum">
              <a:rPr lang="en-US" smtClean="0"/>
              <a:pPr/>
              <a:t>‹#›</a:t>
            </a:fld>
            <a:endParaRPr lang="en-US"/>
          </a:p>
        </p:txBody>
      </p:sp>
    </p:spTree>
    <p:extLst>
      <p:ext uri="{BB962C8B-B14F-4D97-AF65-F5344CB8AC3E}">
        <p14:creationId xmlns:p14="http://schemas.microsoft.com/office/powerpoint/2010/main" val="2555972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5297488"/>
            <a:ext cx="2133600" cy="303212"/>
          </a:xfrm>
        </p:spPr>
        <p:txBody>
          <a:bodyPr/>
          <a:lstStyle>
            <a:lvl1pPr>
              <a:defRPr sz="830"/>
            </a:lvl1pPr>
          </a:lstStyle>
          <a:p>
            <a:r>
              <a:rPr lang="en-US" smtClean="0"/>
              <a:t>Summer/Fall 2018</a:t>
            </a:r>
            <a:endParaRPr lang="en-US" dirty="0"/>
          </a:p>
        </p:txBody>
      </p:sp>
      <p:sp>
        <p:nvSpPr>
          <p:cNvPr id="9" name="Footer Placeholder 4"/>
          <p:cNvSpPr>
            <a:spLocks noGrp="1"/>
          </p:cNvSpPr>
          <p:nvPr>
            <p:ph type="ftr" sz="quarter" idx="11"/>
          </p:nvPr>
        </p:nvSpPr>
        <p:spPr>
          <a:xfrm>
            <a:off x="3124200" y="5297488"/>
            <a:ext cx="2895600" cy="303212"/>
          </a:xfrm>
        </p:spPr>
        <p:txBody>
          <a:bodyPr/>
          <a:lstStyle>
            <a:lvl1pPr>
              <a:defRPr sz="830"/>
            </a:lvl1pPr>
          </a:lstStyle>
          <a:p>
            <a:endParaRPr lang="en-US"/>
          </a:p>
        </p:txBody>
      </p:sp>
      <p:sp>
        <p:nvSpPr>
          <p:cNvPr id="10" name="Slide Number Placeholder 5"/>
          <p:cNvSpPr>
            <a:spLocks noGrp="1"/>
          </p:cNvSpPr>
          <p:nvPr>
            <p:ph type="sldNum" sz="quarter" idx="12"/>
          </p:nvPr>
        </p:nvSpPr>
        <p:spPr>
          <a:xfrm>
            <a:off x="6553200" y="5297488"/>
            <a:ext cx="2133600" cy="303212"/>
          </a:xfrm>
        </p:spPr>
        <p:txBody>
          <a:bodyPr/>
          <a:lstStyle>
            <a:lvl1pPr>
              <a:defRPr sz="830"/>
            </a:lvl1pPr>
          </a:lstStyle>
          <a:p>
            <a:fld id="{92DA454B-C859-4892-B9FA-68B588C9F547}" type="slidenum">
              <a:rPr lang="en-US" smtClean="0"/>
              <a:pPr/>
              <a:t>‹#›</a:t>
            </a:fld>
            <a:endParaRPr lang="en-US"/>
          </a:p>
        </p:txBody>
      </p:sp>
    </p:spTree>
    <p:extLst>
      <p:ext uri="{BB962C8B-B14F-4D97-AF65-F5344CB8AC3E}">
        <p14:creationId xmlns:p14="http://schemas.microsoft.com/office/powerpoint/2010/main" val="153064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852118"/>
            <a:ext cx="4021100" cy="1990444"/>
          </a:xfrm>
          <a:prstGeom prst="rect">
            <a:avLst/>
          </a:prstGeom>
        </p:spPr>
      </p:pic>
    </p:spTree>
    <p:extLst>
      <p:ext uri="{BB962C8B-B14F-4D97-AF65-F5344CB8AC3E}">
        <p14:creationId xmlns:p14="http://schemas.microsoft.com/office/powerpoint/2010/main" val="2745986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5296959"/>
            <a:ext cx="2133600" cy="304271"/>
          </a:xfrm>
          <a:prstGeom prst="rect">
            <a:avLst/>
          </a:prstGeom>
        </p:spPr>
        <p:txBody>
          <a:bodyPr/>
          <a:lstStyle>
            <a:lvl1pPr>
              <a:defRPr>
                <a:latin typeface="Segoe UI"/>
              </a:defRPr>
            </a:lvl1pPr>
          </a:lstStyle>
          <a:p>
            <a:r>
              <a:rPr lang="en-US" smtClean="0"/>
              <a:t>Summer/Fall 2018</a:t>
            </a:r>
            <a:endParaRPr lang="en-US" dirty="0"/>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lvl1pPr>
              <a:defRPr>
                <a:latin typeface="Segoe UI"/>
              </a:defRPr>
            </a:lvl1pPr>
          </a:lstStyle>
          <a:p>
            <a:endParaRPr lang="en-US" dirty="0"/>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lvl1pPr>
              <a:defRPr>
                <a:latin typeface="Segoe UI"/>
              </a:defRPr>
            </a:lvl1pPr>
          </a:lstStyle>
          <a:p>
            <a:fld id="{FD0CF2A8-0F06-0B4F-A023-17698AFBF42D}" type="slidenum">
              <a:rPr lang="en-US" smtClean="0"/>
              <a:pPr/>
              <a:t>‹#›</a:t>
            </a:fld>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0"/>
            <a:ext cx="9144000" cy="5714999"/>
          </a:xfrm>
          <a:prstGeom prst="rect">
            <a:avLst/>
          </a:prstGeom>
          <a:blipFill dpi="0" rotWithShape="1">
            <a:blip r:embed="rId3">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85800" y="2658241"/>
            <a:ext cx="7086600" cy="1460500"/>
          </a:xfrm>
        </p:spPr>
        <p:txBody>
          <a:bodyPr/>
          <a:lstStyle>
            <a:lvl1pPr marL="0" indent="0" algn="l">
              <a:buNone/>
              <a:defRPr>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685800" y="1277208"/>
            <a:ext cx="7772400" cy="1225021"/>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68242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sz="830"/>
            </a:lvl1pPr>
          </a:lstStyle>
          <a:p>
            <a:r>
              <a:rPr lang="en-US" smtClean="0"/>
              <a:t>Summer/Fall 2018</a:t>
            </a:r>
            <a:endParaRPr lang="en-US" dirty="0"/>
          </a:p>
        </p:txBody>
      </p:sp>
      <p:sp>
        <p:nvSpPr>
          <p:cNvPr id="5" name="Footer Placeholder 4"/>
          <p:cNvSpPr>
            <a:spLocks noGrp="1"/>
          </p:cNvSpPr>
          <p:nvPr>
            <p:ph type="ftr" sz="quarter" idx="11"/>
          </p:nvPr>
        </p:nvSpPr>
        <p:spPr/>
        <p:txBody>
          <a:bodyPr/>
          <a:lstStyle>
            <a:lvl1pPr>
              <a:defRPr sz="830"/>
            </a:lvl1pPr>
          </a:lstStyle>
          <a:p>
            <a:endParaRPr lang="en-US"/>
          </a:p>
        </p:txBody>
      </p:sp>
      <p:sp>
        <p:nvSpPr>
          <p:cNvPr id="6" name="Slide Number Placeholder 5"/>
          <p:cNvSpPr>
            <a:spLocks noGrp="1"/>
          </p:cNvSpPr>
          <p:nvPr>
            <p:ph type="sldNum" sz="quarter" idx="12"/>
          </p:nvPr>
        </p:nvSpPr>
        <p:spPr/>
        <p:txBody>
          <a:bodyPr/>
          <a:lstStyle>
            <a:lvl1pPr>
              <a:defRPr sz="830"/>
            </a:lvl1pPr>
          </a:lstStyle>
          <a:p>
            <a:fld id="{92DA454B-C859-4892-B9FA-68B588C9F547}" type="slidenum">
              <a:rPr lang="en-US" smtClean="0"/>
              <a:pPr/>
              <a:t>‹#›</a:t>
            </a:fld>
            <a:endParaRPr lang="en-US"/>
          </a:p>
        </p:txBody>
      </p:sp>
      <p:sp>
        <p:nvSpPr>
          <p:cNvPr id="3" name="Content Placeholder 2"/>
          <p:cNvSpPr>
            <a:spLocks noGrp="1"/>
          </p:cNvSpPr>
          <p:nvPr>
            <p:ph idx="1"/>
          </p:nvPr>
        </p:nvSpPr>
        <p:spPr>
          <a:xfrm>
            <a:off x="457200" y="1447584"/>
            <a:ext cx="8229600" cy="3347989"/>
          </a:xfrm>
        </p:spPr>
        <p:txBody>
          <a:bodyPr/>
          <a:lstStyle>
            <a:lvl1pPr>
              <a:defRPr sz="2800">
                <a:latin typeface="+mn-l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normAutofit/>
          </a:bodyPr>
          <a:lstStyle>
            <a:lvl1pPr algn="l">
              <a:defRPr sz="32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618672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noAutofit/>
          </a:bodyPr>
          <a:lstStyle>
            <a:lvl1pPr algn="l">
              <a:defRPr sz="3600" b="1" cap="all"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Date Placeholder 3"/>
          <p:cNvSpPr>
            <a:spLocks noGrp="1"/>
          </p:cNvSpPr>
          <p:nvPr>
            <p:ph type="dt" sz="half" idx="10"/>
          </p:nvPr>
        </p:nvSpPr>
        <p:spPr>
          <a:xfrm>
            <a:off x="457200" y="5297488"/>
            <a:ext cx="2133600" cy="303212"/>
          </a:xfrm>
        </p:spPr>
        <p:txBody>
          <a:bodyPr/>
          <a:lstStyle>
            <a:lvl1pPr>
              <a:defRPr sz="830"/>
            </a:lvl1pPr>
          </a:lstStyle>
          <a:p>
            <a:r>
              <a:rPr lang="en-US" smtClean="0"/>
              <a:t>Summer/Fall 2018</a:t>
            </a:r>
            <a:endParaRPr lang="en-US" dirty="0"/>
          </a:p>
        </p:txBody>
      </p:sp>
      <p:sp>
        <p:nvSpPr>
          <p:cNvPr id="8" name="Footer Placeholder 4"/>
          <p:cNvSpPr>
            <a:spLocks noGrp="1"/>
          </p:cNvSpPr>
          <p:nvPr>
            <p:ph type="ftr" sz="quarter" idx="11"/>
          </p:nvPr>
        </p:nvSpPr>
        <p:spPr>
          <a:xfrm>
            <a:off x="3124200" y="5297488"/>
            <a:ext cx="2895600" cy="303212"/>
          </a:xfrm>
        </p:spPr>
        <p:txBody>
          <a:bodyPr/>
          <a:lstStyle>
            <a:lvl1pPr>
              <a:defRPr sz="830"/>
            </a:lvl1pPr>
          </a:lstStyle>
          <a:p>
            <a:endParaRPr lang="en-US"/>
          </a:p>
        </p:txBody>
      </p:sp>
      <p:sp>
        <p:nvSpPr>
          <p:cNvPr id="9" name="Slide Number Placeholder 5"/>
          <p:cNvSpPr>
            <a:spLocks noGrp="1"/>
          </p:cNvSpPr>
          <p:nvPr>
            <p:ph type="sldNum" sz="quarter" idx="12"/>
          </p:nvPr>
        </p:nvSpPr>
        <p:spPr>
          <a:xfrm>
            <a:off x="6553200" y="5297488"/>
            <a:ext cx="2133600" cy="303212"/>
          </a:xfrm>
        </p:spPr>
        <p:txBody>
          <a:bodyPr/>
          <a:lstStyle>
            <a:lvl1pPr>
              <a:defRPr sz="830"/>
            </a:lvl1pPr>
          </a:lstStyle>
          <a:p>
            <a:fld id="{92DA454B-C859-4892-B9FA-68B588C9F547}" type="slidenum">
              <a:rPr lang="en-US" smtClean="0"/>
              <a:pPr/>
              <a:t>‹#›</a:t>
            </a:fld>
            <a:endParaRPr lang="en-US"/>
          </a:p>
        </p:txBody>
      </p:sp>
    </p:spTree>
    <p:extLst>
      <p:ext uri="{BB962C8B-B14F-4D97-AF65-F5344CB8AC3E}">
        <p14:creationId xmlns:p14="http://schemas.microsoft.com/office/powerpoint/2010/main" val="2322231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atin typeface="+mn-l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33500"/>
            <a:ext cx="4038600" cy="3422385"/>
          </a:xfrm>
        </p:spPr>
        <p:txBody>
          <a:bodyPr/>
          <a:lstStyle>
            <a:lvl1pPr>
              <a:defRPr sz="2800">
                <a:latin typeface="+mn-l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10"/>
          </p:nvPr>
        </p:nvSpPr>
        <p:spPr>
          <a:xfrm>
            <a:off x="457200" y="5297488"/>
            <a:ext cx="2133600" cy="303212"/>
          </a:xfrm>
        </p:spPr>
        <p:txBody>
          <a:bodyPr/>
          <a:lstStyle>
            <a:lvl1pPr>
              <a:defRPr sz="830"/>
            </a:lvl1pPr>
          </a:lstStyle>
          <a:p>
            <a:r>
              <a:rPr lang="en-US" smtClean="0"/>
              <a:t>Summer/Fall 2018</a:t>
            </a:r>
            <a:endParaRPr lang="en-US" dirty="0"/>
          </a:p>
        </p:txBody>
      </p:sp>
      <p:sp>
        <p:nvSpPr>
          <p:cNvPr id="9" name="Footer Placeholder 4"/>
          <p:cNvSpPr>
            <a:spLocks noGrp="1"/>
          </p:cNvSpPr>
          <p:nvPr>
            <p:ph type="ftr" sz="quarter" idx="11"/>
          </p:nvPr>
        </p:nvSpPr>
        <p:spPr>
          <a:xfrm>
            <a:off x="3124200" y="5297488"/>
            <a:ext cx="2895600" cy="303212"/>
          </a:xfrm>
        </p:spPr>
        <p:txBody>
          <a:bodyPr/>
          <a:lstStyle>
            <a:lvl1pPr>
              <a:defRPr sz="830"/>
            </a:lvl1pPr>
          </a:lstStyle>
          <a:p>
            <a:endParaRPr lang="en-US"/>
          </a:p>
        </p:txBody>
      </p:sp>
      <p:sp>
        <p:nvSpPr>
          <p:cNvPr id="10" name="Slide Number Placeholder 5"/>
          <p:cNvSpPr>
            <a:spLocks noGrp="1"/>
          </p:cNvSpPr>
          <p:nvPr>
            <p:ph type="sldNum" sz="quarter" idx="12"/>
          </p:nvPr>
        </p:nvSpPr>
        <p:spPr>
          <a:xfrm>
            <a:off x="6553200" y="5297488"/>
            <a:ext cx="2133600" cy="303212"/>
          </a:xfrm>
        </p:spPr>
        <p:txBody>
          <a:bodyPr/>
          <a:lstStyle>
            <a:lvl1pPr>
              <a:defRPr sz="830"/>
            </a:lvl1pPr>
          </a:lstStyle>
          <a:p>
            <a:fld id="{92DA454B-C859-4892-B9FA-68B588C9F547}" type="slidenum">
              <a:rPr lang="en-US" smtClean="0"/>
              <a:pPr/>
              <a:t>‹#›</a:t>
            </a:fld>
            <a:endParaRPr lang="en-US"/>
          </a:p>
        </p:txBody>
      </p:sp>
    </p:spTree>
    <p:extLst>
      <p:ext uri="{BB962C8B-B14F-4D97-AF65-F5344CB8AC3E}">
        <p14:creationId xmlns:p14="http://schemas.microsoft.com/office/powerpoint/2010/main" val="3233405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0030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0030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normAutofit/>
          </a:bodyPr>
          <a:lstStyle>
            <a:lvl1pPr algn="l">
              <a:defRPr sz="3200"/>
            </a:lvl1pPr>
          </a:lstStyle>
          <a:p>
            <a:r>
              <a:rPr lang="en-US" dirty="0" smtClean="0"/>
              <a:t>Click to edit Master title style</a:t>
            </a:r>
            <a:endParaRPr lang="en-US" dirty="0"/>
          </a:p>
        </p:txBody>
      </p:sp>
      <p:sp>
        <p:nvSpPr>
          <p:cNvPr id="10" name="Date Placeholder 3"/>
          <p:cNvSpPr>
            <a:spLocks noGrp="1"/>
          </p:cNvSpPr>
          <p:nvPr>
            <p:ph type="dt" sz="half" idx="10"/>
          </p:nvPr>
        </p:nvSpPr>
        <p:spPr>
          <a:xfrm>
            <a:off x="457200" y="5297488"/>
            <a:ext cx="2133600" cy="303212"/>
          </a:xfrm>
        </p:spPr>
        <p:txBody>
          <a:bodyPr/>
          <a:lstStyle>
            <a:lvl1pPr>
              <a:defRPr sz="830"/>
            </a:lvl1pPr>
          </a:lstStyle>
          <a:p>
            <a:r>
              <a:rPr lang="en-US" smtClean="0"/>
              <a:t>Summer/Fall 2018</a:t>
            </a:r>
            <a:endParaRPr lang="en-US" dirty="0"/>
          </a:p>
        </p:txBody>
      </p:sp>
      <p:sp>
        <p:nvSpPr>
          <p:cNvPr id="11" name="Footer Placeholder 4"/>
          <p:cNvSpPr>
            <a:spLocks noGrp="1"/>
          </p:cNvSpPr>
          <p:nvPr>
            <p:ph type="ftr" sz="quarter" idx="11"/>
          </p:nvPr>
        </p:nvSpPr>
        <p:spPr>
          <a:xfrm>
            <a:off x="3124200" y="5297488"/>
            <a:ext cx="2895600" cy="303212"/>
          </a:xfrm>
        </p:spPr>
        <p:txBody>
          <a:bodyPr/>
          <a:lstStyle>
            <a:lvl1pPr>
              <a:defRPr sz="830"/>
            </a:lvl1pPr>
          </a:lstStyle>
          <a:p>
            <a:endParaRPr lang="en-US"/>
          </a:p>
        </p:txBody>
      </p:sp>
      <p:sp>
        <p:nvSpPr>
          <p:cNvPr id="12" name="Slide Number Placeholder 5"/>
          <p:cNvSpPr>
            <a:spLocks noGrp="1"/>
          </p:cNvSpPr>
          <p:nvPr>
            <p:ph type="sldNum" sz="quarter" idx="12"/>
          </p:nvPr>
        </p:nvSpPr>
        <p:spPr>
          <a:xfrm>
            <a:off x="6553200" y="5297488"/>
            <a:ext cx="2133600" cy="303212"/>
          </a:xfrm>
        </p:spPr>
        <p:txBody>
          <a:bodyPr/>
          <a:lstStyle>
            <a:lvl1pPr>
              <a:defRPr sz="830"/>
            </a:lvl1pPr>
          </a:lstStyle>
          <a:p>
            <a:fld id="{92DA454B-C859-4892-B9FA-68B588C9F547}" type="slidenum">
              <a:rPr lang="en-US" smtClean="0"/>
              <a:pPr/>
              <a:t>‹#›</a:t>
            </a:fld>
            <a:endParaRPr lang="en-US"/>
          </a:p>
        </p:txBody>
      </p:sp>
    </p:spTree>
    <p:extLst>
      <p:ext uri="{BB962C8B-B14F-4D97-AF65-F5344CB8AC3E}">
        <p14:creationId xmlns:p14="http://schemas.microsoft.com/office/powerpoint/2010/main" val="4164349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lvl1pPr>
          </a:lstStyle>
          <a:p>
            <a:r>
              <a:rPr lang="en-US" dirty="0" smtClean="0"/>
              <a:t>Click to edit Master title style</a:t>
            </a:r>
            <a:endParaRPr lang="en-US" dirty="0"/>
          </a:p>
        </p:txBody>
      </p:sp>
      <p:sp>
        <p:nvSpPr>
          <p:cNvPr id="6" name="Date Placeholder 3"/>
          <p:cNvSpPr>
            <a:spLocks noGrp="1"/>
          </p:cNvSpPr>
          <p:nvPr>
            <p:ph type="dt" sz="half" idx="10"/>
          </p:nvPr>
        </p:nvSpPr>
        <p:spPr>
          <a:xfrm>
            <a:off x="457200" y="5297488"/>
            <a:ext cx="2133600" cy="303212"/>
          </a:xfrm>
        </p:spPr>
        <p:txBody>
          <a:bodyPr/>
          <a:lstStyle>
            <a:lvl1pPr>
              <a:defRPr sz="830"/>
            </a:lvl1pPr>
          </a:lstStyle>
          <a:p>
            <a:r>
              <a:rPr lang="en-US" smtClean="0"/>
              <a:t>Summer/Fall 2018</a:t>
            </a:r>
            <a:endParaRPr lang="en-US" dirty="0"/>
          </a:p>
        </p:txBody>
      </p:sp>
      <p:sp>
        <p:nvSpPr>
          <p:cNvPr id="7" name="Footer Placeholder 4"/>
          <p:cNvSpPr>
            <a:spLocks noGrp="1"/>
          </p:cNvSpPr>
          <p:nvPr>
            <p:ph type="ftr" sz="quarter" idx="11"/>
          </p:nvPr>
        </p:nvSpPr>
        <p:spPr>
          <a:xfrm>
            <a:off x="3124200" y="5297488"/>
            <a:ext cx="2895600" cy="303212"/>
          </a:xfrm>
        </p:spPr>
        <p:txBody>
          <a:bodyPr/>
          <a:lstStyle>
            <a:lvl1pPr>
              <a:defRPr sz="830"/>
            </a:lvl1pPr>
          </a:lstStyle>
          <a:p>
            <a:endParaRPr lang="en-US"/>
          </a:p>
        </p:txBody>
      </p:sp>
      <p:sp>
        <p:nvSpPr>
          <p:cNvPr id="8" name="Slide Number Placeholder 5"/>
          <p:cNvSpPr>
            <a:spLocks noGrp="1"/>
          </p:cNvSpPr>
          <p:nvPr>
            <p:ph type="sldNum" sz="quarter" idx="12"/>
          </p:nvPr>
        </p:nvSpPr>
        <p:spPr>
          <a:xfrm>
            <a:off x="6553200" y="5297488"/>
            <a:ext cx="2133600" cy="303212"/>
          </a:xfrm>
        </p:spPr>
        <p:txBody>
          <a:bodyPr/>
          <a:lstStyle>
            <a:lvl1pPr>
              <a:defRPr sz="830"/>
            </a:lvl1pPr>
          </a:lstStyle>
          <a:p>
            <a:fld id="{92DA454B-C859-4892-B9FA-68B588C9F547}" type="slidenum">
              <a:rPr lang="en-US" smtClean="0"/>
              <a:pPr/>
              <a:t>‹#›</a:t>
            </a:fld>
            <a:endParaRPr lang="en-US"/>
          </a:p>
        </p:txBody>
      </p:sp>
    </p:spTree>
    <p:extLst>
      <p:ext uri="{BB962C8B-B14F-4D97-AF65-F5344CB8AC3E}">
        <p14:creationId xmlns:p14="http://schemas.microsoft.com/office/powerpoint/2010/main" val="1892130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457200" y="5297488"/>
            <a:ext cx="2133600" cy="303212"/>
          </a:xfrm>
        </p:spPr>
        <p:txBody>
          <a:bodyPr/>
          <a:lstStyle>
            <a:lvl1pPr>
              <a:defRPr sz="830"/>
            </a:lvl1pPr>
          </a:lstStyle>
          <a:p>
            <a:r>
              <a:rPr lang="en-US" smtClean="0"/>
              <a:t>Summer/Fall 2018</a:t>
            </a:r>
            <a:endParaRPr lang="en-US" dirty="0"/>
          </a:p>
        </p:txBody>
      </p:sp>
      <p:sp>
        <p:nvSpPr>
          <p:cNvPr id="8" name="Footer Placeholder 4"/>
          <p:cNvSpPr>
            <a:spLocks noGrp="1"/>
          </p:cNvSpPr>
          <p:nvPr>
            <p:ph type="ftr" sz="quarter" idx="11"/>
          </p:nvPr>
        </p:nvSpPr>
        <p:spPr>
          <a:xfrm>
            <a:off x="3124200" y="5297488"/>
            <a:ext cx="2895600" cy="303212"/>
          </a:xfrm>
        </p:spPr>
        <p:txBody>
          <a:bodyPr/>
          <a:lstStyle>
            <a:lvl1pPr>
              <a:defRPr sz="830"/>
            </a:lvl1pPr>
          </a:lstStyle>
          <a:p>
            <a:endParaRPr lang="en-US"/>
          </a:p>
        </p:txBody>
      </p:sp>
      <p:sp>
        <p:nvSpPr>
          <p:cNvPr id="9" name="Slide Number Placeholder 5"/>
          <p:cNvSpPr>
            <a:spLocks noGrp="1"/>
          </p:cNvSpPr>
          <p:nvPr>
            <p:ph type="sldNum" sz="quarter" idx="12"/>
          </p:nvPr>
        </p:nvSpPr>
        <p:spPr>
          <a:xfrm>
            <a:off x="6553200" y="5297488"/>
            <a:ext cx="2133600" cy="303212"/>
          </a:xfrm>
        </p:spPr>
        <p:txBody>
          <a:bodyPr/>
          <a:lstStyle>
            <a:lvl1pPr>
              <a:defRPr sz="830"/>
            </a:lvl1pPr>
          </a:lstStyle>
          <a:p>
            <a:fld id="{92DA454B-C859-4892-B9FA-68B588C9F547}" type="slidenum">
              <a:rPr lang="en-US" smtClean="0"/>
              <a:pPr/>
              <a:t>‹#›</a:t>
            </a:fld>
            <a:endParaRPr lang="en-US"/>
          </a:p>
        </p:txBody>
      </p:sp>
    </p:spTree>
    <p:extLst>
      <p:ext uri="{BB962C8B-B14F-4D97-AF65-F5344CB8AC3E}">
        <p14:creationId xmlns:p14="http://schemas.microsoft.com/office/powerpoint/2010/main" val="338202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3"/>
          <p:cNvSpPr>
            <a:spLocks noGrp="1"/>
          </p:cNvSpPr>
          <p:nvPr>
            <p:ph type="dt" sz="half" idx="10"/>
          </p:nvPr>
        </p:nvSpPr>
        <p:spPr>
          <a:xfrm>
            <a:off x="457200" y="5297488"/>
            <a:ext cx="2133600" cy="303212"/>
          </a:xfrm>
        </p:spPr>
        <p:txBody>
          <a:bodyPr/>
          <a:lstStyle>
            <a:lvl1pPr>
              <a:defRPr sz="830"/>
            </a:lvl1pPr>
          </a:lstStyle>
          <a:p>
            <a:r>
              <a:rPr lang="en-US" smtClean="0"/>
              <a:t>Summer/Fall 2018</a:t>
            </a:r>
            <a:endParaRPr lang="en-US" dirty="0"/>
          </a:p>
        </p:txBody>
      </p:sp>
      <p:sp>
        <p:nvSpPr>
          <p:cNvPr id="7" name="Footer Placeholder 4"/>
          <p:cNvSpPr>
            <a:spLocks noGrp="1"/>
          </p:cNvSpPr>
          <p:nvPr>
            <p:ph type="ftr" sz="quarter" idx="11"/>
          </p:nvPr>
        </p:nvSpPr>
        <p:spPr>
          <a:xfrm>
            <a:off x="3124200" y="5297488"/>
            <a:ext cx="2895600" cy="303212"/>
          </a:xfrm>
        </p:spPr>
        <p:txBody>
          <a:bodyPr/>
          <a:lstStyle>
            <a:lvl1pPr>
              <a:defRPr sz="830"/>
            </a:lvl1pPr>
          </a:lstStyle>
          <a:p>
            <a:endParaRPr lang="en-US"/>
          </a:p>
        </p:txBody>
      </p:sp>
      <p:sp>
        <p:nvSpPr>
          <p:cNvPr id="8" name="Slide Number Placeholder 5"/>
          <p:cNvSpPr>
            <a:spLocks noGrp="1"/>
          </p:cNvSpPr>
          <p:nvPr>
            <p:ph type="sldNum" sz="quarter" idx="12"/>
          </p:nvPr>
        </p:nvSpPr>
        <p:spPr>
          <a:xfrm>
            <a:off x="6553200" y="5297488"/>
            <a:ext cx="2133600" cy="303212"/>
          </a:xfrm>
        </p:spPr>
        <p:txBody>
          <a:bodyPr/>
          <a:lstStyle>
            <a:lvl1pPr>
              <a:defRPr sz="830"/>
            </a:lvl1pPr>
          </a:lstStyle>
          <a:p>
            <a:fld id="{92DA454B-C859-4892-B9FA-68B588C9F547}" type="slidenum">
              <a:rPr lang="en-US" smtClean="0"/>
              <a:pPr/>
              <a:t>‹#›</a:t>
            </a:fld>
            <a:endParaRPr lang="en-US"/>
          </a:p>
        </p:txBody>
      </p:sp>
    </p:spTree>
    <p:extLst>
      <p:ext uri="{BB962C8B-B14F-4D97-AF65-F5344CB8AC3E}">
        <p14:creationId xmlns:p14="http://schemas.microsoft.com/office/powerpoint/2010/main" val="336961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4" name="Date Placeholder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Summer/Fall 2018</a:t>
            </a:r>
            <a:endParaRPr lang="en-US" dirty="0"/>
          </a:p>
        </p:txBody>
      </p:sp>
      <p:sp>
        <p:nvSpPr>
          <p:cNvPr id="6" name="Footer Placeholder 5"/>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Slide Number Placeholder 6"/>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92DA454B-C859-4892-B9FA-68B588C9F547}" type="slidenum">
              <a:rPr lang="en-US" smtClean="0"/>
              <a:t>‹#›</a:t>
            </a:fld>
            <a:endParaRPr lang="en-US"/>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457200" y="378022"/>
            <a:ext cx="8229600" cy="884058"/>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63284703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61" r:id="rId9"/>
    <p:sldLayoutId id="2147483656" r:id="rId10"/>
    <p:sldLayoutId id="2147483657" r:id="rId11"/>
    <p:sldLayoutId id="2147483658" r:id="rId12"/>
    <p:sldLayoutId id="2147483659" r:id="rId13"/>
  </p:sldLayoutIdLst>
  <p:hf hdr="0" ftr="0"/>
  <p:txStyles>
    <p:titleStyle>
      <a:lvl1pPr algn="l" defTabSz="457200" rtl="0" eaLnBrk="1" latinLnBrk="0" hangingPunct="1">
        <a:spcBef>
          <a:spcPct val="0"/>
        </a:spcBef>
        <a:buNone/>
        <a:defRPr sz="4400" b="1" i="0" u="none" kern="1200">
          <a:solidFill>
            <a:schemeClr val="tx1"/>
          </a:solidFill>
          <a:latin typeface="Segoe UI"/>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Segoe UI Semibold" panose="020B0702040204020203"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slide" Target="slide63.xml"/><Relationship Id="rId3" Type="http://schemas.openxmlformats.org/officeDocument/2006/relationships/slide" Target="slide4.xml"/><Relationship Id="rId7" Type="http://schemas.openxmlformats.org/officeDocument/2006/relationships/slide" Target="slide76.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slide" Target="slide38.xml"/><Relationship Id="rId5" Type="http://schemas.openxmlformats.org/officeDocument/2006/relationships/slide" Target="slide41.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Legal Analysis and Writing (LAW) III:  </a:t>
            </a:r>
            <a:endParaRPr lang="en-US" dirty="0"/>
          </a:p>
        </p:txBody>
      </p:sp>
      <p:sp>
        <p:nvSpPr>
          <p:cNvPr id="3" name="Subtitle 2"/>
          <p:cNvSpPr>
            <a:spLocks noGrp="1"/>
          </p:cNvSpPr>
          <p:nvPr>
            <p:ph type="subTitle" idx="1"/>
          </p:nvPr>
        </p:nvSpPr>
        <p:spPr/>
        <p:txBody>
          <a:bodyPr/>
          <a:lstStyle/>
          <a:p>
            <a:r>
              <a:rPr lang="en-US" dirty="0" smtClean="0"/>
              <a:t>Writing a Persuasive Reply to Attorney Arguments </a:t>
            </a:r>
            <a:endParaRPr lang="en-US" dirty="0"/>
          </a:p>
        </p:txBody>
      </p:sp>
    </p:spTree>
    <p:extLst>
      <p:ext uri="{BB962C8B-B14F-4D97-AF65-F5344CB8AC3E}">
        <p14:creationId xmlns:p14="http://schemas.microsoft.com/office/powerpoint/2010/main" val="40412508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9" y="378022"/>
            <a:ext cx="8574157" cy="1020082"/>
          </a:xfrm>
        </p:spPr>
        <p:txBody>
          <a:bodyPr>
            <a:noAutofit/>
          </a:bodyPr>
          <a:lstStyle/>
          <a:p>
            <a:r>
              <a:rPr lang="en-US" sz="3000" dirty="0"/>
              <a:t>Discipline-Specific Examples:  </a:t>
            </a:r>
            <a:br>
              <a:rPr lang="en-US" sz="3000" dirty="0"/>
            </a:br>
            <a:r>
              <a:rPr lang="en-US" sz="3000" dirty="0"/>
              <a:t>Using</a:t>
            </a:r>
            <a:r>
              <a:rPr lang="en-US" sz="3000" dirty="0">
                <a:solidFill>
                  <a:srgbClr val="002850"/>
                </a:solidFill>
              </a:rPr>
              <a:t> </a:t>
            </a:r>
            <a:r>
              <a:rPr lang="en-US" sz="3000" dirty="0">
                <a:solidFill>
                  <a:srgbClr val="00B050"/>
                </a:solidFill>
              </a:rPr>
              <a:t>I</a:t>
            </a:r>
            <a:r>
              <a:rPr lang="en-US" sz="3000" dirty="0">
                <a:solidFill>
                  <a:srgbClr val="0070C0"/>
                </a:solidFill>
              </a:rPr>
              <a:t>R</a:t>
            </a:r>
            <a:r>
              <a:rPr lang="en-US" sz="3000" dirty="0">
                <a:solidFill>
                  <a:srgbClr val="FF0000"/>
                </a:solidFill>
              </a:rPr>
              <a:t>A</a:t>
            </a:r>
            <a:r>
              <a:rPr lang="en-US" sz="3000" dirty="0">
                <a:solidFill>
                  <a:srgbClr val="7030A0"/>
                </a:solidFill>
              </a:rPr>
              <a:t>C</a:t>
            </a:r>
            <a:r>
              <a:rPr lang="en-US" sz="3000" dirty="0">
                <a:solidFill>
                  <a:srgbClr val="002850"/>
                </a:solidFill>
              </a:rPr>
              <a:t> </a:t>
            </a:r>
            <a:r>
              <a:rPr lang="en-US" sz="3000" dirty="0"/>
              <a:t>to Reply to Attorney Arguments </a:t>
            </a:r>
          </a:p>
        </p:txBody>
      </p:sp>
      <p:sp>
        <p:nvSpPr>
          <p:cNvPr id="5" name="Content Placeholder 4"/>
          <p:cNvSpPr>
            <a:spLocks noGrp="1"/>
          </p:cNvSpPr>
          <p:nvPr>
            <p:ph idx="1"/>
          </p:nvPr>
        </p:nvSpPr>
        <p:spPr/>
        <p:txBody>
          <a:bodyPr/>
          <a:lstStyle/>
          <a:p>
            <a:pPr marL="284163" indent="-284163" defTabSz="247650">
              <a:tabLst>
                <a:tab pos="741363" algn="l"/>
              </a:tabLst>
            </a:pPr>
            <a:r>
              <a:rPr lang="en-US" b="1" dirty="0">
                <a:solidFill>
                  <a:srgbClr val="00B050"/>
                </a:solidFill>
              </a:rPr>
              <a:t>I 	</a:t>
            </a:r>
            <a:r>
              <a:rPr lang="en-US" dirty="0"/>
              <a:t>Decide what </a:t>
            </a:r>
            <a:r>
              <a:rPr lang="en-US" b="1" dirty="0">
                <a:solidFill>
                  <a:srgbClr val="00B050"/>
                </a:solidFill>
              </a:rPr>
              <a:t>issue</a:t>
            </a:r>
            <a:r>
              <a:rPr lang="en-US" dirty="0"/>
              <a:t> is being argued by the 				attorney</a:t>
            </a:r>
          </a:p>
          <a:p>
            <a:pPr marL="284163" indent="-284163" defTabSz="185738">
              <a:tabLst>
                <a:tab pos="741363" algn="l"/>
              </a:tabLst>
            </a:pPr>
            <a:r>
              <a:rPr lang="en-US" b="1" dirty="0">
                <a:solidFill>
                  <a:srgbClr val="0070C0"/>
                </a:solidFill>
              </a:rPr>
              <a:t>R	</a:t>
            </a:r>
            <a:r>
              <a:rPr lang="en-US" dirty="0"/>
              <a:t>Consult the MPEP to determine the </a:t>
            </a:r>
            <a:r>
              <a:rPr lang="en-US" b="1" dirty="0">
                <a:solidFill>
                  <a:srgbClr val="0070C0"/>
                </a:solidFill>
              </a:rPr>
              <a:t>rule</a:t>
            </a:r>
            <a:r>
              <a:rPr lang="en-US" dirty="0"/>
              <a:t> that 			applies to the issue</a:t>
            </a:r>
          </a:p>
          <a:p>
            <a:pPr marL="284163" indent="-284163" defTabSz="371475"/>
            <a:r>
              <a:rPr lang="en-US" b="1" dirty="0">
                <a:solidFill>
                  <a:srgbClr val="FF0000"/>
                </a:solidFill>
              </a:rPr>
              <a:t>A	Analyze</a:t>
            </a:r>
            <a:r>
              <a:rPr lang="en-US" dirty="0"/>
              <a:t> the facts in light of the rule</a:t>
            </a:r>
          </a:p>
          <a:p>
            <a:pPr marL="284163" indent="-284163" defTabSz="371475"/>
            <a:r>
              <a:rPr lang="en-US" b="1" dirty="0">
                <a:solidFill>
                  <a:srgbClr val="7030A0"/>
                </a:solidFill>
              </a:rPr>
              <a:t>C	</a:t>
            </a:r>
            <a:r>
              <a:rPr lang="en-US" dirty="0"/>
              <a:t>Reach a </a:t>
            </a:r>
            <a:r>
              <a:rPr lang="en-US" b="1" dirty="0">
                <a:solidFill>
                  <a:srgbClr val="7030A0"/>
                </a:solidFill>
              </a:rPr>
              <a:t>conclusion</a:t>
            </a:r>
            <a:r>
              <a:rPr lang="en-US" dirty="0"/>
              <a:t> based on your analysis</a:t>
            </a:r>
          </a:p>
          <a:p>
            <a:endParaRPr lang="en-US" dirty="0"/>
          </a:p>
        </p:txBody>
      </p:sp>
      <p:sp>
        <p:nvSpPr>
          <p:cNvPr id="4" name="Slide Number Placeholder 3"/>
          <p:cNvSpPr>
            <a:spLocks noGrp="1"/>
          </p:cNvSpPr>
          <p:nvPr>
            <p:ph type="sldNum" sz="quarter" idx="12"/>
          </p:nvPr>
        </p:nvSpPr>
        <p:spPr/>
        <p:txBody>
          <a:bodyPr/>
          <a:lstStyle/>
          <a:p>
            <a:fld id="{92DA454B-C859-4892-B9FA-68B588C9F547}" type="slidenum">
              <a:rPr lang="en-US" smtClean="0">
                <a:solidFill>
                  <a:srgbClr val="808080"/>
                </a:solidFill>
              </a:rPr>
              <a:t>10</a:t>
            </a:fld>
            <a:endParaRPr lang="en-US" dirty="0">
              <a:solidFill>
                <a:srgbClr val="808080"/>
              </a:solidFill>
            </a:endParaRPr>
          </a:p>
        </p:txBody>
      </p:sp>
      <p:sp>
        <p:nvSpPr>
          <p:cNvPr id="2" name="Date Placeholder 1"/>
          <p:cNvSpPr>
            <a:spLocks noGrp="1"/>
          </p:cNvSpPr>
          <p:nvPr>
            <p:ph type="dt" sz="half" idx="10"/>
          </p:nvPr>
        </p:nvSpPr>
        <p:spPr/>
        <p:txBody>
          <a:bodyPr/>
          <a:lstStyle/>
          <a:p>
            <a:r>
              <a:rPr lang="en-US" smtClean="0"/>
              <a:t>Summer/Fall 2018</a:t>
            </a:r>
            <a:endParaRPr lang="en-US" dirty="0"/>
          </a:p>
        </p:txBody>
      </p:sp>
    </p:spTree>
    <p:extLst>
      <p:ext uri="{BB962C8B-B14F-4D97-AF65-F5344CB8AC3E}">
        <p14:creationId xmlns:p14="http://schemas.microsoft.com/office/powerpoint/2010/main" val="3534022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17"/>
          <p:cNvSpPr>
            <a:spLocks noGrp="1"/>
          </p:cNvSpPr>
          <p:nvPr>
            <p:ph type="dt" sz="half" idx="10"/>
          </p:nvPr>
        </p:nvSpPr>
        <p:spPr>
          <a:xfrm>
            <a:off x="457200" y="5297488"/>
            <a:ext cx="1492898" cy="30321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30" b="0" i="0" u="none" strike="noStrike" kern="1200" cap="none" spc="0" normalizeH="0" baseline="0" noProof="0" dirty="0" smtClean="0">
                <a:ln>
                  <a:noFill/>
                </a:ln>
                <a:solidFill>
                  <a:srgbClr val="808080"/>
                </a:solidFill>
                <a:effectLst/>
                <a:uLnTx/>
                <a:uFillTx/>
                <a:latin typeface="Segoe UI" panose="020B0502040204020203" pitchFamily="34" charset="0"/>
                <a:cs typeface="Segoe UI" panose="020B0502040204020203" pitchFamily="34" charset="0"/>
              </a:rPr>
              <a:t>Summer/Fall 2018</a:t>
            </a:r>
            <a:endParaRPr kumimoji="0" lang="en-US" sz="830" b="0" i="0" u="none" strike="noStrike" kern="1200" cap="none" spc="0" normalizeH="0" baseline="0" noProof="0" dirty="0">
              <a:ln>
                <a:noFill/>
              </a:ln>
              <a:solidFill>
                <a:srgbClr val="808080"/>
              </a:solidFill>
              <a:effectLst/>
              <a:uLnTx/>
              <a:uFillTx/>
              <a:latin typeface="Segoe UI" panose="020B0502040204020203" pitchFamily="34" charset="0"/>
              <a:cs typeface="Segoe UI" panose="020B0502040204020203" pitchFamily="34" charset="0"/>
            </a:endParaRPr>
          </a:p>
        </p:txBody>
      </p:sp>
      <p:sp>
        <p:nvSpPr>
          <p:cNvPr id="20" name="Slide Number Placeholder 1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7DE829-F4CB-4FFD-B3F1-6658F408406C}" type="slidenum">
              <a:rPr kumimoji="0" lang="en-US" sz="830" b="0" i="0" u="none" strike="noStrike" kern="1200" cap="none" spc="0" normalizeH="0" baseline="0" noProof="0" smtClean="0">
                <a:ln>
                  <a:noFill/>
                </a:ln>
                <a:solidFill>
                  <a:srgbClr val="808080"/>
                </a:solidFill>
                <a:effectLst/>
                <a:uLnTx/>
                <a:uFillTx/>
                <a:latin typeface="Segoe UI" panose="020B0502040204020203" pitchFamily="34" charset="0"/>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830" b="0" i="0" u="none" strike="noStrike" kern="1200" cap="none" spc="0" normalizeH="0" baseline="0" noProof="0" dirty="0">
              <a:ln>
                <a:noFill/>
              </a:ln>
              <a:solidFill>
                <a:srgbClr val="808080"/>
              </a:solidFill>
              <a:effectLst/>
              <a:uLnTx/>
              <a:uFillTx/>
              <a:latin typeface="Segoe UI" panose="020B0502040204020203" pitchFamily="34" charset="0"/>
              <a:cs typeface="Segoe UI" panose="020B0502040204020203" pitchFamily="34" charset="0"/>
            </a:endParaRPr>
          </a:p>
        </p:txBody>
      </p:sp>
      <p:sp>
        <p:nvSpPr>
          <p:cNvPr id="3" name="Title 1"/>
          <p:cNvSpPr txBox="1">
            <a:spLocks noGrp="1"/>
          </p:cNvSpPr>
          <p:nvPr>
            <p:ph type="title"/>
          </p:nvPr>
        </p:nvSpPr>
        <p:spPr/>
        <p:txBody>
          <a:bodyPr/>
          <a:lstStyle/>
          <a:p>
            <a:pPr lvl="0"/>
            <a:r>
              <a:rPr lang="en-US" sz="3200" dirty="0" smtClean="0"/>
              <a:t>Discipline-Specific </a:t>
            </a:r>
            <a:r>
              <a:rPr lang="en-US" sz="3200" dirty="0"/>
              <a:t>Examples</a:t>
            </a:r>
          </a:p>
        </p:txBody>
      </p:sp>
      <p:sp>
        <p:nvSpPr>
          <p:cNvPr id="4" name="Rectangle 4">
            <a:hlinkClick r:id="rId3" action="ppaction://hlinksldjump" highlightClick="1"/>
          </p:cNvPr>
          <p:cNvSpPr/>
          <p:nvPr/>
        </p:nvSpPr>
        <p:spPr>
          <a:xfrm>
            <a:off x="681319" y="2132481"/>
            <a:ext cx="2012576" cy="627534"/>
          </a:xfrm>
          <a:prstGeom prst="rect">
            <a:avLst/>
          </a:prstGeom>
          <a:gradFill>
            <a:gsLst>
              <a:gs pos="0">
                <a:srgbClr val="BF1827"/>
              </a:gs>
              <a:gs pos="100000">
                <a:srgbClr val="FF999D"/>
              </a:gs>
            </a:gsLst>
            <a:lin ang="16200000"/>
          </a:gradFill>
          <a:ln cap="flat">
            <a:solidFill>
              <a:schemeClr val="tx1"/>
            </a:solidFill>
            <a:prstDash val="solid"/>
          </a:ln>
          <a:effectLst>
            <a:outerShdw dist="22997" dir="5400000" algn="tl">
              <a:srgbClr val="000000">
                <a:alpha val="35000"/>
              </a:srgbClr>
            </a:outerShdw>
          </a:effectLst>
        </p:spPr>
        <p:txBody>
          <a:bodyPr vert="horz" wrap="square" lIns="91440" tIns="45720" rIns="91440" bIns="45720" anchor="ctr" anchorCtr="1" compatLnSpc="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800" b="0" i="0" u="none" strike="noStrike" kern="0" cap="none" spc="0" normalizeH="0" baseline="0" noProof="0" dirty="0">
                <a:ln>
                  <a:noFill/>
                </a:ln>
                <a:solidFill>
                  <a:srgbClr val="FFFFFF"/>
                </a:solidFill>
                <a:effectLst/>
                <a:uLnTx/>
                <a:uFillTx/>
                <a:latin typeface="Segoe UI"/>
                <a:ea typeface="+mn-ea"/>
                <a:cs typeface="+mn-cs"/>
                <a:hlinkClick r:id="rId4" action="ppaction://hlinksldjump"/>
              </a:rPr>
              <a:t>Chemical</a:t>
            </a:r>
            <a:endParaRPr kumimoji="0" lang="en-US" sz="1800" b="0" i="0" u="none" strike="noStrike" kern="0" cap="none" spc="0" normalizeH="0" baseline="0" noProof="0" dirty="0">
              <a:ln>
                <a:noFill/>
              </a:ln>
              <a:solidFill>
                <a:srgbClr val="FFFFFF"/>
              </a:solidFill>
              <a:effectLst/>
              <a:uLnTx/>
              <a:uFillTx/>
              <a:latin typeface="Segoe UI"/>
              <a:ea typeface="+mn-ea"/>
              <a:cs typeface="+mn-cs"/>
            </a:endParaRPr>
          </a:p>
        </p:txBody>
      </p:sp>
      <p:sp>
        <p:nvSpPr>
          <p:cNvPr id="5" name="Rectangle 5">
            <a:hlinkClick r:id="rId5" action="ppaction://hlinksldjump" highlightClick="1"/>
          </p:cNvPr>
          <p:cNvSpPr/>
          <p:nvPr/>
        </p:nvSpPr>
        <p:spPr>
          <a:xfrm>
            <a:off x="3361764" y="2132481"/>
            <a:ext cx="2061880" cy="627534"/>
          </a:xfrm>
          <a:prstGeom prst="rect">
            <a:avLst/>
          </a:prstGeom>
          <a:gradFill>
            <a:gsLst>
              <a:gs pos="0">
                <a:srgbClr val="000000"/>
              </a:gs>
              <a:gs pos="100000">
                <a:srgbClr val="BCBCBC"/>
              </a:gs>
            </a:gsLst>
            <a:lin ang="16200000"/>
          </a:gradFill>
          <a:ln cap="flat">
            <a:solidFill>
              <a:schemeClr val="tx1"/>
            </a:solidFill>
            <a:prstDash val="solid"/>
          </a:ln>
          <a:effectLst>
            <a:outerShdw dist="22997" dir="5400000" algn="tl">
              <a:srgbClr val="000000">
                <a:alpha val="35000"/>
              </a:srgbClr>
            </a:outerShdw>
          </a:effectLst>
        </p:spPr>
        <p:txBody>
          <a:bodyPr vert="horz" wrap="square" lIns="91440" tIns="45720" rIns="91440" bIns="45720" anchor="ctr" anchorCtr="1" compatLnSpc="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800" b="0" i="0" u="none" strike="noStrike" kern="0" cap="none" spc="0" normalizeH="0" baseline="0" noProof="0" dirty="0">
                <a:ln>
                  <a:noFill/>
                </a:ln>
                <a:solidFill>
                  <a:srgbClr val="FFFFFF"/>
                </a:solidFill>
                <a:effectLst/>
                <a:uLnTx/>
                <a:uFillTx/>
                <a:latin typeface="Segoe UI"/>
                <a:ea typeface="+mn-ea"/>
                <a:cs typeface="+mn-cs"/>
                <a:hlinkClick r:id="rId6" action="ppaction://hlinksldjump"/>
              </a:rPr>
              <a:t>Electrical</a:t>
            </a:r>
            <a:endParaRPr kumimoji="0" lang="en-US" sz="1800" b="0" i="0" u="none" strike="noStrike" kern="0" cap="none" spc="0" normalizeH="0" baseline="0" noProof="0" dirty="0">
              <a:ln>
                <a:noFill/>
              </a:ln>
              <a:solidFill>
                <a:srgbClr val="FFFFFF"/>
              </a:solidFill>
              <a:effectLst/>
              <a:uLnTx/>
              <a:uFillTx/>
              <a:latin typeface="Segoe UI"/>
              <a:ea typeface="+mn-ea"/>
              <a:cs typeface="+mn-cs"/>
            </a:endParaRPr>
          </a:p>
        </p:txBody>
      </p:sp>
      <p:sp>
        <p:nvSpPr>
          <p:cNvPr id="6" name="Rectangle 6">
            <a:hlinkClick r:id="rId7" action="ppaction://hlinksldjump" highlightClick="1"/>
          </p:cNvPr>
          <p:cNvSpPr/>
          <p:nvPr/>
        </p:nvSpPr>
        <p:spPr>
          <a:xfrm>
            <a:off x="6091522" y="2132481"/>
            <a:ext cx="2061880" cy="627534"/>
          </a:xfrm>
          <a:prstGeom prst="rect">
            <a:avLst/>
          </a:prstGeom>
          <a:gradFill>
            <a:gsLst>
              <a:gs pos="0">
                <a:srgbClr val="72257F"/>
              </a:gs>
              <a:gs pos="100000">
                <a:srgbClr val="D0AFD9"/>
              </a:gs>
            </a:gsLst>
            <a:lin ang="16200000"/>
          </a:gradFill>
          <a:ln cap="flat">
            <a:solidFill>
              <a:schemeClr val="tx1"/>
            </a:solidFill>
            <a:prstDash val="solid"/>
          </a:ln>
          <a:effectLst>
            <a:outerShdw dist="22997" dir="5400000" algn="tl">
              <a:srgbClr val="000000">
                <a:alpha val="35000"/>
              </a:srgbClr>
            </a:outerShdw>
          </a:effectLst>
        </p:spPr>
        <p:txBody>
          <a:bodyPr vert="horz" wrap="square" lIns="91440" tIns="45720" rIns="91440" bIns="45720" anchor="ctr" anchorCtr="1" compatLnSpc="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800" b="0" i="0" u="none" strike="noStrike" kern="0" cap="none" spc="0" normalizeH="0" baseline="0" noProof="0" dirty="0">
                <a:ln>
                  <a:noFill/>
                </a:ln>
                <a:solidFill>
                  <a:srgbClr val="FFFFFF"/>
                </a:solidFill>
                <a:effectLst/>
                <a:uLnTx/>
                <a:uFillTx/>
                <a:latin typeface="Segoe UI"/>
                <a:ea typeface="+mn-ea"/>
                <a:cs typeface="+mn-cs"/>
                <a:hlinkClick r:id="rId8" action="ppaction://hlinksldjump"/>
              </a:rPr>
              <a:t>Mechanical</a:t>
            </a:r>
            <a:endParaRPr kumimoji="0" lang="en-US" sz="1800" b="0" i="0" u="none" strike="noStrike" kern="0" cap="none" spc="0" normalizeH="0" baseline="0" noProof="0" dirty="0">
              <a:ln>
                <a:noFill/>
              </a:ln>
              <a:solidFill>
                <a:srgbClr val="FFFFFF"/>
              </a:solidFill>
              <a:effectLst/>
              <a:uLnTx/>
              <a:uFillTx/>
              <a:latin typeface="Segoe UI"/>
              <a:ea typeface="+mn-ea"/>
              <a:cs typeface="+mn-cs"/>
            </a:endParaRPr>
          </a:p>
        </p:txBody>
      </p:sp>
      <p:sp>
        <p:nvSpPr>
          <p:cNvPr id="2" name="TextBox 1"/>
          <p:cNvSpPr txBox="1"/>
          <p:nvPr/>
        </p:nvSpPr>
        <p:spPr>
          <a:xfrm>
            <a:off x="1798676" y="3121506"/>
            <a:ext cx="554664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Click a button to move to the </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discipline-specific</a:t>
            </a:r>
            <a:r>
              <a:rPr kumimoji="0" lang="en-US" sz="1800" b="0"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examples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5880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685800" y="1466765"/>
            <a:ext cx="7772400" cy="861266"/>
          </a:xfrm>
        </p:spPr>
        <p:txBody>
          <a:bodyPr>
            <a:normAutofit fontScale="25000" lnSpcReduction="20000"/>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sz="12800" b="1" dirty="0" smtClean="0">
                <a:solidFill>
                  <a:schemeClr val="tx1"/>
                </a:solidFill>
                <a:latin typeface="+mn-lt"/>
              </a:rPr>
              <a:t>Chemical Examples</a:t>
            </a:r>
            <a:endParaRPr lang="en-US" sz="12800" b="1" dirty="0">
              <a:solidFill>
                <a:schemeClr val="tx1"/>
              </a:solidFill>
              <a:latin typeface="+mn-lt"/>
            </a:endParaRPr>
          </a:p>
        </p:txBody>
      </p:sp>
      <p:sp>
        <p:nvSpPr>
          <p:cNvPr id="6" name="Slide Number Placeholder 5"/>
          <p:cNvSpPr>
            <a:spLocks noGrp="1"/>
          </p:cNvSpPr>
          <p:nvPr>
            <p:ph type="sldNum" sz="quarter" idx="12"/>
          </p:nvPr>
        </p:nvSpPr>
        <p:spPr>
          <a:xfrm>
            <a:off x="6553200" y="5297488"/>
            <a:ext cx="2133600" cy="303212"/>
          </a:xfrm>
        </p:spPr>
        <p:txBody>
          <a:bodyPr/>
          <a:lstStyle/>
          <a:p>
            <a:fld id="{92DA454B-C859-4892-B9FA-68B588C9F547}" type="slidenum">
              <a:rPr lang="en-US" sz="830" smtClean="0"/>
              <a:t>12</a:t>
            </a:fld>
            <a:endParaRPr lang="en-US" sz="830"/>
          </a:p>
        </p:txBody>
      </p:sp>
      <p:sp>
        <p:nvSpPr>
          <p:cNvPr id="4" name="Date Placeholder 3"/>
          <p:cNvSpPr>
            <a:spLocks noGrp="1"/>
          </p:cNvSpPr>
          <p:nvPr>
            <p:ph type="dt" sz="half" idx="10"/>
          </p:nvPr>
        </p:nvSpPr>
        <p:spPr>
          <a:xfrm>
            <a:off x="457200" y="5297488"/>
            <a:ext cx="2133600" cy="303212"/>
          </a:xfrm>
        </p:spPr>
        <p:txBody>
          <a:bodyPr/>
          <a:lstStyle/>
          <a:p>
            <a:r>
              <a:rPr lang="en-US" sz="830" dirty="0" smtClean="0"/>
              <a:t>Summer/Fall 2018</a:t>
            </a:r>
            <a:endParaRPr lang="en-US" sz="830" dirty="0"/>
          </a:p>
        </p:txBody>
      </p:sp>
    </p:spTree>
    <p:extLst>
      <p:ext uri="{BB962C8B-B14F-4D97-AF65-F5344CB8AC3E}">
        <p14:creationId xmlns:p14="http://schemas.microsoft.com/office/powerpoint/2010/main" val="39618673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0326"/>
            <a:ext cx="8229600" cy="533400"/>
          </a:xfrm>
        </p:spPr>
        <p:txBody>
          <a:bodyPr>
            <a:noAutofit/>
          </a:bodyPr>
          <a:lstStyle/>
          <a:p>
            <a:r>
              <a:rPr lang="en-US" sz="3000" dirty="0" smtClean="0"/>
              <a:t>Chemical Example A</a:t>
            </a:r>
            <a:endParaRPr lang="en-US" sz="3000" dirty="0"/>
          </a:p>
        </p:txBody>
      </p:sp>
      <p:sp>
        <p:nvSpPr>
          <p:cNvPr id="7" name="Content Placeholder 6"/>
          <p:cNvSpPr>
            <a:spLocks noGrp="1"/>
          </p:cNvSpPr>
          <p:nvPr>
            <p:ph sz="half" idx="2"/>
          </p:nvPr>
        </p:nvSpPr>
        <p:spPr>
          <a:xfrm>
            <a:off x="362208" y="913726"/>
            <a:ext cx="6497906" cy="4483106"/>
          </a:xfrm>
        </p:spPr>
        <p:txBody>
          <a:bodyPr>
            <a:noAutofit/>
          </a:bodyPr>
          <a:lstStyle/>
          <a:p>
            <a:r>
              <a:rPr lang="en-US" sz="2200" dirty="0"/>
              <a:t>Please take a few minutes to read the claim, the rejection, and the attorney’s response for </a:t>
            </a:r>
            <a:r>
              <a:rPr lang="en-US" sz="2200" dirty="0">
                <a:solidFill>
                  <a:srgbClr val="002850"/>
                </a:solidFill>
              </a:rPr>
              <a:t/>
            </a:r>
            <a:br>
              <a:rPr lang="en-US" sz="2200" dirty="0">
                <a:solidFill>
                  <a:srgbClr val="002850"/>
                </a:solidFill>
              </a:rPr>
            </a:br>
            <a:r>
              <a:rPr lang="en-US" sz="2200" dirty="0"/>
              <a:t>Chemical Example </a:t>
            </a:r>
            <a:r>
              <a:rPr lang="en-US" sz="2200" dirty="0" smtClean="0"/>
              <a:t>A on </a:t>
            </a:r>
            <a:r>
              <a:rPr lang="en-US" sz="2200" dirty="0"/>
              <a:t>the next several slides.  Then we will discuss the IRAC approach to formulating a reply to the attorney’s arguments. Please assume this is an AIA/FITF case.</a:t>
            </a:r>
            <a:r>
              <a:rPr lang="en-US" sz="2200" dirty="0" smtClean="0"/>
              <a:t>  </a:t>
            </a:r>
            <a:r>
              <a:rPr lang="en-US" sz="2200" dirty="0"/>
              <a:t/>
            </a:r>
            <a:br>
              <a:rPr lang="en-US" sz="2200" dirty="0"/>
            </a:br>
            <a:endParaRPr lang="en-US" sz="1800" dirty="0" smtClean="0"/>
          </a:p>
          <a:p>
            <a:r>
              <a:rPr lang="en-US" sz="2200" dirty="0" smtClean="0"/>
              <a:t>The </a:t>
            </a:r>
            <a:r>
              <a:rPr lang="en-US" sz="2200" dirty="0"/>
              <a:t>LAW III materials have been designed to stand alone. Although LAW III builds on LAW I and LAW II, it is not necessary to have completed the first two modules in order to participate in this </a:t>
            </a:r>
            <a:r>
              <a:rPr lang="en-US" sz="2200" dirty="0" smtClean="0"/>
              <a:t>training.</a:t>
            </a:r>
            <a:endParaRPr lang="en-US" sz="2200" dirty="0"/>
          </a:p>
        </p:txBody>
      </p:sp>
      <p:pic>
        <p:nvPicPr>
          <p:cNvPr id="1026" name="Picture 2" descr="Library icon"/>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6893838" y="2209126"/>
            <a:ext cx="1792962" cy="179296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6553200" y="5297488"/>
            <a:ext cx="2133600" cy="303212"/>
          </a:xfrm>
        </p:spPr>
        <p:txBody>
          <a:bodyPr/>
          <a:lstStyle/>
          <a:p>
            <a:fld id="{92DA454B-C859-4892-B9FA-68B588C9F547}" type="slidenum">
              <a:rPr lang="en-US" smtClean="0">
                <a:solidFill>
                  <a:prstClr val="black">
                    <a:tint val="75000"/>
                  </a:prstClr>
                </a:solidFill>
              </a:rPr>
              <a:pPr/>
              <a:t>13</a:t>
            </a:fld>
            <a:endParaRPr lang="en-US">
              <a:solidFill>
                <a:prstClr val="black">
                  <a:tint val="75000"/>
                </a:prstClr>
              </a:solidFill>
            </a:endParaRPr>
          </a:p>
        </p:txBody>
      </p:sp>
      <p:sp>
        <p:nvSpPr>
          <p:cNvPr id="2" name="Date Placeholder 1"/>
          <p:cNvSpPr>
            <a:spLocks noGrp="1"/>
          </p:cNvSpPr>
          <p:nvPr>
            <p:ph type="dt" sz="half" idx="10"/>
          </p:nvPr>
        </p:nvSpPr>
        <p:spPr>
          <a:xfrm>
            <a:off x="457200" y="5297488"/>
            <a:ext cx="2133600" cy="303212"/>
          </a:xfrm>
        </p:spPr>
        <p:txBody>
          <a:bodyPr/>
          <a:lstStyle/>
          <a:p>
            <a:r>
              <a:rPr lang="en-US" dirty="0" smtClean="0">
                <a:solidFill>
                  <a:prstClr val="black">
                    <a:tint val="75000"/>
                  </a:prstClr>
                </a:solidFill>
              </a:rPr>
              <a:t>Summer/Fall 2018</a:t>
            </a:r>
            <a:endParaRPr lang="en-US" dirty="0">
              <a:solidFill>
                <a:prstClr val="black">
                  <a:tint val="75000"/>
                </a:prstClr>
              </a:solidFill>
            </a:endParaRPr>
          </a:p>
        </p:txBody>
      </p:sp>
    </p:spTree>
    <p:extLst>
      <p:ext uri="{BB962C8B-B14F-4D97-AF65-F5344CB8AC3E}">
        <p14:creationId xmlns:p14="http://schemas.microsoft.com/office/powerpoint/2010/main" val="2675695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620000" y="239325"/>
            <a:ext cx="1290994" cy="276999"/>
          </a:xfrm>
          <a:prstGeom prst="rect">
            <a:avLst/>
          </a:prstGeom>
          <a:noFill/>
        </p:spPr>
        <p:txBody>
          <a:bodyPr wrap="none" rtlCol="0">
            <a:spAutoFit/>
          </a:bodyPr>
          <a:lstStyle/>
          <a:p>
            <a:r>
              <a:rPr lang="en-US" sz="1200" dirty="0" smtClean="0"/>
              <a:t>Worksheet Pg. 3</a:t>
            </a:r>
            <a:endParaRPr lang="en-US" sz="1200" dirty="0"/>
          </a:p>
        </p:txBody>
      </p:sp>
      <p:sp>
        <p:nvSpPr>
          <p:cNvPr id="5" name="Title 4"/>
          <p:cNvSpPr>
            <a:spLocks noGrp="1"/>
          </p:cNvSpPr>
          <p:nvPr>
            <p:ph type="title"/>
          </p:nvPr>
        </p:nvSpPr>
        <p:spPr>
          <a:xfrm>
            <a:off x="457200" y="377825"/>
            <a:ext cx="8229600" cy="574675"/>
          </a:xfrm>
        </p:spPr>
        <p:txBody>
          <a:bodyPr>
            <a:noAutofit/>
          </a:bodyPr>
          <a:lstStyle/>
          <a:p>
            <a:r>
              <a:rPr lang="en-US" sz="3000" dirty="0" smtClean="0"/>
              <a:t>Chemical Example A:</a:t>
            </a:r>
            <a:endParaRPr lang="en-US" sz="3000" dirty="0"/>
          </a:p>
        </p:txBody>
      </p:sp>
      <p:sp>
        <p:nvSpPr>
          <p:cNvPr id="3" name="Content Placeholder 2"/>
          <p:cNvSpPr>
            <a:spLocks noGrp="1"/>
          </p:cNvSpPr>
          <p:nvPr>
            <p:ph type="body" idx="1"/>
          </p:nvPr>
        </p:nvSpPr>
        <p:spPr>
          <a:xfrm>
            <a:off x="457208" y="952500"/>
            <a:ext cx="4040189" cy="359826"/>
          </a:xfrm>
        </p:spPr>
        <p:txBody>
          <a:bodyPr>
            <a:noAutofit/>
          </a:bodyPr>
          <a:lstStyle/>
          <a:p>
            <a:pPr marL="285739" indent="-285739" algn="ctr"/>
            <a:r>
              <a:rPr lang="en-US" sz="2000" dirty="0" smtClean="0">
                <a:latin typeface="+mn-lt"/>
              </a:rPr>
              <a:t>Claim 1</a:t>
            </a:r>
            <a:endParaRPr lang="en-US" sz="2000" dirty="0">
              <a:latin typeface="+mn-lt"/>
            </a:endParaRPr>
          </a:p>
        </p:txBody>
      </p:sp>
      <p:sp>
        <p:nvSpPr>
          <p:cNvPr id="7" name="Content Placeholder 6"/>
          <p:cNvSpPr>
            <a:spLocks noGrp="1"/>
          </p:cNvSpPr>
          <p:nvPr>
            <p:ph sz="half" idx="2"/>
          </p:nvPr>
        </p:nvSpPr>
        <p:spPr>
          <a:xfrm>
            <a:off x="457208" y="1312326"/>
            <a:ext cx="4040189" cy="3862396"/>
          </a:xfrm>
        </p:spPr>
        <p:txBody>
          <a:bodyPr>
            <a:normAutofit lnSpcReduction="10000"/>
          </a:bodyPr>
          <a:lstStyle/>
          <a:p>
            <a:pPr marL="0" indent="0">
              <a:buAutoNum type="arabicPeriod"/>
            </a:pPr>
            <a:r>
              <a:rPr lang="en-US" sz="1800" dirty="0" smtClean="0"/>
              <a:t> </a:t>
            </a:r>
            <a:r>
              <a:rPr lang="en-US" sz="1800" dirty="0"/>
              <a:t>A method of treating a skin disorder comprising topically administrating, at the site of the disorder, a composition comprising: </a:t>
            </a:r>
            <a:endParaRPr lang="en-US" sz="1050" dirty="0"/>
          </a:p>
          <a:p>
            <a:pPr marL="50819" indent="0">
              <a:buNone/>
            </a:pPr>
            <a:r>
              <a:rPr lang="en-US" sz="1800" dirty="0"/>
              <a:t>	a therapeutically effective dosage amount of indomethacin sufficient to inhibit prostaglandin synthesis, and</a:t>
            </a:r>
          </a:p>
          <a:p>
            <a:pPr marL="50819" indent="0">
              <a:buNone/>
            </a:pPr>
            <a:r>
              <a:rPr lang="en-US" sz="1800" dirty="0"/>
              <a:t>	an amount of Compound A or a pharmaceutically acceptable salt of Compound A that is effective to transport the dosage amount of indomethacin percutaneously into the epidermis.</a:t>
            </a:r>
          </a:p>
          <a:p>
            <a:endParaRPr lang="en-US" dirty="0"/>
          </a:p>
        </p:txBody>
      </p:sp>
      <p:sp>
        <p:nvSpPr>
          <p:cNvPr id="8" name="Text Placeholder 7"/>
          <p:cNvSpPr>
            <a:spLocks noGrp="1"/>
          </p:cNvSpPr>
          <p:nvPr>
            <p:ph type="body" sz="quarter" idx="3"/>
          </p:nvPr>
        </p:nvSpPr>
        <p:spPr>
          <a:xfrm>
            <a:off x="4645028" y="952500"/>
            <a:ext cx="4041774" cy="359826"/>
          </a:xfrm>
        </p:spPr>
        <p:txBody>
          <a:bodyPr>
            <a:noAutofit/>
          </a:bodyPr>
          <a:lstStyle/>
          <a:p>
            <a:pPr algn="ctr"/>
            <a:r>
              <a:rPr lang="en-US" sz="2000" dirty="0" smtClean="0">
                <a:latin typeface="+mn-lt"/>
              </a:rPr>
              <a:t>References</a:t>
            </a:r>
            <a:endParaRPr lang="en-US" sz="2000" dirty="0">
              <a:latin typeface="+mn-lt"/>
            </a:endParaRPr>
          </a:p>
        </p:txBody>
      </p:sp>
      <p:sp>
        <p:nvSpPr>
          <p:cNvPr id="9" name="Content Placeholder 8"/>
          <p:cNvSpPr>
            <a:spLocks noGrp="1"/>
          </p:cNvSpPr>
          <p:nvPr>
            <p:ph sz="quarter" idx="4"/>
          </p:nvPr>
        </p:nvSpPr>
        <p:spPr>
          <a:xfrm>
            <a:off x="4645028" y="1312326"/>
            <a:ext cx="4041774" cy="3985162"/>
          </a:xfrm>
        </p:spPr>
        <p:txBody>
          <a:bodyPr>
            <a:normAutofit fontScale="85000" lnSpcReduction="10000"/>
          </a:bodyPr>
          <a:lstStyle/>
          <a:p>
            <a:pPr marL="236538" indent="-236538">
              <a:spcBef>
                <a:spcPts val="0"/>
              </a:spcBef>
              <a:spcAft>
                <a:spcPts val="600"/>
              </a:spcAft>
            </a:pPr>
            <a:r>
              <a:rPr lang="en-US" sz="1800" dirty="0"/>
              <a:t>Diamond teaches pharmaceutical compositions comprising Compound A and topically administrable drugs. More particularly, Diamond discloses that non-steroidal anti-inflammatory drugs (NSAIDs) can be transported through the skin when formulated together with Compound A and applied topically. Diamond teaches that such compositions are particularly useful in the field of dermatology. Diamond does not specifically disclose indomethacin. </a:t>
            </a:r>
          </a:p>
          <a:p>
            <a:pPr marL="236538" indent="-236538">
              <a:spcBef>
                <a:spcPts val="0"/>
              </a:spcBef>
              <a:spcAft>
                <a:spcPts val="600"/>
              </a:spcAft>
            </a:pPr>
            <a:r>
              <a:rPr lang="en-US" sz="1800" dirty="0"/>
              <a:t>Sanford teaches that indomethacin is </a:t>
            </a:r>
            <a:r>
              <a:rPr lang="en-US" sz="1800" dirty="0" smtClean="0"/>
              <a:t>an NSAID </a:t>
            </a:r>
            <a:r>
              <a:rPr lang="en-US" sz="1800" dirty="0"/>
              <a:t>that is known to inhibit prostaglandin synthesis and to reduce pain. Sanford also discloses that indomethacin is useful for treatment of skin disorders. </a:t>
            </a:r>
          </a:p>
        </p:txBody>
      </p:sp>
      <p:sp>
        <p:nvSpPr>
          <p:cNvPr id="4" name="Slide Number Placeholder 3"/>
          <p:cNvSpPr>
            <a:spLocks noGrp="1"/>
          </p:cNvSpPr>
          <p:nvPr>
            <p:ph type="sldNum" sz="quarter" idx="12"/>
          </p:nvPr>
        </p:nvSpPr>
        <p:spPr>
          <a:xfrm>
            <a:off x="6553200" y="5297488"/>
            <a:ext cx="2133600" cy="303212"/>
          </a:xfrm>
        </p:spPr>
        <p:txBody>
          <a:bodyPr/>
          <a:lstStyle/>
          <a:p>
            <a:pPr>
              <a:defRPr/>
            </a:pPr>
            <a:fld id="{D811F31F-B81F-4B55-A1FC-51083BA42040}" type="slidenum">
              <a:rPr lang="en-US" smtClean="0">
                <a:solidFill>
                  <a:srgbClr val="808080"/>
                </a:solidFill>
              </a:rPr>
              <a:pPr>
                <a:defRPr/>
              </a:pPr>
              <a:t>14</a:t>
            </a:fld>
            <a:endParaRPr lang="en-US" dirty="0">
              <a:solidFill>
                <a:srgbClr val="808080"/>
              </a:solidFill>
            </a:endParaRPr>
          </a:p>
        </p:txBody>
      </p:sp>
      <p:sp>
        <p:nvSpPr>
          <p:cNvPr id="2" name="Date Placeholder 1"/>
          <p:cNvSpPr>
            <a:spLocks noGrp="1"/>
          </p:cNvSpPr>
          <p:nvPr>
            <p:ph type="dt" sz="half" idx="10"/>
          </p:nvPr>
        </p:nvSpPr>
        <p:spPr>
          <a:xfrm>
            <a:off x="457200" y="5297488"/>
            <a:ext cx="2133600" cy="303212"/>
          </a:xfrm>
        </p:spPr>
        <p:txBody>
          <a:bodyPr/>
          <a:lstStyle/>
          <a:p>
            <a:pPr>
              <a:defRPr/>
            </a:pPr>
            <a:r>
              <a:rPr lang="en-US" smtClean="0"/>
              <a:t>Summer/Fall 2018</a:t>
            </a:r>
            <a:endParaRPr lang="en-US" dirty="0"/>
          </a:p>
        </p:txBody>
      </p:sp>
    </p:spTree>
    <p:extLst>
      <p:ext uri="{BB962C8B-B14F-4D97-AF65-F5344CB8AC3E}">
        <p14:creationId xmlns:p14="http://schemas.microsoft.com/office/powerpoint/2010/main" val="881931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717924" y="229389"/>
            <a:ext cx="1290994" cy="276999"/>
          </a:xfrm>
          <a:prstGeom prst="rect">
            <a:avLst/>
          </a:prstGeom>
          <a:noFill/>
        </p:spPr>
        <p:txBody>
          <a:bodyPr wrap="none" rtlCol="0">
            <a:spAutoFit/>
          </a:bodyPr>
          <a:lstStyle/>
          <a:p>
            <a:r>
              <a:rPr lang="en-US" sz="1200" dirty="0" smtClean="0"/>
              <a:t>Worksheet Pg. 3</a:t>
            </a:r>
            <a:endParaRPr lang="en-US" sz="1200" dirty="0"/>
          </a:p>
        </p:txBody>
      </p:sp>
      <p:sp>
        <p:nvSpPr>
          <p:cNvPr id="3" name="Title 2"/>
          <p:cNvSpPr>
            <a:spLocks noGrp="1"/>
          </p:cNvSpPr>
          <p:nvPr>
            <p:ph type="title"/>
          </p:nvPr>
        </p:nvSpPr>
        <p:spPr>
          <a:xfrm>
            <a:off x="304800" y="342900"/>
            <a:ext cx="8481391" cy="533400"/>
          </a:xfrm>
        </p:spPr>
        <p:txBody>
          <a:bodyPr>
            <a:noAutofit/>
          </a:bodyPr>
          <a:lstStyle/>
          <a:p>
            <a:r>
              <a:rPr lang="en-US" sz="3000" dirty="0" smtClean="0"/>
              <a:t>Chemical Example A: Examiner’s Rejection </a:t>
            </a:r>
            <a:endParaRPr lang="en-US" sz="3000" dirty="0"/>
          </a:p>
        </p:txBody>
      </p:sp>
      <p:sp>
        <p:nvSpPr>
          <p:cNvPr id="2" name="Content Placeholder 1"/>
          <p:cNvSpPr>
            <a:spLocks noGrp="1"/>
          </p:cNvSpPr>
          <p:nvPr>
            <p:ph idx="1"/>
          </p:nvPr>
        </p:nvSpPr>
        <p:spPr>
          <a:xfrm>
            <a:off x="304802" y="877094"/>
            <a:ext cx="8534400" cy="4572000"/>
          </a:xfrm>
        </p:spPr>
        <p:txBody>
          <a:bodyPr>
            <a:normAutofit fontScale="92500" lnSpcReduction="20000"/>
          </a:bodyPr>
          <a:lstStyle/>
          <a:p>
            <a:pPr marL="0" indent="0">
              <a:spcBef>
                <a:spcPts val="0"/>
              </a:spcBef>
              <a:spcAft>
                <a:spcPts val="600"/>
              </a:spcAft>
              <a:buNone/>
            </a:pPr>
            <a:r>
              <a:rPr lang="en-US" sz="2000" dirty="0" smtClean="0"/>
              <a:t>	Claim </a:t>
            </a:r>
            <a:r>
              <a:rPr lang="en-US" sz="2000" dirty="0"/>
              <a:t>1 is rejected under 35 U.S.C. § 103 as being unpatentable over Diamond in view of Sanford. </a:t>
            </a:r>
          </a:p>
          <a:p>
            <a:pPr marL="0" indent="0">
              <a:spcBef>
                <a:spcPts val="0"/>
              </a:spcBef>
              <a:spcAft>
                <a:spcPts val="600"/>
              </a:spcAft>
              <a:buNone/>
            </a:pPr>
            <a:r>
              <a:rPr lang="en-US" sz="2000" dirty="0" smtClean="0"/>
              <a:t>	Claim 1 is drawn to a method for treating a skin disease by topically administering a composition that comprises (a) indomethacin to inhibit prostaglandin synthesis, and (b) Compound A as a percutaneous transport agent. </a:t>
            </a:r>
          </a:p>
          <a:p>
            <a:pPr marL="0" indent="0">
              <a:spcBef>
                <a:spcPts val="0"/>
              </a:spcBef>
              <a:spcAft>
                <a:spcPts val="600"/>
              </a:spcAft>
              <a:buNone/>
            </a:pPr>
            <a:r>
              <a:rPr lang="en-US" sz="2000" dirty="0" smtClean="0"/>
              <a:t>	Diamond </a:t>
            </a:r>
            <a:r>
              <a:rPr lang="en-US" sz="2000" dirty="0"/>
              <a:t>teaches pharmaceutical compositions comprising Compound A and topically administrable drugs. More particularly, Diamond discloses that non-steroidal anti-inflammatory drugs (NSAIDs) can be transported through the skin when formulated together with Compound A and applied </a:t>
            </a:r>
            <a:r>
              <a:rPr lang="en-US" sz="2000" dirty="0" smtClean="0"/>
              <a:t>topically (col. 4, lines 10-15). </a:t>
            </a:r>
            <a:r>
              <a:rPr lang="en-US" sz="2000" dirty="0"/>
              <a:t>Diamond teaches that such compositions are particularly useful in the field of </a:t>
            </a:r>
            <a:r>
              <a:rPr lang="en-US" sz="2000" dirty="0" smtClean="0"/>
              <a:t>dermatology (col. 2, lines 3-8 and col. 5, lines 10-14). </a:t>
            </a:r>
            <a:r>
              <a:rPr lang="en-US" sz="2000" dirty="0"/>
              <a:t>Diamond does not specifically disclose indomethacin. </a:t>
            </a:r>
            <a:endParaRPr lang="en-US" sz="2000" dirty="0" smtClean="0"/>
          </a:p>
          <a:p>
            <a:pPr marL="0" indent="0">
              <a:spcBef>
                <a:spcPts val="0"/>
              </a:spcBef>
              <a:spcAft>
                <a:spcPts val="600"/>
              </a:spcAft>
              <a:buNone/>
            </a:pPr>
            <a:r>
              <a:rPr lang="en-US" sz="2000" dirty="0" smtClean="0"/>
              <a:t>	Sanford </a:t>
            </a:r>
            <a:r>
              <a:rPr lang="en-US" sz="2000" dirty="0"/>
              <a:t>teaches that indomethacin is a non-steroidal anti-inflammatory drug that is known to inhibit prostaglandin synthesis and to reduce pain. Sanford also discloses that indomethacin is useful for treatment of skin </a:t>
            </a:r>
            <a:r>
              <a:rPr lang="en-US" sz="2000" dirty="0" smtClean="0"/>
              <a:t>disorders (col. 4, lines 10-15). </a:t>
            </a:r>
            <a:endParaRPr lang="en-US" sz="2000" dirty="0"/>
          </a:p>
        </p:txBody>
      </p:sp>
      <p:sp>
        <p:nvSpPr>
          <p:cNvPr id="6" name="Slide Number Placeholder 5"/>
          <p:cNvSpPr>
            <a:spLocks noGrp="1"/>
          </p:cNvSpPr>
          <p:nvPr>
            <p:ph type="sldNum" sz="quarter" idx="12"/>
          </p:nvPr>
        </p:nvSpPr>
        <p:spPr/>
        <p:txBody>
          <a:bodyPr/>
          <a:lstStyle/>
          <a:p>
            <a:fld id="{92DA454B-C859-4892-B9FA-68B588C9F547}" type="slidenum">
              <a:rPr lang="en-US" smtClean="0">
                <a:solidFill>
                  <a:prstClr val="black">
                    <a:tint val="75000"/>
                  </a:prstClr>
                </a:solidFill>
              </a:rPr>
              <a:pPr/>
              <a:t>15</a:t>
            </a:fld>
            <a:endParaRPr lang="en-US">
              <a:solidFill>
                <a:prstClr val="black">
                  <a:tint val="75000"/>
                </a:prstClr>
              </a:solidFill>
            </a:endParaRPr>
          </a:p>
        </p:txBody>
      </p:sp>
      <p:sp>
        <p:nvSpPr>
          <p:cNvPr id="4" name="Date Placeholder 3"/>
          <p:cNvSpPr>
            <a:spLocks noGrp="1"/>
          </p:cNvSpPr>
          <p:nvPr>
            <p:ph type="dt" sz="half" idx="10"/>
          </p:nvPr>
        </p:nvSpPr>
        <p:spPr>
          <a:xfrm>
            <a:off x="457200" y="5297488"/>
            <a:ext cx="1447800" cy="303212"/>
          </a:xfrm>
        </p:spPr>
        <p:txBody>
          <a:bodyPr/>
          <a:lstStyle/>
          <a:p>
            <a:r>
              <a:rPr lang="en-US" smtClean="0">
                <a:solidFill>
                  <a:prstClr val="black">
                    <a:tint val="75000"/>
                  </a:prstClr>
                </a:solidFill>
              </a:rPr>
              <a:t>Summer/Fall 2018</a:t>
            </a:r>
            <a:endParaRPr lang="en-US" dirty="0">
              <a:solidFill>
                <a:prstClr val="black">
                  <a:tint val="75000"/>
                </a:prstClr>
              </a:solidFill>
            </a:endParaRPr>
          </a:p>
        </p:txBody>
      </p:sp>
    </p:spTree>
    <p:extLst>
      <p:ext uri="{BB962C8B-B14F-4D97-AF65-F5344CB8AC3E}">
        <p14:creationId xmlns:p14="http://schemas.microsoft.com/office/powerpoint/2010/main" val="8781460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728315" y="229389"/>
            <a:ext cx="1282980" cy="461665"/>
          </a:xfrm>
          <a:prstGeom prst="rect">
            <a:avLst/>
          </a:prstGeom>
          <a:noFill/>
        </p:spPr>
        <p:txBody>
          <a:bodyPr wrap="none" rtlCol="0">
            <a:spAutoFit/>
          </a:bodyPr>
          <a:lstStyle/>
          <a:p>
            <a:r>
              <a:rPr lang="en-US" sz="1200" dirty="0" smtClean="0"/>
              <a:t>Worksheet Pg. 3</a:t>
            </a:r>
          </a:p>
          <a:p>
            <a:endParaRPr lang="en-US" sz="1200" dirty="0"/>
          </a:p>
        </p:txBody>
      </p:sp>
      <p:sp>
        <p:nvSpPr>
          <p:cNvPr id="3" name="Title 2"/>
          <p:cNvSpPr>
            <a:spLocks noGrp="1"/>
          </p:cNvSpPr>
          <p:nvPr>
            <p:ph type="title"/>
          </p:nvPr>
        </p:nvSpPr>
        <p:spPr>
          <a:xfrm>
            <a:off x="331304" y="506388"/>
            <a:ext cx="8481391" cy="1037263"/>
          </a:xfrm>
        </p:spPr>
        <p:txBody>
          <a:bodyPr>
            <a:noAutofit/>
          </a:bodyPr>
          <a:lstStyle/>
          <a:p>
            <a:r>
              <a:rPr lang="en-US" sz="3000" dirty="0" smtClean="0"/>
              <a:t>Chemical Example A: Examiner’s Rejection (</a:t>
            </a:r>
            <a:r>
              <a:rPr lang="en-US" sz="3000" i="1" dirty="0" smtClean="0"/>
              <a:t>cont</a:t>
            </a:r>
            <a:r>
              <a:rPr lang="en-US" sz="3000" dirty="0" smtClean="0"/>
              <a:t>.) </a:t>
            </a:r>
            <a:endParaRPr lang="en-US" sz="3000" dirty="0"/>
          </a:p>
        </p:txBody>
      </p:sp>
      <p:sp>
        <p:nvSpPr>
          <p:cNvPr id="2" name="Content Placeholder 1"/>
          <p:cNvSpPr>
            <a:spLocks noGrp="1"/>
          </p:cNvSpPr>
          <p:nvPr>
            <p:ph idx="1"/>
          </p:nvPr>
        </p:nvSpPr>
        <p:spPr>
          <a:xfrm>
            <a:off x="331304" y="1596134"/>
            <a:ext cx="8507896" cy="4004566"/>
          </a:xfrm>
        </p:spPr>
        <p:txBody>
          <a:bodyPr>
            <a:normAutofit/>
          </a:bodyPr>
          <a:lstStyle/>
          <a:p>
            <a:pPr marL="0" indent="0">
              <a:buNone/>
              <a:tabLst>
                <a:tab pos="169863" algn="l"/>
              </a:tabLst>
            </a:pPr>
            <a:r>
              <a:rPr lang="en-US" sz="2000" dirty="0" smtClean="0"/>
              <a:t>	It </a:t>
            </a:r>
            <a:r>
              <a:rPr lang="en-US" sz="2000" dirty="0"/>
              <a:t>would have been obvious for a person of ordinary skill in the art, </a:t>
            </a:r>
            <a:r>
              <a:rPr lang="en-US" sz="2000" dirty="0" smtClean="0"/>
              <a:t>before the </a:t>
            </a:r>
            <a:r>
              <a:rPr lang="en-US" sz="2000" dirty="0"/>
              <a:t>effective filing date of the claimed invention, to choose indomethacin as taught by Sanford as the particular NSAID to be incorporated into the pharmaceutical composition of Diamond. A person of ordinary skill would have been motivated to do so because Diamond had taught that NSAIDs generally could be incorporated into topically administrable compositions comprising Compound A, and Sanford had confirmed that indomethacin was an NSAID known to be useful for treatment of skin disorders. Thus, in view of the teachings of Diamond and Sanford, there would have been a reasonable expectation that a composition comprising indomethacin and Compound A could be successfully prepared and used in a method for treating a skin disease. </a:t>
            </a:r>
          </a:p>
        </p:txBody>
      </p:sp>
      <p:sp>
        <p:nvSpPr>
          <p:cNvPr id="6" name="Slide Number Placeholder 5"/>
          <p:cNvSpPr>
            <a:spLocks noGrp="1"/>
          </p:cNvSpPr>
          <p:nvPr>
            <p:ph type="sldNum" sz="quarter" idx="12"/>
          </p:nvPr>
        </p:nvSpPr>
        <p:spPr/>
        <p:txBody>
          <a:bodyPr/>
          <a:lstStyle/>
          <a:p>
            <a:fld id="{92DA454B-C859-4892-B9FA-68B588C9F547}" type="slidenum">
              <a:rPr lang="en-US" smtClean="0">
                <a:solidFill>
                  <a:prstClr val="black">
                    <a:tint val="75000"/>
                  </a:prstClr>
                </a:solidFill>
              </a:rPr>
              <a:pPr/>
              <a:t>16</a:t>
            </a:fld>
            <a:endParaRPr lang="en-US">
              <a:solidFill>
                <a:prstClr val="black">
                  <a:tint val="75000"/>
                </a:prstClr>
              </a:solidFill>
            </a:endParaRPr>
          </a:p>
        </p:txBody>
      </p:sp>
      <p:sp>
        <p:nvSpPr>
          <p:cNvPr id="4" name="Date Placeholder 3"/>
          <p:cNvSpPr>
            <a:spLocks noGrp="1"/>
          </p:cNvSpPr>
          <p:nvPr>
            <p:ph type="dt" sz="half" idx="10"/>
          </p:nvPr>
        </p:nvSpPr>
        <p:spPr/>
        <p:txBody>
          <a:bodyPr/>
          <a:lstStyle/>
          <a:p>
            <a:r>
              <a:rPr lang="en-US" smtClean="0">
                <a:solidFill>
                  <a:prstClr val="black">
                    <a:tint val="75000"/>
                  </a:prstClr>
                </a:solidFill>
              </a:rPr>
              <a:t>Summer/Fall 2018</a:t>
            </a:r>
            <a:endParaRPr lang="en-US" dirty="0">
              <a:solidFill>
                <a:prstClr val="black">
                  <a:tint val="75000"/>
                </a:prstClr>
              </a:solidFill>
            </a:endParaRPr>
          </a:p>
        </p:txBody>
      </p:sp>
    </p:spTree>
    <p:extLst>
      <p:ext uri="{BB962C8B-B14F-4D97-AF65-F5344CB8AC3E}">
        <p14:creationId xmlns:p14="http://schemas.microsoft.com/office/powerpoint/2010/main" val="3675967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80883" y="229389"/>
            <a:ext cx="1290994" cy="276999"/>
          </a:xfrm>
          <a:prstGeom prst="rect">
            <a:avLst/>
          </a:prstGeom>
          <a:noFill/>
        </p:spPr>
        <p:txBody>
          <a:bodyPr wrap="none" rtlCol="0">
            <a:spAutoFit/>
          </a:bodyPr>
          <a:lstStyle/>
          <a:p>
            <a:r>
              <a:rPr lang="en-US" sz="1200" dirty="0" smtClean="0"/>
              <a:t>Worksheet Pg. 4</a:t>
            </a:r>
            <a:endParaRPr lang="en-US" sz="1200" dirty="0"/>
          </a:p>
        </p:txBody>
      </p:sp>
      <p:sp>
        <p:nvSpPr>
          <p:cNvPr id="2" name="Title 1"/>
          <p:cNvSpPr>
            <a:spLocks noGrp="1"/>
          </p:cNvSpPr>
          <p:nvPr>
            <p:ph type="title"/>
          </p:nvPr>
        </p:nvSpPr>
        <p:spPr>
          <a:xfrm>
            <a:off x="539674" y="390319"/>
            <a:ext cx="8432203" cy="552398"/>
          </a:xfrm>
        </p:spPr>
        <p:txBody>
          <a:bodyPr>
            <a:noAutofit/>
          </a:bodyPr>
          <a:lstStyle/>
          <a:p>
            <a:r>
              <a:rPr lang="en-US" sz="2800" dirty="0"/>
              <a:t>Chemical Example </a:t>
            </a:r>
            <a:r>
              <a:rPr lang="en-US" sz="2800" dirty="0" smtClean="0"/>
              <a:t>A: Attorney’s Response </a:t>
            </a:r>
            <a:endParaRPr lang="en-US" sz="1400" u="sng" dirty="0"/>
          </a:p>
        </p:txBody>
      </p:sp>
      <p:sp>
        <p:nvSpPr>
          <p:cNvPr id="3" name="Content Placeholder 2"/>
          <p:cNvSpPr>
            <a:spLocks noGrp="1"/>
          </p:cNvSpPr>
          <p:nvPr>
            <p:ph sz="half" idx="1"/>
          </p:nvPr>
        </p:nvSpPr>
        <p:spPr>
          <a:xfrm>
            <a:off x="384372" y="873940"/>
            <a:ext cx="4191000" cy="4417516"/>
          </a:xfrm>
        </p:spPr>
        <p:txBody>
          <a:bodyPr>
            <a:noAutofit/>
          </a:bodyPr>
          <a:lstStyle/>
          <a:p>
            <a:pPr marL="0" indent="0">
              <a:buNone/>
              <a:tabLst>
                <a:tab pos="119063" algn="l"/>
              </a:tabLst>
            </a:pPr>
            <a:r>
              <a:rPr lang="en-US" sz="1350" dirty="0" smtClean="0"/>
              <a:t>	In </a:t>
            </a:r>
            <a:r>
              <a:rPr lang="en-US" sz="1350" dirty="0"/>
              <a:t>order for a combination of references to render an invention obvious it must be apparent that their teachings can be combined.  </a:t>
            </a:r>
            <a:r>
              <a:rPr lang="en-US" sz="1350" i="1" dirty="0"/>
              <a:t>In re Avery</a:t>
            </a:r>
            <a:r>
              <a:rPr lang="en-US" sz="1350" dirty="0"/>
              <a:t>, 518 F.2d 1228, 186 USPQ 161 (CCPA 1975). Obviousness cannot be established by combining teachings of the prior art to produce the claimed invention, absent some teachings, suggestion or incentive supporting the combination.  </a:t>
            </a:r>
            <a:r>
              <a:rPr lang="en-US" sz="1350" i="1" dirty="0"/>
              <a:t>In re Geiger</a:t>
            </a:r>
            <a:r>
              <a:rPr lang="en-US" sz="1350" dirty="0"/>
              <a:t>, 815 F.2d 686, 2 USQ2d 1276 (Fed. Cir. 1987); </a:t>
            </a:r>
            <a:r>
              <a:rPr lang="en-US" sz="1350" i="1" dirty="0"/>
              <a:t>In re Fine</a:t>
            </a:r>
            <a:r>
              <a:rPr lang="en-US" sz="1350" dirty="0"/>
              <a:t>, 837 F.2d 1071, 5 USPQ2d 1596 (Fed. Cir. 1988).  When the incentive to combine the teachings of the references is not immediately apparent, it is the duty of the examiner to explain why the combination of the teachings is proper.  </a:t>
            </a:r>
            <a:r>
              <a:rPr lang="en-US" sz="1350" i="1" dirty="0"/>
              <a:t>Ex parte Skinner</a:t>
            </a:r>
            <a:r>
              <a:rPr lang="en-US" sz="1350" dirty="0"/>
              <a:t>, 2 USPQ2d 1788 (BPAI 1986).  The mere fact that references can be combined does not render the resultant combination obvious unless the prior art also suggests the desirability of the combination, </a:t>
            </a:r>
            <a:r>
              <a:rPr lang="en-US" sz="1350" i="1" dirty="0" err="1"/>
              <a:t>Berghauser</a:t>
            </a:r>
            <a:r>
              <a:rPr lang="en-US" sz="1350" i="1" dirty="0"/>
              <a:t> v. </a:t>
            </a:r>
            <a:r>
              <a:rPr lang="en-US" sz="1350" i="1" dirty="0" err="1"/>
              <a:t>Dann</a:t>
            </a:r>
            <a:r>
              <a:rPr lang="en-US" sz="1350" dirty="0"/>
              <a:t>, 204 USPQ 393 (D.D.C. 1979); </a:t>
            </a:r>
            <a:r>
              <a:rPr lang="en-US" sz="1350" i="1" dirty="0"/>
              <a:t>ACS Hospital Sys. v. Montefiore Hospital</a:t>
            </a:r>
            <a:r>
              <a:rPr lang="en-US" sz="1350" dirty="0"/>
              <a:t>, 732 F.2d 1572, 221 USPQ 929 (Fed. Cir. 1984).  </a:t>
            </a:r>
          </a:p>
        </p:txBody>
      </p:sp>
      <p:sp>
        <p:nvSpPr>
          <p:cNvPr id="4" name="Content Placeholder 3"/>
          <p:cNvSpPr>
            <a:spLocks noGrp="1"/>
          </p:cNvSpPr>
          <p:nvPr>
            <p:ph sz="half" idx="2"/>
          </p:nvPr>
        </p:nvSpPr>
        <p:spPr>
          <a:xfrm>
            <a:off x="4648200" y="908329"/>
            <a:ext cx="4205344" cy="4348738"/>
          </a:xfrm>
        </p:spPr>
        <p:txBody>
          <a:bodyPr>
            <a:noAutofit/>
          </a:bodyPr>
          <a:lstStyle/>
          <a:p>
            <a:pPr marL="0" indent="0">
              <a:buNone/>
            </a:pPr>
            <a:r>
              <a:rPr lang="en-US" sz="1350" dirty="0"/>
              <a:t>Citing references which merely indicate that isolated elements and/or features recited in the claims are known is not a sufficient basis for concluding that the combination of claimed elements would have been obvious.  </a:t>
            </a:r>
            <a:r>
              <a:rPr lang="en-US" sz="1350" i="1" dirty="0"/>
              <a:t>Ex parte </a:t>
            </a:r>
            <a:r>
              <a:rPr lang="en-US" sz="1350" i="1" dirty="0" err="1"/>
              <a:t>Hiyamizu</a:t>
            </a:r>
            <a:r>
              <a:rPr lang="en-US" sz="1350" dirty="0"/>
              <a:t>, 10 USPQ2d 1393 (BPAI 1988).  The same conclusion is true where the references expressly teach away from what the PTO contends is obvious from the references, </a:t>
            </a:r>
            <a:r>
              <a:rPr lang="en-US" sz="1350" i="1" dirty="0"/>
              <a:t>In re </a:t>
            </a:r>
            <a:r>
              <a:rPr lang="en-US" sz="1350" i="1" dirty="0" err="1"/>
              <a:t>Grasseli</a:t>
            </a:r>
            <a:r>
              <a:rPr lang="en-US" sz="1350" dirty="0"/>
              <a:t>, 713 F.2d 731, 218 USPQ 769 (Fed. Cir. 1983), or where the examiner's proposed modification would render the prior art version unsatisfactory for its intended purpose, </a:t>
            </a:r>
            <a:r>
              <a:rPr lang="en-US" sz="1350" i="1" dirty="0"/>
              <a:t>Ex parte Rosenfeld</a:t>
            </a:r>
            <a:r>
              <a:rPr lang="en-US" sz="1350" dirty="0"/>
              <a:t>, 130 USPQ 113 (POBA 1961).  Accord, </a:t>
            </a:r>
            <a:r>
              <a:rPr lang="en-US" sz="1350" i="1" dirty="0"/>
              <a:t>In re Gordon</a:t>
            </a:r>
            <a:r>
              <a:rPr lang="en-US" sz="1350" dirty="0"/>
              <a:t>, 733 F.2d 900, 902, 221 USPQ 1125, 1127 (Fed. Cir. 1984); </a:t>
            </a:r>
            <a:r>
              <a:rPr lang="en-US" sz="1350" i="1" dirty="0"/>
              <a:t>In re Kramer</a:t>
            </a:r>
            <a:r>
              <a:rPr lang="en-US" sz="1350" dirty="0"/>
              <a:t>, 18 USPQ2d 1415 (Fed. Cir. 1991) (unpublished decision).  The references, viewed by themselves and not in retrospect, must suggest doing what applicants have done.  </a:t>
            </a:r>
            <a:r>
              <a:rPr lang="en-US" sz="1350" i="1" dirty="0"/>
              <a:t>In re Shaffer</a:t>
            </a:r>
            <a:r>
              <a:rPr lang="en-US" sz="1350" dirty="0"/>
              <a:t>, 229 F.2d 476, 108 USPQ 326 (CCPA 1956); </a:t>
            </a:r>
            <a:r>
              <a:rPr lang="en-US" sz="1350" i="1" dirty="0"/>
              <a:t>In re </a:t>
            </a:r>
            <a:r>
              <a:rPr lang="en-US" sz="1350" i="1" dirty="0" err="1"/>
              <a:t>Skoll</a:t>
            </a:r>
            <a:r>
              <a:rPr lang="en-US" sz="1350" dirty="0"/>
              <a:t>, 523 F.2d 1392,187 USPQ 481 (CCPA 1975).</a:t>
            </a:r>
          </a:p>
        </p:txBody>
      </p:sp>
      <p:sp>
        <p:nvSpPr>
          <p:cNvPr id="7" name="Slide Number Placeholder 6"/>
          <p:cNvSpPr>
            <a:spLocks noGrp="1"/>
          </p:cNvSpPr>
          <p:nvPr>
            <p:ph type="sldNum" sz="quarter" idx="12"/>
          </p:nvPr>
        </p:nvSpPr>
        <p:spPr>
          <a:xfrm>
            <a:off x="6553200" y="5297488"/>
            <a:ext cx="2133600" cy="303212"/>
          </a:xfrm>
        </p:spPr>
        <p:txBody>
          <a:bodyPr/>
          <a:lstStyle/>
          <a:p>
            <a:fld id="{92DA454B-C859-4892-B9FA-68B588C9F547}" type="slidenum">
              <a:rPr lang="en-US" smtClean="0"/>
              <a:t>17</a:t>
            </a:fld>
            <a:endParaRPr lang="en-US" dirty="0"/>
          </a:p>
        </p:txBody>
      </p:sp>
      <p:sp>
        <p:nvSpPr>
          <p:cNvPr id="5" name="Date Placeholder 4"/>
          <p:cNvSpPr>
            <a:spLocks noGrp="1"/>
          </p:cNvSpPr>
          <p:nvPr>
            <p:ph type="dt" sz="half" idx="10"/>
          </p:nvPr>
        </p:nvSpPr>
        <p:spPr>
          <a:xfrm>
            <a:off x="539674" y="5291456"/>
            <a:ext cx="2133600" cy="303212"/>
          </a:xfrm>
        </p:spPr>
        <p:txBody>
          <a:bodyPr/>
          <a:lstStyle/>
          <a:p>
            <a:r>
              <a:rPr lang="en-US" smtClean="0"/>
              <a:t>Summer/Fall 2018</a:t>
            </a:r>
            <a:endParaRPr lang="en-US" dirty="0"/>
          </a:p>
        </p:txBody>
      </p:sp>
    </p:spTree>
    <p:extLst>
      <p:ext uri="{BB962C8B-B14F-4D97-AF65-F5344CB8AC3E}">
        <p14:creationId xmlns:p14="http://schemas.microsoft.com/office/powerpoint/2010/main" val="14013694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80883" y="229389"/>
            <a:ext cx="1290994" cy="276999"/>
          </a:xfrm>
          <a:prstGeom prst="rect">
            <a:avLst/>
          </a:prstGeom>
          <a:noFill/>
        </p:spPr>
        <p:txBody>
          <a:bodyPr wrap="none" rtlCol="0">
            <a:spAutoFit/>
          </a:bodyPr>
          <a:lstStyle/>
          <a:p>
            <a:r>
              <a:rPr lang="en-US" sz="1200" dirty="0" smtClean="0"/>
              <a:t>Worksheet Pg. 4</a:t>
            </a:r>
            <a:endParaRPr lang="en-US" sz="1200" dirty="0"/>
          </a:p>
        </p:txBody>
      </p:sp>
      <p:sp>
        <p:nvSpPr>
          <p:cNvPr id="2" name="Title 1"/>
          <p:cNvSpPr>
            <a:spLocks noGrp="1"/>
          </p:cNvSpPr>
          <p:nvPr>
            <p:ph type="title"/>
          </p:nvPr>
        </p:nvSpPr>
        <p:spPr>
          <a:xfrm>
            <a:off x="539674" y="390319"/>
            <a:ext cx="8432203" cy="552398"/>
          </a:xfrm>
        </p:spPr>
        <p:txBody>
          <a:bodyPr>
            <a:noAutofit/>
          </a:bodyPr>
          <a:lstStyle/>
          <a:p>
            <a:r>
              <a:rPr lang="en-US" sz="2800" dirty="0"/>
              <a:t>Chemical Example </a:t>
            </a:r>
            <a:r>
              <a:rPr lang="en-US" sz="2800" dirty="0" smtClean="0"/>
              <a:t>A: Attorney’s Response (</a:t>
            </a:r>
            <a:r>
              <a:rPr lang="en-US" sz="2800" i="1" dirty="0" smtClean="0"/>
              <a:t>cont</a:t>
            </a:r>
            <a:r>
              <a:rPr lang="en-US" sz="2800" dirty="0" smtClean="0"/>
              <a:t>.)</a:t>
            </a:r>
            <a:endParaRPr lang="en-US" sz="1400" u="sng" dirty="0"/>
          </a:p>
        </p:txBody>
      </p:sp>
      <p:sp>
        <p:nvSpPr>
          <p:cNvPr id="3" name="Content Placeholder 2"/>
          <p:cNvSpPr>
            <a:spLocks noGrp="1"/>
          </p:cNvSpPr>
          <p:nvPr>
            <p:ph sz="half" idx="1"/>
          </p:nvPr>
        </p:nvSpPr>
        <p:spPr>
          <a:xfrm>
            <a:off x="457200" y="1102485"/>
            <a:ext cx="4191000" cy="3917170"/>
          </a:xfrm>
        </p:spPr>
        <p:txBody>
          <a:bodyPr>
            <a:noAutofit/>
          </a:bodyPr>
          <a:lstStyle/>
          <a:p>
            <a:pPr marL="0" indent="0" defTabSz="171450">
              <a:buNone/>
            </a:pPr>
            <a:r>
              <a:rPr lang="en-US" sz="1200" dirty="0" smtClean="0"/>
              <a:t>	The </a:t>
            </a:r>
            <a:r>
              <a:rPr lang="en-US" sz="1200" dirty="0"/>
              <a:t>mere fact it is possible for two isolated disclosures to be combined does not render the result of that combination obvious absent a logical reason of record which justifies the combination.  </a:t>
            </a:r>
            <a:r>
              <a:rPr lang="en-US" sz="1200" i="1" dirty="0"/>
              <a:t>In re Regel</a:t>
            </a:r>
            <a:r>
              <a:rPr lang="en-US" sz="1200" dirty="0"/>
              <a:t>, 526 F.2d 1399, 188 USPQ 136 (CCPA 1975).  To properly combine two references to reach a conclusion of obviousness, there must be some teachings, suggestion or inference in either or both of the references, or knowledge generally available to one of ordinary skill in the art, which would have led one to combine the relevant teachings of the two references. </a:t>
            </a:r>
            <a:r>
              <a:rPr lang="en-US" sz="1200" i="1" dirty="0"/>
              <a:t>Ashland Oil v. Delta Resins &amp; Refractories</a:t>
            </a:r>
            <a:r>
              <a:rPr lang="en-US" sz="1200" dirty="0"/>
              <a:t>, 776 F.2d 281, 227 USPQ 657 (Fed. Cir. 1985).  Both the suggestion to make the claimed composition or device or carry out the claimed process and the reasonable expectation of success must be founded in the prior art, not in Applicants’ disclosure.  </a:t>
            </a:r>
            <a:r>
              <a:rPr lang="en-US" sz="1200" i="1" dirty="0"/>
              <a:t>In re </a:t>
            </a:r>
            <a:r>
              <a:rPr lang="en-US" sz="1200" i="1" dirty="0" err="1"/>
              <a:t>Vaeck</a:t>
            </a:r>
            <a:r>
              <a:rPr lang="en-US" sz="1200" dirty="0"/>
              <a:t>, 947 F.2d 488 (Fed. Cir. 1991). </a:t>
            </a:r>
            <a:endParaRPr lang="en-US" sz="1200" dirty="0" smtClean="0"/>
          </a:p>
          <a:p>
            <a:pPr marL="0" indent="0" defTabSz="171450">
              <a:buNone/>
            </a:pPr>
            <a:r>
              <a:rPr lang="en-US" sz="1200" dirty="0" smtClean="0"/>
              <a:t>	The </a:t>
            </a:r>
            <a:r>
              <a:rPr lang="en-US" sz="1200" dirty="0"/>
              <a:t>mere allegation that the differences between the claimed subject matter and the prior art are obvious does not create a presumption of unpatentability which forces an Applicant to prove conclusively that the Patent Office is </a:t>
            </a:r>
            <a:r>
              <a:rPr lang="en-US" sz="1200" dirty="0" smtClean="0"/>
              <a:t>wrong.</a:t>
            </a:r>
            <a:r>
              <a:rPr lang="en-US" sz="1200" i="1" dirty="0"/>
              <a:t> In re Soli</a:t>
            </a:r>
            <a:r>
              <a:rPr lang="en-US" sz="1200" dirty="0"/>
              <a:t>, 317 F.2d 941, 137 USPQ 797 (CCPA 1963</a:t>
            </a:r>
            <a:r>
              <a:rPr lang="en-US" sz="1200" dirty="0" smtClean="0"/>
              <a:t>).</a:t>
            </a:r>
            <a:endParaRPr lang="en-US" sz="1200" dirty="0"/>
          </a:p>
        </p:txBody>
      </p:sp>
      <p:sp>
        <p:nvSpPr>
          <p:cNvPr id="4" name="Content Placeholder 3"/>
          <p:cNvSpPr>
            <a:spLocks noGrp="1"/>
          </p:cNvSpPr>
          <p:nvPr>
            <p:ph sz="half" idx="2"/>
          </p:nvPr>
        </p:nvSpPr>
        <p:spPr>
          <a:xfrm>
            <a:off x="4648200" y="1088703"/>
            <a:ext cx="4205344" cy="3641524"/>
          </a:xfrm>
        </p:spPr>
        <p:txBody>
          <a:bodyPr>
            <a:noAutofit/>
          </a:bodyPr>
          <a:lstStyle/>
          <a:p>
            <a:pPr marL="0" indent="0">
              <a:buNone/>
            </a:pPr>
            <a:r>
              <a:rPr lang="en-US" sz="1200" dirty="0" smtClean="0"/>
              <a:t>The </a:t>
            </a:r>
            <a:r>
              <a:rPr lang="en-US" sz="1200" dirty="0"/>
              <a:t>ultimate legal conclusion of obviousness must be based on facts or records, not on the Examiner’s unsupported allegation that a particular structural modification is “well known” and thus obvious.  Subjective opinions are of little weight against contrary evidence.  </a:t>
            </a:r>
            <a:r>
              <a:rPr lang="en-US" sz="1200" i="1" dirty="0"/>
              <a:t>In re Wagner</a:t>
            </a:r>
            <a:r>
              <a:rPr lang="en-US" sz="1200" dirty="0"/>
              <a:t>, 371 F.2d 877, 152 USPQ 552 (CCPA 1967).  If the examiner seeks to rely upon a theory of chemistry for obviousness, he must provide evidentiary support for the existence and meaning of that theory</a:t>
            </a:r>
            <a:r>
              <a:rPr lang="en-US" sz="1200" i="1" dirty="0"/>
              <a:t>.  In re Grose</a:t>
            </a:r>
            <a:r>
              <a:rPr lang="en-US" sz="1200" dirty="0"/>
              <a:t>, 592 F.2d 1161, 201 USPQ 57 (CCPA 1979).  Unless the Applicants question the accuracy of a statement of the Examiner unsupported by the art of record, or by presenting evidence to contradict it, it will probably be accepted as true on appeal.  </a:t>
            </a:r>
            <a:r>
              <a:rPr lang="en-US" sz="1200" i="1" dirty="0"/>
              <a:t>In re Shapleigh</a:t>
            </a:r>
            <a:r>
              <a:rPr lang="en-US" sz="1200" dirty="0"/>
              <a:t>, 248 F.2d 96, 115 USPQ 129 (CCPA 1957).  Data in the specification showing the claimed article possesses characteristics not possessed by the prior art should be accepted as accurate, notwithstanding the contrary opinion expressed </a:t>
            </a:r>
            <a:r>
              <a:rPr lang="en-US" sz="1200" i="1" dirty="0" err="1"/>
              <a:t>sua</a:t>
            </a:r>
            <a:r>
              <a:rPr lang="en-US" sz="1200" i="1" dirty="0"/>
              <a:t> </a:t>
            </a:r>
            <a:r>
              <a:rPr lang="en-US" sz="1200" i="1" dirty="0" err="1"/>
              <a:t>sponte</a:t>
            </a:r>
            <a:r>
              <a:rPr lang="en-US" sz="1200" i="1" dirty="0"/>
              <a:t> </a:t>
            </a:r>
            <a:r>
              <a:rPr lang="en-US" sz="1200" dirty="0"/>
              <a:t>by the Board of Appeals.  </a:t>
            </a:r>
            <a:r>
              <a:rPr lang="en-US" sz="1200" i="1" dirty="0"/>
              <a:t>In re </a:t>
            </a:r>
            <a:r>
              <a:rPr lang="en-US" sz="1200" i="1" dirty="0" err="1"/>
              <a:t>Ehringer</a:t>
            </a:r>
            <a:r>
              <a:rPr lang="en-US" sz="1200" dirty="0"/>
              <a:t>, 347 F.2d 612, 146 USPQ 31 (CCPA 1965), (shock-resistant, vibration-resistant and non-sag filament wire).</a:t>
            </a:r>
          </a:p>
        </p:txBody>
      </p:sp>
      <p:sp>
        <p:nvSpPr>
          <p:cNvPr id="7" name="Slide Number Placeholder 6"/>
          <p:cNvSpPr>
            <a:spLocks noGrp="1"/>
          </p:cNvSpPr>
          <p:nvPr>
            <p:ph type="sldNum" sz="quarter" idx="12"/>
          </p:nvPr>
        </p:nvSpPr>
        <p:spPr>
          <a:xfrm>
            <a:off x="6553200" y="5297488"/>
            <a:ext cx="2133600" cy="303212"/>
          </a:xfrm>
        </p:spPr>
        <p:txBody>
          <a:bodyPr/>
          <a:lstStyle/>
          <a:p>
            <a:fld id="{92DA454B-C859-4892-B9FA-68B588C9F547}" type="slidenum">
              <a:rPr lang="en-US" smtClean="0"/>
              <a:t>18</a:t>
            </a:fld>
            <a:endParaRPr lang="en-US" dirty="0"/>
          </a:p>
        </p:txBody>
      </p:sp>
      <p:sp>
        <p:nvSpPr>
          <p:cNvPr id="5" name="Date Placeholder 4"/>
          <p:cNvSpPr>
            <a:spLocks noGrp="1"/>
          </p:cNvSpPr>
          <p:nvPr>
            <p:ph type="dt" sz="half" idx="10"/>
          </p:nvPr>
        </p:nvSpPr>
        <p:spPr>
          <a:xfrm>
            <a:off x="539674" y="5291456"/>
            <a:ext cx="2133600" cy="303212"/>
          </a:xfrm>
        </p:spPr>
        <p:txBody>
          <a:bodyPr/>
          <a:lstStyle/>
          <a:p>
            <a:r>
              <a:rPr lang="en-US" smtClean="0"/>
              <a:t>Summer/Fall 2018</a:t>
            </a:r>
            <a:endParaRPr lang="en-US" dirty="0"/>
          </a:p>
        </p:txBody>
      </p:sp>
    </p:spTree>
    <p:extLst>
      <p:ext uri="{BB962C8B-B14F-4D97-AF65-F5344CB8AC3E}">
        <p14:creationId xmlns:p14="http://schemas.microsoft.com/office/powerpoint/2010/main" val="25576763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728315" y="229389"/>
            <a:ext cx="1290994" cy="276999"/>
          </a:xfrm>
          <a:prstGeom prst="rect">
            <a:avLst/>
          </a:prstGeom>
          <a:noFill/>
        </p:spPr>
        <p:txBody>
          <a:bodyPr wrap="none" rtlCol="0">
            <a:spAutoFit/>
          </a:bodyPr>
          <a:lstStyle/>
          <a:p>
            <a:r>
              <a:rPr lang="en-US" sz="1200" dirty="0" smtClean="0"/>
              <a:t>Worksheet Pg. 5</a:t>
            </a:r>
            <a:endParaRPr lang="en-US" sz="1200" dirty="0"/>
          </a:p>
        </p:txBody>
      </p:sp>
      <p:sp>
        <p:nvSpPr>
          <p:cNvPr id="6" name="Title 5"/>
          <p:cNvSpPr>
            <a:spLocks noGrp="1"/>
          </p:cNvSpPr>
          <p:nvPr>
            <p:ph type="title"/>
          </p:nvPr>
        </p:nvSpPr>
        <p:spPr>
          <a:xfrm>
            <a:off x="457200" y="378022"/>
            <a:ext cx="8229600" cy="633482"/>
          </a:xfrm>
        </p:spPr>
        <p:txBody>
          <a:bodyPr>
            <a:normAutofit/>
          </a:bodyPr>
          <a:lstStyle/>
          <a:p>
            <a:r>
              <a:rPr lang="en-US" sz="3000" dirty="0"/>
              <a:t>Chemical Example A: </a:t>
            </a:r>
            <a:r>
              <a:rPr lang="en-US" sz="3000" dirty="0" smtClean="0">
                <a:solidFill>
                  <a:srgbClr val="00B050"/>
                </a:solidFill>
              </a:rPr>
              <a:t>I</a:t>
            </a:r>
            <a:r>
              <a:rPr lang="en-US" sz="3000" dirty="0" smtClean="0">
                <a:solidFill>
                  <a:srgbClr val="0070C0"/>
                </a:solidFill>
              </a:rPr>
              <a:t>R</a:t>
            </a:r>
            <a:r>
              <a:rPr lang="en-US" sz="3000" dirty="0" smtClean="0">
                <a:solidFill>
                  <a:srgbClr val="FF0000"/>
                </a:solidFill>
              </a:rPr>
              <a:t>A</a:t>
            </a:r>
            <a:r>
              <a:rPr lang="en-US" sz="3000" dirty="0" smtClean="0">
                <a:solidFill>
                  <a:srgbClr val="7030A0"/>
                </a:solidFill>
              </a:rPr>
              <a:t>C</a:t>
            </a:r>
            <a:r>
              <a:rPr lang="en-US" sz="3000" dirty="0" smtClean="0"/>
              <a:t> Worksheet</a:t>
            </a:r>
            <a:endParaRPr lang="en-US" sz="3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58898047"/>
              </p:ext>
            </p:extLst>
          </p:nvPr>
        </p:nvGraphicFramePr>
        <p:xfrm>
          <a:off x="457200" y="1160138"/>
          <a:ext cx="8229600" cy="3493415"/>
        </p:xfrm>
        <a:graphic>
          <a:graphicData uri="http://schemas.openxmlformats.org/drawingml/2006/table">
            <a:tbl>
              <a:tblPr firstRow="1" bandRow="1">
                <a:tableStyleId>{5C22544A-7EE6-4342-B048-85BDC9FD1C3A}</a:tableStyleId>
              </a:tblPr>
              <a:tblGrid>
                <a:gridCol w="2455933">
                  <a:extLst>
                    <a:ext uri="{9D8B030D-6E8A-4147-A177-3AD203B41FA5}">
                      <a16:colId xmlns:a16="http://schemas.microsoft.com/office/drawing/2014/main" val="281044232"/>
                    </a:ext>
                  </a:extLst>
                </a:gridCol>
                <a:gridCol w="5773667">
                  <a:extLst>
                    <a:ext uri="{9D8B030D-6E8A-4147-A177-3AD203B41FA5}">
                      <a16:colId xmlns:a16="http://schemas.microsoft.com/office/drawing/2014/main" val="2716116982"/>
                    </a:ext>
                  </a:extLst>
                </a:gridCol>
              </a:tblGrid>
              <a:tr h="412858">
                <a:tc>
                  <a:txBody>
                    <a:bodyPr/>
                    <a:lstStyle/>
                    <a:p>
                      <a:r>
                        <a:rPr lang="en-US" sz="2000" dirty="0" smtClean="0">
                          <a:solidFill>
                            <a:srgbClr val="00B050"/>
                          </a:solidFill>
                        </a:rPr>
                        <a:t>I</a:t>
                      </a:r>
                      <a:r>
                        <a:rPr lang="en-US" sz="2000" dirty="0" smtClean="0">
                          <a:solidFill>
                            <a:srgbClr val="0070C0"/>
                          </a:solidFill>
                        </a:rPr>
                        <a:t>R</a:t>
                      </a:r>
                      <a:r>
                        <a:rPr lang="en-US" sz="2000" dirty="0" smtClean="0">
                          <a:solidFill>
                            <a:srgbClr val="FF0000"/>
                          </a:solidFill>
                        </a:rPr>
                        <a:t>A</a:t>
                      </a:r>
                      <a:r>
                        <a:rPr lang="en-US" sz="2000" dirty="0" smtClean="0">
                          <a:solidFill>
                            <a:srgbClr val="7030A0"/>
                          </a:solidFill>
                        </a:rPr>
                        <a:t>C</a:t>
                      </a:r>
                      <a:endParaRPr lang="en-US" sz="2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smtClean="0"/>
                        <a:t>Chemical</a:t>
                      </a:r>
                      <a:r>
                        <a:rPr lang="en-US" sz="2000" baseline="0" dirty="0" smtClean="0"/>
                        <a:t> Example A</a:t>
                      </a:r>
                      <a:endParaRPr lang="en-US" sz="2000" dirty="0" smtClean="0"/>
                    </a:p>
                  </a:txBody>
                  <a:tcPr/>
                </a:tc>
                <a:extLst>
                  <a:ext uri="{0D108BD9-81ED-4DB2-BD59-A6C34878D82A}">
                    <a16:rowId xmlns:a16="http://schemas.microsoft.com/office/drawing/2014/main" val="241957942"/>
                  </a:ext>
                </a:extLst>
              </a:tr>
              <a:tr h="603408">
                <a:tc>
                  <a:txBody>
                    <a:bodyPr/>
                    <a:lstStyle/>
                    <a:p>
                      <a:r>
                        <a:rPr lang="en-US" b="1" i="0" u="sng" dirty="0" smtClean="0">
                          <a:solidFill>
                            <a:srgbClr val="00B050"/>
                          </a:solidFill>
                        </a:rPr>
                        <a:t>I</a:t>
                      </a:r>
                      <a:r>
                        <a:rPr lang="en-US" b="1" dirty="0" smtClean="0">
                          <a:solidFill>
                            <a:srgbClr val="00B050"/>
                          </a:solidFill>
                        </a:rPr>
                        <a:t> </a:t>
                      </a:r>
                      <a:r>
                        <a:rPr lang="en-US" sz="1400" b="1" dirty="0" smtClean="0">
                          <a:solidFill>
                            <a:srgbClr val="00B050"/>
                          </a:solidFill>
                        </a:rPr>
                        <a:t>What ISSUE(S)</a:t>
                      </a:r>
                      <a:r>
                        <a:rPr lang="en-US" sz="1400" b="1" baseline="0" dirty="0" smtClean="0">
                          <a:solidFill>
                            <a:srgbClr val="00B050"/>
                          </a:solidFill>
                        </a:rPr>
                        <a:t> are raised in the attorney’s response?</a:t>
                      </a:r>
                      <a:endParaRPr lang="en-US" sz="1100" dirty="0">
                        <a:solidFill>
                          <a:srgbClr val="00B050"/>
                        </a:solidFill>
                      </a:endParaRPr>
                    </a:p>
                  </a:txBody>
                  <a:tcPr/>
                </a:tc>
                <a:tc>
                  <a:txBody>
                    <a:bodyPr/>
                    <a:lstStyle/>
                    <a:p>
                      <a:endParaRPr lang="en-US" dirty="0"/>
                    </a:p>
                  </a:txBody>
                  <a:tcPr/>
                </a:tc>
                <a:extLst>
                  <a:ext uri="{0D108BD9-81ED-4DB2-BD59-A6C34878D82A}">
                    <a16:rowId xmlns:a16="http://schemas.microsoft.com/office/drawing/2014/main" val="12938850"/>
                  </a:ext>
                </a:extLst>
              </a:tr>
              <a:tr h="603408">
                <a:tc>
                  <a:txBody>
                    <a:bodyPr/>
                    <a:lstStyle/>
                    <a:p>
                      <a:r>
                        <a:rPr lang="en-US" b="1" u="sng" dirty="0" smtClean="0">
                          <a:solidFill>
                            <a:srgbClr val="0070C0"/>
                          </a:solidFill>
                        </a:rPr>
                        <a:t>R</a:t>
                      </a:r>
                      <a:r>
                        <a:rPr lang="en-US" b="1" dirty="0" smtClean="0">
                          <a:solidFill>
                            <a:srgbClr val="0070C0"/>
                          </a:solidFill>
                        </a:rPr>
                        <a:t> </a:t>
                      </a:r>
                      <a:r>
                        <a:rPr lang="en-US" sz="1400" b="1" kern="1200" dirty="0" smtClean="0">
                          <a:solidFill>
                            <a:srgbClr val="0070C0"/>
                          </a:solidFill>
                          <a:effectLst/>
                          <a:latin typeface="+mn-lt"/>
                          <a:ea typeface="+mn-ea"/>
                          <a:cs typeface="+mn-cs"/>
                        </a:rPr>
                        <a:t>What are the applicable RULE(S)?</a:t>
                      </a:r>
                      <a:endParaRPr lang="en-US" sz="1400" b="0" dirty="0">
                        <a:solidFill>
                          <a:srgbClr val="0070C0"/>
                        </a:solidFill>
                      </a:endParaRPr>
                    </a:p>
                  </a:txBody>
                  <a:tcPr/>
                </a:tc>
                <a:tc>
                  <a:txBody>
                    <a:bodyPr/>
                    <a:lstStyle/>
                    <a:p>
                      <a:endParaRPr lang="en-US" dirty="0"/>
                    </a:p>
                  </a:txBody>
                  <a:tcPr/>
                </a:tc>
                <a:extLst>
                  <a:ext uri="{0D108BD9-81ED-4DB2-BD59-A6C34878D82A}">
                    <a16:rowId xmlns:a16="http://schemas.microsoft.com/office/drawing/2014/main" val="3951957179"/>
                  </a:ext>
                </a:extLst>
              </a:tr>
              <a:tr h="1270333">
                <a:tc>
                  <a:txBody>
                    <a:bodyPr/>
                    <a:lstStyle/>
                    <a:p>
                      <a:r>
                        <a:rPr lang="en-US" b="1" u="sng" dirty="0" smtClean="0">
                          <a:solidFill>
                            <a:srgbClr val="FF0000"/>
                          </a:solidFill>
                        </a:rPr>
                        <a:t>A</a:t>
                      </a:r>
                      <a:r>
                        <a:rPr lang="en-US" b="1" dirty="0" smtClean="0">
                          <a:solidFill>
                            <a:srgbClr val="FF0000"/>
                          </a:solidFill>
                        </a:rPr>
                        <a:t> </a:t>
                      </a:r>
                      <a:r>
                        <a:rPr lang="en-US" sz="1400" b="1" kern="1200" dirty="0" smtClean="0">
                          <a:solidFill>
                            <a:srgbClr val="FF0000"/>
                          </a:solidFill>
                          <a:effectLst/>
                          <a:latin typeface="+mn-lt"/>
                          <a:ea typeface="+mn-ea"/>
                          <a:cs typeface="+mn-cs"/>
                        </a:rPr>
                        <a:t>How would you ANALYZE your rejection and the attorney’s response in view of the rule(s)?</a:t>
                      </a:r>
                      <a:endParaRPr lang="en-US" sz="1400" kern="1200" dirty="0">
                        <a:solidFill>
                          <a:srgbClr val="FF0000"/>
                        </a:solidFill>
                        <a:effectLst/>
                        <a:latin typeface="+mn-lt"/>
                        <a:ea typeface="+mn-ea"/>
                        <a:cs typeface="+mn-cs"/>
                      </a:endParaRPr>
                    </a:p>
                  </a:txBody>
                  <a:tcPr/>
                </a:tc>
                <a:tc>
                  <a:txBody>
                    <a:bodyPr/>
                    <a:lstStyle/>
                    <a:p>
                      <a:endParaRPr lang="en-US" dirty="0"/>
                    </a:p>
                  </a:txBody>
                  <a:tcPr/>
                </a:tc>
                <a:extLst>
                  <a:ext uri="{0D108BD9-81ED-4DB2-BD59-A6C34878D82A}">
                    <a16:rowId xmlns:a16="http://schemas.microsoft.com/office/drawing/2014/main" val="4202726561"/>
                  </a:ext>
                </a:extLst>
              </a:tr>
              <a:tr h="603408">
                <a:tc>
                  <a:txBody>
                    <a:bodyPr/>
                    <a:lstStyle/>
                    <a:p>
                      <a:r>
                        <a:rPr lang="en-US" b="1" u="sng" dirty="0" smtClean="0">
                          <a:solidFill>
                            <a:srgbClr val="7030A0"/>
                          </a:solidFill>
                        </a:rPr>
                        <a:t>C</a:t>
                      </a:r>
                      <a:r>
                        <a:rPr lang="en-US" b="1" dirty="0" smtClean="0">
                          <a:solidFill>
                            <a:srgbClr val="7030A0"/>
                          </a:solidFill>
                        </a:rPr>
                        <a:t> </a:t>
                      </a:r>
                      <a:r>
                        <a:rPr lang="en-US" sz="1400" b="1" kern="1200" dirty="0" smtClean="0">
                          <a:solidFill>
                            <a:srgbClr val="7030A0"/>
                          </a:solidFill>
                          <a:effectLst/>
                          <a:latin typeface="+mn-lt"/>
                          <a:ea typeface="+mn-ea"/>
                          <a:cs typeface="+mn-cs"/>
                        </a:rPr>
                        <a:t>What are the CONCLUSION(S)?</a:t>
                      </a:r>
                      <a:endParaRPr lang="en-US" sz="1100" b="0" dirty="0">
                        <a:solidFill>
                          <a:srgbClr val="7030A0"/>
                        </a:solidFill>
                      </a:endParaRPr>
                    </a:p>
                  </a:txBody>
                  <a:tcPr/>
                </a:tc>
                <a:tc>
                  <a:txBody>
                    <a:bodyPr/>
                    <a:lstStyle/>
                    <a:p>
                      <a:endParaRPr lang="en-US" dirty="0"/>
                    </a:p>
                  </a:txBody>
                  <a:tcPr/>
                </a:tc>
                <a:extLst>
                  <a:ext uri="{0D108BD9-81ED-4DB2-BD59-A6C34878D82A}">
                    <a16:rowId xmlns:a16="http://schemas.microsoft.com/office/drawing/2014/main" val="946882880"/>
                  </a:ext>
                </a:extLst>
              </a:tr>
            </a:tbl>
          </a:graphicData>
        </a:graphic>
      </p:graphicFrame>
      <p:sp>
        <p:nvSpPr>
          <p:cNvPr id="4" name="Slide Number Placeholder 3"/>
          <p:cNvSpPr>
            <a:spLocks noGrp="1"/>
          </p:cNvSpPr>
          <p:nvPr>
            <p:ph type="sldNum" sz="quarter" idx="12"/>
          </p:nvPr>
        </p:nvSpPr>
        <p:spPr/>
        <p:txBody>
          <a:bodyPr/>
          <a:lstStyle/>
          <a:p>
            <a:fld id="{92DA454B-C859-4892-B9FA-68B588C9F547}" type="slidenum">
              <a:rPr lang="en-US" smtClean="0"/>
              <a:t>19</a:t>
            </a:fld>
            <a:endParaRPr lang="en-US"/>
          </a:p>
        </p:txBody>
      </p:sp>
      <p:sp>
        <p:nvSpPr>
          <p:cNvPr id="2" name="Date Placeholder 1"/>
          <p:cNvSpPr>
            <a:spLocks noGrp="1"/>
          </p:cNvSpPr>
          <p:nvPr>
            <p:ph type="dt" sz="half" idx="10"/>
          </p:nvPr>
        </p:nvSpPr>
        <p:spPr/>
        <p:txBody>
          <a:bodyPr/>
          <a:lstStyle/>
          <a:p>
            <a:r>
              <a:rPr lang="en-US" smtClean="0"/>
              <a:t>Summer/Fall 2018</a:t>
            </a:r>
            <a:endParaRPr lang="en-US" dirty="0"/>
          </a:p>
        </p:txBody>
      </p:sp>
    </p:spTree>
    <p:extLst>
      <p:ext uri="{BB962C8B-B14F-4D97-AF65-F5344CB8AC3E}">
        <p14:creationId xmlns:p14="http://schemas.microsoft.com/office/powerpoint/2010/main" val="3829654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7347" y="363682"/>
            <a:ext cx="8229600" cy="451478"/>
          </a:xfrm>
        </p:spPr>
        <p:txBody>
          <a:bodyPr>
            <a:noAutofit/>
          </a:bodyPr>
          <a:lstStyle/>
          <a:p>
            <a:r>
              <a:rPr lang="en-US" sz="3000" smtClean="0"/>
              <a:t>Today’s Training Objectives</a:t>
            </a:r>
            <a:endParaRPr lang="en-US" sz="3000" dirty="0"/>
          </a:p>
        </p:txBody>
      </p:sp>
      <p:sp>
        <p:nvSpPr>
          <p:cNvPr id="4" name="Content Placeholder 3"/>
          <p:cNvSpPr>
            <a:spLocks noGrp="1"/>
          </p:cNvSpPr>
          <p:nvPr>
            <p:ph idx="1"/>
          </p:nvPr>
        </p:nvSpPr>
        <p:spPr>
          <a:xfrm>
            <a:off x="457200" y="1094961"/>
            <a:ext cx="8229600" cy="4505739"/>
          </a:xfrm>
        </p:spPr>
        <p:txBody>
          <a:bodyPr>
            <a:normAutofit/>
          </a:bodyPr>
          <a:lstStyle/>
          <a:p>
            <a:r>
              <a:rPr lang="en-US" sz="2400" dirty="0" smtClean="0"/>
              <a:t>To promote clarity of the record when responding to attorney arguments.</a:t>
            </a:r>
          </a:p>
          <a:p>
            <a:r>
              <a:rPr lang="en-US" sz="2400" dirty="0" smtClean="0"/>
              <a:t>To present the </a:t>
            </a:r>
            <a:r>
              <a:rPr lang="en-US" sz="2400" b="1" dirty="0" smtClean="0">
                <a:solidFill>
                  <a:srgbClr val="00B050"/>
                </a:solidFill>
              </a:rPr>
              <a:t>I</a:t>
            </a:r>
            <a:r>
              <a:rPr lang="en-US" sz="2400" b="1" dirty="0" smtClean="0">
                <a:solidFill>
                  <a:srgbClr val="0070C0"/>
                </a:solidFill>
              </a:rPr>
              <a:t>R</a:t>
            </a:r>
            <a:r>
              <a:rPr lang="en-US" sz="2400" b="1" dirty="0" smtClean="0">
                <a:solidFill>
                  <a:srgbClr val="FF0000"/>
                </a:solidFill>
              </a:rPr>
              <a:t>A</a:t>
            </a:r>
            <a:r>
              <a:rPr lang="en-US" sz="2400" b="1" dirty="0" smtClean="0">
                <a:solidFill>
                  <a:srgbClr val="7030A0"/>
                </a:solidFill>
              </a:rPr>
              <a:t>C</a:t>
            </a:r>
            <a:r>
              <a:rPr lang="en-US" sz="2400" dirty="0" smtClean="0"/>
              <a:t> method as a good approach to organizing a response to attorney arguments.  </a:t>
            </a:r>
          </a:p>
          <a:p>
            <a:pPr lvl="2">
              <a:buFont typeface="Courier New" panose="02070309020205020404" pitchFamily="49" charset="0"/>
              <a:buChar char="o"/>
            </a:pPr>
            <a:r>
              <a:rPr lang="en-US" b="1" u="sng" dirty="0" smtClean="0">
                <a:solidFill>
                  <a:srgbClr val="00B050"/>
                </a:solidFill>
                <a:latin typeface="+mn-lt"/>
              </a:rPr>
              <a:t>I</a:t>
            </a:r>
            <a:r>
              <a:rPr lang="en-US" dirty="0" smtClean="0">
                <a:solidFill>
                  <a:srgbClr val="00B050"/>
                </a:solidFill>
                <a:latin typeface="+mn-lt"/>
              </a:rPr>
              <a:t>ssue</a:t>
            </a:r>
          </a:p>
          <a:p>
            <a:pPr lvl="2">
              <a:buFont typeface="Courier New" panose="02070309020205020404" pitchFamily="49" charset="0"/>
              <a:buChar char="o"/>
            </a:pPr>
            <a:r>
              <a:rPr lang="en-US" b="1" u="sng" dirty="0" smtClean="0">
                <a:solidFill>
                  <a:srgbClr val="0070C0"/>
                </a:solidFill>
                <a:latin typeface="+mn-lt"/>
              </a:rPr>
              <a:t>R</a:t>
            </a:r>
            <a:r>
              <a:rPr lang="en-US" dirty="0" smtClean="0">
                <a:solidFill>
                  <a:srgbClr val="0070C0"/>
                </a:solidFill>
                <a:latin typeface="+mn-lt"/>
              </a:rPr>
              <a:t>ule</a:t>
            </a:r>
          </a:p>
          <a:p>
            <a:pPr lvl="2">
              <a:buFont typeface="Courier New" panose="02070309020205020404" pitchFamily="49" charset="0"/>
              <a:buChar char="o"/>
            </a:pPr>
            <a:r>
              <a:rPr lang="en-US" b="1" u="sng" dirty="0" smtClean="0">
                <a:solidFill>
                  <a:srgbClr val="FF0000"/>
                </a:solidFill>
                <a:latin typeface="+mn-lt"/>
              </a:rPr>
              <a:t>A</a:t>
            </a:r>
            <a:r>
              <a:rPr lang="en-US" dirty="0" smtClean="0">
                <a:solidFill>
                  <a:srgbClr val="FF0000"/>
                </a:solidFill>
                <a:latin typeface="+mn-lt"/>
              </a:rPr>
              <a:t>nalysis</a:t>
            </a:r>
          </a:p>
          <a:p>
            <a:pPr lvl="2">
              <a:buFont typeface="Courier New" panose="02070309020205020404" pitchFamily="49" charset="0"/>
              <a:buChar char="o"/>
            </a:pPr>
            <a:r>
              <a:rPr lang="en-US" b="1" u="sng" dirty="0" smtClean="0">
                <a:solidFill>
                  <a:srgbClr val="7030A0"/>
                </a:solidFill>
                <a:latin typeface="+mn-lt"/>
              </a:rPr>
              <a:t>C</a:t>
            </a:r>
            <a:r>
              <a:rPr lang="en-US" dirty="0" smtClean="0">
                <a:solidFill>
                  <a:srgbClr val="7030A0"/>
                </a:solidFill>
                <a:latin typeface="+mn-lt"/>
              </a:rPr>
              <a:t>onclusion</a:t>
            </a:r>
          </a:p>
          <a:p>
            <a:pPr marL="914400" lvl="2" indent="0">
              <a:buNone/>
            </a:pPr>
            <a:endParaRPr lang="en-US" sz="1100" dirty="0" smtClean="0">
              <a:solidFill>
                <a:srgbClr val="7030A0"/>
              </a:solidFill>
              <a:latin typeface="+mj-lt"/>
            </a:endParaRPr>
          </a:p>
          <a:p>
            <a:pPr marL="114300" indent="0">
              <a:buNone/>
            </a:pPr>
            <a:r>
              <a:rPr lang="en-US" sz="1600" b="1" dirty="0" smtClean="0"/>
              <a:t>Although examiners are not required to use the IRAC method, it is a common legal writing technique that is useful for formulating clear and persuasive arguments.</a:t>
            </a:r>
            <a:r>
              <a:rPr lang="en-US" sz="1600" b="1" dirty="0" smtClean="0">
                <a:latin typeface="+mj-lt"/>
              </a:rPr>
              <a:t>  </a:t>
            </a:r>
            <a:endParaRPr lang="en-US" sz="1600" b="1" dirty="0">
              <a:latin typeface="+mj-lt"/>
            </a:endParaRPr>
          </a:p>
        </p:txBody>
      </p:sp>
      <p:sp>
        <p:nvSpPr>
          <p:cNvPr id="7" name="Slide Number Placeholder 6"/>
          <p:cNvSpPr>
            <a:spLocks noGrp="1"/>
          </p:cNvSpPr>
          <p:nvPr>
            <p:ph type="sldNum" sz="quarter" idx="12"/>
          </p:nvPr>
        </p:nvSpPr>
        <p:spPr/>
        <p:txBody>
          <a:bodyPr/>
          <a:lstStyle/>
          <a:p>
            <a:fld id="{92DA454B-C859-4892-B9FA-68B588C9F547}" type="slidenum">
              <a:rPr lang="en-US" smtClean="0"/>
              <a:t>2</a:t>
            </a:fld>
            <a:endParaRPr lang="en-US"/>
          </a:p>
        </p:txBody>
      </p:sp>
      <p:sp>
        <p:nvSpPr>
          <p:cNvPr id="5" name="Date Placeholder 4"/>
          <p:cNvSpPr>
            <a:spLocks noGrp="1"/>
          </p:cNvSpPr>
          <p:nvPr>
            <p:ph type="dt" sz="half" idx="10"/>
          </p:nvPr>
        </p:nvSpPr>
        <p:spPr/>
        <p:txBody>
          <a:bodyPr/>
          <a:lstStyle/>
          <a:p>
            <a:r>
              <a:rPr lang="en-US" smtClean="0"/>
              <a:t>Summer/Fall 2018</a:t>
            </a:r>
            <a:endParaRPr lang="en-US" dirty="0"/>
          </a:p>
        </p:txBody>
      </p:sp>
    </p:spTree>
    <p:extLst>
      <p:ext uri="{BB962C8B-B14F-4D97-AF65-F5344CB8AC3E}">
        <p14:creationId xmlns:p14="http://schemas.microsoft.com/office/powerpoint/2010/main" val="2914451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728315" y="229389"/>
            <a:ext cx="1290994" cy="276999"/>
          </a:xfrm>
          <a:prstGeom prst="rect">
            <a:avLst/>
          </a:prstGeom>
          <a:noFill/>
        </p:spPr>
        <p:txBody>
          <a:bodyPr wrap="none" rtlCol="0">
            <a:spAutoFit/>
          </a:bodyPr>
          <a:lstStyle/>
          <a:p>
            <a:r>
              <a:rPr lang="en-US" sz="1200" dirty="0" smtClean="0"/>
              <a:t>Worksheet Pg. 5</a:t>
            </a:r>
            <a:endParaRPr lang="en-US" sz="1200" dirty="0"/>
          </a:p>
        </p:txBody>
      </p:sp>
      <p:sp>
        <p:nvSpPr>
          <p:cNvPr id="6" name="Title 5"/>
          <p:cNvSpPr>
            <a:spLocks noGrp="1"/>
          </p:cNvSpPr>
          <p:nvPr>
            <p:ph type="title"/>
          </p:nvPr>
        </p:nvSpPr>
        <p:spPr>
          <a:xfrm>
            <a:off x="457200" y="378022"/>
            <a:ext cx="8229600" cy="633482"/>
          </a:xfrm>
        </p:spPr>
        <p:txBody>
          <a:bodyPr>
            <a:normAutofit/>
          </a:bodyPr>
          <a:lstStyle/>
          <a:p>
            <a:r>
              <a:rPr lang="en-US" sz="3000" dirty="0"/>
              <a:t>Chemical Example A: </a:t>
            </a:r>
            <a:r>
              <a:rPr lang="en-US" sz="3000" dirty="0" smtClean="0">
                <a:solidFill>
                  <a:srgbClr val="00B050"/>
                </a:solidFill>
              </a:rPr>
              <a:t>I</a:t>
            </a:r>
            <a:r>
              <a:rPr lang="en-US" sz="3000" dirty="0" smtClean="0">
                <a:solidFill>
                  <a:srgbClr val="0070C0"/>
                </a:solidFill>
              </a:rPr>
              <a:t>R</a:t>
            </a:r>
            <a:r>
              <a:rPr lang="en-US" sz="3000" dirty="0" smtClean="0">
                <a:solidFill>
                  <a:srgbClr val="FF0000"/>
                </a:solidFill>
              </a:rPr>
              <a:t>A</a:t>
            </a:r>
            <a:r>
              <a:rPr lang="en-US" sz="3000" dirty="0" smtClean="0">
                <a:solidFill>
                  <a:srgbClr val="7030A0"/>
                </a:solidFill>
              </a:rPr>
              <a:t>C</a:t>
            </a:r>
            <a:r>
              <a:rPr lang="en-US" sz="3000" dirty="0" smtClean="0"/>
              <a:t> Worksheet (</a:t>
            </a:r>
            <a:r>
              <a:rPr lang="en-US" sz="3000" i="1" dirty="0" smtClean="0"/>
              <a:t>cont</a:t>
            </a:r>
            <a:r>
              <a:rPr lang="en-US" sz="3000" dirty="0" smtClean="0"/>
              <a:t>.)</a:t>
            </a:r>
            <a:endParaRPr lang="en-US" sz="3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71045515"/>
              </p:ext>
            </p:extLst>
          </p:nvPr>
        </p:nvGraphicFramePr>
        <p:xfrm>
          <a:off x="457200" y="1011504"/>
          <a:ext cx="8229600" cy="3619692"/>
        </p:xfrm>
        <a:graphic>
          <a:graphicData uri="http://schemas.openxmlformats.org/drawingml/2006/table">
            <a:tbl>
              <a:tblPr firstRow="1" bandRow="1">
                <a:tableStyleId>{5C22544A-7EE6-4342-B048-85BDC9FD1C3A}</a:tableStyleId>
              </a:tblPr>
              <a:tblGrid>
                <a:gridCol w="2455933">
                  <a:extLst>
                    <a:ext uri="{9D8B030D-6E8A-4147-A177-3AD203B41FA5}">
                      <a16:colId xmlns:a16="http://schemas.microsoft.com/office/drawing/2014/main" val="281044232"/>
                    </a:ext>
                  </a:extLst>
                </a:gridCol>
                <a:gridCol w="5773667">
                  <a:extLst>
                    <a:ext uri="{9D8B030D-6E8A-4147-A177-3AD203B41FA5}">
                      <a16:colId xmlns:a16="http://schemas.microsoft.com/office/drawing/2014/main" val="2716116982"/>
                    </a:ext>
                  </a:extLst>
                </a:gridCol>
              </a:tblGrid>
              <a:tr h="539300">
                <a:tc>
                  <a:txBody>
                    <a:bodyPr/>
                    <a:lstStyle/>
                    <a:p>
                      <a:r>
                        <a:rPr lang="en-US" sz="2000" dirty="0" smtClean="0">
                          <a:solidFill>
                            <a:srgbClr val="00B050"/>
                          </a:solidFill>
                        </a:rPr>
                        <a:t>I</a:t>
                      </a:r>
                      <a:r>
                        <a:rPr lang="en-US" sz="2000" dirty="0" smtClean="0">
                          <a:solidFill>
                            <a:srgbClr val="0070C0"/>
                          </a:solidFill>
                        </a:rPr>
                        <a:t>R</a:t>
                      </a:r>
                      <a:r>
                        <a:rPr lang="en-US" sz="2000" dirty="0" smtClean="0">
                          <a:solidFill>
                            <a:srgbClr val="FF0000"/>
                          </a:solidFill>
                        </a:rPr>
                        <a:t>A</a:t>
                      </a:r>
                      <a:r>
                        <a:rPr lang="en-US" sz="2000" dirty="0" smtClean="0">
                          <a:solidFill>
                            <a:srgbClr val="7030A0"/>
                          </a:solidFill>
                        </a:rPr>
                        <a:t>C</a:t>
                      </a:r>
                      <a:endParaRPr lang="en-US" sz="2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smtClean="0"/>
                        <a:t>Chemical</a:t>
                      </a:r>
                      <a:r>
                        <a:rPr lang="en-US" sz="2000" baseline="0" dirty="0" smtClean="0"/>
                        <a:t> Example A</a:t>
                      </a:r>
                      <a:endParaRPr lang="en-US" sz="2000" dirty="0" smtClean="0"/>
                    </a:p>
                  </a:txBody>
                  <a:tcPr/>
                </a:tc>
                <a:extLst>
                  <a:ext uri="{0D108BD9-81ED-4DB2-BD59-A6C34878D82A}">
                    <a16:rowId xmlns:a16="http://schemas.microsoft.com/office/drawing/2014/main" val="241957942"/>
                  </a:ext>
                </a:extLst>
              </a:tr>
              <a:tr h="788207">
                <a:tc>
                  <a:txBody>
                    <a:bodyPr/>
                    <a:lstStyle/>
                    <a:p>
                      <a:r>
                        <a:rPr lang="en-US" b="1" i="0" u="sng" dirty="0" smtClean="0">
                          <a:solidFill>
                            <a:srgbClr val="00B050"/>
                          </a:solidFill>
                        </a:rPr>
                        <a:t>I</a:t>
                      </a:r>
                      <a:r>
                        <a:rPr lang="en-US" b="1" dirty="0" smtClean="0">
                          <a:solidFill>
                            <a:srgbClr val="00B050"/>
                          </a:solidFill>
                        </a:rPr>
                        <a:t> </a:t>
                      </a:r>
                      <a:r>
                        <a:rPr lang="en-US" sz="1400" b="1" dirty="0" smtClean="0">
                          <a:solidFill>
                            <a:srgbClr val="00B050"/>
                          </a:solidFill>
                        </a:rPr>
                        <a:t>What ISSUE(S)</a:t>
                      </a:r>
                      <a:r>
                        <a:rPr lang="en-US" sz="1400" b="1" baseline="0" dirty="0" smtClean="0">
                          <a:solidFill>
                            <a:srgbClr val="00B050"/>
                          </a:solidFill>
                        </a:rPr>
                        <a:t> are raised in the attorney’s response?</a:t>
                      </a:r>
                      <a:endParaRPr lang="en-US" sz="1100" dirty="0">
                        <a:solidFill>
                          <a:srgbClr val="00B050"/>
                        </a:solidFill>
                      </a:endParaRPr>
                    </a:p>
                  </a:txBody>
                  <a:tcPr/>
                </a:tc>
                <a:tc>
                  <a:txBody>
                    <a:bodyPr/>
                    <a:lstStyle/>
                    <a:p>
                      <a:r>
                        <a:rPr lang="en-US" sz="1400" kern="1200" dirty="0" smtClean="0">
                          <a:solidFill>
                            <a:schemeClr val="dk1"/>
                          </a:solidFill>
                          <a:effectLst/>
                          <a:latin typeface="+mn-lt"/>
                          <a:ea typeface="+mn-ea"/>
                          <a:cs typeface="+mn-cs"/>
                        </a:rPr>
                        <a:t>Applicant argues examiner has not established obviousness of claim 1</a:t>
                      </a:r>
                      <a:endParaRPr lang="en-US" sz="1400" dirty="0"/>
                    </a:p>
                  </a:txBody>
                  <a:tcPr/>
                </a:tc>
                <a:extLst>
                  <a:ext uri="{0D108BD9-81ED-4DB2-BD59-A6C34878D82A}">
                    <a16:rowId xmlns:a16="http://schemas.microsoft.com/office/drawing/2014/main" val="12938850"/>
                  </a:ext>
                </a:extLst>
              </a:tr>
              <a:tr h="874795">
                <a:tc>
                  <a:txBody>
                    <a:bodyPr/>
                    <a:lstStyle/>
                    <a:p>
                      <a:r>
                        <a:rPr lang="en-US" b="1" u="sng" dirty="0" smtClean="0">
                          <a:solidFill>
                            <a:srgbClr val="0070C0"/>
                          </a:solidFill>
                        </a:rPr>
                        <a:t>R</a:t>
                      </a:r>
                      <a:r>
                        <a:rPr lang="en-US" b="1" dirty="0" smtClean="0">
                          <a:solidFill>
                            <a:srgbClr val="0070C0"/>
                          </a:solidFill>
                        </a:rPr>
                        <a:t> </a:t>
                      </a:r>
                      <a:r>
                        <a:rPr lang="en-US" sz="1000" b="1" kern="1200" dirty="0" smtClean="0">
                          <a:solidFill>
                            <a:srgbClr val="0070C0"/>
                          </a:solidFill>
                          <a:effectLst/>
                          <a:latin typeface="+mn-lt"/>
                          <a:ea typeface="+mn-ea"/>
                          <a:cs typeface="+mn-cs"/>
                        </a:rPr>
                        <a:t>What are the applicable RULE(S)?</a:t>
                      </a:r>
                      <a:endParaRPr lang="en-US" sz="1000" b="0" dirty="0">
                        <a:solidFill>
                          <a:srgbClr val="0070C0"/>
                        </a:solidFill>
                      </a:endParaRPr>
                    </a:p>
                  </a:txBody>
                  <a:tcPr/>
                </a:tc>
                <a:tc>
                  <a:txBody>
                    <a:bodyPr/>
                    <a:lstStyle/>
                    <a:p>
                      <a:pPr marL="0" indent="0">
                        <a:buFont typeface="+mj-lt"/>
                        <a:buNone/>
                      </a:pPr>
                      <a:endParaRPr lang="en-US" dirty="0"/>
                    </a:p>
                  </a:txBody>
                  <a:tcPr/>
                </a:tc>
                <a:extLst>
                  <a:ext uri="{0D108BD9-81ED-4DB2-BD59-A6C34878D82A}">
                    <a16:rowId xmlns:a16="http://schemas.microsoft.com/office/drawing/2014/main" val="3951957179"/>
                  </a:ext>
                </a:extLst>
              </a:tr>
              <a:tr h="912661">
                <a:tc>
                  <a:txBody>
                    <a:bodyPr/>
                    <a:lstStyle/>
                    <a:p>
                      <a:r>
                        <a:rPr lang="en-US" b="1" u="sng" dirty="0" smtClean="0">
                          <a:solidFill>
                            <a:srgbClr val="FF0000"/>
                          </a:solidFill>
                        </a:rPr>
                        <a:t>A</a:t>
                      </a:r>
                      <a:r>
                        <a:rPr lang="en-US" b="1" dirty="0" smtClean="0">
                          <a:solidFill>
                            <a:srgbClr val="FF0000"/>
                          </a:solidFill>
                        </a:rPr>
                        <a:t> </a:t>
                      </a:r>
                      <a:r>
                        <a:rPr lang="en-US" sz="1000" b="1" kern="1200" dirty="0" smtClean="0">
                          <a:solidFill>
                            <a:srgbClr val="FF0000"/>
                          </a:solidFill>
                          <a:effectLst/>
                          <a:latin typeface="+mn-lt"/>
                          <a:ea typeface="+mn-ea"/>
                          <a:cs typeface="+mn-cs"/>
                        </a:rPr>
                        <a:t>How would you ANALYZE your rejection and the attorney’s response in view of the rule(s)?</a:t>
                      </a:r>
                      <a:endParaRPr lang="en-US" sz="1000" kern="1200" dirty="0">
                        <a:solidFill>
                          <a:srgbClr val="FF0000"/>
                        </a:solidFill>
                        <a:effectLst/>
                        <a:latin typeface="+mn-lt"/>
                        <a:ea typeface="+mn-ea"/>
                        <a:cs typeface="+mn-cs"/>
                      </a:endParaRPr>
                    </a:p>
                  </a:txBody>
                  <a:tcPr/>
                </a:tc>
                <a:tc>
                  <a:txBody>
                    <a:bodyPr/>
                    <a:lstStyle/>
                    <a:p>
                      <a:endParaRPr lang="en-US" dirty="0"/>
                    </a:p>
                  </a:txBody>
                  <a:tcPr/>
                </a:tc>
                <a:extLst>
                  <a:ext uri="{0D108BD9-81ED-4DB2-BD59-A6C34878D82A}">
                    <a16:rowId xmlns:a16="http://schemas.microsoft.com/office/drawing/2014/main" val="4202726561"/>
                  </a:ext>
                </a:extLst>
              </a:tr>
              <a:tr h="504729">
                <a:tc>
                  <a:txBody>
                    <a:bodyPr/>
                    <a:lstStyle/>
                    <a:p>
                      <a:r>
                        <a:rPr lang="en-US" b="1" u="sng" dirty="0" smtClean="0">
                          <a:solidFill>
                            <a:srgbClr val="7030A0"/>
                          </a:solidFill>
                        </a:rPr>
                        <a:t>C</a:t>
                      </a:r>
                      <a:r>
                        <a:rPr lang="en-US" b="1" dirty="0" smtClean="0">
                          <a:solidFill>
                            <a:srgbClr val="7030A0"/>
                          </a:solidFill>
                        </a:rPr>
                        <a:t> </a:t>
                      </a:r>
                      <a:r>
                        <a:rPr lang="en-US" sz="1000" b="1" kern="1200" dirty="0" smtClean="0">
                          <a:solidFill>
                            <a:srgbClr val="7030A0"/>
                          </a:solidFill>
                          <a:effectLst/>
                          <a:latin typeface="+mn-lt"/>
                          <a:ea typeface="+mn-ea"/>
                          <a:cs typeface="+mn-cs"/>
                        </a:rPr>
                        <a:t>What are the CONCLUSION(S)?</a:t>
                      </a:r>
                      <a:endParaRPr lang="en-US" sz="1000" b="0" dirty="0">
                        <a:solidFill>
                          <a:srgbClr val="7030A0"/>
                        </a:solidFill>
                      </a:endParaRPr>
                    </a:p>
                  </a:txBody>
                  <a:tcPr/>
                </a:tc>
                <a:tc>
                  <a:txBody>
                    <a:bodyPr/>
                    <a:lstStyle/>
                    <a:p>
                      <a:endParaRPr lang="en-US" dirty="0"/>
                    </a:p>
                  </a:txBody>
                  <a:tcPr/>
                </a:tc>
                <a:extLst>
                  <a:ext uri="{0D108BD9-81ED-4DB2-BD59-A6C34878D82A}">
                    <a16:rowId xmlns:a16="http://schemas.microsoft.com/office/drawing/2014/main" val="946882880"/>
                  </a:ext>
                </a:extLst>
              </a:tr>
            </a:tbl>
          </a:graphicData>
        </a:graphic>
      </p:graphicFrame>
      <p:sp>
        <p:nvSpPr>
          <p:cNvPr id="4" name="Slide Number Placeholder 3"/>
          <p:cNvSpPr>
            <a:spLocks noGrp="1"/>
          </p:cNvSpPr>
          <p:nvPr>
            <p:ph type="sldNum" sz="quarter" idx="12"/>
          </p:nvPr>
        </p:nvSpPr>
        <p:spPr/>
        <p:txBody>
          <a:bodyPr/>
          <a:lstStyle/>
          <a:p>
            <a:fld id="{92DA454B-C859-4892-B9FA-68B588C9F547}" type="slidenum">
              <a:rPr lang="en-US" smtClean="0"/>
              <a:t>20</a:t>
            </a:fld>
            <a:endParaRPr lang="en-US"/>
          </a:p>
        </p:txBody>
      </p:sp>
      <p:sp>
        <p:nvSpPr>
          <p:cNvPr id="2" name="Date Placeholder 1"/>
          <p:cNvSpPr>
            <a:spLocks noGrp="1"/>
          </p:cNvSpPr>
          <p:nvPr>
            <p:ph type="dt" sz="half" idx="10"/>
          </p:nvPr>
        </p:nvSpPr>
        <p:spPr/>
        <p:txBody>
          <a:bodyPr/>
          <a:lstStyle/>
          <a:p>
            <a:r>
              <a:rPr lang="en-US" smtClean="0"/>
              <a:t>Summer/Fall 2018</a:t>
            </a:r>
            <a:endParaRPr lang="en-US" dirty="0"/>
          </a:p>
        </p:txBody>
      </p:sp>
    </p:spTree>
    <p:extLst>
      <p:ext uri="{BB962C8B-B14F-4D97-AF65-F5344CB8AC3E}">
        <p14:creationId xmlns:p14="http://schemas.microsoft.com/office/powerpoint/2010/main" val="35154042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728315" y="229389"/>
            <a:ext cx="1290994" cy="276999"/>
          </a:xfrm>
          <a:prstGeom prst="rect">
            <a:avLst/>
          </a:prstGeom>
          <a:noFill/>
        </p:spPr>
        <p:txBody>
          <a:bodyPr wrap="none" rtlCol="0">
            <a:spAutoFit/>
          </a:bodyPr>
          <a:lstStyle/>
          <a:p>
            <a:r>
              <a:rPr lang="en-US" sz="1200" dirty="0" smtClean="0"/>
              <a:t>Worksheet Pg. 5</a:t>
            </a:r>
            <a:endParaRPr lang="en-US" sz="1200" dirty="0"/>
          </a:p>
        </p:txBody>
      </p:sp>
      <p:sp>
        <p:nvSpPr>
          <p:cNvPr id="6" name="Title 5"/>
          <p:cNvSpPr>
            <a:spLocks noGrp="1"/>
          </p:cNvSpPr>
          <p:nvPr>
            <p:ph type="title"/>
          </p:nvPr>
        </p:nvSpPr>
        <p:spPr>
          <a:xfrm>
            <a:off x="457200" y="378022"/>
            <a:ext cx="8229600" cy="633482"/>
          </a:xfrm>
        </p:spPr>
        <p:txBody>
          <a:bodyPr>
            <a:normAutofit/>
          </a:bodyPr>
          <a:lstStyle/>
          <a:p>
            <a:r>
              <a:rPr lang="en-US" sz="3000" dirty="0"/>
              <a:t>Chemical Example A: </a:t>
            </a:r>
            <a:r>
              <a:rPr lang="en-US" sz="3000" dirty="0" smtClean="0">
                <a:solidFill>
                  <a:srgbClr val="00B050"/>
                </a:solidFill>
              </a:rPr>
              <a:t>I</a:t>
            </a:r>
            <a:r>
              <a:rPr lang="en-US" sz="3000" dirty="0" smtClean="0">
                <a:solidFill>
                  <a:srgbClr val="0070C0"/>
                </a:solidFill>
              </a:rPr>
              <a:t>R</a:t>
            </a:r>
            <a:r>
              <a:rPr lang="en-US" sz="3000" dirty="0" smtClean="0">
                <a:solidFill>
                  <a:srgbClr val="FF0000"/>
                </a:solidFill>
              </a:rPr>
              <a:t>A</a:t>
            </a:r>
            <a:r>
              <a:rPr lang="en-US" sz="3000" dirty="0" smtClean="0">
                <a:solidFill>
                  <a:srgbClr val="7030A0"/>
                </a:solidFill>
              </a:rPr>
              <a:t>C</a:t>
            </a:r>
            <a:r>
              <a:rPr lang="en-US" sz="3000" dirty="0" smtClean="0"/>
              <a:t> </a:t>
            </a:r>
            <a:r>
              <a:rPr lang="en-US" sz="3000" dirty="0"/>
              <a:t>Worksheet (</a:t>
            </a:r>
            <a:r>
              <a:rPr lang="en-US" sz="3000" i="1" dirty="0"/>
              <a:t>cont</a:t>
            </a:r>
            <a:r>
              <a:rPr lang="en-US" sz="3000" dirty="0"/>
              <a: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04948238"/>
              </p:ext>
            </p:extLst>
          </p:nvPr>
        </p:nvGraphicFramePr>
        <p:xfrm>
          <a:off x="457200" y="1011504"/>
          <a:ext cx="8229600" cy="3597818"/>
        </p:xfrm>
        <a:graphic>
          <a:graphicData uri="http://schemas.openxmlformats.org/drawingml/2006/table">
            <a:tbl>
              <a:tblPr firstRow="1" bandRow="1">
                <a:tableStyleId>{5C22544A-7EE6-4342-B048-85BDC9FD1C3A}</a:tableStyleId>
              </a:tblPr>
              <a:tblGrid>
                <a:gridCol w="2455933">
                  <a:extLst>
                    <a:ext uri="{9D8B030D-6E8A-4147-A177-3AD203B41FA5}">
                      <a16:colId xmlns:a16="http://schemas.microsoft.com/office/drawing/2014/main" val="281044232"/>
                    </a:ext>
                  </a:extLst>
                </a:gridCol>
                <a:gridCol w="5773667">
                  <a:extLst>
                    <a:ext uri="{9D8B030D-6E8A-4147-A177-3AD203B41FA5}">
                      <a16:colId xmlns:a16="http://schemas.microsoft.com/office/drawing/2014/main" val="2716116982"/>
                    </a:ext>
                  </a:extLst>
                </a:gridCol>
              </a:tblGrid>
              <a:tr h="493755">
                <a:tc>
                  <a:txBody>
                    <a:bodyPr/>
                    <a:lstStyle/>
                    <a:p>
                      <a:r>
                        <a:rPr lang="en-US" sz="2000" dirty="0" smtClean="0">
                          <a:solidFill>
                            <a:srgbClr val="00B050"/>
                          </a:solidFill>
                        </a:rPr>
                        <a:t>I</a:t>
                      </a:r>
                      <a:r>
                        <a:rPr lang="en-US" sz="2000" dirty="0" smtClean="0">
                          <a:solidFill>
                            <a:srgbClr val="0070C0"/>
                          </a:solidFill>
                        </a:rPr>
                        <a:t>R</a:t>
                      </a:r>
                      <a:r>
                        <a:rPr lang="en-US" sz="2000" dirty="0" smtClean="0">
                          <a:solidFill>
                            <a:srgbClr val="FF0000"/>
                          </a:solidFill>
                        </a:rPr>
                        <a:t>A</a:t>
                      </a:r>
                      <a:r>
                        <a:rPr lang="en-US" sz="2000" dirty="0" smtClean="0">
                          <a:solidFill>
                            <a:srgbClr val="7030A0"/>
                          </a:solidFill>
                        </a:rPr>
                        <a:t>C</a:t>
                      </a:r>
                      <a:endParaRPr lang="en-US" sz="2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smtClean="0"/>
                        <a:t>Chemical</a:t>
                      </a:r>
                      <a:r>
                        <a:rPr lang="en-US" sz="2000" baseline="0" dirty="0" smtClean="0"/>
                        <a:t> Example A</a:t>
                      </a:r>
                      <a:endParaRPr lang="en-US" sz="2000" dirty="0" smtClean="0"/>
                    </a:p>
                  </a:txBody>
                  <a:tcPr/>
                </a:tc>
                <a:extLst>
                  <a:ext uri="{0D108BD9-81ED-4DB2-BD59-A6C34878D82A}">
                    <a16:rowId xmlns:a16="http://schemas.microsoft.com/office/drawing/2014/main" val="241957942"/>
                  </a:ext>
                </a:extLst>
              </a:tr>
              <a:tr h="645680">
                <a:tc>
                  <a:txBody>
                    <a:bodyPr/>
                    <a:lstStyle/>
                    <a:p>
                      <a:r>
                        <a:rPr lang="en-US" b="1" i="0" u="sng" dirty="0" smtClean="0">
                          <a:solidFill>
                            <a:srgbClr val="00B050"/>
                          </a:solidFill>
                        </a:rPr>
                        <a:t>I</a:t>
                      </a:r>
                      <a:r>
                        <a:rPr lang="en-US" b="1" dirty="0" smtClean="0">
                          <a:solidFill>
                            <a:srgbClr val="00B050"/>
                          </a:solidFill>
                        </a:rPr>
                        <a:t> </a:t>
                      </a:r>
                      <a:r>
                        <a:rPr lang="en-US" sz="1000" b="1" dirty="0" smtClean="0">
                          <a:solidFill>
                            <a:srgbClr val="00B050"/>
                          </a:solidFill>
                        </a:rPr>
                        <a:t>What ISSUE(S)</a:t>
                      </a:r>
                      <a:r>
                        <a:rPr lang="en-US" sz="1000" b="1" baseline="0" dirty="0" smtClean="0">
                          <a:solidFill>
                            <a:srgbClr val="00B050"/>
                          </a:solidFill>
                        </a:rPr>
                        <a:t> are raised in the attorney’s response?</a:t>
                      </a:r>
                      <a:endParaRPr lang="en-US" sz="1000" dirty="0">
                        <a:solidFill>
                          <a:srgbClr val="00B050"/>
                        </a:solidFill>
                      </a:endParaRPr>
                    </a:p>
                  </a:txBody>
                  <a:tcPr/>
                </a:tc>
                <a:tc>
                  <a:txBody>
                    <a:bodyPr/>
                    <a:lstStyle/>
                    <a:p>
                      <a:r>
                        <a:rPr lang="en-US" sz="1200" kern="1200" dirty="0" smtClean="0">
                          <a:solidFill>
                            <a:schemeClr val="dk1"/>
                          </a:solidFill>
                          <a:effectLst/>
                          <a:latin typeface="+mn-lt"/>
                          <a:ea typeface="+mn-ea"/>
                          <a:cs typeface="+mn-cs"/>
                        </a:rPr>
                        <a:t>Applicant argues examiner has not established obviousness of claim 1</a:t>
                      </a:r>
                      <a:endParaRPr lang="en-US" sz="1200" dirty="0"/>
                    </a:p>
                  </a:txBody>
                  <a:tcPr/>
                </a:tc>
                <a:extLst>
                  <a:ext uri="{0D108BD9-81ED-4DB2-BD59-A6C34878D82A}">
                    <a16:rowId xmlns:a16="http://schemas.microsoft.com/office/drawing/2014/main" val="12938850"/>
                  </a:ext>
                </a:extLst>
              </a:tr>
              <a:tr h="1160693">
                <a:tc>
                  <a:txBody>
                    <a:bodyPr/>
                    <a:lstStyle/>
                    <a:p>
                      <a:r>
                        <a:rPr lang="en-US" b="1" u="sng" dirty="0" smtClean="0">
                          <a:solidFill>
                            <a:srgbClr val="0070C0"/>
                          </a:solidFill>
                        </a:rPr>
                        <a:t>R</a:t>
                      </a:r>
                      <a:r>
                        <a:rPr lang="en-US" b="1" dirty="0" smtClean="0">
                          <a:solidFill>
                            <a:srgbClr val="0070C0"/>
                          </a:solidFill>
                        </a:rPr>
                        <a:t> </a:t>
                      </a:r>
                      <a:r>
                        <a:rPr lang="en-US" sz="1400" b="1" kern="1200" dirty="0" smtClean="0">
                          <a:solidFill>
                            <a:srgbClr val="0070C0"/>
                          </a:solidFill>
                          <a:effectLst/>
                          <a:latin typeface="+mn-lt"/>
                          <a:ea typeface="+mn-ea"/>
                          <a:cs typeface="+mn-cs"/>
                        </a:rPr>
                        <a:t>What are the applicable RULE(S)?</a:t>
                      </a:r>
                      <a:endParaRPr lang="en-US" sz="1400" b="0" dirty="0">
                        <a:solidFill>
                          <a:srgbClr val="0070C0"/>
                        </a:solidFill>
                      </a:endParaRPr>
                    </a:p>
                  </a:txBody>
                  <a:tcPr/>
                </a:tc>
                <a:tc>
                  <a:txBody>
                    <a:bodyPr/>
                    <a:lstStyle/>
                    <a:p>
                      <a:pPr marL="227013" lvl="0" indent="-227013">
                        <a:buFont typeface="+mj-lt"/>
                        <a:buAutoNum type="romanUcPeriod"/>
                      </a:pPr>
                      <a:r>
                        <a:rPr lang="en-US" sz="1400" kern="1200" dirty="0" smtClean="0">
                          <a:solidFill>
                            <a:schemeClr val="dk1"/>
                          </a:solidFill>
                          <a:effectLst/>
                          <a:latin typeface="+mn-lt"/>
                          <a:ea typeface="+mn-ea"/>
                          <a:cs typeface="+mn-cs"/>
                        </a:rPr>
                        <a:t>Requirements for </a:t>
                      </a:r>
                      <a:r>
                        <a:rPr lang="en-US" sz="1400" b="1" kern="1200" dirty="0" smtClean="0">
                          <a:solidFill>
                            <a:schemeClr val="dk1"/>
                          </a:solidFill>
                          <a:effectLst/>
                          <a:latin typeface="+mn-lt"/>
                          <a:ea typeface="+mn-ea"/>
                          <a:cs typeface="+mn-cs"/>
                        </a:rPr>
                        <a:t>proper response</a:t>
                      </a:r>
                      <a:r>
                        <a:rPr lang="en-US" sz="1400" kern="1200" dirty="0" smtClean="0">
                          <a:solidFill>
                            <a:schemeClr val="dk1"/>
                          </a:solidFill>
                          <a:effectLst/>
                          <a:latin typeface="+mn-lt"/>
                          <a:ea typeface="+mn-ea"/>
                          <a:cs typeface="+mn-cs"/>
                        </a:rPr>
                        <a:t> to rejection may be found in 37 CFR 1.111(b) and MPEP § 714.02; see also 707.07(a) </a:t>
                      </a:r>
                    </a:p>
                    <a:p>
                      <a:pPr marL="227013" lvl="0" indent="-227013">
                        <a:buFont typeface="+mj-lt"/>
                        <a:buAutoNum type="romanUcPeriod"/>
                      </a:pPr>
                      <a:r>
                        <a:rPr lang="en-US" sz="1400" kern="1200" dirty="0" smtClean="0">
                          <a:solidFill>
                            <a:schemeClr val="dk1"/>
                          </a:solidFill>
                          <a:effectLst/>
                          <a:latin typeface="+mn-lt"/>
                          <a:ea typeface="+mn-ea"/>
                          <a:cs typeface="+mn-cs"/>
                        </a:rPr>
                        <a:t>Requirements for </a:t>
                      </a:r>
                      <a:r>
                        <a:rPr lang="en-US" sz="1400" b="1" kern="1200" dirty="0" smtClean="0">
                          <a:solidFill>
                            <a:schemeClr val="dk1"/>
                          </a:solidFill>
                          <a:effectLst/>
                          <a:latin typeface="+mn-lt"/>
                          <a:ea typeface="+mn-ea"/>
                          <a:cs typeface="+mn-cs"/>
                        </a:rPr>
                        <a:t>obviousness</a:t>
                      </a:r>
                      <a:r>
                        <a:rPr lang="en-US" sz="1400" kern="1200" dirty="0" smtClean="0">
                          <a:solidFill>
                            <a:schemeClr val="dk1"/>
                          </a:solidFill>
                          <a:effectLst/>
                          <a:latin typeface="+mn-lt"/>
                          <a:ea typeface="+mn-ea"/>
                          <a:cs typeface="+mn-cs"/>
                        </a:rPr>
                        <a:t> discussed in MPEP § 2142</a:t>
                      </a:r>
                    </a:p>
                  </a:txBody>
                  <a:tcPr/>
                </a:tc>
                <a:extLst>
                  <a:ext uri="{0D108BD9-81ED-4DB2-BD59-A6C34878D82A}">
                    <a16:rowId xmlns:a16="http://schemas.microsoft.com/office/drawing/2014/main" val="3951957179"/>
                  </a:ext>
                </a:extLst>
              </a:tr>
              <a:tr h="835586">
                <a:tc>
                  <a:txBody>
                    <a:bodyPr/>
                    <a:lstStyle/>
                    <a:p>
                      <a:r>
                        <a:rPr lang="en-US" b="1" u="sng" dirty="0" smtClean="0">
                          <a:solidFill>
                            <a:srgbClr val="FF0000"/>
                          </a:solidFill>
                        </a:rPr>
                        <a:t>A</a:t>
                      </a:r>
                      <a:r>
                        <a:rPr lang="en-US" b="1" dirty="0" smtClean="0">
                          <a:solidFill>
                            <a:srgbClr val="FF0000"/>
                          </a:solidFill>
                        </a:rPr>
                        <a:t> </a:t>
                      </a:r>
                      <a:r>
                        <a:rPr lang="en-US" sz="1000" b="1" kern="1200" dirty="0" smtClean="0">
                          <a:solidFill>
                            <a:srgbClr val="FF0000"/>
                          </a:solidFill>
                          <a:effectLst/>
                          <a:latin typeface="+mn-lt"/>
                          <a:ea typeface="+mn-ea"/>
                          <a:cs typeface="+mn-cs"/>
                        </a:rPr>
                        <a:t>How would you ANALYZE your rejection and the attorney’s response in view of the rule(s)?</a:t>
                      </a:r>
                      <a:endParaRPr lang="en-US" sz="1000" kern="1200" dirty="0">
                        <a:solidFill>
                          <a:srgbClr val="FF0000"/>
                        </a:solidFill>
                        <a:effectLst/>
                        <a:latin typeface="+mn-lt"/>
                        <a:ea typeface="+mn-ea"/>
                        <a:cs typeface="+mn-cs"/>
                      </a:endParaRPr>
                    </a:p>
                  </a:txBody>
                  <a:tcPr/>
                </a:tc>
                <a:tc>
                  <a:txBody>
                    <a:bodyPr/>
                    <a:lstStyle/>
                    <a:p>
                      <a:endParaRPr lang="en-US" dirty="0"/>
                    </a:p>
                  </a:txBody>
                  <a:tcPr/>
                </a:tc>
                <a:extLst>
                  <a:ext uri="{0D108BD9-81ED-4DB2-BD59-A6C34878D82A}">
                    <a16:rowId xmlns:a16="http://schemas.microsoft.com/office/drawing/2014/main" val="4202726561"/>
                  </a:ext>
                </a:extLst>
              </a:tr>
              <a:tr h="462104">
                <a:tc>
                  <a:txBody>
                    <a:bodyPr/>
                    <a:lstStyle/>
                    <a:p>
                      <a:r>
                        <a:rPr lang="en-US" b="1" u="sng" dirty="0" smtClean="0">
                          <a:solidFill>
                            <a:srgbClr val="7030A0"/>
                          </a:solidFill>
                        </a:rPr>
                        <a:t>C</a:t>
                      </a:r>
                      <a:r>
                        <a:rPr lang="en-US" b="1" dirty="0" smtClean="0">
                          <a:solidFill>
                            <a:srgbClr val="7030A0"/>
                          </a:solidFill>
                        </a:rPr>
                        <a:t> </a:t>
                      </a:r>
                      <a:r>
                        <a:rPr lang="en-US" sz="1000" b="1" kern="1200" dirty="0" smtClean="0">
                          <a:solidFill>
                            <a:srgbClr val="7030A0"/>
                          </a:solidFill>
                          <a:effectLst/>
                          <a:latin typeface="+mn-lt"/>
                          <a:ea typeface="+mn-ea"/>
                          <a:cs typeface="+mn-cs"/>
                        </a:rPr>
                        <a:t>What are the CONCLUSION(S)?</a:t>
                      </a:r>
                      <a:endParaRPr lang="en-US" sz="1000" b="0" dirty="0">
                        <a:solidFill>
                          <a:srgbClr val="7030A0"/>
                        </a:solidFill>
                      </a:endParaRPr>
                    </a:p>
                  </a:txBody>
                  <a:tcPr/>
                </a:tc>
                <a:tc>
                  <a:txBody>
                    <a:bodyPr/>
                    <a:lstStyle/>
                    <a:p>
                      <a:endParaRPr lang="en-US" dirty="0"/>
                    </a:p>
                  </a:txBody>
                  <a:tcPr/>
                </a:tc>
                <a:extLst>
                  <a:ext uri="{0D108BD9-81ED-4DB2-BD59-A6C34878D82A}">
                    <a16:rowId xmlns:a16="http://schemas.microsoft.com/office/drawing/2014/main" val="946882880"/>
                  </a:ext>
                </a:extLst>
              </a:tr>
            </a:tbl>
          </a:graphicData>
        </a:graphic>
      </p:graphicFrame>
      <p:sp>
        <p:nvSpPr>
          <p:cNvPr id="4" name="Slide Number Placeholder 3"/>
          <p:cNvSpPr>
            <a:spLocks noGrp="1"/>
          </p:cNvSpPr>
          <p:nvPr>
            <p:ph type="sldNum" sz="quarter" idx="12"/>
          </p:nvPr>
        </p:nvSpPr>
        <p:spPr/>
        <p:txBody>
          <a:bodyPr/>
          <a:lstStyle/>
          <a:p>
            <a:fld id="{92DA454B-C859-4892-B9FA-68B588C9F547}" type="slidenum">
              <a:rPr lang="en-US" smtClean="0"/>
              <a:t>21</a:t>
            </a:fld>
            <a:endParaRPr lang="en-US"/>
          </a:p>
        </p:txBody>
      </p:sp>
      <p:sp>
        <p:nvSpPr>
          <p:cNvPr id="2" name="Date Placeholder 1"/>
          <p:cNvSpPr>
            <a:spLocks noGrp="1"/>
          </p:cNvSpPr>
          <p:nvPr>
            <p:ph type="dt" sz="half" idx="10"/>
          </p:nvPr>
        </p:nvSpPr>
        <p:spPr/>
        <p:txBody>
          <a:bodyPr/>
          <a:lstStyle/>
          <a:p>
            <a:r>
              <a:rPr lang="en-US" smtClean="0"/>
              <a:t>Summer/Fall 2018</a:t>
            </a:r>
            <a:endParaRPr lang="en-US" dirty="0"/>
          </a:p>
        </p:txBody>
      </p:sp>
    </p:spTree>
    <p:extLst>
      <p:ext uri="{BB962C8B-B14F-4D97-AF65-F5344CB8AC3E}">
        <p14:creationId xmlns:p14="http://schemas.microsoft.com/office/powerpoint/2010/main" val="12713426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728315" y="229389"/>
            <a:ext cx="1290994" cy="276999"/>
          </a:xfrm>
          <a:prstGeom prst="rect">
            <a:avLst/>
          </a:prstGeom>
          <a:noFill/>
        </p:spPr>
        <p:txBody>
          <a:bodyPr wrap="none" rtlCol="0">
            <a:spAutoFit/>
          </a:bodyPr>
          <a:lstStyle/>
          <a:p>
            <a:r>
              <a:rPr lang="en-US" sz="1200" dirty="0" smtClean="0"/>
              <a:t>Worksheet Pg. 5</a:t>
            </a:r>
            <a:endParaRPr lang="en-US" sz="1200" dirty="0"/>
          </a:p>
        </p:txBody>
      </p:sp>
      <p:sp>
        <p:nvSpPr>
          <p:cNvPr id="6" name="Title 5"/>
          <p:cNvSpPr>
            <a:spLocks noGrp="1"/>
          </p:cNvSpPr>
          <p:nvPr>
            <p:ph type="title"/>
          </p:nvPr>
        </p:nvSpPr>
        <p:spPr>
          <a:xfrm>
            <a:off x="457200" y="378022"/>
            <a:ext cx="8229600" cy="633482"/>
          </a:xfrm>
        </p:spPr>
        <p:txBody>
          <a:bodyPr>
            <a:normAutofit/>
          </a:bodyPr>
          <a:lstStyle/>
          <a:p>
            <a:r>
              <a:rPr lang="en-US" sz="3000" dirty="0"/>
              <a:t>Chemical Example A: </a:t>
            </a:r>
            <a:r>
              <a:rPr lang="en-US" sz="3000" dirty="0" smtClean="0">
                <a:solidFill>
                  <a:srgbClr val="00B050"/>
                </a:solidFill>
              </a:rPr>
              <a:t>I</a:t>
            </a:r>
            <a:r>
              <a:rPr lang="en-US" sz="3000" dirty="0" smtClean="0">
                <a:solidFill>
                  <a:srgbClr val="0070C0"/>
                </a:solidFill>
              </a:rPr>
              <a:t>R</a:t>
            </a:r>
            <a:r>
              <a:rPr lang="en-US" sz="3000" dirty="0" smtClean="0">
                <a:solidFill>
                  <a:srgbClr val="FF0000"/>
                </a:solidFill>
              </a:rPr>
              <a:t>A</a:t>
            </a:r>
            <a:r>
              <a:rPr lang="en-US" sz="3000" dirty="0" smtClean="0">
                <a:solidFill>
                  <a:srgbClr val="7030A0"/>
                </a:solidFill>
              </a:rPr>
              <a:t>C</a:t>
            </a:r>
            <a:r>
              <a:rPr lang="en-US" sz="3000" dirty="0" smtClean="0"/>
              <a:t> </a:t>
            </a:r>
            <a:r>
              <a:rPr lang="en-US" sz="3000" dirty="0"/>
              <a:t>Worksheet (</a:t>
            </a:r>
            <a:r>
              <a:rPr lang="en-US" sz="3000" i="1" dirty="0"/>
              <a:t>cont</a:t>
            </a:r>
            <a:r>
              <a:rPr lang="en-US" sz="3000" dirty="0"/>
              <a: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70077536"/>
              </p:ext>
            </p:extLst>
          </p:nvPr>
        </p:nvGraphicFramePr>
        <p:xfrm>
          <a:off x="242761" y="977897"/>
          <a:ext cx="8776548" cy="4226560"/>
        </p:xfrm>
        <a:graphic>
          <a:graphicData uri="http://schemas.openxmlformats.org/drawingml/2006/table">
            <a:tbl>
              <a:tblPr firstRow="1" bandRow="1">
                <a:tableStyleId>{5C22544A-7EE6-4342-B048-85BDC9FD1C3A}</a:tableStyleId>
              </a:tblPr>
              <a:tblGrid>
                <a:gridCol w="2619157">
                  <a:extLst>
                    <a:ext uri="{9D8B030D-6E8A-4147-A177-3AD203B41FA5}">
                      <a16:colId xmlns:a16="http://schemas.microsoft.com/office/drawing/2014/main" val="281044232"/>
                    </a:ext>
                  </a:extLst>
                </a:gridCol>
                <a:gridCol w="6157391">
                  <a:extLst>
                    <a:ext uri="{9D8B030D-6E8A-4147-A177-3AD203B41FA5}">
                      <a16:colId xmlns:a16="http://schemas.microsoft.com/office/drawing/2014/main" val="2716116982"/>
                    </a:ext>
                  </a:extLst>
                </a:gridCol>
              </a:tblGrid>
              <a:tr h="370840">
                <a:tc>
                  <a:txBody>
                    <a:bodyPr/>
                    <a:lstStyle/>
                    <a:p>
                      <a:r>
                        <a:rPr lang="en-US" sz="2000" dirty="0" smtClean="0">
                          <a:solidFill>
                            <a:srgbClr val="00B050"/>
                          </a:solidFill>
                        </a:rPr>
                        <a:t>I</a:t>
                      </a:r>
                      <a:r>
                        <a:rPr lang="en-US" sz="2000" dirty="0" smtClean="0">
                          <a:solidFill>
                            <a:srgbClr val="0070C0"/>
                          </a:solidFill>
                        </a:rPr>
                        <a:t>R</a:t>
                      </a:r>
                      <a:r>
                        <a:rPr lang="en-US" sz="2000" dirty="0" smtClean="0">
                          <a:solidFill>
                            <a:srgbClr val="FF0000"/>
                          </a:solidFill>
                        </a:rPr>
                        <a:t>A</a:t>
                      </a:r>
                      <a:r>
                        <a:rPr lang="en-US" sz="2000" dirty="0" smtClean="0">
                          <a:solidFill>
                            <a:srgbClr val="7030A0"/>
                          </a:solidFill>
                        </a:rPr>
                        <a:t>C</a:t>
                      </a:r>
                      <a:endParaRPr lang="en-US" sz="2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smtClean="0"/>
                        <a:t>Chemical</a:t>
                      </a:r>
                      <a:r>
                        <a:rPr lang="en-US" sz="2000" baseline="0" dirty="0" smtClean="0"/>
                        <a:t> Example A</a:t>
                      </a:r>
                      <a:endParaRPr lang="en-US" sz="2000" dirty="0" smtClean="0"/>
                    </a:p>
                  </a:txBody>
                  <a:tcPr/>
                </a:tc>
                <a:extLst>
                  <a:ext uri="{0D108BD9-81ED-4DB2-BD59-A6C34878D82A}">
                    <a16:rowId xmlns:a16="http://schemas.microsoft.com/office/drawing/2014/main" val="241957942"/>
                  </a:ext>
                </a:extLst>
              </a:tr>
              <a:tr h="370840">
                <a:tc>
                  <a:txBody>
                    <a:bodyPr/>
                    <a:lstStyle/>
                    <a:p>
                      <a:r>
                        <a:rPr lang="en-US" b="1" u="sng" dirty="0" smtClean="0">
                          <a:solidFill>
                            <a:srgbClr val="FF0000"/>
                          </a:solidFill>
                        </a:rPr>
                        <a:t>A</a:t>
                      </a:r>
                      <a:r>
                        <a:rPr lang="en-US" b="1" dirty="0" smtClean="0">
                          <a:solidFill>
                            <a:srgbClr val="FF0000"/>
                          </a:solidFill>
                        </a:rPr>
                        <a:t> </a:t>
                      </a:r>
                      <a:r>
                        <a:rPr lang="en-US" sz="1400" b="1" kern="1200" dirty="0" smtClean="0">
                          <a:solidFill>
                            <a:srgbClr val="FF0000"/>
                          </a:solidFill>
                          <a:effectLst/>
                          <a:latin typeface="+mn-lt"/>
                          <a:ea typeface="+mn-ea"/>
                          <a:cs typeface="+mn-cs"/>
                        </a:rPr>
                        <a:t>How would you ANALYZE your rejection and the attorney’s response in view of the rule(s)?</a:t>
                      </a:r>
                      <a:endParaRPr lang="en-US" sz="1400" kern="1200" dirty="0">
                        <a:solidFill>
                          <a:srgbClr val="FF0000"/>
                        </a:solidFill>
                        <a:effectLst/>
                        <a:latin typeface="+mn-lt"/>
                        <a:ea typeface="+mn-ea"/>
                        <a:cs typeface="+mn-cs"/>
                      </a:endParaRPr>
                    </a:p>
                  </a:txBody>
                  <a:tcPr/>
                </a:tc>
                <a:tc>
                  <a:txBody>
                    <a:bodyPr/>
                    <a:lstStyle/>
                    <a:p>
                      <a:pPr marL="169863" lvl="0" indent="-169863">
                        <a:buFont typeface="+mj-lt"/>
                        <a:buAutoNum type="romanUcPeriod"/>
                      </a:pPr>
                      <a:r>
                        <a:rPr lang="en-US" sz="1300" kern="1200" dirty="0" smtClean="0">
                          <a:solidFill>
                            <a:schemeClr val="dk1"/>
                          </a:solidFill>
                          <a:effectLst/>
                          <a:latin typeface="+mn-lt"/>
                          <a:ea typeface="+mn-ea"/>
                          <a:cs typeface="+mn-cs"/>
                        </a:rPr>
                        <a:t>Proper response</a:t>
                      </a:r>
                    </a:p>
                    <a:p>
                      <a:pPr marL="339725" lvl="1" indent="-169863">
                        <a:buFont typeface="+mj-lt"/>
                        <a:buAutoNum type="alphaLcPeriod"/>
                      </a:pPr>
                      <a:r>
                        <a:rPr lang="en-US" sz="1300" kern="1200" dirty="0" smtClean="0">
                          <a:solidFill>
                            <a:schemeClr val="dk1"/>
                          </a:solidFill>
                          <a:effectLst/>
                          <a:latin typeface="+mn-lt"/>
                          <a:ea typeface="+mn-ea"/>
                          <a:cs typeface="+mn-cs"/>
                        </a:rPr>
                        <a:t>Remarks do not provide any specific reasons as to why either the findings of fact or the legal conclusion of obviousness is allegedly in error</a:t>
                      </a:r>
                    </a:p>
                    <a:p>
                      <a:pPr marL="339725" lvl="1" indent="-169863">
                        <a:buFont typeface="+mj-lt"/>
                        <a:buAutoNum type="alphaLcPeriod"/>
                      </a:pPr>
                      <a:r>
                        <a:rPr lang="en-US" sz="1300" kern="1200" dirty="0" smtClean="0">
                          <a:solidFill>
                            <a:schemeClr val="dk1"/>
                          </a:solidFill>
                          <a:effectLst/>
                          <a:latin typeface="+mn-lt"/>
                          <a:ea typeface="+mn-ea"/>
                          <a:cs typeface="+mn-cs"/>
                        </a:rPr>
                        <a:t>Legal decisions cited discuss various aspects of an obviousness analysis but arguments make only generalizations not tied to the facts of the cases</a:t>
                      </a:r>
                    </a:p>
                    <a:p>
                      <a:pPr marL="169863" lvl="0" indent="-169863">
                        <a:buFont typeface="+mj-lt"/>
                        <a:buAutoNum type="romanUcPeriod"/>
                      </a:pPr>
                      <a:r>
                        <a:rPr lang="en-US" sz="1300" kern="1200" dirty="0" smtClean="0">
                          <a:solidFill>
                            <a:schemeClr val="dk1"/>
                          </a:solidFill>
                          <a:effectLst/>
                          <a:latin typeface="+mn-lt"/>
                          <a:ea typeface="+mn-ea"/>
                          <a:cs typeface="+mn-cs"/>
                        </a:rPr>
                        <a:t>Obviousness</a:t>
                      </a:r>
                    </a:p>
                    <a:p>
                      <a:pPr marL="339725" lvl="1" indent="-169863">
                        <a:buFont typeface="+mj-lt"/>
                        <a:buAutoNum type="alphaLcPeriod"/>
                      </a:pPr>
                      <a:r>
                        <a:rPr lang="en-US" sz="1300" kern="1200" dirty="0" smtClean="0">
                          <a:solidFill>
                            <a:schemeClr val="dk1"/>
                          </a:solidFill>
                          <a:effectLst/>
                          <a:latin typeface="+mn-lt"/>
                          <a:ea typeface="+mn-ea"/>
                          <a:cs typeface="+mn-cs"/>
                        </a:rPr>
                        <a:t>As stated in previous Office Action (OA), Diamond discloses that non-steroidal anti-inflammatory drugs (NSAIDs) can be transported through skin when formulated together with Compound A and applied topically, and only difference between claim 1 and teachings of Diamond is that NSAID is indomethacin</a:t>
                      </a:r>
                    </a:p>
                    <a:p>
                      <a:pPr marL="339725" lvl="1" indent="-169863">
                        <a:buFont typeface="+mj-lt"/>
                        <a:buAutoNum type="alphaLcPeriod"/>
                      </a:pPr>
                      <a:r>
                        <a:rPr lang="en-US" sz="1300" kern="1200" dirty="0" smtClean="0">
                          <a:solidFill>
                            <a:schemeClr val="dk1"/>
                          </a:solidFill>
                          <a:effectLst/>
                          <a:latin typeface="+mn-lt"/>
                          <a:ea typeface="+mn-ea"/>
                          <a:cs typeface="+mn-cs"/>
                        </a:rPr>
                        <a:t>OA also explained that Sanford teaches that indomethacin is NSAID that is known to inhibit prostaglandin synthesis and to reduce pain</a:t>
                      </a:r>
                    </a:p>
                    <a:p>
                      <a:pPr marL="339725" lvl="1" indent="-169863">
                        <a:buFont typeface="+mj-lt"/>
                        <a:buAutoNum type="alphaLcPeriod"/>
                      </a:pPr>
                      <a:r>
                        <a:rPr lang="en-US" sz="1300" kern="1200" dirty="0" smtClean="0">
                          <a:solidFill>
                            <a:schemeClr val="dk1"/>
                          </a:solidFill>
                          <a:effectLst/>
                          <a:latin typeface="+mn-lt"/>
                          <a:ea typeface="+mn-ea"/>
                          <a:cs typeface="+mn-cs"/>
                        </a:rPr>
                        <a:t>OA properly applied rule to facts because PHOSITA would reasonably have expected that by selecting Sanford’s indomethacin as NSAID for use in topical skin treatment formulation of Diamond, composition would be obtained that was effective for treating skin disorder </a:t>
                      </a:r>
                    </a:p>
                  </a:txBody>
                  <a:tcPr/>
                </a:tc>
                <a:extLst>
                  <a:ext uri="{0D108BD9-81ED-4DB2-BD59-A6C34878D82A}">
                    <a16:rowId xmlns:a16="http://schemas.microsoft.com/office/drawing/2014/main" val="4202726561"/>
                  </a:ext>
                </a:extLst>
              </a:tr>
              <a:tr h="370840">
                <a:tc>
                  <a:txBody>
                    <a:bodyPr/>
                    <a:lstStyle/>
                    <a:p>
                      <a:r>
                        <a:rPr lang="en-US" b="1" u="sng" dirty="0" smtClean="0">
                          <a:solidFill>
                            <a:srgbClr val="7030A0"/>
                          </a:solidFill>
                        </a:rPr>
                        <a:t>C</a:t>
                      </a:r>
                      <a:r>
                        <a:rPr lang="en-US" b="1" dirty="0" smtClean="0">
                          <a:solidFill>
                            <a:srgbClr val="7030A0"/>
                          </a:solidFill>
                        </a:rPr>
                        <a:t> </a:t>
                      </a:r>
                      <a:r>
                        <a:rPr lang="en-US" sz="1000" b="1" kern="1200" dirty="0" smtClean="0">
                          <a:solidFill>
                            <a:srgbClr val="7030A0"/>
                          </a:solidFill>
                          <a:effectLst/>
                          <a:latin typeface="+mn-lt"/>
                          <a:ea typeface="+mn-ea"/>
                          <a:cs typeface="+mn-cs"/>
                        </a:rPr>
                        <a:t>What are the CONCLUSION(S)?</a:t>
                      </a:r>
                      <a:endParaRPr lang="en-US" sz="1000" b="0" dirty="0">
                        <a:solidFill>
                          <a:srgbClr val="7030A0"/>
                        </a:solidFill>
                      </a:endParaRPr>
                    </a:p>
                  </a:txBody>
                  <a:tcPr/>
                </a:tc>
                <a:tc>
                  <a:txBody>
                    <a:bodyPr/>
                    <a:lstStyle/>
                    <a:p>
                      <a:endParaRPr lang="en-US" dirty="0"/>
                    </a:p>
                  </a:txBody>
                  <a:tcPr/>
                </a:tc>
                <a:extLst>
                  <a:ext uri="{0D108BD9-81ED-4DB2-BD59-A6C34878D82A}">
                    <a16:rowId xmlns:a16="http://schemas.microsoft.com/office/drawing/2014/main" val="946882880"/>
                  </a:ext>
                </a:extLst>
              </a:tr>
            </a:tbl>
          </a:graphicData>
        </a:graphic>
      </p:graphicFrame>
      <p:sp>
        <p:nvSpPr>
          <p:cNvPr id="4" name="Slide Number Placeholder 3"/>
          <p:cNvSpPr>
            <a:spLocks noGrp="1"/>
          </p:cNvSpPr>
          <p:nvPr>
            <p:ph type="sldNum" sz="quarter" idx="12"/>
          </p:nvPr>
        </p:nvSpPr>
        <p:spPr/>
        <p:txBody>
          <a:bodyPr/>
          <a:lstStyle/>
          <a:p>
            <a:fld id="{92DA454B-C859-4892-B9FA-68B588C9F547}" type="slidenum">
              <a:rPr lang="en-US" smtClean="0"/>
              <a:t>22</a:t>
            </a:fld>
            <a:endParaRPr lang="en-US"/>
          </a:p>
        </p:txBody>
      </p:sp>
      <p:sp>
        <p:nvSpPr>
          <p:cNvPr id="2" name="Date Placeholder 1"/>
          <p:cNvSpPr>
            <a:spLocks noGrp="1"/>
          </p:cNvSpPr>
          <p:nvPr>
            <p:ph type="dt" sz="half" idx="10"/>
          </p:nvPr>
        </p:nvSpPr>
        <p:spPr/>
        <p:txBody>
          <a:bodyPr/>
          <a:lstStyle/>
          <a:p>
            <a:r>
              <a:rPr lang="en-US" smtClean="0"/>
              <a:t>Summer/Fall 2018</a:t>
            </a:r>
            <a:endParaRPr lang="en-US" dirty="0"/>
          </a:p>
        </p:txBody>
      </p:sp>
    </p:spTree>
    <p:extLst>
      <p:ext uri="{BB962C8B-B14F-4D97-AF65-F5344CB8AC3E}">
        <p14:creationId xmlns:p14="http://schemas.microsoft.com/office/powerpoint/2010/main" val="15239301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728315" y="229389"/>
            <a:ext cx="1290994" cy="276999"/>
          </a:xfrm>
          <a:prstGeom prst="rect">
            <a:avLst/>
          </a:prstGeom>
          <a:noFill/>
        </p:spPr>
        <p:txBody>
          <a:bodyPr wrap="none" rtlCol="0">
            <a:spAutoFit/>
          </a:bodyPr>
          <a:lstStyle/>
          <a:p>
            <a:r>
              <a:rPr lang="en-US" sz="1200" dirty="0" smtClean="0"/>
              <a:t>Worksheet Pg. 5</a:t>
            </a:r>
            <a:endParaRPr lang="en-US" sz="1200" dirty="0"/>
          </a:p>
        </p:txBody>
      </p:sp>
      <p:sp>
        <p:nvSpPr>
          <p:cNvPr id="6" name="Title 5"/>
          <p:cNvSpPr>
            <a:spLocks noGrp="1"/>
          </p:cNvSpPr>
          <p:nvPr>
            <p:ph type="title"/>
          </p:nvPr>
        </p:nvSpPr>
        <p:spPr>
          <a:xfrm>
            <a:off x="457200" y="378022"/>
            <a:ext cx="8229600" cy="633482"/>
          </a:xfrm>
        </p:spPr>
        <p:txBody>
          <a:bodyPr>
            <a:normAutofit/>
          </a:bodyPr>
          <a:lstStyle/>
          <a:p>
            <a:r>
              <a:rPr lang="en-US" sz="3000" dirty="0"/>
              <a:t>Chemical Example A: </a:t>
            </a:r>
            <a:r>
              <a:rPr lang="en-US" sz="3000" dirty="0" smtClean="0">
                <a:solidFill>
                  <a:srgbClr val="00B050"/>
                </a:solidFill>
              </a:rPr>
              <a:t>I</a:t>
            </a:r>
            <a:r>
              <a:rPr lang="en-US" sz="3000" dirty="0" smtClean="0">
                <a:solidFill>
                  <a:srgbClr val="0070C0"/>
                </a:solidFill>
              </a:rPr>
              <a:t>R</a:t>
            </a:r>
            <a:r>
              <a:rPr lang="en-US" sz="3000" dirty="0" smtClean="0">
                <a:solidFill>
                  <a:srgbClr val="FF0000"/>
                </a:solidFill>
              </a:rPr>
              <a:t>A</a:t>
            </a:r>
            <a:r>
              <a:rPr lang="en-US" sz="3000" dirty="0" smtClean="0">
                <a:solidFill>
                  <a:srgbClr val="7030A0"/>
                </a:solidFill>
              </a:rPr>
              <a:t>C</a:t>
            </a:r>
            <a:r>
              <a:rPr lang="en-US" sz="3000" dirty="0" smtClean="0"/>
              <a:t> </a:t>
            </a:r>
            <a:r>
              <a:rPr lang="en-US" sz="3000" dirty="0"/>
              <a:t>Worksheet (</a:t>
            </a:r>
            <a:r>
              <a:rPr lang="en-US" sz="3000" i="1" dirty="0"/>
              <a:t>cont</a:t>
            </a:r>
            <a:r>
              <a:rPr lang="en-US" sz="3000" dirty="0"/>
              <a: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84476777"/>
              </p:ext>
            </p:extLst>
          </p:nvPr>
        </p:nvGraphicFramePr>
        <p:xfrm>
          <a:off x="242761" y="890124"/>
          <a:ext cx="8776548" cy="4145280"/>
        </p:xfrm>
        <a:graphic>
          <a:graphicData uri="http://schemas.openxmlformats.org/drawingml/2006/table">
            <a:tbl>
              <a:tblPr firstRow="1" bandRow="1">
                <a:tableStyleId>{5C22544A-7EE6-4342-B048-85BDC9FD1C3A}</a:tableStyleId>
              </a:tblPr>
              <a:tblGrid>
                <a:gridCol w="2619157">
                  <a:extLst>
                    <a:ext uri="{9D8B030D-6E8A-4147-A177-3AD203B41FA5}">
                      <a16:colId xmlns:a16="http://schemas.microsoft.com/office/drawing/2014/main" val="281044232"/>
                    </a:ext>
                  </a:extLst>
                </a:gridCol>
                <a:gridCol w="6157391">
                  <a:extLst>
                    <a:ext uri="{9D8B030D-6E8A-4147-A177-3AD203B41FA5}">
                      <a16:colId xmlns:a16="http://schemas.microsoft.com/office/drawing/2014/main" val="2716116982"/>
                    </a:ext>
                  </a:extLst>
                </a:gridCol>
              </a:tblGrid>
              <a:tr h="370840">
                <a:tc>
                  <a:txBody>
                    <a:bodyPr/>
                    <a:lstStyle/>
                    <a:p>
                      <a:r>
                        <a:rPr lang="en-US" sz="2000" dirty="0" smtClean="0">
                          <a:solidFill>
                            <a:srgbClr val="00B050"/>
                          </a:solidFill>
                        </a:rPr>
                        <a:t>I</a:t>
                      </a:r>
                      <a:r>
                        <a:rPr lang="en-US" sz="2000" dirty="0" smtClean="0">
                          <a:solidFill>
                            <a:srgbClr val="0070C0"/>
                          </a:solidFill>
                        </a:rPr>
                        <a:t>R</a:t>
                      </a:r>
                      <a:r>
                        <a:rPr lang="en-US" sz="2000" dirty="0" smtClean="0">
                          <a:solidFill>
                            <a:srgbClr val="FF0000"/>
                          </a:solidFill>
                        </a:rPr>
                        <a:t>A</a:t>
                      </a:r>
                      <a:r>
                        <a:rPr lang="en-US" sz="2000" dirty="0" smtClean="0">
                          <a:solidFill>
                            <a:srgbClr val="7030A0"/>
                          </a:solidFill>
                        </a:rPr>
                        <a:t>C</a:t>
                      </a:r>
                      <a:endParaRPr lang="en-US" sz="2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smtClean="0"/>
                        <a:t>Chemical</a:t>
                      </a:r>
                      <a:r>
                        <a:rPr lang="en-US" sz="2000" baseline="0" dirty="0" smtClean="0"/>
                        <a:t> Example A</a:t>
                      </a:r>
                      <a:endParaRPr lang="en-US" sz="2000" dirty="0" smtClean="0"/>
                    </a:p>
                  </a:txBody>
                  <a:tcPr/>
                </a:tc>
                <a:extLst>
                  <a:ext uri="{0D108BD9-81ED-4DB2-BD59-A6C34878D82A}">
                    <a16:rowId xmlns:a16="http://schemas.microsoft.com/office/drawing/2014/main" val="241957942"/>
                  </a:ext>
                </a:extLst>
              </a:tr>
              <a:tr h="370840">
                <a:tc>
                  <a:txBody>
                    <a:bodyPr/>
                    <a:lstStyle/>
                    <a:p>
                      <a:r>
                        <a:rPr lang="en-US" b="1" u="sng" dirty="0" smtClean="0">
                          <a:solidFill>
                            <a:srgbClr val="FF0000"/>
                          </a:solidFill>
                        </a:rPr>
                        <a:t>A</a:t>
                      </a:r>
                      <a:r>
                        <a:rPr lang="en-US" b="1" dirty="0" smtClean="0">
                          <a:solidFill>
                            <a:srgbClr val="FF0000"/>
                          </a:solidFill>
                        </a:rPr>
                        <a:t> </a:t>
                      </a:r>
                      <a:r>
                        <a:rPr lang="en-US" sz="1000" b="1" kern="1200" dirty="0" smtClean="0">
                          <a:solidFill>
                            <a:srgbClr val="FF0000"/>
                          </a:solidFill>
                          <a:effectLst/>
                          <a:latin typeface="+mn-lt"/>
                          <a:ea typeface="+mn-ea"/>
                          <a:cs typeface="+mn-cs"/>
                        </a:rPr>
                        <a:t>How would you ANALYZE your rejection and the attorney’s response in view of the rule(s)?</a:t>
                      </a:r>
                      <a:endParaRPr lang="en-US" sz="1000" kern="1200" dirty="0">
                        <a:solidFill>
                          <a:srgbClr val="FF0000"/>
                        </a:solidFill>
                        <a:effectLst/>
                        <a:latin typeface="+mn-lt"/>
                        <a:ea typeface="+mn-ea"/>
                        <a:cs typeface="+mn-cs"/>
                      </a:endParaRPr>
                    </a:p>
                  </a:txBody>
                  <a:tcPr/>
                </a:tc>
                <a:tc>
                  <a:txBody>
                    <a:bodyPr/>
                    <a:lstStyle/>
                    <a:p>
                      <a:pPr marL="169863" lvl="0" indent="-169863">
                        <a:buFont typeface="+mj-lt"/>
                        <a:buAutoNum type="romanUcPeriod"/>
                      </a:pPr>
                      <a:r>
                        <a:rPr lang="en-US" sz="1000" kern="1200" dirty="0" smtClean="0">
                          <a:solidFill>
                            <a:schemeClr val="dk1"/>
                          </a:solidFill>
                          <a:effectLst/>
                          <a:latin typeface="+mn-lt"/>
                          <a:ea typeface="+mn-ea"/>
                          <a:cs typeface="+mn-cs"/>
                        </a:rPr>
                        <a:t>Proper response</a:t>
                      </a:r>
                    </a:p>
                    <a:p>
                      <a:pPr marL="339725" lvl="1" indent="-169863">
                        <a:buFont typeface="+mj-lt"/>
                        <a:buAutoNum type="alphaLcPeriod"/>
                      </a:pPr>
                      <a:r>
                        <a:rPr lang="en-US" sz="1000" kern="1200" dirty="0" smtClean="0">
                          <a:solidFill>
                            <a:schemeClr val="dk1"/>
                          </a:solidFill>
                          <a:effectLst/>
                          <a:latin typeface="+mn-lt"/>
                          <a:ea typeface="+mn-ea"/>
                          <a:cs typeface="+mn-cs"/>
                        </a:rPr>
                        <a:t>Remarks do not provide any specific reasons as to why either the findings of fact or the legal conclusion of obviousness is allegedly in error</a:t>
                      </a:r>
                    </a:p>
                    <a:p>
                      <a:pPr marL="339725" lvl="1" indent="-169863">
                        <a:buFont typeface="+mj-lt"/>
                        <a:buAutoNum type="alphaLcPeriod"/>
                      </a:pPr>
                      <a:r>
                        <a:rPr lang="en-US" sz="1000" kern="1200" dirty="0" smtClean="0">
                          <a:solidFill>
                            <a:schemeClr val="dk1"/>
                          </a:solidFill>
                          <a:effectLst/>
                          <a:latin typeface="+mn-lt"/>
                          <a:ea typeface="+mn-ea"/>
                          <a:cs typeface="+mn-cs"/>
                        </a:rPr>
                        <a:t>Legal decisions cited discuss various aspects of an obviousness analysis but arguments make only generalizations not tied to the facts of the cases</a:t>
                      </a:r>
                    </a:p>
                    <a:p>
                      <a:pPr marL="169863" lvl="0" indent="-169863">
                        <a:buFont typeface="+mj-lt"/>
                        <a:buAutoNum type="romanUcPeriod"/>
                      </a:pPr>
                      <a:r>
                        <a:rPr lang="en-US" sz="1000" kern="1200" dirty="0" smtClean="0">
                          <a:solidFill>
                            <a:schemeClr val="dk1"/>
                          </a:solidFill>
                          <a:effectLst/>
                          <a:latin typeface="+mn-lt"/>
                          <a:ea typeface="+mn-ea"/>
                          <a:cs typeface="+mn-cs"/>
                        </a:rPr>
                        <a:t>Obviousness</a:t>
                      </a:r>
                    </a:p>
                    <a:p>
                      <a:pPr marL="339725" lvl="1" indent="-169863">
                        <a:buFont typeface="+mj-lt"/>
                        <a:buAutoNum type="alphaLcPeriod"/>
                      </a:pPr>
                      <a:r>
                        <a:rPr lang="en-US" sz="1000" kern="1200" dirty="0" smtClean="0">
                          <a:solidFill>
                            <a:schemeClr val="dk1"/>
                          </a:solidFill>
                          <a:effectLst/>
                          <a:latin typeface="+mn-lt"/>
                          <a:ea typeface="+mn-ea"/>
                          <a:cs typeface="+mn-cs"/>
                        </a:rPr>
                        <a:t>As stated in previous Office Action (OA), Diamond discloses that non-steroidal anti-inflammatory drugs (NSAIDs) can be transported through skin when formulated together with Compound A and applied topically, and only difference between claim 1 and teachings of Diamond is that NSAID is indomethacin</a:t>
                      </a:r>
                    </a:p>
                    <a:p>
                      <a:pPr marL="339725" lvl="1" indent="-169863">
                        <a:buFont typeface="+mj-lt"/>
                        <a:buAutoNum type="alphaLcPeriod"/>
                      </a:pPr>
                      <a:r>
                        <a:rPr lang="en-US" sz="1000" kern="1200" dirty="0" smtClean="0">
                          <a:solidFill>
                            <a:schemeClr val="dk1"/>
                          </a:solidFill>
                          <a:effectLst/>
                          <a:latin typeface="+mn-lt"/>
                          <a:ea typeface="+mn-ea"/>
                          <a:cs typeface="+mn-cs"/>
                        </a:rPr>
                        <a:t>OA also explained that Sanford teaches that indomethacin is NSAID that is known to inhibit prostaglandin synthesis and to reduce pain</a:t>
                      </a:r>
                    </a:p>
                    <a:p>
                      <a:pPr marL="339725" lvl="1" indent="-169863">
                        <a:buFont typeface="+mj-lt"/>
                        <a:buAutoNum type="alphaLcPeriod"/>
                      </a:pPr>
                      <a:r>
                        <a:rPr lang="en-US" sz="1000" kern="1200" dirty="0" smtClean="0">
                          <a:solidFill>
                            <a:schemeClr val="dk1"/>
                          </a:solidFill>
                          <a:effectLst/>
                          <a:latin typeface="+mn-lt"/>
                          <a:ea typeface="+mn-ea"/>
                          <a:cs typeface="+mn-cs"/>
                        </a:rPr>
                        <a:t>OA properly applied rule to facts because PHOSITA would reasonably have expected that by selecting Sanford’s indomethacin as NSAID for use in topical skin treatment formulation of Diamond, composition would be obtained that was effective for treating skin disorder </a:t>
                      </a:r>
                    </a:p>
                  </a:txBody>
                  <a:tcPr/>
                </a:tc>
                <a:extLst>
                  <a:ext uri="{0D108BD9-81ED-4DB2-BD59-A6C34878D82A}">
                    <a16:rowId xmlns:a16="http://schemas.microsoft.com/office/drawing/2014/main" val="4202726561"/>
                  </a:ext>
                </a:extLst>
              </a:tr>
              <a:tr h="370840">
                <a:tc>
                  <a:txBody>
                    <a:bodyPr/>
                    <a:lstStyle/>
                    <a:p>
                      <a:r>
                        <a:rPr lang="en-US" b="1" u="sng" dirty="0" smtClean="0">
                          <a:solidFill>
                            <a:srgbClr val="7030A0"/>
                          </a:solidFill>
                        </a:rPr>
                        <a:t>C</a:t>
                      </a:r>
                      <a:r>
                        <a:rPr lang="en-US" b="1" dirty="0" smtClean="0">
                          <a:solidFill>
                            <a:srgbClr val="7030A0"/>
                          </a:solidFill>
                        </a:rPr>
                        <a:t> </a:t>
                      </a:r>
                      <a:r>
                        <a:rPr lang="en-US" sz="1400" b="1" kern="1200" dirty="0" smtClean="0">
                          <a:solidFill>
                            <a:srgbClr val="7030A0"/>
                          </a:solidFill>
                          <a:effectLst/>
                          <a:latin typeface="+mn-lt"/>
                          <a:ea typeface="+mn-ea"/>
                          <a:cs typeface="+mn-cs"/>
                        </a:rPr>
                        <a:t>What are the CONCLUSION(S)?</a:t>
                      </a:r>
                      <a:endParaRPr lang="en-US" sz="1100" b="0" dirty="0">
                        <a:solidFill>
                          <a:srgbClr val="7030A0"/>
                        </a:solidFill>
                      </a:endParaRPr>
                    </a:p>
                  </a:txBody>
                  <a:tcPr/>
                </a:tc>
                <a:tc>
                  <a:txBody>
                    <a:bodyPr/>
                    <a:lstStyle/>
                    <a:p>
                      <a:pPr marL="169863" lvl="0" indent="-169863">
                        <a:buFont typeface="+mj-lt"/>
                        <a:buAutoNum type="romanUcPeriod"/>
                      </a:pPr>
                      <a:r>
                        <a:rPr lang="en-US" sz="1400" kern="1200" dirty="0" smtClean="0">
                          <a:solidFill>
                            <a:schemeClr val="dk1"/>
                          </a:solidFill>
                          <a:effectLst/>
                          <a:latin typeface="+mn-lt"/>
                          <a:ea typeface="+mn-ea"/>
                          <a:cs typeface="+mn-cs"/>
                        </a:rPr>
                        <a:t>Proper response</a:t>
                      </a:r>
                    </a:p>
                    <a:p>
                      <a:pPr marL="396875" lvl="1" indent="-227013">
                        <a:buFont typeface="+mj-lt"/>
                        <a:buAutoNum type="alphaLcPeriod"/>
                      </a:pPr>
                      <a:r>
                        <a:rPr lang="en-US" sz="1400" kern="1200" dirty="0" smtClean="0">
                          <a:solidFill>
                            <a:schemeClr val="dk1"/>
                          </a:solidFill>
                          <a:effectLst/>
                          <a:latin typeface="+mn-lt"/>
                          <a:ea typeface="+mn-ea"/>
                          <a:cs typeface="+mn-cs"/>
                        </a:rPr>
                        <a:t>Remarks in response to obviousness rejection do not comply with 37 CFR 1.111(b) and MPEP § 714.02; see also 707.07(a)</a:t>
                      </a:r>
                    </a:p>
                    <a:p>
                      <a:pPr marL="396875" lvl="1" indent="-227013">
                        <a:buFont typeface="+mj-lt"/>
                        <a:buAutoNum type="alphaLcPeriod"/>
                      </a:pPr>
                      <a:r>
                        <a:rPr lang="en-US" sz="1400" kern="1200" dirty="0" smtClean="0">
                          <a:solidFill>
                            <a:schemeClr val="dk1"/>
                          </a:solidFill>
                          <a:effectLst/>
                          <a:latin typeface="+mn-lt"/>
                          <a:ea typeface="+mn-ea"/>
                          <a:cs typeface="+mn-cs"/>
                        </a:rPr>
                        <a:t>Still considered bona fide attempt and accepted as complete response</a:t>
                      </a:r>
                    </a:p>
                    <a:p>
                      <a:pPr marL="168275" lvl="0" indent="-168275">
                        <a:buFont typeface="+mj-lt"/>
                        <a:buAutoNum type="romanUcPeriod"/>
                      </a:pPr>
                      <a:r>
                        <a:rPr lang="en-US" sz="1400" kern="1200" dirty="0" smtClean="0">
                          <a:solidFill>
                            <a:schemeClr val="dk1"/>
                          </a:solidFill>
                          <a:effectLst/>
                          <a:latin typeface="+mn-lt"/>
                          <a:ea typeface="+mn-ea"/>
                          <a:cs typeface="+mn-cs"/>
                        </a:rPr>
                        <a:t>Obviousness: Rejection is proper and will be maintained</a:t>
                      </a:r>
                    </a:p>
                    <a:p>
                      <a:endParaRPr lang="en-US" sz="1400" dirty="0"/>
                    </a:p>
                  </a:txBody>
                  <a:tcPr/>
                </a:tc>
                <a:extLst>
                  <a:ext uri="{0D108BD9-81ED-4DB2-BD59-A6C34878D82A}">
                    <a16:rowId xmlns:a16="http://schemas.microsoft.com/office/drawing/2014/main" val="946882880"/>
                  </a:ext>
                </a:extLst>
              </a:tr>
            </a:tbl>
          </a:graphicData>
        </a:graphic>
      </p:graphicFrame>
      <p:sp>
        <p:nvSpPr>
          <p:cNvPr id="4" name="Slide Number Placeholder 3"/>
          <p:cNvSpPr>
            <a:spLocks noGrp="1"/>
          </p:cNvSpPr>
          <p:nvPr>
            <p:ph type="sldNum" sz="quarter" idx="12"/>
          </p:nvPr>
        </p:nvSpPr>
        <p:spPr/>
        <p:txBody>
          <a:bodyPr/>
          <a:lstStyle/>
          <a:p>
            <a:fld id="{92DA454B-C859-4892-B9FA-68B588C9F547}" type="slidenum">
              <a:rPr lang="en-US" smtClean="0"/>
              <a:t>23</a:t>
            </a:fld>
            <a:endParaRPr lang="en-US"/>
          </a:p>
        </p:txBody>
      </p:sp>
      <p:sp>
        <p:nvSpPr>
          <p:cNvPr id="2" name="Date Placeholder 1"/>
          <p:cNvSpPr>
            <a:spLocks noGrp="1"/>
          </p:cNvSpPr>
          <p:nvPr>
            <p:ph type="dt" sz="half" idx="10"/>
          </p:nvPr>
        </p:nvSpPr>
        <p:spPr/>
        <p:txBody>
          <a:bodyPr/>
          <a:lstStyle/>
          <a:p>
            <a:r>
              <a:rPr lang="en-US" smtClean="0"/>
              <a:t>Summer/Fall 2018</a:t>
            </a:r>
            <a:endParaRPr lang="en-US" dirty="0"/>
          </a:p>
        </p:txBody>
      </p:sp>
    </p:spTree>
    <p:extLst>
      <p:ext uri="{BB962C8B-B14F-4D97-AF65-F5344CB8AC3E}">
        <p14:creationId xmlns:p14="http://schemas.microsoft.com/office/powerpoint/2010/main" val="20298655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7728315" y="229389"/>
            <a:ext cx="1290994" cy="276999"/>
          </a:xfrm>
          <a:prstGeom prst="rect">
            <a:avLst/>
          </a:prstGeom>
          <a:noFill/>
        </p:spPr>
        <p:txBody>
          <a:bodyPr wrap="none" rtlCol="0">
            <a:spAutoFit/>
          </a:bodyPr>
          <a:lstStyle/>
          <a:p>
            <a:r>
              <a:rPr lang="en-US" sz="1200" dirty="0" smtClean="0"/>
              <a:t>Worksheet Pg. 7</a:t>
            </a:r>
            <a:endParaRPr lang="en-US" sz="1200" dirty="0"/>
          </a:p>
        </p:txBody>
      </p:sp>
      <p:sp>
        <p:nvSpPr>
          <p:cNvPr id="6" name="Title 5"/>
          <p:cNvSpPr>
            <a:spLocks noGrp="1"/>
          </p:cNvSpPr>
          <p:nvPr>
            <p:ph type="title"/>
          </p:nvPr>
        </p:nvSpPr>
        <p:spPr>
          <a:xfrm>
            <a:off x="457200" y="378022"/>
            <a:ext cx="8229600" cy="1054268"/>
          </a:xfrm>
        </p:spPr>
        <p:txBody>
          <a:bodyPr>
            <a:noAutofit/>
          </a:bodyPr>
          <a:lstStyle/>
          <a:p>
            <a:r>
              <a:rPr lang="en-US" sz="3000" dirty="0" smtClean="0"/>
              <a:t>Chemical Example A: </a:t>
            </a:r>
            <a:r>
              <a:rPr lang="en-US" sz="3000" dirty="0"/>
              <a:t>Sample Examiner’s Reply to Attorney Arguments</a:t>
            </a:r>
          </a:p>
        </p:txBody>
      </p:sp>
      <p:sp>
        <p:nvSpPr>
          <p:cNvPr id="14" name="Rectangle 13"/>
          <p:cNvSpPr/>
          <p:nvPr/>
        </p:nvSpPr>
        <p:spPr>
          <a:xfrm>
            <a:off x="380326" y="1432290"/>
            <a:ext cx="6871374" cy="3539430"/>
          </a:xfrm>
          <a:prstGeom prst="rect">
            <a:avLst/>
          </a:prstGeom>
        </p:spPr>
        <p:txBody>
          <a:bodyPr wrap="square">
            <a:spAutoFit/>
          </a:bodyPr>
          <a:lstStyle/>
          <a:p>
            <a:pPr defTabSz="227013"/>
            <a:r>
              <a:rPr lang="en-US" sz="1600" dirty="0" smtClean="0"/>
              <a:t>	The </a:t>
            </a:r>
            <a:r>
              <a:rPr lang="en-US" sz="1600" dirty="0"/>
              <a:t>Remarks of July 13, 2018 have been fully considered.  However, the rejection of claim 1 under 35 U.S.C. § 103 as unpatentable over Diamond in view of Sanford is determined to be proper and </a:t>
            </a:r>
            <a:r>
              <a:rPr lang="en-US" sz="1600" dirty="0" smtClean="0"/>
              <a:t>is, therefore, </a:t>
            </a:r>
            <a:r>
              <a:rPr lang="en-US" sz="1600" dirty="0"/>
              <a:t>maintained. </a:t>
            </a:r>
            <a:endParaRPr lang="en-US" sz="1600" dirty="0" smtClean="0"/>
          </a:p>
          <a:p>
            <a:pPr>
              <a:tabLst>
                <a:tab pos="227013" algn="l"/>
              </a:tabLst>
            </a:pPr>
            <a:r>
              <a:rPr lang="en-US" sz="1600" dirty="0" smtClean="0">
                <a:solidFill>
                  <a:srgbClr val="00B050"/>
                </a:solidFill>
                <a:ea typeface="Calibri" panose="020F0502020204030204" pitchFamily="34" charset="0"/>
                <a:cs typeface="Calibri" panose="020F0502020204030204" pitchFamily="34" charset="0"/>
              </a:rPr>
              <a:t>	On page 2 of the remarks, applicant argues that the examiner </a:t>
            </a:r>
            <a:r>
              <a:rPr lang="en-US" sz="1600" dirty="0">
                <a:solidFill>
                  <a:srgbClr val="00B050"/>
                </a:solidFill>
                <a:ea typeface="Calibri" panose="020F0502020204030204" pitchFamily="34" charset="0"/>
                <a:cs typeface="Calibri" panose="020F0502020204030204" pitchFamily="34" charset="0"/>
              </a:rPr>
              <a:t>has not established the obviousness of claim 1.  </a:t>
            </a:r>
            <a:r>
              <a:rPr lang="en-US" sz="1600" dirty="0">
                <a:solidFill>
                  <a:srgbClr val="0070C0"/>
                </a:solidFill>
                <a:ea typeface="Calibri" panose="020F0502020204030204" pitchFamily="34" charset="0"/>
                <a:cs typeface="Calibri" panose="020F0502020204030204" pitchFamily="34" charset="0"/>
              </a:rPr>
              <a:t>The requirements for a proper response to a rejection may be found in 37 </a:t>
            </a:r>
            <a:r>
              <a:rPr lang="en-US" sz="1600" dirty="0" smtClean="0">
                <a:solidFill>
                  <a:srgbClr val="0070C0"/>
                </a:solidFill>
                <a:ea typeface="Calibri" panose="020F0502020204030204" pitchFamily="34" charset="0"/>
                <a:cs typeface="Calibri" panose="020F0502020204030204" pitchFamily="34" charset="0"/>
              </a:rPr>
              <a:t>CFR </a:t>
            </a:r>
            <a:r>
              <a:rPr lang="en-US" sz="1600" dirty="0">
                <a:solidFill>
                  <a:srgbClr val="0070C0"/>
                </a:solidFill>
                <a:ea typeface="Calibri" panose="020F0502020204030204" pitchFamily="34" charset="0"/>
                <a:cs typeface="Calibri" panose="020F0502020204030204" pitchFamily="34" charset="0"/>
              </a:rPr>
              <a:t>1.111(b) and MPEP § 714.02; see also 707.07(a).  </a:t>
            </a:r>
            <a:r>
              <a:rPr lang="en-US" sz="1600" dirty="0">
                <a:solidFill>
                  <a:srgbClr val="FF0000"/>
                </a:solidFill>
                <a:ea typeface="Calibri" panose="020F0502020204030204" pitchFamily="34" charset="0"/>
                <a:cs typeface="Calibri" panose="020F0502020204030204" pitchFamily="34" charset="0"/>
              </a:rPr>
              <a:t>The remarks do not provide any specific </a:t>
            </a:r>
            <a:r>
              <a:rPr lang="en-US" sz="1600" dirty="0" smtClean="0">
                <a:solidFill>
                  <a:srgbClr val="FF0000"/>
                </a:solidFill>
                <a:ea typeface="Calibri" panose="020F0502020204030204" pitchFamily="34" charset="0"/>
                <a:cs typeface="Calibri" panose="020F0502020204030204" pitchFamily="34" charset="0"/>
              </a:rPr>
              <a:t>reasons </a:t>
            </a:r>
            <a:r>
              <a:rPr lang="en-US" sz="1600" dirty="0">
                <a:solidFill>
                  <a:srgbClr val="FF0000"/>
                </a:solidFill>
                <a:ea typeface="Calibri" panose="020F0502020204030204" pitchFamily="34" charset="0"/>
                <a:cs typeface="Calibri" panose="020F0502020204030204" pitchFamily="34" charset="0"/>
              </a:rPr>
              <a:t>as to why either the findings of fact or the legal conclusion of obviousness is allegedly in error.  The legal decisions cited discuss various aspects of an obviousness </a:t>
            </a:r>
            <a:r>
              <a:rPr lang="en-US" sz="1600" dirty="0" smtClean="0">
                <a:solidFill>
                  <a:srgbClr val="FF0000"/>
                </a:solidFill>
                <a:ea typeface="Calibri" panose="020F0502020204030204" pitchFamily="34" charset="0"/>
                <a:cs typeface="Calibri" panose="020F0502020204030204" pitchFamily="34" charset="0"/>
              </a:rPr>
              <a:t>analysis, </a:t>
            </a:r>
            <a:r>
              <a:rPr lang="en-US" sz="1600" dirty="0">
                <a:solidFill>
                  <a:srgbClr val="FF0000"/>
                </a:solidFill>
                <a:ea typeface="Calibri" panose="020F0502020204030204" pitchFamily="34" charset="0"/>
                <a:cs typeface="Calibri" panose="020F0502020204030204" pitchFamily="34" charset="0"/>
              </a:rPr>
              <a:t>but Applicant’s remarks are only generalizations not tied to the facts of the cases.  </a:t>
            </a:r>
            <a:r>
              <a:rPr lang="en-US" sz="1600" dirty="0">
                <a:solidFill>
                  <a:srgbClr val="7030A0"/>
                </a:solidFill>
                <a:ea typeface="Calibri" panose="020F0502020204030204" pitchFamily="34" charset="0"/>
                <a:cs typeface="Calibri" panose="020F0502020204030204" pitchFamily="34" charset="0"/>
              </a:rPr>
              <a:t>Thus, the remarks in response to the obviousness rejection do not comply with 37 </a:t>
            </a:r>
            <a:r>
              <a:rPr lang="en-US" sz="1600" dirty="0" smtClean="0">
                <a:solidFill>
                  <a:srgbClr val="7030A0"/>
                </a:solidFill>
                <a:ea typeface="Calibri" panose="020F0502020204030204" pitchFamily="34" charset="0"/>
                <a:cs typeface="Calibri" panose="020F0502020204030204" pitchFamily="34" charset="0"/>
              </a:rPr>
              <a:t>CFR </a:t>
            </a:r>
            <a:r>
              <a:rPr lang="en-US" sz="1600" dirty="0">
                <a:solidFill>
                  <a:srgbClr val="7030A0"/>
                </a:solidFill>
                <a:ea typeface="Calibri" panose="020F0502020204030204" pitchFamily="34" charset="0"/>
                <a:cs typeface="Calibri" panose="020F0502020204030204" pitchFamily="34" charset="0"/>
              </a:rPr>
              <a:t>1.111(b</a:t>
            </a:r>
            <a:r>
              <a:rPr lang="en-US" sz="1600" dirty="0" smtClean="0">
                <a:solidFill>
                  <a:srgbClr val="7030A0"/>
                </a:solidFill>
                <a:ea typeface="Calibri" panose="020F0502020204030204" pitchFamily="34" charset="0"/>
                <a:cs typeface="Calibri" panose="020F0502020204030204" pitchFamily="34" charset="0"/>
              </a:rPr>
              <a:t>) </a:t>
            </a:r>
            <a:r>
              <a:rPr lang="en-US" sz="1600" dirty="0">
                <a:solidFill>
                  <a:srgbClr val="7030A0"/>
                </a:solidFill>
                <a:ea typeface="Calibri" panose="020F0502020204030204" pitchFamily="34" charset="0"/>
                <a:cs typeface="Calibri" panose="020F0502020204030204" pitchFamily="34" charset="0"/>
              </a:rPr>
              <a:t>and MPEP § </a:t>
            </a:r>
            <a:r>
              <a:rPr lang="en-US" sz="1600" dirty="0" smtClean="0">
                <a:solidFill>
                  <a:srgbClr val="7030A0"/>
                </a:solidFill>
                <a:ea typeface="Calibri" panose="020F0502020204030204" pitchFamily="34" charset="0"/>
                <a:cs typeface="Calibri" panose="020F0502020204030204" pitchFamily="34" charset="0"/>
              </a:rPr>
              <a:t>714.02.  </a:t>
            </a:r>
            <a:r>
              <a:rPr lang="en-US" sz="1600" dirty="0">
                <a:solidFill>
                  <a:srgbClr val="7030A0"/>
                </a:solidFill>
                <a:ea typeface="Calibri" panose="020F0502020204030204" pitchFamily="34" charset="0"/>
                <a:cs typeface="Calibri" panose="020F0502020204030204" pitchFamily="34" charset="0"/>
              </a:rPr>
              <a:t>However, Applicant’s reply is considered to be a bona fide attempt at a response and is being accepted as a </a:t>
            </a:r>
            <a:r>
              <a:rPr lang="en-US" sz="1600" dirty="0" smtClean="0">
                <a:solidFill>
                  <a:srgbClr val="7030A0"/>
                </a:solidFill>
              </a:rPr>
              <a:t>complete response</a:t>
            </a:r>
            <a:r>
              <a:rPr lang="en-US" sz="1600" dirty="0" smtClean="0">
                <a:solidFill>
                  <a:srgbClr val="7030A0"/>
                </a:solidFill>
                <a:ea typeface="Calibri" panose="020F0502020204030204" pitchFamily="34" charset="0"/>
                <a:cs typeface="Calibri" panose="020F0502020204030204" pitchFamily="34" charset="0"/>
              </a:rPr>
              <a:t>. </a:t>
            </a:r>
            <a:endParaRPr lang="en-US" sz="1600" dirty="0">
              <a:solidFill>
                <a:srgbClr val="7030A0"/>
              </a:solidFill>
            </a:endParaRPr>
          </a:p>
        </p:txBody>
      </p:sp>
      <p:sp>
        <p:nvSpPr>
          <p:cNvPr id="17" name="Rectangular Callout 16"/>
          <p:cNvSpPr/>
          <p:nvPr/>
        </p:nvSpPr>
        <p:spPr>
          <a:xfrm>
            <a:off x="7430655" y="1348242"/>
            <a:ext cx="1422400" cy="676193"/>
          </a:xfrm>
          <a:prstGeom prst="wedgeRectCallout">
            <a:avLst>
              <a:gd name="adj1" fmla="val -81125"/>
              <a:gd name="adj2" fmla="val 78058"/>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100" b="1" dirty="0">
                <a:solidFill>
                  <a:srgbClr val="00B050"/>
                </a:solidFill>
                <a:effectLst/>
                <a:ea typeface="Calibri" panose="020F0502020204030204" pitchFamily="34" charset="0"/>
                <a:cs typeface="Times New Roman" panose="02020603050405020304" pitchFamily="18" charset="0"/>
              </a:rPr>
              <a:t>ISSUE</a:t>
            </a:r>
            <a:r>
              <a:rPr lang="en-US" sz="1100" dirty="0">
                <a:solidFill>
                  <a:srgbClr val="00B050"/>
                </a:solidFill>
                <a:effectLst/>
                <a:ea typeface="Calibri" panose="020F0502020204030204" pitchFamily="34" charset="0"/>
                <a:cs typeface="Times New Roman" panose="02020603050405020304" pitchFamily="18" charset="0"/>
              </a:rPr>
              <a:t>:  A statement of the attorney’s position.</a:t>
            </a:r>
            <a:endParaRPr lang="en-US" sz="1600" dirty="0">
              <a:effectLst/>
              <a:ea typeface="Calibri" panose="020F0502020204030204" pitchFamily="34" charset="0"/>
              <a:cs typeface="Times New Roman" panose="02020603050405020304" pitchFamily="18" charset="0"/>
            </a:endParaRPr>
          </a:p>
        </p:txBody>
      </p:sp>
      <p:sp>
        <p:nvSpPr>
          <p:cNvPr id="18" name="Rectangular Callout 17"/>
          <p:cNvSpPr/>
          <p:nvPr/>
        </p:nvSpPr>
        <p:spPr>
          <a:xfrm>
            <a:off x="7416069" y="2053252"/>
            <a:ext cx="1435100" cy="1184274"/>
          </a:xfrm>
          <a:prstGeom prst="wedgeRectCallout">
            <a:avLst>
              <a:gd name="adj1" fmla="val -83151"/>
              <a:gd name="adj2" fmla="val -13578"/>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100" b="1" dirty="0">
                <a:solidFill>
                  <a:srgbClr val="0070C0"/>
                </a:solidFill>
                <a:effectLst/>
                <a:ea typeface="Calibri" panose="020F0502020204030204" pitchFamily="34" charset="0"/>
                <a:cs typeface="Times New Roman" panose="02020603050405020304" pitchFamily="18" charset="0"/>
              </a:rPr>
              <a:t>RULE</a:t>
            </a:r>
            <a:r>
              <a:rPr lang="en-US" sz="1100" dirty="0">
                <a:solidFill>
                  <a:srgbClr val="0070C0"/>
                </a:solidFill>
                <a:effectLst/>
                <a:ea typeface="Calibri" panose="020F0502020204030204" pitchFamily="34" charset="0"/>
                <a:cs typeface="Times New Roman" panose="02020603050405020304" pitchFamily="18" charset="0"/>
              </a:rPr>
              <a:t>: </a:t>
            </a:r>
            <a:r>
              <a:rPr lang="en-US" sz="1100" dirty="0" smtClean="0">
                <a:solidFill>
                  <a:srgbClr val="0070C0"/>
                </a:solidFill>
                <a:effectLst/>
                <a:ea typeface="Calibri" panose="020F0502020204030204" pitchFamily="34" charset="0"/>
                <a:cs typeface="Times New Roman" panose="02020603050405020304" pitchFamily="18" charset="0"/>
              </a:rPr>
              <a:t>First </a:t>
            </a:r>
            <a:r>
              <a:rPr lang="en-US" sz="1100" dirty="0">
                <a:solidFill>
                  <a:srgbClr val="0070C0"/>
                </a:solidFill>
                <a:effectLst/>
                <a:ea typeface="Calibri" panose="020F0502020204030204" pitchFamily="34" charset="0"/>
                <a:cs typeface="Times New Roman" panose="02020603050405020304" pitchFamily="18" charset="0"/>
              </a:rPr>
              <a:t>rule </a:t>
            </a:r>
            <a:r>
              <a:rPr lang="en-US" sz="1100" dirty="0" smtClean="0">
                <a:solidFill>
                  <a:srgbClr val="0070C0"/>
                </a:solidFill>
                <a:effectLst/>
                <a:ea typeface="Calibri" panose="020F0502020204030204" pitchFamily="34" charset="0"/>
                <a:cs typeface="Times New Roman" panose="02020603050405020304" pitchFamily="18" charset="0"/>
              </a:rPr>
              <a:t>about proper </a:t>
            </a:r>
            <a:r>
              <a:rPr lang="en-US" sz="1100" dirty="0">
                <a:solidFill>
                  <a:srgbClr val="0070C0"/>
                </a:solidFill>
                <a:effectLst/>
                <a:ea typeface="Calibri" panose="020F0502020204030204" pitchFamily="34" charset="0"/>
                <a:cs typeface="Times New Roman" panose="02020603050405020304" pitchFamily="18" charset="0"/>
              </a:rPr>
              <a:t>responses </a:t>
            </a:r>
            <a:r>
              <a:rPr lang="en-US" sz="1100" dirty="0" smtClean="0">
                <a:solidFill>
                  <a:srgbClr val="0070C0"/>
                </a:solidFill>
                <a:effectLst/>
                <a:ea typeface="Calibri" panose="020F0502020204030204" pitchFamily="34" charset="0"/>
                <a:cs typeface="Times New Roman" panose="02020603050405020304" pitchFamily="18" charset="0"/>
              </a:rPr>
              <a:t>would </a:t>
            </a:r>
            <a:r>
              <a:rPr lang="en-US" sz="1100" dirty="0">
                <a:solidFill>
                  <a:srgbClr val="0070C0"/>
                </a:solidFill>
                <a:effectLst/>
                <a:ea typeface="Calibri" panose="020F0502020204030204" pitchFamily="34" charset="0"/>
                <a:cs typeface="Times New Roman" panose="02020603050405020304" pitchFamily="18" charset="0"/>
              </a:rPr>
              <a:t>not be needed if the response were proper.  </a:t>
            </a:r>
            <a:endParaRPr lang="en-US" sz="1600" dirty="0">
              <a:effectLst/>
              <a:ea typeface="Calibri" panose="020F0502020204030204" pitchFamily="34" charset="0"/>
              <a:cs typeface="Times New Roman" panose="02020603050405020304" pitchFamily="18" charset="0"/>
            </a:endParaRPr>
          </a:p>
        </p:txBody>
      </p:sp>
      <p:sp>
        <p:nvSpPr>
          <p:cNvPr id="19" name="Rectangular Callout 18"/>
          <p:cNvSpPr/>
          <p:nvPr/>
        </p:nvSpPr>
        <p:spPr>
          <a:xfrm>
            <a:off x="7432987" y="3310137"/>
            <a:ext cx="1428750" cy="980025"/>
          </a:xfrm>
          <a:prstGeom prst="wedgeRectCallout">
            <a:avLst>
              <a:gd name="adj1" fmla="val -83521"/>
              <a:gd name="adj2" fmla="val -18718"/>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100" b="1" dirty="0">
                <a:solidFill>
                  <a:srgbClr val="FF0000"/>
                </a:solidFill>
                <a:effectLst/>
                <a:ea typeface="Calibri" panose="020F0502020204030204" pitchFamily="34" charset="0"/>
                <a:cs typeface="Times New Roman" panose="02020603050405020304" pitchFamily="18" charset="0"/>
              </a:rPr>
              <a:t>ANALYSIS</a:t>
            </a:r>
            <a:r>
              <a:rPr lang="en-US" sz="1100" dirty="0">
                <a:solidFill>
                  <a:srgbClr val="FF0000"/>
                </a:solidFill>
                <a:effectLst/>
                <a:ea typeface="Calibri" panose="020F0502020204030204" pitchFamily="34" charset="0"/>
                <a:cs typeface="Times New Roman" panose="02020603050405020304" pitchFamily="18" charset="0"/>
              </a:rPr>
              <a:t>:  </a:t>
            </a:r>
            <a:r>
              <a:rPr lang="en-US" sz="1100" dirty="0" smtClean="0">
                <a:solidFill>
                  <a:srgbClr val="FF0000"/>
                </a:solidFill>
                <a:effectLst/>
                <a:ea typeface="Calibri" panose="020F0502020204030204" pitchFamily="34" charset="0"/>
                <a:cs typeface="Times New Roman" panose="02020603050405020304" pitchFamily="18" charset="0"/>
              </a:rPr>
              <a:t>Examiner </a:t>
            </a:r>
            <a:r>
              <a:rPr lang="en-US" sz="1100" dirty="0">
                <a:solidFill>
                  <a:srgbClr val="FF0000"/>
                </a:solidFill>
                <a:effectLst/>
                <a:ea typeface="Calibri" panose="020F0502020204030204" pitchFamily="34" charset="0"/>
                <a:cs typeface="Times New Roman" panose="02020603050405020304" pitchFamily="18" charset="0"/>
              </a:rPr>
              <a:t>explains why </a:t>
            </a:r>
            <a:r>
              <a:rPr lang="en-US" sz="1100" dirty="0" smtClean="0">
                <a:solidFill>
                  <a:srgbClr val="FF0000"/>
                </a:solidFill>
                <a:effectLst/>
                <a:ea typeface="Calibri" panose="020F0502020204030204" pitchFamily="34" charset="0"/>
                <a:cs typeface="Times New Roman" panose="02020603050405020304" pitchFamily="18" charset="0"/>
              </a:rPr>
              <a:t>response </a:t>
            </a:r>
            <a:r>
              <a:rPr lang="en-US" sz="1100" dirty="0">
                <a:solidFill>
                  <a:srgbClr val="FF0000"/>
                </a:solidFill>
                <a:effectLst/>
                <a:ea typeface="Calibri" panose="020F0502020204030204" pitchFamily="34" charset="0"/>
                <a:cs typeface="Times New Roman" panose="02020603050405020304" pitchFamily="18" charset="0"/>
              </a:rPr>
              <a:t>does not comply with the rule.  </a:t>
            </a:r>
            <a:endParaRPr lang="en-US" sz="1600" dirty="0">
              <a:effectLst/>
              <a:ea typeface="Calibri" panose="020F0502020204030204" pitchFamily="34" charset="0"/>
              <a:cs typeface="Times New Roman" panose="02020603050405020304" pitchFamily="18" charset="0"/>
            </a:endParaRPr>
          </a:p>
        </p:txBody>
      </p:sp>
      <p:sp>
        <p:nvSpPr>
          <p:cNvPr id="20" name="Rectangular Callout 19"/>
          <p:cNvSpPr/>
          <p:nvPr/>
        </p:nvSpPr>
        <p:spPr>
          <a:xfrm>
            <a:off x="7416069" y="4362774"/>
            <a:ext cx="1409700" cy="934713"/>
          </a:xfrm>
          <a:prstGeom prst="wedgeRectCallout">
            <a:avLst>
              <a:gd name="adj1" fmla="val -77768"/>
              <a:gd name="adj2" fmla="val -14824"/>
            </a:avLst>
          </a:pr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100" b="1" dirty="0">
                <a:solidFill>
                  <a:srgbClr val="7030A0"/>
                </a:solidFill>
                <a:effectLst/>
                <a:ea typeface="Calibri" panose="020F0502020204030204" pitchFamily="34" charset="0"/>
                <a:cs typeface="Times New Roman" panose="02020603050405020304" pitchFamily="18" charset="0"/>
              </a:rPr>
              <a:t>CONCLUSION</a:t>
            </a:r>
            <a:r>
              <a:rPr lang="en-US" sz="1100" dirty="0">
                <a:solidFill>
                  <a:srgbClr val="7030A0"/>
                </a:solidFill>
                <a:effectLst/>
                <a:ea typeface="Calibri" panose="020F0502020204030204" pitchFamily="34" charset="0"/>
                <a:cs typeface="Times New Roman" panose="02020603050405020304" pitchFamily="18" charset="0"/>
              </a:rPr>
              <a:t>:  Brief statement of the conclusion reached by applying the rule.  </a:t>
            </a:r>
            <a:endParaRPr lang="en-US" sz="1600" dirty="0">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2DA454B-C859-4892-B9FA-68B588C9F547}" type="slidenum">
              <a:rPr lang="en-US" smtClean="0"/>
              <a:t>24</a:t>
            </a:fld>
            <a:endParaRPr lang="en-US"/>
          </a:p>
        </p:txBody>
      </p:sp>
      <p:sp>
        <p:nvSpPr>
          <p:cNvPr id="2" name="Date Placeholder 1"/>
          <p:cNvSpPr>
            <a:spLocks noGrp="1"/>
          </p:cNvSpPr>
          <p:nvPr>
            <p:ph type="dt" sz="half" idx="10"/>
          </p:nvPr>
        </p:nvSpPr>
        <p:spPr/>
        <p:txBody>
          <a:bodyPr/>
          <a:lstStyle/>
          <a:p>
            <a:r>
              <a:rPr lang="en-US" smtClean="0"/>
              <a:t>Summer/Fall 2018</a:t>
            </a:r>
            <a:endParaRPr lang="en-US" dirty="0"/>
          </a:p>
        </p:txBody>
      </p:sp>
    </p:spTree>
    <p:extLst>
      <p:ext uri="{BB962C8B-B14F-4D97-AF65-F5344CB8AC3E}">
        <p14:creationId xmlns:p14="http://schemas.microsoft.com/office/powerpoint/2010/main" val="29276821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7853006" y="229389"/>
            <a:ext cx="1290994" cy="276999"/>
          </a:xfrm>
          <a:prstGeom prst="rect">
            <a:avLst/>
          </a:prstGeom>
          <a:noFill/>
        </p:spPr>
        <p:txBody>
          <a:bodyPr wrap="none" rtlCol="0">
            <a:spAutoFit/>
          </a:bodyPr>
          <a:lstStyle/>
          <a:p>
            <a:r>
              <a:rPr lang="en-US" sz="1200" dirty="0" smtClean="0"/>
              <a:t>Worksheet Pg. 7</a:t>
            </a:r>
            <a:endParaRPr lang="en-US" sz="1200" dirty="0"/>
          </a:p>
        </p:txBody>
      </p:sp>
      <p:sp>
        <p:nvSpPr>
          <p:cNvPr id="6" name="Title 5"/>
          <p:cNvSpPr>
            <a:spLocks noGrp="1"/>
          </p:cNvSpPr>
          <p:nvPr>
            <p:ph type="title"/>
          </p:nvPr>
        </p:nvSpPr>
        <p:spPr>
          <a:xfrm>
            <a:off x="457200" y="378022"/>
            <a:ext cx="8229600" cy="1054268"/>
          </a:xfrm>
        </p:spPr>
        <p:txBody>
          <a:bodyPr>
            <a:noAutofit/>
          </a:bodyPr>
          <a:lstStyle/>
          <a:p>
            <a:r>
              <a:rPr lang="en-US" sz="3000" dirty="0" smtClean="0"/>
              <a:t>Chemical Example A: </a:t>
            </a:r>
            <a:r>
              <a:rPr lang="en-US" sz="3000" dirty="0"/>
              <a:t>Sample Examiner’s Reply to Attorney </a:t>
            </a:r>
            <a:r>
              <a:rPr lang="en-US" sz="3000" dirty="0" smtClean="0"/>
              <a:t>Arguments (</a:t>
            </a:r>
            <a:r>
              <a:rPr lang="en-US" sz="3000" i="1" dirty="0" smtClean="0"/>
              <a:t>cont</a:t>
            </a:r>
            <a:r>
              <a:rPr lang="en-US" sz="3000" dirty="0" smtClean="0"/>
              <a:t>.)</a:t>
            </a:r>
            <a:endParaRPr lang="en-US" sz="3000" dirty="0"/>
          </a:p>
        </p:txBody>
      </p:sp>
      <p:sp>
        <p:nvSpPr>
          <p:cNvPr id="14" name="Rectangle 13"/>
          <p:cNvSpPr/>
          <p:nvPr/>
        </p:nvSpPr>
        <p:spPr>
          <a:xfrm>
            <a:off x="380326" y="1432290"/>
            <a:ext cx="6871374" cy="4149171"/>
          </a:xfrm>
          <a:prstGeom prst="rect">
            <a:avLst/>
          </a:prstGeom>
        </p:spPr>
        <p:txBody>
          <a:bodyPr wrap="square">
            <a:normAutofit fontScale="92500" lnSpcReduction="10000"/>
          </a:bodyPr>
          <a:lstStyle/>
          <a:p>
            <a:pPr>
              <a:tabLst>
                <a:tab pos="227013" algn="l"/>
              </a:tabLst>
            </a:pPr>
            <a:r>
              <a:rPr lang="en-US" sz="1600" dirty="0" smtClean="0">
                <a:solidFill>
                  <a:srgbClr val="00B050"/>
                </a:solidFill>
              </a:rPr>
              <a:t>	Regarding the substance </a:t>
            </a:r>
            <a:r>
              <a:rPr lang="en-US" sz="1600" dirty="0">
                <a:solidFill>
                  <a:srgbClr val="00B050"/>
                </a:solidFill>
              </a:rPr>
              <a:t>of the examiner’s obviousness rejection </a:t>
            </a:r>
            <a:r>
              <a:rPr lang="en-US" sz="1600" dirty="0" smtClean="0">
                <a:solidFill>
                  <a:srgbClr val="00B050"/>
                </a:solidFill>
              </a:rPr>
              <a:t>as argued on </a:t>
            </a:r>
            <a:r>
              <a:rPr lang="en-US" sz="1600" dirty="0">
                <a:solidFill>
                  <a:srgbClr val="00B050"/>
                </a:solidFill>
              </a:rPr>
              <a:t>page </a:t>
            </a:r>
            <a:r>
              <a:rPr lang="en-US" sz="1600" dirty="0" smtClean="0">
                <a:solidFill>
                  <a:srgbClr val="00B050"/>
                </a:solidFill>
              </a:rPr>
              <a:t>2 of the remarks,</a:t>
            </a:r>
            <a:r>
              <a:rPr lang="en-US" sz="1600" dirty="0" smtClean="0"/>
              <a:t> </a:t>
            </a:r>
            <a:r>
              <a:rPr lang="en-US" sz="1600" dirty="0">
                <a:solidFill>
                  <a:srgbClr val="0070C0"/>
                </a:solidFill>
              </a:rPr>
              <a:t>the requirements for </a:t>
            </a:r>
            <a:r>
              <a:rPr lang="en-US" sz="1600" dirty="0" smtClean="0">
                <a:solidFill>
                  <a:srgbClr val="0070C0"/>
                </a:solidFill>
              </a:rPr>
              <a:t>obviousness </a:t>
            </a:r>
            <a:r>
              <a:rPr lang="en-US" sz="1600" dirty="0">
                <a:solidFill>
                  <a:srgbClr val="0070C0"/>
                </a:solidFill>
              </a:rPr>
              <a:t>are discussed in MPEP § </a:t>
            </a:r>
            <a:r>
              <a:rPr lang="en-US" sz="1600" dirty="0" smtClean="0">
                <a:solidFill>
                  <a:srgbClr val="0070C0"/>
                </a:solidFill>
              </a:rPr>
              <a:t>2142.</a:t>
            </a:r>
            <a:r>
              <a:rPr lang="en-US" sz="1600" dirty="0" smtClean="0">
                <a:solidFill>
                  <a:srgbClr val="0070C0"/>
                </a:solidFill>
                <a:ea typeface="Calibri" panose="020F0502020204030204" pitchFamily="34" charset="0"/>
                <a:cs typeface="Calibri" panose="020F0502020204030204" pitchFamily="34" charset="0"/>
              </a:rPr>
              <a:t> </a:t>
            </a:r>
            <a:r>
              <a:rPr lang="en-US" sz="1600" dirty="0" smtClean="0">
                <a:solidFill>
                  <a:srgbClr val="FF0000"/>
                </a:solidFill>
              </a:rPr>
              <a:t>As explained in the previous Office Action, the </a:t>
            </a:r>
            <a:r>
              <a:rPr lang="en-US" sz="1600" dirty="0">
                <a:solidFill>
                  <a:srgbClr val="FF0000"/>
                </a:solidFill>
              </a:rPr>
              <a:t>only difference between claim 1 and the teachings of Diamond is the selection of </a:t>
            </a:r>
            <a:r>
              <a:rPr lang="en-US" sz="1600" dirty="0" smtClean="0">
                <a:solidFill>
                  <a:srgbClr val="FF0000"/>
                </a:solidFill>
              </a:rPr>
              <a:t>indomethacin.  The Office action also explained that </a:t>
            </a:r>
            <a:r>
              <a:rPr lang="en-US" sz="1600" dirty="0">
                <a:solidFill>
                  <a:srgbClr val="FF0000"/>
                </a:solidFill>
              </a:rPr>
              <a:t>Sanford </a:t>
            </a:r>
            <a:r>
              <a:rPr lang="en-US" sz="1600" dirty="0" smtClean="0">
                <a:solidFill>
                  <a:srgbClr val="FF0000"/>
                </a:solidFill>
              </a:rPr>
              <a:t>teaches indomethacin is a non-steroidal </a:t>
            </a:r>
            <a:r>
              <a:rPr lang="en-US" sz="1600" dirty="0">
                <a:solidFill>
                  <a:srgbClr val="FF0000"/>
                </a:solidFill>
              </a:rPr>
              <a:t>anti-inflammatory drug (NSAID</a:t>
            </a:r>
            <a:r>
              <a:rPr lang="en-US" sz="1600" dirty="0" smtClean="0">
                <a:solidFill>
                  <a:srgbClr val="FF0000"/>
                </a:solidFill>
              </a:rPr>
              <a:t>).   </a:t>
            </a:r>
            <a:r>
              <a:rPr lang="en-US" sz="1600" dirty="0">
                <a:solidFill>
                  <a:srgbClr val="FF0000"/>
                </a:solidFill>
              </a:rPr>
              <a:t>As </a:t>
            </a:r>
            <a:r>
              <a:rPr lang="en-US" sz="1600" dirty="0" smtClean="0">
                <a:solidFill>
                  <a:srgbClr val="FF0000"/>
                </a:solidFill>
              </a:rPr>
              <a:t>previously stated, </a:t>
            </a:r>
            <a:r>
              <a:rPr lang="en-US" sz="1600" dirty="0">
                <a:solidFill>
                  <a:srgbClr val="FF0000"/>
                </a:solidFill>
              </a:rPr>
              <a:t>both Diamond and Sanford are directed to the dermatological use of NSAIDs for treatment of skin disorders.  Furthermore, Diamond teaches that by combining NSAIDs with Compound A, NSAIDs can be transported through the </a:t>
            </a:r>
            <a:r>
              <a:rPr lang="en-US" sz="1600" dirty="0" smtClean="0">
                <a:solidFill>
                  <a:srgbClr val="FF0000"/>
                </a:solidFill>
              </a:rPr>
              <a:t>skin Sanford </a:t>
            </a:r>
            <a:r>
              <a:rPr lang="en-US" sz="1600" dirty="0">
                <a:solidFill>
                  <a:srgbClr val="FF0000"/>
                </a:solidFill>
              </a:rPr>
              <a:t>teaches the particular NSAID indomethacin for treatment of pain in a topical skin application, and that one mechanism of pharmacological action is the inhibition of prostaglandin </a:t>
            </a:r>
            <a:r>
              <a:rPr lang="en-US" sz="1600" dirty="0" smtClean="0">
                <a:solidFill>
                  <a:srgbClr val="FF0000"/>
                </a:solidFill>
              </a:rPr>
              <a:t>synthesis.  Thus, as explained in the previous Office action, one of ordinary skill in the art </a:t>
            </a:r>
            <a:r>
              <a:rPr lang="en-US" sz="1600" dirty="0">
                <a:solidFill>
                  <a:srgbClr val="FF0000"/>
                </a:solidFill>
              </a:rPr>
              <a:t>would reasonably have expected that by selecting Sanford’s indomethacin as the NSAID for use in the topical skin treatment formulation of Diamond, a composition would be obtained that was effective for treating a skin disorder.  </a:t>
            </a:r>
            <a:r>
              <a:rPr lang="en-US" sz="1600" dirty="0">
                <a:solidFill>
                  <a:srgbClr val="7030A0"/>
                </a:solidFill>
              </a:rPr>
              <a:t>The rejection of claim 1 as obvious over Diamond in view of Sanford is, therefore, maintained.</a:t>
            </a:r>
            <a:r>
              <a:rPr lang="en-US" sz="1600" dirty="0">
                <a:solidFill>
                  <a:srgbClr val="FF0000"/>
                </a:solidFill>
              </a:rPr>
              <a:t> </a:t>
            </a:r>
            <a:endParaRPr lang="en-US" sz="1600" dirty="0"/>
          </a:p>
        </p:txBody>
      </p:sp>
      <p:sp>
        <p:nvSpPr>
          <p:cNvPr id="17" name="Rectangular Callout 16"/>
          <p:cNvSpPr/>
          <p:nvPr/>
        </p:nvSpPr>
        <p:spPr>
          <a:xfrm>
            <a:off x="7500928" y="1278542"/>
            <a:ext cx="1422400" cy="643928"/>
          </a:xfrm>
          <a:prstGeom prst="wedgeRectCallout">
            <a:avLst>
              <a:gd name="adj1" fmla="val -74884"/>
              <a:gd name="adj2" fmla="val -15013"/>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100" b="1" dirty="0">
                <a:solidFill>
                  <a:srgbClr val="00B050"/>
                </a:solidFill>
                <a:effectLst/>
                <a:ea typeface="Calibri" panose="020F0502020204030204" pitchFamily="34" charset="0"/>
                <a:cs typeface="Times New Roman" panose="02020603050405020304" pitchFamily="18" charset="0"/>
              </a:rPr>
              <a:t>ISSUE</a:t>
            </a:r>
            <a:r>
              <a:rPr lang="en-US" sz="1100" dirty="0">
                <a:solidFill>
                  <a:srgbClr val="00B050"/>
                </a:solidFill>
                <a:effectLst/>
                <a:ea typeface="Calibri" panose="020F0502020204030204" pitchFamily="34" charset="0"/>
                <a:cs typeface="Times New Roman" panose="02020603050405020304" pitchFamily="18" charset="0"/>
              </a:rPr>
              <a:t>:  A statement of the attorney’s position.</a:t>
            </a:r>
            <a:endParaRPr lang="en-US" sz="1600" dirty="0">
              <a:effectLst/>
              <a:ea typeface="Calibri" panose="020F0502020204030204" pitchFamily="34" charset="0"/>
              <a:cs typeface="Times New Roman" panose="02020603050405020304" pitchFamily="18" charset="0"/>
            </a:endParaRPr>
          </a:p>
        </p:txBody>
      </p:sp>
      <p:sp>
        <p:nvSpPr>
          <p:cNvPr id="18" name="Rectangular Callout 17"/>
          <p:cNvSpPr/>
          <p:nvPr/>
        </p:nvSpPr>
        <p:spPr>
          <a:xfrm>
            <a:off x="7500928" y="2047529"/>
            <a:ext cx="1435100" cy="1184352"/>
          </a:xfrm>
          <a:prstGeom prst="wedgeRectCallout">
            <a:avLst>
              <a:gd name="adj1" fmla="val -79339"/>
              <a:gd name="adj2" fmla="val -70558"/>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100" b="1" dirty="0">
                <a:solidFill>
                  <a:srgbClr val="0070C0"/>
                </a:solidFill>
                <a:effectLst/>
                <a:ea typeface="Calibri" panose="020F0502020204030204" pitchFamily="34" charset="0"/>
                <a:cs typeface="Times New Roman" panose="02020603050405020304" pitchFamily="18" charset="0"/>
              </a:rPr>
              <a:t>RULE</a:t>
            </a:r>
            <a:r>
              <a:rPr lang="en-US" sz="1100" dirty="0">
                <a:solidFill>
                  <a:srgbClr val="0070C0"/>
                </a:solidFill>
                <a:effectLst/>
                <a:ea typeface="Calibri" panose="020F0502020204030204" pitchFamily="34" charset="0"/>
                <a:cs typeface="Times New Roman" panose="02020603050405020304" pitchFamily="18" charset="0"/>
              </a:rPr>
              <a:t>:  </a:t>
            </a:r>
            <a:r>
              <a:rPr lang="en-US" sz="1100" dirty="0" smtClean="0">
                <a:solidFill>
                  <a:srgbClr val="0070C0"/>
                </a:solidFill>
                <a:effectLst/>
                <a:ea typeface="Calibri" panose="020F0502020204030204" pitchFamily="34" charset="0"/>
                <a:cs typeface="Times New Roman" panose="02020603050405020304" pitchFamily="18" charset="0"/>
              </a:rPr>
              <a:t>First </a:t>
            </a:r>
            <a:r>
              <a:rPr lang="en-US" sz="1100" dirty="0">
                <a:solidFill>
                  <a:srgbClr val="0070C0"/>
                </a:solidFill>
                <a:effectLst/>
                <a:ea typeface="Calibri" panose="020F0502020204030204" pitchFamily="34" charset="0"/>
                <a:cs typeface="Times New Roman" panose="02020603050405020304" pitchFamily="18" charset="0"/>
              </a:rPr>
              <a:t>rule </a:t>
            </a:r>
            <a:r>
              <a:rPr lang="en-US" sz="1100" dirty="0" smtClean="0">
                <a:solidFill>
                  <a:srgbClr val="0070C0"/>
                </a:solidFill>
                <a:effectLst/>
                <a:ea typeface="Calibri" panose="020F0502020204030204" pitchFamily="34" charset="0"/>
                <a:cs typeface="Times New Roman" panose="02020603050405020304" pitchFamily="18" charset="0"/>
              </a:rPr>
              <a:t>about </a:t>
            </a:r>
            <a:r>
              <a:rPr lang="en-US" sz="1100" dirty="0">
                <a:solidFill>
                  <a:srgbClr val="0070C0"/>
                </a:solidFill>
                <a:effectLst/>
                <a:ea typeface="Calibri" panose="020F0502020204030204" pitchFamily="34" charset="0"/>
                <a:cs typeface="Times New Roman" panose="02020603050405020304" pitchFamily="18" charset="0"/>
              </a:rPr>
              <a:t>proper responses </a:t>
            </a:r>
            <a:r>
              <a:rPr lang="en-US" sz="1100" dirty="0" smtClean="0">
                <a:solidFill>
                  <a:srgbClr val="0070C0"/>
                </a:solidFill>
                <a:effectLst/>
                <a:ea typeface="Calibri" panose="020F0502020204030204" pitchFamily="34" charset="0"/>
                <a:cs typeface="Times New Roman" panose="02020603050405020304" pitchFamily="18" charset="0"/>
              </a:rPr>
              <a:t>would </a:t>
            </a:r>
            <a:r>
              <a:rPr lang="en-US" sz="1100" dirty="0">
                <a:solidFill>
                  <a:srgbClr val="0070C0"/>
                </a:solidFill>
                <a:effectLst/>
                <a:ea typeface="Calibri" panose="020F0502020204030204" pitchFamily="34" charset="0"/>
                <a:cs typeface="Times New Roman" panose="02020603050405020304" pitchFamily="18" charset="0"/>
              </a:rPr>
              <a:t>not be needed if the response were proper.  </a:t>
            </a:r>
            <a:endParaRPr lang="en-US" sz="1600" dirty="0">
              <a:effectLst/>
              <a:ea typeface="Calibri" panose="020F0502020204030204" pitchFamily="34" charset="0"/>
              <a:cs typeface="Times New Roman" panose="02020603050405020304" pitchFamily="18" charset="0"/>
            </a:endParaRPr>
          </a:p>
        </p:txBody>
      </p:sp>
      <p:sp>
        <p:nvSpPr>
          <p:cNvPr id="19" name="Rectangular Callout 18"/>
          <p:cNvSpPr/>
          <p:nvPr/>
        </p:nvSpPr>
        <p:spPr>
          <a:xfrm>
            <a:off x="7475528" y="3231882"/>
            <a:ext cx="1428750" cy="995837"/>
          </a:xfrm>
          <a:prstGeom prst="wedgeRectCallout">
            <a:avLst>
              <a:gd name="adj1" fmla="val -83521"/>
              <a:gd name="adj2" fmla="val -18718"/>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100" b="1" dirty="0">
                <a:solidFill>
                  <a:srgbClr val="FF0000"/>
                </a:solidFill>
                <a:effectLst/>
                <a:ea typeface="Calibri" panose="020F0502020204030204" pitchFamily="34" charset="0"/>
                <a:cs typeface="Times New Roman" panose="02020603050405020304" pitchFamily="18" charset="0"/>
              </a:rPr>
              <a:t>ANALYSIS</a:t>
            </a:r>
            <a:r>
              <a:rPr lang="en-US" sz="1100" dirty="0">
                <a:solidFill>
                  <a:srgbClr val="FF0000"/>
                </a:solidFill>
                <a:effectLst/>
                <a:ea typeface="Calibri" panose="020F0502020204030204" pitchFamily="34" charset="0"/>
                <a:cs typeface="Times New Roman" panose="02020603050405020304" pitchFamily="18" charset="0"/>
              </a:rPr>
              <a:t>:  </a:t>
            </a:r>
            <a:r>
              <a:rPr lang="en-US" sz="1100" dirty="0" smtClean="0">
                <a:solidFill>
                  <a:srgbClr val="FF0000"/>
                </a:solidFill>
                <a:effectLst/>
                <a:ea typeface="Calibri" panose="020F0502020204030204" pitchFamily="34" charset="0"/>
                <a:cs typeface="Times New Roman" panose="02020603050405020304" pitchFamily="18" charset="0"/>
              </a:rPr>
              <a:t>Examiner </a:t>
            </a:r>
            <a:r>
              <a:rPr lang="en-US" sz="1100" dirty="0">
                <a:solidFill>
                  <a:srgbClr val="FF0000"/>
                </a:solidFill>
                <a:effectLst/>
                <a:ea typeface="Calibri" panose="020F0502020204030204" pitchFamily="34" charset="0"/>
                <a:cs typeface="Times New Roman" panose="02020603050405020304" pitchFamily="18" charset="0"/>
              </a:rPr>
              <a:t>explains why </a:t>
            </a:r>
            <a:r>
              <a:rPr lang="en-US" sz="1100" dirty="0" smtClean="0">
                <a:solidFill>
                  <a:srgbClr val="FF0000"/>
                </a:solidFill>
                <a:effectLst/>
                <a:ea typeface="Calibri" panose="020F0502020204030204" pitchFamily="34" charset="0"/>
                <a:cs typeface="Times New Roman" panose="02020603050405020304" pitchFamily="18" charset="0"/>
              </a:rPr>
              <a:t>response </a:t>
            </a:r>
            <a:r>
              <a:rPr lang="en-US" sz="1100" dirty="0">
                <a:solidFill>
                  <a:srgbClr val="FF0000"/>
                </a:solidFill>
                <a:effectLst/>
                <a:ea typeface="Calibri" panose="020F0502020204030204" pitchFamily="34" charset="0"/>
                <a:cs typeface="Times New Roman" panose="02020603050405020304" pitchFamily="18" charset="0"/>
              </a:rPr>
              <a:t>does not comply with the rule.  </a:t>
            </a:r>
            <a:endParaRPr lang="en-US" sz="1100" dirty="0">
              <a:effectLst/>
              <a:ea typeface="Calibri" panose="020F0502020204030204" pitchFamily="34" charset="0"/>
              <a:cs typeface="Times New Roman" panose="02020603050405020304" pitchFamily="18" charset="0"/>
            </a:endParaRPr>
          </a:p>
        </p:txBody>
      </p:sp>
      <p:sp>
        <p:nvSpPr>
          <p:cNvPr id="20" name="Rectangular Callout 19"/>
          <p:cNvSpPr/>
          <p:nvPr/>
        </p:nvSpPr>
        <p:spPr>
          <a:xfrm>
            <a:off x="7494578" y="4294544"/>
            <a:ext cx="1409700" cy="1002943"/>
          </a:xfrm>
          <a:prstGeom prst="wedgeRectCallout">
            <a:avLst>
              <a:gd name="adj1" fmla="val -98302"/>
              <a:gd name="adj2" fmla="val 32659"/>
            </a:avLst>
          </a:pr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100" b="1" dirty="0">
                <a:solidFill>
                  <a:srgbClr val="7030A0"/>
                </a:solidFill>
                <a:effectLst/>
                <a:ea typeface="Calibri" panose="020F0502020204030204" pitchFamily="34" charset="0"/>
                <a:cs typeface="Times New Roman" panose="02020603050405020304" pitchFamily="18" charset="0"/>
              </a:rPr>
              <a:t>CONCLUSION</a:t>
            </a:r>
            <a:r>
              <a:rPr lang="en-US" sz="1100" dirty="0">
                <a:solidFill>
                  <a:srgbClr val="7030A0"/>
                </a:solidFill>
                <a:effectLst/>
                <a:ea typeface="Calibri" panose="020F0502020204030204" pitchFamily="34" charset="0"/>
                <a:cs typeface="Times New Roman" panose="02020603050405020304" pitchFamily="18" charset="0"/>
              </a:rPr>
              <a:t>:  Brief statement of the conclusion reached by applying the rule.  </a:t>
            </a:r>
            <a:endParaRPr lang="en-US" sz="1600" dirty="0">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2DA454B-C859-4892-B9FA-68B588C9F547}" type="slidenum">
              <a:rPr lang="en-US" smtClean="0"/>
              <a:t>25</a:t>
            </a:fld>
            <a:endParaRPr lang="en-US" dirty="0"/>
          </a:p>
        </p:txBody>
      </p:sp>
      <p:sp>
        <p:nvSpPr>
          <p:cNvPr id="2" name="Date Placeholder 1"/>
          <p:cNvSpPr>
            <a:spLocks noGrp="1"/>
          </p:cNvSpPr>
          <p:nvPr>
            <p:ph type="dt" sz="half" idx="10"/>
          </p:nvPr>
        </p:nvSpPr>
        <p:spPr/>
        <p:txBody>
          <a:bodyPr/>
          <a:lstStyle/>
          <a:p>
            <a:r>
              <a:rPr lang="en-US" smtClean="0"/>
              <a:t>Summer/Fall 2018</a:t>
            </a:r>
            <a:endParaRPr lang="en-US" dirty="0"/>
          </a:p>
        </p:txBody>
      </p:sp>
    </p:spTree>
    <p:extLst>
      <p:ext uri="{BB962C8B-B14F-4D97-AF65-F5344CB8AC3E}">
        <p14:creationId xmlns:p14="http://schemas.microsoft.com/office/powerpoint/2010/main" val="27818741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0326"/>
            <a:ext cx="8229600" cy="533400"/>
          </a:xfrm>
        </p:spPr>
        <p:txBody>
          <a:bodyPr>
            <a:noAutofit/>
          </a:bodyPr>
          <a:lstStyle/>
          <a:p>
            <a:r>
              <a:rPr lang="en-US" sz="3000" dirty="0" smtClean="0"/>
              <a:t>Chemical Example B</a:t>
            </a:r>
            <a:endParaRPr lang="en-US" sz="3000" dirty="0"/>
          </a:p>
        </p:txBody>
      </p:sp>
      <p:sp>
        <p:nvSpPr>
          <p:cNvPr id="7" name="Content Placeholder 6"/>
          <p:cNvSpPr>
            <a:spLocks noGrp="1"/>
          </p:cNvSpPr>
          <p:nvPr>
            <p:ph sz="half" idx="2"/>
          </p:nvPr>
        </p:nvSpPr>
        <p:spPr>
          <a:xfrm>
            <a:off x="457200" y="913726"/>
            <a:ext cx="6497906" cy="4483106"/>
          </a:xfrm>
        </p:spPr>
        <p:txBody>
          <a:bodyPr>
            <a:noAutofit/>
          </a:bodyPr>
          <a:lstStyle/>
          <a:p>
            <a:r>
              <a:rPr lang="en-US" sz="2200" dirty="0"/>
              <a:t>Please take a few minutes to read the claim, the rejection, and the attorney’s response for </a:t>
            </a:r>
            <a:br>
              <a:rPr lang="en-US" sz="2200" dirty="0"/>
            </a:br>
            <a:r>
              <a:rPr lang="en-US" sz="2200" dirty="0"/>
              <a:t>Chemical Example </a:t>
            </a:r>
            <a:r>
              <a:rPr lang="en-US" sz="2200" dirty="0" smtClean="0"/>
              <a:t>B on </a:t>
            </a:r>
            <a:r>
              <a:rPr lang="en-US" sz="2200" dirty="0"/>
              <a:t>the next several slides.  Then we will discuss the IRAC approach to formulating a reply to the attorney’s arguments. </a:t>
            </a:r>
            <a:r>
              <a:rPr lang="en-US" sz="2200" dirty="0" smtClean="0"/>
              <a:t>Please assume </a:t>
            </a:r>
            <a:r>
              <a:rPr lang="en-US" sz="2200" dirty="0"/>
              <a:t>this is an AIA/FITF </a:t>
            </a:r>
            <a:r>
              <a:rPr lang="en-US" sz="2200" dirty="0" smtClean="0"/>
              <a:t>case</a:t>
            </a:r>
            <a:r>
              <a:rPr lang="en-US" sz="2200" dirty="0"/>
              <a:t>.</a:t>
            </a:r>
            <a:br>
              <a:rPr lang="en-US" sz="2200" dirty="0"/>
            </a:br>
            <a:endParaRPr lang="en-US" sz="1600" dirty="0" smtClean="0"/>
          </a:p>
          <a:p>
            <a:r>
              <a:rPr lang="en-US" sz="2200" dirty="0" smtClean="0"/>
              <a:t>The </a:t>
            </a:r>
            <a:r>
              <a:rPr lang="en-US" sz="2200" dirty="0"/>
              <a:t>LAW III materials have been designed to stand alone. Although LAW III builds on LAW I and LAW II, it is not necessary to have completed the first two modules in order to participate in this </a:t>
            </a:r>
            <a:r>
              <a:rPr lang="en-US" sz="2200" dirty="0" smtClean="0"/>
              <a:t>training.</a:t>
            </a:r>
            <a:endParaRPr lang="en-US" sz="2200" dirty="0"/>
          </a:p>
        </p:txBody>
      </p:sp>
      <p:pic>
        <p:nvPicPr>
          <p:cNvPr id="1026" name="Picture 2" descr="Library icon"/>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6893838" y="2209126"/>
            <a:ext cx="1792962" cy="179296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6553200" y="5297488"/>
            <a:ext cx="2133600" cy="303212"/>
          </a:xfrm>
        </p:spPr>
        <p:txBody>
          <a:bodyPr/>
          <a:lstStyle/>
          <a:p>
            <a:fld id="{92DA454B-C859-4892-B9FA-68B588C9F547}" type="slidenum">
              <a:rPr lang="en-US" smtClean="0">
                <a:solidFill>
                  <a:prstClr val="black">
                    <a:tint val="75000"/>
                  </a:prstClr>
                </a:solidFill>
              </a:rPr>
              <a:pPr/>
              <a:t>26</a:t>
            </a:fld>
            <a:endParaRPr lang="en-US" dirty="0">
              <a:solidFill>
                <a:prstClr val="black">
                  <a:tint val="75000"/>
                </a:prstClr>
              </a:solidFill>
            </a:endParaRPr>
          </a:p>
        </p:txBody>
      </p:sp>
      <p:sp>
        <p:nvSpPr>
          <p:cNvPr id="2" name="Date Placeholder 1"/>
          <p:cNvSpPr>
            <a:spLocks noGrp="1"/>
          </p:cNvSpPr>
          <p:nvPr>
            <p:ph type="dt" sz="half" idx="10"/>
          </p:nvPr>
        </p:nvSpPr>
        <p:spPr>
          <a:xfrm>
            <a:off x="457200" y="5297488"/>
            <a:ext cx="2133600" cy="303212"/>
          </a:xfrm>
        </p:spPr>
        <p:txBody>
          <a:bodyPr/>
          <a:lstStyle/>
          <a:p>
            <a:r>
              <a:rPr lang="en-US" dirty="0" smtClean="0">
                <a:solidFill>
                  <a:prstClr val="black">
                    <a:tint val="75000"/>
                  </a:prstClr>
                </a:solidFill>
              </a:rPr>
              <a:t>Summer/Fall 2018</a:t>
            </a:r>
            <a:endParaRPr lang="en-US" dirty="0">
              <a:solidFill>
                <a:prstClr val="black">
                  <a:tint val="75000"/>
                </a:prstClr>
              </a:solidFill>
            </a:endParaRPr>
          </a:p>
        </p:txBody>
      </p:sp>
    </p:spTree>
    <p:extLst>
      <p:ext uri="{BB962C8B-B14F-4D97-AF65-F5344CB8AC3E}">
        <p14:creationId xmlns:p14="http://schemas.microsoft.com/office/powerpoint/2010/main" val="31650560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853006" y="229389"/>
            <a:ext cx="1290994" cy="276999"/>
          </a:xfrm>
          <a:prstGeom prst="rect">
            <a:avLst/>
          </a:prstGeom>
          <a:noFill/>
        </p:spPr>
        <p:txBody>
          <a:bodyPr wrap="none" rtlCol="0">
            <a:spAutoFit/>
          </a:bodyPr>
          <a:lstStyle/>
          <a:p>
            <a:r>
              <a:rPr lang="en-US" sz="1200" dirty="0" smtClean="0"/>
              <a:t>Worksheet Pg. 8</a:t>
            </a:r>
            <a:endParaRPr lang="en-US" sz="1200" dirty="0"/>
          </a:p>
        </p:txBody>
      </p:sp>
      <p:sp>
        <p:nvSpPr>
          <p:cNvPr id="5" name="Title 4"/>
          <p:cNvSpPr>
            <a:spLocks noGrp="1"/>
          </p:cNvSpPr>
          <p:nvPr>
            <p:ph type="title"/>
          </p:nvPr>
        </p:nvSpPr>
        <p:spPr>
          <a:xfrm>
            <a:off x="457199" y="377825"/>
            <a:ext cx="8541327" cy="574675"/>
          </a:xfrm>
        </p:spPr>
        <p:txBody>
          <a:bodyPr>
            <a:noAutofit/>
          </a:bodyPr>
          <a:lstStyle/>
          <a:p>
            <a:r>
              <a:rPr lang="en-US" sz="3000" dirty="0" smtClean="0"/>
              <a:t>Chemical Example B:</a:t>
            </a:r>
            <a:endParaRPr lang="en-US" sz="3000" dirty="0"/>
          </a:p>
        </p:txBody>
      </p:sp>
      <p:sp>
        <p:nvSpPr>
          <p:cNvPr id="3" name="Content Placeholder 2"/>
          <p:cNvSpPr>
            <a:spLocks noGrp="1"/>
          </p:cNvSpPr>
          <p:nvPr>
            <p:ph type="body" idx="1"/>
          </p:nvPr>
        </p:nvSpPr>
        <p:spPr>
          <a:xfrm>
            <a:off x="457208" y="952500"/>
            <a:ext cx="4040189" cy="359826"/>
          </a:xfrm>
        </p:spPr>
        <p:txBody>
          <a:bodyPr>
            <a:noAutofit/>
          </a:bodyPr>
          <a:lstStyle/>
          <a:p>
            <a:pPr marL="285739" indent="-285739" algn="ctr"/>
            <a:r>
              <a:rPr lang="en-US" sz="2000" dirty="0" smtClean="0">
                <a:latin typeface="+mn-lt"/>
              </a:rPr>
              <a:t>Claims</a:t>
            </a:r>
            <a:endParaRPr lang="en-US" sz="2000" dirty="0">
              <a:latin typeface="+mn-lt"/>
            </a:endParaRPr>
          </a:p>
        </p:txBody>
      </p:sp>
      <p:sp>
        <p:nvSpPr>
          <p:cNvPr id="7" name="Content Placeholder 6"/>
          <p:cNvSpPr>
            <a:spLocks noGrp="1"/>
          </p:cNvSpPr>
          <p:nvPr>
            <p:ph sz="half" idx="2"/>
          </p:nvPr>
        </p:nvSpPr>
        <p:spPr>
          <a:xfrm>
            <a:off x="457208" y="1312325"/>
            <a:ext cx="4040189" cy="3985163"/>
          </a:xfrm>
        </p:spPr>
        <p:txBody>
          <a:bodyPr>
            <a:normAutofit fontScale="92500" lnSpcReduction="10000"/>
          </a:bodyPr>
          <a:lstStyle/>
          <a:p>
            <a:pPr marL="0" indent="0">
              <a:buAutoNum type="arabicPeriod"/>
            </a:pPr>
            <a:r>
              <a:rPr lang="en-US" sz="1800" dirty="0"/>
              <a:t> </a:t>
            </a:r>
            <a:r>
              <a:rPr lang="en-US" sz="1900" dirty="0">
                <a:latin typeface="+mn-lt"/>
              </a:rPr>
              <a:t>A pharmaceutical composition comprising cytotoxic drug X and polyol Y as a stabilizing agent, wherein polyol Y is present in an amount of up to about 75% by weight.  </a:t>
            </a:r>
          </a:p>
          <a:p>
            <a:pPr marL="0" indent="0">
              <a:buAutoNum type="arabicPeriod"/>
            </a:pPr>
            <a:endParaRPr lang="en-US" sz="1900" dirty="0">
              <a:latin typeface="+mn-lt"/>
            </a:endParaRPr>
          </a:p>
          <a:p>
            <a:pPr marL="0" indent="0">
              <a:buAutoNum type="arabicPeriod"/>
            </a:pPr>
            <a:r>
              <a:rPr lang="en-US" sz="1900" dirty="0">
                <a:latin typeface="+mn-lt"/>
              </a:rPr>
              <a:t> The pharmaceutical composition of claim 1, wherein polyol Y is present in an amount of about 50% by weight.</a:t>
            </a:r>
          </a:p>
          <a:p>
            <a:pPr marL="0" indent="0">
              <a:buAutoNum type="arabicPeriod"/>
            </a:pPr>
            <a:endParaRPr lang="en-US" sz="1900" dirty="0">
              <a:latin typeface="+mn-lt"/>
            </a:endParaRPr>
          </a:p>
          <a:p>
            <a:pPr marL="0" indent="0">
              <a:buAutoNum type="arabicPeriod"/>
            </a:pPr>
            <a:r>
              <a:rPr lang="en-US" sz="1900" dirty="0">
                <a:latin typeface="+mn-lt"/>
              </a:rPr>
              <a:t> The pharmaceutical composition of claim 1, wherein polyol Y is present in an amount of about 25% by weight. </a:t>
            </a:r>
          </a:p>
        </p:txBody>
      </p:sp>
      <p:sp>
        <p:nvSpPr>
          <p:cNvPr id="8" name="Text Placeholder 7"/>
          <p:cNvSpPr>
            <a:spLocks noGrp="1"/>
          </p:cNvSpPr>
          <p:nvPr>
            <p:ph type="body" sz="quarter" idx="3"/>
          </p:nvPr>
        </p:nvSpPr>
        <p:spPr>
          <a:xfrm>
            <a:off x="4645028" y="952500"/>
            <a:ext cx="4041774" cy="359826"/>
          </a:xfrm>
        </p:spPr>
        <p:txBody>
          <a:bodyPr>
            <a:noAutofit/>
          </a:bodyPr>
          <a:lstStyle/>
          <a:p>
            <a:pPr algn="ctr"/>
            <a:r>
              <a:rPr lang="en-US" sz="2000" dirty="0" smtClean="0">
                <a:latin typeface="+mn-lt"/>
              </a:rPr>
              <a:t>References</a:t>
            </a:r>
            <a:endParaRPr lang="en-US" sz="2000" dirty="0">
              <a:latin typeface="+mn-lt"/>
            </a:endParaRPr>
          </a:p>
        </p:txBody>
      </p:sp>
      <p:sp>
        <p:nvSpPr>
          <p:cNvPr id="9" name="Content Placeholder 8"/>
          <p:cNvSpPr>
            <a:spLocks noGrp="1"/>
          </p:cNvSpPr>
          <p:nvPr>
            <p:ph sz="quarter" idx="4"/>
          </p:nvPr>
        </p:nvSpPr>
        <p:spPr>
          <a:xfrm>
            <a:off x="4645028" y="1312326"/>
            <a:ext cx="4041774" cy="3985162"/>
          </a:xfrm>
        </p:spPr>
        <p:txBody>
          <a:bodyPr>
            <a:normAutofit/>
          </a:bodyPr>
          <a:lstStyle/>
          <a:p>
            <a:pPr>
              <a:buFont typeface="Arial" panose="020B0604020202020204" pitchFamily="34" charset="0"/>
              <a:buChar char="•"/>
            </a:pPr>
            <a:r>
              <a:rPr lang="en-US" sz="1800" dirty="0">
                <a:latin typeface="+mn-lt"/>
              </a:rPr>
              <a:t>Smith teaches pharmaceutical compositions comprising cytotoxic drug X and a </a:t>
            </a:r>
            <a:r>
              <a:rPr lang="en-US" sz="1800" dirty="0" smtClean="0">
                <a:latin typeface="+mn-lt"/>
              </a:rPr>
              <a:t>polyol </a:t>
            </a:r>
            <a:r>
              <a:rPr lang="en-US" sz="1800" dirty="0">
                <a:latin typeface="+mn-lt"/>
              </a:rPr>
              <a:t>as a </a:t>
            </a:r>
            <a:r>
              <a:rPr lang="en-US" sz="1800" dirty="0" smtClean="0">
                <a:latin typeface="+mn-lt"/>
              </a:rPr>
              <a:t>carrier but does </a:t>
            </a:r>
            <a:r>
              <a:rPr lang="en-US" sz="1800" dirty="0">
                <a:latin typeface="+mn-lt"/>
              </a:rPr>
              <a:t>not teach that the polyol should be </a:t>
            </a:r>
            <a:r>
              <a:rPr lang="en-US" sz="1800" dirty="0" smtClean="0">
                <a:latin typeface="+mn-lt"/>
              </a:rPr>
              <a:t>polyol </a:t>
            </a:r>
            <a:r>
              <a:rPr lang="en-US" sz="1800" dirty="0">
                <a:latin typeface="+mn-lt"/>
              </a:rPr>
              <a:t>Y, or that the polyol acts as a stabilizing </a:t>
            </a:r>
            <a:r>
              <a:rPr lang="en-US" sz="1800" dirty="0" smtClean="0">
                <a:latin typeface="+mn-lt"/>
              </a:rPr>
              <a:t>agent, or the </a:t>
            </a:r>
            <a:r>
              <a:rPr lang="en-US" sz="1800" dirty="0">
                <a:latin typeface="+mn-lt"/>
              </a:rPr>
              <a:t>amount of polyol to be </a:t>
            </a:r>
            <a:r>
              <a:rPr lang="en-US" sz="1800" dirty="0" smtClean="0">
                <a:latin typeface="+mn-lt"/>
              </a:rPr>
              <a:t>included in the composition.  </a:t>
            </a:r>
            <a:endParaRPr lang="en-US" sz="1800" dirty="0">
              <a:latin typeface="+mn-lt"/>
            </a:endParaRPr>
          </a:p>
          <a:p>
            <a:pPr>
              <a:buFont typeface="Arial" panose="020B0604020202020204" pitchFamily="34" charset="0"/>
              <a:buChar char="•"/>
            </a:pPr>
            <a:r>
              <a:rPr lang="en-US" sz="1800" dirty="0" smtClean="0">
                <a:latin typeface="+mn-lt"/>
              </a:rPr>
              <a:t>Jones </a:t>
            </a:r>
            <a:r>
              <a:rPr lang="en-US" sz="1800" dirty="0">
                <a:latin typeface="+mn-lt"/>
              </a:rPr>
              <a:t>teaches that polyols, including specifically polyol Y, are useful for stabilizing pharmaceutical compositions comprising cytotoxic drugs.   </a:t>
            </a:r>
          </a:p>
        </p:txBody>
      </p:sp>
      <p:sp>
        <p:nvSpPr>
          <p:cNvPr id="4" name="Slide Number Placeholder 3"/>
          <p:cNvSpPr>
            <a:spLocks noGrp="1"/>
          </p:cNvSpPr>
          <p:nvPr>
            <p:ph type="sldNum" sz="quarter" idx="12"/>
          </p:nvPr>
        </p:nvSpPr>
        <p:spPr>
          <a:xfrm>
            <a:off x="6553200" y="5297488"/>
            <a:ext cx="2133600" cy="303212"/>
          </a:xfrm>
        </p:spPr>
        <p:txBody>
          <a:bodyPr/>
          <a:lstStyle/>
          <a:p>
            <a:pPr>
              <a:defRPr/>
            </a:pPr>
            <a:fld id="{D811F31F-B81F-4B55-A1FC-51083BA42040}" type="slidenum">
              <a:rPr lang="en-US" smtClean="0">
                <a:solidFill>
                  <a:srgbClr val="808080"/>
                </a:solidFill>
              </a:rPr>
              <a:pPr>
                <a:defRPr/>
              </a:pPr>
              <a:t>27</a:t>
            </a:fld>
            <a:endParaRPr lang="en-US" dirty="0">
              <a:solidFill>
                <a:srgbClr val="808080"/>
              </a:solidFill>
            </a:endParaRPr>
          </a:p>
        </p:txBody>
      </p:sp>
      <p:sp>
        <p:nvSpPr>
          <p:cNvPr id="2" name="Date Placeholder 1"/>
          <p:cNvSpPr>
            <a:spLocks noGrp="1"/>
          </p:cNvSpPr>
          <p:nvPr>
            <p:ph type="dt" sz="half" idx="10"/>
          </p:nvPr>
        </p:nvSpPr>
        <p:spPr>
          <a:xfrm>
            <a:off x="457200" y="5297488"/>
            <a:ext cx="2133600" cy="303212"/>
          </a:xfrm>
        </p:spPr>
        <p:txBody>
          <a:bodyPr/>
          <a:lstStyle/>
          <a:p>
            <a:pPr>
              <a:defRPr/>
            </a:pPr>
            <a:r>
              <a:rPr lang="en-US" smtClean="0"/>
              <a:t>Summer/Fall 2018</a:t>
            </a:r>
            <a:endParaRPr lang="en-US" dirty="0"/>
          </a:p>
        </p:txBody>
      </p:sp>
    </p:spTree>
    <p:extLst>
      <p:ext uri="{BB962C8B-B14F-4D97-AF65-F5344CB8AC3E}">
        <p14:creationId xmlns:p14="http://schemas.microsoft.com/office/powerpoint/2010/main" val="1997467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853006" y="229389"/>
            <a:ext cx="1290994" cy="276999"/>
          </a:xfrm>
          <a:prstGeom prst="rect">
            <a:avLst/>
          </a:prstGeom>
          <a:noFill/>
        </p:spPr>
        <p:txBody>
          <a:bodyPr wrap="none" rtlCol="0">
            <a:spAutoFit/>
          </a:bodyPr>
          <a:lstStyle/>
          <a:p>
            <a:r>
              <a:rPr lang="en-US" sz="1200" dirty="0" smtClean="0"/>
              <a:t>Worksheet Pg. 8</a:t>
            </a:r>
            <a:endParaRPr lang="en-US" sz="1200" dirty="0"/>
          </a:p>
        </p:txBody>
      </p:sp>
      <p:sp>
        <p:nvSpPr>
          <p:cNvPr id="2" name="Title 1"/>
          <p:cNvSpPr>
            <a:spLocks noGrp="1"/>
          </p:cNvSpPr>
          <p:nvPr>
            <p:ph type="title"/>
          </p:nvPr>
        </p:nvSpPr>
        <p:spPr>
          <a:xfrm>
            <a:off x="457200" y="274319"/>
            <a:ext cx="8229600" cy="536378"/>
          </a:xfrm>
        </p:spPr>
        <p:txBody>
          <a:bodyPr>
            <a:noAutofit/>
          </a:bodyPr>
          <a:lstStyle/>
          <a:p>
            <a:r>
              <a:rPr lang="en-US" sz="3000" dirty="0" smtClean="0"/>
              <a:t>Chemical </a:t>
            </a:r>
            <a:r>
              <a:rPr lang="en-US" sz="3000" dirty="0"/>
              <a:t>Example </a:t>
            </a:r>
            <a:r>
              <a:rPr lang="en-US" sz="3000" dirty="0" smtClean="0"/>
              <a:t>B: Examiner’s Rejection</a:t>
            </a:r>
            <a:endParaRPr lang="en-US" sz="3000" dirty="0"/>
          </a:p>
        </p:txBody>
      </p:sp>
      <p:sp>
        <p:nvSpPr>
          <p:cNvPr id="3" name="Content Placeholder 2"/>
          <p:cNvSpPr>
            <a:spLocks noGrp="1"/>
          </p:cNvSpPr>
          <p:nvPr>
            <p:ph idx="1"/>
          </p:nvPr>
        </p:nvSpPr>
        <p:spPr>
          <a:xfrm>
            <a:off x="457200" y="838928"/>
            <a:ext cx="8229600" cy="4663655"/>
          </a:xfrm>
        </p:spPr>
        <p:txBody>
          <a:bodyPr>
            <a:normAutofit lnSpcReduction="10000"/>
          </a:bodyPr>
          <a:lstStyle/>
          <a:p>
            <a:pPr marL="0" indent="0" defTabSz="290513">
              <a:buNone/>
            </a:pPr>
            <a:r>
              <a:rPr lang="en-US" sz="1200" dirty="0" smtClean="0"/>
              <a:t>	</a:t>
            </a:r>
            <a:r>
              <a:rPr lang="en-US" sz="1500" dirty="0" smtClean="0"/>
              <a:t>Claims 1-3 are rejected under 35 USC 103 as being unpatentable over Smith in view of Jones. </a:t>
            </a:r>
          </a:p>
          <a:p>
            <a:pPr marL="0" indent="0" defTabSz="290513">
              <a:buNone/>
            </a:pPr>
            <a:r>
              <a:rPr lang="en-US" sz="1500" dirty="0" smtClean="0"/>
              <a:t>	Claim 1 is drawn to a pharmaceutical composition comprising cytotoxic drug X and up to about 75% by weight of polyol Y as a stabilizing agent.  Claims 2 and 3 depend from claim 1 and further limit the amount of polyol Y to about 50% and about 25%, respectively. </a:t>
            </a:r>
          </a:p>
          <a:p>
            <a:pPr marL="0" indent="0">
              <a:buNone/>
              <a:tabLst>
                <a:tab pos="290513" algn="l"/>
              </a:tabLst>
            </a:pPr>
            <a:r>
              <a:rPr lang="en-US" sz="1500" dirty="0" smtClean="0"/>
              <a:t>	Smith teaches pharmaceutical compositions comprising cytotoxic drug X and a polyol as a carrier </a:t>
            </a:r>
            <a:r>
              <a:rPr lang="en-US" sz="1600" dirty="0" smtClean="0"/>
              <a:t>(</a:t>
            </a:r>
            <a:r>
              <a:rPr lang="en-US" sz="1600" dirty="0"/>
              <a:t>col. 3, lines 4-6)</a:t>
            </a:r>
            <a:r>
              <a:rPr lang="en-US" sz="1500" dirty="0" smtClean="0"/>
              <a:t>.  Smith does not teach that the polyol should be specifically polyol Y, or that the polyol acts as a stabilizing agent.  Smith is silent as to the amount of polyol to be included.  </a:t>
            </a:r>
          </a:p>
          <a:p>
            <a:pPr marL="0" indent="0">
              <a:buNone/>
              <a:tabLst>
                <a:tab pos="290513" algn="l"/>
              </a:tabLst>
            </a:pPr>
            <a:r>
              <a:rPr lang="en-US" sz="1500" dirty="0" smtClean="0"/>
              <a:t>	Jones teaches that polyols, including specifically polyol Y, are useful for stabilizing pharmaceutical compositions comprising cytotoxic drugs (col. 2, lines 10-14).   </a:t>
            </a:r>
          </a:p>
          <a:p>
            <a:pPr marL="0" indent="0">
              <a:buNone/>
              <a:tabLst>
                <a:tab pos="290513" algn="l"/>
              </a:tabLst>
            </a:pPr>
            <a:r>
              <a:rPr lang="en-US" sz="1500" dirty="0" smtClean="0"/>
              <a:t>	It would have been obvious for a person of ordinary skill in the art, before the effective filing date of the claimed invention, to include polyol Y in an amount of up to about 75% by weight in a pharmaceutical composition comprising cytotoxic drug X.  A person of ordinary skill would have been motivated to choose polyol Y as the specific polyol to include in the cytotoxic drug composition of Smith because Jones had taught that polyol Y was useful as a stabilizing agent for cytotoxic drug compositions.  As for the amounts of polyol Y required by the claims, a person of ordinary skill in the art would have been motivated to adjust the amount of polyol Y in order to obtain a workable product that is stable.  It is noted that no criticality has been demonstrated in the specification with regard to the amounts recited in the claims.</a:t>
            </a:r>
            <a:r>
              <a:rPr lang="en-US" sz="1300" dirty="0" smtClean="0"/>
              <a:t>  	</a:t>
            </a:r>
            <a:endParaRPr lang="en-US" sz="1300" dirty="0"/>
          </a:p>
        </p:txBody>
      </p:sp>
      <p:sp>
        <p:nvSpPr>
          <p:cNvPr id="6" name="Slide Number Placeholder 5"/>
          <p:cNvSpPr>
            <a:spLocks noGrp="1"/>
          </p:cNvSpPr>
          <p:nvPr>
            <p:ph type="sldNum" sz="quarter" idx="12"/>
          </p:nvPr>
        </p:nvSpPr>
        <p:spPr/>
        <p:txBody>
          <a:bodyPr/>
          <a:lstStyle/>
          <a:p>
            <a:fld id="{92DA454B-C859-4892-B9FA-68B588C9F547}" type="slidenum">
              <a:rPr lang="en-US" smtClean="0"/>
              <a:t>28</a:t>
            </a:fld>
            <a:endParaRPr lang="en-US"/>
          </a:p>
        </p:txBody>
      </p:sp>
      <p:sp>
        <p:nvSpPr>
          <p:cNvPr id="5" name="Date Placeholder 4"/>
          <p:cNvSpPr>
            <a:spLocks noGrp="1"/>
          </p:cNvSpPr>
          <p:nvPr>
            <p:ph type="dt" sz="half" idx="10"/>
          </p:nvPr>
        </p:nvSpPr>
        <p:spPr/>
        <p:txBody>
          <a:bodyPr/>
          <a:lstStyle/>
          <a:p>
            <a:r>
              <a:rPr lang="en-US" smtClean="0"/>
              <a:t>Summer/Fall 2018</a:t>
            </a:r>
            <a:endParaRPr lang="en-US" dirty="0"/>
          </a:p>
        </p:txBody>
      </p:sp>
    </p:spTree>
    <p:extLst>
      <p:ext uri="{BB962C8B-B14F-4D97-AF65-F5344CB8AC3E}">
        <p14:creationId xmlns:p14="http://schemas.microsoft.com/office/powerpoint/2010/main" val="17012327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853006" y="229389"/>
            <a:ext cx="1290994" cy="276999"/>
          </a:xfrm>
          <a:prstGeom prst="rect">
            <a:avLst/>
          </a:prstGeom>
          <a:noFill/>
        </p:spPr>
        <p:txBody>
          <a:bodyPr wrap="none" rtlCol="0">
            <a:spAutoFit/>
          </a:bodyPr>
          <a:lstStyle/>
          <a:p>
            <a:r>
              <a:rPr lang="en-US" sz="1200" dirty="0" smtClean="0"/>
              <a:t>Worksheet Pg. 9</a:t>
            </a:r>
            <a:endParaRPr lang="en-US" sz="1200" dirty="0"/>
          </a:p>
        </p:txBody>
      </p:sp>
      <p:sp>
        <p:nvSpPr>
          <p:cNvPr id="2" name="Title 1"/>
          <p:cNvSpPr>
            <a:spLocks noGrp="1"/>
          </p:cNvSpPr>
          <p:nvPr>
            <p:ph type="title"/>
          </p:nvPr>
        </p:nvSpPr>
        <p:spPr>
          <a:xfrm>
            <a:off x="457200" y="440935"/>
            <a:ext cx="8229600" cy="522017"/>
          </a:xfrm>
        </p:spPr>
        <p:txBody>
          <a:bodyPr>
            <a:noAutofit/>
          </a:bodyPr>
          <a:lstStyle/>
          <a:p>
            <a:pPr defTabSz="114300"/>
            <a:r>
              <a:rPr lang="en-US" sz="3000" dirty="0"/>
              <a:t>Chemical Example </a:t>
            </a:r>
            <a:r>
              <a:rPr lang="en-US" sz="3000" dirty="0" smtClean="0"/>
              <a:t>B: Attorney’s Response</a:t>
            </a:r>
            <a:endParaRPr lang="en-US" sz="3000" u="sng" dirty="0"/>
          </a:p>
        </p:txBody>
      </p:sp>
      <p:sp>
        <p:nvSpPr>
          <p:cNvPr id="3" name="Content Placeholder 2"/>
          <p:cNvSpPr>
            <a:spLocks noGrp="1"/>
          </p:cNvSpPr>
          <p:nvPr>
            <p:ph sz="half" idx="1"/>
          </p:nvPr>
        </p:nvSpPr>
        <p:spPr>
          <a:xfrm>
            <a:off x="457200" y="1070264"/>
            <a:ext cx="4038600" cy="3685621"/>
          </a:xfrm>
        </p:spPr>
        <p:txBody>
          <a:bodyPr>
            <a:noAutofit/>
          </a:bodyPr>
          <a:lstStyle/>
          <a:p>
            <a:pPr marL="0" indent="0">
              <a:buNone/>
              <a:tabLst>
                <a:tab pos="169863" algn="l"/>
              </a:tabLst>
            </a:pPr>
            <a:r>
              <a:rPr lang="en-US" sz="1200" dirty="0" smtClean="0"/>
              <a:t>	The </a:t>
            </a:r>
            <a:r>
              <a:rPr lang="en-US" sz="1200" dirty="0"/>
              <a:t>Examiner has failed to provide a </a:t>
            </a:r>
            <a:r>
              <a:rPr lang="en-US" sz="1200" i="1" dirty="0"/>
              <a:t>prima facie</a:t>
            </a:r>
            <a:r>
              <a:rPr lang="en-US" sz="1200" dirty="0"/>
              <a:t> case of obviousness in view of the limitations on the amount of polyol Y in </a:t>
            </a:r>
            <a:r>
              <a:rPr lang="en-US" sz="1200" dirty="0" smtClean="0"/>
              <a:t>claims 1-3.  </a:t>
            </a:r>
            <a:r>
              <a:rPr lang="en-US" sz="1200" dirty="0"/>
              <a:t>The Examiner has acknowledged that the cited references fail to teach inclusion of polyol Y in the specific amounts or ranges required by the claims. However, the Examiner has concluded that these formulations would have </a:t>
            </a:r>
            <a:r>
              <a:rPr lang="en-US" sz="1200" dirty="0" smtClean="0"/>
              <a:t>been suggested in </a:t>
            </a:r>
            <a:r>
              <a:rPr lang="en-US" sz="1200" dirty="0"/>
              <a:t>view of Smith’s teaching that polyols may be included as a carrier and Jones’s teaching that polyol Y may be used to stabilize compositions comprising cytotoxic drugs.  There is no reasonable basis for concluding that one of ordinary skill would have modified the Smith compositions to include polyol Y in the specific amounts or ranges required by the claims.  </a:t>
            </a:r>
            <a:endParaRPr lang="en-US" sz="1200" dirty="0" smtClean="0"/>
          </a:p>
          <a:p>
            <a:pPr marL="0" indent="0">
              <a:buNone/>
            </a:pPr>
            <a:endParaRPr lang="en-US" sz="1200" dirty="0"/>
          </a:p>
          <a:p>
            <a:pPr marL="0" indent="0">
              <a:buNone/>
              <a:tabLst>
                <a:tab pos="169863" algn="l"/>
              </a:tabLst>
            </a:pPr>
            <a:r>
              <a:rPr lang="en-US" sz="1200" dirty="0" smtClean="0"/>
              <a:t>	The </a:t>
            </a:r>
            <a:r>
              <a:rPr lang="en-US" sz="1200" dirty="0"/>
              <a:t>MPEP clearly states that “only result-effective variables can be optimized.”  MPEP § 2144.05(II)(B).  “A particular parameter must first be recognized as a result-effective variable, i.e., a variable which achieves a recognized result, before the determination of the optimum or workable ranges of said variable might be characterized as routine experimentation.”  </a:t>
            </a:r>
            <a:r>
              <a:rPr lang="en-US" sz="1200" i="1" dirty="0"/>
              <a:t>Id</a:t>
            </a:r>
            <a:r>
              <a:rPr lang="en-US" sz="1200" dirty="0"/>
              <a:t>.</a:t>
            </a:r>
          </a:p>
          <a:p>
            <a:pPr marL="0" indent="0">
              <a:buNone/>
            </a:pPr>
            <a:endParaRPr lang="en-US" sz="1200" dirty="0"/>
          </a:p>
        </p:txBody>
      </p:sp>
      <p:sp>
        <p:nvSpPr>
          <p:cNvPr id="4" name="Content Placeholder 3"/>
          <p:cNvSpPr>
            <a:spLocks noGrp="1"/>
          </p:cNvSpPr>
          <p:nvPr>
            <p:ph sz="half" idx="2"/>
          </p:nvPr>
        </p:nvSpPr>
        <p:spPr>
          <a:xfrm>
            <a:off x="4648200" y="1047992"/>
            <a:ext cx="4038600" cy="4249496"/>
          </a:xfrm>
        </p:spPr>
        <p:txBody>
          <a:bodyPr>
            <a:normAutofit fontScale="25000" lnSpcReduction="20000"/>
          </a:bodyPr>
          <a:lstStyle/>
          <a:p>
            <a:pPr marL="0" indent="0">
              <a:buNone/>
            </a:pPr>
            <a:r>
              <a:rPr lang="en-US" sz="4800" dirty="0" smtClean="0"/>
              <a:t>As stated in MPEP §</a:t>
            </a:r>
            <a:r>
              <a:rPr lang="en-US" sz="4800" dirty="0"/>
              <a:t> 2144.05(II)(B</a:t>
            </a:r>
            <a:r>
              <a:rPr lang="en-US" sz="4800" dirty="0" smtClean="0"/>
              <a:t>), the </a:t>
            </a:r>
            <a:r>
              <a:rPr lang="en-US" sz="4800" dirty="0"/>
              <a:t>Examiner “should not succumb to hindsight claims of obviousness” on the rationale that “researchers can only vary all parameters or try each of numerous possible choices until one possibly arrives at a successful result, where the prior art gives either no indication of which parameters are critical or no direction as to which of many possible choices is likely to be successful.” </a:t>
            </a:r>
            <a:r>
              <a:rPr lang="en-US" sz="4800" dirty="0" smtClean="0"/>
              <a:t> </a:t>
            </a:r>
            <a:r>
              <a:rPr lang="en-US" sz="4800" i="1" dirty="0" smtClean="0"/>
              <a:t>The </a:t>
            </a:r>
            <a:r>
              <a:rPr lang="en-US" sz="4800" i="1" dirty="0"/>
              <a:t>Procter &amp; Gamble Co. v. </a:t>
            </a:r>
            <a:r>
              <a:rPr lang="en-US" sz="4800" i="1" dirty="0" err="1"/>
              <a:t>Teva</a:t>
            </a:r>
            <a:r>
              <a:rPr lang="en-US" sz="4800" i="1" dirty="0"/>
              <a:t> Pharma. USA, Inc.</a:t>
            </a:r>
            <a:r>
              <a:rPr lang="en-US" sz="4800" dirty="0"/>
              <a:t>, 566 F.3d 989, 996-97 (Fed. Cir. 2009). “[P]</a:t>
            </a:r>
            <a:r>
              <a:rPr lang="en-US" sz="4800" dirty="0" err="1"/>
              <a:t>atents</a:t>
            </a:r>
            <a:r>
              <a:rPr lang="en-US" sz="4800" dirty="0"/>
              <a:t> are not barred just because it was obvious to explore a new technology or general approach that seemed to be a promising field of experimentation, where the prior art gave only general guidance as to the particular form of the claimed invention or how to achieve it.”  </a:t>
            </a:r>
            <a:r>
              <a:rPr lang="en-US" sz="4800" i="1" dirty="0"/>
              <a:t>Id</a:t>
            </a:r>
            <a:r>
              <a:rPr lang="en-US" sz="4800" dirty="0"/>
              <a:t>. at 997.  Smith and Jones each fail to provide any guidance that would support a theory of optimization of the amount of polyol Y in connection with any particular outcome or secondary effect.  As a result, there is no basis to presume that this parameter is subject to routine optimization, and even less so to presume that optimization would have led to the stabilized compositions as now claimed.</a:t>
            </a:r>
          </a:p>
          <a:p>
            <a:pPr marL="0" indent="0">
              <a:buNone/>
            </a:pPr>
            <a:endParaRPr lang="en-US" sz="4800" dirty="0"/>
          </a:p>
          <a:p>
            <a:pPr marL="0" indent="0">
              <a:buNone/>
              <a:tabLst>
                <a:tab pos="228600" algn="l"/>
              </a:tabLst>
            </a:pPr>
            <a:r>
              <a:rPr lang="en-US" sz="4800" dirty="0" smtClean="0"/>
              <a:t>	For </a:t>
            </a:r>
            <a:r>
              <a:rPr lang="en-US" sz="4800" dirty="0"/>
              <a:t>all of the above reasons, reconsideration and withdrawal of the rejections under 35 U.S.C. § 103 is respectfully requested.</a:t>
            </a:r>
          </a:p>
          <a:p>
            <a:endParaRPr lang="en-US" dirty="0"/>
          </a:p>
        </p:txBody>
      </p:sp>
      <p:sp>
        <p:nvSpPr>
          <p:cNvPr id="7" name="Slide Number Placeholder 6"/>
          <p:cNvSpPr>
            <a:spLocks noGrp="1"/>
          </p:cNvSpPr>
          <p:nvPr>
            <p:ph type="sldNum" sz="quarter" idx="12"/>
          </p:nvPr>
        </p:nvSpPr>
        <p:spPr>
          <a:xfrm>
            <a:off x="6553200" y="5297488"/>
            <a:ext cx="2133600" cy="303212"/>
          </a:xfrm>
        </p:spPr>
        <p:txBody>
          <a:bodyPr/>
          <a:lstStyle/>
          <a:p>
            <a:fld id="{92DA454B-C859-4892-B9FA-68B588C9F547}" type="slidenum">
              <a:rPr lang="en-US" smtClean="0"/>
              <a:t>29</a:t>
            </a:fld>
            <a:endParaRPr lang="en-US"/>
          </a:p>
        </p:txBody>
      </p:sp>
      <p:sp>
        <p:nvSpPr>
          <p:cNvPr id="5" name="Date Placeholder 4"/>
          <p:cNvSpPr>
            <a:spLocks noGrp="1"/>
          </p:cNvSpPr>
          <p:nvPr>
            <p:ph type="dt" sz="half" idx="10"/>
          </p:nvPr>
        </p:nvSpPr>
        <p:spPr>
          <a:xfrm>
            <a:off x="457200" y="5297488"/>
            <a:ext cx="2133600" cy="303212"/>
          </a:xfrm>
        </p:spPr>
        <p:txBody>
          <a:bodyPr/>
          <a:lstStyle/>
          <a:p>
            <a:r>
              <a:rPr lang="en-US" smtClean="0"/>
              <a:t>Summer/Fall 2018</a:t>
            </a:r>
            <a:endParaRPr lang="en-US" dirty="0"/>
          </a:p>
        </p:txBody>
      </p:sp>
    </p:spTree>
    <p:extLst>
      <p:ext uri="{BB962C8B-B14F-4D97-AF65-F5344CB8AC3E}">
        <p14:creationId xmlns:p14="http://schemas.microsoft.com/office/powerpoint/2010/main" val="2389441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2" y="378023"/>
            <a:ext cx="8229600" cy="463491"/>
          </a:xfrm>
        </p:spPr>
        <p:txBody>
          <a:bodyPr>
            <a:noAutofit/>
          </a:bodyPr>
          <a:lstStyle/>
          <a:p>
            <a:r>
              <a:rPr lang="en-US" sz="3000" u="sng" smtClean="0">
                <a:solidFill>
                  <a:srgbClr val="00B050"/>
                </a:solidFill>
              </a:rPr>
              <a:t>I</a:t>
            </a:r>
            <a:r>
              <a:rPr lang="en-US" sz="3000" smtClean="0">
                <a:solidFill>
                  <a:srgbClr val="0070C0"/>
                </a:solidFill>
              </a:rPr>
              <a:t>R</a:t>
            </a:r>
            <a:r>
              <a:rPr lang="en-US" sz="3000" smtClean="0">
                <a:solidFill>
                  <a:srgbClr val="FF0000"/>
                </a:solidFill>
              </a:rPr>
              <a:t>A</a:t>
            </a:r>
            <a:r>
              <a:rPr lang="en-US" sz="3000" smtClean="0">
                <a:solidFill>
                  <a:srgbClr val="7030A0"/>
                </a:solidFill>
              </a:rPr>
              <a:t>C</a:t>
            </a:r>
            <a:r>
              <a:rPr lang="en-US" sz="3000" smtClean="0"/>
              <a:t> - </a:t>
            </a:r>
            <a:r>
              <a:rPr lang="en-US" sz="3000" smtClean="0">
                <a:solidFill>
                  <a:srgbClr val="00B050"/>
                </a:solidFill>
              </a:rPr>
              <a:t>Issue</a:t>
            </a:r>
            <a:endParaRPr lang="en-US" sz="3000" dirty="0"/>
          </a:p>
        </p:txBody>
      </p:sp>
      <p:sp>
        <p:nvSpPr>
          <p:cNvPr id="3" name="Content Placeholder 2"/>
          <p:cNvSpPr>
            <a:spLocks noGrp="1"/>
          </p:cNvSpPr>
          <p:nvPr>
            <p:ph idx="1"/>
          </p:nvPr>
        </p:nvSpPr>
        <p:spPr>
          <a:xfrm>
            <a:off x="529937" y="841514"/>
            <a:ext cx="8229600" cy="4455974"/>
          </a:xfrm>
        </p:spPr>
        <p:txBody>
          <a:bodyPr>
            <a:normAutofit fontScale="92500"/>
          </a:bodyPr>
          <a:lstStyle/>
          <a:p>
            <a:r>
              <a:rPr lang="en-US" dirty="0" smtClean="0"/>
              <a:t>In the context of replying to attorney argument, the issue is </a:t>
            </a:r>
            <a:r>
              <a:rPr lang="en-US" b="1" dirty="0" smtClean="0"/>
              <a:t>the attorney’s point of disagreement with the position expressed by the examiner in the Office action</a:t>
            </a:r>
            <a:r>
              <a:rPr lang="en-US" dirty="0" smtClean="0"/>
              <a:t>.  </a:t>
            </a:r>
          </a:p>
          <a:p>
            <a:r>
              <a:rPr lang="en-US" dirty="0" smtClean="0"/>
              <a:t>There may be more than one issue.  All issues must be addressed.  </a:t>
            </a:r>
          </a:p>
          <a:p>
            <a:r>
              <a:rPr lang="en-US" dirty="0" smtClean="0"/>
              <a:t>The examiner should identify which claims pertain to each argument, and should indicate where each argument is presented (e.g., “Remarks of July 6, 2018, page 5, second paragraph”).  </a:t>
            </a:r>
            <a:endParaRPr lang="en-US" dirty="0"/>
          </a:p>
        </p:txBody>
      </p:sp>
      <p:sp>
        <p:nvSpPr>
          <p:cNvPr id="6" name="Slide Number Placeholder 5"/>
          <p:cNvSpPr>
            <a:spLocks noGrp="1"/>
          </p:cNvSpPr>
          <p:nvPr>
            <p:ph type="sldNum" sz="quarter" idx="12"/>
          </p:nvPr>
        </p:nvSpPr>
        <p:spPr/>
        <p:txBody>
          <a:bodyPr/>
          <a:lstStyle/>
          <a:p>
            <a:fld id="{92DA454B-C859-4892-B9FA-68B588C9F547}" type="slidenum">
              <a:rPr lang="en-US" smtClean="0"/>
              <a:t>3</a:t>
            </a:fld>
            <a:endParaRPr lang="en-US"/>
          </a:p>
        </p:txBody>
      </p:sp>
      <p:sp>
        <p:nvSpPr>
          <p:cNvPr id="4" name="Date Placeholder 3"/>
          <p:cNvSpPr>
            <a:spLocks noGrp="1"/>
          </p:cNvSpPr>
          <p:nvPr>
            <p:ph type="dt" sz="half" idx="10"/>
          </p:nvPr>
        </p:nvSpPr>
        <p:spPr/>
        <p:txBody>
          <a:bodyPr/>
          <a:lstStyle/>
          <a:p>
            <a:r>
              <a:rPr lang="en-US" smtClean="0"/>
              <a:t>Summer/Fall 2018</a:t>
            </a:r>
            <a:endParaRPr lang="en-US" dirty="0"/>
          </a:p>
        </p:txBody>
      </p:sp>
    </p:spTree>
    <p:extLst>
      <p:ext uri="{BB962C8B-B14F-4D97-AF65-F5344CB8AC3E}">
        <p14:creationId xmlns:p14="http://schemas.microsoft.com/office/powerpoint/2010/main" val="18113205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728315" y="229389"/>
            <a:ext cx="1366336" cy="276999"/>
          </a:xfrm>
          <a:prstGeom prst="rect">
            <a:avLst/>
          </a:prstGeom>
          <a:noFill/>
        </p:spPr>
        <p:txBody>
          <a:bodyPr wrap="none" rtlCol="0">
            <a:spAutoFit/>
          </a:bodyPr>
          <a:lstStyle/>
          <a:p>
            <a:r>
              <a:rPr lang="en-US" sz="1200" dirty="0" smtClean="0"/>
              <a:t>Worksheet Pg. 10</a:t>
            </a:r>
            <a:endParaRPr lang="en-US" sz="1200" dirty="0"/>
          </a:p>
        </p:txBody>
      </p:sp>
      <p:sp>
        <p:nvSpPr>
          <p:cNvPr id="6" name="Title 5"/>
          <p:cNvSpPr>
            <a:spLocks noGrp="1"/>
          </p:cNvSpPr>
          <p:nvPr>
            <p:ph type="title"/>
          </p:nvPr>
        </p:nvSpPr>
        <p:spPr>
          <a:xfrm>
            <a:off x="457200" y="378022"/>
            <a:ext cx="8229600" cy="633482"/>
          </a:xfrm>
        </p:spPr>
        <p:txBody>
          <a:bodyPr>
            <a:normAutofit/>
          </a:bodyPr>
          <a:lstStyle/>
          <a:p>
            <a:r>
              <a:rPr lang="en-US" sz="3000" dirty="0"/>
              <a:t>Chemical Example </a:t>
            </a:r>
            <a:r>
              <a:rPr lang="en-US" sz="3000" dirty="0" smtClean="0"/>
              <a:t>B: </a:t>
            </a:r>
            <a:r>
              <a:rPr lang="en-US" sz="3000" dirty="0" smtClean="0">
                <a:solidFill>
                  <a:srgbClr val="00B050"/>
                </a:solidFill>
              </a:rPr>
              <a:t>I</a:t>
            </a:r>
            <a:r>
              <a:rPr lang="en-US" sz="3000" dirty="0" smtClean="0">
                <a:solidFill>
                  <a:srgbClr val="0070C0"/>
                </a:solidFill>
              </a:rPr>
              <a:t>R</a:t>
            </a:r>
            <a:r>
              <a:rPr lang="en-US" sz="3000" dirty="0" smtClean="0">
                <a:solidFill>
                  <a:srgbClr val="FF0000"/>
                </a:solidFill>
              </a:rPr>
              <a:t>A</a:t>
            </a:r>
            <a:r>
              <a:rPr lang="en-US" sz="3000" dirty="0" smtClean="0">
                <a:solidFill>
                  <a:srgbClr val="7030A0"/>
                </a:solidFill>
              </a:rPr>
              <a:t>C</a:t>
            </a:r>
            <a:r>
              <a:rPr lang="en-US" sz="3000" dirty="0" smtClean="0"/>
              <a:t> Worksheet</a:t>
            </a:r>
            <a:endParaRPr lang="en-US" sz="3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88351606"/>
              </p:ext>
            </p:extLst>
          </p:nvPr>
        </p:nvGraphicFramePr>
        <p:xfrm>
          <a:off x="457200" y="1011504"/>
          <a:ext cx="8229600" cy="3644473"/>
        </p:xfrm>
        <a:graphic>
          <a:graphicData uri="http://schemas.openxmlformats.org/drawingml/2006/table">
            <a:tbl>
              <a:tblPr firstRow="1" bandRow="1">
                <a:tableStyleId>{5C22544A-7EE6-4342-B048-85BDC9FD1C3A}</a:tableStyleId>
              </a:tblPr>
              <a:tblGrid>
                <a:gridCol w="2455933">
                  <a:extLst>
                    <a:ext uri="{9D8B030D-6E8A-4147-A177-3AD203B41FA5}">
                      <a16:colId xmlns:a16="http://schemas.microsoft.com/office/drawing/2014/main" val="281044232"/>
                    </a:ext>
                  </a:extLst>
                </a:gridCol>
                <a:gridCol w="5773667">
                  <a:extLst>
                    <a:ext uri="{9D8B030D-6E8A-4147-A177-3AD203B41FA5}">
                      <a16:colId xmlns:a16="http://schemas.microsoft.com/office/drawing/2014/main" val="2716116982"/>
                    </a:ext>
                  </a:extLst>
                </a:gridCol>
              </a:tblGrid>
              <a:tr h="430710">
                <a:tc>
                  <a:txBody>
                    <a:bodyPr/>
                    <a:lstStyle/>
                    <a:p>
                      <a:r>
                        <a:rPr lang="en-US" sz="2000" dirty="0" smtClean="0">
                          <a:solidFill>
                            <a:srgbClr val="00B050"/>
                          </a:solidFill>
                        </a:rPr>
                        <a:t>I</a:t>
                      </a:r>
                      <a:r>
                        <a:rPr lang="en-US" sz="2000" dirty="0" smtClean="0">
                          <a:solidFill>
                            <a:srgbClr val="0070C0"/>
                          </a:solidFill>
                        </a:rPr>
                        <a:t>R</a:t>
                      </a:r>
                      <a:r>
                        <a:rPr lang="en-US" sz="2000" dirty="0" smtClean="0">
                          <a:solidFill>
                            <a:srgbClr val="FF0000"/>
                          </a:solidFill>
                        </a:rPr>
                        <a:t>A</a:t>
                      </a:r>
                      <a:r>
                        <a:rPr lang="en-US" sz="2000" dirty="0" smtClean="0">
                          <a:solidFill>
                            <a:srgbClr val="7030A0"/>
                          </a:solidFill>
                        </a:rPr>
                        <a:t>C</a:t>
                      </a:r>
                      <a:endParaRPr lang="en-US" sz="2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smtClean="0"/>
                        <a:t>Chemical</a:t>
                      </a:r>
                      <a:r>
                        <a:rPr lang="en-US" sz="2000" baseline="0" dirty="0" smtClean="0"/>
                        <a:t> Example B</a:t>
                      </a:r>
                      <a:endParaRPr lang="en-US" sz="2000" dirty="0" smtClean="0"/>
                    </a:p>
                  </a:txBody>
                  <a:tcPr/>
                </a:tc>
                <a:extLst>
                  <a:ext uri="{0D108BD9-81ED-4DB2-BD59-A6C34878D82A}">
                    <a16:rowId xmlns:a16="http://schemas.microsoft.com/office/drawing/2014/main" val="241957942"/>
                  </a:ext>
                </a:extLst>
              </a:tr>
              <a:tr h="629500">
                <a:tc>
                  <a:txBody>
                    <a:bodyPr/>
                    <a:lstStyle/>
                    <a:p>
                      <a:r>
                        <a:rPr lang="en-US" b="1" i="0" u="sng" dirty="0" smtClean="0">
                          <a:solidFill>
                            <a:srgbClr val="00B050"/>
                          </a:solidFill>
                        </a:rPr>
                        <a:t>I</a:t>
                      </a:r>
                      <a:r>
                        <a:rPr lang="en-US" b="1" dirty="0" smtClean="0">
                          <a:solidFill>
                            <a:srgbClr val="00B050"/>
                          </a:solidFill>
                        </a:rPr>
                        <a:t> </a:t>
                      </a:r>
                      <a:r>
                        <a:rPr lang="en-US" sz="1400" b="1" dirty="0" smtClean="0">
                          <a:solidFill>
                            <a:srgbClr val="00B050"/>
                          </a:solidFill>
                        </a:rPr>
                        <a:t>What ISSUE(S)</a:t>
                      </a:r>
                      <a:r>
                        <a:rPr lang="en-US" sz="1400" b="1" baseline="0" dirty="0" smtClean="0">
                          <a:solidFill>
                            <a:srgbClr val="00B050"/>
                          </a:solidFill>
                        </a:rPr>
                        <a:t> are raised in the attorney’s response?</a:t>
                      </a:r>
                      <a:endParaRPr lang="en-US" sz="1100" dirty="0">
                        <a:solidFill>
                          <a:srgbClr val="00B050"/>
                        </a:solidFill>
                      </a:endParaRPr>
                    </a:p>
                  </a:txBody>
                  <a:tcPr/>
                </a:tc>
                <a:tc>
                  <a:txBody>
                    <a:bodyPr/>
                    <a:lstStyle/>
                    <a:p>
                      <a:endParaRPr lang="en-US" dirty="0"/>
                    </a:p>
                  </a:txBody>
                  <a:tcPr/>
                </a:tc>
                <a:extLst>
                  <a:ext uri="{0D108BD9-81ED-4DB2-BD59-A6C34878D82A}">
                    <a16:rowId xmlns:a16="http://schemas.microsoft.com/office/drawing/2014/main" val="12938850"/>
                  </a:ext>
                </a:extLst>
              </a:tr>
              <a:tr h="629500">
                <a:tc>
                  <a:txBody>
                    <a:bodyPr/>
                    <a:lstStyle/>
                    <a:p>
                      <a:r>
                        <a:rPr lang="en-US" b="1" u="sng" dirty="0" smtClean="0">
                          <a:solidFill>
                            <a:srgbClr val="0070C0"/>
                          </a:solidFill>
                        </a:rPr>
                        <a:t>R</a:t>
                      </a:r>
                      <a:r>
                        <a:rPr lang="en-US" b="1" dirty="0" smtClean="0">
                          <a:solidFill>
                            <a:srgbClr val="0070C0"/>
                          </a:solidFill>
                        </a:rPr>
                        <a:t> </a:t>
                      </a:r>
                      <a:r>
                        <a:rPr lang="en-US" sz="1400" b="1" kern="1200" dirty="0" smtClean="0">
                          <a:solidFill>
                            <a:srgbClr val="0070C0"/>
                          </a:solidFill>
                          <a:effectLst/>
                          <a:latin typeface="+mn-lt"/>
                          <a:ea typeface="+mn-ea"/>
                          <a:cs typeface="+mn-cs"/>
                        </a:rPr>
                        <a:t>What are the applicable RULE(S)?</a:t>
                      </a:r>
                      <a:endParaRPr lang="en-US" sz="1400" b="0" dirty="0">
                        <a:solidFill>
                          <a:srgbClr val="0070C0"/>
                        </a:solidFill>
                      </a:endParaRPr>
                    </a:p>
                  </a:txBody>
                  <a:tcPr/>
                </a:tc>
                <a:tc>
                  <a:txBody>
                    <a:bodyPr/>
                    <a:lstStyle/>
                    <a:p>
                      <a:endParaRPr lang="en-US" dirty="0"/>
                    </a:p>
                  </a:txBody>
                  <a:tcPr/>
                </a:tc>
                <a:extLst>
                  <a:ext uri="{0D108BD9-81ED-4DB2-BD59-A6C34878D82A}">
                    <a16:rowId xmlns:a16="http://schemas.microsoft.com/office/drawing/2014/main" val="3951957179"/>
                  </a:ext>
                </a:extLst>
              </a:tr>
              <a:tr h="1325263">
                <a:tc>
                  <a:txBody>
                    <a:bodyPr/>
                    <a:lstStyle/>
                    <a:p>
                      <a:r>
                        <a:rPr lang="en-US" b="1" u="sng" dirty="0" smtClean="0">
                          <a:solidFill>
                            <a:srgbClr val="FF0000"/>
                          </a:solidFill>
                        </a:rPr>
                        <a:t>A</a:t>
                      </a:r>
                      <a:r>
                        <a:rPr lang="en-US" b="1" dirty="0" smtClean="0">
                          <a:solidFill>
                            <a:srgbClr val="FF0000"/>
                          </a:solidFill>
                        </a:rPr>
                        <a:t> </a:t>
                      </a:r>
                      <a:r>
                        <a:rPr lang="en-US" sz="1400" b="1" kern="1200" dirty="0" smtClean="0">
                          <a:solidFill>
                            <a:srgbClr val="FF0000"/>
                          </a:solidFill>
                          <a:effectLst/>
                          <a:latin typeface="+mn-lt"/>
                          <a:ea typeface="+mn-ea"/>
                          <a:cs typeface="+mn-cs"/>
                        </a:rPr>
                        <a:t>How would you ANALYZE your rejection and the attorney’s response in view of the rule(s)?</a:t>
                      </a:r>
                      <a:endParaRPr lang="en-US" sz="1400" kern="1200" dirty="0">
                        <a:solidFill>
                          <a:srgbClr val="FF0000"/>
                        </a:solidFill>
                        <a:effectLst/>
                        <a:latin typeface="+mn-lt"/>
                        <a:ea typeface="+mn-ea"/>
                        <a:cs typeface="+mn-cs"/>
                      </a:endParaRPr>
                    </a:p>
                  </a:txBody>
                  <a:tcPr/>
                </a:tc>
                <a:tc>
                  <a:txBody>
                    <a:bodyPr/>
                    <a:lstStyle/>
                    <a:p>
                      <a:endParaRPr lang="en-US" dirty="0"/>
                    </a:p>
                  </a:txBody>
                  <a:tcPr/>
                </a:tc>
                <a:extLst>
                  <a:ext uri="{0D108BD9-81ED-4DB2-BD59-A6C34878D82A}">
                    <a16:rowId xmlns:a16="http://schemas.microsoft.com/office/drawing/2014/main" val="4202726561"/>
                  </a:ext>
                </a:extLst>
              </a:tr>
              <a:tr h="629500">
                <a:tc>
                  <a:txBody>
                    <a:bodyPr/>
                    <a:lstStyle/>
                    <a:p>
                      <a:r>
                        <a:rPr lang="en-US" b="1" u="sng" dirty="0" smtClean="0">
                          <a:solidFill>
                            <a:srgbClr val="7030A0"/>
                          </a:solidFill>
                        </a:rPr>
                        <a:t>C</a:t>
                      </a:r>
                      <a:r>
                        <a:rPr lang="en-US" b="1" dirty="0" smtClean="0">
                          <a:solidFill>
                            <a:srgbClr val="7030A0"/>
                          </a:solidFill>
                        </a:rPr>
                        <a:t> </a:t>
                      </a:r>
                      <a:r>
                        <a:rPr lang="en-US" sz="1400" b="1" kern="1200" dirty="0" smtClean="0">
                          <a:solidFill>
                            <a:srgbClr val="7030A0"/>
                          </a:solidFill>
                          <a:effectLst/>
                          <a:latin typeface="+mn-lt"/>
                          <a:ea typeface="+mn-ea"/>
                          <a:cs typeface="+mn-cs"/>
                        </a:rPr>
                        <a:t>What are the CONCLUSION(S)?</a:t>
                      </a:r>
                      <a:endParaRPr lang="en-US" sz="1100" b="0" dirty="0">
                        <a:solidFill>
                          <a:srgbClr val="7030A0"/>
                        </a:solidFill>
                      </a:endParaRPr>
                    </a:p>
                  </a:txBody>
                  <a:tcPr/>
                </a:tc>
                <a:tc>
                  <a:txBody>
                    <a:bodyPr/>
                    <a:lstStyle/>
                    <a:p>
                      <a:endParaRPr lang="en-US" dirty="0"/>
                    </a:p>
                  </a:txBody>
                  <a:tcPr/>
                </a:tc>
                <a:extLst>
                  <a:ext uri="{0D108BD9-81ED-4DB2-BD59-A6C34878D82A}">
                    <a16:rowId xmlns:a16="http://schemas.microsoft.com/office/drawing/2014/main" val="946882880"/>
                  </a:ext>
                </a:extLst>
              </a:tr>
            </a:tbl>
          </a:graphicData>
        </a:graphic>
      </p:graphicFrame>
      <p:sp>
        <p:nvSpPr>
          <p:cNvPr id="4" name="Slide Number Placeholder 3"/>
          <p:cNvSpPr>
            <a:spLocks noGrp="1"/>
          </p:cNvSpPr>
          <p:nvPr>
            <p:ph type="sldNum" sz="quarter" idx="12"/>
          </p:nvPr>
        </p:nvSpPr>
        <p:spPr/>
        <p:txBody>
          <a:bodyPr/>
          <a:lstStyle/>
          <a:p>
            <a:fld id="{92DA454B-C859-4892-B9FA-68B588C9F547}" type="slidenum">
              <a:rPr lang="en-US" smtClean="0"/>
              <a:t>30</a:t>
            </a:fld>
            <a:endParaRPr lang="en-US" dirty="0"/>
          </a:p>
        </p:txBody>
      </p:sp>
      <p:sp>
        <p:nvSpPr>
          <p:cNvPr id="2" name="Date Placeholder 1"/>
          <p:cNvSpPr>
            <a:spLocks noGrp="1"/>
          </p:cNvSpPr>
          <p:nvPr>
            <p:ph type="dt" sz="half" idx="10"/>
          </p:nvPr>
        </p:nvSpPr>
        <p:spPr/>
        <p:txBody>
          <a:bodyPr/>
          <a:lstStyle/>
          <a:p>
            <a:r>
              <a:rPr lang="en-US" smtClean="0"/>
              <a:t>Summer/Fall 2018</a:t>
            </a:r>
            <a:endParaRPr lang="en-US" dirty="0"/>
          </a:p>
        </p:txBody>
      </p:sp>
    </p:spTree>
    <p:extLst>
      <p:ext uri="{BB962C8B-B14F-4D97-AF65-F5344CB8AC3E}">
        <p14:creationId xmlns:p14="http://schemas.microsoft.com/office/powerpoint/2010/main" val="14584578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728315" y="229389"/>
            <a:ext cx="1366336" cy="276999"/>
          </a:xfrm>
          <a:prstGeom prst="rect">
            <a:avLst/>
          </a:prstGeom>
          <a:noFill/>
        </p:spPr>
        <p:txBody>
          <a:bodyPr wrap="none" rtlCol="0">
            <a:spAutoFit/>
          </a:bodyPr>
          <a:lstStyle/>
          <a:p>
            <a:r>
              <a:rPr lang="en-US" sz="1200" dirty="0" smtClean="0"/>
              <a:t>Worksheet Pg. 10</a:t>
            </a:r>
            <a:endParaRPr lang="en-US" sz="1200" dirty="0"/>
          </a:p>
        </p:txBody>
      </p:sp>
      <p:sp>
        <p:nvSpPr>
          <p:cNvPr id="6" name="Title 5"/>
          <p:cNvSpPr>
            <a:spLocks noGrp="1"/>
          </p:cNvSpPr>
          <p:nvPr>
            <p:ph type="title"/>
          </p:nvPr>
        </p:nvSpPr>
        <p:spPr>
          <a:xfrm>
            <a:off x="457200" y="378022"/>
            <a:ext cx="8229600" cy="633482"/>
          </a:xfrm>
        </p:spPr>
        <p:txBody>
          <a:bodyPr>
            <a:normAutofit/>
          </a:bodyPr>
          <a:lstStyle/>
          <a:p>
            <a:r>
              <a:rPr lang="en-US" sz="3000" dirty="0"/>
              <a:t>Chemical Example </a:t>
            </a:r>
            <a:r>
              <a:rPr lang="en-US" sz="3000" dirty="0" smtClean="0"/>
              <a:t>B: </a:t>
            </a:r>
            <a:r>
              <a:rPr lang="en-US" sz="3000" dirty="0" smtClean="0">
                <a:solidFill>
                  <a:srgbClr val="00B050"/>
                </a:solidFill>
              </a:rPr>
              <a:t>I</a:t>
            </a:r>
            <a:r>
              <a:rPr lang="en-US" sz="3000" dirty="0" smtClean="0">
                <a:solidFill>
                  <a:srgbClr val="0070C0"/>
                </a:solidFill>
              </a:rPr>
              <a:t>R</a:t>
            </a:r>
            <a:r>
              <a:rPr lang="en-US" sz="3000" dirty="0" smtClean="0">
                <a:solidFill>
                  <a:srgbClr val="FF0000"/>
                </a:solidFill>
              </a:rPr>
              <a:t>A</a:t>
            </a:r>
            <a:r>
              <a:rPr lang="en-US" sz="3000" dirty="0" smtClean="0">
                <a:solidFill>
                  <a:srgbClr val="7030A0"/>
                </a:solidFill>
              </a:rPr>
              <a:t>C</a:t>
            </a:r>
            <a:r>
              <a:rPr lang="en-US" sz="3000" dirty="0" smtClean="0"/>
              <a:t> </a:t>
            </a:r>
            <a:r>
              <a:rPr lang="en-US" sz="3000" dirty="0"/>
              <a:t>Worksheet (</a:t>
            </a:r>
            <a:r>
              <a:rPr lang="en-US" sz="3000" i="1" dirty="0"/>
              <a:t>cont</a:t>
            </a:r>
            <a:r>
              <a:rPr lang="en-US" sz="3000" dirty="0"/>
              <a: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03224712"/>
              </p:ext>
            </p:extLst>
          </p:nvPr>
        </p:nvGraphicFramePr>
        <p:xfrm>
          <a:off x="457200" y="1011504"/>
          <a:ext cx="8229600" cy="3625810"/>
        </p:xfrm>
        <a:graphic>
          <a:graphicData uri="http://schemas.openxmlformats.org/drawingml/2006/table">
            <a:tbl>
              <a:tblPr firstRow="1" bandRow="1">
                <a:tableStyleId>{5C22544A-7EE6-4342-B048-85BDC9FD1C3A}</a:tableStyleId>
              </a:tblPr>
              <a:tblGrid>
                <a:gridCol w="2455933">
                  <a:extLst>
                    <a:ext uri="{9D8B030D-6E8A-4147-A177-3AD203B41FA5}">
                      <a16:colId xmlns:a16="http://schemas.microsoft.com/office/drawing/2014/main" val="281044232"/>
                    </a:ext>
                  </a:extLst>
                </a:gridCol>
                <a:gridCol w="5773667">
                  <a:extLst>
                    <a:ext uri="{9D8B030D-6E8A-4147-A177-3AD203B41FA5}">
                      <a16:colId xmlns:a16="http://schemas.microsoft.com/office/drawing/2014/main" val="2716116982"/>
                    </a:ext>
                  </a:extLst>
                </a:gridCol>
              </a:tblGrid>
              <a:tr h="423373">
                <a:tc>
                  <a:txBody>
                    <a:bodyPr/>
                    <a:lstStyle/>
                    <a:p>
                      <a:r>
                        <a:rPr lang="en-US" sz="2000" dirty="0" smtClean="0">
                          <a:solidFill>
                            <a:srgbClr val="00B050"/>
                          </a:solidFill>
                        </a:rPr>
                        <a:t>I</a:t>
                      </a:r>
                      <a:r>
                        <a:rPr lang="en-US" sz="2000" dirty="0" smtClean="0">
                          <a:solidFill>
                            <a:srgbClr val="0070C0"/>
                          </a:solidFill>
                        </a:rPr>
                        <a:t>R</a:t>
                      </a:r>
                      <a:r>
                        <a:rPr lang="en-US" sz="2000" dirty="0" smtClean="0">
                          <a:solidFill>
                            <a:srgbClr val="FF0000"/>
                          </a:solidFill>
                        </a:rPr>
                        <a:t>A</a:t>
                      </a:r>
                      <a:r>
                        <a:rPr lang="en-US" sz="2000" dirty="0" smtClean="0">
                          <a:solidFill>
                            <a:srgbClr val="7030A0"/>
                          </a:solidFill>
                        </a:rPr>
                        <a:t>C</a:t>
                      </a:r>
                      <a:endParaRPr lang="en-US" sz="2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smtClean="0"/>
                        <a:t>Chemical</a:t>
                      </a:r>
                      <a:r>
                        <a:rPr lang="en-US" sz="2000" baseline="0" dirty="0" smtClean="0"/>
                        <a:t> Example B</a:t>
                      </a:r>
                      <a:endParaRPr lang="en-US" sz="2000" dirty="0" smtClean="0"/>
                    </a:p>
                  </a:txBody>
                  <a:tcPr/>
                </a:tc>
                <a:extLst>
                  <a:ext uri="{0D108BD9-81ED-4DB2-BD59-A6C34878D82A}">
                    <a16:rowId xmlns:a16="http://schemas.microsoft.com/office/drawing/2014/main" val="241957942"/>
                  </a:ext>
                </a:extLst>
              </a:tr>
              <a:tr h="1693492">
                <a:tc>
                  <a:txBody>
                    <a:bodyPr/>
                    <a:lstStyle/>
                    <a:p>
                      <a:r>
                        <a:rPr lang="en-US" b="1" i="0" u="sng" dirty="0" smtClean="0">
                          <a:solidFill>
                            <a:srgbClr val="00B050"/>
                          </a:solidFill>
                        </a:rPr>
                        <a:t>I</a:t>
                      </a:r>
                      <a:r>
                        <a:rPr lang="en-US" b="1" dirty="0" smtClean="0">
                          <a:solidFill>
                            <a:srgbClr val="00B050"/>
                          </a:solidFill>
                        </a:rPr>
                        <a:t> </a:t>
                      </a:r>
                      <a:r>
                        <a:rPr lang="en-US" sz="1400" b="1" dirty="0" smtClean="0">
                          <a:solidFill>
                            <a:srgbClr val="00B050"/>
                          </a:solidFill>
                        </a:rPr>
                        <a:t>What ISSUE(S)</a:t>
                      </a:r>
                      <a:r>
                        <a:rPr lang="en-US" sz="1400" b="1" baseline="0" dirty="0" smtClean="0">
                          <a:solidFill>
                            <a:srgbClr val="00B050"/>
                          </a:solidFill>
                        </a:rPr>
                        <a:t> are raised in the attorney’s response?</a:t>
                      </a:r>
                      <a:endParaRPr lang="en-US" sz="1100" dirty="0">
                        <a:solidFill>
                          <a:srgbClr val="00B050"/>
                        </a:solidFill>
                      </a:endParaRPr>
                    </a:p>
                  </a:txBody>
                  <a:tcPr/>
                </a:tc>
                <a:tc>
                  <a:txBody>
                    <a:bodyPr/>
                    <a:lstStyle/>
                    <a:p>
                      <a:r>
                        <a:rPr lang="en-US" sz="1400" kern="1200" dirty="0" smtClean="0">
                          <a:solidFill>
                            <a:schemeClr val="dk1"/>
                          </a:solidFill>
                          <a:effectLst/>
                          <a:latin typeface="+mn-lt"/>
                          <a:ea typeface="+mn-ea"/>
                          <a:cs typeface="+mn-cs"/>
                        </a:rPr>
                        <a:t>Applicant argues:</a:t>
                      </a:r>
                    </a:p>
                    <a:p>
                      <a:pPr marL="112713" lvl="0" indent="-112713">
                        <a:buFont typeface="Arial" panose="020B0604020202020204" pitchFamily="34" charset="0"/>
                        <a:buChar char="•"/>
                      </a:pPr>
                      <a:r>
                        <a:rPr lang="en-US" sz="1400" kern="1200" dirty="0" smtClean="0">
                          <a:solidFill>
                            <a:schemeClr val="dk1"/>
                          </a:solidFill>
                          <a:effectLst/>
                          <a:latin typeface="+mn-lt"/>
                          <a:ea typeface="+mn-ea"/>
                          <a:cs typeface="+mn-cs"/>
                        </a:rPr>
                        <a:t>No basis in prior art for arriving at amounts of polyol Y required by  claims</a:t>
                      </a:r>
                    </a:p>
                    <a:p>
                      <a:pPr marL="112713" lvl="0" indent="-112713">
                        <a:buFont typeface="Arial" panose="020B0604020202020204" pitchFamily="34" charset="0"/>
                        <a:buChar char="•"/>
                      </a:pPr>
                      <a:r>
                        <a:rPr lang="en-US" sz="1400" kern="1200" dirty="0" smtClean="0">
                          <a:solidFill>
                            <a:schemeClr val="dk1"/>
                          </a:solidFill>
                          <a:effectLst/>
                          <a:latin typeface="+mn-lt"/>
                          <a:ea typeface="+mn-ea"/>
                          <a:cs typeface="+mn-cs"/>
                        </a:rPr>
                        <a:t>PHOSITA would not recognize from teaching of Jones that stability is result-effective variable  </a:t>
                      </a:r>
                    </a:p>
                    <a:p>
                      <a:pPr marL="112713" lvl="0" indent="-112713">
                        <a:buFont typeface="Arial" panose="020B0604020202020204" pitchFamily="34" charset="0"/>
                        <a:buChar char="•"/>
                      </a:pPr>
                      <a:r>
                        <a:rPr lang="en-US" sz="1400" kern="1200" dirty="0" smtClean="0">
                          <a:solidFill>
                            <a:schemeClr val="dk1"/>
                          </a:solidFill>
                          <a:effectLst/>
                          <a:latin typeface="+mn-lt"/>
                          <a:ea typeface="+mn-ea"/>
                          <a:cs typeface="+mn-cs"/>
                        </a:rPr>
                        <a:t>Neither reference provides requisite guidance for optimization in stability of compositions of cytotoxic drugs</a:t>
                      </a:r>
                    </a:p>
                  </a:txBody>
                  <a:tcPr/>
                </a:tc>
                <a:extLst>
                  <a:ext uri="{0D108BD9-81ED-4DB2-BD59-A6C34878D82A}">
                    <a16:rowId xmlns:a16="http://schemas.microsoft.com/office/drawing/2014/main" val="12938850"/>
                  </a:ext>
                </a:extLst>
              </a:tr>
              <a:tr h="396234">
                <a:tc>
                  <a:txBody>
                    <a:bodyPr/>
                    <a:lstStyle/>
                    <a:p>
                      <a:r>
                        <a:rPr lang="en-US" b="1" u="sng" dirty="0" smtClean="0">
                          <a:solidFill>
                            <a:srgbClr val="0070C0"/>
                          </a:solidFill>
                        </a:rPr>
                        <a:t>R</a:t>
                      </a:r>
                      <a:r>
                        <a:rPr lang="en-US" b="1" dirty="0" smtClean="0">
                          <a:solidFill>
                            <a:srgbClr val="0070C0"/>
                          </a:solidFill>
                        </a:rPr>
                        <a:t> </a:t>
                      </a:r>
                      <a:r>
                        <a:rPr lang="en-US" sz="1000" b="1" kern="1200" dirty="0" smtClean="0">
                          <a:solidFill>
                            <a:srgbClr val="0070C0"/>
                          </a:solidFill>
                          <a:effectLst/>
                          <a:latin typeface="+mn-lt"/>
                          <a:ea typeface="+mn-ea"/>
                          <a:cs typeface="+mn-cs"/>
                        </a:rPr>
                        <a:t>What are the applicable RULE(S)?</a:t>
                      </a:r>
                      <a:endParaRPr lang="en-US" sz="1000" b="0" dirty="0">
                        <a:solidFill>
                          <a:srgbClr val="0070C0"/>
                        </a:solidFill>
                      </a:endParaRPr>
                    </a:p>
                  </a:txBody>
                  <a:tcPr/>
                </a:tc>
                <a:tc>
                  <a:txBody>
                    <a:bodyPr/>
                    <a:lstStyle/>
                    <a:p>
                      <a:endParaRPr lang="en-US" dirty="0"/>
                    </a:p>
                  </a:txBody>
                  <a:tcPr/>
                </a:tc>
                <a:extLst>
                  <a:ext uri="{0D108BD9-81ED-4DB2-BD59-A6C34878D82A}">
                    <a16:rowId xmlns:a16="http://schemas.microsoft.com/office/drawing/2014/main" val="3951957179"/>
                  </a:ext>
                </a:extLst>
              </a:tr>
              <a:tr h="716477">
                <a:tc>
                  <a:txBody>
                    <a:bodyPr/>
                    <a:lstStyle/>
                    <a:p>
                      <a:r>
                        <a:rPr lang="en-US" b="1" u="sng" dirty="0" smtClean="0">
                          <a:solidFill>
                            <a:srgbClr val="FF0000"/>
                          </a:solidFill>
                        </a:rPr>
                        <a:t>A</a:t>
                      </a:r>
                      <a:r>
                        <a:rPr lang="en-US" b="1" dirty="0" smtClean="0">
                          <a:solidFill>
                            <a:srgbClr val="FF0000"/>
                          </a:solidFill>
                        </a:rPr>
                        <a:t> </a:t>
                      </a:r>
                      <a:r>
                        <a:rPr lang="en-US" sz="1000" b="1" kern="1200" dirty="0" smtClean="0">
                          <a:solidFill>
                            <a:srgbClr val="FF0000"/>
                          </a:solidFill>
                          <a:effectLst/>
                          <a:latin typeface="+mn-lt"/>
                          <a:ea typeface="+mn-ea"/>
                          <a:cs typeface="+mn-cs"/>
                        </a:rPr>
                        <a:t>How would you ANALYZE your rejection and the attorney’s response in view of the rule(s)?</a:t>
                      </a:r>
                      <a:endParaRPr lang="en-US" sz="1000" kern="1200" dirty="0">
                        <a:solidFill>
                          <a:srgbClr val="FF0000"/>
                        </a:solidFill>
                        <a:effectLst/>
                        <a:latin typeface="+mn-lt"/>
                        <a:ea typeface="+mn-ea"/>
                        <a:cs typeface="+mn-cs"/>
                      </a:endParaRPr>
                    </a:p>
                  </a:txBody>
                  <a:tcPr/>
                </a:tc>
                <a:tc>
                  <a:txBody>
                    <a:bodyPr/>
                    <a:lstStyle/>
                    <a:p>
                      <a:endParaRPr lang="en-US" dirty="0"/>
                    </a:p>
                  </a:txBody>
                  <a:tcPr/>
                </a:tc>
                <a:extLst>
                  <a:ext uri="{0D108BD9-81ED-4DB2-BD59-A6C34878D82A}">
                    <a16:rowId xmlns:a16="http://schemas.microsoft.com/office/drawing/2014/main" val="4202726561"/>
                  </a:ext>
                </a:extLst>
              </a:tr>
              <a:tr h="396234">
                <a:tc>
                  <a:txBody>
                    <a:bodyPr/>
                    <a:lstStyle/>
                    <a:p>
                      <a:r>
                        <a:rPr lang="en-US" b="1" u="sng" dirty="0" smtClean="0">
                          <a:solidFill>
                            <a:srgbClr val="7030A0"/>
                          </a:solidFill>
                        </a:rPr>
                        <a:t>C</a:t>
                      </a:r>
                      <a:r>
                        <a:rPr lang="en-US" b="1" dirty="0" smtClean="0">
                          <a:solidFill>
                            <a:srgbClr val="7030A0"/>
                          </a:solidFill>
                        </a:rPr>
                        <a:t> </a:t>
                      </a:r>
                      <a:r>
                        <a:rPr lang="en-US" sz="1000" b="1" kern="1200" dirty="0" smtClean="0">
                          <a:solidFill>
                            <a:srgbClr val="7030A0"/>
                          </a:solidFill>
                          <a:effectLst/>
                          <a:latin typeface="+mn-lt"/>
                          <a:ea typeface="+mn-ea"/>
                          <a:cs typeface="+mn-cs"/>
                        </a:rPr>
                        <a:t>What are the CONCLUSION(S)?</a:t>
                      </a:r>
                      <a:endParaRPr lang="en-US" sz="1000" b="0" dirty="0">
                        <a:solidFill>
                          <a:srgbClr val="7030A0"/>
                        </a:solidFill>
                      </a:endParaRPr>
                    </a:p>
                  </a:txBody>
                  <a:tcPr/>
                </a:tc>
                <a:tc>
                  <a:txBody>
                    <a:bodyPr/>
                    <a:lstStyle/>
                    <a:p>
                      <a:endParaRPr lang="en-US" dirty="0"/>
                    </a:p>
                  </a:txBody>
                  <a:tcPr/>
                </a:tc>
                <a:extLst>
                  <a:ext uri="{0D108BD9-81ED-4DB2-BD59-A6C34878D82A}">
                    <a16:rowId xmlns:a16="http://schemas.microsoft.com/office/drawing/2014/main" val="946882880"/>
                  </a:ext>
                </a:extLst>
              </a:tr>
            </a:tbl>
          </a:graphicData>
        </a:graphic>
      </p:graphicFrame>
      <p:sp>
        <p:nvSpPr>
          <p:cNvPr id="4" name="Slide Number Placeholder 3"/>
          <p:cNvSpPr>
            <a:spLocks noGrp="1"/>
          </p:cNvSpPr>
          <p:nvPr>
            <p:ph type="sldNum" sz="quarter" idx="12"/>
          </p:nvPr>
        </p:nvSpPr>
        <p:spPr/>
        <p:txBody>
          <a:bodyPr/>
          <a:lstStyle/>
          <a:p>
            <a:fld id="{92DA454B-C859-4892-B9FA-68B588C9F547}" type="slidenum">
              <a:rPr lang="en-US" smtClean="0"/>
              <a:t>31</a:t>
            </a:fld>
            <a:endParaRPr lang="en-US"/>
          </a:p>
        </p:txBody>
      </p:sp>
      <p:sp>
        <p:nvSpPr>
          <p:cNvPr id="2" name="Date Placeholder 1"/>
          <p:cNvSpPr>
            <a:spLocks noGrp="1"/>
          </p:cNvSpPr>
          <p:nvPr>
            <p:ph type="dt" sz="half" idx="10"/>
          </p:nvPr>
        </p:nvSpPr>
        <p:spPr/>
        <p:txBody>
          <a:bodyPr/>
          <a:lstStyle/>
          <a:p>
            <a:r>
              <a:rPr lang="en-US" smtClean="0"/>
              <a:t>Summer/Fall 2018</a:t>
            </a:r>
            <a:endParaRPr lang="en-US" dirty="0"/>
          </a:p>
        </p:txBody>
      </p:sp>
    </p:spTree>
    <p:extLst>
      <p:ext uri="{BB962C8B-B14F-4D97-AF65-F5344CB8AC3E}">
        <p14:creationId xmlns:p14="http://schemas.microsoft.com/office/powerpoint/2010/main" val="24499100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728315" y="229389"/>
            <a:ext cx="1366336" cy="276999"/>
          </a:xfrm>
          <a:prstGeom prst="rect">
            <a:avLst/>
          </a:prstGeom>
          <a:noFill/>
        </p:spPr>
        <p:txBody>
          <a:bodyPr wrap="none" rtlCol="0">
            <a:spAutoFit/>
          </a:bodyPr>
          <a:lstStyle/>
          <a:p>
            <a:r>
              <a:rPr lang="en-US" sz="1200" dirty="0" smtClean="0"/>
              <a:t>Worksheet Pg. 10</a:t>
            </a:r>
            <a:endParaRPr lang="en-US" sz="1200" dirty="0"/>
          </a:p>
        </p:txBody>
      </p:sp>
      <p:sp>
        <p:nvSpPr>
          <p:cNvPr id="6" name="Title 5"/>
          <p:cNvSpPr>
            <a:spLocks noGrp="1"/>
          </p:cNvSpPr>
          <p:nvPr>
            <p:ph type="title"/>
          </p:nvPr>
        </p:nvSpPr>
        <p:spPr>
          <a:xfrm>
            <a:off x="457200" y="378022"/>
            <a:ext cx="8229600" cy="633482"/>
          </a:xfrm>
        </p:spPr>
        <p:txBody>
          <a:bodyPr>
            <a:normAutofit/>
          </a:bodyPr>
          <a:lstStyle/>
          <a:p>
            <a:r>
              <a:rPr lang="en-US" sz="3000" dirty="0"/>
              <a:t>Chemical Example </a:t>
            </a:r>
            <a:r>
              <a:rPr lang="en-US" sz="3000" dirty="0" smtClean="0"/>
              <a:t>B: </a:t>
            </a:r>
            <a:r>
              <a:rPr lang="en-US" sz="3000" dirty="0" smtClean="0">
                <a:solidFill>
                  <a:srgbClr val="00B050"/>
                </a:solidFill>
              </a:rPr>
              <a:t>I</a:t>
            </a:r>
            <a:r>
              <a:rPr lang="en-US" sz="3000" dirty="0" smtClean="0">
                <a:solidFill>
                  <a:srgbClr val="0070C0"/>
                </a:solidFill>
              </a:rPr>
              <a:t>R</a:t>
            </a:r>
            <a:r>
              <a:rPr lang="en-US" sz="3000" dirty="0" smtClean="0">
                <a:solidFill>
                  <a:srgbClr val="FF0000"/>
                </a:solidFill>
              </a:rPr>
              <a:t>A</a:t>
            </a:r>
            <a:r>
              <a:rPr lang="en-US" sz="3000" dirty="0" smtClean="0">
                <a:solidFill>
                  <a:srgbClr val="7030A0"/>
                </a:solidFill>
              </a:rPr>
              <a:t>C</a:t>
            </a:r>
            <a:r>
              <a:rPr lang="en-US" sz="3000" dirty="0" smtClean="0"/>
              <a:t> </a:t>
            </a:r>
            <a:r>
              <a:rPr lang="en-US" sz="3000" dirty="0"/>
              <a:t>Worksheet (</a:t>
            </a:r>
            <a:r>
              <a:rPr lang="en-US" sz="3000" i="1" dirty="0"/>
              <a:t>cont</a:t>
            </a:r>
            <a:r>
              <a:rPr lang="en-US" sz="3000" dirty="0"/>
              <a: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52633955"/>
              </p:ext>
            </p:extLst>
          </p:nvPr>
        </p:nvGraphicFramePr>
        <p:xfrm>
          <a:off x="258945" y="944696"/>
          <a:ext cx="8626110" cy="3662680"/>
        </p:xfrm>
        <a:graphic>
          <a:graphicData uri="http://schemas.openxmlformats.org/drawingml/2006/table">
            <a:tbl>
              <a:tblPr firstRow="1" bandRow="1">
                <a:tableStyleId>{5C22544A-7EE6-4342-B048-85BDC9FD1C3A}</a:tableStyleId>
              </a:tblPr>
              <a:tblGrid>
                <a:gridCol w="2574262">
                  <a:extLst>
                    <a:ext uri="{9D8B030D-6E8A-4147-A177-3AD203B41FA5}">
                      <a16:colId xmlns:a16="http://schemas.microsoft.com/office/drawing/2014/main" val="281044232"/>
                    </a:ext>
                  </a:extLst>
                </a:gridCol>
                <a:gridCol w="6051848">
                  <a:extLst>
                    <a:ext uri="{9D8B030D-6E8A-4147-A177-3AD203B41FA5}">
                      <a16:colId xmlns:a16="http://schemas.microsoft.com/office/drawing/2014/main" val="2716116982"/>
                    </a:ext>
                  </a:extLst>
                </a:gridCol>
              </a:tblGrid>
              <a:tr h="370840">
                <a:tc>
                  <a:txBody>
                    <a:bodyPr/>
                    <a:lstStyle/>
                    <a:p>
                      <a:r>
                        <a:rPr lang="en-US" sz="2000" dirty="0" smtClean="0">
                          <a:solidFill>
                            <a:srgbClr val="00B050"/>
                          </a:solidFill>
                        </a:rPr>
                        <a:t>I</a:t>
                      </a:r>
                      <a:r>
                        <a:rPr lang="en-US" sz="2000" dirty="0" smtClean="0">
                          <a:solidFill>
                            <a:srgbClr val="0070C0"/>
                          </a:solidFill>
                        </a:rPr>
                        <a:t>R</a:t>
                      </a:r>
                      <a:r>
                        <a:rPr lang="en-US" sz="2000" dirty="0" smtClean="0">
                          <a:solidFill>
                            <a:srgbClr val="FF0000"/>
                          </a:solidFill>
                        </a:rPr>
                        <a:t>A</a:t>
                      </a:r>
                      <a:r>
                        <a:rPr lang="en-US" sz="2000" dirty="0" smtClean="0">
                          <a:solidFill>
                            <a:srgbClr val="7030A0"/>
                          </a:solidFill>
                        </a:rPr>
                        <a:t>C</a:t>
                      </a:r>
                      <a:endParaRPr lang="en-US" sz="2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smtClean="0"/>
                        <a:t>Chemical</a:t>
                      </a:r>
                      <a:r>
                        <a:rPr lang="en-US" sz="2000" baseline="0" dirty="0" smtClean="0"/>
                        <a:t> Example B</a:t>
                      </a:r>
                      <a:endParaRPr lang="en-US" sz="2000" dirty="0" smtClean="0"/>
                    </a:p>
                  </a:txBody>
                  <a:tcPr/>
                </a:tc>
                <a:extLst>
                  <a:ext uri="{0D108BD9-81ED-4DB2-BD59-A6C34878D82A}">
                    <a16:rowId xmlns:a16="http://schemas.microsoft.com/office/drawing/2014/main" val="241957942"/>
                  </a:ext>
                </a:extLst>
              </a:tr>
              <a:tr h="370840">
                <a:tc>
                  <a:txBody>
                    <a:bodyPr/>
                    <a:lstStyle/>
                    <a:p>
                      <a:r>
                        <a:rPr lang="en-US" b="1" i="0" u="sng" dirty="0" smtClean="0">
                          <a:solidFill>
                            <a:srgbClr val="00B050"/>
                          </a:solidFill>
                        </a:rPr>
                        <a:t>I</a:t>
                      </a:r>
                      <a:r>
                        <a:rPr lang="en-US" b="1" dirty="0" smtClean="0">
                          <a:solidFill>
                            <a:srgbClr val="00B050"/>
                          </a:solidFill>
                        </a:rPr>
                        <a:t> </a:t>
                      </a:r>
                      <a:r>
                        <a:rPr lang="en-US" sz="1000" b="1" dirty="0" smtClean="0">
                          <a:solidFill>
                            <a:srgbClr val="00B050"/>
                          </a:solidFill>
                        </a:rPr>
                        <a:t>What ISSUE(S)</a:t>
                      </a:r>
                      <a:r>
                        <a:rPr lang="en-US" sz="1000" b="1" baseline="0" dirty="0" smtClean="0">
                          <a:solidFill>
                            <a:srgbClr val="00B050"/>
                          </a:solidFill>
                        </a:rPr>
                        <a:t> are raised in the attorney’s response?</a:t>
                      </a:r>
                      <a:endParaRPr lang="en-US" sz="1000" dirty="0">
                        <a:solidFill>
                          <a:srgbClr val="00B050"/>
                        </a:solidFill>
                      </a:endParaRPr>
                    </a:p>
                  </a:txBody>
                  <a:tcPr/>
                </a:tc>
                <a:tc>
                  <a:txBody>
                    <a:bodyPr/>
                    <a:lstStyle/>
                    <a:p>
                      <a:r>
                        <a:rPr lang="en-US" sz="1000" kern="1200" dirty="0" smtClean="0">
                          <a:solidFill>
                            <a:schemeClr val="dk1"/>
                          </a:solidFill>
                          <a:effectLst/>
                          <a:latin typeface="+mn-lt"/>
                          <a:ea typeface="+mn-ea"/>
                          <a:cs typeface="+mn-cs"/>
                        </a:rPr>
                        <a:t>Applicant argues:</a:t>
                      </a:r>
                    </a:p>
                    <a:p>
                      <a:pPr marL="112713" lvl="0" indent="-112713">
                        <a:buFont typeface="Arial" panose="020B0604020202020204" pitchFamily="34" charset="0"/>
                        <a:buChar char="•"/>
                      </a:pPr>
                      <a:r>
                        <a:rPr lang="en-US" sz="1000" kern="1200" dirty="0" smtClean="0">
                          <a:solidFill>
                            <a:schemeClr val="dk1"/>
                          </a:solidFill>
                          <a:effectLst/>
                          <a:latin typeface="+mn-lt"/>
                          <a:ea typeface="+mn-ea"/>
                          <a:cs typeface="+mn-cs"/>
                        </a:rPr>
                        <a:t>No basis in prior art for arriving at amounts of polyol Y required by  claims</a:t>
                      </a:r>
                    </a:p>
                    <a:p>
                      <a:pPr marL="112713" lvl="0" indent="-112713">
                        <a:buFont typeface="Arial" panose="020B0604020202020204" pitchFamily="34" charset="0"/>
                        <a:buChar char="•"/>
                      </a:pPr>
                      <a:r>
                        <a:rPr lang="en-US" sz="1000" kern="1200" dirty="0" smtClean="0">
                          <a:solidFill>
                            <a:schemeClr val="dk1"/>
                          </a:solidFill>
                          <a:effectLst/>
                          <a:latin typeface="+mn-lt"/>
                          <a:ea typeface="+mn-ea"/>
                          <a:cs typeface="+mn-cs"/>
                        </a:rPr>
                        <a:t>PHOSITA would not recognize from teaching of Jones that stability is result-effective variable  </a:t>
                      </a:r>
                    </a:p>
                    <a:p>
                      <a:pPr marL="112713" lvl="0" indent="-112713">
                        <a:buFont typeface="Arial" panose="020B0604020202020204" pitchFamily="34" charset="0"/>
                        <a:buChar char="•"/>
                      </a:pPr>
                      <a:r>
                        <a:rPr lang="en-US" sz="1000" kern="1200" dirty="0" smtClean="0">
                          <a:solidFill>
                            <a:schemeClr val="dk1"/>
                          </a:solidFill>
                          <a:effectLst/>
                          <a:latin typeface="+mn-lt"/>
                          <a:ea typeface="+mn-ea"/>
                          <a:cs typeface="+mn-cs"/>
                        </a:rPr>
                        <a:t>Neither reference provides requisite guidance for optimization in stability of compositions of cytotoxic drugs</a:t>
                      </a:r>
                    </a:p>
                  </a:txBody>
                  <a:tcPr/>
                </a:tc>
                <a:extLst>
                  <a:ext uri="{0D108BD9-81ED-4DB2-BD59-A6C34878D82A}">
                    <a16:rowId xmlns:a16="http://schemas.microsoft.com/office/drawing/2014/main" val="12938850"/>
                  </a:ext>
                </a:extLst>
              </a:tr>
              <a:tr h="370840">
                <a:tc>
                  <a:txBody>
                    <a:bodyPr/>
                    <a:lstStyle/>
                    <a:p>
                      <a:r>
                        <a:rPr lang="en-US" b="1" u="sng" dirty="0" smtClean="0">
                          <a:solidFill>
                            <a:srgbClr val="0070C0"/>
                          </a:solidFill>
                        </a:rPr>
                        <a:t>R</a:t>
                      </a:r>
                      <a:r>
                        <a:rPr lang="en-US" b="1" dirty="0" smtClean="0">
                          <a:solidFill>
                            <a:srgbClr val="0070C0"/>
                          </a:solidFill>
                        </a:rPr>
                        <a:t> </a:t>
                      </a:r>
                      <a:r>
                        <a:rPr lang="en-US" sz="1400" b="1" kern="1200" dirty="0" smtClean="0">
                          <a:solidFill>
                            <a:srgbClr val="0070C0"/>
                          </a:solidFill>
                          <a:effectLst/>
                          <a:latin typeface="+mn-lt"/>
                          <a:ea typeface="+mn-ea"/>
                          <a:cs typeface="+mn-cs"/>
                        </a:rPr>
                        <a:t>What are the applicable RULE(S)?</a:t>
                      </a:r>
                      <a:endParaRPr lang="en-US" sz="1400" b="0" dirty="0">
                        <a:solidFill>
                          <a:srgbClr val="0070C0"/>
                        </a:solidFill>
                      </a:endParaRPr>
                    </a:p>
                  </a:txBody>
                  <a:tcPr/>
                </a:tc>
                <a:tc>
                  <a:txBody>
                    <a:bodyPr/>
                    <a:lstStyle/>
                    <a:p>
                      <a:r>
                        <a:rPr lang="en-US" sz="1400" kern="1200" dirty="0" smtClean="0">
                          <a:solidFill>
                            <a:schemeClr val="dk1"/>
                          </a:solidFill>
                          <a:effectLst/>
                          <a:latin typeface="+mn-lt"/>
                          <a:ea typeface="+mn-ea"/>
                          <a:cs typeface="+mn-cs"/>
                        </a:rPr>
                        <a:t>MPEP § 2144.05(II)(B) discusses result-effective variables </a:t>
                      </a:r>
                    </a:p>
                    <a:p>
                      <a:pPr marL="112713" lvl="0" indent="-112713">
                        <a:buFont typeface="Arial" panose="020B0604020202020204" pitchFamily="34" charset="0"/>
                        <a:buChar char="•"/>
                      </a:pPr>
                      <a:r>
                        <a:rPr lang="en-US" sz="1400" kern="1200" dirty="0" smtClean="0">
                          <a:solidFill>
                            <a:schemeClr val="dk1"/>
                          </a:solidFill>
                          <a:effectLst/>
                          <a:latin typeface="+mn-lt"/>
                          <a:ea typeface="+mn-ea"/>
                          <a:cs typeface="+mn-cs"/>
                        </a:rPr>
                        <a:t>Obvious to optimize known result-effective variables  </a:t>
                      </a:r>
                    </a:p>
                    <a:p>
                      <a:pPr marL="112713" lvl="0" indent="-112713">
                        <a:buFont typeface="Arial" panose="020B0604020202020204" pitchFamily="34" charset="0"/>
                        <a:buChar char="•"/>
                      </a:pPr>
                      <a:r>
                        <a:rPr lang="en-US" sz="1400" kern="1200" dirty="0" smtClean="0">
                          <a:solidFill>
                            <a:schemeClr val="dk1"/>
                          </a:solidFill>
                          <a:effectLst/>
                          <a:latin typeface="+mn-lt"/>
                          <a:ea typeface="+mn-ea"/>
                          <a:cs typeface="+mn-cs"/>
                        </a:rPr>
                        <a:t>In view of change in law announced by Supreme Court in </a:t>
                      </a:r>
                      <a:r>
                        <a:rPr lang="en-US" sz="1400" i="1" kern="1200" dirty="0" smtClean="0">
                          <a:solidFill>
                            <a:schemeClr val="dk1"/>
                          </a:solidFill>
                          <a:effectLst/>
                          <a:latin typeface="+mn-lt"/>
                          <a:ea typeface="+mn-ea"/>
                          <a:cs typeface="+mn-cs"/>
                        </a:rPr>
                        <a:t>KSR International Co. v. Teleflex Inc</a:t>
                      </a:r>
                      <a:r>
                        <a:rPr lang="en-US" sz="1400" kern="1200" dirty="0" smtClean="0">
                          <a:solidFill>
                            <a:schemeClr val="dk1"/>
                          </a:solidFill>
                          <a:effectLst/>
                          <a:latin typeface="+mn-lt"/>
                          <a:ea typeface="+mn-ea"/>
                          <a:cs typeface="+mn-cs"/>
                        </a:rPr>
                        <a:t>., 550 U.S. 398, 421 (2007), result-effective variable is not necessarily required in order for PHOSITA to be motivated to modify prior art parameters to obtain another workable product</a:t>
                      </a:r>
                    </a:p>
                  </a:txBody>
                  <a:tcPr/>
                </a:tc>
                <a:extLst>
                  <a:ext uri="{0D108BD9-81ED-4DB2-BD59-A6C34878D82A}">
                    <a16:rowId xmlns:a16="http://schemas.microsoft.com/office/drawing/2014/main" val="3951957179"/>
                  </a:ext>
                </a:extLst>
              </a:tr>
              <a:tr h="370840">
                <a:tc>
                  <a:txBody>
                    <a:bodyPr/>
                    <a:lstStyle/>
                    <a:p>
                      <a:r>
                        <a:rPr lang="en-US" b="1" u="sng" dirty="0" smtClean="0">
                          <a:solidFill>
                            <a:srgbClr val="FF0000"/>
                          </a:solidFill>
                        </a:rPr>
                        <a:t>A</a:t>
                      </a:r>
                      <a:r>
                        <a:rPr lang="en-US" b="1" dirty="0" smtClean="0">
                          <a:solidFill>
                            <a:srgbClr val="FF0000"/>
                          </a:solidFill>
                        </a:rPr>
                        <a:t> </a:t>
                      </a:r>
                      <a:r>
                        <a:rPr lang="en-US" sz="1000" b="1" kern="1200" dirty="0" smtClean="0">
                          <a:solidFill>
                            <a:srgbClr val="FF0000"/>
                          </a:solidFill>
                          <a:effectLst/>
                          <a:latin typeface="+mn-lt"/>
                          <a:ea typeface="+mn-ea"/>
                          <a:cs typeface="+mn-cs"/>
                        </a:rPr>
                        <a:t>How would you ANALYZE your rejection and the attorney’s response in view of the rule(s)?</a:t>
                      </a:r>
                      <a:endParaRPr lang="en-US" sz="1000" kern="1200" dirty="0">
                        <a:solidFill>
                          <a:srgbClr val="FF0000"/>
                        </a:solidFill>
                        <a:effectLst/>
                        <a:latin typeface="+mn-lt"/>
                        <a:ea typeface="+mn-ea"/>
                        <a:cs typeface="+mn-cs"/>
                      </a:endParaRPr>
                    </a:p>
                  </a:txBody>
                  <a:tcPr/>
                </a:tc>
                <a:tc>
                  <a:txBody>
                    <a:bodyPr/>
                    <a:lstStyle/>
                    <a:p>
                      <a:endParaRPr lang="en-US" dirty="0"/>
                    </a:p>
                  </a:txBody>
                  <a:tcPr/>
                </a:tc>
                <a:extLst>
                  <a:ext uri="{0D108BD9-81ED-4DB2-BD59-A6C34878D82A}">
                    <a16:rowId xmlns:a16="http://schemas.microsoft.com/office/drawing/2014/main" val="4202726561"/>
                  </a:ext>
                </a:extLst>
              </a:tr>
              <a:tr h="370840">
                <a:tc>
                  <a:txBody>
                    <a:bodyPr/>
                    <a:lstStyle/>
                    <a:p>
                      <a:r>
                        <a:rPr lang="en-US" b="1" u="sng" dirty="0" smtClean="0">
                          <a:solidFill>
                            <a:srgbClr val="7030A0"/>
                          </a:solidFill>
                        </a:rPr>
                        <a:t>C</a:t>
                      </a:r>
                      <a:r>
                        <a:rPr lang="en-US" b="1" dirty="0" smtClean="0">
                          <a:solidFill>
                            <a:srgbClr val="7030A0"/>
                          </a:solidFill>
                        </a:rPr>
                        <a:t> </a:t>
                      </a:r>
                      <a:r>
                        <a:rPr lang="en-US" sz="1000" b="1" kern="1200" dirty="0" smtClean="0">
                          <a:solidFill>
                            <a:srgbClr val="7030A0"/>
                          </a:solidFill>
                          <a:effectLst/>
                          <a:latin typeface="+mn-lt"/>
                          <a:ea typeface="+mn-ea"/>
                          <a:cs typeface="+mn-cs"/>
                        </a:rPr>
                        <a:t>What are the CONCLUSION(S)?</a:t>
                      </a:r>
                      <a:endParaRPr lang="en-US" sz="1000" b="0" dirty="0">
                        <a:solidFill>
                          <a:srgbClr val="7030A0"/>
                        </a:solidFill>
                      </a:endParaRPr>
                    </a:p>
                  </a:txBody>
                  <a:tcPr/>
                </a:tc>
                <a:tc>
                  <a:txBody>
                    <a:bodyPr/>
                    <a:lstStyle/>
                    <a:p>
                      <a:endParaRPr lang="en-US" dirty="0"/>
                    </a:p>
                  </a:txBody>
                  <a:tcPr/>
                </a:tc>
                <a:extLst>
                  <a:ext uri="{0D108BD9-81ED-4DB2-BD59-A6C34878D82A}">
                    <a16:rowId xmlns:a16="http://schemas.microsoft.com/office/drawing/2014/main" val="946882880"/>
                  </a:ext>
                </a:extLst>
              </a:tr>
            </a:tbl>
          </a:graphicData>
        </a:graphic>
      </p:graphicFrame>
      <p:sp>
        <p:nvSpPr>
          <p:cNvPr id="4" name="Slide Number Placeholder 3"/>
          <p:cNvSpPr>
            <a:spLocks noGrp="1"/>
          </p:cNvSpPr>
          <p:nvPr>
            <p:ph type="sldNum" sz="quarter" idx="12"/>
          </p:nvPr>
        </p:nvSpPr>
        <p:spPr/>
        <p:txBody>
          <a:bodyPr/>
          <a:lstStyle/>
          <a:p>
            <a:fld id="{92DA454B-C859-4892-B9FA-68B588C9F547}" type="slidenum">
              <a:rPr lang="en-US" smtClean="0"/>
              <a:t>32</a:t>
            </a:fld>
            <a:endParaRPr lang="en-US"/>
          </a:p>
        </p:txBody>
      </p:sp>
      <p:sp>
        <p:nvSpPr>
          <p:cNvPr id="2" name="Date Placeholder 1"/>
          <p:cNvSpPr>
            <a:spLocks noGrp="1"/>
          </p:cNvSpPr>
          <p:nvPr>
            <p:ph type="dt" sz="half" idx="10"/>
          </p:nvPr>
        </p:nvSpPr>
        <p:spPr/>
        <p:txBody>
          <a:bodyPr/>
          <a:lstStyle/>
          <a:p>
            <a:r>
              <a:rPr lang="en-US" smtClean="0"/>
              <a:t>Summer/Fall 2018</a:t>
            </a:r>
            <a:endParaRPr lang="en-US" dirty="0"/>
          </a:p>
        </p:txBody>
      </p:sp>
    </p:spTree>
    <p:extLst>
      <p:ext uri="{BB962C8B-B14F-4D97-AF65-F5344CB8AC3E}">
        <p14:creationId xmlns:p14="http://schemas.microsoft.com/office/powerpoint/2010/main" val="34396342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728315" y="229389"/>
            <a:ext cx="1366336" cy="276999"/>
          </a:xfrm>
          <a:prstGeom prst="rect">
            <a:avLst/>
          </a:prstGeom>
          <a:noFill/>
        </p:spPr>
        <p:txBody>
          <a:bodyPr wrap="none" rtlCol="0">
            <a:spAutoFit/>
          </a:bodyPr>
          <a:lstStyle/>
          <a:p>
            <a:r>
              <a:rPr lang="en-US" sz="1200" dirty="0" smtClean="0"/>
              <a:t>Worksheet Pg. 10</a:t>
            </a:r>
            <a:endParaRPr lang="en-US" sz="1200" dirty="0"/>
          </a:p>
        </p:txBody>
      </p:sp>
      <p:sp>
        <p:nvSpPr>
          <p:cNvPr id="6" name="Title 5"/>
          <p:cNvSpPr>
            <a:spLocks noGrp="1"/>
          </p:cNvSpPr>
          <p:nvPr>
            <p:ph type="title"/>
          </p:nvPr>
        </p:nvSpPr>
        <p:spPr>
          <a:xfrm>
            <a:off x="457200" y="378022"/>
            <a:ext cx="8229600" cy="633482"/>
          </a:xfrm>
        </p:spPr>
        <p:txBody>
          <a:bodyPr>
            <a:normAutofit/>
          </a:bodyPr>
          <a:lstStyle/>
          <a:p>
            <a:r>
              <a:rPr lang="en-US" sz="3000" dirty="0"/>
              <a:t>Chemical Example </a:t>
            </a:r>
            <a:r>
              <a:rPr lang="en-US" sz="3000" dirty="0" smtClean="0"/>
              <a:t>B: </a:t>
            </a:r>
            <a:r>
              <a:rPr lang="en-US" sz="3000" dirty="0" smtClean="0">
                <a:solidFill>
                  <a:srgbClr val="00B050"/>
                </a:solidFill>
              </a:rPr>
              <a:t>I</a:t>
            </a:r>
            <a:r>
              <a:rPr lang="en-US" sz="3000" dirty="0" smtClean="0">
                <a:solidFill>
                  <a:srgbClr val="0070C0"/>
                </a:solidFill>
              </a:rPr>
              <a:t>R</a:t>
            </a:r>
            <a:r>
              <a:rPr lang="en-US" sz="3000" dirty="0" smtClean="0">
                <a:solidFill>
                  <a:srgbClr val="FF0000"/>
                </a:solidFill>
              </a:rPr>
              <a:t>A</a:t>
            </a:r>
            <a:r>
              <a:rPr lang="en-US" sz="3000" dirty="0" smtClean="0">
                <a:solidFill>
                  <a:srgbClr val="7030A0"/>
                </a:solidFill>
              </a:rPr>
              <a:t>C</a:t>
            </a:r>
            <a:r>
              <a:rPr lang="en-US" sz="3000" dirty="0" smtClean="0"/>
              <a:t> </a:t>
            </a:r>
            <a:r>
              <a:rPr lang="en-US" sz="3000" dirty="0"/>
              <a:t>Worksheet (</a:t>
            </a:r>
            <a:r>
              <a:rPr lang="en-US" sz="3000" i="1" dirty="0"/>
              <a:t>cont</a:t>
            </a:r>
            <a:r>
              <a:rPr lang="en-US" sz="3000" dirty="0"/>
              <a: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34578766"/>
              </p:ext>
            </p:extLst>
          </p:nvPr>
        </p:nvGraphicFramePr>
        <p:xfrm>
          <a:off x="457200" y="847408"/>
          <a:ext cx="8229600" cy="4272280"/>
        </p:xfrm>
        <a:graphic>
          <a:graphicData uri="http://schemas.openxmlformats.org/drawingml/2006/table">
            <a:tbl>
              <a:tblPr firstRow="1" bandRow="1">
                <a:tableStyleId>{5C22544A-7EE6-4342-B048-85BDC9FD1C3A}</a:tableStyleId>
              </a:tblPr>
              <a:tblGrid>
                <a:gridCol w="2455933">
                  <a:extLst>
                    <a:ext uri="{9D8B030D-6E8A-4147-A177-3AD203B41FA5}">
                      <a16:colId xmlns:a16="http://schemas.microsoft.com/office/drawing/2014/main" val="281044232"/>
                    </a:ext>
                  </a:extLst>
                </a:gridCol>
                <a:gridCol w="5773667">
                  <a:extLst>
                    <a:ext uri="{9D8B030D-6E8A-4147-A177-3AD203B41FA5}">
                      <a16:colId xmlns:a16="http://schemas.microsoft.com/office/drawing/2014/main" val="2716116982"/>
                    </a:ext>
                  </a:extLst>
                </a:gridCol>
              </a:tblGrid>
              <a:tr h="370840">
                <a:tc>
                  <a:txBody>
                    <a:bodyPr/>
                    <a:lstStyle/>
                    <a:p>
                      <a:r>
                        <a:rPr lang="en-US" sz="2000" dirty="0" smtClean="0">
                          <a:solidFill>
                            <a:srgbClr val="00B050"/>
                          </a:solidFill>
                        </a:rPr>
                        <a:t>I</a:t>
                      </a:r>
                      <a:r>
                        <a:rPr lang="en-US" sz="2000" dirty="0" smtClean="0">
                          <a:solidFill>
                            <a:srgbClr val="0070C0"/>
                          </a:solidFill>
                        </a:rPr>
                        <a:t>R</a:t>
                      </a:r>
                      <a:r>
                        <a:rPr lang="en-US" sz="2000" dirty="0" smtClean="0">
                          <a:solidFill>
                            <a:srgbClr val="FF0000"/>
                          </a:solidFill>
                        </a:rPr>
                        <a:t>A</a:t>
                      </a:r>
                      <a:r>
                        <a:rPr lang="en-US" sz="2000" dirty="0" smtClean="0">
                          <a:solidFill>
                            <a:srgbClr val="7030A0"/>
                          </a:solidFill>
                        </a:rPr>
                        <a:t>C</a:t>
                      </a:r>
                      <a:endParaRPr lang="en-US" sz="2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smtClean="0"/>
                        <a:t>Chemical</a:t>
                      </a:r>
                      <a:r>
                        <a:rPr lang="en-US" sz="2000" baseline="0" dirty="0" smtClean="0"/>
                        <a:t> Example B</a:t>
                      </a:r>
                      <a:endParaRPr lang="en-US" sz="2000" dirty="0" smtClean="0"/>
                    </a:p>
                  </a:txBody>
                  <a:tcPr/>
                </a:tc>
                <a:extLst>
                  <a:ext uri="{0D108BD9-81ED-4DB2-BD59-A6C34878D82A}">
                    <a16:rowId xmlns:a16="http://schemas.microsoft.com/office/drawing/2014/main" val="241957942"/>
                  </a:ext>
                </a:extLst>
              </a:tr>
              <a:tr h="370840">
                <a:tc>
                  <a:txBody>
                    <a:bodyPr/>
                    <a:lstStyle/>
                    <a:p>
                      <a:r>
                        <a:rPr lang="en-US" b="1" u="sng" dirty="0" smtClean="0">
                          <a:solidFill>
                            <a:srgbClr val="FF0000"/>
                          </a:solidFill>
                        </a:rPr>
                        <a:t>A</a:t>
                      </a:r>
                      <a:r>
                        <a:rPr lang="en-US" b="1" dirty="0" smtClean="0">
                          <a:solidFill>
                            <a:srgbClr val="FF0000"/>
                          </a:solidFill>
                        </a:rPr>
                        <a:t> </a:t>
                      </a:r>
                      <a:r>
                        <a:rPr lang="en-US" sz="1400" b="1" kern="1200" dirty="0" smtClean="0">
                          <a:solidFill>
                            <a:srgbClr val="FF0000"/>
                          </a:solidFill>
                          <a:effectLst/>
                          <a:latin typeface="+mn-lt"/>
                          <a:ea typeface="+mn-ea"/>
                          <a:cs typeface="+mn-cs"/>
                        </a:rPr>
                        <a:t>How would you ANALYZE your rejection and the attorney’s response in view of the rule(s)?</a:t>
                      </a:r>
                      <a:endParaRPr lang="en-US" sz="1400" kern="1200" dirty="0">
                        <a:solidFill>
                          <a:srgbClr val="FF0000"/>
                        </a:solidFill>
                        <a:effectLst/>
                        <a:latin typeface="+mn-lt"/>
                        <a:ea typeface="+mn-ea"/>
                        <a:cs typeface="+mn-cs"/>
                      </a:endParaRPr>
                    </a:p>
                  </a:txBody>
                  <a:tcPr/>
                </a:tc>
                <a:tc>
                  <a:txBody>
                    <a:bodyPr/>
                    <a:lstStyle/>
                    <a:p>
                      <a:pPr marL="112713" lvl="0" indent="-112713">
                        <a:buFont typeface="Arial" panose="020B0604020202020204" pitchFamily="34" charset="0"/>
                        <a:buChar char="•"/>
                      </a:pPr>
                      <a:r>
                        <a:rPr lang="en-US" sz="1400" kern="1200" dirty="0" smtClean="0">
                          <a:solidFill>
                            <a:schemeClr val="dk1"/>
                          </a:solidFill>
                          <a:effectLst/>
                          <a:latin typeface="+mn-lt"/>
                          <a:ea typeface="+mn-ea"/>
                          <a:cs typeface="+mn-cs"/>
                        </a:rPr>
                        <a:t>Office Action states Jones teaches that polyol Y can be added to compositions that contain cytotoxic drugs to enhance stability; thus PHOSITA would conclude that amount of polyol Y is result-effective variable  </a:t>
                      </a:r>
                    </a:p>
                    <a:p>
                      <a:pPr marL="339725" lvl="1" indent="-169863">
                        <a:buFont typeface="Courier New" panose="02070309020205020404" pitchFamily="49" charset="0"/>
                        <a:buChar char="o"/>
                      </a:pPr>
                      <a:r>
                        <a:rPr lang="en-US" sz="1400" kern="1200" dirty="0" smtClean="0">
                          <a:solidFill>
                            <a:schemeClr val="dk1"/>
                          </a:solidFill>
                          <a:effectLst/>
                          <a:latin typeface="+mn-lt"/>
                          <a:ea typeface="+mn-ea"/>
                          <a:cs typeface="+mn-cs"/>
                        </a:rPr>
                        <a:t>By adding amount of polyol Y (result-effective variable), compositions have increased stability (measurable parameter)  </a:t>
                      </a:r>
                    </a:p>
                    <a:p>
                      <a:pPr marL="339725" lvl="1" indent="-169863">
                        <a:buFont typeface="Courier New" panose="02070309020205020404" pitchFamily="49" charset="0"/>
                        <a:buChar char="o"/>
                      </a:pPr>
                      <a:r>
                        <a:rPr lang="en-US" sz="1400" kern="1200" dirty="0" smtClean="0">
                          <a:solidFill>
                            <a:schemeClr val="dk1"/>
                          </a:solidFill>
                          <a:effectLst/>
                          <a:latin typeface="+mn-lt"/>
                          <a:ea typeface="+mn-ea"/>
                          <a:cs typeface="+mn-cs"/>
                        </a:rPr>
                        <a:t>PHOSITA would reasonably expect stability of cytotoxic drug composition of Smith, which incorporated polyol polymers as part of pharmaceutical composition, would be affected by varying amounts of specific polyol Y of Jones  </a:t>
                      </a:r>
                    </a:p>
                    <a:p>
                      <a:pPr marL="112713" lvl="0" indent="-112713">
                        <a:buFont typeface="Arial" panose="020B0604020202020204" pitchFamily="34" charset="0"/>
                        <a:buChar char="•"/>
                      </a:pPr>
                      <a:r>
                        <a:rPr lang="en-US" sz="1400" kern="1200" dirty="0" smtClean="0">
                          <a:solidFill>
                            <a:schemeClr val="dk1"/>
                          </a:solidFill>
                          <a:effectLst/>
                          <a:latin typeface="+mn-lt"/>
                          <a:ea typeface="+mn-ea"/>
                          <a:cs typeface="+mn-cs"/>
                        </a:rPr>
                        <a:t>Current version of MPEP does not state that “only result-effective variables can be optimized” as argued by Applicant. MPEP § 2144.05(II)(B) has been revised to state that “after </a:t>
                      </a:r>
                      <a:r>
                        <a:rPr lang="en-US" sz="1400" i="1" kern="1200" dirty="0" smtClean="0">
                          <a:solidFill>
                            <a:schemeClr val="dk1"/>
                          </a:solidFill>
                          <a:effectLst/>
                          <a:latin typeface="+mn-lt"/>
                          <a:ea typeface="+mn-ea"/>
                          <a:cs typeface="+mn-cs"/>
                        </a:rPr>
                        <a:t>KSR</a:t>
                      </a:r>
                      <a:r>
                        <a:rPr lang="en-US" sz="1400" kern="1200" dirty="0" smtClean="0">
                          <a:solidFill>
                            <a:schemeClr val="dk1"/>
                          </a:solidFill>
                          <a:effectLst/>
                          <a:latin typeface="+mn-lt"/>
                          <a:ea typeface="+mn-ea"/>
                          <a:cs typeface="+mn-cs"/>
                        </a:rPr>
                        <a:t>, the presence of a known result-effective variable would be one, but not the only, motivation for a person of ordinary skill in the art to experiment to reach another workable product or process.”  </a:t>
                      </a:r>
                    </a:p>
                  </a:txBody>
                  <a:tcPr/>
                </a:tc>
                <a:extLst>
                  <a:ext uri="{0D108BD9-81ED-4DB2-BD59-A6C34878D82A}">
                    <a16:rowId xmlns:a16="http://schemas.microsoft.com/office/drawing/2014/main" val="4202726561"/>
                  </a:ext>
                </a:extLst>
              </a:tr>
              <a:tr h="370840">
                <a:tc>
                  <a:txBody>
                    <a:bodyPr/>
                    <a:lstStyle/>
                    <a:p>
                      <a:r>
                        <a:rPr lang="en-US" b="1" u="sng" dirty="0" smtClean="0">
                          <a:solidFill>
                            <a:srgbClr val="7030A0"/>
                          </a:solidFill>
                        </a:rPr>
                        <a:t>C</a:t>
                      </a:r>
                      <a:r>
                        <a:rPr lang="en-US" b="1" dirty="0" smtClean="0">
                          <a:solidFill>
                            <a:srgbClr val="7030A0"/>
                          </a:solidFill>
                        </a:rPr>
                        <a:t> </a:t>
                      </a:r>
                      <a:r>
                        <a:rPr lang="en-US" sz="1000" b="1" kern="1200" dirty="0" smtClean="0">
                          <a:solidFill>
                            <a:srgbClr val="7030A0"/>
                          </a:solidFill>
                          <a:effectLst/>
                          <a:latin typeface="+mn-lt"/>
                          <a:ea typeface="+mn-ea"/>
                          <a:cs typeface="+mn-cs"/>
                        </a:rPr>
                        <a:t>What are the CONCLUSION(S)?</a:t>
                      </a:r>
                      <a:endParaRPr lang="en-US" sz="1000" b="0" dirty="0">
                        <a:solidFill>
                          <a:srgbClr val="7030A0"/>
                        </a:solidFill>
                      </a:endParaRPr>
                    </a:p>
                  </a:txBody>
                  <a:tcPr/>
                </a:tc>
                <a:tc>
                  <a:txBody>
                    <a:bodyPr/>
                    <a:lstStyle/>
                    <a:p>
                      <a:endParaRPr lang="en-US" dirty="0"/>
                    </a:p>
                  </a:txBody>
                  <a:tcPr/>
                </a:tc>
                <a:extLst>
                  <a:ext uri="{0D108BD9-81ED-4DB2-BD59-A6C34878D82A}">
                    <a16:rowId xmlns:a16="http://schemas.microsoft.com/office/drawing/2014/main" val="946882880"/>
                  </a:ext>
                </a:extLst>
              </a:tr>
            </a:tbl>
          </a:graphicData>
        </a:graphic>
      </p:graphicFrame>
      <p:sp>
        <p:nvSpPr>
          <p:cNvPr id="4" name="Slide Number Placeholder 3"/>
          <p:cNvSpPr>
            <a:spLocks noGrp="1"/>
          </p:cNvSpPr>
          <p:nvPr>
            <p:ph type="sldNum" sz="quarter" idx="12"/>
          </p:nvPr>
        </p:nvSpPr>
        <p:spPr/>
        <p:txBody>
          <a:bodyPr/>
          <a:lstStyle/>
          <a:p>
            <a:fld id="{92DA454B-C859-4892-B9FA-68B588C9F547}" type="slidenum">
              <a:rPr lang="en-US" smtClean="0"/>
              <a:t>33</a:t>
            </a:fld>
            <a:endParaRPr lang="en-US"/>
          </a:p>
        </p:txBody>
      </p:sp>
      <p:sp>
        <p:nvSpPr>
          <p:cNvPr id="2" name="Date Placeholder 1"/>
          <p:cNvSpPr>
            <a:spLocks noGrp="1"/>
          </p:cNvSpPr>
          <p:nvPr>
            <p:ph type="dt" sz="half" idx="10"/>
          </p:nvPr>
        </p:nvSpPr>
        <p:spPr/>
        <p:txBody>
          <a:bodyPr/>
          <a:lstStyle/>
          <a:p>
            <a:r>
              <a:rPr lang="en-US" smtClean="0"/>
              <a:t>Summer/Fall 2018</a:t>
            </a:r>
            <a:endParaRPr lang="en-US" dirty="0"/>
          </a:p>
        </p:txBody>
      </p:sp>
    </p:spTree>
    <p:extLst>
      <p:ext uri="{BB962C8B-B14F-4D97-AF65-F5344CB8AC3E}">
        <p14:creationId xmlns:p14="http://schemas.microsoft.com/office/powerpoint/2010/main" val="11416881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728315" y="106200"/>
            <a:ext cx="1366336" cy="276999"/>
          </a:xfrm>
          <a:prstGeom prst="rect">
            <a:avLst/>
          </a:prstGeom>
          <a:noFill/>
        </p:spPr>
        <p:txBody>
          <a:bodyPr wrap="none" rtlCol="0">
            <a:spAutoFit/>
          </a:bodyPr>
          <a:lstStyle/>
          <a:p>
            <a:r>
              <a:rPr lang="en-US" sz="1200" dirty="0" smtClean="0"/>
              <a:t>Worksheet Pg. 11</a:t>
            </a:r>
            <a:endParaRPr lang="en-US" sz="1200" dirty="0"/>
          </a:p>
        </p:txBody>
      </p:sp>
      <p:sp>
        <p:nvSpPr>
          <p:cNvPr id="6" name="Title 5"/>
          <p:cNvSpPr>
            <a:spLocks noGrp="1"/>
          </p:cNvSpPr>
          <p:nvPr>
            <p:ph type="title"/>
          </p:nvPr>
        </p:nvSpPr>
        <p:spPr>
          <a:xfrm>
            <a:off x="453154" y="243269"/>
            <a:ext cx="8229600" cy="633482"/>
          </a:xfrm>
        </p:spPr>
        <p:txBody>
          <a:bodyPr>
            <a:normAutofit/>
          </a:bodyPr>
          <a:lstStyle/>
          <a:p>
            <a:r>
              <a:rPr lang="en-US" sz="3000" dirty="0"/>
              <a:t>Chemical Example </a:t>
            </a:r>
            <a:r>
              <a:rPr lang="en-US" sz="3000" dirty="0" smtClean="0"/>
              <a:t>B: </a:t>
            </a:r>
            <a:r>
              <a:rPr lang="en-US" sz="3000" dirty="0" smtClean="0">
                <a:solidFill>
                  <a:srgbClr val="00B050"/>
                </a:solidFill>
              </a:rPr>
              <a:t>I</a:t>
            </a:r>
            <a:r>
              <a:rPr lang="en-US" sz="3000" dirty="0" smtClean="0">
                <a:solidFill>
                  <a:srgbClr val="0070C0"/>
                </a:solidFill>
              </a:rPr>
              <a:t>R</a:t>
            </a:r>
            <a:r>
              <a:rPr lang="en-US" sz="3000" dirty="0" smtClean="0">
                <a:solidFill>
                  <a:srgbClr val="FF0000"/>
                </a:solidFill>
              </a:rPr>
              <a:t>A</a:t>
            </a:r>
            <a:r>
              <a:rPr lang="en-US" sz="3000" dirty="0" smtClean="0">
                <a:solidFill>
                  <a:srgbClr val="7030A0"/>
                </a:solidFill>
              </a:rPr>
              <a:t>C</a:t>
            </a:r>
            <a:r>
              <a:rPr lang="en-US" sz="3000" dirty="0" smtClean="0"/>
              <a:t> </a:t>
            </a:r>
            <a:r>
              <a:rPr lang="en-US" sz="3000" dirty="0"/>
              <a:t>Worksheet (</a:t>
            </a:r>
            <a:r>
              <a:rPr lang="en-US" sz="3000" i="1" dirty="0"/>
              <a:t>cont</a:t>
            </a:r>
            <a:r>
              <a:rPr lang="en-US" sz="3000" dirty="0"/>
              <a: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01536615"/>
              </p:ext>
            </p:extLst>
          </p:nvPr>
        </p:nvGraphicFramePr>
        <p:xfrm>
          <a:off x="210393" y="742212"/>
          <a:ext cx="8715122" cy="4785360"/>
        </p:xfrm>
        <a:graphic>
          <a:graphicData uri="http://schemas.openxmlformats.org/drawingml/2006/table">
            <a:tbl>
              <a:tblPr firstRow="1" bandRow="1">
                <a:tableStyleId>{5C22544A-7EE6-4342-B048-85BDC9FD1C3A}</a:tableStyleId>
              </a:tblPr>
              <a:tblGrid>
                <a:gridCol w="2600826">
                  <a:extLst>
                    <a:ext uri="{9D8B030D-6E8A-4147-A177-3AD203B41FA5}">
                      <a16:colId xmlns:a16="http://schemas.microsoft.com/office/drawing/2014/main" val="281044232"/>
                    </a:ext>
                  </a:extLst>
                </a:gridCol>
                <a:gridCol w="6114296">
                  <a:extLst>
                    <a:ext uri="{9D8B030D-6E8A-4147-A177-3AD203B41FA5}">
                      <a16:colId xmlns:a16="http://schemas.microsoft.com/office/drawing/2014/main" val="2716116982"/>
                    </a:ext>
                  </a:extLst>
                </a:gridCol>
              </a:tblGrid>
              <a:tr h="370840">
                <a:tc>
                  <a:txBody>
                    <a:bodyPr/>
                    <a:lstStyle/>
                    <a:p>
                      <a:r>
                        <a:rPr lang="en-US" sz="2000" dirty="0" smtClean="0">
                          <a:solidFill>
                            <a:srgbClr val="00B050"/>
                          </a:solidFill>
                        </a:rPr>
                        <a:t>I</a:t>
                      </a:r>
                      <a:r>
                        <a:rPr lang="en-US" sz="2000" dirty="0" smtClean="0">
                          <a:solidFill>
                            <a:srgbClr val="0070C0"/>
                          </a:solidFill>
                        </a:rPr>
                        <a:t>R</a:t>
                      </a:r>
                      <a:r>
                        <a:rPr lang="en-US" sz="2000" dirty="0" smtClean="0">
                          <a:solidFill>
                            <a:srgbClr val="FF0000"/>
                          </a:solidFill>
                        </a:rPr>
                        <a:t>A</a:t>
                      </a:r>
                      <a:r>
                        <a:rPr lang="en-US" sz="2000" dirty="0" smtClean="0">
                          <a:solidFill>
                            <a:srgbClr val="7030A0"/>
                          </a:solidFill>
                        </a:rPr>
                        <a:t>C</a:t>
                      </a:r>
                      <a:endParaRPr lang="en-US" sz="2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smtClean="0"/>
                        <a:t>Chemical</a:t>
                      </a:r>
                      <a:r>
                        <a:rPr lang="en-US" sz="2000" baseline="0" dirty="0" smtClean="0"/>
                        <a:t> Example B</a:t>
                      </a:r>
                      <a:endParaRPr lang="en-US" sz="2000" dirty="0" smtClean="0"/>
                    </a:p>
                  </a:txBody>
                  <a:tcPr/>
                </a:tc>
                <a:extLst>
                  <a:ext uri="{0D108BD9-81ED-4DB2-BD59-A6C34878D82A}">
                    <a16:rowId xmlns:a16="http://schemas.microsoft.com/office/drawing/2014/main" val="241957942"/>
                  </a:ext>
                </a:extLst>
              </a:tr>
              <a:tr h="370840">
                <a:tc>
                  <a:txBody>
                    <a:bodyPr/>
                    <a:lstStyle/>
                    <a:p>
                      <a:r>
                        <a:rPr lang="en-US" b="1" u="sng" dirty="0" smtClean="0">
                          <a:solidFill>
                            <a:srgbClr val="FF0000"/>
                          </a:solidFill>
                        </a:rPr>
                        <a:t>A</a:t>
                      </a:r>
                      <a:r>
                        <a:rPr lang="en-US" b="1" dirty="0" smtClean="0">
                          <a:solidFill>
                            <a:srgbClr val="FF0000"/>
                          </a:solidFill>
                        </a:rPr>
                        <a:t> </a:t>
                      </a:r>
                      <a:r>
                        <a:rPr lang="en-US" sz="1000" b="1" kern="1200" dirty="0" smtClean="0">
                          <a:solidFill>
                            <a:srgbClr val="FF0000"/>
                          </a:solidFill>
                          <a:effectLst/>
                          <a:latin typeface="+mn-lt"/>
                          <a:ea typeface="+mn-ea"/>
                          <a:cs typeface="+mn-cs"/>
                        </a:rPr>
                        <a:t>How would you ANALYZE your rejection and the attorney’s response in view of the rule(s)?</a:t>
                      </a:r>
                      <a:endParaRPr lang="en-US" sz="1000" kern="1200" dirty="0">
                        <a:solidFill>
                          <a:srgbClr val="FF0000"/>
                        </a:solidFill>
                        <a:effectLst/>
                        <a:latin typeface="+mn-lt"/>
                        <a:ea typeface="+mn-ea"/>
                        <a:cs typeface="+mn-cs"/>
                      </a:endParaRPr>
                    </a:p>
                  </a:txBody>
                  <a:tcPr/>
                </a:tc>
                <a:tc>
                  <a:txBody>
                    <a:bodyPr/>
                    <a:lstStyle/>
                    <a:p>
                      <a:pPr marL="112713" lvl="0" indent="-112713">
                        <a:buFont typeface="Arial" panose="020B0604020202020204" pitchFamily="34" charset="0"/>
                        <a:buChar char="•"/>
                      </a:pPr>
                      <a:r>
                        <a:rPr lang="en-US" sz="1000" kern="1200" dirty="0" smtClean="0">
                          <a:solidFill>
                            <a:schemeClr val="dk1"/>
                          </a:solidFill>
                          <a:effectLst/>
                          <a:latin typeface="+mn-lt"/>
                          <a:ea typeface="+mn-ea"/>
                          <a:cs typeface="+mn-cs"/>
                        </a:rPr>
                        <a:t>Office Action states Jones teaches that polyol Y can be added to compositions that contain cytotoxic drugs to enhance stability; thus PHOSITA would conclude that amount of polyol Y is result-effective variable  </a:t>
                      </a:r>
                    </a:p>
                    <a:p>
                      <a:pPr marL="339725" lvl="1" indent="-169863">
                        <a:buFont typeface="Courier New" panose="02070309020205020404" pitchFamily="49" charset="0"/>
                        <a:buChar char="o"/>
                      </a:pPr>
                      <a:r>
                        <a:rPr lang="en-US" sz="1000" kern="1200" dirty="0" smtClean="0">
                          <a:solidFill>
                            <a:schemeClr val="dk1"/>
                          </a:solidFill>
                          <a:effectLst/>
                          <a:latin typeface="+mn-lt"/>
                          <a:ea typeface="+mn-ea"/>
                          <a:cs typeface="+mn-cs"/>
                        </a:rPr>
                        <a:t>By adding amount of polyol Y (result-effective variable), compositions have increased stability (measurable parameter)  </a:t>
                      </a:r>
                    </a:p>
                    <a:p>
                      <a:pPr marL="339725" lvl="1" indent="-169863">
                        <a:buFont typeface="Courier New" panose="02070309020205020404" pitchFamily="49" charset="0"/>
                        <a:buChar char="o"/>
                      </a:pPr>
                      <a:r>
                        <a:rPr lang="en-US" sz="1000" kern="1200" dirty="0" smtClean="0">
                          <a:solidFill>
                            <a:schemeClr val="dk1"/>
                          </a:solidFill>
                          <a:effectLst/>
                          <a:latin typeface="+mn-lt"/>
                          <a:ea typeface="+mn-ea"/>
                          <a:cs typeface="+mn-cs"/>
                        </a:rPr>
                        <a:t>PHOSITA would reasonably expect stability of cytotoxic drug composition of Smith, which incorporated polyol polymers as part of pharmaceutical composition, would be affected by varying amounts of specific polyol Y of Jones  </a:t>
                      </a:r>
                    </a:p>
                    <a:p>
                      <a:pPr marL="112713" lvl="0" indent="-112713">
                        <a:buFont typeface="Arial" panose="020B0604020202020204" pitchFamily="34" charset="0"/>
                        <a:buChar char="•"/>
                      </a:pPr>
                      <a:r>
                        <a:rPr lang="en-US" sz="1000" kern="1200" dirty="0" smtClean="0">
                          <a:solidFill>
                            <a:schemeClr val="dk1"/>
                          </a:solidFill>
                          <a:effectLst/>
                          <a:latin typeface="+mn-lt"/>
                          <a:ea typeface="+mn-ea"/>
                          <a:cs typeface="+mn-cs"/>
                        </a:rPr>
                        <a:t>Current version of MPEP does not state that “only result-effective variables can be optimized” as argued by Applicant. MPEP § 2144.05(II)(B) has been revised to state that “after </a:t>
                      </a:r>
                      <a:r>
                        <a:rPr lang="en-US" sz="1000" i="1" kern="1200" dirty="0" smtClean="0">
                          <a:solidFill>
                            <a:schemeClr val="dk1"/>
                          </a:solidFill>
                          <a:effectLst/>
                          <a:latin typeface="+mn-lt"/>
                          <a:ea typeface="+mn-ea"/>
                          <a:cs typeface="+mn-cs"/>
                        </a:rPr>
                        <a:t>KSR</a:t>
                      </a:r>
                      <a:r>
                        <a:rPr lang="en-US" sz="1000" kern="1200" dirty="0" smtClean="0">
                          <a:solidFill>
                            <a:schemeClr val="dk1"/>
                          </a:solidFill>
                          <a:effectLst/>
                          <a:latin typeface="+mn-lt"/>
                          <a:ea typeface="+mn-ea"/>
                          <a:cs typeface="+mn-cs"/>
                        </a:rPr>
                        <a:t>, the presence of a known result-effective variable would be one, but not the only, motivation for a person of ordinary skill in the art to experiment to reach another workable product or process.”  </a:t>
                      </a:r>
                    </a:p>
                  </a:txBody>
                  <a:tcPr/>
                </a:tc>
                <a:extLst>
                  <a:ext uri="{0D108BD9-81ED-4DB2-BD59-A6C34878D82A}">
                    <a16:rowId xmlns:a16="http://schemas.microsoft.com/office/drawing/2014/main" val="4202726561"/>
                  </a:ext>
                </a:extLst>
              </a:tr>
              <a:tr h="370840">
                <a:tc>
                  <a:txBody>
                    <a:bodyPr/>
                    <a:lstStyle/>
                    <a:p>
                      <a:r>
                        <a:rPr lang="en-US" b="1" u="sng" dirty="0" smtClean="0">
                          <a:solidFill>
                            <a:srgbClr val="7030A0"/>
                          </a:solidFill>
                        </a:rPr>
                        <a:t>C</a:t>
                      </a:r>
                      <a:r>
                        <a:rPr lang="en-US" b="1" dirty="0" smtClean="0">
                          <a:solidFill>
                            <a:srgbClr val="7030A0"/>
                          </a:solidFill>
                        </a:rPr>
                        <a:t> </a:t>
                      </a:r>
                      <a:r>
                        <a:rPr lang="en-US" sz="1400" b="1" kern="1200" dirty="0" smtClean="0">
                          <a:solidFill>
                            <a:srgbClr val="7030A0"/>
                          </a:solidFill>
                          <a:effectLst/>
                          <a:latin typeface="+mn-lt"/>
                          <a:ea typeface="+mn-ea"/>
                          <a:cs typeface="+mn-cs"/>
                        </a:rPr>
                        <a:t>What are the CONCLUSION(S)?</a:t>
                      </a:r>
                      <a:endParaRPr lang="en-US" sz="1400" b="0" dirty="0">
                        <a:solidFill>
                          <a:srgbClr val="7030A0"/>
                        </a:solidFill>
                      </a:endParaRPr>
                    </a:p>
                  </a:txBody>
                  <a:tcPr/>
                </a:tc>
                <a:tc>
                  <a:txBody>
                    <a:bodyPr/>
                    <a:lstStyle/>
                    <a:p>
                      <a:r>
                        <a:rPr lang="en-US" sz="1300" kern="1200" dirty="0" smtClean="0">
                          <a:solidFill>
                            <a:schemeClr val="dk1"/>
                          </a:solidFill>
                          <a:effectLst/>
                          <a:latin typeface="+mn-lt"/>
                          <a:ea typeface="+mn-ea"/>
                          <a:cs typeface="+mn-cs"/>
                        </a:rPr>
                        <a:t>Rejection of claims 1-3 as being obvious over Smith in view of Jones is proper and will be maintained because prior art suggests including polyol Y, in varying amounts, in compositions comprising cytotoxic drugs.  </a:t>
                      </a:r>
                    </a:p>
                    <a:p>
                      <a:pPr marL="282575" indent="0"/>
                      <a:r>
                        <a:rPr lang="en-US" sz="1300" kern="1200" dirty="0" smtClean="0">
                          <a:solidFill>
                            <a:schemeClr val="dk1"/>
                          </a:solidFill>
                          <a:effectLst/>
                          <a:latin typeface="+mn-lt"/>
                          <a:ea typeface="+mn-ea"/>
                          <a:cs typeface="+mn-cs"/>
                        </a:rPr>
                        <a:t>NOTE:  It is appropriate to point out that attorney’s MPEP quotation regarding result-effective variables is no longer current, and that other lines of reasoning could support rejection that involved varying amount of a component.  However, in this case, examiner did not offer any reasoning in support of obviousness rejection other than enhancing stability of composition by varying amount of polyol Y.  In other words, examiner relied on result-effective variable argument.  Thus, if attorney’s argument that polyol Y was not result-effective variable had been convincing, it would have been necessary to withdraw rejection despite outdated quotation of MPEP.  </a:t>
                      </a:r>
                    </a:p>
                  </a:txBody>
                  <a:tcPr/>
                </a:tc>
                <a:extLst>
                  <a:ext uri="{0D108BD9-81ED-4DB2-BD59-A6C34878D82A}">
                    <a16:rowId xmlns:a16="http://schemas.microsoft.com/office/drawing/2014/main" val="946882880"/>
                  </a:ext>
                </a:extLst>
              </a:tr>
            </a:tbl>
          </a:graphicData>
        </a:graphic>
      </p:graphicFrame>
      <p:sp>
        <p:nvSpPr>
          <p:cNvPr id="4" name="Slide Number Placeholder 3"/>
          <p:cNvSpPr>
            <a:spLocks noGrp="1"/>
          </p:cNvSpPr>
          <p:nvPr>
            <p:ph type="sldNum" sz="quarter" idx="12"/>
          </p:nvPr>
        </p:nvSpPr>
        <p:spPr>
          <a:xfrm>
            <a:off x="6661515" y="5404707"/>
            <a:ext cx="2133600" cy="303212"/>
          </a:xfrm>
        </p:spPr>
        <p:txBody>
          <a:bodyPr/>
          <a:lstStyle/>
          <a:p>
            <a:fld id="{92DA454B-C859-4892-B9FA-68B588C9F547}" type="slidenum">
              <a:rPr lang="en-US" smtClean="0"/>
              <a:t>34</a:t>
            </a:fld>
            <a:endParaRPr lang="en-US" dirty="0"/>
          </a:p>
        </p:txBody>
      </p:sp>
      <p:sp>
        <p:nvSpPr>
          <p:cNvPr id="2" name="Date Placeholder 1"/>
          <p:cNvSpPr>
            <a:spLocks noGrp="1"/>
          </p:cNvSpPr>
          <p:nvPr>
            <p:ph type="dt" sz="half" idx="10"/>
          </p:nvPr>
        </p:nvSpPr>
        <p:spPr>
          <a:xfrm>
            <a:off x="453154" y="5442013"/>
            <a:ext cx="2133600" cy="303212"/>
          </a:xfrm>
        </p:spPr>
        <p:txBody>
          <a:bodyPr/>
          <a:lstStyle/>
          <a:p>
            <a:r>
              <a:rPr lang="en-US" smtClean="0"/>
              <a:t>Summer/Fall 2018</a:t>
            </a:r>
            <a:endParaRPr lang="en-US" dirty="0"/>
          </a:p>
        </p:txBody>
      </p:sp>
    </p:spTree>
    <p:extLst>
      <p:ext uri="{BB962C8B-B14F-4D97-AF65-F5344CB8AC3E}">
        <p14:creationId xmlns:p14="http://schemas.microsoft.com/office/powerpoint/2010/main" val="32033453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649170" y="257215"/>
            <a:ext cx="1366336" cy="276999"/>
          </a:xfrm>
          <a:prstGeom prst="rect">
            <a:avLst/>
          </a:prstGeom>
          <a:noFill/>
        </p:spPr>
        <p:txBody>
          <a:bodyPr wrap="none" rtlCol="0">
            <a:spAutoFit/>
          </a:bodyPr>
          <a:lstStyle/>
          <a:p>
            <a:r>
              <a:rPr lang="en-US" sz="1200" dirty="0" smtClean="0"/>
              <a:t>Worksheet Pg. 12</a:t>
            </a:r>
            <a:endParaRPr lang="en-US" sz="1200" dirty="0"/>
          </a:p>
        </p:txBody>
      </p:sp>
      <p:sp>
        <p:nvSpPr>
          <p:cNvPr id="6" name="Title 5"/>
          <p:cNvSpPr>
            <a:spLocks noGrp="1"/>
          </p:cNvSpPr>
          <p:nvPr>
            <p:ph type="title"/>
          </p:nvPr>
        </p:nvSpPr>
        <p:spPr/>
        <p:txBody>
          <a:bodyPr>
            <a:normAutofit fontScale="90000"/>
          </a:bodyPr>
          <a:lstStyle/>
          <a:p>
            <a:r>
              <a:rPr lang="en-US" dirty="0"/>
              <a:t>Chemical Example </a:t>
            </a:r>
            <a:r>
              <a:rPr lang="en-US" dirty="0" smtClean="0"/>
              <a:t>B: </a:t>
            </a:r>
            <a:r>
              <a:rPr lang="en-US" dirty="0"/>
              <a:t>Sample Examiner’s Reply to Attorney Arguments</a:t>
            </a:r>
          </a:p>
        </p:txBody>
      </p:sp>
      <p:sp>
        <p:nvSpPr>
          <p:cNvPr id="5" name="Content Placeholder 4"/>
          <p:cNvSpPr>
            <a:spLocks noGrp="1"/>
          </p:cNvSpPr>
          <p:nvPr>
            <p:ph idx="1"/>
          </p:nvPr>
        </p:nvSpPr>
        <p:spPr>
          <a:xfrm>
            <a:off x="457200" y="1552909"/>
            <a:ext cx="6941127" cy="3669051"/>
          </a:xfrm>
        </p:spPr>
        <p:txBody>
          <a:bodyPr>
            <a:normAutofit fontScale="47500" lnSpcReduction="20000"/>
          </a:bodyPr>
          <a:lstStyle/>
          <a:p>
            <a:pPr marL="0" indent="0" defTabSz="228600">
              <a:buNone/>
            </a:pPr>
            <a:r>
              <a:rPr lang="en-US" dirty="0" smtClean="0"/>
              <a:t>	</a:t>
            </a:r>
            <a:r>
              <a:rPr lang="en-US" sz="3300" dirty="0" smtClean="0"/>
              <a:t>The </a:t>
            </a:r>
            <a:r>
              <a:rPr lang="en-US" sz="3300" dirty="0"/>
              <a:t>r</a:t>
            </a:r>
            <a:r>
              <a:rPr lang="en-US" sz="3300" dirty="0" smtClean="0"/>
              <a:t>emarks </a:t>
            </a:r>
            <a:r>
              <a:rPr lang="en-US" sz="3300" dirty="0"/>
              <a:t>of March 5, 2018 have been fully considered but are not persuasive for the reasons below.  The rejection of claims 1-3 under 35 U.S.C. § 103 as unpatentable over Smith in </a:t>
            </a:r>
            <a:r>
              <a:rPr lang="en-US" sz="3300" dirty="0" smtClean="0"/>
              <a:t>view </a:t>
            </a:r>
            <a:r>
              <a:rPr lang="en-US" sz="3300" dirty="0"/>
              <a:t>of Jones </a:t>
            </a:r>
            <a:r>
              <a:rPr lang="en-US" sz="3300" dirty="0" smtClean="0"/>
              <a:t>is maintained</a:t>
            </a:r>
            <a:r>
              <a:rPr lang="en-US" sz="3300" dirty="0"/>
              <a:t>. </a:t>
            </a:r>
            <a:endParaRPr lang="en-US" sz="3300" dirty="0" smtClean="0"/>
          </a:p>
          <a:p>
            <a:pPr marL="0" indent="0" defTabSz="228600">
              <a:buNone/>
            </a:pPr>
            <a:r>
              <a:rPr lang="en-US" sz="3300" dirty="0" smtClean="0"/>
              <a:t>	</a:t>
            </a:r>
            <a:r>
              <a:rPr lang="en-US" sz="3300" dirty="0">
                <a:solidFill>
                  <a:srgbClr val="00B050"/>
                </a:solidFill>
              </a:rPr>
              <a:t>O</a:t>
            </a:r>
            <a:r>
              <a:rPr lang="en-US" sz="3300" dirty="0" smtClean="0">
                <a:solidFill>
                  <a:srgbClr val="00B050"/>
                </a:solidFill>
              </a:rPr>
              <a:t>n page 2 of the remarks, applicant argues that the examiner has not shown that claims 1‑3 are obvious over </a:t>
            </a:r>
            <a:r>
              <a:rPr lang="en-US" sz="3300" dirty="0">
                <a:solidFill>
                  <a:srgbClr val="00B050"/>
                </a:solidFill>
              </a:rPr>
              <a:t>Smith in view of Jones because there is allegedly no basis in the prior art for arriving at the amounts of polyol Y required by the claims.  Applicant appears to suggest that one of ordinary skill in the art would not recognize from the teaching of Jones that the amount of polyol Y is a result-effective variable for stability.  It is further suggested by Applicant that neither reference provides the requisite guidance for the optimization in the stability of compositions of cytotoxic drugs. </a:t>
            </a:r>
            <a:r>
              <a:rPr lang="en-US" sz="3300" dirty="0">
                <a:solidFill>
                  <a:srgbClr val="0070C0"/>
                </a:solidFill>
              </a:rPr>
              <a:t>MPEP § 2144.05(II)(B) discusses result-effective variables.  As acknowledged by Applicant, it is obvious to optimize known result-effective variables.  However, in view of </a:t>
            </a:r>
            <a:r>
              <a:rPr lang="en-US" sz="3300" i="1" dirty="0">
                <a:solidFill>
                  <a:srgbClr val="0070C0"/>
                </a:solidFill>
              </a:rPr>
              <a:t>KSR International Co. v. Teleflex Inc.</a:t>
            </a:r>
            <a:r>
              <a:rPr lang="en-US" sz="3300" dirty="0">
                <a:solidFill>
                  <a:srgbClr val="0070C0"/>
                </a:solidFill>
              </a:rPr>
              <a:t>, 550 U.S. 398, 421 (2007), a result-effective variable is not necessarily required in order for a person of ordinary skill in the art to be motivated to modify prior art parameters in order to obtain another workable product. </a:t>
            </a:r>
          </a:p>
        </p:txBody>
      </p:sp>
      <p:sp>
        <p:nvSpPr>
          <p:cNvPr id="7" name="Rectangular Callout 6"/>
          <p:cNvSpPr/>
          <p:nvPr/>
        </p:nvSpPr>
        <p:spPr>
          <a:xfrm>
            <a:off x="7508009" y="1061604"/>
            <a:ext cx="1422400" cy="2474698"/>
          </a:xfrm>
          <a:prstGeom prst="wedgeRectCallout">
            <a:avLst>
              <a:gd name="adj1" fmla="val -58701"/>
              <a:gd name="adj2" fmla="val 19261"/>
            </a:avLst>
          </a:prstGeom>
          <a:noFill/>
          <a:ln w="12700" cap="flat" cmpd="sng" algn="ctr">
            <a:solidFill>
              <a:srgbClr val="00B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100" b="1" dirty="0">
                <a:solidFill>
                  <a:srgbClr val="00B050"/>
                </a:solidFill>
                <a:effectLst/>
                <a:ea typeface="Calibri" panose="020F0502020204030204" pitchFamily="34" charset="0"/>
                <a:cs typeface="Times New Roman" panose="02020603050405020304" pitchFamily="18" charset="0"/>
              </a:rPr>
              <a:t>ISSUE</a:t>
            </a:r>
            <a:r>
              <a:rPr lang="en-US" sz="1100" dirty="0">
                <a:solidFill>
                  <a:srgbClr val="00B050"/>
                </a:solidFill>
                <a:effectLst/>
                <a:ea typeface="Calibri" panose="020F0502020204030204" pitchFamily="34" charset="0"/>
                <a:cs typeface="Times New Roman" panose="02020603050405020304" pitchFamily="18" charset="0"/>
              </a:rPr>
              <a:t>:  A statement of the attorney’s position.  Note that the issue statement for this example is more extensive than that for Chemical Example A, because in this example, the response addressed the particular facts of the case.  </a:t>
            </a:r>
            <a:endParaRPr lang="en-US" sz="1600" dirty="0">
              <a:effectLst/>
              <a:ea typeface="Calibri" panose="020F0502020204030204" pitchFamily="34" charset="0"/>
              <a:cs typeface="Times New Roman" panose="02020603050405020304" pitchFamily="18" charset="0"/>
            </a:endParaRPr>
          </a:p>
        </p:txBody>
      </p:sp>
      <p:sp>
        <p:nvSpPr>
          <p:cNvPr id="8" name="Rectangular Callout 7"/>
          <p:cNvSpPr/>
          <p:nvPr/>
        </p:nvSpPr>
        <p:spPr>
          <a:xfrm>
            <a:off x="7508009" y="3726005"/>
            <a:ext cx="1425575" cy="814821"/>
          </a:xfrm>
          <a:prstGeom prst="wedgeRectCallout">
            <a:avLst>
              <a:gd name="adj1" fmla="val -55841"/>
              <a:gd name="adj2" fmla="val -19179"/>
            </a:avLst>
          </a:prstGeom>
          <a:noFill/>
          <a:ln w="12700"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100" b="1" dirty="0">
                <a:solidFill>
                  <a:srgbClr val="0070C0"/>
                </a:solidFill>
                <a:effectLst/>
                <a:ea typeface="Calibri" panose="020F0502020204030204" pitchFamily="34" charset="0"/>
                <a:cs typeface="Times New Roman" panose="02020603050405020304" pitchFamily="18" charset="0"/>
              </a:rPr>
              <a:t>RULE</a:t>
            </a:r>
            <a:r>
              <a:rPr lang="en-US" sz="1100" dirty="0">
                <a:solidFill>
                  <a:srgbClr val="0070C0"/>
                </a:solidFill>
                <a:effectLst/>
                <a:ea typeface="Calibri" panose="020F0502020204030204" pitchFamily="34" charset="0"/>
                <a:cs typeface="Times New Roman" panose="02020603050405020304" pitchFamily="18" charset="0"/>
              </a:rPr>
              <a:t>:  The relevant section of the MPEP is briefly summarized.  </a:t>
            </a:r>
            <a:endParaRPr lang="en-US" sz="1600" dirty="0">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2DA454B-C859-4892-B9FA-68B588C9F547}" type="slidenum">
              <a:rPr lang="en-US" smtClean="0"/>
              <a:t>35</a:t>
            </a:fld>
            <a:endParaRPr lang="en-US" dirty="0"/>
          </a:p>
        </p:txBody>
      </p:sp>
      <p:sp>
        <p:nvSpPr>
          <p:cNvPr id="2" name="Date Placeholder 1"/>
          <p:cNvSpPr>
            <a:spLocks noGrp="1"/>
          </p:cNvSpPr>
          <p:nvPr>
            <p:ph type="dt" sz="half" idx="10"/>
          </p:nvPr>
        </p:nvSpPr>
        <p:spPr/>
        <p:txBody>
          <a:bodyPr/>
          <a:lstStyle/>
          <a:p>
            <a:r>
              <a:rPr lang="en-US" smtClean="0"/>
              <a:t>Summer/Fall 2018</a:t>
            </a:r>
            <a:endParaRPr lang="en-US" dirty="0"/>
          </a:p>
        </p:txBody>
      </p:sp>
    </p:spTree>
    <p:extLst>
      <p:ext uri="{BB962C8B-B14F-4D97-AF65-F5344CB8AC3E}">
        <p14:creationId xmlns:p14="http://schemas.microsoft.com/office/powerpoint/2010/main" val="16372312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491708" y="216017"/>
            <a:ext cx="1366336" cy="276999"/>
          </a:xfrm>
          <a:prstGeom prst="rect">
            <a:avLst/>
          </a:prstGeom>
          <a:noFill/>
        </p:spPr>
        <p:txBody>
          <a:bodyPr wrap="none" rtlCol="0">
            <a:spAutoFit/>
          </a:bodyPr>
          <a:lstStyle/>
          <a:p>
            <a:r>
              <a:rPr lang="en-US" sz="1200" dirty="0" smtClean="0"/>
              <a:t>Worksheet Pg. 12</a:t>
            </a:r>
            <a:endParaRPr lang="en-US" sz="1200" dirty="0"/>
          </a:p>
        </p:txBody>
      </p:sp>
      <p:sp>
        <p:nvSpPr>
          <p:cNvPr id="6" name="Title 5"/>
          <p:cNvSpPr>
            <a:spLocks noGrp="1"/>
          </p:cNvSpPr>
          <p:nvPr>
            <p:ph type="title"/>
          </p:nvPr>
        </p:nvSpPr>
        <p:spPr/>
        <p:txBody>
          <a:bodyPr>
            <a:normAutofit fontScale="90000"/>
          </a:bodyPr>
          <a:lstStyle/>
          <a:p>
            <a:r>
              <a:rPr lang="en-US" dirty="0"/>
              <a:t>Chemical Example </a:t>
            </a:r>
            <a:r>
              <a:rPr lang="en-US" dirty="0" smtClean="0"/>
              <a:t>B: </a:t>
            </a:r>
            <a:r>
              <a:rPr lang="en-US" dirty="0"/>
              <a:t>Sample Examiner’s Reply to Attorney </a:t>
            </a:r>
            <a:r>
              <a:rPr lang="en-US" dirty="0" smtClean="0"/>
              <a:t>Arguments (</a:t>
            </a:r>
            <a:r>
              <a:rPr lang="en-US" i="1" dirty="0" smtClean="0"/>
              <a:t>cont</a:t>
            </a:r>
            <a:r>
              <a:rPr lang="en-US" dirty="0" smtClean="0"/>
              <a:t>.)</a:t>
            </a:r>
            <a:endParaRPr lang="en-US" dirty="0"/>
          </a:p>
        </p:txBody>
      </p:sp>
      <p:sp>
        <p:nvSpPr>
          <p:cNvPr id="5" name="Content Placeholder 4"/>
          <p:cNvSpPr>
            <a:spLocks noGrp="1"/>
          </p:cNvSpPr>
          <p:nvPr>
            <p:ph idx="1"/>
          </p:nvPr>
        </p:nvSpPr>
        <p:spPr>
          <a:xfrm>
            <a:off x="457201" y="1358323"/>
            <a:ext cx="6951517" cy="4018034"/>
          </a:xfrm>
        </p:spPr>
        <p:txBody>
          <a:bodyPr>
            <a:normAutofit fontScale="47500" lnSpcReduction="20000"/>
          </a:bodyPr>
          <a:lstStyle/>
          <a:p>
            <a:pPr marL="0" indent="0">
              <a:buNone/>
            </a:pPr>
            <a:r>
              <a:rPr lang="en-US" sz="3400" dirty="0" smtClean="0">
                <a:solidFill>
                  <a:srgbClr val="FF0000"/>
                </a:solidFill>
              </a:rPr>
              <a:t>Contrary </a:t>
            </a:r>
            <a:r>
              <a:rPr lang="en-US" sz="3400" dirty="0">
                <a:solidFill>
                  <a:srgbClr val="FF0000"/>
                </a:solidFill>
              </a:rPr>
              <a:t>to Applicant’s assertion that polyol Y was not recognized as a result-effective variable as to stability, Jones does in fact indicate that polyol Y is a result-effective variable by its addition to pharmaceutical compositions that contain cytotoxic </a:t>
            </a:r>
            <a:r>
              <a:rPr lang="en-US" sz="3400" dirty="0" smtClean="0">
                <a:solidFill>
                  <a:srgbClr val="FF0000"/>
                </a:solidFill>
              </a:rPr>
              <a:t>drugs.  </a:t>
            </a:r>
            <a:r>
              <a:rPr lang="en-US" sz="3400" dirty="0">
                <a:solidFill>
                  <a:srgbClr val="FF0000"/>
                </a:solidFill>
              </a:rPr>
              <a:t>Specifically, by adding an amount of polyol Y (i.e., the result-effective variable), Jones teaches that the compositions have increased stability (i.e., the measurable parameter</a:t>
            </a:r>
            <a:r>
              <a:rPr lang="en-US" sz="3400" dirty="0" smtClean="0">
                <a:solidFill>
                  <a:srgbClr val="FF0000"/>
                </a:solidFill>
              </a:rPr>
              <a:t>).  </a:t>
            </a:r>
            <a:r>
              <a:rPr lang="en-US" sz="3400" dirty="0">
                <a:solidFill>
                  <a:srgbClr val="FF0000"/>
                </a:solidFill>
              </a:rPr>
              <a:t>One of ordinary skill in the art would reasonably expect that the stability of the cytotoxic drug composition of Smith, which incorporated polyol polymers as a part of the pharmaceutical composition, could be increased and optimized by adding </a:t>
            </a:r>
            <a:r>
              <a:rPr lang="en-US" sz="3400" dirty="0" smtClean="0">
                <a:solidFill>
                  <a:srgbClr val="FF0000"/>
                </a:solidFill>
              </a:rPr>
              <a:t>various </a:t>
            </a:r>
            <a:r>
              <a:rPr lang="en-US" sz="3400" dirty="0">
                <a:solidFill>
                  <a:srgbClr val="FF0000"/>
                </a:solidFill>
              </a:rPr>
              <a:t>amounts of the specific polyol Y of Jones. </a:t>
            </a:r>
            <a:r>
              <a:rPr lang="en-US" sz="3400" dirty="0" smtClean="0">
                <a:solidFill>
                  <a:srgbClr val="FF0000"/>
                </a:solidFill>
              </a:rPr>
              <a:t> Applicant’s </a:t>
            </a:r>
            <a:r>
              <a:rPr lang="en-US" sz="3400" dirty="0">
                <a:solidFill>
                  <a:srgbClr val="FF0000"/>
                </a:solidFill>
              </a:rPr>
              <a:t>assertion </a:t>
            </a:r>
            <a:r>
              <a:rPr lang="en-US" sz="3400" dirty="0" smtClean="0">
                <a:solidFill>
                  <a:srgbClr val="FF0000"/>
                </a:solidFill>
              </a:rPr>
              <a:t>that according to the MPEP “only result-effective variable can be optimized” is incorrect because the law has changed.  MPEP </a:t>
            </a:r>
            <a:r>
              <a:rPr lang="en-US" sz="3400" dirty="0">
                <a:solidFill>
                  <a:srgbClr val="FF0000"/>
                </a:solidFill>
              </a:rPr>
              <a:t>2144.05(II)(B) states that “after </a:t>
            </a:r>
            <a:r>
              <a:rPr lang="en-US" sz="3400" i="1" dirty="0">
                <a:solidFill>
                  <a:srgbClr val="FF0000"/>
                </a:solidFill>
              </a:rPr>
              <a:t>KSR</a:t>
            </a:r>
            <a:r>
              <a:rPr lang="en-US" sz="3400" dirty="0">
                <a:solidFill>
                  <a:srgbClr val="FF0000"/>
                </a:solidFill>
              </a:rPr>
              <a:t>, the presence of a known result-effective variable would be one, but not the only, motivation for a person of ordinary skill in the art to experiment to reach another workable product or process.”  </a:t>
            </a:r>
            <a:r>
              <a:rPr lang="en-US" sz="3400" dirty="0" smtClean="0">
                <a:solidFill>
                  <a:srgbClr val="7030A0"/>
                </a:solidFill>
              </a:rPr>
              <a:t>Because it would have been obvious to include varying amounts of polyol Y as taught by Jones in the composition of Smith, the </a:t>
            </a:r>
            <a:r>
              <a:rPr lang="en-US" sz="3400" dirty="0">
                <a:solidFill>
                  <a:srgbClr val="7030A0"/>
                </a:solidFill>
              </a:rPr>
              <a:t>rejection of </a:t>
            </a:r>
            <a:r>
              <a:rPr lang="en-US" sz="3400" dirty="0" smtClean="0">
                <a:solidFill>
                  <a:srgbClr val="7030A0"/>
                </a:solidFill>
              </a:rPr>
              <a:t>claims </a:t>
            </a:r>
            <a:r>
              <a:rPr lang="en-US" sz="3400" dirty="0">
                <a:solidFill>
                  <a:srgbClr val="7030A0"/>
                </a:solidFill>
              </a:rPr>
              <a:t>1-3 </a:t>
            </a:r>
            <a:r>
              <a:rPr lang="en-US" sz="3400" dirty="0" smtClean="0">
                <a:solidFill>
                  <a:srgbClr val="7030A0"/>
                </a:solidFill>
              </a:rPr>
              <a:t>is </a:t>
            </a:r>
            <a:r>
              <a:rPr lang="en-US" sz="3400" dirty="0">
                <a:solidFill>
                  <a:srgbClr val="7030A0"/>
                </a:solidFill>
              </a:rPr>
              <a:t>maintained.</a:t>
            </a:r>
            <a:r>
              <a:rPr lang="en-US" sz="3200" dirty="0">
                <a:solidFill>
                  <a:srgbClr val="7030A0"/>
                </a:solidFill>
              </a:rPr>
              <a:t> </a:t>
            </a:r>
          </a:p>
          <a:p>
            <a:pPr marL="0" indent="0" defTabSz="228600">
              <a:buNone/>
            </a:pPr>
            <a:endParaRPr lang="en-US" dirty="0">
              <a:solidFill>
                <a:srgbClr val="0070C0"/>
              </a:solidFill>
            </a:endParaRPr>
          </a:p>
        </p:txBody>
      </p:sp>
      <p:sp>
        <p:nvSpPr>
          <p:cNvPr id="7" name="Rectangular Callout 6"/>
          <p:cNvSpPr/>
          <p:nvPr/>
        </p:nvSpPr>
        <p:spPr>
          <a:xfrm>
            <a:off x="7586133" y="986672"/>
            <a:ext cx="1428750" cy="3268345"/>
          </a:xfrm>
          <a:prstGeom prst="wedgeRectCallout">
            <a:avLst>
              <a:gd name="adj1" fmla="val -80790"/>
              <a:gd name="adj2" fmla="val -19969"/>
            </a:avLst>
          </a:prstGeom>
          <a:noFill/>
          <a:ln w="127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100" b="1" dirty="0">
                <a:solidFill>
                  <a:srgbClr val="FF0000"/>
                </a:solidFill>
                <a:effectLst/>
                <a:ea typeface="Calibri" panose="020F0502020204030204" pitchFamily="34" charset="0"/>
                <a:cs typeface="Times New Roman" panose="02020603050405020304" pitchFamily="18" charset="0"/>
              </a:rPr>
              <a:t>ANALYSIS</a:t>
            </a:r>
            <a:r>
              <a:rPr lang="en-US" sz="1100" dirty="0">
                <a:solidFill>
                  <a:srgbClr val="FF0000"/>
                </a:solidFill>
                <a:effectLst/>
                <a:ea typeface="Calibri" panose="020F0502020204030204" pitchFamily="34" charset="0"/>
                <a:cs typeface="Times New Roman" panose="02020603050405020304" pitchFamily="18" charset="0"/>
              </a:rPr>
              <a:t>:  The examiner explains why the amount of polyol Y is a result-effective variable and therefore obvious to optimize. </a:t>
            </a:r>
            <a:endParaRPr lang="en-US" sz="1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solidFill>
                  <a:srgbClr val="FF0000"/>
                </a:solidFill>
                <a:effectLst/>
                <a:ea typeface="Calibri" panose="020F0502020204030204" pitchFamily="34" charset="0"/>
                <a:cs typeface="Times New Roman" panose="02020603050405020304" pitchFamily="18" charset="0"/>
              </a:rPr>
              <a:t>The examiner also considers the second part of the rule, and explains why the argument that a result-effective variable is necessary is incorrect.  </a:t>
            </a:r>
            <a:endParaRPr lang="en-US" sz="1100" dirty="0">
              <a:effectLst/>
              <a:ea typeface="Calibri" panose="020F0502020204030204" pitchFamily="34" charset="0"/>
              <a:cs typeface="Times New Roman" panose="02020603050405020304" pitchFamily="18" charset="0"/>
            </a:endParaRPr>
          </a:p>
        </p:txBody>
      </p:sp>
      <p:sp>
        <p:nvSpPr>
          <p:cNvPr id="8" name="Rectangular Callout 7"/>
          <p:cNvSpPr/>
          <p:nvPr/>
        </p:nvSpPr>
        <p:spPr>
          <a:xfrm>
            <a:off x="7586133" y="4303522"/>
            <a:ext cx="1409700" cy="993966"/>
          </a:xfrm>
          <a:prstGeom prst="wedgeRectCallout">
            <a:avLst>
              <a:gd name="adj1" fmla="val -69506"/>
              <a:gd name="adj2" fmla="val -15562"/>
            </a:avLst>
          </a:prstGeom>
          <a:noFill/>
          <a:ln w="12700" cap="flat" cmpd="sng" algn="ctr">
            <a:solidFill>
              <a:srgbClr val="7030A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100" b="1" dirty="0">
                <a:solidFill>
                  <a:srgbClr val="7030A0"/>
                </a:solidFill>
                <a:effectLst/>
                <a:ea typeface="Calibri" panose="020F0502020204030204" pitchFamily="34" charset="0"/>
                <a:cs typeface="Times New Roman" panose="02020603050405020304" pitchFamily="18" charset="0"/>
              </a:rPr>
              <a:t>CONCLUSION</a:t>
            </a:r>
            <a:r>
              <a:rPr lang="en-US" sz="1100" dirty="0">
                <a:solidFill>
                  <a:srgbClr val="7030A0"/>
                </a:solidFill>
                <a:effectLst/>
                <a:ea typeface="Calibri" panose="020F0502020204030204" pitchFamily="34" charset="0"/>
                <a:cs typeface="Times New Roman" panose="02020603050405020304" pitchFamily="18" charset="0"/>
              </a:rPr>
              <a:t>:  Brief statement of the conclusion reached by applying the rule.  </a:t>
            </a:r>
            <a:endParaRPr lang="en-US" sz="1600" dirty="0">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2DA454B-C859-4892-B9FA-68B588C9F547}" type="slidenum">
              <a:rPr lang="en-US" smtClean="0"/>
              <a:t>36</a:t>
            </a:fld>
            <a:endParaRPr lang="en-US"/>
          </a:p>
        </p:txBody>
      </p:sp>
      <p:sp>
        <p:nvSpPr>
          <p:cNvPr id="2" name="Date Placeholder 1"/>
          <p:cNvSpPr>
            <a:spLocks noGrp="1"/>
          </p:cNvSpPr>
          <p:nvPr>
            <p:ph type="dt" sz="half" idx="10"/>
          </p:nvPr>
        </p:nvSpPr>
        <p:spPr/>
        <p:txBody>
          <a:bodyPr/>
          <a:lstStyle/>
          <a:p>
            <a:r>
              <a:rPr lang="en-US" smtClean="0"/>
              <a:t>Summer/Fall 2018</a:t>
            </a:r>
            <a:endParaRPr lang="en-US" dirty="0"/>
          </a:p>
        </p:txBody>
      </p:sp>
    </p:spTree>
    <p:extLst>
      <p:ext uri="{BB962C8B-B14F-4D97-AF65-F5344CB8AC3E}">
        <p14:creationId xmlns:p14="http://schemas.microsoft.com/office/powerpoint/2010/main" val="21138130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Takeaway</a:t>
            </a:r>
            <a:endParaRPr lang="en-US" dirty="0"/>
          </a:p>
        </p:txBody>
      </p:sp>
      <p:sp>
        <p:nvSpPr>
          <p:cNvPr id="5" name="Content Placeholder 4"/>
          <p:cNvSpPr>
            <a:spLocks noGrp="1"/>
          </p:cNvSpPr>
          <p:nvPr>
            <p:ph idx="1"/>
          </p:nvPr>
        </p:nvSpPr>
        <p:spPr>
          <a:xfrm>
            <a:off x="457200" y="998376"/>
            <a:ext cx="8229600" cy="4299112"/>
          </a:xfrm>
        </p:spPr>
        <p:txBody>
          <a:bodyPr>
            <a:normAutofit/>
          </a:bodyPr>
          <a:lstStyle/>
          <a:p>
            <a:pPr marL="0" indent="0">
              <a:buNone/>
            </a:pPr>
            <a:r>
              <a:rPr lang="en-US" b="1" dirty="0" smtClean="0">
                <a:solidFill>
                  <a:srgbClr val="00B050"/>
                </a:solidFill>
              </a:rPr>
              <a:t>I</a:t>
            </a:r>
            <a:r>
              <a:rPr lang="en-US" b="1" dirty="0" smtClean="0">
                <a:solidFill>
                  <a:srgbClr val="0070C0"/>
                </a:solidFill>
              </a:rPr>
              <a:t>R</a:t>
            </a:r>
            <a:r>
              <a:rPr lang="en-US" b="1" dirty="0" smtClean="0">
                <a:solidFill>
                  <a:srgbClr val="FF0000"/>
                </a:solidFill>
              </a:rPr>
              <a:t>A</a:t>
            </a:r>
            <a:r>
              <a:rPr lang="en-US" b="1" dirty="0" smtClean="0">
                <a:solidFill>
                  <a:srgbClr val="7030A0"/>
                </a:solidFill>
              </a:rPr>
              <a:t>C</a:t>
            </a:r>
            <a:r>
              <a:rPr lang="en-US" dirty="0" smtClean="0">
                <a:solidFill>
                  <a:srgbClr val="7030A0"/>
                </a:solidFill>
              </a:rPr>
              <a:t> </a:t>
            </a:r>
            <a:r>
              <a:rPr lang="en-US" dirty="0" smtClean="0"/>
              <a:t>is a legal writing technique</a:t>
            </a:r>
          </a:p>
          <a:p>
            <a:pPr lvl="1"/>
            <a:r>
              <a:rPr lang="en-US" sz="2400" dirty="0" smtClean="0"/>
              <a:t>Can be used to identify and address all arguments raised in applicant’s response and to assist the examiner in writing a complete and persuasive reply</a:t>
            </a:r>
          </a:p>
          <a:p>
            <a:pPr lvl="1"/>
            <a:r>
              <a:rPr lang="en-US" sz="2400" dirty="0" smtClean="0"/>
              <a:t>Applicable to other types of legal analysis/discussion</a:t>
            </a:r>
            <a:endParaRPr lang="en-US" sz="2400" dirty="0"/>
          </a:p>
          <a:p>
            <a:pPr marL="0" indent="0">
              <a:buNone/>
            </a:pPr>
            <a:endParaRPr lang="en-US" dirty="0"/>
          </a:p>
        </p:txBody>
      </p:sp>
      <p:sp>
        <p:nvSpPr>
          <p:cNvPr id="4" name="Slide Number Placeholder 3"/>
          <p:cNvSpPr>
            <a:spLocks noGrp="1"/>
          </p:cNvSpPr>
          <p:nvPr>
            <p:ph type="sldNum" sz="quarter" idx="12"/>
          </p:nvPr>
        </p:nvSpPr>
        <p:spPr/>
        <p:txBody>
          <a:bodyPr/>
          <a:lstStyle/>
          <a:p>
            <a:fld id="{92DA454B-C859-4892-B9FA-68B588C9F547}" type="slidenum">
              <a:rPr lang="en-US" smtClean="0"/>
              <a:t>37</a:t>
            </a:fld>
            <a:endParaRPr lang="en-US"/>
          </a:p>
        </p:txBody>
      </p:sp>
      <p:sp>
        <p:nvSpPr>
          <p:cNvPr id="2" name="Date Placeholder 1"/>
          <p:cNvSpPr>
            <a:spLocks noGrp="1"/>
          </p:cNvSpPr>
          <p:nvPr>
            <p:ph type="dt" sz="half" idx="10"/>
          </p:nvPr>
        </p:nvSpPr>
        <p:spPr/>
        <p:txBody>
          <a:bodyPr/>
          <a:lstStyle/>
          <a:p>
            <a:r>
              <a:rPr lang="en-US" smtClean="0"/>
              <a:t>Summer/Fall 2018</a:t>
            </a:r>
            <a:endParaRPr lang="en-US" dirty="0"/>
          </a:p>
        </p:txBody>
      </p:sp>
    </p:spTree>
    <p:extLst>
      <p:ext uri="{BB962C8B-B14F-4D97-AF65-F5344CB8AC3E}">
        <p14:creationId xmlns:p14="http://schemas.microsoft.com/office/powerpoint/2010/main" val="27208415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722313" y="1871543"/>
            <a:ext cx="7772400" cy="715794"/>
          </a:xfrm>
        </p:spPr>
        <p:txBody>
          <a:bodyPr>
            <a:normAutofit fontScale="25000" lnSpcReduction="20000"/>
          </a:bodyPr>
          <a:lstStyle/>
          <a:p>
            <a:pPr marL="0" indent="0">
              <a:buNone/>
            </a:pPr>
            <a:endParaRPr lang="en-US" dirty="0" smtClean="0"/>
          </a:p>
          <a:p>
            <a:pPr marL="0" indent="0">
              <a:buNone/>
            </a:pPr>
            <a:endParaRPr lang="en-US" dirty="0" smtClean="0"/>
          </a:p>
          <a:p>
            <a:pPr marL="0" indent="0">
              <a:buNone/>
            </a:pPr>
            <a:endParaRPr lang="en-US" dirty="0" smtClean="0"/>
          </a:p>
          <a:p>
            <a:pPr algn="ctr"/>
            <a:r>
              <a:rPr lang="en-US" sz="12800" b="1" dirty="0" smtClean="0">
                <a:solidFill>
                  <a:schemeClr val="tx1"/>
                </a:solidFill>
                <a:latin typeface="+mn-lt"/>
              </a:rPr>
              <a:t>Electrical Examples</a:t>
            </a:r>
            <a:endParaRPr lang="en-US" sz="12800" b="1" dirty="0">
              <a:solidFill>
                <a:schemeClr val="tx1"/>
              </a:solidFill>
              <a:latin typeface="+mn-lt"/>
            </a:endParaRPr>
          </a:p>
        </p:txBody>
      </p:sp>
      <p:sp>
        <p:nvSpPr>
          <p:cNvPr id="6" name="Slide Number Placeholder 5"/>
          <p:cNvSpPr>
            <a:spLocks noGrp="1"/>
          </p:cNvSpPr>
          <p:nvPr>
            <p:ph type="sldNum" sz="quarter" idx="12"/>
          </p:nvPr>
        </p:nvSpPr>
        <p:spPr>
          <a:xfrm>
            <a:off x="6553200" y="5297488"/>
            <a:ext cx="2133600" cy="303212"/>
          </a:xfrm>
        </p:spPr>
        <p:txBody>
          <a:bodyPr/>
          <a:lstStyle/>
          <a:p>
            <a:fld id="{92DA454B-C859-4892-B9FA-68B588C9F547}" type="slidenum">
              <a:rPr lang="en-US" smtClean="0"/>
              <a:t>38</a:t>
            </a:fld>
            <a:endParaRPr lang="en-US"/>
          </a:p>
        </p:txBody>
      </p:sp>
      <p:sp>
        <p:nvSpPr>
          <p:cNvPr id="4" name="Date Placeholder 3"/>
          <p:cNvSpPr>
            <a:spLocks noGrp="1"/>
          </p:cNvSpPr>
          <p:nvPr>
            <p:ph type="dt" sz="half" idx="10"/>
          </p:nvPr>
        </p:nvSpPr>
        <p:spPr>
          <a:xfrm>
            <a:off x="457200" y="5297488"/>
            <a:ext cx="2133600" cy="303212"/>
          </a:xfrm>
        </p:spPr>
        <p:txBody>
          <a:bodyPr/>
          <a:lstStyle/>
          <a:p>
            <a:r>
              <a:rPr lang="en-US" smtClean="0"/>
              <a:t>Summer/Fall 2018</a:t>
            </a:r>
            <a:endParaRPr lang="en-US" dirty="0"/>
          </a:p>
        </p:txBody>
      </p:sp>
    </p:spTree>
    <p:extLst>
      <p:ext uri="{BB962C8B-B14F-4D97-AF65-F5344CB8AC3E}">
        <p14:creationId xmlns:p14="http://schemas.microsoft.com/office/powerpoint/2010/main" val="8021155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0326"/>
            <a:ext cx="8229600" cy="533400"/>
          </a:xfrm>
        </p:spPr>
        <p:txBody>
          <a:bodyPr>
            <a:noAutofit/>
          </a:bodyPr>
          <a:lstStyle/>
          <a:p>
            <a:r>
              <a:rPr lang="en-US" sz="3000" dirty="0" smtClean="0"/>
              <a:t>Electrical Example A</a:t>
            </a:r>
            <a:endParaRPr lang="en-US" sz="3000" dirty="0"/>
          </a:p>
        </p:txBody>
      </p:sp>
      <p:sp>
        <p:nvSpPr>
          <p:cNvPr id="7" name="Content Placeholder 6"/>
          <p:cNvSpPr>
            <a:spLocks noGrp="1"/>
          </p:cNvSpPr>
          <p:nvPr>
            <p:ph sz="half" idx="2"/>
          </p:nvPr>
        </p:nvSpPr>
        <p:spPr>
          <a:xfrm>
            <a:off x="362208" y="913726"/>
            <a:ext cx="6497906" cy="4483106"/>
          </a:xfrm>
        </p:spPr>
        <p:txBody>
          <a:bodyPr>
            <a:noAutofit/>
          </a:bodyPr>
          <a:lstStyle/>
          <a:p>
            <a:r>
              <a:rPr lang="en-US" sz="2200" dirty="0"/>
              <a:t>Please take a few minutes to read the claim, the rejection, and the attorney’s response for </a:t>
            </a:r>
            <a:r>
              <a:rPr lang="en-US" sz="2200" dirty="0">
                <a:solidFill>
                  <a:srgbClr val="002850"/>
                </a:solidFill>
              </a:rPr>
              <a:t/>
            </a:r>
            <a:br>
              <a:rPr lang="en-US" sz="2200" dirty="0">
                <a:solidFill>
                  <a:srgbClr val="002850"/>
                </a:solidFill>
              </a:rPr>
            </a:br>
            <a:r>
              <a:rPr lang="en-US" sz="2200" dirty="0" smtClean="0"/>
              <a:t>Electrical </a:t>
            </a:r>
            <a:r>
              <a:rPr lang="en-US" sz="2200" dirty="0"/>
              <a:t>Example </a:t>
            </a:r>
            <a:r>
              <a:rPr lang="en-US" sz="2200" dirty="0" smtClean="0"/>
              <a:t>A on </a:t>
            </a:r>
            <a:r>
              <a:rPr lang="en-US" sz="2200" dirty="0"/>
              <a:t>the next several slides.  Then we will discuss the IRAC approach to formulating a reply to the attorney’s arguments. Please assume this is an AIA/FITF case.</a:t>
            </a:r>
            <a:r>
              <a:rPr lang="en-US" sz="2200" dirty="0" smtClean="0"/>
              <a:t>  </a:t>
            </a:r>
            <a:r>
              <a:rPr lang="en-US" sz="2200" dirty="0"/>
              <a:t/>
            </a:r>
            <a:br>
              <a:rPr lang="en-US" sz="2200" dirty="0"/>
            </a:br>
            <a:endParaRPr lang="en-US" sz="1800" dirty="0" smtClean="0"/>
          </a:p>
          <a:p>
            <a:r>
              <a:rPr lang="en-US" sz="2200" dirty="0" smtClean="0"/>
              <a:t>The </a:t>
            </a:r>
            <a:r>
              <a:rPr lang="en-US" sz="2200" dirty="0"/>
              <a:t>LAW III materials have been designed to stand alone. Although LAW III builds on LAW I and LAW II, it is not necessary to have completed the first two modules in order to participate in this </a:t>
            </a:r>
            <a:r>
              <a:rPr lang="en-US" sz="2200" dirty="0" smtClean="0"/>
              <a:t>training.</a:t>
            </a:r>
            <a:endParaRPr lang="en-US" sz="2200" dirty="0"/>
          </a:p>
        </p:txBody>
      </p:sp>
      <p:pic>
        <p:nvPicPr>
          <p:cNvPr id="1026" name="Picture 2" descr="Library icon"/>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6893838" y="2209126"/>
            <a:ext cx="1792962" cy="179296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6553200" y="5297488"/>
            <a:ext cx="2133600" cy="303212"/>
          </a:xfrm>
        </p:spPr>
        <p:txBody>
          <a:bodyPr/>
          <a:lstStyle/>
          <a:p>
            <a:fld id="{92DA454B-C859-4892-B9FA-68B588C9F547}" type="slidenum">
              <a:rPr lang="en-US" smtClean="0">
                <a:solidFill>
                  <a:prstClr val="black">
                    <a:tint val="75000"/>
                  </a:prstClr>
                </a:solidFill>
              </a:rPr>
              <a:pPr/>
              <a:t>39</a:t>
            </a:fld>
            <a:endParaRPr lang="en-US">
              <a:solidFill>
                <a:prstClr val="black">
                  <a:tint val="75000"/>
                </a:prstClr>
              </a:solidFill>
            </a:endParaRPr>
          </a:p>
        </p:txBody>
      </p:sp>
      <p:sp>
        <p:nvSpPr>
          <p:cNvPr id="2" name="Date Placeholder 1"/>
          <p:cNvSpPr>
            <a:spLocks noGrp="1"/>
          </p:cNvSpPr>
          <p:nvPr>
            <p:ph type="dt" sz="half" idx="10"/>
          </p:nvPr>
        </p:nvSpPr>
        <p:spPr>
          <a:xfrm>
            <a:off x="457200" y="5297488"/>
            <a:ext cx="2133600" cy="303212"/>
          </a:xfrm>
        </p:spPr>
        <p:txBody>
          <a:bodyPr/>
          <a:lstStyle/>
          <a:p>
            <a:r>
              <a:rPr lang="en-US" smtClean="0">
                <a:solidFill>
                  <a:prstClr val="black">
                    <a:tint val="75000"/>
                  </a:prstClr>
                </a:solidFill>
              </a:rPr>
              <a:t>Summer/Fall 2018</a:t>
            </a:r>
            <a:endParaRPr lang="en-US" dirty="0">
              <a:solidFill>
                <a:prstClr val="black">
                  <a:tint val="75000"/>
                </a:prstClr>
              </a:solidFill>
            </a:endParaRPr>
          </a:p>
        </p:txBody>
      </p:sp>
    </p:spTree>
    <p:extLst>
      <p:ext uri="{BB962C8B-B14F-4D97-AF65-F5344CB8AC3E}">
        <p14:creationId xmlns:p14="http://schemas.microsoft.com/office/powerpoint/2010/main" val="2484341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600" cy="509874"/>
          </a:xfrm>
        </p:spPr>
        <p:txBody>
          <a:bodyPr>
            <a:noAutofit/>
          </a:bodyPr>
          <a:lstStyle/>
          <a:p>
            <a:r>
              <a:rPr lang="en-US" sz="3000" dirty="0">
                <a:solidFill>
                  <a:srgbClr val="00B050"/>
                </a:solidFill>
              </a:rPr>
              <a:t>I</a:t>
            </a:r>
            <a:r>
              <a:rPr lang="en-US" sz="3000" u="sng" dirty="0">
                <a:solidFill>
                  <a:srgbClr val="0070C0"/>
                </a:solidFill>
              </a:rPr>
              <a:t>R</a:t>
            </a:r>
            <a:r>
              <a:rPr lang="en-US" sz="3000" dirty="0">
                <a:solidFill>
                  <a:srgbClr val="FF0000"/>
                </a:solidFill>
              </a:rPr>
              <a:t>A</a:t>
            </a:r>
            <a:r>
              <a:rPr lang="en-US" sz="3000" dirty="0">
                <a:solidFill>
                  <a:srgbClr val="7030A0"/>
                </a:solidFill>
              </a:rPr>
              <a:t>C</a:t>
            </a:r>
            <a:r>
              <a:rPr lang="en-US" sz="3000" dirty="0"/>
              <a:t> - </a:t>
            </a:r>
            <a:r>
              <a:rPr lang="en-US" sz="3000" dirty="0">
                <a:solidFill>
                  <a:srgbClr val="0070C0"/>
                </a:solidFill>
              </a:rPr>
              <a:t>Rule</a:t>
            </a:r>
            <a:endParaRPr lang="en-US" sz="3000" dirty="0"/>
          </a:p>
        </p:txBody>
      </p:sp>
      <p:sp>
        <p:nvSpPr>
          <p:cNvPr id="3" name="Content Placeholder 2"/>
          <p:cNvSpPr>
            <a:spLocks noGrp="1"/>
          </p:cNvSpPr>
          <p:nvPr>
            <p:ph idx="1"/>
          </p:nvPr>
        </p:nvSpPr>
        <p:spPr>
          <a:xfrm>
            <a:off x="457200" y="887896"/>
            <a:ext cx="8229600" cy="4409592"/>
          </a:xfrm>
        </p:spPr>
        <p:txBody>
          <a:bodyPr>
            <a:normAutofit lnSpcReduction="10000"/>
          </a:bodyPr>
          <a:lstStyle/>
          <a:p>
            <a:r>
              <a:rPr lang="en-US" dirty="0"/>
              <a:t>The rule is </a:t>
            </a:r>
            <a:r>
              <a:rPr lang="en-US" b="1" dirty="0"/>
              <a:t>the legal test that will determine the outcome of an issue</a:t>
            </a:r>
            <a:r>
              <a:rPr lang="en-US" dirty="0"/>
              <a:t>.  </a:t>
            </a:r>
          </a:p>
          <a:p>
            <a:r>
              <a:rPr lang="en-US" dirty="0"/>
              <a:t>Examiners should cite an MPEP section as the rule whenever possible, because the MPEP cites applicable laws, regulations, and case law.</a:t>
            </a:r>
          </a:p>
          <a:p>
            <a:r>
              <a:rPr lang="en-US" dirty="0"/>
              <a:t>It is also appropriate to cite recent guidance memoranda that have not yet been incorporated into the MPEP.    </a:t>
            </a:r>
          </a:p>
          <a:p>
            <a:r>
              <a:rPr lang="en-US" dirty="0"/>
              <a:t>Consult a SPE or TQAS if you are unsure about what rule applies.  </a:t>
            </a:r>
          </a:p>
        </p:txBody>
      </p:sp>
      <p:sp>
        <p:nvSpPr>
          <p:cNvPr id="6" name="Slide Number Placeholder 5"/>
          <p:cNvSpPr>
            <a:spLocks noGrp="1"/>
          </p:cNvSpPr>
          <p:nvPr>
            <p:ph type="sldNum" sz="quarter" idx="12"/>
          </p:nvPr>
        </p:nvSpPr>
        <p:spPr/>
        <p:txBody>
          <a:bodyPr/>
          <a:lstStyle/>
          <a:p>
            <a:fld id="{92DA454B-C859-4892-B9FA-68B588C9F547}" type="slidenum">
              <a:rPr lang="en-US" smtClean="0"/>
              <a:t>4</a:t>
            </a:fld>
            <a:endParaRPr lang="en-US"/>
          </a:p>
        </p:txBody>
      </p:sp>
      <p:sp>
        <p:nvSpPr>
          <p:cNvPr id="4" name="Date Placeholder 3"/>
          <p:cNvSpPr>
            <a:spLocks noGrp="1"/>
          </p:cNvSpPr>
          <p:nvPr>
            <p:ph type="dt" sz="half" idx="10"/>
          </p:nvPr>
        </p:nvSpPr>
        <p:spPr/>
        <p:txBody>
          <a:bodyPr/>
          <a:lstStyle/>
          <a:p>
            <a:r>
              <a:rPr lang="en-US" smtClean="0"/>
              <a:t>Summer/Fall 2018</a:t>
            </a:r>
            <a:endParaRPr lang="en-US" dirty="0"/>
          </a:p>
        </p:txBody>
      </p:sp>
    </p:spTree>
    <p:extLst>
      <p:ext uri="{BB962C8B-B14F-4D97-AF65-F5344CB8AC3E}">
        <p14:creationId xmlns:p14="http://schemas.microsoft.com/office/powerpoint/2010/main" val="5702628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620000" y="239325"/>
            <a:ext cx="1366336" cy="276999"/>
          </a:xfrm>
          <a:prstGeom prst="rect">
            <a:avLst/>
          </a:prstGeom>
          <a:noFill/>
        </p:spPr>
        <p:txBody>
          <a:bodyPr wrap="none" rtlCol="0">
            <a:spAutoFit/>
          </a:bodyPr>
          <a:lstStyle/>
          <a:p>
            <a:r>
              <a:rPr lang="en-US" sz="1200" dirty="0" smtClean="0"/>
              <a:t>Worksheet Pg. 13</a:t>
            </a:r>
            <a:endParaRPr lang="en-US" sz="1200" dirty="0"/>
          </a:p>
        </p:txBody>
      </p:sp>
      <p:sp>
        <p:nvSpPr>
          <p:cNvPr id="5" name="Title 4"/>
          <p:cNvSpPr>
            <a:spLocks noGrp="1"/>
          </p:cNvSpPr>
          <p:nvPr>
            <p:ph type="title"/>
          </p:nvPr>
        </p:nvSpPr>
        <p:spPr>
          <a:xfrm>
            <a:off x="457200" y="377825"/>
            <a:ext cx="8229600" cy="574675"/>
          </a:xfrm>
        </p:spPr>
        <p:txBody>
          <a:bodyPr>
            <a:noAutofit/>
          </a:bodyPr>
          <a:lstStyle/>
          <a:p>
            <a:r>
              <a:rPr lang="en-US" sz="3000" dirty="0" smtClean="0"/>
              <a:t>Electrical Example A:</a:t>
            </a:r>
            <a:endParaRPr lang="en-US" sz="3000" dirty="0"/>
          </a:p>
        </p:txBody>
      </p:sp>
      <p:sp>
        <p:nvSpPr>
          <p:cNvPr id="3" name="Content Placeholder 2"/>
          <p:cNvSpPr>
            <a:spLocks noGrp="1"/>
          </p:cNvSpPr>
          <p:nvPr>
            <p:ph type="body" idx="1"/>
          </p:nvPr>
        </p:nvSpPr>
        <p:spPr>
          <a:xfrm>
            <a:off x="457208" y="952500"/>
            <a:ext cx="4040189" cy="359826"/>
          </a:xfrm>
        </p:spPr>
        <p:txBody>
          <a:bodyPr>
            <a:noAutofit/>
          </a:bodyPr>
          <a:lstStyle/>
          <a:p>
            <a:pPr marL="285739" indent="-285739" algn="ctr"/>
            <a:r>
              <a:rPr lang="en-US" sz="2000" dirty="0" smtClean="0"/>
              <a:t>Claim 1</a:t>
            </a:r>
            <a:endParaRPr lang="en-US" sz="2000" dirty="0"/>
          </a:p>
        </p:txBody>
      </p:sp>
      <p:sp>
        <p:nvSpPr>
          <p:cNvPr id="7" name="Content Placeholder 6"/>
          <p:cNvSpPr>
            <a:spLocks noGrp="1"/>
          </p:cNvSpPr>
          <p:nvPr>
            <p:ph sz="half" idx="2"/>
          </p:nvPr>
        </p:nvSpPr>
        <p:spPr>
          <a:xfrm>
            <a:off x="457208" y="1312325"/>
            <a:ext cx="4040189" cy="4070165"/>
          </a:xfrm>
        </p:spPr>
        <p:txBody>
          <a:bodyPr>
            <a:normAutofit fontScale="85000" lnSpcReduction="10000"/>
          </a:bodyPr>
          <a:lstStyle/>
          <a:p>
            <a:pPr marL="228600" indent="-228600">
              <a:buAutoNum type="arabicPeriod"/>
            </a:pPr>
            <a:r>
              <a:rPr lang="en-US" sz="1800" dirty="0" smtClean="0">
                <a:latin typeface="+mn-lt"/>
              </a:rPr>
              <a:t>An </a:t>
            </a:r>
            <a:r>
              <a:rPr lang="en-US" sz="1800" dirty="0">
                <a:latin typeface="+mn-lt"/>
              </a:rPr>
              <a:t>apparatus for managing nodes in a network comprising:</a:t>
            </a:r>
          </a:p>
          <a:p>
            <a:pPr marL="0" indent="0">
              <a:buNone/>
              <a:tabLst>
                <a:tab pos="228600" algn="l"/>
              </a:tabLst>
            </a:pPr>
            <a:r>
              <a:rPr lang="en-US" sz="1800" dirty="0">
                <a:latin typeface="+mn-lt"/>
              </a:rPr>
              <a:t>	a cryptography system for encrypting data to be transmitted through the network, and </a:t>
            </a:r>
          </a:p>
          <a:p>
            <a:pPr marL="0" indent="0">
              <a:buNone/>
              <a:tabLst>
                <a:tab pos="228600" algn="l"/>
              </a:tabLst>
            </a:pPr>
            <a:r>
              <a:rPr lang="en-US" sz="1800" dirty="0">
                <a:latin typeface="+mn-lt"/>
              </a:rPr>
              <a:t>	a network reservation system for identifying a plurality of next nodes in the network based on a destination for the encrypted data, </a:t>
            </a:r>
          </a:p>
          <a:p>
            <a:pPr marL="0" indent="0" defTabSz="228600">
              <a:buNone/>
            </a:pPr>
            <a:r>
              <a:rPr lang="en-US" sz="1800" dirty="0" smtClean="0">
                <a:latin typeface="+mn-lt"/>
              </a:rPr>
              <a:t>	wherein </a:t>
            </a:r>
            <a:r>
              <a:rPr lang="en-US" sz="1800" dirty="0">
                <a:latin typeface="+mn-lt"/>
              </a:rPr>
              <a:t>the plurality of next nodes are indirectly connected to a source node from which the encrypted data is sent to the destination via at least one other node, the destination being among the plurality of next nodes, and</a:t>
            </a:r>
          </a:p>
          <a:p>
            <a:pPr marL="0" indent="0" defTabSz="228600">
              <a:buNone/>
            </a:pPr>
            <a:r>
              <a:rPr lang="en-US" sz="1800" dirty="0" smtClean="0">
                <a:latin typeface="+mn-lt"/>
              </a:rPr>
              <a:t>	wherein </a:t>
            </a:r>
            <a:r>
              <a:rPr lang="en-US" sz="1800" dirty="0">
                <a:latin typeface="+mn-lt"/>
              </a:rPr>
              <a:t>the network reservation system further selectively implements pre-reserved paths along the plurality of next nodes for transmitting the encrypted data. </a:t>
            </a:r>
          </a:p>
        </p:txBody>
      </p:sp>
      <p:sp>
        <p:nvSpPr>
          <p:cNvPr id="8" name="Text Placeholder 7"/>
          <p:cNvSpPr>
            <a:spLocks noGrp="1"/>
          </p:cNvSpPr>
          <p:nvPr>
            <p:ph type="body" sz="quarter" idx="3"/>
          </p:nvPr>
        </p:nvSpPr>
        <p:spPr>
          <a:xfrm>
            <a:off x="4645028" y="952500"/>
            <a:ext cx="4041774" cy="359826"/>
          </a:xfrm>
        </p:spPr>
        <p:txBody>
          <a:bodyPr>
            <a:noAutofit/>
          </a:bodyPr>
          <a:lstStyle/>
          <a:p>
            <a:pPr algn="ctr"/>
            <a:r>
              <a:rPr lang="en-US" sz="2000" dirty="0" smtClean="0"/>
              <a:t>References</a:t>
            </a:r>
            <a:endParaRPr lang="en-US" sz="2000" dirty="0"/>
          </a:p>
        </p:txBody>
      </p:sp>
      <p:sp>
        <p:nvSpPr>
          <p:cNvPr id="9" name="Content Placeholder 8"/>
          <p:cNvSpPr>
            <a:spLocks noGrp="1"/>
          </p:cNvSpPr>
          <p:nvPr>
            <p:ph sz="quarter" idx="4"/>
          </p:nvPr>
        </p:nvSpPr>
        <p:spPr>
          <a:xfrm>
            <a:off x="4645028" y="1312326"/>
            <a:ext cx="4041774" cy="3985162"/>
          </a:xfrm>
        </p:spPr>
        <p:txBody>
          <a:bodyPr>
            <a:normAutofit fontScale="85000" lnSpcReduction="10000"/>
          </a:bodyPr>
          <a:lstStyle/>
          <a:p>
            <a:pPr marL="176213" indent="-176213">
              <a:buFont typeface="Arial" panose="020B0604020202020204" pitchFamily="34" charset="0"/>
              <a:buChar char="•"/>
            </a:pPr>
            <a:r>
              <a:rPr lang="en-US" sz="1800" dirty="0">
                <a:latin typeface="+mn-lt"/>
              </a:rPr>
              <a:t>Seger teaches a cryptography system configured to encrypt data to be transmitted through a network to form encrypted data, wherein the encrypted data is transmitted through a plurality of next nodes without decryption until the encrypted data arrives at the </a:t>
            </a:r>
            <a:r>
              <a:rPr lang="en-US" sz="1800" dirty="0" smtClean="0">
                <a:latin typeface="+mn-lt"/>
              </a:rPr>
              <a:t>destination but does not disclose </a:t>
            </a:r>
            <a:r>
              <a:rPr lang="en-US" sz="1800" dirty="0">
                <a:latin typeface="+mn-lt"/>
              </a:rPr>
              <a:t>the setting of the pre-reserved paths or routes for transmitting data.</a:t>
            </a:r>
          </a:p>
          <a:p>
            <a:pPr marL="176213" indent="-176213">
              <a:buFont typeface="Arial" panose="020B0604020202020204" pitchFamily="34" charset="0"/>
              <a:buChar char="•"/>
            </a:pPr>
            <a:r>
              <a:rPr lang="en-US" sz="1800" dirty="0" smtClean="0">
                <a:latin typeface="+mn-lt"/>
              </a:rPr>
              <a:t>Mason </a:t>
            </a:r>
            <a:r>
              <a:rPr lang="en-US" sz="1800" dirty="0">
                <a:latin typeface="+mn-lt"/>
              </a:rPr>
              <a:t>teaches selectively implementing pre-reserved paths along a plurality of next nodes for transmitting data in a switch </a:t>
            </a:r>
            <a:r>
              <a:rPr lang="en-US" sz="1800" dirty="0" smtClean="0">
                <a:latin typeface="+mn-lt"/>
              </a:rPr>
              <a:t>network and further </a:t>
            </a:r>
            <a:r>
              <a:rPr lang="en-US" sz="1800" dirty="0">
                <a:latin typeface="+mn-lt"/>
              </a:rPr>
              <a:t>states that such selective implementation of pre-reserved paths is useful for enhancing the efficiency of the network.   </a:t>
            </a:r>
          </a:p>
        </p:txBody>
      </p:sp>
      <p:sp>
        <p:nvSpPr>
          <p:cNvPr id="4" name="Slide Number Placeholder 3"/>
          <p:cNvSpPr>
            <a:spLocks noGrp="1"/>
          </p:cNvSpPr>
          <p:nvPr>
            <p:ph type="sldNum" sz="quarter" idx="12"/>
          </p:nvPr>
        </p:nvSpPr>
        <p:spPr>
          <a:xfrm>
            <a:off x="6553200" y="5297488"/>
            <a:ext cx="2133600" cy="303212"/>
          </a:xfrm>
        </p:spPr>
        <p:txBody>
          <a:bodyPr/>
          <a:lstStyle/>
          <a:p>
            <a:pPr>
              <a:defRPr/>
            </a:pPr>
            <a:fld id="{D811F31F-B81F-4B55-A1FC-51083BA42040}" type="slidenum">
              <a:rPr lang="en-US" smtClean="0">
                <a:solidFill>
                  <a:srgbClr val="808080"/>
                </a:solidFill>
              </a:rPr>
              <a:pPr>
                <a:defRPr/>
              </a:pPr>
              <a:t>40</a:t>
            </a:fld>
            <a:endParaRPr lang="en-US" dirty="0">
              <a:solidFill>
                <a:srgbClr val="808080"/>
              </a:solidFill>
            </a:endParaRPr>
          </a:p>
        </p:txBody>
      </p:sp>
      <p:sp>
        <p:nvSpPr>
          <p:cNvPr id="2" name="Date Placeholder 1"/>
          <p:cNvSpPr>
            <a:spLocks noGrp="1"/>
          </p:cNvSpPr>
          <p:nvPr>
            <p:ph type="dt" sz="half" idx="10"/>
          </p:nvPr>
        </p:nvSpPr>
        <p:spPr>
          <a:xfrm>
            <a:off x="457200" y="5297488"/>
            <a:ext cx="2133600" cy="303212"/>
          </a:xfrm>
        </p:spPr>
        <p:txBody>
          <a:bodyPr/>
          <a:lstStyle/>
          <a:p>
            <a:pPr>
              <a:defRPr/>
            </a:pPr>
            <a:r>
              <a:rPr lang="en-US" smtClean="0"/>
              <a:t>Summer/Fall 2018</a:t>
            </a:r>
            <a:endParaRPr lang="en-US" dirty="0"/>
          </a:p>
        </p:txBody>
      </p:sp>
    </p:spTree>
    <p:extLst>
      <p:ext uri="{BB962C8B-B14F-4D97-AF65-F5344CB8AC3E}">
        <p14:creationId xmlns:p14="http://schemas.microsoft.com/office/powerpoint/2010/main" val="1665278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717924" y="229389"/>
            <a:ext cx="1366336" cy="276999"/>
          </a:xfrm>
          <a:prstGeom prst="rect">
            <a:avLst/>
          </a:prstGeom>
          <a:noFill/>
        </p:spPr>
        <p:txBody>
          <a:bodyPr wrap="none" rtlCol="0">
            <a:spAutoFit/>
          </a:bodyPr>
          <a:lstStyle/>
          <a:p>
            <a:r>
              <a:rPr lang="en-US" sz="1200" dirty="0" smtClean="0"/>
              <a:t>Worksheet Pg. 13</a:t>
            </a:r>
            <a:endParaRPr lang="en-US" sz="1200" dirty="0"/>
          </a:p>
        </p:txBody>
      </p:sp>
      <p:sp>
        <p:nvSpPr>
          <p:cNvPr id="3" name="Title 2"/>
          <p:cNvSpPr>
            <a:spLocks noGrp="1"/>
          </p:cNvSpPr>
          <p:nvPr>
            <p:ph type="title"/>
          </p:nvPr>
        </p:nvSpPr>
        <p:spPr>
          <a:xfrm>
            <a:off x="304800" y="342900"/>
            <a:ext cx="8481391" cy="533400"/>
          </a:xfrm>
        </p:spPr>
        <p:txBody>
          <a:bodyPr>
            <a:noAutofit/>
          </a:bodyPr>
          <a:lstStyle/>
          <a:p>
            <a:r>
              <a:rPr lang="en-US" sz="3000" dirty="0" smtClean="0"/>
              <a:t>Electrical Example A: Examiner’s Rejection </a:t>
            </a:r>
            <a:endParaRPr lang="en-US" sz="3000" dirty="0"/>
          </a:p>
        </p:txBody>
      </p:sp>
      <p:sp>
        <p:nvSpPr>
          <p:cNvPr id="2" name="Content Placeholder 1"/>
          <p:cNvSpPr>
            <a:spLocks noGrp="1"/>
          </p:cNvSpPr>
          <p:nvPr>
            <p:ph idx="1"/>
          </p:nvPr>
        </p:nvSpPr>
        <p:spPr>
          <a:xfrm>
            <a:off x="304802" y="989811"/>
            <a:ext cx="8534400" cy="4208883"/>
          </a:xfrm>
        </p:spPr>
        <p:txBody>
          <a:bodyPr>
            <a:normAutofit fontScale="77500" lnSpcReduction="20000"/>
          </a:bodyPr>
          <a:lstStyle/>
          <a:p>
            <a:pPr marL="0" indent="0">
              <a:buNone/>
            </a:pPr>
            <a:r>
              <a:rPr lang="en-US" sz="1900" i="1" dirty="0"/>
              <a:t>[Practice Note:  The first two limitations of Claim 1 (“a cryptography system for encrypting” and “a network reservation system for identifying”) invoke 35 U.S.C. 112(f).  Assume that the Office action includes a statement noting this claim interpretation and identifying the structure in the specification that performs the associated function for each limitation in accordance with best practices.]</a:t>
            </a:r>
            <a:r>
              <a:rPr lang="en-US" sz="1800" i="1" dirty="0"/>
              <a:t> </a:t>
            </a:r>
          </a:p>
          <a:p>
            <a:pPr marL="0" indent="0">
              <a:buNone/>
            </a:pPr>
            <a:r>
              <a:rPr lang="en-US" sz="1800" dirty="0"/>
              <a:t>	</a:t>
            </a:r>
          </a:p>
          <a:p>
            <a:pPr marL="0" indent="0" defTabSz="228600">
              <a:buNone/>
            </a:pPr>
            <a:r>
              <a:rPr lang="en-US" sz="2000" dirty="0"/>
              <a:t>	Claim 1 is rejected under 35 U.S.C. 103 as being unpatentable over Seger in view of Mason.</a:t>
            </a:r>
          </a:p>
          <a:p>
            <a:pPr marL="0" indent="0" defTabSz="228600">
              <a:buNone/>
            </a:pPr>
            <a:r>
              <a:rPr lang="en-US" sz="2000" dirty="0"/>
              <a:t>	Seger teaches a cryptography system configured to encrypt data to be transmitted through a network to form encrypted data, wherein the encrypted data is transmitted through a plurality of next nodes without decryption until the encrypted data arrives at the </a:t>
            </a:r>
            <a:r>
              <a:rPr lang="en-US" sz="2000" dirty="0" smtClean="0"/>
              <a:t>destination (col. 2, lines 3-7).</a:t>
            </a:r>
            <a:endParaRPr lang="en-US" sz="2000" dirty="0"/>
          </a:p>
          <a:p>
            <a:pPr marL="0" indent="0" defTabSz="227013">
              <a:buNone/>
            </a:pPr>
            <a:r>
              <a:rPr lang="en-US" sz="2000" dirty="0" smtClean="0"/>
              <a:t>	</a:t>
            </a:r>
            <a:r>
              <a:rPr lang="en-US" sz="2000" dirty="0" err="1" smtClean="0"/>
              <a:t>Seger</a:t>
            </a:r>
            <a:r>
              <a:rPr lang="en-US" sz="2000" dirty="0" smtClean="0"/>
              <a:t> </a:t>
            </a:r>
            <a:r>
              <a:rPr lang="en-US" sz="2000" dirty="0"/>
              <a:t>fails to disclose the setting of the pre-reserved paths or routes for transmitting data.</a:t>
            </a:r>
          </a:p>
          <a:p>
            <a:pPr marL="0" indent="0" defTabSz="228600">
              <a:buNone/>
            </a:pPr>
            <a:r>
              <a:rPr lang="en-US" sz="2000" dirty="0"/>
              <a:t>	Mason teaches selectively implementing pre-reserved paths along a plurality of next nodes for transmitting data in a switch </a:t>
            </a:r>
            <a:r>
              <a:rPr lang="en-US" sz="2000" dirty="0" smtClean="0"/>
              <a:t>network (col. 5, lines 3-9).  </a:t>
            </a:r>
            <a:r>
              <a:rPr lang="en-US" sz="2000" dirty="0"/>
              <a:t>Mason further states that such selective implementation of pre-reserved paths is useful for enhancing the efficiency of the </a:t>
            </a:r>
            <a:r>
              <a:rPr lang="en-US" sz="2000" dirty="0" smtClean="0"/>
              <a:t>network (col. 7, lines 23-35).   </a:t>
            </a:r>
            <a:endParaRPr lang="en-US" sz="2000" dirty="0"/>
          </a:p>
          <a:p>
            <a:pPr marL="0" indent="0" defTabSz="228600">
              <a:buNone/>
            </a:pPr>
            <a:r>
              <a:rPr lang="en-US" sz="2000" dirty="0"/>
              <a:t>	It would have been obvious for a person of ordinary skill in the art </a:t>
            </a:r>
            <a:r>
              <a:rPr lang="en-US" sz="2000" dirty="0" smtClean="0"/>
              <a:t>before the </a:t>
            </a:r>
            <a:r>
              <a:rPr lang="en-US" sz="2000" dirty="0"/>
              <a:t>effective filing date of the claimed invention to use the pre-reserved paths of Mason in the cryptography system of Seger for the purpose of providing a more efficient system as suggested by Mason.</a:t>
            </a:r>
          </a:p>
        </p:txBody>
      </p:sp>
      <p:sp>
        <p:nvSpPr>
          <p:cNvPr id="6" name="Slide Number Placeholder 5"/>
          <p:cNvSpPr>
            <a:spLocks noGrp="1"/>
          </p:cNvSpPr>
          <p:nvPr>
            <p:ph type="sldNum" sz="quarter" idx="12"/>
          </p:nvPr>
        </p:nvSpPr>
        <p:spPr/>
        <p:txBody>
          <a:bodyPr/>
          <a:lstStyle/>
          <a:p>
            <a:fld id="{92DA454B-C859-4892-B9FA-68B588C9F547}" type="slidenum">
              <a:rPr lang="en-US" smtClean="0">
                <a:solidFill>
                  <a:prstClr val="black">
                    <a:tint val="75000"/>
                  </a:prstClr>
                </a:solidFill>
              </a:rPr>
              <a:pPr/>
              <a:t>41</a:t>
            </a:fld>
            <a:endParaRPr lang="en-US">
              <a:solidFill>
                <a:prstClr val="black">
                  <a:tint val="75000"/>
                </a:prstClr>
              </a:solidFill>
            </a:endParaRPr>
          </a:p>
        </p:txBody>
      </p:sp>
      <p:sp>
        <p:nvSpPr>
          <p:cNvPr id="4" name="Date Placeholder 3"/>
          <p:cNvSpPr>
            <a:spLocks noGrp="1"/>
          </p:cNvSpPr>
          <p:nvPr>
            <p:ph type="dt" sz="half" idx="10"/>
          </p:nvPr>
        </p:nvSpPr>
        <p:spPr>
          <a:xfrm>
            <a:off x="457200" y="5297488"/>
            <a:ext cx="1447800" cy="303212"/>
          </a:xfrm>
        </p:spPr>
        <p:txBody>
          <a:bodyPr/>
          <a:lstStyle/>
          <a:p>
            <a:r>
              <a:rPr lang="en-US" smtClean="0">
                <a:solidFill>
                  <a:prstClr val="black">
                    <a:tint val="75000"/>
                  </a:prstClr>
                </a:solidFill>
              </a:rPr>
              <a:t>Summer/Fall 2018</a:t>
            </a:r>
            <a:endParaRPr lang="en-US" dirty="0">
              <a:solidFill>
                <a:prstClr val="black">
                  <a:tint val="75000"/>
                </a:prstClr>
              </a:solidFill>
            </a:endParaRPr>
          </a:p>
        </p:txBody>
      </p:sp>
    </p:spTree>
    <p:extLst>
      <p:ext uri="{BB962C8B-B14F-4D97-AF65-F5344CB8AC3E}">
        <p14:creationId xmlns:p14="http://schemas.microsoft.com/office/powerpoint/2010/main" val="12429684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777664" y="229389"/>
            <a:ext cx="1366336" cy="276999"/>
          </a:xfrm>
          <a:prstGeom prst="rect">
            <a:avLst/>
          </a:prstGeom>
          <a:noFill/>
        </p:spPr>
        <p:txBody>
          <a:bodyPr wrap="none" rtlCol="0">
            <a:spAutoFit/>
          </a:bodyPr>
          <a:lstStyle/>
          <a:p>
            <a:r>
              <a:rPr lang="en-US" sz="1200" dirty="0" smtClean="0"/>
              <a:t>Worksheet Pg. 14</a:t>
            </a:r>
            <a:endParaRPr lang="en-US" sz="1200" dirty="0"/>
          </a:p>
        </p:txBody>
      </p:sp>
      <p:sp>
        <p:nvSpPr>
          <p:cNvPr id="2" name="Title 1"/>
          <p:cNvSpPr>
            <a:spLocks noGrp="1"/>
          </p:cNvSpPr>
          <p:nvPr>
            <p:ph type="title"/>
          </p:nvPr>
        </p:nvSpPr>
        <p:spPr>
          <a:xfrm>
            <a:off x="477982" y="314825"/>
            <a:ext cx="8229600" cy="522017"/>
          </a:xfrm>
        </p:spPr>
        <p:txBody>
          <a:bodyPr>
            <a:noAutofit/>
          </a:bodyPr>
          <a:lstStyle/>
          <a:p>
            <a:r>
              <a:rPr lang="en-US" sz="3000" dirty="0" smtClean="0"/>
              <a:t>Electrical </a:t>
            </a:r>
            <a:r>
              <a:rPr lang="en-US" sz="3000" dirty="0"/>
              <a:t>Example </a:t>
            </a:r>
            <a:r>
              <a:rPr lang="en-US" sz="3000" dirty="0" smtClean="0"/>
              <a:t>A: Attorney’s Response</a:t>
            </a:r>
            <a:endParaRPr lang="en-US" sz="3000" u="sng" dirty="0"/>
          </a:p>
        </p:txBody>
      </p:sp>
      <p:sp>
        <p:nvSpPr>
          <p:cNvPr id="3" name="Content Placeholder 2"/>
          <p:cNvSpPr>
            <a:spLocks noGrp="1"/>
          </p:cNvSpPr>
          <p:nvPr>
            <p:ph sz="half" idx="1"/>
          </p:nvPr>
        </p:nvSpPr>
        <p:spPr>
          <a:xfrm>
            <a:off x="457200" y="922278"/>
            <a:ext cx="4114800" cy="4460646"/>
          </a:xfrm>
        </p:spPr>
        <p:txBody>
          <a:bodyPr>
            <a:noAutofit/>
          </a:bodyPr>
          <a:lstStyle/>
          <a:p>
            <a:pPr marL="0" indent="0">
              <a:buNone/>
            </a:pPr>
            <a:r>
              <a:rPr lang="en-US" sz="1300" dirty="0"/>
              <a:t>The Examiner rejected claim 1 as obvious under 35 U.S.C. § 103 over Seger in view of Mason.  This rejection is respectfully traversed.</a:t>
            </a:r>
          </a:p>
          <a:p>
            <a:pPr marL="0" indent="0" defTabSz="176213">
              <a:buNone/>
            </a:pPr>
            <a:r>
              <a:rPr lang="en-US" sz="1300" dirty="0" smtClean="0"/>
              <a:t>In </a:t>
            </a:r>
            <a:r>
              <a:rPr lang="en-US" sz="1300" i="1" dirty="0"/>
              <a:t>ex parte </a:t>
            </a:r>
            <a:r>
              <a:rPr lang="en-US" sz="1300" dirty="0"/>
              <a:t>examination of patent applications, the Patent Office bears the burden of establishing a </a:t>
            </a:r>
            <a:r>
              <a:rPr lang="en-US" sz="1300" i="1" dirty="0"/>
              <a:t>prima facie </a:t>
            </a:r>
            <a:r>
              <a:rPr lang="en-US" sz="1300" dirty="0"/>
              <a:t>case of obviousness.  </a:t>
            </a:r>
            <a:r>
              <a:rPr lang="en-US" sz="1300" i="1" dirty="0"/>
              <a:t>In re Fritch</a:t>
            </a:r>
            <a:r>
              <a:rPr lang="en-US" sz="1300" dirty="0"/>
              <a:t>, 972 F.2d 1260, 1262 (Fed. Cir. 1992).  When the incentive to combine the teachings of the references is not immediately apparent, it is the duty of the examiner to explain why the combination of the teachings is proper.  </a:t>
            </a:r>
            <a:r>
              <a:rPr lang="en-US" sz="1300" i="1" dirty="0"/>
              <a:t>Ex parte Skinner</a:t>
            </a:r>
            <a:r>
              <a:rPr lang="en-US" sz="1300" dirty="0"/>
              <a:t>, 2 USPQ2d 1788 (BPAI 1986).  The mere fact that references can be combined does not render the resultant combination obvious unless the prior art also suggests the desirability of the combination, </a:t>
            </a:r>
            <a:r>
              <a:rPr lang="en-US" sz="1300" i="1" dirty="0" err="1"/>
              <a:t>Berghauser</a:t>
            </a:r>
            <a:r>
              <a:rPr lang="en-US" sz="1300" i="1" dirty="0"/>
              <a:t> v. </a:t>
            </a:r>
            <a:r>
              <a:rPr lang="en-US" sz="1300" i="1" dirty="0" err="1"/>
              <a:t>Dann</a:t>
            </a:r>
            <a:r>
              <a:rPr lang="en-US" sz="1300" dirty="0"/>
              <a:t>, 204 USPQ 393 (D.D.C. </a:t>
            </a:r>
            <a:r>
              <a:rPr lang="en-US" sz="1300" dirty="0" smtClean="0"/>
              <a:t>1979).  </a:t>
            </a:r>
            <a:r>
              <a:rPr lang="en-US" sz="1300" dirty="0"/>
              <a:t>No </a:t>
            </a:r>
            <a:r>
              <a:rPr lang="en-US" sz="1300" i="1" dirty="0"/>
              <a:t>prima facie</a:t>
            </a:r>
            <a:r>
              <a:rPr lang="en-US" sz="1300" dirty="0"/>
              <a:t> case of obviousness has been established where the examiner’s proposed modification would render the prior art version unsatisfactory for its intended purpose.  </a:t>
            </a:r>
            <a:r>
              <a:rPr lang="en-US" sz="1300" i="1" dirty="0"/>
              <a:t>In re Kramer, </a:t>
            </a:r>
            <a:r>
              <a:rPr lang="en-US" sz="1300" dirty="0"/>
              <a:t>18 USPQ2d 1415 (Fed. Cir. 1991) (unpublished decision). </a:t>
            </a:r>
          </a:p>
        </p:txBody>
      </p:sp>
      <p:sp>
        <p:nvSpPr>
          <p:cNvPr id="4" name="Content Placeholder 3"/>
          <p:cNvSpPr>
            <a:spLocks noGrp="1"/>
          </p:cNvSpPr>
          <p:nvPr>
            <p:ph sz="half" idx="2"/>
          </p:nvPr>
        </p:nvSpPr>
        <p:spPr>
          <a:xfrm>
            <a:off x="4592782" y="922278"/>
            <a:ext cx="4152900" cy="4763858"/>
          </a:xfrm>
        </p:spPr>
        <p:txBody>
          <a:bodyPr>
            <a:noAutofit/>
          </a:bodyPr>
          <a:lstStyle/>
          <a:p>
            <a:pPr marL="0" indent="0">
              <a:buNone/>
            </a:pPr>
            <a:r>
              <a:rPr lang="en-US" sz="1200" dirty="0"/>
              <a:t>In </a:t>
            </a:r>
            <a:r>
              <a:rPr lang="en-US" sz="1200" i="1" dirty="0"/>
              <a:t>Graham v. John Deere Co., </a:t>
            </a:r>
            <a:r>
              <a:rPr lang="en-US" sz="1200" dirty="0"/>
              <a:t>383 U.S. 1 (1966), the Court set out a framework for applying the statutory language of §103.  </a:t>
            </a:r>
            <a:r>
              <a:rPr lang="en-US" sz="1200" i="1" dirty="0"/>
              <a:t>KSR </a:t>
            </a:r>
            <a:r>
              <a:rPr lang="en-US" sz="1200" i="1" dirty="0" smtClean="0"/>
              <a:t>Int'l</a:t>
            </a:r>
            <a:r>
              <a:rPr lang="en-US" sz="1200" i="1" dirty="0"/>
              <a:t>. v. Teleflex </a:t>
            </a:r>
            <a:r>
              <a:rPr lang="en-US" sz="1200" dirty="0"/>
              <a:t>550 U.S. 398 (2007).  The analysis is objective:</a:t>
            </a:r>
          </a:p>
          <a:p>
            <a:pPr marL="228600" lvl="1" indent="0">
              <a:buNone/>
            </a:pPr>
            <a:r>
              <a:rPr lang="en-US" sz="1100" dirty="0"/>
              <a:t>Under §103, the scope and content of the prior art are to be determined; differences between the prior art and the claims at issue are to be ascertained; and the level of ordinary skill in the pertinent art resolved. Against this background the obviousness or non-obviousness of the subject matter is determined. Such secondary considerations as commercial success, long felt but unsolved needs, failure of others, etc., might be utilized to give light to the circumstances surrounding the origin of the subject matter sought to be patented.   </a:t>
            </a:r>
            <a:r>
              <a:rPr lang="en-US" sz="1100" i="1" dirty="0"/>
              <a:t>Graham, </a:t>
            </a:r>
            <a:r>
              <a:rPr lang="en-US" sz="1100" dirty="0"/>
              <a:t>at 17-18.</a:t>
            </a:r>
          </a:p>
          <a:p>
            <a:pPr marL="0" indent="0">
              <a:buNone/>
            </a:pPr>
            <a:r>
              <a:rPr lang="en-US" sz="1200" dirty="0"/>
              <a:t>Often, it will be necessary for a court to look to interrelated teachings of multiple patents; the effects of demands known to the design community or present in the marketplace; and the background knowledge possessed by a person having ordinary skill in the art, all in order to determine whether there was an apparent reason to combine the known elements in the fashion claimed by the patent at issue.  </a:t>
            </a:r>
            <a:r>
              <a:rPr lang="en-US" sz="1200" i="1" dirty="0"/>
              <a:t>Id.  </a:t>
            </a:r>
            <a:r>
              <a:rPr lang="en-US" sz="1200" dirty="0"/>
              <a:t>To facilitate review, this analysis should be made explicit.  </a:t>
            </a:r>
            <a:r>
              <a:rPr lang="en-US" sz="1200" i="1" dirty="0"/>
              <a:t>KSR </a:t>
            </a:r>
            <a:r>
              <a:rPr lang="en-US" sz="1200" i="1" dirty="0" smtClean="0"/>
              <a:t>Int'l</a:t>
            </a:r>
            <a:r>
              <a:rPr lang="en-US" sz="1200" i="1" dirty="0"/>
              <a:t>. v. Teleflex; See In re Kahn, </a:t>
            </a:r>
            <a:r>
              <a:rPr lang="en-US" sz="1200" dirty="0"/>
              <a:t>441 F. 3d 977, 988 (CA Fed. 2006).  </a:t>
            </a:r>
          </a:p>
          <a:p>
            <a:pPr marL="400050" lvl="1" indent="0">
              <a:buNone/>
            </a:pPr>
            <a:endParaRPr lang="en-US" sz="1100" dirty="0"/>
          </a:p>
        </p:txBody>
      </p:sp>
      <p:sp>
        <p:nvSpPr>
          <p:cNvPr id="7" name="Slide Number Placeholder 6"/>
          <p:cNvSpPr>
            <a:spLocks noGrp="1"/>
          </p:cNvSpPr>
          <p:nvPr>
            <p:ph type="sldNum" sz="quarter" idx="12"/>
          </p:nvPr>
        </p:nvSpPr>
        <p:spPr>
          <a:xfrm>
            <a:off x="6553200" y="5297488"/>
            <a:ext cx="2133600" cy="303212"/>
          </a:xfrm>
        </p:spPr>
        <p:txBody>
          <a:bodyPr/>
          <a:lstStyle/>
          <a:p>
            <a:fld id="{92DA454B-C859-4892-B9FA-68B588C9F547}" type="slidenum">
              <a:rPr lang="en-US" smtClean="0"/>
              <a:t>42</a:t>
            </a:fld>
            <a:endParaRPr lang="en-US"/>
          </a:p>
        </p:txBody>
      </p:sp>
      <p:sp>
        <p:nvSpPr>
          <p:cNvPr id="5" name="Date Placeholder 4"/>
          <p:cNvSpPr>
            <a:spLocks noGrp="1"/>
          </p:cNvSpPr>
          <p:nvPr>
            <p:ph type="dt" sz="half" idx="10"/>
          </p:nvPr>
        </p:nvSpPr>
        <p:spPr>
          <a:xfrm>
            <a:off x="457200" y="5297488"/>
            <a:ext cx="2133600" cy="303212"/>
          </a:xfrm>
        </p:spPr>
        <p:txBody>
          <a:bodyPr/>
          <a:lstStyle/>
          <a:p>
            <a:r>
              <a:rPr lang="en-US" smtClean="0"/>
              <a:t>Summer/Fall 2018</a:t>
            </a:r>
            <a:endParaRPr lang="en-US" dirty="0"/>
          </a:p>
        </p:txBody>
      </p:sp>
    </p:spTree>
    <p:extLst>
      <p:ext uri="{BB962C8B-B14F-4D97-AF65-F5344CB8AC3E}">
        <p14:creationId xmlns:p14="http://schemas.microsoft.com/office/powerpoint/2010/main" val="37965096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707349" y="229389"/>
            <a:ext cx="1366336" cy="276999"/>
          </a:xfrm>
          <a:prstGeom prst="rect">
            <a:avLst/>
          </a:prstGeom>
          <a:noFill/>
        </p:spPr>
        <p:txBody>
          <a:bodyPr wrap="none" rtlCol="0">
            <a:spAutoFit/>
          </a:bodyPr>
          <a:lstStyle/>
          <a:p>
            <a:r>
              <a:rPr lang="en-US" sz="1200" dirty="0" smtClean="0"/>
              <a:t>Worksheet Pg. 14</a:t>
            </a:r>
            <a:endParaRPr lang="en-US" sz="1200" dirty="0"/>
          </a:p>
        </p:txBody>
      </p:sp>
      <p:sp>
        <p:nvSpPr>
          <p:cNvPr id="2" name="Title 1"/>
          <p:cNvSpPr>
            <a:spLocks noGrp="1"/>
          </p:cNvSpPr>
          <p:nvPr>
            <p:ph type="title"/>
          </p:nvPr>
        </p:nvSpPr>
        <p:spPr>
          <a:xfrm>
            <a:off x="457200" y="480853"/>
            <a:ext cx="8229600" cy="522017"/>
          </a:xfrm>
        </p:spPr>
        <p:txBody>
          <a:bodyPr>
            <a:noAutofit/>
          </a:bodyPr>
          <a:lstStyle/>
          <a:p>
            <a:r>
              <a:rPr lang="en-US" sz="2800" dirty="0" smtClean="0"/>
              <a:t>Electrical </a:t>
            </a:r>
            <a:r>
              <a:rPr lang="en-US" sz="2800" dirty="0"/>
              <a:t>Example </a:t>
            </a:r>
            <a:r>
              <a:rPr lang="en-US" sz="2800" dirty="0" smtClean="0"/>
              <a:t>A: Attorney’s Response (</a:t>
            </a:r>
            <a:r>
              <a:rPr lang="en-US" sz="2800" i="1" dirty="0" smtClean="0"/>
              <a:t>cont</a:t>
            </a:r>
            <a:r>
              <a:rPr lang="en-US" sz="2800" dirty="0" smtClean="0"/>
              <a:t>.)</a:t>
            </a:r>
            <a:endParaRPr lang="en-US" sz="2800" u="sng" dirty="0"/>
          </a:p>
        </p:txBody>
      </p:sp>
      <p:sp>
        <p:nvSpPr>
          <p:cNvPr id="3" name="Content Placeholder 2"/>
          <p:cNvSpPr>
            <a:spLocks noGrp="1"/>
          </p:cNvSpPr>
          <p:nvPr>
            <p:ph sz="half" idx="1"/>
          </p:nvPr>
        </p:nvSpPr>
        <p:spPr>
          <a:xfrm>
            <a:off x="361950" y="1375529"/>
            <a:ext cx="4114800" cy="3686485"/>
          </a:xfrm>
        </p:spPr>
        <p:txBody>
          <a:bodyPr>
            <a:noAutofit/>
          </a:bodyPr>
          <a:lstStyle/>
          <a:p>
            <a:pPr marL="0" indent="0">
              <a:buNone/>
            </a:pPr>
            <a:r>
              <a:rPr lang="en-US" sz="1300" dirty="0"/>
              <a:t>“[R]ejections on obviousness grounds cannot be sustained by mere conclusory statements; instead, there must be some articulated reasoning with some rational underpinning to support the legal conclusion of obviousness.”  </a:t>
            </a:r>
            <a:r>
              <a:rPr lang="en-US" sz="1300" i="1" dirty="0"/>
              <a:t>KSR Int’l. v. Teleflex</a:t>
            </a:r>
            <a:r>
              <a:rPr lang="en-US" sz="1300" dirty="0"/>
              <a:t>.  “An invention may be a combination of old elements disclosed in multiple prior art references.”  </a:t>
            </a:r>
            <a:r>
              <a:rPr lang="en-US" sz="1300" i="1" dirty="0"/>
              <a:t>Cross Med. Prods., Inc. v. Medtronic </a:t>
            </a:r>
            <a:r>
              <a:rPr lang="en-US" sz="1300" i="1" dirty="0" err="1"/>
              <a:t>Sofamor</a:t>
            </a:r>
            <a:r>
              <a:rPr lang="en-US" sz="1300" i="1" dirty="0"/>
              <a:t> </a:t>
            </a:r>
            <a:r>
              <a:rPr lang="en-US" sz="1300" i="1" dirty="0" err="1"/>
              <a:t>Danek</a:t>
            </a:r>
            <a:r>
              <a:rPr lang="en-US" sz="1300" i="1" dirty="0"/>
              <a:t>, Inc</a:t>
            </a:r>
            <a:r>
              <a:rPr lang="en-US" sz="1300" dirty="0"/>
              <a:t>., 424 F.3d 1293, 1321 (Fed. Cir. 2005).  “The mere recitation of the words ‘common sense’ without any support adds nothing to the obviousness equation.” </a:t>
            </a:r>
            <a:r>
              <a:rPr lang="en-US" sz="1300" i="1" dirty="0" err="1"/>
              <a:t>Mintz</a:t>
            </a:r>
            <a:r>
              <a:rPr lang="en-US" sz="1300" i="1" dirty="0"/>
              <a:t> v. Dietz &amp; Watson</a:t>
            </a:r>
            <a:r>
              <a:rPr lang="en-US" sz="1300" dirty="0"/>
              <a:t>, 679 F.3d 1372, 1377 (Fed. Cir. 2012).  “This court has consistently pronounced that all evidence pertaining to the objective indicia of nonobviousness must be considered before reaching an obviousness conclusion.”  </a:t>
            </a:r>
            <a:r>
              <a:rPr lang="en-US" sz="1300" i="1" dirty="0"/>
              <a:t>See, e.g., In re Cyclobenzaprine Hydrochloride Extended-Release Capsule Patent Litigation., </a:t>
            </a:r>
            <a:r>
              <a:rPr lang="en-US" sz="1300" dirty="0"/>
              <a:t>676 F.3d 1063, 1076 (Fed. Cir. 2012).</a:t>
            </a:r>
          </a:p>
        </p:txBody>
      </p:sp>
      <p:sp>
        <p:nvSpPr>
          <p:cNvPr id="4" name="Content Placeholder 3"/>
          <p:cNvSpPr>
            <a:spLocks noGrp="1"/>
          </p:cNvSpPr>
          <p:nvPr>
            <p:ph sz="half" idx="2"/>
          </p:nvPr>
        </p:nvSpPr>
        <p:spPr>
          <a:xfrm>
            <a:off x="4476750" y="1401841"/>
            <a:ext cx="4152900" cy="3937073"/>
          </a:xfrm>
        </p:spPr>
        <p:txBody>
          <a:bodyPr>
            <a:noAutofit/>
          </a:bodyPr>
          <a:lstStyle/>
          <a:p>
            <a:pPr marL="0" indent="0" defTabSz="114300">
              <a:buNone/>
            </a:pPr>
            <a:r>
              <a:rPr lang="en-US" sz="1300" dirty="0"/>
              <a:t>	The rejection should be withdrawn. </a:t>
            </a:r>
          </a:p>
        </p:txBody>
      </p:sp>
      <p:sp>
        <p:nvSpPr>
          <p:cNvPr id="7" name="Slide Number Placeholder 6"/>
          <p:cNvSpPr>
            <a:spLocks noGrp="1"/>
          </p:cNvSpPr>
          <p:nvPr>
            <p:ph type="sldNum" sz="quarter" idx="12"/>
          </p:nvPr>
        </p:nvSpPr>
        <p:spPr>
          <a:xfrm>
            <a:off x="6553200" y="5297488"/>
            <a:ext cx="2133600" cy="303212"/>
          </a:xfrm>
        </p:spPr>
        <p:txBody>
          <a:bodyPr/>
          <a:lstStyle/>
          <a:p>
            <a:fld id="{92DA454B-C859-4892-B9FA-68B588C9F547}" type="slidenum">
              <a:rPr lang="en-US" smtClean="0"/>
              <a:t>43</a:t>
            </a:fld>
            <a:endParaRPr lang="en-US"/>
          </a:p>
        </p:txBody>
      </p:sp>
      <p:sp>
        <p:nvSpPr>
          <p:cNvPr id="5" name="Date Placeholder 4"/>
          <p:cNvSpPr>
            <a:spLocks noGrp="1"/>
          </p:cNvSpPr>
          <p:nvPr>
            <p:ph type="dt" sz="half" idx="10"/>
          </p:nvPr>
        </p:nvSpPr>
        <p:spPr>
          <a:xfrm>
            <a:off x="457200" y="5297488"/>
            <a:ext cx="2133600" cy="303212"/>
          </a:xfrm>
        </p:spPr>
        <p:txBody>
          <a:bodyPr/>
          <a:lstStyle/>
          <a:p>
            <a:r>
              <a:rPr lang="en-US" smtClean="0"/>
              <a:t>Summer/Fall 2018</a:t>
            </a:r>
            <a:endParaRPr lang="en-US" dirty="0"/>
          </a:p>
        </p:txBody>
      </p:sp>
    </p:spTree>
    <p:extLst>
      <p:ext uri="{BB962C8B-B14F-4D97-AF65-F5344CB8AC3E}">
        <p14:creationId xmlns:p14="http://schemas.microsoft.com/office/powerpoint/2010/main" val="9607986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728315" y="229389"/>
            <a:ext cx="1366336" cy="276999"/>
          </a:xfrm>
          <a:prstGeom prst="rect">
            <a:avLst/>
          </a:prstGeom>
          <a:noFill/>
        </p:spPr>
        <p:txBody>
          <a:bodyPr wrap="none" rtlCol="0">
            <a:spAutoFit/>
          </a:bodyPr>
          <a:lstStyle/>
          <a:p>
            <a:r>
              <a:rPr lang="en-US" sz="1200" dirty="0" smtClean="0"/>
              <a:t>Worksheet Pg. 15</a:t>
            </a:r>
            <a:endParaRPr lang="en-US" sz="1200" dirty="0"/>
          </a:p>
        </p:txBody>
      </p:sp>
      <p:sp>
        <p:nvSpPr>
          <p:cNvPr id="6" name="Title 5"/>
          <p:cNvSpPr>
            <a:spLocks noGrp="1"/>
          </p:cNvSpPr>
          <p:nvPr>
            <p:ph type="title"/>
          </p:nvPr>
        </p:nvSpPr>
        <p:spPr>
          <a:xfrm>
            <a:off x="457200" y="378022"/>
            <a:ext cx="8229600" cy="633482"/>
          </a:xfrm>
        </p:spPr>
        <p:txBody>
          <a:bodyPr>
            <a:normAutofit/>
          </a:bodyPr>
          <a:lstStyle/>
          <a:p>
            <a:r>
              <a:rPr lang="en-US" sz="3000" dirty="0" smtClean="0"/>
              <a:t>Electrical </a:t>
            </a:r>
            <a:r>
              <a:rPr lang="en-US" sz="3000" dirty="0"/>
              <a:t>Example A: </a:t>
            </a:r>
            <a:r>
              <a:rPr lang="en-US" sz="3000" dirty="0" smtClean="0">
                <a:solidFill>
                  <a:srgbClr val="00B050"/>
                </a:solidFill>
              </a:rPr>
              <a:t>I</a:t>
            </a:r>
            <a:r>
              <a:rPr lang="en-US" sz="3000" dirty="0" smtClean="0">
                <a:solidFill>
                  <a:srgbClr val="0070C0"/>
                </a:solidFill>
              </a:rPr>
              <a:t>R</a:t>
            </a:r>
            <a:r>
              <a:rPr lang="en-US" sz="3000" dirty="0" smtClean="0">
                <a:solidFill>
                  <a:srgbClr val="FF0000"/>
                </a:solidFill>
              </a:rPr>
              <a:t>A</a:t>
            </a:r>
            <a:r>
              <a:rPr lang="en-US" sz="3000" dirty="0" smtClean="0">
                <a:solidFill>
                  <a:srgbClr val="7030A0"/>
                </a:solidFill>
              </a:rPr>
              <a:t>C</a:t>
            </a:r>
            <a:r>
              <a:rPr lang="en-US" sz="3000" dirty="0" smtClean="0"/>
              <a:t> Worksheet</a:t>
            </a:r>
            <a:endParaRPr lang="en-US" sz="3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08684625"/>
              </p:ext>
            </p:extLst>
          </p:nvPr>
        </p:nvGraphicFramePr>
        <p:xfrm>
          <a:off x="457200" y="1011504"/>
          <a:ext cx="8229600" cy="3644473"/>
        </p:xfrm>
        <a:graphic>
          <a:graphicData uri="http://schemas.openxmlformats.org/drawingml/2006/table">
            <a:tbl>
              <a:tblPr firstRow="1" bandRow="1">
                <a:tableStyleId>{5C22544A-7EE6-4342-B048-85BDC9FD1C3A}</a:tableStyleId>
              </a:tblPr>
              <a:tblGrid>
                <a:gridCol w="2455933">
                  <a:extLst>
                    <a:ext uri="{9D8B030D-6E8A-4147-A177-3AD203B41FA5}">
                      <a16:colId xmlns:a16="http://schemas.microsoft.com/office/drawing/2014/main" val="281044232"/>
                    </a:ext>
                  </a:extLst>
                </a:gridCol>
                <a:gridCol w="5773667">
                  <a:extLst>
                    <a:ext uri="{9D8B030D-6E8A-4147-A177-3AD203B41FA5}">
                      <a16:colId xmlns:a16="http://schemas.microsoft.com/office/drawing/2014/main" val="2716116982"/>
                    </a:ext>
                  </a:extLst>
                </a:gridCol>
              </a:tblGrid>
              <a:tr h="430710">
                <a:tc>
                  <a:txBody>
                    <a:bodyPr/>
                    <a:lstStyle/>
                    <a:p>
                      <a:r>
                        <a:rPr lang="en-US" sz="2000" dirty="0" smtClean="0">
                          <a:solidFill>
                            <a:srgbClr val="00B050"/>
                          </a:solidFill>
                        </a:rPr>
                        <a:t>I</a:t>
                      </a:r>
                      <a:r>
                        <a:rPr lang="en-US" sz="2000" dirty="0" smtClean="0">
                          <a:solidFill>
                            <a:srgbClr val="0070C0"/>
                          </a:solidFill>
                        </a:rPr>
                        <a:t>R</a:t>
                      </a:r>
                      <a:r>
                        <a:rPr lang="en-US" sz="2000" dirty="0" smtClean="0">
                          <a:solidFill>
                            <a:srgbClr val="FF0000"/>
                          </a:solidFill>
                        </a:rPr>
                        <a:t>A</a:t>
                      </a:r>
                      <a:r>
                        <a:rPr lang="en-US" sz="2000" dirty="0" smtClean="0">
                          <a:solidFill>
                            <a:srgbClr val="7030A0"/>
                          </a:solidFill>
                        </a:rPr>
                        <a:t>C</a:t>
                      </a:r>
                      <a:endParaRPr lang="en-US" sz="2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smtClean="0"/>
                        <a:t>Electrical</a:t>
                      </a:r>
                      <a:r>
                        <a:rPr lang="en-US" sz="2000" baseline="0" dirty="0" smtClean="0"/>
                        <a:t> Example A</a:t>
                      </a:r>
                      <a:endParaRPr lang="en-US" sz="2000" dirty="0" smtClean="0"/>
                    </a:p>
                  </a:txBody>
                  <a:tcPr/>
                </a:tc>
                <a:extLst>
                  <a:ext uri="{0D108BD9-81ED-4DB2-BD59-A6C34878D82A}">
                    <a16:rowId xmlns:a16="http://schemas.microsoft.com/office/drawing/2014/main" val="241957942"/>
                  </a:ext>
                </a:extLst>
              </a:tr>
              <a:tr h="629500">
                <a:tc>
                  <a:txBody>
                    <a:bodyPr/>
                    <a:lstStyle/>
                    <a:p>
                      <a:r>
                        <a:rPr lang="en-US" b="1" i="0" u="sng" dirty="0" smtClean="0">
                          <a:solidFill>
                            <a:srgbClr val="00B050"/>
                          </a:solidFill>
                        </a:rPr>
                        <a:t>I</a:t>
                      </a:r>
                      <a:r>
                        <a:rPr lang="en-US" b="1" dirty="0" smtClean="0">
                          <a:solidFill>
                            <a:srgbClr val="00B050"/>
                          </a:solidFill>
                        </a:rPr>
                        <a:t> </a:t>
                      </a:r>
                      <a:r>
                        <a:rPr lang="en-US" sz="1400" b="1" dirty="0" smtClean="0">
                          <a:solidFill>
                            <a:srgbClr val="00B050"/>
                          </a:solidFill>
                        </a:rPr>
                        <a:t>What ISSUE(S)</a:t>
                      </a:r>
                      <a:r>
                        <a:rPr lang="en-US" sz="1400" b="1" baseline="0" dirty="0" smtClean="0">
                          <a:solidFill>
                            <a:srgbClr val="00B050"/>
                          </a:solidFill>
                        </a:rPr>
                        <a:t> are raised in the attorney’s response?</a:t>
                      </a:r>
                      <a:endParaRPr lang="en-US" sz="1100" dirty="0">
                        <a:solidFill>
                          <a:srgbClr val="00B050"/>
                        </a:solidFill>
                      </a:endParaRPr>
                    </a:p>
                  </a:txBody>
                  <a:tcPr/>
                </a:tc>
                <a:tc>
                  <a:txBody>
                    <a:bodyPr/>
                    <a:lstStyle/>
                    <a:p>
                      <a:endParaRPr lang="en-US" dirty="0"/>
                    </a:p>
                  </a:txBody>
                  <a:tcPr/>
                </a:tc>
                <a:extLst>
                  <a:ext uri="{0D108BD9-81ED-4DB2-BD59-A6C34878D82A}">
                    <a16:rowId xmlns:a16="http://schemas.microsoft.com/office/drawing/2014/main" val="12938850"/>
                  </a:ext>
                </a:extLst>
              </a:tr>
              <a:tr h="629500">
                <a:tc>
                  <a:txBody>
                    <a:bodyPr/>
                    <a:lstStyle/>
                    <a:p>
                      <a:r>
                        <a:rPr lang="en-US" b="1" u="sng" dirty="0" smtClean="0">
                          <a:solidFill>
                            <a:srgbClr val="0070C0"/>
                          </a:solidFill>
                        </a:rPr>
                        <a:t>R</a:t>
                      </a:r>
                      <a:r>
                        <a:rPr lang="en-US" b="1" dirty="0" smtClean="0">
                          <a:solidFill>
                            <a:srgbClr val="0070C0"/>
                          </a:solidFill>
                        </a:rPr>
                        <a:t> </a:t>
                      </a:r>
                      <a:r>
                        <a:rPr lang="en-US" sz="1400" b="1" kern="1200" dirty="0" smtClean="0">
                          <a:solidFill>
                            <a:srgbClr val="0070C0"/>
                          </a:solidFill>
                          <a:effectLst/>
                          <a:latin typeface="+mn-lt"/>
                          <a:ea typeface="+mn-ea"/>
                          <a:cs typeface="+mn-cs"/>
                        </a:rPr>
                        <a:t>What are the applicable RULE(S)?</a:t>
                      </a:r>
                      <a:endParaRPr lang="en-US" sz="1400" b="0" dirty="0">
                        <a:solidFill>
                          <a:srgbClr val="0070C0"/>
                        </a:solidFill>
                      </a:endParaRPr>
                    </a:p>
                  </a:txBody>
                  <a:tcPr/>
                </a:tc>
                <a:tc>
                  <a:txBody>
                    <a:bodyPr/>
                    <a:lstStyle/>
                    <a:p>
                      <a:endParaRPr lang="en-US" dirty="0"/>
                    </a:p>
                  </a:txBody>
                  <a:tcPr/>
                </a:tc>
                <a:extLst>
                  <a:ext uri="{0D108BD9-81ED-4DB2-BD59-A6C34878D82A}">
                    <a16:rowId xmlns:a16="http://schemas.microsoft.com/office/drawing/2014/main" val="3951957179"/>
                  </a:ext>
                </a:extLst>
              </a:tr>
              <a:tr h="1325263">
                <a:tc>
                  <a:txBody>
                    <a:bodyPr/>
                    <a:lstStyle/>
                    <a:p>
                      <a:r>
                        <a:rPr lang="en-US" b="1" u="sng" dirty="0" smtClean="0">
                          <a:solidFill>
                            <a:srgbClr val="FF0000"/>
                          </a:solidFill>
                        </a:rPr>
                        <a:t>A</a:t>
                      </a:r>
                      <a:r>
                        <a:rPr lang="en-US" b="1" dirty="0" smtClean="0">
                          <a:solidFill>
                            <a:srgbClr val="FF0000"/>
                          </a:solidFill>
                        </a:rPr>
                        <a:t> </a:t>
                      </a:r>
                      <a:r>
                        <a:rPr lang="en-US" sz="1400" b="1" kern="1200" dirty="0" smtClean="0">
                          <a:solidFill>
                            <a:srgbClr val="FF0000"/>
                          </a:solidFill>
                          <a:effectLst/>
                          <a:latin typeface="+mn-lt"/>
                          <a:ea typeface="+mn-ea"/>
                          <a:cs typeface="+mn-cs"/>
                        </a:rPr>
                        <a:t>How would you ANALYZE your rejection and the attorney’s response in view of the rule(s)?</a:t>
                      </a:r>
                      <a:endParaRPr lang="en-US" sz="1400" kern="1200" dirty="0">
                        <a:solidFill>
                          <a:srgbClr val="FF0000"/>
                        </a:solidFill>
                        <a:effectLst/>
                        <a:latin typeface="+mn-lt"/>
                        <a:ea typeface="+mn-ea"/>
                        <a:cs typeface="+mn-cs"/>
                      </a:endParaRPr>
                    </a:p>
                  </a:txBody>
                  <a:tcPr/>
                </a:tc>
                <a:tc>
                  <a:txBody>
                    <a:bodyPr/>
                    <a:lstStyle/>
                    <a:p>
                      <a:endParaRPr lang="en-US" dirty="0"/>
                    </a:p>
                  </a:txBody>
                  <a:tcPr/>
                </a:tc>
                <a:extLst>
                  <a:ext uri="{0D108BD9-81ED-4DB2-BD59-A6C34878D82A}">
                    <a16:rowId xmlns:a16="http://schemas.microsoft.com/office/drawing/2014/main" val="4202726561"/>
                  </a:ext>
                </a:extLst>
              </a:tr>
              <a:tr h="629500">
                <a:tc>
                  <a:txBody>
                    <a:bodyPr/>
                    <a:lstStyle/>
                    <a:p>
                      <a:r>
                        <a:rPr lang="en-US" b="1" u="sng" dirty="0" smtClean="0">
                          <a:solidFill>
                            <a:srgbClr val="7030A0"/>
                          </a:solidFill>
                        </a:rPr>
                        <a:t>C</a:t>
                      </a:r>
                      <a:r>
                        <a:rPr lang="en-US" b="1" dirty="0" smtClean="0">
                          <a:solidFill>
                            <a:srgbClr val="7030A0"/>
                          </a:solidFill>
                        </a:rPr>
                        <a:t> </a:t>
                      </a:r>
                      <a:r>
                        <a:rPr lang="en-US" sz="1400" b="1" kern="1200" dirty="0" smtClean="0">
                          <a:solidFill>
                            <a:srgbClr val="7030A0"/>
                          </a:solidFill>
                          <a:effectLst/>
                          <a:latin typeface="+mn-lt"/>
                          <a:ea typeface="+mn-ea"/>
                          <a:cs typeface="+mn-cs"/>
                        </a:rPr>
                        <a:t>What are the CONCLUSION(S)?</a:t>
                      </a:r>
                      <a:endParaRPr lang="en-US" sz="1100" b="0" dirty="0">
                        <a:solidFill>
                          <a:srgbClr val="7030A0"/>
                        </a:solidFill>
                      </a:endParaRPr>
                    </a:p>
                  </a:txBody>
                  <a:tcPr/>
                </a:tc>
                <a:tc>
                  <a:txBody>
                    <a:bodyPr/>
                    <a:lstStyle/>
                    <a:p>
                      <a:endParaRPr lang="en-US" dirty="0"/>
                    </a:p>
                  </a:txBody>
                  <a:tcPr/>
                </a:tc>
                <a:extLst>
                  <a:ext uri="{0D108BD9-81ED-4DB2-BD59-A6C34878D82A}">
                    <a16:rowId xmlns:a16="http://schemas.microsoft.com/office/drawing/2014/main" val="946882880"/>
                  </a:ext>
                </a:extLst>
              </a:tr>
            </a:tbl>
          </a:graphicData>
        </a:graphic>
      </p:graphicFrame>
      <p:sp>
        <p:nvSpPr>
          <p:cNvPr id="4" name="Slide Number Placeholder 3"/>
          <p:cNvSpPr>
            <a:spLocks noGrp="1"/>
          </p:cNvSpPr>
          <p:nvPr>
            <p:ph type="sldNum" sz="quarter" idx="12"/>
          </p:nvPr>
        </p:nvSpPr>
        <p:spPr/>
        <p:txBody>
          <a:bodyPr/>
          <a:lstStyle/>
          <a:p>
            <a:fld id="{92DA454B-C859-4892-B9FA-68B588C9F547}" type="slidenum">
              <a:rPr lang="en-US" smtClean="0"/>
              <a:t>44</a:t>
            </a:fld>
            <a:endParaRPr lang="en-US"/>
          </a:p>
        </p:txBody>
      </p:sp>
      <p:sp>
        <p:nvSpPr>
          <p:cNvPr id="2" name="Date Placeholder 1"/>
          <p:cNvSpPr>
            <a:spLocks noGrp="1"/>
          </p:cNvSpPr>
          <p:nvPr>
            <p:ph type="dt" sz="half" idx="10"/>
          </p:nvPr>
        </p:nvSpPr>
        <p:spPr/>
        <p:txBody>
          <a:bodyPr/>
          <a:lstStyle/>
          <a:p>
            <a:r>
              <a:rPr lang="en-US" smtClean="0"/>
              <a:t>Summer/Fall 2018</a:t>
            </a:r>
            <a:endParaRPr lang="en-US" dirty="0"/>
          </a:p>
        </p:txBody>
      </p:sp>
    </p:spTree>
    <p:extLst>
      <p:ext uri="{BB962C8B-B14F-4D97-AF65-F5344CB8AC3E}">
        <p14:creationId xmlns:p14="http://schemas.microsoft.com/office/powerpoint/2010/main" val="267854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728315" y="229389"/>
            <a:ext cx="1366336" cy="276999"/>
          </a:xfrm>
          <a:prstGeom prst="rect">
            <a:avLst/>
          </a:prstGeom>
          <a:noFill/>
        </p:spPr>
        <p:txBody>
          <a:bodyPr wrap="none" rtlCol="0">
            <a:spAutoFit/>
          </a:bodyPr>
          <a:lstStyle/>
          <a:p>
            <a:r>
              <a:rPr lang="en-US" sz="1200" dirty="0" smtClean="0"/>
              <a:t>Worksheet Pg. 15</a:t>
            </a:r>
            <a:endParaRPr lang="en-US" sz="1200" dirty="0"/>
          </a:p>
        </p:txBody>
      </p:sp>
      <p:sp>
        <p:nvSpPr>
          <p:cNvPr id="6" name="Title 5"/>
          <p:cNvSpPr>
            <a:spLocks noGrp="1"/>
          </p:cNvSpPr>
          <p:nvPr>
            <p:ph type="title"/>
          </p:nvPr>
        </p:nvSpPr>
        <p:spPr>
          <a:xfrm>
            <a:off x="457200" y="378022"/>
            <a:ext cx="8229600" cy="633482"/>
          </a:xfrm>
        </p:spPr>
        <p:txBody>
          <a:bodyPr>
            <a:normAutofit/>
          </a:bodyPr>
          <a:lstStyle/>
          <a:p>
            <a:r>
              <a:rPr lang="en-US" sz="3000" dirty="0" smtClean="0"/>
              <a:t>Electrical </a:t>
            </a:r>
            <a:r>
              <a:rPr lang="en-US" sz="3000" dirty="0"/>
              <a:t>Example A: </a:t>
            </a:r>
            <a:r>
              <a:rPr lang="en-US" sz="3000" dirty="0" smtClean="0">
                <a:solidFill>
                  <a:srgbClr val="00B050"/>
                </a:solidFill>
              </a:rPr>
              <a:t>I</a:t>
            </a:r>
            <a:r>
              <a:rPr lang="en-US" sz="3000" dirty="0" smtClean="0">
                <a:solidFill>
                  <a:srgbClr val="0070C0"/>
                </a:solidFill>
              </a:rPr>
              <a:t>R</a:t>
            </a:r>
            <a:r>
              <a:rPr lang="en-US" sz="3000" dirty="0" smtClean="0">
                <a:solidFill>
                  <a:srgbClr val="FF0000"/>
                </a:solidFill>
              </a:rPr>
              <a:t>A</a:t>
            </a:r>
            <a:r>
              <a:rPr lang="en-US" sz="3000" dirty="0" smtClean="0">
                <a:solidFill>
                  <a:srgbClr val="7030A0"/>
                </a:solidFill>
              </a:rPr>
              <a:t>C</a:t>
            </a:r>
            <a:r>
              <a:rPr lang="en-US" sz="3000" dirty="0" smtClean="0"/>
              <a:t> </a:t>
            </a:r>
            <a:r>
              <a:rPr lang="en-US" sz="3000" dirty="0"/>
              <a:t>Worksheet (</a:t>
            </a:r>
            <a:r>
              <a:rPr lang="en-US" sz="3000" i="1" dirty="0"/>
              <a:t>cont</a:t>
            </a:r>
            <a:r>
              <a:rPr lang="en-US" sz="3000" dirty="0"/>
              <a:t>.) </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32721646"/>
              </p:ext>
            </p:extLst>
          </p:nvPr>
        </p:nvGraphicFramePr>
        <p:xfrm>
          <a:off x="457200" y="1011503"/>
          <a:ext cx="8229600" cy="3672463"/>
        </p:xfrm>
        <a:graphic>
          <a:graphicData uri="http://schemas.openxmlformats.org/drawingml/2006/table">
            <a:tbl>
              <a:tblPr firstRow="1" bandRow="1">
                <a:tableStyleId>{5C22544A-7EE6-4342-B048-85BDC9FD1C3A}</a:tableStyleId>
              </a:tblPr>
              <a:tblGrid>
                <a:gridCol w="2455933">
                  <a:extLst>
                    <a:ext uri="{9D8B030D-6E8A-4147-A177-3AD203B41FA5}">
                      <a16:colId xmlns:a16="http://schemas.microsoft.com/office/drawing/2014/main" val="281044232"/>
                    </a:ext>
                  </a:extLst>
                </a:gridCol>
                <a:gridCol w="5773667">
                  <a:extLst>
                    <a:ext uri="{9D8B030D-6E8A-4147-A177-3AD203B41FA5}">
                      <a16:colId xmlns:a16="http://schemas.microsoft.com/office/drawing/2014/main" val="2716116982"/>
                    </a:ext>
                  </a:extLst>
                </a:gridCol>
              </a:tblGrid>
              <a:tr h="426268">
                <a:tc>
                  <a:txBody>
                    <a:bodyPr/>
                    <a:lstStyle/>
                    <a:p>
                      <a:r>
                        <a:rPr lang="en-US" sz="2000" dirty="0" smtClean="0">
                          <a:solidFill>
                            <a:srgbClr val="00B050"/>
                          </a:solidFill>
                        </a:rPr>
                        <a:t>I</a:t>
                      </a:r>
                      <a:r>
                        <a:rPr lang="en-US" sz="2000" dirty="0" smtClean="0">
                          <a:solidFill>
                            <a:srgbClr val="0070C0"/>
                          </a:solidFill>
                        </a:rPr>
                        <a:t>R</a:t>
                      </a:r>
                      <a:r>
                        <a:rPr lang="en-US" sz="2000" dirty="0" smtClean="0">
                          <a:solidFill>
                            <a:srgbClr val="FF0000"/>
                          </a:solidFill>
                        </a:rPr>
                        <a:t>A</a:t>
                      </a:r>
                      <a:r>
                        <a:rPr lang="en-US" sz="2000" dirty="0" smtClean="0">
                          <a:solidFill>
                            <a:srgbClr val="7030A0"/>
                          </a:solidFill>
                        </a:rPr>
                        <a:t>C</a:t>
                      </a:r>
                      <a:endParaRPr lang="en-US" sz="2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smtClean="0"/>
                        <a:t>Electrical</a:t>
                      </a:r>
                      <a:r>
                        <a:rPr lang="en-US" sz="2000" baseline="0" dirty="0" smtClean="0"/>
                        <a:t> Example A</a:t>
                      </a:r>
                      <a:endParaRPr lang="en-US" sz="2000" dirty="0" smtClean="0"/>
                    </a:p>
                  </a:txBody>
                  <a:tcPr/>
                </a:tc>
                <a:extLst>
                  <a:ext uri="{0D108BD9-81ED-4DB2-BD59-A6C34878D82A}">
                    <a16:rowId xmlns:a16="http://schemas.microsoft.com/office/drawing/2014/main" val="241957942"/>
                  </a:ext>
                </a:extLst>
              </a:tr>
              <a:tr h="688587">
                <a:tc>
                  <a:txBody>
                    <a:bodyPr/>
                    <a:lstStyle/>
                    <a:p>
                      <a:r>
                        <a:rPr lang="en-US" b="1" i="0" u="sng" dirty="0" smtClean="0">
                          <a:solidFill>
                            <a:srgbClr val="00B050"/>
                          </a:solidFill>
                        </a:rPr>
                        <a:t>I</a:t>
                      </a:r>
                      <a:r>
                        <a:rPr lang="en-US" b="1" dirty="0" smtClean="0">
                          <a:solidFill>
                            <a:srgbClr val="00B050"/>
                          </a:solidFill>
                        </a:rPr>
                        <a:t> </a:t>
                      </a:r>
                      <a:r>
                        <a:rPr lang="en-US" sz="1400" b="1" dirty="0" smtClean="0">
                          <a:solidFill>
                            <a:srgbClr val="00B050"/>
                          </a:solidFill>
                        </a:rPr>
                        <a:t>What ISSUE(S)</a:t>
                      </a:r>
                      <a:r>
                        <a:rPr lang="en-US" sz="1400" b="1" baseline="0" dirty="0" smtClean="0">
                          <a:solidFill>
                            <a:srgbClr val="00B050"/>
                          </a:solidFill>
                        </a:rPr>
                        <a:t> are raised in the attorney’s response?</a:t>
                      </a:r>
                      <a:endParaRPr lang="en-US" sz="1100" dirty="0">
                        <a:solidFill>
                          <a:srgbClr val="00B05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Applicant argues examiner has not established obviousness of claim 1</a:t>
                      </a:r>
                      <a:endParaRPr lang="en-US" sz="1400" dirty="0" smtClean="0"/>
                    </a:p>
                  </a:txBody>
                  <a:tcPr/>
                </a:tc>
                <a:extLst>
                  <a:ext uri="{0D108BD9-81ED-4DB2-BD59-A6C34878D82A}">
                    <a16:rowId xmlns:a16="http://schemas.microsoft.com/office/drawing/2014/main" val="12938850"/>
                  </a:ext>
                </a:extLst>
              </a:tr>
              <a:tr h="623007">
                <a:tc>
                  <a:txBody>
                    <a:bodyPr/>
                    <a:lstStyle/>
                    <a:p>
                      <a:r>
                        <a:rPr lang="en-US" b="1" u="sng" dirty="0" smtClean="0">
                          <a:solidFill>
                            <a:srgbClr val="0070C0"/>
                          </a:solidFill>
                        </a:rPr>
                        <a:t>R</a:t>
                      </a:r>
                      <a:r>
                        <a:rPr lang="en-US" b="1" dirty="0" smtClean="0">
                          <a:solidFill>
                            <a:srgbClr val="0070C0"/>
                          </a:solidFill>
                        </a:rPr>
                        <a:t> </a:t>
                      </a:r>
                      <a:r>
                        <a:rPr lang="en-US" sz="1400" b="1" kern="1200" dirty="0" smtClean="0">
                          <a:solidFill>
                            <a:srgbClr val="0070C0"/>
                          </a:solidFill>
                          <a:effectLst/>
                          <a:latin typeface="+mn-lt"/>
                          <a:ea typeface="+mn-ea"/>
                          <a:cs typeface="+mn-cs"/>
                        </a:rPr>
                        <a:t>What are the applicable RULE(S)?</a:t>
                      </a:r>
                      <a:endParaRPr lang="en-US" sz="1400" b="0" dirty="0">
                        <a:solidFill>
                          <a:srgbClr val="0070C0"/>
                        </a:solidFill>
                      </a:endParaRPr>
                    </a:p>
                  </a:txBody>
                  <a:tcPr/>
                </a:tc>
                <a:tc>
                  <a:txBody>
                    <a:bodyPr/>
                    <a:lstStyle/>
                    <a:p>
                      <a:endParaRPr lang="en-US" dirty="0"/>
                    </a:p>
                  </a:txBody>
                  <a:tcPr/>
                </a:tc>
                <a:extLst>
                  <a:ext uri="{0D108BD9-81ED-4DB2-BD59-A6C34878D82A}">
                    <a16:rowId xmlns:a16="http://schemas.microsoft.com/office/drawing/2014/main" val="3951957179"/>
                  </a:ext>
                </a:extLst>
              </a:tr>
              <a:tr h="1311594">
                <a:tc>
                  <a:txBody>
                    <a:bodyPr/>
                    <a:lstStyle/>
                    <a:p>
                      <a:r>
                        <a:rPr lang="en-US" b="1" u="sng" dirty="0" smtClean="0">
                          <a:solidFill>
                            <a:srgbClr val="FF0000"/>
                          </a:solidFill>
                        </a:rPr>
                        <a:t>A</a:t>
                      </a:r>
                      <a:r>
                        <a:rPr lang="en-US" b="1" dirty="0" smtClean="0">
                          <a:solidFill>
                            <a:srgbClr val="FF0000"/>
                          </a:solidFill>
                        </a:rPr>
                        <a:t> </a:t>
                      </a:r>
                      <a:r>
                        <a:rPr lang="en-US" sz="1400" b="1" kern="1200" dirty="0" smtClean="0">
                          <a:solidFill>
                            <a:srgbClr val="FF0000"/>
                          </a:solidFill>
                          <a:effectLst/>
                          <a:latin typeface="+mn-lt"/>
                          <a:ea typeface="+mn-ea"/>
                          <a:cs typeface="+mn-cs"/>
                        </a:rPr>
                        <a:t>How would you ANALYZE your rejection and the attorney’s response in view of the rule(s)?</a:t>
                      </a:r>
                      <a:endParaRPr lang="en-US" sz="1400" kern="1200" dirty="0">
                        <a:solidFill>
                          <a:srgbClr val="FF0000"/>
                        </a:solidFill>
                        <a:effectLst/>
                        <a:latin typeface="+mn-lt"/>
                        <a:ea typeface="+mn-ea"/>
                        <a:cs typeface="+mn-cs"/>
                      </a:endParaRPr>
                    </a:p>
                  </a:txBody>
                  <a:tcPr/>
                </a:tc>
                <a:tc>
                  <a:txBody>
                    <a:bodyPr/>
                    <a:lstStyle/>
                    <a:p>
                      <a:endParaRPr lang="en-US" dirty="0"/>
                    </a:p>
                  </a:txBody>
                  <a:tcPr/>
                </a:tc>
                <a:extLst>
                  <a:ext uri="{0D108BD9-81ED-4DB2-BD59-A6C34878D82A}">
                    <a16:rowId xmlns:a16="http://schemas.microsoft.com/office/drawing/2014/main" val="4202726561"/>
                  </a:ext>
                </a:extLst>
              </a:tr>
              <a:tr h="623007">
                <a:tc>
                  <a:txBody>
                    <a:bodyPr/>
                    <a:lstStyle/>
                    <a:p>
                      <a:r>
                        <a:rPr lang="en-US" b="1" u="sng" dirty="0" smtClean="0">
                          <a:solidFill>
                            <a:srgbClr val="7030A0"/>
                          </a:solidFill>
                        </a:rPr>
                        <a:t>C</a:t>
                      </a:r>
                      <a:r>
                        <a:rPr lang="en-US" b="1" dirty="0" smtClean="0">
                          <a:solidFill>
                            <a:srgbClr val="7030A0"/>
                          </a:solidFill>
                        </a:rPr>
                        <a:t> </a:t>
                      </a:r>
                      <a:r>
                        <a:rPr lang="en-US" sz="1400" b="1" kern="1200" dirty="0" smtClean="0">
                          <a:solidFill>
                            <a:srgbClr val="7030A0"/>
                          </a:solidFill>
                          <a:effectLst/>
                          <a:latin typeface="+mn-lt"/>
                          <a:ea typeface="+mn-ea"/>
                          <a:cs typeface="+mn-cs"/>
                        </a:rPr>
                        <a:t>What are the CONCLUSION(S)?</a:t>
                      </a:r>
                      <a:endParaRPr lang="en-US" sz="1100" b="0" dirty="0">
                        <a:solidFill>
                          <a:srgbClr val="7030A0"/>
                        </a:solidFill>
                      </a:endParaRPr>
                    </a:p>
                  </a:txBody>
                  <a:tcPr/>
                </a:tc>
                <a:tc>
                  <a:txBody>
                    <a:bodyPr/>
                    <a:lstStyle/>
                    <a:p>
                      <a:endParaRPr lang="en-US" dirty="0"/>
                    </a:p>
                  </a:txBody>
                  <a:tcPr/>
                </a:tc>
                <a:extLst>
                  <a:ext uri="{0D108BD9-81ED-4DB2-BD59-A6C34878D82A}">
                    <a16:rowId xmlns:a16="http://schemas.microsoft.com/office/drawing/2014/main" val="946882880"/>
                  </a:ext>
                </a:extLst>
              </a:tr>
            </a:tbl>
          </a:graphicData>
        </a:graphic>
      </p:graphicFrame>
      <p:sp>
        <p:nvSpPr>
          <p:cNvPr id="4" name="Slide Number Placeholder 3"/>
          <p:cNvSpPr>
            <a:spLocks noGrp="1"/>
          </p:cNvSpPr>
          <p:nvPr>
            <p:ph type="sldNum" sz="quarter" idx="12"/>
          </p:nvPr>
        </p:nvSpPr>
        <p:spPr/>
        <p:txBody>
          <a:bodyPr/>
          <a:lstStyle/>
          <a:p>
            <a:fld id="{92DA454B-C859-4892-B9FA-68B588C9F547}" type="slidenum">
              <a:rPr lang="en-US" smtClean="0"/>
              <a:t>45</a:t>
            </a:fld>
            <a:endParaRPr lang="en-US"/>
          </a:p>
        </p:txBody>
      </p:sp>
      <p:sp>
        <p:nvSpPr>
          <p:cNvPr id="2" name="Date Placeholder 1"/>
          <p:cNvSpPr>
            <a:spLocks noGrp="1"/>
          </p:cNvSpPr>
          <p:nvPr>
            <p:ph type="dt" sz="half" idx="10"/>
          </p:nvPr>
        </p:nvSpPr>
        <p:spPr/>
        <p:txBody>
          <a:bodyPr/>
          <a:lstStyle/>
          <a:p>
            <a:r>
              <a:rPr lang="en-US" smtClean="0"/>
              <a:t>Summer/Fall 2018</a:t>
            </a:r>
            <a:endParaRPr lang="en-US" dirty="0"/>
          </a:p>
        </p:txBody>
      </p:sp>
    </p:spTree>
    <p:extLst>
      <p:ext uri="{BB962C8B-B14F-4D97-AF65-F5344CB8AC3E}">
        <p14:creationId xmlns:p14="http://schemas.microsoft.com/office/powerpoint/2010/main" val="7430875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728315" y="229389"/>
            <a:ext cx="1366336" cy="276999"/>
          </a:xfrm>
          <a:prstGeom prst="rect">
            <a:avLst/>
          </a:prstGeom>
          <a:noFill/>
        </p:spPr>
        <p:txBody>
          <a:bodyPr wrap="none" rtlCol="0">
            <a:spAutoFit/>
          </a:bodyPr>
          <a:lstStyle/>
          <a:p>
            <a:r>
              <a:rPr lang="en-US" sz="1200" dirty="0" smtClean="0"/>
              <a:t>Worksheet Pg. 15</a:t>
            </a:r>
            <a:endParaRPr lang="en-US" sz="1200" dirty="0"/>
          </a:p>
        </p:txBody>
      </p:sp>
      <p:sp>
        <p:nvSpPr>
          <p:cNvPr id="6" name="Title 5"/>
          <p:cNvSpPr>
            <a:spLocks noGrp="1"/>
          </p:cNvSpPr>
          <p:nvPr>
            <p:ph type="title"/>
          </p:nvPr>
        </p:nvSpPr>
        <p:spPr>
          <a:xfrm>
            <a:off x="457200" y="378022"/>
            <a:ext cx="8229600" cy="633482"/>
          </a:xfrm>
        </p:spPr>
        <p:txBody>
          <a:bodyPr>
            <a:normAutofit/>
          </a:bodyPr>
          <a:lstStyle/>
          <a:p>
            <a:r>
              <a:rPr lang="en-US" sz="3000" dirty="0" smtClean="0"/>
              <a:t>Electrical </a:t>
            </a:r>
            <a:r>
              <a:rPr lang="en-US" sz="3000" dirty="0"/>
              <a:t>Example A: </a:t>
            </a:r>
            <a:r>
              <a:rPr lang="en-US" sz="3000" dirty="0" smtClean="0">
                <a:solidFill>
                  <a:srgbClr val="00B050"/>
                </a:solidFill>
              </a:rPr>
              <a:t>I</a:t>
            </a:r>
            <a:r>
              <a:rPr lang="en-US" sz="3000" dirty="0" smtClean="0">
                <a:solidFill>
                  <a:srgbClr val="0070C0"/>
                </a:solidFill>
              </a:rPr>
              <a:t>R</a:t>
            </a:r>
            <a:r>
              <a:rPr lang="en-US" sz="3000" dirty="0" smtClean="0">
                <a:solidFill>
                  <a:srgbClr val="FF0000"/>
                </a:solidFill>
              </a:rPr>
              <a:t>A</a:t>
            </a:r>
            <a:r>
              <a:rPr lang="en-US" sz="3000" dirty="0" smtClean="0">
                <a:solidFill>
                  <a:srgbClr val="7030A0"/>
                </a:solidFill>
              </a:rPr>
              <a:t>C</a:t>
            </a:r>
            <a:r>
              <a:rPr lang="en-US" sz="3000" dirty="0" smtClean="0"/>
              <a:t> </a:t>
            </a:r>
            <a:r>
              <a:rPr lang="en-US" sz="3000" dirty="0"/>
              <a:t>Worksheet (</a:t>
            </a:r>
            <a:r>
              <a:rPr lang="en-US" sz="3000" i="1" dirty="0"/>
              <a:t>cont</a:t>
            </a:r>
            <a:r>
              <a:rPr lang="en-US" sz="3000" dirty="0"/>
              <a: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59539113"/>
              </p:ext>
            </p:extLst>
          </p:nvPr>
        </p:nvGraphicFramePr>
        <p:xfrm>
          <a:off x="457200" y="1011504"/>
          <a:ext cx="8229600" cy="3625811"/>
        </p:xfrm>
        <a:graphic>
          <a:graphicData uri="http://schemas.openxmlformats.org/drawingml/2006/table">
            <a:tbl>
              <a:tblPr firstRow="1" bandRow="1">
                <a:tableStyleId>{5C22544A-7EE6-4342-B048-85BDC9FD1C3A}</a:tableStyleId>
              </a:tblPr>
              <a:tblGrid>
                <a:gridCol w="2455933">
                  <a:extLst>
                    <a:ext uri="{9D8B030D-6E8A-4147-A177-3AD203B41FA5}">
                      <a16:colId xmlns:a16="http://schemas.microsoft.com/office/drawing/2014/main" val="281044232"/>
                    </a:ext>
                  </a:extLst>
                </a:gridCol>
                <a:gridCol w="5773667">
                  <a:extLst>
                    <a:ext uri="{9D8B030D-6E8A-4147-A177-3AD203B41FA5}">
                      <a16:colId xmlns:a16="http://schemas.microsoft.com/office/drawing/2014/main" val="2716116982"/>
                    </a:ext>
                  </a:extLst>
                </a:gridCol>
              </a:tblGrid>
              <a:tr h="413971">
                <a:tc>
                  <a:txBody>
                    <a:bodyPr/>
                    <a:lstStyle/>
                    <a:p>
                      <a:r>
                        <a:rPr lang="en-US" sz="2000" dirty="0" smtClean="0">
                          <a:solidFill>
                            <a:srgbClr val="00B050"/>
                          </a:solidFill>
                        </a:rPr>
                        <a:t>I</a:t>
                      </a:r>
                      <a:r>
                        <a:rPr lang="en-US" sz="2000" dirty="0" smtClean="0">
                          <a:solidFill>
                            <a:srgbClr val="0070C0"/>
                          </a:solidFill>
                        </a:rPr>
                        <a:t>R</a:t>
                      </a:r>
                      <a:r>
                        <a:rPr lang="en-US" sz="2000" dirty="0" smtClean="0">
                          <a:solidFill>
                            <a:srgbClr val="FF0000"/>
                          </a:solidFill>
                        </a:rPr>
                        <a:t>A</a:t>
                      </a:r>
                      <a:r>
                        <a:rPr lang="en-US" sz="2000" dirty="0" smtClean="0">
                          <a:solidFill>
                            <a:srgbClr val="7030A0"/>
                          </a:solidFill>
                        </a:rPr>
                        <a:t>C</a:t>
                      </a:r>
                      <a:endParaRPr lang="en-US" sz="2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smtClean="0"/>
                        <a:t>Electrical</a:t>
                      </a:r>
                      <a:r>
                        <a:rPr lang="en-US" sz="2000" baseline="0" smtClean="0"/>
                        <a:t> </a:t>
                      </a:r>
                      <a:r>
                        <a:rPr lang="en-US" sz="2000" baseline="0" dirty="0" smtClean="0"/>
                        <a:t>Example A</a:t>
                      </a:r>
                      <a:endParaRPr lang="en-US" sz="2000" dirty="0" smtClean="0"/>
                    </a:p>
                  </a:txBody>
                  <a:tcPr/>
                </a:tc>
                <a:extLst>
                  <a:ext uri="{0D108BD9-81ED-4DB2-BD59-A6C34878D82A}">
                    <a16:rowId xmlns:a16="http://schemas.microsoft.com/office/drawing/2014/main" val="241957942"/>
                  </a:ext>
                </a:extLst>
              </a:tr>
              <a:tr h="541346">
                <a:tc>
                  <a:txBody>
                    <a:bodyPr/>
                    <a:lstStyle/>
                    <a:p>
                      <a:r>
                        <a:rPr lang="en-US" b="1" i="0" u="sng" dirty="0" smtClean="0">
                          <a:solidFill>
                            <a:srgbClr val="00B050"/>
                          </a:solidFill>
                        </a:rPr>
                        <a:t>I</a:t>
                      </a:r>
                      <a:r>
                        <a:rPr lang="en-US" b="1" dirty="0" smtClean="0">
                          <a:solidFill>
                            <a:srgbClr val="00B050"/>
                          </a:solidFill>
                        </a:rPr>
                        <a:t> </a:t>
                      </a:r>
                      <a:r>
                        <a:rPr lang="en-US" sz="1000" b="1" dirty="0" smtClean="0">
                          <a:solidFill>
                            <a:srgbClr val="00B050"/>
                          </a:solidFill>
                        </a:rPr>
                        <a:t>What ISSUE(S)</a:t>
                      </a:r>
                      <a:r>
                        <a:rPr lang="en-US" sz="1000" b="1" baseline="0" dirty="0" smtClean="0">
                          <a:solidFill>
                            <a:srgbClr val="00B050"/>
                          </a:solidFill>
                        </a:rPr>
                        <a:t> are raised in the attorney’s response?</a:t>
                      </a:r>
                      <a:endParaRPr lang="en-US" sz="1000" dirty="0">
                        <a:solidFill>
                          <a:srgbClr val="00B050"/>
                        </a:solidFill>
                      </a:endParaRPr>
                    </a:p>
                  </a:txBody>
                  <a:tcPr/>
                </a:tc>
                <a:tc>
                  <a:txBody>
                    <a:bodyPr/>
                    <a:lstStyle/>
                    <a:p>
                      <a:r>
                        <a:rPr lang="en-US" sz="1000" kern="1200" dirty="0" smtClean="0">
                          <a:solidFill>
                            <a:schemeClr val="dk1"/>
                          </a:solidFill>
                          <a:effectLst/>
                          <a:latin typeface="+mn-lt"/>
                          <a:ea typeface="+mn-ea"/>
                          <a:cs typeface="+mn-cs"/>
                        </a:rPr>
                        <a:t>Applicant argues examiner has not established obviousness of claim 1</a:t>
                      </a:r>
                      <a:endParaRPr lang="en-US" sz="1000" dirty="0"/>
                    </a:p>
                  </a:txBody>
                  <a:tcPr/>
                </a:tc>
                <a:extLst>
                  <a:ext uri="{0D108BD9-81ED-4DB2-BD59-A6C34878D82A}">
                    <a16:rowId xmlns:a16="http://schemas.microsoft.com/office/drawing/2014/main" val="12938850"/>
                  </a:ext>
                </a:extLst>
              </a:tr>
              <a:tr h="951349">
                <a:tc>
                  <a:txBody>
                    <a:bodyPr/>
                    <a:lstStyle/>
                    <a:p>
                      <a:r>
                        <a:rPr lang="en-US" b="1" u="sng" dirty="0" smtClean="0">
                          <a:solidFill>
                            <a:srgbClr val="0070C0"/>
                          </a:solidFill>
                        </a:rPr>
                        <a:t>R</a:t>
                      </a:r>
                      <a:r>
                        <a:rPr lang="en-US" b="1" dirty="0" smtClean="0">
                          <a:solidFill>
                            <a:srgbClr val="0070C0"/>
                          </a:solidFill>
                        </a:rPr>
                        <a:t> </a:t>
                      </a:r>
                      <a:r>
                        <a:rPr lang="en-US" sz="1400" b="1" kern="1200" dirty="0" smtClean="0">
                          <a:solidFill>
                            <a:srgbClr val="0070C0"/>
                          </a:solidFill>
                          <a:effectLst/>
                          <a:latin typeface="+mn-lt"/>
                          <a:ea typeface="+mn-ea"/>
                          <a:cs typeface="+mn-cs"/>
                        </a:rPr>
                        <a:t>What are the applicable RULE(S)?</a:t>
                      </a:r>
                      <a:endParaRPr lang="en-US" sz="1400" b="0" dirty="0">
                        <a:solidFill>
                          <a:srgbClr val="0070C0"/>
                        </a:solidFill>
                      </a:endParaRPr>
                    </a:p>
                  </a:txBody>
                  <a:tcPr/>
                </a:tc>
                <a:tc>
                  <a:txBody>
                    <a:bodyPr/>
                    <a:lstStyle/>
                    <a:p>
                      <a:pPr marL="227013" lvl="0" indent="-227013">
                        <a:buFont typeface="+mj-lt"/>
                        <a:buAutoNum type="romanUcPeriod"/>
                      </a:pPr>
                      <a:r>
                        <a:rPr lang="en-US" sz="1400" kern="1200" dirty="0" smtClean="0">
                          <a:solidFill>
                            <a:schemeClr val="dk1"/>
                          </a:solidFill>
                          <a:effectLst/>
                          <a:latin typeface="+mn-lt"/>
                          <a:ea typeface="+mn-ea"/>
                          <a:cs typeface="+mn-cs"/>
                        </a:rPr>
                        <a:t>Requirements for </a:t>
                      </a:r>
                      <a:r>
                        <a:rPr lang="en-US" sz="1400" b="1" kern="1200" dirty="0" smtClean="0">
                          <a:solidFill>
                            <a:schemeClr val="dk1"/>
                          </a:solidFill>
                          <a:effectLst/>
                          <a:latin typeface="+mn-lt"/>
                          <a:ea typeface="+mn-ea"/>
                          <a:cs typeface="+mn-cs"/>
                        </a:rPr>
                        <a:t>proper response</a:t>
                      </a:r>
                      <a:r>
                        <a:rPr lang="en-US" sz="1400" kern="1200" dirty="0" smtClean="0">
                          <a:solidFill>
                            <a:schemeClr val="dk1"/>
                          </a:solidFill>
                          <a:effectLst/>
                          <a:latin typeface="+mn-lt"/>
                          <a:ea typeface="+mn-ea"/>
                          <a:cs typeface="+mn-cs"/>
                        </a:rPr>
                        <a:t> to rejection may be found in 37 CFR 1.111(b) and MPEP § 714.02; see also 707.07(a)</a:t>
                      </a:r>
                    </a:p>
                    <a:p>
                      <a:pPr marL="227013" lvl="0" indent="-227013">
                        <a:buFont typeface="+mj-lt"/>
                        <a:buAutoNum type="romanUcPeriod"/>
                      </a:pPr>
                      <a:r>
                        <a:rPr lang="en-US" sz="1400" kern="1200" dirty="0" smtClean="0">
                          <a:solidFill>
                            <a:schemeClr val="dk1"/>
                          </a:solidFill>
                          <a:effectLst/>
                          <a:latin typeface="+mn-lt"/>
                          <a:ea typeface="+mn-ea"/>
                          <a:cs typeface="+mn-cs"/>
                        </a:rPr>
                        <a:t>Requirements for </a:t>
                      </a:r>
                      <a:r>
                        <a:rPr lang="en-US" sz="1400" b="1" kern="1200" dirty="0" smtClean="0">
                          <a:solidFill>
                            <a:schemeClr val="dk1"/>
                          </a:solidFill>
                          <a:effectLst/>
                          <a:latin typeface="+mn-lt"/>
                          <a:ea typeface="+mn-ea"/>
                          <a:cs typeface="+mn-cs"/>
                        </a:rPr>
                        <a:t>obviousness</a:t>
                      </a:r>
                      <a:r>
                        <a:rPr lang="en-US" sz="1400" kern="1200" dirty="0" smtClean="0">
                          <a:solidFill>
                            <a:schemeClr val="dk1"/>
                          </a:solidFill>
                          <a:effectLst/>
                          <a:latin typeface="+mn-lt"/>
                          <a:ea typeface="+mn-ea"/>
                          <a:cs typeface="+mn-cs"/>
                        </a:rPr>
                        <a:t> discussed in MPEP § 2142	 </a:t>
                      </a:r>
                    </a:p>
                  </a:txBody>
                  <a:tcPr/>
                </a:tc>
                <a:extLst>
                  <a:ext uri="{0D108BD9-81ED-4DB2-BD59-A6C34878D82A}">
                    <a16:rowId xmlns:a16="http://schemas.microsoft.com/office/drawing/2014/main" val="3951957179"/>
                  </a:ext>
                </a:extLst>
              </a:tr>
              <a:tr h="1165522">
                <a:tc>
                  <a:txBody>
                    <a:bodyPr/>
                    <a:lstStyle/>
                    <a:p>
                      <a:r>
                        <a:rPr lang="en-US" b="1" u="sng" dirty="0" smtClean="0">
                          <a:solidFill>
                            <a:srgbClr val="FF0000"/>
                          </a:solidFill>
                        </a:rPr>
                        <a:t>A</a:t>
                      </a:r>
                      <a:r>
                        <a:rPr lang="en-US" b="1" dirty="0" smtClean="0">
                          <a:solidFill>
                            <a:srgbClr val="FF0000"/>
                          </a:solidFill>
                        </a:rPr>
                        <a:t> </a:t>
                      </a:r>
                      <a:r>
                        <a:rPr lang="en-US" sz="1000" b="1" kern="1200" dirty="0" smtClean="0">
                          <a:solidFill>
                            <a:srgbClr val="FF0000"/>
                          </a:solidFill>
                          <a:effectLst/>
                          <a:latin typeface="+mn-lt"/>
                          <a:ea typeface="+mn-ea"/>
                          <a:cs typeface="+mn-cs"/>
                        </a:rPr>
                        <a:t>How would you ANALYZE your rejection and the attorney’s response in view of the rule(s)?</a:t>
                      </a:r>
                      <a:endParaRPr lang="en-US" sz="1000" kern="1200" dirty="0">
                        <a:solidFill>
                          <a:srgbClr val="FF0000"/>
                        </a:solidFill>
                        <a:effectLst/>
                        <a:latin typeface="+mn-lt"/>
                        <a:ea typeface="+mn-ea"/>
                        <a:cs typeface="+mn-cs"/>
                      </a:endParaRPr>
                    </a:p>
                  </a:txBody>
                  <a:tcPr/>
                </a:tc>
                <a:tc>
                  <a:txBody>
                    <a:bodyPr/>
                    <a:lstStyle/>
                    <a:p>
                      <a:endParaRPr lang="en-US" dirty="0"/>
                    </a:p>
                  </a:txBody>
                  <a:tcPr/>
                </a:tc>
                <a:extLst>
                  <a:ext uri="{0D108BD9-81ED-4DB2-BD59-A6C34878D82A}">
                    <a16:rowId xmlns:a16="http://schemas.microsoft.com/office/drawing/2014/main" val="4202726561"/>
                  </a:ext>
                </a:extLst>
              </a:tr>
              <a:tr h="553623">
                <a:tc>
                  <a:txBody>
                    <a:bodyPr/>
                    <a:lstStyle/>
                    <a:p>
                      <a:r>
                        <a:rPr lang="en-US" b="1" u="sng" dirty="0" smtClean="0">
                          <a:solidFill>
                            <a:srgbClr val="7030A0"/>
                          </a:solidFill>
                        </a:rPr>
                        <a:t>C</a:t>
                      </a:r>
                      <a:r>
                        <a:rPr lang="en-US" b="1" dirty="0" smtClean="0">
                          <a:solidFill>
                            <a:srgbClr val="7030A0"/>
                          </a:solidFill>
                        </a:rPr>
                        <a:t> </a:t>
                      </a:r>
                      <a:r>
                        <a:rPr lang="en-US" sz="1000" b="1" kern="1200" dirty="0" smtClean="0">
                          <a:solidFill>
                            <a:srgbClr val="7030A0"/>
                          </a:solidFill>
                          <a:effectLst/>
                          <a:latin typeface="+mn-lt"/>
                          <a:ea typeface="+mn-ea"/>
                          <a:cs typeface="+mn-cs"/>
                        </a:rPr>
                        <a:t>What are the CONCLUSION(S)?</a:t>
                      </a:r>
                      <a:endParaRPr lang="en-US" sz="1000" b="0" dirty="0">
                        <a:solidFill>
                          <a:srgbClr val="7030A0"/>
                        </a:solidFill>
                      </a:endParaRPr>
                    </a:p>
                  </a:txBody>
                  <a:tcPr/>
                </a:tc>
                <a:tc>
                  <a:txBody>
                    <a:bodyPr/>
                    <a:lstStyle/>
                    <a:p>
                      <a:endParaRPr lang="en-US" dirty="0"/>
                    </a:p>
                  </a:txBody>
                  <a:tcPr/>
                </a:tc>
                <a:extLst>
                  <a:ext uri="{0D108BD9-81ED-4DB2-BD59-A6C34878D82A}">
                    <a16:rowId xmlns:a16="http://schemas.microsoft.com/office/drawing/2014/main" val="946882880"/>
                  </a:ext>
                </a:extLst>
              </a:tr>
            </a:tbl>
          </a:graphicData>
        </a:graphic>
      </p:graphicFrame>
      <p:sp>
        <p:nvSpPr>
          <p:cNvPr id="4" name="Slide Number Placeholder 3"/>
          <p:cNvSpPr>
            <a:spLocks noGrp="1"/>
          </p:cNvSpPr>
          <p:nvPr>
            <p:ph type="sldNum" sz="quarter" idx="12"/>
          </p:nvPr>
        </p:nvSpPr>
        <p:spPr/>
        <p:txBody>
          <a:bodyPr/>
          <a:lstStyle/>
          <a:p>
            <a:fld id="{92DA454B-C859-4892-B9FA-68B588C9F547}" type="slidenum">
              <a:rPr lang="en-US" smtClean="0"/>
              <a:t>46</a:t>
            </a:fld>
            <a:endParaRPr lang="en-US"/>
          </a:p>
        </p:txBody>
      </p:sp>
      <p:sp>
        <p:nvSpPr>
          <p:cNvPr id="2" name="Date Placeholder 1"/>
          <p:cNvSpPr>
            <a:spLocks noGrp="1"/>
          </p:cNvSpPr>
          <p:nvPr>
            <p:ph type="dt" sz="half" idx="10"/>
          </p:nvPr>
        </p:nvSpPr>
        <p:spPr/>
        <p:txBody>
          <a:bodyPr/>
          <a:lstStyle/>
          <a:p>
            <a:r>
              <a:rPr lang="en-US" smtClean="0"/>
              <a:t>Summer/Fall 2018</a:t>
            </a:r>
            <a:endParaRPr lang="en-US" dirty="0"/>
          </a:p>
        </p:txBody>
      </p:sp>
    </p:spTree>
    <p:extLst>
      <p:ext uri="{BB962C8B-B14F-4D97-AF65-F5344CB8AC3E}">
        <p14:creationId xmlns:p14="http://schemas.microsoft.com/office/powerpoint/2010/main" val="22936094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728315" y="229389"/>
            <a:ext cx="1366336" cy="276999"/>
          </a:xfrm>
          <a:prstGeom prst="rect">
            <a:avLst/>
          </a:prstGeom>
          <a:noFill/>
        </p:spPr>
        <p:txBody>
          <a:bodyPr wrap="none" rtlCol="0">
            <a:spAutoFit/>
          </a:bodyPr>
          <a:lstStyle/>
          <a:p>
            <a:r>
              <a:rPr lang="en-US" sz="1200" dirty="0" smtClean="0"/>
              <a:t>Worksheet Pg. 15</a:t>
            </a:r>
            <a:endParaRPr lang="en-US" sz="1200" dirty="0"/>
          </a:p>
        </p:txBody>
      </p:sp>
      <p:sp>
        <p:nvSpPr>
          <p:cNvPr id="6" name="Title 5"/>
          <p:cNvSpPr>
            <a:spLocks noGrp="1"/>
          </p:cNvSpPr>
          <p:nvPr>
            <p:ph type="title"/>
          </p:nvPr>
        </p:nvSpPr>
        <p:spPr>
          <a:xfrm>
            <a:off x="457200" y="378022"/>
            <a:ext cx="8229600" cy="633482"/>
          </a:xfrm>
        </p:spPr>
        <p:txBody>
          <a:bodyPr>
            <a:normAutofit/>
          </a:bodyPr>
          <a:lstStyle/>
          <a:p>
            <a:r>
              <a:rPr lang="en-US" sz="3000" dirty="0" smtClean="0"/>
              <a:t>Electrical </a:t>
            </a:r>
            <a:r>
              <a:rPr lang="en-US" sz="3000" dirty="0"/>
              <a:t>Example A: </a:t>
            </a:r>
            <a:r>
              <a:rPr lang="en-US" sz="3000" dirty="0" smtClean="0">
                <a:solidFill>
                  <a:srgbClr val="00B050"/>
                </a:solidFill>
              </a:rPr>
              <a:t>I</a:t>
            </a:r>
            <a:r>
              <a:rPr lang="en-US" sz="3000" dirty="0" smtClean="0">
                <a:solidFill>
                  <a:srgbClr val="0070C0"/>
                </a:solidFill>
              </a:rPr>
              <a:t>R</a:t>
            </a:r>
            <a:r>
              <a:rPr lang="en-US" sz="3000" dirty="0" smtClean="0">
                <a:solidFill>
                  <a:srgbClr val="FF0000"/>
                </a:solidFill>
              </a:rPr>
              <a:t>A</a:t>
            </a:r>
            <a:r>
              <a:rPr lang="en-US" sz="3000" dirty="0" smtClean="0">
                <a:solidFill>
                  <a:srgbClr val="7030A0"/>
                </a:solidFill>
              </a:rPr>
              <a:t>C</a:t>
            </a:r>
            <a:r>
              <a:rPr lang="en-US" sz="3000" dirty="0" smtClean="0"/>
              <a:t> </a:t>
            </a:r>
            <a:r>
              <a:rPr lang="en-US" sz="3000" dirty="0"/>
              <a:t>Worksheet (</a:t>
            </a:r>
            <a:r>
              <a:rPr lang="en-US" sz="3000" i="1" dirty="0"/>
              <a:t>cont</a:t>
            </a:r>
            <a:r>
              <a:rPr lang="en-US" sz="3000" dirty="0"/>
              <a: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41168939"/>
              </p:ext>
            </p:extLst>
          </p:nvPr>
        </p:nvGraphicFramePr>
        <p:xfrm>
          <a:off x="218485" y="924069"/>
          <a:ext cx="8715122" cy="4622800"/>
        </p:xfrm>
        <a:graphic>
          <a:graphicData uri="http://schemas.openxmlformats.org/drawingml/2006/table">
            <a:tbl>
              <a:tblPr firstRow="1" bandRow="1">
                <a:tableStyleId>{5C22544A-7EE6-4342-B048-85BDC9FD1C3A}</a:tableStyleId>
              </a:tblPr>
              <a:tblGrid>
                <a:gridCol w="2600826">
                  <a:extLst>
                    <a:ext uri="{9D8B030D-6E8A-4147-A177-3AD203B41FA5}">
                      <a16:colId xmlns:a16="http://schemas.microsoft.com/office/drawing/2014/main" val="281044232"/>
                    </a:ext>
                  </a:extLst>
                </a:gridCol>
                <a:gridCol w="6114296">
                  <a:extLst>
                    <a:ext uri="{9D8B030D-6E8A-4147-A177-3AD203B41FA5}">
                      <a16:colId xmlns:a16="http://schemas.microsoft.com/office/drawing/2014/main" val="2716116982"/>
                    </a:ext>
                  </a:extLst>
                </a:gridCol>
              </a:tblGrid>
              <a:tr h="370840">
                <a:tc>
                  <a:txBody>
                    <a:bodyPr/>
                    <a:lstStyle/>
                    <a:p>
                      <a:r>
                        <a:rPr lang="en-US" sz="2000" dirty="0" smtClean="0">
                          <a:solidFill>
                            <a:srgbClr val="00B050"/>
                          </a:solidFill>
                        </a:rPr>
                        <a:t>I</a:t>
                      </a:r>
                      <a:r>
                        <a:rPr lang="en-US" sz="2000" dirty="0" smtClean="0">
                          <a:solidFill>
                            <a:srgbClr val="0070C0"/>
                          </a:solidFill>
                        </a:rPr>
                        <a:t>R</a:t>
                      </a:r>
                      <a:r>
                        <a:rPr lang="en-US" sz="2000" dirty="0" smtClean="0">
                          <a:solidFill>
                            <a:srgbClr val="FF0000"/>
                          </a:solidFill>
                        </a:rPr>
                        <a:t>A</a:t>
                      </a:r>
                      <a:r>
                        <a:rPr lang="en-US" sz="2000" dirty="0" smtClean="0">
                          <a:solidFill>
                            <a:srgbClr val="7030A0"/>
                          </a:solidFill>
                        </a:rPr>
                        <a:t>C</a:t>
                      </a:r>
                      <a:endParaRPr lang="en-US" sz="2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smtClean="0"/>
                        <a:t>Electrical</a:t>
                      </a:r>
                      <a:r>
                        <a:rPr lang="en-US" sz="2000" baseline="0" dirty="0" smtClean="0"/>
                        <a:t> Example A</a:t>
                      </a:r>
                      <a:endParaRPr lang="en-US" sz="2000" dirty="0" smtClean="0"/>
                    </a:p>
                  </a:txBody>
                  <a:tcPr/>
                </a:tc>
                <a:extLst>
                  <a:ext uri="{0D108BD9-81ED-4DB2-BD59-A6C34878D82A}">
                    <a16:rowId xmlns:a16="http://schemas.microsoft.com/office/drawing/2014/main" val="241957942"/>
                  </a:ext>
                </a:extLst>
              </a:tr>
              <a:tr h="370840">
                <a:tc>
                  <a:txBody>
                    <a:bodyPr/>
                    <a:lstStyle/>
                    <a:p>
                      <a:r>
                        <a:rPr lang="en-US" b="1" u="sng" dirty="0" smtClean="0">
                          <a:solidFill>
                            <a:srgbClr val="FF0000"/>
                          </a:solidFill>
                        </a:rPr>
                        <a:t>A</a:t>
                      </a:r>
                      <a:r>
                        <a:rPr lang="en-US" b="1" dirty="0" smtClean="0">
                          <a:solidFill>
                            <a:srgbClr val="FF0000"/>
                          </a:solidFill>
                        </a:rPr>
                        <a:t> </a:t>
                      </a:r>
                      <a:r>
                        <a:rPr lang="en-US" sz="1400" b="1" kern="1200" dirty="0" smtClean="0">
                          <a:solidFill>
                            <a:srgbClr val="FF0000"/>
                          </a:solidFill>
                          <a:effectLst/>
                          <a:latin typeface="+mn-lt"/>
                          <a:ea typeface="+mn-ea"/>
                          <a:cs typeface="+mn-cs"/>
                        </a:rPr>
                        <a:t>How would you ANALYZE your rejection and the attorney’s response in view of the rule(s)?</a:t>
                      </a:r>
                      <a:endParaRPr lang="en-US" sz="1400" kern="1200" dirty="0">
                        <a:solidFill>
                          <a:srgbClr val="FF0000"/>
                        </a:solidFill>
                        <a:effectLst/>
                        <a:latin typeface="+mn-lt"/>
                        <a:ea typeface="+mn-ea"/>
                        <a:cs typeface="+mn-cs"/>
                      </a:endParaRPr>
                    </a:p>
                  </a:txBody>
                  <a:tcPr/>
                </a:tc>
                <a:tc>
                  <a:txBody>
                    <a:bodyPr/>
                    <a:lstStyle/>
                    <a:p>
                      <a:pPr marL="169863" lvl="0" indent="-169863">
                        <a:buFont typeface="+mj-lt"/>
                        <a:buAutoNum type="romanUcPeriod"/>
                      </a:pPr>
                      <a:r>
                        <a:rPr lang="en-US" sz="1300" kern="1200" dirty="0" smtClean="0">
                          <a:solidFill>
                            <a:schemeClr val="dk1"/>
                          </a:solidFill>
                          <a:effectLst/>
                          <a:latin typeface="+mn-lt"/>
                          <a:ea typeface="+mn-ea"/>
                          <a:cs typeface="+mn-cs"/>
                        </a:rPr>
                        <a:t>Proper response</a:t>
                      </a:r>
                    </a:p>
                    <a:p>
                      <a:pPr marL="396875" lvl="1" indent="-169863">
                        <a:buFont typeface="+mj-lt"/>
                        <a:buAutoNum type="alphaLcPeriod"/>
                      </a:pPr>
                      <a:r>
                        <a:rPr lang="en-US" sz="1300" kern="1200" dirty="0" smtClean="0">
                          <a:solidFill>
                            <a:schemeClr val="dk1"/>
                          </a:solidFill>
                          <a:effectLst/>
                          <a:latin typeface="+mn-lt"/>
                          <a:ea typeface="+mn-ea"/>
                          <a:cs typeface="+mn-cs"/>
                        </a:rPr>
                        <a:t>Remarks do not provide any specific reasons as to why either findings of fact or legal conclusion of obviousness is allegedly in error</a:t>
                      </a:r>
                    </a:p>
                    <a:p>
                      <a:pPr marL="396875" lvl="1" indent="-169863">
                        <a:buFont typeface="+mj-lt"/>
                        <a:buAutoNum type="alphaLcPeriod"/>
                      </a:pPr>
                      <a:r>
                        <a:rPr lang="en-US" sz="1300" kern="1200" dirty="0" smtClean="0">
                          <a:solidFill>
                            <a:schemeClr val="dk1"/>
                          </a:solidFill>
                          <a:effectLst/>
                          <a:latin typeface="+mn-lt"/>
                          <a:ea typeface="+mn-ea"/>
                          <a:cs typeface="+mn-cs"/>
                        </a:rPr>
                        <a:t>Legal decisions cited discuss various aspects of obviousness analysis, but arguments make only generalizations not tied to facts of cases</a:t>
                      </a:r>
                    </a:p>
                    <a:p>
                      <a:pPr marL="169863" lvl="0" indent="-169863">
                        <a:buFont typeface="+mj-lt"/>
                        <a:buAutoNum type="romanUcPeriod"/>
                      </a:pPr>
                      <a:r>
                        <a:rPr lang="en-US" sz="1300" kern="1200" dirty="0" smtClean="0">
                          <a:solidFill>
                            <a:schemeClr val="dk1"/>
                          </a:solidFill>
                          <a:effectLst/>
                          <a:latin typeface="+mn-lt"/>
                          <a:ea typeface="+mn-ea"/>
                          <a:cs typeface="+mn-cs"/>
                        </a:rPr>
                        <a:t>Obviousness</a:t>
                      </a:r>
                    </a:p>
                    <a:p>
                      <a:pPr marL="396875" lvl="1" indent="-169863">
                        <a:buFont typeface="+mj-lt"/>
                        <a:buAutoNum type="alphaLcPeriod"/>
                      </a:pPr>
                      <a:r>
                        <a:rPr lang="en-US" sz="1300" kern="1200" dirty="0" smtClean="0">
                          <a:solidFill>
                            <a:schemeClr val="dk1"/>
                          </a:solidFill>
                          <a:effectLst/>
                          <a:latin typeface="+mn-lt"/>
                          <a:ea typeface="+mn-ea"/>
                          <a:cs typeface="+mn-cs"/>
                        </a:rPr>
                        <a:t>As stated in previous Office Action (OA), </a:t>
                      </a:r>
                      <a:r>
                        <a:rPr lang="en-US" sz="1300" kern="1200" dirty="0" err="1" smtClean="0">
                          <a:solidFill>
                            <a:schemeClr val="dk1"/>
                          </a:solidFill>
                          <a:effectLst/>
                          <a:latin typeface="+mn-lt"/>
                          <a:ea typeface="+mn-ea"/>
                          <a:cs typeface="+mn-cs"/>
                        </a:rPr>
                        <a:t>Seger</a:t>
                      </a:r>
                      <a:r>
                        <a:rPr lang="en-US" sz="1300" kern="1200" dirty="0" smtClean="0">
                          <a:solidFill>
                            <a:schemeClr val="dk1"/>
                          </a:solidFill>
                          <a:effectLst/>
                          <a:latin typeface="+mn-lt"/>
                          <a:ea typeface="+mn-ea"/>
                          <a:cs typeface="+mn-cs"/>
                        </a:rPr>
                        <a:t> teaches cryptography system configured to encrypt data to be transmitted through network, and only difference between claim 1 and teaching of </a:t>
                      </a:r>
                      <a:r>
                        <a:rPr lang="en-US" sz="1300" kern="1200" dirty="0" err="1" smtClean="0">
                          <a:solidFill>
                            <a:schemeClr val="dk1"/>
                          </a:solidFill>
                          <a:effectLst/>
                          <a:latin typeface="+mn-lt"/>
                          <a:ea typeface="+mn-ea"/>
                          <a:cs typeface="+mn-cs"/>
                        </a:rPr>
                        <a:t>Seger</a:t>
                      </a:r>
                      <a:r>
                        <a:rPr lang="en-US" sz="1300" kern="1200" dirty="0" smtClean="0">
                          <a:solidFill>
                            <a:schemeClr val="dk1"/>
                          </a:solidFill>
                          <a:effectLst/>
                          <a:latin typeface="+mn-lt"/>
                          <a:ea typeface="+mn-ea"/>
                          <a:cs typeface="+mn-cs"/>
                        </a:rPr>
                        <a:t> is pre-reserved paths or routes for transmitting data </a:t>
                      </a:r>
                    </a:p>
                    <a:p>
                      <a:pPr marL="396875" lvl="1" indent="-169863">
                        <a:buFont typeface="+mj-lt"/>
                        <a:buAutoNum type="alphaLcPeriod"/>
                      </a:pPr>
                      <a:r>
                        <a:rPr lang="en-US" sz="1300" kern="1200" dirty="0" smtClean="0">
                          <a:solidFill>
                            <a:schemeClr val="dk1"/>
                          </a:solidFill>
                          <a:effectLst/>
                          <a:latin typeface="+mn-lt"/>
                          <a:ea typeface="+mn-ea"/>
                          <a:cs typeface="+mn-cs"/>
                        </a:rPr>
                        <a:t>OA also explained that Mason teaches selectively implementing pre-reserved paths or routes, and </a:t>
                      </a:r>
                      <a:r>
                        <a:rPr lang="en-US" sz="1300" kern="1200" dirty="0" err="1" smtClean="0">
                          <a:solidFill>
                            <a:schemeClr val="dk1"/>
                          </a:solidFill>
                          <a:effectLst/>
                          <a:latin typeface="+mn-lt"/>
                          <a:ea typeface="+mn-ea"/>
                          <a:cs typeface="+mn-cs"/>
                        </a:rPr>
                        <a:t>Seger</a:t>
                      </a:r>
                      <a:r>
                        <a:rPr lang="en-US" sz="1300" kern="1200" dirty="0" smtClean="0">
                          <a:solidFill>
                            <a:schemeClr val="dk1"/>
                          </a:solidFill>
                          <a:effectLst/>
                          <a:latin typeface="+mn-lt"/>
                          <a:ea typeface="+mn-ea"/>
                          <a:cs typeface="+mn-cs"/>
                        </a:rPr>
                        <a:t> and Mason are both analogous art to claimed invention because both are directed to transmitting data through networks</a:t>
                      </a:r>
                    </a:p>
                    <a:p>
                      <a:pPr marL="396875" lvl="1" indent="-169863">
                        <a:buFont typeface="+mj-lt"/>
                        <a:buAutoNum type="alphaLcPeriod"/>
                      </a:pPr>
                      <a:r>
                        <a:rPr lang="en-US" sz="1300" kern="1200" dirty="0" smtClean="0">
                          <a:solidFill>
                            <a:schemeClr val="dk1"/>
                          </a:solidFill>
                          <a:effectLst/>
                          <a:latin typeface="+mn-lt"/>
                          <a:ea typeface="+mn-ea"/>
                          <a:cs typeface="+mn-cs"/>
                        </a:rPr>
                        <a:t>OA properly applied rule to facts because PHOSITA would reasonably have expected implementation of pre-reserved paths of Mason into </a:t>
                      </a:r>
                      <a:r>
                        <a:rPr lang="en-US" sz="1300" kern="1200" dirty="0" err="1" smtClean="0">
                          <a:solidFill>
                            <a:schemeClr val="dk1"/>
                          </a:solidFill>
                          <a:effectLst/>
                          <a:latin typeface="+mn-lt"/>
                          <a:ea typeface="+mn-ea"/>
                          <a:cs typeface="+mn-cs"/>
                        </a:rPr>
                        <a:t>Seger</a:t>
                      </a:r>
                      <a:r>
                        <a:rPr lang="en-US" sz="1300" kern="1200" dirty="0" smtClean="0">
                          <a:solidFill>
                            <a:schemeClr val="dk1"/>
                          </a:solidFill>
                          <a:effectLst/>
                          <a:latin typeface="+mn-lt"/>
                          <a:ea typeface="+mn-ea"/>
                          <a:cs typeface="+mn-cs"/>
                        </a:rPr>
                        <a:t> cryptography system would have been within the level of ordinary skill in the art, and resulting system would have been more efficient as suggested by Mason</a:t>
                      </a:r>
                    </a:p>
                  </a:txBody>
                  <a:tcPr/>
                </a:tc>
                <a:extLst>
                  <a:ext uri="{0D108BD9-81ED-4DB2-BD59-A6C34878D82A}">
                    <a16:rowId xmlns:a16="http://schemas.microsoft.com/office/drawing/2014/main" val="4202726561"/>
                  </a:ext>
                </a:extLst>
              </a:tr>
              <a:tr h="370840">
                <a:tc>
                  <a:txBody>
                    <a:bodyPr/>
                    <a:lstStyle/>
                    <a:p>
                      <a:r>
                        <a:rPr lang="en-US" sz="1600" b="1" u="sng" dirty="0" smtClean="0">
                          <a:solidFill>
                            <a:srgbClr val="7030A0"/>
                          </a:solidFill>
                        </a:rPr>
                        <a:t>C</a:t>
                      </a:r>
                      <a:r>
                        <a:rPr lang="en-US" sz="1600" b="1" dirty="0" smtClean="0">
                          <a:solidFill>
                            <a:srgbClr val="7030A0"/>
                          </a:solidFill>
                        </a:rPr>
                        <a:t> </a:t>
                      </a:r>
                      <a:r>
                        <a:rPr lang="en-US" sz="1000" b="1" kern="1200" dirty="0" smtClean="0">
                          <a:solidFill>
                            <a:srgbClr val="7030A0"/>
                          </a:solidFill>
                          <a:effectLst/>
                          <a:latin typeface="+mn-lt"/>
                          <a:ea typeface="+mn-ea"/>
                          <a:cs typeface="+mn-cs"/>
                        </a:rPr>
                        <a:t>What are the CONCLUSION(S)?</a:t>
                      </a:r>
                      <a:endParaRPr lang="en-US" sz="1000" b="0" dirty="0">
                        <a:solidFill>
                          <a:srgbClr val="7030A0"/>
                        </a:solidFill>
                      </a:endParaRPr>
                    </a:p>
                  </a:txBody>
                  <a:tcPr/>
                </a:tc>
                <a:tc>
                  <a:txBody>
                    <a:bodyPr/>
                    <a:lstStyle/>
                    <a:p>
                      <a:endParaRPr lang="en-US" dirty="0"/>
                    </a:p>
                  </a:txBody>
                  <a:tcPr/>
                </a:tc>
                <a:extLst>
                  <a:ext uri="{0D108BD9-81ED-4DB2-BD59-A6C34878D82A}">
                    <a16:rowId xmlns:a16="http://schemas.microsoft.com/office/drawing/2014/main" val="946882880"/>
                  </a:ext>
                </a:extLst>
              </a:tr>
            </a:tbl>
          </a:graphicData>
        </a:graphic>
      </p:graphicFrame>
      <p:sp>
        <p:nvSpPr>
          <p:cNvPr id="4" name="Slide Number Placeholder 3"/>
          <p:cNvSpPr>
            <a:spLocks noGrp="1"/>
          </p:cNvSpPr>
          <p:nvPr>
            <p:ph type="sldNum" sz="quarter" idx="12"/>
          </p:nvPr>
        </p:nvSpPr>
        <p:spPr/>
        <p:txBody>
          <a:bodyPr/>
          <a:lstStyle/>
          <a:p>
            <a:fld id="{92DA454B-C859-4892-B9FA-68B588C9F547}" type="slidenum">
              <a:rPr lang="en-US" smtClean="0"/>
              <a:t>47</a:t>
            </a:fld>
            <a:endParaRPr lang="en-US" dirty="0"/>
          </a:p>
        </p:txBody>
      </p:sp>
    </p:spTree>
    <p:extLst>
      <p:ext uri="{BB962C8B-B14F-4D97-AF65-F5344CB8AC3E}">
        <p14:creationId xmlns:p14="http://schemas.microsoft.com/office/powerpoint/2010/main" val="34490281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728315" y="229389"/>
            <a:ext cx="1366336" cy="276999"/>
          </a:xfrm>
          <a:prstGeom prst="rect">
            <a:avLst/>
          </a:prstGeom>
          <a:noFill/>
        </p:spPr>
        <p:txBody>
          <a:bodyPr wrap="none" rtlCol="0">
            <a:spAutoFit/>
          </a:bodyPr>
          <a:lstStyle/>
          <a:p>
            <a:r>
              <a:rPr lang="en-US" sz="1200" dirty="0" smtClean="0"/>
              <a:t>Worksheet Pg. 16</a:t>
            </a:r>
            <a:endParaRPr lang="en-US" sz="1200" dirty="0"/>
          </a:p>
        </p:txBody>
      </p:sp>
      <p:sp>
        <p:nvSpPr>
          <p:cNvPr id="6" name="Title 5"/>
          <p:cNvSpPr>
            <a:spLocks noGrp="1"/>
          </p:cNvSpPr>
          <p:nvPr>
            <p:ph type="title"/>
          </p:nvPr>
        </p:nvSpPr>
        <p:spPr>
          <a:xfrm>
            <a:off x="457200" y="378022"/>
            <a:ext cx="8229600" cy="633482"/>
          </a:xfrm>
        </p:spPr>
        <p:txBody>
          <a:bodyPr>
            <a:normAutofit/>
          </a:bodyPr>
          <a:lstStyle/>
          <a:p>
            <a:r>
              <a:rPr lang="en-US" sz="3000" dirty="0" smtClean="0"/>
              <a:t>Electrical </a:t>
            </a:r>
            <a:r>
              <a:rPr lang="en-US" sz="3000" dirty="0"/>
              <a:t>Example A: </a:t>
            </a:r>
            <a:r>
              <a:rPr lang="en-US" sz="3000" dirty="0" smtClean="0">
                <a:solidFill>
                  <a:srgbClr val="00B050"/>
                </a:solidFill>
              </a:rPr>
              <a:t>I</a:t>
            </a:r>
            <a:r>
              <a:rPr lang="en-US" sz="3000" dirty="0" smtClean="0">
                <a:solidFill>
                  <a:srgbClr val="0070C0"/>
                </a:solidFill>
              </a:rPr>
              <a:t>R</a:t>
            </a:r>
            <a:r>
              <a:rPr lang="en-US" sz="3000" dirty="0" smtClean="0">
                <a:solidFill>
                  <a:srgbClr val="FF0000"/>
                </a:solidFill>
              </a:rPr>
              <a:t>A</a:t>
            </a:r>
            <a:r>
              <a:rPr lang="en-US" sz="3000" dirty="0" smtClean="0">
                <a:solidFill>
                  <a:srgbClr val="7030A0"/>
                </a:solidFill>
              </a:rPr>
              <a:t>C</a:t>
            </a:r>
            <a:r>
              <a:rPr lang="en-US" sz="3000" dirty="0" smtClean="0"/>
              <a:t> </a:t>
            </a:r>
            <a:r>
              <a:rPr lang="en-US" sz="3000" dirty="0"/>
              <a:t>Worksheet (</a:t>
            </a:r>
            <a:r>
              <a:rPr lang="en-US" sz="3000" i="1" dirty="0"/>
              <a:t>cont</a:t>
            </a:r>
            <a:r>
              <a:rPr lang="en-US" sz="3000" dirty="0"/>
              <a: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08304560"/>
              </p:ext>
            </p:extLst>
          </p:nvPr>
        </p:nvGraphicFramePr>
        <p:xfrm>
          <a:off x="218485" y="1011504"/>
          <a:ext cx="8715122" cy="4084320"/>
        </p:xfrm>
        <a:graphic>
          <a:graphicData uri="http://schemas.openxmlformats.org/drawingml/2006/table">
            <a:tbl>
              <a:tblPr firstRow="1" bandRow="1">
                <a:tableStyleId>{5C22544A-7EE6-4342-B048-85BDC9FD1C3A}</a:tableStyleId>
              </a:tblPr>
              <a:tblGrid>
                <a:gridCol w="2600826">
                  <a:extLst>
                    <a:ext uri="{9D8B030D-6E8A-4147-A177-3AD203B41FA5}">
                      <a16:colId xmlns:a16="http://schemas.microsoft.com/office/drawing/2014/main" val="281044232"/>
                    </a:ext>
                  </a:extLst>
                </a:gridCol>
                <a:gridCol w="6114296">
                  <a:extLst>
                    <a:ext uri="{9D8B030D-6E8A-4147-A177-3AD203B41FA5}">
                      <a16:colId xmlns:a16="http://schemas.microsoft.com/office/drawing/2014/main" val="2716116982"/>
                    </a:ext>
                  </a:extLst>
                </a:gridCol>
              </a:tblGrid>
              <a:tr h="370840">
                <a:tc>
                  <a:txBody>
                    <a:bodyPr/>
                    <a:lstStyle/>
                    <a:p>
                      <a:r>
                        <a:rPr lang="en-US" sz="2000" dirty="0" smtClean="0">
                          <a:solidFill>
                            <a:srgbClr val="00B050"/>
                          </a:solidFill>
                        </a:rPr>
                        <a:t>I</a:t>
                      </a:r>
                      <a:r>
                        <a:rPr lang="en-US" sz="2000" dirty="0" smtClean="0">
                          <a:solidFill>
                            <a:srgbClr val="0070C0"/>
                          </a:solidFill>
                        </a:rPr>
                        <a:t>R</a:t>
                      </a:r>
                      <a:r>
                        <a:rPr lang="en-US" sz="2000" dirty="0" smtClean="0">
                          <a:solidFill>
                            <a:srgbClr val="FF0000"/>
                          </a:solidFill>
                        </a:rPr>
                        <a:t>A</a:t>
                      </a:r>
                      <a:r>
                        <a:rPr lang="en-US" sz="2000" dirty="0" smtClean="0">
                          <a:solidFill>
                            <a:srgbClr val="7030A0"/>
                          </a:solidFill>
                        </a:rPr>
                        <a:t>C</a:t>
                      </a:r>
                      <a:endParaRPr lang="en-US" sz="2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smtClean="0"/>
                        <a:t>Electrical</a:t>
                      </a:r>
                      <a:r>
                        <a:rPr lang="en-US" sz="2000" baseline="0" smtClean="0"/>
                        <a:t> </a:t>
                      </a:r>
                      <a:r>
                        <a:rPr lang="en-US" sz="2000" baseline="0" dirty="0" smtClean="0"/>
                        <a:t>Example A</a:t>
                      </a:r>
                      <a:endParaRPr lang="en-US" sz="2000" dirty="0" smtClean="0"/>
                    </a:p>
                  </a:txBody>
                  <a:tcPr/>
                </a:tc>
                <a:extLst>
                  <a:ext uri="{0D108BD9-81ED-4DB2-BD59-A6C34878D82A}">
                    <a16:rowId xmlns:a16="http://schemas.microsoft.com/office/drawing/2014/main" val="241957942"/>
                  </a:ext>
                </a:extLst>
              </a:tr>
              <a:tr h="370840">
                <a:tc>
                  <a:txBody>
                    <a:bodyPr/>
                    <a:lstStyle/>
                    <a:p>
                      <a:r>
                        <a:rPr lang="en-US" sz="1600" b="1" u="sng" dirty="0" smtClean="0">
                          <a:solidFill>
                            <a:srgbClr val="FF0000"/>
                          </a:solidFill>
                        </a:rPr>
                        <a:t>A</a:t>
                      </a:r>
                      <a:r>
                        <a:rPr lang="en-US" sz="1600" b="1" dirty="0" smtClean="0">
                          <a:solidFill>
                            <a:srgbClr val="FF0000"/>
                          </a:solidFill>
                        </a:rPr>
                        <a:t> </a:t>
                      </a:r>
                      <a:r>
                        <a:rPr lang="en-US" sz="1000" b="1" kern="1200" dirty="0" smtClean="0">
                          <a:solidFill>
                            <a:srgbClr val="FF0000"/>
                          </a:solidFill>
                          <a:effectLst/>
                          <a:latin typeface="+mn-lt"/>
                          <a:ea typeface="+mn-ea"/>
                          <a:cs typeface="+mn-cs"/>
                        </a:rPr>
                        <a:t>How would you ANALYZE your rejection and the attorney’s response in view of the rule(s)?</a:t>
                      </a:r>
                      <a:endParaRPr lang="en-US" sz="1000" kern="1200" dirty="0">
                        <a:solidFill>
                          <a:srgbClr val="FF0000"/>
                        </a:solidFill>
                        <a:effectLst/>
                        <a:latin typeface="+mn-lt"/>
                        <a:ea typeface="+mn-ea"/>
                        <a:cs typeface="+mn-cs"/>
                      </a:endParaRPr>
                    </a:p>
                  </a:txBody>
                  <a:tcPr/>
                </a:tc>
                <a:tc>
                  <a:txBody>
                    <a:bodyPr/>
                    <a:lstStyle/>
                    <a:p>
                      <a:pPr marL="169863" lvl="0" indent="-169863">
                        <a:buFont typeface="+mj-lt"/>
                        <a:buAutoNum type="romanUcPeriod"/>
                      </a:pPr>
                      <a:r>
                        <a:rPr lang="en-US" sz="1000" kern="1200" dirty="0" smtClean="0">
                          <a:solidFill>
                            <a:schemeClr val="dk1"/>
                          </a:solidFill>
                          <a:effectLst/>
                          <a:latin typeface="+mn-lt"/>
                          <a:ea typeface="+mn-ea"/>
                          <a:cs typeface="+mn-cs"/>
                        </a:rPr>
                        <a:t>Proper response</a:t>
                      </a:r>
                    </a:p>
                    <a:p>
                      <a:pPr marL="396875" lvl="1" indent="-169863">
                        <a:buFont typeface="+mj-lt"/>
                        <a:buAutoNum type="alphaLcPeriod"/>
                      </a:pPr>
                      <a:r>
                        <a:rPr lang="en-US" sz="1000" kern="1200" dirty="0" smtClean="0">
                          <a:solidFill>
                            <a:schemeClr val="dk1"/>
                          </a:solidFill>
                          <a:effectLst/>
                          <a:latin typeface="+mn-lt"/>
                          <a:ea typeface="+mn-ea"/>
                          <a:cs typeface="+mn-cs"/>
                        </a:rPr>
                        <a:t>Remarks do not provide any specific reasons as to why either findings of fact or legal conclusion of obviousness is allegedly in error</a:t>
                      </a:r>
                    </a:p>
                    <a:p>
                      <a:pPr marL="396875" lvl="1" indent="-169863">
                        <a:buFont typeface="+mj-lt"/>
                        <a:buAutoNum type="alphaLcPeriod"/>
                      </a:pPr>
                      <a:r>
                        <a:rPr lang="en-US" sz="1000" kern="1200" dirty="0" smtClean="0">
                          <a:solidFill>
                            <a:schemeClr val="dk1"/>
                          </a:solidFill>
                          <a:effectLst/>
                          <a:latin typeface="+mn-lt"/>
                          <a:ea typeface="+mn-ea"/>
                          <a:cs typeface="+mn-cs"/>
                        </a:rPr>
                        <a:t>Legal decisions cited discuss various aspects of obviousness analysis, but arguments make only generalizations not tied to facts of cases</a:t>
                      </a:r>
                    </a:p>
                    <a:p>
                      <a:pPr marL="169863" lvl="0" indent="-169863">
                        <a:buFont typeface="+mj-lt"/>
                        <a:buAutoNum type="romanUcPeriod"/>
                      </a:pPr>
                      <a:r>
                        <a:rPr lang="en-US" sz="1000" kern="1200" dirty="0" smtClean="0">
                          <a:solidFill>
                            <a:schemeClr val="dk1"/>
                          </a:solidFill>
                          <a:effectLst/>
                          <a:latin typeface="+mn-lt"/>
                          <a:ea typeface="+mn-ea"/>
                          <a:cs typeface="+mn-cs"/>
                        </a:rPr>
                        <a:t>Obviousness</a:t>
                      </a:r>
                    </a:p>
                    <a:p>
                      <a:pPr marL="396875" lvl="1" indent="-169863">
                        <a:buFont typeface="+mj-lt"/>
                        <a:buAutoNum type="alphaLcPeriod"/>
                      </a:pPr>
                      <a:r>
                        <a:rPr lang="en-US" sz="1000" kern="1200" dirty="0" smtClean="0">
                          <a:solidFill>
                            <a:schemeClr val="dk1"/>
                          </a:solidFill>
                          <a:effectLst/>
                          <a:latin typeface="+mn-lt"/>
                          <a:ea typeface="+mn-ea"/>
                          <a:cs typeface="+mn-cs"/>
                        </a:rPr>
                        <a:t>As stated in previous Office Action (OA), </a:t>
                      </a:r>
                      <a:r>
                        <a:rPr lang="en-US" sz="1000" kern="1200" dirty="0" err="1" smtClean="0">
                          <a:solidFill>
                            <a:schemeClr val="dk1"/>
                          </a:solidFill>
                          <a:effectLst/>
                          <a:latin typeface="+mn-lt"/>
                          <a:ea typeface="+mn-ea"/>
                          <a:cs typeface="+mn-cs"/>
                        </a:rPr>
                        <a:t>Seger</a:t>
                      </a:r>
                      <a:r>
                        <a:rPr lang="en-US" sz="1000" kern="1200" dirty="0" smtClean="0">
                          <a:solidFill>
                            <a:schemeClr val="dk1"/>
                          </a:solidFill>
                          <a:effectLst/>
                          <a:latin typeface="+mn-lt"/>
                          <a:ea typeface="+mn-ea"/>
                          <a:cs typeface="+mn-cs"/>
                        </a:rPr>
                        <a:t> teaches cryptography system configured to encrypt data to be transmitted through network, and only difference between claim 1 and teaching of </a:t>
                      </a:r>
                      <a:r>
                        <a:rPr lang="en-US" sz="1000" kern="1200" dirty="0" err="1" smtClean="0">
                          <a:solidFill>
                            <a:schemeClr val="dk1"/>
                          </a:solidFill>
                          <a:effectLst/>
                          <a:latin typeface="+mn-lt"/>
                          <a:ea typeface="+mn-ea"/>
                          <a:cs typeface="+mn-cs"/>
                        </a:rPr>
                        <a:t>Seger</a:t>
                      </a:r>
                      <a:r>
                        <a:rPr lang="en-US" sz="1000" kern="1200" dirty="0" smtClean="0">
                          <a:solidFill>
                            <a:schemeClr val="dk1"/>
                          </a:solidFill>
                          <a:effectLst/>
                          <a:latin typeface="+mn-lt"/>
                          <a:ea typeface="+mn-ea"/>
                          <a:cs typeface="+mn-cs"/>
                        </a:rPr>
                        <a:t> is pre-reserved paths or routes for transmitting data </a:t>
                      </a:r>
                    </a:p>
                    <a:p>
                      <a:pPr marL="396875" lvl="1" indent="-169863">
                        <a:buFont typeface="+mj-lt"/>
                        <a:buAutoNum type="alphaLcPeriod"/>
                      </a:pPr>
                      <a:r>
                        <a:rPr lang="en-US" sz="1000" kern="1200" dirty="0" smtClean="0">
                          <a:solidFill>
                            <a:schemeClr val="dk1"/>
                          </a:solidFill>
                          <a:effectLst/>
                          <a:latin typeface="+mn-lt"/>
                          <a:ea typeface="+mn-ea"/>
                          <a:cs typeface="+mn-cs"/>
                        </a:rPr>
                        <a:t>OA also explained that Mason teaches selectively implementing pre-reserved paths or routes, and </a:t>
                      </a:r>
                      <a:r>
                        <a:rPr lang="en-US" sz="1000" kern="1200" dirty="0" err="1" smtClean="0">
                          <a:solidFill>
                            <a:schemeClr val="dk1"/>
                          </a:solidFill>
                          <a:effectLst/>
                          <a:latin typeface="+mn-lt"/>
                          <a:ea typeface="+mn-ea"/>
                          <a:cs typeface="+mn-cs"/>
                        </a:rPr>
                        <a:t>Seger</a:t>
                      </a:r>
                      <a:r>
                        <a:rPr lang="en-US" sz="1000" kern="1200" dirty="0" smtClean="0">
                          <a:solidFill>
                            <a:schemeClr val="dk1"/>
                          </a:solidFill>
                          <a:effectLst/>
                          <a:latin typeface="+mn-lt"/>
                          <a:ea typeface="+mn-ea"/>
                          <a:cs typeface="+mn-cs"/>
                        </a:rPr>
                        <a:t> and Mason are both analogous art to claimed invention because both are directed to transmitting data through networks</a:t>
                      </a:r>
                    </a:p>
                    <a:p>
                      <a:pPr marL="396875" lvl="1" indent="-169863">
                        <a:buFont typeface="+mj-lt"/>
                        <a:buAutoNum type="alphaLcPeriod"/>
                      </a:pPr>
                      <a:r>
                        <a:rPr lang="en-US" sz="1000" kern="1200" dirty="0" smtClean="0">
                          <a:solidFill>
                            <a:schemeClr val="dk1"/>
                          </a:solidFill>
                          <a:effectLst/>
                          <a:latin typeface="+mn-lt"/>
                          <a:ea typeface="+mn-ea"/>
                          <a:cs typeface="+mn-cs"/>
                        </a:rPr>
                        <a:t>OA properly applied rule to facts because PHOSITA would reasonably have expected implementation of pre-reserved paths of Mason into </a:t>
                      </a:r>
                      <a:r>
                        <a:rPr lang="en-US" sz="1000" kern="1200" dirty="0" err="1" smtClean="0">
                          <a:solidFill>
                            <a:schemeClr val="dk1"/>
                          </a:solidFill>
                          <a:effectLst/>
                          <a:latin typeface="+mn-lt"/>
                          <a:ea typeface="+mn-ea"/>
                          <a:cs typeface="+mn-cs"/>
                        </a:rPr>
                        <a:t>Seger</a:t>
                      </a:r>
                      <a:r>
                        <a:rPr lang="en-US" sz="1000" kern="1200" dirty="0" smtClean="0">
                          <a:solidFill>
                            <a:schemeClr val="dk1"/>
                          </a:solidFill>
                          <a:effectLst/>
                          <a:latin typeface="+mn-lt"/>
                          <a:ea typeface="+mn-ea"/>
                          <a:cs typeface="+mn-cs"/>
                        </a:rPr>
                        <a:t> cryptography system would have been within the level of ordinary skill in the art, and resulting system would have been more efficient as suggested by Mason</a:t>
                      </a:r>
                    </a:p>
                  </a:txBody>
                  <a:tcPr/>
                </a:tc>
                <a:extLst>
                  <a:ext uri="{0D108BD9-81ED-4DB2-BD59-A6C34878D82A}">
                    <a16:rowId xmlns:a16="http://schemas.microsoft.com/office/drawing/2014/main" val="4202726561"/>
                  </a:ext>
                </a:extLst>
              </a:tr>
              <a:tr h="370840">
                <a:tc>
                  <a:txBody>
                    <a:bodyPr/>
                    <a:lstStyle/>
                    <a:p>
                      <a:r>
                        <a:rPr lang="en-US" sz="1800" b="1" u="sng" dirty="0" smtClean="0">
                          <a:solidFill>
                            <a:srgbClr val="7030A0"/>
                          </a:solidFill>
                        </a:rPr>
                        <a:t>C</a:t>
                      </a:r>
                      <a:r>
                        <a:rPr lang="en-US" sz="1800" b="1" dirty="0" smtClean="0">
                          <a:solidFill>
                            <a:srgbClr val="7030A0"/>
                          </a:solidFill>
                        </a:rPr>
                        <a:t> </a:t>
                      </a:r>
                      <a:r>
                        <a:rPr lang="en-US" sz="1400" b="1" kern="1200" dirty="0" smtClean="0">
                          <a:solidFill>
                            <a:srgbClr val="7030A0"/>
                          </a:solidFill>
                          <a:effectLst/>
                          <a:latin typeface="+mn-lt"/>
                          <a:ea typeface="+mn-ea"/>
                          <a:cs typeface="+mn-cs"/>
                        </a:rPr>
                        <a:t>What are the CONCLUSION(S)?</a:t>
                      </a:r>
                      <a:endParaRPr lang="en-US" sz="1100" b="0" dirty="0">
                        <a:solidFill>
                          <a:srgbClr val="7030A0"/>
                        </a:solidFill>
                      </a:endParaRPr>
                    </a:p>
                  </a:txBody>
                  <a:tcPr/>
                </a:tc>
                <a:tc>
                  <a:txBody>
                    <a:bodyPr/>
                    <a:lstStyle/>
                    <a:p>
                      <a:pPr marL="169863" lvl="0" indent="-169863">
                        <a:buFont typeface="+mj-lt"/>
                        <a:buAutoNum type="romanUcPeriod"/>
                      </a:pPr>
                      <a:r>
                        <a:rPr lang="en-US" sz="1400" kern="1200" dirty="0" smtClean="0">
                          <a:solidFill>
                            <a:schemeClr val="dk1"/>
                          </a:solidFill>
                          <a:effectLst/>
                          <a:latin typeface="+mn-lt"/>
                          <a:ea typeface="+mn-ea"/>
                          <a:cs typeface="+mn-cs"/>
                        </a:rPr>
                        <a:t>Proper response</a:t>
                      </a:r>
                    </a:p>
                    <a:p>
                      <a:pPr marL="396875" lvl="1" indent="-169863">
                        <a:buFont typeface="+mj-lt"/>
                        <a:buAutoNum type="alphaLcPeriod"/>
                      </a:pPr>
                      <a:r>
                        <a:rPr lang="en-US" sz="1400" kern="1200" dirty="0" smtClean="0">
                          <a:solidFill>
                            <a:schemeClr val="dk1"/>
                          </a:solidFill>
                          <a:effectLst/>
                          <a:latin typeface="+mn-lt"/>
                          <a:ea typeface="+mn-ea"/>
                          <a:cs typeface="+mn-cs"/>
                        </a:rPr>
                        <a:t>Remarks in response to obviousness rejection do not comply with 37 CFR 1.111(b) and MPEP § 714.02; see also 707.07(a)</a:t>
                      </a:r>
                      <a:endParaRPr lang="en-US" sz="1400" dirty="0" smtClean="0">
                        <a:effectLst/>
                      </a:endParaRPr>
                    </a:p>
                    <a:p>
                      <a:pPr marL="396875" marR="0" lvl="1" indent="-169863" algn="l" defTabSz="457200" rtl="0" eaLnBrk="1" fontAlgn="auto" latinLnBrk="0" hangingPunct="1">
                        <a:lnSpc>
                          <a:spcPct val="100000"/>
                        </a:lnSpc>
                        <a:spcBef>
                          <a:spcPts val="0"/>
                        </a:spcBef>
                        <a:spcAft>
                          <a:spcPts val="0"/>
                        </a:spcAft>
                        <a:buClrTx/>
                        <a:buSzTx/>
                        <a:buFont typeface="+mj-lt"/>
                        <a:buAutoNum type="alphaLcPeriod"/>
                        <a:tabLst/>
                        <a:defRPr/>
                      </a:pPr>
                      <a:r>
                        <a:rPr lang="en-US" sz="1400" kern="1200" dirty="0" smtClean="0">
                          <a:solidFill>
                            <a:schemeClr val="dk1"/>
                          </a:solidFill>
                          <a:effectLst/>
                          <a:latin typeface="+mn-lt"/>
                          <a:ea typeface="+mn-ea"/>
                          <a:cs typeface="+mn-cs"/>
                        </a:rPr>
                        <a:t>Still considered bona fide attempt and accepted as complete response</a:t>
                      </a:r>
                      <a:endParaRPr lang="en-US" sz="1400" dirty="0" smtClean="0">
                        <a:effectLst/>
                      </a:endParaRPr>
                    </a:p>
                    <a:p>
                      <a:pPr marL="169863" lvl="0" indent="-169863">
                        <a:buFont typeface="+mj-lt"/>
                        <a:buAutoNum type="romanUcPeriod"/>
                      </a:pPr>
                      <a:r>
                        <a:rPr lang="en-US" sz="1400" kern="1200" dirty="0" smtClean="0">
                          <a:solidFill>
                            <a:schemeClr val="dk1"/>
                          </a:solidFill>
                          <a:effectLst/>
                          <a:latin typeface="+mn-lt"/>
                          <a:ea typeface="+mn-ea"/>
                          <a:cs typeface="+mn-cs"/>
                        </a:rPr>
                        <a:t>Obviousness: Rejection is proper and will be maintained</a:t>
                      </a:r>
                      <a:endParaRPr lang="en-US" sz="1400" dirty="0" smtClean="0">
                        <a:effectLst/>
                      </a:endParaRPr>
                    </a:p>
                  </a:txBody>
                  <a:tcPr/>
                </a:tc>
                <a:extLst>
                  <a:ext uri="{0D108BD9-81ED-4DB2-BD59-A6C34878D82A}">
                    <a16:rowId xmlns:a16="http://schemas.microsoft.com/office/drawing/2014/main" val="946882880"/>
                  </a:ext>
                </a:extLst>
              </a:tr>
            </a:tbl>
          </a:graphicData>
        </a:graphic>
      </p:graphicFrame>
      <p:sp>
        <p:nvSpPr>
          <p:cNvPr id="4" name="Slide Number Placeholder 3"/>
          <p:cNvSpPr>
            <a:spLocks noGrp="1"/>
          </p:cNvSpPr>
          <p:nvPr>
            <p:ph type="sldNum" sz="quarter" idx="12"/>
          </p:nvPr>
        </p:nvSpPr>
        <p:spPr/>
        <p:txBody>
          <a:bodyPr/>
          <a:lstStyle/>
          <a:p>
            <a:fld id="{92DA454B-C859-4892-B9FA-68B588C9F547}" type="slidenum">
              <a:rPr lang="en-US" smtClean="0"/>
              <a:t>48</a:t>
            </a:fld>
            <a:endParaRPr lang="en-US"/>
          </a:p>
        </p:txBody>
      </p:sp>
      <p:sp>
        <p:nvSpPr>
          <p:cNvPr id="2" name="Date Placeholder 1"/>
          <p:cNvSpPr>
            <a:spLocks noGrp="1"/>
          </p:cNvSpPr>
          <p:nvPr>
            <p:ph type="dt" sz="half" idx="10"/>
          </p:nvPr>
        </p:nvSpPr>
        <p:spPr>
          <a:xfrm>
            <a:off x="457200" y="5307827"/>
            <a:ext cx="2133600" cy="303212"/>
          </a:xfrm>
        </p:spPr>
        <p:txBody>
          <a:bodyPr/>
          <a:lstStyle/>
          <a:p>
            <a:r>
              <a:rPr lang="en-US" smtClean="0"/>
              <a:t>Summer/Fall 2018</a:t>
            </a:r>
            <a:endParaRPr lang="en-US" dirty="0"/>
          </a:p>
        </p:txBody>
      </p:sp>
    </p:spTree>
    <p:extLst>
      <p:ext uri="{BB962C8B-B14F-4D97-AF65-F5344CB8AC3E}">
        <p14:creationId xmlns:p14="http://schemas.microsoft.com/office/powerpoint/2010/main" val="38525298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650664" y="267542"/>
            <a:ext cx="1366336" cy="276999"/>
          </a:xfrm>
          <a:prstGeom prst="rect">
            <a:avLst/>
          </a:prstGeom>
          <a:noFill/>
        </p:spPr>
        <p:txBody>
          <a:bodyPr wrap="none" rtlCol="0">
            <a:spAutoFit/>
          </a:bodyPr>
          <a:lstStyle/>
          <a:p>
            <a:r>
              <a:rPr lang="en-US" sz="1200" dirty="0" smtClean="0"/>
              <a:t>Worksheet Pg. 17</a:t>
            </a:r>
            <a:endParaRPr lang="en-US" sz="1200" dirty="0"/>
          </a:p>
        </p:txBody>
      </p:sp>
      <p:sp>
        <p:nvSpPr>
          <p:cNvPr id="6" name="Title 5"/>
          <p:cNvSpPr>
            <a:spLocks noGrp="1"/>
          </p:cNvSpPr>
          <p:nvPr>
            <p:ph type="title"/>
          </p:nvPr>
        </p:nvSpPr>
        <p:spPr/>
        <p:txBody>
          <a:bodyPr>
            <a:noAutofit/>
          </a:bodyPr>
          <a:lstStyle/>
          <a:p>
            <a:r>
              <a:rPr lang="en-US" sz="3000" dirty="0" smtClean="0"/>
              <a:t>Electrical </a:t>
            </a:r>
            <a:r>
              <a:rPr lang="en-US" sz="3000" dirty="0"/>
              <a:t>Example A</a:t>
            </a:r>
            <a:r>
              <a:rPr lang="en-US" sz="3000" dirty="0" smtClean="0"/>
              <a:t>: </a:t>
            </a:r>
            <a:r>
              <a:rPr lang="en-US" sz="3000" dirty="0"/>
              <a:t>Sample Examiner’s Reply to Attorney Arguments</a:t>
            </a:r>
          </a:p>
        </p:txBody>
      </p:sp>
      <p:sp>
        <p:nvSpPr>
          <p:cNvPr id="5" name="Content Placeholder 4"/>
          <p:cNvSpPr>
            <a:spLocks noGrp="1"/>
          </p:cNvSpPr>
          <p:nvPr>
            <p:ph idx="1"/>
          </p:nvPr>
        </p:nvSpPr>
        <p:spPr>
          <a:xfrm>
            <a:off x="457200" y="1407030"/>
            <a:ext cx="6972300" cy="4083627"/>
          </a:xfrm>
        </p:spPr>
        <p:txBody>
          <a:bodyPr>
            <a:normAutofit fontScale="55000" lnSpcReduction="20000"/>
          </a:bodyPr>
          <a:lstStyle/>
          <a:p>
            <a:pPr marL="0" indent="0" defTabSz="228600">
              <a:buNone/>
            </a:pPr>
            <a:r>
              <a:rPr lang="en-US" dirty="0" smtClean="0"/>
              <a:t>	</a:t>
            </a:r>
            <a:r>
              <a:rPr lang="en-US" sz="3200" dirty="0" smtClean="0"/>
              <a:t>The </a:t>
            </a:r>
            <a:r>
              <a:rPr lang="en-US" sz="3200" dirty="0"/>
              <a:t>Remarks of July 13, 2018 have been fully considered.  However, the rejection of claim 1 under 35 U.S.C</a:t>
            </a:r>
            <a:r>
              <a:rPr lang="en-US" sz="3200" dirty="0" smtClean="0"/>
              <a:t>. </a:t>
            </a:r>
            <a:r>
              <a:rPr lang="en-US" sz="3200" dirty="0"/>
              <a:t>§</a:t>
            </a:r>
            <a:r>
              <a:rPr lang="en-US" sz="3200" dirty="0" smtClean="0"/>
              <a:t> </a:t>
            </a:r>
            <a:r>
              <a:rPr lang="en-US" sz="3200" dirty="0"/>
              <a:t>103 as unpatentable over </a:t>
            </a:r>
            <a:r>
              <a:rPr lang="en-US" sz="3200" dirty="0" err="1"/>
              <a:t>Seger</a:t>
            </a:r>
            <a:r>
              <a:rPr lang="en-US" sz="3200" dirty="0"/>
              <a:t> in view of Mason is determined to be proper and is, therefore, </a:t>
            </a:r>
            <a:r>
              <a:rPr lang="en-US" sz="3200" dirty="0" smtClean="0"/>
              <a:t>maintained.</a:t>
            </a:r>
          </a:p>
          <a:p>
            <a:pPr marL="0" indent="0" defTabSz="228600">
              <a:buNone/>
            </a:pPr>
            <a:r>
              <a:rPr lang="en-US" sz="3200" dirty="0" smtClean="0"/>
              <a:t>	</a:t>
            </a:r>
            <a:r>
              <a:rPr lang="en-US" sz="3200" dirty="0" smtClean="0">
                <a:solidFill>
                  <a:srgbClr val="00B050"/>
                </a:solidFill>
              </a:rPr>
              <a:t>On page </a:t>
            </a:r>
            <a:r>
              <a:rPr lang="en-US" sz="3200" dirty="0">
                <a:solidFill>
                  <a:srgbClr val="00B050"/>
                </a:solidFill>
              </a:rPr>
              <a:t>2 of the remarks, Applicant argues that the examiner has not established the obviousness of claim 1.  </a:t>
            </a:r>
            <a:r>
              <a:rPr lang="en-US" sz="3200" dirty="0">
                <a:solidFill>
                  <a:srgbClr val="0070C0"/>
                </a:solidFill>
              </a:rPr>
              <a:t>The requirements for a proper response to a rejection may be found in 37 CFR </a:t>
            </a:r>
            <a:r>
              <a:rPr lang="en-US" sz="3200" dirty="0" smtClean="0">
                <a:solidFill>
                  <a:srgbClr val="0070C0"/>
                </a:solidFill>
              </a:rPr>
              <a:t> </a:t>
            </a:r>
            <a:r>
              <a:rPr lang="en-US" sz="3200" dirty="0">
                <a:solidFill>
                  <a:srgbClr val="0070C0"/>
                </a:solidFill>
              </a:rPr>
              <a:t>1.111(b) and </a:t>
            </a:r>
            <a:r>
              <a:rPr lang="en-US" sz="3300" dirty="0">
                <a:solidFill>
                  <a:srgbClr val="0070C0"/>
                </a:solidFill>
              </a:rPr>
              <a:t>MPEP § 714.02; see also 707.07(a).</a:t>
            </a:r>
            <a:r>
              <a:rPr lang="en-US" sz="3200" dirty="0" smtClean="0"/>
              <a:t>  </a:t>
            </a:r>
            <a:r>
              <a:rPr lang="en-US" sz="3200" dirty="0">
                <a:solidFill>
                  <a:srgbClr val="FF0000"/>
                </a:solidFill>
              </a:rPr>
              <a:t>The remarks do not provide any specific reasons as to why either the findings of fact or the legal conclusion of obviousness is allegedly in error.  The legal decisions cited discuss various aspects of an obviousness analysis but Applicant’s remarks are only generalizations not tied to the facts of the cases.  </a:t>
            </a:r>
            <a:r>
              <a:rPr lang="en-US" sz="3200" dirty="0">
                <a:solidFill>
                  <a:srgbClr val="7030A0"/>
                </a:solidFill>
              </a:rPr>
              <a:t>Thus, the remarks in response to the obviousness rejection do not comply with 37 CFR </a:t>
            </a:r>
            <a:r>
              <a:rPr lang="en-US" sz="3200" dirty="0" smtClean="0">
                <a:solidFill>
                  <a:srgbClr val="7030A0"/>
                </a:solidFill>
              </a:rPr>
              <a:t>1.111(b) </a:t>
            </a:r>
            <a:r>
              <a:rPr lang="en-US" sz="3200" dirty="0">
                <a:solidFill>
                  <a:srgbClr val="7030A0"/>
                </a:solidFill>
              </a:rPr>
              <a:t>and MPEP § </a:t>
            </a:r>
            <a:r>
              <a:rPr lang="en-US" sz="3200" dirty="0" smtClean="0">
                <a:solidFill>
                  <a:srgbClr val="7030A0"/>
                </a:solidFill>
              </a:rPr>
              <a:t>714.02. </a:t>
            </a:r>
            <a:r>
              <a:rPr lang="en-US" sz="3200" dirty="0" smtClean="0">
                <a:solidFill>
                  <a:srgbClr val="FF0000"/>
                </a:solidFill>
              </a:rPr>
              <a:t> </a:t>
            </a:r>
            <a:r>
              <a:rPr lang="en-US" sz="3200" dirty="0">
                <a:solidFill>
                  <a:srgbClr val="7030A0"/>
                </a:solidFill>
              </a:rPr>
              <a:t>However, Applicant’s reply is considered to be a bona fide attempt at a response and is being accepted as a complete </a:t>
            </a:r>
            <a:r>
              <a:rPr lang="en-US" sz="3200" dirty="0" smtClean="0">
                <a:solidFill>
                  <a:srgbClr val="7030A0"/>
                </a:solidFill>
              </a:rPr>
              <a:t>response</a:t>
            </a:r>
            <a:r>
              <a:rPr lang="en-US" sz="3300" dirty="0" smtClean="0">
                <a:solidFill>
                  <a:srgbClr val="7030A0"/>
                </a:solidFill>
              </a:rPr>
              <a:t>. </a:t>
            </a:r>
            <a:endParaRPr lang="en-US" sz="3300" dirty="0">
              <a:solidFill>
                <a:srgbClr val="7030A0"/>
              </a:solidFill>
            </a:endParaRPr>
          </a:p>
        </p:txBody>
      </p:sp>
      <p:sp>
        <p:nvSpPr>
          <p:cNvPr id="7" name="Rectangular Callout 6"/>
          <p:cNvSpPr/>
          <p:nvPr/>
        </p:nvSpPr>
        <p:spPr>
          <a:xfrm>
            <a:off x="7544435" y="1357368"/>
            <a:ext cx="1422400" cy="561108"/>
          </a:xfrm>
          <a:prstGeom prst="wedgeRectCallout">
            <a:avLst>
              <a:gd name="adj1" fmla="val -75320"/>
              <a:gd name="adj2" fmla="val 70892"/>
            </a:avLst>
          </a:prstGeom>
          <a:noFill/>
          <a:ln w="12700" cap="flat" cmpd="sng" algn="ctr">
            <a:solidFill>
              <a:srgbClr val="00B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100" b="1" dirty="0">
                <a:solidFill>
                  <a:srgbClr val="00B050"/>
                </a:solidFill>
                <a:effectLst/>
                <a:ea typeface="Calibri" panose="020F0502020204030204" pitchFamily="34" charset="0"/>
                <a:cs typeface="Times New Roman" panose="02020603050405020304" pitchFamily="18" charset="0"/>
              </a:rPr>
              <a:t>ISSUE</a:t>
            </a:r>
            <a:r>
              <a:rPr lang="en-US" sz="1100" dirty="0">
                <a:solidFill>
                  <a:srgbClr val="00B050"/>
                </a:solidFill>
                <a:effectLst/>
                <a:ea typeface="Calibri" panose="020F0502020204030204" pitchFamily="34" charset="0"/>
                <a:cs typeface="Times New Roman" panose="02020603050405020304" pitchFamily="18" charset="0"/>
              </a:rPr>
              <a:t>:  A statement of the attorney’s position.</a:t>
            </a:r>
            <a:endParaRPr lang="en-US" sz="1400" dirty="0">
              <a:effectLst/>
              <a:ea typeface="Calibri" panose="020F0502020204030204" pitchFamily="34" charset="0"/>
              <a:cs typeface="Times New Roman" panose="02020603050405020304" pitchFamily="18" charset="0"/>
            </a:endParaRPr>
          </a:p>
        </p:txBody>
      </p:sp>
      <p:sp>
        <p:nvSpPr>
          <p:cNvPr id="8" name="Rectangular Callout 7"/>
          <p:cNvSpPr/>
          <p:nvPr/>
        </p:nvSpPr>
        <p:spPr>
          <a:xfrm>
            <a:off x="7569835" y="1997504"/>
            <a:ext cx="1397000" cy="1283374"/>
          </a:xfrm>
          <a:prstGeom prst="wedgeRectCallout">
            <a:avLst>
              <a:gd name="adj1" fmla="val -64949"/>
              <a:gd name="adj2" fmla="val 25274"/>
            </a:avLst>
          </a:prstGeom>
          <a:noFill/>
          <a:ln w="12700"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100" b="1" dirty="0">
                <a:solidFill>
                  <a:srgbClr val="0070C0"/>
                </a:solidFill>
                <a:effectLst/>
                <a:ea typeface="Calibri" panose="020F0502020204030204" pitchFamily="34" charset="0"/>
                <a:cs typeface="Times New Roman" panose="02020603050405020304" pitchFamily="18" charset="0"/>
              </a:rPr>
              <a:t>RULE</a:t>
            </a:r>
            <a:r>
              <a:rPr lang="en-US" sz="1100" dirty="0">
                <a:solidFill>
                  <a:srgbClr val="0070C0"/>
                </a:solidFill>
                <a:effectLst/>
                <a:ea typeface="Calibri" panose="020F0502020204030204" pitchFamily="34" charset="0"/>
                <a:cs typeface="Times New Roman" panose="02020603050405020304" pitchFamily="18" charset="0"/>
              </a:rPr>
              <a:t>:  </a:t>
            </a:r>
            <a:r>
              <a:rPr lang="en-US" sz="1100" dirty="0" smtClean="0">
                <a:solidFill>
                  <a:srgbClr val="0070C0"/>
                </a:solidFill>
                <a:effectLst/>
                <a:ea typeface="Calibri" panose="020F0502020204030204" pitchFamily="34" charset="0"/>
                <a:cs typeface="Times New Roman" panose="02020603050405020304" pitchFamily="18" charset="0"/>
              </a:rPr>
              <a:t>First </a:t>
            </a:r>
            <a:r>
              <a:rPr lang="en-US" sz="1100" dirty="0">
                <a:solidFill>
                  <a:srgbClr val="0070C0"/>
                </a:solidFill>
                <a:effectLst/>
                <a:ea typeface="Calibri" panose="020F0502020204030204" pitchFamily="34" charset="0"/>
                <a:cs typeface="Times New Roman" panose="02020603050405020304" pitchFamily="18" charset="0"/>
              </a:rPr>
              <a:t>rule </a:t>
            </a:r>
            <a:r>
              <a:rPr lang="en-US" sz="1100" dirty="0" smtClean="0">
                <a:solidFill>
                  <a:srgbClr val="0070C0"/>
                </a:solidFill>
                <a:effectLst/>
                <a:ea typeface="Calibri" panose="020F0502020204030204" pitchFamily="34" charset="0"/>
                <a:cs typeface="Times New Roman" panose="02020603050405020304" pitchFamily="18" charset="0"/>
              </a:rPr>
              <a:t>about </a:t>
            </a:r>
            <a:r>
              <a:rPr lang="en-US" sz="1100" dirty="0">
                <a:solidFill>
                  <a:srgbClr val="0070C0"/>
                </a:solidFill>
                <a:effectLst/>
                <a:ea typeface="Calibri" panose="020F0502020204030204" pitchFamily="34" charset="0"/>
                <a:cs typeface="Times New Roman" panose="02020603050405020304" pitchFamily="18" charset="0"/>
              </a:rPr>
              <a:t>proper responses.  This section would not be needed if the response were proper.  </a:t>
            </a:r>
            <a:endParaRPr lang="en-US" sz="1400" dirty="0">
              <a:effectLst/>
              <a:ea typeface="Calibri" panose="020F0502020204030204" pitchFamily="34" charset="0"/>
              <a:cs typeface="Times New Roman" panose="02020603050405020304" pitchFamily="18" charset="0"/>
            </a:endParaRPr>
          </a:p>
        </p:txBody>
      </p:sp>
      <p:sp>
        <p:nvSpPr>
          <p:cNvPr id="9" name="Rectangular Callout 8"/>
          <p:cNvSpPr/>
          <p:nvPr/>
        </p:nvSpPr>
        <p:spPr>
          <a:xfrm>
            <a:off x="7571105" y="3344749"/>
            <a:ext cx="1428750" cy="1013114"/>
          </a:xfrm>
          <a:prstGeom prst="wedgeRectCallout">
            <a:avLst>
              <a:gd name="adj1" fmla="val -62808"/>
              <a:gd name="adj2" fmla="val -20456"/>
            </a:avLst>
          </a:prstGeom>
          <a:noFill/>
          <a:ln w="127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100" b="1" dirty="0">
                <a:solidFill>
                  <a:srgbClr val="FF0000"/>
                </a:solidFill>
                <a:effectLst/>
                <a:ea typeface="Calibri" panose="020F0502020204030204" pitchFamily="34" charset="0"/>
                <a:cs typeface="Times New Roman" panose="02020603050405020304" pitchFamily="18" charset="0"/>
              </a:rPr>
              <a:t>ANALYSIS</a:t>
            </a:r>
            <a:r>
              <a:rPr lang="en-US" sz="1100" dirty="0">
                <a:solidFill>
                  <a:srgbClr val="FF0000"/>
                </a:solidFill>
                <a:effectLst/>
                <a:ea typeface="Calibri" panose="020F0502020204030204" pitchFamily="34" charset="0"/>
                <a:cs typeface="Times New Roman" panose="02020603050405020304" pitchFamily="18" charset="0"/>
              </a:rPr>
              <a:t>:  </a:t>
            </a:r>
            <a:r>
              <a:rPr lang="en-US" sz="1100" dirty="0" smtClean="0">
                <a:solidFill>
                  <a:srgbClr val="FF0000"/>
                </a:solidFill>
                <a:effectLst/>
                <a:ea typeface="Calibri" panose="020F0502020204030204" pitchFamily="34" charset="0"/>
                <a:cs typeface="Times New Roman" panose="02020603050405020304" pitchFamily="18" charset="0"/>
              </a:rPr>
              <a:t>Examiner </a:t>
            </a:r>
            <a:r>
              <a:rPr lang="en-US" sz="1100" dirty="0">
                <a:solidFill>
                  <a:srgbClr val="FF0000"/>
                </a:solidFill>
                <a:effectLst/>
                <a:ea typeface="Calibri" panose="020F0502020204030204" pitchFamily="34" charset="0"/>
                <a:cs typeface="Times New Roman" panose="02020603050405020304" pitchFamily="18" charset="0"/>
              </a:rPr>
              <a:t>explains why the response does not comply with the rule.  </a:t>
            </a:r>
            <a:endParaRPr lang="en-US" sz="1400" dirty="0">
              <a:effectLst/>
              <a:ea typeface="Calibri" panose="020F0502020204030204" pitchFamily="34" charset="0"/>
              <a:cs typeface="Times New Roman" panose="02020603050405020304" pitchFamily="18" charset="0"/>
            </a:endParaRPr>
          </a:p>
        </p:txBody>
      </p:sp>
      <p:sp>
        <p:nvSpPr>
          <p:cNvPr id="10" name="Rectangular Callout 9"/>
          <p:cNvSpPr/>
          <p:nvPr/>
        </p:nvSpPr>
        <p:spPr>
          <a:xfrm>
            <a:off x="7553960" y="4420381"/>
            <a:ext cx="1463040" cy="905380"/>
          </a:xfrm>
          <a:prstGeom prst="wedgeRectCallout">
            <a:avLst>
              <a:gd name="adj1" fmla="val -67133"/>
              <a:gd name="adj2" fmla="val -16938"/>
            </a:avLst>
          </a:prstGeom>
          <a:noFill/>
          <a:ln w="12700" cap="flat" cmpd="sng" algn="ctr">
            <a:solidFill>
              <a:srgbClr val="7030A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100" b="1" dirty="0">
                <a:solidFill>
                  <a:srgbClr val="7030A0"/>
                </a:solidFill>
                <a:effectLst/>
                <a:ea typeface="Calibri" panose="020F0502020204030204" pitchFamily="34" charset="0"/>
                <a:cs typeface="Times New Roman" panose="02020603050405020304" pitchFamily="18" charset="0"/>
              </a:rPr>
              <a:t>CONCLUSION</a:t>
            </a:r>
            <a:r>
              <a:rPr lang="en-US" sz="1100" dirty="0">
                <a:solidFill>
                  <a:srgbClr val="7030A0"/>
                </a:solidFill>
                <a:effectLst/>
                <a:ea typeface="Calibri" panose="020F0502020204030204" pitchFamily="34" charset="0"/>
                <a:cs typeface="Times New Roman" panose="02020603050405020304" pitchFamily="18" charset="0"/>
              </a:rPr>
              <a:t>:  Brief statement of the conclusion reached by applying the rule.  </a:t>
            </a:r>
            <a:endParaRPr lang="en-US" sz="1400" dirty="0">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2DA454B-C859-4892-B9FA-68B588C9F547}" type="slidenum">
              <a:rPr lang="en-US" smtClean="0"/>
              <a:t>49</a:t>
            </a:fld>
            <a:endParaRPr lang="en-US"/>
          </a:p>
        </p:txBody>
      </p:sp>
      <p:sp>
        <p:nvSpPr>
          <p:cNvPr id="2" name="Date Placeholder 1"/>
          <p:cNvSpPr>
            <a:spLocks noGrp="1"/>
          </p:cNvSpPr>
          <p:nvPr>
            <p:ph type="dt" sz="half" idx="10"/>
          </p:nvPr>
        </p:nvSpPr>
        <p:spPr/>
        <p:txBody>
          <a:bodyPr/>
          <a:lstStyle/>
          <a:p>
            <a:r>
              <a:rPr lang="en-US" smtClean="0"/>
              <a:t>Summer/Fall 2018</a:t>
            </a:r>
            <a:endParaRPr lang="en-US" dirty="0"/>
          </a:p>
        </p:txBody>
      </p:sp>
    </p:spTree>
    <p:extLst>
      <p:ext uri="{BB962C8B-B14F-4D97-AF65-F5344CB8AC3E}">
        <p14:creationId xmlns:p14="http://schemas.microsoft.com/office/powerpoint/2010/main" val="2775681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8022"/>
            <a:ext cx="8229600" cy="567647"/>
          </a:xfrm>
        </p:spPr>
        <p:txBody>
          <a:bodyPr>
            <a:noAutofit/>
          </a:bodyPr>
          <a:lstStyle/>
          <a:p>
            <a:r>
              <a:rPr lang="en-US" sz="3000" dirty="0">
                <a:solidFill>
                  <a:srgbClr val="00B050"/>
                </a:solidFill>
              </a:rPr>
              <a:t>I</a:t>
            </a:r>
            <a:r>
              <a:rPr lang="en-US" sz="3000" dirty="0">
                <a:solidFill>
                  <a:srgbClr val="0070C0"/>
                </a:solidFill>
              </a:rPr>
              <a:t>R</a:t>
            </a:r>
            <a:r>
              <a:rPr lang="en-US" sz="3000" u="sng" dirty="0">
                <a:solidFill>
                  <a:srgbClr val="FF0000"/>
                </a:solidFill>
              </a:rPr>
              <a:t>A</a:t>
            </a:r>
            <a:r>
              <a:rPr lang="en-US" sz="3000" dirty="0">
                <a:solidFill>
                  <a:srgbClr val="7030A0"/>
                </a:solidFill>
              </a:rPr>
              <a:t>C</a:t>
            </a:r>
            <a:r>
              <a:rPr lang="en-US" sz="3000" dirty="0"/>
              <a:t> - </a:t>
            </a:r>
            <a:r>
              <a:rPr lang="en-US" sz="3000" dirty="0">
                <a:solidFill>
                  <a:srgbClr val="FF0000"/>
                </a:solidFill>
              </a:rPr>
              <a:t>Analysis</a:t>
            </a:r>
            <a:endParaRPr lang="en-US" sz="3000" dirty="0"/>
          </a:p>
        </p:txBody>
      </p:sp>
      <p:sp>
        <p:nvSpPr>
          <p:cNvPr id="5" name="Content Placeholder 4"/>
          <p:cNvSpPr>
            <a:spLocks noGrp="1"/>
          </p:cNvSpPr>
          <p:nvPr>
            <p:ph idx="1"/>
          </p:nvPr>
        </p:nvSpPr>
        <p:spPr>
          <a:xfrm>
            <a:off x="477078" y="1007166"/>
            <a:ext cx="8229600" cy="3901051"/>
          </a:xfrm>
        </p:spPr>
        <p:txBody>
          <a:bodyPr/>
          <a:lstStyle/>
          <a:p>
            <a:r>
              <a:rPr lang="en-US" dirty="0"/>
              <a:t>The analysis is </a:t>
            </a:r>
            <a:r>
              <a:rPr lang="en-US" b="1" dirty="0"/>
              <a:t>an explanation of how the rule applies to the facts of the application being examined</a:t>
            </a:r>
            <a:r>
              <a:rPr lang="en-US" dirty="0"/>
              <a:t>.  </a:t>
            </a:r>
          </a:p>
          <a:p>
            <a:r>
              <a:rPr lang="en-US" dirty="0"/>
              <a:t>It is likely to be the most lengthy of the IRAC elements.  </a:t>
            </a:r>
          </a:p>
          <a:p>
            <a:r>
              <a:rPr lang="en-US" dirty="0"/>
              <a:t>It is not a mere restatement of the rejection.    </a:t>
            </a:r>
          </a:p>
        </p:txBody>
      </p:sp>
      <p:sp>
        <p:nvSpPr>
          <p:cNvPr id="4" name="Slide Number Placeholder 3"/>
          <p:cNvSpPr>
            <a:spLocks noGrp="1"/>
          </p:cNvSpPr>
          <p:nvPr>
            <p:ph type="sldNum" sz="quarter" idx="12"/>
          </p:nvPr>
        </p:nvSpPr>
        <p:spPr/>
        <p:txBody>
          <a:bodyPr/>
          <a:lstStyle/>
          <a:p>
            <a:fld id="{92DA454B-C859-4892-B9FA-68B588C9F547}" type="slidenum">
              <a:rPr lang="en-US" smtClean="0"/>
              <a:t>5</a:t>
            </a:fld>
            <a:endParaRPr lang="en-US"/>
          </a:p>
        </p:txBody>
      </p:sp>
      <p:sp>
        <p:nvSpPr>
          <p:cNvPr id="2" name="Date Placeholder 1"/>
          <p:cNvSpPr>
            <a:spLocks noGrp="1"/>
          </p:cNvSpPr>
          <p:nvPr>
            <p:ph type="dt" sz="half" idx="10"/>
          </p:nvPr>
        </p:nvSpPr>
        <p:spPr/>
        <p:txBody>
          <a:bodyPr/>
          <a:lstStyle/>
          <a:p>
            <a:r>
              <a:rPr lang="en-US" smtClean="0"/>
              <a:t>Summer/Fall 2018</a:t>
            </a:r>
            <a:endParaRPr lang="en-US" dirty="0"/>
          </a:p>
        </p:txBody>
      </p:sp>
    </p:spTree>
    <p:extLst>
      <p:ext uri="{BB962C8B-B14F-4D97-AF65-F5344CB8AC3E}">
        <p14:creationId xmlns:p14="http://schemas.microsoft.com/office/powerpoint/2010/main" val="33132283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662209" y="239522"/>
            <a:ext cx="1366336" cy="276999"/>
          </a:xfrm>
          <a:prstGeom prst="rect">
            <a:avLst/>
          </a:prstGeom>
          <a:noFill/>
        </p:spPr>
        <p:txBody>
          <a:bodyPr wrap="none" rtlCol="0">
            <a:spAutoFit/>
          </a:bodyPr>
          <a:lstStyle/>
          <a:p>
            <a:r>
              <a:rPr lang="en-US" sz="1200" dirty="0" smtClean="0"/>
              <a:t>Worksheet Pg. 17</a:t>
            </a:r>
            <a:endParaRPr lang="en-US" sz="1200" dirty="0"/>
          </a:p>
        </p:txBody>
      </p:sp>
      <p:sp>
        <p:nvSpPr>
          <p:cNvPr id="6" name="Title 5"/>
          <p:cNvSpPr>
            <a:spLocks noGrp="1"/>
          </p:cNvSpPr>
          <p:nvPr>
            <p:ph type="title"/>
          </p:nvPr>
        </p:nvSpPr>
        <p:spPr/>
        <p:txBody>
          <a:bodyPr>
            <a:noAutofit/>
          </a:bodyPr>
          <a:lstStyle/>
          <a:p>
            <a:r>
              <a:rPr lang="en-US" sz="3000" dirty="0"/>
              <a:t>Electrical Example A: Sample Examiner’s Reply to Attorney </a:t>
            </a:r>
            <a:r>
              <a:rPr lang="en-US" sz="3000" dirty="0" smtClean="0"/>
              <a:t>Arguments (</a:t>
            </a:r>
            <a:r>
              <a:rPr lang="en-US" sz="3000" i="1" dirty="0" smtClean="0"/>
              <a:t>cont</a:t>
            </a:r>
            <a:r>
              <a:rPr lang="en-US" sz="3000" dirty="0" smtClean="0"/>
              <a:t>.)</a:t>
            </a:r>
            <a:endParaRPr lang="en-US" sz="3000" dirty="0"/>
          </a:p>
        </p:txBody>
      </p:sp>
      <p:sp>
        <p:nvSpPr>
          <p:cNvPr id="5" name="Content Placeholder 4"/>
          <p:cNvSpPr>
            <a:spLocks noGrp="1"/>
          </p:cNvSpPr>
          <p:nvPr>
            <p:ph idx="1"/>
          </p:nvPr>
        </p:nvSpPr>
        <p:spPr>
          <a:xfrm>
            <a:off x="457200" y="1447584"/>
            <a:ext cx="7148945" cy="3849904"/>
          </a:xfrm>
        </p:spPr>
        <p:txBody>
          <a:bodyPr>
            <a:normAutofit fontScale="70000" lnSpcReduction="20000"/>
          </a:bodyPr>
          <a:lstStyle/>
          <a:p>
            <a:pPr marL="0" indent="0" defTabSz="228600">
              <a:buNone/>
            </a:pPr>
            <a:r>
              <a:rPr lang="en-US" dirty="0" smtClean="0"/>
              <a:t>	</a:t>
            </a:r>
            <a:r>
              <a:rPr lang="en-US" dirty="0" smtClean="0">
                <a:solidFill>
                  <a:srgbClr val="00B050"/>
                </a:solidFill>
              </a:rPr>
              <a:t>Regarding the substance of the examiner’s obviousness rejection as argued on page 2 of the remarks, </a:t>
            </a:r>
            <a:r>
              <a:rPr lang="en-US" dirty="0" smtClean="0">
                <a:solidFill>
                  <a:srgbClr val="0070C0"/>
                </a:solidFill>
              </a:rPr>
              <a:t>the </a:t>
            </a:r>
            <a:r>
              <a:rPr lang="en-US" dirty="0">
                <a:solidFill>
                  <a:srgbClr val="0070C0"/>
                </a:solidFill>
              </a:rPr>
              <a:t>requirements for </a:t>
            </a:r>
            <a:r>
              <a:rPr lang="en-US" dirty="0" smtClean="0">
                <a:solidFill>
                  <a:srgbClr val="0070C0"/>
                </a:solidFill>
              </a:rPr>
              <a:t>obviousness </a:t>
            </a:r>
            <a:r>
              <a:rPr lang="en-US" dirty="0">
                <a:solidFill>
                  <a:srgbClr val="0070C0"/>
                </a:solidFill>
              </a:rPr>
              <a:t>are discussed in MPEP § 2142.  </a:t>
            </a:r>
            <a:r>
              <a:rPr lang="en-US" dirty="0" smtClean="0">
                <a:solidFill>
                  <a:srgbClr val="FF0000"/>
                </a:solidFill>
              </a:rPr>
              <a:t>As explained in the previous Office action, the </a:t>
            </a:r>
            <a:r>
              <a:rPr lang="en-US" dirty="0">
                <a:solidFill>
                  <a:srgbClr val="FF0000"/>
                </a:solidFill>
              </a:rPr>
              <a:t>only difference between claim 1 and the teachings of </a:t>
            </a:r>
            <a:r>
              <a:rPr lang="en-US" dirty="0" err="1">
                <a:solidFill>
                  <a:srgbClr val="FF0000"/>
                </a:solidFill>
              </a:rPr>
              <a:t>Seger</a:t>
            </a:r>
            <a:r>
              <a:rPr lang="en-US" dirty="0">
                <a:solidFill>
                  <a:srgbClr val="FF0000"/>
                </a:solidFill>
              </a:rPr>
              <a:t> is the setting of pre-reserved paths or routes for transmitting data which is taught by Mason in the prior art.  </a:t>
            </a:r>
            <a:r>
              <a:rPr lang="en-US" dirty="0" smtClean="0">
                <a:solidFill>
                  <a:srgbClr val="FF0000"/>
                </a:solidFill>
              </a:rPr>
              <a:t>Therefore, as also explained </a:t>
            </a:r>
            <a:r>
              <a:rPr lang="en-US" dirty="0">
                <a:solidFill>
                  <a:srgbClr val="FF0000"/>
                </a:solidFill>
              </a:rPr>
              <a:t>in the </a:t>
            </a:r>
            <a:r>
              <a:rPr lang="en-US" dirty="0" smtClean="0">
                <a:solidFill>
                  <a:srgbClr val="FF0000"/>
                </a:solidFill>
              </a:rPr>
              <a:t>previous Office </a:t>
            </a:r>
            <a:r>
              <a:rPr lang="en-US" dirty="0">
                <a:solidFill>
                  <a:srgbClr val="FF0000"/>
                </a:solidFill>
              </a:rPr>
              <a:t>action, one of ordinary skill in the art would reasonably have expected that implementing the pre-reserved paths of Mason into the </a:t>
            </a:r>
            <a:r>
              <a:rPr lang="en-US" dirty="0" err="1">
                <a:solidFill>
                  <a:srgbClr val="FF0000"/>
                </a:solidFill>
              </a:rPr>
              <a:t>Seger</a:t>
            </a:r>
            <a:r>
              <a:rPr lang="en-US" dirty="0">
                <a:solidFill>
                  <a:srgbClr val="FF0000"/>
                </a:solidFill>
              </a:rPr>
              <a:t> cryptography system would have been </a:t>
            </a:r>
            <a:r>
              <a:rPr lang="en-US" dirty="0" smtClean="0">
                <a:solidFill>
                  <a:srgbClr val="FF0000"/>
                </a:solidFill>
              </a:rPr>
              <a:t>obvious to one of ordinary skill </a:t>
            </a:r>
            <a:r>
              <a:rPr lang="en-US" dirty="0">
                <a:solidFill>
                  <a:srgbClr val="FF0000"/>
                </a:solidFill>
              </a:rPr>
              <a:t>and have resulted in a more efficient system as suggested by Mason.  </a:t>
            </a:r>
            <a:r>
              <a:rPr lang="en-US" dirty="0">
                <a:solidFill>
                  <a:srgbClr val="7030A0"/>
                </a:solidFill>
              </a:rPr>
              <a:t>The rejection of claim 1 as obvious over </a:t>
            </a:r>
            <a:r>
              <a:rPr lang="en-US" dirty="0" err="1">
                <a:solidFill>
                  <a:srgbClr val="7030A0"/>
                </a:solidFill>
              </a:rPr>
              <a:t>Seger</a:t>
            </a:r>
            <a:r>
              <a:rPr lang="en-US" dirty="0">
                <a:solidFill>
                  <a:srgbClr val="7030A0"/>
                </a:solidFill>
              </a:rPr>
              <a:t> in view of Mason is, therefore, maintained.</a:t>
            </a:r>
          </a:p>
        </p:txBody>
      </p:sp>
      <p:sp>
        <p:nvSpPr>
          <p:cNvPr id="7" name="Rectangular Callout 6"/>
          <p:cNvSpPr/>
          <p:nvPr/>
        </p:nvSpPr>
        <p:spPr>
          <a:xfrm>
            <a:off x="7578580" y="1144372"/>
            <a:ext cx="1422400" cy="622932"/>
          </a:xfrm>
          <a:prstGeom prst="wedgeRectCallout">
            <a:avLst>
              <a:gd name="adj1" fmla="val -64898"/>
              <a:gd name="adj2" fmla="val 32731"/>
            </a:avLst>
          </a:prstGeom>
          <a:noFill/>
          <a:ln w="12700" cap="flat" cmpd="sng" algn="ctr">
            <a:solidFill>
              <a:srgbClr val="00B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100" b="1" dirty="0">
                <a:solidFill>
                  <a:srgbClr val="00B050"/>
                </a:solidFill>
                <a:effectLst/>
                <a:ea typeface="Calibri" panose="020F0502020204030204" pitchFamily="34" charset="0"/>
                <a:cs typeface="Times New Roman" panose="02020603050405020304" pitchFamily="18" charset="0"/>
              </a:rPr>
              <a:t>ISSUE</a:t>
            </a:r>
            <a:r>
              <a:rPr lang="en-US" sz="1100" dirty="0">
                <a:solidFill>
                  <a:srgbClr val="00B050"/>
                </a:solidFill>
                <a:effectLst/>
                <a:ea typeface="Calibri" panose="020F0502020204030204" pitchFamily="34" charset="0"/>
                <a:cs typeface="Times New Roman" panose="02020603050405020304" pitchFamily="18" charset="0"/>
              </a:rPr>
              <a:t>:  A statement of the attorney’s position.</a:t>
            </a:r>
            <a:endParaRPr lang="en-US" sz="1400" dirty="0">
              <a:effectLst/>
              <a:ea typeface="Calibri" panose="020F0502020204030204" pitchFamily="34" charset="0"/>
              <a:cs typeface="Times New Roman" panose="02020603050405020304" pitchFamily="18" charset="0"/>
            </a:endParaRPr>
          </a:p>
        </p:txBody>
      </p:sp>
      <p:sp>
        <p:nvSpPr>
          <p:cNvPr id="8" name="Rectangular Callout 7"/>
          <p:cNvSpPr/>
          <p:nvPr/>
        </p:nvSpPr>
        <p:spPr>
          <a:xfrm>
            <a:off x="7606145" y="1881868"/>
            <a:ext cx="1390650" cy="845519"/>
          </a:xfrm>
          <a:prstGeom prst="wedgeRectCallout">
            <a:avLst>
              <a:gd name="adj1" fmla="val -66641"/>
              <a:gd name="adj2" fmla="val -31341"/>
            </a:avLst>
          </a:prstGeom>
          <a:noFill/>
          <a:ln w="12700"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100" b="1" dirty="0">
                <a:solidFill>
                  <a:srgbClr val="0070C0"/>
                </a:solidFill>
                <a:effectLst/>
                <a:ea typeface="Calibri" panose="020F0502020204030204" pitchFamily="34" charset="0"/>
                <a:cs typeface="Times New Roman" panose="02020603050405020304" pitchFamily="18" charset="0"/>
              </a:rPr>
              <a:t>RULE</a:t>
            </a:r>
            <a:r>
              <a:rPr lang="en-US" sz="1100" dirty="0">
                <a:solidFill>
                  <a:srgbClr val="0070C0"/>
                </a:solidFill>
                <a:effectLst/>
                <a:ea typeface="Calibri" panose="020F0502020204030204" pitchFamily="34" charset="0"/>
                <a:cs typeface="Times New Roman" panose="02020603050405020304" pitchFamily="18" charset="0"/>
              </a:rPr>
              <a:t>:  </a:t>
            </a:r>
            <a:r>
              <a:rPr lang="en-US" sz="1100" dirty="0" smtClean="0">
                <a:solidFill>
                  <a:srgbClr val="0070C0"/>
                </a:solidFill>
                <a:effectLst/>
                <a:ea typeface="Calibri" panose="020F0502020204030204" pitchFamily="34" charset="0"/>
                <a:cs typeface="Times New Roman" panose="02020603050405020304" pitchFamily="18" charset="0"/>
              </a:rPr>
              <a:t>Second </a:t>
            </a:r>
            <a:r>
              <a:rPr lang="en-US" sz="1100" dirty="0">
                <a:solidFill>
                  <a:srgbClr val="0070C0"/>
                </a:solidFill>
                <a:effectLst/>
                <a:ea typeface="Calibri" panose="020F0502020204030204" pitchFamily="34" charset="0"/>
                <a:cs typeface="Times New Roman" panose="02020603050405020304" pitchFamily="18" charset="0"/>
              </a:rPr>
              <a:t>rule </a:t>
            </a:r>
            <a:r>
              <a:rPr lang="en-US" sz="1100" dirty="0" smtClean="0">
                <a:solidFill>
                  <a:srgbClr val="0070C0"/>
                </a:solidFill>
                <a:effectLst/>
                <a:ea typeface="Calibri" panose="020F0502020204030204" pitchFamily="34" charset="0"/>
                <a:cs typeface="Times New Roman" panose="02020603050405020304" pitchFamily="18" charset="0"/>
              </a:rPr>
              <a:t>to </a:t>
            </a:r>
            <a:r>
              <a:rPr lang="en-US" sz="1100" dirty="0">
                <a:solidFill>
                  <a:srgbClr val="0070C0"/>
                </a:solidFill>
                <a:effectLst/>
                <a:ea typeface="Calibri" panose="020F0502020204030204" pitchFamily="34" charset="0"/>
                <a:cs typeface="Times New Roman" panose="02020603050405020304" pitchFamily="18" charset="0"/>
              </a:rPr>
              <a:t>address the substance of the rejection.  </a:t>
            </a:r>
            <a:endParaRPr lang="en-US" sz="1400" dirty="0">
              <a:effectLst/>
              <a:ea typeface="Calibri" panose="020F0502020204030204" pitchFamily="34" charset="0"/>
              <a:cs typeface="Times New Roman" panose="02020603050405020304" pitchFamily="18" charset="0"/>
            </a:endParaRPr>
          </a:p>
        </p:txBody>
      </p:sp>
      <p:sp>
        <p:nvSpPr>
          <p:cNvPr id="9" name="Rectangular Callout 8"/>
          <p:cNvSpPr/>
          <p:nvPr/>
        </p:nvSpPr>
        <p:spPr>
          <a:xfrm>
            <a:off x="7563715" y="2982985"/>
            <a:ext cx="1428750" cy="1202536"/>
          </a:xfrm>
          <a:prstGeom prst="wedgeRectCallout">
            <a:avLst>
              <a:gd name="adj1" fmla="val -65073"/>
              <a:gd name="adj2" fmla="val -22107"/>
            </a:avLst>
          </a:prstGeom>
          <a:noFill/>
          <a:ln w="127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100" b="1" dirty="0">
                <a:solidFill>
                  <a:srgbClr val="FF0000"/>
                </a:solidFill>
                <a:effectLst/>
                <a:ea typeface="Calibri" panose="020F0502020204030204" pitchFamily="34" charset="0"/>
                <a:cs typeface="Times New Roman" panose="02020603050405020304" pitchFamily="18" charset="0"/>
              </a:rPr>
              <a:t>ANALYSIS</a:t>
            </a:r>
            <a:r>
              <a:rPr lang="en-US" sz="1100" dirty="0">
                <a:solidFill>
                  <a:srgbClr val="FF0000"/>
                </a:solidFill>
                <a:effectLst/>
                <a:ea typeface="Calibri" panose="020F0502020204030204" pitchFamily="34" charset="0"/>
                <a:cs typeface="Times New Roman" panose="02020603050405020304" pitchFamily="18" charset="0"/>
              </a:rPr>
              <a:t>: </a:t>
            </a:r>
            <a:r>
              <a:rPr lang="en-US" sz="1100" dirty="0" smtClean="0">
                <a:solidFill>
                  <a:srgbClr val="FF0000"/>
                </a:solidFill>
                <a:effectLst/>
                <a:ea typeface="Calibri" panose="020F0502020204030204" pitchFamily="34" charset="0"/>
                <a:cs typeface="Times New Roman" panose="02020603050405020304" pitchFamily="18" charset="0"/>
              </a:rPr>
              <a:t>Brief explanation of how </a:t>
            </a:r>
            <a:r>
              <a:rPr lang="en-US" sz="1100" dirty="0">
                <a:solidFill>
                  <a:srgbClr val="FF0000"/>
                </a:solidFill>
                <a:effectLst/>
                <a:ea typeface="Calibri" panose="020F0502020204030204" pitchFamily="34" charset="0"/>
                <a:cs typeface="Times New Roman" panose="02020603050405020304" pitchFamily="18" charset="0"/>
              </a:rPr>
              <a:t>the Office action established </a:t>
            </a:r>
            <a:r>
              <a:rPr lang="en-US" sz="1100" dirty="0" smtClean="0">
                <a:solidFill>
                  <a:srgbClr val="FF0000"/>
                </a:solidFill>
                <a:effectLst/>
                <a:ea typeface="Calibri" panose="020F0502020204030204" pitchFamily="34" charset="0"/>
                <a:cs typeface="Times New Roman" panose="02020603050405020304" pitchFamily="18" charset="0"/>
              </a:rPr>
              <a:t>showed obviousness of claim 1.  </a:t>
            </a:r>
            <a:endParaRPr lang="en-US" sz="1400" dirty="0">
              <a:effectLst/>
              <a:ea typeface="Calibri" panose="020F0502020204030204" pitchFamily="34" charset="0"/>
              <a:cs typeface="Times New Roman" panose="02020603050405020304" pitchFamily="18" charset="0"/>
            </a:endParaRPr>
          </a:p>
        </p:txBody>
      </p:sp>
      <p:sp>
        <p:nvSpPr>
          <p:cNvPr id="10" name="Rectangular Callout 9"/>
          <p:cNvSpPr/>
          <p:nvPr/>
        </p:nvSpPr>
        <p:spPr>
          <a:xfrm>
            <a:off x="7563715" y="4262788"/>
            <a:ext cx="1409700" cy="974077"/>
          </a:xfrm>
          <a:prstGeom prst="wedgeRectCallout">
            <a:avLst>
              <a:gd name="adj1" fmla="val -97215"/>
              <a:gd name="adj2" fmla="val -27227"/>
            </a:avLst>
          </a:prstGeom>
          <a:noFill/>
          <a:ln w="12700" cap="flat" cmpd="sng" algn="ctr">
            <a:solidFill>
              <a:srgbClr val="7030A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100" b="1" dirty="0">
                <a:solidFill>
                  <a:srgbClr val="7030A0"/>
                </a:solidFill>
                <a:effectLst/>
                <a:ea typeface="Calibri" panose="020F0502020204030204" pitchFamily="34" charset="0"/>
                <a:cs typeface="Times New Roman" panose="02020603050405020304" pitchFamily="18" charset="0"/>
              </a:rPr>
              <a:t>CONCLUSION</a:t>
            </a:r>
            <a:r>
              <a:rPr lang="en-US" sz="1100" dirty="0">
                <a:solidFill>
                  <a:srgbClr val="7030A0"/>
                </a:solidFill>
                <a:effectLst/>
                <a:ea typeface="Calibri" panose="020F0502020204030204" pitchFamily="34" charset="0"/>
                <a:cs typeface="Times New Roman" panose="02020603050405020304" pitchFamily="18" charset="0"/>
              </a:rPr>
              <a:t>:  Brief statement of the conclusion reached by applying the rule.  </a:t>
            </a:r>
            <a:endParaRPr lang="en-US" sz="1400" dirty="0">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2DA454B-C859-4892-B9FA-68B588C9F547}" type="slidenum">
              <a:rPr lang="en-US" smtClean="0"/>
              <a:t>50</a:t>
            </a:fld>
            <a:endParaRPr lang="en-US"/>
          </a:p>
        </p:txBody>
      </p:sp>
      <p:sp>
        <p:nvSpPr>
          <p:cNvPr id="2" name="Date Placeholder 1"/>
          <p:cNvSpPr>
            <a:spLocks noGrp="1"/>
          </p:cNvSpPr>
          <p:nvPr>
            <p:ph type="dt" sz="half" idx="10"/>
          </p:nvPr>
        </p:nvSpPr>
        <p:spPr/>
        <p:txBody>
          <a:bodyPr/>
          <a:lstStyle/>
          <a:p>
            <a:r>
              <a:rPr lang="en-US" smtClean="0"/>
              <a:t>Summer/Fall 2018</a:t>
            </a:r>
            <a:endParaRPr lang="en-US" dirty="0"/>
          </a:p>
        </p:txBody>
      </p:sp>
    </p:spTree>
    <p:extLst>
      <p:ext uri="{BB962C8B-B14F-4D97-AF65-F5344CB8AC3E}">
        <p14:creationId xmlns:p14="http://schemas.microsoft.com/office/powerpoint/2010/main" val="23692127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0326"/>
            <a:ext cx="8229600" cy="533400"/>
          </a:xfrm>
        </p:spPr>
        <p:txBody>
          <a:bodyPr>
            <a:noAutofit/>
          </a:bodyPr>
          <a:lstStyle/>
          <a:p>
            <a:r>
              <a:rPr lang="en-US" sz="3000" dirty="0" smtClean="0"/>
              <a:t>Electrical Example B</a:t>
            </a:r>
            <a:endParaRPr lang="en-US" sz="3000" dirty="0"/>
          </a:p>
        </p:txBody>
      </p:sp>
      <p:sp>
        <p:nvSpPr>
          <p:cNvPr id="7" name="Content Placeholder 6"/>
          <p:cNvSpPr>
            <a:spLocks noGrp="1"/>
          </p:cNvSpPr>
          <p:nvPr>
            <p:ph sz="half" idx="2"/>
          </p:nvPr>
        </p:nvSpPr>
        <p:spPr>
          <a:xfrm>
            <a:off x="362208" y="913726"/>
            <a:ext cx="6497906" cy="4483106"/>
          </a:xfrm>
        </p:spPr>
        <p:txBody>
          <a:bodyPr>
            <a:noAutofit/>
          </a:bodyPr>
          <a:lstStyle/>
          <a:p>
            <a:r>
              <a:rPr lang="en-US" sz="2200" dirty="0"/>
              <a:t>Please take a few minutes to read the claim, the rejection, and the attorney’s response for </a:t>
            </a:r>
            <a:r>
              <a:rPr lang="en-US" sz="2200" dirty="0">
                <a:solidFill>
                  <a:srgbClr val="002850"/>
                </a:solidFill>
              </a:rPr>
              <a:t/>
            </a:r>
            <a:br>
              <a:rPr lang="en-US" sz="2200" dirty="0">
                <a:solidFill>
                  <a:srgbClr val="002850"/>
                </a:solidFill>
              </a:rPr>
            </a:br>
            <a:r>
              <a:rPr lang="en-US" sz="2200" dirty="0" smtClean="0"/>
              <a:t>Electrical </a:t>
            </a:r>
            <a:r>
              <a:rPr lang="en-US" sz="2200" dirty="0"/>
              <a:t>Example </a:t>
            </a:r>
            <a:r>
              <a:rPr lang="en-US" sz="2200" dirty="0" smtClean="0"/>
              <a:t>B on </a:t>
            </a:r>
            <a:r>
              <a:rPr lang="en-US" sz="2200" dirty="0"/>
              <a:t>the next several slides.  Then we will discuss the IRAC approach to formulating a reply to the attorney’s arguments. Please assume this is an AIA/FITF case.</a:t>
            </a:r>
            <a:r>
              <a:rPr lang="en-US" sz="2200" dirty="0" smtClean="0"/>
              <a:t>  </a:t>
            </a:r>
            <a:r>
              <a:rPr lang="en-US" sz="2200" dirty="0"/>
              <a:t/>
            </a:r>
            <a:br>
              <a:rPr lang="en-US" sz="2200" dirty="0"/>
            </a:br>
            <a:endParaRPr lang="en-US" sz="1800" dirty="0" smtClean="0"/>
          </a:p>
          <a:p>
            <a:r>
              <a:rPr lang="en-US" sz="2200" dirty="0" smtClean="0"/>
              <a:t>The </a:t>
            </a:r>
            <a:r>
              <a:rPr lang="en-US" sz="2200" dirty="0"/>
              <a:t>LAW III materials have been designed to stand alone. Although LAW III builds on LAW I and LAW II, it is not necessary to have completed the first two modules in order to participate in this </a:t>
            </a:r>
            <a:r>
              <a:rPr lang="en-US" sz="2200" dirty="0" smtClean="0"/>
              <a:t>training.</a:t>
            </a:r>
            <a:endParaRPr lang="en-US" sz="2200" dirty="0"/>
          </a:p>
        </p:txBody>
      </p:sp>
      <p:pic>
        <p:nvPicPr>
          <p:cNvPr id="1026" name="Picture 2" descr="Library icon"/>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6893838" y="2209126"/>
            <a:ext cx="1792962" cy="179296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6553200" y="5297488"/>
            <a:ext cx="2133600" cy="303212"/>
          </a:xfrm>
        </p:spPr>
        <p:txBody>
          <a:bodyPr/>
          <a:lstStyle/>
          <a:p>
            <a:fld id="{92DA454B-C859-4892-B9FA-68B588C9F547}" type="slidenum">
              <a:rPr lang="en-US" smtClean="0">
                <a:solidFill>
                  <a:prstClr val="black">
                    <a:tint val="75000"/>
                  </a:prstClr>
                </a:solidFill>
              </a:rPr>
              <a:pPr/>
              <a:t>51</a:t>
            </a:fld>
            <a:endParaRPr lang="en-US">
              <a:solidFill>
                <a:prstClr val="black">
                  <a:tint val="75000"/>
                </a:prstClr>
              </a:solidFill>
            </a:endParaRPr>
          </a:p>
        </p:txBody>
      </p:sp>
      <p:sp>
        <p:nvSpPr>
          <p:cNvPr id="2" name="Date Placeholder 1"/>
          <p:cNvSpPr>
            <a:spLocks noGrp="1"/>
          </p:cNvSpPr>
          <p:nvPr>
            <p:ph type="dt" sz="half" idx="10"/>
          </p:nvPr>
        </p:nvSpPr>
        <p:spPr>
          <a:xfrm>
            <a:off x="457200" y="5297488"/>
            <a:ext cx="2133600" cy="303212"/>
          </a:xfrm>
        </p:spPr>
        <p:txBody>
          <a:bodyPr/>
          <a:lstStyle/>
          <a:p>
            <a:r>
              <a:rPr lang="en-US" smtClean="0">
                <a:solidFill>
                  <a:prstClr val="black">
                    <a:tint val="75000"/>
                  </a:prstClr>
                </a:solidFill>
              </a:rPr>
              <a:t>Summer/Fall 2018</a:t>
            </a:r>
            <a:endParaRPr lang="en-US" dirty="0">
              <a:solidFill>
                <a:prstClr val="black">
                  <a:tint val="75000"/>
                </a:prstClr>
              </a:solidFill>
            </a:endParaRPr>
          </a:p>
        </p:txBody>
      </p:sp>
    </p:spTree>
    <p:extLst>
      <p:ext uri="{BB962C8B-B14F-4D97-AF65-F5344CB8AC3E}">
        <p14:creationId xmlns:p14="http://schemas.microsoft.com/office/powerpoint/2010/main" val="21088223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620000" y="239325"/>
            <a:ext cx="1366336" cy="276999"/>
          </a:xfrm>
          <a:prstGeom prst="rect">
            <a:avLst/>
          </a:prstGeom>
          <a:noFill/>
        </p:spPr>
        <p:txBody>
          <a:bodyPr wrap="none" rtlCol="0">
            <a:spAutoFit/>
          </a:bodyPr>
          <a:lstStyle/>
          <a:p>
            <a:r>
              <a:rPr lang="en-US" sz="1200" dirty="0" smtClean="0"/>
              <a:t>Worksheet Pg. 18</a:t>
            </a:r>
            <a:endParaRPr lang="en-US" sz="1200" dirty="0"/>
          </a:p>
        </p:txBody>
      </p:sp>
      <p:sp>
        <p:nvSpPr>
          <p:cNvPr id="5" name="Title 4"/>
          <p:cNvSpPr>
            <a:spLocks noGrp="1"/>
          </p:cNvSpPr>
          <p:nvPr>
            <p:ph type="title"/>
          </p:nvPr>
        </p:nvSpPr>
        <p:spPr>
          <a:xfrm>
            <a:off x="457200" y="377825"/>
            <a:ext cx="8229600" cy="574675"/>
          </a:xfrm>
        </p:spPr>
        <p:txBody>
          <a:bodyPr>
            <a:noAutofit/>
          </a:bodyPr>
          <a:lstStyle/>
          <a:p>
            <a:r>
              <a:rPr lang="en-US" sz="3000" dirty="0" smtClean="0"/>
              <a:t>Electrical</a:t>
            </a:r>
            <a:r>
              <a:rPr lang="en-US" dirty="0" smtClean="0"/>
              <a:t> Example B:</a:t>
            </a:r>
            <a:endParaRPr lang="en-US" dirty="0"/>
          </a:p>
        </p:txBody>
      </p:sp>
      <p:sp>
        <p:nvSpPr>
          <p:cNvPr id="3" name="Content Placeholder 2"/>
          <p:cNvSpPr>
            <a:spLocks noGrp="1"/>
          </p:cNvSpPr>
          <p:nvPr>
            <p:ph type="body" idx="1"/>
          </p:nvPr>
        </p:nvSpPr>
        <p:spPr>
          <a:xfrm>
            <a:off x="457208" y="952500"/>
            <a:ext cx="4040189" cy="359826"/>
          </a:xfrm>
        </p:spPr>
        <p:txBody>
          <a:bodyPr>
            <a:noAutofit/>
          </a:bodyPr>
          <a:lstStyle/>
          <a:p>
            <a:pPr marL="285739" indent="-285739" algn="ctr"/>
            <a:r>
              <a:rPr lang="en-US" sz="2000" dirty="0" smtClean="0">
                <a:latin typeface="+mn-lt"/>
              </a:rPr>
              <a:t>Claims</a:t>
            </a:r>
            <a:endParaRPr lang="en-US" sz="2000" dirty="0">
              <a:latin typeface="+mn-lt"/>
            </a:endParaRPr>
          </a:p>
        </p:txBody>
      </p:sp>
      <p:sp>
        <p:nvSpPr>
          <p:cNvPr id="7" name="Content Placeholder 6"/>
          <p:cNvSpPr>
            <a:spLocks noGrp="1"/>
          </p:cNvSpPr>
          <p:nvPr>
            <p:ph sz="half" idx="2"/>
          </p:nvPr>
        </p:nvSpPr>
        <p:spPr>
          <a:xfrm>
            <a:off x="457208" y="1312325"/>
            <a:ext cx="4040189" cy="4070165"/>
          </a:xfrm>
        </p:spPr>
        <p:txBody>
          <a:bodyPr>
            <a:normAutofit fontScale="92500" lnSpcReduction="20000"/>
          </a:bodyPr>
          <a:lstStyle/>
          <a:p>
            <a:pPr marL="228600" indent="-228600">
              <a:buAutoNum type="arabicPeriod"/>
            </a:pPr>
            <a:r>
              <a:rPr lang="en-US" sz="1800" dirty="0">
                <a:latin typeface="+mn-lt"/>
              </a:rPr>
              <a:t>A semiconductor chip redistribution layer comprising an electrical conductor path, the electrical conductor path comprising copper and one additional conductive material, wherein the additional conductive material is present in an amount of at least 0.5% by weight of the electrical conductor path.  </a:t>
            </a:r>
          </a:p>
          <a:p>
            <a:pPr marL="228600" indent="-228600">
              <a:buAutoNum type="arabicPeriod"/>
            </a:pPr>
            <a:r>
              <a:rPr lang="en-US" sz="1800" dirty="0">
                <a:latin typeface="+mn-lt"/>
              </a:rPr>
              <a:t>The semiconductor chip redistribution layer of claim 1, wherein the additional conductive material is tantalum.  </a:t>
            </a:r>
          </a:p>
          <a:p>
            <a:pPr marL="228600" indent="-228600">
              <a:buAutoNum type="arabicPeriod"/>
            </a:pPr>
            <a:r>
              <a:rPr lang="en-US" sz="1800" dirty="0">
                <a:latin typeface="+mn-lt"/>
              </a:rPr>
              <a:t>The semiconductor chip redistribution layer of claim 1 or 2, wherein the electrical conductor path has a tensile strength of more than 100 MPa. </a:t>
            </a:r>
          </a:p>
          <a:p>
            <a:endParaRPr lang="en-US" sz="1800" dirty="0"/>
          </a:p>
        </p:txBody>
      </p:sp>
      <p:sp>
        <p:nvSpPr>
          <p:cNvPr id="8" name="Text Placeholder 7"/>
          <p:cNvSpPr>
            <a:spLocks noGrp="1"/>
          </p:cNvSpPr>
          <p:nvPr>
            <p:ph type="body" sz="quarter" idx="3"/>
          </p:nvPr>
        </p:nvSpPr>
        <p:spPr>
          <a:xfrm>
            <a:off x="4645028" y="952500"/>
            <a:ext cx="4041774" cy="359826"/>
          </a:xfrm>
        </p:spPr>
        <p:txBody>
          <a:bodyPr>
            <a:noAutofit/>
          </a:bodyPr>
          <a:lstStyle/>
          <a:p>
            <a:pPr algn="ctr"/>
            <a:r>
              <a:rPr lang="en-US" sz="2000" dirty="0" smtClean="0">
                <a:latin typeface="+mn-lt"/>
              </a:rPr>
              <a:t>References</a:t>
            </a:r>
            <a:endParaRPr lang="en-US" sz="2000" dirty="0">
              <a:latin typeface="+mn-lt"/>
            </a:endParaRPr>
          </a:p>
        </p:txBody>
      </p:sp>
      <p:sp>
        <p:nvSpPr>
          <p:cNvPr id="9" name="Content Placeholder 8"/>
          <p:cNvSpPr>
            <a:spLocks noGrp="1"/>
          </p:cNvSpPr>
          <p:nvPr>
            <p:ph sz="quarter" idx="4"/>
          </p:nvPr>
        </p:nvSpPr>
        <p:spPr>
          <a:xfrm>
            <a:off x="4645028" y="1312326"/>
            <a:ext cx="4041774" cy="3985162"/>
          </a:xfrm>
        </p:spPr>
        <p:txBody>
          <a:bodyPr>
            <a:normAutofit/>
          </a:bodyPr>
          <a:lstStyle/>
          <a:p>
            <a:pPr marL="176213" indent="-176213">
              <a:buFont typeface="Arial" panose="020B0604020202020204" pitchFamily="34" charset="0"/>
              <a:buChar char="•"/>
            </a:pPr>
            <a:r>
              <a:rPr lang="en-US" sz="1800" dirty="0">
                <a:latin typeface="+mn-lt"/>
              </a:rPr>
              <a:t>James teaches that alloys of copper and tantalum may be used as the electrical conductor path of a redistribution layer for semiconductor </a:t>
            </a:r>
            <a:r>
              <a:rPr lang="en-US" sz="1800" dirty="0" smtClean="0">
                <a:latin typeface="+mn-lt"/>
              </a:rPr>
              <a:t>chips but does not  teach the amount of tantalum in </a:t>
            </a:r>
            <a:r>
              <a:rPr lang="en-US" sz="1800" dirty="0">
                <a:latin typeface="+mn-lt"/>
              </a:rPr>
              <a:t>the electrical conductor </a:t>
            </a:r>
            <a:r>
              <a:rPr lang="en-US" sz="1800" dirty="0" smtClean="0">
                <a:latin typeface="+mn-lt"/>
              </a:rPr>
              <a:t>path or the tensile strength of the alloy.    </a:t>
            </a:r>
            <a:endParaRPr lang="en-US" sz="1800" dirty="0">
              <a:latin typeface="+mn-lt"/>
            </a:endParaRPr>
          </a:p>
          <a:p>
            <a:pPr marL="176213" indent="-176213">
              <a:buFont typeface="Arial" panose="020B0604020202020204" pitchFamily="34" charset="0"/>
              <a:buChar char="•"/>
            </a:pPr>
            <a:r>
              <a:rPr lang="en-US" sz="1800" dirty="0" smtClean="0">
                <a:latin typeface="+mn-lt"/>
              </a:rPr>
              <a:t>Thomas </a:t>
            </a:r>
            <a:r>
              <a:rPr lang="en-US" sz="1800" dirty="0">
                <a:latin typeface="+mn-lt"/>
              </a:rPr>
              <a:t>teaches alloys of copper and tantalum that are 0.5-1.5% tantalum by weight, and that such alloys have a tensile strength of 200-300 MPa.  </a:t>
            </a:r>
          </a:p>
        </p:txBody>
      </p:sp>
      <p:sp>
        <p:nvSpPr>
          <p:cNvPr id="4" name="Slide Number Placeholder 3"/>
          <p:cNvSpPr>
            <a:spLocks noGrp="1"/>
          </p:cNvSpPr>
          <p:nvPr>
            <p:ph type="sldNum" sz="quarter" idx="12"/>
          </p:nvPr>
        </p:nvSpPr>
        <p:spPr>
          <a:xfrm>
            <a:off x="6553200" y="5297488"/>
            <a:ext cx="2133600" cy="303212"/>
          </a:xfrm>
        </p:spPr>
        <p:txBody>
          <a:bodyPr/>
          <a:lstStyle/>
          <a:p>
            <a:pPr>
              <a:defRPr/>
            </a:pPr>
            <a:fld id="{D811F31F-B81F-4B55-A1FC-51083BA42040}" type="slidenum">
              <a:rPr lang="en-US" smtClean="0">
                <a:solidFill>
                  <a:srgbClr val="808080"/>
                </a:solidFill>
              </a:rPr>
              <a:pPr>
                <a:defRPr/>
              </a:pPr>
              <a:t>52</a:t>
            </a:fld>
            <a:endParaRPr lang="en-US" dirty="0">
              <a:solidFill>
                <a:srgbClr val="808080"/>
              </a:solidFill>
            </a:endParaRPr>
          </a:p>
        </p:txBody>
      </p:sp>
      <p:sp>
        <p:nvSpPr>
          <p:cNvPr id="2" name="Date Placeholder 1"/>
          <p:cNvSpPr>
            <a:spLocks noGrp="1"/>
          </p:cNvSpPr>
          <p:nvPr>
            <p:ph type="dt" sz="half" idx="10"/>
          </p:nvPr>
        </p:nvSpPr>
        <p:spPr>
          <a:xfrm>
            <a:off x="457200" y="5297488"/>
            <a:ext cx="2133600" cy="303212"/>
          </a:xfrm>
        </p:spPr>
        <p:txBody>
          <a:bodyPr/>
          <a:lstStyle/>
          <a:p>
            <a:pPr>
              <a:defRPr/>
            </a:pPr>
            <a:r>
              <a:rPr lang="en-US" smtClean="0"/>
              <a:t>Summer/Fall 2018</a:t>
            </a:r>
            <a:endParaRPr lang="en-US" dirty="0"/>
          </a:p>
        </p:txBody>
      </p:sp>
    </p:spTree>
    <p:extLst>
      <p:ext uri="{BB962C8B-B14F-4D97-AF65-F5344CB8AC3E}">
        <p14:creationId xmlns:p14="http://schemas.microsoft.com/office/powerpoint/2010/main" val="3687565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717924" y="229389"/>
            <a:ext cx="1366336" cy="276999"/>
          </a:xfrm>
          <a:prstGeom prst="rect">
            <a:avLst/>
          </a:prstGeom>
          <a:noFill/>
        </p:spPr>
        <p:txBody>
          <a:bodyPr wrap="none" rtlCol="0">
            <a:spAutoFit/>
          </a:bodyPr>
          <a:lstStyle/>
          <a:p>
            <a:r>
              <a:rPr lang="en-US" sz="1200" dirty="0" smtClean="0"/>
              <a:t>Worksheet Pg. 18</a:t>
            </a:r>
            <a:endParaRPr lang="en-US" sz="1200" dirty="0"/>
          </a:p>
        </p:txBody>
      </p:sp>
      <p:sp>
        <p:nvSpPr>
          <p:cNvPr id="3" name="Title 2"/>
          <p:cNvSpPr>
            <a:spLocks noGrp="1"/>
          </p:cNvSpPr>
          <p:nvPr>
            <p:ph type="title"/>
          </p:nvPr>
        </p:nvSpPr>
        <p:spPr>
          <a:xfrm>
            <a:off x="304800" y="342900"/>
            <a:ext cx="8481391" cy="533400"/>
          </a:xfrm>
        </p:spPr>
        <p:txBody>
          <a:bodyPr>
            <a:noAutofit/>
          </a:bodyPr>
          <a:lstStyle/>
          <a:p>
            <a:r>
              <a:rPr lang="en-US" sz="3000" dirty="0" smtClean="0"/>
              <a:t>Electrical Example B: Examiner’s Rejection </a:t>
            </a:r>
            <a:endParaRPr lang="en-US" sz="3000" dirty="0"/>
          </a:p>
        </p:txBody>
      </p:sp>
      <p:sp>
        <p:nvSpPr>
          <p:cNvPr id="2" name="Content Placeholder 1"/>
          <p:cNvSpPr>
            <a:spLocks noGrp="1"/>
          </p:cNvSpPr>
          <p:nvPr>
            <p:ph idx="1"/>
          </p:nvPr>
        </p:nvSpPr>
        <p:spPr>
          <a:xfrm>
            <a:off x="308264" y="989811"/>
            <a:ext cx="8534400" cy="4724400"/>
          </a:xfrm>
        </p:spPr>
        <p:txBody>
          <a:bodyPr>
            <a:noAutofit/>
          </a:bodyPr>
          <a:lstStyle/>
          <a:p>
            <a:pPr marL="0" indent="0">
              <a:buNone/>
            </a:pPr>
            <a:r>
              <a:rPr lang="en-US" sz="1300" dirty="0" smtClean="0"/>
              <a:t>Claims 1-3 are </a:t>
            </a:r>
            <a:r>
              <a:rPr lang="en-US" sz="1300" dirty="0"/>
              <a:t>rejected under 35 U.S.C. § 103 as being unpatentable over James in view of Thomas.</a:t>
            </a:r>
          </a:p>
          <a:p>
            <a:pPr marL="0" indent="0" defTabSz="176213">
              <a:buNone/>
            </a:pPr>
            <a:r>
              <a:rPr lang="en-US" sz="1300" dirty="0"/>
              <a:t>	Claim 1 is drawn to a semiconductor chip redistribution layer comprising an electrical conductor path.  The electrical conductor path must include copper and one additional conductive material, and the additional conductive material must make up at least 0.5 % by weight of the electrical conductor path.  Claim 2 depends from claim 1 and further limits the additional conductive material to tantalum.  Claim 3 depends from claim 1 or claim 2 and requires that the electrical conductor path have a tensile strength of more than 100 MPa.  </a:t>
            </a:r>
          </a:p>
          <a:p>
            <a:pPr marL="0" indent="0" defTabSz="176213">
              <a:buNone/>
            </a:pPr>
            <a:r>
              <a:rPr lang="en-US" sz="1300" dirty="0"/>
              <a:t>	James teaches that alloys of copper and tantalum may be used as the electrical conductor path of a redistribution layer for semiconductor </a:t>
            </a:r>
            <a:r>
              <a:rPr lang="en-US" sz="1300" dirty="0" smtClean="0"/>
              <a:t>chips (col. 4, lines 5-10).  </a:t>
            </a:r>
            <a:r>
              <a:rPr lang="en-US" sz="1300" dirty="0"/>
              <a:t>James does not state that tantalum should make up at least 0.5 % by weight of the electrical conductor path.    </a:t>
            </a:r>
          </a:p>
          <a:p>
            <a:pPr marL="0" indent="0" defTabSz="176213">
              <a:buNone/>
            </a:pPr>
            <a:r>
              <a:rPr lang="en-US" sz="1300" dirty="0"/>
              <a:t>	Thomas teaches alloys of copper and tantalum that are 0.5-1.5% tantalum by weight, and that such alloys have a tensile strength of 200-300 </a:t>
            </a:r>
            <a:r>
              <a:rPr lang="en-US" sz="1300" dirty="0" smtClean="0"/>
              <a:t>MPa (col. 4, lines 6-12).  </a:t>
            </a:r>
            <a:endParaRPr lang="en-US" sz="1300" dirty="0"/>
          </a:p>
          <a:p>
            <a:pPr marL="0" indent="0" defTabSz="176213">
              <a:buNone/>
            </a:pPr>
            <a:r>
              <a:rPr lang="en-US" sz="1300" dirty="0"/>
              <a:t>	It would have been obvious for a person of ordinary skill in the art, </a:t>
            </a:r>
            <a:r>
              <a:rPr lang="en-US" sz="1300" dirty="0" smtClean="0"/>
              <a:t>before the </a:t>
            </a:r>
            <a:r>
              <a:rPr lang="en-US" sz="1300" dirty="0"/>
              <a:t>effective filing date of the claimed invention, to use a copper-tantalum alloy as taught by Thomas in the redistribution layer of James.  James had taught that copper-tantalum alloys in general were useful in formulating redistribution layers for semiconductor chips.  Because no criticality has been demonstrated for the claimed weight percent of tantalum, a person of ordinary skill would reasonably have selected the alloys of Thomas for use in the electrical conductor path of James.  Furthermore, a person of ordinary skill would reasonably have expected that the stated tensile strength of the Thomas alloys would have made them advantageous for use in redistribution layers for the purpose of making the layers stronger and less likely to break.  </a:t>
            </a:r>
          </a:p>
        </p:txBody>
      </p:sp>
      <p:sp>
        <p:nvSpPr>
          <p:cNvPr id="6" name="Slide Number Placeholder 5"/>
          <p:cNvSpPr>
            <a:spLocks noGrp="1"/>
          </p:cNvSpPr>
          <p:nvPr>
            <p:ph type="sldNum" sz="quarter" idx="12"/>
          </p:nvPr>
        </p:nvSpPr>
        <p:spPr/>
        <p:txBody>
          <a:bodyPr/>
          <a:lstStyle/>
          <a:p>
            <a:fld id="{92DA454B-C859-4892-B9FA-68B588C9F547}" type="slidenum">
              <a:rPr lang="en-US" smtClean="0">
                <a:solidFill>
                  <a:prstClr val="black">
                    <a:tint val="75000"/>
                  </a:prstClr>
                </a:solidFill>
              </a:rPr>
              <a:pPr/>
              <a:t>53</a:t>
            </a:fld>
            <a:endParaRPr lang="en-US">
              <a:solidFill>
                <a:prstClr val="black">
                  <a:tint val="75000"/>
                </a:prstClr>
              </a:solidFill>
            </a:endParaRPr>
          </a:p>
        </p:txBody>
      </p:sp>
      <p:sp>
        <p:nvSpPr>
          <p:cNvPr id="4" name="Date Placeholder 3"/>
          <p:cNvSpPr>
            <a:spLocks noGrp="1"/>
          </p:cNvSpPr>
          <p:nvPr>
            <p:ph type="dt" sz="half" idx="10"/>
          </p:nvPr>
        </p:nvSpPr>
        <p:spPr>
          <a:xfrm>
            <a:off x="457200" y="5297488"/>
            <a:ext cx="1447800" cy="303212"/>
          </a:xfrm>
        </p:spPr>
        <p:txBody>
          <a:bodyPr/>
          <a:lstStyle/>
          <a:p>
            <a:r>
              <a:rPr lang="en-US" dirty="0" smtClean="0">
                <a:solidFill>
                  <a:prstClr val="black">
                    <a:tint val="75000"/>
                  </a:prstClr>
                </a:solidFill>
              </a:rPr>
              <a:t>Summer/Fall 2018</a:t>
            </a:r>
            <a:endParaRPr lang="en-US" dirty="0">
              <a:solidFill>
                <a:prstClr val="black">
                  <a:tint val="75000"/>
                </a:prstClr>
              </a:solidFill>
            </a:endParaRPr>
          </a:p>
        </p:txBody>
      </p:sp>
    </p:spTree>
    <p:extLst>
      <p:ext uri="{BB962C8B-B14F-4D97-AF65-F5344CB8AC3E}">
        <p14:creationId xmlns:p14="http://schemas.microsoft.com/office/powerpoint/2010/main" val="10283558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709073" y="219310"/>
            <a:ext cx="1366336" cy="276999"/>
          </a:xfrm>
          <a:prstGeom prst="rect">
            <a:avLst/>
          </a:prstGeom>
          <a:noFill/>
        </p:spPr>
        <p:txBody>
          <a:bodyPr wrap="none" rtlCol="0">
            <a:spAutoFit/>
          </a:bodyPr>
          <a:lstStyle/>
          <a:p>
            <a:r>
              <a:rPr lang="en-US" sz="1200" dirty="0" smtClean="0"/>
              <a:t>Worksheet Pg. 19</a:t>
            </a:r>
            <a:endParaRPr lang="en-US" sz="1200" dirty="0"/>
          </a:p>
        </p:txBody>
      </p:sp>
      <p:sp>
        <p:nvSpPr>
          <p:cNvPr id="2" name="Title 1"/>
          <p:cNvSpPr>
            <a:spLocks noGrp="1"/>
          </p:cNvSpPr>
          <p:nvPr>
            <p:ph type="title"/>
          </p:nvPr>
        </p:nvSpPr>
        <p:spPr>
          <a:xfrm>
            <a:off x="477982" y="314825"/>
            <a:ext cx="8229600" cy="522017"/>
          </a:xfrm>
        </p:spPr>
        <p:txBody>
          <a:bodyPr>
            <a:noAutofit/>
          </a:bodyPr>
          <a:lstStyle/>
          <a:p>
            <a:r>
              <a:rPr lang="en-US" sz="3000" dirty="0" smtClean="0"/>
              <a:t>Electrical </a:t>
            </a:r>
            <a:r>
              <a:rPr lang="en-US" sz="3000" dirty="0"/>
              <a:t>Example </a:t>
            </a:r>
            <a:r>
              <a:rPr lang="en-US" sz="3000" dirty="0" smtClean="0"/>
              <a:t>B: Attorney’s Response</a:t>
            </a:r>
            <a:endParaRPr lang="en-US" sz="3000" u="sng" dirty="0"/>
          </a:p>
        </p:txBody>
      </p:sp>
      <p:sp>
        <p:nvSpPr>
          <p:cNvPr id="3" name="Content Placeholder 2"/>
          <p:cNvSpPr>
            <a:spLocks noGrp="1"/>
          </p:cNvSpPr>
          <p:nvPr>
            <p:ph sz="half" idx="1"/>
          </p:nvPr>
        </p:nvSpPr>
        <p:spPr>
          <a:xfrm>
            <a:off x="457200" y="836842"/>
            <a:ext cx="4114800" cy="4460646"/>
          </a:xfrm>
        </p:spPr>
        <p:txBody>
          <a:bodyPr>
            <a:noAutofit/>
          </a:bodyPr>
          <a:lstStyle/>
          <a:p>
            <a:pPr marL="0" indent="176213">
              <a:buNone/>
            </a:pPr>
            <a:r>
              <a:rPr lang="en-US" sz="1200" dirty="0"/>
              <a:t>In order to assess the question of obviousness, it is USPTO policy that appropriate factual findings are required; see the 2010 KSR Guidelines published in the Federal Register (Vol. 75, No. 169, page 53645, left hand column).  In particular, it has to be considered whether the prior art would actually discourage and teach away from the claimed invention.  See </a:t>
            </a:r>
            <a:r>
              <a:rPr lang="en-US" sz="1200" i="1" dirty="0"/>
              <a:t>Crocs, Inc. v. U.S. Int’l Trade </a:t>
            </a:r>
            <a:r>
              <a:rPr lang="en-US" sz="1200" i="1" dirty="0" err="1"/>
              <a:t>Comm’n</a:t>
            </a:r>
            <a:r>
              <a:rPr lang="en-US" sz="1200" dirty="0"/>
              <a:t>, 598 F.3d 1294 (Fed. Cir. 2010), cited in the 2010 KSR Guidelines (Federal Register, Vol. 75, No. 169 on page 53647).</a:t>
            </a:r>
          </a:p>
          <a:p>
            <a:pPr marL="0" indent="0" defTabSz="176213">
              <a:buNone/>
            </a:pPr>
            <a:r>
              <a:rPr lang="en-US" sz="1200" dirty="0"/>
              <a:t>	The specification of the present patent application explains the art-recognized method for decreasing the probability of breakages of the conductive path of the redistribution layer, and cites several references that teach this method.  For example, the Haverty reference cited in the specification teaches that persons of ordinary skill in the art recognize that the optimum way to compensate for the mechanical stress occurring in the redistribution layer is to incorporate rubber-elastic elevations in specific forms or shapes.  Further, the specification describes that according to Haverty, there is a known general electronic component having metal-coated elevations formed of a rubber elastic, silicone-based elastomer by a printing process.</a:t>
            </a:r>
          </a:p>
        </p:txBody>
      </p:sp>
      <p:sp>
        <p:nvSpPr>
          <p:cNvPr id="4" name="Content Placeholder 3"/>
          <p:cNvSpPr>
            <a:spLocks noGrp="1"/>
          </p:cNvSpPr>
          <p:nvPr>
            <p:ph sz="half" idx="2"/>
          </p:nvPr>
        </p:nvSpPr>
        <p:spPr>
          <a:xfrm>
            <a:off x="4533900" y="836842"/>
            <a:ext cx="4254050" cy="4763858"/>
          </a:xfrm>
        </p:spPr>
        <p:txBody>
          <a:bodyPr>
            <a:noAutofit/>
          </a:bodyPr>
          <a:lstStyle/>
          <a:p>
            <a:pPr marL="0" indent="228600">
              <a:buNone/>
            </a:pPr>
            <a:r>
              <a:rPr lang="en-US" sz="1200" dirty="0"/>
              <a:t>Thomas acknowledges a correlation between tensile strength and the relative amount of tantalum in a copper-tantalum alloy.</a:t>
            </a:r>
          </a:p>
          <a:p>
            <a:pPr marL="0" indent="0" defTabSz="228600">
              <a:buNone/>
            </a:pPr>
            <a:r>
              <a:rPr lang="en-US" sz="1200" dirty="0"/>
              <a:t>	However, before the effective filing date of the claimed invention a person of ordinary skill in the art would have had no reason to use the copper alloys with high ultimate tensile strength described by Thomas as a material of an electrical conductor path.  In particular, regarding material properties, Haverty proposes to use </a:t>
            </a:r>
            <a:r>
              <a:rPr lang="en-US" sz="1200" dirty="0" smtClean="0"/>
              <a:t>rubber-elastic</a:t>
            </a:r>
            <a:r>
              <a:rPr lang="en-US" sz="1200" dirty="0"/>
              <a:t> elevations for compensating for mechanical stress.  Hence, in view of Haverty, the combination of James and Thomas does not provide a predictable result for a person of ordinary skill in the art.  A predictable result is necessary for a rejection for non-obviousness, so the rejection under 35 U.S.C. 103 should be withdrawn, in accordance with the 2010 KSR Guidelines published in the Federal Register (Vol. 75, No. 169, page 53647, right-hand column, first and second paragraph).	</a:t>
            </a:r>
          </a:p>
          <a:p>
            <a:pPr marL="0" indent="0" defTabSz="228600">
              <a:buNone/>
            </a:pPr>
            <a:r>
              <a:rPr lang="en-US" sz="1200" dirty="0"/>
              <a:t>	For these reasons, claims 1-3 would not have been not obvious to a person of ordinary skill before the effective filing date of the claimed invention.  Reconsideration and withdrawal of the rejections under 35 U.S.C. § 103 is respectfully requested.</a:t>
            </a:r>
          </a:p>
        </p:txBody>
      </p:sp>
      <p:sp>
        <p:nvSpPr>
          <p:cNvPr id="7" name="Slide Number Placeholder 6"/>
          <p:cNvSpPr>
            <a:spLocks noGrp="1"/>
          </p:cNvSpPr>
          <p:nvPr>
            <p:ph type="sldNum" sz="quarter" idx="12"/>
          </p:nvPr>
        </p:nvSpPr>
        <p:spPr>
          <a:xfrm>
            <a:off x="6553200" y="5297488"/>
            <a:ext cx="2133600" cy="303212"/>
          </a:xfrm>
        </p:spPr>
        <p:txBody>
          <a:bodyPr/>
          <a:lstStyle/>
          <a:p>
            <a:fld id="{92DA454B-C859-4892-B9FA-68B588C9F547}" type="slidenum">
              <a:rPr lang="en-US" smtClean="0"/>
              <a:t>54</a:t>
            </a:fld>
            <a:endParaRPr lang="en-US"/>
          </a:p>
        </p:txBody>
      </p:sp>
      <p:sp>
        <p:nvSpPr>
          <p:cNvPr id="5" name="Date Placeholder 4"/>
          <p:cNvSpPr>
            <a:spLocks noGrp="1"/>
          </p:cNvSpPr>
          <p:nvPr>
            <p:ph type="dt" sz="half" idx="10"/>
          </p:nvPr>
        </p:nvSpPr>
        <p:spPr>
          <a:xfrm>
            <a:off x="457200" y="5297488"/>
            <a:ext cx="2133600" cy="303212"/>
          </a:xfrm>
        </p:spPr>
        <p:txBody>
          <a:bodyPr/>
          <a:lstStyle/>
          <a:p>
            <a:r>
              <a:rPr lang="en-US" smtClean="0"/>
              <a:t>Summer/Fall 2018</a:t>
            </a:r>
            <a:endParaRPr lang="en-US" dirty="0"/>
          </a:p>
        </p:txBody>
      </p:sp>
    </p:spTree>
    <p:extLst>
      <p:ext uri="{BB962C8B-B14F-4D97-AF65-F5344CB8AC3E}">
        <p14:creationId xmlns:p14="http://schemas.microsoft.com/office/powerpoint/2010/main" val="16950297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728315" y="229389"/>
            <a:ext cx="1366336" cy="276999"/>
          </a:xfrm>
          <a:prstGeom prst="rect">
            <a:avLst/>
          </a:prstGeom>
          <a:noFill/>
        </p:spPr>
        <p:txBody>
          <a:bodyPr wrap="none" rtlCol="0">
            <a:spAutoFit/>
          </a:bodyPr>
          <a:lstStyle/>
          <a:p>
            <a:r>
              <a:rPr lang="en-US" sz="1200" dirty="0" smtClean="0"/>
              <a:t>Worksheet Pg. 20</a:t>
            </a:r>
            <a:endParaRPr lang="en-US" sz="1200" dirty="0"/>
          </a:p>
        </p:txBody>
      </p:sp>
      <p:sp>
        <p:nvSpPr>
          <p:cNvPr id="6" name="Title 5"/>
          <p:cNvSpPr>
            <a:spLocks noGrp="1"/>
          </p:cNvSpPr>
          <p:nvPr>
            <p:ph type="title"/>
          </p:nvPr>
        </p:nvSpPr>
        <p:spPr>
          <a:xfrm>
            <a:off x="457200" y="378022"/>
            <a:ext cx="8229600" cy="633482"/>
          </a:xfrm>
        </p:spPr>
        <p:txBody>
          <a:bodyPr>
            <a:normAutofit/>
          </a:bodyPr>
          <a:lstStyle/>
          <a:p>
            <a:r>
              <a:rPr lang="en-US" sz="3000" dirty="0" smtClean="0"/>
              <a:t>Electrical </a:t>
            </a:r>
            <a:r>
              <a:rPr lang="en-US" sz="3000" dirty="0"/>
              <a:t>Example </a:t>
            </a:r>
            <a:r>
              <a:rPr lang="en-US" sz="3000" dirty="0" smtClean="0"/>
              <a:t>B: </a:t>
            </a:r>
            <a:r>
              <a:rPr lang="en-US" sz="3000" dirty="0" smtClean="0">
                <a:solidFill>
                  <a:srgbClr val="00B050"/>
                </a:solidFill>
              </a:rPr>
              <a:t>I</a:t>
            </a:r>
            <a:r>
              <a:rPr lang="en-US" sz="3000" dirty="0" smtClean="0">
                <a:solidFill>
                  <a:srgbClr val="0070C0"/>
                </a:solidFill>
              </a:rPr>
              <a:t>R</a:t>
            </a:r>
            <a:r>
              <a:rPr lang="en-US" sz="3000" dirty="0" smtClean="0">
                <a:solidFill>
                  <a:srgbClr val="FF0000"/>
                </a:solidFill>
              </a:rPr>
              <a:t>A</a:t>
            </a:r>
            <a:r>
              <a:rPr lang="en-US" sz="3000" dirty="0" smtClean="0">
                <a:solidFill>
                  <a:srgbClr val="7030A0"/>
                </a:solidFill>
              </a:rPr>
              <a:t>C</a:t>
            </a:r>
            <a:r>
              <a:rPr lang="en-US" sz="3000" dirty="0" smtClean="0"/>
              <a:t> Worksheet</a:t>
            </a:r>
            <a:endParaRPr lang="en-US" sz="3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0288985"/>
              </p:ext>
            </p:extLst>
          </p:nvPr>
        </p:nvGraphicFramePr>
        <p:xfrm>
          <a:off x="457200" y="1011504"/>
          <a:ext cx="8229600" cy="3625809"/>
        </p:xfrm>
        <a:graphic>
          <a:graphicData uri="http://schemas.openxmlformats.org/drawingml/2006/table">
            <a:tbl>
              <a:tblPr firstRow="1" bandRow="1">
                <a:tableStyleId>{5C22544A-7EE6-4342-B048-85BDC9FD1C3A}</a:tableStyleId>
              </a:tblPr>
              <a:tblGrid>
                <a:gridCol w="2455933">
                  <a:extLst>
                    <a:ext uri="{9D8B030D-6E8A-4147-A177-3AD203B41FA5}">
                      <a16:colId xmlns:a16="http://schemas.microsoft.com/office/drawing/2014/main" val="281044232"/>
                    </a:ext>
                  </a:extLst>
                </a:gridCol>
                <a:gridCol w="5773667">
                  <a:extLst>
                    <a:ext uri="{9D8B030D-6E8A-4147-A177-3AD203B41FA5}">
                      <a16:colId xmlns:a16="http://schemas.microsoft.com/office/drawing/2014/main" val="2716116982"/>
                    </a:ext>
                  </a:extLst>
                </a:gridCol>
              </a:tblGrid>
              <a:tr h="428505">
                <a:tc>
                  <a:txBody>
                    <a:bodyPr/>
                    <a:lstStyle/>
                    <a:p>
                      <a:r>
                        <a:rPr lang="en-US" sz="2000" dirty="0" smtClean="0">
                          <a:solidFill>
                            <a:srgbClr val="00B050"/>
                          </a:solidFill>
                        </a:rPr>
                        <a:t>I</a:t>
                      </a:r>
                      <a:r>
                        <a:rPr lang="en-US" sz="2000" dirty="0" smtClean="0">
                          <a:solidFill>
                            <a:srgbClr val="0070C0"/>
                          </a:solidFill>
                        </a:rPr>
                        <a:t>R</a:t>
                      </a:r>
                      <a:r>
                        <a:rPr lang="en-US" sz="2000" dirty="0" smtClean="0">
                          <a:solidFill>
                            <a:srgbClr val="FF0000"/>
                          </a:solidFill>
                        </a:rPr>
                        <a:t>A</a:t>
                      </a:r>
                      <a:r>
                        <a:rPr lang="en-US" sz="2000" dirty="0" smtClean="0">
                          <a:solidFill>
                            <a:srgbClr val="7030A0"/>
                          </a:solidFill>
                        </a:rPr>
                        <a:t>C</a:t>
                      </a:r>
                      <a:endParaRPr lang="en-US" sz="2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smtClean="0"/>
                        <a:t>Electrical</a:t>
                      </a:r>
                      <a:r>
                        <a:rPr lang="en-US" sz="2000" baseline="0" dirty="0" smtClean="0"/>
                        <a:t> Example B</a:t>
                      </a:r>
                      <a:endParaRPr lang="en-US" sz="2000" dirty="0" smtClean="0"/>
                    </a:p>
                  </a:txBody>
                  <a:tcPr/>
                </a:tc>
                <a:extLst>
                  <a:ext uri="{0D108BD9-81ED-4DB2-BD59-A6C34878D82A}">
                    <a16:rowId xmlns:a16="http://schemas.microsoft.com/office/drawing/2014/main" val="241957942"/>
                  </a:ext>
                </a:extLst>
              </a:tr>
              <a:tr h="626276">
                <a:tc>
                  <a:txBody>
                    <a:bodyPr/>
                    <a:lstStyle/>
                    <a:p>
                      <a:r>
                        <a:rPr lang="en-US" b="1" i="0" u="sng" dirty="0" smtClean="0">
                          <a:solidFill>
                            <a:srgbClr val="00B050"/>
                          </a:solidFill>
                        </a:rPr>
                        <a:t>I</a:t>
                      </a:r>
                      <a:r>
                        <a:rPr lang="en-US" b="1" dirty="0" smtClean="0">
                          <a:solidFill>
                            <a:srgbClr val="00B050"/>
                          </a:solidFill>
                        </a:rPr>
                        <a:t> </a:t>
                      </a:r>
                      <a:r>
                        <a:rPr lang="en-US" sz="1400" b="1" dirty="0" smtClean="0">
                          <a:solidFill>
                            <a:srgbClr val="00B050"/>
                          </a:solidFill>
                        </a:rPr>
                        <a:t>What ISSUE(S)</a:t>
                      </a:r>
                      <a:r>
                        <a:rPr lang="en-US" sz="1400" b="1" baseline="0" dirty="0" smtClean="0">
                          <a:solidFill>
                            <a:srgbClr val="00B050"/>
                          </a:solidFill>
                        </a:rPr>
                        <a:t> are raised in the attorney’s response?</a:t>
                      </a:r>
                      <a:endParaRPr lang="en-US" sz="1100" dirty="0">
                        <a:solidFill>
                          <a:srgbClr val="00B050"/>
                        </a:solidFill>
                      </a:endParaRPr>
                    </a:p>
                  </a:txBody>
                  <a:tcPr/>
                </a:tc>
                <a:tc>
                  <a:txBody>
                    <a:bodyPr/>
                    <a:lstStyle/>
                    <a:p>
                      <a:endParaRPr lang="en-US" dirty="0"/>
                    </a:p>
                  </a:txBody>
                  <a:tcPr/>
                </a:tc>
                <a:extLst>
                  <a:ext uri="{0D108BD9-81ED-4DB2-BD59-A6C34878D82A}">
                    <a16:rowId xmlns:a16="http://schemas.microsoft.com/office/drawing/2014/main" val="12938850"/>
                  </a:ext>
                </a:extLst>
              </a:tr>
              <a:tr h="626276">
                <a:tc>
                  <a:txBody>
                    <a:bodyPr/>
                    <a:lstStyle/>
                    <a:p>
                      <a:r>
                        <a:rPr lang="en-US" b="1" u="sng" dirty="0" smtClean="0">
                          <a:solidFill>
                            <a:srgbClr val="0070C0"/>
                          </a:solidFill>
                        </a:rPr>
                        <a:t>R</a:t>
                      </a:r>
                      <a:r>
                        <a:rPr lang="en-US" b="1" dirty="0" smtClean="0">
                          <a:solidFill>
                            <a:srgbClr val="0070C0"/>
                          </a:solidFill>
                        </a:rPr>
                        <a:t> </a:t>
                      </a:r>
                      <a:r>
                        <a:rPr lang="en-US" sz="1400" b="1" kern="1200" dirty="0" smtClean="0">
                          <a:solidFill>
                            <a:srgbClr val="0070C0"/>
                          </a:solidFill>
                          <a:effectLst/>
                          <a:latin typeface="+mn-lt"/>
                          <a:ea typeface="+mn-ea"/>
                          <a:cs typeface="+mn-cs"/>
                        </a:rPr>
                        <a:t>What are the applicable RULE(S)?</a:t>
                      </a:r>
                      <a:endParaRPr lang="en-US" sz="1400" b="0" dirty="0">
                        <a:solidFill>
                          <a:srgbClr val="0070C0"/>
                        </a:solidFill>
                      </a:endParaRPr>
                    </a:p>
                  </a:txBody>
                  <a:tcPr/>
                </a:tc>
                <a:tc>
                  <a:txBody>
                    <a:bodyPr/>
                    <a:lstStyle/>
                    <a:p>
                      <a:endParaRPr lang="en-US" dirty="0"/>
                    </a:p>
                  </a:txBody>
                  <a:tcPr/>
                </a:tc>
                <a:extLst>
                  <a:ext uri="{0D108BD9-81ED-4DB2-BD59-A6C34878D82A}">
                    <a16:rowId xmlns:a16="http://schemas.microsoft.com/office/drawing/2014/main" val="3951957179"/>
                  </a:ext>
                </a:extLst>
              </a:tr>
              <a:tr h="1318476">
                <a:tc>
                  <a:txBody>
                    <a:bodyPr/>
                    <a:lstStyle/>
                    <a:p>
                      <a:r>
                        <a:rPr lang="en-US" b="1" u="sng" dirty="0" smtClean="0">
                          <a:solidFill>
                            <a:srgbClr val="FF0000"/>
                          </a:solidFill>
                        </a:rPr>
                        <a:t>A</a:t>
                      </a:r>
                      <a:r>
                        <a:rPr lang="en-US" b="1" dirty="0" smtClean="0">
                          <a:solidFill>
                            <a:srgbClr val="FF0000"/>
                          </a:solidFill>
                        </a:rPr>
                        <a:t> </a:t>
                      </a:r>
                      <a:r>
                        <a:rPr lang="en-US" sz="1400" b="1" kern="1200" dirty="0" smtClean="0">
                          <a:solidFill>
                            <a:srgbClr val="FF0000"/>
                          </a:solidFill>
                          <a:effectLst/>
                          <a:latin typeface="+mn-lt"/>
                          <a:ea typeface="+mn-ea"/>
                          <a:cs typeface="+mn-cs"/>
                        </a:rPr>
                        <a:t>How would you ANALYZE your rejection and the attorney’s response in view of the rule(s)?</a:t>
                      </a:r>
                      <a:endParaRPr lang="en-US" sz="1400" kern="1200" dirty="0">
                        <a:solidFill>
                          <a:srgbClr val="FF0000"/>
                        </a:solidFill>
                        <a:effectLst/>
                        <a:latin typeface="+mn-lt"/>
                        <a:ea typeface="+mn-ea"/>
                        <a:cs typeface="+mn-cs"/>
                      </a:endParaRPr>
                    </a:p>
                  </a:txBody>
                  <a:tcPr/>
                </a:tc>
                <a:tc>
                  <a:txBody>
                    <a:bodyPr/>
                    <a:lstStyle/>
                    <a:p>
                      <a:endParaRPr lang="en-US" dirty="0"/>
                    </a:p>
                  </a:txBody>
                  <a:tcPr/>
                </a:tc>
                <a:extLst>
                  <a:ext uri="{0D108BD9-81ED-4DB2-BD59-A6C34878D82A}">
                    <a16:rowId xmlns:a16="http://schemas.microsoft.com/office/drawing/2014/main" val="4202726561"/>
                  </a:ext>
                </a:extLst>
              </a:tr>
              <a:tr h="626276">
                <a:tc>
                  <a:txBody>
                    <a:bodyPr/>
                    <a:lstStyle/>
                    <a:p>
                      <a:r>
                        <a:rPr lang="en-US" b="1" u="sng" dirty="0" smtClean="0">
                          <a:solidFill>
                            <a:srgbClr val="7030A0"/>
                          </a:solidFill>
                        </a:rPr>
                        <a:t>C</a:t>
                      </a:r>
                      <a:r>
                        <a:rPr lang="en-US" b="1" dirty="0" smtClean="0">
                          <a:solidFill>
                            <a:srgbClr val="7030A0"/>
                          </a:solidFill>
                        </a:rPr>
                        <a:t> </a:t>
                      </a:r>
                      <a:r>
                        <a:rPr lang="en-US" sz="1400" b="1" kern="1200" dirty="0" smtClean="0">
                          <a:solidFill>
                            <a:srgbClr val="7030A0"/>
                          </a:solidFill>
                          <a:effectLst/>
                          <a:latin typeface="+mn-lt"/>
                          <a:ea typeface="+mn-ea"/>
                          <a:cs typeface="+mn-cs"/>
                        </a:rPr>
                        <a:t>What are the CONCLUSION(S)?</a:t>
                      </a:r>
                      <a:endParaRPr lang="en-US" sz="1100" b="0" dirty="0">
                        <a:solidFill>
                          <a:srgbClr val="7030A0"/>
                        </a:solidFill>
                      </a:endParaRPr>
                    </a:p>
                  </a:txBody>
                  <a:tcPr/>
                </a:tc>
                <a:tc>
                  <a:txBody>
                    <a:bodyPr/>
                    <a:lstStyle/>
                    <a:p>
                      <a:endParaRPr lang="en-US" dirty="0"/>
                    </a:p>
                  </a:txBody>
                  <a:tcPr/>
                </a:tc>
                <a:extLst>
                  <a:ext uri="{0D108BD9-81ED-4DB2-BD59-A6C34878D82A}">
                    <a16:rowId xmlns:a16="http://schemas.microsoft.com/office/drawing/2014/main" val="946882880"/>
                  </a:ext>
                </a:extLst>
              </a:tr>
            </a:tbl>
          </a:graphicData>
        </a:graphic>
      </p:graphicFrame>
      <p:sp>
        <p:nvSpPr>
          <p:cNvPr id="4" name="Slide Number Placeholder 3"/>
          <p:cNvSpPr>
            <a:spLocks noGrp="1"/>
          </p:cNvSpPr>
          <p:nvPr>
            <p:ph type="sldNum" sz="quarter" idx="12"/>
          </p:nvPr>
        </p:nvSpPr>
        <p:spPr/>
        <p:txBody>
          <a:bodyPr/>
          <a:lstStyle/>
          <a:p>
            <a:fld id="{92DA454B-C859-4892-B9FA-68B588C9F547}" type="slidenum">
              <a:rPr lang="en-US" smtClean="0"/>
              <a:t>55</a:t>
            </a:fld>
            <a:endParaRPr lang="en-US"/>
          </a:p>
        </p:txBody>
      </p:sp>
      <p:sp>
        <p:nvSpPr>
          <p:cNvPr id="2" name="Date Placeholder 1"/>
          <p:cNvSpPr>
            <a:spLocks noGrp="1"/>
          </p:cNvSpPr>
          <p:nvPr>
            <p:ph type="dt" sz="half" idx="10"/>
          </p:nvPr>
        </p:nvSpPr>
        <p:spPr/>
        <p:txBody>
          <a:bodyPr/>
          <a:lstStyle/>
          <a:p>
            <a:r>
              <a:rPr lang="en-US" smtClean="0"/>
              <a:t>Summer/Fall 2018</a:t>
            </a:r>
            <a:endParaRPr lang="en-US" dirty="0"/>
          </a:p>
        </p:txBody>
      </p:sp>
    </p:spTree>
    <p:extLst>
      <p:ext uri="{BB962C8B-B14F-4D97-AF65-F5344CB8AC3E}">
        <p14:creationId xmlns:p14="http://schemas.microsoft.com/office/powerpoint/2010/main" val="18531802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728315" y="229389"/>
            <a:ext cx="1366336" cy="276999"/>
          </a:xfrm>
          <a:prstGeom prst="rect">
            <a:avLst/>
          </a:prstGeom>
          <a:noFill/>
        </p:spPr>
        <p:txBody>
          <a:bodyPr wrap="none" rtlCol="0">
            <a:spAutoFit/>
          </a:bodyPr>
          <a:lstStyle/>
          <a:p>
            <a:r>
              <a:rPr lang="en-US" sz="1200" dirty="0" smtClean="0"/>
              <a:t>Worksheet Pg. 20</a:t>
            </a:r>
            <a:endParaRPr lang="en-US" sz="1200" dirty="0"/>
          </a:p>
        </p:txBody>
      </p:sp>
      <p:sp>
        <p:nvSpPr>
          <p:cNvPr id="6" name="Title 5"/>
          <p:cNvSpPr>
            <a:spLocks noGrp="1"/>
          </p:cNvSpPr>
          <p:nvPr>
            <p:ph type="title"/>
          </p:nvPr>
        </p:nvSpPr>
        <p:spPr>
          <a:xfrm>
            <a:off x="457200" y="378022"/>
            <a:ext cx="8229600" cy="633482"/>
          </a:xfrm>
        </p:spPr>
        <p:txBody>
          <a:bodyPr>
            <a:normAutofit/>
          </a:bodyPr>
          <a:lstStyle/>
          <a:p>
            <a:r>
              <a:rPr lang="en-US" sz="3000" dirty="0" smtClean="0"/>
              <a:t>Electrical </a:t>
            </a:r>
            <a:r>
              <a:rPr lang="en-US" sz="3000" dirty="0"/>
              <a:t>Example </a:t>
            </a:r>
            <a:r>
              <a:rPr lang="en-US" sz="3000" dirty="0" smtClean="0"/>
              <a:t>B: </a:t>
            </a:r>
            <a:r>
              <a:rPr lang="en-US" sz="3000" dirty="0" smtClean="0">
                <a:solidFill>
                  <a:srgbClr val="00B050"/>
                </a:solidFill>
              </a:rPr>
              <a:t>I</a:t>
            </a:r>
            <a:r>
              <a:rPr lang="en-US" sz="3000" dirty="0" smtClean="0">
                <a:solidFill>
                  <a:srgbClr val="0070C0"/>
                </a:solidFill>
              </a:rPr>
              <a:t>R</a:t>
            </a:r>
            <a:r>
              <a:rPr lang="en-US" sz="3000" dirty="0" smtClean="0">
                <a:solidFill>
                  <a:srgbClr val="FF0000"/>
                </a:solidFill>
              </a:rPr>
              <a:t>A</a:t>
            </a:r>
            <a:r>
              <a:rPr lang="en-US" sz="3000" dirty="0" smtClean="0">
                <a:solidFill>
                  <a:srgbClr val="7030A0"/>
                </a:solidFill>
              </a:rPr>
              <a:t>C</a:t>
            </a:r>
            <a:r>
              <a:rPr lang="en-US" sz="3000" dirty="0" smtClean="0"/>
              <a:t> </a:t>
            </a:r>
            <a:r>
              <a:rPr lang="en-US" sz="3000" dirty="0"/>
              <a:t>Worksheet (</a:t>
            </a:r>
            <a:r>
              <a:rPr lang="en-US" sz="3000" i="1" dirty="0"/>
              <a:t>cont</a:t>
            </a:r>
            <a:r>
              <a:rPr lang="en-US" sz="3000" dirty="0"/>
              <a: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80648279"/>
              </p:ext>
            </p:extLst>
          </p:nvPr>
        </p:nvGraphicFramePr>
        <p:xfrm>
          <a:off x="457200" y="1011503"/>
          <a:ext cx="8229600" cy="3569827"/>
        </p:xfrm>
        <a:graphic>
          <a:graphicData uri="http://schemas.openxmlformats.org/drawingml/2006/table">
            <a:tbl>
              <a:tblPr firstRow="1" bandRow="1">
                <a:tableStyleId>{5C22544A-7EE6-4342-B048-85BDC9FD1C3A}</a:tableStyleId>
              </a:tblPr>
              <a:tblGrid>
                <a:gridCol w="2455933">
                  <a:extLst>
                    <a:ext uri="{9D8B030D-6E8A-4147-A177-3AD203B41FA5}">
                      <a16:colId xmlns:a16="http://schemas.microsoft.com/office/drawing/2014/main" val="281044232"/>
                    </a:ext>
                  </a:extLst>
                </a:gridCol>
                <a:gridCol w="5773667">
                  <a:extLst>
                    <a:ext uri="{9D8B030D-6E8A-4147-A177-3AD203B41FA5}">
                      <a16:colId xmlns:a16="http://schemas.microsoft.com/office/drawing/2014/main" val="2716116982"/>
                    </a:ext>
                  </a:extLst>
                </a:gridCol>
              </a:tblGrid>
              <a:tr h="513739">
                <a:tc>
                  <a:txBody>
                    <a:bodyPr/>
                    <a:lstStyle/>
                    <a:p>
                      <a:r>
                        <a:rPr lang="en-US" sz="2000" dirty="0" smtClean="0">
                          <a:solidFill>
                            <a:srgbClr val="00B050"/>
                          </a:solidFill>
                        </a:rPr>
                        <a:t>I</a:t>
                      </a:r>
                      <a:r>
                        <a:rPr lang="en-US" sz="2000" dirty="0" smtClean="0">
                          <a:solidFill>
                            <a:srgbClr val="0070C0"/>
                          </a:solidFill>
                        </a:rPr>
                        <a:t>R</a:t>
                      </a:r>
                      <a:r>
                        <a:rPr lang="en-US" sz="2000" dirty="0" smtClean="0">
                          <a:solidFill>
                            <a:srgbClr val="FF0000"/>
                          </a:solidFill>
                        </a:rPr>
                        <a:t>A</a:t>
                      </a:r>
                      <a:r>
                        <a:rPr lang="en-US" sz="2000" dirty="0" smtClean="0">
                          <a:solidFill>
                            <a:srgbClr val="7030A0"/>
                          </a:solidFill>
                        </a:rPr>
                        <a:t>C</a:t>
                      </a:r>
                      <a:endParaRPr lang="en-US" sz="2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smtClean="0"/>
                        <a:t>Electrical</a:t>
                      </a:r>
                      <a:r>
                        <a:rPr lang="en-US" sz="2000" baseline="0" dirty="0" smtClean="0"/>
                        <a:t> Example B</a:t>
                      </a:r>
                      <a:endParaRPr lang="en-US" sz="2000" dirty="0" smtClean="0"/>
                    </a:p>
                  </a:txBody>
                  <a:tcPr/>
                </a:tc>
                <a:extLst>
                  <a:ext uri="{0D108BD9-81ED-4DB2-BD59-A6C34878D82A}">
                    <a16:rowId xmlns:a16="http://schemas.microsoft.com/office/drawing/2014/main" val="241957942"/>
                  </a:ext>
                </a:extLst>
              </a:tr>
              <a:tr h="1225070">
                <a:tc>
                  <a:txBody>
                    <a:bodyPr/>
                    <a:lstStyle/>
                    <a:p>
                      <a:r>
                        <a:rPr lang="en-US" b="1" i="0" u="sng" dirty="0" smtClean="0">
                          <a:solidFill>
                            <a:srgbClr val="00B050"/>
                          </a:solidFill>
                        </a:rPr>
                        <a:t>I</a:t>
                      </a:r>
                      <a:r>
                        <a:rPr lang="en-US" b="1" dirty="0" smtClean="0">
                          <a:solidFill>
                            <a:srgbClr val="00B050"/>
                          </a:solidFill>
                        </a:rPr>
                        <a:t> </a:t>
                      </a:r>
                      <a:r>
                        <a:rPr lang="en-US" sz="1400" b="1" dirty="0" smtClean="0">
                          <a:solidFill>
                            <a:srgbClr val="00B050"/>
                          </a:solidFill>
                        </a:rPr>
                        <a:t>What ISSUE(S)</a:t>
                      </a:r>
                      <a:r>
                        <a:rPr lang="en-US" sz="1400" b="1" baseline="0" dirty="0" smtClean="0">
                          <a:solidFill>
                            <a:srgbClr val="00B050"/>
                          </a:solidFill>
                        </a:rPr>
                        <a:t> are raised in the attorney’s response?</a:t>
                      </a:r>
                      <a:endParaRPr lang="en-US" sz="1100" dirty="0">
                        <a:solidFill>
                          <a:srgbClr val="00B050"/>
                        </a:solidFill>
                      </a:endParaRPr>
                    </a:p>
                  </a:txBody>
                  <a:tcPr/>
                </a:tc>
                <a:tc>
                  <a:txBody>
                    <a:bodyPr/>
                    <a:lstStyle/>
                    <a:p>
                      <a:pPr marL="227013" lvl="0" indent="-227013">
                        <a:buFont typeface="+mj-lt"/>
                        <a:buAutoNum type="romanUcPeriod"/>
                      </a:pPr>
                      <a:r>
                        <a:rPr lang="en-US" sz="1400" kern="1200" dirty="0" smtClean="0">
                          <a:solidFill>
                            <a:schemeClr val="dk1"/>
                          </a:solidFill>
                          <a:effectLst/>
                          <a:latin typeface="+mn-lt"/>
                          <a:ea typeface="+mn-ea"/>
                          <a:cs typeface="+mn-cs"/>
                        </a:rPr>
                        <a:t>Applicant argues </a:t>
                      </a:r>
                      <a:r>
                        <a:rPr lang="en-US" sz="1400" kern="1200" dirty="0" err="1" smtClean="0">
                          <a:solidFill>
                            <a:schemeClr val="dk1"/>
                          </a:solidFill>
                          <a:effectLst/>
                          <a:latin typeface="+mn-lt"/>
                          <a:ea typeface="+mn-ea"/>
                          <a:cs typeface="+mn-cs"/>
                        </a:rPr>
                        <a:t>Haverty</a:t>
                      </a:r>
                      <a:r>
                        <a:rPr lang="en-US" sz="1400" kern="1200" dirty="0" smtClean="0">
                          <a:solidFill>
                            <a:schemeClr val="dk1"/>
                          </a:solidFill>
                          <a:effectLst/>
                          <a:latin typeface="+mn-lt"/>
                          <a:ea typeface="+mn-ea"/>
                          <a:cs typeface="+mn-cs"/>
                        </a:rPr>
                        <a:t> </a:t>
                      </a:r>
                      <a:r>
                        <a:rPr lang="en-US" sz="1400" b="1" kern="1200" dirty="0" smtClean="0">
                          <a:solidFill>
                            <a:schemeClr val="dk1"/>
                          </a:solidFill>
                          <a:effectLst/>
                          <a:latin typeface="+mn-lt"/>
                          <a:ea typeface="+mn-ea"/>
                          <a:cs typeface="+mn-cs"/>
                        </a:rPr>
                        <a:t>teaches away</a:t>
                      </a:r>
                      <a:r>
                        <a:rPr lang="en-US" sz="1400" kern="1200" dirty="0" smtClean="0">
                          <a:solidFill>
                            <a:schemeClr val="dk1"/>
                          </a:solidFill>
                          <a:effectLst/>
                          <a:latin typeface="+mn-lt"/>
                          <a:ea typeface="+mn-ea"/>
                          <a:cs typeface="+mn-cs"/>
                        </a:rPr>
                        <a:t> from proposed combination of James and Thomas</a:t>
                      </a:r>
                    </a:p>
                    <a:p>
                      <a:pPr marL="227013" lvl="0" indent="-227013">
                        <a:buFont typeface="+mj-lt"/>
                        <a:buAutoNum type="romanUcPeriod"/>
                      </a:pPr>
                      <a:r>
                        <a:rPr lang="en-US" sz="1400" kern="1200" dirty="0" smtClean="0">
                          <a:solidFill>
                            <a:schemeClr val="dk1"/>
                          </a:solidFill>
                          <a:effectLst/>
                          <a:latin typeface="+mn-lt"/>
                          <a:ea typeface="+mn-ea"/>
                          <a:cs typeface="+mn-cs"/>
                        </a:rPr>
                        <a:t>Applicant argues results obtained from using alloy of Thomas in redistribution layer of James would not have been </a:t>
                      </a:r>
                      <a:r>
                        <a:rPr lang="en-US" sz="1400" b="1" kern="1200" dirty="0" smtClean="0">
                          <a:solidFill>
                            <a:schemeClr val="dk1"/>
                          </a:solidFill>
                          <a:effectLst/>
                          <a:latin typeface="+mn-lt"/>
                          <a:ea typeface="+mn-ea"/>
                          <a:cs typeface="+mn-cs"/>
                        </a:rPr>
                        <a:t>predictable</a:t>
                      </a:r>
                      <a:endParaRPr lang="en-US" sz="14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12938850"/>
                  </a:ext>
                </a:extLst>
              </a:tr>
              <a:tr h="480807">
                <a:tc>
                  <a:txBody>
                    <a:bodyPr/>
                    <a:lstStyle/>
                    <a:p>
                      <a:r>
                        <a:rPr lang="en-US" b="1" u="sng" dirty="0" smtClean="0">
                          <a:solidFill>
                            <a:srgbClr val="0070C0"/>
                          </a:solidFill>
                        </a:rPr>
                        <a:t>R</a:t>
                      </a:r>
                      <a:r>
                        <a:rPr lang="en-US" b="1" dirty="0" smtClean="0">
                          <a:solidFill>
                            <a:srgbClr val="0070C0"/>
                          </a:solidFill>
                        </a:rPr>
                        <a:t> </a:t>
                      </a:r>
                      <a:r>
                        <a:rPr lang="en-US" sz="1000" b="1" kern="1200" dirty="0" smtClean="0">
                          <a:solidFill>
                            <a:srgbClr val="0070C0"/>
                          </a:solidFill>
                          <a:effectLst/>
                          <a:latin typeface="+mn-lt"/>
                          <a:ea typeface="+mn-ea"/>
                          <a:cs typeface="+mn-cs"/>
                        </a:rPr>
                        <a:t>What are the applicable RULE(S)?</a:t>
                      </a:r>
                      <a:endParaRPr lang="en-US" sz="1000" b="0" dirty="0">
                        <a:solidFill>
                          <a:srgbClr val="0070C0"/>
                        </a:solidFill>
                      </a:endParaRPr>
                    </a:p>
                  </a:txBody>
                  <a:tcPr/>
                </a:tc>
                <a:tc>
                  <a:txBody>
                    <a:bodyPr/>
                    <a:lstStyle/>
                    <a:p>
                      <a:endParaRPr lang="en-US" dirty="0"/>
                    </a:p>
                  </a:txBody>
                  <a:tcPr/>
                </a:tc>
                <a:extLst>
                  <a:ext uri="{0D108BD9-81ED-4DB2-BD59-A6C34878D82A}">
                    <a16:rowId xmlns:a16="http://schemas.microsoft.com/office/drawing/2014/main" val="3951957179"/>
                  </a:ext>
                </a:extLst>
              </a:tr>
              <a:tr h="869404">
                <a:tc>
                  <a:txBody>
                    <a:bodyPr/>
                    <a:lstStyle/>
                    <a:p>
                      <a:r>
                        <a:rPr lang="en-US" b="1" u="sng" dirty="0" smtClean="0">
                          <a:solidFill>
                            <a:srgbClr val="FF0000"/>
                          </a:solidFill>
                        </a:rPr>
                        <a:t>A</a:t>
                      </a:r>
                      <a:r>
                        <a:rPr lang="en-US" b="1" dirty="0" smtClean="0">
                          <a:solidFill>
                            <a:srgbClr val="FF0000"/>
                          </a:solidFill>
                        </a:rPr>
                        <a:t> </a:t>
                      </a:r>
                      <a:r>
                        <a:rPr lang="en-US" sz="1000" b="1" kern="1200" dirty="0" smtClean="0">
                          <a:solidFill>
                            <a:srgbClr val="FF0000"/>
                          </a:solidFill>
                          <a:effectLst/>
                          <a:latin typeface="+mn-lt"/>
                          <a:ea typeface="+mn-ea"/>
                          <a:cs typeface="+mn-cs"/>
                        </a:rPr>
                        <a:t>How would you ANALYZE your rejection and the attorney’s response in view of the rule(s)?</a:t>
                      </a:r>
                      <a:endParaRPr lang="en-US" sz="1000" kern="1200" dirty="0">
                        <a:solidFill>
                          <a:srgbClr val="FF0000"/>
                        </a:solidFill>
                        <a:effectLst/>
                        <a:latin typeface="+mn-lt"/>
                        <a:ea typeface="+mn-ea"/>
                        <a:cs typeface="+mn-cs"/>
                      </a:endParaRPr>
                    </a:p>
                  </a:txBody>
                  <a:tcPr/>
                </a:tc>
                <a:tc>
                  <a:txBody>
                    <a:bodyPr/>
                    <a:lstStyle/>
                    <a:p>
                      <a:endParaRPr lang="en-US" dirty="0"/>
                    </a:p>
                  </a:txBody>
                  <a:tcPr/>
                </a:tc>
                <a:extLst>
                  <a:ext uri="{0D108BD9-81ED-4DB2-BD59-A6C34878D82A}">
                    <a16:rowId xmlns:a16="http://schemas.microsoft.com/office/drawing/2014/main" val="4202726561"/>
                  </a:ext>
                </a:extLst>
              </a:tr>
              <a:tr h="480807">
                <a:tc>
                  <a:txBody>
                    <a:bodyPr/>
                    <a:lstStyle/>
                    <a:p>
                      <a:r>
                        <a:rPr lang="en-US" b="1" u="sng" dirty="0" smtClean="0">
                          <a:solidFill>
                            <a:srgbClr val="7030A0"/>
                          </a:solidFill>
                        </a:rPr>
                        <a:t>C</a:t>
                      </a:r>
                      <a:r>
                        <a:rPr lang="en-US" b="1" dirty="0" smtClean="0">
                          <a:solidFill>
                            <a:srgbClr val="7030A0"/>
                          </a:solidFill>
                        </a:rPr>
                        <a:t> </a:t>
                      </a:r>
                      <a:r>
                        <a:rPr lang="en-US" sz="1000" b="1" kern="1200" dirty="0" smtClean="0">
                          <a:solidFill>
                            <a:srgbClr val="7030A0"/>
                          </a:solidFill>
                          <a:effectLst/>
                          <a:latin typeface="+mn-lt"/>
                          <a:ea typeface="+mn-ea"/>
                          <a:cs typeface="+mn-cs"/>
                        </a:rPr>
                        <a:t>What are the CONCLUSION(S)?</a:t>
                      </a:r>
                      <a:endParaRPr lang="en-US" sz="1000" b="0" dirty="0">
                        <a:solidFill>
                          <a:srgbClr val="7030A0"/>
                        </a:solidFill>
                      </a:endParaRPr>
                    </a:p>
                  </a:txBody>
                  <a:tcPr/>
                </a:tc>
                <a:tc>
                  <a:txBody>
                    <a:bodyPr/>
                    <a:lstStyle/>
                    <a:p>
                      <a:endParaRPr lang="en-US" dirty="0"/>
                    </a:p>
                  </a:txBody>
                  <a:tcPr/>
                </a:tc>
                <a:extLst>
                  <a:ext uri="{0D108BD9-81ED-4DB2-BD59-A6C34878D82A}">
                    <a16:rowId xmlns:a16="http://schemas.microsoft.com/office/drawing/2014/main" val="946882880"/>
                  </a:ext>
                </a:extLst>
              </a:tr>
            </a:tbl>
          </a:graphicData>
        </a:graphic>
      </p:graphicFrame>
      <p:sp>
        <p:nvSpPr>
          <p:cNvPr id="4" name="Slide Number Placeholder 3"/>
          <p:cNvSpPr>
            <a:spLocks noGrp="1"/>
          </p:cNvSpPr>
          <p:nvPr>
            <p:ph type="sldNum" sz="quarter" idx="12"/>
          </p:nvPr>
        </p:nvSpPr>
        <p:spPr/>
        <p:txBody>
          <a:bodyPr/>
          <a:lstStyle/>
          <a:p>
            <a:fld id="{92DA454B-C859-4892-B9FA-68B588C9F547}" type="slidenum">
              <a:rPr lang="en-US" smtClean="0"/>
              <a:t>56</a:t>
            </a:fld>
            <a:endParaRPr lang="en-US"/>
          </a:p>
        </p:txBody>
      </p:sp>
      <p:sp>
        <p:nvSpPr>
          <p:cNvPr id="2" name="Date Placeholder 1"/>
          <p:cNvSpPr>
            <a:spLocks noGrp="1"/>
          </p:cNvSpPr>
          <p:nvPr>
            <p:ph type="dt" sz="half" idx="10"/>
          </p:nvPr>
        </p:nvSpPr>
        <p:spPr/>
        <p:txBody>
          <a:bodyPr/>
          <a:lstStyle/>
          <a:p>
            <a:r>
              <a:rPr lang="en-US" smtClean="0"/>
              <a:t>Summer/Fall 2018</a:t>
            </a:r>
            <a:endParaRPr lang="en-US" dirty="0"/>
          </a:p>
        </p:txBody>
      </p:sp>
    </p:spTree>
    <p:extLst>
      <p:ext uri="{BB962C8B-B14F-4D97-AF65-F5344CB8AC3E}">
        <p14:creationId xmlns:p14="http://schemas.microsoft.com/office/powerpoint/2010/main" val="40553759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728315" y="229389"/>
            <a:ext cx="1366336" cy="276999"/>
          </a:xfrm>
          <a:prstGeom prst="rect">
            <a:avLst/>
          </a:prstGeom>
          <a:noFill/>
        </p:spPr>
        <p:txBody>
          <a:bodyPr wrap="none" rtlCol="0">
            <a:spAutoFit/>
          </a:bodyPr>
          <a:lstStyle/>
          <a:p>
            <a:r>
              <a:rPr lang="en-US" sz="1200" dirty="0" smtClean="0"/>
              <a:t>Worksheet Pg. 20</a:t>
            </a:r>
            <a:endParaRPr lang="en-US" sz="1200" dirty="0"/>
          </a:p>
        </p:txBody>
      </p:sp>
      <p:sp>
        <p:nvSpPr>
          <p:cNvPr id="6" name="Title 5"/>
          <p:cNvSpPr>
            <a:spLocks noGrp="1"/>
          </p:cNvSpPr>
          <p:nvPr>
            <p:ph type="title"/>
          </p:nvPr>
        </p:nvSpPr>
        <p:spPr>
          <a:xfrm>
            <a:off x="457200" y="281693"/>
            <a:ext cx="8229600" cy="633482"/>
          </a:xfrm>
        </p:spPr>
        <p:txBody>
          <a:bodyPr>
            <a:normAutofit/>
          </a:bodyPr>
          <a:lstStyle/>
          <a:p>
            <a:r>
              <a:rPr lang="en-US" sz="3000" dirty="0" smtClean="0"/>
              <a:t>Electrical </a:t>
            </a:r>
            <a:r>
              <a:rPr lang="en-US" sz="3000" dirty="0"/>
              <a:t>Example </a:t>
            </a:r>
            <a:r>
              <a:rPr lang="en-US" sz="3000" dirty="0" smtClean="0"/>
              <a:t>B: </a:t>
            </a:r>
            <a:r>
              <a:rPr lang="en-US" sz="3000" dirty="0" smtClean="0">
                <a:solidFill>
                  <a:srgbClr val="00B050"/>
                </a:solidFill>
              </a:rPr>
              <a:t>I</a:t>
            </a:r>
            <a:r>
              <a:rPr lang="en-US" sz="3000" dirty="0" smtClean="0">
                <a:solidFill>
                  <a:srgbClr val="0070C0"/>
                </a:solidFill>
              </a:rPr>
              <a:t>R</a:t>
            </a:r>
            <a:r>
              <a:rPr lang="en-US" sz="3000" dirty="0" smtClean="0">
                <a:solidFill>
                  <a:srgbClr val="FF0000"/>
                </a:solidFill>
              </a:rPr>
              <a:t>A</a:t>
            </a:r>
            <a:r>
              <a:rPr lang="en-US" sz="3000" dirty="0" smtClean="0">
                <a:solidFill>
                  <a:srgbClr val="7030A0"/>
                </a:solidFill>
              </a:rPr>
              <a:t>C</a:t>
            </a:r>
            <a:r>
              <a:rPr lang="en-US" sz="3000" dirty="0" smtClean="0"/>
              <a:t> </a:t>
            </a:r>
            <a:r>
              <a:rPr lang="en-US" sz="3000" dirty="0"/>
              <a:t>Worksheet (</a:t>
            </a:r>
            <a:r>
              <a:rPr lang="en-US" sz="3000" i="1" dirty="0"/>
              <a:t>cont</a:t>
            </a:r>
            <a:r>
              <a:rPr lang="en-US" sz="3000" dirty="0"/>
              <a: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01478525"/>
              </p:ext>
            </p:extLst>
          </p:nvPr>
        </p:nvGraphicFramePr>
        <p:xfrm>
          <a:off x="129473" y="822756"/>
          <a:ext cx="8889836" cy="4424680"/>
        </p:xfrm>
        <a:graphic>
          <a:graphicData uri="http://schemas.openxmlformats.org/drawingml/2006/table">
            <a:tbl>
              <a:tblPr firstRow="1" bandRow="1">
                <a:tableStyleId>{5C22544A-7EE6-4342-B048-85BDC9FD1C3A}</a:tableStyleId>
              </a:tblPr>
              <a:tblGrid>
                <a:gridCol w="2652964">
                  <a:extLst>
                    <a:ext uri="{9D8B030D-6E8A-4147-A177-3AD203B41FA5}">
                      <a16:colId xmlns:a16="http://schemas.microsoft.com/office/drawing/2014/main" val="281044232"/>
                    </a:ext>
                  </a:extLst>
                </a:gridCol>
                <a:gridCol w="6236872">
                  <a:extLst>
                    <a:ext uri="{9D8B030D-6E8A-4147-A177-3AD203B41FA5}">
                      <a16:colId xmlns:a16="http://schemas.microsoft.com/office/drawing/2014/main" val="2716116982"/>
                    </a:ext>
                  </a:extLst>
                </a:gridCol>
              </a:tblGrid>
              <a:tr h="370840">
                <a:tc>
                  <a:txBody>
                    <a:bodyPr/>
                    <a:lstStyle/>
                    <a:p>
                      <a:r>
                        <a:rPr lang="en-US" sz="2000" dirty="0" smtClean="0">
                          <a:solidFill>
                            <a:srgbClr val="00B050"/>
                          </a:solidFill>
                        </a:rPr>
                        <a:t>I</a:t>
                      </a:r>
                      <a:r>
                        <a:rPr lang="en-US" sz="2000" dirty="0" smtClean="0">
                          <a:solidFill>
                            <a:srgbClr val="0070C0"/>
                          </a:solidFill>
                        </a:rPr>
                        <a:t>R</a:t>
                      </a:r>
                      <a:r>
                        <a:rPr lang="en-US" sz="2000" dirty="0" smtClean="0">
                          <a:solidFill>
                            <a:srgbClr val="FF0000"/>
                          </a:solidFill>
                        </a:rPr>
                        <a:t>A</a:t>
                      </a:r>
                      <a:r>
                        <a:rPr lang="en-US" sz="2000" dirty="0" smtClean="0">
                          <a:solidFill>
                            <a:srgbClr val="7030A0"/>
                          </a:solidFill>
                        </a:rPr>
                        <a:t>C</a:t>
                      </a:r>
                      <a:endParaRPr lang="en-US" sz="2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smtClean="0"/>
                        <a:t>Electrical</a:t>
                      </a:r>
                      <a:r>
                        <a:rPr lang="en-US" sz="2000" baseline="0" dirty="0" smtClean="0"/>
                        <a:t> Example B</a:t>
                      </a:r>
                      <a:endParaRPr lang="en-US" sz="2000" dirty="0" smtClean="0"/>
                    </a:p>
                  </a:txBody>
                  <a:tcPr/>
                </a:tc>
                <a:extLst>
                  <a:ext uri="{0D108BD9-81ED-4DB2-BD59-A6C34878D82A}">
                    <a16:rowId xmlns:a16="http://schemas.microsoft.com/office/drawing/2014/main" val="241957942"/>
                  </a:ext>
                </a:extLst>
              </a:tr>
              <a:tr h="370840">
                <a:tc>
                  <a:txBody>
                    <a:bodyPr/>
                    <a:lstStyle/>
                    <a:p>
                      <a:r>
                        <a:rPr lang="en-US" b="1" i="0" u="sng" dirty="0" smtClean="0">
                          <a:solidFill>
                            <a:srgbClr val="00B050"/>
                          </a:solidFill>
                        </a:rPr>
                        <a:t>I</a:t>
                      </a:r>
                      <a:r>
                        <a:rPr lang="en-US" b="1" dirty="0" smtClean="0">
                          <a:solidFill>
                            <a:srgbClr val="00B050"/>
                          </a:solidFill>
                        </a:rPr>
                        <a:t> </a:t>
                      </a:r>
                      <a:r>
                        <a:rPr lang="en-US" sz="1000" b="1" dirty="0" smtClean="0">
                          <a:solidFill>
                            <a:srgbClr val="00B050"/>
                          </a:solidFill>
                        </a:rPr>
                        <a:t>What ISSUE(S)</a:t>
                      </a:r>
                      <a:r>
                        <a:rPr lang="en-US" sz="1000" b="1" baseline="0" dirty="0" smtClean="0">
                          <a:solidFill>
                            <a:srgbClr val="00B050"/>
                          </a:solidFill>
                        </a:rPr>
                        <a:t> are raised in the attorney’s response?</a:t>
                      </a:r>
                      <a:endParaRPr lang="en-US" sz="1000" dirty="0">
                        <a:solidFill>
                          <a:srgbClr val="00B050"/>
                        </a:solidFill>
                      </a:endParaRPr>
                    </a:p>
                  </a:txBody>
                  <a:tcPr/>
                </a:tc>
                <a:tc>
                  <a:txBody>
                    <a:bodyPr/>
                    <a:lstStyle/>
                    <a:p>
                      <a:pPr marL="112713" lvl="0" indent="-112713">
                        <a:buFont typeface="+mj-lt"/>
                        <a:buAutoNum type="romanUcPeriod"/>
                      </a:pPr>
                      <a:r>
                        <a:rPr lang="en-US" sz="1000" kern="1200" dirty="0" smtClean="0">
                          <a:solidFill>
                            <a:schemeClr val="dk1"/>
                          </a:solidFill>
                          <a:effectLst/>
                          <a:latin typeface="+mn-lt"/>
                          <a:ea typeface="+mn-ea"/>
                          <a:cs typeface="+mn-cs"/>
                        </a:rPr>
                        <a:t>Applicant argues </a:t>
                      </a:r>
                      <a:r>
                        <a:rPr lang="en-US" sz="1000" kern="1200" dirty="0" err="1" smtClean="0">
                          <a:solidFill>
                            <a:schemeClr val="dk1"/>
                          </a:solidFill>
                          <a:effectLst/>
                          <a:latin typeface="+mn-lt"/>
                          <a:ea typeface="+mn-ea"/>
                          <a:cs typeface="+mn-cs"/>
                        </a:rPr>
                        <a:t>Haverty</a:t>
                      </a:r>
                      <a:r>
                        <a:rPr lang="en-US" sz="1000" kern="1200" dirty="0" smtClean="0">
                          <a:solidFill>
                            <a:schemeClr val="dk1"/>
                          </a:solidFill>
                          <a:effectLst/>
                          <a:latin typeface="+mn-lt"/>
                          <a:ea typeface="+mn-ea"/>
                          <a:cs typeface="+mn-cs"/>
                        </a:rPr>
                        <a:t> </a:t>
                      </a:r>
                      <a:r>
                        <a:rPr lang="en-US" sz="1000" b="1" kern="1200" dirty="0" smtClean="0">
                          <a:solidFill>
                            <a:schemeClr val="dk1"/>
                          </a:solidFill>
                          <a:effectLst/>
                          <a:latin typeface="+mn-lt"/>
                          <a:ea typeface="+mn-ea"/>
                          <a:cs typeface="+mn-cs"/>
                        </a:rPr>
                        <a:t>teaches away</a:t>
                      </a:r>
                      <a:r>
                        <a:rPr lang="en-US" sz="1000" kern="1200" dirty="0" smtClean="0">
                          <a:solidFill>
                            <a:schemeClr val="dk1"/>
                          </a:solidFill>
                          <a:effectLst/>
                          <a:latin typeface="+mn-lt"/>
                          <a:ea typeface="+mn-ea"/>
                          <a:cs typeface="+mn-cs"/>
                        </a:rPr>
                        <a:t> from proposed combination of James and Thomas</a:t>
                      </a:r>
                    </a:p>
                    <a:p>
                      <a:pPr marL="112713" lvl="0" indent="-112713">
                        <a:buFont typeface="+mj-lt"/>
                        <a:buAutoNum type="romanUcPeriod"/>
                      </a:pPr>
                      <a:r>
                        <a:rPr lang="en-US" sz="1000" kern="1200" dirty="0" smtClean="0">
                          <a:solidFill>
                            <a:schemeClr val="dk1"/>
                          </a:solidFill>
                          <a:effectLst/>
                          <a:latin typeface="+mn-lt"/>
                          <a:ea typeface="+mn-ea"/>
                          <a:cs typeface="+mn-cs"/>
                        </a:rPr>
                        <a:t>Applicant argues results obtained from using alloy of Thomas in redistribution layer of James would not have been </a:t>
                      </a:r>
                      <a:r>
                        <a:rPr lang="en-US" sz="1000" b="1" kern="1200" dirty="0" smtClean="0">
                          <a:solidFill>
                            <a:schemeClr val="dk1"/>
                          </a:solidFill>
                          <a:effectLst/>
                          <a:latin typeface="+mn-lt"/>
                          <a:ea typeface="+mn-ea"/>
                          <a:cs typeface="+mn-cs"/>
                        </a:rPr>
                        <a:t>predictable</a:t>
                      </a:r>
                      <a:endParaRPr lang="en-US" sz="10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12938850"/>
                  </a:ext>
                </a:extLst>
              </a:tr>
              <a:tr h="370840">
                <a:tc>
                  <a:txBody>
                    <a:bodyPr/>
                    <a:lstStyle/>
                    <a:p>
                      <a:r>
                        <a:rPr lang="en-US" b="1" u="sng" dirty="0" smtClean="0">
                          <a:solidFill>
                            <a:srgbClr val="0070C0"/>
                          </a:solidFill>
                        </a:rPr>
                        <a:t>R</a:t>
                      </a:r>
                      <a:r>
                        <a:rPr lang="en-US" b="1" dirty="0" smtClean="0">
                          <a:solidFill>
                            <a:srgbClr val="0070C0"/>
                          </a:solidFill>
                        </a:rPr>
                        <a:t> </a:t>
                      </a:r>
                      <a:r>
                        <a:rPr lang="en-US" sz="1400" b="1" kern="1200" dirty="0" smtClean="0">
                          <a:solidFill>
                            <a:srgbClr val="0070C0"/>
                          </a:solidFill>
                          <a:effectLst/>
                          <a:latin typeface="+mn-lt"/>
                          <a:ea typeface="+mn-ea"/>
                          <a:cs typeface="+mn-cs"/>
                        </a:rPr>
                        <a:t>What are the applicable RULE(S)?</a:t>
                      </a:r>
                      <a:endParaRPr lang="en-US" sz="1400" b="0" dirty="0">
                        <a:solidFill>
                          <a:srgbClr val="0070C0"/>
                        </a:solidFill>
                      </a:endParaRPr>
                    </a:p>
                  </a:txBody>
                  <a:tcPr/>
                </a:tc>
                <a:tc>
                  <a:txBody>
                    <a:bodyPr/>
                    <a:lstStyle/>
                    <a:p>
                      <a:pPr marL="112713" lvl="0" indent="-112713">
                        <a:buFont typeface="+mj-lt"/>
                        <a:buAutoNum type="romanUcPeriod"/>
                      </a:pPr>
                      <a:r>
                        <a:rPr lang="en-US" sz="1400" kern="1200" dirty="0" smtClean="0">
                          <a:solidFill>
                            <a:schemeClr val="dk1"/>
                          </a:solidFill>
                          <a:effectLst/>
                          <a:latin typeface="+mn-lt"/>
                          <a:ea typeface="+mn-ea"/>
                          <a:cs typeface="+mn-cs"/>
                        </a:rPr>
                        <a:t>Teaching away</a:t>
                      </a:r>
                    </a:p>
                    <a:p>
                      <a:pPr marL="339725" lvl="1" indent="-169863">
                        <a:buFont typeface="+mj-lt"/>
                        <a:buAutoNum type="alphaLcPeriod"/>
                      </a:pPr>
                      <a:r>
                        <a:rPr lang="en-US" sz="1400" kern="1200" dirty="0" smtClean="0">
                          <a:solidFill>
                            <a:schemeClr val="dk1"/>
                          </a:solidFill>
                          <a:effectLst/>
                          <a:latin typeface="+mn-lt"/>
                          <a:ea typeface="+mn-ea"/>
                          <a:cs typeface="+mn-cs"/>
                        </a:rPr>
                        <a:t>MPEP § 2143.01(I) – prior art suggestion of claimed invention not necessarily negated by desirable alternatives</a:t>
                      </a:r>
                    </a:p>
                    <a:p>
                      <a:pPr marL="339725" lvl="1" indent="-169863">
                        <a:buFont typeface="+mj-lt"/>
                        <a:buAutoNum type="alphaLcPeriod"/>
                      </a:pPr>
                      <a:r>
                        <a:rPr lang="en-US" sz="1400" kern="1200" dirty="0" smtClean="0">
                          <a:solidFill>
                            <a:schemeClr val="dk1"/>
                          </a:solidFill>
                          <a:effectLst/>
                          <a:latin typeface="+mn-lt"/>
                          <a:ea typeface="+mn-ea"/>
                          <a:cs typeface="+mn-cs"/>
                        </a:rPr>
                        <a:t>MPEP § 2123(II) – disclosed examples and alternative embodiments do not constitute teaching away from broader disclosure or non-preferred embodiments  </a:t>
                      </a:r>
                    </a:p>
                    <a:p>
                      <a:pPr marL="112713" lvl="0" indent="-112713">
                        <a:buFont typeface="+mj-lt"/>
                        <a:buAutoNum type="romanUcPeriod"/>
                      </a:pPr>
                      <a:r>
                        <a:rPr lang="en-US" sz="1400" kern="1200" dirty="0" smtClean="0">
                          <a:solidFill>
                            <a:schemeClr val="dk1"/>
                          </a:solidFill>
                          <a:effectLst/>
                          <a:latin typeface="+mn-lt"/>
                          <a:ea typeface="+mn-ea"/>
                          <a:cs typeface="+mn-cs"/>
                        </a:rPr>
                        <a:t>Predictability</a:t>
                      </a:r>
                    </a:p>
                    <a:p>
                      <a:pPr marL="339725" lvl="1" indent="-169863">
                        <a:buFont typeface="+mj-lt"/>
                        <a:buAutoNum type="alphaLcPeriod"/>
                      </a:pPr>
                      <a:r>
                        <a:rPr lang="en-US" sz="1400" kern="1200" dirty="0" smtClean="0">
                          <a:solidFill>
                            <a:schemeClr val="dk1"/>
                          </a:solidFill>
                          <a:effectLst/>
                          <a:latin typeface="+mn-lt"/>
                          <a:ea typeface="+mn-ea"/>
                          <a:cs typeface="+mn-cs"/>
                        </a:rPr>
                        <a:t>MPEP § 2143.02(I) – if there is reason to modify or combine prior art to achieve claimed invention, claims are obvious if there is reasonable expectation of success</a:t>
                      </a:r>
                    </a:p>
                    <a:p>
                      <a:pPr marL="339725" lvl="1" indent="-169863">
                        <a:buFont typeface="+mj-lt"/>
                        <a:buAutoNum type="alphaLcPeriod"/>
                      </a:pPr>
                      <a:r>
                        <a:rPr lang="en-US" sz="1400" kern="1200" dirty="0" smtClean="0">
                          <a:solidFill>
                            <a:schemeClr val="dk1"/>
                          </a:solidFill>
                          <a:effectLst/>
                          <a:latin typeface="+mn-lt"/>
                          <a:ea typeface="+mn-ea"/>
                          <a:cs typeface="+mn-cs"/>
                        </a:rPr>
                        <a:t>MPEP § 2143.02 (II) – no requirement for absolute predictability</a:t>
                      </a:r>
                      <a:endParaRPr lang="en-US" sz="1400" kern="1200" dirty="0">
                        <a:solidFill>
                          <a:schemeClr val="dk1"/>
                        </a:solidFill>
                        <a:effectLst/>
                        <a:latin typeface="+mn-lt"/>
                        <a:ea typeface="+mn-ea"/>
                        <a:cs typeface="+mn-cs"/>
                      </a:endParaRPr>
                    </a:p>
                  </a:txBody>
                  <a:tcPr/>
                </a:tc>
                <a:extLst>
                  <a:ext uri="{0D108BD9-81ED-4DB2-BD59-A6C34878D82A}">
                    <a16:rowId xmlns:a16="http://schemas.microsoft.com/office/drawing/2014/main" val="3951957179"/>
                  </a:ext>
                </a:extLst>
              </a:tr>
              <a:tr h="370840">
                <a:tc>
                  <a:txBody>
                    <a:bodyPr/>
                    <a:lstStyle/>
                    <a:p>
                      <a:r>
                        <a:rPr lang="en-US" b="1" u="sng" dirty="0" smtClean="0">
                          <a:solidFill>
                            <a:srgbClr val="FF0000"/>
                          </a:solidFill>
                        </a:rPr>
                        <a:t>A</a:t>
                      </a:r>
                      <a:r>
                        <a:rPr lang="en-US" b="1" dirty="0" smtClean="0">
                          <a:solidFill>
                            <a:srgbClr val="FF0000"/>
                          </a:solidFill>
                        </a:rPr>
                        <a:t> </a:t>
                      </a:r>
                      <a:r>
                        <a:rPr lang="en-US" sz="1000" b="1" kern="1200" dirty="0" smtClean="0">
                          <a:solidFill>
                            <a:srgbClr val="FF0000"/>
                          </a:solidFill>
                          <a:effectLst/>
                          <a:latin typeface="+mn-lt"/>
                          <a:ea typeface="+mn-ea"/>
                          <a:cs typeface="+mn-cs"/>
                        </a:rPr>
                        <a:t>How would you ANALYZE your rejection and the attorney’s response in view of the rule(s)?</a:t>
                      </a:r>
                      <a:endParaRPr lang="en-US" sz="1000" kern="1200" dirty="0">
                        <a:solidFill>
                          <a:srgbClr val="FF0000"/>
                        </a:solidFill>
                        <a:effectLst/>
                        <a:latin typeface="+mn-lt"/>
                        <a:ea typeface="+mn-ea"/>
                        <a:cs typeface="+mn-cs"/>
                      </a:endParaRPr>
                    </a:p>
                  </a:txBody>
                  <a:tcPr/>
                </a:tc>
                <a:tc>
                  <a:txBody>
                    <a:bodyPr/>
                    <a:lstStyle/>
                    <a:p>
                      <a:endParaRPr lang="en-US" dirty="0"/>
                    </a:p>
                  </a:txBody>
                  <a:tcPr/>
                </a:tc>
                <a:extLst>
                  <a:ext uri="{0D108BD9-81ED-4DB2-BD59-A6C34878D82A}">
                    <a16:rowId xmlns:a16="http://schemas.microsoft.com/office/drawing/2014/main" val="4202726561"/>
                  </a:ext>
                </a:extLst>
              </a:tr>
              <a:tr h="370840">
                <a:tc>
                  <a:txBody>
                    <a:bodyPr/>
                    <a:lstStyle/>
                    <a:p>
                      <a:r>
                        <a:rPr lang="en-US" b="1" u="sng" dirty="0" smtClean="0">
                          <a:solidFill>
                            <a:srgbClr val="7030A0"/>
                          </a:solidFill>
                        </a:rPr>
                        <a:t>C</a:t>
                      </a:r>
                      <a:r>
                        <a:rPr lang="en-US" b="1" dirty="0" smtClean="0">
                          <a:solidFill>
                            <a:srgbClr val="7030A0"/>
                          </a:solidFill>
                        </a:rPr>
                        <a:t> </a:t>
                      </a:r>
                      <a:r>
                        <a:rPr lang="en-US" sz="1000" b="1" kern="1200" dirty="0" smtClean="0">
                          <a:solidFill>
                            <a:srgbClr val="7030A0"/>
                          </a:solidFill>
                          <a:effectLst/>
                          <a:latin typeface="+mn-lt"/>
                          <a:ea typeface="+mn-ea"/>
                          <a:cs typeface="+mn-cs"/>
                        </a:rPr>
                        <a:t>What are the CONCLUSION(S)?</a:t>
                      </a:r>
                      <a:endParaRPr lang="en-US" sz="1000" b="0" dirty="0">
                        <a:solidFill>
                          <a:srgbClr val="7030A0"/>
                        </a:solidFill>
                      </a:endParaRPr>
                    </a:p>
                  </a:txBody>
                  <a:tcPr/>
                </a:tc>
                <a:tc>
                  <a:txBody>
                    <a:bodyPr/>
                    <a:lstStyle/>
                    <a:p>
                      <a:endParaRPr lang="en-US" dirty="0"/>
                    </a:p>
                  </a:txBody>
                  <a:tcPr/>
                </a:tc>
                <a:extLst>
                  <a:ext uri="{0D108BD9-81ED-4DB2-BD59-A6C34878D82A}">
                    <a16:rowId xmlns:a16="http://schemas.microsoft.com/office/drawing/2014/main" val="946882880"/>
                  </a:ext>
                </a:extLst>
              </a:tr>
            </a:tbl>
          </a:graphicData>
        </a:graphic>
      </p:graphicFrame>
      <p:sp>
        <p:nvSpPr>
          <p:cNvPr id="4" name="Slide Number Placeholder 3"/>
          <p:cNvSpPr>
            <a:spLocks noGrp="1"/>
          </p:cNvSpPr>
          <p:nvPr>
            <p:ph type="sldNum" sz="quarter" idx="12"/>
          </p:nvPr>
        </p:nvSpPr>
        <p:spPr/>
        <p:txBody>
          <a:bodyPr/>
          <a:lstStyle/>
          <a:p>
            <a:fld id="{92DA454B-C859-4892-B9FA-68B588C9F547}" type="slidenum">
              <a:rPr lang="en-US" smtClean="0"/>
              <a:t>57</a:t>
            </a:fld>
            <a:endParaRPr lang="en-US"/>
          </a:p>
        </p:txBody>
      </p:sp>
      <p:sp>
        <p:nvSpPr>
          <p:cNvPr id="3" name="Date Placeholder 2"/>
          <p:cNvSpPr>
            <a:spLocks noGrp="1"/>
          </p:cNvSpPr>
          <p:nvPr>
            <p:ph type="dt" sz="half" idx="10"/>
          </p:nvPr>
        </p:nvSpPr>
        <p:spPr/>
        <p:txBody>
          <a:bodyPr/>
          <a:lstStyle/>
          <a:p>
            <a:r>
              <a:rPr lang="en-US" smtClean="0"/>
              <a:t>Summer/Fall 2018</a:t>
            </a:r>
            <a:endParaRPr lang="en-US" dirty="0"/>
          </a:p>
        </p:txBody>
      </p:sp>
    </p:spTree>
    <p:extLst>
      <p:ext uri="{BB962C8B-B14F-4D97-AF65-F5344CB8AC3E}">
        <p14:creationId xmlns:p14="http://schemas.microsoft.com/office/powerpoint/2010/main" val="18813641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728315" y="229389"/>
            <a:ext cx="1366336" cy="276999"/>
          </a:xfrm>
          <a:prstGeom prst="rect">
            <a:avLst/>
          </a:prstGeom>
          <a:noFill/>
        </p:spPr>
        <p:txBody>
          <a:bodyPr wrap="none" rtlCol="0">
            <a:spAutoFit/>
          </a:bodyPr>
          <a:lstStyle/>
          <a:p>
            <a:r>
              <a:rPr lang="en-US" sz="1200" dirty="0" smtClean="0"/>
              <a:t>Worksheet Pg. 20</a:t>
            </a:r>
            <a:endParaRPr lang="en-US" sz="1200" dirty="0"/>
          </a:p>
        </p:txBody>
      </p:sp>
      <p:sp>
        <p:nvSpPr>
          <p:cNvPr id="6" name="Title 5"/>
          <p:cNvSpPr>
            <a:spLocks noGrp="1"/>
          </p:cNvSpPr>
          <p:nvPr>
            <p:ph type="title"/>
          </p:nvPr>
        </p:nvSpPr>
        <p:spPr>
          <a:xfrm>
            <a:off x="457200" y="346167"/>
            <a:ext cx="8229600" cy="633482"/>
          </a:xfrm>
        </p:spPr>
        <p:txBody>
          <a:bodyPr>
            <a:normAutofit/>
          </a:bodyPr>
          <a:lstStyle/>
          <a:p>
            <a:r>
              <a:rPr lang="en-US" sz="3000" dirty="0" smtClean="0"/>
              <a:t>Electrical </a:t>
            </a:r>
            <a:r>
              <a:rPr lang="en-US" sz="3000" dirty="0"/>
              <a:t>Example </a:t>
            </a:r>
            <a:r>
              <a:rPr lang="en-US" sz="3000" dirty="0" smtClean="0"/>
              <a:t>B: </a:t>
            </a:r>
            <a:r>
              <a:rPr lang="en-US" sz="3000" dirty="0" smtClean="0">
                <a:solidFill>
                  <a:srgbClr val="00B050"/>
                </a:solidFill>
              </a:rPr>
              <a:t>I</a:t>
            </a:r>
            <a:r>
              <a:rPr lang="en-US" sz="3000" dirty="0" smtClean="0">
                <a:solidFill>
                  <a:srgbClr val="0070C0"/>
                </a:solidFill>
              </a:rPr>
              <a:t>R</a:t>
            </a:r>
            <a:r>
              <a:rPr lang="en-US" sz="3000" dirty="0" smtClean="0">
                <a:solidFill>
                  <a:srgbClr val="FF0000"/>
                </a:solidFill>
              </a:rPr>
              <a:t>A</a:t>
            </a:r>
            <a:r>
              <a:rPr lang="en-US" sz="3000" dirty="0" smtClean="0">
                <a:solidFill>
                  <a:srgbClr val="7030A0"/>
                </a:solidFill>
              </a:rPr>
              <a:t>C</a:t>
            </a:r>
            <a:r>
              <a:rPr lang="en-US" sz="3000" dirty="0" smtClean="0"/>
              <a:t> </a:t>
            </a:r>
            <a:r>
              <a:rPr lang="en-US" sz="3000" dirty="0"/>
              <a:t>Worksheet (</a:t>
            </a:r>
            <a:r>
              <a:rPr lang="en-US" sz="3000" i="1" dirty="0"/>
              <a:t>cont</a:t>
            </a:r>
            <a:r>
              <a:rPr lang="en-US" sz="3000" dirty="0"/>
              <a: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02479769"/>
              </p:ext>
            </p:extLst>
          </p:nvPr>
        </p:nvGraphicFramePr>
        <p:xfrm>
          <a:off x="275129" y="842433"/>
          <a:ext cx="8585650" cy="4452878"/>
        </p:xfrm>
        <a:graphic>
          <a:graphicData uri="http://schemas.openxmlformats.org/drawingml/2006/table">
            <a:tbl>
              <a:tblPr firstRow="1" bandRow="1">
                <a:tableStyleId>{5C22544A-7EE6-4342-B048-85BDC9FD1C3A}</a:tableStyleId>
              </a:tblPr>
              <a:tblGrid>
                <a:gridCol w="2562186">
                  <a:extLst>
                    <a:ext uri="{9D8B030D-6E8A-4147-A177-3AD203B41FA5}">
                      <a16:colId xmlns:a16="http://schemas.microsoft.com/office/drawing/2014/main" val="281044232"/>
                    </a:ext>
                  </a:extLst>
                </a:gridCol>
                <a:gridCol w="6023464">
                  <a:extLst>
                    <a:ext uri="{9D8B030D-6E8A-4147-A177-3AD203B41FA5}">
                      <a16:colId xmlns:a16="http://schemas.microsoft.com/office/drawing/2014/main" val="2716116982"/>
                    </a:ext>
                  </a:extLst>
                </a:gridCol>
              </a:tblGrid>
              <a:tr h="417457">
                <a:tc>
                  <a:txBody>
                    <a:bodyPr/>
                    <a:lstStyle/>
                    <a:p>
                      <a:r>
                        <a:rPr lang="en-US" sz="2000" dirty="0" smtClean="0">
                          <a:solidFill>
                            <a:srgbClr val="00B050"/>
                          </a:solidFill>
                        </a:rPr>
                        <a:t>I</a:t>
                      </a:r>
                      <a:r>
                        <a:rPr lang="en-US" sz="2000" dirty="0" smtClean="0">
                          <a:solidFill>
                            <a:srgbClr val="0070C0"/>
                          </a:solidFill>
                        </a:rPr>
                        <a:t>R</a:t>
                      </a:r>
                      <a:r>
                        <a:rPr lang="en-US" sz="2000" dirty="0" smtClean="0">
                          <a:solidFill>
                            <a:srgbClr val="FF0000"/>
                          </a:solidFill>
                        </a:rPr>
                        <a:t>A</a:t>
                      </a:r>
                      <a:r>
                        <a:rPr lang="en-US" sz="2000" dirty="0" smtClean="0">
                          <a:solidFill>
                            <a:srgbClr val="7030A0"/>
                          </a:solidFill>
                        </a:rPr>
                        <a:t>C</a:t>
                      </a:r>
                      <a:endParaRPr lang="en-US" sz="2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smtClean="0"/>
                        <a:t>Electrical</a:t>
                      </a:r>
                      <a:r>
                        <a:rPr lang="en-US" sz="2000" baseline="0" dirty="0" smtClean="0"/>
                        <a:t> Example B</a:t>
                      </a:r>
                      <a:endParaRPr lang="en-US" sz="2000" dirty="0" smtClean="0"/>
                    </a:p>
                  </a:txBody>
                  <a:tcPr/>
                </a:tc>
                <a:extLst>
                  <a:ext uri="{0D108BD9-81ED-4DB2-BD59-A6C34878D82A}">
                    <a16:rowId xmlns:a16="http://schemas.microsoft.com/office/drawing/2014/main" val="241957942"/>
                  </a:ext>
                </a:extLst>
              </a:tr>
              <a:tr h="3644724">
                <a:tc>
                  <a:txBody>
                    <a:bodyPr/>
                    <a:lstStyle/>
                    <a:p>
                      <a:r>
                        <a:rPr lang="en-US" b="1" u="sng" dirty="0" smtClean="0">
                          <a:solidFill>
                            <a:srgbClr val="FF0000"/>
                          </a:solidFill>
                        </a:rPr>
                        <a:t>A</a:t>
                      </a:r>
                      <a:r>
                        <a:rPr lang="en-US" b="1" dirty="0" smtClean="0">
                          <a:solidFill>
                            <a:srgbClr val="FF0000"/>
                          </a:solidFill>
                        </a:rPr>
                        <a:t> </a:t>
                      </a:r>
                      <a:r>
                        <a:rPr lang="en-US" sz="1400" b="1" kern="1200" dirty="0" smtClean="0">
                          <a:solidFill>
                            <a:srgbClr val="FF0000"/>
                          </a:solidFill>
                          <a:effectLst/>
                          <a:latin typeface="+mn-lt"/>
                          <a:ea typeface="+mn-ea"/>
                          <a:cs typeface="+mn-cs"/>
                        </a:rPr>
                        <a:t>How would you ANALYZE your rejection and the attorney’s response in view of the rule(s)?</a:t>
                      </a:r>
                      <a:endParaRPr lang="en-US" sz="1400" kern="1200" dirty="0">
                        <a:solidFill>
                          <a:srgbClr val="FF0000"/>
                        </a:solidFill>
                        <a:effectLst/>
                        <a:latin typeface="+mn-lt"/>
                        <a:ea typeface="+mn-ea"/>
                        <a:cs typeface="+mn-cs"/>
                      </a:endParaRPr>
                    </a:p>
                  </a:txBody>
                  <a:tcPr/>
                </a:tc>
                <a:tc>
                  <a:txBody>
                    <a:bodyPr/>
                    <a:lstStyle/>
                    <a:p>
                      <a:pPr marL="112713" lvl="0" indent="-112713">
                        <a:buFont typeface="+mj-lt"/>
                        <a:buAutoNum type="romanUcPeriod"/>
                      </a:pPr>
                      <a:r>
                        <a:rPr lang="en-US" sz="1300" kern="1200" dirty="0" smtClean="0">
                          <a:solidFill>
                            <a:schemeClr val="dk1"/>
                          </a:solidFill>
                          <a:effectLst/>
                          <a:latin typeface="+mn-lt"/>
                          <a:ea typeface="+mn-ea"/>
                          <a:cs typeface="+mn-cs"/>
                        </a:rPr>
                        <a:t>Teaching away </a:t>
                      </a:r>
                    </a:p>
                    <a:p>
                      <a:pPr marL="227013" indent="0">
                        <a:buFont typeface="+mj-lt"/>
                        <a:buNone/>
                      </a:pPr>
                      <a:r>
                        <a:rPr lang="en-US" sz="1300" kern="1200" dirty="0" err="1" smtClean="0">
                          <a:solidFill>
                            <a:schemeClr val="dk1"/>
                          </a:solidFill>
                          <a:effectLst/>
                          <a:latin typeface="+mn-lt"/>
                          <a:ea typeface="+mn-ea"/>
                          <a:cs typeface="+mn-cs"/>
                        </a:rPr>
                        <a:t>Haverty</a:t>
                      </a:r>
                      <a:r>
                        <a:rPr lang="en-US" sz="1300" kern="1200" dirty="0" smtClean="0">
                          <a:solidFill>
                            <a:schemeClr val="dk1"/>
                          </a:solidFill>
                          <a:effectLst/>
                          <a:latin typeface="+mn-lt"/>
                          <a:ea typeface="+mn-ea"/>
                          <a:cs typeface="+mn-cs"/>
                        </a:rPr>
                        <a:t> (only cited in Applicant’s specification and not applied in previous Office Action) does not actually teach away from proposed combination because it merely teaches another desirable alternative that reduces likelihood of breakage of redistribution layer by incorporation of rubber-elastic elevations in specific forms or shapes </a:t>
                      </a:r>
                    </a:p>
                    <a:p>
                      <a:pPr marL="112713" lvl="0" indent="-112713">
                        <a:buFont typeface="+mj-lt"/>
                        <a:buAutoNum type="romanUcPeriod" startAt="2"/>
                      </a:pPr>
                      <a:r>
                        <a:rPr lang="en-US" sz="1300" kern="1200" dirty="0" smtClean="0">
                          <a:solidFill>
                            <a:schemeClr val="dk1"/>
                          </a:solidFill>
                          <a:effectLst/>
                          <a:latin typeface="+mn-lt"/>
                          <a:ea typeface="+mn-ea"/>
                          <a:cs typeface="+mn-cs"/>
                        </a:rPr>
                        <a:t> Predictability</a:t>
                      </a:r>
                    </a:p>
                    <a:p>
                      <a:pPr marL="396875" lvl="1" indent="-169863">
                        <a:buFont typeface="+mj-lt"/>
                        <a:buAutoNum type="alphaLcPeriod"/>
                      </a:pPr>
                      <a:r>
                        <a:rPr lang="en-US" sz="1300" kern="1200" dirty="0" smtClean="0">
                          <a:solidFill>
                            <a:schemeClr val="dk1"/>
                          </a:solidFill>
                          <a:effectLst/>
                          <a:latin typeface="+mn-lt"/>
                          <a:ea typeface="+mn-ea"/>
                          <a:cs typeface="+mn-cs"/>
                        </a:rPr>
                        <a:t>Office Action explained why PHOSITA would reasonably have expected alloy of Thomas could be used in redistribution layer of James</a:t>
                      </a:r>
                    </a:p>
                    <a:p>
                      <a:pPr marL="631825" lvl="2" indent="-169863">
                        <a:buFont typeface="+mj-lt"/>
                        <a:buAutoNum type="romanLcPeriod"/>
                      </a:pPr>
                      <a:r>
                        <a:rPr lang="en-US" sz="1300" kern="1200" dirty="0" smtClean="0">
                          <a:solidFill>
                            <a:schemeClr val="dk1"/>
                          </a:solidFill>
                          <a:effectLst/>
                          <a:latin typeface="+mn-lt"/>
                          <a:ea typeface="+mn-ea"/>
                          <a:cs typeface="+mn-cs"/>
                        </a:rPr>
                        <a:t>James teaches claimed invention with exception of amount of tantalum required to produce desired strength</a:t>
                      </a:r>
                    </a:p>
                    <a:p>
                      <a:pPr marL="631825" lvl="2" indent="-169863">
                        <a:buFont typeface="+mj-lt"/>
                        <a:buAutoNum type="romanLcPeriod"/>
                      </a:pPr>
                      <a:r>
                        <a:rPr lang="en-US" sz="1300" kern="1200" dirty="0" smtClean="0">
                          <a:solidFill>
                            <a:schemeClr val="dk1"/>
                          </a:solidFill>
                          <a:effectLst/>
                          <a:latin typeface="+mn-lt"/>
                          <a:ea typeface="+mn-ea"/>
                          <a:cs typeface="+mn-cs"/>
                        </a:rPr>
                        <a:t>Thomas teaches known strength properties of tantalum</a:t>
                      </a:r>
                    </a:p>
                    <a:p>
                      <a:pPr marL="396875" lvl="1" indent="-169863">
                        <a:buFont typeface="+mj-lt"/>
                        <a:buAutoNum type="alphaLcPeriod" startAt="2"/>
                      </a:pPr>
                      <a:r>
                        <a:rPr lang="en-US" sz="1300" kern="1200" dirty="0" smtClean="0">
                          <a:solidFill>
                            <a:schemeClr val="dk1"/>
                          </a:solidFill>
                          <a:effectLst/>
                          <a:latin typeface="+mn-lt"/>
                          <a:ea typeface="+mn-ea"/>
                          <a:cs typeface="+mn-cs"/>
                        </a:rPr>
                        <a:t>No requirement for absolute predictability</a:t>
                      </a:r>
                    </a:p>
                    <a:p>
                      <a:r>
                        <a:rPr lang="en-US" sz="1300" kern="1200" dirty="0" smtClean="0">
                          <a:solidFill>
                            <a:schemeClr val="dk1"/>
                          </a:solidFill>
                          <a:effectLst/>
                          <a:latin typeface="+mn-lt"/>
                          <a:ea typeface="+mn-ea"/>
                          <a:cs typeface="+mn-cs"/>
                        </a:rPr>
                        <a:t>	Even if result would not have been absolutely predictable, PHOSITA 		would have had reasonable expectation that product made according 	to James in view of Thomas would have had advantageous strength 		properties and, therefore, be less likely to break</a:t>
                      </a:r>
                      <a:endParaRPr lang="en-US" sz="1300" kern="1200" dirty="0">
                        <a:solidFill>
                          <a:schemeClr val="dk1"/>
                        </a:solidFill>
                        <a:effectLst/>
                        <a:latin typeface="+mn-lt"/>
                        <a:ea typeface="+mn-ea"/>
                        <a:cs typeface="+mn-cs"/>
                      </a:endParaRPr>
                    </a:p>
                  </a:txBody>
                  <a:tcPr/>
                </a:tc>
                <a:extLst>
                  <a:ext uri="{0D108BD9-81ED-4DB2-BD59-A6C34878D82A}">
                    <a16:rowId xmlns:a16="http://schemas.microsoft.com/office/drawing/2014/main" val="4202726561"/>
                  </a:ext>
                </a:extLst>
              </a:tr>
              <a:tr h="390697">
                <a:tc>
                  <a:txBody>
                    <a:bodyPr/>
                    <a:lstStyle/>
                    <a:p>
                      <a:r>
                        <a:rPr lang="en-US" b="1" u="sng" dirty="0" smtClean="0">
                          <a:solidFill>
                            <a:srgbClr val="7030A0"/>
                          </a:solidFill>
                        </a:rPr>
                        <a:t>C</a:t>
                      </a:r>
                      <a:r>
                        <a:rPr lang="en-US" b="1" dirty="0" smtClean="0">
                          <a:solidFill>
                            <a:srgbClr val="7030A0"/>
                          </a:solidFill>
                        </a:rPr>
                        <a:t> </a:t>
                      </a:r>
                      <a:r>
                        <a:rPr lang="en-US" sz="1000" b="1" kern="1200" dirty="0" smtClean="0">
                          <a:solidFill>
                            <a:srgbClr val="7030A0"/>
                          </a:solidFill>
                          <a:effectLst/>
                          <a:latin typeface="+mn-lt"/>
                          <a:ea typeface="+mn-ea"/>
                          <a:cs typeface="+mn-cs"/>
                        </a:rPr>
                        <a:t>What are the CONCLUSION(S)?</a:t>
                      </a:r>
                      <a:endParaRPr lang="en-US" sz="1000" b="0" dirty="0">
                        <a:solidFill>
                          <a:srgbClr val="7030A0"/>
                        </a:solidFill>
                      </a:endParaRPr>
                    </a:p>
                  </a:txBody>
                  <a:tcPr/>
                </a:tc>
                <a:tc>
                  <a:txBody>
                    <a:bodyPr/>
                    <a:lstStyle/>
                    <a:p>
                      <a:endParaRPr lang="en-US" sz="1200" dirty="0"/>
                    </a:p>
                  </a:txBody>
                  <a:tcPr/>
                </a:tc>
                <a:extLst>
                  <a:ext uri="{0D108BD9-81ED-4DB2-BD59-A6C34878D82A}">
                    <a16:rowId xmlns:a16="http://schemas.microsoft.com/office/drawing/2014/main" val="946882880"/>
                  </a:ext>
                </a:extLst>
              </a:tr>
            </a:tbl>
          </a:graphicData>
        </a:graphic>
      </p:graphicFrame>
      <p:sp>
        <p:nvSpPr>
          <p:cNvPr id="4" name="Slide Number Placeholder 3"/>
          <p:cNvSpPr>
            <a:spLocks noGrp="1"/>
          </p:cNvSpPr>
          <p:nvPr>
            <p:ph type="sldNum" sz="quarter" idx="12"/>
          </p:nvPr>
        </p:nvSpPr>
        <p:spPr/>
        <p:txBody>
          <a:bodyPr/>
          <a:lstStyle/>
          <a:p>
            <a:fld id="{92DA454B-C859-4892-B9FA-68B588C9F547}" type="slidenum">
              <a:rPr lang="en-US" smtClean="0"/>
              <a:t>58</a:t>
            </a:fld>
            <a:endParaRPr lang="en-US" dirty="0"/>
          </a:p>
        </p:txBody>
      </p:sp>
      <p:sp>
        <p:nvSpPr>
          <p:cNvPr id="2" name="Date Placeholder 1"/>
          <p:cNvSpPr>
            <a:spLocks noGrp="1"/>
          </p:cNvSpPr>
          <p:nvPr>
            <p:ph type="dt" sz="half" idx="10"/>
          </p:nvPr>
        </p:nvSpPr>
        <p:spPr>
          <a:xfrm>
            <a:off x="457200" y="5279922"/>
            <a:ext cx="2133600" cy="303212"/>
          </a:xfrm>
        </p:spPr>
        <p:txBody>
          <a:bodyPr/>
          <a:lstStyle/>
          <a:p>
            <a:r>
              <a:rPr lang="en-US" smtClean="0"/>
              <a:t>Summer/Fall 2018</a:t>
            </a:r>
            <a:endParaRPr lang="en-US" dirty="0"/>
          </a:p>
        </p:txBody>
      </p:sp>
    </p:spTree>
    <p:extLst>
      <p:ext uri="{BB962C8B-B14F-4D97-AF65-F5344CB8AC3E}">
        <p14:creationId xmlns:p14="http://schemas.microsoft.com/office/powerpoint/2010/main" val="5718958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728315" y="229389"/>
            <a:ext cx="1366336" cy="276999"/>
          </a:xfrm>
          <a:prstGeom prst="rect">
            <a:avLst/>
          </a:prstGeom>
          <a:noFill/>
        </p:spPr>
        <p:txBody>
          <a:bodyPr wrap="none" rtlCol="0">
            <a:spAutoFit/>
          </a:bodyPr>
          <a:lstStyle/>
          <a:p>
            <a:r>
              <a:rPr lang="en-US" sz="1200" dirty="0" smtClean="0"/>
              <a:t>Worksheet Pg. 21</a:t>
            </a:r>
            <a:endParaRPr lang="en-US" sz="1200" dirty="0"/>
          </a:p>
        </p:txBody>
      </p:sp>
      <p:sp>
        <p:nvSpPr>
          <p:cNvPr id="6" name="Title 5"/>
          <p:cNvSpPr>
            <a:spLocks noGrp="1"/>
          </p:cNvSpPr>
          <p:nvPr>
            <p:ph type="title"/>
          </p:nvPr>
        </p:nvSpPr>
        <p:spPr>
          <a:xfrm>
            <a:off x="457199" y="356254"/>
            <a:ext cx="8229600" cy="633482"/>
          </a:xfrm>
        </p:spPr>
        <p:txBody>
          <a:bodyPr>
            <a:normAutofit/>
          </a:bodyPr>
          <a:lstStyle/>
          <a:p>
            <a:r>
              <a:rPr lang="en-US" sz="3000" dirty="0" smtClean="0"/>
              <a:t>Electrical </a:t>
            </a:r>
            <a:r>
              <a:rPr lang="en-US" sz="3000" dirty="0"/>
              <a:t>Example </a:t>
            </a:r>
            <a:r>
              <a:rPr lang="en-US" sz="3000" dirty="0" smtClean="0"/>
              <a:t>B: </a:t>
            </a:r>
            <a:r>
              <a:rPr lang="en-US" sz="3000" dirty="0" smtClean="0">
                <a:solidFill>
                  <a:srgbClr val="00B050"/>
                </a:solidFill>
              </a:rPr>
              <a:t>I</a:t>
            </a:r>
            <a:r>
              <a:rPr lang="en-US" sz="3000" dirty="0" smtClean="0">
                <a:solidFill>
                  <a:srgbClr val="0070C0"/>
                </a:solidFill>
              </a:rPr>
              <a:t>R</a:t>
            </a:r>
            <a:r>
              <a:rPr lang="en-US" sz="3000" dirty="0" smtClean="0">
                <a:solidFill>
                  <a:srgbClr val="FF0000"/>
                </a:solidFill>
              </a:rPr>
              <a:t>A</a:t>
            </a:r>
            <a:r>
              <a:rPr lang="en-US" sz="3000" dirty="0" smtClean="0">
                <a:solidFill>
                  <a:srgbClr val="7030A0"/>
                </a:solidFill>
              </a:rPr>
              <a:t>C</a:t>
            </a:r>
            <a:r>
              <a:rPr lang="en-US" sz="3000" dirty="0" smtClean="0"/>
              <a:t> </a:t>
            </a:r>
            <a:r>
              <a:rPr lang="en-US" sz="3000" dirty="0"/>
              <a:t>Worksheet (</a:t>
            </a:r>
            <a:r>
              <a:rPr lang="en-US" sz="3000" i="1" dirty="0"/>
              <a:t>cont</a:t>
            </a:r>
            <a:r>
              <a:rPr lang="en-US" sz="3000" dirty="0"/>
              <a: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46427688"/>
              </p:ext>
            </p:extLst>
          </p:nvPr>
        </p:nvGraphicFramePr>
        <p:xfrm>
          <a:off x="457199" y="873775"/>
          <a:ext cx="8229601" cy="3800862"/>
        </p:xfrm>
        <a:graphic>
          <a:graphicData uri="http://schemas.openxmlformats.org/drawingml/2006/table">
            <a:tbl>
              <a:tblPr firstRow="1" bandRow="1">
                <a:tableStyleId>{5C22544A-7EE6-4342-B048-85BDC9FD1C3A}</a:tableStyleId>
              </a:tblPr>
              <a:tblGrid>
                <a:gridCol w="2455931">
                  <a:extLst>
                    <a:ext uri="{9D8B030D-6E8A-4147-A177-3AD203B41FA5}">
                      <a16:colId xmlns:a16="http://schemas.microsoft.com/office/drawing/2014/main" val="281044232"/>
                    </a:ext>
                  </a:extLst>
                </a:gridCol>
                <a:gridCol w="5773670">
                  <a:extLst>
                    <a:ext uri="{9D8B030D-6E8A-4147-A177-3AD203B41FA5}">
                      <a16:colId xmlns:a16="http://schemas.microsoft.com/office/drawing/2014/main" val="2716116982"/>
                    </a:ext>
                  </a:extLst>
                </a:gridCol>
              </a:tblGrid>
              <a:tr h="429663">
                <a:tc>
                  <a:txBody>
                    <a:bodyPr/>
                    <a:lstStyle/>
                    <a:p>
                      <a:r>
                        <a:rPr lang="en-US" sz="2000" dirty="0" smtClean="0">
                          <a:solidFill>
                            <a:srgbClr val="00B050"/>
                          </a:solidFill>
                        </a:rPr>
                        <a:t>I</a:t>
                      </a:r>
                      <a:r>
                        <a:rPr lang="en-US" sz="2000" dirty="0" smtClean="0">
                          <a:solidFill>
                            <a:srgbClr val="0070C0"/>
                          </a:solidFill>
                        </a:rPr>
                        <a:t>R</a:t>
                      </a:r>
                      <a:r>
                        <a:rPr lang="en-US" sz="2000" dirty="0" smtClean="0">
                          <a:solidFill>
                            <a:srgbClr val="FF0000"/>
                          </a:solidFill>
                        </a:rPr>
                        <a:t>A</a:t>
                      </a:r>
                      <a:r>
                        <a:rPr lang="en-US" sz="2000" dirty="0" smtClean="0">
                          <a:solidFill>
                            <a:srgbClr val="7030A0"/>
                          </a:solidFill>
                        </a:rPr>
                        <a:t>C</a:t>
                      </a:r>
                      <a:endParaRPr lang="en-US" sz="2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smtClean="0"/>
                        <a:t>Electrical</a:t>
                      </a:r>
                      <a:r>
                        <a:rPr lang="en-US" sz="2000" baseline="0" dirty="0" smtClean="0"/>
                        <a:t> Example B</a:t>
                      </a:r>
                      <a:endParaRPr lang="en-US" sz="2000" dirty="0" smtClean="0"/>
                    </a:p>
                  </a:txBody>
                  <a:tcPr/>
                </a:tc>
                <a:extLst>
                  <a:ext uri="{0D108BD9-81ED-4DB2-BD59-A6C34878D82A}">
                    <a16:rowId xmlns:a16="http://schemas.microsoft.com/office/drawing/2014/main" val="241957942"/>
                  </a:ext>
                </a:extLst>
              </a:tr>
              <a:tr h="2577976">
                <a:tc>
                  <a:txBody>
                    <a:bodyPr/>
                    <a:lstStyle/>
                    <a:p>
                      <a:r>
                        <a:rPr lang="en-US" b="1" u="sng" dirty="0" smtClean="0">
                          <a:solidFill>
                            <a:srgbClr val="FF0000"/>
                          </a:solidFill>
                        </a:rPr>
                        <a:t>A</a:t>
                      </a:r>
                      <a:r>
                        <a:rPr lang="en-US" b="1" dirty="0" smtClean="0">
                          <a:solidFill>
                            <a:srgbClr val="FF0000"/>
                          </a:solidFill>
                        </a:rPr>
                        <a:t> </a:t>
                      </a:r>
                      <a:r>
                        <a:rPr lang="en-US" sz="1000" b="1" kern="1200" dirty="0" smtClean="0">
                          <a:solidFill>
                            <a:srgbClr val="FF0000"/>
                          </a:solidFill>
                          <a:effectLst/>
                          <a:latin typeface="+mn-lt"/>
                          <a:ea typeface="+mn-ea"/>
                          <a:cs typeface="+mn-cs"/>
                        </a:rPr>
                        <a:t>How would you ANALYZE your rejection and the attorney’s response in view of the rule(s)?</a:t>
                      </a:r>
                      <a:endParaRPr lang="en-US" sz="1000" kern="1200" dirty="0">
                        <a:solidFill>
                          <a:srgbClr val="FF0000"/>
                        </a:solidFill>
                        <a:effectLst/>
                        <a:latin typeface="+mn-lt"/>
                        <a:ea typeface="+mn-ea"/>
                        <a:cs typeface="+mn-cs"/>
                      </a:endParaRPr>
                    </a:p>
                  </a:txBody>
                  <a:tcPr/>
                </a:tc>
                <a:tc>
                  <a:txBody>
                    <a:bodyPr/>
                    <a:lstStyle/>
                    <a:p>
                      <a:pPr marL="112713" lvl="0" indent="-112713">
                        <a:buFont typeface="+mj-lt"/>
                        <a:buAutoNum type="romanUcPeriod"/>
                      </a:pPr>
                      <a:r>
                        <a:rPr lang="en-US" sz="1000" kern="1200" dirty="0" smtClean="0">
                          <a:solidFill>
                            <a:schemeClr val="dk1"/>
                          </a:solidFill>
                          <a:effectLst/>
                          <a:latin typeface="+mn-lt"/>
                          <a:ea typeface="+mn-ea"/>
                          <a:cs typeface="+mn-cs"/>
                        </a:rPr>
                        <a:t>Teaching away </a:t>
                      </a:r>
                    </a:p>
                    <a:p>
                      <a:pPr marL="227013" indent="0">
                        <a:buFont typeface="+mj-lt"/>
                        <a:buNone/>
                      </a:pPr>
                      <a:r>
                        <a:rPr lang="en-US" sz="1000" kern="1200" dirty="0" err="1" smtClean="0">
                          <a:solidFill>
                            <a:schemeClr val="dk1"/>
                          </a:solidFill>
                          <a:effectLst/>
                          <a:latin typeface="+mn-lt"/>
                          <a:ea typeface="+mn-ea"/>
                          <a:cs typeface="+mn-cs"/>
                        </a:rPr>
                        <a:t>Haverty</a:t>
                      </a:r>
                      <a:r>
                        <a:rPr lang="en-US" sz="1000" kern="1200" dirty="0" smtClean="0">
                          <a:solidFill>
                            <a:schemeClr val="dk1"/>
                          </a:solidFill>
                          <a:effectLst/>
                          <a:latin typeface="+mn-lt"/>
                          <a:ea typeface="+mn-ea"/>
                          <a:cs typeface="+mn-cs"/>
                        </a:rPr>
                        <a:t> (only cited in Applicant’s specification and not applied in previous Office Action) does not actually teach away from proposed combination because it merely teaches another desirable alternative that reduces likelihood of breakage of redistribution layer by incorporation of rubber-elastic elevations in specific forms or shapes </a:t>
                      </a:r>
                    </a:p>
                    <a:p>
                      <a:pPr marL="112713" lvl="0" indent="-112713">
                        <a:buFont typeface="+mj-lt"/>
                        <a:buAutoNum type="romanUcPeriod" startAt="2"/>
                      </a:pPr>
                      <a:r>
                        <a:rPr lang="en-US" sz="1000" kern="1200" dirty="0" smtClean="0">
                          <a:solidFill>
                            <a:schemeClr val="dk1"/>
                          </a:solidFill>
                          <a:effectLst/>
                          <a:latin typeface="+mn-lt"/>
                          <a:ea typeface="+mn-ea"/>
                          <a:cs typeface="+mn-cs"/>
                        </a:rPr>
                        <a:t> Predictability</a:t>
                      </a:r>
                    </a:p>
                    <a:p>
                      <a:pPr marL="396875" lvl="1" indent="-169863">
                        <a:buFont typeface="+mj-lt"/>
                        <a:buAutoNum type="alphaLcPeriod"/>
                      </a:pPr>
                      <a:r>
                        <a:rPr lang="en-US" sz="1000" kern="1200" dirty="0" smtClean="0">
                          <a:solidFill>
                            <a:schemeClr val="dk1"/>
                          </a:solidFill>
                          <a:effectLst/>
                          <a:latin typeface="+mn-lt"/>
                          <a:ea typeface="+mn-ea"/>
                          <a:cs typeface="+mn-cs"/>
                        </a:rPr>
                        <a:t>Office Action explained why PHOSITA would reasonably have expected alloy of Thomas could be used in redistribution layer of James</a:t>
                      </a:r>
                    </a:p>
                    <a:p>
                      <a:pPr marL="631825" lvl="2" indent="-169863">
                        <a:buFont typeface="+mj-lt"/>
                        <a:buAutoNum type="romanLcPeriod"/>
                      </a:pPr>
                      <a:r>
                        <a:rPr lang="en-US" sz="1000" kern="1200" dirty="0" smtClean="0">
                          <a:solidFill>
                            <a:schemeClr val="dk1"/>
                          </a:solidFill>
                          <a:effectLst/>
                          <a:latin typeface="+mn-lt"/>
                          <a:ea typeface="+mn-ea"/>
                          <a:cs typeface="+mn-cs"/>
                        </a:rPr>
                        <a:t>James teaches claimed invention with exception of amount of tantalum required to produce desired strength</a:t>
                      </a:r>
                    </a:p>
                    <a:p>
                      <a:pPr marL="631825" lvl="2" indent="-169863">
                        <a:buFont typeface="+mj-lt"/>
                        <a:buAutoNum type="romanLcPeriod"/>
                      </a:pPr>
                      <a:r>
                        <a:rPr lang="en-US" sz="1000" kern="1200" dirty="0" smtClean="0">
                          <a:solidFill>
                            <a:schemeClr val="dk1"/>
                          </a:solidFill>
                          <a:effectLst/>
                          <a:latin typeface="+mn-lt"/>
                          <a:ea typeface="+mn-ea"/>
                          <a:cs typeface="+mn-cs"/>
                        </a:rPr>
                        <a:t>Thomas teaches known strength properties of tantalum</a:t>
                      </a:r>
                    </a:p>
                    <a:p>
                      <a:pPr marL="396875" lvl="1" indent="-169863">
                        <a:buFont typeface="+mj-lt"/>
                        <a:buAutoNum type="alphaLcPeriod" startAt="2"/>
                      </a:pPr>
                      <a:r>
                        <a:rPr lang="en-US" sz="1000" kern="1200" dirty="0" smtClean="0">
                          <a:solidFill>
                            <a:schemeClr val="dk1"/>
                          </a:solidFill>
                          <a:effectLst/>
                          <a:latin typeface="+mn-lt"/>
                          <a:ea typeface="+mn-ea"/>
                          <a:cs typeface="+mn-cs"/>
                        </a:rPr>
                        <a:t>No requirement for absolute predictability</a:t>
                      </a:r>
                    </a:p>
                    <a:p>
                      <a:pPr marL="461963" indent="0" defTabSz="231775"/>
                      <a:r>
                        <a:rPr lang="en-US" sz="1000" kern="1200" dirty="0" smtClean="0">
                          <a:solidFill>
                            <a:schemeClr val="dk1"/>
                          </a:solidFill>
                          <a:effectLst/>
                          <a:latin typeface="+mn-lt"/>
                          <a:ea typeface="+mn-ea"/>
                          <a:cs typeface="+mn-cs"/>
                        </a:rPr>
                        <a:t>	Even if result would not have been absolutely predictable, PHOSITA would have had reasonable expectation that product made according to James in view of Thomas would have had advantageous strength properties and, therefore, be less likely to break</a:t>
                      </a:r>
                      <a:endParaRPr lang="en-US" sz="1000" kern="1200" dirty="0">
                        <a:solidFill>
                          <a:schemeClr val="dk1"/>
                        </a:solidFill>
                        <a:effectLst/>
                        <a:latin typeface="+mn-lt"/>
                        <a:ea typeface="+mn-ea"/>
                        <a:cs typeface="+mn-cs"/>
                      </a:endParaRPr>
                    </a:p>
                  </a:txBody>
                  <a:tcPr/>
                </a:tc>
                <a:extLst>
                  <a:ext uri="{0D108BD9-81ED-4DB2-BD59-A6C34878D82A}">
                    <a16:rowId xmlns:a16="http://schemas.microsoft.com/office/drawing/2014/main" val="4202726561"/>
                  </a:ext>
                </a:extLst>
              </a:tr>
              <a:tr h="793223">
                <a:tc>
                  <a:txBody>
                    <a:bodyPr/>
                    <a:lstStyle/>
                    <a:p>
                      <a:r>
                        <a:rPr lang="en-US" b="1" u="sng" dirty="0" smtClean="0">
                          <a:solidFill>
                            <a:srgbClr val="7030A0"/>
                          </a:solidFill>
                        </a:rPr>
                        <a:t>C</a:t>
                      </a:r>
                      <a:r>
                        <a:rPr lang="en-US" b="1" dirty="0" smtClean="0">
                          <a:solidFill>
                            <a:srgbClr val="7030A0"/>
                          </a:solidFill>
                        </a:rPr>
                        <a:t> </a:t>
                      </a:r>
                      <a:r>
                        <a:rPr lang="en-US" sz="1400" b="1" kern="1200" dirty="0" smtClean="0">
                          <a:solidFill>
                            <a:srgbClr val="7030A0"/>
                          </a:solidFill>
                          <a:effectLst/>
                          <a:latin typeface="+mn-lt"/>
                          <a:ea typeface="+mn-ea"/>
                          <a:cs typeface="+mn-cs"/>
                        </a:rPr>
                        <a:t>What are the CONCLUSION(S)?</a:t>
                      </a:r>
                      <a:endParaRPr lang="en-US" sz="1100" b="0" dirty="0">
                        <a:solidFill>
                          <a:srgbClr val="7030A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After consideration of both teaching away and predictability arguments, rejection of Claims 1-3 under 35 U.S.C. § 103 is proper and is, therefore, maintained </a:t>
                      </a:r>
                      <a:endParaRPr lang="en-US" sz="1400" dirty="0" smtClean="0">
                        <a:effectLst/>
                      </a:endParaRPr>
                    </a:p>
                  </a:txBody>
                  <a:tcPr/>
                </a:tc>
                <a:extLst>
                  <a:ext uri="{0D108BD9-81ED-4DB2-BD59-A6C34878D82A}">
                    <a16:rowId xmlns:a16="http://schemas.microsoft.com/office/drawing/2014/main" val="946882880"/>
                  </a:ext>
                </a:extLst>
              </a:tr>
            </a:tbl>
          </a:graphicData>
        </a:graphic>
      </p:graphicFrame>
      <p:sp>
        <p:nvSpPr>
          <p:cNvPr id="4" name="Slide Number Placeholder 3"/>
          <p:cNvSpPr>
            <a:spLocks noGrp="1"/>
          </p:cNvSpPr>
          <p:nvPr>
            <p:ph type="sldNum" sz="quarter" idx="12"/>
          </p:nvPr>
        </p:nvSpPr>
        <p:spPr/>
        <p:txBody>
          <a:bodyPr/>
          <a:lstStyle/>
          <a:p>
            <a:fld id="{92DA454B-C859-4892-B9FA-68B588C9F547}" type="slidenum">
              <a:rPr lang="en-US" smtClean="0"/>
              <a:t>59</a:t>
            </a:fld>
            <a:endParaRPr lang="en-US"/>
          </a:p>
        </p:txBody>
      </p:sp>
      <p:sp>
        <p:nvSpPr>
          <p:cNvPr id="2" name="Date Placeholder 1"/>
          <p:cNvSpPr>
            <a:spLocks noGrp="1"/>
          </p:cNvSpPr>
          <p:nvPr>
            <p:ph type="dt" sz="half" idx="10"/>
          </p:nvPr>
        </p:nvSpPr>
        <p:spPr>
          <a:xfrm>
            <a:off x="457199" y="5279922"/>
            <a:ext cx="2133600" cy="303212"/>
          </a:xfrm>
        </p:spPr>
        <p:txBody>
          <a:bodyPr/>
          <a:lstStyle/>
          <a:p>
            <a:r>
              <a:rPr lang="en-US" smtClean="0"/>
              <a:t>Summer/Fall 2018</a:t>
            </a:r>
            <a:endParaRPr lang="en-US" dirty="0"/>
          </a:p>
        </p:txBody>
      </p:sp>
    </p:spTree>
    <p:extLst>
      <p:ext uri="{BB962C8B-B14F-4D97-AF65-F5344CB8AC3E}">
        <p14:creationId xmlns:p14="http://schemas.microsoft.com/office/powerpoint/2010/main" val="11601011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8022"/>
            <a:ext cx="8229600" cy="567647"/>
          </a:xfrm>
        </p:spPr>
        <p:txBody>
          <a:bodyPr>
            <a:noAutofit/>
          </a:bodyPr>
          <a:lstStyle/>
          <a:p>
            <a:r>
              <a:rPr lang="en-US" sz="3000" dirty="0">
                <a:solidFill>
                  <a:srgbClr val="00B050"/>
                </a:solidFill>
              </a:rPr>
              <a:t>I</a:t>
            </a:r>
            <a:r>
              <a:rPr lang="en-US" sz="3000" dirty="0">
                <a:solidFill>
                  <a:srgbClr val="0070C0"/>
                </a:solidFill>
              </a:rPr>
              <a:t>R</a:t>
            </a:r>
            <a:r>
              <a:rPr lang="en-US" sz="3000" dirty="0">
                <a:solidFill>
                  <a:srgbClr val="FF0000"/>
                </a:solidFill>
              </a:rPr>
              <a:t>A</a:t>
            </a:r>
            <a:r>
              <a:rPr lang="en-US" sz="3000" u="sng" dirty="0">
                <a:solidFill>
                  <a:srgbClr val="7030A0"/>
                </a:solidFill>
              </a:rPr>
              <a:t>C</a:t>
            </a:r>
            <a:r>
              <a:rPr lang="en-US" sz="3000" dirty="0"/>
              <a:t> - </a:t>
            </a:r>
            <a:r>
              <a:rPr lang="en-US" sz="3000" dirty="0">
                <a:solidFill>
                  <a:srgbClr val="7030A0"/>
                </a:solidFill>
              </a:rPr>
              <a:t>Conclusion</a:t>
            </a:r>
            <a:endParaRPr lang="en-US" sz="3000" dirty="0"/>
          </a:p>
        </p:txBody>
      </p:sp>
      <p:sp>
        <p:nvSpPr>
          <p:cNvPr id="5" name="Content Placeholder 4"/>
          <p:cNvSpPr>
            <a:spLocks noGrp="1"/>
          </p:cNvSpPr>
          <p:nvPr>
            <p:ph idx="1"/>
          </p:nvPr>
        </p:nvSpPr>
        <p:spPr>
          <a:xfrm>
            <a:off x="457200" y="945668"/>
            <a:ext cx="8229600" cy="4351819"/>
          </a:xfrm>
        </p:spPr>
        <p:txBody>
          <a:bodyPr>
            <a:normAutofit fontScale="92500"/>
          </a:bodyPr>
          <a:lstStyle/>
          <a:p>
            <a:r>
              <a:rPr lang="en-US" dirty="0"/>
              <a:t>The conclusion is </a:t>
            </a:r>
            <a:r>
              <a:rPr lang="en-US" b="1" dirty="0"/>
              <a:t>a brief statement of the outcome reached by applying the rule to the facts.  </a:t>
            </a:r>
            <a:r>
              <a:rPr lang="en-US" dirty="0"/>
              <a:t>  </a:t>
            </a:r>
          </a:p>
          <a:p>
            <a:r>
              <a:rPr lang="en-US" dirty="0"/>
              <a:t>When replying to an attorney’s arguments, the conclusion will be either that the rejection or objection is maintained, or that it is withdrawn.  </a:t>
            </a:r>
          </a:p>
          <a:p>
            <a:r>
              <a:rPr lang="en-US" dirty="0"/>
              <a:t>For today’s workshop, rejections will be maintained and a full reply will be provided.  In a real case, if a rejection is </a:t>
            </a:r>
            <a:r>
              <a:rPr lang="en-US" dirty="0" smtClean="0"/>
              <a:t>withdrawn, </a:t>
            </a:r>
            <a:r>
              <a:rPr lang="en-US" dirty="0"/>
              <a:t>it is sufficient to indicate the attorney arguments that are convincing.   </a:t>
            </a:r>
          </a:p>
          <a:p>
            <a:endParaRPr lang="en-US" dirty="0"/>
          </a:p>
        </p:txBody>
      </p:sp>
      <p:sp>
        <p:nvSpPr>
          <p:cNvPr id="4" name="Slide Number Placeholder 3"/>
          <p:cNvSpPr>
            <a:spLocks noGrp="1"/>
          </p:cNvSpPr>
          <p:nvPr>
            <p:ph type="sldNum" sz="quarter" idx="12"/>
          </p:nvPr>
        </p:nvSpPr>
        <p:spPr/>
        <p:txBody>
          <a:bodyPr/>
          <a:lstStyle/>
          <a:p>
            <a:fld id="{92DA454B-C859-4892-B9FA-68B588C9F547}" type="slidenum">
              <a:rPr lang="en-US" smtClean="0"/>
              <a:t>6</a:t>
            </a:fld>
            <a:endParaRPr lang="en-US"/>
          </a:p>
        </p:txBody>
      </p:sp>
      <p:sp>
        <p:nvSpPr>
          <p:cNvPr id="2" name="Date Placeholder 1"/>
          <p:cNvSpPr>
            <a:spLocks noGrp="1"/>
          </p:cNvSpPr>
          <p:nvPr>
            <p:ph type="dt" sz="half" idx="10"/>
          </p:nvPr>
        </p:nvSpPr>
        <p:spPr/>
        <p:txBody>
          <a:bodyPr/>
          <a:lstStyle/>
          <a:p>
            <a:r>
              <a:rPr lang="en-US" smtClean="0"/>
              <a:t>Summer/Fall 2018</a:t>
            </a:r>
            <a:endParaRPr lang="en-US" dirty="0"/>
          </a:p>
        </p:txBody>
      </p:sp>
    </p:spTree>
    <p:extLst>
      <p:ext uri="{BB962C8B-B14F-4D97-AF65-F5344CB8AC3E}">
        <p14:creationId xmlns:p14="http://schemas.microsoft.com/office/powerpoint/2010/main" val="11300582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777664" y="224099"/>
            <a:ext cx="1366336" cy="276999"/>
          </a:xfrm>
          <a:prstGeom prst="rect">
            <a:avLst/>
          </a:prstGeom>
          <a:noFill/>
        </p:spPr>
        <p:txBody>
          <a:bodyPr wrap="none" rtlCol="0">
            <a:spAutoFit/>
          </a:bodyPr>
          <a:lstStyle/>
          <a:p>
            <a:r>
              <a:rPr lang="en-US" sz="1200" dirty="0" smtClean="0"/>
              <a:t>Worksheet Pg. 22</a:t>
            </a:r>
            <a:endParaRPr lang="en-US" sz="1200" dirty="0"/>
          </a:p>
        </p:txBody>
      </p:sp>
      <p:sp>
        <p:nvSpPr>
          <p:cNvPr id="6" name="Title 5"/>
          <p:cNvSpPr>
            <a:spLocks noGrp="1"/>
          </p:cNvSpPr>
          <p:nvPr>
            <p:ph type="title"/>
          </p:nvPr>
        </p:nvSpPr>
        <p:spPr/>
        <p:txBody>
          <a:bodyPr>
            <a:noAutofit/>
          </a:bodyPr>
          <a:lstStyle/>
          <a:p>
            <a:r>
              <a:rPr lang="en-US" sz="3000" dirty="0"/>
              <a:t>Electrical Example </a:t>
            </a:r>
            <a:r>
              <a:rPr lang="en-US" sz="3000" dirty="0" smtClean="0"/>
              <a:t>B: </a:t>
            </a:r>
            <a:r>
              <a:rPr lang="en-US" sz="3000" dirty="0"/>
              <a:t>Sample Examiner’s Reply to Attorney </a:t>
            </a:r>
            <a:r>
              <a:rPr lang="en-US" sz="3000" dirty="0" smtClean="0"/>
              <a:t>Arguments </a:t>
            </a:r>
            <a:endParaRPr lang="en-US" sz="3000" dirty="0"/>
          </a:p>
        </p:txBody>
      </p:sp>
      <p:sp>
        <p:nvSpPr>
          <p:cNvPr id="5" name="Content Placeholder 4"/>
          <p:cNvSpPr>
            <a:spLocks noGrp="1"/>
          </p:cNvSpPr>
          <p:nvPr>
            <p:ph idx="1"/>
          </p:nvPr>
        </p:nvSpPr>
        <p:spPr>
          <a:xfrm>
            <a:off x="467591" y="1451842"/>
            <a:ext cx="6764482" cy="3997252"/>
          </a:xfrm>
        </p:spPr>
        <p:txBody>
          <a:bodyPr>
            <a:normAutofit fontScale="47500" lnSpcReduction="20000"/>
          </a:bodyPr>
          <a:lstStyle/>
          <a:p>
            <a:pPr marL="0" indent="0" defTabSz="228600">
              <a:buNone/>
            </a:pPr>
            <a:r>
              <a:rPr lang="en-US" dirty="0" smtClean="0"/>
              <a:t>	</a:t>
            </a:r>
            <a:r>
              <a:rPr lang="en-US" sz="2900" dirty="0" smtClean="0"/>
              <a:t>The </a:t>
            </a:r>
            <a:r>
              <a:rPr lang="en-US" sz="2900" dirty="0"/>
              <a:t>r</a:t>
            </a:r>
            <a:r>
              <a:rPr lang="en-US" sz="2900" dirty="0" smtClean="0"/>
              <a:t>emarks </a:t>
            </a:r>
            <a:r>
              <a:rPr lang="en-US" sz="2900" dirty="0"/>
              <a:t>of March 5, 2018 have been fully considered but are not persuasive for the reasons below.  The rejection of claims 1-3 under 35 U.S.C. § 103 as unpatentable over James in view of </a:t>
            </a:r>
            <a:r>
              <a:rPr lang="en-US" sz="2900" dirty="0" smtClean="0"/>
              <a:t>Thomas is maintained.</a:t>
            </a:r>
          </a:p>
          <a:p>
            <a:pPr marL="0" indent="0" defTabSz="228600">
              <a:buNone/>
            </a:pPr>
            <a:r>
              <a:rPr lang="en-US" sz="2900" dirty="0" smtClean="0"/>
              <a:t>	</a:t>
            </a:r>
            <a:r>
              <a:rPr lang="en-US" sz="2900" dirty="0" smtClean="0">
                <a:solidFill>
                  <a:srgbClr val="00B050"/>
                </a:solidFill>
              </a:rPr>
              <a:t>On page 2 of the remarks, applicant argues that </a:t>
            </a:r>
            <a:r>
              <a:rPr lang="en-US" sz="2900" dirty="0">
                <a:solidFill>
                  <a:srgbClr val="00B050"/>
                </a:solidFill>
              </a:rPr>
              <a:t>the examiner failed to establish a proper </a:t>
            </a:r>
            <a:r>
              <a:rPr lang="en-US" sz="2900" i="1" dirty="0">
                <a:solidFill>
                  <a:srgbClr val="00B050"/>
                </a:solidFill>
              </a:rPr>
              <a:t>prima facie</a:t>
            </a:r>
            <a:r>
              <a:rPr lang="en-US" sz="2900" dirty="0">
                <a:solidFill>
                  <a:srgbClr val="00B050"/>
                </a:solidFill>
              </a:rPr>
              <a:t> case of obviousness because Haverty, which was discussed in Applicant’s specification, teaches away from the combination of James and Thomas as stated in the rejection. </a:t>
            </a:r>
            <a:r>
              <a:rPr lang="en-US" sz="2900" dirty="0"/>
              <a:t> </a:t>
            </a:r>
            <a:r>
              <a:rPr lang="en-US" sz="2900" dirty="0">
                <a:solidFill>
                  <a:srgbClr val="0070C0"/>
                </a:solidFill>
              </a:rPr>
              <a:t>For the purposes of determining patentability under 35 U.S.C. § 103, MPEP § 2143.01(I) addresses that the prior art suggestion of the claimed invention is not necessarily negated by desirable alternatives in the prior art. MPEP § 2123 additionally demonstrates that disclosed examples and preferred embodiments do not constitute a teaching away from a broader disclosure of </a:t>
            </a:r>
            <a:r>
              <a:rPr lang="en-US" sz="2900" dirty="0" err="1">
                <a:solidFill>
                  <a:srgbClr val="0070C0"/>
                </a:solidFill>
              </a:rPr>
              <a:t>nonpreferred</a:t>
            </a:r>
            <a:r>
              <a:rPr lang="en-US" sz="2900" dirty="0">
                <a:solidFill>
                  <a:srgbClr val="0070C0"/>
                </a:solidFill>
              </a:rPr>
              <a:t> embodiments.</a:t>
            </a:r>
            <a:r>
              <a:rPr lang="en-US" sz="2900" dirty="0"/>
              <a:t> </a:t>
            </a:r>
            <a:r>
              <a:rPr lang="en-US" sz="2900" dirty="0" smtClean="0">
                <a:solidFill>
                  <a:srgbClr val="FF0000"/>
                </a:solidFill>
              </a:rPr>
              <a:t>As explained in the attorney’s response, Haverty teaches that one way of accomplishing the goal of reducing the chance of breakage of the redistribution layer is by incorporating rubber-elastic elevations in specific forms or shapes.  However, </a:t>
            </a:r>
            <a:r>
              <a:rPr lang="en-US" sz="2900" dirty="0" err="1" smtClean="0">
                <a:solidFill>
                  <a:srgbClr val="FF0000"/>
                </a:solidFill>
              </a:rPr>
              <a:t>Haverty’s</a:t>
            </a:r>
            <a:r>
              <a:rPr lang="en-US" sz="2900" dirty="0" smtClean="0">
                <a:solidFill>
                  <a:srgbClr val="FF0000"/>
                </a:solidFill>
              </a:rPr>
              <a:t> teaching of one way to accomplish a goal does not criticize, discredit, or otherwise discourage the teachings of other ways to accomplish the same goal. A suggestion of the claimed invention by the prior art is not necessarily negated by other desirable alternatives disclosed in the prior art. The rejection of record explains why the combination of James and Thomas fairly suggests the invention as claimed. </a:t>
            </a:r>
            <a:r>
              <a:rPr lang="en-US" sz="2900" dirty="0" smtClean="0"/>
              <a:t> </a:t>
            </a:r>
            <a:r>
              <a:rPr lang="en-US" sz="2900" dirty="0" smtClean="0">
                <a:solidFill>
                  <a:srgbClr val="7030A0"/>
                </a:solidFill>
              </a:rPr>
              <a:t>Thus</a:t>
            </a:r>
            <a:r>
              <a:rPr lang="en-US" sz="2900" dirty="0">
                <a:solidFill>
                  <a:srgbClr val="7030A0"/>
                </a:solidFill>
              </a:rPr>
              <a:t>, contrary to </a:t>
            </a:r>
            <a:r>
              <a:rPr lang="en-US" sz="2900" dirty="0" smtClean="0">
                <a:solidFill>
                  <a:srgbClr val="7030A0"/>
                </a:solidFill>
              </a:rPr>
              <a:t>applicant’s </a:t>
            </a:r>
            <a:r>
              <a:rPr lang="en-US" sz="2900" dirty="0">
                <a:solidFill>
                  <a:srgbClr val="7030A0"/>
                </a:solidFill>
              </a:rPr>
              <a:t>assertion, Haverty does not teach away from combining the teachings of James and Thomas, and </a:t>
            </a:r>
            <a:r>
              <a:rPr lang="en-US" sz="2900" dirty="0" smtClean="0">
                <a:solidFill>
                  <a:srgbClr val="7030A0"/>
                </a:solidFill>
              </a:rPr>
              <a:t>this argument is not found to be convincing.</a:t>
            </a:r>
            <a:endParaRPr lang="en-US" sz="2900" dirty="0">
              <a:solidFill>
                <a:srgbClr val="7030A0"/>
              </a:solidFill>
            </a:endParaRPr>
          </a:p>
        </p:txBody>
      </p:sp>
      <p:sp>
        <p:nvSpPr>
          <p:cNvPr id="9" name="Rectangular Callout 8"/>
          <p:cNvSpPr/>
          <p:nvPr/>
        </p:nvSpPr>
        <p:spPr>
          <a:xfrm>
            <a:off x="7304526" y="1035116"/>
            <a:ext cx="1696666" cy="660400"/>
          </a:xfrm>
          <a:prstGeom prst="wedgeRectCallout">
            <a:avLst>
              <a:gd name="adj1" fmla="val -83703"/>
              <a:gd name="adj2" fmla="val 77134"/>
            </a:avLst>
          </a:prstGeom>
          <a:noFill/>
          <a:ln w="12700" cap="flat" cmpd="sng" algn="ctr">
            <a:solidFill>
              <a:srgbClr val="00B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100" b="1" dirty="0">
                <a:solidFill>
                  <a:srgbClr val="00B050"/>
                </a:solidFill>
                <a:effectLst/>
                <a:ea typeface="Calibri" panose="020F0502020204030204" pitchFamily="34" charset="0"/>
                <a:cs typeface="Times New Roman" panose="02020603050405020304" pitchFamily="18" charset="0"/>
              </a:rPr>
              <a:t>ISSUE</a:t>
            </a:r>
            <a:r>
              <a:rPr lang="en-US" sz="1100" dirty="0">
                <a:solidFill>
                  <a:srgbClr val="00B050"/>
                </a:solidFill>
                <a:effectLst/>
                <a:ea typeface="Calibri" panose="020F0502020204030204" pitchFamily="34" charset="0"/>
                <a:cs typeface="Times New Roman" panose="02020603050405020304" pitchFamily="18" charset="0"/>
              </a:rPr>
              <a:t>:  A statement of the attorney’s first argument.</a:t>
            </a:r>
            <a:endParaRPr lang="en-US" sz="1400" dirty="0">
              <a:effectLst/>
              <a:ea typeface="Calibri" panose="020F0502020204030204" pitchFamily="34" charset="0"/>
              <a:cs typeface="Times New Roman" panose="02020603050405020304" pitchFamily="18" charset="0"/>
            </a:endParaRPr>
          </a:p>
        </p:txBody>
      </p:sp>
      <p:sp>
        <p:nvSpPr>
          <p:cNvPr id="10" name="Rectangular Callout 9"/>
          <p:cNvSpPr/>
          <p:nvPr/>
        </p:nvSpPr>
        <p:spPr>
          <a:xfrm>
            <a:off x="7306733" y="1746046"/>
            <a:ext cx="1694459" cy="757827"/>
          </a:xfrm>
          <a:prstGeom prst="wedgeRectCallout">
            <a:avLst>
              <a:gd name="adj1" fmla="val -68903"/>
              <a:gd name="adj2" fmla="val 65520"/>
            </a:avLst>
          </a:prstGeom>
          <a:noFill/>
          <a:ln w="12700"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100" b="1" dirty="0">
                <a:solidFill>
                  <a:srgbClr val="0070C0"/>
                </a:solidFill>
                <a:effectLst/>
                <a:ea typeface="Calibri" panose="020F0502020204030204" pitchFamily="34" charset="0"/>
                <a:cs typeface="Times New Roman" panose="02020603050405020304" pitchFamily="18" charset="0"/>
              </a:rPr>
              <a:t>RULE</a:t>
            </a:r>
            <a:r>
              <a:rPr lang="en-US" sz="1100" dirty="0">
                <a:solidFill>
                  <a:srgbClr val="0070C0"/>
                </a:solidFill>
                <a:effectLst/>
                <a:ea typeface="Calibri" panose="020F0502020204030204" pitchFamily="34" charset="0"/>
                <a:cs typeface="Times New Roman" panose="02020603050405020304" pitchFamily="18" charset="0"/>
              </a:rPr>
              <a:t>:  The rule regarding the teaching away argument.  </a:t>
            </a:r>
            <a:endParaRPr lang="en-US" sz="1400" dirty="0">
              <a:effectLst/>
              <a:ea typeface="Calibri" panose="020F0502020204030204" pitchFamily="34" charset="0"/>
              <a:cs typeface="Times New Roman" panose="02020603050405020304" pitchFamily="18" charset="0"/>
            </a:endParaRPr>
          </a:p>
        </p:txBody>
      </p:sp>
      <p:sp>
        <p:nvSpPr>
          <p:cNvPr id="11" name="Rectangular Callout 10"/>
          <p:cNvSpPr/>
          <p:nvPr/>
        </p:nvSpPr>
        <p:spPr>
          <a:xfrm>
            <a:off x="7306733" y="2554403"/>
            <a:ext cx="1696667" cy="1625789"/>
          </a:xfrm>
          <a:prstGeom prst="wedgeRectCallout">
            <a:avLst>
              <a:gd name="adj1" fmla="val -60735"/>
              <a:gd name="adj2" fmla="val 21639"/>
            </a:avLst>
          </a:prstGeom>
          <a:noFill/>
          <a:ln w="127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100" b="1" dirty="0">
                <a:solidFill>
                  <a:srgbClr val="FF0000"/>
                </a:solidFill>
                <a:effectLst/>
                <a:ea typeface="Calibri" panose="020F0502020204030204" pitchFamily="34" charset="0"/>
                <a:cs typeface="Times New Roman" panose="02020603050405020304" pitchFamily="18" charset="0"/>
              </a:rPr>
              <a:t>ANALYSIS</a:t>
            </a:r>
            <a:r>
              <a:rPr lang="en-US" sz="1100" dirty="0">
                <a:solidFill>
                  <a:srgbClr val="FF0000"/>
                </a:solidFill>
                <a:effectLst/>
                <a:ea typeface="Calibri" panose="020F0502020204030204" pitchFamily="34" charset="0"/>
                <a:cs typeface="Times New Roman" panose="02020603050405020304" pitchFamily="18" charset="0"/>
              </a:rPr>
              <a:t>:  </a:t>
            </a:r>
            <a:r>
              <a:rPr lang="en-US" sz="1100" dirty="0" smtClean="0">
                <a:solidFill>
                  <a:srgbClr val="FF0000"/>
                </a:solidFill>
                <a:effectLst/>
                <a:ea typeface="Calibri" panose="020F0502020204030204" pitchFamily="34" charset="0"/>
                <a:cs typeface="Times New Roman" panose="02020603050405020304" pitchFamily="18" charset="0"/>
              </a:rPr>
              <a:t>Examiner </a:t>
            </a:r>
            <a:r>
              <a:rPr lang="en-US" sz="1100" dirty="0">
                <a:solidFill>
                  <a:srgbClr val="FF0000"/>
                </a:solidFill>
                <a:effectLst/>
                <a:ea typeface="Calibri" panose="020F0502020204030204" pitchFamily="34" charset="0"/>
                <a:cs typeface="Times New Roman" panose="02020603050405020304" pitchFamily="18" charset="0"/>
              </a:rPr>
              <a:t>explains why </a:t>
            </a:r>
            <a:r>
              <a:rPr lang="en-US" sz="1100" b="1" dirty="0" err="1" smtClean="0">
                <a:solidFill>
                  <a:srgbClr val="FF0000"/>
                </a:solidFill>
                <a:effectLst/>
                <a:ea typeface="Calibri" panose="020F0502020204030204" pitchFamily="34" charset="0"/>
                <a:cs typeface="Times New Roman" panose="02020603050405020304" pitchFamily="18" charset="0"/>
              </a:rPr>
              <a:t>Haverty</a:t>
            </a:r>
            <a:r>
              <a:rPr lang="en-US" sz="1100" b="1" dirty="0" smtClean="0">
                <a:solidFill>
                  <a:srgbClr val="FF0000"/>
                </a:solidFill>
                <a:effectLst/>
                <a:ea typeface="Calibri" panose="020F0502020204030204" pitchFamily="34" charset="0"/>
                <a:cs typeface="Times New Roman" panose="02020603050405020304" pitchFamily="18" charset="0"/>
              </a:rPr>
              <a:t> </a:t>
            </a:r>
            <a:r>
              <a:rPr lang="en-US" sz="1100" dirty="0" smtClean="0">
                <a:solidFill>
                  <a:srgbClr val="FF0000"/>
                </a:solidFill>
                <a:effectLst/>
                <a:ea typeface="Calibri" panose="020F0502020204030204" pitchFamily="34" charset="0"/>
                <a:cs typeface="Times New Roman" panose="02020603050405020304" pitchFamily="18" charset="0"/>
              </a:rPr>
              <a:t>does not teach away from the claimed invention and confirms that the Office Action established that the claims would have been obvious.</a:t>
            </a:r>
            <a:endParaRPr lang="en-US" sz="1400" dirty="0">
              <a:effectLst/>
              <a:ea typeface="Calibri" panose="020F0502020204030204" pitchFamily="34" charset="0"/>
              <a:cs typeface="Times New Roman" panose="02020603050405020304" pitchFamily="18" charset="0"/>
            </a:endParaRPr>
          </a:p>
        </p:txBody>
      </p:sp>
      <p:sp>
        <p:nvSpPr>
          <p:cNvPr id="12" name="Rectangular Callout 11"/>
          <p:cNvSpPr/>
          <p:nvPr/>
        </p:nvSpPr>
        <p:spPr>
          <a:xfrm>
            <a:off x="7308939" y="4230722"/>
            <a:ext cx="1694461" cy="1003821"/>
          </a:xfrm>
          <a:prstGeom prst="wedgeRectCallout">
            <a:avLst>
              <a:gd name="adj1" fmla="val -63660"/>
              <a:gd name="adj2" fmla="val 16575"/>
            </a:avLst>
          </a:prstGeom>
          <a:noFill/>
          <a:ln w="12700" cap="flat" cmpd="sng" algn="ctr">
            <a:solidFill>
              <a:srgbClr val="7030A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100" b="1" dirty="0">
                <a:solidFill>
                  <a:srgbClr val="7030A0"/>
                </a:solidFill>
                <a:effectLst/>
                <a:ea typeface="Calibri" panose="020F0502020204030204" pitchFamily="34" charset="0"/>
                <a:cs typeface="Times New Roman" panose="02020603050405020304" pitchFamily="18" charset="0"/>
              </a:rPr>
              <a:t>CONCLUSION</a:t>
            </a:r>
            <a:r>
              <a:rPr lang="en-US" sz="1100" dirty="0">
                <a:solidFill>
                  <a:srgbClr val="7030A0"/>
                </a:solidFill>
                <a:effectLst/>
                <a:ea typeface="Calibri" panose="020F0502020204030204" pitchFamily="34" charset="0"/>
                <a:cs typeface="Times New Roman" panose="02020603050405020304" pitchFamily="18" charset="0"/>
              </a:rPr>
              <a:t>:  Brief statement of the conclusion reached by applying the teaching away rule.  </a:t>
            </a:r>
            <a:endParaRPr lang="en-US" sz="1400" dirty="0">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2DA454B-C859-4892-B9FA-68B588C9F547}" type="slidenum">
              <a:rPr lang="en-US" smtClean="0"/>
              <a:t>60</a:t>
            </a:fld>
            <a:endParaRPr lang="en-US"/>
          </a:p>
        </p:txBody>
      </p:sp>
      <p:sp>
        <p:nvSpPr>
          <p:cNvPr id="2" name="Date Placeholder 1"/>
          <p:cNvSpPr>
            <a:spLocks noGrp="1"/>
          </p:cNvSpPr>
          <p:nvPr>
            <p:ph type="dt" sz="half" idx="10"/>
          </p:nvPr>
        </p:nvSpPr>
        <p:spPr>
          <a:xfrm>
            <a:off x="467591" y="5335644"/>
            <a:ext cx="2133600" cy="303212"/>
          </a:xfrm>
        </p:spPr>
        <p:txBody>
          <a:bodyPr/>
          <a:lstStyle/>
          <a:p>
            <a:r>
              <a:rPr lang="en-US" smtClean="0"/>
              <a:t>Summer/Fall 2018</a:t>
            </a:r>
            <a:endParaRPr lang="en-US" dirty="0"/>
          </a:p>
        </p:txBody>
      </p:sp>
    </p:spTree>
    <p:extLst>
      <p:ext uri="{BB962C8B-B14F-4D97-AF65-F5344CB8AC3E}">
        <p14:creationId xmlns:p14="http://schemas.microsoft.com/office/powerpoint/2010/main" val="8482978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42871" y="236243"/>
            <a:ext cx="1366336" cy="276999"/>
          </a:xfrm>
          <a:prstGeom prst="rect">
            <a:avLst/>
          </a:prstGeom>
          <a:noFill/>
        </p:spPr>
        <p:txBody>
          <a:bodyPr wrap="none" rtlCol="0">
            <a:spAutoFit/>
          </a:bodyPr>
          <a:lstStyle/>
          <a:p>
            <a:r>
              <a:rPr lang="en-US" sz="1200" dirty="0" smtClean="0"/>
              <a:t>Worksheet Pg. 23</a:t>
            </a:r>
            <a:endParaRPr lang="en-US" sz="1200" dirty="0"/>
          </a:p>
        </p:txBody>
      </p:sp>
      <p:sp>
        <p:nvSpPr>
          <p:cNvPr id="6" name="Title 5"/>
          <p:cNvSpPr>
            <a:spLocks noGrp="1"/>
          </p:cNvSpPr>
          <p:nvPr>
            <p:ph type="title"/>
          </p:nvPr>
        </p:nvSpPr>
        <p:spPr>
          <a:xfrm>
            <a:off x="477982" y="374743"/>
            <a:ext cx="8229600" cy="884058"/>
          </a:xfrm>
        </p:spPr>
        <p:txBody>
          <a:bodyPr>
            <a:noAutofit/>
          </a:bodyPr>
          <a:lstStyle/>
          <a:p>
            <a:r>
              <a:rPr lang="en-US" sz="3000" dirty="0"/>
              <a:t>Electrical Example </a:t>
            </a:r>
            <a:r>
              <a:rPr lang="en-US" sz="3000" dirty="0" smtClean="0"/>
              <a:t>B: </a:t>
            </a:r>
            <a:r>
              <a:rPr lang="en-US" sz="3000" dirty="0"/>
              <a:t>Sample Examiner’s Reply to Attorney </a:t>
            </a:r>
            <a:r>
              <a:rPr lang="en-US" sz="3000" dirty="0" smtClean="0"/>
              <a:t>Arguments (</a:t>
            </a:r>
            <a:r>
              <a:rPr lang="en-US" sz="3000" i="1" dirty="0" smtClean="0"/>
              <a:t>cont</a:t>
            </a:r>
            <a:r>
              <a:rPr lang="en-US" sz="3000" dirty="0" smtClean="0"/>
              <a:t>.)</a:t>
            </a:r>
            <a:endParaRPr lang="en-US" sz="3000" dirty="0"/>
          </a:p>
        </p:txBody>
      </p:sp>
      <p:sp>
        <p:nvSpPr>
          <p:cNvPr id="5" name="Content Placeholder 4"/>
          <p:cNvSpPr>
            <a:spLocks noGrp="1"/>
          </p:cNvSpPr>
          <p:nvPr>
            <p:ph idx="1"/>
          </p:nvPr>
        </p:nvSpPr>
        <p:spPr>
          <a:xfrm>
            <a:off x="467591" y="1526980"/>
            <a:ext cx="6764482" cy="3997252"/>
          </a:xfrm>
        </p:spPr>
        <p:txBody>
          <a:bodyPr>
            <a:normAutofit fontScale="47500" lnSpcReduction="20000"/>
          </a:bodyPr>
          <a:lstStyle/>
          <a:p>
            <a:pPr marL="0" indent="0" defTabSz="228600">
              <a:buNone/>
            </a:pPr>
            <a:r>
              <a:rPr lang="en-US" dirty="0" smtClean="0">
                <a:solidFill>
                  <a:srgbClr val="00B050"/>
                </a:solidFill>
              </a:rPr>
              <a:t>	</a:t>
            </a:r>
            <a:r>
              <a:rPr lang="en-US" sz="3400" dirty="0" smtClean="0">
                <a:solidFill>
                  <a:srgbClr val="00B050"/>
                </a:solidFill>
              </a:rPr>
              <a:t>On page </a:t>
            </a:r>
            <a:r>
              <a:rPr lang="en-US" sz="3400" dirty="0">
                <a:solidFill>
                  <a:srgbClr val="00B050"/>
                </a:solidFill>
              </a:rPr>
              <a:t>3, Applicant further argues that the rejection is improper and should be withdrawn because the combination of James and Thomas would not yield a reasonably predictable result.   </a:t>
            </a:r>
            <a:r>
              <a:rPr lang="en-US" sz="3400" dirty="0">
                <a:solidFill>
                  <a:srgbClr val="0070C0"/>
                </a:solidFill>
              </a:rPr>
              <a:t>As stated in MPEP § 2143.02, if there is a reason to modify the prior art to achieve the claimed invention, the claims are obvious provided there is also a reasonable expectation of success.  There is no requirement for absolute predictability</a:t>
            </a:r>
            <a:r>
              <a:rPr lang="en-US" sz="3400" dirty="0">
                <a:solidFill>
                  <a:srgbClr val="FF0000"/>
                </a:solidFill>
              </a:rPr>
              <a:t>.  The </a:t>
            </a:r>
            <a:r>
              <a:rPr lang="en-US" sz="3400" dirty="0" smtClean="0">
                <a:solidFill>
                  <a:srgbClr val="FF0000"/>
                </a:solidFill>
              </a:rPr>
              <a:t>previous rejection </a:t>
            </a:r>
            <a:r>
              <a:rPr lang="en-US" sz="3400" dirty="0">
                <a:solidFill>
                  <a:srgbClr val="FF0000"/>
                </a:solidFill>
              </a:rPr>
              <a:t>explained </a:t>
            </a:r>
            <a:r>
              <a:rPr lang="en-US" sz="3400" dirty="0" smtClean="0">
                <a:solidFill>
                  <a:srgbClr val="FF0000"/>
                </a:solidFill>
              </a:rPr>
              <a:t>why a person having ordinary skill in the art (PHOSITA) </a:t>
            </a:r>
            <a:r>
              <a:rPr lang="en-US" sz="3400" dirty="0">
                <a:solidFill>
                  <a:srgbClr val="FF0000"/>
                </a:solidFill>
              </a:rPr>
              <a:t>would reasonably have expected that the alloy of Thomas could be used in the redistribution layer of James.  </a:t>
            </a:r>
            <a:r>
              <a:rPr lang="en-US" sz="3400" dirty="0" smtClean="0">
                <a:solidFill>
                  <a:srgbClr val="FF0000"/>
                </a:solidFill>
              </a:rPr>
              <a:t>James </a:t>
            </a:r>
            <a:r>
              <a:rPr lang="en-US" sz="3400" dirty="0">
                <a:solidFill>
                  <a:srgbClr val="FF0000"/>
                </a:solidFill>
              </a:rPr>
              <a:t>taught all of the elements of the claimed invention with the exception of the amount of tantalum.  Based on Thomas’s teaching of the tensile strength of certain copper-tantalum alloys, PHOSITA would reasonably have predicted that using an alloy of Thomas in the redistribution layer of James would result in a semiconductor chip redistribution layer within the scope of the claims, including the tensile strength of claim 3. </a:t>
            </a:r>
            <a:r>
              <a:rPr lang="en-US" sz="3400" dirty="0"/>
              <a:t> </a:t>
            </a:r>
            <a:r>
              <a:rPr lang="en-US" sz="3400" dirty="0">
                <a:solidFill>
                  <a:srgbClr val="7030A0"/>
                </a:solidFill>
              </a:rPr>
              <a:t>For these reasons, there would have been a reasonable expectation of </a:t>
            </a:r>
            <a:r>
              <a:rPr lang="en-US" sz="3400" dirty="0" smtClean="0">
                <a:solidFill>
                  <a:srgbClr val="7030A0"/>
                </a:solidFill>
              </a:rPr>
              <a:t>success.  After having considered all of applicant’s arguments, the </a:t>
            </a:r>
            <a:r>
              <a:rPr lang="en-US" sz="3400" dirty="0">
                <a:solidFill>
                  <a:srgbClr val="7030A0"/>
                </a:solidFill>
              </a:rPr>
              <a:t>obviousness rejection of claims 1-3 over James in view of Thomas is maintained</a:t>
            </a:r>
            <a:r>
              <a:rPr lang="en-US" sz="3400" dirty="0" smtClean="0">
                <a:solidFill>
                  <a:srgbClr val="7030A0"/>
                </a:solidFill>
              </a:rPr>
              <a:t>.</a:t>
            </a:r>
            <a:endParaRPr lang="en-US" sz="3400" dirty="0">
              <a:solidFill>
                <a:srgbClr val="7030A0"/>
              </a:solidFill>
            </a:endParaRPr>
          </a:p>
        </p:txBody>
      </p:sp>
      <p:sp>
        <p:nvSpPr>
          <p:cNvPr id="9" name="Rectangular Callout 8"/>
          <p:cNvSpPr/>
          <p:nvPr/>
        </p:nvSpPr>
        <p:spPr>
          <a:xfrm>
            <a:off x="7574294" y="874138"/>
            <a:ext cx="1422400" cy="560092"/>
          </a:xfrm>
          <a:prstGeom prst="wedgeRectCallout">
            <a:avLst>
              <a:gd name="adj1" fmla="val -97445"/>
              <a:gd name="adj2" fmla="val 64841"/>
            </a:avLst>
          </a:prstGeom>
          <a:noFill/>
          <a:ln w="12700" cap="flat" cmpd="sng" algn="ctr">
            <a:solidFill>
              <a:srgbClr val="00B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100" b="1" dirty="0">
                <a:solidFill>
                  <a:srgbClr val="00B050"/>
                </a:solidFill>
                <a:effectLst/>
                <a:ea typeface="Calibri" panose="020F0502020204030204" pitchFamily="34" charset="0"/>
                <a:cs typeface="Times New Roman" panose="02020603050405020304" pitchFamily="18" charset="0"/>
              </a:rPr>
              <a:t>ISSUE</a:t>
            </a:r>
            <a:r>
              <a:rPr lang="en-US" sz="1100" dirty="0">
                <a:solidFill>
                  <a:srgbClr val="00B050"/>
                </a:solidFill>
                <a:effectLst/>
                <a:ea typeface="Calibri" panose="020F0502020204030204" pitchFamily="34" charset="0"/>
                <a:cs typeface="Times New Roman" panose="02020603050405020304" pitchFamily="18" charset="0"/>
              </a:rPr>
              <a:t>:  A statement of the attorney’s </a:t>
            </a:r>
            <a:r>
              <a:rPr lang="en-US" sz="1100" dirty="0" smtClean="0">
                <a:solidFill>
                  <a:srgbClr val="00B050"/>
                </a:solidFill>
                <a:effectLst/>
                <a:ea typeface="Calibri" panose="020F0502020204030204" pitchFamily="34" charset="0"/>
                <a:cs typeface="Times New Roman" panose="02020603050405020304" pitchFamily="18" charset="0"/>
              </a:rPr>
              <a:t>second </a:t>
            </a:r>
            <a:r>
              <a:rPr lang="en-US" sz="1100" dirty="0">
                <a:solidFill>
                  <a:srgbClr val="00B050"/>
                </a:solidFill>
                <a:effectLst/>
                <a:ea typeface="Calibri" panose="020F0502020204030204" pitchFamily="34" charset="0"/>
                <a:cs typeface="Times New Roman" panose="02020603050405020304" pitchFamily="18" charset="0"/>
              </a:rPr>
              <a:t>argument.</a:t>
            </a:r>
            <a:endParaRPr lang="en-US" sz="1400" dirty="0">
              <a:effectLst/>
              <a:ea typeface="Calibri" panose="020F0502020204030204" pitchFamily="34" charset="0"/>
              <a:cs typeface="Times New Roman" panose="02020603050405020304" pitchFamily="18" charset="0"/>
            </a:endParaRPr>
          </a:p>
        </p:txBody>
      </p:sp>
      <p:sp>
        <p:nvSpPr>
          <p:cNvPr id="10" name="Rectangular Callout 9"/>
          <p:cNvSpPr/>
          <p:nvPr/>
        </p:nvSpPr>
        <p:spPr>
          <a:xfrm>
            <a:off x="7566005" y="1479130"/>
            <a:ext cx="1397000" cy="827314"/>
          </a:xfrm>
          <a:prstGeom prst="wedgeRectCallout">
            <a:avLst>
              <a:gd name="adj1" fmla="val -78461"/>
              <a:gd name="adj2" fmla="val 24580"/>
            </a:avLst>
          </a:prstGeom>
          <a:noFill/>
          <a:ln w="12700"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100" b="1" dirty="0" smtClean="0">
                <a:solidFill>
                  <a:srgbClr val="0070C0"/>
                </a:solidFill>
                <a:effectLst/>
                <a:ea typeface="Calibri" panose="020F0502020204030204" pitchFamily="34" charset="0"/>
                <a:cs typeface="Times New Roman" panose="02020603050405020304" pitchFamily="18" charset="0"/>
              </a:rPr>
              <a:t>RULE</a:t>
            </a:r>
            <a:r>
              <a:rPr lang="en-US" sz="1100" dirty="0" smtClean="0">
                <a:solidFill>
                  <a:srgbClr val="0070C0"/>
                </a:solidFill>
                <a:effectLst/>
                <a:ea typeface="Calibri" panose="020F0502020204030204" pitchFamily="34" charset="0"/>
                <a:cs typeface="Times New Roman" panose="02020603050405020304" pitchFamily="18" charset="0"/>
              </a:rPr>
              <a:t>:  The rule regarding the predictability argument.  </a:t>
            </a:r>
            <a:endParaRPr lang="en-US" sz="1400" dirty="0">
              <a:effectLst/>
              <a:ea typeface="Calibri" panose="020F0502020204030204" pitchFamily="34" charset="0"/>
              <a:cs typeface="Times New Roman" panose="02020603050405020304" pitchFamily="18" charset="0"/>
            </a:endParaRPr>
          </a:p>
        </p:txBody>
      </p:sp>
      <p:sp>
        <p:nvSpPr>
          <p:cNvPr id="13" name="Rectangular Callout 12"/>
          <p:cNvSpPr/>
          <p:nvPr/>
        </p:nvSpPr>
        <p:spPr>
          <a:xfrm>
            <a:off x="7555057" y="2351344"/>
            <a:ext cx="1428750" cy="1860568"/>
          </a:xfrm>
          <a:prstGeom prst="wedgeRectCallout">
            <a:avLst>
              <a:gd name="adj1" fmla="val -89011"/>
              <a:gd name="adj2" fmla="val -19747"/>
            </a:avLst>
          </a:prstGeom>
          <a:noFill/>
          <a:ln w="127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100" b="1" dirty="0">
                <a:solidFill>
                  <a:srgbClr val="FF0000"/>
                </a:solidFill>
                <a:effectLst/>
                <a:ea typeface="Calibri" panose="020F0502020204030204" pitchFamily="34" charset="0"/>
                <a:cs typeface="Times New Roman" panose="02020603050405020304" pitchFamily="18" charset="0"/>
              </a:rPr>
              <a:t>ANALYSIS</a:t>
            </a:r>
            <a:r>
              <a:rPr lang="en-US" sz="1100" dirty="0">
                <a:solidFill>
                  <a:srgbClr val="FF0000"/>
                </a:solidFill>
                <a:effectLst/>
                <a:ea typeface="Calibri" panose="020F0502020204030204" pitchFamily="34" charset="0"/>
                <a:cs typeface="Times New Roman" panose="02020603050405020304" pitchFamily="18" charset="0"/>
              </a:rPr>
              <a:t>:  The examiner explains </a:t>
            </a:r>
            <a:r>
              <a:rPr lang="en-US" sz="1100" dirty="0" smtClean="0">
                <a:solidFill>
                  <a:srgbClr val="FF0000"/>
                </a:solidFill>
                <a:effectLst/>
                <a:ea typeface="Calibri" panose="020F0502020204030204" pitchFamily="34" charset="0"/>
                <a:cs typeface="Times New Roman" panose="02020603050405020304" pitchFamily="18" charset="0"/>
              </a:rPr>
              <a:t>that the Office Action established obviousness because PHOSITA </a:t>
            </a:r>
            <a:r>
              <a:rPr lang="en-US" sz="1100" dirty="0">
                <a:solidFill>
                  <a:srgbClr val="FF0000"/>
                </a:solidFill>
                <a:effectLst/>
                <a:ea typeface="Calibri" panose="020F0502020204030204" pitchFamily="34" charset="0"/>
                <a:cs typeface="Times New Roman" panose="02020603050405020304" pitchFamily="18" charset="0"/>
              </a:rPr>
              <a:t>would reasonably </a:t>
            </a:r>
            <a:r>
              <a:rPr lang="en-US" sz="1100" dirty="0" smtClean="0">
                <a:solidFill>
                  <a:srgbClr val="FF0000"/>
                </a:solidFill>
                <a:effectLst/>
                <a:ea typeface="Calibri" panose="020F0502020204030204" pitchFamily="34" charset="0"/>
                <a:cs typeface="Times New Roman" panose="02020603050405020304" pitchFamily="18" charset="0"/>
              </a:rPr>
              <a:t>have </a:t>
            </a:r>
            <a:r>
              <a:rPr lang="en-US" sz="1100" dirty="0">
                <a:solidFill>
                  <a:srgbClr val="FF0000"/>
                </a:solidFill>
                <a:effectLst/>
                <a:ea typeface="Calibri" panose="020F0502020204030204" pitchFamily="34" charset="0"/>
                <a:cs typeface="Times New Roman" panose="02020603050405020304" pitchFamily="18" charset="0"/>
              </a:rPr>
              <a:t>expected to arrive at the claimed </a:t>
            </a:r>
            <a:r>
              <a:rPr lang="en-US" sz="1100" dirty="0" smtClean="0">
                <a:solidFill>
                  <a:srgbClr val="FF0000"/>
                </a:solidFill>
                <a:effectLst/>
                <a:ea typeface="Calibri" panose="020F0502020204030204" pitchFamily="34" charset="0"/>
                <a:cs typeface="Times New Roman" panose="02020603050405020304" pitchFamily="18" charset="0"/>
              </a:rPr>
              <a:t>invention.</a:t>
            </a:r>
            <a:endParaRPr lang="en-US" sz="1400" dirty="0">
              <a:effectLst/>
              <a:ea typeface="Calibri" panose="020F0502020204030204" pitchFamily="34" charset="0"/>
              <a:cs typeface="Times New Roman" panose="02020603050405020304" pitchFamily="18" charset="0"/>
            </a:endParaRPr>
          </a:p>
        </p:txBody>
      </p:sp>
      <p:sp>
        <p:nvSpPr>
          <p:cNvPr id="12" name="Rectangular Callout 11"/>
          <p:cNvSpPr/>
          <p:nvPr/>
        </p:nvSpPr>
        <p:spPr>
          <a:xfrm>
            <a:off x="7566005" y="4256812"/>
            <a:ext cx="1409700" cy="1118901"/>
          </a:xfrm>
          <a:prstGeom prst="wedgeRectCallout">
            <a:avLst>
              <a:gd name="adj1" fmla="val -111953"/>
              <a:gd name="adj2" fmla="val -7755"/>
            </a:avLst>
          </a:prstGeom>
          <a:noFill/>
          <a:ln w="12700" cap="flat" cmpd="sng" algn="ctr">
            <a:solidFill>
              <a:srgbClr val="7030A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100" b="1" dirty="0">
                <a:solidFill>
                  <a:srgbClr val="7030A0"/>
                </a:solidFill>
                <a:effectLst/>
                <a:ea typeface="Calibri" panose="020F0502020204030204" pitchFamily="34" charset="0"/>
                <a:cs typeface="Times New Roman" panose="02020603050405020304" pitchFamily="18" charset="0"/>
              </a:rPr>
              <a:t>CONCLUSION</a:t>
            </a:r>
            <a:r>
              <a:rPr lang="en-US" sz="1100" dirty="0">
                <a:solidFill>
                  <a:srgbClr val="7030A0"/>
                </a:solidFill>
                <a:effectLst/>
                <a:ea typeface="Calibri" panose="020F0502020204030204" pitchFamily="34" charset="0"/>
                <a:cs typeface="Times New Roman" panose="02020603050405020304" pitchFamily="18" charset="0"/>
              </a:rPr>
              <a:t>:  Brief statement of the conclusion reached by applying </a:t>
            </a:r>
            <a:r>
              <a:rPr lang="en-US" sz="1100" dirty="0" smtClean="0">
                <a:solidFill>
                  <a:srgbClr val="7030A0"/>
                </a:solidFill>
                <a:ea typeface="Calibri" panose="020F0502020204030204" pitchFamily="34" charset="0"/>
                <a:cs typeface="Times New Roman" panose="02020603050405020304" pitchFamily="18" charset="0"/>
              </a:rPr>
              <a:t>the predictability rule</a:t>
            </a:r>
            <a:endParaRPr lang="en-US" sz="1400" dirty="0">
              <a:effectLst/>
              <a:ea typeface="Calibri" panose="020F0502020204030204" pitchFamily="34" charset="0"/>
              <a:cs typeface="Times New Roman" panose="02020603050405020304" pitchFamily="18" charset="0"/>
            </a:endParaRPr>
          </a:p>
        </p:txBody>
      </p:sp>
      <p:sp>
        <p:nvSpPr>
          <p:cNvPr id="3" name="Date Placeholder 2"/>
          <p:cNvSpPr>
            <a:spLocks noGrp="1"/>
          </p:cNvSpPr>
          <p:nvPr>
            <p:ph type="dt" sz="half" idx="10"/>
          </p:nvPr>
        </p:nvSpPr>
        <p:spPr>
          <a:xfrm>
            <a:off x="457200" y="5346040"/>
            <a:ext cx="2133600" cy="303212"/>
          </a:xfrm>
        </p:spPr>
        <p:txBody>
          <a:bodyPr/>
          <a:lstStyle/>
          <a:p>
            <a:r>
              <a:rPr lang="en-US" smtClean="0"/>
              <a:t>Summer/Fall 2018</a:t>
            </a:r>
            <a:endParaRPr lang="en-US" dirty="0"/>
          </a:p>
        </p:txBody>
      </p:sp>
      <p:sp>
        <p:nvSpPr>
          <p:cNvPr id="7" name="Slide Number Placeholder 6"/>
          <p:cNvSpPr>
            <a:spLocks noGrp="1"/>
          </p:cNvSpPr>
          <p:nvPr>
            <p:ph type="sldNum" sz="quarter" idx="12"/>
          </p:nvPr>
        </p:nvSpPr>
        <p:spPr>
          <a:xfrm>
            <a:off x="6553200" y="5346040"/>
            <a:ext cx="2133600" cy="303212"/>
          </a:xfrm>
        </p:spPr>
        <p:txBody>
          <a:bodyPr/>
          <a:lstStyle/>
          <a:p>
            <a:fld id="{92DA454B-C859-4892-B9FA-68B588C9F547}" type="slidenum">
              <a:rPr lang="en-US" smtClean="0"/>
              <a:t>61</a:t>
            </a:fld>
            <a:endParaRPr lang="en-US"/>
          </a:p>
        </p:txBody>
      </p:sp>
    </p:spTree>
    <p:extLst>
      <p:ext uri="{BB962C8B-B14F-4D97-AF65-F5344CB8AC3E}">
        <p14:creationId xmlns:p14="http://schemas.microsoft.com/office/powerpoint/2010/main" val="32891675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000" dirty="0" smtClean="0"/>
              <a:t>Takeaway</a:t>
            </a:r>
            <a:endParaRPr lang="en-US" sz="3000" dirty="0"/>
          </a:p>
        </p:txBody>
      </p:sp>
      <p:sp>
        <p:nvSpPr>
          <p:cNvPr id="5" name="Content Placeholder 4"/>
          <p:cNvSpPr>
            <a:spLocks noGrp="1"/>
          </p:cNvSpPr>
          <p:nvPr>
            <p:ph idx="1"/>
          </p:nvPr>
        </p:nvSpPr>
        <p:spPr>
          <a:xfrm>
            <a:off x="457200" y="1017038"/>
            <a:ext cx="8229600" cy="4280450"/>
          </a:xfrm>
        </p:spPr>
        <p:txBody>
          <a:bodyPr>
            <a:normAutofit/>
          </a:bodyPr>
          <a:lstStyle/>
          <a:p>
            <a:pPr marL="0" indent="0">
              <a:buNone/>
            </a:pPr>
            <a:r>
              <a:rPr lang="en-US" b="1" dirty="0">
                <a:solidFill>
                  <a:srgbClr val="00B050"/>
                </a:solidFill>
              </a:rPr>
              <a:t>I</a:t>
            </a:r>
            <a:r>
              <a:rPr lang="en-US" b="1" dirty="0">
                <a:solidFill>
                  <a:srgbClr val="0070C0"/>
                </a:solidFill>
              </a:rPr>
              <a:t>R</a:t>
            </a:r>
            <a:r>
              <a:rPr lang="en-US" b="1" dirty="0">
                <a:solidFill>
                  <a:srgbClr val="FF0000"/>
                </a:solidFill>
              </a:rPr>
              <a:t>A</a:t>
            </a:r>
            <a:r>
              <a:rPr lang="en-US" b="1" dirty="0">
                <a:solidFill>
                  <a:srgbClr val="7030A0"/>
                </a:solidFill>
              </a:rPr>
              <a:t>C</a:t>
            </a:r>
            <a:r>
              <a:rPr lang="en-US" dirty="0">
                <a:solidFill>
                  <a:srgbClr val="7030A0"/>
                </a:solidFill>
              </a:rPr>
              <a:t> </a:t>
            </a:r>
            <a:r>
              <a:rPr lang="en-US" dirty="0"/>
              <a:t>is a legal writing technique</a:t>
            </a:r>
          </a:p>
          <a:p>
            <a:pPr lvl="1"/>
            <a:r>
              <a:rPr lang="en-US" sz="2400" dirty="0"/>
              <a:t>Can be used to identify and address all arguments raised in applicant’s response and to assist the examiner in writing a complete and persuasive reply</a:t>
            </a:r>
          </a:p>
          <a:p>
            <a:pPr lvl="1"/>
            <a:r>
              <a:rPr lang="en-US" sz="2400" dirty="0" smtClean="0"/>
              <a:t>Applicable </a:t>
            </a:r>
            <a:r>
              <a:rPr lang="en-US" sz="2400" dirty="0"/>
              <a:t>to other types of legal analysis/discussion</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92DA454B-C859-4892-B9FA-68B588C9F547}" type="slidenum">
              <a:rPr lang="en-US" smtClean="0"/>
              <a:t>62</a:t>
            </a:fld>
            <a:endParaRPr lang="en-US"/>
          </a:p>
        </p:txBody>
      </p:sp>
      <p:sp>
        <p:nvSpPr>
          <p:cNvPr id="2" name="Date Placeholder 1"/>
          <p:cNvSpPr>
            <a:spLocks noGrp="1"/>
          </p:cNvSpPr>
          <p:nvPr>
            <p:ph type="dt" sz="half" idx="10"/>
          </p:nvPr>
        </p:nvSpPr>
        <p:spPr/>
        <p:txBody>
          <a:bodyPr/>
          <a:lstStyle/>
          <a:p>
            <a:r>
              <a:rPr lang="en-US" smtClean="0"/>
              <a:t>Summer/Fall 2018</a:t>
            </a:r>
            <a:endParaRPr lang="en-US" dirty="0"/>
          </a:p>
        </p:txBody>
      </p:sp>
    </p:spTree>
    <p:extLst>
      <p:ext uri="{BB962C8B-B14F-4D97-AF65-F5344CB8AC3E}">
        <p14:creationId xmlns:p14="http://schemas.microsoft.com/office/powerpoint/2010/main" val="20106280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722313" y="1466297"/>
            <a:ext cx="7772400" cy="809312"/>
          </a:xfrm>
        </p:spPr>
        <p:txBody>
          <a:bodyPr>
            <a:normAutofit fontScale="25000" lnSpcReduction="20000"/>
          </a:bodyPr>
          <a:lstStyle/>
          <a:p>
            <a:pPr marL="0" indent="0">
              <a:buNone/>
            </a:pPr>
            <a:endParaRPr lang="en-US" dirty="0" smtClean="0"/>
          </a:p>
          <a:p>
            <a:pPr marL="0" indent="0">
              <a:buNone/>
            </a:pPr>
            <a:endParaRPr lang="en-US" dirty="0"/>
          </a:p>
          <a:p>
            <a:pPr marL="0" indent="0">
              <a:buNone/>
            </a:pPr>
            <a:endParaRPr lang="en-US" dirty="0" smtClean="0"/>
          </a:p>
          <a:p>
            <a:pPr algn="ctr"/>
            <a:r>
              <a:rPr lang="en-US" sz="12800" b="1" dirty="0" smtClean="0">
                <a:solidFill>
                  <a:schemeClr val="tx1"/>
                </a:solidFill>
                <a:latin typeface="+mn-lt"/>
              </a:rPr>
              <a:t>Mechanical Examples</a:t>
            </a:r>
            <a:endParaRPr lang="en-US" sz="12800" b="1" dirty="0">
              <a:solidFill>
                <a:schemeClr val="tx1"/>
              </a:solidFill>
              <a:latin typeface="+mn-lt"/>
            </a:endParaRPr>
          </a:p>
        </p:txBody>
      </p:sp>
      <p:sp>
        <p:nvSpPr>
          <p:cNvPr id="6" name="Slide Number Placeholder 5"/>
          <p:cNvSpPr>
            <a:spLocks noGrp="1"/>
          </p:cNvSpPr>
          <p:nvPr>
            <p:ph type="sldNum" sz="quarter" idx="12"/>
          </p:nvPr>
        </p:nvSpPr>
        <p:spPr>
          <a:xfrm>
            <a:off x="6553200" y="5297488"/>
            <a:ext cx="2133600" cy="303212"/>
          </a:xfrm>
        </p:spPr>
        <p:txBody>
          <a:bodyPr/>
          <a:lstStyle/>
          <a:p>
            <a:fld id="{92DA454B-C859-4892-B9FA-68B588C9F547}" type="slidenum">
              <a:rPr lang="en-US" smtClean="0"/>
              <a:t>63</a:t>
            </a:fld>
            <a:endParaRPr lang="en-US"/>
          </a:p>
        </p:txBody>
      </p:sp>
      <p:sp>
        <p:nvSpPr>
          <p:cNvPr id="4" name="Date Placeholder 3"/>
          <p:cNvSpPr>
            <a:spLocks noGrp="1"/>
          </p:cNvSpPr>
          <p:nvPr>
            <p:ph type="dt" sz="half" idx="10"/>
          </p:nvPr>
        </p:nvSpPr>
        <p:spPr>
          <a:xfrm>
            <a:off x="457200" y="5297488"/>
            <a:ext cx="2133600" cy="303212"/>
          </a:xfrm>
        </p:spPr>
        <p:txBody>
          <a:bodyPr/>
          <a:lstStyle/>
          <a:p>
            <a:r>
              <a:rPr lang="en-US" smtClean="0"/>
              <a:t>Summer/Fall 2018</a:t>
            </a:r>
            <a:endParaRPr lang="en-US" dirty="0"/>
          </a:p>
        </p:txBody>
      </p:sp>
    </p:spTree>
    <p:extLst>
      <p:ext uri="{BB962C8B-B14F-4D97-AF65-F5344CB8AC3E}">
        <p14:creationId xmlns:p14="http://schemas.microsoft.com/office/powerpoint/2010/main" val="12793268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0326"/>
            <a:ext cx="8229600" cy="533400"/>
          </a:xfrm>
        </p:spPr>
        <p:txBody>
          <a:bodyPr>
            <a:noAutofit/>
          </a:bodyPr>
          <a:lstStyle/>
          <a:p>
            <a:r>
              <a:rPr lang="en-US" sz="3000" dirty="0" smtClean="0"/>
              <a:t>Mechanical Example A</a:t>
            </a:r>
            <a:endParaRPr lang="en-US" sz="3000" dirty="0"/>
          </a:p>
        </p:txBody>
      </p:sp>
      <p:sp>
        <p:nvSpPr>
          <p:cNvPr id="7" name="Content Placeholder 6"/>
          <p:cNvSpPr>
            <a:spLocks noGrp="1"/>
          </p:cNvSpPr>
          <p:nvPr>
            <p:ph sz="half" idx="2"/>
          </p:nvPr>
        </p:nvSpPr>
        <p:spPr>
          <a:xfrm>
            <a:off x="362208" y="913726"/>
            <a:ext cx="6497906" cy="4483106"/>
          </a:xfrm>
        </p:spPr>
        <p:txBody>
          <a:bodyPr>
            <a:noAutofit/>
          </a:bodyPr>
          <a:lstStyle/>
          <a:p>
            <a:r>
              <a:rPr lang="en-US" sz="2200" dirty="0"/>
              <a:t>Please take a few minutes to read the claim, the rejection, and the attorney’s response for </a:t>
            </a:r>
            <a:r>
              <a:rPr lang="en-US" sz="2200" dirty="0">
                <a:solidFill>
                  <a:srgbClr val="002850"/>
                </a:solidFill>
              </a:rPr>
              <a:t/>
            </a:r>
            <a:br>
              <a:rPr lang="en-US" sz="2200" dirty="0">
                <a:solidFill>
                  <a:srgbClr val="002850"/>
                </a:solidFill>
              </a:rPr>
            </a:br>
            <a:r>
              <a:rPr lang="en-US" sz="2200" dirty="0" smtClean="0"/>
              <a:t>Mechanical </a:t>
            </a:r>
            <a:r>
              <a:rPr lang="en-US" sz="2200" dirty="0"/>
              <a:t>Example </a:t>
            </a:r>
            <a:r>
              <a:rPr lang="en-US" sz="2200" dirty="0" smtClean="0"/>
              <a:t>A on </a:t>
            </a:r>
            <a:r>
              <a:rPr lang="en-US" sz="2200" dirty="0"/>
              <a:t>the next several slides.  Then we will discuss the IRAC approach to formulating a reply to the attorney’s arguments. Please assume this is an AIA/FITF case.</a:t>
            </a:r>
            <a:r>
              <a:rPr lang="en-US" sz="2200" dirty="0" smtClean="0"/>
              <a:t>  </a:t>
            </a:r>
            <a:r>
              <a:rPr lang="en-US" sz="2200" dirty="0"/>
              <a:t/>
            </a:r>
            <a:br>
              <a:rPr lang="en-US" sz="2200" dirty="0"/>
            </a:br>
            <a:endParaRPr lang="en-US" sz="1800" dirty="0" smtClean="0"/>
          </a:p>
          <a:p>
            <a:r>
              <a:rPr lang="en-US" sz="2200" dirty="0" smtClean="0"/>
              <a:t>The LAW III materials have been designed to stand alone. Although LAW III builds on LAW I and LAW II, it is not necessary to have completed the first two modules in order to participate in this training.</a:t>
            </a:r>
            <a:endParaRPr lang="en-US" sz="2200" dirty="0"/>
          </a:p>
        </p:txBody>
      </p:sp>
      <p:pic>
        <p:nvPicPr>
          <p:cNvPr id="1026" name="Picture 2" descr="Library icon"/>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6893838" y="2209126"/>
            <a:ext cx="1792962" cy="179296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6553200" y="5297488"/>
            <a:ext cx="2133600" cy="303212"/>
          </a:xfrm>
        </p:spPr>
        <p:txBody>
          <a:bodyPr/>
          <a:lstStyle/>
          <a:p>
            <a:fld id="{92DA454B-C859-4892-B9FA-68B588C9F547}" type="slidenum">
              <a:rPr lang="en-US" smtClean="0">
                <a:solidFill>
                  <a:prstClr val="black">
                    <a:tint val="75000"/>
                  </a:prstClr>
                </a:solidFill>
              </a:rPr>
              <a:pPr/>
              <a:t>64</a:t>
            </a:fld>
            <a:endParaRPr lang="en-US">
              <a:solidFill>
                <a:prstClr val="black">
                  <a:tint val="75000"/>
                </a:prstClr>
              </a:solidFill>
            </a:endParaRPr>
          </a:p>
        </p:txBody>
      </p:sp>
      <p:sp>
        <p:nvSpPr>
          <p:cNvPr id="2" name="Date Placeholder 1"/>
          <p:cNvSpPr>
            <a:spLocks noGrp="1"/>
          </p:cNvSpPr>
          <p:nvPr>
            <p:ph type="dt" sz="half" idx="10"/>
          </p:nvPr>
        </p:nvSpPr>
        <p:spPr>
          <a:xfrm>
            <a:off x="457200" y="5297488"/>
            <a:ext cx="2133600" cy="303212"/>
          </a:xfrm>
        </p:spPr>
        <p:txBody>
          <a:bodyPr/>
          <a:lstStyle/>
          <a:p>
            <a:r>
              <a:rPr lang="en-US" smtClean="0">
                <a:solidFill>
                  <a:prstClr val="black">
                    <a:tint val="75000"/>
                  </a:prstClr>
                </a:solidFill>
              </a:rPr>
              <a:t>Summer/Fall 2018</a:t>
            </a:r>
            <a:endParaRPr lang="en-US" dirty="0">
              <a:solidFill>
                <a:prstClr val="black">
                  <a:tint val="75000"/>
                </a:prstClr>
              </a:solidFill>
            </a:endParaRPr>
          </a:p>
        </p:txBody>
      </p:sp>
    </p:spTree>
    <p:extLst>
      <p:ext uri="{BB962C8B-B14F-4D97-AF65-F5344CB8AC3E}">
        <p14:creationId xmlns:p14="http://schemas.microsoft.com/office/powerpoint/2010/main" val="203645268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620000" y="239325"/>
            <a:ext cx="1366336" cy="276999"/>
          </a:xfrm>
          <a:prstGeom prst="rect">
            <a:avLst/>
          </a:prstGeom>
          <a:noFill/>
        </p:spPr>
        <p:txBody>
          <a:bodyPr wrap="none" rtlCol="0">
            <a:spAutoFit/>
          </a:bodyPr>
          <a:lstStyle/>
          <a:p>
            <a:r>
              <a:rPr lang="en-US" sz="1200" dirty="0" smtClean="0"/>
              <a:t>Worksheet Pg. 24</a:t>
            </a:r>
            <a:endParaRPr lang="en-US" sz="1200" dirty="0"/>
          </a:p>
        </p:txBody>
      </p:sp>
      <p:sp>
        <p:nvSpPr>
          <p:cNvPr id="5" name="Title 4"/>
          <p:cNvSpPr>
            <a:spLocks noGrp="1"/>
          </p:cNvSpPr>
          <p:nvPr>
            <p:ph type="title"/>
          </p:nvPr>
        </p:nvSpPr>
        <p:spPr>
          <a:xfrm>
            <a:off x="457200" y="377825"/>
            <a:ext cx="8229600" cy="574675"/>
          </a:xfrm>
        </p:spPr>
        <p:txBody>
          <a:bodyPr>
            <a:noAutofit/>
          </a:bodyPr>
          <a:lstStyle/>
          <a:p>
            <a:r>
              <a:rPr lang="en-US" sz="3000" dirty="0" smtClean="0"/>
              <a:t>Mechanical Example A:</a:t>
            </a:r>
            <a:endParaRPr lang="en-US" sz="3000" dirty="0"/>
          </a:p>
        </p:txBody>
      </p:sp>
      <p:sp>
        <p:nvSpPr>
          <p:cNvPr id="3" name="Content Placeholder 2"/>
          <p:cNvSpPr>
            <a:spLocks noGrp="1"/>
          </p:cNvSpPr>
          <p:nvPr>
            <p:ph type="body" idx="1"/>
          </p:nvPr>
        </p:nvSpPr>
        <p:spPr>
          <a:xfrm>
            <a:off x="457208" y="952500"/>
            <a:ext cx="4040189" cy="359826"/>
          </a:xfrm>
        </p:spPr>
        <p:txBody>
          <a:bodyPr>
            <a:noAutofit/>
          </a:bodyPr>
          <a:lstStyle/>
          <a:p>
            <a:pPr marL="285739" indent="-285739" algn="ctr"/>
            <a:r>
              <a:rPr lang="en-US" sz="2000" dirty="0" smtClean="0">
                <a:latin typeface="+mn-lt"/>
              </a:rPr>
              <a:t>Claim 1</a:t>
            </a:r>
            <a:endParaRPr lang="en-US" sz="2000" dirty="0">
              <a:latin typeface="+mn-lt"/>
            </a:endParaRPr>
          </a:p>
        </p:txBody>
      </p:sp>
      <p:sp>
        <p:nvSpPr>
          <p:cNvPr id="7" name="Content Placeholder 6"/>
          <p:cNvSpPr>
            <a:spLocks noGrp="1"/>
          </p:cNvSpPr>
          <p:nvPr>
            <p:ph sz="half" idx="2"/>
          </p:nvPr>
        </p:nvSpPr>
        <p:spPr>
          <a:xfrm>
            <a:off x="457208" y="1312325"/>
            <a:ext cx="4040189" cy="4070165"/>
          </a:xfrm>
        </p:spPr>
        <p:txBody>
          <a:bodyPr>
            <a:normAutofit lnSpcReduction="10000"/>
          </a:bodyPr>
          <a:lstStyle/>
          <a:p>
            <a:pPr marL="282575" indent="-282575">
              <a:buAutoNum type="arabicPeriod"/>
            </a:pPr>
            <a:r>
              <a:rPr lang="en-US" sz="1800" dirty="0">
                <a:latin typeface="+mn-lt"/>
              </a:rPr>
              <a:t>An armlet comprising:</a:t>
            </a:r>
          </a:p>
          <a:p>
            <a:pPr marL="0" indent="0" defTabSz="282575">
              <a:buNone/>
            </a:pPr>
            <a:r>
              <a:rPr lang="en-US" sz="1800" dirty="0">
                <a:latin typeface="+mn-lt"/>
              </a:rPr>
              <a:t>	a first pouch configured to securely hold a smartphone while enabling usage thereof; and</a:t>
            </a:r>
          </a:p>
          <a:p>
            <a:pPr marL="0" indent="0" defTabSz="282575">
              <a:buNone/>
            </a:pPr>
            <a:r>
              <a:rPr lang="en-US" sz="1800" dirty="0">
                <a:latin typeface="+mn-lt"/>
              </a:rPr>
              <a:t>	a second pouch configured to contain an auxiliary power supply, wherein said auxiliary power supply and said smartphone are configured to be in operative communication,</a:t>
            </a:r>
          </a:p>
          <a:p>
            <a:pPr marL="0" indent="0" defTabSz="282575">
              <a:buNone/>
            </a:pPr>
            <a:r>
              <a:rPr lang="en-US" sz="1800" dirty="0">
                <a:latin typeface="+mn-lt"/>
              </a:rPr>
              <a:t>	wherein said armlet is made substantially of leather and provides protection against impact, abrasion and other hazards to a forearm when worn. </a:t>
            </a:r>
          </a:p>
        </p:txBody>
      </p:sp>
      <p:sp>
        <p:nvSpPr>
          <p:cNvPr id="8" name="Text Placeholder 7"/>
          <p:cNvSpPr>
            <a:spLocks noGrp="1"/>
          </p:cNvSpPr>
          <p:nvPr>
            <p:ph type="body" sz="quarter" idx="3"/>
          </p:nvPr>
        </p:nvSpPr>
        <p:spPr>
          <a:xfrm>
            <a:off x="4645028" y="952500"/>
            <a:ext cx="4041774" cy="359826"/>
          </a:xfrm>
        </p:spPr>
        <p:txBody>
          <a:bodyPr>
            <a:noAutofit/>
          </a:bodyPr>
          <a:lstStyle/>
          <a:p>
            <a:pPr algn="ctr"/>
            <a:r>
              <a:rPr lang="en-US" sz="2000" dirty="0" smtClean="0">
                <a:latin typeface="+mn-lt"/>
              </a:rPr>
              <a:t>References</a:t>
            </a:r>
            <a:endParaRPr lang="en-US" sz="2000" dirty="0">
              <a:latin typeface="+mn-lt"/>
            </a:endParaRPr>
          </a:p>
        </p:txBody>
      </p:sp>
      <p:sp>
        <p:nvSpPr>
          <p:cNvPr id="9" name="Content Placeholder 8"/>
          <p:cNvSpPr>
            <a:spLocks noGrp="1"/>
          </p:cNvSpPr>
          <p:nvPr>
            <p:ph sz="quarter" idx="4"/>
          </p:nvPr>
        </p:nvSpPr>
        <p:spPr>
          <a:xfrm>
            <a:off x="4645028" y="1312326"/>
            <a:ext cx="4041774" cy="3985162"/>
          </a:xfrm>
        </p:spPr>
        <p:txBody>
          <a:bodyPr>
            <a:normAutofit fontScale="85000" lnSpcReduction="10000"/>
          </a:bodyPr>
          <a:lstStyle/>
          <a:p>
            <a:pPr marL="176213" indent="-176213">
              <a:buFont typeface="Arial" panose="020B0604020202020204" pitchFamily="34" charset="0"/>
              <a:buChar char="•"/>
            </a:pPr>
            <a:r>
              <a:rPr lang="en-US" sz="1800" dirty="0">
                <a:latin typeface="+mn-lt"/>
              </a:rPr>
              <a:t>Sampson teaches an armlet comprising a pouch configured to hold a smartphone or other electronic device.  The armlet of Sampson may optionally comprise a second pouch in operative communication with the first pouch to hold additional items such as an auxiliary power supply.  The armlet of Sampson is made of synthetic materials such as Neoprene or </a:t>
            </a:r>
            <a:r>
              <a:rPr lang="en-US" sz="1800" dirty="0" smtClean="0">
                <a:latin typeface="+mn-lt"/>
              </a:rPr>
              <a:t>Kevlar but does </a:t>
            </a:r>
            <a:r>
              <a:rPr lang="en-US" sz="1800" dirty="0">
                <a:latin typeface="+mn-lt"/>
              </a:rPr>
              <a:t>not teach that the armlet may be made of leather.  </a:t>
            </a:r>
          </a:p>
          <a:p>
            <a:pPr marL="176213" indent="-176213">
              <a:buFont typeface="Arial" panose="020B0604020202020204" pitchFamily="34" charset="0"/>
              <a:buChar char="•"/>
              <a:tabLst>
                <a:tab pos="176213" algn="l"/>
              </a:tabLst>
            </a:pPr>
            <a:r>
              <a:rPr lang="en-US" sz="1800" dirty="0" err="1" smtClean="0">
                <a:latin typeface="+mn-lt"/>
              </a:rPr>
              <a:t>Harinaka</a:t>
            </a:r>
            <a:r>
              <a:rPr lang="en-US" sz="1800" dirty="0" smtClean="0">
                <a:latin typeface="+mn-lt"/>
              </a:rPr>
              <a:t> </a:t>
            </a:r>
            <a:r>
              <a:rPr lang="en-US" sz="1800" dirty="0">
                <a:latin typeface="+mn-lt"/>
              </a:rPr>
              <a:t>teaches that a variety of protective wearable gear may be made of leather, including protective sleeves.  The protective gear of </a:t>
            </a:r>
            <a:r>
              <a:rPr lang="en-US" sz="1800" dirty="0" err="1">
                <a:latin typeface="+mn-lt"/>
              </a:rPr>
              <a:t>Harinaka</a:t>
            </a:r>
            <a:r>
              <a:rPr lang="en-US" sz="1800" dirty="0">
                <a:latin typeface="+mn-lt"/>
              </a:rPr>
              <a:t> may also be configured to include pouches or pockets for carrying small items.</a:t>
            </a:r>
          </a:p>
        </p:txBody>
      </p:sp>
      <p:sp>
        <p:nvSpPr>
          <p:cNvPr id="4" name="Slide Number Placeholder 3"/>
          <p:cNvSpPr>
            <a:spLocks noGrp="1"/>
          </p:cNvSpPr>
          <p:nvPr>
            <p:ph type="sldNum" sz="quarter" idx="12"/>
          </p:nvPr>
        </p:nvSpPr>
        <p:spPr>
          <a:xfrm>
            <a:off x="6553200" y="5297488"/>
            <a:ext cx="2133600" cy="303212"/>
          </a:xfrm>
        </p:spPr>
        <p:txBody>
          <a:bodyPr/>
          <a:lstStyle/>
          <a:p>
            <a:pPr>
              <a:defRPr/>
            </a:pPr>
            <a:fld id="{D811F31F-B81F-4B55-A1FC-51083BA42040}" type="slidenum">
              <a:rPr lang="en-US" smtClean="0">
                <a:solidFill>
                  <a:srgbClr val="808080"/>
                </a:solidFill>
              </a:rPr>
              <a:pPr>
                <a:defRPr/>
              </a:pPr>
              <a:t>65</a:t>
            </a:fld>
            <a:endParaRPr lang="en-US" dirty="0">
              <a:solidFill>
                <a:srgbClr val="808080"/>
              </a:solidFill>
            </a:endParaRPr>
          </a:p>
        </p:txBody>
      </p:sp>
      <p:sp>
        <p:nvSpPr>
          <p:cNvPr id="2" name="Date Placeholder 1"/>
          <p:cNvSpPr>
            <a:spLocks noGrp="1"/>
          </p:cNvSpPr>
          <p:nvPr>
            <p:ph type="dt" sz="half" idx="10"/>
          </p:nvPr>
        </p:nvSpPr>
        <p:spPr>
          <a:xfrm>
            <a:off x="457200" y="5297488"/>
            <a:ext cx="2133600" cy="303212"/>
          </a:xfrm>
        </p:spPr>
        <p:txBody>
          <a:bodyPr/>
          <a:lstStyle/>
          <a:p>
            <a:pPr>
              <a:defRPr/>
            </a:pPr>
            <a:r>
              <a:rPr lang="en-US" smtClean="0"/>
              <a:t>Summer/Fall 2018</a:t>
            </a:r>
            <a:endParaRPr lang="en-US" dirty="0"/>
          </a:p>
        </p:txBody>
      </p:sp>
    </p:spTree>
    <p:extLst>
      <p:ext uri="{BB962C8B-B14F-4D97-AF65-F5344CB8AC3E}">
        <p14:creationId xmlns:p14="http://schemas.microsoft.com/office/powerpoint/2010/main" val="2787428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717924" y="229389"/>
            <a:ext cx="1366336" cy="276999"/>
          </a:xfrm>
          <a:prstGeom prst="rect">
            <a:avLst/>
          </a:prstGeom>
          <a:noFill/>
        </p:spPr>
        <p:txBody>
          <a:bodyPr wrap="none" rtlCol="0">
            <a:spAutoFit/>
          </a:bodyPr>
          <a:lstStyle/>
          <a:p>
            <a:r>
              <a:rPr lang="en-US" sz="1200" dirty="0" smtClean="0"/>
              <a:t>Worksheet Pg. 24</a:t>
            </a:r>
            <a:endParaRPr lang="en-US" sz="1200" dirty="0"/>
          </a:p>
        </p:txBody>
      </p:sp>
      <p:sp>
        <p:nvSpPr>
          <p:cNvPr id="3" name="Title 2"/>
          <p:cNvSpPr>
            <a:spLocks noGrp="1"/>
          </p:cNvSpPr>
          <p:nvPr>
            <p:ph type="title"/>
          </p:nvPr>
        </p:nvSpPr>
        <p:spPr>
          <a:xfrm>
            <a:off x="304800" y="342900"/>
            <a:ext cx="8704118" cy="533400"/>
          </a:xfrm>
        </p:spPr>
        <p:txBody>
          <a:bodyPr>
            <a:noAutofit/>
          </a:bodyPr>
          <a:lstStyle/>
          <a:p>
            <a:r>
              <a:rPr lang="en-US" sz="3000" dirty="0" smtClean="0"/>
              <a:t>Mechanical Example A: Examiner’s Rejection </a:t>
            </a:r>
            <a:endParaRPr lang="en-US" sz="3000" dirty="0"/>
          </a:p>
        </p:txBody>
      </p:sp>
      <p:sp>
        <p:nvSpPr>
          <p:cNvPr id="2" name="Content Placeholder 1"/>
          <p:cNvSpPr>
            <a:spLocks noGrp="1"/>
          </p:cNvSpPr>
          <p:nvPr>
            <p:ph idx="1"/>
          </p:nvPr>
        </p:nvSpPr>
        <p:spPr>
          <a:xfrm>
            <a:off x="304802" y="876301"/>
            <a:ext cx="8534400" cy="4421187"/>
          </a:xfrm>
        </p:spPr>
        <p:txBody>
          <a:bodyPr>
            <a:normAutofit fontScale="85000" lnSpcReduction="10000"/>
          </a:bodyPr>
          <a:lstStyle/>
          <a:p>
            <a:pPr marL="0" indent="0">
              <a:buNone/>
            </a:pPr>
            <a:r>
              <a:rPr lang="en-US" sz="2000" dirty="0"/>
              <a:t>Claim 1 is rejected under 35 U.S.C. 103 as being unpatentable over Sampson in view of </a:t>
            </a:r>
            <a:r>
              <a:rPr lang="en-US" sz="2000" dirty="0" err="1"/>
              <a:t>Harinaka</a:t>
            </a:r>
            <a:r>
              <a:rPr lang="en-US" sz="2000" dirty="0"/>
              <a:t>.</a:t>
            </a:r>
          </a:p>
          <a:p>
            <a:pPr marL="0" indent="0">
              <a:buNone/>
            </a:pPr>
            <a:r>
              <a:rPr lang="en-US" sz="2000" dirty="0"/>
              <a:t>	Sampson teaches an armlet comprising a pouch configured to hold a smartphone or other electronic </a:t>
            </a:r>
            <a:r>
              <a:rPr lang="en-US" sz="2000" dirty="0" smtClean="0"/>
              <a:t>device (col. 2, lines 4-8).  </a:t>
            </a:r>
            <a:r>
              <a:rPr lang="en-US" sz="2000" dirty="0"/>
              <a:t>The armlet of Sampson may optionally comprise a second pouch in operative communication with the first pouch to hold additional items such as an auxiliary power </a:t>
            </a:r>
            <a:r>
              <a:rPr lang="en-US" sz="2000" dirty="0" smtClean="0"/>
              <a:t>supply (col. 3, lines 10-15).  </a:t>
            </a:r>
            <a:r>
              <a:rPr lang="en-US" sz="2000" dirty="0"/>
              <a:t>The armlet of Sampson is made of synthetic materials such as Neoprene or </a:t>
            </a:r>
            <a:r>
              <a:rPr lang="en-US" sz="2000" dirty="0" smtClean="0"/>
              <a:t>Kevlar (col. 6, lines 3-10).  </a:t>
            </a:r>
            <a:r>
              <a:rPr lang="en-US" sz="2000" dirty="0"/>
              <a:t>Sampson does not teach that the armlet may be made of leather.  </a:t>
            </a:r>
          </a:p>
          <a:p>
            <a:pPr marL="0" indent="0">
              <a:buNone/>
            </a:pPr>
            <a:r>
              <a:rPr lang="en-US" sz="2000" dirty="0"/>
              <a:t>	</a:t>
            </a:r>
            <a:r>
              <a:rPr lang="en-US" sz="2000" dirty="0" err="1"/>
              <a:t>Harinaka</a:t>
            </a:r>
            <a:r>
              <a:rPr lang="en-US" sz="2000" dirty="0"/>
              <a:t> teaches that a variety of protective wearable gear may be made of leather, including protective </a:t>
            </a:r>
            <a:r>
              <a:rPr lang="en-US" sz="2000" dirty="0" smtClean="0"/>
              <a:t>sleeves (col. 3, lines 4-8).  </a:t>
            </a:r>
            <a:r>
              <a:rPr lang="en-US" sz="2000" dirty="0"/>
              <a:t>The protective gear of </a:t>
            </a:r>
            <a:r>
              <a:rPr lang="en-US" sz="2000" dirty="0" err="1"/>
              <a:t>Harinaka</a:t>
            </a:r>
            <a:r>
              <a:rPr lang="en-US" sz="2000" dirty="0"/>
              <a:t> may also be configured to include pouches or pockets for carrying small </a:t>
            </a:r>
            <a:r>
              <a:rPr lang="en-US" sz="2000" dirty="0" smtClean="0"/>
              <a:t>items (col. 5, lines 2-6).  </a:t>
            </a:r>
            <a:r>
              <a:rPr lang="en-US" sz="2000" dirty="0"/>
              <a:t>	</a:t>
            </a:r>
          </a:p>
          <a:p>
            <a:pPr marL="0" indent="0">
              <a:buNone/>
            </a:pPr>
            <a:r>
              <a:rPr lang="en-US" sz="2000" dirty="0"/>
              <a:t>	It would have been obvious for a person of ordinary skill in the art </a:t>
            </a:r>
            <a:r>
              <a:rPr lang="en-US" sz="2000" dirty="0" smtClean="0"/>
              <a:t>before the </a:t>
            </a:r>
            <a:r>
              <a:rPr lang="en-US" sz="2000" dirty="0"/>
              <a:t>effective filing date of the claimed </a:t>
            </a:r>
            <a:r>
              <a:rPr lang="en-US" sz="2000" dirty="0" smtClean="0"/>
              <a:t>invention </a:t>
            </a:r>
            <a:r>
              <a:rPr lang="en-US" sz="2000" dirty="0"/>
              <a:t>to use leather as taught by </a:t>
            </a:r>
            <a:r>
              <a:rPr lang="en-US" sz="2000" dirty="0" err="1"/>
              <a:t>Harinaka</a:t>
            </a:r>
            <a:r>
              <a:rPr lang="en-US" sz="2000" dirty="0"/>
              <a:t> as the material for the armlet of Sampson.  A person of ordinary skill would have been motivated to do so, with a reasonable expectation of success, because leather was a well-known </a:t>
            </a:r>
            <a:r>
              <a:rPr lang="en-US" sz="2000" dirty="0" smtClean="0"/>
              <a:t>material </a:t>
            </a:r>
            <a:r>
              <a:rPr lang="en-US" sz="2000" dirty="0"/>
              <a:t>for wearable protective gear as taught by </a:t>
            </a:r>
            <a:r>
              <a:rPr lang="en-US" sz="2000" dirty="0" err="1"/>
              <a:t>Harinaka</a:t>
            </a:r>
            <a:r>
              <a:rPr lang="en-US" sz="2000" dirty="0"/>
              <a:t>. </a:t>
            </a:r>
          </a:p>
        </p:txBody>
      </p:sp>
      <p:sp>
        <p:nvSpPr>
          <p:cNvPr id="6" name="Slide Number Placeholder 5"/>
          <p:cNvSpPr>
            <a:spLocks noGrp="1"/>
          </p:cNvSpPr>
          <p:nvPr>
            <p:ph type="sldNum" sz="quarter" idx="12"/>
          </p:nvPr>
        </p:nvSpPr>
        <p:spPr/>
        <p:txBody>
          <a:bodyPr/>
          <a:lstStyle/>
          <a:p>
            <a:fld id="{92DA454B-C859-4892-B9FA-68B588C9F547}" type="slidenum">
              <a:rPr lang="en-US" smtClean="0">
                <a:solidFill>
                  <a:prstClr val="black">
                    <a:tint val="75000"/>
                  </a:prstClr>
                </a:solidFill>
              </a:rPr>
              <a:pPr/>
              <a:t>66</a:t>
            </a:fld>
            <a:endParaRPr lang="en-US">
              <a:solidFill>
                <a:prstClr val="black">
                  <a:tint val="75000"/>
                </a:prstClr>
              </a:solidFill>
            </a:endParaRPr>
          </a:p>
        </p:txBody>
      </p:sp>
      <p:sp>
        <p:nvSpPr>
          <p:cNvPr id="4" name="Date Placeholder 3"/>
          <p:cNvSpPr>
            <a:spLocks noGrp="1"/>
          </p:cNvSpPr>
          <p:nvPr>
            <p:ph type="dt" sz="half" idx="10"/>
          </p:nvPr>
        </p:nvSpPr>
        <p:spPr>
          <a:xfrm>
            <a:off x="457200" y="5297488"/>
            <a:ext cx="1447800" cy="303212"/>
          </a:xfrm>
        </p:spPr>
        <p:txBody>
          <a:bodyPr/>
          <a:lstStyle/>
          <a:p>
            <a:r>
              <a:rPr lang="en-US" smtClean="0">
                <a:solidFill>
                  <a:prstClr val="black">
                    <a:tint val="75000"/>
                  </a:prstClr>
                </a:solidFill>
              </a:rPr>
              <a:t>Summer/Fall 2018</a:t>
            </a:r>
            <a:endParaRPr lang="en-US" dirty="0">
              <a:solidFill>
                <a:prstClr val="black">
                  <a:tint val="75000"/>
                </a:prstClr>
              </a:solidFill>
            </a:endParaRPr>
          </a:p>
        </p:txBody>
      </p:sp>
    </p:spTree>
    <p:extLst>
      <p:ext uri="{BB962C8B-B14F-4D97-AF65-F5344CB8AC3E}">
        <p14:creationId xmlns:p14="http://schemas.microsoft.com/office/powerpoint/2010/main" val="360641076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777664" y="293554"/>
            <a:ext cx="1366336" cy="276999"/>
          </a:xfrm>
          <a:prstGeom prst="rect">
            <a:avLst/>
          </a:prstGeom>
          <a:noFill/>
        </p:spPr>
        <p:txBody>
          <a:bodyPr wrap="none" rtlCol="0">
            <a:spAutoFit/>
          </a:bodyPr>
          <a:lstStyle/>
          <a:p>
            <a:r>
              <a:rPr lang="en-US" sz="1200" dirty="0" smtClean="0"/>
              <a:t>Worksheet Pg. 25</a:t>
            </a:r>
            <a:endParaRPr lang="en-US" sz="1200" dirty="0"/>
          </a:p>
        </p:txBody>
      </p:sp>
      <p:sp>
        <p:nvSpPr>
          <p:cNvPr id="2" name="Title 1"/>
          <p:cNvSpPr>
            <a:spLocks noGrp="1"/>
          </p:cNvSpPr>
          <p:nvPr>
            <p:ph type="title"/>
          </p:nvPr>
        </p:nvSpPr>
        <p:spPr>
          <a:xfrm>
            <a:off x="477981" y="314825"/>
            <a:ext cx="8447809" cy="522017"/>
          </a:xfrm>
        </p:spPr>
        <p:txBody>
          <a:bodyPr>
            <a:noAutofit/>
          </a:bodyPr>
          <a:lstStyle/>
          <a:p>
            <a:r>
              <a:rPr lang="en-US" sz="3000" dirty="0" smtClean="0"/>
              <a:t>Mechanical </a:t>
            </a:r>
            <a:r>
              <a:rPr lang="en-US" sz="3000" dirty="0"/>
              <a:t>Example </a:t>
            </a:r>
            <a:r>
              <a:rPr lang="en-US" sz="3000" dirty="0" smtClean="0"/>
              <a:t>A: Attorney’s Response</a:t>
            </a:r>
            <a:endParaRPr lang="en-US" sz="3000" u="sng" dirty="0"/>
          </a:p>
        </p:txBody>
      </p:sp>
      <p:sp>
        <p:nvSpPr>
          <p:cNvPr id="3" name="Content Placeholder 2"/>
          <p:cNvSpPr>
            <a:spLocks noGrp="1"/>
          </p:cNvSpPr>
          <p:nvPr>
            <p:ph sz="half" idx="1"/>
          </p:nvPr>
        </p:nvSpPr>
        <p:spPr>
          <a:xfrm>
            <a:off x="445077" y="836842"/>
            <a:ext cx="4114800" cy="4460646"/>
          </a:xfrm>
        </p:spPr>
        <p:txBody>
          <a:bodyPr>
            <a:noAutofit/>
          </a:bodyPr>
          <a:lstStyle/>
          <a:p>
            <a:pPr marL="0" indent="0" defTabSz="228600">
              <a:buNone/>
            </a:pPr>
            <a:r>
              <a:rPr lang="en-US" sz="1150" dirty="0" smtClean="0"/>
              <a:t>	In </a:t>
            </a:r>
            <a:r>
              <a:rPr lang="en-US" sz="1150" dirty="0"/>
              <a:t>order for a combination of references to render an invention obvious must be apparent that their teachings can be combined.  </a:t>
            </a:r>
            <a:r>
              <a:rPr lang="en-US" sz="1150" i="1" dirty="0"/>
              <a:t>In re Avery, </a:t>
            </a:r>
            <a:r>
              <a:rPr lang="en-US" sz="1150" dirty="0"/>
              <a:t>518 F.2d 1228, 186 USPQ 161 (CCPA 1975). Obviousness cannot be established by combining teachings of the prior art to produce the claimed invention, absent some teachings, suggestion or incentive supporting the combination.  </a:t>
            </a:r>
            <a:r>
              <a:rPr lang="en-US" sz="1150" i="1" dirty="0"/>
              <a:t>In re Geiger</a:t>
            </a:r>
            <a:r>
              <a:rPr lang="en-US" sz="1150" dirty="0"/>
              <a:t>, 815 F.2d 686, 2 USQ2d 1276 (Fed. Cir. 1987); </a:t>
            </a:r>
            <a:r>
              <a:rPr lang="en-US" sz="1150" i="1" dirty="0"/>
              <a:t>In re Fine</a:t>
            </a:r>
            <a:r>
              <a:rPr lang="en-US" sz="1150" dirty="0"/>
              <a:t>, 837 F.2d 1071, 5 USPQ2d 1596 (Fed. Cir. 1988).  When the incentive to combine the teachings of the references is not immediately apparent, it is the duty of the examiner to explain why the combination of the teachings is proper.  </a:t>
            </a:r>
            <a:r>
              <a:rPr lang="en-US" sz="1150" i="1" dirty="0"/>
              <a:t>Ex parte Skinner</a:t>
            </a:r>
            <a:r>
              <a:rPr lang="en-US" sz="1150" dirty="0"/>
              <a:t>, 2 USPQ2d 1788 (BPAI 1986).  The mere fact that references can be combined does not render the resultant combination obvious unless the prior art also suggests the desirability of the combination, </a:t>
            </a:r>
            <a:r>
              <a:rPr lang="en-US" sz="1150" i="1" dirty="0" err="1"/>
              <a:t>Berghauser</a:t>
            </a:r>
            <a:r>
              <a:rPr lang="en-US" sz="1150" i="1" dirty="0"/>
              <a:t> v. </a:t>
            </a:r>
            <a:r>
              <a:rPr lang="en-US" sz="1150" i="1" dirty="0" err="1"/>
              <a:t>Dann</a:t>
            </a:r>
            <a:r>
              <a:rPr lang="en-US" sz="1150" dirty="0"/>
              <a:t>, 204 USPQ 393 (D.D.C. 1979); </a:t>
            </a:r>
            <a:r>
              <a:rPr lang="en-US" sz="1150" i="1" dirty="0"/>
              <a:t>ACS Hospital Sys. v. Montefiore Hospital</a:t>
            </a:r>
            <a:r>
              <a:rPr lang="en-US" sz="1150" dirty="0"/>
              <a:t>, 732 F.2d 1572, 221 USPQ 929 (Fed. Cir. 1984).  Citing references which merely indicate that isolated elements and/or features recited in the claims are known is not a sufficient basis for concluding that the combination of Claimed elements would have been obvious.  </a:t>
            </a:r>
            <a:r>
              <a:rPr lang="en-US" sz="1150" i="1" dirty="0"/>
              <a:t>Ex parte </a:t>
            </a:r>
            <a:r>
              <a:rPr lang="en-US" sz="1150" i="1" dirty="0" err="1"/>
              <a:t>Hiyamizu</a:t>
            </a:r>
            <a:r>
              <a:rPr lang="en-US" sz="1150" dirty="0"/>
              <a:t>, 10 USPQ2d 1393 (BPAI 1988).  The same conclusion is true where the references expressly teach away from what the PTO contends is obvious from the references, </a:t>
            </a:r>
          </a:p>
        </p:txBody>
      </p:sp>
      <p:sp>
        <p:nvSpPr>
          <p:cNvPr id="4" name="Content Placeholder 3"/>
          <p:cNvSpPr>
            <a:spLocks noGrp="1"/>
          </p:cNvSpPr>
          <p:nvPr>
            <p:ph sz="half" idx="2"/>
          </p:nvPr>
        </p:nvSpPr>
        <p:spPr>
          <a:xfrm>
            <a:off x="4526973" y="836842"/>
            <a:ext cx="4152900" cy="4763858"/>
          </a:xfrm>
        </p:spPr>
        <p:txBody>
          <a:bodyPr>
            <a:noAutofit/>
          </a:bodyPr>
          <a:lstStyle/>
          <a:p>
            <a:pPr marL="0" indent="0">
              <a:buNone/>
            </a:pPr>
            <a:r>
              <a:rPr lang="en-US" sz="1100" i="1" dirty="0"/>
              <a:t>In re </a:t>
            </a:r>
            <a:r>
              <a:rPr lang="en-US" sz="1100" i="1" dirty="0" err="1"/>
              <a:t>Grasseli</a:t>
            </a:r>
            <a:r>
              <a:rPr lang="en-US" sz="1100" dirty="0"/>
              <a:t>, 713 F.2d 731, 218 USPQ 769 (Fed. Cir. 1983), or where the examiner's proposed modification would render the prior art version unsatisfactory for its intended purpose, </a:t>
            </a:r>
            <a:r>
              <a:rPr lang="en-US" sz="1100" i="1" dirty="0"/>
              <a:t>Ex parte Rosenfeld</a:t>
            </a:r>
            <a:r>
              <a:rPr lang="en-US" sz="1100" dirty="0"/>
              <a:t>, 130 USPQ 113 (POBA 1961). </a:t>
            </a:r>
            <a:r>
              <a:rPr lang="en-US" sz="1100" i="1" dirty="0"/>
              <a:t>Accord, In re Gordon</a:t>
            </a:r>
            <a:r>
              <a:rPr lang="en-US" sz="1100" dirty="0"/>
              <a:t>, 733 F.2d 900, 902, 221 USPQ 1125, 1127 (Fed. Cir. 1984); </a:t>
            </a:r>
            <a:r>
              <a:rPr lang="en-US" sz="1100" i="1" dirty="0"/>
              <a:t>In re Kramer</a:t>
            </a:r>
            <a:r>
              <a:rPr lang="en-US" sz="1100" dirty="0"/>
              <a:t>, 18 USPQ2d 1415 (Fed. Cir. 1991) (unpublished decision).  The references, viewed by themselves and not in retrospect, must suggest doing what applicants have done.  </a:t>
            </a:r>
            <a:r>
              <a:rPr lang="en-US" sz="1100" i="1" dirty="0"/>
              <a:t>In re Shaffer</a:t>
            </a:r>
            <a:r>
              <a:rPr lang="en-US" sz="1100" dirty="0"/>
              <a:t>, 229 F.2d 476, 108 USPQ 326 (CCPA 1956); </a:t>
            </a:r>
            <a:r>
              <a:rPr lang="en-US" sz="1100" i="1" dirty="0"/>
              <a:t>In re </a:t>
            </a:r>
            <a:r>
              <a:rPr lang="en-US" sz="1100" i="1" dirty="0" err="1"/>
              <a:t>Skoll</a:t>
            </a:r>
            <a:r>
              <a:rPr lang="en-US" sz="1100" dirty="0"/>
              <a:t>, 523 F.2d 1392,187 USPQ 481 (CCPA 1975).</a:t>
            </a:r>
          </a:p>
          <a:p>
            <a:pPr marL="0" indent="0" defTabSz="114300">
              <a:buNone/>
            </a:pPr>
            <a:r>
              <a:rPr lang="en-US" sz="1100" dirty="0" smtClean="0"/>
              <a:t>	The </a:t>
            </a:r>
            <a:r>
              <a:rPr lang="en-US" sz="1100" dirty="0"/>
              <a:t>mere fact it is possible for two isolated disclosures to be combined does not render the result of that combination obvious absent a logical reason of record which justifies the combination.  </a:t>
            </a:r>
            <a:r>
              <a:rPr lang="en-US" sz="1100" i="1" dirty="0"/>
              <a:t>In re Regel</a:t>
            </a:r>
            <a:r>
              <a:rPr lang="en-US" sz="1100" dirty="0"/>
              <a:t>, 526 F.2d 1399, 188 USPQ 136 (CCPA 1975).  To properly combine two references to reach a conclusion of obviousness, there must be some teachings, suggestion or inference in either or both of the references, or knowledge generally available to one of ordinary skill in the art, which would have led one to combine the relevant teachings of the two references. </a:t>
            </a:r>
            <a:r>
              <a:rPr lang="en-US" sz="1100" i="1" dirty="0"/>
              <a:t>Ashland Oil v. Delta Resins &amp; Refractories</a:t>
            </a:r>
            <a:r>
              <a:rPr lang="en-US" sz="1100" dirty="0"/>
              <a:t>, 776 F.2d 281, 227 USPQ 657 (Fed. Cir. 1985).  Both the suggestion to make the claimed composition or device or carry out the claimed process and the reasonable expectation of success must be founded in the prior art, not in Applicants’ disclosure.  </a:t>
            </a:r>
            <a:r>
              <a:rPr lang="en-US" sz="1100" i="1" dirty="0"/>
              <a:t>In re </a:t>
            </a:r>
            <a:r>
              <a:rPr lang="en-US" sz="1100" i="1" dirty="0" err="1"/>
              <a:t>Vaeck</a:t>
            </a:r>
            <a:r>
              <a:rPr lang="en-US" sz="1100" dirty="0"/>
              <a:t>, 947 F.2d 488 (Fed. Cir. 1991). </a:t>
            </a:r>
          </a:p>
        </p:txBody>
      </p:sp>
      <p:sp>
        <p:nvSpPr>
          <p:cNvPr id="7" name="Slide Number Placeholder 6"/>
          <p:cNvSpPr>
            <a:spLocks noGrp="1"/>
          </p:cNvSpPr>
          <p:nvPr>
            <p:ph type="sldNum" sz="quarter" idx="12"/>
          </p:nvPr>
        </p:nvSpPr>
        <p:spPr>
          <a:xfrm>
            <a:off x="6553200" y="5297488"/>
            <a:ext cx="2133600" cy="303212"/>
          </a:xfrm>
        </p:spPr>
        <p:txBody>
          <a:bodyPr/>
          <a:lstStyle/>
          <a:p>
            <a:fld id="{92DA454B-C859-4892-B9FA-68B588C9F547}" type="slidenum">
              <a:rPr lang="en-US" smtClean="0"/>
              <a:t>67</a:t>
            </a:fld>
            <a:endParaRPr lang="en-US"/>
          </a:p>
        </p:txBody>
      </p:sp>
      <p:sp>
        <p:nvSpPr>
          <p:cNvPr id="5" name="Date Placeholder 4"/>
          <p:cNvSpPr>
            <a:spLocks noGrp="1"/>
          </p:cNvSpPr>
          <p:nvPr>
            <p:ph type="dt" sz="half" idx="10"/>
          </p:nvPr>
        </p:nvSpPr>
        <p:spPr>
          <a:xfrm>
            <a:off x="457200" y="5297488"/>
            <a:ext cx="2133600" cy="303212"/>
          </a:xfrm>
        </p:spPr>
        <p:txBody>
          <a:bodyPr/>
          <a:lstStyle/>
          <a:p>
            <a:r>
              <a:rPr lang="en-US" smtClean="0"/>
              <a:t>Summer/Fall 2018</a:t>
            </a:r>
            <a:endParaRPr lang="en-US" dirty="0"/>
          </a:p>
        </p:txBody>
      </p:sp>
    </p:spTree>
    <p:extLst>
      <p:ext uri="{BB962C8B-B14F-4D97-AF65-F5344CB8AC3E}">
        <p14:creationId xmlns:p14="http://schemas.microsoft.com/office/powerpoint/2010/main" val="55016368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853006" y="229389"/>
            <a:ext cx="1366336" cy="276999"/>
          </a:xfrm>
          <a:prstGeom prst="rect">
            <a:avLst/>
          </a:prstGeom>
          <a:noFill/>
        </p:spPr>
        <p:txBody>
          <a:bodyPr wrap="none" rtlCol="0">
            <a:spAutoFit/>
          </a:bodyPr>
          <a:lstStyle/>
          <a:p>
            <a:r>
              <a:rPr lang="en-US" sz="1200" dirty="0" smtClean="0"/>
              <a:t>Worksheet Pg. 25</a:t>
            </a:r>
            <a:endParaRPr lang="en-US" sz="1200" dirty="0"/>
          </a:p>
        </p:txBody>
      </p:sp>
      <p:sp>
        <p:nvSpPr>
          <p:cNvPr id="2" name="Title 1"/>
          <p:cNvSpPr>
            <a:spLocks noGrp="1"/>
          </p:cNvSpPr>
          <p:nvPr>
            <p:ph type="title"/>
          </p:nvPr>
        </p:nvSpPr>
        <p:spPr>
          <a:xfrm>
            <a:off x="477981" y="314825"/>
            <a:ext cx="8447809" cy="522017"/>
          </a:xfrm>
        </p:spPr>
        <p:txBody>
          <a:bodyPr>
            <a:noAutofit/>
          </a:bodyPr>
          <a:lstStyle/>
          <a:p>
            <a:r>
              <a:rPr lang="en-US" sz="3000" dirty="0" smtClean="0"/>
              <a:t>Mechanical </a:t>
            </a:r>
            <a:r>
              <a:rPr lang="en-US" sz="3000" dirty="0"/>
              <a:t>Example </a:t>
            </a:r>
            <a:r>
              <a:rPr lang="en-US" sz="3000" dirty="0" smtClean="0"/>
              <a:t>A: Attorney’s Response (</a:t>
            </a:r>
            <a:r>
              <a:rPr lang="en-US" sz="3000" i="1" dirty="0" smtClean="0"/>
              <a:t>cont</a:t>
            </a:r>
            <a:r>
              <a:rPr lang="en-US" sz="3000" dirty="0" smtClean="0"/>
              <a:t>.)</a:t>
            </a:r>
            <a:endParaRPr lang="en-US" sz="3000" u="sng" dirty="0"/>
          </a:p>
        </p:txBody>
      </p:sp>
      <p:sp>
        <p:nvSpPr>
          <p:cNvPr id="3" name="Content Placeholder 2"/>
          <p:cNvSpPr>
            <a:spLocks noGrp="1"/>
          </p:cNvSpPr>
          <p:nvPr>
            <p:ph sz="half" idx="1"/>
          </p:nvPr>
        </p:nvSpPr>
        <p:spPr>
          <a:xfrm>
            <a:off x="533400" y="1358859"/>
            <a:ext cx="4114800" cy="3855502"/>
          </a:xfrm>
        </p:spPr>
        <p:txBody>
          <a:bodyPr>
            <a:noAutofit/>
          </a:bodyPr>
          <a:lstStyle/>
          <a:p>
            <a:pPr marL="0" indent="0">
              <a:buNone/>
              <a:tabLst>
                <a:tab pos="228600" algn="l"/>
              </a:tabLst>
            </a:pPr>
            <a:r>
              <a:rPr lang="en-US" sz="1200" dirty="0" smtClean="0"/>
              <a:t>	The </a:t>
            </a:r>
            <a:r>
              <a:rPr lang="en-US" sz="1200" dirty="0"/>
              <a:t>mere allegation that the differences between the claimed subject matter and the prior art are obvious does not create a presumption of unpatentability which forces an Applicant to prove conclusively that the Patent Office is wrong.  </a:t>
            </a:r>
            <a:r>
              <a:rPr lang="en-US" sz="1200" i="1" dirty="0"/>
              <a:t>In re Soli</a:t>
            </a:r>
            <a:r>
              <a:rPr lang="en-US" sz="1200" dirty="0"/>
              <a:t>, 317 F.2d 941, 137 USPQ 797 (CCPA 1963). The ultimate legal conclusion of obviousness must be based on facts or records, not on the Examiner’s unsupported allegation that a particular structural modification is “well known” and thus obvious.  Subjective opinions are of little weight against contrary evidence.  </a:t>
            </a:r>
            <a:r>
              <a:rPr lang="en-US" sz="1200" i="1" dirty="0"/>
              <a:t>In re Wagner</a:t>
            </a:r>
            <a:r>
              <a:rPr lang="en-US" sz="1200" dirty="0"/>
              <a:t>, 371 F.2d 877, 152 USPQ 552 (CCPA 1967).  If the examiner seeks to rely upon a theory of chemistry for obviousness, he must provide evidentiary support for the existence and meaning of that theory.  </a:t>
            </a:r>
            <a:r>
              <a:rPr lang="en-US" sz="1200" i="1" dirty="0"/>
              <a:t>In re Grose</a:t>
            </a:r>
            <a:r>
              <a:rPr lang="en-US" sz="1200" dirty="0"/>
              <a:t>, 592 F.2d 1161, 201 USPQ 57 (CCPA 1979).  </a:t>
            </a:r>
          </a:p>
        </p:txBody>
      </p:sp>
      <p:sp>
        <p:nvSpPr>
          <p:cNvPr id="4" name="Content Placeholder 3"/>
          <p:cNvSpPr>
            <a:spLocks noGrp="1"/>
          </p:cNvSpPr>
          <p:nvPr>
            <p:ph sz="half" idx="2"/>
          </p:nvPr>
        </p:nvSpPr>
        <p:spPr>
          <a:xfrm>
            <a:off x="4790209" y="1358858"/>
            <a:ext cx="3889664" cy="3855503"/>
          </a:xfrm>
        </p:spPr>
        <p:txBody>
          <a:bodyPr>
            <a:noAutofit/>
          </a:bodyPr>
          <a:lstStyle/>
          <a:p>
            <a:pPr marL="0" indent="0">
              <a:buNone/>
            </a:pPr>
            <a:r>
              <a:rPr lang="en-US" sz="1200" dirty="0"/>
              <a:t>Unless the Applicants question the accuracy of a statement of the Examiner unsupported by the art of record, or by presenting evidence to contradict it, it will probably be accepted as true on appeal.  </a:t>
            </a:r>
            <a:r>
              <a:rPr lang="en-US" sz="1200" i="1" dirty="0"/>
              <a:t>In re Shapleigh</a:t>
            </a:r>
            <a:r>
              <a:rPr lang="en-US" sz="1200" dirty="0"/>
              <a:t>, 248 F.2d 96, 115 USPQ 129 (CCPA 1957).  Data in the specification showing the claimed article possesses characteristics not possessed by the prior art should be accepted as accurate, notwithstanding the contrary opinion expressed </a:t>
            </a:r>
            <a:r>
              <a:rPr lang="en-US" sz="1200" i="1" dirty="0" err="1"/>
              <a:t>sua</a:t>
            </a:r>
            <a:r>
              <a:rPr lang="en-US" sz="1200" i="1" dirty="0"/>
              <a:t> </a:t>
            </a:r>
            <a:r>
              <a:rPr lang="en-US" sz="1200" i="1" dirty="0" err="1"/>
              <a:t>sponte</a:t>
            </a:r>
            <a:r>
              <a:rPr lang="en-US" sz="1200" dirty="0"/>
              <a:t> by the Board of Appeals.  </a:t>
            </a:r>
            <a:r>
              <a:rPr lang="en-US" sz="1200" i="1" dirty="0"/>
              <a:t>In re </a:t>
            </a:r>
            <a:r>
              <a:rPr lang="en-US" sz="1200" i="1" dirty="0" err="1"/>
              <a:t>Ehringer</a:t>
            </a:r>
            <a:r>
              <a:rPr lang="en-US" sz="1200" dirty="0"/>
              <a:t>, 347 F.2d 612, 146 USPQ 31 (CCPA 1965), (shock-resistant, vibration-resistant and non-sag filament wire).</a:t>
            </a:r>
          </a:p>
          <a:p>
            <a:pPr marL="0" indent="0">
              <a:buNone/>
            </a:pPr>
            <a:endParaRPr lang="en-US" sz="1200" dirty="0"/>
          </a:p>
        </p:txBody>
      </p:sp>
      <p:sp>
        <p:nvSpPr>
          <p:cNvPr id="7" name="Slide Number Placeholder 6"/>
          <p:cNvSpPr>
            <a:spLocks noGrp="1"/>
          </p:cNvSpPr>
          <p:nvPr>
            <p:ph type="sldNum" sz="quarter" idx="12"/>
          </p:nvPr>
        </p:nvSpPr>
        <p:spPr>
          <a:xfrm>
            <a:off x="6553200" y="5297488"/>
            <a:ext cx="2133600" cy="303212"/>
          </a:xfrm>
        </p:spPr>
        <p:txBody>
          <a:bodyPr/>
          <a:lstStyle/>
          <a:p>
            <a:fld id="{92DA454B-C859-4892-B9FA-68B588C9F547}" type="slidenum">
              <a:rPr lang="en-US" smtClean="0"/>
              <a:t>68</a:t>
            </a:fld>
            <a:endParaRPr lang="en-US"/>
          </a:p>
        </p:txBody>
      </p:sp>
      <p:sp>
        <p:nvSpPr>
          <p:cNvPr id="5" name="Date Placeholder 4"/>
          <p:cNvSpPr>
            <a:spLocks noGrp="1"/>
          </p:cNvSpPr>
          <p:nvPr>
            <p:ph type="dt" sz="half" idx="10"/>
          </p:nvPr>
        </p:nvSpPr>
        <p:spPr>
          <a:xfrm>
            <a:off x="457200" y="5297488"/>
            <a:ext cx="2133600" cy="303212"/>
          </a:xfrm>
        </p:spPr>
        <p:txBody>
          <a:bodyPr/>
          <a:lstStyle/>
          <a:p>
            <a:r>
              <a:rPr lang="en-US" smtClean="0"/>
              <a:t>Summer/Fall 2018</a:t>
            </a:r>
            <a:endParaRPr lang="en-US" dirty="0"/>
          </a:p>
        </p:txBody>
      </p:sp>
    </p:spTree>
    <p:extLst>
      <p:ext uri="{BB962C8B-B14F-4D97-AF65-F5344CB8AC3E}">
        <p14:creationId xmlns:p14="http://schemas.microsoft.com/office/powerpoint/2010/main" val="20985273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728315" y="229389"/>
            <a:ext cx="1366336" cy="276999"/>
          </a:xfrm>
          <a:prstGeom prst="rect">
            <a:avLst/>
          </a:prstGeom>
          <a:noFill/>
        </p:spPr>
        <p:txBody>
          <a:bodyPr wrap="none" rtlCol="0">
            <a:spAutoFit/>
          </a:bodyPr>
          <a:lstStyle/>
          <a:p>
            <a:r>
              <a:rPr lang="en-US" sz="1200" dirty="0" smtClean="0"/>
              <a:t>Worksheet Pg. 26</a:t>
            </a:r>
            <a:endParaRPr lang="en-US" sz="1200" dirty="0"/>
          </a:p>
        </p:txBody>
      </p:sp>
      <p:sp>
        <p:nvSpPr>
          <p:cNvPr id="6" name="Title 5"/>
          <p:cNvSpPr>
            <a:spLocks noGrp="1"/>
          </p:cNvSpPr>
          <p:nvPr>
            <p:ph type="title"/>
          </p:nvPr>
        </p:nvSpPr>
        <p:spPr>
          <a:xfrm>
            <a:off x="457200" y="378022"/>
            <a:ext cx="8229600" cy="633482"/>
          </a:xfrm>
        </p:spPr>
        <p:txBody>
          <a:bodyPr>
            <a:normAutofit/>
          </a:bodyPr>
          <a:lstStyle/>
          <a:p>
            <a:r>
              <a:rPr lang="en-US" sz="3000" dirty="0" smtClean="0"/>
              <a:t>Mechanical </a:t>
            </a:r>
            <a:r>
              <a:rPr lang="en-US" sz="3000" dirty="0"/>
              <a:t>Example </a:t>
            </a:r>
            <a:r>
              <a:rPr lang="en-US" sz="3000" dirty="0" smtClean="0"/>
              <a:t>A: </a:t>
            </a:r>
            <a:r>
              <a:rPr lang="en-US" sz="3000" dirty="0" smtClean="0">
                <a:solidFill>
                  <a:srgbClr val="00B050"/>
                </a:solidFill>
              </a:rPr>
              <a:t>I</a:t>
            </a:r>
            <a:r>
              <a:rPr lang="en-US" sz="3000" dirty="0" smtClean="0">
                <a:solidFill>
                  <a:srgbClr val="0070C0"/>
                </a:solidFill>
              </a:rPr>
              <a:t>R</a:t>
            </a:r>
            <a:r>
              <a:rPr lang="en-US" sz="3000" dirty="0" smtClean="0">
                <a:solidFill>
                  <a:srgbClr val="FF0000"/>
                </a:solidFill>
              </a:rPr>
              <a:t>A</a:t>
            </a:r>
            <a:r>
              <a:rPr lang="en-US" sz="3000" dirty="0" smtClean="0">
                <a:solidFill>
                  <a:srgbClr val="7030A0"/>
                </a:solidFill>
              </a:rPr>
              <a:t>C</a:t>
            </a:r>
            <a:r>
              <a:rPr lang="en-US" sz="3000" dirty="0" smtClean="0"/>
              <a:t> Worksheet</a:t>
            </a:r>
            <a:endParaRPr lang="en-US" sz="3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27751308"/>
              </p:ext>
            </p:extLst>
          </p:nvPr>
        </p:nvGraphicFramePr>
        <p:xfrm>
          <a:off x="457200" y="1011503"/>
          <a:ext cx="8229600" cy="3551165"/>
        </p:xfrm>
        <a:graphic>
          <a:graphicData uri="http://schemas.openxmlformats.org/drawingml/2006/table">
            <a:tbl>
              <a:tblPr firstRow="1" bandRow="1">
                <a:tableStyleId>{5C22544A-7EE6-4342-B048-85BDC9FD1C3A}</a:tableStyleId>
              </a:tblPr>
              <a:tblGrid>
                <a:gridCol w="2455933">
                  <a:extLst>
                    <a:ext uri="{9D8B030D-6E8A-4147-A177-3AD203B41FA5}">
                      <a16:colId xmlns:a16="http://schemas.microsoft.com/office/drawing/2014/main" val="281044232"/>
                    </a:ext>
                  </a:extLst>
                </a:gridCol>
                <a:gridCol w="5773667">
                  <a:extLst>
                    <a:ext uri="{9D8B030D-6E8A-4147-A177-3AD203B41FA5}">
                      <a16:colId xmlns:a16="http://schemas.microsoft.com/office/drawing/2014/main" val="2716116982"/>
                    </a:ext>
                  </a:extLst>
                </a:gridCol>
              </a:tblGrid>
              <a:tr h="419683">
                <a:tc>
                  <a:txBody>
                    <a:bodyPr/>
                    <a:lstStyle/>
                    <a:p>
                      <a:r>
                        <a:rPr lang="en-US" sz="2000" dirty="0" smtClean="0">
                          <a:solidFill>
                            <a:srgbClr val="00B050"/>
                          </a:solidFill>
                        </a:rPr>
                        <a:t>I</a:t>
                      </a:r>
                      <a:r>
                        <a:rPr lang="en-US" sz="2000" dirty="0" smtClean="0">
                          <a:solidFill>
                            <a:srgbClr val="0070C0"/>
                          </a:solidFill>
                        </a:rPr>
                        <a:t>R</a:t>
                      </a:r>
                      <a:r>
                        <a:rPr lang="en-US" sz="2000" dirty="0" smtClean="0">
                          <a:solidFill>
                            <a:srgbClr val="FF0000"/>
                          </a:solidFill>
                        </a:rPr>
                        <a:t>A</a:t>
                      </a:r>
                      <a:r>
                        <a:rPr lang="en-US" sz="2000" dirty="0" smtClean="0">
                          <a:solidFill>
                            <a:srgbClr val="7030A0"/>
                          </a:solidFill>
                        </a:rPr>
                        <a:t>C</a:t>
                      </a:r>
                      <a:endParaRPr lang="en-US" sz="2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smtClean="0"/>
                        <a:t>Mechanical</a:t>
                      </a:r>
                      <a:r>
                        <a:rPr lang="en-US" sz="2000" baseline="0" dirty="0" smtClean="0"/>
                        <a:t> Example A</a:t>
                      </a:r>
                      <a:endParaRPr lang="en-US" sz="2000" dirty="0" smtClean="0"/>
                    </a:p>
                  </a:txBody>
                  <a:tcPr/>
                </a:tc>
                <a:extLst>
                  <a:ext uri="{0D108BD9-81ED-4DB2-BD59-A6C34878D82A}">
                    <a16:rowId xmlns:a16="http://schemas.microsoft.com/office/drawing/2014/main" val="241957942"/>
                  </a:ext>
                </a:extLst>
              </a:tr>
              <a:tr h="613383">
                <a:tc>
                  <a:txBody>
                    <a:bodyPr/>
                    <a:lstStyle/>
                    <a:p>
                      <a:r>
                        <a:rPr lang="en-US" b="1" i="0" u="sng" dirty="0" smtClean="0">
                          <a:solidFill>
                            <a:srgbClr val="00B050"/>
                          </a:solidFill>
                        </a:rPr>
                        <a:t>I</a:t>
                      </a:r>
                      <a:r>
                        <a:rPr lang="en-US" b="1" dirty="0" smtClean="0">
                          <a:solidFill>
                            <a:srgbClr val="00B050"/>
                          </a:solidFill>
                        </a:rPr>
                        <a:t> </a:t>
                      </a:r>
                      <a:r>
                        <a:rPr lang="en-US" sz="1400" b="1" dirty="0" smtClean="0">
                          <a:solidFill>
                            <a:srgbClr val="00B050"/>
                          </a:solidFill>
                        </a:rPr>
                        <a:t>What ISSUE(S)</a:t>
                      </a:r>
                      <a:r>
                        <a:rPr lang="en-US" sz="1400" b="1" baseline="0" dirty="0" smtClean="0">
                          <a:solidFill>
                            <a:srgbClr val="00B050"/>
                          </a:solidFill>
                        </a:rPr>
                        <a:t> are raised in the attorney’s response?</a:t>
                      </a:r>
                      <a:endParaRPr lang="en-US" sz="1100" dirty="0">
                        <a:solidFill>
                          <a:srgbClr val="00B050"/>
                        </a:solidFill>
                      </a:endParaRPr>
                    </a:p>
                  </a:txBody>
                  <a:tcPr/>
                </a:tc>
                <a:tc>
                  <a:txBody>
                    <a:bodyPr/>
                    <a:lstStyle/>
                    <a:p>
                      <a:endParaRPr lang="en-US" dirty="0"/>
                    </a:p>
                  </a:txBody>
                  <a:tcPr/>
                </a:tc>
                <a:extLst>
                  <a:ext uri="{0D108BD9-81ED-4DB2-BD59-A6C34878D82A}">
                    <a16:rowId xmlns:a16="http://schemas.microsoft.com/office/drawing/2014/main" val="12938850"/>
                  </a:ext>
                </a:extLst>
              </a:tr>
              <a:tr h="613383">
                <a:tc>
                  <a:txBody>
                    <a:bodyPr/>
                    <a:lstStyle/>
                    <a:p>
                      <a:r>
                        <a:rPr lang="en-US" b="1" u="sng" dirty="0" smtClean="0">
                          <a:solidFill>
                            <a:srgbClr val="0070C0"/>
                          </a:solidFill>
                        </a:rPr>
                        <a:t>R</a:t>
                      </a:r>
                      <a:r>
                        <a:rPr lang="en-US" b="1" dirty="0" smtClean="0">
                          <a:solidFill>
                            <a:srgbClr val="0070C0"/>
                          </a:solidFill>
                        </a:rPr>
                        <a:t> </a:t>
                      </a:r>
                      <a:r>
                        <a:rPr lang="en-US" sz="1400" b="1" kern="1200" dirty="0" smtClean="0">
                          <a:solidFill>
                            <a:srgbClr val="0070C0"/>
                          </a:solidFill>
                          <a:effectLst/>
                          <a:latin typeface="+mn-lt"/>
                          <a:ea typeface="+mn-ea"/>
                          <a:cs typeface="+mn-cs"/>
                        </a:rPr>
                        <a:t>What are the applicable RULE(S)?</a:t>
                      </a:r>
                      <a:endParaRPr lang="en-US" sz="1400" b="0" dirty="0">
                        <a:solidFill>
                          <a:srgbClr val="0070C0"/>
                        </a:solidFill>
                      </a:endParaRPr>
                    </a:p>
                  </a:txBody>
                  <a:tcPr/>
                </a:tc>
                <a:tc>
                  <a:txBody>
                    <a:bodyPr/>
                    <a:lstStyle/>
                    <a:p>
                      <a:endParaRPr lang="en-US" dirty="0"/>
                    </a:p>
                  </a:txBody>
                  <a:tcPr/>
                </a:tc>
                <a:extLst>
                  <a:ext uri="{0D108BD9-81ED-4DB2-BD59-A6C34878D82A}">
                    <a16:rowId xmlns:a16="http://schemas.microsoft.com/office/drawing/2014/main" val="3951957179"/>
                  </a:ext>
                </a:extLst>
              </a:tr>
              <a:tr h="1291333">
                <a:tc>
                  <a:txBody>
                    <a:bodyPr/>
                    <a:lstStyle/>
                    <a:p>
                      <a:r>
                        <a:rPr lang="en-US" b="1" u="sng" dirty="0" smtClean="0">
                          <a:solidFill>
                            <a:srgbClr val="FF0000"/>
                          </a:solidFill>
                        </a:rPr>
                        <a:t>A</a:t>
                      </a:r>
                      <a:r>
                        <a:rPr lang="en-US" b="1" dirty="0" smtClean="0">
                          <a:solidFill>
                            <a:srgbClr val="FF0000"/>
                          </a:solidFill>
                        </a:rPr>
                        <a:t> </a:t>
                      </a:r>
                      <a:r>
                        <a:rPr lang="en-US" sz="1400" b="1" kern="1200" dirty="0" smtClean="0">
                          <a:solidFill>
                            <a:srgbClr val="FF0000"/>
                          </a:solidFill>
                          <a:effectLst/>
                          <a:latin typeface="+mn-lt"/>
                          <a:ea typeface="+mn-ea"/>
                          <a:cs typeface="+mn-cs"/>
                        </a:rPr>
                        <a:t>How would you ANALYZE your rejection and the attorney’s response in view of the rule(s)?</a:t>
                      </a:r>
                      <a:endParaRPr lang="en-US" sz="1400" kern="1200" dirty="0">
                        <a:solidFill>
                          <a:srgbClr val="FF0000"/>
                        </a:solidFill>
                        <a:effectLst/>
                        <a:latin typeface="+mn-lt"/>
                        <a:ea typeface="+mn-ea"/>
                        <a:cs typeface="+mn-cs"/>
                      </a:endParaRPr>
                    </a:p>
                  </a:txBody>
                  <a:tcPr/>
                </a:tc>
                <a:tc>
                  <a:txBody>
                    <a:bodyPr/>
                    <a:lstStyle/>
                    <a:p>
                      <a:endParaRPr lang="en-US" dirty="0"/>
                    </a:p>
                  </a:txBody>
                  <a:tcPr/>
                </a:tc>
                <a:extLst>
                  <a:ext uri="{0D108BD9-81ED-4DB2-BD59-A6C34878D82A}">
                    <a16:rowId xmlns:a16="http://schemas.microsoft.com/office/drawing/2014/main" val="4202726561"/>
                  </a:ext>
                </a:extLst>
              </a:tr>
              <a:tr h="613383">
                <a:tc>
                  <a:txBody>
                    <a:bodyPr/>
                    <a:lstStyle/>
                    <a:p>
                      <a:r>
                        <a:rPr lang="en-US" b="1" u="sng" dirty="0" smtClean="0">
                          <a:solidFill>
                            <a:srgbClr val="7030A0"/>
                          </a:solidFill>
                        </a:rPr>
                        <a:t>C</a:t>
                      </a:r>
                      <a:r>
                        <a:rPr lang="en-US" b="1" dirty="0" smtClean="0">
                          <a:solidFill>
                            <a:srgbClr val="7030A0"/>
                          </a:solidFill>
                        </a:rPr>
                        <a:t> </a:t>
                      </a:r>
                      <a:r>
                        <a:rPr lang="en-US" sz="1400" b="1" kern="1200" dirty="0" smtClean="0">
                          <a:solidFill>
                            <a:srgbClr val="7030A0"/>
                          </a:solidFill>
                          <a:effectLst/>
                          <a:latin typeface="+mn-lt"/>
                          <a:ea typeface="+mn-ea"/>
                          <a:cs typeface="+mn-cs"/>
                        </a:rPr>
                        <a:t>What are the CONCLUSION(S)?</a:t>
                      </a:r>
                      <a:endParaRPr lang="en-US" sz="1100" b="0" dirty="0">
                        <a:solidFill>
                          <a:srgbClr val="7030A0"/>
                        </a:solidFill>
                      </a:endParaRPr>
                    </a:p>
                  </a:txBody>
                  <a:tcPr/>
                </a:tc>
                <a:tc>
                  <a:txBody>
                    <a:bodyPr/>
                    <a:lstStyle/>
                    <a:p>
                      <a:endParaRPr lang="en-US" dirty="0"/>
                    </a:p>
                  </a:txBody>
                  <a:tcPr/>
                </a:tc>
                <a:extLst>
                  <a:ext uri="{0D108BD9-81ED-4DB2-BD59-A6C34878D82A}">
                    <a16:rowId xmlns:a16="http://schemas.microsoft.com/office/drawing/2014/main" val="946882880"/>
                  </a:ext>
                </a:extLst>
              </a:tr>
            </a:tbl>
          </a:graphicData>
        </a:graphic>
      </p:graphicFrame>
      <p:sp>
        <p:nvSpPr>
          <p:cNvPr id="4" name="Slide Number Placeholder 3"/>
          <p:cNvSpPr>
            <a:spLocks noGrp="1"/>
          </p:cNvSpPr>
          <p:nvPr>
            <p:ph type="sldNum" sz="quarter" idx="12"/>
          </p:nvPr>
        </p:nvSpPr>
        <p:spPr/>
        <p:txBody>
          <a:bodyPr/>
          <a:lstStyle/>
          <a:p>
            <a:fld id="{92DA454B-C859-4892-B9FA-68B588C9F547}" type="slidenum">
              <a:rPr lang="en-US" smtClean="0"/>
              <a:t>69</a:t>
            </a:fld>
            <a:endParaRPr lang="en-US"/>
          </a:p>
        </p:txBody>
      </p:sp>
      <p:sp>
        <p:nvSpPr>
          <p:cNvPr id="2" name="Date Placeholder 1"/>
          <p:cNvSpPr>
            <a:spLocks noGrp="1"/>
          </p:cNvSpPr>
          <p:nvPr>
            <p:ph type="dt" sz="half" idx="10"/>
          </p:nvPr>
        </p:nvSpPr>
        <p:spPr/>
        <p:txBody>
          <a:bodyPr/>
          <a:lstStyle/>
          <a:p>
            <a:r>
              <a:rPr lang="en-US" smtClean="0"/>
              <a:t>Summer/Fall 2018</a:t>
            </a:r>
            <a:endParaRPr lang="en-US" dirty="0"/>
          </a:p>
        </p:txBody>
      </p:sp>
    </p:spTree>
    <p:extLst>
      <p:ext uri="{BB962C8B-B14F-4D97-AF65-F5344CB8AC3E}">
        <p14:creationId xmlns:p14="http://schemas.microsoft.com/office/powerpoint/2010/main" val="30200978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477003"/>
          </a:xfrm>
        </p:spPr>
        <p:txBody>
          <a:bodyPr>
            <a:noAutofit/>
          </a:bodyPr>
          <a:lstStyle/>
          <a:p>
            <a:r>
              <a:rPr lang="en-US" sz="3000" dirty="0" smtClean="0"/>
              <a:t>Persuasive Arguments</a:t>
            </a:r>
            <a:endParaRPr lang="en-US" sz="3000" dirty="0"/>
          </a:p>
        </p:txBody>
      </p:sp>
      <p:sp>
        <p:nvSpPr>
          <p:cNvPr id="4" name="Content Placeholder 3"/>
          <p:cNvSpPr>
            <a:spLocks noGrp="1"/>
          </p:cNvSpPr>
          <p:nvPr>
            <p:ph idx="1"/>
          </p:nvPr>
        </p:nvSpPr>
        <p:spPr>
          <a:xfrm>
            <a:off x="457200" y="965467"/>
            <a:ext cx="8229600" cy="4252458"/>
          </a:xfrm>
        </p:spPr>
        <p:txBody>
          <a:bodyPr>
            <a:normAutofit lnSpcReduction="10000"/>
          </a:bodyPr>
          <a:lstStyle/>
          <a:p>
            <a:pPr marL="285750" indent="-285750"/>
            <a:r>
              <a:rPr lang="en-US" sz="2000" dirty="0"/>
              <a:t>If the examiner determines after full consideration that an attorney’s argument regarding a rejection is persuasive, that rejection should be withdrawn.  </a:t>
            </a:r>
          </a:p>
          <a:p>
            <a:pPr marL="285750" indent="-285750"/>
            <a:r>
              <a:rPr lang="en-US" sz="2000" dirty="0"/>
              <a:t>When replying to an argument that is persuasive, it is not necessary for the examiner to provide a complete analysis on the record.  The examiner may simply indicate that the argument was persuasive.  </a:t>
            </a:r>
          </a:p>
          <a:p>
            <a:pPr marL="285750" indent="-285750"/>
            <a:r>
              <a:rPr lang="en-US" sz="2000" dirty="0"/>
              <a:t>In order for the record to be clear, if there were multiple arguments regarding the same rejection, the examiner should indicate which ones were persuasive.  </a:t>
            </a:r>
          </a:p>
          <a:p>
            <a:pPr marL="285750" indent="-285750"/>
            <a:r>
              <a:rPr lang="en-US" sz="2000" dirty="0"/>
              <a:t>Since today’s workshop concerns writing replies to attorney arguments, and a full written analysis is not needed when the arguments are convincing, all of the examples presented today concern situations where the arguments are not persuasive and the rejection is being maintained.   </a:t>
            </a:r>
          </a:p>
        </p:txBody>
      </p:sp>
      <p:sp>
        <p:nvSpPr>
          <p:cNvPr id="3" name="Slide Number Placeholder 2"/>
          <p:cNvSpPr>
            <a:spLocks noGrp="1"/>
          </p:cNvSpPr>
          <p:nvPr>
            <p:ph type="sldNum" sz="quarter" idx="12"/>
          </p:nvPr>
        </p:nvSpPr>
        <p:spPr/>
        <p:txBody>
          <a:bodyPr/>
          <a:lstStyle/>
          <a:p>
            <a:fld id="{92DA454B-C859-4892-B9FA-68B588C9F547}" type="slidenum">
              <a:rPr lang="en-US" smtClean="0"/>
              <a:t>7</a:t>
            </a:fld>
            <a:endParaRPr lang="en-US" dirty="0"/>
          </a:p>
        </p:txBody>
      </p:sp>
      <p:sp>
        <p:nvSpPr>
          <p:cNvPr id="2" name="Date Placeholder 1"/>
          <p:cNvSpPr>
            <a:spLocks noGrp="1"/>
          </p:cNvSpPr>
          <p:nvPr>
            <p:ph type="dt" sz="half" idx="10"/>
          </p:nvPr>
        </p:nvSpPr>
        <p:spPr/>
        <p:txBody>
          <a:bodyPr/>
          <a:lstStyle/>
          <a:p>
            <a:r>
              <a:rPr lang="en-US" smtClean="0"/>
              <a:t>Summer/Fall 2018</a:t>
            </a:r>
            <a:endParaRPr lang="en-US" dirty="0"/>
          </a:p>
        </p:txBody>
      </p:sp>
    </p:spTree>
    <p:extLst>
      <p:ext uri="{BB962C8B-B14F-4D97-AF65-F5344CB8AC3E}">
        <p14:creationId xmlns:p14="http://schemas.microsoft.com/office/powerpoint/2010/main" val="22871931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728315" y="229389"/>
            <a:ext cx="1366336" cy="276999"/>
          </a:xfrm>
          <a:prstGeom prst="rect">
            <a:avLst/>
          </a:prstGeom>
          <a:noFill/>
        </p:spPr>
        <p:txBody>
          <a:bodyPr wrap="none" rtlCol="0">
            <a:spAutoFit/>
          </a:bodyPr>
          <a:lstStyle/>
          <a:p>
            <a:r>
              <a:rPr lang="en-US" sz="1200" dirty="0" smtClean="0"/>
              <a:t>Worksheet Pg. 26</a:t>
            </a:r>
            <a:endParaRPr lang="en-US" sz="1200" dirty="0"/>
          </a:p>
        </p:txBody>
      </p:sp>
      <p:sp>
        <p:nvSpPr>
          <p:cNvPr id="6" name="Title 5"/>
          <p:cNvSpPr>
            <a:spLocks noGrp="1"/>
          </p:cNvSpPr>
          <p:nvPr>
            <p:ph type="title"/>
          </p:nvPr>
        </p:nvSpPr>
        <p:spPr>
          <a:xfrm>
            <a:off x="457200" y="441338"/>
            <a:ext cx="8229600" cy="633482"/>
          </a:xfrm>
        </p:spPr>
        <p:txBody>
          <a:bodyPr>
            <a:normAutofit fontScale="90000"/>
          </a:bodyPr>
          <a:lstStyle/>
          <a:p>
            <a:r>
              <a:rPr lang="en-US" sz="3000" dirty="0" smtClean="0"/>
              <a:t>Mechanical </a:t>
            </a:r>
            <a:r>
              <a:rPr lang="en-US" sz="3000" dirty="0"/>
              <a:t>Example </a:t>
            </a:r>
            <a:r>
              <a:rPr lang="en-US" sz="3000" dirty="0" smtClean="0"/>
              <a:t>A: </a:t>
            </a:r>
            <a:r>
              <a:rPr lang="en-US" sz="3000" dirty="0" smtClean="0">
                <a:solidFill>
                  <a:srgbClr val="00B050"/>
                </a:solidFill>
              </a:rPr>
              <a:t>I</a:t>
            </a:r>
            <a:r>
              <a:rPr lang="en-US" sz="3000" dirty="0" smtClean="0">
                <a:solidFill>
                  <a:srgbClr val="0070C0"/>
                </a:solidFill>
              </a:rPr>
              <a:t>R</a:t>
            </a:r>
            <a:r>
              <a:rPr lang="en-US" sz="3000" dirty="0" smtClean="0">
                <a:solidFill>
                  <a:srgbClr val="FF0000"/>
                </a:solidFill>
              </a:rPr>
              <a:t>A</a:t>
            </a:r>
            <a:r>
              <a:rPr lang="en-US" sz="3000" dirty="0" smtClean="0">
                <a:solidFill>
                  <a:srgbClr val="7030A0"/>
                </a:solidFill>
              </a:rPr>
              <a:t>C</a:t>
            </a:r>
            <a:r>
              <a:rPr lang="en-US" sz="3000" dirty="0" smtClean="0"/>
              <a:t> </a:t>
            </a:r>
            <a:r>
              <a:rPr lang="en-US" sz="3000" dirty="0"/>
              <a:t>Worksheet (</a:t>
            </a:r>
            <a:r>
              <a:rPr lang="en-US" sz="3000" i="1" dirty="0"/>
              <a:t>cont</a:t>
            </a:r>
            <a:r>
              <a:rPr lang="en-US" sz="3000" dirty="0"/>
              <a: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4031055"/>
              </p:ext>
            </p:extLst>
          </p:nvPr>
        </p:nvGraphicFramePr>
        <p:xfrm>
          <a:off x="457200" y="1011504"/>
          <a:ext cx="8229600" cy="3560496"/>
        </p:xfrm>
        <a:graphic>
          <a:graphicData uri="http://schemas.openxmlformats.org/drawingml/2006/table">
            <a:tbl>
              <a:tblPr firstRow="1" bandRow="1">
                <a:tableStyleId>{5C22544A-7EE6-4342-B048-85BDC9FD1C3A}</a:tableStyleId>
              </a:tblPr>
              <a:tblGrid>
                <a:gridCol w="2455933">
                  <a:extLst>
                    <a:ext uri="{9D8B030D-6E8A-4147-A177-3AD203B41FA5}">
                      <a16:colId xmlns:a16="http://schemas.microsoft.com/office/drawing/2014/main" val="281044232"/>
                    </a:ext>
                  </a:extLst>
                </a:gridCol>
                <a:gridCol w="5773667">
                  <a:extLst>
                    <a:ext uri="{9D8B030D-6E8A-4147-A177-3AD203B41FA5}">
                      <a16:colId xmlns:a16="http://schemas.microsoft.com/office/drawing/2014/main" val="2716116982"/>
                    </a:ext>
                  </a:extLst>
                </a:gridCol>
              </a:tblGrid>
              <a:tr h="590891">
                <a:tc>
                  <a:txBody>
                    <a:bodyPr/>
                    <a:lstStyle/>
                    <a:p>
                      <a:r>
                        <a:rPr lang="en-US" sz="2000" dirty="0" smtClean="0">
                          <a:solidFill>
                            <a:srgbClr val="00B050"/>
                          </a:solidFill>
                        </a:rPr>
                        <a:t>I</a:t>
                      </a:r>
                      <a:r>
                        <a:rPr lang="en-US" sz="2000" dirty="0" smtClean="0">
                          <a:solidFill>
                            <a:srgbClr val="0070C0"/>
                          </a:solidFill>
                        </a:rPr>
                        <a:t>R</a:t>
                      </a:r>
                      <a:r>
                        <a:rPr lang="en-US" sz="2000" dirty="0" smtClean="0">
                          <a:solidFill>
                            <a:srgbClr val="FF0000"/>
                          </a:solidFill>
                        </a:rPr>
                        <a:t>A</a:t>
                      </a:r>
                      <a:r>
                        <a:rPr lang="en-US" sz="2000" dirty="0" smtClean="0">
                          <a:solidFill>
                            <a:srgbClr val="7030A0"/>
                          </a:solidFill>
                        </a:rPr>
                        <a:t>C</a:t>
                      </a:r>
                      <a:endParaRPr lang="en-US" sz="2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smtClean="0"/>
                        <a:t>Mechanical</a:t>
                      </a:r>
                      <a:r>
                        <a:rPr lang="en-US" sz="2000" baseline="0" dirty="0" smtClean="0"/>
                        <a:t> Example A</a:t>
                      </a:r>
                      <a:endParaRPr lang="en-US" sz="2000" dirty="0" smtClean="0"/>
                    </a:p>
                  </a:txBody>
                  <a:tcPr/>
                </a:tc>
                <a:extLst>
                  <a:ext uri="{0D108BD9-81ED-4DB2-BD59-A6C34878D82A}">
                    <a16:rowId xmlns:a16="http://schemas.microsoft.com/office/drawing/2014/main" val="241957942"/>
                  </a:ext>
                </a:extLst>
              </a:tr>
              <a:tr h="863610">
                <a:tc>
                  <a:txBody>
                    <a:bodyPr/>
                    <a:lstStyle/>
                    <a:p>
                      <a:r>
                        <a:rPr lang="en-US" b="1" i="0" u="sng" dirty="0" smtClean="0">
                          <a:solidFill>
                            <a:srgbClr val="00B050"/>
                          </a:solidFill>
                        </a:rPr>
                        <a:t>I</a:t>
                      </a:r>
                      <a:r>
                        <a:rPr lang="en-US" b="1" dirty="0" smtClean="0">
                          <a:solidFill>
                            <a:srgbClr val="00B050"/>
                          </a:solidFill>
                        </a:rPr>
                        <a:t> </a:t>
                      </a:r>
                      <a:r>
                        <a:rPr lang="en-US" sz="1400" b="1" dirty="0" smtClean="0">
                          <a:solidFill>
                            <a:srgbClr val="00B050"/>
                          </a:solidFill>
                        </a:rPr>
                        <a:t>What ISSUE(S)</a:t>
                      </a:r>
                      <a:r>
                        <a:rPr lang="en-US" sz="1400" b="1" baseline="0" dirty="0" smtClean="0">
                          <a:solidFill>
                            <a:srgbClr val="00B050"/>
                          </a:solidFill>
                        </a:rPr>
                        <a:t> are raised in the attorney’s response?</a:t>
                      </a:r>
                      <a:endParaRPr lang="en-US" sz="1100" dirty="0">
                        <a:solidFill>
                          <a:srgbClr val="00B05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Applicant argues that examiner has not established obviousness of claim 1</a:t>
                      </a:r>
                      <a:endParaRPr lang="en-US" sz="1400" dirty="0" smtClean="0">
                        <a:effectLst/>
                      </a:endParaRPr>
                    </a:p>
                  </a:txBody>
                  <a:tcPr/>
                </a:tc>
                <a:extLst>
                  <a:ext uri="{0D108BD9-81ED-4DB2-BD59-A6C34878D82A}">
                    <a16:rowId xmlns:a16="http://schemas.microsoft.com/office/drawing/2014/main" val="12938850"/>
                  </a:ext>
                </a:extLst>
              </a:tr>
              <a:tr h="553013">
                <a:tc>
                  <a:txBody>
                    <a:bodyPr/>
                    <a:lstStyle/>
                    <a:p>
                      <a:r>
                        <a:rPr lang="en-US" b="1" u="sng" dirty="0" smtClean="0">
                          <a:solidFill>
                            <a:srgbClr val="0070C0"/>
                          </a:solidFill>
                        </a:rPr>
                        <a:t>R</a:t>
                      </a:r>
                      <a:r>
                        <a:rPr lang="en-US" b="1" dirty="0" smtClean="0">
                          <a:solidFill>
                            <a:srgbClr val="0070C0"/>
                          </a:solidFill>
                        </a:rPr>
                        <a:t> </a:t>
                      </a:r>
                      <a:r>
                        <a:rPr lang="en-US" sz="1000" b="1" kern="1200" dirty="0" smtClean="0">
                          <a:solidFill>
                            <a:srgbClr val="0070C0"/>
                          </a:solidFill>
                          <a:effectLst/>
                          <a:latin typeface="+mn-lt"/>
                          <a:ea typeface="+mn-ea"/>
                          <a:cs typeface="+mn-cs"/>
                        </a:rPr>
                        <a:t>What are the applicable RULE(S)?</a:t>
                      </a:r>
                      <a:endParaRPr lang="en-US" sz="1000" b="0" dirty="0">
                        <a:solidFill>
                          <a:srgbClr val="0070C0"/>
                        </a:solidFill>
                      </a:endParaRPr>
                    </a:p>
                  </a:txBody>
                  <a:tcPr/>
                </a:tc>
                <a:tc>
                  <a:txBody>
                    <a:bodyPr/>
                    <a:lstStyle/>
                    <a:p>
                      <a:pPr marL="0" lvl="0" indent="0">
                        <a:buFont typeface="+mj-lt"/>
                        <a:buNone/>
                      </a:pPr>
                      <a:r>
                        <a:rPr lang="en-US" sz="1800" kern="1200" dirty="0" smtClean="0">
                          <a:solidFill>
                            <a:schemeClr val="dk1"/>
                          </a:solidFill>
                          <a:effectLst/>
                          <a:latin typeface="+mn-lt"/>
                          <a:ea typeface="+mn-ea"/>
                          <a:cs typeface="+mn-cs"/>
                        </a:rPr>
                        <a:t>	 </a:t>
                      </a:r>
                    </a:p>
                  </a:txBody>
                  <a:tcPr/>
                </a:tc>
                <a:extLst>
                  <a:ext uri="{0D108BD9-81ED-4DB2-BD59-A6C34878D82A}">
                    <a16:rowId xmlns:a16="http://schemas.microsoft.com/office/drawing/2014/main" val="3951957179"/>
                  </a:ext>
                </a:extLst>
              </a:tr>
              <a:tr h="999969">
                <a:tc>
                  <a:txBody>
                    <a:bodyPr/>
                    <a:lstStyle/>
                    <a:p>
                      <a:r>
                        <a:rPr lang="en-US" b="1" u="sng" dirty="0" smtClean="0">
                          <a:solidFill>
                            <a:srgbClr val="FF0000"/>
                          </a:solidFill>
                        </a:rPr>
                        <a:t>A</a:t>
                      </a:r>
                      <a:r>
                        <a:rPr lang="en-US" b="1" dirty="0" smtClean="0">
                          <a:solidFill>
                            <a:srgbClr val="FF0000"/>
                          </a:solidFill>
                        </a:rPr>
                        <a:t> </a:t>
                      </a:r>
                      <a:r>
                        <a:rPr lang="en-US" sz="1000" b="1" kern="1200" dirty="0" smtClean="0">
                          <a:solidFill>
                            <a:srgbClr val="FF0000"/>
                          </a:solidFill>
                          <a:effectLst/>
                          <a:latin typeface="+mn-lt"/>
                          <a:ea typeface="+mn-ea"/>
                          <a:cs typeface="+mn-cs"/>
                        </a:rPr>
                        <a:t>How would you ANALYZE your rejection and the attorney’s response in view of the rule(s)?</a:t>
                      </a:r>
                      <a:endParaRPr lang="en-US" sz="1000" kern="1200" dirty="0">
                        <a:solidFill>
                          <a:srgbClr val="FF0000"/>
                        </a:solidFill>
                        <a:effectLst/>
                        <a:latin typeface="+mn-lt"/>
                        <a:ea typeface="+mn-ea"/>
                        <a:cs typeface="+mn-cs"/>
                      </a:endParaRPr>
                    </a:p>
                  </a:txBody>
                  <a:tcPr/>
                </a:tc>
                <a:tc>
                  <a:txBody>
                    <a:bodyPr/>
                    <a:lstStyle/>
                    <a:p>
                      <a:endParaRPr lang="en-US" dirty="0"/>
                    </a:p>
                  </a:txBody>
                  <a:tcPr/>
                </a:tc>
                <a:extLst>
                  <a:ext uri="{0D108BD9-81ED-4DB2-BD59-A6C34878D82A}">
                    <a16:rowId xmlns:a16="http://schemas.microsoft.com/office/drawing/2014/main" val="4202726561"/>
                  </a:ext>
                </a:extLst>
              </a:tr>
              <a:tr h="553013">
                <a:tc>
                  <a:txBody>
                    <a:bodyPr/>
                    <a:lstStyle/>
                    <a:p>
                      <a:r>
                        <a:rPr lang="en-US" b="1" u="sng" dirty="0" smtClean="0">
                          <a:solidFill>
                            <a:srgbClr val="7030A0"/>
                          </a:solidFill>
                        </a:rPr>
                        <a:t>C</a:t>
                      </a:r>
                      <a:r>
                        <a:rPr lang="en-US" b="1" dirty="0" smtClean="0">
                          <a:solidFill>
                            <a:srgbClr val="7030A0"/>
                          </a:solidFill>
                        </a:rPr>
                        <a:t> </a:t>
                      </a:r>
                      <a:r>
                        <a:rPr lang="en-US" sz="1000" b="1" kern="1200" dirty="0" smtClean="0">
                          <a:solidFill>
                            <a:srgbClr val="7030A0"/>
                          </a:solidFill>
                          <a:effectLst/>
                          <a:latin typeface="+mn-lt"/>
                          <a:ea typeface="+mn-ea"/>
                          <a:cs typeface="+mn-cs"/>
                        </a:rPr>
                        <a:t>What are the CONCLUSION(S)?</a:t>
                      </a:r>
                      <a:endParaRPr lang="en-US" sz="1000" b="0" dirty="0">
                        <a:solidFill>
                          <a:srgbClr val="7030A0"/>
                        </a:solidFill>
                      </a:endParaRPr>
                    </a:p>
                  </a:txBody>
                  <a:tcPr/>
                </a:tc>
                <a:tc>
                  <a:txBody>
                    <a:bodyPr/>
                    <a:lstStyle/>
                    <a:p>
                      <a:endParaRPr lang="en-US" dirty="0"/>
                    </a:p>
                  </a:txBody>
                  <a:tcPr/>
                </a:tc>
                <a:extLst>
                  <a:ext uri="{0D108BD9-81ED-4DB2-BD59-A6C34878D82A}">
                    <a16:rowId xmlns:a16="http://schemas.microsoft.com/office/drawing/2014/main" val="946882880"/>
                  </a:ext>
                </a:extLst>
              </a:tr>
            </a:tbl>
          </a:graphicData>
        </a:graphic>
      </p:graphicFrame>
      <p:sp>
        <p:nvSpPr>
          <p:cNvPr id="4" name="Slide Number Placeholder 3"/>
          <p:cNvSpPr>
            <a:spLocks noGrp="1"/>
          </p:cNvSpPr>
          <p:nvPr>
            <p:ph type="sldNum" sz="quarter" idx="12"/>
          </p:nvPr>
        </p:nvSpPr>
        <p:spPr/>
        <p:txBody>
          <a:bodyPr/>
          <a:lstStyle/>
          <a:p>
            <a:fld id="{92DA454B-C859-4892-B9FA-68B588C9F547}" type="slidenum">
              <a:rPr lang="en-US" smtClean="0"/>
              <a:t>70</a:t>
            </a:fld>
            <a:endParaRPr lang="en-US"/>
          </a:p>
        </p:txBody>
      </p:sp>
      <p:sp>
        <p:nvSpPr>
          <p:cNvPr id="2" name="Date Placeholder 1"/>
          <p:cNvSpPr>
            <a:spLocks noGrp="1"/>
          </p:cNvSpPr>
          <p:nvPr>
            <p:ph type="dt" sz="half" idx="10"/>
          </p:nvPr>
        </p:nvSpPr>
        <p:spPr/>
        <p:txBody>
          <a:bodyPr/>
          <a:lstStyle/>
          <a:p>
            <a:r>
              <a:rPr lang="en-US" smtClean="0"/>
              <a:t>Summer/Fall 2018</a:t>
            </a:r>
            <a:endParaRPr lang="en-US" dirty="0"/>
          </a:p>
        </p:txBody>
      </p:sp>
    </p:spTree>
    <p:extLst>
      <p:ext uri="{BB962C8B-B14F-4D97-AF65-F5344CB8AC3E}">
        <p14:creationId xmlns:p14="http://schemas.microsoft.com/office/powerpoint/2010/main" val="348218611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728315" y="229389"/>
            <a:ext cx="1366336" cy="276999"/>
          </a:xfrm>
          <a:prstGeom prst="rect">
            <a:avLst/>
          </a:prstGeom>
          <a:noFill/>
        </p:spPr>
        <p:txBody>
          <a:bodyPr wrap="none" rtlCol="0">
            <a:spAutoFit/>
          </a:bodyPr>
          <a:lstStyle/>
          <a:p>
            <a:r>
              <a:rPr lang="en-US" sz="1200" dirty="0" smtClean="0"/>
              <a:t>Worksheet Pg. 26</a:t>
            </a:r>
            <a:endParaRPr lang="en-US" sz="1200" dirty="0"/>
          </a:p>
        </p:txBody>
      </p:sp>
      <p:sp>
        <p:nvSpPr>
          <p:cNvPr id="6" name="Title 5"/>
          <p:cNvSpPr>
            <a:spLocks noGrp="1"/>
          </p:cNvSpPr>
          <p:nvPr>
            <p:ph type="title"/>
          </p:nvPr>
        </p:nvSpPr>
        <p:spPr>
          <a:xfrm>
            <a:off x="457200" y="378022"/>
            <a:ext cx="8229600" cy="633482"/>
          </a:xfrm>
        </p:spPr>
        <p:txBody>
          <a:bodyPr>
            <a:normAutofit fontScale="90000"/>
          </a:bodyPr>
          <a:lstStyle/>
          <a:p>
            <a:r>
              <a:rPr lang="en-US" sz="3000" dirty="0" smtClean="0"/>
              <a:t>Mechanical </a:t>
            </a:r>
            <a:r>
              <a:rPr lang="en-US" sz="3000" dirty="0"/>
              <a:t>Example </a:t>
            </a:r>
            <a:r>
              <a:rPr lang="en-US" sz="3000" dirty="0" smtClean="0"/>
              <a:t>A: </a:t>
            </a:r>
            <a:r>
              <a:rPr lang="en-US" sz="3000" dirty="0" smtClean="0">
                <a:solidFill>
                  <a:srgbClr val="00B050"/>
                </a:solidFill>
              </a:rPr>
              <a:t>I</a:t>
            </a:r>
            <a:r>
              <a:rPr lang="en-US" sz="3000" dirty="0" smtClean="0">
                <a:solidFill>
                  <a:srgbClr val="0070C0"/>
                </a:solidFill>
              </a:rPr>
              <a:t>R</a:t>
            </a:r>
            <a:r>
              <a:rPr lang="en-US" sz="3000" dirty="0" smtClean="0">
                <a:solidFill>
                  <a:srgbClr val="FF0000"/>
                </a:solidFill>
              </a:rPr>
              <a:t>A</a:t>
            </a:r>
            <a:r>
              <a:rPr lang="en-US" sz="3000" dirty="0" smtClean="0">
                <a:solidFill>
                  <a:srgbClr val="7030A0"/>
                </a:solidFill>
              </a:rPr>
              <a:t>C</a:t>
            </a:r>
            <a:r>
              <a:rPr lang="en-US" sz="3000" dirty="0" smtClean="0"/>
              <a:t> </a:t>
            </a:r>
            <a:r>
              <a:rPr lang="en-US" sz="3000" dirty="0"/>
              <a:t>Worksheet (</a:t>
            </a:r>
            <a:r>
              <a:rPr lang="en-US" sz="3000" i="1" dirty="0"/>
              <a:t>cont</a:t>
            </a:r>
            <a:r>
              <a:rPr lang="en-US" sz="3000" dirty="0"/>
              <a: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68041321"/>
              </p:ext>
            </p:extLst>
          </p:nvPr>
        </p:nvGraphicFramePr>
        <p:xfrm>
          <a:off x="457200" y="1011503"/>
          <a:ext cx="8229600" cy="3579159"/>
        </p:xfrm>
        <a:graphic>
          <a:graphicData uri="http://schemas.openxmlformats.org/drawingml/2006/table">
            <a:tbl>
              <a:tblPr firstRow="1" bandRow="1">
                <a:tableStyleId>{5C22544A-7EE6-4342-B048-85BDC9FD1C3A}</a:tableStyleId>
              </a:tblPr>
              <a:tblGrid>
                <a:gridCol w="2455933">
                  <a:extLst>
                    <a:ext uri="{9D8B030D-6E8A-4147-A177-3AD203B41FA5}">
                      <a16:colId xmlns:a16="http://schemas.microsoft.com/office/drawing/2014/main" val="281044232"/>
                    </a:ext>
                  </a:extLst>
                </a:gridCol>
                <a:gridCol w="5773667">
                  <a:extLst>
                    <a:ext uri="{9D8B030D-6E8A-4147-A177-3AD203B41FA5}">
                      <a16:colId xmlns:a16="http://schemas.microsoft.com/office/drawing/2014/main" val="2716116982"/>
                    </a:ext>
                  </a:extLst>
                </a:gridCol>
              </a:tblGrid>
              <a:tr h="474960">
                <a:tc>
                  <a:txBody>
                    <a:bodyPr/>
                    <a:lstStyle/>
                    <a:p>
                      <a:r>
                        <a:rPr lang="en-US" sz="2000" dirty="0" smtClean="0">
                          <a:solidFill>
                            <a:srgbClr val="00B050"/>
                          </a:solidFill>
                        </a:rPr>
                        <a:t>I</a:t>
                      </a:r>
                      <a:r>
                        <a:rPr lang="en-US" sz="2000" dirty="0" smtClean="0">
                          <a:solidFill>
                            <a:srgbClr val="0070C0"/>
                          </a:solidFill>
                        </a:rPr>
                        <a:t>R</a:t>
                      </a:r>
                      <a:r>
                        <a:rPr lang="en-US" sz="2000" dirty="0" smtClean="0">
                          <a:solidFill>
                            <a:srgbClr val="FF0000"/>
                          </a:solidFill>
                        </a:rPr>
                        <a:t>A</a:t>
                      </a:r>
                      <a:r>
                        <a:rPr lang="en-US" sz="2000" dirty="0" smtClean="0">
                          <a:solidFill>
                            <a:srgbClr val="7030A0"/>
                          </a:solidFill>
                        </a:rPr>
                        <a:t>C</a:t>
                      </a:r>
                      <a:endParaRPr lang="en-US" sz="2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smtClean="0"/>
                        <a:t>Mechanical</a:t>
                      </a:r>
                      <a:r>
                        <a:rPr lang="en-US" sz="2000" baseline="0" dirty="0" smtClean="0"/>
                        <a:t> Example A</a:t>
                      </a:r>
                      <a:endParaRPr lang="en-US" sz="2000" dirty="0" smtClean="0"/>
                    </a:p>
                  </a:txBody>
                  <a:tcPr/>
                </a:tc>
                <a:extLst>
                  <a:ext uri="{0D108BD9-81ED-4DB2-BD59-A6C34878D82A}">
                    <a16:rowId xmlns:a16="http://schemas.microsoft.com/office/drawing/2014/main" val="241957942"/>
                  </a:ext>
                </a:extLst>
              </a:tr>
              <a:tr h="621101">
                <a:tc>
                  <a:txBody>
                    <a:bodyPr/>
                    <a:lstStyle/>
                    <a:p>
                      <a:r>
                        <a:rPr lang="en-US" b="1" i="0" u="sng" dirty="0" smtClean="0">
                          <a:solidFill>
                            <a:srgbClr val="00B050"/>
                          </a:solidFill>
                        </a:rPr>
                        <a:t>I</a:t>
                      </a:r>
                      <a:r>
                        <a:rPr lang="en-US" b="1" dirty="0" smtClean="0">
                          <a:solidFill>
                            <a:srgbClr val="00B050"/>
                          </a:solidFill>
                        </a:rPr>
                        <a:t> </a:t>
                      </a:r>
                      <a:r>
                        <a:rPr lang="en-US" sz="1000" b="1" dirty="0" smtClean="0">
                          <a:solidFill>
                            <a:srgbClr val="00B050"/>
                          </a:solidFill>
                        </a:rPr>
                        <a:t>What ISSUE(S)</a:t>
                      </a:r>
                      <a:r>
                        <a:rPr lang="en-US" sz="1000" b="1" baseline="0" dirty="0" smtClean="0">
                          <a:solidFill>
                            <a:srgbClr val="00B050"/>
                          </a:solidFill>
                        </a:rPr>
                        <a:t> are raised in the attorney’s response?</a:t>
                      </a:r>
                      <a:endParaRPr lang="en-US" sz="1000" dirty="0">
                        <a:solidFill>
                          <a:srgbClr val="00B05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dk1"/>
                          </a:solidFill>
                          <a:effectLst/>
                          <a:latin typeface="+mn-lt"/>
                          <a:ea typeface="+mn-ea"/>
                          <a:cs typeface="+mn-cs"/>
                        </a:rPr>
                        <a:t>Applicant argues that examiner has not established obviousness of claim 1</a:t>
                      </a:r>
                      <a:endParaRPr lang="en-US" sz="1000" dirty="0" smtClean="0">
                        <a:effectLst/>
                      </a:endParaRPr>
                    </a:p>
                  </a:txBody>
                  <a:tcPr/>
                </a:tc>
                <a:extLst>
                  <a:ext uri="{0D108BD9-81ED-4DB2-BD59-A6C34878D82A}">
                    <a16:rowId xmlns:a16="http://schemas.microsoft.com/office/drawing/2014/main" val="12938850"/>
                  </a:ext>
                </a:extLst>
              </a:tr>
              <a:tr h="1234807">
                <a:tc>
                  <a:txBody>
                    <a:bodyPr/>
                    <a:lstStyle/>
                    <a:p>
                      <a:r>
                        <a:rPr lang="en-US" b="1" u="sng" dirty="0" smtClean="0">
                          <a:solidFill>
                            <a:srgbClr val="0070C0"/>
                          </a:solidFill>
                        </a:rPr>
                        <a:t>R</a:t>
                      </a:r>
                      <a:r>
                        <a:rPr lang="en-US" b="1" dirty="0" smtClean="0">
                          <a:solidFill>
                            <a:srgbClr val="0070C0"/>
                          </a:solidFill>
                        </a:rPr>
                        <a:t> </a:t>
                      </a:r>
                      <a:r>
                        <a:rPr lang="en-US" sz="1400" b="1" kern="1200" dirty="0" smtClean="0">
                          <a:solidFill>
                            <a:srgbClr val="0070C0"/>
                          </a:solidFill>
                          <a:effectLst/>
                          <a:latin typeface="+mn-lt"/>
                          <a:ea typeface="+mn-ea"/>
                          <a:cs typeface="+mn-cs"/>
                        </a:rPr>
                        <a:t>What are the applicable RULE(S)?</a:t>
                      </a:r>
                      <a:endParaRPr lang="en-US" sz="1400" b="0" dirty="0">
                        <a:solidFill>
                          <a:srgbClr val="0070C0"/>
                        </a:solidFill>
                      </a:endParaRPr>
                    </a:p>
                  </a:txBody>
                  <a:tcPr/>
                </a:tc>
                <a:tc>
                  <a:txBody>
                    <a:bodyPr/>
                    <a:lstStyle/>
                    <a:p>
                      <a:pPr marL="227013" lvl="0" indent="-227013">
                        <a:buFont typeface="+mj-lt"/>
                        <a:buAutoNum type="romanUcPeriod"/>
                      </a:pPr>
                      <a:r>
                        <a:rPr lang="en-US" sz="1400" kern="1200" dirty="0" smtClean="0">
                          <a:solidFill>
                            <a:schemeClr val="dk1"/>
                          </a:solidFill>
                          <a:effectLst/>
                          <a:latin typeface="+mn-lt"/>
                          <a:ea typeface="+mn-ea"/>
                          <a:cs typeface="+mn-cs"/>
                        </a:rPr>
                        <a:t>Requirements for </a:t>
                      </a:r>
                      <a:r>
                        <a:rPr lang="en-US" sz="1400" b="1" kern="1200" dirty="0" smtClean="0">
                          <a:solidFill>
                            <a:schemeClr val="dk1"/>
                          </a:solidFill>
                          <a:effectLst/>
                          <a:latin typeface="+mn-lt"/>
                          <a:ea typeface="+mn-ea"/>
                          <a:cs typeface="+mn-cs"/>
                        </a:rPr>
                        <a:t>proper response</a:t>
                      </a:r>
                      <a:r>
                        <a:rPr lang="en-US" sz="1400" kern="1200" dirty="0" smtClean="0">
                          <a:solidFill>
                            <a:schemeClr val="dk1"/>
                          </a:solidFill>
                          <a:effectLst/>
                          <a:latin typeface="+mn-lt"/>
                          <a:ea typeface="+mn-ea"/>
                          <a:cs typeface="+mn-cs"/>
                        </a:rPr>
                        <a:t> to rejection may be found in 37 CFR 1.111(b) and MPEP § 714.02; see also 707.07(a)</a:t>
                      </a:r>
                    </a:p>
                    <a:p>
                      <a:pPr marL="227013" indent="-227013">
                        <a:buFont typeface="+mj-lt"/>
                        <a:buAutoNum type="romanUcPeriod"/>
                      </a:pPr>
                      <a:r>
                        <a:rPr lang="en-US" sz="1400" kern="1200" dirty="0" smtClean="0">
                          <a:solidFill>
                            <a:schemeClr val="dk1"/>
                          </a:solidFill>
                          <a:effectLst/>
                          <a:latin typeface="+mn-lt"/>
                          <a:ea typeface="+mn-ea"/>
                          <a:cs typeface="+mn-cs"/>
                        </a:rPr>
                        <a:t> Requirements for </a:t>
                      </a:r>
                      <a:r>
                        <a:rPr lang="en-US" sz="1400" b="1" kern="1200" dirty="0" smtClean="0">
                          <a:solidFill>
                            <a:schemeClr val="dk1"/>
                          </a:solidFill>
                          <a:effectLst/>
                          <a:latin typeface="+mn-lt"/>
                          <a:ea typeface="+mn-ea"/>
                          <a:cs typeface="+mn-cs"/>
                        </a:rPr>
                        <a:t>obviousness</a:t>
                      </a:r>
                      <a:r>
                        <a:rPr lang="en-US" sz="1400" kern="1200" dirty="0" smtClean="0">
                          <a:solidFill>
                            <a:schemeClr val="dk1"/>
                          </a:solidFill>
                          <a:effectLst/>
                          <a:latin typeface="+mn-lt"/>
                          <a:ea typeface="+mn-ea"/>
                          <a:cs typeface="+mn-cs"/>
                        </a:rPr>
                        <a:t> discussed in MPEP § 2142; MPEP § 2143(I)(B) and § 2143.02 also apply</a:t>
                      </a:r>
                      <a:r>
                        <a:rPr lang="en-US" sz="1800" kern="1200" dirty="0" smtClean="0">
                          <a:solidFill>
                            <a:schemeClr val="dk1"/>
                          </a:solidFill>
                          <a:effectLst/>
                          <a:latin typeface="+mn-lt"/>
                          <a:ea typeface="+mn-ea"/>
                          <a:cs typeface="+mn-cs"/>
                        </a:rPr>
                        <a:t>	 </a:t>
                      </a:r>
                    </a:p>
                  </a:txBody>
                  <a:tcPr/>
                </a:tc>
                <a:extLst>
                  <a:ext uri="{0D108BD9-81ED-4DB2-BD59-A6C34878D82A}">
                    <a16:rowId xmlns:a16="http://schemas.microsoft.com/office/drawing/2014/main" val="3951957179"/>
                  </a:ext>
                </a:extLst>
              </a:tr>
              <a:tr h="803778">
                <a:tc>
                  <a:txBody>
                    <a:bodyPr/>
                    <a:lstStyle/>
                    <a:p>
                      <a:r>
                        <a:rPr lang="en-US" b="1" u="sng" dirty="0" smtClean="0">
                          <a:solidFill>
                            <a:srgbClr val="FF0000"/>
                          </a:solidFill>
                        </a:rPr>
                        <a:t>A</a:t>
                      </a:r>
                      <a:r>
                        <a:rPr lang="en-US" b="1" dirty="0" smtClean="0">
                          <a:solidFill>
                            <a:srgbClr val="FF0000"/>
                          </a:solidFill>
                        </a:rPr>
                        <a:t> </a:t>
                      </a:r>
                      <a:r>
                        <a:rPr lang="en-US" sz="1000" b="1" kern="1200" dirty="0" smtClean="0">
                          <a:solidFill>
                            <a:srgbClr val="FF0000"/>
                          </a:solidFill>
                          <a:effectLst/>
                          <a:latin typeface="+mn-lt"/>
                          <a:ea typeface="+mn-ea"/>
                          <a:cs typeface="+mn-cs"/>
                        </a:rPr>
                        <a:t>How would you ANALYZE your rejection and the attorney’s response in view of the rule(s)?</a:t>
                      </a:r>
                      <a:endParaRPr lang="en-US" sz="1000" kern="1200" dirty="0">
                        <a:solidFill>
                          <a:srgbClr val="FF0000"/>
                        </a:solidFill>
                        <a:effectLst/>
                        <a:latin typeface="+mn-lt"/>
                        <a:ea typeface="+mn-ea"/>
                        <a:cs typeface="+mn-cs"/>
                      </a:endParaRPr>
                    </a:p>
                  </a:txBody>
                  <a:tcPr/>
                </a:tc>
                <a:tc>
                  <a:txBody>
                    <a:bodyPr/>
                    <a:lstStyle/>
                    <a:p>
                      <a:endParaRPr lang="en-US" dirty="0"/>
                    </a:p>
                  </a:txBody>
                  <a:tcPr/>
                </a:tc>
                <a:extLst>
                  <a:ext uri="{0D108BD9-81ED-4DB2-BD59-A6C34878D82A}">
                    <a16:rowId xmlns:a16="http://schemas.microsoft.com/office/drawing/2014/main" val="4202726561"/>
                  </a:ext>
                </a:extLst>
              </a:tr>
              <a:tr h="444513">
                <a:tc>
                  <a:txBody>
                    <a:bodyPr/>
                    <a:lstStyle/>
                    <a:p>
                      <a:r>
                        <a:rPr lang="en-US" b="1" u="sng" dirty="0" smtClean="0">
                          <a:solidFill>
                            <a:srgbClr val="7030A0"/>
                          </a:solidFill>
                        </a:rPr>
                        <a:t>C</a:t>
                      </a:r>
                      <a:r>
                        <a:rPr lang="en-US" b="1" dirty="0" smtClean="0">
                          <a:solidFill>
                            <a:srgbClr val="7030A0"/>
                          </a:solidFill>
                        </a:rPr>
                        <a:t> </a:t>
                      </a:r>
                      <a:r>
                        <a:rPr lang="en-US" sz="1000" b="1" kern="1200" dirty="0" smtClean="0">
                          <a:solidFill>
                            <a:srgbClr val="7030A0"/>
                          </a:solidFill>
                          <a:effectLst/>
                          <a:latin typeface="+mn-lt"/>
                          <a:ea typeface="+mn-ea"/>
                          <a:cs typeface="+mn-cs"/>
                        </a:rPr>
                        <a:t>What are the CONCLUSION(S)?</a:t>
                      </a:r>
                      <a:endParaRPr lang="en-US" sz="1000" b="0" dirty="0">
                        <a:solidFill>
                          <a:srgbClr val="7030A0"/>
                        </a:solidFill>
                      </a:endParaRPr>
                    </a:p>
                  </a:txBody>
                  <a:tcPr/>
                </a:tc>
                <a:tc>
                  <a:txBody>
                    <a:bodyPr/>
                    <a:lstStyle/>
                    <a:p>
                      <a:endParaRPr lang="en-US" dirty="0"/>
                    </a:p>
                  </a:txBody>
                  <a:tcPr/>
                </a:tc>
                <a:extLst>
                  <a:ext uri="{0D108BD9-81ED-4DB2-BD59-A6C34878D82A}">
                    <a16:rowId xmlns:a16="http://schemas.microsoft.com/office/drawing/2014/main" val="946882880"/>
                  </a:ext>
                </a:extLst>
              </a:tr>
            </a:tbl>
          </a:graphicData>
        </a:graphic>
      </p:graphicFrame>
      <p:sp>
        <p:nvSpPr>
          <p:cNvPr id="4" name="Slide Number Placeholder 3"/>
          <p:cNvSpPr>
            <a:spLocks noGrp="1"/>
          </p:cNvSpPr>
          <p:nvPr>
            <p:ph type="sldNum" sz="quarter" idx="12"/>
          </p:nvPr>
        </p:nvSpPr>
        <p:spPr/>
        <p:txBody>
          <a:bodyPr/>
          <a:lstStyle/>
          <a:p>
            <a:fld id="{92DA454B-C859-4892-B9FA-68B588C9F547}" type="slidenum">
              <a:rPr lang="en-US" smtClean="0"/>
              <a:t>71</a:t>
            </a:fld>
            <a:endParaRPr lang="en-US"/>
          </a:p>
        </p:txBody>
      </p:sp>
      <p:sp>
        <p:nvSpPr>
          <p:cNvPr id="2" name="Date Placeholder 1"/>
          <p:cNvSpPr>
            <a:spLocks noGrp="1"/>
          </p:cNvSpPr>
          <p:nvPr>
            <p:ph type="dt" sz="half" idx="10"/>
          </p:nvPr>
        </p:nvSpPr>
        <p:spPr/>
        <p:txBody>
          <a:bodyPr/>
          <a:lstStyle/>
          <a:p>
            <a:r>
              <a:rPr lang="en-US" smtClean="0"/>
              <a:t>Summer/Fall 2018</a:t>
            </a:r>
            <a:endParaRPr lang="en-US" dirty="0"/>
          </a:p>
        </p:txBody>
      </p:sp>
    </p:spTree>
    <p:extLst>
      <p:ext uri="{BB962C8B-B14F-4D97-AF65-F5344CB8AC3E}">
        <p14:creationId xmlns:p14="http://schemas.microsoft.com/office/powerpoint/2010/main" val="184804786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728315" y="229389"/>
            <a:ext cx="1366336" cy="276999"/>
          </a:xfrm>
          <a:prstGeom prst="rect">
            <a:avLst/>
          </a:prstGeom>
          <a:noFill/>
        </p:spPr>
        <p:txBody>
          <a:bodyPr wrap="none" rtlCol="0">
            <a:spAutoFit/>
          </a:bodyPr>
          <a:lstStyle/>
          <a:p>
            <a:r>
              <a:rPr lang="en-US" sz="1200" dirty="0" smtClean="0"/>
              <a:t>Worksheet Pg. 26</a:t>
            </a:r>
            <a:endParaRPr lang="en-US" sz="1200" dirty="0"/>
          </a:p>
        </p:txBody>
      </p:sp>
      <p:sp>
        <p:nvSpPr>
          <p:cNvPr id="6" name="Title 5"/>
          <p:cNvSpPr>
            <a:spLocks noGrp="1"/>
          </p:cNvSpPr>
          <p:nvPr>
            <p:ph type="title"/>
          </p:nvPr>
        </p:nvSpPr>
        <p:spPr>
          <a:xfrm>
            <a:off x="457200" y="323572"/>
            <a:ext cx="8229600" cy="633482"/>
          </a:xfrm>
        </p:spPr>
        <p:txBody>
          <a:bodyPr>
            <a:normAutofit fontScale="90000"/>
          </a:bodyPr>
          <a:lstStyle/>
          <a:p>
            <a:r>
              <a:rPr lang="en-US" sz="3000" dirty="0" smtClean="0"/>
              <a:t>Mechanical </a:t>
            </a:r>
            <a:r>
              <a:rPr lang="en-US" sz="3000" dirty="0"/>
              <a:t>Example </a:t>
            </a:r>
            <a:r>
              <a:rPr lang="en-US" sz="3000" dirty="0" smtClean="0"/>
              <a:t>A: </a:t>
            </a:r>
            <a:r>
              <a:rPr lang="en-US" sz="3000" dirty="0" smtClean="0">
                <a:solidFill>
                  <a:srgbClr val="00B050"/>
                </a:solidFill>
              </a:rPr>
              <a:t>I</a:t>
            </a:r>
            <a:r>
              <a:rPr lang="en-US" sz="3000" dirty="0" smtClean="0">
                <a:solidFill>
                  <a:srgbClr val="0070C0"/>
                </a:solidFill>
              </a:rPr>
              <a:t>R</a:t>
            </a:r>
            <a:r>
              <a:rPr lang="en-US" sz="3000" dirty="0" smtClean="0">
                <a:solidFill>
                  <a:srgbClr val="FF0000"/>
                </a:solidFill>
              </a:rPr>
              <a:t>A</a:t>
            </a:r>
            <a:r>
              <a:rPr lang="en-US" sz="3000" dirty="0" smtClean="0">
                <a:solidFill>
                  <a:srgbClr val="7030A0"/>
                </a:solidFill>
              </a:rPr>
              <a:t>C</a:t>
            </a:r>
            <a:r>
              <a:rPr lang="en-US" sz="3000" dirty="0" smtClean="0"/>
              <a:t> </a:t>
            </a:r>
            <a:r>
              <a:rPr lang="en-US" sz="3000" dirty="0"/>
              <a:t>Worksheet (</a:t>
            </a:r>
            <a:r>
              <a:rPr lang="en-US" sz="3000" i="1" dirty="0"/>
              <a:t>cont</a:t>
            </a:r>
            <a:r>
              <a:rPr lang="en-US" sz="3000" dirty="0"/>
              <a: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06940174"/>
              </p:ext>
            </p:extLst>
          </p:nvPr>
        </p:nvGraphicFramePr>
        <p:xfrm>
          <a:off x="299405" y="774237"/>
          <a:ext cx="8609926" cy="4424680"/>
        </p:xfrm>
        <a:graphic>
          <a:graphicData uri="http://schemas.openxmlformats.org/drawingml/2006/table">
            <a:tbl>
              <a:tblPr firstRow="1" bandRow="1">
                <a:tableStyleId>{5C22544A-7EE6-4342-B048-85BDC9FD1C3A}</a:tableStyleId>
              </a:tblPr>
              <a:tblGrid>
                <a:gridCol w="2569432">
                  <a:extLst>
                    <a:ext uri="{9D8B030D-6E8A-4147-A177-3AD203B41FA5}">
                      <a16:colId xmlns:a16="http://schemas.microsoft.com/office/drawing/2014/main" val="281044232"/>
                    </a:ext>
                  </a:extLst>
                </a:gridCol>
                <a:gridCol w="6040494">
                  <a:extLst>
                    <a:ext uri="{9D8B030D-6E8A-4147-A177-3AD203B41FA5}">
                      <a16:colId xmlns:a16="http://schemas.microsoft.com/office/drawing/2014/main" val="2716116982"/>
                    </a:ext>
                  </a:extLst>
                </a:gridCol>
              </a:tblGrid>
              <a:tr h="370840">
                <a:tc>
                  <a:txBody>
                    <a:bodyPr/>
                    <a:lstStyle/>
                    <a:p>
                      <a:r>
                        <a:rPr lang="en-US" sz="2000" dirty="0" smtClean="0">
                          <a:solidFill>
                            <a:srgbClr val="00B050"/>
                          </a:solidFill>
                        </a:rPr>
                        <a:t>I</a:t>
                      </a:r>
                      <a:r>
                        <a:rPr lang="en-US" sz="2000" dirty="0" smtClean="0">
                          <a:solidFill>
                            <a:srgbClr val="0070C0"/>
                          </a:solidFill>
                        </a:rPr>
                        <a:t>R</a:t>
                      </a:r>
                      <a:r>
                        <a:rPr lang="en-US" sz="2000" dirty="0" smtClean="0">
                          <a:solidFill>
                            <a:srgbClr val="FF0000"/>
                          </a:solidFill>
                        </a:rPr>
                        <a:t>A</a:t>
                      </a:r>
                      <a:r>
                        <a:rPr lang="en-US" sz="2000" dirty="0" smtClean="0">
                          <a:solidFill>
                            <a:srgbClr val="7030A0"/>
                          </a:solidFill>
                        </a:rPr>
                        <a:t>C</a:t>
                      </a:r>
                      <a:endParaRPr lang="en-US" sz="2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smtClean="0"/>
                        <a:t>Mechanical</a:t>
                      </a:r>
                      <a:r>
                        <a:rPr lang="en-US" sz="2000" baseline="0" dirty="0" smtClean="0"/>
                        <a:t> Example A</a:t>
                      </a:r>
                      <a:endParaRPr lang="en-US" sz="2000" dirty="0" smtClean="0"/>
                    </a:p>
                  </a:txBody>
                  <a:tcPr/>
                </a:tc>
                <a:extLst>
                  <a:ext uri="{0D108BD9-81ED-4DB2-BD59-A6C34878D82A}">
                    <a16:rowId xmlns:a16="http://schemas.microsoft.com/office/drawing/2014/main" val="241957942"/>
                  </a:ext>
                </a:extLst>
              </a:tr>
              <a:tr h="370840">
                <a:tc>
                  <a:txBody>
                    <a:bodyPr/>
                    <a:lstStyle/>
                    <a:p>
                      <a:r>
                        <a:rPr lang="en-US" b="1" u="sng" dirty="0" smtClean="0">
                          <a:solidFill>
                            <a:srgbClr val="FF0000"/>
                          </a:solidFill>
                        </a:rPr>
                        <a:t>A</a:t>
                      </a:r>
                      <a:r>
                        <a:rPr lang="en-US" b="1" dirty="0" smtClean="0">
                          <a:solidFill>
                            <a:srgbClr val="FF0000"/>
                          </a:solidFill>
                        </a:rPr>
                        <a:t> </a:t>
                      </a:r>
                      <a:r>
                        <a:rPr lang="en-US" sz="1400" b="1" kern="1200" dirty="0" smtClean="0">
                          <a:solidFill>
                            <a:srgbClr val="FF0000"/>
                          </a:solidFill>
                          <a:effectLst/>
                          <a:latin typeface="+mn-lt"/>
                          <a:ea typeface="+mn-ea"/>
                          <a:cs typeface="+mn-cs"/>
                        </a:rPr>
                        <a:t>How would you ANALYZE your rejection and the attorney’s response in view of the rule(s)?</a:t>
                      </a:r>
                      <a:endParaRPr lang="en-US" sz="1400" kern="1200" dirty="0">
                        <a:solidFill>
                          <a:srgbClr val="FF0000"/>
                        </a:solidFill>
                        <a:effectLst/>
                        <a:latin typeface="+mn-lt"/>
                        <a:ea typeface="+mn-ea"/>
                        <a:cs typeface="+mn-cs"/>
                      </a:endParaRPr>
                    </a:p>
                  </a:txBody>
                  <a:tcPr/>
                </a:tc>
                <a:tc>
                  <a:txBody>
                    <a:bodyPr/>
                    <a:lstStyle/>
                    <a:p>
                      <a:pPr marL="169863" lvl="0" indent="-169863">
                        <a:buFont typeface="+mj-lt"/>
                        <a:buAutoNum type="romanUcPeriod"/>
                      </a:pPr>
                      <a:r>
                        <a:rPr lang="en-US" sz="1300" kern="1200" dirty="0" smtClean="0">
                          <a:solidFill>
                            <a:schemeClr val="dk1"/>
                          </a:solidFill>
                          <a:effectLst/>
                          <a:latin typeface="+mn-lt"/>
                          <a:ea typeface="+mn-ea"/>
                          <a:cs typeface="+mn-cs"/>
                        </a:rPr>
                        <a:t>Proper response</a:t>
                      </a:r>
                    </a:p>
                    <a:p>
                      <a:pPr marL="396875" lvl="1" indent="-169863">
                        <a:buFont typeface="+mj-lt"/>
                        <a:buAutoNum type="alphaLcPeriod"/>
                      </a:pPr>
                      <a:r>
                        <a:rPr lang="en-US" sz="1300" kern="1200" dirty="0" smtClean="0">
                          <a:solidFill>
                            <a:schemeClr val="dk1"/>
                          </a:solidFill>
                          <a:effectLst/>
                          <a:latin typeface="+mn-lt"/>
                          <a:ea typeface="+mn-ea"/>
                          <a:cs typeface="+mn-cs"/>
                        </a:rPr>
                        <a:t>Remarks do not provide any specific reasons as to why either findings of fact or legal conclusion of obviousness is allegedly in error</a:t>
                      </a:r>
                    </a:p>
                    <a:p>
                      <a:pPr marL="396875" lvl="1" indent="-169863">
                        <a:buFont typeface="+mj-lt"/>
                        <a:buAutoNum type="alphaLcPeriod"/>
                      </a:pPr>
                      <a:r>
                        <a:rPr lang="en-US" sz="1300" kern="1200" dirty="0" smtClean="0">
                          <a:solidFill>
                            <a:schemeClr val="dk1"/>
                          </a:solidFill>
                          <a:effectLst/>
                          <a:latin typeface="+mn-lt"/>
                          <a:ea typeface="+mn-ea"/>
                          <a:cs typeface="+mn-cs"/>
                        </a:rPr>
                        <a:t>Legal decisions cited discuss various aspects of obviousness analysis but arguments make only generalizations not tied to facts of cases</a:t>
                      </a:r>
                    </a:p>
                    <a:p>
                      <a:pPr marL="169863" lvl="0" indent="-169863">
                        <a:buFont typeface="+mj-lt"/>
                        <a:buAutoNum type="romanUcPeriod"/>
                      </a:pPr>
                      <a:r>
                        <a:rPr lang="en-US" sz="1300" kern="1200" dirty="0" smtClean="0">
                          <a:solidFill>
                            <a:schemeClr val="dk1"/>
                          </a:solidFill>
                          <a:effectLst/>
                          <a:latin typeface="+mn-lt"/>
                          <a:ea typeface="+mn-ea"/>
                          <a:cs typeface="+mn-cs"/>
                        </a:rPr>
                        <a:t>Obviousness</a:t>
                      </a:r>
                    </a:p>
                    <a:p>
                      <a:pPr marL="396875" lvl="1" indent="-169863">
                        <a:buFont typeface="+mj-lt"/>
                        <a:buAutoNum type="alphaLcPeriod"/>
                      </a:pPr>
                      <a:r>
                        <a:rPr lang="en-US" sz="1300" kern="1200" dirty="0" smtClean="0">
                          <a:solidFill>
                            <a:schemeClr val="dk1"/>
                          </a:solidFill>
                          <a:effectLst/>
                          <a:latin typeface="+mn-lt"/>
                          <a:ea typeface="+mn-ea"/>
                          <a:cs typeface="+mn-cs"/>
                        </a:rPr>
                        <a:t>As stated in previous Office Action (OA), Sampson teaches armlet comprising pouch configured to hold smartphone, and only difference between claim 1 and teachings of Sampson is use of claimed leather material</a:t>
                      </a:r>
                    </a:p>
                    <a:p>
                      <a:pPr marL="396875" lvl="1" indent="-169863">
                        <a:buFont typeface="+mj-lt"/>
                        <a:buAutoNum type="alphaLcPeriod"/>
                      </a:pPr>
                      <a:r>
                        <a:rPr lang="en-US" sz="1300" kern="1200" dirty="0" smtClean="0">
                          <a:solidFill>
                            <a:schemeClr val="dk1"/>
                          </a:solidFill>
                          <a:effectLst/>
                          <a:latin typeface="+mn-lt"/>
                          <a:ea typeface="+mn-ea"/>
                          <a:cs typeface="+mn-cs"/>
                        </a:rPr>
                        <a:t>Like the claimed invention, both Sampson and </a:t>
                      </a:r>
                      <a:r>
                        <a:rPr lang="en-US" sz="1300" kern="1200" dirty="0" err="1" smtClean="0">
                          <a:solidFill>
                            <a:schemeClr val="dk1"/>
                          </a:solidFill>
                          <a:effectLst/>
                          <a:latin typeface="+mn-lt"/>
                          <a:ea typeface="+mn-ea"/>
                          <a:cs typeface="+mn-cs"/>
                        </a:rPr>
                        <a:t>Harinaka</a:t>
                      </a:r>
                      <a:r>
                        <a:rPr lang="en-US" sz="1300" kern="1200" dirty="0" smtClean="0">
                          <a:solidFill>
                            <a:schemeClr val="dk1"/>
                          </a:solidFill>
                          <a:effectLst/>
                          <a:latin typeface="+mn-lt"/>
                          <a:ea typeface="+mn-ea"/>
                          <a:cs typeface="+mn-cs"/>
                        </a:rPr>
                        <a:t> are directed to protective wearable gear. </a:t>
                      </a:r>
                      <a:r>
                        <a:rPr lang="en-US" sz="1300" kern="1200" dirty="0" err="1" smtClean="0">
                          <a:solidFill>
                            <a:schemeClr val="dk1"/>
                          </a:solidFill>
                          <a:effectLst/>
                          <a:latin typeface="+mn-lt"/>
                          <a:ea typeface="+mn-ea"/>
                          <a:cs typeface="+mn-cs"/>
                        </a:rPr>
                        <a:t>Harinaka</a:t>
                      </a:r>
                      <a:r>
                        <a:rPr lang="en-US" sz="1300" kern="1200" dirty="0" smtClean="0">
                          <a:solidFill>
                            <a:schemeClr val="dk1"/>
                          </a:solidFill>
                          <a:effectLst/>
                          <a:latin typeface="+mn-lt"/>
                          <a:ea typeface="+mn-ea"/>
                          <a:cs typeface="+mn-cs"/>
                        </a:rPr>
                        <a:t> teaches</a:t>
                      </a:r>
                      <a:r>
                        <a:rPr lang="en-US" sz="1300" kern="1200" baseline="0" dirty="0" smtClean="0">
                          <a:solidFill>
                            <a:schemeClr val="dk1"/>
                          </a:solidFill>
                          <a:effectLst/>
                          <a:latin typeface="+mn-lt"/>
                          <a:ea typeface="+mn-ea"/>
                          <a:cs typeface="+mn-cs"/>
                        </a:rPr>
                        <a:t> </a:t>
                      </a:r>
                      <a:r>
                        <a:rPr lang="en-US" sz="1300" kern="1200" dirty="0" smtClean="0">
                          <a:solidFill>
                            <a:schemeClr val="dk1"/>
                          </a:solidFill>
                          <a:effectLst/>
                          <a:latin typeface="+mn-lt"/>
                          <a:ea typeface="+mn-ea"/>
                          <a:cs typeface="+mn-cs"/>
                        </a:rPr>
                        <a:t>variety of protective wearable gear may be made of leather, including protective sleeves.</a:t>
                      </a:r>
                    </a:p>
                    <a:p>
                      <a:pPr marL="396875" lvl="1" indent="-169863">
                        <a:buFont typeface="+mj-lt"/>
                        <a:buAutoNum type="alphaLcPeriod"/>
                      </a:pPr>
                      <a:r>
                        <a:rPr lang="en-US" sz="1300" kern="1200" dirty="0" smtClean="0">
                          <a:solidFill>
                            <a:schemeClr val="dk1"/>
                          </a:solidFill>
                          <a:effectLst/>
                          <a:latin typeface="+mn-lt"/>
                          <a:ea typeface="+mn-ea"/>
                          <a:cs typeface="+mn-cs"/>
                        </a:rPr>
                        <a:t>OA properly applied rule to</a:t>
                      </a:r>
                      <a:r>
                        <a:rPr lang="en-US" sz="1300" kern="1200" baseline="0" dirty="0" smtClean="0">
                          <a:solidFill>
                            <a:schemeClr val="dk1"/>
                          </a:solidFill>
                          <a:effectLst/>
                          <a:latin typeface="+mn-lt"/>
                          <a:ea typeface="+mn-ea"/>
                          <a:cs typeface="+mn-cs"/>
                        </a:rPr>
                        <a:t> </a:t>
                      </a:r>
                      <a:r>
                        <a:rPr lang="en-US" sz="1300" kern="1200" dirty="0" smtClean="0">
                          <a:solidFill>
                            <a:schemeClr val="dk1"/>
                          </a:solidFill>
                          <a:effectLst/>
                          <a:latin typeface="+mn-lt"/>
                          <a:ea typeface="+mn-ea"/>
                          <a:cs typeface="+mn-cs"/>
                        </a:rPr>
                        <a:t>facts because PHOSITA would reasonably have expected substituting leather as taught by </a:t>
                      </a:r>
                      <a:r>
                        <a:rPr lang="en-US" sz="1300" kern="1200" dirty="0" err="1" smtClean="0">
                          <a:solidFill>
                            <a:schemeClr val="dk1"/>
                          </a:solidFill>
                          <a:effectLst/>
                          <a:latin typeface="+mn-lt"/>
                          <a:ea typeface="+mn-ea"/>
                          <a:cs typeface="+mn-cs"/>
                        </a:rPr>
                        <a:t>Harinaka</a:t>
                      </a:r>
                      <a:r>
                        <a:rPr lang="en-US" sz="1300" kern="1200" dirty="0" smtClean="0">
                          <a:solidFill>
                            <a:schemeClr val="dk1"/>
                          </a:solidFill>
                          <a:effectLst/>
                          <a:latin typeface="+mn-lt"/>
                          <a:ea typeface="+mn-ea"/>
                          <a:cs typeface="+mn-cs"/>
                        </a:rPr>
                        <a:t> for armlet material of Sampson would have been within level of ordinary skill of the art, and an armlet produced according to Sampson in view of </a:t>
                      </a:r>
                      <a:r>
                        <a:rPr lang="en-US" sz="1300" kern="1200" dirty="0" err="1" smtClean="0">
                          <a:solidFill>
                            <a:schemeClr val="dk1"/>
                          </a:solidFill>
                          <a:effectLst/>
                          <a:latin typeface="+mn-lt"/>
                          <a:ea typeface="+mn-ea"/>
                          <a:cs typeface="+mn-cs"/>
                        </a:rPr>
                        <a:t>Harinaka</a:t>
                      </a:r>
                      <a:r>
                        <a:rPr lang="en-US" sz="1300" kern="1200" dirty="0" smtClean="0">
                          <a:solidFill>
                            <a:schemeClr val="dk1"/>
                          </a:solidFill>
                          <a:effectLst/>
                          <a:latin typeface="+mn-lt"/>
                          <a:ea typeface="+mn-ea"/>
                          <a:cs typeface="+mn-cs"/>
                        </a:rPr>
                        <a:t> would function for its intended purpose</a:t>
                      </a:r>
                    </a:p>
                  </a:txBody>
                  <a:tcPr/>
                </a:tc>
                <a:extLst>
                  <a:ext uri="{0D108BD9-81ED-4DB2-BD59-A6C34878D82A}">
                    <a16:rowId xmlns:a16="http://schemas.microsoft.com/office/drawing/2014/main" val="4202726561"/>
                  </a:ext>
                </a:extLst>
              </a:tr>
              <a:tr h="370840">
                <a:tc>
                  <a:txBody>
                    <a:bodyPr/>
                    <a:lstStyle/>
                    <a:p>
                      <a:r>
                        <a:rPr lang="en-US" b="1" u="sng" dirty="0" smtClean="0">
                          <a:solidFill>
                            <a:srgbClr val="7030A0"/>
                          </a:solidFill>
                        </a:rPr>
                        <a:t>C</a:t>
                      </a:r>
                      <a:r>
                        <a:rPr lang="en-US" b="1" dirty="0" smtClean="0">
                          <a:solidFill>
                            <a:srgbClr val="7030A0"/>
                          </a:solidFill>
                        </a:rPr>
                        <a:t> </a:t>
                      </a:r>
                      <a:r>
                        <a:rPr lang="en-US" sz="1000" b="1" kern="1200" dirty="0" smtClean="0">
                          <a:solidFill>
                            <a:srgbClr val="7030A0"/>
                          </a:solidFill>
                          <a:effectLst/>
                          <a:latin typeface="+mn-lt"/>
                          <a:ea typeface="+mn-ea"/>
                          <a:cs typeface="+mn-cs"/>
                        </a:rPr>
                        <a:t>What are the CONCLUSION(S)?</a:t>
                      </a:r>
                      <a:endParaRPr lang="en-US" sz="1000" b="0" dirty="0">
                        <a:solidFill>
                          <a:srgbClr val="7030A0"/>
                        </a:solidFill>
                      </a:endParaRPr>
                    </a:p>
                  </a:txBody>
                  <a:tcPr/>
                </a:tc>
                <a:tc>
                  <a:txBody>
                    <a:bodyPr/>
                    <a:lstStyle/>
                    <a:p>
                      <a:endParaRPr lang="en-US" dirty="0"/>
                    </a:p>
                  </a:txBody>
                  <a:tcPr/>
                </a:tc>
                <a:extLst>
                  <a:ext uri="{0D108BD9-81ED-4DB2-BD59-A6C34878D82A}">
                    <a16:rowId xmlns:a16="http://schemas.microsoft.com/office/drawing/2014/main" val="946882880"/>
                  </a:ext>
                </a:extLst>
              </a:tr>
            </a:tbl>
          </a:graphicData>
        </a:graphic>
      </p:graphicFrame>
      <p:sp>
        <p:nvSpPr>
          <p:cNvPr id="4" name="Slide Number Placeholder 3"/>
          <p:cNvSpPr>
            <a:spLocks noGrp="1"/>
          </p:cNvSpPr>
          <p:nvPr>
            <p:ph type="sldNum" sz="quarter" idx="12"/>
          </p:nvPr>
        </p:nvSpPr>
        <p:spPr/>
        <p:txBody>
          <a:bodyPr/>
          <a:lstStyle/>
          <a:p>
            <a:fld id="{92DA454B-C859-4892-B9FA-68B588C9F547}" type="slidenum">
              <a:rPr lang="en-US" smtClean="0"/>
              <a:t>72</a:t>
            </a:fld>
            <a:endParaRPr lang="en-US"/>
          </a:p>
        </p:txBody>
      </p:sp>
      <p:sp>
        <p:nvSpPr>
          <p:cNvPr id="2" name="Date Placeholder 1"/>
          <p:cNvSpPr>
            <a:spLocks noGrp="1"/>
          </p:cNvSpPr>
          <p:nvPr>
            <p:ph type="dt" sz="half" idx="10"/>
          </p:nvPr>
        </p:nvSpPr>
        <p:spPr>
          <a:xfrm>
            <a:off x="457200" y="5297488"/>
            <a:ext cx="2133600" cy="303212"/>
          </a:xfrm>
        </p:spPr>
        <p:txBody>
          <a:bodyPr/>
          <a:lstStyle/>
          <a:p>
            <a:r>
              <a:rPr lang="en-US" smtClean="0"/>
              <a:t>Summer/Fall 2018</a:t>
            </a:r>
            <a:endParaRPr lang="en-US" dirty="0"/>
          </a:p>
        </p:txBody>
      </p:sp>
    </p:spTree>
    <p:extLst>
      <p:ext uri="{BB962C8B-B14F-4D97-AF65-F5344CB8AC3E}">
        <p14:creationId xmlns:p14="http://schemas.microsoft.com/office/powerpoint/2010/main" val="224318883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728315" y="229389"/>
            <a:ext cx="1366336" cy="276999"/>
          </a:xfrm>
          <a:prstGeom prst="rect">
            <a:avLst/>
          </a:prstGeom>
          <a:noFill/>
        </p:spPr>
        <p:txBody>
          <a:bodyPr wrap="none" rtlCol="0">
            <a:spAutoFit/>
          </a:bodyPr>
          <a:lstStyle/>
          <a:p>
            <a:r>
              <a:rPr lang="en-US" sz="1200" dirty="0" smtClean="0"/>
              <a:t>Worksheet Pg. 27</a:t>
            </a:r>
            <a:endParaRPr lang="en-US" sz="1200" dirty="0"/>
          </a:p>
        </p:txBody>
      </p:sp>
      <p:sp>
        <p:nvSpPr>
          <p:cNvPr id="6" name="Title 5"/>
          <p:cNvSpPr>
            <a:spLocks noGrp="1"/>
          </p:cNvSpPr>
          <p:nvPr>
            <p:ph type="title"/>
          </p:nvPr>
        </p:nvSpPr>
        <p:spPr>
          <a:xfrm>
            <a:off x="457200" y="367888"/>
            <a:ext cx="8229600" cy="633482"/>
          </a:xfrm>
        </p:spPr>
        <p:txBody>
          <a:bodyPr>
            <a:normAutofit fontScale="90000"/>
          </a:bodyPr>
          <a:lstStyle/>
          <a:p>
            <a:r>
              <a:rPr lang="en-US" sz="3000" dirty="0" smtClean="0"/>
              <a:t>Mechanical </a:t>
            </a:r>
            <a:r>
              <a:rPr lang="en-US" sz="3000" dirty="0"/>
              <a:t>Example </a:t>
            </a:r>
            <a:r>
              <a:rPr lang="en-US" sz="3000" dirty="0" smtClean="0"/>
              <a:t>A: </a:t>
            </a:r>
            <a:r>
              <a:rPr lang="en-US" sz="3000" dirty="0" smtClean="0">
                <a:solidFill>
                  <a:srgbClr val="00B050"/>
                </a:solidFill>
              </a:rPr>
              <a:t>I</a:t>
            </a:r>
            <a:r>
              <a:rPr lang="en-US" sz="3000" dirty="0" smtClean="0">
                <a:solidFill>
                  <a:srgbClr val="0070C0"/>
                </a:solidFill>
              </a:rPr>
              <a:t>R</a:t>
            </a:r>
            <a:r>
              <a:rPr lang="en-US" sz="3000" dirty="0" smtClean="0">
                <a:solidFill>
                  <a:srgbClr val="FF0000"/>
                </a:solidFill>
              </a:rPr>
              <a:t>A</a:t>
            </a:r>
            <a:r>
              <a:rPr lang="en-US" sz="3000" dirty="0" smtClean="0">
                <a:solidFill>
                  <a:srgbClr val="7030A0"/>
                </a:solidFill>
              </a:rPr>
              <a:t>C</a:t>
            </a:r>
            <a:r>
              <a:rPr lang="en-US" sz="3000" dirty="0" smtClean="0"/>
              <a:t> </a:t>
            </a:r>
            <a:r>
              <a:rPr lang="en-US" sz="3000" dirty="0"/>
              <a:t>Worksheet (</a:t>
            </a:r>
            <a:r>
              <a:rPr lang="en-US" sz="3000" i="1" dirty="0"/>
              <a:t>cont</a:t>
            </a:r>
            <a:r>
              <a:rPr lang="en-US" sz="3000" dirty="0"/>
              <a: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12856890"/>
              </p:ext>
            </p:extLst>
          </p:nvPr>
        </p:nvGraphicFramePr>
        <p:xfrm>
          <a:off x="364142" y="883945"/>
          <a:ext cx="8609926" cy="4297680"/>
        </p:xfrm>
        <a:graphic>
          <a:graphicData uri="http://schemas.openxmlformats.org/drawingml/2006/table">
            <a:tbl>
              <a:tblPr firstRow="1" bandRow="1">
                <a:tableStyleId>{5C22544A-7EE6-4342-B048-85BDC9FD1C3A}</a:tableStyleId>
              </a:tblPr>
              <a:tblGrid>
                <a:gridCol w="2569432">
                  <a:extLst>
                    <a:ext uri="{9D8B030D-6E8A-4147-A177-3AD203B41FA5}">
                      <a16:colId xmlns:a16="http://schemas.microsoft.com/office/drawing/2014/main" val="281044232"/>
                    </a:ext>
                  </a:extLst>
                </a:gridCol>
                <a:gridCol w="6040494">
                  <a:extLst>
                    <a:ext uri="{9D8B030D-6E8A-4147-A177-3AD203B41FA5}">
                      <a16:colId xmlns:a16="http://schemas.microsoft.com/office/drawing/2014/main" val="2716116982"/>
                    </a:ext>
                  </a:extLst>
                </a:gridCol>
              </a:tblGrid>
              <a:tr h="370840">
                <a:tc>
                  <a:txBody>
                    <a:bodyPr/>
                    <a:lstStyle/>
                    <a:p>
                      <a:r>
                        <a:rPr lang="en-US" sz="2000" dirty="0" smtClean="0">
                          <a:solidFill>
                            <a:srgbClr val="00B050"/>
                          </a:solidFill>
                        </a:rPr>
                        <a:t>I</a:t>
                      </a:r>
                      <a:r>
                        <a:rPr lang="en-US" sz="2000" dirty="0" smtClean="0">
                          <a:solidFill>
                            <a:srgbClr val="0070C0"/>
                          </a:solidFill>
                        </a:rPr>
                        <a:t>R</a:t>
                      </a:r>
                      <a:r>
                        <a:rPr lang="en-US" sz="2000" dirty="0" smtClean="0">
                          <a:solidFill>
                            <a:srgbClr val="FF0000"/>
                          </a:solidFill>
                        </a:rPr>
                        <a:t>A</a:t>
                      </a:r>
                      <a:r>
                        <a:rPr lang="en-US" sz="2000" dirty="0" smtClean="0">
                          <a:solidFill>
                            <a:srgbClr val="7030A0"/>
                          </a:solidFill>
                        </a:rPr>
                        <a:t>C</a:t>
                      </a:r>
                      <a:endParaRPr lang="en-US" sz="2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smtClean="0"/>
                        <a:t>Mechanical</a:t>
                      </a:r>
                      <a:r>
                        <a:rPr lang="en-US" sz="2000" baseline="0" dirty="0" smtClean="0"/>
                        <a:t> Example A</a:t>
                      </a:r>
                      <a:endParaRPr lang="en-US" sz="2000" dirty="0" smtClean="0"/>
                    </a:p>
                  </a:txBody>
                  <a:tcPr/>
                </a:tc>
                <a:extLst>
                  <a:ext uri="{0D108BD9-81ED-4DB2-BD59-A6C34878D82A}">
                    <a16:rowId xmlns:a16="http://schemas.microsoft.com/office/drawing/2014/main" val="241957942"/>
                  </a:ext>
                </a:extLst>
              </a:tr>
              <a:tr h="370840">
                <a:tc>
                  <a:txBody>
                    <a:bodyPr/>
                    <a:lstStyle/>
                    <a:p>
                      <a:r>
                        <a:rPr lang="en-US" b="1" u="sng" dirty="0" smtClean="0">
                          <a:solidFill>
                            <a:srgbClr val="FF0000"/>
                          </a:solidFill>
                        </a:rPr>
                        <a:t>A</a:t>
                      </a:r>
                      <a:r>
                        <a:rPr lang="en-US" b="1" dirty="0" smtClean="0">
                          <a:solidFill>
                            <a:srgbClr val="FF0000"/>
                          </a:solidFill>
                        </a:rPr>
                        <a:t> </a:t>
                      </a:r>
                      <a:r>
                        <a:rPr lang="en-US" sz="1000" b="1" kern="1200" dirty="0" smtClean="0">
                          <a:solidFill>
                            <a:srgbClr val="FF0000"/>
                          </a:solidFill>
                          <a:effectLst/>
                          <a:latin typeface="+mn-lt"/>
                          <a:ea typeface="+mn-ea"/>
                          <a:cs typeface="+mn-cs"/>
                        </a:rPr>
                        <a:t>How would you ANALYZE your rejection and the attorney’s response in view of the rule(s)?</a:t>
                      </a:r>
                      <a:endParaRPr lang="en-US" sz="1000" kern="1200" dirty="0">
                        <a:solidFill>
                          <a:srgbClr val="FF0000"/>
                        </a:solidFill>
                        <a:effectLst/>
                        <a:latin typeface="+mn-lt"/>
                        <a:ea typeface="+mn-ea"/>
                        <a:cs typeface="+mn-cs"/>
                      </a:endParaRPr>
                    </a:p>
                  </a:txBody>
                  <a:tcPr/>
                </a:tc>
                <a:tc>
                  <a:txBody>
                    <a:bodyPr/>
                    <a:lstStyle/>
                    <a:p>
                      <a:pPr marL="112713" lvl="0" indent="-112713">
                        <a:buFont typeface="+mj-lt"/>
                        <a:buAutoNum type="romanUcPeriod"/>
                      </a:pPr>
                      <a:r>
                        <a:rPr lang="en-US" sz="1000" kern="1200" dirty="0" smtClean="0">
                          <a:solidFill>
                            <a:schemeClr val="dk1"/>
                          </a:solidFill>
                          <a:effectLst/>
                          <a:latin typeface="+mn-lt"/>
                          <a:ea typeface="+mn-ea"/>
                          <a:cs typeface="+mn-cs"/>
                        </a:rPr>
                        <a:t>Proper response</a:t>
                      </a:r>
                    </a:p>
                    <a:p>
                      <a:pPr marL="396875" lvl="1" indent="-169863">
                        <a:buFont typeface="+mj-lt"/>
                        <a:buAutoNum type="alphaLcPeriod"/>
                      </a:pPr>
                      <a:r>
                        <a:rPr lang="en-US" sz="1000" kern="1200" dirty="0" smtClean="0">
                          <a:solidFill>
                            <a:schemeClr val="dk1"/>
                          </a:solidFill>
                          <a:effectLst/>
                          <a:latin typeface="+mn-lt"/>
                          <a:ea typeface="+mn-ea"/>
                          <a:cs typeface="+mn-cs"/>
                        </a:rPr>
                        <a:t>Remarks do not provide any specific reasons as to why either findings of fact or legal conclusion of obviousness is allegedly in error</a:t>
                      </a:r>
                    </a:p>
                    <a:p>
                      <a:pPr marL="396875" lvl="1" indent="-169863">
                        <a:buFont typeface="+mj-lt"/>
                        <a:buAutoNum type="alphaLcPeriod"/>
                      </a:pPr>
                      <a:r>
                        <a:rPr lang="en-US" sz="1000" kern="1200" dirty="0" smtClean="0">
                          <a:solidFill>
                            <a:schemeClr val="dk1"/>
                          </a:solidFill>
                          <a:effectLst/>
                          <a:latin typeface="+mn-lt"/>
                          <a:ea typeface="+mn-ea"/>
                          <a:cs typeface="+mn-cs"/>
                        </a:rPr>
                        <a:t>Legal decisions cited discuss various aspects of obviousness analysis but arguments make only generalizations not tied to facts of cases</a:t>
                      </a:r>
                    </a:p>
                    <a:p>
                      <a:pPr marL="112713" lvl="0" indent="-112713">
                        <a:buFont typeface="+mj-lt"/>
                        <a:buAutoNum type="romanUcPeriod"/>
                      </a:pPr>
                      <a:r>
                        <a:rPr lang="en-US" sz="1000" kern="1200" dirty="0" smtClean="0">
                          <a:solidFill>
                            <a:schemeClr val="dk1"/>
                          </a:solidFill>
                          <a:effectLst/>
                          <a:latin typeface="+mn-lt"/>
                          <a:ea typeface="+mn-ea"/>
                          <a:cs typeface="+mn-cs"/>
                        </a:rPr>
                        <a:t>Obviousness</a:t>
                      </a:r>
                    </a:p>
                    <a:p>
                      <a:pPr marL="396875" lvl="1" indent="-169863">
                        <a:buFont typeface="+mj-lt"/>
                        <a:buAutoNum type="alphaLcPeriod"/>
                      </a:pPr>
                      <a:r>
                        <a:rPr lang="en-US" sz="1000" kern="1200" dirty="0" smtClean="0">
                          <a:solidFill>
                            <a:schemeClr val="dk1"/>
                          </a:solidFill>
                          <a:effectLst/>
                          <a:latin typeface="+mn-lt"/>
                          <a:ea typeface="+mn-ea"/>
                          <a:cs typeface="+mn-cs"/>
                        </a:rPr>
                        <a:t>As stated in previous Office Action (OA), Sampson teaches armlet comprising pouch configured to hold smartphone, and only difference between claim 1 and teachings of Sampson is use of claimed leather material</a:t>
                      </a:r>
                    </a:p>
                    <a:p>
                      <a:pPr marL="396875" lvl="1" indent="-169863">
                        <a:buFont typeface="+mj-lt"/>
                        <a:buAutoNum type="alphaLcPeriod"/>
                      </a:pPr>
                      <a:r>
                        <a:rPr lang="en-US" sz="1000" kern="1200" dirty="0" smtClean="0">
                          <a:solidFill>
                            <a:schemeClr val="dk1"/>
                          </a:solidFill>
                          <a:effectLst/>
                          <a:latin typeface="+mn-lt"/>
                          <a:ea typeface="+mn-ea"/>
                          <a:cs typeface="+mn-cs"/>
                        </a:rPr>
                        <a:t>Like the claimed invention, both Sampson and </a:t>
                      </a:r>
                      <a:r>
                        <a:rPr lang="en-US" sz="1000" kern="1200" dirty="0" err="1" smtClean="0">
                          <a:solidFill>
                            <a:schemeClr val="dk1"/>
                          </a:solidFill>
                          <a:effectLst/>
                          <a:latin typeface="+mn-lt"/>
                          <a:ea typeface="+mn-ea"/>
                          <a:cs typeface="+mn-cs"/>
                        </a:rPr>
                        <a:t>Harinaka</a:t>
                      </a:r>
                      <a:r>
                        <a:rPr lang="en-US" sz="1000" kern="1200" dirty="0" smtClean="0">
                          <a:solidFill>
                            <a:schemeClr val="dk1"/>
                          </a:solidFill>
                          <a:effectLst/>
                          <a:latin typeface="+mn-lt"/>
                          <a:ea typeface="+mn-ea"/>
                          <a:cs typeface="+mn-cs"/>
                        </a:rPr>
                        <a:t> are directed to protective wearable gear.</a:t>
                      </a:r>
                      <a:r>
                        <a:rPr lang="en-US" sz="1000" kern="1200" baseline="0" dirty="0" smtClean="0">
                          <a:solidFill>
                            <a:schemeClr val="dk1"/>
                          </a:solidFill>
                          <a:effectLst/>
                          <a:latin typeface="+mn-lt"/>
                          <a:ea typeface="+mn-ea"/>
                          <a:cs typeface="+mn-cs"/>
                        </a:rPr>
                        <a:t> </a:t>
                      </a:r>
                      <a:r>
                        <a:rPr lang="en-US" sz="1000" kern="1200" dirty="0" err="1" smtClean="0">
                          <a:solidFill>
                            <a:schemeClr val="dk1"/>
                          </a:solidFill>
                          <a:effectLst/>
                          <a:latin typeface="+mn-lt"/>
                          <a:ea typeface="+mn-ea"/>
                          <a:cs typeface="+mn-cs"/>
                        </a:rPr>
                        <a:t>Harinaka</a:t>
                      </a:r>
                      <a:r>
                        <a:rPr lang="en-US" sz="1000" kern="1200" dirty="0" smtClean="0">
                          <a:solidFill>
                            <a:schemeClr val="dk1"/>
                          </a:solidFill>
                          <a:effectLst/>
                          <a:latin typeface="+mn-lt"/>
                          <a:ea typeface="+mn-ea"/>
                          <a:cs typeface="+mn-cs"/>
                        </a:rPr>
                        <a:t> teaches</a:t>
                      </a:r>
                      <a:r>
                        <a:rPr lang="en-US" sz="1000" kern="1200" baseline="0" dirty="0" smtClean="0">
                          <a:solidFill>
                            <a:schemeClr val="dk1"/>
                          </a:solidFill>
                          <a:effectLst/>
                          <a:latin typeface="+mn-lt"/>
                          <a:ea typeface="+mn-ea"/>
                          <a:cs typeface="+mn-cs"/>
                        </a:rPr>
                        <a:t> </a:t>
                      </a:r>
                      <a:r>
                        <a:rPr lang="en-US" sz="1000" kern="1200" dirty="0" smtClean="0">
                          <a:solidFill>
                            <a:schemeClr val="dk1"/>
                          </a:solidFill>
                          <a:effectLst/>
                          <a:latin typeface="+mn-lt"/>
                          <a:ea typeface="+mn-ea"/>
                          <a:cs typeface="+mn-cs"/>
                        </a:rPr>
                        <a:t>variety of protective wearable gear may be made of leather, including protective sleeves.</a:t>
                      </a:r>
                    </a:p>
                    <a:p>
                      <a:pPr marL="396875" lvl="1" indent="-169863">
                        <a:buFont typeface="+mj-lt"/>
                        <a:buAutoNum type="alphaLcPeriod"/>
                      </a:pPr>
                      <a:r>
                        <a:rPr lang="en-US" sz="1000" kern="1200" dirty="0" smtClean="0">
                          <a:solidFill>
                            <a:schemeClr val="dk1"/>
                          </a:solidFill>
                          <a:effectLst/>
                          <a:latin typeface="+mn-lt"/>
                          <a:ea typeface="+mn-ea"/>
                          <a:cs typeface="+mn-cs"/>
                        </a:rPr>
                        <a:t>OA properly applied rule to</a:t>
                      </a:r>
                      <a:r>
                        <a:rPr lang="en-US" sz="1000" kern="1200" baseline="0" dirty="0" smtClean="0">
                          <a:solidFill>
                            <a:schemeClr val="dk1"/>
                          </a:solidFill>
                          <a:effectLst/>
                          <a:latin typeface="+mn-lt"/>
                          <a:ea typeface="+mn-ea"/>
                          <a:cs typeface="+mn-cs"/>
                        </a:rPr>
                        <a:t> </a:t>
                      </a:r>
                      <a:r>
                        <a:rPr lang="en-US" sz="1000" kern="1200" dirty="0" smtClean="0">
                          <a:solidFill>
                            <a:schemeClr val="dk1"/>
                          </a:solidFill>
                          <a:effectLst/>
                          <a:latin typeface="+mn-lt"/>
                          <a:ea typeface="+mn-ea"/>
                          <a:cs typeface="+mn-cs"/>
                        </a:rPr>
                        <a:t>facts because PHOSITA would reasonably have expected substituting leather as taught by </a:t>
                      </a:r>
                      <a:r>
                        <a:rPr lang="en-US" sz="1000" kern="1200" dirty="0" err="1" smtClean="0">
                          <a:solidFill>
                            <a:schemeClr val="dk1"/>
                          </a:solidFill>
                          <a:effectLst/>
                          <a:latin typeface="+mn-lt"/>
                          <a:ea typeface="+mn-ea"/>
                          <a:cs typeface="+mn-cs"/>
                        </a:rPr>
                        <a:t>Harinaka</a:t>
                      </a:r>
                      <a:r>
                        <a:rPr lang="en-US" sz="1000" kern="1200" dirty="0" smtClean="0">
                          <a:solidFill>
                            <a:schemeClr val="dk1"/>
                          </a:solidFill>
                          <a:effectLst/>
                          <a:latin typeface="+mn-lt"/>
                          <a:ea typeface="+mn-ea"/>
                          <a:cs typeface="+mn-cs"/>
                        </a:rPr>
                        <a:t> for armlet material of Sampson would have been within level of ordinary skill of the art, and an armlet produced according to Sampson in view of </a:t>
                      </a:r>
                      <a:r>
                        <a:rPr lang="en-US" sz="1000" kern="1200" dirty="0" err="1" smtClean="0">
                          <a:solidFill>
                            <a:schemeClr val="dk1"/>
                          </a:solidFill>
                          <a:effectLst/>
                          <a:latin typeface="+mn-lt"/>
                          <a:ea typeface="+mn-ea"/>
                          <a:cs typeface="+mn-cs"/>
                        </a:rPr>
                        <a:t>Harinaka</a:t>
                      </a:r>
                      <a:r>
                        <a:rPr lang="en-US" sz="1000" kern="1200" dirty="0" smtClean="0">
                          <a:solidFill>
                            <a:schemeClr val="dk1"/>
                          </a:solidFill>
                          <a:effectLst/>
                          <a:latin typeface="+mn-lt"/>
                          <a:ea typeface="+mn-ea"/>
                          <a:cs typeface="+mn-cs"/>
                        </a:rPr>
                        <a:t> would function for its intended purpose</a:t>
                      </a:r>
                    </a:p>
                  </a:txBody>
                  <a:tcPr/>
                </a:tc>
                <a:extLst>
                  <a:ext uri="{0D108BD9-81ED-4DB2-BD59-A6C34878D82A}">
                    <a16:rowId xmlns:a16="http://schemas.microsoft.com/office/drawing/2014/main" val="4202726561"/>
                  </a:ext>
                </a:extLst>
              </a:tr>
              <a:tr h="370840">
                <a:tc>
                  <a:txBody>
                    <a:bodyPr/>
                    <a:lstStyle/>
                    <a:p>
                      <a:r>
                        <a:rPr lang="en-US" b="1" u="sng" dirty="0" smtClean="0">
                          <a:solidFill>
                            <a:srgbClr val="7030A0"/>
                          </a:solidFill>
                        </a:rPr>
                        <a:t>C</a:t>
                      </a:r>
                      <a:r>
                        <a:rPr lang="en-US" b="1" dirty="0" smtClean="0">
                          <a:solidFill>
                            <a:srgbClr val="7030A0"/>
                          </a:solidFill>
                        </a:rPr>
                        <a:t> </a:t>
                      </a:r>
                      <a:r>
                        <a:rPr lang="en-US" sz="1400" b="1" kern="1200" dirty="0" smtClean="0">
                          <a:solidFill>
                            <a:srgbClr val="7030A0"/>
                          </a:solidFill>
                          <a:effectLst/>
                          <a:latin typeface="+mn-lt"/>
                          <a:ea typeface="+mn-ea"/>
                          <a:cs typeface="+mn-cs"/>
                        </a:rPr>
                        <a:t>What are the CONCLUSION(S)?</a:t>
                      </a:r>
                      <a:endParaRPr lang="en-US" sz="1400" b="0" dirty="0">
                        <a:solidFill>
                          <a:srgbClr val="7030A0"/>
                        </a:solidFill>
                      </a:endParaRPr>
                    </a:p>
                  </a:txBody>
                  <a:tcPr/>
                </a:tc>
                <a:tc>
                  <a:txBody>
                    <a:bodyPr/>
                    <a:lstStyle/>
                    <a:p>
                      <a:pPr marL="112713" lvl="0" indent="-112713">
                        <a:buFont typeface="+mj-lt"/>
                        <a:buAutoNum type="romanUcPeriod"/>
                      </a:pPr>
                      <a:r>
                        <a:rPr lang="en-US" sz="1400" kern="1200" dirty="0" smtClean="0">
                          <a:solidFill>
                            <a:schemeClr val="dk1"/>
                          </a:solidFill>
                          <a:effectLst/>
                          <a:latin typeface="+mn-lt"/>
                          <a:ea typeface="+mn-ea"/>
                          <a:cs typeface="+mn-cs"/>
                        </a:rPr>
                        <a:t>Proper response</a:t>
                      </a:r>
                    </a:p>
                    <a:p>
                      <a:pPr marL="396875" lvl="1" indent="-169863">
                        <a:buFont typeface="+mj-lt"/>
                        <a:buAutoNum type="alphaLcPeriod"/>
                      </a:pPr>
                      <a:r>
                        <a:rPr lang="en-US" sz="1400" kern="1200" dirty="0" smtClean="0">
                          <a:solidFill>
                            <a:schemeClr val="dk1"/>
                          </a:solidFill>
                          <a:effectLst/>
                          <a:latin typeface="+mn-lt"/>
                          <a:ea typeface="+mn-ea"/>
                          <a:cs typeface="+mn-cs"/>
                        </a:rPr>
                        <a:t>Remarks in response to obviousness rejection do not comply with 37 CFR 1.111(b) and MPEP § 714.02; see also 707.07(a) </a:t>
                      </a:r>
                    </a:p>
                    <a:p>
                      <a:pPr marL="396875" lvl="1" indent="-163513">
                        <a:buFont typeface="+mj-lt"/>
                        <a:buAutoNum type="alphaLcPeriod"/>
                      </a:pPr>
                      <a:r>
                        <a:rPr lang="en-US" sz="1400" kern="1200" dirty="0" smtClean="0">
                          <a:solidFill>
                            <a:schemeClr val="dk1"/>
                          </a:solidFill>
                          <a:effectLst/>
                          <a:latin typeface="+mn-lt"/>
                          <a:ea typeface="+mn-ea"/>
                          <a:cs typeface="+mn-cs"/>
                        </a:rPr>
                        <a:t>Still considered bona fide attempt and accepted as complete response</a:t>
                      </a:r>
                    </a:p>
                    <a:p>
                      <a:pPr marL="112713" indent="-112713">
                        <a:buFont typeface="+mj-lt"/>
                        <a:buAutoNum type="romanUcPeriod"/>
                      </a:pPr>
                      <a:r>
                        <a:rPr lang="en-US" sz="1400" b="0" u="none" strike="noStrike" kern="1200" dirty="0" smtClean="0">
                          <a:solidFill>
                            <a:schemeClr val="dk1"/>
                          </a:solidFill>
                          <a:effectLst/>
                          <a:latin typeface="+mn-lt"/>
                          <a:ea typeface="+mn-ea"/>
                          <a:cs typeface="+mn-cs"/>
                        </a:rPr>
                        <a:t> </a:t>
                      </a:r>
                      <a:r>
                        <a:rPr lang="en-US" sz="1400" kern="1200" dirty="0" smtClean="0">
                          <a:solidFill>
                            <a:schemeClr val="dk1"/>
                          </a:solidFill>
                          <a:effectLst/>
                          <a:latin typeface="+mn-lt"/>
                          <a:ea typeface="+mn-ea"/>
                          <a:cs typeface="+mn-cs"/>
                        </a:rPr>
                        <a:t>Obviousness: Rejection is proper and will be maintained</a:t>
                      </a:r>
                    </a:p>
                  </a:txBody>
                  <a:tcPr/>
                </a:tc>
                <a:extLst>
                  <a:ext uri="{0D108BD9-81ED-4DB2-BD59-A6C34878D82A}">
                    <a16:rowId xmlns:a16="http://schemas.microsoft.com/office/drawing/2014/main" val="946882880"/>
                  </a:ext>
                </a:extLst>
              </a:tr>
            </a:tbl>
          </a:graphicData>
        </a:graphic>
      </p:graphicFrame>
      <p:sp>
        <p:nvSpPr>
          <p:cNvPr id="4" name="Slide Number Placeholder 3"/>
          <p:cNvSpPr>
            <a:spLocks noGrp="1"/>
          </p:cNvSpPr>
          <p:nvPr>
            <p:ph type="sldNum" sz="quarter" idx="12"/>
          </p:nvPr>
        </p:nvSpPr>
        <p:spPr/>
        <p:txBody>
          <a:bodyPr/>
          <a:lstStyle/>
          <a:p>
            <a:fld id="{92DA454B-C859-4892-B9FA-68B588C9F547}" type="slidenum">
              <a:rPr lang="en-US" smtClean="0"/>
              <a:t>73</a:t>
            </a:fld>
            <a:endParaRPr lang="en-US"/>
          </a:p>
        </p:txBody>
      </p:sp>
      <p:sp>
        <p:nvSpPr>
          <p:cNvPr id="2" name="Date Placeholder 1"/>
          <p:cNvSpPr>
            <a:spLocks noGrp="1"/>
          </p:cNvSpPr>
          <p:nvPr>
            <p:ph type="dt" sz="half" idx="10"/>
          </p:nvPr>
        </p:nvSpPr>
        <p:spPr>
          <a:xfrm>
            <a:off x="457200" y="5297488"/>
            <a:ext cx="2133600" cy="303212"/>
          </a:xfrm>
        </p:spPr>
        <p:txBody>
          <a:bodyPr/>
          <a:lstStyle/>
          <a:p>
            <a:r>
              <a:rPr lang="en-US" smtClean="0"/>
              <a:t>Summer/Fall 2018</a:t>
            </a:r>
            <a:endParaRPr lang="en-US" dirty="0"/>
          </a:p>
        </p:txBody>
      </p:sp>
    </p:spTree>
    <p:extLst>
      <p:ext uri="{BB962C8B-B14F-4D97-AF65-F5344CB8AC3E}">
        <p14:creationId xmlns:p14="http://schemas.microsoft.com/office/powerpoint/2010/main" val="38496048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777664" y="264207"/>
            <a:ext cx="1366336" cy="276999"/>
          </a:xfrm>
          <a:prstGeom prst="rect">
            <a:avLst/>
          </a:prstGeom>
          <a:noFill/>
        </p:spPr>
        <p:txBody>
          <a:bodyPr wrap="none" rtlCol="0">
            <a:spAutoFit/>
          </a:bodyPr>
          <a:lstStyle/>
          <a:p>
            <a:r>
              <a:rPr lang="en-US" sz="1200" dirty="0" smtClean="0"/>
              <a:t>Worksheet Pg. 28</a:t>
            </a:r>
            <a:endParaRPr lang="en-US" sz="1200" dirty="0"/>
          </a:p>
        </p:txBody>
      </p:sp>
      <p:sp>
        <p:nvSpPr>
          <p:cNvPr id="6" name="Title 5"/>
          <p:cNvSpPr>
            <a:spLocks noGrp="1"/>
          </p:cNvSpPr>
          <p:nvPr>
            <p:ph type="title"/>
          </p:nvPr>
        </p:nvSpPr>
        <p:spPr/>
        <p:txBody>
          <a:bodyPr>
            <a:noAutofit/>
          </a:bodyPr>
          <a:lstStyle/>
          <a:p>
            <a:r>
              <a:rPr lang="en-US" sz="3000" dirty="0" smtClean="0"/>
              <a:t>Mechanical </a:t>
            </a:r>
            <a:r>
              <a:rPr lang="en-US" sz="3000" dirty="0"/>
              <a:t>Example A</a:t>
            </a:r>
            <a:r>
              <a:rPr lang="en-US" sz="3000" dirty="0" smtClean="0"/>
              <a:t>: </a:t>
            </a:r>
            <a:r>
              <a:rPr lang="en-US" sz="3000" dirty="0"/>
              <a:t>Sample Examiner’s Reply to Attorney Arguments</a:t>
            </a:r>
          </a:p>
        </p:txBody>
      </p:sp>
      <p:sp>
        <p:nvSpPr>
          <p:cNvPr id="5" name="Content Placeholder 4"/>
          <p:cNvSpPr>
            <a:spLocks noGrp="1"/>
          </p:cNvSpPr>
          <p:nvPr>
            <p:ph idx="1"/>
          </p:nvPr>
        </p:nvSpPr>
        <p:spPr>
          <a:xfrm>
            <a:off x="457200" y="1371599"/>
            <a:ext cx="6972300" cy="4083627"/>
          </a:xfrm>
        </p:spPr>
        <p:txBody>
          <a:bodyPr>
            <a:normAutofit fontScale="55000" lnSpcReduction="20000"/>
          </a:bodyPr>
          <a:lstStyle/>
          <a:p>
            <a:pPr marL="0" indent="0" defTabSz="228600">
              <a:buNone/>
            </a:pPr>
            <a:r>
              <a:rPr lang="en-US" dirty="0" smtClean="0"/>
              <a:t>	</a:t>
            </a:r>
            <a:r>
              <a:rPr lang="en-US" sz="3200" dirty="0" smtClean="0"/>
              <a:t>The </a:t>
            </a:r>
            <a:r>
              <a:rPr lang="en-US" sz="3200" dirty="0"/>
              <a:t>Remarks of July </a:t>
            </a:r>
            <a:r>
              <a:rPr lang="en-US" sz="3200" dirty="0" smtClean="0"/>
              <a:t>13, </a:t>
            </a:r>
            <a:r>
              <a:rPr lang="en-US" sz="3200" dirty="0"/>
              <a:t>2018 have been fully </a:t>
            </a:r>
            <a:r>
              <a:rPr lang="en-US" sz="3200" dirty="0" smtClean="0"/>
              <a:t>considered but are not persuasive for the reasons below.  The </a:t>
            </a:r>
            <a:r>
              <a:rPr lang="en-US" sz="3200" dirty="0"/>
              <a:t>rejection of claim 1 under 35 U.S.C</a:t>
            </a:r>
            <a:r>
              <a:rPr lang="en-US" sz="3200" dirty="0" smtClean="0"/>
              <a:t>. </a:t>
            </a:r>
            <a:r>
              <a:rPr lang="en-US" sz="3200" dirty="0"/>
              <a:t>§</a:t>
            </a:r>
            <a:r>
              <a:rPr lang="en-US" sz="3200" dirty="0" smtClean="0"/>
              <a:t> </a:t>
            </a:r>
            <a:r>
              <a:rPr lang="en-US" sz="3200" dirty="0"/>
              <a:t>103 as unpatentable over </a:t>
            </a:r>
            <a:r>
              <a:rPr lang="en-US" sz="3200" dirty="0" smtClean="0"/>
              <a:t>Sampson </a:t>
            </a:r>
            <a:r>
              <a:rPr lang="en-US" sz="3200" dirty="0"/>
              <a:t>in view of </a:t>
            </a:r>
            <a:r>
              <a:rPr lang="en-US" sz="3200" dirty="0" err="1" smtClean="0"/>
              <a:t>Harinaka</a:t>
            </a:r>
            <a:r>
              <a:rPr lang="en-US" sz="3200" dirty="0" smtClean="0"/>
              <a:t> </a:t>
            </a:r>
            <a:r>
              <a:rPr lang="en-US" sz="3200" dirty="0"/>
              <a:t>is </a:t>
            </a:r>
            <a:r>
              <a:rPr lang="en-US" sz="3200" dirty="0" smtClean="0"/>
              <a:t>maintained.</a:t>
            </a:r>
          </a:p>
          <a:p>
            <a:pPr marL="0" indent="0" defTabSz="228600">
              <a:buNone/>
            </a:pPr>
            <a:r>
              <a:rPr lang="en-US" sz="3200" dirty="0" smtClean="0"/>
              <a:t>	</a:t>
            </a:r>
            <a:r>
              <a:rPr lang="en-US" sz="3300" dirty="0" smtClean="0">
                <a:solidFill>
                  <a:srgbClr val="00B050"/>
                </a:solidFill>
              </a:rPr>
              <a:t>On page 2 of the remarks, applicant argues that </a:t>
            </a:r>
            <a:r>
              <a:rPr lang="en-US" sz="3300" dirty="0">
                <a:solidFill>
                  <a:srgbClr val="00B050"/>
                </a:solidFill>
              </a:rPr>
              <a:t>the examiner has not established the obviousness of claim 1.  </a:t>
            </a:r>
            <a:r>
              <a:rPr lang="en-US" sz="3300" dirty="0">
                <a:solidFill>
                  <a:srgbClr val="0070C0"/>
                </a:solidFill>
              </a:rPr>
              <a:t>The requirements for a proper response to a rejection may be found in 37 CFR </a:t>
            </a:r>
            <a:r>
              <a:rPr lang="en-US" sz="3300" dirty="0" smtClean="0">
                <a:solidFill>
                  <a:srgbClr val="0070C0"/>
                </a:solidFill>
              </a:rPr>
              <a:t>1.111(b</a:t>
            </a:r>
            <a:r>
              <a:rPr lang="en-US" sz="3300" dirty="0">
                <a:solidFill>
                  <a:srgbClr val="0070C0"/>
                </a:solidFill>
              </a:rPr>
              <a:t>) and MPEP § 714.02; see also 707.07(a).  </a:t>
            </a:r>
            <a:r>
              <a:rPr lang="en-US" sz="3300" dirty="0">
                <a:solidFill>
                  <a:srgbClr val="FF0000"/>
                </a:solidFill>
              </a:rPr>
              <a:t>The remarks do not provide any specific reasons as to why either the findings of fact or the legal conclusion of obviousness is allegedly in error.  The legal decisions cited discuss various aspects of an obviousness </a:t>
            </a:r>
            <a:r>
              <a:rPr lang="en-US" sz="3300" dirty="0" smtClean="0">
                <a:solidFill>
                  <a:srgbClr val="FF0000"/>
                </a:solidFill>
              </a:rPr>
              <a:t>analysis, </a:t>
            </a:r>
            <a:r>
              <a:rPr lang="en-US" sz="3300" dirty="0">
                <a:solidFill>
                  <a:srgbClr val="FF0000"/>
                </a:solidFill>
              </a:rPr>
              <a:t>but Applicant’s remarks are only generalizations not tied to the facts of the cases.  </a:t>
            </a:r>
            <a:r>
              <a:rPr lang="en-US" sz="3300" dirty="0">
                <a:solidFill>
                  <a:srgbClr val="7030A0"/>
                </a:solidFill>
              </a:rPr>
              <a:t>Thus, the remarks in response to the obviousness rejection do not comply with 37 </a:t>
            </a:r>
            <a:r>
              <a:rPr lang="en-US" sz="3300" dirty="0" smtClean="0">
                <a:solidFill>
                  <a:srgbClr val="7030A0"/>
                </a:solidFill>
              </a:rPr>
              <a:t>CFR </a:t>
            </a:r>
            <a:r>
              <a:rPr lang="en-US" sz="3300" dirty="0">
                <a:solidFill>
                  <a:srgbClr val="7030A0"/>
                </a:solidFill>
              </a:rPr>
              <a:t>1.111(b</a:t>
            </a:r>
            <a:r>
              <a:rPr lang="en-US" sz="3300" dirty="0" smtClean="0">
                <a:solidFill>
                  <a:srgbClr val="7030A0"/>
                </a:solidFill>
              </a:rPr>
              <a:t>) </a:t>
            </a:r>
            <a:r>
              <a:rPr lang="en-US" sz="3300" dirty="0">
                <a:solidFill>
                  <a:srgbClr val="7030A0"/>
                </a:solidFill>
              </a:rPr>
              <a:t>and MPEP § </a:t>
            </a:r>
            <a:r>
              <a:rPr lang="en-US" sz="3300" dirty="0" smtClean="0">
                <a:solidFill>
                  <a:srgbClr val="7030A0"/>
                </a:solidFill>
              </a:rPr>
              <a:t>714.02.  </a:t>
            </a:r>
            <a:r>
              <a:rPr lang="en-US" sz="3300" dirty="0">
                <a:solidFill>
                  <a:srgbClr val="7030A0"/>
                </a:solidFill>
              </a:rPr>
              <a:t>However, Applicant’s reply is considered to be a bona fide attempt at a response and is being accepted as a complete </a:t>
            </a:r>
            <a:r>
              <a:rPr lang="en-US" sz="3300" dirty="0" smtClean="0">
                <a:solidFill>
                  <a:srgbClr val="7030A0"/>
                </a:solidFill>
              </a:rPr>
              <a:t>response.</a:t>
            </a:r>
            <a:endParaRPr lang="en-US" sz="3300" dirty="0">
              <a:solidFill>
                <a:srgbClr val="7030A0"/>
              </a:solidFill>
            </a:endParaRPr>
          </a:p>
        </p:txBody>
      </p:sp>
      <p:sp>
        <p:nvSpPr>
          <p:cNvPr id="7" name="Rectangular Callout 6"/>
          <p:cNvSpPr/>
          <p:nvPr/>
        </p:nvSpPr>
        <p:spPr>
          <a:xfrm>
            <a:off x="7575719" y="1323272"/>
            <a:ext cx="1422400" cy="561108"/>
          </a:xfrm>
          <a:prstGeom prst="wedgeRectCallout">
            <a:avLst>
              <a:gd name="adj1" fmla="val -108847"/>
              <a:gd name="adj2" fmla="val 98735"/>
            </a:avLst>
          </a:prstGeom>
          <a:noFill/>
          <a:ln w="12700" cap="flat" cmpd="sng" algn="ctr">
            <a:solidFill>
              <a:srgbClr val="00B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100" b="1" dirty="0">
                <a:solidFill>
                  <a:srgbClr val="00B050"/>
                </a:solidFill>
                <a:effectLst/>
                <a:ea typeface="Calibri" panose="020F0502020204030204" pitchFamily="34" charset="0"/>
                <a:cs typeface="Times New Roman" panose="02020603050405020304" pitchFamily="18" charset="0"/>
              </a:rPr>
              <a:t>ISSUE</a:t>
            </a:r>
            <a:r>
              <a:rPr lang="en-US" sz="1100" dirty="0">
                <a:solidFill>
                  <a:srgbClr val="00B050"/>
                </a:solidFill>
                <a:effectLst/>
                <a:ea typeface="Calibri" panose="020F0502020204030204" pitchFamily="34" charset="0"/>
                <a:cs typeface="Times New Roman" panose="02020603050405020304" pitchFamily="18" charset="0"/>
              </a:rPr>
              <a:t>:  A statement of the attorney’s position.</a:t>
            </a:r>
            <a:endParaRPr lang="en-US" sz="1400" dirty="0">
              <a:effectLst/>
              <a:ea typeface="Calibri" panose="020F0502020204030204" pitchFamily="34" charset="0"/>
              <a:cs typeface="Times New Roman" panose="02020603050405020304" pitchFamily="18" charset="0"/>
            </a:endParaRPr>
          </a:p>
        </p:txBody>
      </p:sp>
      <p:sp>
        <p:nvSpPr>
          <p:cNvPr id="8" name="Rectangular Callout 7"/>
          <p:cNvSpPr/>
          <p:nvPr/>
        </p:nvSpPr>
        <p:spPr>
          <a:xfrm>
            <a:off x="7601119" y="1945572"/>
            <a:ext cx="1397000" cy="1211429"/>
          </a:xfrm>
          <a:prstGeom prst="wedgeRectCallout">
            <a:avLst>
              <a:gd name="adj1" fmla="val -79342"/>
              <a:gd name="adj2" fmla="val 12599"/>
            </a:avLst>
          </a:prstGeom>
          <a:noFill/>
          <a:ln w="12700"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100" b="1" dirty="0">
                <a:solidFill>
                  <a:srgbClr val="0070C0"/>
                </a:solidFill>
                <a:effectLst/>
                <a:ea typeface="Calibri" panose="020F0502020204030204" pitchFamily="34" charset="0"/>
                <a:cs typeface="Times New Roman" panose="02020603050405020304" pitchFamily="18" charset="0"/>
              </a:rPr>
              <a:t>RULE</a:t>
            </a:r>
            <a:r>
              <a:rPr lang="en-US" sz="1100" dirty="0">
                <a:solidFill>
                  <a:srgbClr val="0070C0"/>
                </a:solidFill>
                <a:effectLst/>
                <a:ea typeface="Calibri" panose="020F0502020204030204" pitchFamily="34" charset="0"/>
                <a:cs typeface="Times New Roman" panose="02020603050405020304" pitchFamily="18" charset="0"/>
              </a:rPr>
              <a:t>:  </a:t>
            </a:r>
            <a:r>
              <a:rPr lang="en-US" sz="1100" dirty="0" smtClean="0">
                <a:solidFill>
                  <a:srgbClr val="0070C0"/>
                </a:solidFill>
                <a:effectLst/>
                <a:ea typeface="Calibri" panose="020F0502020204030204" pitchFamily="34" charset="0"/>
                <a:cs typeface="Times New Roman" panose="02020603050405020304" pitchFamily="18" charset="0"/>
              </a:rPr>
              <a:t>First </a:t>
            </a:r>
            <a:r>
              <a:rPr lang="en-US" sz="1100" dirty="0">
                <a:solidFill>
                  <a:srgbClr val="0070C0"/>
                </a:solidFill>
                <a:effectLst/>
                <a:ea typeface="Calibri" panose="020F0502020204030204" pitchFamily="34" charset="0"/>
                <a:cs typeface="Times New Roman" panose="02020603050405020304" pitchFamily="18" charset="0"/>
              </a:rPr>
              <a:t>rule </a:t>
            </a:r>
            <a:r>
              <a:rPr lang="en-US" sz="1100" dirty="0" smtClean="0">
                <a:solidFill>
                  <a:srgbClr val="0070C0"/>
                </a:solidFill>
                <a:effectLst/>
                <a:ea typeface="Calibri" panose="020F0502020204030204" pitchFamily="34" charset="0"/>
                <a:cs typeface="Times New Roman" panose="02020603050405020304" pitchFamily="18" charset="0"/>
              </a:rPr>
              <a:t>about </a:t>
            </a:r>
            <a:r>
              <a:rPr lang="en-US" sz="1100" dirty="0">
                <a:solidFill>
                  <a:srgbClr val="0070C0"/>
                </a:solidFill>
                <a:effectLst/>
                <a:ea typeface="Calibri" panose="020F0502020204030204" pitchFamily="34" charset="0"/>
                <a:cs typeface="Times New Roman" panose="02020603050405020304" pitchFamily="18" charset="0"/>
              </a:rPr>
              <a:t>proper </a:t>
            </a:r>
            <a:r>
              <a:rPr lang="en-US" sz="1100" dirty="0" smtClean="0">
                <a:solidFill>
                  <a:srgbClr val="0070C0"/>
                </a:solidFill>
                <a:effectLst/>
                <a:ea typeface="Calibri" panose="020F0502020204030204" pitchFamily="34" charset="0"/>
                <a:cs typeface="Times New Roman" panose="02020603050405020304" pitchFamily="18" charset="0"/>
              </a:rPr>
              <a:t>responses would </a:t>
            </a:r>
            <a:r>
              <a:rPr lang="en-US" sz="1100" dirty="0">
                <a:solidFill>
                  <a:srgbClr val="0070C0"/>
                </a:solidFill>
                <a:effectLst/>
                <a:ea typeface="Calibri" panose="020F0502020204030204" pitchFamily="34" charset="0"/>
                <a:cs typeface="Times New Roman" panose="02020603050405020304" pitchFamily="18" charset="0"/>
              </a:rPr>
              <a:t>not be needed if the response were proper.  </a:t>
            </a:r>
            <a:endParaRPr lang="en-US" sz="1400" dirty="0">
              <a:effectLst/>
              <a:ea typeface="Calibri" panose="020F0502020204030204" pitchFamily="34" charset="0"/>
              <a:cs typeface="Times New Roman" panose="02020603050405020304" pitchFamily="18" charset="0"/>
            </a:endParaRPr>
          </a:p>
        </p:txBody>
      </p:sp>
      <p:sp>
        <p:nvSpPr>
          <p:cNvPr id="9" name="Rectangular Callout 8"/>
          <p:cNvSpPr/>
          <p:nvPr/>
        </p:nvSpPr>
        <p:spPr>
          <a:xfrm>
            <a:off x="7601119" y="3269204"/>
            <a:ext cx="1428750" cy="1013114"/>
          </a:xfrm>
          <a:prstGeom prst="wedgeRectCallout">
            <a:avLst>
              <a:gd name="adj1" fmla="val -62808"/>
              <a:gd name="adj2" fmla="val -20456"/>
            </a:avLst>
          </a:prstGeom>
          <a:noFill/>
          <a:ln w="127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100" b="1" dirty="0">
                <a:solidFill>
                  <a:srgbClr val="FF0000"/>
                </a:solidFill>
                <a:effectLst/>
                <a:ea typeface="Calibri" panose="020F0502020204030204" pitchFamily="34" charset="0"/>
                <a:cs typeface="Times New Roman" panose="02020603050405020304" pitchFamily="18" charset="0"/>
              </a:rPr>
              <a:t>ANALYSIS</a:t>
            </a:r>
            <a:r>
              <a:rPr lang="en-US" sz="1100" dirty="0">
                <a:solidFill>
                  <a:srgbClr val="FF0000"/>
                </a:solidFill>
                <a:effectLst/>
                <a:ea typeface="Calibri" panose="020F0502020204030204" pitchFamily="34" charset="0"/>
                <a:cs typeface="Times New Roman" panose="02020603050405020304" pitchFamily="18" charset="0"/>
              </a:rPr>
              <a:t>:  </a:t>
            </a:r>
            <a:r>
              <a:rPr lang="en-US" sz="1100" dirty="0" smtClean="0">
                <a:solidFill>
                  <a:srgbClr val="FF0000"/>
                </a:solidFill>
                <a:effectLst/>
                <a:ea typeface="Calibri" panose="020F0502020204030204" pitchFamily="34" charset="0"/>
                <a:cs typeface="Times New Roman" panose="02020603050405020304" pitchFamily="18" charset="0"/>
              </a:rPr>
              <a:t>Examiner </a:t>
            </a:r>
            <a:r>
              <a:rPr lang="en-US" sz="1100" dirty="0">
                <a:solidFill>
                  <a:srgbClr val="FF0000"/>
                </a:solidFill>
                <a:effectLst/>
                <a:ea typeface="Calibri" panose="020F0502020204030204" pitchFamily="34" charset="0"/>
                <a:cs typeface="Times New Roman" panose="02020603050405020304" pitchFamily="18" charset="0"/>
              </a:rPr>
              <a:t>explains why the response does not comply with the rule.  </a:t>
            </a:r>
            <a:endParaRPr lang="en-US" sz="1400" dirty="0">
              <a:effectLst/>
              <a:ea typeface="Calibri" panose="020F0502020204030204" pitchFamily="34" charset="0"/>
              <a:cs typeface="Times New Roman" panose="02020603050405020304" pitchFamily="18" charset="0"/>
            </a:endParaRPr>
          </a:p>
        </p:txBody>
      </p:sp>
      <p:sp>
        <p:nvSpPr>
          <p:cNvPr id="10" name="Rectangular Callout 9"/>
          <p:cNvSpPr/>
          <p:nvPr/>
        </p:nvSpPr>
        <p:spPr>
          <a:xfrm>
            <a:off x="7568099" y="4394521"/>
            <a:ext cx="1463040" cy="905380"/>
          </a:xfrm>
          <a:prstGeom prst="wedgeRectCallout">
            <a:avLst>
              <a:gd name="adj1" fmla="val -72604"/>
              <a:gd name="adj2" fmla="val -18133"/>
            </a:avLst>
          </a:prstGeom>
          <a:noFill/>
          <a:ln w="12700" cap="flat" cmpd="sng" algn="ctr">
            <a:solidFill>
              <a:srgbClr val="7030A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100" b="1" dirty="0">
                <a:solidFill>
                  <a:srgbClr val="7030A0"/>
                </a:solidFill>
                <a:effectLst/>
                <a:ea typeface="Calibri" panose="020F0502020204030204" pitchFamily="34" charset="0"/>
                <a:cs typeface="Times New Roman" panose="02020603050405020304" pitchFamily="18" charset="0"/>
              </a:rPr>
              <a:t>CONCLUSION</a:t>
            </a:r>
            <a:r>
              <a:rPr lang="en-US" sz="1100" dirty="0">
                <a:solidFill>
                  <a:srgbClr val="7030A0"/>
                </a:solidFill>
                <a:effectLst/>
                <a:ea typeface="Calibri" panose="020F0502020204030204" pitchFamily="34" charset="0"/>
                <a:cs typeface="Times New Roman" panose="02020603050405020304" pitchFamily="18" charset="0"/>
              </a:rPr>
              <a:t>:  Brief statement of the conclusion reached by applying the rule.  </a:t>
            </a:r>
            <a:endParaRPr lang="en-US" sz="1400" dirty="0">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2DA454B-C859-4892-B9FA-68B588C9F547}" type="slidenum">
              <a:rPr lang="en-US" smtClean="0"/>
              <a:t>74</a:t>
            </a:fld>
            <a:endParaRPr lang="en-US"/>
          </a:p>
        </p:txBody>
      </p:sp>
      <p:sp>
        <p:nvSpPr>
          <p:cNvPr id="2" name="Date Placeholder 1"/>
          <p:cNvSpPr>
            <a:spLocks noGrp="1"/>
          </p:cNvSpPr>
          <p:nvPr>
            <p:ph type="dt" sz="half" idx="10"/>
          </p:nvPr>
        </p:nvSpPr>
        <p:spPr/>
        <p:txBody>
          <a:bodyPr/>
          <a:lstStyle/>
          <a:p>
            <a:r>
              <a:rPr lang="en-US" smtClean="0"/>
              <a:t>Summer/Fall 2018</a:t>
            </a:r>
            <a:endParaRPr lang="en-US" dirty="0"/>
          </a:p>
        </p:txBody>
      </p:sp>
    </p:spTree>
    <p:extLst>
      <p:ext uri="{BB962C8B-B14F-4D97-AF65-F5344CB8AC3E}">
        <p14:creationId xmlns:p14="http://schemas.microsoft.com/office/powerpoint/2010/main" val="382421587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662209" y="229389"/>
            <a:ext cx="1366336" cy="276999"/>
          </a:xfrm>
          <a:prstGeom prst="rect">
            <a:avLst/>
          </a:prstGeom>
          <a:noFill/>
        </p:spPr>
        <p:txBody>
          <a:bodyPr wrap="none" rtlCol="0">
            <a:spAutoFit/>
          </a:bodyPr>
          <a:lstStyle/>
          <a:p>
            <a:r>
              <a:rPr lang="en-US" sz="1200" dirty="0" smtClean="0"/>
              <a:t>Worksheet Pg. 28</a:t>
            </a:r>
            <a:endParaRPr lang="en-US" sz="1200" dirty="0"/>
          </a:p>
        </p:txBody>
      </p:sp>
      <p:sp>
        <p:nvSpPr>
          <p:cNvPr id="6" name="Title 5"/>
          <p:cNvSpPr>
            <a:spLocks noGrp="1"/>
          </p:cNvSpPr>
          <p:nvPr>
            <p:ph type="title"/>
          </p:nvPr>
        </p:nvSpPr>
        <p:spPr>
          <a:xfrm>
            <a:off x="457200" y="378022"/>
            <a:ext cx="8385464" cy="884058"/>
          </a:xfrm>
        </p:spPr>
        <p:txBody>
          <a:bodyPr>
            <a:noAutofit/>
          </a:bodyPr>
          <a:lstStyle/>
          <a:p>
            <a:r>
              <a:rPr lang="en-US" sz="3000" dirty="0" smtClean="0"/>
              <a:t>Mechanical </a:t>
            </a:r>
            <a:r>
              <a:rPr lang="en-US" sz="3000" dirty="0"/>
              <a:t>Example A: Sample Examiner’s Reply to Attorney </a:t>
            </a:r>
            <a:r>
              <a:rPr lang="en-US" sz="3000" dirty="0" smtClean="0"/>
              <a:t>Arguments (</a:t>
            </a:r>
            <a:r>
              <a:rPr lang="en-US" sz="3000" i="1" dirty="0" smtClean="0"/>
              <a:t>cont</a:t>
            </a:r>
            <a:r>
              <a:rPr lang="en-US" sz="3000" dirty="0" smtClean="0"/>
              <a:t>.)</a:t>
            </a:r>
            <a:endParaRPr lang="en-US" sz="3000" dirty="0"/>
          </a:p>
        </p:txBody>
      </p:sp>
      <p:sp>
        <p:nvSpPr>
          <p:cNvPr id="5" name="Content Placeholder 4"/>
          <p:cNvSpPr>
            <a:spLocks noGrp="1"/>
          </p:cNvSpPr>
          <p:nvPr>
            <p:ph idx="1"/>
          </p:nvPr>
        </p:nvSpPr>
        <p:spPr>
          <a:xfrm>
            <a:off x="457200" y="1447584"/>
            <a:ext cx="7148945" cy="3849904"/>
          </a:xfrm>
        </p:spPr>
        <p:txBody>
          <a:bodyPr>
            <a:normAutofit fontScale="62500" lnSpcReduction="20000"/>
          </a:bodyPr>
          <a:lstStyle/>
          <a:p>
            <a:pPr marL="0" indent="0" defTabSz="228600">
              <a:buNone/>
            </a:pPr>
            <a:r>
              <a:rPr lang="en-US" dirty="0" smtClean="0"/>
              <a:t>	</a:t>
            </a:r>
            <a:r>
              <a:rPr lang="en-US" sz="3000" dirty="0">
                <a:solidFill>
                  <a:srgbClr val="00B050"/>
                </a:solidFill>
              </a:rPr>
              <a:t>R</a:t>
            </a:r>
            <a:r>
              <a:rPr lang="en-US" sz="3000" dirty="0" smtClean="0">
                <a:solidFill>
                  <a:srgbClr val="00B050"/>
                </a:solidFill>
              </a:rPr>
              <a:t>egarding the substance of the examiner’s obviousness rejection as argued on page 2 of the remarks, </a:t>
            </a:r>
            <a:r>
              <a:rPr lang="en-US" sz="3000" dirty="0">
                <a:solidFill>
                  <a:srgbClr val="0070C0"/>
                </a:solidFill>
              </a:rPr>
              <a:t>the requirements for </a:t>
            </a:r>
            <a:r>
              <a:rPr lang="en-US" sz="3000" dirty="0" smtClean="0">
                <a:solidFill>
                  <a:srgbClr val="0070C0"/>
                </a:solidFill>
              </a:rPr>
              <a:t>obviousness </a:t>
            </a:r>
            <a:r>
              <a:rPr lang="en-US" sz="3000" dirty="0">
                <a:solidFill>
                  <a:srgbClr val="0070C0"/>
                </a:solidFill>
              </a:rPr>
              <a:t>are discussed in MPEP § 2142.  </a:t>
            </a:r>
            <a:r>
              <a:rPr lang="en-US" sz="3000" dirty="0">
                <a:solidFill>
                  <a:srgbClr val="FF0000"/>
                </a:solidFill>
              </a:rPr>
              <a:t>As explained in the previous Office action, the only difference between claim 1 and the teachings of Sampson is the use of the claimed leather material.  </a:t>
            </a:r>
            <a:r>
              <a:rPr lang="en-US" sz="3000" dirty="0" err="1">
                <a:solidFill>
                  <a:srgbClr val="FF0000"/>
                </a:solidFill>
              </a:rPr>
              <a:t>Harinaka</a:t>
            </a:r>
            <a:r>
              <a:rPr lang="en-US" sz="3000" dirty="0">
                <a:solidFill>
                  <a:srgbClr val="FF0000"/>
                </a:solidFill>
              </a:rPr>
              <a:t> teaches a variety of protective wearable gear that may be made of leather including protective sleeves. Like the claimed invention</a:t>
            </a:r>
            <a:r>
              <a:rPr lang="en-US" sz="3000" dirty="0" smtClean="0">
                <a:solidFill>
                  <a:srgbClr val="FF0000"/>
                </a:solidFill>
              </a:rPr>
              <a:t>, both </a:t>
            </a:r>
            <a:r>
              <a:rPr lang="en-US" sz="3000" dirty="0">
                <a:solidFill>
                  <a:srgbClr val="FF0000"/>
                </a:solidFill>
              </a:rPr>
              <a:t>Sampson and </a:t>
            </a:r>
            <a:r>
              <a:rPr lang="en-US" sz="3000" dirty="0" err="1">
                <a:solidFill>
                  <a:srgbClr val="FF0000"/>
                </a:solidFill>
              </a:rPr>
              <a:t>Harinaka</a:t>
            </a:r>
            <a:r>
              <a:rPr lang="en-US" sz="3000" dirty="0">
                <a:solidFill>
                  <a:srgbClr val="FF0000"/>
                </a:solidFill>
              </a:rPr>
              <a:t> are directed to protective wearable gear. One of ordinary skill in the art would reasonably have expected that substituting the leather as taught by </a:t>
            </a:r>
            <a:r>
              <a:rPr lang="en-US" sz="3000" dirty="0" err="1">
                <a:solidFill>
                  <a:srgbClr val="FF0000"/>
                </a:solidFill>
              </a:rPr>
              <a:t>Harinaka</a:t>
            </a:r>
            <a:r>
              <a:rPr lang="en-US" sz="3000" dirty="0">
                <a:solidFill>
                  <a:srgbClr val="FF0000"/>
                </a:solidFill>
              </a:rPr>
              <a:t> for the armlet material of Sampson would have been within the skill of the art and yielded the predictable result of maintaining the </a:t>
            </a:r>
            <a:r>
              <a:rPr lang="en-US" sz="3000" dirty="0" err="1">
                <a:solidFill>
                  <a:srgbClr val="FF0000"/>
                </a:solidFill>
              </a:rPr>
              <a:t>wearability</a:t>
            </a:r>
            <a:r>
              <a:rPr lang="en-US" sz="3000" dirty="0">
                <a:solidFill>
                  <a:srgbClr val="FF0000"/>
                </a:solidFill>
              </a:rPr>
              <a:t> of the armlet. See MPEP § 2143(I)(B) and § 2143.02. </a:t>
            </a:r>
            <a:r>
              <a:rPr lang="en-US" sz="3000" dirty="0">
                <a:solidFill>
                  <a:srgbClr val="7030A0"/>
                </a:solidFill>
              </a:rPr>
              <a:t>The rejection of claim 1 as obvious over Sampson in view of </a:t>
            </a:r>
            <a:r>
              <a:rPr lang="en-US" sz="3000" dirty="0" err="1">
                <a:solidFill>
                  <a:srgbClr val="7030A0"/>
                </a:solidFill>
              </a:rPr>
              <a:t>Harinaka</a:t>
            </a:r>
            <a:r>
              <a:rPr lang="en-US" sz="3000" dirty="0">
                <a:solidFill>
                  <a:srgbClr val="7030A0"/>
                </a:solidFill>
              </a:rPr>
              <a:t> is, therefore, maintained. </a:t>
            </a:r>
          </a:p>
        </p:txBody>
      </p:sp>
      <p:sp>
        <p:nvSpPr>
          <p:cNvPr id="7" name="Rectangular Callout 6"/>
          <p:cNvSpPr/>
          <p:nvPr/>
        </p:nvSpPr>
        <p:spPr>
          <a:xfrm>
            <a:off x="7606145" y="1091829"/>
            <a:ext cx="1422400" cy="622932"/>
          </a:xfrm>
          <a:prstGeom prst="wedgeRectCallout">
            <a:avLst>
              <a:gd name="adj1" fmla="val -99888"/>
              <a:gd name="adj2" fmla="val 27350"/>
            </a:avLst>
          </a:prstGeom>
          <a:noFill/>
          <a:ln w="12700" cap="flat" cmpd="sng" algn="ctr">
            <a:solidFill>
              <a:srgbClr val="00B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100" b="1" dirty="0">
                <a:solidFill>
                  <a:srgbClr val="00B050"/>
                </a:solidFill>
                <a:effectLst/>
                <a:ea typeface="Calibri" panose="020F0502020204030204" pitchFamily="34" charset="0"/>
                <a:cs typeface="Times New Roman" panose="02020603050405020304" pitchFamily="18" charset="0"/>
              </a:rPr>
              <a:t>ISSUE</a:t>
            </a:r>
            <a:r>
              <a:rPr lang="en-US" sz="1100" dirty="0">
                <a:solidFill>
                  <a:srgbClr val="00B050"/>
                </a:solidFill>
                <a:effectLst/>
                <a:ea typeface="Calibri" panose="020F0502020204030204" pitchFamily="34" charset="0"/>
                <a:cs typeface="Times New Roman" panose="02020603050405020304" pitchFamily="18" charset="0"/>
              </a:rPr>
              <a:t>:  A statement of the attorney’s position.</a:t>
            </a:r>
            <a:endParaRPr lang="en-US" sz="1400" dirty="0">
              <a:effectLst/>
              <a:ea typeface="Calibri" panose="020F0502020204030204" pitchFamily="34" charset="0"/>
              <a:cs typeface="Times New Roman" panose="02020603050405020304" pitchFamily="18" charset="0"/>
            </a:endParaRPr>
          </a:p>
        </p:txBody>
      </p:sp>
      <p:sp>
        <p:nvSpPr>
          <p:cNvPr id="8" name="Rectangular Callout 7"/>
          <p:cNvSpPr/>
          <p:nvPr/>
        </p:nvSpPr>
        <p:spPr>
          <a:xfrm>
            <a:off x="7606145" y="1881868"/>
            <a:ext cx="1390650" cy="915613"/>
          </a:xfrm>
          <a:prstGeom prst="wedgeRectCallout">
            <a:avLst>
              <a:gd name="adj1" fmla="val -71586"/>
              <a:gd name="adj2" fmla="val -51840"/>
            </a:avLst>
          </a:prstGeom>
          <a:noFill/>
          <a:ln w="12700"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100" b="1" dirty="0">
                <a:solidFill>
                  <a:srgbClr val="0070C0"/>
                </a:solidFill>
                <a:effectLst/>
                <a:ea typeface="Calibri" panose="020F0502020204030204" pitchFamily="34" charset="0"/>
                <a:cs typeface="Times New Roman" panose="02020603050405020304" pitchFamily="18" charset="0"/>
              </a:rPr>
              <a:t>RULE</a:t>
            </a:r>
            <a:r>
              <a:rPr lang="en-US" sz="1100" dirty="0">
                <a:solidFill>
                  <a:srgbClr val="0070C0"/>
                </a:solidFill>
                <a:effectLst/>
                <a:ea typeface="Calibri" panose="020F0502020204030204" pitchFamily="34" charset="0"/>
                <a:cs typeface="Times New Roman" panose="02020603050405020304" pitchFamily="18" charset="0"/>
              </a:rPr>
              <a:t>:  </a:t>
            </a:r>
            <a:r>
              <a:rPr lang="en-US" sz="1100" dirty="0" smtClean="0">
                <a:solidFill>
                  <a:srgbClr val="0070C0"/>
                </a:solidFill>
                <a:effectLst/>
                <a:ea typeface="Calibri" panose="020F0502020204030204" pitchFamily="34" charset="0"/>
                <a:cs typeface="Times New Roman" panose="02020603050405020304" pitchFamily="18" charset="0"/>
              </a:rPr>
              <a:t>Second </a:t>
            </a:r>
            <a:r>
              <a:rPr lang="en-US" sz="1100" dirty="0">
                <a:solidFill>
                  <a:srgbClr val="0070C0"/>
                </a:solidFill>
                <a:effectLst/>
                <a:ea typeface="Calibri" panose="020F0502020204030204" pitchFamily="34" charset="0"/>
                <a:cs typeface="Times New Roman" panose="02020603050405020304" pitchFamily="18" charset="0"/>
              </a:rPr>
              <a:t>rule </a:t>
            </a:r>
            <a:r>
              <a:rPr lang="en-US" sz="1100" dirty="0" smtClean="0">
                <a:solidFill>
                  <a:srgbClr val="0070C0"/>
                </a:solidFill>
                <a:effectLst/>
                <a:ea typeface="Calibri" panose="020F0502020204030204" pitchFamily="34" charset="0"/>
                <a:cs typeface="Times New Roman" panose="02020603050405020304" pitchFamily="18" charset="0"/>
              </a:rPr>
              <a:t>to </a:t>
            </a:r>
            <a:r>
              <a:rPr lang="en-US" sz="1100" dirty="0">
                <a:solidFill>
                  <a:srgbClr val="0070C0"/>
                </a:solidFill>
                <a:effectLst/>
                <a:ea typeface="Calibri" panose="020F0502020204030204" pitchFamily="34" charset="0"/>
                <a:cs typeface="Times New Roman" panose="02020603050405020304" pitchFamily="18" charset="0"/>
              </a:rPr>
              <a:t>address the substance of the rejection.  </a:t>
            </a:r>
            <a:endParaRPr lang="en-US" sz="1400" dirty="0">
              <a:effectLst/>
              <a:ea typeface="Calibri" panose="020F0502020204030204" pitchFamily="34" charset="0"/>
              <a:cs typeface="Times New Roman" panose="02020603050405020304" pitchFamily="18" charset="0"/>
            </a:endParaRPr>
          </a:p>
        </p:txBody>
      </p:sp>
      <p:sp>
        <p:nvSpPr>
          <p:cNvPr id="9" name="Rectangular Callout 8"/>
          <p:cNvSpPr/>
          <p:nvPr/>
        </p:nvSpPr>
        <p:spPr>
          <a:xfrm>
            <a:off x="7563715" y="2982985"/>
            <a:ext cx="1428750" cy="1154922"/>
          </a:xfrm>
          <a:prstGeom prst="wedgeRectCallout">
            <a:avLst>
              <a:gd name="adj1" fmla="val -59923"/>
              <a:gd name="adj2" fmla="val -29231"/>
            </a:avLst>
          </a:prstGeom>
          <a:noFill/>
          <a:ln w="127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100" b="1" dirty="0">
                <a:solidFill>
                  <a:srgbClr val="FF0000"/>
                </a:solidFill>
                <a:effectLst/>
                <a:ea typeface="Calibri" panose="020F0502020204030204" pitchFamily="34" charset="0"/>
                <a:cs typeface="Times New Roman" panose="02020603050405020304" pitchFamily="18" charset="0"/>
              </a:rPr>
              <a:t>ANALYSIS</a:t>
            </a:r>
            <a:r>
              <a:rPr lang="en-US" sz="1100" dirty="0">
                <a:solidFill>
                  <a:srgbClr val="FF0000"/>
                </a:solidFill>
                <a:effectLst/>
                <a:ea typeface="Calibri" panose="020F0502020204030204" pitchFamily="34" charset="0"/>
                <a:cs typeface="Times New Roman" panose="02020603050405020304" pitchFamily="18" charset="0"/>
              </a:rPr>
              <a:t>:  </a:t>
            </a:r>
            <a:r>
              <a:rPr lang="en-US" sz="1100" dirty="0" smtClean="0">
                <a:solidFill>
                  <a:srgbClr val="FF0000"/>
                </a:solidFill>
                <a:effectLst/>
                <a:ea typeface="Calibri" panose="020F0502020204030204" pitchFamily="34" charset="0"/>
                <a:cs typeface="Times New Roman" panose="02020603050405020304" pitchFamily="18" charset="0"/>
              </a:rPr>
              <a:t>Brief explanation of </a:t>
            </a:r>
            <a:r>
              <a:rPr lang="en-US" sz="1100" dirty="0">
                <a:solidFill>
                  <a:srgbClr val="FF0000"/>
                </a:solidFill>
                <a:effectLst/>
                <a:ea typeface="Calibri" panose="020F0502020204030204" pitchFamily="34" charset="0"/>
                <a:cs typeface="Times New Roman" panose="02020603050405020304" pitchFamily="18" charset="0"/>
              </a:rPr>
              <a:t>how the Office </a:t>
            </a:r>
            <a:r>
              <a:rPr lang="en-US" sz="1100" dirty="0" smtClean="0">
                <a:solidFill>
                  <a:srgbClr val="FF0000"/>
                </a:solidFill>
                <a:effectLst/>
                <a:ea typeface="Calibri" panose="020F0502020204030204" pitchFamily="34" charset="0"/>
                <a:cs typeface="Times New Roman" panose="02020603050405020304" pitchFamily="18" charset="0"/>
              </a:rPr>
              <a:t>Action showed obviousness of claim 1.  </a:t>
            </a:r>
            <a:endParaRPr lang="en-US" sz="1400" dirty="0">
              <a:effectLst/>
              <a:ea typeface="Calibri" panose="020F0502020204030204" pitchFamily="34" charset="0"/>
              <a:cs typeface="Times New Roman" panose="02020603050405020304" pitchFamily="18" charset="0"/>
            </a:endParaRPr>
          </a:p>
        </p:txBody>
      </p:sp>
      <p:sp>
        <p:nvSpPr>
          <p:cNvPr id="10" name="Rectangular Callout 9"/>
          <p:cNvSpPr/>
          <p:nvPr/>
        </p:nvSpPr>
        <p:spPr>
          <a:xfrm>
            <a:off x="7582765" y="4323411"/>
            <a:ext cx="1409700" cy="974077"/>
          </a:xfrm>
          <a:prstGeom prst="wedgeRectCallout">
            <a:avLst>
              <a:gd name="adj1" fmla="val -81583"/>
              <a:gd name="adj2" fmla="val 4003"/>
            </a:avLst>
          </a:prstGeom>
          <a:noFill/>
          <a:ln w="12700" cap="flat" cmpd="sng" algn="ctr">
            <a:solidFill>
              <a:srgbClr val="7030A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100" b="1" dirty="0">
                <a:solidFill>
                  <a:srgbClr val="7030A0"/>
                </a:solidFill>
                <a:effectLst/>
                <a:ea typeface="Calibri" panose="020F0502020204030204" pitchFamily="34" charset="0"/>
                <a:cs typeface="Times New Roman" panose="02020603050405020304" pitchFamily="18" charset="0"/>
              </a:rPr>
              <a:t>CONCLUSION</a:t>
            </a:r>
            <a:r>
              <a:rPr lang="en-US" sz="1100" dirty="0">
                <a:solidFill>
                  <a:srgbClr val="7030A0"/>
                </a:solidFill>
                <a:effectLst/>
                <a:ea typeface="Calibri" panose="020F0502020204030204" pitchFamily="34" charset="0"/>
                <a:cs typeface="Times New Roman" panose="02020603050405020304" pitchFamily="18" charset="0"/>
              </a:rPr>
              <a:t>:  Brief statement of the conclusion reached by applying the rule.  </a:t>
            </a:r>
            <a:endParaRPr lang="en-US" sz="1400" dirty="0">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2DA454B-C859-4892-B9FA-68B588C9F547}" type="slidenum">
              <a:rPr lang="en-US" smtClean="0"/>
              <a:t>75</a:t>
            </a:fld>
            <a:endParaRPr lang="en-US"/>
          </a:p>
        </p:txBody>
      </p:sp>
      <p:sp>
        <p:nvSpPr>
          <p:cNvPr id="2" name="Date Placeholder 1"/>
          <p:cNvSpPr>
            <a:spLocks noGrp="1"/>
          </p:cNvSpPr>
          <p:nvPr>
            <p:ph type="dt" sz="half" idx="10"/>
          </p:nvPr>
        </p:nvSpPr>
        <p:spPr/>
        <p:txBody>
          <a:bodyPr/>
          <a:lstStyle/>
          <a:p>
            <a:r>
              <a:rPr lang="en-US" smtClean="0"/>
              <a:t>Summer/Fall 2018</a:t>
            </a:r>
            <a:endParaRPr lang="en-US" dirty="0"/>
          </a:p>
        </p:txBody>
      </p:sp>
    </p:spTree>
    <p:extLst>
      <p:ext uri="{BB962C8B-B14F-4D97-AF65-F5344CB8AC3E}">
        <p14:creationId xmlns:p14="http://schemas.microsoft.com/office/powerpoint/2010/main" val="275614558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0326"/>
            <a:ext cx="8229600" cy="533400"/>
          </a:xfrm>
        </p:spPr>
        <p:txBody>
          <a:bodyPr>
            <a:noAutofit/>
          </a:bodyPr>
          <a:lstStyle/>
          <a:p>
            <a:r>
              <a:rPr lang="en-US" sz="3000" dirty="0" smtClean="0"/>
              <a:t>Mechanical Example B</a:t>
            </a:r>
            <a:endParaRPr lang="en-US" sz="3000" dirty="0"/>
          </a:p>
        </p:txBody>
      </p:sp>
      <p:sp>
        <p:nvSpPr>
          <p:cNvPr id="7" name="Content Placeholder 6"/>
          <p:cNvSpPr>
            <a:spLocks noGrp="1"/>
          </p:cNvSpPr>
          <p:nvPr>
            <p:ph sz="half" idx="2"/>
          </p:nvPr>
        </p:nvSpPr>
        <p:spPr>
          <a:xfrm>
            <a:off x="362208" y="913726"/>
            <a:ext cx="6497906" cy="4483106"/>
          </a:xfrm>
        </p:spPr>
        <p:txBody>
          <a:bodyPr>
            <a:noAutofit/>
          </a:bodyPr>
          <a:lstStyle/>
          <a:p>
            <a:r>
              <a:rPr lang="en-US" sz="2200" dirty="0"/>
              <a:t>Please take a few minutes to read the claim, the rejection, and the attorney’s response for </a:t>
            </a:r>
            <a:r>
              <a:rPr lang="en-US" sz="2200" dirty="0">
                <a:solidFill>
                  <a:srgbClr val="002850"/>
                </a:solidFill>
              </a:rPr>
              <a:t/>
            </a:r>
            <a:br>
              <a:rPr lang="en-US" sz="2200" dirty="0">
                <a:solidFill>
                  <a:srgbClr val="002850"/>
                </a:solidFill>
              </a:rPr>
            </a:br>
            <a:r>
              <a:rPr lang="en-US" sz="2200" dirty="0" smtClean="0"/>
              <a:t>Mechanical </a:t>
            </a:r>
            <a:r>
              <a:rPr lang="en-US" sz="2200" dirty="0"/>
              <a:t>Example </a:t>
            </a:r>
            <a:r>
              <a:rPr lang="en-US" sz="2200" dirty="0" smtClean="0"/>
              <a:t>B on </a:t>
            </a:r>
            <a:r>
              <a:rPr lang="en-US" sz="2200" dirty="0"/>
              <a:t>the next several slides.  Then we will discuss the IRAC approach to formulating a reply to the attorney’s arguments. Please assume this is an AIA/FITF case.</a:t>
            </a:r>
            <a:r>
              <a:rPr lang="en-US" sz="2200" dirty="0" smtClean="0"/>
              <a:t>  </a:t>
            </a:r>
            <a:r>
              <a:rPr lang="en-US" sz="2200" dirty="0"/>
              <a:t/>
            </a:r>
            <a:br>
              <a:rPr lang="en-US" sz="2200" dirty="0"/>
            </a:br>
            <a:endParaRPr lang="en-US" sz="1800" dirty="0" smtClean="0"/>
          </a:p>
          <a:p>
            <a:r>
              <a:rPr lang="en-US" sz="2200" dirty="0" smtClean="0"/>
              <a:t>The </a:t>
            </a:r>
            <a:r>
              <a:rPr lang="en-US" sz="2200" dirty="0"/>
              <a:t>LAW III materials have been designed to stand alone. Although LAW III builds on LAW I and LAW II, it is not necessary to have completed the first two modules in order to participate in this </a:t>
            </a:r>
            <a:r>
              <a:rPr lang="en-US" sz="2200" dirty="0" smtClean="0"/>
              <a:t>training.</a:t>
            </a:r>
            <a:endParaRPr lang="en-US" sz="2200" dirty="0"/>
          </a:p>
        </p:txBody>
      </p:sp>
      <p:pic>
        <p:nvPicPr>
          <p:cNvPr id="1026" name="Picture 2" descr="Library icon"/>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6893838" y="2209126"/>
            <a:ext cx="1792962" cy="179296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6553200" y="5297488"/>
            <a:ext cx="2133600" cy="303212"/>
          </a:xfrm>
        </p:spPr>
        <p:txBody>
          <a:bodyPr/>
          <a:lstStyle/>
          <a:p>
            <a:fld id="{92DA454B-C859-4892-B9FA-68B588C9F547}" type="slidenum">
              <a:rPr lang="en-US" smtClean="0">
                <a:solidFill>
                  <a:prstClr val="black">
                    <a:tint val="75000"/>
                  </a:prstClr>
                </a:solidFill>
              </a:rPr>
              <a:pPr/>
              <a:t>76</a:t>
            </a:fld>
            <a:endParaRPr lang="en-US">
              <a:solidFill>
                <a:prstClr val="black">
                  <a:tint val="75000"/>
                </a:prstClr>
              </a:solidFill>
            </a:endParaRPr>
          </a:p>
        </p:txBody>
      </p:sp>
      <p:sp>
        <p:nvSpPr>
          <p:cNvPr id="2" name="Date Placeholder 1"/>
          <p:cNvSpPr>
            <a:spLocks noGrp="1"/>
          </p:cNvSpPr>
          <p:nvPr>
            <p:ph type="dt" sz="half" idx="10"/>
          </p:nvPr>
        </p:nvSpPr>
        <p:spPr>
          <a:xfrm>
            <a:off x="457200" y="5297488"/>
            <a:ext cx="2133600" cy="303212"/>
          </a:xfrm>
        </p:spPr>
        <p:txBody>
          <a:bodyPr/>
          <a:lstStyle/>
          <a:p>
            <a:r>
              <a:rPr lang="en-US" smtClean="0">
                <a:solidFill>
                  <a:prstClr val="black">
                    <a:tint val="75000"/>
                  </a:prstClr>
                </a:solidFill>
              </a:rPr>
              <a:t>Summer/Fall 2018</a:t>
            </a:r>
            <a:endParaRPr lang="en-US" dirty="0">
              <a:solidFill>
                <a:prstClr val="black">
                  <a:tint val="75000"/>
                </a:prstClr>
              </a:solidFill>
            </a:endParaRPr>
          </a:p>
        </p:txBody>
      </p:sp>
    </p:spTree>
    <p:extLst>
      <p:ext uri="{BB962C8B-B14F-4D97-AF65-F5344CB8AC3E}">
        <p14:creationId xmlns:p14="http://schemas.microsoft.com/office/powerpoint/2010/main" val="427040650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620000" y="239325"/>
            <a:ext cx="1366336" cy="276999"/>
          </a:xfrm>
          <a:prstGeom prst="rect">
            <a:avLst/>
          </a:prstGeom>
          <a:noFill/>
        </p:spPr>
        <p:txBody>
          <a:bodyPr wrap="none" rtlCol="0">
            <a:spAutoFit/>
          </a:bodyPr>
          <a:lstStyle/>
          <a:p>
            <a:r>
              <a:rPr lang="en-US" sz="1200" dirty="0" smtClean="0"/>
              <a:t>Worksheet Pg. 29</a:t>
            </a:r>
            <a:endParaRPr lang="en-US" sz="1200" dirty="0"/>
          </a:p>
        </p:txBody>
      </p:sp>
      <p:sp>
        <p:nvSpPr>
          <p:cNvPr id="5" name="Title 4"/>
          <p:cNvSpPr>
            <a:spLocks noGrp="1"/>
          </p:cNvSpPr>
          <p:nvPr>
            <p:ph type="title"/>
          </p:nvPr>
        </p:nvSpPr>
        <p:spPr>
          <a:xfrm>
            <a:off x="457200" y="377825"/>
            <a:ext cx="8229600" cy="574675"/>
          </a:xfrm>
        </p:spPr>
        <p:txBody>
          <a:bodyPr>
            <a:noAutofit/>
          </a:bodyPr>
          <a:lstStyle/>
          <a:p>
            <a:r>
              <a:rPr lang="en-US" sz="3000" dirty="0" smtClean="0"/>
              <a:t>Mechanical Example B:</a:t>
            </a:r>
            <a:endParaRPr lang="en-US" sz="3000" dirty="0"/>
          </a:p>
        </p:txBody>
      </p:sp>
      <p:sp>
        <p:nvSpPr>
          <p:cNvPr id="3" name="Content Placeholder 2"/>
          <p:cNvSpPr>
            <a:spLocks noGrp="1"/>
          </p:cNvSpPr>
          <p:nvPr>
            <p:ph type="body" idx="1"/>
          </p:nvPr>
        </p:nvSpPr>
        <p:spPr>
          <a:xfrm>
            <a:off x="457208" y="881692"/>
            <a:ext cx="4040189" cy="359826"/>
          </a:xfrm>
        </p:spPr>
        <p:txBody>
          <a:bodyPr>
            <a:noAutofit/>
          </a:bodyPr>
          <a:lstStyle/>
          <a:p>
            <a:pPr marL="285739" indent="-285739" algn="ctr"/>
            <a:r>
              <a:rPr lang="en-US" sz="2000" dirty="0" smtClean="0">
                <a:latin typeface="+mn-lt"/>
              </a:rPr>
              <a:t>Claim 1</a:t>
            </a:r>
            <a:endParaRPr lang="en-US" sz="2000" dirty="0">
              <a:latin typeface="+mn-lt"/>
            </a:endParaRPr>
          </a:p>
        </p:txBody>
      </p:sp>
      <p:sp>
        <p:nvSpPr>
          <p:cNvPr id="7" name="Content Placeholder 6"/>
          <p:cNvSpPr>
            <a:spLocks noGrp="1"/>
          </p:cNvSpPr>
          <p:nvPr>
            <p:ph sz="half" idx="2"/>
          </p:nvPr>
        </p:nvSpPr>
        <p:spPr>
          <a:xfrm>
            <a:off x="457208" y="1171691"/>
            <a:ext cx="4040189" cy="4070165"/>
          </a:xfrm>
        </p:spPr>
        <p:txBody>
          <a:bodyPr>
            <a:noAutofit/>
          </a:bodyPr>
          <a:lstStyle/>
          <a:p>
            <a:pPr marL="176213" indent="-176213">
              <a:buAutoNum type="arabicPeriod"/>
            </a:pPr>
            <a:r>
              <a:rPr lang="en-US" sz="1100" dirty="0">
                <a:latin typeface="+mn-lt"/>
              </a:rPr>
              <a:t>A microscope slide handling system comprising: </a:t>
            </a:r>
          </a:p>
          <a:p>
            <a:pPr marL="0" indent="0" defTabSz="290513">
              <a:buNone/>
            </a:pPr>
            <a:r>
              <a:rPr lang="en-US" sz="1100" dirty="0">
                <a:latin typeface="+mn-lt"/>
              </a:rPr>
              <a:t>	a plurality of slide supports, each support comprising a surface to support a microscope slide and a heating element that underlies the surface so as to transfer heat to a microscope slide resting on the surface;</a:t>
            </a:r>
          </a:p>
          <a:p>
            <a:pPr marL="0" indent="0" defTabSz="290513">
              <a:buNone/>
            </a:pPr>
            <a:r>
              <a:rPr lang="en-US" sz="1100" dirty="0">
                <a:latin typeface="+mn-lt"/>
              </a:rPr>
              <a:t>	at least one reagent dispenser that can dispense a liquid reagent onto a microscope slide on one of the slide supports; </a:t>
            </a:r>
          </a:p>
          <a:p>
            <a:pPr marL="0" indent="0" defTabSz="290513">
              <a:buNone/>
            </a:pPr>
            <a:r>
              <a:rPr lang="en-US" sz="1100" dirty="0">
                <a:latin typeface="+mn-lt"/>
              </a:rPr>
              <a:t>	a movable carriage that causes the reagent dispenser to be aligned over a desired microscope slide on one of the slide supports, so that reagent dispensed out of the reagent dispenser drops onto an underlying microscope slide on one of the slide supports; and</a:t>
            </a:r>
          </a:p>
          <a:p>
            <a:pPr marL="0" indent="0" defTabSz="290513">
              <a:buNone/>
            </a:pPr>
            <a:r>
              <a:rPr lang="en-US" sz="1100" dirty="0">
                <a:latin typeface="+mn-lt"/>
              </a:rPr>
              <a:t>	a control system programmed with instructions for applying reagents and heat to a plurality of microscope slides bearing biological samples, wherein the control system issues commands to cause relative motion between the reagent dispenser and a microscope slide on one of the slide supports so that the reagent dispenser is aligned over the microscope slide on one of the slide supports and issues commands to cause the heating elements to heat at specified times, the control system controlling heating of one heating element to a different temperature than another.</a:t>
            </a:r>
          </a:p>
        </p:txBody>
      </p:sp>
      <p:sp>
        <p:nvSpPr>
          <p:cNvPr id="8" name="Text Placeholder 7"/>
          <p:cNvSpPr>
            <a:spLocks noGrp="1"/>
          </p:cNvSpPr>
          <p:nvPr>
            <p:ph type="body" sz="quarter" idx="3"/>
          </p:nvPr>
        </p:nvSpPr>
        <p:spPr>
          <a:xfrm>
            <a:off x="4645028" y="896514"/>
            <a:ext cx="4041774" cy="359826"/>
          </a:xfrm>
        </p:spPr>
        <p:txBody>
          <a:bodyPr>
            <a:noAutofit/>
          </a:bodyPr>
          <a:lstStyle/>
          <a:p>
            <a:pPr algn="ctr"/>
            <a:r>
              <a:rPr lang="en-US" sz="2000" dirty="0" smtClean="0">
                <a:latin typeface="+mn-lt"/>
              </a:rPr>
              <a:t>References</a:t>
            </a:r>
            <a:endParaRPr lang="en-US" sz="2000" dirty="0">
              <a:latin typeface="+mn-lt"/>
            </a:endParaRPr>
          </a:p>
        </p:txBody>
      </p:sp>
      <p:sp>
        <p:nvSpPr>
          <p:cNvPr id="9" name="Content Placeholder 8"/>
          <p:cNvSpPr>
            <a:spLocks noGrp="1"/>
          </p:cNvSpPr>
          <p:nvPr>
            <p:ph sz="quarter" idx="4"/>
          </p:nvPr>
        </p:nvSpPr>
        <p:spPr>
          <a:xfrm>
            <a:off x="4645028" y="1228346"/>
            <a:ext cx="4041774" cy="4205247"/>
          </a:xfrm>
        </p:spPr>
        <p:txBody>
          <a:bodyPr>
            <a:normAutofit fontScale="62500" lnSpcReduction="20000"/>
          </a:bodyPr>
          <a:lstStyle/>
          <a:p>
            <a:pPr marL="176213" indent="-176213">
              <a:buFont typeface="Arial" panose="020B0604020202020204" pitchFamily="34" charset="0"/>
              <a:buChar char="•"/>
            </a:pPr>
            <a:r>
              <a:rPr lang="en-US" sz="1800" dirty="0">
                <a:latin typeface="+mn-lt"/>
              </a:rPr>
              <a:t>Varma teaches a microscope slide handling system that comprises a program which includes instructions for selectively applying heat to a plurality of microscope slides.  The microscope slides may be used for biological samples.  Varma also teaches a plurality of slide supports that contain heating elements as claimed, as well as a control system to cause the heating elements to heat at times and temperatures specified by the program.  Varma states that the program may be configured such that the various heating elements may be at different temperatures from each other.  The microscope slide handling system of Varma may be used when specimens mounted on slides are to be stained, and this process involves delivery of liquid reagents to the slides.  </a:t>
            </a:r>
            <a:r>
              <a:rPr lang="en-US" sz="1800" dirty="0" smtClean="0">
                <a:latin typeface="+mn-lt"/>
              </a:rPr>
              <a:t>Varma </a:t>
            </a:r>
            <a:r>
              <a:rPr lang="en-US" sz="1800" dirty="0">
                <a:latin typeface="+mn-lt"/>
              </a:rPr>
              <a:t>does not teach a reagent dispenser with a moveable carriage as a component of the microscope slide handling system.  </a:t>
            </a:r>
            <a:endParaRPr lang="en-US" sz="1800" dirty="0" smtClean="0">
              <a:latin typeface="+mn-lt"/>
            </a:endParaRPr>
          </a:p>
          <a:p>
            <a:pPr marL="0" indent="0">
              <a:buNone/>
            </a:pPr>
            <a:endParaRPr lang="en-US" sz="1800" dirty="0">
              <a:latin typeface="+mn-lt"/>
            </a:endParaRPr>
          </a:p>
          <a:p>
            <a:pPr marL="176213" indent="-176213">
              <a:buFont typeface="Arial" panose="020B0604020202020204" pitchFamily="34" charset="0"/>
              <a:buChar char="•"/>
            </a:pPr>
            <a:r>
              <a:rPr lang="en-US" sz="1800" dirty="0" smtClean="0">
                <a:latin typeface="+mn-lt"/>
              </a:rPr>
              <a:t>Reynolds </a:t>
            </a:r>
            <a:r>
              <a:rPr lang="en-US" sz="1800" dirty="0">
                <a:latin typeface="+mn-lt"/>
              </a:rPr>
              <a:t>teaches an automated dispensing apparatus for dispensing chemical reagents and other liquids onto one or more members of an array of substrates, as well as methods particularly adapted for dispensing precise quantities of chemical reagents onto a receptive membrane, such as to form a diagnostic test strip.  The dispensing apparatus of Reynolds includes a movable carriage that aligns the reagent dispenser over a desired substrate, in accordance with a control program, so that the reagent is delivered onto a desired substrate.  </a:t>
            </a:r>
          </a:p>
        </p:txBody>
      </p:sp>
      <p:sp>
        <p:nvSpPr>
          <p:cNvPr id="4" name="Slide Number Placeholder 3"/>
          <p:cNvSpPr>
            <a:spLocks noGrp="1"/>
          </p:cNvSpPr>
          <p:nvPr>
            <p:ph type="sldNum" sz="quarter" idx="12"/>
          </p:nvPr>
        </p:nvSpPr>
        <p:spPr>
          <a:xfrm>
            <a:off x="6553200" y="5297488"/>
            <a:ext cx="2133600" cy="303212"/>
          </a:xfrm>
        </p:spPr>
        <p:txBody>
          <a:bodyPr/>
          <a:lstStyle/>
          <a:p>
            <a:pPr>
              <a:defRPr/>
            </a:pPr>
            <a:fld id="{D811F31F-B81F-4B55-A1FC-51083BA42040}" type="slidenum">
              <a:rPr lang="en-US" smtClean="0">
                <a:solidFill>
                  <a:srgbClr val="808080"/>
                </a:solidFill>
              </a:rPr>
              <a:pPr>
                <a:defRPr/>
              </a:pPr>
              <a:t>77</a:t>
            </a:fld>
            <a:endParaRPr lang="en-US" dirty="0">
              <a:solidFill>
                <a:srgbClr val="808080"/>
              </a:solidFill>
            </a:endParaRPr>
          </a:p>
        </p:txBody>
      </p:sp>
      <p:sp>
        <p:nvSpPr>
          <p:cNvPr id="2" name="Date Placeholder 1"/>
          <p:cNvSpPr>
            <a:spLocks noGrp="1"/>
          </p:cNvSpPr>
          <p:nvPr>
            <p:ph type="dt" sz="half" idx="10"/>
          </p:nvPr>
        </p:nvSpPr>
        <p:spPr>
          <a:xfrm>
            <a:off x="457200" y="5297488"/>
            <a:ext cx="2133600" cy="303212"/>
          </a:xfrm>
        </p:spPr>
        <p:txBody>
          <a:bodyPr/>
          <a:lstStyle/>
          <a:p>
            <a:pPr>
              <a:defRPr/>
            </a:pPr>
            <a:r>
              <a:rPr lang="en-US" smtClean="0"/>
              <a:t>Summer/Fall 2018</a:t>
            </a:r>
            <a:endParaRPr lang="en-US" dirty="0"/>
          </a:p>
        </p:txBody>
      </p:sp>
    </p:spTree>
    <p:extLst>
      <p:ext uri="{BB962C8B-B14F-4D97-AF65-F5344CB8AC3E}">
        <p14:creationId xmlns:p14="http://schemas.microsoft.com/office/powerpoint/2010/main" val="941055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717924" y="229389"/>
            <a:ext cx="1366336" cy="276999"/>
          </a:xfrm>
          <a:prstGeom prst="rect">
            <a:avLst/>
          </a:prstGeom>
          <a:noFill/>
        </p:spPr>
        <p:txBody>
          <a:bodyPr wrap="none" rtlCol="0">
            <a:spAutoFit/>
          </a:bodyPr>
          <a:lstStyle/>
          <a:p>
            <a:r>
              <a:rPr lang="en-US" sz="1200" dirty="0" smtClean="0"/>
              <a:t>Worksheet Pg. 29</a:t>
            </a:r>
            <a:endParaRPr lang="en-US" sz="1200" dirty="0"/>
          </a:p>
        </p:txBody>
      </p:sp>
      <p:sp>
        <p:nvSpPr>
          <p:cNvPr id="3" name="Title 2"/>
          <p:cNvSpPr>
            <a:spLocks noGrp="1"/>
          </p:cNvSpPr>
          <p:nvPr>
            <p:ph type="title"/>
          </p:nvPr>
        </p:nvSpPr>
        <p:spPr>
          <a:xfrm>
            <a:off x="304800" y="342900"/>
            <a:ext cx="8704118" cy="533400"/>
          </a:xfrm>
        </p:spPr>
        <p:txBody>
          <a:bodyPr>
            <a:noAutofit/>
          </a:bodyPr>
          <a:lstStyle/>
          <a:p>
            <a:r>
              <a:rPr lang="en-US" sz="3000" dirty="0" smtClean="0"/>
              <a:t>Mechanical Example B: Examiner’s Rejection </a:t>
            </a:r>
            <a:endParaRPr lang="en-US" sz="3000" dirty="0"/>
          </a:p>
        </p:txBody>
      </p:sp>
      <p:sp>
        <p:nvSpPr>
          <p:cNvPr id="2" name="Content Placeholder 1"/>
          <p:cNvSpPr>
            <a:spLocks noGrp="1"/>
          </p:cNvSpPr>
          <p:nvPr>
            <p:ph idx="1"/>
          </p:nvPr>
        </p:nvSpPr>
        <p:spPr>
          <a:xfrm>
            <a:off x="304802" y="989811"/>
            <a:ext cx="8534400" cy="4307677"/>
          </a:xfrm>
        </p:spPr>
        <p:txBody>
          <a:bodyPr>
            <a:normAutofit fontScale="70000" lnSpcReduction="20000"/>
          </a:bodyPr>
          <a:lstStyle/>
          <a:p>
            <a:pPr marL="0" indent="0">
              <a:buNone/>
            </a:pPr>
            <a:r>
              <a:rPr lang="en-US" sz="2000" dirty="0"/>
              <a:t>Claim 1 is rejected under 35 U.S.C. 103 as being unpatentable over Varma in view of Reynolds.</a:t>
            </a:r>
          </a:p>
          <a:p>
            <a:pPr marL="0" indent="0" defTabSz="228600">
              <a:buNone/>
            </a:pPr>
            <a:r>
              <a:rPr lang="en-US" sz="2000" dirty="0"/>
              <a:t>	Varma teaches a microscope slide handling system that comprises a program which includes instructions for selectively applying heat to a plurality of microscope </a:t>
            </a:r>
            <a:r>
              <a:rPr lang="en-US" sz="2000" dirty="0" smtClean="0"/>
              <a:t>slides (col. 2, lines 3-7).  </a:t>
            </a:r>
            <a:r>
              <a:rPr lang="en-US" sz="2000" dirty="0"/>
              <a:t>The microscope slides may be used for biological </a:t>
            </a:r>
            <a:r>
              <a:rPr lang="en-US" sz="2000" dirty="0" smtClean="0"/>
              <a:t>samples (col. 2,  lines 24-27).  </a:t>
            </a:r>
            <a:r>
              <a:rPr lang="en-US" sz="2000" dirty="0"/>
              <a:t>Varma also teaches a plurality of slide supports that contain heating elements as claimed, as well as a control system to cause the heating elements to heat at times and temperatures specified by the </a:t>
            </a:r>
            <a:r>
              <a:rPr lang="en-US" sz="2000" dirty="0" smtClean="0"/>
              <a:t>program (col. 4, lines 2-8).  </a:t>
            </a:r>
            <a:r>
              <a:rPr lang="en-US" sz="2000" dirty="0"/>
              <a:t>Varma states that the program may be configured such that the various heating elements may be at different temperatures from each </a:t>
            </a:r>
            <a:r>
              <a:rPr lang="en-US" sz="2000" dirty="0" smtClean="0"/>
              <a:t>other (col. 10, lines 4-18).  </a:t>
            </a:r>
            <a:r>
              <a:rPr lang="en-US" sz="2000" dirty="0"/>
              <a:t>The microscope slide handling system of Varma may be used when specimens mounted on slides are to be stained, and this process involves delivery of liquid reagents to the </a:t>
            </a:r>
            <a:r>
              <a:rPr lang="en-US" sz="2000" dirty="0" smtClean="0"/>
              <a:t>slides (col. 4, lines 7-10).   </a:t>
            </a:r>
            <a:endParaRPr lang="en-US" sz="2000" dirty="0"/>
          </a:p>
          <a:p>
            <a:pPr marL="0" indent="0" defTabSz="228600">
              <a:buNone/>
            </a:pPr>
            <a:r>
              <a:rPr lang="en-US" sz="2000" dirty="0"/>
              <a:t>	Varma does not teach a reagent dispenser with a moveable carriage as a component of the microscope slide handling system.  </a:t>
            </a:r>
          </a:p>
          <a:p>
            <a:pPr marL="0" indent="0" defTabSz="228600">
              <a:buNone/>
            </a:pPr>
            <a:r>
              <a:rPr lang="en-US" sz="2000" dirty="0"/>
              <a:t>	Reynolds teaches an automated dispensing apparatus for dispensing chemical reagents and other liquids onto one or more members of an array of substrates, as well as methods particularly adapted for dispensing precise quantities of chemical reagents onto a receptive membrane, such as to form a diagnostic test </a:t>
            </a:r>
            <a:r>
              <a:rPr lang="en-US" sz="2000" dirty="0" smtClean="0"/>
              <a:t>strip (col. 4, lines 34-68).  </a:t>
            </a:r>
            <a:r>
              <a:rPr lang="en-US" sz="2000" dirty="0"/>
              <a:t>The dispensing apparatus of Reynolds includes a movable carriage that aligns the reagent dispenser over a desired substrate, in accordance with a control program, so that the reagent is delivered onto a desired </a:t>
            </a:r>
            <a:r>
              <a:rPr lang="en-US" sz="2000" dirty="0" smtClean="0"/>
              <a:t>substrate (col. 3, lines 2-12).  </a:t>
            </a:r>
            <a:endParaRPr lang="en-US" sz="2000" dirty="0"/>
          </a:p>
          <a:p>
            <a:pPr marL="0" indent="0" defTabSz="228600">
              <a:buNone/>
            </a:pPr>
            <a:r>
              <a:rPr lang="en-US" sz="2000" dirty="0"/>
              <a:t>	It would have been obvious for a person of ordinary skill in the art </a:t>
            </a:r>
            <a:r>
              <a:rPr lang="en-US" sz="2000" dirty="0" smtClean="0"/>
              <a:t>before the </a:t>
            </a:r>
            <a:r>
              <a:rPr lang="en-US" sz="2000" dirty="0"/>
              <a:t>effective filing date of the claimed </a:t>
            </a:r>
            <a:r>
              <a:rPr lang="en-US" sz="2000" dirty="0" smtClean="0"/>
              <a:t>invention </a:t>
            </a:r>
            <a:r>
              <a:rPr lang="en-US" sz="2000" dirty="0"/>
              <a:t>to incorporate the dispensing apparatus of Reynolds into the microscope handling system of Varma.  A person of ordinary skill would have been motivated to do so, with a reasonable expectation of success, for the purpose of automating the process of staining biological specimens on slides, while ensuring delivery of an accurate amount of the staining reagent. </a:t>
            </a:r>
          </a:p>
        </p:txBody>
      </p:sp>
      <p:sp>
        <p:nvSpPr>
          <p:cNvPr id="6" name="Slide Number Placeholder 5"/>
          <p:cNvSpPr>
            <a:spLocks noGrp="1"/>
          </p:cNvSpPr>
          <p:nvPr>
            <p:ph type="sldNum" sz="quarter" idx="12"/>
          </p:nvPr>
        </p:nvSpPr>
        <p:spPr/>
        <p:txBody>
          <a:bodyPr/>
          <a:lstStyle/>
          <a:p>
            <a:fld id="{92DA454B-C859-4892-B9FA-68B588C9F547}" type="slidenum">
              <a:rPr lang="en-US" smtClean="0">
                <a:solidFill>
                  <a:prstClr val="black">
                    <a:tint val="75000"/>
                  </a:prstClr>
                </a:solidFill>
              </a:rPr>
              <a:pPr/>
              <a:t>78</a:t>
            </a:fld>
            <a:endParaRPr lang="en-US">
              <a:solidFill>
                <a:prstClr val="black">
                  <a:tint val="75000"/>
                </a:prstClr>
              </a:solidFill>
            </a:endParaRPr>
          </a:p>
        </p:txBody>
      </p:sp>
      <p:sp>
        <p:nvSpPr>
          <p:cNvPr id="4" name="Date Placeholder 3"/>
          <p:cNvSpPr>
            <a:spLocks noGrp="1"/>
          </p:cNvSpPr>
          <p:nvPr>
            <p:ph type="dt" sz="half" idx="10"/>
          </p:nvPr>
        </p:nvSpPr>
        <p:spPr>
          <a:xfrm>
            <a:off x="457200" y="5297488"/>
            <a:ext cx="1447800" cy="303212"/>
          </a:xfrm>
        </p:spPr>
        <p:txBody>
          <a:bodyPr/>
          <a:lstStyle/>
          <a:p>
            <a:r>
              <a:rPr lang="en-US" smtClean="0">
                <a:solidFill>
                  <a:prstClr val="black">
                    <a:tint val="75000"/>
                  </a:prstClr>
                </a:solidFill>
              </a:rPr>
              <a:t>Summer/Fall 2018</a:t>
            </a:r>
            <a:endParaRPr lang="en-US" dirty="0">
              <a:solidFill>
                <a:prstClr val="black">
                  <a:tint val="75000"/>
                </a:prstClr>
              </a:solidFill>
            </a:endParaRPr>
          </a:p>
        </p:txBody>
      </p:sp>
    </p:spTree>
    <p:extLst>
      <p:ext uri="{BB962C8B-B14F-4D97-AF65-F5344CB8AC3E}">
        <p14:creationId xmlns:p14="http://schemas.microsoft.com/office/powerpoint/2010/main" val="76132031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777664" y="229389"/>
            <a:ext cx="1366336" cy="276999"/>
          </a:xfrm>
          <a:prstGeom prst="rect">
            <a:avLst/>
          </a:prstGeom>
          <a:noFill/>
        </p:spPr>
        <p:txBody>
          <a:bodyPr wrap="none" rtlCol="0">
            <a:spAutoFit/>
          </a:bodyPr>
          <a:lstStyle/>
          <a:p>
            <a:r>
              <a:rPr lang="en-US" sz="1200" dirty="0" smtClean="0"/>
              <a:t>Worksheet Pg. 30</a:t>
            </a:r>
            <a:endParaRPr lang="en-US" sz="1200" dirty="0"/>
          </a:p>
        </p:txBody>
      </p:sp>
      <p:sp>
        <p:nvSpPr>
          <p:cNvPr id="2" name="Title 1"/>
          <p:cNvSpPr>
            <a:spLocks noGrp="1"/>
          </p:cNvSpPr>
          <p:nvPr>
            <p:ph type="title"/>
          </p:nvPr>
        </p:nvSpPr>
        <p:spPr>
          <a:xfrm>
            <a:off x="477981" y="314825"/>
            <a:ext cx="8447809" cy="522017"/>
          </a:xfrm>
        </p:spPr>
        <p:txBody>
          <a:bodyPr>
            <a:noAutofit/>
          </a:bodyPr>
          <a:lstStyle/>
          <a:p>
            <a:r>
              <a:rPr lang="en-US" sz="3000" dirty="0" smtClean="0"/>
              <a:t>Mechanical </a:t>
            </a:r>
            <a:r>
              <a:rPr lang="en-US" sz="3000" dirty="0"/>
              <a:t>Example </a:t>
            </a:r>
            <a:r>
              <a:rPr lang="en-US" sz="3000" dirty="0" smtClean="0"/>
              <a:t>B: Attorney’s Response</a:t>
            </a:r>
            <a:endParaRPr lang="en-US" sz="3000" u="sng" dirty="0"/>
          </a:p>
        </p:txBody>
      </p:sp>
      <p:sp>
        <p:nvSpPr>
          <p:cNvPr id="3" name="Content Placeholder 2"/>
          <p:cNvSpPr>
            <a:spLocks noGrp="1"/>
          </p:cNvSpPr>
          <p:nvPr>
            <p:ph sz="half" idx="1"/>
          </p:nvPr>
        </p:nvSpPr>
        <p:spPr>
          <a:xfrm>
            <a:off x="477981" y="836842"/>
            <a:ext cx="4114800" cy="4460646"/>
          </a:xfrm>
        </p:spPr>
        <p:txBody>
          <a:bodyPr>
            <a:noAutofit/>
          </a:bodyPr>
          <a:lstStyle/>
          <a:p>
            <a:pPr marL="0" indent="0" defTabSz="114300">
              <a:buNone/>
            </a:pPr>
            <a:r>
              <a:rPr lang="en-US" sz="1100" dirty="0" smtClean="0"/>
              <a:t>	The </a:t>
            </a:r>
            <a:r>
              <a:rPr lang="en-US" sz="1100" dirty="0"/>
              <a:t>Examiner rejected claim 1 under 35 U.S.C. § 103 as obvious over Varma in view of Reynolds reference.  The applicant respectfully asserts that the Examiner has improperly combined non-analogous references in the present rejection.  </a:t>
            </a:r>
          </a:p>
          <a:p>
            <a:pPr marL="0" indent="0" defTabSz="114300">
              <a:buNone/>
            </a:pPr>
            <a:r>
              <a:rPr lang="en-US" sz="1100" dirty="0" smtClean="0"/>
              <a:t>	The </a:t>
            </a:r>
            <a:r>
              <a:rPr lang="en-US" sz="1100" dirty="0"/>
              <a:t>burden of establishing a </a:t>
            </a:r>
            <a:r>
              <a:rPr lang="en-US" sz="1100" i="1" dirty="0"/>
              <a:t>prima facie </a:t>
            </a:r>
            <a:r>
              <a:rPr lang="en-US" sz="1100" dirty="0"/>
              <a:t>case of obviousness falls on the Examiner.  </a:t>
            </a:r>
            <a:r>
              <a:rPr lang="en-US" sz="1100" i="1" dirty="0"/>
              <a:t>Ex parte Wolters</a:t>
            </a:r>
            <a:r>
              <a:rPr lang="en-US" sz="1100" dirty="0"/>
              <a:t>, 214 USPQ 735 (BPAI 1979). To establish </a:t>
            </a:r>
            <a:r>
              <a:rPr lang="en-US" sz="1100" i="1" dirty="0"/>
              <a:t>prima facie </a:t>
            </a:r>
            <a:r>
              <a:rPr lang="en-US" sz="1100" dirty="0"/>
              <a:t>obviousness of a claimed invention, all the claim limitations must be taught or suggested by the prior art.  </a:t>
            </a:r>
            <a:r>
              <a:rPr lang="en-US" sz="1100" i="1" dirty="0"/>
              <a:t>In re </a:t>
            </a:r>
            <a:r>
              <a:rPr lang="en-US" sz="1100" i="1" dirty="0" err="1"/>
              <a:t>Royka</a:t>
            </a:r>
            <a:r>
              <a:rPr lang="en-US" sz="1100" dirty="0"/>
              <a:t>, 180 USPQ 580 (CCPA 1974).  However, a claimed invention composed of several elements is not proved obvious merely by demonstrating that each of its elements was, independently, known in the prior art.  </a:t>
            </a:r>
            <a:r>
              <a:rPr lang="en-US" sz="1100" i="1" dirty="0"/>
              <a:t>KSR Int’l Co. v. Teleflex Inc.</a:t>
            </a:r>
            <a:r>
              <a:rPr lang="en-US" sz="1100" dirty="0"/>
              <a:t>, 127 </a:t>
            </a:r>
            <a:r>
              <a:rPr lang="en-US" sz="1100" dirty="0" err="1"/>
              <a:t>S.Ct</a:t>
            </a:r>
            <a:r>
              <a:rPr lang="en-US" sz="1100" dirty="0"/>
              <a:t>. 1727, 1741 (2007).  The </a:t>
            </a:r>
            <a:r>
              <a:rPr lang="en-US" sz="1100" i="1" dirty="0"/>
              <a:t>KSR</a:t>
            </a:r>
            <a:r>
              <a:rPr lang="en-US" sz="1100" dirty="0"/>
              <a:t> court stated that “it can be important to identify a reason that would have prompted a person of ordinary skill in the relevant field to combine the elements in the way the claimed new invention does ... because inventions in most, if not all, instances rely upon building blocks long since uncovered, and claimed discoveries almost of necessity will be combinations of what, in some sense, is already known.” </a:t>
            </a:r>
            <a:r>
              <a:rPr lang="en-US" sz="1100" i="1" dirty="0"/>
              <a:t> Id</a:t>
            </a:r>
            <a:r>
              <a:rPr lang="en-US" sz="1100" dirty="0"/>
              <a:t>. Specifically, there must be some articulated reasoning with a rational underpinning to support a conclusion of obviousness; a conclusory statement will not suffice.  </a:t>
            </a:r>
            <a:r>
              <a:rPr lang="en-US" sz="1100" i="1" dirty="0"/>
              <a:t>In re Kahn, </a:t>
            </a:r>
            <a:r>
              <a:rPr lang="en-US" sz="1100" dirty="0"/>
              <a:t>441 F.3d 977, 988 (Fed. Cir. 2006).  </a:t>
            </a:r>
          </a:p>
        </p:txBody>
      </p:sp>
      <p:sp>
        <p:nvSpPr>
          <p:cNvPr id="4" name="Content Placeholder 3"/>
          <p:cNvSpPr>
            <a:spLocks noGrp="1"/>
          </p:cNvSpPr>
          <p:nvPr>
            <p:ph sz="half" idx="2"/>
          </p:nvPr>
        </p:nvSpPr>
        <p:spPr>
          <a:xfrm>
            <a:off x="4526973" y="836842"/>
            <a:ext cx="4152900" cy="4763858"/>
          </a:xfrm>
        </p:spPr>
        <p:txBody>
          <a:bodyPr>
            <a:noAutofit/>
          </a:bodyPr>
          <a:lstStyle/>
          <a:p>
            <a:pPr marL="0" indent="0">
              <a:buNone/>
            </a:pPr>
            <a:r>
              <a:rPr lang="en-US" sz="1100" dirty="0"/>
              <a:t>Indeed, the factual inquiry determining whether to combine references must be thorough and searching, and it must be based on objective evidence of record</a:t>
            </a:r>
            <a:r>
              <a:rPr lang="en-US" sz="1100" i="1" dirty="0"/>
              <a:t>.  In re Lee, </a:t>
            </a:r>
            <a:r>
              <a:rPr lang="en-US" sz="1100" dirty="0"/>
              <a:t>61 USPQ2d 1430, 1436 (Fed. Cir. 2002).</a:t>
            </a:r>
          </a:p>
          <a:p>
            <a:pPr marL="0" indent="0" defTabSz="169863">
              <a:buNone/>
              <a:tabLst>
                <a:tab pos="119063" algn="l"/>
              </a:tabLst>
            </a:pPr>
            <a:r>
              <a:rPr lang="en-US" sz="1100" dirty="0" smtClean="0"/>
              <a:t>	Furthermore</a:t>
            </a:r>
            <a:r>
              <a:rPr lang="en-US" sz="1100" dirty="0"/>
              <a:t>, there must be some reason to combine references other than the hindsight gained from the invention itself, i.e., something in the prior art as a whole must suggest the desirability, and thus the obviousness, of making the combination.  </a:t>
            </a:r>
            <a:r>
              <a:rPr lang="en-US" sz="1100" i="1" dirty="0"/>
              <a:t>Uniroyal Inc. v. </a:t>
            </a:r>
            <a:r>
              <a:rPr lang="en-US" sz="1100" i="1" dirty="0" err="1"/>
              <a:t>Rudkin</a:t>
            </a:r>
            <a:r>
              <a:rPr lang="en-US" sz="1100" i="1" dirty="0"/>
              <a:t>-Wiley Corp.</a:t>
            </a:r>
            <a:r>
              <a:rPr lang="en-US" sz="1100" dirty="0"/>
              <a:t>, 837 F.2d 1044 (Fed. Cir. 1988).  One cannot use hindsight reconstruction to pick and choose among isolated disclosures in the prior art to deprecate the claimed invention.  </a:t>
            </a:r>
            <a:r>
              <a:rPr lang="en-US" sz="1100" i="1" dirty="0"/>
              <a:t>In re Fine</a:t>
            </a:r>
            <a:r>
              <a:rPr lang="en-US" sz="1100" dirty="0"/>
              <a:t>, 837 F.2d 1071 (Fed. Cir. 1988).  The Federal Circuit has warned that the Examiner must not “fall victim to the insidious effect of a hindsight syndrome wherein that which only the inventor taught is used against its teacher.”  </a:t>
            </a:r>
            <a:r>
              <a:rPr lang="en-US" sz="1100" i="1" dirty="0"/>
              <a:t>In re </a:t>
            </a:r>
            <a:r>
              <a:rPr lang="en-US" sz="1100" i="1" dirty="0" err="1"/>
              <a:t>Dembiczak</a:t>
            </a:r>
            <a:r>
              <a:rPr lang="en-US" sz="1100" dirty="0"/>
              <a:t>, F.3d 994, 999 (Fed. Cir. 1999) (quoting </a:t>
            </a:r>
            <a:r>
              <a:rPr lang="en-US" sz="1100" i="1" dirty="0"/>
              <a:t>W.L. Gore &amp; Assoc., Inc. v. </a:t>
            </a:r>
            <a:r>
              <a:rPr lang="en-US" sz="1100" i="1" dirty="0" err="1"/>
              <a:t>Garlock</a:t>
            </a:r>
            <a:r>
              <a:rPr lang="en-US" sz="1100" i="1" dirty="0"/>
              <a:t>, Inc.</a:t>
            </a:r>
            <a:r>
              <a:rPr lang="en-US" sz="1100" dirty="0"/>
              <a:t>, 721 F.2d 1540, 1553 (Fed. Cir. 1983)).</a:t>
            </a:r>
          </a:p>
          <a:p>
            <a:pPr marL="0" indent="0">
              <a:buNone/>
              <a:tabLst>
                <a:tab pos="119063" algn="l"/>
              </a:tabLst>
            </a:pPr>
            <a:r>
              <a:rPr lang="en-US" sz="1100" dirty="0" smtClean="0"/>
              <a:t>	In </a:t>
            </a:r>
            <a:r>
              <a:rPr lang="en-US" sz="1100" dirty="0"/>
              <a:t>addition, non-analogous art cannot properly be pertinent prior art under 35 U.S.C. §103.  </a:t>
            </a:r>
            <a:r>
              <a:rPr lang="en-US" sz="1100" i="1" dirty="0"/>
              <a:t>In re </a:t>
            </a:r>
            <a:r>
              <a:rPr lang="en-US" sz="1100" i="1" dirty="0" err="1"/>
              <a:t>Pagliaro</a:t>
            </a:r>
            <a:r>
              <a:rPr lang="en-US" sz="1100" dirty="0"/>
              <a:t>, 210 USPQ 888, 892 (CCPA 1981).  For the teachings of a reference to be prior art under 35 U.S.C. § 103, there must be some basis for concluding that the reference would have been considered by one skilled in the particular art working on the particular problem with which the invention pertains.  </a:t>
            </a:r>
            <a:r>
              <a:rPr lang="en-US" sz="1100" i="1" dirty="0"/>
              <a:t>In re Horne</a:t>
            </a:r>
            <a:r>
              <a:rPr lang="en-US" sz="1100" dirty="0"/>
              <a:t>, 203 USPQ 969, 971 (CCPA 1979). </a:t>
            </a:r>
          </a:p>
        </p:txBody>
      </p:sp>
      <p:sp>
        <p:nvSpPr>
          <p:cNvPr id="7" name="Slide Number Placeholder 6"/>
          <p:cNvSpPr>
            <a:spLocks noGrp="1"/>
          </p:cNvSpPr>
          <p:nvPr>
            <p:ph type="sldNum" sz="quarter" idx="12"/>
          </p:nvPr>
        </p:nvSpPr>
        <p:spPr>
          <a:xfrm>
            <a:off x="6553200" y="5297488"/>
            <a:ext cx="2133600" cy="303212"/>
          </a:xfrm>
        </p:spPr>
        <p:txBody>
          <a:bodyPr/>
          <a:lstStyle/>
          <a:p>
            <a:fld id="{92DA454B-C859-4892-B9FA-68B588C9F547}" type="slidenum">
              <a:rPr lang="en-US" smtClean="0"/>
              <a:t>79</a:t>
            </a:fld>
            <a:endParaRPr lang="en-US"/>
          </a:p>
        </p:txBody>
      </p:sp>
      <p:sp>
        <p:nvSpPr>
          <p:cNvPr id="5" name="Date Placeholder 4"/>
          <p:cNvSpPr>
            <a:spLocks noGrp="1"/>
          </p:cNvSpPr>
          <p:nvPr>
            <p:ph type="dt" sz="half" idx="10"/>
          </p:nvPr>
        </p:nvSpPr>
        <p:spPr>
          <a:xfrm>
            <a:off x="457200" y="5297488"/>
            <a:ext cx="2133600" cy="303212"/>
          </a:xfrm>
        </p:spPr>
        <p:txBody>
          <a:bodyPr/>
          <a:lstStyle/>
          <a:p>
            <a:r>
              <a:rPr lang="en-US" smtClean="0"/>
              <a:t>Summer/Fall 2018</a:t>
            </a:r>
            <a:endParaRPr lang="en-US" dirty="0"/>
          </a:p>
        </p:txBody>
      </p:sp>
    </p:spTree>
    <p:extLst>
      <p:ext uri="{BB962C8B-B14F-4D97-AF65-F5344CB8AC3E}">
        <p14:creationId xmlns:p14="http://schemas.microsoft.com/office/powerpoint/2010/main" val="3935996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8022"/>
            <a:ext cx="8229600" cy="567647"/>
          </a:xfrm>
        </p:spPr>
        <p:txBody>
          <a:bodyPr>
            <a:noAutofit/>
          </a:bodyPr>
          <a:lstStyle/>
          <a:p>
            <a:r>
              <a:rPr lang="en-US" sz="3000" dirty="0"/>
              <a:t>Discipline-Specific Examples</a:t>
            </a:r>
          </a:p>
        </p:txBody>
      </p:sp>
      <p:sp>
        <p:nvSpPr>
          <p:cNvPr id="5" name="Content Placeholder 4"/>
          <p:cNvSpPr>
            <a:spLocks noGrp="1"/>
          </p:cNvSpPr>
          <p:nvPr>
            <p:ph idx="1"/>
          </p:nvPr>
        </p:nvSpPr>
        <p:spPr>
          <a:xfrm>
            <a:off x="457200" y="1049482"/>
            <a:ext cx="8229600" cy="4166754"/>
          </a:xfrm>
        </p:spPr>
        <p:txBody>
          <a:bodyPr>
            <a:normAutofit fontScale="85000" lnSpcReduction="10000"/>
          </a:bodyPr>
          <a:lstStyle/>
          <a:p>
            <a:r>
              <a:rPr lang="en-US" dirty="0"/>
              <a:t>Now we will consider how to use IRAC to respond to two attorney arguments.  We will work through the first example as a group.  For the second, you will have an opportunity to identify the IRAC elements yourself.</a:t>
            </a:r>
          </a:p>
          <a:p>
            <a:r>
              <a:rPr lang="en-US" dirty="0"/>
              <a:t>When considering the examples:</a:t>
            </a:r>
          </a:p>
          <a:p>
            <a:pPr lvl="1"/>
            <a:r>
              <a:rPr lang="en-US" dirty="0"/>
              <a:t>Decide what </a:t>
            </a:r>
            <a:r>
              <a:rPr lang="en-US" b="1" dirty="0">
                <a:solidFill>
                  <a:srgbClr val="00B050"/>
                </a:solidFill>
              </a:rPr>
              <a:t>issue</a:t>
            </a:r>
            <a:r>
              <a:rPr lang="en-US" dirty="0"/>
              <a:t> is being argued by the attorney</a:t>
            </a:r>
          </a:p>
          <a:p>
            <a:pPr lvl="1"/>
            <a:r>
              <a:rPr lang="en-US" dirty="0"/>
              <a:t>Consult the MPEP to determine the </a:t>
            </a:r>
            <a:r>
              <a:rPr lang="en-US" b="1" dirty="0">
                <a:solidFill>
                  <a:srgbClr val="0070C0"/>
                </a:solidFill>
              </a:rPr>
              <a:t>rule</a:t>
            </a:r>
            <a:r>
              <a:rPr lang="en-US" dirty="0"/>
              <a:t> that applies to the issue</a:t>
            </a:r>
          </a:p>
          <a:p>
            <a:pPr lvl="1">
              <a:buClr>
                <a:schemeClr val="tx1"/>
              </a:buClr>
            </a:pPr>
            <a:r>
              <a:rPr lang="en-US" b="1" dirty="0">
                <a:solidFill>
                  <a:srgbClr val="FF0000"/>
                </a:solidFill>
              </a:rPr>
              <a:t>Analyze</a:t>
            </a:r>
            <a:r>
              <a:rPr lang="en-US" dirty="0"/>
              <a:t> the facts in light of the rule</a:t>
            </a:r>
          </a:p>
          <a:p>
            <a:pPr lvl="1"/>
            <a:r>
              <a:rPr lang="en-US" dirty="0"/>
              <a:t>Reach a </a:t>
            </a:r>
            <a:r>
              <a:rPr lang="en-US" b="1" dirty="0">
                <a:solidFill>
                  <a:srgbClr val="7030A0"/>
                </a:solidFill>
              </a:rPr>
              <a:t>conclusion</a:t>
            </a:r>
            <a:r>
              <a:rPr lang="en-US" dirty="0"/>
              <a:t> based on your analysis</a:t>
            </a:r>
          </a:p>
          <a:p>
            <a:endParaRPr lang="en-US" dirty="0"/>
          </a:p>
        </p:txBody>
      </p:sp>
      <p:sp>
        <p:nvSpPr>
          <p:cNvPr id="4" name="Slide Number Placeholder 3"/>
          <p:cNvSpPr>
            <a:spLocks noGrp="1"/>
          </p:cNvSpPr>
          <p:nvPr>
            <p:ph type="sldNum" sz="quarter" idx="12"/>
          </p:nvPr>
        </p:nvSpPr>
        <p:spPr/>
        <p:txBody>
          <a:bodyPr/>
          <a:lstStyle/>
          <a:p>
            <a:fld id="{92DA454B-C859-4892-B9FA-68B588C9F547}" type="slidenum">
              <a:rPr lang="en-US" smtClean="0"/>
              <a:t>8</a:t>
            </a:fld>
            <a:endParaRPr lang="en-US"/>
          </a:p>
        </p:txBody>
      </p:sp>
      <p:sp>
        <p:nvSpPr>
          <p:cNvPr id="2" name="Date Placeholder 1"/>
          <p:cNvSpPr>
            <a:spLocks noGrp="1"/>
          </p:cNvSpPr>
          <p:nvPr>
            <p:ph type="dt" sz="half" idx="10"/>
          </p:nvPr>
        </p:nvSpPr>
        <p:spPr/>
        <p:txBody>
          <a:bodyPr/>
          <a:lstStyle/>
          <a:p>
            <a:r>
              <a:rPr lang="en-US" smtClean="0"/>
              <a:t>Summer/Fall 2018</a:t>
            </a:r>
            <a:endParaRPr lang="en-US" dirty="0"/>
          </a:p>
        </p:txBody>
      </p:sp>
    </p:spTree>
    <p:extLst>
      <p:ext uri="{BB962C8B-B14F-4D97-AF65-F5344CB8AC3E}">
        <p14:creationId xmlns:p14="http://schemas.microsoft.com/office/powerpoint/2010/main" val="197542823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853006" y="229389"/>
            <a:ext cx="1366336" cy="276999"/>
          </a:xfrm>
          <a:prstGeom prst="rect">
            <a:avLst/>
          </a:prstGeom>
          <a:noFill/>
        </p:spPr>
        <p:txBody>
          <a:bodyPr wrap="none" rtlCol="0">
            <a:spAutoFit/>
          </a:bodyPr>
          <a:lstStyle/>
          <a:p>
            <a:r>
              <a:rPr lang="en-US" sz="1200" dirty="0" smtClean="0"/>
              <a:t>Worksheet Pg. 31</a:t>
            </a:r>
            <a:endParaRPr lang="en-US" sz="1200" dirty="0"/>
          </a:p>
        </p:txBody>
      </p:sp>
      <p:sp>
        <p:nvSpPr>
          <p:cNvPr id="2" name="Title 1"/>
          <p:cNvSpPr>
            <a:spLocks noGrp="1"/>
          </p:cNvSpPr>
          <p:nvPr>
            <p:ph type="title"/>
          </p:nvPr>
        </p:nvSpPr>
        <p:spPr>
          <a:xfrm>
            <a:off x="477981" y="314825"/>
            <a:ext cx="8447809" cy="522017"/>
          </a:xfrm>
        </p:spPr>
        <p:txBody>
          <a:bodyPr>
            <a:noAutofit/>
          </a:bodyPr>
          <a:lstStyle/>
          <a:p>
            <a:r>
              <a:rPr lang="en-US" sz="3000" dirty="0" smtClean="0"/>
              <a:t>Mechanical </a:t>
            </a:r>
            <a:r>
              <a:rPr lang="en-US" sz="3000" dirty="0"/>
              <a:t>Example </a:t>
            </a:r>
            <a:r>
              <a:rPr lang="en-US" sz="3000" dirty="0" smtClean="0"/>
              <a:t>B: Attorney’s Response (</a:t>
            </a:r>
            <a:r>
              <a:rPr lang="en-US" sz="3000" i="1" dirty="0" smtClean="0"/>
              <a:t>cont</a:t>
            </a:r>
            <a:r>
              <a:rPr lang="en-US" sz="3000" dirty="0" smtClean="0"/>
              <a:t>.)</a:t>
            </a:r>
            <a:endParaRPr lang="en-US" sz="3000" u="sng" dirty="0"/>
          </a:p>
        </p:txBody>
      </p:sp>
      <p:sp>
        <p:nvSpPr>
          <p:cNvPr id="3" name="Content Placeholder 2"/>
          <p:cNvSpPr>
            <a:spLocks noGrp="1"/>
          </p:cNvSpPr>
          <p:nvPr>
            <p:ph sz="half" idx="1"/>
          </p:nvPr>
        </p:nvSpPr>
        <p:spPr>
          <a:xfrm>
            <a:off x="405246" y="1254354"/>
            <a:ext cx="4114800" cy="4460646"/>
          </a:xfrm>
        </p:spPr>
        <p:txBody>
          <a:bodyPr>
            <a:noAutofit/>
          </a:bodyPr>
          <a:lstStyle/>
          <a:p>
            <a:pPr marL="0" indent="0" defTabSz="119063">
              <a:buNone/>
            </a:pPr>
            <a:r>
              <a:rPr lang="en-US" sz="1150" dirty="0" smtClean="0"/>
              <a:t>	The </a:t>
            </a:r>
            <a:r>
              <a:rPr lang="en-US" sz="1150" dirty="0"/>
              <a:t>determination of whether a reference is from a non-analogous art is set forth in a two-step test given in </a:t>
            </a:r>
            <a:r>
              <a:rPr lang="en-US" sz="1150" i="1" dirty="0"/>
              <a:t>Union Carbide Corp. v. American Can Co.</a:t>
            </a:r>
            <a:r>
              <a:rPr lang="en-US" sz="1150" dirty="0"/>
              <a:t>, 724 F.2d 1567 (Fed. Cir. 1984).  In </a:t>
            </a:r>
            <a:r>
              <a:rPr lang="en-US" sz="1150" i="1" dirty="0"/>
              <a:t>Union Carbide</a:t>
            </a:r>
            <a:r>
              <a:rPr lang="en-US" sz="1150" dirty="0"/>
              <a:t>, the court found that the first determination was whether “the reference is within the field of the inventor’s endeavor.”  If it is not, one must proceed to the second step “to determine whether the reference is reasonably pertinent to the particular problem with which the inventor was involved.”  In regard to the second step, </a:t>
            </a:r>
            <a:r>
              <a:rPr lang="en-US" sz="1150" i="1" dirty="0" err="1"/>
              <a:t>Bott</a:t>
            </a:r>
            <a:r>
              <a:rPr lang="en-US" sz="1150" i="1" dirty="0"/>
              <a:t> v. Four Star Corp</a:t>
            </a:r>
            <a:r>
              <a:rPr lang="en-US" sz="1150" dirty="0"/>
              <a:t>., 218 USPQ 358 (E.D. Mich. 1983), determined that “analogous art is that field of art which a person of ordinary skill in the art would have been apt to refer in attempting to solve the problem solved by a proposed invention.”  In addition, a relevant area of art “should be where one of ordinary skill in the art would be aware that similar problems exist.”  </a:t>
            </a:r>
            <a:r>
              <a:rPr lang="en-US" sz="1150" i="1" dirty="0"/>
              <a:t>Id</a:t>
            </a:r>
            <a:r>
              <a:rPr lang="en-US" sz="1150" dirty="0"/>
              <a:t>.</a:t>
            </a:r>
          </a:p>
          <a:p>
            <a:pPr marL="0" indent="0" defTabSz="114300">
              <a:buNone/>
            </a:pPr>
            <a:r>
              <a:rPr lang="en-US" sz="1150" dirty="0" smtClean="0"/>
              <a:t>	Based </a:t>
            </a:r>
            <a:r>
              <a:rPr lang="en-US" sz="1150" dirty="0"/>
              <a:t>on the foregoing two-part non-analogous art test, the Reynolds reference does not qualify as analogous art.  In regard to the first step of the </a:t>
            </a:r>
            <a:r>
              <a:rPr lang="en-US" sz="1150" i="1" dirty="0"/>
              <a:t>Union Carbide </a:t>
            </a:r>
            <a:r>
              <a:rPr lang="en-US" sz="1150" dirty="0"/>
              <a:t>test, the apparatus for making a diagnostic test strip of Reynolds is clearly not in the field of Applicant’s endeavor.  That is, a diagnostic test strip is not related to a stained microscope slide.</a:t>
            </a:r>
          </a:p>
        </p:txBody>
      </p:sp>
      <p:sp>
        <p:nvSpPr>
          <p:cNvPr id="4" name="Content Placeholder 3"/>
          <p:cNvSpPr>
            <a:spLocks noGrp="1"/>
          </p:cNvSpPr>
          <p:nvPr>
            <p:ph sz="half" idx="2"/>
          </p:nvPr>
        </p:nvSpPr>
        <p:spPr>
          <a:xfrm>
            <a:off x="4476750" y="1254354"/>
            <a:ext cx="4152900" cy="4763858"/>
          </a:xfrm>
        </p:spPr>
        <p:txBody>
          <a:bodyPr>
            <a:noAutofit/>
          </a:bodyPr>
          <a:lstStyle/>
          <a:p>
            <a:pPr marL="0" indent="0">
              <a:buNone/>
              <a:tabLst>
                <a:tab pos="119063" algn="l"/>
              </a:tabLst>
            </a:pPr>
            <a:r>
              <a:rPr lang="en-US" sz="1100" dirty="0" smtClean="0"/>
              <a:t>	In </a:t>
            </a:r>
            <a:r>
              <a:rPr lang="en-US" sz="1100" dirty="0"/>
              <a:t>regard to the second step of the </a:t>
            </a:r>
            <a:r>
              <a:rPr lang="en-US" sz="1100" i="1" dirty="0"/>
              <a:t>Union Carbide </a:t>
            </a:r>
            <a:r>
              <a:rPr lang="en-US" sz="1100" dirty="0"/>
              <a:t>test, the diagnostic test strip of the Reynolds reference is not reasonably pertinent to the problem with which the Applicant was involved.  The present application is related to a handling system for microscope slides.  See the specification at page 1, lines 5-8.  Test strips have absorbent substrates that are designed to be contacted with a test sample, and to provide some information about the properties or components of the sample.  Microscope slides, on the other hand, are non-absorbent and merely act as a base on which to mount the biological specimen so that it can be examined under a microscope.  Thus a person seeking to solve a problem in the field of microscope slides would not look to a teaching concerning absorbent test strips.  A person of ordinary skill in the art “would have been apt to refer [to the art] in attempting to solve the problem solved by a proposed invention.”  </a:t>
            </a:r>
            <a:r>
              <a:rPr lang="en-US" sz="1100" i="1" dirty="0" err="1"/>
              <a:t>Bott</a:t>
            </a:r>
            <a:r>
              <a:rPr lang="en-US" sz="1100" dirty="0"/>
              <a:t>, 218 USPQ 358. </a:t>
            </a:r>
            <a:endParaRPr lang="en-US" sz="1100" dirty="0" smtClean="0"/>
          </a:p>
          <a:p>
            <a:pPr marL="0" indent="0" defTabSz="114300">
              <a:buNone/>
            </a:pPr>
            <a:r>
              <a:rPr lang="en-US" sz="1100" dirty="0" smtClean="0"/>
              <a:t>	Accordingly</a:t>
            </a:r>
            <a:r>
              <a:rPr lang="en-US" sz="1100" dirty="0"/>
              <a:t>, the Reynolds reference is non-analogous art.  Applicant respectfully requests that the Examiner remove the Reynolds reference from consideration.  Because the Reynolds reference cannot properly be relied on as prior art, and because the Varma reference does not teach or suggest the invention as claimed, Applicant respectfully requests that the Examiner withdraw the rejection and allow claim 1.</a:t>
            </a:r>
          </a:p>
        </p:txBody>
      </p:sp>
      <p:sp>
        <p:nvSpPr>
          <p:cNvPr id="7" name="Slide Number Placeholder 6"/>
          <p:cNvSpPr>
            <a:spLocks noGrp="1"/>
          </p:cNvSpPr>
          <p:nvPr>
            <p:ph type="sldNum" sz="quarter" idx="12"/>
          </p:nvPr>
        </p:nvSpPr>
        <p:spPr>
          <a:xfrm>
            <a:off x="6553200" y="5297488"/>
            <a:ext cx="2133600" cy="303212"/>
          </a:xfrm>
        </p:spPr>
        <p:txBody>
          <a:bodyPr/>
          <a:lstStyle/>
          <a:p>
            <a:fld id="{92DA454B-C859-4892-B9FA-68B588C9F547}" type="slidenum">
              <a:rPr lang="en-US" smtClean="0"/>
              <a:t>80</a:t>
            </a:fld>
            <a:endParaRPr lang="en-US"/>
          </a:p>
        </p:txBody>
      </p:sp>
      <p:sp>
        <p:nvSpPr>
          <p:cNvPr id="5" name="Date Placeholder 4"/>
          <p:cNvSpPr>
            <a:spLocks noGrp="1"/>
          </p:cNvSpPr>
          <p:nvPr>
            <p:ph type="dt" sz="half" idx="10"/>
          </p:nvPr>
        </p:nvSpPr>
        <p:spPr>
          <a:xfrm>
            <a:off x="457200" y="5297488"/>
            <a:ext cx="2133600" cy="303212"/>
          </a:xfrm>
        </p:spPr>
        <p:txBody>
          <a:bodyPr/>
          <a:lstStyle/>
          <a:p>
            <a:r>
              <a:rPr lang="en-US" smtClean="0"/>
              <a:t>Summer/Fall 2018</a:t>
            </a:r>
            <a:endParaRPr lang="en-US" dirty="0"/>
          </a:p>
        </p:txBody>
      </p:sp>
    </p:spTree>
    <p:extLst>
      <p:ext uri="{BB962C8B-B14F-4D97-AF65-F5344CB8AC3E}">
        <p14:creationId xmlns:p14="http://schemas.microsoft.com/office/powerpoint/2010/main" val="103038776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728315" y="229389"/>
            <a:ext cx="1366336" cy="276999"/>
          </a:xfrm>
          <a:prstGeom prst="rect">
            <a:avLst/>
          </a:prstGeom>
          <a:noFill/>
        </p:spPr>
        <p:txBody>
          <a:bodyPr wrap="none" rtlCol="0">
            <a:spAutoFit/>
          </a:bodyPr>
          <a:lstStyle/>
          <a:p>
            <a:r>
              <a:rPr lang="en-US" sz="1200" dirty="0" smtClean="0"/>
              <a:t>Worksheet Pg. 32</a:t>
            </a:r>
            <a:endParaRPr lang="en-US" sz="1200" dirty="0"/>
          </a:p>
        </p:txBody>
      </p:sp>
      <p:sp>
        <p:nvSpPr>
          <p:cNvPr id="6" name="Title 5"/>
          <p:cNvSpPr>
            <a:spLocks noGrp="1"/>
          </p:cNvSpPr>
          <p:nvPr>
            <p:ph type="title"/>
          </p:nvPr>
        </p:nvSpPr>
        <p:spPr>
          <a:xfrm>
            <a:off x="457200" y="378022"/>
            <a:ext cx="8229600" cy="633482"/>
          </a:xfrm>
        </p:spPr>
        <p:txBody>
          <a:bodyPr>
            <a:normAutofit/>
          </a:bodyPr>
          <a:lstStyle/>
          <a:p>
            <a:r>
              <a:rPr lang="en-US" sz="3000" dirty="0" smtClean="0"/>
              <a:t>Mechanical </a:t>
            </a:r>
            <a:r>
              <a:rPr lang="en-US" sz="3000" dirty="0"/>
              <a:t>Example </a:t>
            </a:r>
            <a:r>
              <a:rPr lang="en-US" sz="3000" dirty="0" smtClean="0"/>
              <a:t>B: </a:t>
            </a:r>
            <a:r>
              <a:rPr lang="en-US" sz="3000" dirty="0" smtClean="0">
                <a:solidFill>
                  <a:srgbClr val="00B050"/>
                </a:solidFill>
              </a:rPr>
              <a:t>I</a:t>
            </a:r>
            <a:r>
              <a:rPr lang="en-US" sz="3000" dirty="0" smtClean="0">
                <a:solidFill>
                  <a:srgbClr val="0070C0"/>
                </a:solidFill>
              </a:rPr>
              <a:t>R</a:t>
            </a:r>
            <a:r>
              <a:rPr lang="en-US" sz="3000" dirty="0" smtClean="0">
                <a:solidFill>
                  <a:srgbClr val="FF0000"/>
                </a:solidFill>
              </a:rPr>
              <a:t>A</a:t>
            </a:r>
            <a:r>
              <a:rPr lang="en-US" sz="3000" dirty="0" smtClean="0">
                <a:solidFill>
                  <a:srgbClr val="7030A0"/>
                </a:solidFill>
              </a:rPr>
              <a:t>C</a:t>
            </a:r>
            <a:r>
              <a:rPr lang="en-US" sz="3000" dirty="0" smtClean="0"/>
              <a:t> </a:t>
            </a:r>
            <a:r>
              <a:rPr lang="en-US" sz="3000" dirty="0"/>
              <a:t>Worksheet </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11445453"/>
              </p:ext>
            </p:extLst>
          </p:nvPr>
        </p:nvGraphicFramePr>
        <p:xfrm>
          <a:off x="457200" y="1011504"/>
          <a:ext cx="8229600" cy="3560497"/>
        </p:xfrm>
        <a:graphic>
          <a:graphicData uri="http://schemas.openxmlformats.org/drawingml/2006/table">
            <a:tbl>
              <a:tblPr firstRow="1" bandRow="1">
                <a:tableStyleId>{5C22544A-7EE6-4342-B048-85BDC9FD1C3A}</a:tableStyleId>
              </a:tblPr>
              <a:tblGrid>
                <a:gridCol w="2455933">
                  <a:extLst>
                    <a:ext uri="{9D8B030D-6E8A-4147-A177-3AD203B41FA5}">
                      <a16:colId xmlns:a16="http://schemas.microsoft.com/office/drawing/2014/main" val="281044232"/>
                    </a:ext>
                  </a:extLst>
                </a:gridCol>
                <a:gridCol w="5773667">
                  <a:extLst>
                    <a:ext uri="{9D8B030D-6E8A-4147-A177-3AD203B41FA5}">
                      <a16:colId xmlns:a16="http://schemas.microsoft.com/office/drawing/2014/main" val="2716116982"/>
                    </a:ext>
                  </a:extLst>
                </a:gridCol>
              </a:tblGrid>
              <a:tr h="420786">
                <a:tc>
                  <a:txBody>
                    <a:bodyPr/>
                    <a:lstStyle/>
                    <a:p>
                      <a:r>
                        <a:rPr lang="en-US" sz="2000" dirty="0" smtClean="0">
                          <a:solidFill>
                            <a:srgbClr val="00B050"/>
                          </a:solidFill>
                        </a:rPr>
                        <a:t>I</a:t>
                      </a:r>
                      <a:r>
                        <a:rPr lang="en-US" sz="2000" dirty="0" smtClean="0">
                          <a:solidFill>
                            <a:srgbClr val="0070C0"/>
                          </a:solidFill>
                        </a:rPr>
                        <a:t>R</a:t>
                      </a:r>
                      <a:r>
                        <a:rPr lang="en-US" sz="2000" dirty="0" smtClean="0">
                          <a:solidFill>
                            <a:srgbClr val="FF0000"/>
                          </a:solidFill>
                        </a:rPr>
                        <a:t>A</a:t>
                      </a:r>
                      <a:r>
                        <a:rPr lang="en-US" sz="2000" dirty="0" smtClean="0">
                          <a:solidFill>
                            <a:srgbClr val="7030A0"/>
                          </a:solidFill>
                        </a:rPr>
                        <a:t>C</a:t>
                      </a:r>
                      <a:endParaRPr lang="en-US" sz="2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smtClean="0"/>
                        <a:t>Mechanical</a:t>
                      </a:r>
                      <a:r>
                        <a:rPr lang="en-US" sz="2000" baseline="0" dirty="0" smtClean="0"/>
                        <a:t> Example B</a:t>
                      </a:r>
                      <a:endParaRPr lang="en-US" sz="2000" dirty="0" smtClean="0"/>
                    </a:p>
                  </a:txBody>
                  <a:tcPr/>
                </a:tc>
                <a:extLst>
                  <a:ext uri="{0D108BD9-81ED-4DB2-BD59-A6C34878D82A}">
                    <a16:rowId xmlns:a16="http://schemas.microsoft.com/office/drawing/2014/main" val="241957942"/>
                  </a:ext>
                </a:extLst>
              </a:tr>
              <a:tr h="614995">
                <a:tc>
                  <a:txBody>
                    <a:bodyPr/>
                    <a:lstStyle/>
                    <a:p>
                      <a:r>
                        <a:rPr lang="en-US" b="1" i="0" u="sng" dirty="0" smtClean="0">
                          <a:solidFill>
                            <a:srgbClr val="00B050"/>
                          </a:solidFill>
                        </a:rPr>
                        <a:t>I</a:t>
                      </a:r>
                      <a:r>
                        <a:rPr lang="en-US" b="1" dirty="0" smtClean="0">
                          <a:solidFill>
                            <a:srgbClr val="00B050"/>
                          </a:solidFill>
                        </a:rPr>
                        <a:t> </a:t>
                      </a:r>
                      <a:r>
                        <a:rPr lang="en-US" sz="1400" b="1" dirty="0" smtClean="0">
                          <a:solidFill>
                            <a:srgbClr val="00B050"/>
                          </a:solidFill>
                        </a:rPr>
                        <a:t>What ISSUE(S)</a:t>
                      </a:r>
                      <a:r>
                        <a:rPr lang="en-US" sz="1400" b="1" baseline="0" dirty="0" smtClean="0">
                          <a:solidFill>
                            <a:srgbClr val="00B050"/>
                          </a:solidFill>
                        </a:rPr>
                        <a:t> are raised in the attorney’s response?</a:t>
                      </a:r>
                      <a:endParaRPr lang="en-US" sz="1100" dirty="0">
                        <a:solidFill>
                          <a:srgbClr val="00B050"/>
                        </a:solidFill>
                      </a:endParaRPr>
                    </a:p>
                  </a:txBody>
                  <a:tcPr/>
                </a:tc>
                <a:tc>
                  <a:txBody>
                    <a:bodyPr/>
                    <a:lstStyle/>
                    <a:p>
                      <a:endParaRPr lang="en-US" dirty="0"/>
                    </a:p>
                  </a:txBody>
                  <a:tcPr/>
                </a:tc>
                <a:extLst>
                  <a:ext uri="{0D108BD9-81ED-4DB2-BD59-A6C34878D82A}">
                    <a16:rowId xmlns:a16="http://schemas.microsoft.com/office/drawing/2014/main" val="12938850"/>
                  </a:ext>
                </a:extLst>
              </a:tr>
              <a:tr h="614995">
                <a:tc>
                  <a:txBody>
                    <a:bodyPr/>
                    <a:lstStyle/>
                    <a:p>
                      <a:r>
                        <a:rPr lang="en-US" b="1" u="sng" dirty="0" smtClean="0">
                          <a:solidFill>
                            <a:srgbClr val="0070C0"/>
                          </a:solidFill>
                        </a:rPr>
                        <a:t>R</a:t>
                      </a:r>
                      <a:r>
                        <a:rPr lang="en-US" b="1" dirty="0" smtClean="0">
                          <a:solidFill>
                            <a:srgbClr val="0070C0"/>
                          </a:solidFill>
                        </a:rPr>
                        <a:t> </a:t>
                      </a:r>
                      <a:r>
                        <a:rPr lang="en-US" sz="1400" b="1" kern="1200" dirty="0" smtClean="0">
                          <a:solidFill>
                            <a:srgbClr val="0070C0"/>
                          </a:solidFill>
                          <a:effectLst/>
                          <a:latin typeface="+mn-lt"/>
                          <a:ea typeface="+mn-ea"/>
                          <a:cs typeface="+mn-cs"/>
                        </a:rPr>
                        <a:t>What are the applicable RULE(S)?</a:t>
                      </a:r>
                      <a:endParaRPr lang="en-US" sz="1400" b="0" dirty="0">
                        <a:solidFill>
                          <a:srgbClr val="0070C0"/>
                        </a:solidFill>
                      </a:endParaRPr>
                    </a:p>
                  </a:txBody>
                  <a:tcPr/>
                </a:tc>
                <a:tc>
                  <a:txBody>
                    <a:bodyPr/>
                    <a:lstStyle/>
                    <a:p>
                      <a:endParaRPr lang="en-US" dirty="0"/>
                    </a:p>
                  </a:txBody>
                  <a:tcPr/>
                </a:tc>
                <a:extLst>
                  <a:ext uri="{0D108BD9-81ED-4DB2-BD59-A6C34878D82A}">
                    <a16:rowId xmlns:a16="http://schemas.microsoft.com/office/drawing/2014/main" val="3951957179"/>
                  </a:ext>
                </a:extLst>
              </a:tr>
              <a:tr h="1294726">
                <a:tc>
                  <a:txBody>
                    <a:bodyPr/>
                    <a:lstStyle/>
                    <a:p>
                      <a:r>
                        <a:rPr lang="en-US" b="1" u="sng" dirty="0" smtClean="0">
                          <a:solidFill>
                            <a:srgbClr val="FF0000"/>
                          </a:solidFill>
                        </a:rPr>
                        <a:t>A</a:t>
                      </a:r>
                      <a:r>
                        <a:rPr lang="en-US" b="1" dirty="0" smtClean="0">
                          <a:solidFill>
                            <a:srgbClr val="FF0000"/>
                          </a:solidFill>
                        </a:rPr>
                        <a:t> </a:t>
                      </a:r>
                      <a:r>
                        <a:rPr lang="en-US" sz="1400" b="1" kern="1200" dirty="0" smtClean="0">
                          <a:solidFill>
                            <a:srgbClr val="FF0000"/>
                          </a:solidFill>
                          <a:effectLst/>
                          <a:latin typeface="+mn-lt"/>
                          <a:ea typeface="+mn-ea"/>
                          <a:cs typeface="+mn-cs"/>
                        </a:rPr>
                        <a:t>How would you ANALYZE your rejection and the attorney’s response in view of the rule(s)?</a:t>
                      </a:r>
                      <a:endParaRPr lang="en-US" sz="1400" kern="1200" dirty="0">
                        <a:solidFill>
                          <a:srgbClr val="FF0000"/>
                        </a:solidFill>
                        <a:effectLst/>
                        <a:latin typeface="+mn-lt"/>
                        <a:ea typeface="+mn-ea"/>
                        <a:cs typeface="+mn-cs"/>
                      </a:endParaRPr>
                    </a:p>
                  </a:txBody>
                  <a:tcPr/>
                </a:tc>
                <a:tc>
                  <a:txBody>
                    <a:bodyPr/>
                    <a:lstStyle/>
                    <a:p>
                      <a:endParaRPr lang="en-US" dirty="0"/>
                    </a:p>
                  </a:txBody>
                  <a:tcPr/>
                </a:tc>
                <a:extLst>
                  <a:ext uri="{0D108BD9-81ED-4DB2-BD59-A6C34878D82A}">
                    <a16:rowId xmlns:a16="http://schemas.microsoft.com/office/drawing/2014/main" val="4202726561"/>
                  </a:ext>
                </a:extLst>
              </a:tr>
              <a:tr h="614995">
                <a:tc>
                  <a:txBody>
                    <a:bodyPr/>
                    <a:lstStyle/>
                    <a:p>
                      <a:r>
                        <a:rPr lang="en-US" b="1" u="sng" dirty="0" smtClean="0">
                          <a:solidFill>
                            <a:srgbClr val="7030A0"/>
                          </a:solidFill>
                        </a:rPr>
                        <a:t>C</a:t>
                      </a:r>
                      <a:r>
                        <a:rPr lang="en-US" b="1" dirty="0" smtClean="0">
                          <a:solidFill>
                            <a:srgbClr val="7030A0"/>
                          </a:solidFill>
                        </a:rPr>
                        <a:t> </a:t>
                      </a:r>
                      <a:r>
                        <a:rPr lang="en-US" sz="1400" b="1" kern="1200" dirty="0" smtClean="0">
                          <a:solidFill>
                            <a:srgbClr val="7030A0"/>
                          </a:solidFill>
                          <a:effectLst/>
                          <a:latin typeface="+mn-lt"/>
                          <a:ea typeface="+mn-ea"/>
                          <a:cs typeface="+mn-cs"/>
                        </a:rPr>
                        <a:t>What are the CONCLUSION(S)?</a:t>
                      </a:r>
                      <a:endParaRPr lang="en-US" sz="1100" b="0" dirty="0">
                        <a:solidFill>
                          <a:srgbClr val="7030A0"/>
                        </a:solidFill>
                      </a:endParaRPr>
                    </a:p>
                  </a:txBody>
                  <a:tcPr/>
                </a:tc>
                <a:tc>
                  <a:txBody>
                    <a:bodyPr/>
                    <a:lstStyle/>
                    <a:p>
                      <a:endParaRPr lang="en-US" dirty="0"/>
                    </a:p>
                  </a:txBody>
                  <a:tcPr/>
                </a:tc>
                <a:extLst>
                  <a:ext uri="{0D108BD9-81ED-4DB2-BD59-A6C34878D82A}">
                    <a16:rowId xmlns:a16="http://schemas.microsoft.com/office/drawing/2014/main" val="946882880"/>
                  </a:ext>
                </a:extLst>
              </a:tr>
            </a:tbl>
          </a:graphicData>
        </a:graphic>
      </p:graphicFrame>
      <p:sp>
        <p:nvSpPr>
          <p:cNvPr id="4" name="Slide Number Placeholder 3"/>
          <p:cNvSpPr>
            <a:spLocks noGrp="1"/>
          </p:cNvSpPr>
          <p:nvPr>
            <p:ph type="sldNum" sz="quarter" idx="12"/>
          </p:nvPr>
        </p:nvSpPr>
        <p:spPr/>
        <p:txBody>
          <a:bodyPr/>
          <a:lstStyle/>
          <a:p>
            <a:fld id="{92DA454B-C859-4892-B9FA-68B588C9F547}" type="slidenum">
              <a:rPr lang="en-US" smtClean="0"/>
              <a:t>81</a:t>
            </a:fld>
            <a:endParaRPr lang="en-US"/>
          </a:p>
        </p:txBody>
      </p:sp>
      <p:sp>
        <p:nvSpPr>
          <p:cNvPr id="2" name="Date Placeholder 1"/>
          <p:cNvSpPr>
            <a:spLocks noGrp="1"/>
          </p:cNvSpPr>
          <p:nvPr>
            <p:ph type="dt" sz="half" idx="10"/>
          </p:nvPr>
        </p:nvSpPr>
        <p:spPr/>
        <p:txBody>
          <a:bodyPr/>
          <a:lstStyle/>
          <a:p>
            <a:r>
              <a:rPr lang="en-US" smtClean="0"/>
              <a:t>Summer/Fall 2018</a:t>
            </a:r>
            <a:endParaRPr lang="en-US" dirty="0"/>
          </a:p>
        </p:txBody>
      </p:sp>
    </p:spTree>
    <p:extLst>
      <p:ext uri="{BB962C8B-B14F-4D97-AF65-F5344CB8AC3E}">
        <p14:creationId xmlns:p14="http://schemas.microsoft.com/office/powerpoint/2010/main" val="137760195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728315" y="229389"/>
            <a:ext cx="1366336" cy="276999"/>
          </a:xfrm>
          <a:prstGeom prst="rect">
            <a:avLst/>
          </a:prstGeom>
          <a:noFill/>
        </p:spPr>
        <p:txBody>
          <a:bodyPr wrap="none" rtlCol="0">
            <a:spAutoFit/>
          </a:bodyPr>
          <a:lstStyle/>
          <a:p>
            <a:r>
              <a:rPr lang="en-US" sz="1200" dirty="0" smtClean="0"/>
              <a:t>Worksheet Pg. 32</a:t>
            </a:r>
            <a:endParaRPr lang="en-US" sz="1200" dirty="0"/>
          </a:p>
        </p:txBody>
      </p:sp>
      <p:sp>
        <p:nvSpPr>
          <p:cNvPr id="6" name="Title 5"/>
          <p:cNvSpPr>
            <a:spLocks noGrp="1"/>
          </p:cNvSpPr>
          <p:nvPr>
            <p:ph type="title"/>
          </p:nvPr>
        </p:nvSpPr>
        <p:spPr>
          <a:xfrm>
            <a:off x="457200" y="378022"/>
            <a:ext cx="8229600" cy="633482"/>
          </a:xfrm>
        </p:spPr>
        <p:txBody>
          <a:bodyPr>
            <a:normAutofit fontScale="90000"/>
          </a:bodyPr>
          <a:lstStyle/>
          <a:p>
            <a:r>
              <a:rPr lang="en-US" sz="3000" dirty="0" smtClean="0"/>
              <a:t>Mechanical </a:t>
            </a:r>
            <a:r>
              <a:rPr lang="en-US" sz="3000" dirty="0"/>
              <a:t>Example </a:t>
            </a:r>
            <a:r>
              <a:rPr lang="en-US" sz="3000" dirty="0" smtClean="0"/>
              <a:t>B: </a:t>
            </a:r>
            <a:r>
              <a:rPr lang="en-US" sz="3000" dirty="0" smtClean="0">
                <a:solidFill>
                  <a:srgbClr val="00B050"/>
                </a:solidFill>
              </a:rPr>
              <a:t>I</a:t>
            </a:r>
            <a:r>
              <a:rPr lang="en-US" sz="3000" dirty="0" smtClean="0">
                <a:solidFill>
                  <a:srgbClr val="0070C0"/>
                </a:solidFill>
              </a:rPr>
              <a:t>R</a:t>
            </a:r>
            <a:r>
              <a:rPr lang="en-US" sz="3000" dirty="0" smtClean="0">
                <a:solidFill>
                  <a:srgbClr val="FF0000"/>
                </a:solidFill>
              </a:rPr>
              <a:t>A</a:t>
            </a:r>
            <a:r>
              <a:rPr lang="en-US" sz="3000" dirty="0" smtClean="0">
                <a:solidFill>
                  <a:srgbClr val="7030A0"/>
                </a:solidFill>
              </a:rPr>
              <a:t>C</a:t>
            </a:r>
            <a:r>
              <a:rPr lang="en-US" sz="3000" dirty="0" smtClean="0"/>
              <a:t> </a:t>
            </a:r>
            <a:r>
              <a:rPr lang="en-US" sz="3000" dirty="0"/>
              <a:t>Worksheet (</a:t>
            </a:r>
            <a:r>
              <a:rPr lang="en-US" sz="3000" i="1" dirty="0"/>
              <a:t>cont</a:t>
            </a:r>
            <a:r>
              <a:rPr lang="en-US" sz="3000" dirty="0"/>
              <a: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8643877"/>
              </p:ext>
            </p:extLst>
          </p:nvPr>
        </p:nvGraphicFramePr>
        <p:xfrm>
          <a:off x="457200" y="1011504"/>
          <a:ext cx="8229600" cy="3597817"/>
        </p:xfrm>
        <a:graphic>
          <a:graphicData uri="http://schemas.openxmlformats.org/drawingml/2006/table">
            <a:tbl>
              <a:tblPr firstRow="1" bandRow="1">
                <a:tableStyleId>{5C22544A-7EE6-4342-B048-85BDC9FD1C3A}</a:tableStyleId>
              </a:tblPr>
              <a:tblGrid>
                <a:gridCol w="2455933">
                  <a:extLst>
                    <a:ext uri="{9D8B030D-6E8A-4147-A177-3AD203B41FA5}">
                      <a16:colId xmlns:a16="http://schemas.microsoft.com/office/drawing/2014/main" val="281044232"/>
                    </a:ext>
                  </a:extLst>
                </a:gridCol>
                <a:gridCol w="5773667">
                  <a:extLst>
                    <a:ext uri="{9D8B030D-6E8A-4147-A177-3AD203B41FA5}">
                      <a16:colId xmlns:a16="http://schemas.microsoft.com/office/drawing/2014/main" val="2716116982"/>
                    </a:ext>
                  </a:extLst>
                </a:gridCol>
              </a:tblGrid>
              <a:tr h="480530">
                <a:tc>
                  <a:txBody>
                    <a:bodyPr/>
                    <a:lstStyle/>
                    <a:p>
                      <a:r>
                        <a:rPr lang="en-US" sz="2000" dirty="0" smtClean="0">
                          <a:solidFill>
                            <a:srgbClr val="00B050"/>
                          </a:solidFill>
                        </a:rPr>
                        <a:t>I</a:t>
                      </a:r>
                      <a:r>
                        <a:rPr lang="en-US" sz="2000" dirty="0" smtClean="0">
                          <a:solidFill>
                            <a:srgbClr val="0070C0"/>
                          </a:solidFill>
                        </a:rPr>
                        <a:t>R</a:t>
                      </a:r>
                      <a:r>
                        <a:rPr lang="en-US" sz="2000" dirty="0" smtClean="0">
                          <a:solidFill>
                            <a:srgbClr val="FF0000"/>
                          </a:solidFill>
                        </a:rPr>
                        <a:t>A</a:t>
                      </a:r>
                      <a:r>
                        <a:rPr lang="en-US" sz="2000" dirty="0" smtClean="0">
                          <a:solidFill>
                            <a:srgbClr val="7030A0"/>
                          </a:solidFill>
                        </a:rPr>
                        <a:t>C</a:t>
                      </a:r>
                      <a:endParaRPr lang="en-US" sz="2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smtClean="0"/>
                        <a:t>Mechanical</a:t>
                      </a:r>
                      <a:r>
                        <a:rPr lang="en-US" sz="2000" baseline="0" dirty="0" smtClean="0"/>
                        <a:t> Example B</a:t>
                      </a:r>
                      <a:endParaRPr lang="en-US" sz="2000" dirty="0" smtClean="0"/>
                    </a:p>
                  </a:txBody>
                  <a:tcPr/>
                </a:tc>
                <a:extLst>
                  <a:ext uri="{0D108BD9-81ED-4DB2-BD59-A6C34878D82A}">
                    <a16:rowId xmlns:a16="http://schemas.microsoft.com/office/drawing/2014/main" val="241957942"/>
                  </a:ext>
                </a:extLst>
              </a:tr>
              <a:tr h="1404628">
                <a:tc>
                  <a:txBody>
                    <a:bodyPr/>
                    <a:lstStyle/>
                    <a:p>
                      <a:r>
                        <a:rPr lang="en-US" b="1" i="0" u="sng" dirty="0" smtClean="0">
                          <a:solidFill>
                            <a:srgbClr val="00B050"/>
                          </a:solidFill>
                        </a:rPr>
                        <a:t>I</a:t>
                      </a:r>
                      <a:r>
                        <a:rPr lang="en-US" b="1" dirty="0" smtClean="0">
                          <a:solidFill>
                            <a:srgbClr val="00B050"/>
                          </a:solidFill>
                        </a:rPr>
                        <a:t> </a:t>
                      </a:r>
                      <a:r>
                        <a:rPr lang="en-US" sz="1400" b="1" dirty="0" smtClean="0">
                          <a:solidFill>
                            <a:srgbClr val="00B050"/>
                          </a:solidFill>
                        </a:rPr>
                        <a:t>What ISSUE(S)</a:t>
                      </a:r>
                      <a:r>
                        <a:rPr lang="en-US" sz="1400" b="1" baseline="0" dirty="0" smtClean="0">
                          <a:solidFill>
                            <a:srgbClr val="00B050"/>
                          </a:solidFill>
                        </a:rPr>
                        <a:t> are raised in the attorney’s response?</a:t>
                      </a:r>
                      <a:endParaRPr lang="en-US" sz="1100" dirty="0">
                        <a:solidFill>
                          <a:srgbClr val="00B050"/>
                        </a:solidFill>
                      </a:endParaRPr>
                    </a:p>
                  </a:txBody>
                  <a:tcPr/>
                </a:tc>
                <a:tc>
                  <a:txBody>
                    <a:bodyPr/>
                    <a:lstStyle/>
                    <a:p>
                      <a:r>
                        <a:rPr lang="en-US" sz="1400" kern="1200" dirty="0" smtClean="0">
                          <a:solidFill>
                            <a:schemeClr val="dk1"/>
                          </a:solidFill>
                          <a:effectLst/>
                          <a:latin typeface="+mn-lt"/>
                          <a:ea typeface="+mn-ea"/>
                          <a:cs typeface="+mn-cs"/>
                        </a:rPr>
                        <a:t>Is prior art reference Reynolds analogous art?  Attorney states:</a:t>
                      </a:r>
                    </a:p>
                    <a:p>
                      <a:pPr marL="112713" lvl="0" indent="-112713">
                        <a:buFont typeface="Arial" panose="020B0604020202020204" pitchFamily="34" charset="0"/>
                        <a:buChar char="•"/>
                      </a:pPr>
                      <a:r>
                        <a:rPr lang="en-US" sz="1400" kern="1200" dirty="0" smtClean="0">
                          <a:solidFill>
                            <a:schemeClr val="dk1"/>
                          </a:solidFill>
                          <a:effectLst/>
                          <a:latin typeface="+mn-lt"/>
                          <a:ea typeface="+mn-ea"/>
                          <a:cs typeface="+mn-cs"/>
                        </a:rPr>
                        <a:t>Test strips of Reynolds different from microscope slides of claimed invention</a:t>
                      </a:r>
                    </a:p>
                    <a:p>
                      <a:pPr marL="112713" lvl="0" indent="-112713">
                        <a:buFont typeface="Arial" panose="020B0604020202020204" pitchFamily="34" charset="0"/>
                        <a:buChar char="•"/>
                      </a:pPr>
                      <a:r>
                        <a:rPr lang="en-US" sz="1400" kern="1200" dirty="0" smtClean="0">
                          <a:solidFill>
                            <a:schemeClr val="dk1"/>
                          </a:solidFill>
                          <a:effectLst/>
                          <a:latin typeface="+mn-lt"/>
                          <a:ea typeface="+mn-ea"/>
                          <a:cs typeface="+mn-cs"/>
                        </a:rPr>
                        <a:t>Person seeking to solve problem in microscopes would not look to absorbent test strips</a:t>
                      </a:r>
                      <a:endParaRPr lang="en-US" sz="1400" kern="1200" dirty="0">
                        <a:solidFill>
                          <a:schemeClr val="dk1"/>
                        </a:solidFill>
                        <a:effectLst/>
                        <a:latin typeface="+mn-lt"/>
                        <a:ea typeface="+mn-ea"/>
                        <a:cs typeface="+mn-cs"/>
                      </a:endParaRPr>
                    </a:p>
                  </a:txBody>
                  <a:tcPr/>
                </a:tc>
                <a:extLst>
                  <a:ext uri="{0D108BD9-81ED-4DB2-BD59-A6C34878D82A}">
                    <a16:rowId xmlns:a16="http://schemas.microsoft.com/office/drawing/2014/main" val="12938850"/>
                  </a:ext>
                </a:extLst>
              </a:tr>
              <a:tr h="449727">
                <a:tc>
                  <a:txBody>
                    <a:bodyPr/>
                    <a:lstStyle/>
                    <a:p>
                      <a:r>
                        <a:rPr lang="en-US" b="1" u="sng" dirty="0" smtClean="0">
                          <a:solidFill>
                            <a:srgbClr val="0070C0"/>
                          </a:solidFill>
                        </a:rPr>
                        <a:t>R</a:t>
                      </a:r>
                      <a:r>
                        <a:rPr lang="en-US" b="1" dirty="0" smtClean="0">
                          <a:solidFill>
                            <a:srgbClr val="0070C0"/>
                          </a:solidFill>
                        </a:rPr>
                        <a:t> </a:t>
                      </a:r>
                      <a:r>
                        <a:rPr lang="en-US" sz="1000" b="1" kern="1200" dirty="0" smtClean="0">
                          <a:solidFill>
                            <a:srgbClr val="0070C0"/>
                          </a:solidFill>
                          <a:effectLst/>
                          <a:latin typeface="+mn-lt"/>
                          <a:ea typeface="+mn-ea"/>
                          <a:cs typeface="+mn-cs"/>
                        </a:rPr>
                        <a:t>What are the applicable RULE(S)?</a:t>
                      </a:r>
                      <a:endParaRPr lang="en-US" sz="1000" b="0" dirty="0">
                        <a:solidFill>
                          <a:srgbClr val="0070C0"/>
                        </a:solidFill>
                      </a:endParaRPr>
                    </a:p>
                  </a:txBody>
                  <a:tcPr/>
                </a:tc>
                <a:tc>
                  <a:txBody>
                    <a:bodyPr/>
                    <a:lstStyle/>
                    <a:p>
                      <a:endParaRPr lang="en-US" dirty="0"/>
                    </a:p>
                  </a:txBody>
                  <a:tcPr/>
                </a:tc>
                <a:extLst>
                  <a:ext uri="{0D108BD9-81ED-4DB2-BD59-A6C34878D82A}">
                    <a16:rowId xmlns:a16="http://schemas.microsoft.com/office/drawing/2014/main" val="3951957179"/>
                  </a:ext>
                </a:extLst>
              </a:tr>
              <a:tr h="813205">
                <a:tc>
                  <a:txBody>
                    <a:bodyPr/>
                    <a:lstStyle/>
                    <a:p>
                      <a:r>
                        <a:rPr lang="en-US" b="1" u="sng" dirty="0" smtClean="0">
                          <a:solidFill>
                            <a:srgbClr val="FF0000"/>
                          </a:solidFill>
                        </a:rPr>
                        <a:t>A</a:t>
                      </a:r>
                      <a:r>
                        <a:rPr lang="en-US" b="1" dirty="0" smtClean="0">
                          <a:solidFill>
                            <a:srgbClr val="FF0000"/>
                          </a:solidFill>
                        </a:rPr>
                        <a:t> </a:t>
                      </a:r>
                      <a:r>
                        <a:rPr lang="en-US" sz="1000" b="1" kern="1200" dirty="0" smtClean="0">
                          <a:solidFill>
                            <a:srgbClr val="FF0000"/>
                          </a:solidFill>
                          <a:effectLst/>
                          <a:latin typeface="+mn-lt"/>
                          <a:ea typeface="+mn-ea"/>
                          <a:cs typeface="+mn-cs"/>
                        </a:rPr>
                        <a:t>How would you ANALYZE your rejection and the attorney’s response in view of the rule(s)?</a:t>
                      </a:r>
                      <a:endParaRPr lang="en-US" sz="1000" kern="1200" dirty="0">
                        <a:solidFill>
                          <a:srgbClr val="FF0000"/>
                        </a:solidFill>
                        <a:effectLst/>
                        <a:latin typeface="+mn-lt"/>
                        <a:ea typeface="+mn-ea"/>
                        <a:cs typeface="+mn-cs"/>
                      </a:endParaRPr>
                    </a:p>
                  </a:txBody>
                  <a:tcPr/>
                </a:tc>
                <a:tc>
                  <a:txBody>
                    <a:bodyPr/>
                    <a:lstStyle/>
                    <a:p>
                      <a:endParaRPr lang="en-US" dirty="0"/>
                    </a:p>
                  </a:txBody>
                  <a:tcPr/>
                </a:tc>
                <a:extLst>
                  <a:ext uri="{0D108BD9-81ED-4DB2-BD59-A6C34878D82A}">
                    <a16:rowId xmlns:a16="http://schemas.microsoft.com/office/drawing/2014/main" val="4202726561"/>
                  </a:ext>
                </a:extLst>
              </a:tr>
              <a:tr h="449727">
                <a:tc>
                  <a:txBody>
                    <a:bodyPr/>
                    <a:lstStyle/>
                    <a:p>
                      <a:r>
                        <a:rPr lang="en-US" b="1" u="sng" dirty="0" smtClean="0">
                          <a:solidFill>
                            <a:srgbClr val="7030A0"/>
                          </a:solidFill>
                        </a:rPr>
                        <a:t>C</a:t>
                      </a:r>
                      <a:r>
                        <a:rPr lang="en-US" b="1" dirty="0" smtClean="0">
                          <a:solidFill>
                            <a:srgbClr val="7030A0"/>
                          </a:solidFill>
                        </a:rPr>
                        <a:t> </a:t>
                      </a:r>
                      <a:r>
                        <a:rPr lang="en-US" sz="1000" b="1" kern="1200" dirty="0" smtClean="0">
                          <a:solidFill>
                            <a:srgbClr val="7030A0"/>
                          </a:solidFill>
                          <a:effectLst/>
                          <a:latin typeface="+mn-lt"/>
                          <a:ea typeface="+mn-ea"/>
                          <a:cs typeface="+mn-cs"/>
                        </a:rPr>
                        <a:t>What are the CONCLUSION(S)?</a:t>
                      </a:r>
                      <a:endParaRPr lang="en-US" sz="1000" b="0" dirty="0">
                        <a:solidFill>
                          <a:srgbClr val="7030A0"/>
                        </a:solidFill>
                      </a:endParaRPr>
                    </a:p>
                  </a:txBody>
                  <a:tcPr/>
                </a:tc>
                <a:tc>
                  <a:txBody>
                    <a:bodyPr/>
                    <a:lstStyle/>
                    <a:p>
                      <a:endParaRPr lang="en-US" dirty="0"/>
                    </a:p>
                  </a:txBody>
                  <a:tcPr/>
                </a:tc>
                <a:extLst>
                  <a:ext uri="{0D108BD9-81ED-4DB2-BD59-A6C34878D82A}">
                    <a16:rowId xmlns:a16="http://schemas.microsoft.com/office/drawing/2014/main" val="946882880"/>
                  </a:ext>
                </a:extLst>
              </a:tr>
            </a:tbl>
          </a:graphicData>
        </a:graphic>
      </p:graphicFrame>
      <p:sp>
        <p:nvSpPr>
          <p:cNvPr id="4" name="Slide Number Placeholder 3"/>
          <p:cNvSpPr>
            <a:spLocks noGrp="1"/>
          </p:cNvSpPr>
          <p:nvPr>
            <p:ph type="sldNum" sz="quarter" idx="12"/>
          </p:nvPr>
        </p:nvSpPr>
        <p:spPr/>
        <p:txBody>
          <a:bodyPr/>
          <a:lstStyle/>
          <a:p>
            <a:fld id="{92DA454B-C859-4892-B9FA-68B588C9F547}" type="slidenum">
              <a:rPr lang="en-US" smtClean="0"/>
              <a:t>82</a:t>
            </a:fld>
            <a:endParaRPr lang="en-US"/>
          </a:p>
        </p:txBody>
      </p:sp>
      <p:sp>
        <p:nvSpPr>
          <p:cNvPr id="2" name="Date Placeholder 1"/>
          <p:cNvSpPr>
            <a:spLocks noGrp="1"/>
          </p:cNvSpPr>
          <p:nvPr>
            <p:ph type="dt" sz="half" idx="10"/>
          </p:nvPr>
        </p:nvSpPr>
        <p:spPr/>
        <p:txBody>
          <a:bodyPr/>
          <a:lstStyle/>
          <a:p>
            <a:r>
              <a:rPr lang="en-US" smtClean="0"/>
              <a:t>Summer/Fall 2018</a:t>
            </a:r>
            <a:endParaRPr lang="en-US" dirty="0"/>
          </a:p>
        </p:txBody>
      </p:sp>
    </p:spTree>
    <p:extLst>
      <p:ext uri="{BB962C8B-B14F-4D97-AF65-F5344CB8AC3E}">
        <p14:creationId xmlns:p14="http://schemas.microsoft.com/office/powerpoint/2010/main" val="309322629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728315" y="229389"/>
            <a:ext cx="1366336" cy="276999"/>
          </a:xfrm>
          <a:prstGeom prst="rect">
            <a:avLst/>
          </a:prstGeom>
          <a:noFill/>
        </p:spPr>
        <p:txBody>
          <a:bodyPr wrap="none" rtlCol="0">
            <a:spAutoFit/>
          </a:bodyPr>
          <a:lstStyle/>
          <a:p>
            <a:r>
              <a:rPr lang="en-US" sz="1200" dirty="0" smtClean="0"/>
              <a:t>Worksheet Pg. 32</a:t>
            </a:r>
            <a:endParaRPr lang="en-US" sz="1200" dirty="0"/>
          </a:p>
        </p:txBody>
      </p:sp>
      <p:sp>
        <p:nvSpPr>
          <p:cNvPr id="6" name="Title 5"/>
          <p:cNvSpPr>
            <a:spLocks noGrp="1"/>
          </p:cNvSpPr>
          <p:nvPr>
            <p:ph type="title"/>
          </p:nvPr>
        </p:nvSpPr>
        <p:spPr>
          <a:xfrm>
            <a:off x="457200" y="297299"/>
            <a:ext cx="8229600" cy="633482"/>
          </a:xfrm>
        </p:spPr>
        <p:txBody>
          <a:bodyPr>
            <a:normAutofit fontScale="90000"/>
          </a:bodyPr>
          <a:lstStyle/>
          <a:p>
            <a:r>
              <a:rPr lang="en-US" sz="3000" dirty="0" smtClean="0"/>
              <a:t>Mechanical </a:t>
            </a:r>
            <a:r>
              <a:rPr lang="en-US" sz="3000" dirty="0"/>
              <a:t>Example </a:t>
            </a:r>
            <a:r>
              <a:rPr lang="en-US" sz="3000" dirty="0" smtClean="0"/>
              <a:t>B: </a:t>
            </a:r>
            <a:r>
              <a:rPr lang="en-US" sz="3000" dirty="0" smtClean="0">
                <a:solidFill>
                  <a:srgbClr val="00B050"/>
                </a:solidFill>
              </a:rPr>
              <a:t>I</a:t>
            </a:r>
            <a:r>
              <a:rPr lang="en-US" sz="3000" dirty="0" smtClean="0">
                <a:solidFill>
                  <a:srgbClr val="0070C0"/>
                </a:solidFill>
              </a:rPr>
              <a:t>R</a:t>
            </a:r>
            <a:r>
              <a:rPr lang="en-US" sz="3000" dirty="0" smtClean="0">
                <a:solidFill>
                  <a:srgbClr val="FF0000"/>
                </a:solidFill>
              </a:rPr>
              <a:t>A</a:t>
            </a:r>
            <a:r>
              <a:rPr lang="en-US" sz="3000" dirty="0" smtClean="0">
                <a:solidFill>
                  <a:srgbClr val="7030A0"/>
                </a:solidFill>
              </a:rPr>
              <a:t>C</a:t>
            </a:r>
            <a:r>
              <a:rPr lang="en-US" sz="3000" dirty="0" smtClean="0"/>
              <a:t> </a:t>
            </a:r>
            <a:r>
              <a:rPr lang="en-US" sz="3000" dirty="0"/>
              <a:t>Worksheet (</a:t>
            </a:r>
            <a:r>
              <a:rPr lang="en-US" sz="3000" i="1" dirty="0"/>
              <a:t>cont</a:t>
            </a:r>
            <a:r>
              <a:rPr lang="en-US" sz="3000" dirty="0"/>
              <a: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82096506"/>
              </p:ext>
            </p:extLst>
          </p:nvPr>
        </p:nvGraphicFramePr>
        <p:xfrm>
          <a:off x="457200" y="883736"/>
          <a:ext cx="8229600" cy="3784303"/>
        </p:xfrm>
        <a:graphic>
          <a:graphicData uri="http://schemas.openxmlformats.org/drawingml/2006/table">
            <a:tbl>
              <a:tblPr firstRow="1" bandRow="1">
                <a:tableStyleId>{5C22544A-7EE6-4342-B048-85BDC9FD1C3A}</a:tableStyleId>
              </a:tblPr>
              <a:tblGrid>
                <a:gridCol w="2455933">
                  <a:extLst>
                    <a:ext uri="{9D8B030D-6E8A-4147-A177-3AD203B41FA5}">
                      <a16:colId xmlns:a16="http://schemas.microsoft.com/office/drawing/2014/main" val="281044232"/>
                    </a:ext>
                  </a:extLst>
                </a:gridCol>
                <a:gridCol w="5773667">
                  <a:extLst>
                    <a:ext uri="{9D8B030D-6E8A-4147-A177-3AD203B41FA5}">
                      <a16:colId xmlns:a16="http://schemas.microsoft.com/office/drawing/2014/main" val="2716116982"/>
                    </a:ext>
                  </a:extLst>
                </a:gridCol>
              </a:tblGrid>
              <a:tr h="395923">
                <a:tc>
                  <a:txBody>
                    <a:bodyPr/>
                    <a:lstStyle/>
                    <a:p>
                      <a:r>
                        <a:rPr lang="en-US" sz="2000" dirty="0" smtClean="0">
                          <a:solidFill>
                            <a:srgbClr val="00B050"/>
                          </a:solidFill>
                        </a:rPr>
                        <a:t>I</a:t>
                      </a:r>
                      <a:r>
                        <a:rPr lang="en-US" sz="2000" dirty="0" smtClean="0">
                          <a:solidFill>
                            <a:srgbClr val="0070C0"/>
                          </a:solidFill>
                        </a:rPr>
                        <a:t>R</a:t>
                      </a:r>
                      <a:r>
                        <a:rPr lang="en-US" sz="2000" dirty="0" smtClean="0">
                          <a:solidFill>
                            <a:srgbClr val="FF0000"/>
                          </a:solidFill>
                        </a:rPr>
                        <a:t>A</a:t>
                      </a:r>
                      <a:r>
                        <a:rPr lang="en-US" sz="2000" dirty="0" smtClean="0">
                          <a:solidFill>
                            <a:srgbClr val="7030A0"/>
                          </a:solidFill>
                        </a:rPr>
                        <a:t>C</a:t>
                      </a:r>
                      <a:endParaRPr lang="en-US" sz="2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smtClean="0"/>
                        <a:t>Mechanical</a:t>
                      </a:r>
                      <a:r>
                        <a:rPr lang="en-US" sz="2000" baseline="0" dirty="0" smtClean="0"/>
                        <a:t> Example B</a:t>
                      </a:r>
                      <a:endParaRPr lang="en-US" sz="2000" dirty="0" smtClean="0"/>
                    </a:p>
                  </a:txBody>
                  <a:tcPr/>
                </a:tc>
                <a:extLst>
                  <a:ext uri="{0D108BD9-81ED-4DB2-BD59-A6C34878D82A}">
                    <a16:rowId xmlns:a16="http://schemas.microsoft.com/office/drawing/2014/main" val="241957942"/>
                  </a:ext>
                </a:extLst>
              </a:tr>
              <a:tr h="548201">
                <a:tc>
                  <a:txBody>
                    <a:bodyPr/>
                    <a:lstStyle/>
                    <a:p>
                      <a:r>
                        <a:rPr lang="en-US" b="1" i="0" u="sng" dirty="0" smtClean="0">
                          <a:solidFill>
                            <a:srgbClr val="00B050"/>
                          </a:solidFill>
                        </a:rPr>
                        <a:t>I</a:t>
                      </a:r>
                      <a:r>
                        <a:rPr lang="en-US" b="1" dirty="0" smtClean="0">
                          <a:solidFill>
                            <a:srgbClr val="00B050"/>
                          </a:solidFill>
                        </a:rPr>
                        <a:t> </a:t>
                      </a:r>
                      <a:r>
                        <a:rPr lang="en-US" sz="1000" b="1" dirty="0" smtClean="0">
                          <a:solidFill>
                            <a:srgbClr val="00B050"/>
                          </a:solidFill>
                        </a:rPr>
                        <a:t>What ISSUE(S)</a:t>
                      </a:r>
                      <a:r>
                        <a:rPr lang="en-US" sz="1000" b="1" baseline="0" dirty="0" smtClean="0">
                          <a:solidFill>
                            <a:srgbClr val="00B050"/>
                          </a:solidFill>
                        </a:rPr>
                        <a:t> are raised in the attorney’s response?</a:t>
                      </a:r>
                      <a:endParaRPr lang="en-US" sz="1000" dirty="0">
                        <a:solidFill>
                          <a:srgbClr val="00B050"/>
                        </a:solidFill>
                      </a:endParaRPr>
                    </a:p>
                  </a:txBody>
                  <a:tcPr/>
                </a:tc>
                <a:tc>
                  <a:txBody>
                    <a:bodyPr/>
                    <a:lstStyle/>
                    <a:p>
                      <a:r>
                        <a:rPr lang="en-US" sz="1000" kern="1200" dirty="0" smtClean="0">
                          <a:solidFill>
                            <a:schemeClr val="dk1"/>
                          </a:solidFill>
                          <a:effectLst/>
                          <a:latin typeface="+mn-lt"/>
                          <a:ea typeface="+mn-ea"/>
                          <a:cs typeface="+mn-cs"/>
                        </a:rPr>
                        <a:t>Is prior art reference Reynolds analogous art?  Attorney states:</a:t>
                      </a:r>
                    </a:p>
                    <a:p>
                      <a:pPr marL="112713" lvl="0" indent="-112713">
                        <a:buFont typeface="Arial" panose="020B0604020202020204" pitchFamily="34" charset="0"/>
                        <a:buChar char="•"/>
                      </a:pPr>
                      <a:r>
                        <a:rPr lang="en-US" sz="1000" kern="1200" dirty="0" smtClean="0">
                          <a:solidFill>
                            <a:schemeClr val="dk1"/>
                          </a:solidFill>
                          <a:effectLst/>
                          <a:latin typeface="+mn-lt"/>
                          <a:ea typeface="+mn-ea"/>
                          <a:cs typeface="+mn-cs"/>
                        </a:rPr>
                        <a:t>Test strips of Reynolds different from microscope slides of claimed invention</a:t>
                      </a:r>
                    </a:p>
                    <a:p>
                      <a:pPr marL="112713" lvl="0" indent="-112713">
                        <a:buFont typeface="Arial" panose="020B0604020202020204" pitchFamily="34" charset="0"/>
                        <a:buChar char="•"/>
                      </a:pPr>
                      <a:r>
                        <a:rPr lang="en-US" sz="1000" kern="1200" dirty="0" smtClean="0">
                          <a:solidFill>
                            <a:schemeClr val="dk1"/>
                          </a:solidFill>
                          <a:effectLst/>
                          <a:latin typeface="+mn-lt"/>
                          <a:ea typeface="+mn-ea"/>
                          <a:cs typeface="+mn-cs"/>
                        </a:rPr>
                        <a:t>Person seeking to solve problem in microscopes would not look to absorbent test strips</a:t>
                      </a:r>
                      <a:endParaRPr lang="en-US" sz="1000" kern="1200" dirty="0">
                        <a:solidFill>
                          <a:schemeClr val="dk1"/>
                        </a:solidFill>
                        <a:effectLst/>
                        <a:latin typeface="+mn-lt"/>
                        <a:ea typeface="+mn-ea"/>
                        <a:cs typeface="+mn-cs"/>
                      </a:endParaRPr>
                    </a:p>
                  </a:txBody>
                  <a:tcPr/>
                </a:tc>
                <a:extLst>
                  <a:ext uri="{0D108BD9-81ED-4DB2-BD59-A6C34878D82A}">
                    <a16:rowId xmlns:a16="http://schemas.microsoft.com/office/drawing/2014/main" val="12938850"/>
                  </a:ext>
                </a:extLst>
              </a:tr>
              <a:tr h="1796880">
                <a:tc>
                  <a:txBody>
                    <a:bodyPr/>
                    <a:lstStyle/>
                    <a:p>
                      <a:r>
                        <a:rPr lang="en-US" b="1" u="sng" dirty="0" smtClean="0">
                          <a:solidFill>
                            <a:srgbClr val="0070C0"/>
                          </a:solidFill>
                        </a:rPr>
                        <a:t>R</a:t>
                      </a:r>
                      <a:r>
                        <a:rPr lang="en-US" b="1" dirty="0" smtClean="0">
                          <a:solidFill>
                            <a:srgbClr val="0070C0"/>
                          </a:solidFill>
                        </a:rPr>
                        <a:t> </a:t>
                      </a:r>
                      <a:r>
                        <a:rPr lang="en-US" sz="1400" b="1" kern="1200" dirty="0" smtClean="0">
                          <a:solidFill>
                            <a:srgbClr val="0070C0"/>
                          </a:solidFill>
                          <a:effectLst/>
                          <a:latin typeface="+mn-lt"/>
                          <a:ea typeface="+mn-ea"/>
                          <a:cs typeface="+mn-cs"/>
                        </a:rPr>
                        <a:t>What are the applicable RULE(S)?</a:t>
                      </a:r>
                      <a:endParaRPr lang="en-US" sz="1400" b="0" dirty="0">
                        <a:solidFill>
                          <a:srgbClr val="0070C0"/>
                        </a:solidFill>
                      </a:endParaRPr>
                    </a:p>
                  </a:txBody>
                  <a:tcPr/>
                </a:tc>
                <a:tc>
                  <a:txBody>
                    <a:bodyPr/>
                    <a:lstStyle/>
                    <a:p>
                      <a:r>
                        <a:rPr lang="en-US" sz="1400" kern="1200" dirty="0" smtClean="0">
                          <a:solidFill>
                            <a:schemeClr val="dk1"/>
                          </a:solidFill>
                          <a:effectLst/>
                          <a:latin typeface="+mn-lt"/>
                          <a:ea typeface="+mn-ea"/>
                          <a:cs typeface="+mn-cs"/>
                        </a:rPr>
                        <a:t>MPEP § 2141.01(a) explains that a reference is analogous art if </a:t>
                      </a:r>
                      <a:r>
                        <a:rPr lang="en-US" sz="1400" b="1" kern="1200" dirty="0" smtClean="0">
                          <a:solidFill>
                            <a:schemeClr val="dk1"/>
                          </a:solidFill>
                          <a:effectLst/>
                          <a:latin typeface="+mn-lt"/>
                          <a:ea typeface="+mn-ea"/>
                          <a:cs typeface="+mn-cs"/>
                        </a:rPr>
                        <a:t>either</a:t>
                      </a:r>
                      <a:r>
                        <a:rPr lang="en-US" sz="1400" kern="1200" dirty="0" smtClean="0">
                          <a:solidFill>
                            <a:schemeClr val="dk1"/>
                          </a:solidFill>
                          <a:effectLst/>
                          <a:latin typeface="+mn-lt"/>
                          <a:ea typeface="+mn-ea"/>
                          <a:cs typeface="+mn-cs"/>
                        </a:rPr>
                        <a:t>: </a:t>
                      </a:r>
                      <a:endParaRPr lang="en-US" sz="1400" dirty="0" smtClean="0">
                        <a:effectLst/>
                      </a:endParaRPr>
                    </a:p>
                    <a:p>
                      <a:pPr marL="112713" lvl="0" indent="-112713">
                        <a:buFont typeface="Arial" panose="020B0604020202020204" pitchFamily="34" charset="0"/>
                        <a:buChar char="•"/>
                      </a:pPr>
                      <a:r>
                        <a:rPr lang="en-US" sz="1400" kern="1200" dirty="0" smtClean="0">
                          <a:solidFill>
                            <a:schemeClr val="dk1"/>
                          </a:solidFill>
                          <a:effectLst/>
                          <a:latin typeface="+mn-lt"/>
                          <a:ea typeface="+mn-ea"/>
                          <a:cs typeface="+mn-cs"/>
                        </a:rPr>
                        <a:t>it is from same field of endeavor as claimed invention (even if addresses different problem); </a:t>
                      </a:r>
                      <a:r>
                        <a:rPr lang="en-US" sz="1400" b="1" kern="1200" dirty="0" smtClean="0">
                          <a:solidFill>
                            <a:schemeClr val="dk1"/>
                          </a:solidFill>
                          <a:effectLst/>
                          <a:latin typeface="+mn-lt"/>
                          <a:ea typeface="+mn-ea"/>
                          <a:cs typeface="+mn-cs"/>
                        </a:rPr>
                        <a:t>or</a:t>
                      </a:r>
                      <a:r>
                        <a:rPr lang="en-US" sz="1400" u="sng" kern="1200" dirty="0" smtClean="0">
                          <a:solidFill>
                            <a:schemeClr val="dk1"/>
                          </a:solidFill>
                          <a:effectLst/>
                          <a:latin typeface="+mn-lt"/>
                          <a:ea typeface="+mn-ea"/>
                          <a:cs typeface="+mn-cs"/>
                        </a:rPr>
                        <a:t> </a:t>
                      </a:r>
                      <a:endParaRPr lang="en-US" sz="1400" dirty="0" smtClean="0">
                        <a:effectLst/>
                      </a:endParaRPr>
                    </a:p>
                    <a:p>
                      <a:pPr marL="112713" lvl="0" indent="-112713">
                        <a:buFont typeface="Arial" panose="020B0604020202020204" pitchFamily="34" charset="0"/>
                        <a:buChar char="•"/>
                      </a:pPr>
                      <a:r>
                        <a:rPr lang="en-US" sz="1400" kern="1200" dirty="0" smtClean="0">
                          <a:solidFill>
                            <a:schemeClr val="dk1"/>
                          </a:solidFill>
                          <a:effectLst/>
                          <a:latin typeface="+mn-lt"/>
                          <a:ea typeface="+mn-ea"/>
                          <a:cs typeface="+mn-cs"/>
                        </a:rPr>
                        <a:t>it is reasonably pertinent to problem faced by inventor (even if not in same field of endeavor as claimed invention)</a:t>
                      </a:r>
                      <a:endParaRPr lang="en-US" sz="1400" dirty="0" smtClean="0">
                        <a:effectLst/>
                      </a:endParaRPr>
                    </a:p>
                    <a:p>
                      <a:pPr marL="282575" indent="0">
                        <a:buFont typeface="Arial" panose="020B0604020202020204" pitchFamily="34" charset="0"/>
                        <a:buNone/>
                      </a:pPr>
                      <a:r>
                        <a:rPr lang="en-US" sz="1400" kern="1200" dirty="0" smtClean="0">
                          <a:solidFill>
                            <a:schemeClr val="dk1"/>
                          </a:solidFill>
                          <a:effectLst/>
                          <a:latin typeface="+mn-lt"/>
                          <a:ea typeface="+mn-ea"/>
                          <a:cs typeface="+mn-cs"/>
                        </a:rPr>
                        <a:t>To be "reasonably pertinent" to problem, reference must logically have commended itself to inventor's attention in considering problem.</a:t>
                      </a:r>
                      <a:endParaRPr lang="en-US" sz="1400" dirty="0" smtClean="0">
                        <a:effectLst/>
                      </a:endParaRPr>
                    </a:p>
                  </a:txBody>
                  <a:tcPr/>
                </a:tc>
                <a:extLst>
                  <a:ext uri="{0D108BD9-81ED-4DB2-BD59-A6C34878D82A}">
                    <a16:rowId xmlns:a16="http://schemas.microsoft.com/office/drawing/2014/main" val="3951957179"/>
                  </a:ext>
                </a:extLst>
              </a:tr>
              <a:tr h="670023">
                <a:tc>
                  <a:txBody>
                    <a:bodyPr/>
                    <a:lstStyle/>
                    <a:p>
                      <a:r>
                        <a:rPr lang="en-US" b="1" u="sng" dirty="0" smtClean="0">
                          <a:solidFill>
                            <a:srgbClr val="FF0000"/>
                          </a:solidFill>
                        </a:rPr>
                        <a:t>A</a:t>
                      </a:r>
                      <a:r>
                        <a:rPr lang="en-US" b="1" dirty="0" smtClean="0">
                          <a:solidFill>
                            <a:srgbClr val="FF0000"/>
                          </a:solidFill>
                        </a:rPr>
                        <a:t> </a:t>
                      </a:r>
                      <a:r>
                        <a:rPr lang="en-US" sz="1000" b="1" kern="1200" dirty="0" smtClean="0">
                          <a:solidFill>
                            <a:srgbClr val="FF0000"/>
                          </a:solidFill>
                          <a:effectLst/>
                          <a:latin typeface="+mn-lt"/>
                          <a:ea typeface="+mn-ea"/>
                          <a:cs typeface="+mn-cs"/>
                        </a:rPr>
                        <a:t>How would you ANALYZE your rejection and the attorney’s response in view of the rule(s)?</a:t>
                      </a:r>
                      <a:endParaRPr lang="en-US" sz="1000" kern="1200" dirty="0">
                        <a:solidFill>
                          <a:srgbClr val="FF0000"/>
                        </a:solidFill>
                        <a:effectLst/>
                        <a:latin typeface="+mn-lt"/>
                        <a:ea typeface="+mn-ea"/>
                        <a:cs typeface="+mn-cs"/>
                      </a:endParaRPr>
                    </a:p>
                  </a:txBody>
                  <a:tcPr/>
                </a:tc>
                <a:tc>
                  <a:txBody>
                    <a:bodyPr/>
                    <a:lstStyle/>
                    <a:p>
                      <a:endParaRPr lang="en-US" dirty="0"/>
                    </a:p>
                  </a:txBody>
                  <a:tcPr/>
                </a:tc>
                <a:extLst>
                  <a:ext uri="{0D108BD9-81ED-4DB2-BD59-A6C34878D82A}">
                    <a16:rowId xmlns:a16="http://schemas.microsoft.com/office/drawing/2014/main" val="4202726561"/>
                  </a:ext>
                </a:extLst>
              </a:tr>
              <a:tr h="370543">
                <a:tc>
                  <a:txBody>
                    <a:bodyPr/>
                    <a:lstStyle/>
                    <a:p>
                      <a:r>
                        <a:rPr lang="en-US" b="1" u="sng" dirty="0" smtClean="0">
                          <a:solidFill>
                            <a:srgbClr val="7030A0"/>
                          </a:solidFill>
                        </a:rPr>
                        <a:t>C</a:t>
                      </a:r>
                      <a:r>
                        <a:rPr lang="en-US" b="1" dirty="0" smtClean="0">
                          <a:solidFill>
                            <a:srgbClr val="7030A0"/>
                          </a:solidFill>
                        </a:rPr>
                        <a:t> </a:t>
                      </a:r>
                      <a:r>
                        <a:rPr lang="en-US" sz="1000" b="1" kern="1200" dirty="0" smtClean="0">
                          <a:solidFill>
                            <a:srgbClr val="7030A0"/>
                          </a:solidFill>
                          <a:effectLst/>
                          <a:latin typeface="+mn-lt"/>
                          <a:ea typeface="+mn-ea"/>
                          <a:cs typeface="+mn-cs"/>
                        </a:rPr>
                        <a:t>What are the CONCLUSION(S)?</a:t>
                      </a:r>
                      <a:endParaRPr lang="en-US" sz="1000" b="0" dirty="0">
                        <a:solidFill>
                          <a:srgbClr val="7030A0"/>
                        </a:solidFill>
                      </a:endParaRPr>
                    </a:p>
                  </a:txBody>
                  <a:tcPr/>
                </a:tc>
                <a:tc>
                  <a:txBody>
                    <a:bodyPr/>
                    <a:lstStyle/>
                    <a:p>
                      <a:endParaRPr lang="en-US" dirty="0"/>
                    </a:p>
                  </a:txBody>
                  <a:tcPr/>
                </a:tc>
                <a:extLst>
                  <a:ext uri="{0D108BD9-81ED-4DB2-BD59-A6C34878D82A}">
                    <a16:rowId xmlns:a16="http://schemas.microsoft.com/office/drawing/2014/main" val="946882880"/>
                  </a:ext>
                </a:extLst>
              </a:tr>
            </a:tbl>
          </a:graphicData>
        </a:graphic>
      </p:graphicFrame>
      <p:sp>
        <p:nvSpPr>
          <p:cNvPr id="4" name="Slide Number Placeholder 3"/>
          <p:cNvSpPr>
            <a:spLocks noGrp="1"/>
          </p:cNvSpPr>
          <p:nvPr>
            <p:ph type="sldNum" sz="quarter" idx="12"/>
          </p:nvPr>
        </p:nvSpPr>
        <p:spPr/>
        <p:txBody>
          <a:bodyPr/>
          <a:lstStyle/>
          <a:p>
            <a:fld id="{92DA454B-C859-4892-B9FA-68B588C9F547}" type="slidenum">
              <a:rPr lang="en-US" smtClean="0"/>
              <a:t>83</a:t>
            </a:fld>
            <a:endParaRPr lang="en-US"/>
          </a:p>
        </p:txBody>
      </p:sp>
      <p:sp>
        <p:nvSpPr>
          <p:cNvPr id="2" name="Date Placeholder 1"/>
          <p:cNvSpPr>
            <a:spLocks noGrp="1"/>
          </p:cNvSpPr>
          <p:nvPr>
            <p:ph type="dt" sz="half" idx="10"/>
          </p:nvPr>
        </p:nvSpPr>
        <p:spPr>
          <a:xfrm>
            <a:off x="457200" y="5297488"/>
            <a:ext cx="2133600" cy="303212"/>
          </a:xfrm>
        </p:spPr>
        <p:txBody>
          <a:bodyPr/>
          <a:lstStyle/>
          <a:p>
            <a:r>
              <a:rPr lang="en-US" smtClean="0"/>
              <a:t>Summer/Fall 2018</a:t>
            </a:r>
            <a:endParaRPr lang="en-US" dirty="0"/>
          </a:p>
        </p:txBody>
      </p:sp>
    </p:spTree>
    <p:extLst>
      <p:ext uri="{BB962C8B-B14F-4D97-AF65-F5344CB8AC3E}">
        <p14:creationId xmlns:p14="http://schemas.microsoft.com/office/powerpoint/2010/main" val="285562784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728315" y="229389"/>
            <a:ext cx="1366336" cy="461665"/>
          </a:xfrm>
          <a:prstGeom prst="rect">
            <a:avLst/>
          </a:prstGeom>
          <a:noFill/>
        </p:spPr>
        <p:txBody>
          <a:bodyPr wrap="none" rtlCol="0">
            <a:spAutoFit/>
          </a:bodyPr>
          <a:lstStyle/>
          <a:p>
            <a:r>
              <a:rPr lang="en-US" sz="1200" dirty="0" smtClean="0"/>
              <a:t>Worksheet Pg. 32</a:t>
            </a:r>
          </a:p>
          <a:p>
            <a:endParaRPr lang="en-US" sz="1200" dirty="0"/>
          </a:p>
        </p:txBody>
      </p:sp>
      <p:sp>
        <p:nvSpPr>
          <p:cNvPr id="6" name="Title 5"/>
          <p:cNvSpPr>
            <a:spLocks noGrp="1"/>
          </p:cNvSpPr>
          <p:nvPr>
            <p:ph type="title"/>
          </p:nvPr>
        </p:nvSpPr>
        <p:spPr>
          <a:xfrm>
            <a:off x="457200" y="378022"/>
            <a:ext cx="8229600" cy="633482"/>
          </a:xfrm>
        </p:spPr>
        <p:txBody>
          <a:bodyPr>
            <a:normAutofit fontScale="90000"/>
          </a:bodyPr>
          <a:lstStyle/>
          <a:p>
            <a:r>
              <a:rPr lang="en-US" sz="3000" dirty="0" smtClean="0"/>
              <a:t>Mechanical </a:t>
            </a:r>
            <a:r>
              <a:rPr lang="en-US" sz="3000" dirty="0"/>
              <a:t>Example </a:t>
            </a:r>
            <a:r>
              <a:rPr lang="en-US" sz="3000" dirty="0" smtClean="0"/>
              <a:t>B: </a:t>
            </a:r>
            <a:r>
              <a:rPr lang="en-US" sz="3000" dirty="0" smtClean="0">
                <a:solidFill>
                  <a:srgbClr val="00B050"/>
                </a:solidFill>
              </a:rPr>
              <a:t>I</a:t>
            </a:r>
            <a:r>
              <a:rPr lang="en-US" sz="3000" dirty="0" smtClean="0">
                <a:solidFill>
                  <a:srgbClr val="0070C0"/>
                </a:solidFill>
              </a:rPr>
              <a:t>R</a:t>
            </a:r>
            <a:r>
              <a:rPr lang="en-US" sz="3000" dirty="0" smtClean="0">
                <a:solidFill>
                  <a:srgbClr val="FF0000"/>
                </a:solidFill>
              </a:rPr>
              <a:t>A</a:t>
            </a:r>
            <a:r>
              <a:rPr lang="en-US" sz="3000" dirty="0" smtClean="0">
                <a:solidFill>
                  <a:srgbClr val="7030A0"/>
                </a:solidFill>
              </a:rPr>
              <a:t>C</a:t>
            </a:r>
            <a:r>
              <a:rPr lang="en-US" sz="3000" dirty="0" smtClean="0"/>
              <a:t> </a:t>
            </a:r>
            <a:r>
              <a:rPr lang="en-US" sz="3000" dirty="0"/>
              <a:t>Worksheet (</a:t>
            </a:r>
            <a:r>
              <a:rPr lang="en-US" sz="3000" i="1" dirty="0"/>
              <a:t>cont</a:t>
            </a:r>
            <a:r>
              <a:rPr lang="en-US" sz="3000" dirty="0"/>
              <a: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48439921"/>
              </p:ext>
            </p:extLst>
          </p:nvPr>
        </p:nvGraphicFramePr>
        <p:xfrm>
          <a:off x="275129" y="845820"/>
          <a:ext cx="8642294" cy="4333240"/>
        </p:xfrm>
        <a:graphic>
          <a:graphicData uri="http://schemas.openxmlformats.org/drawingml/2006/table">
            <a:tbl>
              <a:tblPr firstRow="1" bandRow="1">
                <a:tableStyleId>{5C22544A-7EE6-4342-B048-85BDC9FD1C3A}</a:tableStyleId>
              </a:tblPr>
              <a:tblGrid>
                <a:gridCol w="2579092">
                  <a:extLst>
                    <a:ext uri="{9D8B030D-6E8A-4147-A177-3AD203B41FA5}">
                      <a16:colId xmlns:a16="http://schemas.microsoft.com/office/drawing/2014/main" val="281044232"/>
                    </a:ext>
                  </a:extLst>
                </a:gridCol>
                <a:gridCol w="6063202">
                  <a:extLst>
                    <a:ext uri="{9D8B030D-6E8A-4147-A177-3AD203B41FA5}">
                      <a16:colId xmlns:a16="http://schemas.microsoft.com/office/drawing/2014/main" val="2716116982"/>
                    </a:ext>
                  </a:extLst>
                </a:gridCol>
              </a:tblGrid>
              <a:tr h="370840">
                <a:tc>
                  <a:txBody>
                    <a:bodyPr/>
                    <a:lstStyle/>
                    <a:p>
                      <a:r>
                        <a:rPr lang="en-US" sz="2000" dirty="0" smtClean="0">
                          <a:solidFill>
                            <a:srgbClr val="00B050"/>
                          </a:solidFill>
                        </a:rPr>
                        <a:t>I</a:t>
                      </a:r>
                      <a:r>
                        <a:rPr lang="en-US" sz="2000" dirty="0" smtClean="0">
                          <a:solidFill>
                            <a:srgbClr val="0070C0"/>
                          </a:solidFill>
                        </a:rPr>
                        <a:t>R</a:t>
                      </a:r>
                      <a:r>
                        <a:rPr lang="en-US" sz="2000" dirty="0" smtClean="0">
                          <a:solidFill>
                            <a:srgbClr val="FF0000"/>
                          </a:solidFill>
                        </a:rPr>
                        <a:t>A</a:t>
                      </a:r>
                      <a:r>
                        <a:rPr lang="en-US" sz="2000" dirty="0" smtClean="0">
                          <a:solidFill>
                            <a:srgbClr val="7030A0"/>
                          </a:solidFill>
                        </a:rPr>
                        <a:t>C</a:t>
                      </a:r>
                      <a:endParaRPr lang="en-US" sz="2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smtClean="0"/>
                        <a:t>Mechanical</a:t>
                      </a:r>
                      <a:r>
                        <a:rPr lang="en-US" sz="2000" baseline="0" dirty="0" smtClean="0"/>
                        <a:t> Example B</a:t>
                      </a:r>
                      <a:endParaRPr lang="en-US" sz="2000" dirty="0" smtClean="0"/>
                    </a:p>
                  </a:txBody>
                  <a:tcPr/>
                </a:tc>
                <a:extLst>
                  <a:ext uri="{0D108BD9-81ED-4DB2-BD59-A6C34878D82A}">
                    <a16:rowId xmlns:a16="http://schemas.microsoft.com/office/drawing/2014/main" val="241957942"/>
                  </a:ext>
                </a:extLst>
              </a:tr>
              <a:tr h="370840">
                <a:tc>
                  <a:txBody>
                    <a:bodyPr/>
                    <a:lstStyle/>
                    <a:p>
                      <a:r>
                        <a:rPr lang="en-US" b="1" i="0" u="sng" dirty="0" smtClean="0">
                          <a:solidFill>
                            <a:srgbClr val="00B050"/>
                          </a:solidFill>
                        </a:rPr>
                        <a:t>I</a:t>
                      </a:r>
                      <a:r>
                        <a:rPr lang="en-US" b="1" dirty="0" smtClean="0">
                          <a:solidFill>
                            <a:srgbClr val="00B050"/>
                          </a:solidFill>
                        </a:rPr>
                        <a:t> </a:t>
                      </a:r>
                      <a:r>
                        <a:rPr lang="en-US" sz="1000" b="1" dirty="0" smtClean="0">
                          <a:solidFill>
                            <a:srgbClr val="00B050"/>
                          </a:solidFill>
                        </a:rPr>
                        <a:t>What ISSUE(S)</a:t>
                      </a:r>
                      <a:r>
                        <a:rPr lang="en-US" sz="1000" b="1" baseline="0" dirty="0" smtClean="0">
                          <a:solidFill>
                            <a:srgbClr val="00B050"/>
                          </a:solidFill>
                        </a:rPr>
                        <a:t> are raised in the attorney’s response?</a:t>
                      </a:r>
                      <a:endParaRPr lang="en-US" sz="1000" dirty="0">
                        <a:solidFill>
                          <a:srgbClr val="00B050"/>
                        </a:solidFill>
                      </a:endParaRPr>
                    </a:p>
                  </a:txBody>
                  <a:tcPr/>
                </a:tc>
                <a:tc>
                  <a:txBody>
                    <a:bodyPr/>
                    <a:lstStyle/>
                    <a:p>
                      <a:r>
                        <a:rPr lang="en-US" sz="1000" kern="1200" dirty="0" smtClean="0">
                          <a:solidFill>
                            <a:schemeClr val="dk1"/>
                          </a:solidFill>
                          <a:effectLst/>
                          <a:latin typeface="+mn-lt"/>
                          <a:ea typeface="+mn-ea"/>
                          <a:cs typeface="+mn-cs"/>
                        </a:rPr>
                        <a:t>Is prior art reference Reynolds analogous art?  Attorney states:</a:t>
                      </a:r>
                    </a:p>
                    <a:p>
                      <a:pPr marL="112713" lvl="0" indent="-112713">
                        <a:buFont typeface="Arial" panose="020B0604020202020204" pitchFamily="34" charset="0"/>
                        <a:buChar char="•"/>
                      </a:pPr>
                      <a:r>
                        <a:rPr lang="en-US" sz="1000" kern="1200" dirty="0" smtClean="0">
                          <a:solidFill>
                            <a:schemeClr val="dk1"/>
                          </a:solidFill>
                          <a:effectLst/>
                          <a:latin typeface="+mn-lt"/>
                          <a:ea typeface="+mn-ea"/>
                          <a:cs typeface="+mn-cs"/>
                        </a:rPr>
                        <a:t>Test strips of Reynolds different from microscope slides of claimed invention</a:t>
                      </a:r>
                    </a:p>
                    <a:p>
                      <a:pPr marL="112713" lvl="0" indent="-112713">
                        <a:buFont typeface="Arial" panose="020B0604020202020204" pitchFamily="34" charset="0"/>
                        <a:buChar char="•"/>
                      </a:pPr>
                      <a:r>
                        <a:rPr lang="en-US" sz="1000" kern="1200" dirty="0" smtClean="0">
                          <a:solidFill>
                            <a:schemeClr val="dk1"/>
                          </a:solidFill>
                          <a:effectLst/>
                          <a:latin typeface="+mn-lt"/>
                          <a:ea typeface="+mn-ea"/>
                          <a:cs typeface="+mn-cs"/>
                        </a:rPr>
                        <a:t>Person seeking to solve problem in microscopes would not look to absorbent test strips</a:t>
                      </a:r>
                      <a:endParaRPr lang="en-US" sz="1000" kern="1200" dirty="0">
                        <a:solidFill>
                          <a:schemeClr val="dk1"/>
                        </a:solidFill>
                        <a:effectLst/>
                        <a:latin typeface="+mn-lt"/>
                        <a:ea typeface="+mn-ea"/>
                        <a:cs typeface="+mn-cs"/>
                      </a:endParaRPr>
                    </a:p>
                  </a:txBody>
                  <a:tcPr/>
                </a:tc>
                <a:extLst>
                  <a:ext uri="{0D108BD9-81ED-4DB2-BD59-A6C34878D82A}">
                    <a16:rowId xmlns:a16="http://schemas.microsoft.com/office/drawing/2014/main" val="12938850"/>
                  </a:ext>
                </a:extLst>
              </a:tr>
              <a:tr h="370840">
                <a:tc>
                  <a:txBody>
                    <a:bodyPr/>
                    <a:lstStyle/>
                    <a:p>
                      <a:r>
                        <a:rPr lang="en-US" b="1" u="sng" dirty="0" smtClean="0">
                          <a:solidFill>
                            <a:srgbClr val="0070C0"/>
                          </a:solidFill>
                        </a:rPr>
                        <a:t>R</a:t>
                      </a:r>
                      <a:r>
                        <a:rPr lang="en-US" b="1" dirty="0" smtClean="0">
                          <a:solidFill>
                            <a:srgbClr val="0070C0"/>
                          </a:solidFill>
                        </a:rPr>
                        <a:t> </a:t>
                      </a:r>
                      <a:r>
                        <a:rPr lang="en-US" sz="1000" b="1" kern="1200" dirty="0" smtClean="0">
                          <a:solidFill>
                            <a:srgbClr val="0070C0"/>
                          </a:solidFill>
                          <a:effectLst/>
                          <a:latin typeface="+mn-lt"/>
                          <a:ea typeface="+mn-ea"/>
                          <a:cs typeface="+mn-cs"/>
                        </a:rPr>
                        <a:t>What are the applicable RULE(S)?</a:t>
                      </a:r>
                      <a:endParaRPr lang="en-US" sz="1000" b="0" dirty="0">
                        <a:solidFill>
                          <a:srgbClr val="0070C0"/>
                        </a:solidFill>
                      </a:endParaRPr>
                    </a:p>
                  </a:txBody>
                  <a:tcPr/>
                </a:tc>
                <a:tc>
                  <a:txBody>
                    <a:bodyPr/>
                    <a:lstStyle/>
                    <a:p>
                      <a:r>
                        <a:rPr lang="en-US" sz="1000" kern="1200" dirty="0" smtClean="0">
                          <a:solidFill>
                            <a:schemeClr val="dk1"/>
                          </a:solidFill>
                          <a:effectLst/>
                          <a:latin typeface="+mn-lt"/>
                          <a:ea typeface="+mn-ea"/>
                          <a:cs typeface="+mn-cs"/>
                        </a:rPr>
                        <a:t>MPEP § 2141.01(a) explains that a reference is analogous art if </a:t>
                      </a:r>
                      <a:r>
                        <a:rPr lang="en-US" sz="1000" b="1" kern="1200" dirty="0" smtClean="0">
                          <a:solidFill>
                            <a:schemeClr val="dk1"/>
                          </a:solidFill>
                          <a:effectLst/>
                          <a:latin typeface="+mn-lt"/>
                          <a:ea typeface="+mn-ea"/>
                          <a:cs typeface="+mn-cs"/>
                        </a:rPr>
                        <a:t>either</a:t>
                      </a:r>
                      <a:r>
                        <a:rPr lang="en-US" sz="1000" kern="1200" dirty="0" smtClean="0">
                          <a:solidFill>
                            <a:schemeClr val="dk1"/>
                          </a:solidFill>
                          <a:effectLst/>
                          <a:latin typeface="+mn-lt"/>
                          <a:ea typeface="+mn-ea"/>
                          <a:cs typeface="+mn-cs"/>
                        </a:rPr>
                        <a:t>: </a:t>
                      </a:r>
                      <a:endParaRPr lang="en-US" sz="1000" dirty="0" smtClean="0">
                        <a:effectLst/>
                      </a:endParaRPr>
                    </a:p>
                    <a:p>
                      <a:pPr marL="112713" lvl="0" indent="-112713">
                        <a:buFont typeface="Arial" panose="020B0604020202020204" pitchFamily="34" charset="0"/>
                        <a:buChar char="•"/>
                      </a:pPr>
                      <a:r>
                        <a:rPr lang="en-US" sz="1000" kern="1200" dirty="0" smtClean="0">
                          <a:solidFill>
                            <a:schemeClr val="dk1"/>
                          </a:solidFill>
                          <a:effectLst/>
                          <a:latin typeface="+mn-lt"/>
                          <a:ea typeface="+mn-ea"/>
                          <a:cs typeface="+mn-cs"/>
                        </a:rPr>
                        <a:t>it is from same field of endeavor as claimed invention (even if addresses different problem); </a:t>
                      </a:r>
                      <a:r>
                        <a:rPr lang="en-US" sz="1000" b="1" kern="1200" dirty="0" smtClean="0">
                          <a:solidFill>
                            <a:schemeClr val="dk1"/>
                          </a:solidFill>
                          <a:effectLst/>
                          <a:latin typeface="+mn-lt"/>
                          <a:ea typeface="+mn-ea"/>
                          <a:cs typeface="+mn-cs"/>
                        </a:rPr>
                        <a:t>or</a:t>
                      </a:r>
                      <a:r>
                        <a:rPr lang="en-US" sz="1000" u="sng" kern="1200" dirty="0" smtClean="0">
                          <a:solidFill>
                            <a:schemeClr val="dk1"/>
                          </a:solidFill>
                          <a:effectLst/>
                          <a:latin typeface="+mn-lt"/>
                          <a:ea typeface="+mn-ea"/>
                          <a:cs typeface="+mn-cs"/>
                        </a:rPr>
                        <a:t> </a:t>
                      </a:r>
                      <a:endParaRPr lang="en-US" sz="1000" dirty="0" smtClean="0">
                        <a:effectLst/>
                      </a:endParaRPr>
                    </a:p>
                    <a:p>
                      <a:pPr marL="112713" lvl="0" indent="-112713">
                        <a:buFont typeface="Arial" panose="020B0604020202020204" pitchFamily="34" charset="0"/>
                        <a:buChar char="•"/>
                      </a:pPr>
                      <a:r>
                        <a:rPr lang="en-US" sz="1000" kern="1200" dirty="0" smtClean="0">
                          <a:solidFill>
                            <a:schemeClr val="dk1"/>
                          </a:solidFill>
                          <a:effectLst/>
                          <a:latin typeface="+mn-lt"/>
                          <a:ea typeface="+mn-ea"/>
                          <a:cs typeface="+mn-cs"/>
                        </a:rPr>
                        <a:t>it</a:t>
                      </a:r>
                      <a:r>
                        <a:rPr lang="en-US" sz="1000" kern="1200" baseline="0" dirty="0" smtClean="0">
                          <a:solidFill>
                            <a:schemeClr val="dk1"/>
                          </a:solidFill>
                          <a:effectLst/>
                          <a:latin typeface="+mn-lt"/>
                          <a:ea typeface="+mn-ea"/>
                          <a:cs typeface="+mn-cs"/>
                        </a:rPr>
                        <a:t> </a:t>
                      </a:r>
                      <a:r>
                        <a:rPr lang="en-US" sz="1000" kern="1200" dirty="0" smtClean="0">
                          <a:solidFill>
                            <a:schemeClr val="dk1"/>
                          </a:solidFill>
                          <a:effectLst/>
                          <a:latin typeface="+mn-lt"/>
                          <a:ea typeface="+mn-ea"/>
                          <a:cs typeface="+mn-cs"/>
                        </a:rPr>
                        <a:t>is reasonably pertinent to problem faced by inventor (even if not in same field of endeavor as claimed invention)</a:t>
                      </a:r>
                      <a:endParaRPr lang="en-US" sz="1000" dirty="0" smtClean="0">
                        <a:effectLst/>
                      </a:endParaRPr>
                    </a:p>
                    <a:p>
                      <a:pPr marL="282575" indent="0">
                        <a:buFont typeface="Arial" panose="020B0604020202020204" pitchFamily="34" charset="0"/>
                        <a:buNone/>
                      </a:pPr>
                      <a:r>
                        <a:rPr lang="en-US" sz="1000" kern="1200" dirty="0" smtClean="0">
                          <a:solidFill>
                            <a:schemeClr val="dk1"/>
                          </a:solidFill>
                          <a:effectLst/>
                          <a:latin typeface="+mn-lt"/>
                          <a:ea typeface="+mn-ea"/>
                          <a:cs typeface="+mn-cs"/>
                        </a:rPr>
                        <a:t>To be "reasonably pertinent" to problem, reference must logically have commended itself to inventor's attention in considering problem.</a:t>
                      </a:r>
                      <a:endParaRPr lang="en-US" sz="1000" dirty="0" smtClean="0">
                        <a:effectLst/>
                      </a:endParaRPr>
                    </a:p>
                  </a:txBody>
                  <a:tcPr/>
                </a:tc>
                <a:extLst>
                  <a:ext uri="{0D108BD9-81ED-4DB2-BD59-A6C34878D82A}">
                    <a16:rowId xmlns:a16="http://schemas.microsoft.com/office/drawing/2014/main" val="3951957179"/>
                  </a:ext>
                </a:extLst>
              </a:tr>
              <a:tr h="370840">
                <a:tc>
                  <a:txBody>
                    <a:bodyPr/>
                    <a:lstStyle/>
                    <a:p>
                      <a:r>
                        <a:rPr lang="en-US" b="1" u="sng" dirty="0" smtClean="0">
                          <a:solidFill>
                            <a:srgbClr val="FF0000"/>
                          </a:solidFill>
                        </a:rPr>
                        <a:t>A</a:t>
                      </a:r>
                      <a:r>
                        <a:rPr lang="en-US" b="1" dirty="0" smtClean="0">
                          <a:solidFill>
                            <a:srgbClr val="FF0000"/>
                          </a:solidFill>
                        </a:rPr>
                        <a:t> </a:t>
                      </a:r>
                      <a:r>
                        <a:rPr lang="en-US" sz="1400" b="1" kern="1200" dirty="0" smtClean="0">
                          <a:solidFill>
                            <a:srgbClr val="FF0000"/>
                          </a:solidFill>
                          <a:effectLst/>
                          <a:latin typeface="+mn-lt"/>
                          <a:ea typeface="+mn-ea"/>
                          <a:cs typeface="+mn-cs"/>
                        </a:rPr>
                        <a:t>How would you ANALYZE your rejection and the attorney’s response in view of the rule(s)?</a:t>
                      </a:r>
                      <a:endParaRPr lang="en-US" sz="1400" kern="1200" dirty="0">
                        <a:solidFill>
                          <a:srgbClr val="FF0000"/>
                        </a:solidFill>
                        <a:effectLst/>
                        <a:latin typeface="+mn-lt"/>
                        <a:ea typeface="+mn-ea"/>
                        <a:cs typeface="+mn-cs"/>
                      </a:endParaRPr>
                    </a:p>
                  </a:txBody>
                  <a:tcPr/>
                </a:tc>
                <a:tc>
                  <a:txBody>
                    <a:bodyPr/>
                    <a:lstStyle/>
                    <a:p>
                      <a:pPr marL="112713" lvl="0" indent="-112713">
                        <a:buFont typeface="Arial" panose="020B0604020202020204" pitchFamily="34" charset="0"/>
                        <a:buChar char="•"/>
                      </a:pPr>
                      <a:r>
                        <a:rPr lang="en-US" sz="1400" kern="1200" dirty="0" smtClean="0">
                          <a:solidFill>
                            <a:schemeClr val="dk1"/>
                          </a:solidFill>
                          <a:effectLst/>
                          <a:latin typeface="+mn-lt"/>
                          <a:ea typeface="+mn-ea"/>
                          <a:cs typeface="+mn-cs"/>
                        </a:rPr>
                        <a:t>Reynolds is analogous art to claimed invention because is in </a:t>
                      </a:r>
                      <a:r>
                        <a:rPr lang="en-US" sz="1400" b="1" kern="1200" dirty="0" smtClean="0">
                          <a:solidFill>
                            <a:schemeClr val="dk1"/>
                          </a:solidFill>
                          <a:effectLst/>
                          <a:latin typeface="+mn-lt"/>
                          <a:ea typeface="+mn-ea"/>
                          <a:cs typeface="+mn-cs"/>
                        </a:rPr>
                        <a:t>same field of endeavor,</a:t>
                      </a:r>
                      <a:r>
                        <a:rPr lang="en-US" sz="1400" kern="1200" dirty="0" smtClean="0">
                          <a:solidFill>
                            <a:schemeClr val="dk1"/>
                          </a:solidFill>
                          <a:effectLst/>
                          <a:latin typeface="+mn-lt"/>
                          <a:ea typeface="+mn-ea"/>
                          <a:cs typeface="+mn-cs"/>
                        </a:rPr>
                        <a:t> i.e. dispensers for liquid reagents that utilize movable carriage. Fact that Reynolds uses test strips with absorbent substrates instead of microscope slides does not impact system that delivers liquid reagent.</a:t>
                      </a:r>
                      <a:endParaRPr lang="en-US" sz="1400" dirty="0" smtClean="0">
                        <a:effectLst/>
                      </a:endParaRPr>
                    </a:p>
                    <a:p>
                      <a:pPr marL="112713" lvl="0" indent="-112713">
                        <a:buFont typeface="Arial" panose="020B0604020202020204" pitchFamily="34" charset="0"/>
                        <a:buChar char="•"/>
                      </a:pPr>
                      <a:r>
                        <a:rPr lang="en-US" sz="1400" kern="1200" dirty="0" smtClean="0">
                          <a:solidFill>
                            <a:schemeClr val="dk1"/>
                          </a:solidFill>
                          <a:effectLst/>
                          <a:latin typeface="+mn-lt"/>
                          <a:ea typeface="+mn-ea"/>
                          <a:cs typeface="+mn-cs"/>
                        </a:rPr>
                        <a:t>Reynolds is also analogous art to claimed invention for additional reason that it is </a:t>
                      </a:r>
                      <a:r>
                        <a:rPr lang="en-US" sz="1400" b="1" kern="1200" dirty="0" smtClean="0">
                          <a:solidFill>
                            <a:schemeClr val="dk1"/>
                          </a:solidFill>
                          <a:effectLst/>
                          <a:latin typeface="+mn-lt"/>
                          <a:ea typeface="+mn-ea"/>
                          <a:cs typeface="+mn-cs"/>
                        </a:rPr>
                        <a:t>reasonably pertinent to problem</a:t>
                      </a:r>
                      <a:r>
                        <a:rPr lang="en-US" sz="1400" kern="1200" dirty="0" smtClean="0">
                          <a:solidFill>
                            <a:schemeClr val="dk1"/>
                          </a:solidFill>
                          <a:effectLst/>
                          <a:latin typeface="+mn-lt"/>
                          <a:ea typeface="+mn-ea"/>
                          <a:cs typeface="+mn-cs"/>
                        </a:rPr>
                        <a:t> that claimed invention is seeking to solve because both Reynolds and claimed invention involve array of substrates to which liquid reagent is delivered. </a:t>
                      </a:r>
                      <a:endParaRPr lang="en-US" sz="1400" dirty="0" smtClean="0">
                        <a:effectLst/>
                      </a:endParaRPr>
                    </a:p>
                  </a:txBody>
                  <a:tcPr/>
                </a:tc>
                <a:extLst>
                  <a:ext uri="{0D108BD9-81ED-4DB2-BD59-A6C34878D82A}">
                    <a16:rowId xmlns:a16="http://schemas.microsoft.com/office/drawing/2014/main" val="4202726561"/>
                  </a:ext>
                </a:extLst>
              </a:tr>
              <a:tr h="370840">
                <a:tc>
                  <a:txBody>
                    <a:bodyPr/>
                    <a:lstStyle/>
                    <a:p>
                      <a:r>
                        <a:rPr lang="en-US" b="1" u="sng" dirty="0" smtClean="0">
                          <a:solidFill>
                            <a:srgbClr val="7030A0"/>
                          </a:solidFill>
                        </a:rPr>
                        <a:t>C</a:t>
                      </a:r>
                      <a:r>
                        <a:rPr lang="en-US" b="1" dirty="0" smtClean="0">
                          <a:solidFill>
                            <a:srgbClr val="7030A0"/>
                          </a:solidFill>
                        </a:rPr>
                        <a:t> </a:t>
                      </a:r>
                      <a:r>
                        <a:rPr lang="en-US" sz="1000" b="1" kern="1200" dirty="0" smtClean="0">
                          <a:solidFill>
                            <a:srgbClr val="7030A0"/>
                          </a:solidFill>
                          <a:effectLst/>
                          <a:latin typeface="+mn-lt"/>
                          <a:ea typeface="+mn-ea"/>
                          <a:cs typeface="+mn-cs"/>
                        </a:rPr>
                        <a:t>What are the CONCLUSION(S)?</a:t>
                      </a:r>
                      <a:endParaRPr lang="en-US" sz="1000" b="0" dirty="0">
                        <a:solidFill>
                          <a:srgbClr val="7030A0"/>
                        </a:solidFill>
                      </a:endParaRPr>
                    </a:p>
                  </a:txBody>
                  <a:tcPr/>
                </a:tc>
                <a:tc>
                  <a:txBody>
                    <a:bodyPr/>
                    <a:lstStyle/>
                    <a:p>
                      <a:endParaRPr lang="en-US" dirty="0"/>
                    </a:p>
                  </a:txBody>
                  <a:tcPr/>
                </a:tc>
                <a:extLst>
                  <a:ext uri="{0D108BD9-81ED-4DB2-BD59-A6C34878D82A}">
                    <a16:rowId xmlns:a16="http://schemas.microsoft.com/office/drawing/2014/main" val="946882880"/>
                  </a:ext>
                </a:extLst>
              </a:tr>
            </a:tbl>
          </a:graphicData>
        </a:graphic>
      </p:graphicFrame>
      <p:sp>
        <p:nvSpPr>
          <p:cNvPr id="4" name="Slide Number Placeholder 3"/>
          <p:cNvSpPr>
            <a:spLocks noGrp="1"/>
          </p:cNvSpPr>
          <p:nvPr>
            <p:ph type="sldNum" sz="quarter" idx="12"/>
          </p:nvPr>
        </p:nvSpPr>
        <p:spPr/>
        <p:txBody>
          <a:bodyPr/>
          <a:lstStyle/>
          <a:p>
            <a:fld id="{92DA454B-C859-4892-B9FA-68B588C9F547}" type="slidenum">
              <a:rPr lang="en-US" smtClean="0"/>
              <a:t>84</a:t>
            </a:fld>
            <a:endParaRPr lang="en-US"/>
          </a:p>
        </p:txBody>
      </p:sp>
      <p:sp>
        <p:nvSpPr>
          <p:cNvPr id="2" name="Date Placeholder 1"/>
          <p:cNvSpPr>
            <a:spLocks noGrp="1"/>
          </p:cNvSpPr>
          <p:nvPr>
            <p:ph type="dt" sz="half" idx="10"/>
          </p:nvPr>
        </p:nvSpPr>
        <p:spPr>
          <a:xfrm>
            <a:off x="457200" y="5293235"/>
            <a:ext cx="2133600" cy="303212"/>
          </a:xfrm>
        </p:spPr>
        <p:txBody>
          <a:bodyPr/>
          <a:lstStyle/>
          <a:p>
            <a:r>
              <a:rPr lang="en-US" smtClean="0"/>
              <a:t>Summer/Fall 2018</a:t>
            </a:r>
            <a:endParaRPr lang="en-US" dirty="0"/>
          </a:p>
        </p:txBody>
      </p:sp>
    </p:spTree>
    <p:extLst>
      <p:ext uri="{BB962C8B-B14F-4D97-AF65-F5344CB8AC3E}">
        <p14:creationId xmlns:p14="http://schemas.microsoft.com/office/powerpoint/2010/main" val="247266002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728315" y="229389"/>
            <a:ext cx="1366336" cy="276999"/>
          </a:xfrm>
          <a:prstGeom prst="rect">
            <a:avLst/>
          </a:prstGeom>
          <a:noFill/>
        </p:spPr>
        <p:txBody>
          <a:bodyPr wrap="none" rtlCol="0">
            <a:spAutoFit/>
          </a:bodyPr>
          <a:lstStyle/>
          <a:p>
            <a:r>
              <a:rPr lang="en-US" sz="1200" dirty="0" smtClean="0"/>
              <a:t>Worksheet Pg. 32</a:t>
            </a:r>
            <a:endParaRPr lang="en-US" sz="1200" dirty="0"/>
          </a:p>
        </p:txBody>
      </p:sp>
      <p:sp>
        <p:nvSpPr>
          <p:cNvPr id="6" name="Title 5"/>
          <p:cNvSpPr>
            <a:spLocks noGrp="1"/>
          </p:cNvSpPr>
          <p:nvPr>
            <p:ph type="title"/>
          </p:nvPr>
        </p:nvSpPr>
        <p:spPr>
          <a:xfrm>
            <a:off x="457200" y="378022"/>
            <a:ext cx="8229600" cy="633482"/>
          </a:xfrm>
        </p:spPr>
        <p:txBody>
          <a:bodyPr>
            <a:normAutofit fontScale="90000"/>
          </a:bodyPr>
          <a:lstStyle/>
          <a:p>
            <a:r>
              <a:rPr lang="en-US" sz="3000" dirty="0" smtClean="0"/>
              <a:t>Mechanical </a:t>
            </a:r>
            <a:r>
              <a:rPr lang="en-US" sz="3000" dirty="0"/>
              <a:t>Example </a:t>
            </a:r>
            <a:r>
              <a:rPr lang="en-US" sz="3000" dirty="0" smtClean="0"/>
              <a:t>B: </a:t>
            </a:r>
            <a:r>
              <a:rPr lang="en-US" sz="3000" dirty="0" smtClean="0">
                <a:solidFill>
                  <a:srgbClr val="00B050"/>
                </a:solidFill>
              </a:rPr>
              <a:t>I</a:t>
            </a:r>
            <a:r>
              <a:rPr lang="en-US" sz="3000" dirty="0" smtClean="0">
                <a:solidFill>
                  <a:srgbClr val="0070C0"/>
                </a:solidFill>
              </a:rPr>
              <a:t>R</a:t>
            </a:r>
            <a:r>
              <a:rPr lang="en-US" sz="3000" dirty="0" smtClean="0">
                <a:solidFill>
                  <a:srgbClr val="FF0000"/>
                </a:solidFill>
              </a:rPr>
              <a:t>A</a:t>
            </a:r>
            <a:r>
              <a:rPr lang="en-US" sz="3000" dirty="0" smtClean="0">
                <a:solidFill>
                  <a:srgbClr val="7030A0"/>
                </a:solidFill>
              </a:rPr>
              <a:t>C</a:t>
            </a:r>
            <a:r>
              <a:rPr lang="en-US" sz="3000" dirty="0" smtClean="0"/>
              <a:t> </a:t>
            </a:r>
            <a:r>
              <a:rPr lang="en-US" sz="3000" dirty="0"/>
              <a:t>Worksheet (</a:t>
            </a:r>
            <a:r>
              <a:rPr lang="en-US" sz="3000" i="1" dirty="0"/>
              <a:t>cont</a:t>
            </a:r>
            <a:r>
              <a:rPr lang="en-US" sz="3000" dirty="0"/>
              <a: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68147908"/>
              </p:ext>
            </p:extLst>
          </p:nvPr>
        </p:nvGraphicFramePr>
        <p:xfrm>
          <a:off x="457199" y="1011504"/>
          <a:ext cx="8229601" cy="3688080"/>
        </p:xfrm>
        <a:graphic>
          <a:graphicData uri="http://schemas.openxmlformats.org/drawingml/2006/table">
            <a:tbl>
              <a:tblPr firstRow="1" bandRow="1">
                <a:tableStyleId>{5C22544A-7EE6-4342-B048-85BDC9FD1C3A}</a:tableStyleId>
              </a:tblPr>
              <a:tblGrid>
                <a:gridCol w="2455934">
                  <a:extLst>
                    <a:ext uri="{9D8B030D-6E8A-4147-A177-3AD203B41FA5}">
                      <a16:colId xmlns:a16="http://schemas.microsoft.com/office/drawing/2014/main" val="281044232"/>
                    </a:ext>
                  </a:extLst>
                </a:gridCol>
                <a:gridCol w="5773667">
                  <a:extLst>
                    <a:ext uri="{9D8B030D-6E8A-4147-A177-3AD203B41FA5}">
                      <a16:colId xmlns:a16="http://schemas.microsoft.com/office/drawing/2014/main" val="2716116982"/>
                    </a:ext>
                  </a:extLst>
                </a:gridCol>
              </a:tblGrid>
              <a:tr h="370840">
                <a:tc>
                  <a:txBody>
                    <a:bodyPr/>
                    <a:lstStyle/>
                    <a:p>
                      <a:r>
                        <a:rPr lang="en-US" sz="2000" dirty="0" smtClean="0">
                          <a:solidFill>
                            <a:srgbClr val="00B050"/>
                          </a:solidFill>
                        </a:rPr>
                        <a:t>I</a:t>
                      </a:r>
                      <a:r>
                        <a:rPr lang="en-US" sz="2000" dirty="0" smtClean="0">
                          <a:solidFill>
                            <a:srgbClr val="0070C0"/>
                          </a:solidFill>
                        </a:rPr>
                        <a:t>R</a:t>
                      </a:r>
                      <a:r>
                        <a:rPr lang="en-US" sz="2000" dirty="0" smtClean="0">
                          <a:solidFill>
                            <a:srgbClr val="FF0000"/>
                          </a:solidFill>
                        </a:rPr>
                        <a:t>A</a:t>
                      </a:r>
                      <a:r>
                        <a:rPr lang="en-US" sz="2000" dirty="0" smtClean="0">
                          <a:solidFill>
                            <a:srgbClr val="7030A0"/>
                          </a:solidFill>
                        </a:rPr>
                        <a:t>C</a:t>
                      </a:r>
                      <a:endParaRPr lang="en-US" sz="2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smtClean="0"/>
                        <a:t>Mechanical</a:t>
                      </a:r>
                      <a:r>
                        <a:rPr lang="en-US" sz="2000" baseline="0" dirty="0" smtClean="0"/>
                        <a:t> Example B</a:t>
                      </a:r>
                      <a:endParaRPr lang="en-US" sz="2000" dirty="0" smtClean="0"/>
                    </a:p>
                  </a:txBody>
                  <a:tcPr/>
                </a:tc>
                <a:extLst>
                  <a:ext uri="{0D108BD9-81ED-4DB2-BD59-A6C34878D82A}">
                    <a16:rowId xmlns:a16="http://schemas.microsoft.com/office/drawing/2014/main" val="241957942"/>
                  </a:ext>
                </a:extLst>
              </a:tr>
              <a:tr h="370840">
                <a:tc>
                  <a:txBody>
                    <a:bodyPr/>
                    <a:lstStyle/>
                    <a:p>
                      <a:r>
                        <a:rPr lang="en-US" b="1" i="0" u="sng" dirty="0" smtClean="0">
                          <a:solidFill>
                            <a:srgbClr val="00B050"/>
                          </a:solidFill>
                        </a:rPr>
                        <a:t>I</a:t>
                      </a:r>
                      <a:r>
                        <a:rPr lang="en-US" b="1" dirty="0" smtClean="0">
                          <a:solidFill>
                            <a:srgbClr val="00B050"/>
                          </a:solidFill>
                        </a:rPr>
                        <a:t> </a:t>
                      </a:r>
                      <a:r>
                        <a:rPr lang="en-US" sz="1000" b="1" dirty="0" smtClean="0">
                          <a:solidFill>
                            <a:srgbClr val="00B050"/>
                          </a:solidFill>
                        </a:rPr>
                        <a:t>What ISSUE(S)</a:t>
                      </a:r>
                      <a:r>
                        <a:rPr lang="en-US" sz="1000" b="1" baseline="0" dirty="0" smtClean="0">
                          <a:solidFill>
                            <a:srgbClr val="00B050"/>
                          </a:solidFill>
                        </a:rPr>
                        <a:t> are raised in the attorney’s response?</a:t>
                      </a:r>
                      <a:endParaRPr lang="en-US" sz="1000" dirty="0">
                        <a:solidFill>
                          <a:srgbClr val="00B050"/>
                        </a:solidFill>
                      </a:endParaRPr>
                    </a:p>
                  </a:txBody>
                  <a:tcPr/>
                </a:tc>
                <a:tc>
                  <a:txBody>
                    <a:bodyPr/>
                    <a:lstStyle/>
                    <a:p>
                      <a:r>
                        <a:rPr lang="en-US" sz="1000" kern="1200" dirty="0" smtClean="0">
                          <a:solidFill>
                            <a:schemeClr val="dk1"/>
                          </a:solidFill>
                          <a:effectLst/>
                          <a:latin typeface="+mn-lt"/>
                          <a:ea typeface="+mn-ea"/>
                          <a:cs typeface="+mn-cs"/>
                        </a:rPr>
                        <a:t>Is prior art reference Reynolds analogous art?  Attorney states:</a:t>
                      </a:r>
                    </a:p>
                    <a:p>
                      <a:pPr marL="112713" lvl="0" indent="-112713">
                        <a:buFont typeface="Arial" panose="020B0604020202020204" pitchFamily="34" charset="0"/>
                        <a:buChar char="•"/>
                      </a:pPr>
                      <a:r>
                        <a:rPr lang="en-US" sz="1000" kern="1200" dirty="0" smtClean="0">
                          <a:solidFill>
                            <a:schemeClr val="dk1"/>
                          </a:solidFill>
                          <a:effectLst/>
                          <a:latin typeface="+mn-lt"/>
                          <a:ea typeface="+mn-ea"/>
                          <a:cs typeface="+mn-cs"/>
                        </a:rPr>
                        <a:t>Test strips of Reynolds different from microscope slides of claimed invention</a:t>
                      </a:r>
                    </a:p>
                    <a:p>
                      <a:pPr marL="112713" lvl="0" indent="-112713">
                        <a:buFont typeface="Arial" panose="020B0604020202020204" pitchFamily="34" charset="0"/>
                        <a:buChar char="•"/>
                      </a:pPr>
                      <a:r>
                        <a:rPr lang="en-US" sz="1000" kern="1200" dirty="0" smtClean="0">
                          <a:solidFill>
                            <a:schemeClr val="dk1"/>
                          </a:solidFill>
                          <a:effectLst/>
                          <a:latin typeface="+mn-lt"/>
                          <a:ea typeface="+mn-ea"/>
                          <a:cs typeface="+mn-cs"/>
                        </a:rPr>
                        <a:t>Person seeking to solve problem in microscopes would not look to absorbent test strips</a:t>
                      </a:r>
                      <a:endParaRPr lang="en-US" sz="1000" kern="1200" dirty="0">
                        <a:solidFill>
                          <a:schemeClr val="dk1"/>
                        </a:solidFill>
                        <a:effectLst/>
                        <a:latin typeface="+mn-lt"/>
                        <a:ea typeface="+mn-ea"/>
                        <a:cs typeface="+mn-cs"/>
                      </a:endParaRPr>
                    </a:p>
                  </a:txBody>
                  <a:tcPr/>
                </a:tc>
                <a:extLst>
                  <a:ext uri="{0D108BD9-81ED-4DB2-BD59-A6C34878D82A}">
                    <a16:rowId xmlns:a16="http://schemas.microsoft.com/office/drawing/2014/main" val="12938850"/>
                  </a:ext>
                </a:extLst>
              </a:tr>
              <a:tr h="370840">
                <a:tc>
                  <a:txBody>
                    <a:bodyPr/>
                    <a:lstStyle/>
                    <a:p>
                      <a:r>
                        <a:rPr lang="en-US" b="1" u="sng" dirty="0" smtClean="0">
                          <a:solidFill>
                            <a:srgbClr val="0070C0"/>
                          </a:solidFill>
                        </a:rPr>
                        <a:t>R</a:t>
                      </a:r>
                      <a:r>
                        <a:rPr lang="en-US" b="1" dirty="0" smtClean="0">
                          <a:solidFill>
                            <a:srgbClr val="0070C0"/>
                          </a:solidFill>
                        </a:rPr>
                        <a:t> </a:t>
                      </a:r>
                      <a:r>
                        <a:rPr lang="en-US" sz="1000" b="1" kern="1200" dirty="0" smtClean="0">
                          <a:solidFill>
                            <a:srgbClr val="0070C0"/>
                          </a:solidFill>
                          <a:effectLst/>
                          <a:latin typeface="+mn-lt"/>
                          <a:ea typeface="+mn-ea"/>
                          <a:cs typeface="+mn-cs"/>
                        </a:rPr>
                        <a:t>What are the applicable RULE(S)?</a:t>
                      </a:r>
                      <a:endParaRPr lang="en-US" sz="1000" b="0" dirty="0">
                        <a:solidFill>
                          <a:srgbClr val="0070C0"/>
                        </a:solidFill>
                      </a:endParaRPr>
                    </a:p>
                  </a:txBody>
                  <a:tcPr/>
                </a:tc>
                <a:tc>
                  <a:txBody>
                    <a:bodyPr/>
                    <a:lstStyle/>
                    <a:p>
                      <a:r>
                        <a:rPr lang="en-US" sz="1000" kern="1200" dirty="0" smtClean="0">
                          <a:solidFill>
                            <a:schemeClr val="dk1"/>
                          </a:solidFill>
                          <a:effectLst/>
                          <a:latin typeface="+mn-lt"/>
                          <a:ea typeface="+mn-ea"/>
                          <a:cs typeface="+mn-cs"/>
                        </a:rPr>
                        <a:t>MPEP § 2141.01(a) explains that a reference is analogous art if </a:t>
                      </a:r>
                      <a:r>
                        <a:rPr lang="en-US" sz="1000" b="1" kern="1200" dirty="0" smtClean="0">
                          <a:solidFill>
                            <a:schemeClr val="dk1"/>
                          </a:solidFill>
                          <a:effectLst/>
                          <a:latin typeface="+mn-lt"/>
                          <a:ea typeface="+mn-ea"/>
                          <a:cs typeface="+mn-cs"/>
                        </a:rPr>
                        <a:t>either</a:t>
                      </a:r>
                      <a:r>
                        <a:rPr lang="en-US" sz="1000" kern="1200" dirty="0" smtClean="0">
                          <a:solidFill>
                            <a:schemeClr val="dk1"/>
                          </a:solidFill>
                          <a:effectLst/>
                          <a:latin typeface="+mn-lt"/>
                          <a:ea typeface="+mn-ea"/>
                          <a:cs typeface="+mn-cs"/>
                        </a:rPr>
                        <a:t>: </a:t>
                      </a:r>
                      <a:endParaRPr lang="en-US" sz="1000" dirty="0" smtClean="0">
                        <a:effectLst/>
                      </a:endParaRPr>
                    </a:p>
                    <a:p>
                      <a:pPr marL="112713" lvl="0" indent="-112713">
                        <a:buFont typeface="Arial" panose="020B0604020202020204" pitchFamily="34" charset="0"/>
                        <a:buChar char="•"/>
                      </a:pPr>
                      <a:r>
                        <a:rPr lang="en-US" sz="1000" kern="1200" dirty="0" smtClean="0">
                          <a:solidFill>
                            <a:schemeClr val="dk1"/>
                          </a:solidFill>
                          <a:effectLst/>
                          <a:latin typeface="+mn-lt"/>
                          <a:ea typeface="+mn-ea"/>
                          <a:cs typeface="+mn-cs"/>
                        </a:rPr>
                        <a:t>it is from same field of endeavor as claimed invention (even if addresses different problem); </a:t>
                      </a:r>
                      <a:r>
                        <a:rPr lang="en-US" sz="1000" b="1" kern="1200" dirty="0" smtClean="0">
                          <a:solidFill>
                            <a:schemeClr val="dk1"/>
                          </a:solidFill>
                          <a:effectLst/>
                          <a:latin typeface="+mn-lt"/>
                          <a:ea typeface="+mn-ea"/>
                          <a:cs typeface="+mn-cs"/>
                        </a:rPr>
                        <a:t>or</a:t>
                      </a:r>
                      <a:r>
                        <a:rPr lang="en-US" sz="1000" u="sng" kern="1200" dirty="0" smtClean="0">
                          <a:solidFill>
                            <a:schemeClr val="dk1"/>
                          </a:solidFill>
                          <a:effectLst/>
                          <a:latin typeface="+mn-lt"/>
                          <a:ea typeface="+mn-ea"/>
                          <a:cs typeface="+mn-cs"/>
                        </a:rPr>
                        <a:t> </a:t>
                      </a:r>
                      <a:endParaRPr lang="en-US" sz="1000" dirty="0" smtClean="0">
                        <a:effectLst/>
                      </a:endParaRPr>
                    </a:p>
                    <a:p>
                      <a:pPr marL="112713" lvl="0" indent="-112713">
                        <a:buFont typeface="Arial" panose="020B0604020202020204" pitchFamily="34" charset="0"/>
                        <a:buChar char="•"/>
                      </a:pPr>
                      <a:r>
                        <a:rPr lang="en-US" sz="1000" kern="1200" dirty="0" smtClean="0">
                          <a:solidFill>
                            <a:schemeClr val="dk1"/>
                          </a:solidFill>
                          <a:effectLst/>
                          <a:latin typeface="+mn-lt"/>
                          <a:ea typeface="+mn-ea"/>
                          <a:cs typeface="+mn-cs"/>
                        </a:rPr>
                        <a:t>it is reasonably pertinent to problem faced by inventor (even if not in same field of endeavor as claimed invention)</a:t>
                      </a:r>
                      <a:endParaRPr lang="en-US" sz="1000" dirty="0" smtClean="0">
                        <a:effectLst/>
                      </a:endParaRPr>
                    </a:p>
                    <a:p>
                      <a:pPr marL="282575" indent="0">
                        <a:buFont typeface="Arial" panose="020B0604020202020204" pitchFamily="34" charset="0"/>
                        <a:buNone/>
                      </a:pPr>
                      <a:r>
                        <a:rPr lang="en-US" sz="1000" kern="1200" dirty="0" smtClean="0">
                          <a:solidFill>
                            <a:schemeClr val="dk1"/>
                          </a:solidFill>
                          <a:effectLst/>
                          <a:latin typeface="+mn-lt"/>
                          <a:ea typeface="+mn-ea"/>
                          <a:cs typeface="+mn-cs"/>
                        </a:rPr>
                        <a:t>To be "reasonably pertinent" to problem, reference must logically have commended itself to inventor's attention in considering problem.</a:t>
                      </a:r>
                      <a:endParaRPr lang="en-US" sz="1000" dirty="0" smtClean="0">
                        <a:effectLst/>
                      </a:endParaRPr>
                    </a:p>
                  </a:txBody>
                  <a:tcPr/>
                </a:tc>
                <a:extLst>
                  <a:ext uri="{0D108BD9-81ED-4DB2-BD59-A6C34878D82A}">
                    <a16:rowId xmlns:a16="http://schemas.microsoft.com/office/drawing/2014/main" val="3951957179"/>
                  </a:ext>
                </a:extLst>
              </a:tr>
              <a:tr h="370840">
                <a:tc>
                  <a:txBody>
                    <a:bodyPr/>
                    <a:lstStyle/>
                    <a:p>
                      <a:r>
                        <a:rPr lang="en-US" b="1" u="sng" dirty="0" smtClean="0">
                          <a:solidFill>
                            <a:srgbClr val="FF0000"/>
                          </a:solidFill>
                        </a:rPr>
                        <a:t>A</a:t>
                      </a:r>
                      <a:r>
                        <a:rPr lang="en-US" b="1" dirty="0" smtClean="0">
                          <a:solidFill>
                            <a:srgbClr val="FF0000"/>
                          </a:solidFill>
                        </a:rPr>
                        <a:t> </a:t>
                      </a:r>
                      <a:r>
                        <a:rPr lang="en-US" sz="1000" b="1" kern="1200" dirty="0" smtClean="0">
                          <a:solidFill>
                            <a:srgbClr val="FF0000"/>
                          </a:solidFill>
                          <a:effectLst/>
                          <a:latin typeface="+mn-lt"/>
                          <a:ea typeface="+mn-ea"/>
                          <a:cs typeface="+mn-cs"/>
                        </a:rPr>
                        <a:t>How would you ANALYZE your rejection and the attorney’s response in view of the rule(s)?</a:t>
                      </a:r>
                      <a:endParaRPr lang="en-US" sz="1000" kern="1200" dirty="0">
                        <a:solidFill>
                          <a:srgbClr val="FF0000"/>
                        </a:solidFill>
                        <a:effectLst/>
                        <a:latin typeface="+mn-lt"/>
                        <a:ea typeface="+mn-ea"/>
                        <a:cs typeface="+mn-cs"/>
                      </a:endParaRPr>
                    </a:p>
                  </a:txBody>
                  <a:tcPr/>
                </a:tc>
                <a:tc>
                  <a:txBody>
                    <a:bodyPr/>
                    <a:lstStyle/>
                    <a:p>
                      <a:pPr marL="112713" lvl="0" indent="-112713">
                        <a:buFont typeface="Arial" panose="020B0604020202020204" pitchFamily="34" charset="0"/>
                        <a:buChar char="•"/>
                      </a:pPr>
                      <a:r>
                        <a:rPr lang="en-US" sz="1000" kern="1200" dirty="0" smtClean="0">
                          <a:solidFill>
                            <a:schemeClr val="dk1"/>
                          </a:solidFill>
                          <a:effectLst/>
                          <a:latin typeface="+mn-lt"/>
                          <a:ea typeface="+mn-ea"/>
                          <a:cs typeface="+mn-cs"/>
                        </a:rPr>
                        <a:t>Reynolds is analogous art to claimed invention because is in </a:t>
                      </a:r>
                      <a:r>
                        <a:rPr lang="en-US" sz="1000" b="1" kern="1200" dirty="0" smtClean="0">
                          <a:solidFill>
                            <a:schemeClr val="dk1"/>
                          </a:solidFill>
                          <a:effectLst/>
                          <a:latin typeface="+mn-lt"/>
                          <a:ea typeface="+mn-ea"/>
                          <a:cs typeface="+mn-cs"/>
                        </a:rPr>
                        <a:t>same field of endeavor,</a:t>
                      </a:r>
                      <a:r>
                        <a:rPr lang="en-US" sz="1000" kern="1200" dirty="0" smtClean="0">
                          <a:solidFill>
                            <a:schemeClr val="dk1"/>
                          </a:solidFill>
                          <a:effectLst/>
                          <a:latin typeface="+mn-lt"/>
                          <a:ea typeface="+mn-ea"/>
                          <a:cs typeface="+mn-cs"/>
                        </a:rPr>
                        <a:t> i.e. dispensers for liquid reagents that utilize movable carriage. Fact that Reynolds uses test strips with absorbent substrates instead of microscope slides does not impact system that delivers liquid reagent.</a:t>
                      </a:r>
                      <a:endParaRPr lang="en-US" sz="1000" dirty="0" smtClean="0">
                        <a:effectLst/>
                      </a:endParaRPr>
                    </a:p>
                    <a:p>
                      <a:pPr marL="112713" lvl="0" indent="-112713">
                        <a:buFont typeface="Arial" panose="020B0604020202020204" pitchFamily="34" charset="0"/>
                        <a:buChar char="•"/>
                      </a:pPr>
                      <a:r>
                        <a:rPr lang="en-US" sz="1000" kern="1200" dirty="0" smtClean="0">
                          <a:solidFill>
                            <a:schemeClr val="dk1"/>
                          </a:solidFill>
                          <a:effectLst/>
                          <a:latin typeface="+mn-lt"/>
                          <a:ea typeface="+mn-ea"/>
                          <a:cs typeface="+mn-cs"/>
                        </a:rPr>
                        <a:t>Reynolds is also analogous art to claimed invention for additional reason that it is </a:t>
                      </a:r>
                      <a:r>
                        <a:rPr lang="en-US" sz="1000" b="1" kern="1200" dirty="0" smtClean="0">
                          <a:solidFill>
                            <a:schemeClr val="dk1"/>
                          </a:solidFill>
                          <a:effectLst/>
                          <a:latin typeface="+mn-lt"/>
                          <a:ea typeface="+mn-ea"/>
                          <a:cs typeface="+mn-cs"/>
                        </a:rPr>
                        <a:t>reasonably pertinent to problem</a:t>
                      </a:r>
                      <a:r>
                        <a:rPr lang="en-US" sz="1000" kern="1200" dirty="0" smtClean="0">
                          <a:solidFill>
                            <a:schemeClr val="dk1"/>
                          </a:solidFill>
                          <a:effectLst/>
                          <a:latin typeface="+mn-lt"/>
                          <a:ea typeface="+mn-ea"/>
                          <a:cs typeface="+mn-cs"/>
                        </a:rPr>
                        <a:t> that claimed invention is seeking to solve because both Reynolds and claimed invention involve array of substrates to which liquid reagent is delivered. </a:t>
                      </a:r>
                      <a:endParaRPr lang="en-US" sz="1400" dirty="0" smtClean="0">
                        <a:effectLst/>
                      </a:endParaRPr>
                    </a:p>
                  </a:txBody>
                  <a:tcPr/>
                </a:tc>
                <a:extLst>
                  <a:ext uri="{0D108BD9-81ED-4DB2-BD59-A6C34878D82A}">
                    <a16:rowId xmlns:a16="http://schemas.microsoft.com/office/drawing/2014/main" val="4202726561"/>
                  </a:ext>
                </a:extLst>
              </a:tr>
              <a:tr h="370840">
                <a:tc>
                  <a:txBody>
                    <a:bodyPr/>
                    <a:lstStyle/>
                    <a:p>
                      <a:r>
                        <a:rPr lang="en-US" b="1" u="sng" dirty="0" smtClean="0">
                          <a:solidFill>
                            <a:srgbClr val="7030A0"/>
                          </a:solidFill>
                        </a:rPr>
                        <a:t>C</a:t>
                      </a:r>
                      <a:r>
                        <a:rPr lang="en-US" b="1" dirty="0" smtClean="0">
                          <a:solidFill>
                            <a:srgbClr val="7030A0"/>
                          </a:solidFill>
                        </a:rPr>
                        <a:t> </a:t>
                      </a:r>
                      <a:r>
                        <a:rPr lang="en-US" sz="1400" b="1" kern="1200" dirty="0" smtClean="0">
                          <a:solidFill>
                            <a:srgbClr val="7030A0"/>
                          </a:solidFill>
                          <a:effectLst/>
                          <a:latin typeface="+mn-lt"/>
                          <a:ea typeface="+mn-ea"/>
                          <a:cs typeface="+mn-cs"/>
                        </a:rPr>
                        <a:t>What are the CONCLUSION(S)?</a:t>
                      </a:r>
                      <a:endParaRPr lang="en-US" sz="1100" b="0" dirty="0">
                        <a:solidFill>
                          <a:srgbClr val="7030A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Rejection of Claim 1 under 35 U.S.C. § 103 is maintained </a:t>
                      </a:r>
                      <a:endParaRPr lang="en-US" sz="1400" dirty="0" smtClean="0">
                        <a:effectLst/>
                      </a:endParaRPr>
                    </a:p>
                    <a:p>
                      <a:endParaRPr lang="en-US" sz="1400" dirty="0"/>
                    </a:p>
                  </a:txBody>
                  <a:tcPr/>
                </a:tc>
                <a:extLst>
                  <a:ext uri="{0D108BD9-81ED-4DB2-BD59-A6C34878D82A}">
                    <a16:rowId xmlns:a16="http://schemas.microsoft.com/office/drawing/2014/main" val="946882880"/>
                  </a:ext>
                </a:extLst>
              </a:tr>
            </a:tbl>
          </a:graphicData>
        </a:graphic>
      </p:graphicFrame>
      <p:sp>
        <p:nvSpPr>
          <p:cNvPr id="4" name="Slide Number Placeholder 3"/>
          <p:cNvSpPr>
            <a:spLocks noGrp="1"/>
          </p:cNvSpPr>
          <p:nvPr>
            <p:ph type="sldNum" sz="quarter" idx="12"/>
          </p:nvPr>
        </p:nvSpPr>
        <p:spPr/>
        <p:txBody>
          <a:bodyPr/>
          <a:lstStyle/>
          <a:p>
            <a:fld id="{92DA454B-C859-4892-B9FA-68B588C9F547}" type="slidenum">
              <a:rPr lang="en-US" smtClean="0"/>
              <a:t>85</a:t>
            </a:fld>
            <a:endParaRPr lang="en-US"/>
          </a:p>
        </p:txBody>
      </p:sp>
      <p:sp>
        <p:nvSpPr>
          <p:cNvPr id="2" name="Date Placeholder 1"/>
          <p:cNvSpPr>
            <a:spLocks noGrp="1"/>
          </p:cNvSpPr>
          <p:nvPr>
            <p:ph type="dt" sz="half" idx="10"/>
          </p:nvPr>
        </p:nvSpPr>
        <p:spPr>
          <a:xfrm>
            <a:off x="457199" y="5297488"/>
            <a:ext cx="2133600" cy="303212"/>
          </a:xfrm>
        </p:spPr>
        <p:txBody>
          <a:bodyPr/>
          <a:lstStyle/>
          <a:p>
            <a:r>
              <a:rPr lang="en-US" smtClean="0"/>
              <a:t>Summer/Fall 2018</a:t>
            </a:r>
            <a:endParaRPr lang="en-US" dirty="0"/>
          </a:p>
        </p:txBody>
      </p:sp>
    </p:spTree>
    <p:extLst>
      <p:ext uri="{BB962C8B-B14F-4D97-AF65-F5344CB8AC3E}">
        <p14:creationId xmlns:p14="http://schemas.microsoft.com/office/powerpoint/2010/main" val="406095597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676064" y="229389"/>
            <a:ext cx="1366336" cy="276999"/>
          </a:xfrm>
          <a:prstGeom prst="rect">
            <a:avLst/>
          </a:prstGeom>
          <a:noFill/>
        </p:spPr>
        <p:txBody>
          <a:bodyPr wrap="none" rtlCol="0">
            <a:spAutoFit/>
          </a:bodyPr>
          <a:lstStyle/>
          <a:p>
            <a:r>
              <a:rPr lang="en-US" sz="1200" dirty="0" smtClean="0"/>
              <a:t>Worksheet Pg. 33</a:t>
            </a:r>
            <a:endParaRPr lang="en-US" sz="1200" dirty="0"/>
          </a:p>
        </p:txBody>
      </p:sp>
      <p:sp>
        <p:nvSpPr>
          <p:cNvPr id="6" name="Title 5"/>
          <p:cNvSpPr>
            <a:spLocks noGrp="1"/>
          </p:cNvSpPr>
          <p:nvPr>
            <p:ph type="title"/>
          </p:nvPr>
        </p:nvSpPr>
        <p:spPr>
          <a:xfrm>
            <a:off x="457200" y="301701"/>
            <a:ext cx="8229600" cy="884058"/>
          </a:xfrm>
        </p:spPr>
        <p:txBody>
          <a:bodyPr>
            <a:noAutofit/>
          </a:bodyPr>
          <a:lstStyle/>
          <a:p>
            <a:r>
              <a:rPr lang="en-US" sz="3000" dirty="0" smtClean="0"/>
              <a:t>Mechanical </a:t>
            </a:r>
            <a:r>
              <a:rPr lang="en-US" sz="3000" dirty="0"/>
              <a:t>Example </a:t>
            </a:r>
            <a:r>
              <a:rPr lang="en-US" sz="3000" dirty="0" smtClean="0"/>
              <a:t>B: </a:t>
            </a:r>
            <a:r>
              <a:rPr lang="en-US" sz="3000" dirty="0"/>
              <a:t>Sample Examiner’s Reply to Attorney Arguments</a:t>
            </a:r>
          </a:p>
        </p:txBody>
      </p:sp>
      <p:sp>
        <p:nvSpPr>
          <p:cNvPr id="5" name="Content Placeholder 4"/>
          <p:cNvSpPr>
            <a:spLocks noGrp="1"/>
          </p:cNvSpPr>
          <p:nvPr>
            <p:ph idx="1"/>
          </p:nvPr>
        </p:nvSpPr>
        <p:spPr>
          <a:xfrm>
            <a:off x="469338" y="1258071"/>
            <a:ext cx="6972300" cy="4147169"/>
          </a:xfrm>
        </p:spPr>
        <p:txBody>
          <a:bodyPr>
            <a:normAutofit fontScale="47500" lnSpcReduction="20000"/>
          </a:bodyPr>
          <a:lstStyle/>
          <a:p>
            <a:pPr marL="0" indent="0" defTabSz="169863">
              <a:buNone/>
            </a:pPr>
            <a:r>
              <a:rPr lang="en-US" dirty="0" smtClean="0"/>
              <a:t>	</a:t>
            </a:r>
            <a:r>
              <a:rPr lang="en-US" sz="3400" dirty="0" smtClean="0"/>
              <a:t>The </a:t>
            </a:r>
            <a:r>
              <a:rPr lang="en-US" sz="3400" dirty="0"/>
              <a:t>Remarks of </a:t>
            </a:r>
            <a:r>
              <a:rPr lang="en-US" sz="3400" dirty="0" smtClean="0"/>
              <a:t>February 21, </a:t>
            </a:r>
            <a:r>
              <a:rPr lang="en-US" sz="3400" dirty="0"/>
              <a:t>2018 have been fully </a:t>
            </a:r>
            <a:r>
              <a:rPr lang="en-US" sz="3400" dirty="0" smtClean="0"/>
              <a:t>considered but are not persuasive for the reasons below. </a:t>
            </a:r>
            <a:r>
              <a:rPr lang="en-US" sz="3400" dirty="0"/>
              <a:t>The rejection of claim 1 under 35 U.S.C. § 103 as unpatentable over Varma in view of Reynolds maintained. </a:t>
            </a:r>
            <a:r>
              <a:rPr lang="en-US" sz="3400" dirty="0" smtClean="0"/>
              <a:t>	</a:t>
            </a:r>
          </a:p>
          <a:p>
            <a:pPr marL="0" indent="0" defTabSz="169863">
              <a:buNone/>
            </a:pPr>
            <a:r>
              <a:rPr lang="en-US" sz="3400" dirty="0">
                <a:solidFill>
                  <a:srgbClr val="00B050"/>
                </a:solidFill>
              </a:rPr>
              <a:t>	</a:t>
            </a:r>
            <a:r>
              <a:rPr lang="en-US" sz="3400" dirty="0" smtClean="0">
                <a:solidFill>
                  <a:srgbClr val="00B050"/>
                </a:solidFill>
              </a:rPr>
              <a:t>Applicant contends that the rejection is improper because Reynolds is not analogous art.  Applicant argues on page 2 of the response that applicant Reynolds is not in the same field of endeavor as the claimed invention because the test strip substrates of Reynolds are materially different from microscope </a:t>
            </a:r>
            <a:r>
              <a:rPr lang="en-US" sz="3400" dirty="0">
                <a:solidFill>
                  <a:srgbClr val="00B050"/>
                </a:solidFill>
              </a:rPr>
              <a:t>slides.  Applicant also argues that a person seeking to solve a problem in the field of microscopes would not look to a teaching concerning absorbent test </a:t>
            </a:r>
            <a:r>
              <a:rPr lang="en-US" sz="3400" dirty="0" smtClean="0">
                <a:solidFill>
                  <a:srgbClr val="00B050"/>
                </a:solidFill>
              </a:rPr>
              <a:t>strips. </a:t>
            </a:r>
          </a:p>
          <a:p>
            <a:pPr marL="0" indent="0" defTabSz="169863">
              <a:buNone/>
            </a:pPr>
            <a:r>
              <a:rPr lang="en-US" sz="3400" dirty="0" smtClean="0">
                <a:solidFill>
                  <a:srgbClr val="0070C0"/>
                </a:solidFill>
              </a:rPr>
              <a:t>	MPEP </a:t>
            </a:r>
            <a:r>
              <a:rPr lang="en-US" sz="3400" dirty="0">
                <a:solidFill>
                  <a:srgbClr val="0070C0"/>
                </a:solidFill>
              </a:rPr>
              <a:t>§ 2141.01(a) states that in order for a reference to be used in an obviousness rejection, it must be analogous art to the claimed invention.  </a:t>
            </a:r>
            <a:endParaRPr lang="en-US" sz="3400" dirty="0" smtClean="0">
              <a:solidFill>
                <a:srgbClr val="0070C0"/>
              </a:solidFill>
            </a:endParaRPr>
          </a:p>
          <a:p>
            <a:pPr marL="0" indent="0" defTabSz="228600">
              <a:buNone/>
            </a:pPr>
            <a:r>
              <a:rPr lang="en-US" sz="3400" dirty="0" smtClean="0">
                <a:solidFill>
                  <a:srgbClr val="0070C0"/>
                </a:solidFill>
              </a:rPr>
              <a:t>A </a:t>
            </a:r>
            <a:r>
              <a:rPr lang="en-US" sz="3400" dirty="0">
                <a:solidFill>
                  <a:srgbClr val="0070C0"/>
                </a:solidFill>
              </a:rPr>
              <a:t>reference is analogous art to the claimed invention when it is either from the same field of endeavor as the claimed invention, or is reasonably pertinent to the problem faced by the inventor.  A reference is “reasonably pertinent” when it “logically commended itself to an inventor’s attention in considering his problem.” </a:t>
            </a:r>
            <a:r>
              <a:rPr lang="en-US" sz="3400" i="1" dirty="0">
                <a:solidFill>
                  <a:srgbClr val="0070C0"/>
                </a:solidFill>
              </a:rPr>
              <a:t>In re ICON Health and Fitness, Inc</a:t>
            </a:r>
            <a:r>
              <a:rPr lang="en-US" sz="3400" dirty="0">
                <a:solidFill>
                  <a:srgbClr val="0070C0"/>
                </a:solidFill>
              </a:rPr>
              <a:t>., 496 F.3d 1374, 1379-80 (Fed. Cir. 2007) (quoting </a:t>
            </a:r>
            <a:r>
              <a:rPr lang="en-US" sz="3400" i="1" dirty="0">
                <a:solidFill>
                  <a:srgbClr val="0070C0"/>
                </a:solidFill>
              </a:rPr>
              <a:t>In re Clay</a:t>
            </a:r>
            <a:r>
              <a:rPr lang="en-US" sz="3400" dirty="0">
                <a:solidFill>
                  <a:srgbClr val="0070C0"/>
                </a:solidFill>
              </a:rPr>
              <a:t>, 966 F.2d 656, 658, 23 USPQ2d 1058, 1061 (Fed. Cir. 1992)). </a:t>
            </a:r>
            <a:endParaRPr lang="en-US" sz="3400" dirty="0">
              <a:solidFill>
                <a:srgbClr val="7030A0"/>
              </a:solidFill>
            </a:endParaRPr>
          </a:p>
        </p:txBody>
      </p:sp>
      <p:sp>
        <p:nvSpPr>
          <p:cNvPr id="7" name="Rectangular Callout 6"/>
          <p:cNvSpPr/>
          <p:nvPr/>
        </p:nvSpPr>
        <p:spPr>
          <a:xfrm>
            <a:off x="7620000" y="1962984"/>
            <a:ext cx="1422400" cy="561108"/>
          </a:xfrm>
          <a:prstGeom prst="wedgeRectCallout">
            <a:avLst>
              <a:gd name="adj1" fmla="val -81281"/>
              <a:gd name="adj2" fmla="val 47606"/>
            </a:avLst>
          </a:prstGeom>
          <a:noFill/>
          <a:ln w="12700" cap="flat" cmpd="sng" algn="ctr">
            <a:solidFill>
              <a:srgbClr val="00B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100" b="1" dirty="0">
                <a:solidFill>
                  <a:srgbClr val="00B050"/>
                </a:solidFill>
                <a:effectLst/>
                <a:ea typeface="Calibri" panose="020F0502020204030204" pitchFamily="34" charset="0"/>
                <a:cs typeface="Times New Roman" panose="02020603050405020304" pitchFamily="18" charset="0"/>
              </a:rPr>
              <a:t>ISSUE</a:t>
            </a:r>
            <a:r>
              <a:rPr lang="en-US" sz="1100" dirty="0">
                <a:solidFill>
                  <a:srgbClr val="00B050"/>
                </a:solidFill>
                <a:effectLst/>
                <a:ea typeface="Calibri" panose="020F0502020204030204" pitchFamily="34" charset="0"/>
                <a:cs typeface="Times New Roman" panose="02020603050405020304" pitchFamily="18" charset="0"/>
              </a:rPr>
              <a:t>:  A statement of the attorney’s position.</a:t>
            </a:r>
            <a:endParaRPr lang="en-US" sz="1400" dirty="0">
              <a:effectLst/>
              <a:ea typeface="Calibri" panose="020F0502020204030204" pitchFamily="34" charset="0"/>
              <a:cs typeface="Times New Roman" panose="02020603050405020304" pitchFamily="18" charset="0"/>
            </a:endParaRPr>
          </a:p>
        </p:txBody>
      </p:sp>
      <p:sp>
        <p:nvSpPr>
          <p:cNvPr id="8" name="Rectangular Callout 7"/>
          <p:cNvSpPr/>
          <p:nvPr/>
        </p:nvSpPr>
        <p:spPr>
          <a:xfrm>
            <a:off x="7620000" y="3756866"/>
            <a:ext cx="1397000" cy="809205"/>
          </a:xfrm>
          <a:prstGeom prst="wedgeRectCallout">
            <a:avLst>
              <a:gd name="adj1" fmla="val -87653"/>
              <a:gd name="adj2" fmla="val 18999"/>
            </a:avLst>
          </a:prstGeom>
          <a:noFill/>
          <a:ln w="12700"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100" b="1" dirty="0">
                <a:solidFill>
                  <a:srgbClr val="0070C0"/>
                </a:solidFill>
                <a:effectLst/>
                <a:ea typeface="Calibri" panose="020F0502020204030204" pitchFamily="34" charset="0"/>
                <a:cs typeface="Times New Roman" panose="02020603050405020304" pitchFamily="18" charset="0"/>
              </a:rPr>
              <a:t>RULE</a:t>
            </a:r>
            <a:r>
              <a:rPr lang="en-US" sz="1100" dirty="0">
                <a:solidFill>
                  <a:srgbClr val="0070C0"/>
                </a:solidFill>
                <a:effectLst/>
                <a:ea typeface="Calibri" panose="020F0502020204030204" pitchFamily="34" charset="0"/>
                <a:cs typeface="Times New Roman" panose="02020603050405020304" pitchFamily="18" charset="0"/>
              </a:rPr>
              <a:t>:  </a:t>
            </a:r>
            <a:r>
              <a:rPr lang="en-US" sz="1100" dirty="0" smtClean="0">
                <a:solidFill>
                  <a:srgbClr val="0070C0"/>
                </a:solidFill>
                <a:ea typeface="Calibri" panose="020F0502020204030204" pitchFamily="34" charset="0"/>
                <a:cs typeface="Times New Roman" panose="02020603050405020304" pitchFamily="18" charset="0"/>
              </a:rPr>
              <a:t>A statement of the rule as indicated in the MPEP</a:t>
            </a:r>
            <a:r>
              <a:rPr lang="en-US" sz="1100" dirty="0" smtClean="0">
                <a:solidFill>
                  <a:srgbClr val="0070C0"/>
                </a:solidFill>
                <a:effectLst/>
                <a:ea typeface="Calibri" panose="020F0502020204030204" pitchFamily="34" charset="0"/>
                <a:cs typeface="Times New Roman" panose="02020603050405020304" pitchFamily="18" charset="0"/>
              </a:rPr>
              <a:t>.  </a:t>
            </a:r>
            <a:endParaRPr lang="en-US" sz="1400" dirty="0">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2DA454B-C859-4892-B9FA-68B588C9F547}" type="slidenum">
              <a:rPr lang="en-US" smtClean="0"/>
              <a:t>86</a:t>
            </a:fld>
            <a:endParaRPr lang="en-US"/>
          </a:p>
        </p:txBody>
      </p:sp>
      <p:sp>
        <p:nvSpPr>
          <p:cNvPr id="2" name="Date Placeholder 1"/>
          <p:cNvSpPr>
            <a:spLocks noGrp="1"/>
          </p:cNvSpPr>
          <p:nvPr>
            <p:ph type="dt" sz="half" idx="10"/>
          </p:nvPr>
        </p:nvSpPr>
        <p:spPr/>
        <p:txBody>
          <a:bodyPr/>
          <a:lstStyle/>
          <a:p>
            <a:r>
              <a:rPr lang="en-US" smtClean="0"/>
              <a:t>Summer/Fall 2018</a:t>
            </a:r>
            <a:endParaRPr lang="en-US" dirty="0"/>
          </a:p>
        </p:txBody>
      </p:sp>
    </p:spTree>
    <p:extLst>
      <p:ext uri="{BB962C8B-B14F-4D97-AF65-F5344CB8AC3E}">
        <p14:creationId xmlns:p14="http://schemas.microsoft.com/office/powerpoint/2010/main" val="397898596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620000" y="229389"/>
            <a:ext cx="1366336" cy="276999"/>
          </a:xfrm>
          <a:prstGeom prst="rect">
            <a:avLst/>
          </a:prstGeom>
          <a:noFill/>
        </p:spPr>
        <p:txBody>
          <a:bodyPr wrap="none" rtlCol="0">
            <a:spAutoFit/>
          </a:bodyPr>
          <a:lstStyle/>
          <a:p>
            <a:r>
              <a:rPr lang="en-US" sz="1200" dirty="0" smtClean="0"/>
              <a:t>Worksheet Pg</a:t>
            </a:r>
            <a:r>
              <a:rPr lang="en-US" sz="1200" smtClean="0"/>
              <a:t>. </a:t>
            </a:r>
            <a:r>
              <a:rPr lang="en-US" sz="1200" dirty="0" smtClean="0"/>
              <a:t>33</a:t>
            </a:r>
            <a:endParaRPr lang="en-US" sz="1200" dirty="0"/>
          </a:p>
        </p:txBody>
      </p:sp>
      <p:sp>
        <p:nvSpPr>
          <p:cNvPr id="6" name="Title 5"/>
          <p:cNvSpPr>
            <a:spLocks noGrp="1"/>
          </p:cNvSpPr>
          <p:nvPr>
            <p:ph type="title"/>
          </p:nvPr>
        </p:nvSpPr>
        <p:spPr/>
        <p:txBody>
          <a:bodyPr>
            <a:noAutofit/>
          </a:bodyPr>
          <a:lstStyle/>
          <a:p>
            <a:r>
              <a:rPr lang="en-US" sz="3000" dirty="0" smtClean="0"/>
              <a:t>Mechanical </a:t>
            </a:r>
            <a:r>
              <a:rPr lang="en-US" sz="3000" dirty="0"/>
              <a:t>Example </a:t>
            </a:r>
            <a:r>
              <a:rPr lang="en-US" sz="3000" dirty="0" smtClean="0"/>
              <a:t>B: </a:t>
            </a:r>
            <a:r>
              <a:rPr lang="en-US" sz="3000" dirty="0"/>
              <a:t>Sample Examiner’s Reply to Attorney </a:t>
            </a:r>
            <a:r>
              <a:rPr lang="en-US" sz="3000" dirty="0" smtClean="0"/>
              <a:t>Arguments (</a:t>
            </a:r>
            <a:r>
              <a:rPr lang="en-US" sz="3000" i="1" dirty="0" smtClean="0"/>
              <a:t>cont</a:t>
            </a:r>
            <a:r>
              <a:rPr lang="en-US" sz="3000" dirty="0" smtClean="0"/>
              <a:t>.)</a:t>
            </a:r>
            <a:endParaRPr lang="en-US" sz="3000" dirty="0"/>
          </a:p>
        </p:txBody>
      </p:sp>
      <p:sp>
        <p:nvSpPr>
          <p:cNvPr id="5" name="Content Placeholder 4"/>
          <p:cNvSpPr>
            <a:spLocks noGrp="1"/>
          </p:cNvSpPr>
          <p:nvPr>
            <p:ph idx="1"/>
          </p:nvPr>
        </p:nvSpPr>
        <p:spPr>
          <a:xfrm>
            <a:off x="457200" y="1509258"/>
            <a:ext cx="6972300" cy="3788230"/>
          </a:xfrm>
        </p:spPr>
        <p:txBody>
          <a:bodyPr>
            <a:normAutofit fontScale="47500" lnSpcReduction="20000"/>
          </a:bodyPr>
          <a:lstStyle/>
          <a:p>
            <a:pPr marL="0" indent="0" defTabSz="228600">
              <a:buNone/>
            </a:pPr>
            <a:r>
              <a:rPr lang="en-US" dirty="0" smtClean="0">
                <a:solidFill>
                  <a:srgbClr val="FF0000"/>
                </a:solidFill>
              </a:rPr>
              <a:t>	</a:t>
            </a:r>
            <a:r>
              <a:rPr lang="en-US" sz="3300" dirty="0" smtClean="0">
                <a:solidFill>
                  <a:srgbClr val="FF0000"/>
                </a:solidFill>
              </a:rPr>
              <a:t>The </a:t>
            </a:r>
            <a:r>
              <a:rPr lang="en-US" sz="3300" dirty="0">
                <a:solidFill>
                  <a:srgbClr val="FF0000"/>
                </a:solidFill>
              </a:rPr>
              <a:t>Reynolds reference is analogous art to the claimed invention.  First, both Reynolds and the claimed invention are in the same field of endeavor.  Both are in the field of dispensers for liquid reagents that utilize a movable carriage, even though the claimed invention is specific to microscope slides as a substrate and the Reynolds reference is not.   Second, even if it could be argued that Reynolds is not in the same field of endeavor as the claimed invention, Reynolds is analogous art because it is reasonably pertinent to the problem faced by the inventor of the claimed invention.  Reynolds teaches a delivery system for a liquid reagent that may be used in conjunction with an array of substrates while the claimed invention also involves an array of substrates to which a liquid reagent is delivered.  Furthermore, both Reynolds and the claimed invention are concerned with precise delivery of the liquid reagent.  Thus, Reynolds would have logically commended itself to the inventor’s attention in considering the problem of precise delivery.  The fact that the Reynolds reference uses test strips with absorbent substrates instead of microscope slides does not impact the system that delivers the liquid reagent.  </a:t>
            </a:r>
            <a:r>
              <a:rPr lang="en-US" sz="3300" dirty="0">
                <a:solidFill>
                  <a:srgbClr val="7030A0"/>
                </a:solidFill>
              </a:rPr>
              <a:t>The rejection of Claim 1 under 35 U.S.C. § 103 is, therefore, maintained.</a:t>
            </a:r>
            <a:endParaRPr lang="en-US" sz="4400" dirty="0">
              <a:solidFill>
                <a:srgbClr val="7030A0"/>
              </a:solidFill>
            </a:endParaRPr>
          </a:p>
        </p:txBody>
      </p:sp>
      <p:sp>
        <p:nvSpPr>
          <p:cNvPr id="9" name="Rectangular Callout 8"/>
          <p:cNvSpPr/>
          <p:nvPr/>
        </p:nvSpPr>
        <p:spPr>
          <a:xfrm>
            <a:off x="7551521" y="1654948"/>
            <a:ext cx="1428750" cy="1978375"/>
          </a:xfrm>
          <a:prstGeom prst="wedgeRectCallout">
            <a:avLst>
              <a:gd name="adj1" fmla="val -62808"/>
              <a:gd name="adj2" fmla="val -20456"/>
            </a:avLst>
          </a:prstGeom>
          <a:noFill/>
          <a:ln w="127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100" b="1" dirty="0" smtClean="0">
                <a:solidFill>
                  <a:srgbClr val="FF0000"/>
                </a:solidFill>
                <a:effectLst/>
                <a:ea typeface="Calibri" panose="020F0502020204030204" pitchFamily="34" charset="0"/>
                <a:cs typeface="Times New Roman" panose="02020603050405020304" pitchFamily="18" charset="0"/>
              </a:rPr>
              <a:t>ANALYSIS</a:t>
            </a:r>
            <a:r>
              <a:rPr lang="en-US" sz="1100" dirty="0" smtClean="0">
                <a:solidFill>
                  <a:srgbClr val="FF0000"/>
                </a:solidFill>
                <a:effectLst/>
                <a:ea typeface="Calibri" panose="020F0502020204030204" pitchFamily="34" charset="0"/>
                <a:cs typeface="Times New Roman" panose="02020603050405020304" pitchFamily="18" charset="0"/>
              </a:rPr>
              <a:t>:  The examiner explains how the Reynold’s reference, as applied in the rejection, meets the test for analogous art.  It is appropriate to include both reasons.</a:t>
            </a:r>
            <a:endParaRPr lang="en-US" sz="1400" dirty="0">
              <a:effectLst/>
              <a:ea typeface="Calibri" panose="020F0502020204030204" pitchFamily="34" charset="0"/>
              <a:cs typeface="Times New Roman" panose="02020603050405020304" pitchFamily="18" charset="0"/>
            </a:endParaRPr>
          </a:p>
        </p:txBody>
      </p:sp>
      <p:sp>
        <p:nvSpPr>
          <p:cNvPr id="10" name="Rectangular Callout 9"/>
          <p:cNvSpPr/>
          <p:nvPr/>
        </p:nvSpPr>
        <p:spPr>
          <a:xfrm>
            <a:off x="7517231" y="4089106"/>
            <a:ext cx="1463040" cy="905380"/>
          </a:xfrm>
          <a:prstGeom prst="wedgeRectCallout">
            <a:avLst>
              <a:gd name="adj1" fmla="val -74404"/>
              <a:gd name="adj2" fmla="val 22360"/>
            </a:avLst>
          </a:prstGeom>
          <a:noFill/>
          <a:ln w="12700" cap="flat" cmpd="sng" algn="ctr">
            <a:solidFill>
              <a:srgbClr val="7030A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100" b="1" dirty="0">
                <a:solidFill>
                  <a:srgbClr val="7030A0"/>
                </a:solidFill>
                <a:effectLst/>
                <a:ea typeface="Calibri" panose="020F0502020204030204" pitchFamily="34" charset="0"/>
                <a:cs typeface="Times New Roman" panose="02020603050405020304" pitchFamily="18" charset="0"/>
              </a:rPr>
              <a:t>CONCLUSION</a:t>
            </a:r>
            <a:r>
              <a:rPr lang="en-US" sz="1100" dirty="0">
                <a:solidFill>
                  <a:srgbClr val="7030A0"/>
                </a:solidFill>
                <a:effectLst/>
                <a:ea typeface="Calibri" panose="020F0502020204030204" pitchFamily="34" charset="0"/>
                <a:cs typeface="Times New Roman" panose="02020603050405020304" pitchFamily="18" charset="0"/>
              </a:rPr>
              <a:t>:  Brief statement of the conclusion reached by applying the rule.  </a:t>
            </a:r>
            <a:endParaRPr lang="en-US" sz="1400" dirty="0">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2DA454B-C859-4892-B9FA-68B588C9F547}" type="slidenum">
              <a:rPr lang="en-US" smtClean="0"/>
              <a:t>87</a:t>
            </a:fld>
            <a:endParaRPr lang="en-US"/>
          </a:p>
        </p:txBody>
      </p:sp>
      <p:sp>
        <p:nvSpPr>
          <p:cNvPr id="2" name="Date Placeholder 1"/>
          <p:cNvSpPr>
            <a:spLocks noGrp="1"/>
          </p:cNvSpPr>
          <p:nvPr>
            <p:ph type="dt" sz="half" idx="10"/>
          </p:nvPr>
        </p:nvSpPr>
        <p:spPr/>
        <p:txBody>
          <a:bodyPr/>
          <a:lstStyle/>
          <a:p>
            <a:r>
              <a:rPr lang="en-US" smtClean="0"/>
              <a:t>Summer/Fall 2018</a:t>
            </a:r>
            <a:endParaRPr lang="en-US" dirty="0"/>
          </a:p>
        </p:txBody>
      </p:sp>
    </p:spTree>
    <p:extLst>
      <p:ext uri="{BB962C8B-B14F-4D97-AF65-F5344CB8AC3E}">
        <p14:creationId xmlns:p14="http://schemas.microsoft.com/office/powerpoint/2010/main" val="60715737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Takeaway</a:t>
            </a:r>
            <a:endParaRPr lang="en-US" dirty="0"/>
          </a:p>
        </p:txBody>
      </p:sp>
      <p:sp>
        <p:nvSpPr>
          <p:cNvPr id="5" name="Content Placeholder 4"/>
          <p:cNvSpPr>
            <a:spLocks noGrp="1"/>
          </p:cNvSpPr>
          <p:nvPr>
            <p:ph idx="1"/>
          </p:nvPr>
        </p:nvSpPr>
        <p:spPr>
          <a:xfrm>
            <a:off x="457200" y="1026367"/>
            <a:ext cx="8229600" cy="4170783"/>
          </a:xfrm>
        </p:spPr>
        <p:txBody>
          <a:bodyPr>
            <a:normAutofit/>
          </a:bodyPr>
          <a:lstStyle/>
          <a:p>
            <a:pPr marL="0" indent="0">
              <a:buNone/>
            </a:pPr>
            <a:r>
              <a:rPr lang="en-US" b="1" dirty="0">
                <a:solidFill>
                  <a:srgbClr val="00B050"/>
                </a:solidFill>
              </a:rPr>
              <a:t>I</a:t>
            </a:r>
            <a:r>
              <a:rPr lang="en-US" b="1" dirty="0">
                <a:solidFill>
                  <a:srgbClr val="0070C0"/>
                </a:solidFill>
              </a:rPr>
              <a:t>R</a:t>
            </a:r>
            <a:r>
              <a:rPr lang="en-US" b="1" dirty="0">
                <a:solidFill>
                  <a:srgbClr val="FF0000"/>
                </a:solidFill>
              </a:rPr>
              <a:t>A</a:t>
            </a:r>
            <a:r>
              <a:rPr lang="en-US" b="1" dirty="0">
                <a:solidFill>
                  <a:srgbClr val="7030A0"/>
                </a:solidFill>
              </a:rPr>
              <a:t>C</a:t>
            </a:r>
            <a:r>
              <a:rPr lang="en-US" dirty="0">
                <a:solidFill>
                  <a:srgbClr val="7030A0"/>
                </a:solidFill>
              </a:rPr>
              <a:t> </a:t>
            </a:r>
            <a:r>
              <a:rPr lang="en-US" dirty="0"/>
              <a:t>is a legal writing technique</a:t>
            </a:r>
          </a:p>
          <a:p>
            <a:pPr lvl="1"/>
            <a:r>
              <a:rPr lang="en-US" sz="2400" dirty="0"/>
              <a:t>Can be used to identify and address all arguments raised in applicant’s response and to assist the examiner in writing a complete and persuasive reply</a:t>
            </a:r>
          </a:p>
          <a:p>
            <a:pPr lvl="1"/>
            <a:r>
              <a:rPr lang="en-US" sz="2400" dirty="0" smtClean="0"/>
              <a:t>Applicable </a:t>
            </a:r>
            <a:r>
              <a:rPr lang="en-US" sz="2400" dirty="0"/>
              <a:t>to other types of legal analysis/discussion</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92DA454B-C859-4892-B9FA-68B588C9F547}" type="slidenum">
              <a:rPr lang="en-US" smtClean="0"/>
              <a:t>88</a:t>
            </a:fld>
            <a:endParaRPr lang="en-US"/>
          </a:p>
        </p:txBody>
      </p:sp>
      <p:sp>
        <p:nvSpPr>
          <p:cNvPr id="2" name="Date Placeholder 1"/>
          <p:cNvSpPr>
            <a:spLocks noGrp="1"/>
          </p:cNvSpPr>
          <p:nvPr>
            <p:ph type="dt" sz="half" idx="10"/>
          </p:nvPr>
        </p:nvSpPr>
        <p:spPr/>
        <p:txBody>
          <a:bodyPr/>
          <a:lstStyle/>
          <a:p>
            <a:r>
              <a:rPr lang="en-US" smtClean="0"/>
              <a:t>Summer/Fall 2018</a:t>
            </a:r>
            <a:endParaRPr lang="en-US" dirty="0"/>
          </a:p>
        </p:txBody>
      </p:sp>
    </p:spTree>
    <p:extLst>
      <p:ext uri="{BB962C8B-B14F-4D97-AF65-F5344CB8AC3E}">
        <p14:creationId xmlns:p14="http://schemas.microsoft.com/office/powerpoint/2010/main" val="30631949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822621"/>
            <a:ext cx="8229600" cy="884058"/>
          </a:xfrm>
        </p:spPr>
        <p:txBody>
          <a:bodyPr/>
          <a:lstStyle/>
          <a:p>
            <a:pPr algn="ctr"/>
            <a:r>
              <a:rPr lang="en-US" sz="3200" dirty="0" smtClean="0"/>
              <a:t>Thank You</a:t>
            </a:r>
            <a:endParaRPr lang="en-US" sz="3200" dirty="0"/>
          </a:p>
        </p:txBody>
      </p:sp>
      <p:sp>
        <p:nvSpPr>
          <p:cNvPr id="2" name="Content Placeholder 1"/>
          <p:cNvSpPr>
            <a:spLocks noGrp="1"/>
          </p:cNvSpPr>
          <p:nvPr>
            <p:ph idx="1"/>
          </p:nvPr>
        </p:nvSpPr>
        <p:spPr>
          <a:xfrm>
            <a:off x="457200" y="1110344"/>
            <a:ext cx="8229600" cy="3685230"/>
          </a:xfrm>
        </p:spPr>
        <p:txBody>
          <a:bodyPr/>
          <a:lstStyle/>
          <a:p>
            <a:pPr marL="0" indent="0" algn="ctr">
              <a:buNone/>
            </a:pPr>
            <a:endParaRPr lang="en-US" dirty="0"/>
          </a:p>
          <a:p>
            <a:pPr marL="0" indent="0" algn="ctr">
              <a:buNone/>
            </a:pPr>
            <a:endParaRPr lang="en-US" sz="2800" dirty="0" smtClean="0"/>
          </a:p>
          <a:p>
            <a:pPr marL="0" indent="0">
              <a:buNone/>
            </a:pPr>
            <a:endParaRPr lang="en-US" dirty="0"/>
          </a:p>
        </p:txBody>
      </p:sp>
      <p:sp>
        <p:nvSpPr>
          <p:cNvPr id="6" name="Slide Number Placeholder 5"/>
          <p:cNvSpPr>
            <a:spLocks noGrp="1"/>
          </p:cNvSpPr>
          <p:nvPr>
            <p:ph type="sldNum" sz="quarter" idx="12"/>
          </p:nvPr>
        </p:nvSpPr>
        <p:spPr/>
        <p:txBody>
          <a:bodyPr/>
          <a:lstStyle/>
          <a:p>
            <a:pPr>
              <a:defRPr/>
            </a:pPr>
            <a:fld id="{3C7DE829-F4CB-4FFD-B3F1-6658F408406C}" type="slidenum">
              <a:rPr lang="en-US" smtClean="0"/>
              <a:pPr>
                <a:defRPr/>
              </a:pPr>
              <a:t>89</a:t>
            </a:fld>
            <a:endParaRPr lang="en-US"/>
          </a:p>
        </p:txBody>
      </p:sp>
      <p:sp>
        <p:nvSpPr>
          <p:cNvPr id="4" name="Date Placeholder 3"/>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40449976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8022"/>
            <a:ext cx="8229600" cy="640288"/>
          </a:xfrm>
        </p:spPr>
        <p:txBody>
          <a:bodyPr>
            <a:normAutofit/>
          </a:bodyPr>
          <a:lstStyle/>
          <a:p>
            <a:r>
              <a:rPr lang="en-US" sz="3000" dirty="0"/>
              <a:t>Discipline-Specific </a:t>
            </a:r>
            <a:r>
              <a:rPr lang="en-US" sz="3000" dirty="0" smtClean="0"/>
              <a:t>Examples (</a:t>
            </a:r>
            <a:r>
              <a:rPr lang="en-US" sz="3000" i="1" dirty="0" smtClean="0"/>
              <a:t>cont</a:t>
            </a:r>
            <a:r>
              <a:rPr lang="en-US" sz="3000" dirty="0" smtClean="0"/>
              <a:t>.)</a:t>
            </a:r>
            <a:endParaRPr lang="en-US" sz="3000" dirty="0"/>
          </a:p>
        </p:txBody>
      </p:sp>
      <p:sp>
        <p:nvSpPr>
          <p:cNvPr id="5" name="Content Placeholder 4"/>
          <p:cNvSpPr>
            <a:spLocks noGrp="1"/>
          </p:cNvSpPr>
          <p:nvPr>
            <p:ph idx="1"/>
          </p:nvPr>
        </p:nvSpPr>
        <p:spPr>
          <a:xfrm>
            <a:off x="457200" y="1018310"/>
            <a:ext cx="8229600" cy="4279178"/>
          </a:xfrm>
        </p:spPr>
        <p:txBody>
          <a:bodyPr>
            <a:normAutofit fontScale="92500" lnSpcReduction="20000"/>
          </a:bodyPr>
          <a:lstStyle/>
          <a:p>
            <a:pPr marL="0" indent="0">
              <a:buNone/>
            </a:pPr>
            <a:r>
              <a:rPr lang="en-US" dirty="0">
                <a:latin typeface="Calibri" panose="020F0502020204030204" pitchFamily="34" charset="0"/>
                <a:cs typeface="Calibri" panose="020F0502020204030204" pitchFamily="34" charset="0"/>
              </a:rPr>
              <a:t>The remaining slides will be technology-specific.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For the first example, the </a:t>
            </a:r>
            <a:r>
              <a:rPr lang="en-US" dirty="0">
                <a:latin typeface="Calibri" panose="020F0502020204030204" pitchFamily="34" charset="0"/>
                <a:ea typeface="Calibri" panose="020F0502020204030204" pitchFamily="34" charset="0"/>
                <a:cs typeface="Calibri" panose="020F0502020204030204" pitchFamily="34" charset="0"/>
              </a:rPr>
              <a:t>claim, rejection, attorney’s argument, examiner’s reply will be presented, as well as a completed, color-coded worksheet identifying issue, rule, analysis and conclusion.  Instructor will walk examiners through the IRAC approach.  </a:t>
            </a:r>
            <a:br>
              <a:rPr lang="en-US"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
            </a:r>
            <a:br>
              <a:rPr lang="en-US"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For the second example, examiners receive the claim, rejection, and attorney’s argument, as well as a blank worksheet with space for the examiner to identify issue, rule, analysis and conclusion.  Provide time for the examiners to fill in the worksheet, and then discuss. </a:t>
            </a:r>
            <a:endParaRPr lang="en-US" dirty="0"/>
          </a:p>
        </p:txBody>
      </p:sp>
      <p:sp>
        <p:nvSpPr>
          <p:cNvPr id="4" name="Slide Number Placeholder 3"/>
          <p:cNvSpPr>
            <a:spLocks noGrp="1"/>
          </p:cNvSpPr>
          <p:nvPr>
            <p:ph type="sldNum" sz="quarter" idx="12"/>
          </p:nvPr>
        </p:nvSpPr>
        <p:spPr/>
        <p:txBody>
          <a:bodyPr/>
          <a:lstStyle/>
          <a:p>
            <a:fld id="{92DA454B-C859-4892-B9FA-68B588C9F547}" type="slidenum">
              <a:rPr lang="en-US" smtClean="0"/>
              <a:t>9</a:t>
            </a:fld>
            <a:endParaRPr lang="en-US"/>
          </a:p>
        </p:txBody>
      </p:sp>
      <p:sp>
        <p:nvSpPr>
          <p:cNvPr id="2" name="Date Placeholder 1"/>
          <p:cNvSpPr>
            <a:spLocks noGrp="1"/>
          </p:cNvSpPr>
          <p:nvPr>
            <p:ph type="dt" sz="half" idx="10"/>
          </p:nvPr>
        </p:nvSpPr>
        <p:spPr/>
        <p:txBody>
          <a:bodyPr/>
          <a:lstStyle/>
          <a:p>
            <a:r>
              <a:rPr lang="en-US" smtClean="0"/>
              <a:t>Summer/Fall 2018</a:t>
            </a:r>
            <a:endParaRPr lang="en-US" dirty="0"/>
          </a:p>
        </p:txBody>
      </p:sp>
    </p:spTree>
    <p:extLst>
      <p:ext uri="{BB962C8B-B14F-4D97-AF65-F5344CB8AC3E}">
        <p14:creationId xmlns:p14="http://schemas.microsoft.com/office/powerpoint/2010/main" val="24912120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Legal Analysis and Writing (LAW) III:  &amp;quot;&quot;/&gt;&lt;property id=&quot;20307&quot; value=&quot;256&quot;/&gt;&lt;/object&gt;&lt;object type=&quot;3&quot; unique_id=&quot;10004&quot;&gt;&lt;property id=&quot;20148&quot; value=&quot;5&quot;/&gt;&lt;property id=&quot;20300&quot; value=&quot;Slide 2 - &amp;quot;Today’s Training Objectives&amp;quot;&quot;/&gt;&lt;property id=&quot;20307&quot; value=&quot;259&quot;/&gt;&lt;/object&gt;&lt;object type=&quot;3&quot; unique_id=&quot;10005&quot;&gt;&lt;property id=&quot;20148&quot; value=&quot;5&quot;/&gt;&lt;property id=&quot;20300&quot; value=&quot;Slide 3 - &amp;quot;IRAC - Issue&amp;quot;&quot;/&gt;&lt;property id=&quot;20307&quot; value=&quot;257&quot;/&gt;&lt;/object&gt;&lt;object type=&quot;3&quot; unique_id=&quot;10006&quot;&gt;&lt;property id=&quot;20148&quot; value=&quot;5&quot;/&gt;&lt;property id=&quot;20300&quot; value=&quot;Slide 4 - &amp;quot;IRAC - Rule&amp;quot;&quot;/&gt;&lt;property id=&quot;20307&quot; value=&quot;258&quot;/&gt;&lt;/object&gt;&lt;object type=&quot;3&quot; unique_id=&quot;10007&quot;&gt;&lt;property id=&quot;20148&quot; value=&quot;5&quot;/&gt;&lt;property id=&quot;20300&quot; value=&quot;Slide 5 - &amp;quot;IRAC - Analysis&amp;quot;&quot;/&gt;&lt;property id=&quot;20307&quot; value=&quot;260&quot;/&gt;&lt;/object&gt;&lt;object type=&quot;3&quot; unique_id=&quot;10008&quot;&gt;&lt;property id=&quot;20148&quot; value=&quot;5&quot;/&gt;&lt;property id=&quot;20300&quot; value=&quot;Slide 6 - &amp;quot;IRAC - Conclusion&amp;quot;&quot;/&gt;&lt;property id=&quot;20307&quot; value=&quot;261&quot;/&gt;&lt;/object&gt;&lt;object type=&quot;3&quot; unique_id=&quot;10009&quot;&gt;&lt;property id=&quot;20148&quot; value=&quot;5&quot;/&gt;&lt;property id=&quot;20300&quot; value=&quot;Slide 7 - &amp;quot;Persuasive Arguments&amp;quot;&quot;/&gt;&lt;property id=&quot;20307&quot; value=&quot;398&quot;/&gt;&lt;/object&gt;&lt;object type=&quot;3&quot; unique_id=&quot;10010&quot;&gt;&lt;property id=&quot;20148&quot; value=&quot;5&quot;/&gt;&lt;property id=&quot;20300&quot; value=&quot;Slide 8 - &amp;quot;Discipline-Specific Examples&amp;quot;&quot;/&gt;&lt;property id=&quot;20307&quot; value=&quot;275&quot;/&gt;&lt;/object&gt;&lt;object type=&quot;3&quot; unique_id=&quot;10011&quot;&gt;&lt;property id=&quot;20148&quot; value=&quot;5&quot;/&gt;&lt;property id=&quot;20300&quot; value=&quot;Slide 9 - &amp;quot;Discipline-Specific Examples (cont.)&amp;quot;&quot;/&gt;&lt;property id=&quot;20307&quot; value=&quot;276&quot;/&gt;&lt;/object&gt;&lt;object type=&quot;3&quot; unique_id=&quot;10012&quot;&gt;&lt;property id=&quot;20148&quot; value=&quot;5&quot;/&gt;&lt;property id=&quot;20300&quot; value=&quot;Slide 10 - &amp;quot;Discipline-Specific Examples:   Using IRAC to Reply to Attorney Arguments &amp;quot;&quot;/&gt;&lt;property id=&quot;20307&quot; value=&quot;262&quot;/&gt;&lt;/object&gt;&lt;object type=&quot;3&quot; unique_id=&quot;10013&quot;&gt;&lt;property id=&quot;20148&quot; value=&quot;5&quot;/&gt;&lt;property id=&quot;20300&quot; value=&quot;Slide 11 - &amp;quot;Discipline-Specific Examples&amp;quot;&quot;/&gt;&lt;property id=&quot;20307&quot; value=&quot;367&quot;/&gt;&lt;/object&gt;&lt;object type=&quot;3&quot; unique_id=&quot;10014&quot;&gt;&lt;property id=&quot;20148&quot; value=&quot;5&quot;/&gt;&lt;property id=&quot;20300&quot; value=&quot;Slide 12&quot;/&gt;&lt;property id=&quot;20307&quot; value=&quot;279&quot;/&gt;&lt;/object&gt;&lt;object type=&quot;3&quot; unique_id=&quot;10015&quot;&gt;&lt;property id=&quot;20148&quot; value=&quot;5&quot;/&gt;&lt;property id=&quot;20300&quot; value=&quot;Slide 13 - &amp;quot;Chemical Example A&amp;quot;&quot;/&gt;&lt;property id=&quot;20307&quot; value=&quot;263&quot;/&gt;&lt;/object&gt;&lt;object type=&quot;3&quot; unique_id=&quot;10016&quot;&gt;&lt;property id=&quot;20148&quot; value=&quot;5&quot;/&gt;&lt;property id=&quot;20300&quot; value=&quot;Slide 14 - &amp;quot;Chemical Example A:&amp;quot;&quot;/&gt;&lt;property id=&quot;20307&quot; value=&quot;264&quot;/&gt;&lt;/object&gt;&lt;object type=&quot;3&quot; unique_id=&quot;10017&quot;&gt;&lt;property id=&quot;20148&quot; value=&quot;5&quot;/&gt;&lt;property id=&quot;20300&quot; value=&quot;Slide 15 - &amp;quot;Chemical Example A: Examiner’s Rejection &amp;quot;&quot;/&gt;&lt;property id=&quot;20307&quot; value=&quot;265&quot;/&gt;&lt;/object&gt;&lt;object type=&quot;3&quot; unique_id=&quot;10018&quot;&gt;&lt;property id=&quot;20148&quot; value=&quot;5&quot;/&gt;&lt;property id=&quot;20300&quot; value=&quot;Slide 16 - &amp;quot;Chemical Example A: Examiner’s Rejection (cont.) &amp;quot;&quot;/&gt;&lt;property id=&quot;20307&quot; value=&quot;266&quot;/&gt;&lt;/object&gt;&lt;object type=&quot;3&quot; unique_id=&quot;10019&quot;&gt;&lt;property id=&quot;20148&quot; value=&quot;5&quot;/&gt;&lt;property id=&quot;20300&quot; value=&quot;Slide 17 - &amp;quot;Chemical Example A: Attorney’s Response &amp;quot;&quot;/&gt;&lt;property id=&quot;20307&quot; value=&quot;267&quot;/&gt;&lt;/object&gt;&lt;object type=&quot;3&quot; unique_id=&quot;10020&quot;&gt;&lt;property id=&quot;20148&quot; value=&quot;5&quot;/&gt;&lt;property id=&quot;20300&quot; value=&quot;Slide 18 - &amp;quot;Chemical Example A: Attorney’s Response (cont.)&amp;quot;&quot;/&gt;&lt;property id=&quot;20307&quot; value=&quot;364&quot;/&gt;&lt;/object&gt;&lt;object type=&quot;3&quot; unique_id=&quot;10021&quot;&gt;&lt;property id=&quot;20148&quot; value=&quot;5&quot;/&gt;&lt;property id=&quot;20300&quot; value=&quot;Slide 19 - &amp;quot;Chemical Example A: IRAC Worksheet&amp;quot;&quot;/&gt;&lt;property id=&quot;20307&quot; value=&quot;310&quot;/&gt;&lt;/object&gt;&lt;object type=&quot;3&quot; unique_id=&quot;10022&quot;&gt;&lt;property id=&quot;20148&quot; value=&quot;5&quot;/&gt;&lt;property id=&quot;20300&quot; value=&quot;Slide 20 - &amp;quot;Chemical Example A: IRAC Worksheet (cont.)&amp;quot;&quot;/&gt;&lt;property id=&quot;20307&quot; value=&quot;368&quot;/&gt;&lt;/object&gt;&lt;object type=&quot;3&quot; unique_id=&quot;10023&quot;&gt;&lt;property id=&quot;20148&quot; value=&quot;5&quot;/&gt;&lt;property id=&quot;20300&quot; value=&quot;Slide 21 - &amp;quot;Chemical Example A: IRAC Worksheet (cont.)&amp;quot;&quot;/&gt;&lt;property id=&quot;20307&quot; value=&quot;394&quot;/&gt;&lt;/object&gt;&lt;object type=&quot;3&quot; unique_id=&quot;10024&quot;&gt;&lt;property id=&quot;20148&quot; value=&quot;5&quot;/&gt;&lt;property id=&quot;20300&quot; value=&quot;Slide 22 - &amp;quot;Chemical Example A: IRAC Worksheet (cont.)&amp;quot;&quot;/&gt;&lt;property id=&quot;20307&quot; value=&quot;369&quot;/&gt;&lt;/object&gt;&lt;object type=&quot;3&quot; unique_id=&quot;10025&quot;&gt;&lt;property id=&quot;20148&quot; value=&quot;5&quot;/&gt;&lt;property id=&quot;20300&quot; value=&quot;Slide 23 - &amp;quot;Chemical Example A: IRAC Worksheet (cont.)&amp;quot;&quot;/&gt;&lt;property id=&quot;20307&quot; value=&quot;370&quot;/&gt;&lt;/object&gt;&lt;object type=&quot;3&quot; unique_id=&quot;10026&quot;&gt;&lt;property id=&quot;20148&quot; value=&quot;5&quot;/&gt;&lt;property id=&quot;20300&quot; value=&quot;Slide 24 - &amp;quot;Chemical Example A: Sample Examiner’s Reply to Attorney Arguments&amp;quot;&quot;/&gt;&lt;property id=&quot;20307&quot; value=&quot;311&quot;/&gt;&lt;/object&gt;&lt;object type=&quot;3&quot; unique_id=&quot;10027&quot;&gt;&lt;property id=&quot;20148&quot; value=&quot;5&quot;/&gt;&lt;property id=&quot;20300&quot; value=&quot;Slide 25 - &amp;quot;Chemical Example A: Sample Examiner’s Reply to Attorney Arguments (cont.)&amp;quot;&quot;/&gt;&lt;property id=&quot;20307&quot; value=&quot;312&quot;/&gt;&lt;/object&gt;&lt;object type=&quot;3&quot; unique_id=&quot;10028&quot;&gt;&lt;property id=&quot;20148&quot; value=&quot;5&quot;/&gt;&lt;property id=&quot;20300&quot; value=&quot;Slide 26 - &amp;quot;Chemical Example B&amp;quot;&quot;/&gt;&lt;property id=&quot;20307&quot; value=&quot;269&quot;/&gt;&lt;/object&gt;&lt;object type=&quot;3&quot; unique_id=&quot;10029&quot;&gt;&lt;property id=&quot;20148&quot; value=&quot;5&quot;/&gt;&lt;property id=&quot;20300&quot; value=&quot;Slide 27 - &amp;quot;Chemical Example B:&amp;quot;&quot;/&gt;&lt;property id=&quot;20307&quot; value=&quot;271&quot;/&gt;&lt;/object&gt;&lt;object type=&quot;3&quot; unique_id=&quot;10030&quot;&gt;&lt;property id=&quot;20148&quot; value=&quot;5&quot;/&gt;&lt;property id=&quot;20300&quot; value=&quot;Slide 28 - &amp;quot;Chemical Example B: Examiner’s Rejection&amp;quot;&quot;/&gt;&lt;property id=&quot;20307&quot; value=&quot;272&quot;/&gt;&lt;/object&gt;&lt;object type=&quot;3&quot; unique_id=&quot;10031&quot;&gt;&lt;property id=&quot;20148&quot; value=&quot;5&quot;/&gt;&lt;property id=&quot;20300&quot; value=&quot;Slide 29 - &amp;quot;Chemical Example B: Attorney’s Response&amp;quot;&quot;/&gt;&lt;property id=&quot;20307&quot; value=&quot;273&quot;/&gt;&lt;/object&gt;&lt;object type=&quot;3&quot; unique_id=&quot;10032&quot;&gt;&lt;property id=&quot;20148&quot; value=&quot;5&quot;/&gt;&lt;property id=&quot;20300&quot; value=&quot;Slide 30 - &amp;quot;Chemical Example B: IRAC Worksheet&amp;quot;&quot;/&gt;&lt;property id=&quot;20307&quot; value=&quot;371&quot;/&gt;&lt;/object&gt;&lt;object type=&quot;3&quot; unique_id=&quot;10033&quot;&gt;&lt;property id=&quot;20148&quot; value=&quot;5&quot;/&gt;&lt;property id=&quot;20300&quot; value=&quot;Slide 31 - &amp;quot;Chemical Example B: IRAC Worksheet (cont.)&amp;quot;&quot;/&gt;&lt;property id=&quot;20307&quot; value=&quot;372&quot;/&gt;&lt;/object&gt;&lt;object type=&quot;3&quot; unique_id=&quot;10034&quot;&gt;&lt;property id=&quot;20148&quot; value=&quot;5&quot;/&gt;&lt;property id=&quot;20300&quot; value=&quot;Slide 32 - &amp;quot;Chemical Example B: IRAC Worksheet (cont.)&amp;quot;&quot;/&gt;&lt;property id=&quot;20307&quot; value=&quot;395&quot;/&gt;&lt;/object&gt;&lt;object type=&quot;3&quot; unique_id=&quot;10035&quot;&gt;&lt;property id=&quot;20148&quot; value=&quot;5&quot;/&gt;&lt;property id=&quot;20300&quot; value=&quot;Slide 33 - &amp;quot;Chemical Example B: IRAC Worksheet (cont.)&amp;quot;&quot;/&gt;&lt;property id=&quot;20307&quot; value=&quot;373&quot;/&gt;&lt;/object&gt;&lt;object type=&quot;3&quot; unique_id=&quot;10036&quot;&gt;&lt;property id=&quot;20148&quot; value=&quot;5&quot;/&gt;&lt;property id=&quot;20300&quot; value=&quot;Slide 34 - &amp;quot;Chemical Example B: IRAC Worksheet (cont.)&amp;quot;&quot;/&gt;&lt;property id=&quot;20307&quot; value=&quot;374&quot;/&gt;&lt;/object&gt;&lt;object type=&quot;3&quot; unique_id=&quot;10037&quot;&gt;&lt;property id=&quot;20148&quot; value=&quot;5&quot;/&gt;&lt;property id=&quot;20300&quot; value=&quot;Slide 35 - &amp;quot;Chemical Example B: Sample Examiner’s Reply to Attorney Arguments&amp;quot;&quot;/&gt;&lt;property id=&quot;20307&quot; value=&quot;331&quot;/&gt;&lt;/object&gt;&lt;object type=&quot;3&quot; unique_id=&quot;10038&quot;&gt;&lt;property id=&quot;20148&quot; value=&quot;5&quot;/&gt;&lt;property id=&quot;20300&quot; value=&quot;Slide 36 - &amp;quot;Chemical Example B: Sample Examiner’s Reply to Attorney Arguments (cont.)&amp;quot;&quot;/&gt;&lt;property id=&quot;20307&quot; value=&quot;332&quot;/&gt;&lt;/object&gt;&lt;object type=&quot;3&quot; unique_id=&quot;10039&quot;&gt;&lt;property id=&quot;20148&quot; value=&quot;5&quot;/&gt;&lt;property id=&quot;20300&quot; value=&quot;Slide 37 - &amp;quot;Takeaway&amp;quot;&quot;/&gt;&lt;property id=&quot;20307&quot; value=&quot;274&quot;/&gt;&lt;/object&gt;&lt;object type=&quot;3&quot; unique_id=&quot;10040&quot;&gt;&lt;property id=&quot;20148&quot; value=&quot;5&quot;/&gt;&lt;property id=&quot;20300&quot; value=&quot;Slide 38&quot;/&gt;&lt;property id=&quot;20307&quot; value=&quot;280&quot;/&gt;&lt;/object&gt;&lt;object type=&quot;3&quot; unique_id=&quot;10041&quot;&gt;&lt;property id=&quot;20148&quot; value=&quot;5&quot;/&gt;&lt;property id=&quot;20300&quot; value=&quot;Slide 39 - &amp;quot;Electrical Example A&amp;quot;&quot;/&gt;&lt;property id=&quot;20307&quot; value=&quot;277&quot;/&gt;&lt;/object&gt;&lt;object type=&quot;3&quot; unique_id=&quot;10042&quot;&gt;&lt;property id=&quot;20148&quot; value=&quot;5&quot;/&gt;&lt;property id=&quot;20300&quot; value=&quot;Slide 40 - &amp;quot;Electrical Example A:&amp;quot;&quot;/&gt;&lt;property id=&quot;20307&quot; value=&quot;286&quot;/&gt;&lt;/object&gt;&lt;object type=&quot;3&quot; unique_id=&quot;10043&quot;&gt;&lt;property id=&quot;20148&quot; value=&quot;5&quot;/&gt;&lt;property id=&quot;20300&quot; value=&quot;Slide 41 - &amp;quot;Electrical Example A: Examiner’s Rejection &amp;quot;&quot;/&gt;&lt;property id=&quot;20307&quot; value=&quot;282&quot;/&gt;&lt;/object&gt;&lt;object type=&quot;3&quot; unique_id=&quot;10044&quot;&gt;&lt;property id=&quot;20148&quot; value=&quot;5&quot;/&gt;&lt;property id=&quot;20300&quot; value=&quot;Slide 42 - &amp;quot;Electrical Example A: Attorney’s Response&amp;quot;&quot;/&gt;&lt;property id=&quot;20307&quot; value=&quot;268&quot;/&gt;&lt;/object&gt;&lt;object type=&quot;3&quot; unique_id=&quot;10045&quot;&gt;&lt;property id=&quot;20148&quot; value=&quot;5&quot;/&gt;&lt;property id=&quot;20300&quot; value=&quot;Slide 43 - &amp;quot;Electrical Example A: Attorney’s Response (cont.)&amp;quot;&quot;/&gt;&lt;property id=&quot;20307&quot; value=&quot;283&quot;/&gt;&lt;/object&gt;&lt;object type=&quot;3&quot; unique_id=&quot;10046&quot;&gt;&lt;property id=&quot;20148&quot; value=&quot;5&quot;/&gt;&lt;property id=&quot;20300&quot; value=&quot;Slide 44 - &amp;quot;Electrical Example A: IRAC Worksheet&amp;quot;&quot;/&gt;&lt;property id=&quot;20307&quot; value=&quot;375&quot;/&gt;&lt;/object&gt;&lt;object type=&quot;3&quot; unique_id=&quot;10047&quot;&gt;&lt;property id=&quot;20148&quot; value=&quot;5&quot;/&gt;&lt;property id=&quot;20300&quot; value=&quot;Slide 45 - &amp;quot;Electrical Example A: IRAC Worksheet (cont.) &amp;quot;&quot;/&gt;&lt;property id=&quot;20307&quot; value=&quot;379&quot;/&gt;&lt;/object&gt;&lt;object type=&quot;3&quot; unique_id=&quot;10048&quot;&gt;&lt;property id=&quot;20148&quot; value=&quot;5&quot;/&gt;&lt;property id=&quot;20300&quot; value=&quot;Slide 46 - &amp;quot;Electrical Example A: IRAC Worksheet (cont.)&amp;quot;&quot;/&gt;&lt;property id=&quot;20307&quot; value=&quot;376&quot;/&gt;&lt;/object&gt;&lt;object type=&quot;3&quot; unique_id=&quot;10049&quot;&gt;&lt;property id=&quot;20148&quot; value=&quot;5&quot;/&gt;&lt;property id=&quot;20300&quot; value=&quot;Slide 47 - &amp;quot;Electrical Example A: IRAC Worksheet (cont.)&amp;quot;&quot;/&gt;&lt;property id=&quot;20307&quot; value=&quot;377&quot;/&gt;&lt;/object&gt;&lt;object type=&quot;3&quot; unique_id=&quot;10050&quot;&gt;&lt;property id=&quot;20148&quot; value=&quot;5&quot;/&gt;&lt;property id=&quot;20300&quot; value=&quot;Slide 48 - &amp;quot;Electrical Example A: IRAC Worksheet (cont.)&amp;quot;&quot;/&gt;&lt;property id=&quot;20307&quot; value=&quot;378&quot;/&gt;&lt;/object&gt;&lt;object type=&quot;3&quot; unique_id=&quot;10051&quot;&gt;&lt;property id=&quot;20148&quot; value=&quot;5&quot;/&gt;&lt;property id=&quot;20300&quot; value=&quot;Slide 49 - &amp;quot;Electrical Example A: Sample Examiner’s Reply to Attorney Arguments&amp;quot;&quot;/&gt;&lt;property id=&quot;20307&quot; value=&quot;330&quot;/&gt;&lt;/object&gt;&lt;object type=&quot;3&quot; unique_id=&quot;10052&quot;&gt;&lt;property id=&quot;20148&quot; value=&quot;5&quot;/&gt;&lt;property id=&quot;20300&quot; value=&quot;Slide 50 - &amp;quot;Electrical Example A: Sample Examiner’s Reply to Attorney Arguments (cont.)&amp;quot;&quot;/&gt;&lt;property id=&quot;20307&quot; value=&quot;335&quot;/&gt;&lt;/object&gt;&lt;object type=&quot;3&quot; unique_id=&quot;10053&quot;&gt;&lt;property id=&quot;20148&quot; value=&quot;5&quot;/&gt;&lt;property id=&quot;20300&quot; value=&quot;Slide 51 - &amp;quot;Electrical Example B&amp;quot;&quot;/&gt;&lt;property id=&quot;20307&quot; value=&quot;285&quot;/&gt;&lt;/object&gt;&lt;object type=&quot;3&quot; unique_id=&quot;10054&quot;&gt;&lt;property id=&quot;20148&quot; value=&quot;5&quot;/&gt;&lt;property id=&quot;20300&quot; value=&quot;Slide 52 - &amp;quot;Electrical Example B:&amp;quot;&quot;/&gt;&lt;property id=&quot;20307&quot; value=&quot;281&quot;/&gt;&lt;/object&gt;&lt;object type=&quot;3&quot; unique_id=&quot;10055&quot;&gt;&lt;property id=&quot;20148&quot; value=&quot;5&quot;/&gt;&lt;property id=&quot;20300&quot; value=&quot;Slide 53 - &amp;quot;Electrical Example B: Examiner’s Rejection &amp;quot;&quot;/&gt;&lt;property id=&quot;20307&quot; value=&quot;287&quot;/&gt;&lt;/object&gt;&lt;object type=&quot;3&quot; unique_id=&quot;10056&quot;&gt;&lt;property id=&quot;20148&quot; value=&quot;5&quot;/&gt;&lt;property id=&quot;20300&quot; value=&quot;Slide 54 - &amp;quot;Electrical Example B: Attorney’s Response&amp;quot;&quot;/&gt;&lt;property id=&quot;20307&quot; value=&quot;288&quot;/&gt;&lt;/object&gt;&lt;object type=&quot;3&quot; unique_id=&quot;10057&quot;&gt;&lt;property id=&quot;20148&quot; value=&quot;5&quot;/&gt;&lt;property id=&quot;20300&quot; value=&quot;Slide 55 - &amp;quot;Electrical Example B: IRAC Worksheet&amp;quot;&quot;/&gt;&lt;property id=&quot;20307&quot; value=&quot;380&quot;/&gt;&lt;/object&gt;&lt;object type=&quot;3&quot; unique_id=&quot;10058&quot;&gt;&lt;property id=&quot;20148&quot; value=&quot;5&quot;/&gt;&lt;property id=&quot;20300&quot; value=&quot;Slide 56 - &amp;quot;Electrical Example B: IRAC Worksheet (cont.)&amp;quot;&quot;/&gt;&lt;property id=&quot;20307&quot; value=&quot;381&quot;/&gt;&lt;/object&gt;&lt;object type=&quot;3&quot; unique_id=&quot;10059&quot;&gt;&lt;property id=&quot;20148&quot; value=&quot;5&quot;/&gt;&lt;property id=&quot;20300&quot; value=&quot;Slide 57 - &amp;quot;Electrical Example B: IRAC Worksheet (cont.)&amp;quot;&quot;/&gt;&lt;property id=&quot;20307&quot; value=&quot;382&quot;/&gt;&lt;/object&gt;&lt;object type=&quot;3&quot; unique_id=&quot;10060&quot;&gt;&lt;property id=&quot;20148&quot; value=&quot;5&quot;/&gt;&lt;property id=&quot;20300&quot; value=&quot;Slide 58 - &amp;quot;Electrical Example B: IRAC Worksheet (cont.)&amp;quot;&quot;/&gt;&lt;property id=&quot;20307&quot; value=&quot;383&quot;/&gt;&lt;/object&gt;&lt;object type=&quot;3&quot; unique_id=&quot;10061&quot;&gt;&lt;property id=&quot;20148&quot; value=&quot;5&quot;/&gt;&lt;property id=&quot;20300&quot; value=&quot;Slide 59 - &amp;quot;Electrical Example B: IRAC Worksheet (cont.)&amp;quot;&quot;/&gt;&lt;property id=&quot;20307&quot; value=&quot;384&quot;/&gt;&lt;/object&gt;&lt;object type=&quot;3&quot; unique_id=&quot;10062&quot;&gt;&lt;property id=&quot;20148&quot; value=&quot;5&quot;/&gt;&lt;property id=&quot;20300&quot; value=&quot;Slide 60 - &amp;quot;Electrical Example B: Sample Examiner’s Reply to Attorney Arguments &amp;quot;&quot;/&gt;&lt;property id=&quot;20307&quot; value=&quot;334&quot;/&gt;&lt;/object&gt;&lt;object type=&quot;3&quot; unique_id=&quot;10063&quot;&gt;&lt;property id=&quot;20148&quot; value=&quot;5&quot;/&gt;&lt;property id=&quot;20300&quot; value=&quot;Slide 61 - &amp;quot;Electrical Example B: Sample Examiner’s Reply to Attorney Arguments (cont.)&amp;quot;&quot;/&gt;&lt;property id=&quot;20307&quot; value=&quot;344&quot;/&gt;&lt;/object&gt;&lt;object type=&quot;3&quot; unique_id=&quot;10064&quot;&gt;&lt;property id=&quot;20148&quot; value=&quot;5&quot;/&gt;&lt;property id=&quot;20300&quot; value=&quot;Slide 62 - &amp;quot;Takeaway&amp;quot;&quot;/&gt;&lt;property id=&quot;20307&quot; value=&quot;289&quot;/&gt;&lt;/object&gt;&lt;object type=&quot;3&quot; unique_id=&quot;10065&quot;&gt;&lt;property id=&quot;20148&quot; value=&quot;5&quot;/&gt;&lt;property id=&quot;20300&quot; value=&quot;Slide 63&quot;/&gt;&lt;property id=&quot;20307&quot; value=&quot;290&quot;/&gt;&lt;/object&gt;&lt;object type=&quot;3&quot; unique_id=&quot;10066&quot;&gt;&lt;property id=&quot;20148&quot; value=&quot;5&quot;/&gt;&lt;property id=&quot;20300&quot; value=&quot;Slide 64 - &amp;quot;Mechanical Example A&amp;quot;&quot;/&gt;&lt;property id=&quot;20307&quot; value=&quot;291&quot;/&gt;&lt;/object&gt;&lt;object type=&quot;3&quot; unique_id=&quot;10067&quot;&gt;&lt;property id=&quot;20148&quot; value=&quot;5&quot;/&gt;&lt;property id=&quot;20300&quot; value=&quot;Slide 65 - &amp;quot;Mechanical Example A:&amp;quot;&quot;/&gt;&lt;property id=&quot;20307&quot; value=&quot;292&quot;/&gt;&lt;/object&gt;&lt;object type=&quot;3&quot; unique_id=&quot;10068&quot;&gt;&lt;property id=&quot;20148&quot; value=&quot;5&quot;/&gt;&lt;property id=&quot;20300&quot; value=&quot;Slide 66 - &amp;quot;Mechanical Example A: Examiner’s Rejection &amp;quot;&quot;/&gt;&lt;property id=&quot;20307&quot; value=&quot;293&quot;/&gt;&lt;/object&gt;&lt;object type=&quot;3&quot; unique_id=&quot;10069&quot;&gt;&lt;property id=&quot;20148&quot; value=&quot;5&quot;/&gt;&lt;property id=&quot;20300&quot; value=&quot;Slide 67 - &amp;quot;Mechanical Example A: Attorney’s Response&amp;quot;&quot;/&gt;&lt;property id=&quot;20307&quot; value=&quot;294&quot;/&gt;&lt;/object&gt;&lt;object type=&quot;3&quot; unique_id=&quot;10070&quot;&gt;&lt;property id=&quot;20148&quot; value=&quot;5&quot;/&gt;&lt;property id=&quot;20300&quot; value=&quot;Slide 68 - &amp;quot;Mechanical Example A: Attorney’s Response (cont.)&amp;quot;&quot;/&gt;&lt;property id=&quot;20307&quot; value=&quot;295&quot;/&gt;&lt;/object&gt;&lt;object type=&quot;3&quot; unique_id=&quot;10071&quot;&gt;&lt;property id=&quot;20148&quot; value=&quot;5&quot;/&gt;&lt;property id=&quot;20300&quot; value=&quot;Slide 69 - &amp;quot;Mechanical Example A: IRAC Worksheet&amp;quot;&quot;/&gt;&lt;property id=&quot;20307&quot; value=&quot;385&quot;/&gt;&lt;/object&gt;&lt;object type=&quot;3&quot; unique_id=&quot;10072&quot;&gt;&lt;property id=&quot;20148&quot; value=&quot;5&quot;/&gt;&lt;property id=&quot;20300&quot; value=&quot;Slide 70 - &amp;quot;Mechanical Example A: IRAC Worksheet (cont.)&amp;quot;&quot;/&gt;&lt;property id=&quot;20307&quot; value=&quot;386&quot;/&gt;&lt;/object&gt;&lt;object type=&quot;3&quot; unique_id=&quot;10073&quot;&gt;&lt;property id=&quot;20148&quot; value=&quot;5&quot;/&gt;&lt;property id=&quot;20300&quot; value=&quot;Slide 71 - &amp;quot;Mechanical Example A: IRAC Worksheet (cont.)&amp;quot;&quot;/&gt;&lt;property id=&quot;20307&quot; value=&quot;396&quot;/&gt;&lt;/object&gt;&lt;object type=&quot;3&quot; unique_id=&quot;10074&quot;&gt;&lt;property id=&quot;20148&quot; value=&quot;5&quot;/&gt;&lt;property id=&quot;20300&quot; value=&quot;Slide 72 - &amp;quot;Mechanical Example A: IRAC Worksheet (cont.)&amp;quot;&quot;/&gt;&lt;property id=&quot;20307&quot; value=&quot;387&quot;/&gt;&lt;/object&gt;&lt;object type=&quot;3&quot; unique_id=&quot;10075&quot;&gt;&lt;property id=&quot;20148&quot; value=&quot;5&quot;/&gt;&lt;property id=&quot;20300&quot; value=&quot;Slide 73 - &amp;quot;Mechanical Example A: IRAC Worksheet (cont.)&amp;quot;&quot;/&gt;&lt;property id=&quot;20307&quot; value=&quot;388&quot;/&gt;&lt;/object&gt;&lt;object type=&quot;3&quot; unique_id=&quot;10076&quot;&gt;&lt;property id=&quot;20148&quot; value=&quot;5&quot;/&gt;&lt;property id=&quot;20300&quot; value=&quot;Slide 74 - &amp;quot;Mechanical Example A: Sample Examiner’s Reply to Attorney Arguments&amp;quot;&quot;/&gt;&lt;property id=&quot;20307&quot; value=&quot;350&quot;/&gt;&lt;/object&gt;&lt;object type=&quot;3&quot; unique_id=&quot;10077&quot;&gt;&lt;property id=&quot;20148&quot; value=&quot;5&quot;/&gt;&lt;property id=&quot;20300&quot; value=&quot;Slide 75 - &amp;quot;Mechanical Example A: Sample Examiner’s Reply to Attorney Arguments (cont.)&amp;quot;&quot;/&gt;&lt;property id=&quot;20307&quot; value=&quot;351&quot;/&gt;&lt;/object&gt;&lt;object type=&quot;3&quot; unique_id=&quot;10078&quot;&gt;&lt;property id=&quot;20148&quot; value=&quot;5&quot;/&gt;&lt;property id=&quot;20300&quot; value=&quot;Slide 76 - &amp;quot;Mechanical Example B&amp;quot;&quot;/&gt;&lt;property id=&quot;20307&quot; value=&quot;297&quot;/&gt;&lt;/object&gt;&lt;object type=&quot;3&quot; unique_id=&quot;10079&quot;&gt;&lt;property id=&quot;20148&quot; value=&quot;5&quot;/&gt;&lt;property id=&quot;20300&quot; value=&quot;Slide 77 - &amp;quot;Mechanical Example B:&amp;quot;&quot;/&gt;&lt;property id=&quot;20307&quot; value=&quot;298&quot;/&gt;&lt;/object&gt;&lt;object type=&quot;3&quot; unique_id=&quot;10080&quot;&gt;&lt;property id=&quot;20148&quot; value=&quot;5&quot;/&gt;&lt;property id=&quot;20300&quot; value=&quot;Slide 78 - &amp;quot;Mechanical Example B: Examiner’s Rejection &amp;quot;&quot;/&gt;&lt;property id=&quot;20307&quot; value=&quot;299&quot;/&gt;&lt;/object&gt;&lt;object type=&quot;3&quot; unique_id=&quot;10081&quot;&gt;&lt;property id=&quot;20148&quot; value=&quot;5&quot;/&gt;&lt;property id=&quot;20300&quot; value=&quot;Slide 79 - &amp;quot;Mechanical Example B: Attorney’s Response&amp;quot;&quot;/&gt;&lt;property id=&quot;20307&quot; value=&quot;300&quot;/&gt;&lt;/object&gt;&lt;object type=&quot;3&quot; unique_id=&quot;10082&quot;&gt;&lt;property id=&quot;20148&quot; value=&quot;5&quot;/&gt;&lt;property id=&quot;20300&quot; value=&quot;Slide 80 - &amp;quot;Mechanical Example B: Attorney’s Response (cont.)&amp;quot;&quot;/&gt;&lt;property id=&quot;20307&quot; value=&quot;301&quot;/&gt;&lt;/object&gt;&lt;object type=&quot;3&quot; unique_id=&quot;10083&quot;&gt;&lt;property id=&quot;20148&quot; value=&quot;5&quot;/&gt;&lt;property id=&quot;20300&quot; value=&quot;Slide 81 - &amp;quot;Mechanical Example B: IRAC Worksheet &amp;quot;&quot;/&gt;&lt;property id=&quot;20307&quot; value=&quot;389&quot;/&gt;&lt;/object&gt;&lt;object type=&quot;3&quot; unique_id=&quot;10084&quot;&gt;&lt;property id=&quot;20148&quot; value=&quot;5&quot;/&gt;&lt;property id=&quot;20300&quot; value=&quot;Slide 82 - &amp;quot;Mechanical Example B: IRAC Worksheet (cont.)&amp;quot;&quot;/&gt;&lt;property id=&quot;20307&quot; value=&quot;390&quot;/&gt;&lt;/object&gt;&lt;object type=&quot;3&quot; unique_id=&quot;10085&quot;&gt;&lt;property id=&quot;20148&quot; value=&quot;5&quot;/&gt;&lt;property id=&quot;20300&quot; value=&quot;Slide 83 - &amp;quot;Mechanical Example B: IRAC Worksheet (cont.)&amp;quot;&quot;/&gt;&lt;property id=&quot;20307&quot; value=&quot;391&quot;/&gt;&lt;/object&gt;&lt;object type=&quot;3&quot; unique_id=&quot;10086&quot;&gt;&lt;property id=&quot;20148&quot; value=&quot;5&quot;/&gt;&lt;property id=&quot;20300&quot; value=&quot;Slide 84 - &amp;quot;Mechanical Example B: IRAC Worksheet (cont.)&amp;quot;&quot;/&gt;&lt;property id=&quot;20307&quot; value=&quot;392&quot;/&gt;&lt;/object&gt;&lt;object type=&quot;3&quot; unique_id=&quot;10087&quot;&gt;&lt;property id=&quot;20148&quot; value=&quot;5&quot;/&gt;&lt;property id=&quot;20300&quot; value=&quot;Slide 85 - &amp;quot;Mechanical Example B: IRAC Worksheet (cont.)&amp;quot;&quot;/&gt;&lt;property id=&quot;20307&quot; value=&quot;393&quot;/&gt;&lt;/object&gt;&lt;object type=&quot;3&quot; unique_id=&quot;10088&quot;&gt;&lt;property id=&quot;20148&quot; value=&quot;5&quot;/&gt;&lt;property id=&quot;20300&quot; value=&quot;Slide 86 - &amp;quot;Mechanical Example B: Sample Examiner’s Reply to Attorney Arguments&amp;quot;&quot;/&gt;&lt;property id=&quot;20307&quot; value=&quot;358&quot;/&gt;&lt;/object&gt;&lt;object type=&quot;3&quot; unique_id=&quot;10089&quot;&gt;&lt;property id=&quot;20148&quot; value=&quot;5&quot;/&gt;&lt;property id=&quot;20300&quot; value=&quot;Slide 87 - &amp;quot;Mechanical Example B: Sample Examiner’s Reply to Attorney Arguments (cont.)&amp;quot;&quot;/&gt;&lt;property id=&quot;20307&quot; value=&quot;359&quot;/&gt;&lt;/object&gt;&lt;object type=&quot;3&quot; unique_id=&quot;10090&quot;&gt;&lt;property id=&quot;20148&quot; value=&quot;5&quot;/&gt;&lt;property id=&quot;20300&quot; value=&quot;Slide 88 - &amp;quot;Takeaway&amp;quot;&quot;/&gt;&lt;property id=&quot;20307&quot; value=&quot;302&quot;/&gt;&lt;/object&gt;&lt;object type=&quot;3&quot; unique_id=&quot;10091&quot;&gt;&lt;property id=&quot;20148&quot; value=&quot;5&quot;/&gt;&lt;property id=&quot;20300&quot; value=&quot;Slide 89 - &amp;quot;Thank You&amp;quot;&quot;/&gt;&lt;property id=&quot;20307&quot; value=&quot;397&quot;/&gt;&lt;/object&gt;&lt;/object&gt;&lt;object type=&quot;8&quot; unique_id=&quot;10182&quot;&gt;&lt;/object&gt;&lt;/object&gt;&lt;/database&gt;"/>
  <p:tag name="MMPROD_NEXTUNIQUEID" val="10009"/>
  <p:tag name="SECTOMILLISECCONVERTED" val="1"/>
</p:tagLst>
</file>

<file path=ppt/theme/theme1.xml><?xml version="1.0" encoding="utf-8"?>
<a:theme xmlns:a="http://schemas.openxmlformats.org/drawingml/2006/main" name="Brand master navy with footer">
  <a:themeElements>
    <a:clrScheme name="USPTO Brand 1">
      <a:dk1>
        <a:sysClr val="windowText" lastClr="000000"/>
      </a:dk1>
      <a:lt1>
        <a:sysClr val="window" lastClr="FFFFFF"/>
      </a:lt1>
      <a:dk2>
        <a:srgbClr val="004C97"/>
      </a:dk2>
      <a:lt2>
        <a:srgbClr val="D9D9D6"/>
      </a:lt2>
      <a:accent1>
        <a:srgbClr val="1596D1"/>
      </a:accent1>
      <a:accent2>
        <a:srgbClr val="AC2B37"/>
      </a:accent2>
      <a:accent3>
        <a:srgbClr val="88A620"/>
      </a:accent3>
      <a:accent4>
        <a:srgbClr val="6B2F75"/>
      </a:accent4>
      <a:accent5>
        <a:srgbClr val="97B8D4"/>
      </a:accent5>
      <a:accent6>
        <a:srgbClr val="C88242"/>
      </a:accent6>
      <a:hlink>
        <a:srgbClr val="004C97"/>
      </a:hlink>
      <a:folHlink>
        <a:srgbClr val="3C1053"/>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Brand master navy with footer</Template>
  <TotalTime>4458</TotalTime>
  <Words>10653</Words>
  <Application>Microsoft Office PowerPoint</Application>
  <PresentationFormat>On-screen Show (16:10)</PresentationFormat>
  <Paragraphs>1178</Paragraphs>
  <Slides>89</Slides>
  <Notes>89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89</vt:i4>
      </vt:variant>
    </vt:vector>
  </HeadingPairs>
  <TitlesOfParts>
    <vt:vector size="96" baseType="lpstr">
      <vt:lpstr>Arial</vt:lpstr>
      <vt:lpstr>Calibri</vt:lpstr>
      <vt:lpstr>Courier New</vt:lpstr>
      <vt:lpstr>Segoe UI</vt:lpstr>
      <vt:lpstr>Segoe UI Semibold</vt:lpstr>
      <vt:lpstr>Times New Roman</vt:lpstr>
      <vt:lpstr>Brand master navy with footer</vt:lpstr>
      <vt:lpstr>Legal Analysis and Writing (LAW) III:  </vt:lpstr>
      <vt:lpstr>Today’s Training Objectives</vt:lpstr>
      <vt:lpstr>IRAC - Issue</vt:lpstr>
      <vt:lpstr>IRAC - Rule</vt:lpstr>
      <vt:lpstr>IRAC - Analysis</vt:lpstr>
      <vt:lpstr>IRAC - Conclusion</vt:lpstr>
      <vt:lpstr>Persuasive Arguments</vt:lpstr>
      <vt:lpstr>Discipline-Specific Examples</vt:lpstr>
      <vt:lpstr>Discipline-Specific Examples (cont.)</vt:lpstr>
      <vt:lpstr>Discipline-Specific Examples:   Using IRAC to Reply to Attorney Arguments </vt:lpstr>
      <vt:lpstr>Discipline-Specific Examples</vt:lpstr>
      <vt:lpstr>PowerPoint Presentation</vt:lpstr>
      <vt:lpstr>Chemical Example A</vt:lpstr>
      <vt:lpstr>Chemical Example A:</vt:lpstr>
      <vt:lpstr>Chemical Example A: Examiner’s Rejection </vt:lpstr>
      <vt:lpstr>Chemical Example A: Examiner’s Rejection (cont.) </vt:lpstr>
      <vt:lpstr>Chemical Example A: Attorney’s Response </vt:lpstr>
      <vt:lpstr>Chemical Example A: Attorney’s Response (cont.)</vt:lpstr>
      <vt:lpstr>Chemical Example A: IRAC Worksheet</vt:lpstr>
      <vt:lpstr>Chemical Example A: IRAC Worksheet (cont.)</vt:lpstr>
      <vt:lpstr>Chemical Example A: IRAC Worksheet (cont.)</vt:lpstr>
      <vt:lpstr>Chemical Example A: IRAC Worksheet (cont.)</vt:lpstr>
      <vt:lpstr>Chemical Example A: IRAC Worksheet (cont.)</vt:lpstr>
      <vt:lpstr>Chemical Example A: Sample Examiner’s Reply to Attorney Arguments</vt:lpstr>
      <vt:lpstr>Chemical Example A: Sample Examiner’s Reply to Attorney Arguments (cont.)</vt:lpstr>
      <vt:lpstr>Chemical Example B</vt:lpstr>
      <vt:lpstr>Chemical Example B:</vt:lpstr>
      <vt:lpstr>Chemical Example B: Examiner’s Rejection</vt:lpstr>
      <vt:lpstr>Chemical Example B: Attorney’s Response</vt:lpstr>
      <vt:lpstr>Chemical Example B: IRAC Worksheet</vt:lpstr>
      <vt:lpstr>Chemical Example B: IRAC Worksheet (cont.)</vt:lpstr>
      <vt:lpstr>Chemical Example B: IRAC Worksheet (cont.)</vt:lpstr>
      <vt:lpstr>Chemical Example B: IRAC Worksheet (cont.)</vt:lpstr>
      <vt:lpstr>Chemical Example B: IRAC Worksheet (cont.)</vt:lpstr>
      <vt:lpstr>Chemical Example B: Sample Examiner’s Reply to Attorney Arguments</vt:lpstr>
      <vt:lpstr>Chemical Example B: Sample Examiner’s Reply to Attorney Arguments (cont.)</vt:lpstr>
      <vt:lpstr>Takeaway</vt:lpstr>
      <vt:lpstr>PowerPoint Presentation</vt:lpstr>
      <vt:lpstr>Electrical Example A</vt:lpstr>
      <vt:lpstr>Electrical Example A:</vt:lpstr>
      <vt:lpstr>Electrical Example A: Examiner’s Rejection </vt:lpstr>
      <vt:lpstr>Electrical Example A: Attorney’s Response</vt:lpstr>
      <vt:lpstr>Electrical Example A: Attorney’s Response (cont.)</vt:lpstr>
      <vt:lpstr>Electrical Example A: IRAC Worksheet</vt:lpstr>
      <vt:lpstr>Electrical Example A: IRAC Worksheet (cont.) </vt:lpstr>
      <vt:lpstr>Electrical Example A: IRAC Worksheet (cont.)</vt:lpstr>
      <vt:lpstr>Electrical Example A: IRAC Worksheet (cont.)</vt:lpstr>
      <vt:lpstr>Electrical Example A: IRAC Worksheet (cont.)</vt:lpstr>
      <vt:lpstr>Electrical Example A: Sample Examiner’s Reply to Attorney Arguments</vt:lpstr>
      <vt:lpstr>Electrical Example A: Sample Examiner’s Reply to Attorney Arguments (cont.)</vt:lpstr>
      <vt:lpstr>Electrical Example B</vt:lpstr>
      <vt:lpstr>Electrical Example B:</vt:lpstr>
      <vt:lpstr>Electrical Example B: Examiner’s Rejection </vt:lpstr>
      <vt:lpstr>Electrical Example B: Attorney’s Response</vt:lpstr>
      <vt:lpstr>Electrical Example B: IRAC Worksheet</vt:lpstr>
      <vt:lpstr>Electrical Example B: IRAC Worksheet (cont.)</vt:lpstr>
      <vt:lpstr>Electrical Example B: IRAC Worksheet (cont.)</vt:lpstr>
      <vt:lpstr>Electrical Example B: IRAC Worksheet (cont.)</vt:lpstr>
      <vt:lpstr>Electrical Example B: IRAC Worksheet (cont.)</vt:lpstr>
      <vt:lpstr>Electrical Example B: Sample Examiner’s Reply to Attorney Arguments </vt:lpstr>
      <vt:lpstr>Electrical Example B: Sample Examiner’s Reply to Attorney Arguments (cont.)</vt:lpstr>
      <vt:lpstr>Takeaway</vt:lpstr>
      <vt:lpstr>PowerPoint Presentation</vt:lpstr>
      <vt:lpstr>Mechanical Example A</vt:lpstr>
      <vt:lpstr>Mechanical Example A:</vt:lpstr>
      <vt:lpstr>Mechanical Example A: Examiner’s Rejection </vt:lpstr>
      <vt:lpstr>Mechanical Example A: Attorney’s Response</vt:lpstr>
      <vt:lpstr>Mechanical Example A: Attorney’s Response (cont.)</vt:lpstr>
      <vt:lpstr>Mechanical Example A: IRAC Worksheet</vt:lpstr>
      <vt:lpstr>Mechanical Example A: IRAC Worksheet (cont.)</vt:lpstr>
      <vt:lpstr>Mechanical Example A: IRAC Worksheet (cont.)</vt:lpstr>
      <vt:lpstr>Mechanical Example A: IRAC Worksheet (cont.)</vt:lpstr>
      <vt:lpstr>Mechanical Example A: IRAC Worksheet (cont.)</vt:lpstr>
      <vt:lpstr>Mechanical Example A: Sample Examiner’s Reply to Attorney Arguments</vt:lpstr>
      <vt:lpstr>Mechanical Example A: Sample Examiner’s Reply to Attorney Arguments (cont.)</vt:lpstr>
      <vt:lpstr>Mechanical Example B</vt:lpstr>
      <vt:lpstr>Mechanical Example B:</vt:lpstr>
      <vt:lpstr>Mechanical Example B: Examiner’s Rejection </vt:lpstr>
      <vt:lpstr>Mechanical Example B: Attorney’s Response</vt:lpstr>
      <vt:lpstr>Mechanical Example B: Attorney’s Response (cont.)</vt:lpstr>
      <vt:lpstr>Mechanical Example B: IRAC Worksheet </vt:lpstr>
      <vt:lpstr>Mechanical Example B: IRAC Worksheet (cont.)</vt:lpstr>
      <vt:lpstr>Mechanical Example B: IRAC Worksheet (cont.)</vt:lpstr>
      <vt:lpstr>Mechanical Example B: IRAC Worksheet (cont.)</vt:lpstr>
      <vt:lpstr>Mechanical Example B: IRAC Worksheet (cont.)</vt:lpstr>
      <vt:lpstr>Mechanical Example B: Sample Examiner’s Reply to Attorney Arguments</vt:lpstr>
      <vt:lpstr>Mechanical Example B: Sample Examiner’s Reply to Attorney Arguments (cont.)</vt:lpstr>
      <vt:lpstr>Takeaway</vt:lpstr>
      <vt:lpstr>Thank You</vt:lpstr>
    </vt:vector>
  </TitlesOfParts>
  <Company>U.S. Patent and Trademark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USPTO</dc:creator>
  <cp:lastModifiedBy>Dey, Terry</cp:lastModifiedBy>
  <cp:revision>379</cp:revision>
  <cp:lastPrinted>2018-08-14T11:20:14Z</cp:lastPrinted>
  <dcterms:created xsi:type="dcterms:W3CDTF">2015-09-09T16:00:07Z</dcterms:created>
  <dcterms:modified xsi:type="dcterms:W3CDTF">2019-01-10T14:32:29Z</dcterms:modified>
</cp:coreProperties>
</file>