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2"/>
  </p:notesMasterIdLst>
  <p:handoutMasterIdLst>
    <p:handoutMasterId r:id="rId93"/>
  </p:handoutMasterIdLst>
  <p:sldIdLst>
    <p:sldId id="261" r:id="rId5"/>
    <p:sldId id="350" r:id="rId6"/>
    <p:sldId id="382" r:id="rId7"/>
    <p:sldId id="380" r:id="rId8"/>
    <p:sldId id="411" r:id="rId9"/>
    <p:sldId id="479" r:id="rId10"/>
    <p:sldId id="480" r:id="rId11"/>
    <p:sldId id="481" r:id="rId12"/>
    <p:sldId id="399" r:id="rId13"/>
    <p:sldId id="386" r:id="rId14"/>
    <p:sldId id="387" r:id="rId15"/>
    <p:sldId id="388" r:id="rId16"/>
    <p:sldId id="390" r:id="rId17"/>
    <p:sldId id="391" r:id="rId18"/>
    <p:sldId id="392" r:id="rId19"/>
    <p:sldId id="395" r:id="rId20"/>
    <p:sldId id="396" r:id="rId21"/>
    <p:sldId id="398" r:id="rId22"/>
    <p:sldId id="397" r:id="rId23"/>
    <p:sldId id="400" r:id="rId24"/>
    <p:sldId id="401" r:id="rId25"/>
    <p:sldId id="404" r:id="rId26"/>
    <p:sldId id="402" r:id="rId27"/>
    <p:sldId id="403" r:id="rId28"/>
    <p:sldId id="405" r:id="rId29"/>
    <p:sldId id="407" r:id="rId30"/>
    <p:sldId id="408" r:id="rId31"/>
    <p:sldId id="409" r:id="rId32"/>
    <p:sldId id="410" r:id="rId33"/>
    <p:sldId id="412" r:id="rId34"/>
    <p:sldId id="413" r:id="rId35"/>
    <p:sldId id="414" r:id="rId36"/>
    <p:sldId id="415" r:id="rId37"/>
    <p:sldId id="416" r:id="rId38"/>
    <p:sldId id="472" r:id="rId39"/>
    <p:sldId id="474" r:id="rId40"/>
    <p:sldId id="475" r:id="rId41"/>
    <p:sldId id="476" r:id="rId42"/>
    <p:sldId id="477" r:id="rId43"/>
    <p:sldId id="425" r:id="rId44"/>
    <p:sldId id="484" r:id="rId45"/>
    <p:sldId id="485" r:id="rId46"/>
    <p:sldId id="486" r:id="rId47"/>
    <p:sldId id="487" r:id="rId48"/>
    <p:sldId id="488" r:id="rId49"/>
    <p:sldId id="489" r:id="rId50"/>
    <p:sldId id="490" r:id="rId51"/>
    <p:sldId id="492" r:id="rId52"/>
    <p:sldId id="351" r:id="rId53"/>
    <p:sldId id="427" r:id="rId54"/>
    <p:sldId id="428" r:id="rId55"/>
    <p:sldId id="483" r:id="rId56"/>
    <p:sldId id="482" r:id="rId57"/>
    <p:sldId id="429" r:id="rId58"/>
    <p:sldId id="430" r:id="rId59"/>
    <p:sldId id="431" r:id="rId60"/>
    <p:sldId id="432" r:id="rId61"/>
    <p:sldId id="434" r:id="rId62"/>
    <p:sldId id="435" r:id="rId63"/>
    <p:sldId id="436" r:id="rId64"/>
    <p:sldId id="452" r:id="rId65"/>
    <p:sldId id="453" r:id="rId66"/>
    <p:sldId id="440" r:id="rId67"/>
    <p:sldId id="455" r:id="rId68"/>
    <p:sldId id="456" r:id="rId69"/>
    <p:sldId id="457" r:id="rId70"/>
    <p:sldId id="454" r:id="rId71"/>
    <p:sldId id="458" r:id="rId72"/>
    <p:sldId id="442" r:id="rId73"/>
    <p:sldId id="445" r:id="rId74"/>
    <p:sldId id="459" r:id="rId75"/>
    <p:sldId id="448" r:id="rId76"/>
    <p:sldId id="449" r:id="rId77"/>
    <p:sldId id="450" r:id="rId78"/>
    <p:sldId id="451" r:id="rId79"/>
    <p:sldId id="463" r:id="rId80"/>
    <p:sldId id="465" r:id="rId81"/>
    <p:sldId id="466" r:id="rId82"/>
    <p:sldId id="417" r:id="rId83"/>
    <p:sldId id="473" r:id="rId84"/>
    <p:sldId id="464" r:id="rId85"/>
    <p:sldId id="493" r:id="rId86"/>
    <p:sldId id="494" r:id="rId87"/>
    <p:sldId id="495" r:id="rId88"/>
    <p:sldId id="496" r:id="rId89"/>
    <p:sldId id="462" r:id="rId90"/>
    <p:sldId id="339" r:id="rId91"/>
  </p:sldIdLst>
  <p:sldSz cx="9144000" cy="5715000" type="screen16x1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3"/>
    <a:srgbClr val="FFE5E5"/>
    <a:srgbClr val="DAE1DD"/>
    <a:srgbClr val="09331C"/>
    <a:srgbClr val="C4FBC1"/>
    <a:srgbClr val="D0EBB3"/>
    <a:srgbClr val="11A60A"/>
    <a:srgbClr val="CEEAB0"/>
    <a:srgbClr val="CCFF99"/>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51487" autoAdjust="0"/>
  </p:normalViewPr>
  <p:slideViewPr>
    <p:cSldViewPr snapToGrid="0" snapToObjects="1">
      <p:cViewPr varScale="1">
        <p:scale>
          <a:sx n="58" d="100"/>
          <a:sy n="58" d="100"/>
        </p:scale>
        <p:origin x="2352" y="48"/>
      </p:cViewPr>
      <p:guideLst>
        <p:guide orient="horz" pos="1800"/>
        <p:guide pos="2880"/>
      </p:guideLst>
    </p:cSldViewPr>
  </p:slideViewPr>
  <p:outlineViewPr>
    <p:cViewPr>
      <p:scale>
        <a:sx n="33" d="100"/>
        <a:sy n="33" d="100"/>
      </p:scale>
      <p:origin x="0" y="-47909"/>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1" d="100"/>
          <a:sy n="81" d="100"/>
        </p:scale>
        <p:origin x="-2774" y="-91"/>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5/3/2016</a:t>
            </a:fld>
            <a:endParaRPr lang="en-US" dirty="0">
              <a:latin typeface="Segoe UI"/>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5/3/2016</a:t>
            </a:fld>
            <a:endParaRPr lang="en-US" dirty="0"/>
          </a:p>
        </p:txBody>
      </p:sp>
      <p:sp>
        <p:nvSpPr>
          <p:cNvPr id="4" name="Slide Image Placeholder 3"/>
          <p:cNvSpPr>
            <a:spLocks noGrp="1" noRot="1" noChangeAspect="1"/>
          </p:cNvSpPr>
          <p:nvPr>
            <p:ph type="sldImg" idx="2"/>
          </p:nvPr>
        </p:nvSpPr>
        <p:spPr>
          <a:xfrm>
            <a:off x="2544763" y="525463"/>
            <a:ext cx="420687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egoe UI"/>
                <a:ea typeface="+mn-ea"/>
                <a:cs typeface="+mn-cs"/>
              </a:rPr>
              <a:t>Instructor 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For this workshop the Examiner will be provided with:</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Workshop Handout that includes: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Examples 29 and 30 (background and pertinent claims),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A link to blank Worksheets, and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A link to the July 2015 Quick Reference Sheet (QRS);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PDF document of the Slides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The Instructor will have available completed Worksheets for each claim,  including a sample rejection where appropriate.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Examiners are encouraged to fill out the worksheets for each claim as they progress through the training.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During Webex presentations the examiners should each open the slide set and follow the links to the necessary documents.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Prior to taking the workshop, examiners should be familiar with the July 2015 Update and the published examples, especially Life Sciences examples 29 and 30.  As a prerequisite, training should have been completed on the 2014 Interim Guidance on Patent Subject Matter Eligibility, along with the Spring 2015 training entitled “Analyzing Nature-Based Products”.  Refresher training is also available on 35 U.S.C. 101: Statutory Requirements and Four Categories of Invention (Step 1).  All training is available at: http://www.uspto.gov/patent/laws-and-regulations/examination-policy/examination-guidance-and-training-materials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9132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a:t>
            </a:r>
            <a:r>
              <a:rPr lang="en-US" baseline="0" dirty="0" smtClean="0"/>
              <a:t>e analyzing claims for patent eligibility or any other patentability requirement, USPTO personnel must review the detailed disclosure and specific embodiments to understand what the applicant has invented.  USPTO personnel are to give claims their broadest reasonable interpretation in light of the supporting disclosure.  The goal of performing this claim analysis is to identify the boundaries of protection sought by applicant and to understand how the claims relate to and define what applicant has indicated as the invention.  MPEP 2103 provides additional information on determining what applicant has invented and is seeking to patent.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 entitled “What did applicant invent?” of the blank worksheet.&gt;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10</a:t>
            </a:fld>
            <a:endParaRPr lang="en-US" dirty="0"/>
          </a:p>
        </p:txBody>
      </p:sp>
    </p:spTree>
    <p:extLst>
      <p:ext uri="{BB962C8B-B14F-4D97-AF65-F5344CB8AC3E}">
        <p14:creationId xmlns:p14="http://schemas.microsoft.com/office/powerpoint/2010/main" val="277118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11</a:t>
            </a:fld>
            <a:endParaRPr lang="en-US" dirty="0"/>
          </a:p>
        </p:txBody>
      </p:sp>
    </p:spTree>
    <p:extLst>
      <p:ext uri="{BB962C8B-B14F-4D97-AF65-F5344CB8AC3E}">
        <p14:creationId xmlns:p14="http://schemas.microsoft.com/office/powerpoint/2010/main" val="162411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of the analysis </a:t>
            </a:r>
            <a:r>
              <a:rPr lang="en-US" baseline="0" dirty="0" smtClean="0"/>
              <a:t>asks “Is the claim directed to a process, machine, manufacture, or composition of matter”, i.e., to one of the four patent-eligible subject matter categories.  This step of the analysis is discussed in MPEP 2106(I). </a:t>
            </a:r>
          </a:p>
          <a:p>
            <a:endParaRPr lang="en-US" baseline="0" dirty="0" smtClean="0"/>
          </a:p>
          <a:p>
            <a:r>
              <a:rPr lang="en-US" baseline="0" dirty="0" smtClean="0"/>
              <a:t>Under the 2014 Interim Eligibility Guidance, the claim must fall within at least one of the categories to be eligible.  To be eligible, a claim may satisfy the requirements of more than one category. For example, a claim to a bicycle may satisfy both machine and manufacture categories. Precise identification of a category is not necessary for eligibility. Claims outside the four categories must be treated under 101 as being drawn to subject matter not within one of the four categories of invention.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59536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II entitled “Does the claimed invention fall within one of the four statutory categories of invention?” of the blank worksheet.&gt;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77204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14</a:t>
            </a:fld>
            <a:endParaRPr lang="en-US" dirty="0"/>
          </a:p>
        </p:txBody>
      </p:sp>
    </p:spTree>
    <p:extLst>
      <p:ext uri="{BB962C8B-B14F-4D97-AF65-F5344CB8AC3E}">
        <p14:creationId xmlns:p14="http://schemas.microsoft.com/office/powerpoint/2010/main" val="109007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Step 2A of the analysis</a:t>
            </a:r>
            <a:r>
              <a:rPr lang="en-US" baseline="0" dirty="0" smtClean="0">
                <a:solidFill>
                  <a:schemeClr val="tx1"/>
                </a:solidFill>
              </a:rPr>
              <a:t> </a:t>
            </a:r>
            <a:r>
              <a:rPr lang="en-US" u="none" baseline="0" dirty="0" smtClean="0">
                <a:solidFill>
                  <a:schemeClr val="tx1"/>
                </a:solidFill>
              </a:rPr>
              <a:t>determines whether the claim is </a:t>
            </a:r>
            <a:r>
              <a:rPr lang="en-US" u="sng" baseline="0" dirty="0" smtClean="0">
                <a:solidFill>
                  <a:schemeClr val="tx1"/>
                </a:solidFill>
              </a:rPr>
              <a:t>directed</a:t>
            </a:r>
            <a:r>
              <a:rPr lang="en-US" u="none" baseline="0" dirty="0" smtClean="0">
                <a:solidFill>
                  <a:schemeClr val="tx1"/>
                </a:solidFill>
              </a:rPr>
              <a:t> to a judicial exception, i.e., a law of nature, natural phenomenon, or abstract idea. </a:t>
            </a:r>
            <a:r>
              <a:rPr lang="en-US" dirty="0" smtClean="0">
                <a:solidFill>
                  <a:schemeClr val="tx1"/>
                </a:solidFill>
              </a:rPr>
              <a:t>For a discussion of the judicial exceptions, which are commonly called “laws</a:t>
            </a:r>
            <a:r>
              <a:rPr lang="en-US" baseline="0" dirty="0" smtClean="0">
                <a:solidFill>
                  <a:schemeClr val="tx1"/>
                </a:solidFill>
              </a:rPr>
              <a:t> of nature, natural phenomena, and abstract ideas,” see MPEP 2106(II). </a:t>
            </a:r>
            <a:r>
              <a:rPr lang="en-US" u="none" baseline="0" dirty="0" smtClean="0">
                <a:solidFill>
                  <a:schemeClr val="tx1"/>
                </a:solidFill>
              </a:rPr>
              <a:t>This step is also known as Part 1 of the </a:t>
            </a:r>
            <a:r>
              <a:rPr lang="en-US" u="sng" baseline="0" dirty="0" smtClean="0">
                <a:solidFill>
                  <a:schemeClr val="tx1"/>
                </a:solidFill>
              </a:rPr>
              <a:t>Mayo</a:t>
            </a:r>
            <a:r>
              <a:rPr lang="en-US" u="none" baseline="0" dirty="0" smtClean="0">
                <a:solidFill>
                  <a:schemeClr val="tx1"/>
                </a:solidFill>
              </a:rPr>
              <a:t> test.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claim is directed to a judicial exception when a law of nature, a natural phenomenon, or an abstract idea is </a:t>
            </a:r>
            <a:r>
              <a:rPr lang="en-US" u="sng" dirty="0" smtClean="0"/>
              <a:t>recited</a:t>
            </a:r>
            <a:r>
              <a:rPr lang="en-US" dirty="0" smtClean="0"/>
              <a:t> in the claim.  A judicial exception is recited when the claim sets forth or describes the exception. Under the 2014 Interim Eligibility Guidance, if the claimed invention is merely </a:t>
            </a:r>
            <a:r>
              <a:rPr lang="en-US" u="sng" dirty="0" smtClean="0"/>
              <a:t>based on</a:t>
            </a:r>
            <a:r>
              <a:rPr lang="en-US" dirty="0" smtClean="0"/>
              <a:t> or </a:t>
            </a:r>
            <a:r>
              <a:rPr lang="en-US" u="sng" dirty="0" smtClean="0"/>
              <a:t>involves</a:t>
            </a:r>
            <a:r>
              <a:rPr lang="en-US" dirty="0" smtClean="0"/>
              <a:t> a judicial exception, but the exception is not set forth or described in the claim, the claim is </a:t>
            </a:r>
            <a:r>
              <a:rPr lang="en-US" u="sng" dirty="0" smtClean="0"/>
              <a:t>not</a:t>
            </a:r>
            <a:r>
              <a:rPr lang="en-US" dirty="0" smtClean="0"/>
              <a:t> directed to an exception and is eligible.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process claims are not “directed to” a product of nature simply because one is recited</a:t>
            </a:r>
            <a:r>
              <a:rPr lang="en-US" baseline="0" dirty="0" smtClean="0"/>
              <a:t> therein, </a:t>
            </a:r>
            <a:r>
              <a:rPr lang="en-US" dirty="0" smtClean="0"/>
              <a:t>except in the limited situation where a process claim is drafted in such a way that there is no difference in substance from a product claim. For example, “a method of providing an apple”, which</a:t>
            </a:r>
            <a:r>
              <a:rPr lang="en-US" baseline="0" dirty="0" smtClean="0"/>
              <a:t> under the broadest reasonable interpretation is focused on the apple fruit itself, which is a product of nature. </a:t>
            </a:r>
            <a:r>
              <a:rPr lang="en-US" dirty="0" smtClean="0"/>
              <a:t>Other nuances of the Step 2A analysis</a:t>
            </a:r>
            <a:r>
              <a:rPr lang="en-US" baseline="0" dirty="0" smtClean="0"/>
              <a:t> with respect to products of nature are discussed below with respect to Example 30, and were also explained in </a:t>
            </a: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the Spring 2015 training entitled “Analyzing Nature-Based Products”. </a:t>
            </a:r>
            <a:endParaRPr lang="en-US" u="none" baseline="0" dirty="0" smtClean="0">
              <a:solidFill>
                <a:schemeClr val="tx1"/>
              </a:solidFill>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27934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16</a:t>
            </a:fld>
            <a:endParaRPr lang="en-US" dirty="0"/>
          </a:p>
        </p:txBody>
      </p:sp>
    </p:spTree>
    <p:extLst>
      <p:ext uri="{BB962C8B-B14F-4D97-AF65-F5344CB8AC3E}">
        <p14:creationId xmlns:p14="http://schemas.microsoft.com/office/powerpoint/2010/main" val="355790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17</a:t>
            </a:fld>
            <a:endParaRPr lang="en-US" dirty="0"/>
          </a:p>
        </p:txBody>
      </p:sp>
    </p:spTree>
    <p:extLst>
      <p:ext uri="{BB962C8B-B14F-4D97-AF65-F5344CB8AC3E}">
        <p14:creationId xmlns:p14="http://schemas.microsoft.com/office/powerpoint/2010/main" val="16622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Determine if the claim is directed to an exception. Do any of the claim limitations set forth or describe a judicial</a:t>
            </a:r>
            <a:r>
              <a:rPr lang="en-US" baseline="0" dirty="0" smtClean="0"/>
              <a:t> exception?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&lt;Pause for audience consideration and feedback, then advance slide&gt;</a:t>
            </a:r>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18</a:t>
            </a:fld>
            <a:endParaRPr lang="en-US" dirty="0"/>
          </a:p>
        </p:txBody>
      </p:sp>
    </p:spTree>
    <p:extLst>
      <p:ext uri="{BB962C8B-B14F-4D97-AF65-F5344CB8AC3E}">
        <p14:creationId xmlns:p14="http://schemas.microsoft.com/office/powerpoint/2010/main" val="281985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does</a:t>
            </a:r>
            <a:r>
              <a:rPr lang="en-US" baseline="0" dirty="0" smtClean="0"/>
              <a:t> step (c) recite a judicial exception? What type of exception is it?</a:t>
            </a:r>
            <a:r>
              <a:rPr lang="en-US" dirty="0" smtClean="0"/>
              <a:t> The box on the right lists some concepts the courts have identified as laws of nature or abstract ideas. </a:t>
            </a:r>
            <a:r>
              <a:rPr lang="en-US" baseline="0" dirty="0" smtClean="0"/>
              <a:t>Other concepts not listed here can be found in the Update materials. </a:t>
            </a:r>
            <a:r>
              <a:rPr lang="en-US" dirty="0" smtClean="0"/>
              <a:t>Does step</a:t>
            </a:r>
            <a:r>
              <a:rPr lang="en-US" baseline="0" dirty="0" smtClean="0"/>
              <a:t> (c) </a:t>
            </a:r>
            <a:r>
              <a:rPr lang="en-US" dirty="0" smtClean="0"/>
              <a:t>set forth or describe a law of nature, or any idea similar to an</a:t>
            </a:r>
            <a:r>
              <a:rPr lang="en-US" baseline="0" dirty="0" smtClean="0"/>
              <a:t> idea previously identified by a court as an abstract idea?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&lt;Pause for audience consideration and feedback, then advance slide&gt;</a:t>
            </a:r>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19</a:t>
            </a:fld>
            <a:endParaRPr lang="en-US" dirty="0"/>
          </a:p>
        </p:txBody>
      </p:sp>
    </p:spTree>
    <p:extLst>
      <p:ext uri="{BB962C8B-B14F-4D97-AF65-F5344CB8AC3E}">
        <p14:creationId xmlns:p14="http://schemas.microsoft.com/office/powerpoint/2010/main" val="251358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&lt;Examiners</a:t>
            </a:r>
            <a:r>
              <a:rPr lang="en-US" baseline="0" dirty="0" smtClean="0"/>
              <a:t> should have the July 2015 Quick Reference Sheet (QRS) and blank copies of the Subject Matter Eligibility Worksheets at hand during this training session. Examiners are encouraged to fill out the worksheets for each claim as they progress through the training.&gt;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although the claim recites several nature-based product limitations (e.g., the plasma sample and JUL-1), the claim as a whole is focused on a process of detecting whether JUL-1 is present in a plasma sample, and is not focused on the products per se. Thus, there is no need to perform the markedly different characteristics analysis on the recited nature-based product limitations.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20</a:t>
            </a:fld>
            <a:endParaRPr lang="en-US" dirty="0"/>
          </a:p>
        </p:txBody>
      </p:sp>
    </p:spTree>
    <p:extLst>
      <p:ext uri="{BB962C8B-B14F-4D97-AF65-F5344CB8AC3E}">
        <p14:creationId xmlns:p14="http://schemas.microsoft.com/office/powerpoint/2010/main" val="95743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Step 2B of the flowchart, which is also known as Part 2 of the </a:t>
            </a:r>
            <a:r>
              <a:rPr lang="en-US" u="sng" dirty="0" smtClean="0"/>
              <a:t>Mayo</a:t>
            </a:r>
            <a:r>
              <a:rPr lang="en-US" dirty="0" smtClean="0"/>
              <a:t> test, is to determine whether any element, or combination of elements, in the claim is sufficient to ensure that the claim amounts to significantly more than the judicial exception. It is important to analyze each claim as a whole.  USPTO personnel should consider the additional elements claimed with the exception, both individually and as a combination, to ensure that the claim describes a product or process that applies the exception in a meaningful way.</a:t>
            </a:r>
            <a:endParaRPr lang="en-US" dirty="0" smtClean="0">
              <a:solidFill>
                <a:schemeClr val="tx1"/>
              </a:solidFill>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111784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42925"/>
            <a:ext cx="4344987" cy="2714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22</a:t>
            </a:fld>
            <a:endParaRPr lang="en-US" dirty="0"/>
          </a:p>
        </p:txBody>
      </p:sp>
    </p:spTree>
    <p:extLst>
      <p:ext uri="{BB962C8B-B14F-4D97-AF65-F5344CB8AC3E}">
        <p14:creationId xmlns:p14="http://schemas.microsoft.com/office/powerpoint/2010/main" val="286976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Determine if the claim recites any additional elements</a:t>
            </a:r>
            <a:r>
              <a:rPr lang="en-US" baseline="0" dirty="0" smtClean="0"/>
              <a:t> beyond the exception</a:t>
            </a:r>
            <a:r>
              <a:rPr lang="en-US" dirty="0" smtClean="0"/>
              <a: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recited in the claim beyond the abstract idea identified above?” of the blank worksheet.&gt;</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&lt;Pause for audience consideration and feedback, then advance slide&gt;</a:t>
            </a:r>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23</a:t>
            </a:fld>
            <a:endParaRPr lang="en-US" dirty="0"/>
          </a:p>
        </p:txBody>
      </p:sp>
    </p:spTree>
    <p:extLst>
      <p:ext uri="{BB962C8B-B14F-4D97-AF65-F5344CB8AC3E}">
        <p14:creationId xmlns:p14="http://schemas.microsoft.com/office/powerpoint/2010/main" val="247641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24</a:t>
            </a:fld>
            <a:endParaRPr lang="en-US" dirty="0"/>
          </a:p>
        </p:txBody>
      </p:sp>
    </p:spTree>
    <p:extLst>
      <p:ext uri="{BB962C8B-B14F-4D97-AF65-F5344CB8AC3E}">
        <p14:creationId xmlns:p14="http://schemas.microsoft.com/office/powerpoint/2010/main" val="1062958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vital that the additional elements be considered both individually and as a combination when determining whether the claim as a whole recites eligible subject matter. As the Supreme Court</a:t>
            </a:r>
            <a:r>
              <a:rPr lang="en-US" baseline="0" dirty="0" smtClean="0"/>
              <a:t> has made clear, for example in Diamond v. Diehr, e</a:t>
            </a:r>
            <a:r>
              <a:rPr lang="en-US" dirty="0" smtClean="0"/>
              <a:t>ven if an element does not amount to significantly more on its own, it can still amount to significantly more when considered in combination with the other elements of the claim.</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25</a:t>
            </a:fld>
            <a:endParaRPr lang="en-US" dirty="0"/>
          </a:p>
        </p:txBody>
      </p:sp>
    </p:spTree>
    <p:extLst>
      <p:ext uri="{BB962C8B-B14F-4D97-AF65-F5344CB8AC3E}">
        <p14:creationId xmlns:p14="http://schemas.microsoft.com/office/powerpoint/2010/main" val="278526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26</a:t>
            </a:fld>
            <a:endParaRPr lang="en-US" dirty="0"/>
          </a:p>
        </p:txBody>
      </p:sp>
    </p:spTree>
    <p:extLst>
      <p:ext uri="{BB962C8B-B14F-4D97-AF65-F5344CB8AC3E}">
        <p14:creationId xmlns:p14="http://schemas.microsoft.com/office/powerpoint/2010/main" val="36280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27</a:t>
            </a:fld>
            <a:endParaRPr lang="en-US" dirty="0"/>
          </a:p>
        </p:txBody>
      </p:sp>
    </p:spTree>
    <p:extLst>
      <p:ext uri="{BB962C8B-B14F-4D97-AF65-F5344CB8AC3E}">
        <p14:creationId xmlns:p14="http://schemas.microsoft.com/office/powerpoint/2010/main" val="3565678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466" eaLnBrk="0" hangingPunct="0">
              <a:defRPr sz="1600" b="1" i="1">
                <a:solidFill>
                  <a:srgbClr val="FF0000"/>
                </a:solidFill>
                <a:latin typeface="Arial" charset="0"/>
              </a:defRPr>
            </a:lvl1pPr>
            <a:lvl2pPr marL="742582" indent="-285608" defTabSz="923466" eaLnBrk="0" hangingPunct="0">
              <a:defRPr sz="1600" b="1" i="1">
                <a:solidFill>
                  <a:srgbClr val="FF0000"/>
                </a:solidFill>
                <a:latin typeface="Arial" charset="0"/>
              </a:defRPr>
            </a:lvl2pPr>
            <a:lvl3pPr marL="1142435" indent="-228488" defTabSz="923466" eaLnBrk="0" hangingPunct="0">
              <a:defRPr sz="1600" b="1" i="1">
                <a:solidFill>
                  <a:srgbClr val="FF0000"/>
                </a:solidFill>
                <a:latin typeface="Arial" charset="0"/>
              </a:defRPr>
            </a:lvl3pPr>
            <a:lvl4pPr marL="1599408" indent="-228488" defTabSz="923466" eaLnBrk="0" hangingPunct="0">
              <a:defRPr sz="1600" b="1" i="1">
                <a:solidFill>
                  <a:srgbClr val="FF0000"/>
                </a:solidFill>
                <a:latin typeface="Arial" charset="0"/>
              </a:defRPr>
            </a:lvl4pPr>
            <a:lvl5pPr marL="2056382" indent="-228488" defTabSz="923466" eaLnBrk="0" hangingPunct="0">
              <a:defRPr sz="1600" b="1" i="1">
                <a:solidFill>
                  <a:srgbClr val="FF0000"/>
                </a:solidFill>
                <a:latin typeface="Arial" charset="0"/>
              </a:defRPr>
            </a:lvl5pPr>
            <a:lvl6pPr marL="2513357" indent="-228488" algn="ctr" defTabSz="923466" eaLnBrk="0" fontAlgn="base" hangingPunct="0">
              <a:spcBef>
                <a:spcPct val="0"/>
              </a:spcBef>
              <a:spcAft>
                <a:spcPct val="0"/>
              </a:spcAft>
              <a:defRPr sz="1600" b="1" i="1">
                <a:solidFill>
                  <a:srgbClr val="FF0000"/>
                </a:solidFill>
                <a:latin typeface="Arial" charset="0"/>
              </a:defRPr>
            </a:lvl6pPr>
            <a:lvl7pPr marL="2970328" indent="-228488" algn="ctr" defTabSz="923466" eaLnBrk="0" fontAlgn="base" hangingPunct="0">
              <a:spcBef>
                <a:spcPct val="0"/>
              </a:spcBef>
              <a:spcAft>
                <a:spcPct val="0"/>
              </a:spcAft>
              <a:defRPr sz="1600" b="1" i="1">
                <a:solidFill>
                  <a:srgbClr val="FF0000"/>
                </a:solidFill>
                <a:latin typeface="Arial" charset="0"/>
              </a:defRPr>
            </a:lvl7pPr>
            <a:lvl8pPr marL="3427304" indent="-228488" algn="ctr" defTabSz="923466" eaLnBrk="0" fontAlgn="base" hangingPunct="0">
              <a:spcBef>
                <a:spcPct val="0"/>
              </a:spcBef>
              <a:spcAft>
                <a:spcPct val="0"/>
              </a:spcAft>
              <a:defRPr sz="1600" b="1" i="1">
                <a:solidFill>
                  <a:srgbClr val="FF0000"/>
                </a:solidFill>
                <a:latin typeface="Arial" charset="0"/>
              </a:defRPr>
            </a:lvl8pPr>
            <a:lvl9pPr marL="3884277" indent="-228488" algn="ctr" defTabSz="923466"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28</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the sample rejection portion of the </a:t>
            </a:r>
            <a:r>
              <a:rPr lang="en-US" b="0" baseline="0" dirty="0" smtClean="0">
                <a:solidFill>
                  <a:srgbClr val="FF0000"/>
                </a:solidFill>
              </a:rPr>
              <a:t>blank worksheet&gt;</a:t>
            </a:r>
            <a:endParaRPr lang="en-US" b="0" dirty="0" smtClean="0">
              <a:solidFill>
                <a:srgbClr val="FF0000"/>
              </a:solidFill>
            </a:endParaRPr>
          </a:p>
          <a:p>
            <a:pPr marL="171400" indent="-171400">
              <a:buFont typeface="Arial" panose="020B0604020202020204" pitchFamily="34" charset="0"/>
              <a:buChar char="•"/>
            </a:pPr>
            <a:endParaRPr lang="en-US" dirty="0"/>
          </a:p>
        </p:txBody>
      </p:sp>
    </p:spTree>
    <p:extLst>
      <p:ext uri="{BB962C8B-B14F-4D97-AF65-F5344CB8AC3E}">
        <p14:creationId xmlns:p14="http://schemas.microsoft.com/office/powerpoint/2010/main" val="2335759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29</a:t>
            </a:fld>
            <a:endParaRPr lang="en-US" dirty="0"/>
          </a:p>
        </p:txBody>
      </p:sp>
    </p:spTree>
    <p:extLst>
      <p:ext uri="{BB962C8B-B14F-4D97-AF65-F5344CB8AC3E}">
        <p14:creationId xmlns:p14="http://schemas.microsoft.com/office/powerpoint/2010/main" val="5714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&lt;Examiners</a:t>
            </a:r>
            <a:r>
              <a:rPr lang="en-US" baseline="0" dirty="0" smtClean="0"/>
              <a:t> should have the July 2015 Quick Reference Sheet (QRS) and blank copies of the generic Subject Matter Eligibility Worksheets at hand during this training session. Examiners are encouraged to fill out the worksheets for each claim as they progress through the training.&gt;</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Some workgroups will also analyze Example 28: Vaccines, but that will be done via worksheets and group discussion. The slides will only track Examples 29 and 30.</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740624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466" eaLnBrk="0" hangingPunct="0">
              <a:defRPr sz="1600" b="1" i="1">
                <a:solidFill>
                  <a:srgbClr val="FF0000"/>
                </a:solidFill>
                <a:latin typeface="Arial" charset="0"/>
              </a:defRPr>
            </a:lvl1pPr>
            <a:lvl2pPr marL="742582" indent="-285608" defTabSz="923466" eaLnBrk="0" hangingPunct="0">
              <a:defRPr sz="1600" b="1" i="1">
                <a:solidFill>
                  <a:srgbClr val="FF0000"/>
                </a:solidFill>
                <a:latin typeface="Arial" charset="0"/>
              </a:defRPr>
            </a:lvl2pPr>
            <a:lvl3pPr marL="1142435" indent="-228488" defTabSz="923466" eaLnBrk="0" hangingPunct="0">
              <a:defRPr sz="1600" b="1" i="1">
                <a:solidFill>
                  <a:srgbClr val="FF0000"/>
                </a:solidFill>
                <a:latin typeface="Arial" charset="0"/>
              </a:defRPr>
            </a:lvl3pPr>
            <a:lvl4pPr marL="1599408" indent="-228488" defTabSz="923466" eaLnBrk="0" hangingPunct="0">
              <a:defRPr sz="1600" b="1" i="1">
                <a:solidFill>
                  <a:srgbClr val="FF0000"/>
                </a:solidFill>
                <a:latin typeface="Arial" charset="0"/>
              </a:defRPr>
            </a:lvl4pPr>
            <a:lvl5pPr marL="2056382" indent="-228488" defTabSz="923466" eaLnBrk="0" hangingPunct="0">
              <a:defRPr sz="1600" b="1" i="1">
                <a:solidFill>
                  <a:srgbClr val="FF0000"/>
                </a:solidFill>
                <a:latin typeface="Arial" charset="0"/>
              </a:defRPr>
            </a:lvl5pPr>
            <a:lvl6pPr marL="2513357" indent="-228488" algn="ctr" defTabSz="923466" eaLnBrk="0" fontAlgn="base" hangingPunct="0">
              <a:spcBef>
                <a:spcPct val="0"/>
              </a:spcBef>
              <a:spcAft>
                <a:spcPct val="0"/>
              </a:spcAft>
              <a:defRPr sz="1600" b="1" i="1">
                <a:solidFill>
                  <a:srgbClr val="FF0000"/>
                </a:solidFill>
                <a:latin typeface="Arial" charset="0"/>
              </a:defRPr>
            </a:lvl6pPr>
            <a:lvl7pPr marL="2970328" indent="-228488" algn="ctr" defTabSz="923466" eaLnBrk="0" fontAlgn="base" hangingPunct="0">
              <a:spcBef>
                <a:spcPct val="0"/>
              </a:spcBef>
              <a:spcAft>
                <a:spcPct val="0"/>
              </a:spcAft>
              <a:defRPr sz="1600" b="1" i="1">
                <a:solidFill>
                  <a:srgbClr val="FF0000"/>
                </a:solidFill>
                <a:latin typeface="Arial" charset="0"/>
              </a:defRPr>
            </a:lvl7pPr>
            <a:lvl8pPr marL="3427304" indent="-228488" algn="ctr" defTabSz="923466" eaLnBrk="0" fontAlgn="base" hangingPunct="0">
              <a:spcBef>
                <a:spcPct val="0"/>
              </a:spcBef>
              <a:spcAft>
                <a:spcPct val="0"/>
              </a:spcAft>
              <a:defRPr sz="1600" b="1" i="1">
                <a:solidFill>
                  <a:srgbClr val="FF0000"/>
                </a:solidFill>
                <a:latin typeface="Arial" charset="0"/>
              </a:defRPr>
            </a:lvl8pPr>
            <a:lvl9pPr marL="3884277" indent="-228488" algn="ctr" defTabSz="923466"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30</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the suggestion portion of the </a:t>
            </a:r>
            <a:r>
              <a:rPr lang="en-US" b="0" baseline="0" dirty="0" smtClean="0">
                <a:solidFill>
                  <a:srgbClr val="FF0000"/>
                </a:solidFill>
              </a:rPr>
              <a:t>blank worksheet, which is located just above the rejection portion on the last page&gt;</a:t>
            </a:r>
            <a:endParaRPr lang="en-US" b="0" dirty="0" smtClean="0">
              <a:solidFill>
                <a:srgbClr val="FF0000"/>
              </a:solidFill>
            </a:endParaRPr>
          </a:p>
          <a:p>
            <a:pPr marL="171400" indent="-171400">
              <a:buFont typeface="Arial" panose="020B0604020202020204" pitchFamily="34" charset="0"/>
              <a:buChar char="•"/>
            </a:pPr>
            <a:endParaRPr lang="en-US" dirty="0"/>
          </a:p>
        </p:txBody>
      </p:sp>
    </p:spTree>
    <p:extLst>
      <p:ext uri="{BB962C8B-B14F-4D97-AF65-F5344CB8AC3E}">
        <p14:creationId xmlns:p14="http://schemas.microsoft.com/office/powerpoint/2010/main" val="3598381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smtClean="0"/>
              <a:t>Proceed through slides </a:t>
            </a:r>
            <a:r>
              <a:rPr lang="en-US" sz="1000" b="1" baseline="0" dirty="0" smtClean="0">
                <a:solidFill>
                  <a:srgbClr val="FF0000"/>
                </a:solidFill>
              </a:rPr>
              <a:t>[*Insert slide #s</a:t>
            </a:r>
            <a:r>
              <a:rPr lang="en-US" sz="1000" b="1" baseline="0" dirty="0" smtClean="0"/>
              <a:t>], </a:t>
            </a:r>
            <a:r>
              <a:rPr lang="en-US" sz="1000" b="1" u="sng" baseline="0" dirty="0" smtClean="0"/>
              <a:t>pausing</a:t>
            </a:r>
            <a:r>
              <a:rPr lang="en-US" sz="1000" b="1" baseline="0" dirty="0" smtClean="0"/>
              <a:t> on the question slides to get feedback from the examiners and </a:t>
            </a:r>
            <a:r>
              <a:rPr lang="en-US" sz="1000" b="1" u="sng" baseline="0" dirty="0" smtClean="0"/>
              <a:t>then</a:t>
            </a:r>
            <a:r>
              <a:rPr lang="en-US" sz="1000" b="1" baseline="0" dirty="0" smtClean="0"/>
              <a:t> proceed to the answer slides.</a:t>
            </a:r>
            <a:endParaRPr lang="en-US" sz="1000" b="1" dirty="0" smtClean="0"/>
          </a:p>
          <a:p>
            <a:endParaRPr lang="en-US" sz="10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3056428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&lt;Examiners should review claim 3, which</a:t>
            </a:r>
            <a:r>
              <a:rPr lang="en-US" baseline="0" dirty="0" smtClean="0"/>
              <a:t> has been marked up as if it were an amended version of claim 2. Examiners should pay close attention to the “amended” language.&gt;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claim 3 as they progress through the training. Part I of the worksheet for claim 3 will be similar to Part I of the worksheet for claim 2&gt;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32</a:t>
            </a:fld>
            <a:endParaRPr lang="en-US" dirty="0"/>
          </a:p>
        </p:txBody>
      </p:sp>
    </p:spTree>
    <p:extLst>
      <p:ext uri="{BB962C8B-B14F-4D97-AF65-F5344CB8AC3E}">
        <p14:creationId xmlns:p14="http://schemas.microsoft.com/office/powerpoint/2010/main" val="212113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 entitled “What did applicant invent?”, and </a:t>
            </a:r>
            <a:r>
              <a:rPr lang="en-US" dirty="0" smtClean="0"/>
              <a:t>Section</a:t>
            </a:r>
            <a:r>
              <a:rPr lang="en-US" baseline="0" dirty="0" smtClean="0"/>
              <a:t> II entitled “Does the claimed invention fall within one of the four statutory categories of invention?” of the blank worksheet.&gt;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33</a:t>
            </a:fld>
            <a:endParaRPr lang="en-US" dirty="0"/>
          </a:p>
        </p:txBody>
      </p:sp>
    </p:spTree>
    <p:extLst>
      <p:ext uri="{BB962C8B-B14F-4D97-AF65-F5344CB8AC3E}">
        <p14:creationId xmlns:p14="http://schemas.microsoft.com/office/powerpoint/2010/main" val="340198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34</a:t>
            </a:fld>
            <a:endParaRPr lang="en-US" dirty="0"/>
          </a:p>
        </p:txBody>
      </p:sp>
    </p:spTree>
    <p:extLst>
      <p:ext uri="{BB962C8B-B14F-4D97-AF65-F5344CB8AC3E}">
        <p14:creationId xmlns:p14="http://schemas.microsoft.com/office/powerpoint/2010/main" val="1879322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Evaluate</a:t>
            </a:r>
            <a:r>
              <a:rPr lang="en-US" baseline="0" dirty="0" smtClean="0"/>
              <a:t> whether the amended claim is still directed to an exception. </a:t>
            </a:r>
            <a:r>
              <a:rPr lang="en-US" dirty="0" smtClean="0"/>
              <a:t>Determine if the claim is directed to an exception. Do any of the claim limitations set forth or describe a judicial</a:t>
            </a:r>
            <a:r>
              <a:rPr lang="en-US" baseline="0" dirty="0" smtClean="0"/>
              <a:t> exception?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35</a:t>
            </a:fld>
            <a:endParaRPr lang="en-US" dirty="0"/>
          </a:p>
        </p:txBody>
      </p:sp>
    </p:spTree>
    <p:extLst>
      <p:ext uri="{BB962C8B-B14F-4D97-AF65-F5344CB8AC3E}">
        <p14:creationId xmlns:p14="http://schemas.microsoft.com/office/powerpoint/2010/main" val="3603677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36</a:t>
            </a:fld>
            <a:endParaRPr lang="en-US" dirty="0"/>
          </a:p>
        </p:txBody>
      </p:sp>
    </p:spTree>
    <p:extLst>
      <p:ext uri="{BB962C8B-B14F-4D97-AF65-F5344CB8AC3E}">
        <p14:creationId xmlns:p14="http://schemas.microsoft.com/office/powerpoint/2010/main" val="1258996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Determine if the claim recites any additional elements</a:t>
            </a:r>
            <a:r>
              <a:rPr lang="en-US" baseline="0" dirty="0" smtClean="0"/>
              <a:t> beyond the exception</a:t>
            </a:r>
            <a:r>
              <a:rPr lang="en-US" dirty="0" smtClean="0"/>
              <a: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recited in the claim beyond the abstract idea identified above?” of the blank worksheet.&gt;</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&lt;Pause for audience consideration and feedback, then advance slide&gt;</a:t>
            </a:r>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37</a:t>
            </a:fld>
            <a:endParaRPr lang="en-US" dirty="0"/>
          </a:p>
        </p:txBody>
      </p:sp>
    </p:spTree>
    <p:extLst>
      <p:ext uri="{BB962C8B-B14F-4D97-AF65-F5344CB8AC3E}">
        <p14:creationId xmlns:p14="http://schemas.microsoft.com/office/powerpoint/2010/main" val="2708376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Section</a:t>
            </a:r>
            <a:r>
              <a:rPr lang="en-US" b="0" baseline="0" dirty="0" smtClean="0">
                <a:solidFill>
                  <a:srgbClr val="FF0000"/>
                </a:solidFill>
              </a:rPr>
              <a:t> IV.B entitled “Evaluate the significance of the additional elements” of the blank worksheet&gt;</a:t>
            </a:r>
            <a:endParaRPr lang="en-US"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38</a:t>
            </a:fld>
            <a:endParaRPr lang="en-US" dirty="0"/>
          </a:p>
        </p:txBody>
      </p:sp>
    </p:spTree>
    <p:extLst>
      <p:ext uri="{BB962C8B-B14F-4D97-AF65-F5344CB8AC3E}">
        <p14:creationId xmlns:p14="http://schemas.microsoft.com/office/powerpoint/2010/main" val="2619649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39</a:t>
            </a:fld>
            <a:endParaRPr lang="en-US" dirty="0"/>
          </a:p>
        </p:txBody>
      </p:sp>
    </p:spTree>
    <p:extLst>
      <p:ext uri="{BB962C8B-B14F-4D97-AF65-F5344CB8AC3E}">
        <p14:creationId xmlns:p14="http://schemas.microsoft.com/office/powerpoint/2010/main" val="154131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&lt;Examiners</a:t>
            </a:r>
            <a:r>
              <a:rPr lang="en-US" baseline="0" dirty="0" smtClean="0"/>
              <a:t> should have the July 2015 Quick Reference Sheet (QRS) and blank copies of the Subject Matter Eligibility Worksheets at hand during this training session. Examiners are encouraged to fill out the worksheets for each claim as they progress through the training.&gt;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489338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&lt;Examiners should review claim 6, which</a:t>
            </a:r>
            <a:r>
              <a:rPr lang="en-US" baseline="0" dirty="0" smtClean="0"/>
              <a:t> has been marked up as if it were an amended version of claim 2. Examiners should pay close attention to the “amended” language.&gt;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claim 6 as they progress through the training. Part I of the worksheet for claim 6 will be similar to Part I of the worksheet for claim 2&gt;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40</a:t>
            </a:fld>
            <a:endParaRPr lang="en-US" dirty="0"/>
          </a:p>
        </p:txBody>
      </p:sp>
    </p:spTree>
    <p:extLst>
      <p:ext uri="{BB962C8B-B14F-4D97-AF65-F5344CB8AC3E}">
        <p14:creationId xmlns:p14="http://schemas.microsoft.com/office/powerpoint/2010/main" val="1039985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 entitled “What did applicant invent?”, and </a:t>
            </a:r>
            <a:r>
              <a:rPr lang="en-US" dirty="0" smtClean="0"/>
              <a:t>Section</a:t>
            </a:r>
            <a:r>
              <a:rPr lang="en-US" baseline="0" dirty="0" smtClean="0"/>
              <a:t> II entitled “Does the claimed invention fall within one of the four statutory categories of invention?” of the blank worksheet.&gt;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41</a:t>
            </a:fld>
            <a:endParaRPr lang="en-US" dirty="0"/>
          </a:p>
        </p:txBody>
      </p:sp>
    </p:spTree>
    <p:extLst>
      <p:ext uri="{BB962C8B-B14F-4D97-AF65-F5344CB8AC3E}">
        <p14:creationId xmlns:p14="http://schemas.microsoft.com/office/powerpoint/2010/main" val="4032574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42</a:t>
            </a:fld>
            <a:endParaRPr lang="en-US" dirty="0"/>
          </a:p>
        </p:txBody>
      </p:sp>
    </p:spTree>
    <p:extLst>
      <p:ext uri="{BB962C8B-B14F-4D97-AF65-F5344CB8AC3E}">
        <p14:creationId xmlns:p14="http://schemas.microsoft.com/office/powerpoint/2010/main" val="3913044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Evaluate</a:t>
            </a:r>
            <a:r>
              <a:rPr lang="en-US" baseline="0" dirty="0" smtClean="0"/>
              <a:t> whether the amended claim is still directed to an exception. </a:t>
            </a:r>
            <a:r>
              <a:rPr lang="en-US" dirty="0" smtClean="0"/>
              <a:t>Determine if the claim is directed to an exception. Do any of the claim limitations set forth or describe a judicial</a:t>
            </a:r>
            <a:r>
              <a:rPr lang="en-US" baseline="0" dirty="0" smtClean="0"/>
              <a:t> exception?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43</a:t>
            </a:fld>
            <a:endParaRPr lang="en-US" dirty="0"/>
          </a:p>
        </p:txBody>
      </p:sp>
    </p:spTree>
    <p:extLst>
      <p:ext uri="{BB962C8B-B14F-4D97-AF65-F5344CB8AC3E}">
        <p14:creationId xmlns:p14="http://schemas.microsoft.com/office/powerpoint/2010/main" val="3173191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44</a:t>
            </a:fld>
            <a:endParaRPr lang="en-US" dirty="0"/>
          </a:p>
        </p:txBody>
      </p:sp>
    </p:spTree>
    <p:extLst>
      <p:ext uri="{BB962C8B-B14F-4D97-AF65-F5344CB8AC3E}">
        <p14:creationId xmlns:p14="http://schemas.microsoft.com/office/powerpoint/2010/main" val="3941624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Determine if the claim recites any additional elements</a:t>
            </a:r>
            <a:r>
              <a:rPr lang="en-US" baseline="0" dirty="0" smtClean="0"/>
              <a:t> beyond the exception</a:t>
            </a:r>
            <a:r>
              <a:rPr lang="en-US" dirty="0" smtClean="0"/>
              <a: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recited in the claim beyond the abstract idea identified above?” of the blank worksheet.&gt;</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&lt;Pause for audience consideration and feedback, then advance slide&gt;</a:t>
            </a:r>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45</a:t>
            </a:fld>
            <a:endParaRPr lang="en-US" dirty="0"/>
          </a:p>
        </p:txBody>
      </p:sp>
    </p:spTree>
    <p:extLst>
      <p:ext uri="{BB962C8B-B14F-4D97-AF65-F5344CB8AC3E}">
        <p14:creationId xmlns:p14="http://schemas.microsoft.com/office/powerpoint/2010/main" val="2869343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Section</a:t>
            </a:r>
            <a:r>
              <a:rPr lang="en-US" b="0" baseline="0" dirty="0" smtClean="0">
                <a:solidFill>
                  <a:srgbClr val="FF0000"/>
                </a:solidFill>
              </a:rPr>
              <a:t> IV.B entitled “Evaluate the significance of the additional elements” of the blank worksheet&gt;</a:t>
            </a:r>
            <a:endParaRPr lang="en-US"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46</a:t>
            </a:fld>
            <a:endParaRPr lang="en-US" dirty="0"/>
          </a:p>
        </p:txBody>
      </p:sp>
    </p:spTree>
    <p:extLst>
      <p:ext uri="{BB962C8B-B14F-4D97-AF65-F5344CB8AC3E}">
        <p14:creationId xmlns:p14="http://schemas.microsoft.com/office/powerpoint/2010/main" val="1502091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47</a:t>
            </a:fld>
            <a:endParaRPr lang="en-US" dirty="0"/>
          </a:p>
        </p:txBody>
      </p:sp>
    </p:spTree>
    <p:extLst>
      <p:ext uri="{BB962C8B-B14F-4D97-AF65-F5344CB8AC3E}">
        <p14:creationId xmlns:p14="http://schemas.microsoft.com/office/powerpoint/2010/main" val="799124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48</a:t>
            </a:fld>
            <a:endParaRPr lang="en-US" dirty="0"/>
          </a:p>
        </p:txBody>
      </p:sp>
    </p:spTree>
    <p:extLst>
      <p:ext uri="{BB962C8B-B14F-4D97-AF65-F5344CB8AC3E}">
        <p14:creationId xmlns:p14="http://schemas.microsoft.com/office/powerpoint/2010/main" val="3774222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49</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Instructor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Provide a handout for the selected example that includes an abbreviated specification and a set of claims.  Participants</a:t>
            </a:r>
            <a:r>
              <a:rPr lang="en-US" sz="1000" baseline="0" dirty="0" smtClean="0"/>
              <a:t> should take time now to read through the background and claims for Example 29.</a:t>
            </a:r>
          </a:p>
          <a:p>
            <a:endParaRPr lang="en-US" sz="1000" baseline="0" dirty="0" smtClean="0"/>
          </a:p>
          <a:p>
            <a:r>
              <a:rPr lang="en-US" sz="1000" baseline="0" dirty="0" smtClean="0"/>
              <a:t>Links are provided in the Handout to a blank worksheet and the QRS.</a:t>
            </a:r>
          </a:p>
          <a:p>
            <a:endParaRPr lang="en-US" sz="1000" baseline="0" dirty="0" smtClean="0"/>
          </a:p>
          <a:p>
            <a:r>
              <a:rPr lang="en-US" sz="1000" b="1" baseline="0" dirty="0" smtClean="0"/>
              <a:t>Proceed through slides </a:t>
            </a:r>
            <a:r>
              <a:rPr lang="en-US" sz="1000" b="1" baseline="0" dirty="0" smtClean="0">
                <a:solidFill>
                  <a:srgbClr val="FF0000"/>
                </a:solidFill>
              </a:rPr>
              <a:t>[*Insert slide #s</a:t>
            </a:r>
            <a:r>
              <a:rPr lang="en-US" sz="1000" b="1" baseline="0" dirty="0" smtClean="0"/>
              <a:t>], </a:t>
            </a:r>
            <a:r>
              <a:rPr lang="en-US" sz="1000" b="1" u="sng" baseline="0" dirty="0" smtClean="0"/>
              <a:t>pausing</a:t>
            </a:r>
            <a:r>
              <a:rPr lang="en-US" sz="1000" b="1" baseline="0" dirty="0" smtClean="0"/>
              <a:t> on the question slides to get feedback from the examiners and </a:t>
            </a:r>
            <a:r>
              <a:rPr lang="en-US" sz="1000" b="1" u="sng" baseline="0" dirty="0" smtClean="0"/>
              <a:t>then</a:t>
            </a:r>
            <a:r>
              <a:rPr lang="en-US" sz="1000" b="1" baseline="0" dirty="0" smtClean="0"/>
              <a:t> proceed to the answer slides.</a:t>
            </a:r>
            <a:endParaRPr lang="en-US" sz="10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40162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Instructor Notes:</a:t>
            </a:r>
          </a:p>
          <a:p>
            <a:r>
              <a:rPr lang="en-US" sz="1000" dirty="0" smtClean="0"/>
              <a:t>Here the examiners should</a:t>
            </a:r>
            <a:r>
              <a:rPr lang="en-US" sz="1000" baseline="0" dirty="0" smtClean="0"/>
              <a:t> open the Workshop Handout to Example 30.  </a:t>
            </a:r>
          </a:p>
          <a:p>
            <a:endParaRPr lang="en-US" sz="1000" baseline="0" dirty="0" smtClean="0"/>
          </a:p>
          <a:p>
            <a:r>
              <a:rPr lang="en-US" sz="1000" baseline="0" dirty="0" smtClean="0"/>
              <a:t>Links are provided in the Handout to a blank nature-based product worksheet. This worksheet contains all of the information of the “generic” worksheet, plus additional information applicable to claims that recite nature-based products including products of nature.</a:t>
            </a:r>
          </a:p>
          <a:p>
            <a:endParaRPr lang="en-US" sz="1000" baseline="0" dirty="0" smtClean="0"/>
          </a:p>
          <a:p>
            <a:r>
              <a:rPr lang="en-US" sz="1000" b="1" baseline="0" dirty="0" smtClean="0"/>
              <a:t>Proceed through slides </a:t>
            </a:r>
            <a:r>
              <a:rPr lang="en-US" sz="1000" b="1" baseline="0" dirty="0" smtClean="0">
                <a:solidFill>
                  <a:srgbClr val="FF0000"/>
                </a:solidFill>
              </a:rPr>
              <a:t>[*Insert slide #s</a:t>
            </a:r>
            <a:r>
              <a:rPr lang="en-US" sz="1000" b="1" baseline="0" dirty="0" smtClean="0"/>
              <a:t>], </a:t>
            </a:r>
            <a:r>
              <a:rPr lang="en-US" sz="1000" b="1" u="sng" baseline="0" dirty="0" smtClean="0"/>
              <a:t>pausing</a:t>
            </a:r>
            <a:r>
              <a:rPr lang="en-US" sz="1000" b="1" baseline="0" dirty="0" smtClean="0"/>
              <a:t> on the question slides to get feedback from the examiners and </a:t>
            </a:r>
            <a:r>
              <a:rPr lang="en-US" sz="1000" b="1" u="sng" baseline="0" dirty="0" smtClean="0"/>
              <a:t>then</a:t>
            </a:r>
            <a:r>
              <a:rPr lang="en-US" sz="1000" b="1" baseline="0" dirty="0" smtClean="0"/>
              <a:t> proceed to the answer slides.</a:t>
            </a:r>
            <a:endParaRPr lang="en-US" sz="10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50</a:t>
            </a:fld>
            <a:endParaRPr lang="en-US" dirty="0"/>
          </a:p>
        </p:txBody>
      </p:sp>
    </p:spTree>
    <p:extLst>
      <p:ext uri="{BB962C8B-B14F-4D97-AF65-F5344CB8AC3E}">
        <p14:creationId xmlns:p14="http://schemas.microsoft.com/office/powerpoint/2010/main" val="282415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provide an overview of</a:t>
            </a:r>
            <a:r>
              <a:rPr lang="en-US" baseline="0" dirty="0" smtClean="0"/>
              <a:t> the invention.</a:t>
            </a:r>
          </a:p>
          <a:p>
            <a:endParaRPr lang="en-US" dirty="0" smtClean="0"/>
          </a:p>
          <a:p>
            <a:endParaRPr lang="en-US" sz="12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51</a:t>
            </a:fld>
            <a:endParaRPr lang="en-US" dirty="0"/>
          </a:p>
        </p:txBody>
      </p:sp>
    </p:spTree>
    <p:extLst>
      <p:ext uri="{BB962C8B-B14F-4D97-AF65-F5344CB8AC3E}">
        <p14:creationId xmlns:p14="http://schemas.microsoft.com/office/powerpoint/2010/main" val="6256484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21992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53</a:t>
            </a:fld>
            <a:endParaRPr lang="en-US" dirty="0"/>
          </a:p>
        </p:txBody>
      </p:sp>
    </p:spTree>
    <p:extLst>
      <p:ext uri="{BB962C8B-B14F-4D97-AF65-F5344CB8AC3E}">
        <p14:creationId xmlns:p14="http://schemas.microsoft.com/office/powerpoint/2010/main" val="1771596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54</a:t>
            </a:fld>
            <a:endParaRPr lang="en-US" dirty="0"/>
          </a:p>
        </p:txBody>
      </p:sp>
    </p:spTree>
    <p:extLst>
      <p:ext uri="{BB962C8B-B14F-4D97-AF65-F5344CB8AC3E}">
        <p14:creationId xmlns:p14="http://schemas.microsoft.com/office/powerpoint/2010/main" val="3683952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a:t>
            </a:r>
            <a:r>
              <a:rPr lang="en-US" baseline="0" dirty="0" smtClean="0"/>
              <a:t>e analyzing claims for patent eligibility or any other patentability requirement, USPTO personnel must review the detailed disclosure and specific embodiments to understand what the applicant has invented.  USPTO personnel are to give claims their broadest reasonable interpretation in light of the supporting disclosure.  The goal of performing this claim analysis is to identify the boundaries of protection sought by applicant and to understand how the claims relate to and define what applicant has indicated as the invention.  MPEP 2103 provides additional information on determining what applicant has invented and is seeking to patent.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 entitled “What did applicant invent?” of the blank worksheet.&gt;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55</a:t>
            </a:fld>
            <a:endParaRPr lang="en-US" dirty="0"/>
          </a:p>
        </p:txBody>
      </p:sp>
    </p:spTree>
    <p:extLst>
      <p:ext uri="{BB962C8B-B14F-4D97-AF65-F5344CB8AC3E}">
        <p14:creationId xmlns:p14="http://schemas.microsoft.com/office/powerpoint/2010/main" val="2736601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56</a:t>
            </a:fld>
            <a:endParaRPr lang="en-US" dirty="0"/>
          </a:p>
        </p:txBody>
      </p:sp>
    </p:spTree>
    <p:extLst>
      <p:ext uri="{BB962C8B-B14F-4D97-AF65-F5344CB8AC3E}">
        <p14:creationId xmlns:p14="http://schemas.microsoft.com/office/powerpoint/2010/main" val="36168383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II entitled “Does the claimed invention fall within one of the four statutory categories of invention?” of the blank worksheet.&gt;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57</a:t>
            </a:fld>
            <a:endParaRPr lang="en-US" dirty="0"/>
          </a:p>
        </p:txBody>
      </p:sp>
    </p:spTree>
    <p:extLst>
      <p:ext uri="{BB962C8B-B14F-4D97-AF65-F5344CB8AC3E}">
        <p14:creationId xmlns:p14="http://schemas.microsoft.com/office/powerpoint/2010/main" val="146772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58</a:t>
            </a:fld>
            <a:endParaRPr lang="en-US" dirty="0"/>
          </a:p>
        </p:txBody>
      </p:sp>
    </p:spTree>
    <p:extLst>
      <p:ext uri="{BB962C8B-B14F-4D97-AF65-F5344CB8AC3E}">
        <p14:creationId xmlns:p14="http://schemas.microsoft.com/office/powerpoint/2010/main" val="3611491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Step 2A of the analysis</a:t>
            </a:r>
            <a:r>
              <a:rPr lang="en-US" baseline="0" dirty="0" smtClean="0">
                <a:solidFill>
                  <a:schemeClr val="tx1"/>
                </a:solidFill>
              </a:rPr>
              <a:t> </a:t>
            </a:r>
            <a:r>
              <a:rPr lang="en-US" u="none" baseline="0" dirty="0" smtClean="0">
                <a:solidFill>
                  <a:schemeClr val="tx1"/>
                </a:solidFill>
              </a:rPr>
              <a:t>determines whether the claim is </a:t>
            </a:r>
            <a:r>
              <a:rPr lang="en-US" u="sng" baseline="0" dirty="0" smtClean="0">
                <a:solidFill>
                  <a:schemeClr val="tx1"/>
                </a:solidFill>
              </a:rPr>
              <a:t>directed</a:t>
            </a:r>
            <a:r>
              <a:rPr lang="en-US" u="none" baseline="0" dirty="0" smtClean="0">
                <a:solidFill>
                  <a:schemeClr val="tx1"/>
                </a:solidFill>
              </a:rPr>
              <a:t> to a judicial exception.  </a:t>
            </a:r>
            <a:r>
              <a:rPr lang="en-US" dirty="0" smtClean="0"/>
              <a:t>A claim is directed to a judicial exception when a law of nature, a natural phenomenon, or an abstract idea is </a:t>
            </a:r>
            <a:r>
              <a:rPr lang="en-US" u="sng" dirty="0" smtClean="0"/>
              <a:t>recited</a:t>
            </a:r>
            <a:r>
              <a:rPr lang="en-US" dirty="0" smtClean="0"/>
              <a:t> in the claim, that is, the claims sets forth or describes the exception. </a:t>
            </a:r>
            <a:r>
              <a:rPr lang="en-US" sz="1200" dirty="0" smtClean="0"/>
              <a:t>The courts have held that products of nature fall under the laws of nature or natural phenomena exceptions.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Under the 2014 Interim Eligibility Guidance, the Markedly Different Characteristics (MDC) analysis is used in Step 2A to determine if a nature-based product is a product of nature exception. As explained in the</a:t>
            </a:r>
            <a:r>
              <a:rPr lang="en-US" baseline="0" dirty="0" smtClean="0"/>
              <a:t> guidance and in the </a:t>
            </a: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Spring 2015 training entitled “Analyzing Nature-Based Products”, examiners should </a:t>
            </a:r>
            <a:r>
              <a:rPr lang="en-US" dirty="0" smtClean="0"/>
              <a:t>take care not to overly extend the markedly different characteristics analysis.</a:t>
            </a:r>
            <a:r>
              <a:rPr lang="en-US" baseline="0" dirty="0" smtClean="0"/>
              <a:t> The prior training and the December 2014 example set provide several examples of </a:t>
            </a:r>
            <a:r>
              <a:rPr lang="en-US" dirty="0" smtClean="0"/>
              <a:t>situations in which the markedly different characteristics analysis is not needed,</a:t>
            </a:r>
            <a:r>
              <a:rPr lang="en-US" baseline="0" dirty="0" smtClean="0"/>
              <a:t> such as when a product viewed as whole is not nature-based (</a:t>
            </a:r>
            <a:r>
              <a:rPr lang="en-US" i="1" baseline="0" dirty="0" smtClean="0"/>
              <a:t>e.g</a:t>
            </a:r>
            <a:r>
              <a:rPr lang="en-US" baseline="0" dirty="0" smtClean="0"/>
              <a:t>., the firework claim in Nature-Based Product Example 1), when the claim qualifies for the streamlined analysis (</a:t>
            </a:r>
            <a:r>
              <a:rPr lang="en-US" i="1" baseline="0" dirty="0" smtClean="0"/>
              <a:t>e.g</a:t>
            </a:r>
            <a:r>
              <a:rPr lang="en-US" baseline="0" dirty="0" smtClean="0"/>
              <a:t>., a plastic chair with wooden trim), or a process claim that is not focused on the products recited therein.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59</a:t>
            </a:fld>
            <a:endParaRPr lang="en-US" dirty="0"/>
          </a:p>
        </p:txBody>
      </p:sp>
    </p:spTree>
    <p:extLst>
      <p:ext uri="{BB962C8B-B14F-4D97-AF65-F5344CB8AC3E}">
        <p14:creationId xmlns:p14="http://schemas.microsoft.com/office/powerpoint/2010/main" val="363836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provide an overview of</a:t>
            </a:r>
            <a:r>
              <a:rPr lang="en-US" baseline="0" dirty="0" smtClean="0"/>
              <a:t> the invention.</a:t>
            </a:r>
          </a:p>
          <a:p>
            <a:endParaRPr lang="en-US" dirty="0" smtClean="0"/>
          </a:p>
          <a:p>
            <a:endParaRPr lang="en-US" sz="12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635932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60</a:t>
            </a:fld>
            <a:endParaRPr lang="en-US" dirty="0"/>
          </a:p>
        </p:txBody>
      </p:sp>
    </p:spTree>
    <p:extLst>
      <p:ext uri="{BB962C8B-B14F-4D97-AF65-F5344CB8AC3E}">
        <p14:creationId xmlns:p14="http://schemas.microsoft.com/office/powerpoint/2010/main" val="3400534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61</a:t>
            </a:fld>
            <a:endParaRPr lang="en-US" dirty="0"/>
          </a:p>
        </p:txBody>
      </p:sp>
    </p:spTree>
    <p:extLst>
      <p:ext uri="{BB962C8B-B14F-4D97-AF65-F5344CB8AC3E}">
        <p14:creationId xmlns:p14="http://schemas.microsoft.com/office/powerpoint/2010/main" val="969834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Determine if the claim recites</a:t>
            </a:r>
            <a:r>
              <a:rPr lang="en-US" baseline="0" dirty="0" smtClean="0"/>
              <a:t> a nature-based product limitation</a:t>
            </a:r>
            <a:r>
              <a:rPr lang="en-US" dirty="0" smtClean="0"/>
              <a:t>. Do any of the claim limitations or the claim as a whole set forth or describe a nature-based product?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HINT: This claim does recite a nature-based product limitation.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&lt;Pause for audience consideration and feedback, then advance slide&gt;</a:t>
            </a:r>
          </a:p>
        </p:txBody>
      </p:sp>
      <p:sp>
        <p:nvSpPr>
          <p:cNvPr id="4" name="Slide Number Placeholder 3"/>
          <p:cNvSpPr>
            <a:spLocks noGrp="1"/>
          </p:cNvSpPr>
          <p:nvPr>
            <p:ph type="sldNum" sz="quarter" idx="10"/>
          </p:nvPr>
        </p:nvSpPr>
        <p:spPr/>
        <p:txBody>
          <a:bodyPr/>
          <a:lstStyle/>
          <a:p>
            <a:fld id="{62F92C84-B01C-47C1-8F34-408C4D08CA9E}" type="slidenum">
              <a:rPr lang="en-US" smtClean="0"/>
              <a:t>62</a:t>
            </a:fld>
            <a:endParaRPr lang="en-US" dirty="0"/>
          </a:p>
        </p:txBody>
      </p:sp>
    </p:spTree>
    <p:extLst>
      <p:ext uri="{BB962C8B-B14F-4D97-AF65-F5344CB8AC3E}">
        <p14:creationId xmlns:p14="http://schemas.microsoft.com/office/powerpoint/2010/main" val="41526636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63</a:t>
            </a:fld>
            <a:endParaRPr lang="en-US" dirty="0"/>
          </a:p>
        </p:txBody>
      </p:sp>
    </p:spTree>
    <p:extLst>
      <p:ext uri="{BB962C8B-B14F-4D97-AF65-F5344CB8AC3E}">
        <p14:creationId xmlns:p14="http://schemas.microsoft.com/office/powerpoint/2010/main" val="7724121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64</a:t>
            </a:fld>
            <a:endParaRPr lang="en-US" dirty="0"/>
          </a:p>
        </p:txBody>
      </p:sp>
    </p:spTree>
    <p:extLst>
      <p:ext uri="{BB962C8B-B14F-4D97-AF65-F5344CB8AC3E}">
        <p14:creationId xmlns:p14="http://schemas.microsoft.com/office/powerpoint/2010/main" val="32925662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65</a:t>
            </a:fld>
            <a:endParaRPr lang="en-US" dirty="0"/>
          </a:p>
        </p:txBody>
      </p:sp>
    </p:spTree>
    <p:extLst>
      <p:ext uri="{BB962C8B-B14F-4D97-AF65-F5344CB8AC3E}">
        <p14:creationId xmlns:p14="http://schemas.microsoft.com/office/powerpoint/2010/main" val="35433705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66</a:t>
            </a:fld>
            <a:endParaRPr lang="en-US" dirty="0"/>
          </a:p>
        </p:txBody>
      </p:sp>
    </p:spTree>
    <p:extLst>
      <p:ext uri="{BB962C8B-B14F-4D97-AF65-F5344CB8AC3E}">
        <p14:creationId xmlns:p14="http://schemas.microsoft.com/office/powerpoint/2010/main" val="1773207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67</a:t>
            </a:fld>
            <a:endParaRPr lang="en-US" dirty="0"/>
          </a:p>
        </p:txBody>
      </p:sp>
    </p:spTree>
    <p:extLst>
      <p:ext uri="{BB962C8B-B14F-4D97-AF65-F5344CB8AC3E}">
        <p14:creationId xmlns:p14="http://schemas.microsoft.com/office/powerpoint/2010/main" val="1167209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Step 2B of the flowchart, which is also known as Part 2 of the </a:t>
            </a:r>
            <a:r>
              <a:rPr lang="en-US" u="sng" dirty="0" smtClean="0"/>
              <a:t>Mayo</a:t>
            </a:r>
            <a:r>
              <a:rPr lang="en-US" dirty="0" smtClean="0"/>
              <a:t> test, is to determine whether any element, or combination of elements, in the claim is sufficient to ensure that the claim amounts to significantly more than the judicial exception. It is important to analyze each claim as a whole.  USPTO personnel should consider the additional elements claimed with the exception, both individually and as a combination, to ensure that the claim describes a product or process that applies the exception in a meaningful way.</a:t>
            </a:r>
            <a:endParaRPr lang="en-US" dirty="0" smtClean="0">
              <a:solidFill>
                <a:schemeClr val="tx1"/>
              </a:solidFill>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68</a:t>
            </a:fld>
            <a:endParaRPr lang="en-US" dirty="0"/>
          </a:p>
        </p:txBody>
      </p:sp>
    </p:spTree>
    <p:extLst>
      <p:ext uri="{BB962C8B-B14F-4D97-AF65-F5344CB8AC3E}">
        <p14:creationId xmlns:p14="http://schemas.microsoft.com/office/powerpoint/2010/main" val="2576109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42925"/>
            <a:ext cx="4344987" cy="2714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69</a:t>
            </a:fld>
            <a:endParaRPr lang="en-US" dirty="0"/>
          </a:p>
        </p:txBody>
      </p:sp>
    </p:spTree>
    <p:extLst>
      <p:ext uri="{BB962C8B-B14F-4D97-AF65-F5344CB8AC3E}">
        <p14:creationId xmlns:p14="http://schemas.microsoft.com/office/powerpoint/2010/main" val="279660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959182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vital that the additional elements be considered both individually and as a combination when determining whether the claim as a whole recites eligible subject matter. As the Supreme Court</a:t>
            </a:r>
            <a:r>
              <a:rPr lang="en-US" baseline="0" dirty="0" smtClean="0"/>
              <a:t> has made clear, for example in Diamond v. Diehr, e</a:t>
            </a:r>
            <a:r>
              <a:rPr lang="en-US" dirty="0" smtClean="0"/>
              <a:t>ven if an element does not amount to significantly more on its own, it can still amount to significantly more when considered in combination with the other elements of the claim.</a:t>
            </a:r>
          </a:p>
          <a:p>
            <a:endParaRPr lang="en-US" dirty="0" smtClean="0"/>
          </a:p>
          <a:p>
            <a:r>
              <a:rPr lang="en-US" dirty="0" smtClean="0"/>
              <a:t>As explained in the guidance and examples, in order to provide an additional pathway to eligibility</a:t>
            </a:r>
            <a:r>
              <a:rPr lang="en-US" baseline="0" dirty="0" smtClean="0"/>
              <a:t> for many claims directed to “product of nature” exceptions, a claimed combination of “product of nature” exceptions is treated in Step 2B as if each “product of nature” is an additional element to the other exceptions. Thus, in Example 17 </a:t>
            </a:r>
            <a:r>
              <a:rPr lang="en-US" dirty="0" smtClean="0"/>
              <a:t>(NBP-9: cells) claim 5, the</a:t>
            </a:r>
            <a:r>
              <a:rPr lang="en-US" baseline="0" dirty="0" smtClean="0"/>
              <a:t> claim was to a combination of naturally occurring cells and a naturally occurring biocompatible scaffold, each of which was a “product of nature” exception, and yet the cells and scaffold were treated as additional elements to each other in Step 2B. This treatment, which is unique to claims reciting combinations of “product of nature” exceptions, permitted claim 5 to be eligible, because the combination </a:t>
            </a:r>
            <a:r>
              <a:rPr lang="en-US" baseline="0" smtClean="0"/>
              <a:t>of the cells </a:t>
            </a:r>
            <a:r>
              <a:rPr lang="en-US" baseline="0" dirty="0" smtClean="0"/>
              <a:t>and scaffold amounted to significantly more than the cells and scaffold by themselves. </a:t>
            </a:r>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70</a:t>
            </a:fld>
            <a:endParaRPr lang="en-US" dirty="0"/>
          </a:p>
        </p:txBody>
      </p:sp>
    </p:spTree>
    <p:extLst>
      <p:ext uri="{BB962C8B-B14F-4D97-AF65-F5344CB8AC3E}">
        <p14:creationId xmlns:p14="http://schemas.microsoft.com/office/powerpoint/2010/main" val="3782109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71</a:t>
            </a:fld>
            <a:endParaRPr lang="en-US" dirty="0"/>
          </a:p>
        </p:txBody>
      </p:sp>
    </p:spTree>
    <p:extLst>
      <p:ext uri="{BB962C8B-B14F-4D97-AF65-F5344CB8AC3E}">
        <p14:creationId xmlns:p14="http://schemas.microsoft.com/office/powerpoint/2010/main" val="812296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466" eaLnBrk="0" hangingPunct="0">
              <a:defRPr sz="1600" b="1" i="1">
                <a:solidFill>
                  <a:srgbClr val="FF0000"/>
                </a:solidFill>
                <a:latin typeface="Arial" charset="0"/>
              </a:defRPr>
            </a:lvl1pPr>
            <a:lvl2pPr marL="742582" indent="-285608" defTabSz="923466" eaLnBrk="0" hangingPunct="0">
              <a:defRPr sz="1600" b="1" i="1">
                <a:solidFill>
                  <a:srgbClr val="FF0000"/>
                </a:solidFill>
                <a:latin typeface="Arial" charset="0"/>
              </a:defRPr>
            </a:lvl2pPr>
            <a:lvl3pPr marL="1142435" indent="-228488" defTabSz="923466" eaLnBrk="0" hangingPunct="0">
              <a:defRPr sz="1600" b="1" i="1">
                <a:solidFill>
                  <a:srgbClr val="FF0000"/>
                </a:solidFill>
                <a:latin typeface="Arial" charset="0"/>
              </a:defRPr>
            </a:lvl3pPr>
            <a:lvl4pPr marL="1599408" indent="-228488" defTabSz="923466" eaLnBrk="0" hangingPunct="0">
              <a:defRPr sz="1600" b="1" i="1">
                <a:solidFill>
                  <a:srgbClr val="FF0000"/>
                </a:solidFill>
                <a:latin typeface="Arial" charset="0"/>
              </a:defRPr>
            </a:lvl4pPr>
            <a:lvl5pPr marL="2056382" indent="-228488" defTabSz="923466" eaLnBrk="0" hangingPunct="0">
              <a:defRPr sz="1600" b="1" i="1">
                <a:solidFill>
                  <a:srgbClr val="FF0000"/>
                </a:solidFill>
                <a:latin typeface="Arial" charset="0"/>
              </a:defRPr>
            </a:lvl5pPr>
            <a:lvl6pPr marL="2513357" indent="-228488" algn="ctr" defTabSz="923466" eaLnBrk="0" fontAlgn="base" hangingPunct="0">
              <a:spcBef>
                <a:spcPct val="0"/>
              </a:spcBef>
              <a:spcAft>
                <a:spcPct val="0"/>
              </a:spcAft>
              <a:defRPr sz="1600" b="1" i="1">
                <a:solidFill>
                  <a:srgbClr val="FF0000"/>
                </a:solidFill>
                <a:latin typeface="Arial" charset="0"/>
              </a:defRPr>
            </a:lvl6pPr>
            <a:lvl7pPr marL="2970328" indent="-228488" algn="ctr" defTabSz="923466" eaLnBrk="0" fontAlgn="base" hangingPunct="0">
              <a:spcBef>
                <a:spcPct val="0"/>
              </a:spcBef>
              <a:spcAft>
                <a:spcPct val="0"/>
              </a:spcAft>
              <a:defRPr sz="1600" b="1" i="1">
                <a:solidFill>
                  <a:srgbClr val="FF0000"/>
                </a:solidFill>
                <a:latin typeface="Arial" charset="0"/>
              </a:defRPr>
            </a:lvl7pPr>
            <a:lvl8pPr marL="3427304" indent="-228488" algn="ctr" defTabSz="923466" eaLnBrk="0" fontAlgn="base" hangingPunct="0">
              <a:spcBef>
                <a:spcPct val="0"/>
              </a:spcBef>
              <a:spcAft>
                <a:spcPct val="0"/>
              </a:spcAft>
              <a:defRPr sz="1600" b="1" i="1">
                <a:solidFill>
                  <a:srgbClr val="FF0000"/>
                </a:solidFill>
                <a:latin typeface="Arial" charset="0"/>
              </a:defRPr>
            </a:lvl8pPr>
            <a:lvl9pPr marL="3884277" indent="-228488" algn="ctr" defTabSz="923466"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72</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the sample rejection portion of the </a:t>
            </a:r>
            <a:r>
              <a:rPr lang="en-US" b="0" baseline="0" dirty="0" smtClean="0">
                <a:solidFill>
                  <a:srgbClr val="FF0000"/>
                </a:solidFill>
              </a:rPr>
              <a:t>blank worksheet&gt;</a:t>
            </a:r>
            <a:endParaRPr lang="en-US" b="0" dirty="0" smtClean="0">
              <a:solidFill>
                <a:srgbClr val="FF0000"/>
              </a:solidFill>
            </a:endParaRPr>
          </a:p>
          <a:p>
            <a:pPr marL="171400" indent="-171400">
              <a:buFont typeface="Arial" panose="020B0604020202020204" pitchFamily="34" charset="0"/>
              <a:buChar char="•"/>
            </a:pPr>
            <a:endParaRPr lang="en-US" dirty="0"/>
          </a:p>
        </p:txBody>
      </p:sp>
    </p:spTree>
    <p:extLst>
      <p:ext uri="{BB962C8B-B14F-4D97-AF65-F5344CB8AC3E}">
        <p14:creationId xmlns:p14="http://schemas.microsoft.com/office/powerpoint/2010/main" val="11355601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smtClean="0"/>
          </a:p>
          <a:p>
            <a:r>
              <a:rPr lang="en-US" sz="1200" kern="1200" dirty="0" smtClean="0">
                <a:solidFill>
                  <a:schemeClr val="tx1"/>
                </a:solidFill>
                <a:effectLst/>
                <a:latin typeface="Segoe UI"/>
                <a:ea typeface="+mn-ea"/>
                <a:cs typeface="+mn-cs"/>
              </a:rPr>
              <a:t>If the examiner believes that it would be helpful to cite an analogous court decision, the rejection could include an explanation of how the claimed mixture is like the novel bacterial mixture of </a:t>
            </a:r>
            <a:r>
              <a:rPr lang="en-US" sz="1200" u="sng" kern="1200" dirty="0" smtClean="0">
                <a:solidFill>
                  <a:schemeClr val="tx1"/>
                </a:solidFill>
                <a:effectLst/>
                <a:latin typeface="Segoe UI"/>
                <a:ea typeface="+mn-ea"/>
                <a:cs typeface="+mn-cs"/>
              </a:rPr>
              <a:t>Funk Brothers</a:t>
            </a:r>
            <a:r>
              <a:rPr lang="en-US" sz="1200" kern="1200" dirty="0" smtClean="0">
                <a:solidFill>
                  <a:schemeClr val="tx1"/>
                </a:solidFill>
                <a:effectLst/>
                <a:latin typeface="Segoe UI"/>
                <a:ea typeface="+mn-ea"/>
                <a:cs typeface="+mn-cs"/>
              </a:rPr>
              <a:t>, which was held ineligible because each species of bacteria in the mixture (like each component in the </a:t>
            </a:r>
            <a:r>
              <a:rPr lang="en-US" sz="1200" kern="1200" dirty="0" err="1" smtClean="0">
                <a:solidFill>
                  <a:schemeClr val="tx1"/>
                </a:solidFill>
                <a:effectLst/>
                <a:latin typeface="Segoe UI"/>
                <a:ea typeface="+mn-ea"/>
                <a:cs typeface="+mn-cs"/>
              </a:rPr>
              <a:t>texiol</a:t>
            </a:r>
            <a:r>
              <a:rPr lang="en-US" sz="1200" kern="1200" dirty="0" smtClean="0">
                <a:solidFill>
                  <a:schemeClr val="tx1"/>
                </a:solidFill>
                <a:effectLst/>
                <a:latin typeface="Segoe UI"/>
                <a:ea typeface="+mn-ea"/>
                <a:cs typeface="+mn-cs"/>
              </a:rPr>
              <a:t> mixture) continued to have “the same effect it always had”, </a:t>
            </a:r>
            <a:r>
              <a:rPr lang="en-US" sz="1200" i="1" kern="1200" dirty="0" smtClean="0">
                <a:solidFill>
                  <a:schemeClr val="tx1"/>
                </a:solidFill>
                <a:effectLst/>
                <a:latin typeface="Segoe UI"/>
                <a:ea typeface="+mn-ea"/>
                <a:cs typeface="+mn-cs"/>
              </a:rPr>
              <a:t>i.e.</a:t>
            </a:r>
            <a:r>
              <a:rPr lang="en-US" sz="1200" kern="1200" dirty="0" smtClean="0">
                <a:solidFill>
                  <a:schemeClr val="tx1"/>
                </a:solidFill>
                <a:effectLst/>
                <a:latin typeface="Segoe UI"/>
                <a:ea typeface="+mn-ea"/>
                <a:cs typeface="+mn-cs"/>
              </a:rPr>
              <a:t>, it lacked markedly different characteristics. </a:t>
            </a:r>
            <a:r>
              <a:rPr lang="en-US" sz="1200" u="sng" kern="1200" dirty="0" smtClean="0">
                <a:solidFill>
                  <a:schemeClr val="tx1"/>
                </a:solidFill>
                <a:effectLst/>
                <a:latin typeface="Segoe UI"/>
                <a:ea typeface="+mn-ea"/>
                <a:cs typeface="+mn-cs"/>
              </a:rPr>
              <a:t>Funk Brothers Seed Co. v. </a:t>
            </a:r>
            <a:r>
              <a:rPr lang="en-US" sz="1200" u="sng" kern="1200" dirty="0" err="1" smtClean="0">
                <a:solidFill>
                  <a:schemeClr val="tx1"/>
                </a:solidFill>
                <a:effectLst/>
                <a:latin typeface="Segoe UI"/>
                <a:ea typeface="+mn-ea"/>
                <a:cs typeface="+mn-cs"/>
              </a:rPr>
              <a:t>Kalo</a:t>
            </a:r>
            <a:r>
              <a:rPr lang="en-US" sz="1200" u="sng" kern="1200" dirty="0" smtClean="0">
                <a:solidFill>
                  <a:schemeClr val="tx1"/>
                </a:solidFill>
                <a:effectLst/>
                <a:latin typeface="Segoe UI"/>
                <a:ea typeface="+mn-ea"/>
                <a:cs typeface="+mn-cs"/>
              </a:rPr>
              <a:t> Inoculant Co.</a:t>
            </a:r>
            <a:r>
              <a:rPr lang="en-US" sz="1200" kern="1200" dirty="0" smtClean="0">
                <a:solidFill>
                  <a:schemeClr val="tx1"/>
                </a:solidFill>
                <a:effectLst/>
                <a:latin typeface="Segoe UI"/>
                <a:ea typeface="+mn-ea"/>
                <a:cs typeface="+mn-cs"/>
              </a:rPr>
              <a:t>, 333 U.S. 127, 131 (1948), discussed in </a:t>
            </a:r>
            <a:r>
              <a:rPr lang="en-US" sz="1200" u="sng" kern="1200" dirty="0" smtClean="0">
                <a:solidFill>
                  <a:schemeClr val="tx1"/>
                </a:solidFill>
                <a:effectLst/>
                <a:latin typeface="Segoe UI"/>
                <a:ea typeface="+mn-ea"/>
                <a:cs typeface="+mn-cs"/>
              </a:rPr>
              <a:t>Myriad Genetics</a:t>
            </a:r>
            <a:r>
              <a:rPr lang="en-US" sz="1200" kern="1200" dirty="0" smtClean="0">
                <a:solidFill>
                  <a:schemeClr val="tx1"/>
                </a:solidFill>
                <a:effectLst/>
                <a:latin typeface="Segoe UI"/>
                <a:ea typeface="+mn-ea"/>
                <a:cs typeface="+mn-cs"/>
              </a:rPr>
              <a:t>, 133 S. Ct. at 2117 (explaining that the bacterial mixture of </a:t>
            </a:r>
            <a:r>
              <a:rPr lang="en-US" sz="1200" u="sng" kern="1200" dirty="0" smtClean="0">
                <a:solidFill>
                  <a:schemeClr val="tx1"/>
                </a:solidFill>
                <a:effectLst/>
                <a:latin typeface="Segoe UI"/>
                <a:ea typeface="+mn-ea"/>
                <a:cs typeface="+mn-cs"/>
              </a:rPr>
              <a:t>Funk Brothers</a:t>
            </a:r>
            <a:r>
              <a:rPr lang="en-US" sz="1200" kern="1200" dirty="0" smtClean="0">
                <a:solidFill>
                  <a:schemeClr val="tx1"/>
                </a:solidFill>
                <a:effectLst/>
                <a:latin typeface="Segoe UI"/>
                <a:ea typeface="+mn-ea"/>
                <a:cs typeface="+mn-cs"/>
              </a:rPr>
              <a:t> “was not patent eligible because the patent holder did not alter the bacteria in any way”). While not discussed in the opinion, it is noted that several of the claims held ineligible in </a:t>
            </a:r>
            <a:r>
              <a:rPr lang="en-US" sz="1200" u="sng" kern="1200" dirty="0" smtClean="0">
                <a:solidFill>
                  <a:schemeClr val="tx1"/>
                </a:solidFill>
                <a:effectLst/>
                <a:latin typeface="Segoe UI"/>
                <a:ea typeface="+mn-ea"/>
                <a:cs typeface="+mn-cs"/>
              </a:rPr>
              <a:t>Funk Brothers</a:t>
            </a:r>
            <a:r>
              <a:rPr lang="en-US" sz="1200" kern="1200" dirty="0" smtClean="0">
                <a:solidFill>
                  <a:schemeClr val="tx1"/>
                </a:solidFill>
                <a:effectLst/>
                <a:latin typeface="Segoe UI"/>
                <a:ea typeface="+mn-ea"/>
                <a:cs typeface="+mn-cs"/>
              </a:rPr>
              <a:t> recited specific amounts of the bacterial species in the mixture, </a:t>
            </a:r>
            <a:r>
              <a:rPr lang="en-US" sz="1200" i="1" kern="1200" dirty="0" smtClean="0">
                <a:solidFill>
                  <a:schemeClr val="tx1"/>
                </a:solidFill>
                <a:effectLst/>
                <a:latin typeface="Segoe UI"/>
                <a:ea typeface="+mn-ea"/>
                <a:cs typeface="+mn-cs"/>
              </a:rPr>
              <a:t>e.g.</a:t>
            </a:r>
            <a:r>
              <a:rPr lang="en-US" sz="1200" kern="1200" dirty="0" smtClean="0">
                <a:solidFill>
                  <a:schemeClr val="tx1"/>
                </a:solidFill>
                <a:effectLst/>
                <a:latin typeface="Segoe UI"/>
                <a:ea typeface="+mn-ea"/>
                <a:cs typeface="+mn-cs"/>
              </a:rPr>
              <a:t>, claims 6, 7 and 13. </a:t>
            </a:r>
            <a:r>
              <a:rPr lang="en-US" sz="1200" u="sng" kern="1200" dirty="0" smtClean="0">
                <a:solidFill>
                  <a:schemeClr val="tx1"/>
                </a:solidFill>
                <a:effectLst/>
                <a:latin typeface="Segoe UI"/>
                <a:ea typeface="+mn-ea"/>
                <a:cs typeface="+mn-cs"/>
              </a:rPr>
              <a:t>Funk Brothers</a:t>
            </a:r>
            <a:r>
              <a:rPr lang="en-US" sz="1200" kern="1200" dirty="0" smtClean="0">
                <a:solidFill>
                  <a:schemeClr val="tx1"/>
                </a:solidFill>
                <a:effectLst/>
                <a:latin typeface="Segoe UI"/>
                <a:ea typeface="+mn-ea"/>
                <a:cs typeface="+mn-cs"/>
              </a:rPr>
              <a:t>, 333 U.S. at 128 n.1.</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73</a:t>
            </a:fld>
            <a:endParaRPr lang="en-US" dirty="0"/>
          </a:p>
        </p:txBody>
      </p:sp>
    </p:spTree>
    <p:extLst>
      <p:ext uri="{BB962C8B-B14F-4D97-AF65-F5344CB8AC3E}">
        <p14:creationId xmlns:p14="http://schemas.microsoft.com/office/powerpoint/2010/main" val="9086548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466" eaLnBrk="0" hangingPunct="0">
              <a:defRPr sz="1600" b="1" i="1">
                <a:solidFill>
                  <a:srgbClr val="FF0000"/>
                </a:solidFill>
                <a:latin typeface="Arial" charset="0"/>
              </a:defRPr>
            </a:lvl1pPr>
            <a:lvl2pPr marL="742582" indent="-285608" defTabSz="923466" eaLnBrk="0" hangingPunct="0">
              <a:defRPr sz="1600" b="1" i="1">
                <a:solidFill>
                  <a:srgbClr val="FF0000"/>
                </a:solidFill>
                <a:latin typeface="Arial" charset="0"/>
              </a:defRPr>
            </a:lvl2pPr>
            <a:lvl3pPr marL="1142435" indent="-228488" defTabSz="923466" eaLnBrk="0" hangingPunct="0">
              <a:defRPr sz="1600" b="1" i="1">
                <a:solidFill>
                  <a:srgbClr val="FF0000"/>
                </a:solidFill>
                <a:latin typeface="Arial" charset="0"/>
              </a:defRPr>
            </a:lvl3pPr>
            <a:lvl4pPr marL="1599408" indent="-228488" defTabSz="923466" eaLnBrk="0" hangingPunct="0">
              <a:defRPr sz="1600" b="1" i="1">
                <a:solidFill>
                  <a:srgbClr val="FF0000"/>
                </a:solidFill>
                <a:latin typeface="Arial" charset="0"/>
              </a:defRPr>
            </a:lvl4pPr>
            <a:lvl5pPr marL="2056382" indent="-228488" defTabSz="923466" eaLnBrk="0" hangingPunct="0">
              <a:defRPr sz="1600" b="1" i="1">
                <a:solidFill>
                  <a:srgbClr val="FF0000"/>
                </a:solidFill>
                <a:latin typeface="Arial" charset="0"/>
              </a:defRPr>
            </a:lvl5pPr>
            <a:lvl6pPr marL="2513357" indent="-228488" algn="ctr" defTabSz="923466" eaLnBrk="0" fontAlgn="base" hangingPunct="0">
              <a:spcBef>
                <a:spcPct val="0"/>
              </a:spcBef>
              <a:spcAft>
                <a:spcPct val="0"/>
              </a:spcAft>
              <a:defRPr sz="1600" b="1" i="1">
                <a:solidFill>
                  <a:srgbClr val="FF0000"/>
                </a:solidFill>
                <a:latin typeface="Arial" charset="0"/>
              </a:defRPr>
            </a:lvl6pPr>
            <a:lvl7pPr marL="2970328" indent="-228488" algn="ctr" defTabSz="923466" eaLnBrk="0" fontAlgn="base" hangingPunct="0">
              <a:spcBef>
                <a:spcPct val="0"/>
              </a:spcBef>
              <a:spcAft>
                <a:spcPct val="0"/>
              </a:spcAft>
              <a:defRPr sz="1600" b="1" i="1">
                <a:solidFill>
                  <a:srgbClr val="FF0000"/>
                </a:solidFill>
                <a:latin typeface="Arial" charset="0"/>
              </a:defRPr>
            </a:lvl7pPr>
            <a:lvl8pPr marL="3427304" indent="-228488" algn="ctr" defTabSz="923466" eaLnBrk="0" fontAlgn="base" hangingPunct="0">
              <a:spcBef>
                <a:spcPct val="0"/>
              </a:spcBef>
              <a:spcAft>
                <a:spcPct val="0"/>
              </a:spcAft>
              <a:defRPr sz="1600" b="1" i="1">
                <a:solidFill>
                  <a:srgbClr val="FF0000"/>
                </a:solidFill>
                <a:latin typeface="Arial" charset="0"/>
              </a:defRPr>
            </a:lvl8pPr>
            <a:lvl9pPr marL="3884277" indent="-228488" algn="ctr" defTabSz="923466"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74</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the suggestion portion of the </a:t>
            </a:r>
            <a:r>
              <a:rPr lang="en-US" b="0" baseline="0" dirty="0" smtClean="0">
                <a:solidFill>
                  <a:srgbClr val="FF0000"/>
                </a:solidFill>
              </a:rPr>
              <a:t>blank worksheet, which is located just above the rejection portion on the last page&gt;</a:t>
            </a:r>
            <a:endParaRPr lang="en-US" b="0" dirty="0" smtClean="0">
              <a:solidFill>
                <a:srgbClr val="FF0000"/>
              </a:solidFill>
            </a:endParaRPr>
          </a:p>
          <a:p>
            <a:pPr marL="171400" indent="-171400">
              <a:buFont typeface="Arial" panose="020B0604020202020204" pitchFamily="34" charset="0"/>
              <a:buChar char="•"/>
            </a:pPr>
            <a:endParaRPr lang="en-US" dirty="0"/>
          </a:p>
        </p:txBody>
      </p:sp>
    </p:spTree>
    <p:extLst>
      <p:ext uri="{BB962C8B-B14F-4D97-AF65-F5344CB8AC3E}">
        <p14:creationId xmlns:p14="http://schemas.microsoft.com/office/powerpoint/2010/main" val="35959169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smtClean="0"/>
              <a:t>Proceed through slides </a:t>
            </a:r>
            <a:r>
              <a:rPr lang="en-US" sz="1000" b="1" baseline="0" dirty="0" smtClean="0">
                <a:solidFill>
                  <a:srgbClr val="FF0000"/>
                </a:solidFill>
              </a:rPr>
              <a:t>[*Insert slide #s</a:t>
            </a:r>
            <a:r>
              <a:rPr lang="en-US" sz="1000" b="1" baseline="0" dirty="0" smtClean="0"/>
              <a:t>], </a:t>
            </a:r>
            <a:r>
              <a:rPr lang="en-US" sz="1000" b="1" u="sng" baseline="0" dirty="0" smtClean="0"/>
              <a:t>pausing</a:t>
            </a:r>
            <a:r>
              <a:rPr lang="en-US" sz="1000" b="1" baseline="0" dirty="0" smtClean="0"/>
              <a:t> on the question slides to get feedback from the examiners and </a:t>
            </a:r>
            <a:r>
              <a:rPr lang="en-US" sz="1000" b="1" u="sng" baseline="0" dirty="0" smtClean="0"/>
              <a:t>then</a:t>
            </a:r>
            <a:r>
              <a:rPr lang="en-US" sz="1000" b="1" baseline="0" dirty="0" smtClean="0"/>
              <a:t> proceed to the answer slides.</a:t>
            </a:r>
            <a:endParaRPr lang="en-US" sz="1000" b="1" dirty="0" smtClean="0"/>
          </a:p>
          <a:p>
            <a:endParaRPr lang="en-US" sz="10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75</a:t>
            </a:fld>
            <a:endParaRPr lang="en-US" dirty="0"/>
          </a:p>
        </p:txBody>
      </p:sp>
    </p:spTree>
    <p:extLst>
      <p:ext uri="{BB962C8B-B14F-4D97-AF65-F5344CB8AC3E}">
        <p14:creationId xmlns:p14="http://schemas.microsoft.com/office/powerpoint/2010/main" val="33442427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&lt;Examiners should review claim 3, which</a:t>
            </a:r>
            <a:r>
              <a:rPr lang="en-US" baseline="0" dirty="0" smtClean="0"/>
              <a:t> has been marked up as if it were an amended version of claim 2. Examiners should pay close attention to the “amended” language.&gt;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claim 3 as they progress through the training. &gt;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76</a:t>
            </a:fld>
            <a:endParaRPr lang="en-US" dirty="0"/>
          </a:p>
        </p:txBody>
      </p:sp>
    </p:spTree>
    <p:extLst>
      <p:ext uri="{BB962C8B-B14F-4D97-AF65-F5344CB8AC3E}">
        <p14:creationId xmlns:p14="http://schemas.microsoft.com/office/powerpoint/2010/main" val="3483684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 entitled “What did applicant invent?”, and </a:t>
            </a:r>
            <a:r>
              <a:rPr lang="en-US" dirty="0" smtClean="0"/>
              <a:t>Section</a:t>
            </a:r>
            <a:r>
              <a:rPr lang="en-US" baseline="0" dirty="0" smtClean="0"/>
              <a:t> II entitled “Does the claimed invention fall within one of the four statutory categories of invention?” of the blank worksheet.&gt;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77</a:t>
            </a:fld>
            <a:endParaRPr lang="en-US" dirty="0"/>
          </a:p>
        </p:txBody>
      </p:sp>
    </p:spTree>
    <p:extLst>
      <p:ext uri="{BB962C8B-B14F-4D97-AF65-F5344CB8AC3E}">
        <p14:creationId xmlns:p14="http://schemas.microsoft.com/office/powerpoint/2010/main" val="3723387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78</a:t>
            </a:fld>
            <a:endParaRPr lang="en-US" dirty="0"/>
          </a:p>
        </p:txBody>
      </p:sp>
    </p:spTree>
    <p:extLst>
      <p:ext uri="{BB962C8B-B14F-4D97-AF65-F5344CB8AC3E}">
        <p14:creationId xmlns:p14="http://schemas.microsoft.com/office/powerpoint/2010/main" val="2517948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Evaluate</a:t>
            </a:r>
            <a:r>
              <a:rPr lang="en-US" baseline="0" dirty="0" smtClean="0"/>
              <a:t> whether the amended claim is still directed to an exception. </a:t>
            </a:r>
            <a:r>
              <a:rPr lang="en-US" dirty="0" smtClean="0"/>
              <a:t>Determine if the claim is directed to an exception. Do any of the claim limitations set forth or describe a judicial</a:t>
            </a:r>
            <a:r>
              <a:rPr lang="en-US" baseline="0" dirty="0" smtClean="0"/>
              <a:t> exception?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79</a:t>
            </a:fld>
            <a:endParaRPr lang="en-US" dirty="0"/>
          </a:p>
        </p:txBody>
      </p:sp>
    </p:spTree>
    <p:extLst>
      <p:ext uri="{BB962C8B-B14F-4D97-AF65-F5344CB8AC3E}">
        <p14:creationId xmlns:p14="http://schemas.microsoft.com/office/powerpoint/2010/main" val="426029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210854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80</a:t>
            </a:fld>
            <a:endParaRPr lang="en-US" dirty="0"/>
          </a:p>
        </p:txBody>
      </p:sp>
    </p:spTree>
    <p:extLst>
      <p:ext uri="{BB962C8B-B14F-4D97-AF65-F5344CB8AC3E}">
        <p14:creationId xmlns:p14="http://schemas.microsoft.com/office/powerpoint/2010/main" val="2421820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&lt;Examiners should review claim 6, which</a:t>
            </a:r>
            <a:r>
              <a:rPr lang="en-US" baseline="0" dirty="0" smtClean="0"/>
              <a:t> has been marked up as if it were an amended version of claim 2. Examiners should pay close attention to the “amended” language.&gt;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claim 6 as they progress through the training.&gt;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81</a:t>
            </a:fld>
            <a:endParaRPr lang="en-US" dirty="0"/>
          </a:p>
        </p:txBody>
      </p:sp>
    </p:spTree>
    <p:extLst>
      <p:ext uri="{BB962C8B-B14F-4D97-AF65-F5344CB8AC3E}">
        <p14:creationId xmlns:p14="http://schemas.microsoft.com/office/powerpoint/2010/main" val="30342990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 should fill out Section</a:t>
            </a:r>
            <a:r>
              <a:rPr lang="en-US" baseline="0" dirty="0" smtClean="0"/>
              <a:t> I entitled “What did applicant invent?”, and </a:t>
            </a:r>
            <a:r>
              <a:rPr lang="en-US" dirty="0" smtClean="0"/>
              <a:t>Section</a:t>
            </a:r>
            <a:r>
              <a:rPr lang="en-US" baseline="0" dirty="0" smtClean="0"/>
              <a:t> II entitled “Does the claimed invention fall within one of the four statutory categories of invention?” of the blank worksheet.&gt;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82</a:t>
            </a:fld>
            <a:endParaRPr lang="en-US" dirty="0"/>
          </a:p>
        </p:txBody>
      </p:sp>
    </p:spTree>
    <p:extLst>
      <p:ext uri="{BB962C8B-B14F-4D97-AF65-F5344CB8AC3E}">
        <p14:creationId xmlns:p14="http://schemas.microsoft.com/office/powerpoint/2010/main" val="1470803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83</a:t>
            </a:fld>
            <a:endParaRPr lang="en-US" dirty="0"/>
          </a:p>
        </p:txBody>
      </p:sp>
    </p:spTree>
    <p:extLst>
      <p:ext uri="{BB962C8B-B14F-4D97-AF65-F5344CB8AC3E}">
        <p14:creationId xmlns:p14="http://schemas.microsoft.com/office/powerpoint/2010/main" val="13574041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Evaluate</a:t>
            </a:r>
            <a:r>
              <a:rPr lang="en-US" baseline="0" dirty="0" smtClean="0"/>
              <a:t> whether the amended claim is still directed to an exception. </a:t>
            </a:r>
            <a:r>
              <a:rPr lang="en-US" dirty="0" smtClean="0"/>
              <a:t>Determine if the claim is directed to an exception. Do any of the claim limitations set forth or describe a judicial</a:t>
            </a:r>
            <a:r>
              <a:rPr lang="en-US" baseline="0" dirty="0" smtClean="0"/>
              <a:t> exception?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84</a:t>
            </a:fld>
            <a:endParaRPr lang="en-US" dirty="0"/>
          </a:p>
        </p:txBody>
      </p:sp>
    </p:spTree>
    <p:extLst>
      <p:ext uri="{BB962C8B-B14F-4D97-AF65-F5344CB8AC3E}">
        <p14:creationId xmlns:p14="http://schemas.microsoft.com/office/powerpoint/2010/main" val="3157607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85</a:t>
            </a:fld>
            <a:endParaRPr lang="en-US" dirty="0"/>
          </a:p>
        </p:txBody>
      </p:sp>
    </p:spTree>
    <p:extLst>
      <p:ext uri="{BB962C8B-B14F-4D97-AF65-F5344CB8AC3E}">
        <p14:creationId xmlns:p14="http://schemas.microsoft.com/office/powerpoint/2010/main" val="5599054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86</a:t>
            </a:fld>
            <a:endParaRPr lang="en-US" dirty="0"/>
          </a:p>
        </p:txBody>
      </p:sp>
    </p:spTree>
    <p:extLst>
      <p:ext uri="{BB962C8B-B14F-4D97-AF65-F5344CB8AC3E}">
        <p14:creationId xmlns:p14="http://schemas.microsoft.com/office/powerpoint/2010/main" val="34624950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87</a:t>
            </a:fld>
            <a:endParaRPr lang="en-US" dirty="0"/>
          </a:p>
        </p:txBody>
      </p:sp>
    </p:spTree>
    <p:extLst>
      <p:ext uri="{BB962C8B-B14F-4D97-AF65-F5344CB8AC3E}">
        <p14:creationId xmlns:p14="http://schemas.microsoft.com/office/powerpoint/2010/main" val="340798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F92C84-B01C-47C1-8F34-408C4D08CA9E}" type="slidenum">
              <a:rPr lang="en-US" smtClean="0"/>
              <a:t>9</a:t>
            </a:fld>
            <a:endParaRPr lang="en-US" dirty="0"/>
          </a:p>
        </p:txBody>
      </p:sp>
    </p:spTree>
    <p:extLst>
      <p:ext uri="{BB962C8B-B14F-4D97-AF65-F5344CB8AC3E}">
        <p14:creationId xmlns:p14="http://schemas.microsoft.com/office/powerpoint/2010/main" val="425503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1F5C8B51-D684-4848-977D-72A9CA97318C}" type="datetime1">
              <a:rPr lang="en-US" smtClean="0"/>
              <a:t>5/3/2016</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6326-C3D5-4492-9619-FB206DC453F5}" type="datetime1">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AF524803-F9EE-413C-A480-06E1CFFAA095}" type="datetime1">
              <a:rPr lang="en-US" smtClean="0"/>
              <a:t>5/3/2016</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800167"/>
            <a:ext cx="1338876" cy="465696"/>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92490-B68C-4E29-AEEC-284A7151821B}" type="datetime1">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74287-0250-4DBF-AA2B-9BDD76543BD4}" type="datetime1">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85462-80FF-440D-8A5E-E2393074475C}" type="datetime1">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D1C19-E4C7-4E64-9297-FE739D95C0AE}" type="datetime1">
              <a:rPr lang="en-US" smtClean="0"/>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0F6E974-012D-4800-97F0-39F35995647E}" type="datetime1">
              <a:rPr lang="en-US" smtClean="0"/>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0CB77-FD87-4941-90F5-2A8626518200}" type="datetime1">
              <a:rPr lang="en-US" smtClean="0"/>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E353-7C9E-4305-8E32-6F50E4746274}" type="datetime1">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USPTO-logo-black-bug-only-500px.png"/>
          <p:cNvPicPr/>
          <p:nvPr userDrawn="1"/>
        </p:nvPicPr>
        <p:blipFill>
          <a:blip r:embed="rId14" cstate="print">
            <a:alphaModFix amt="4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99976" y="4777824"/>
            <a:ext cx="1338580" cy="466725"/>
          </a:xfrm>
          <a:prstGeom prst="rect">
            <a:avLst/>
          </a:prstGeom>
        </p:spPr>
      </p:pic>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9331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4" name="Date Placeholder 3"/>
          <p:cNvSpPr>
            <a:spLocks noGrp="1"/>
          </p:cNvSpPr>
          <p:nvPr>
            <p:ph type="dt" sz="half" idx="2"/>
          </p:nvPr>
        </p:nvSpPr>
        <p:spPr>
          <a:xfrm>
            <a:off x="108862"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61888A24-A10B-4BAC-BC9E-AACB15E372D1}" type="datetime1">
              <a:rPr lang="en-US" smtClean="0"/>
              <a:t>5/3/2016</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901552"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457200" rtl="0" eaLnBrk="1" latinLnBrk="0" hangingPunct="1">
        <a:spcBef>
          <a:spcPct val="0"/>
        </a:spcBef>
        <a:buNone/>
        <a:defRPr sz="2800" b="0" kern="1200">
          <a:solidFill>
            <a:schemeClr val="tx1"/>
          </a:solidFill>
          <a:latin typeface="Segoe UI Semibold" panose="020B0702040204020203" pitchFamily="34"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3600" dirty="0" smtClean="0"/>
              <a:t>Interim Eligibility Guidance:</a:t>
            </a:r>
            <a:br>
              <a:rPr lang="en-US" sz="3600" dirty="0" smtClean="0"/>
            </a:br>
            <a:r>
              <a:rPr lang="en-US" sz="3600" dirty="0" smtClean="0"/>
              <a:t>Life Sciences Example</a:t>
            </a:r>
            <a:br>
              <a:rPr lang="en-US" sz="3600" dirty="0" smtClean="0"/>
            </a:br>
            <a:r>
              <a:rPr lang="en-US" sz="3600" dirty="0" smtClean="0"/>
              <a:t>Workshop I</a:t>
            </a:r>
            <a:endParaRPr lang="en-US" sz="3600" b="1"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208314" y="4539342"/>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 I:</a:t>
            </a:r>
            <a:br>
              <a:rPr lang="en-US" dirty="0" smtClean="0"/>
            </a:br>
            <a:r>
              <a:rPr lang="en-US" dirty="0" smtClean="0"/>
              <a:t>What Has Applicant Invented?</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a:t>Before analyzing for eligibility or any other patentability requirement: </a:t>
            </a:r>
          </a:p>
          <a:p>
            <a:pPr lvl="1">
              <a:spcBef>
                <a:spcPts val="0"/>
              </a:spcBef>
              <a:spcAft>
                <a:spcPts val="600"/>
              </a:spcAft>
            </a:pPr>
            <a:r>
              <a:rPr lang="en-US" sz="1800" dirty="0"/>
              <a:t>Review the detailed disclosure and specific embodiments to understand what the applicant has invented</a:t>
            </a:r>
          </a:p>
          <a:p>
            <a:pPr lvl="1">
              <a:spcBef>
                <a:spcPts val="0"/>
              </a:spcBef>
              <a:spcAft>
                <a:spcPts val="600"/>
              </a:spcAft>
            </a:pPr>
            <a:r>
              <a:rPr lang="en-US" sz="1800" dirty="0"/>
              <a:t>Determine the broadest reasonable interpretation (BRI) of the claims</a:t>
            </a:r>
          </a:p>
          <a:p>
            <a:pPr lvl="2">
              <a:spcBef>
                <a:spcPts val="0"/>
              </a:spcBef>
              <a:spcAft>
                <a:spcPts val="600"/>
              </a:spcAft>
            </a:pPr>
            <a:r>
              <a:rPr lang="en-US" sz="1600" dirty="0"/>
              <a:t>Identify the boundaries of protection sought by applicant</a:t>
            </a:r>
          </a:p>
          <a:p>
            <a:pPr lvl="2">
              <a:spcBef>
                <a:spcPts val="0"/>
              </a:spcBef>
              <a:spcAft>
                <a:spcPts val="600"/>
              </a:spcAft>
            </a:pPr>
            <a:r>
              <a:rPr lang="en-US" sz="1600" dirty="0"/>
              <a:t>Understand how the claims relate to and define what applicant has indicated as the </a:t>
            </a:r>
            <a:r>
              <a:rPr lang="en-US" sz="1600" dirty="0" smtClean="0"/>
              <a:t>invention</a:t>
            </a:r>
          </a:p>
          <a:p>
            <a:pPr marL="0" lvl="2" indent="0">
              <a:spcBef>
                <a:spcPts val="0"/>
              </a:spcBef>
              <a:spcAft>
                <a:spcPts val="600"/>
              </a:spcAft>
              <a:buNone/>
            </a:pPr>
            <a:endParaRPr lang="en-US" sz="1800" dirty="0" smtClean="0"/>
          </a:p>
          <a:p>
            <a:pPr marL="0" lvl="2" indent="0">
              <a:spcBef>
                <a:spcPts val="0"/>
              </a:spcBef>
              <a:spcAft>
                <a:spcPts val="600"/>
              </a:spcAft>
              <a:buNone/>
            </a:pPr>
            <a:endParaRPr lang="en-US" sz="1800" dirty="0" smtClean="0"/>
          </a:p>
          <a:p>
            <a:pPr marL="0" lvl="2" indent="0" algn="ctr">
              <a:spcBef>
                <a:spcPts val="0"/>
              </a:spcBef>
              <a:spcAft>
                <a:spcPts val="600"/>
              </a:spcAft>
              <a:buNone/>
            </a:pPr>
            <a:r>
              <a:rPr lang="en-US" sz="1800" b="1" dirty="0" smtClean="0"/>
              <a:t>Examiners should fill out Section I of the blank worksheet</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10</a:t>
            </a:fld>
            <a:endParaRPr lang="en-US" dirty="0"/>
          </a:p>
        </p:txBody>
      </p:sp>
    </p:spTree>
    <p:extLst>
      <p:ext uri="{BB962C8B-B14F-4D97-AF65-F5344CB8AC3E}">
        <p14:creationId xmlns:p14="http://schemas.microsoft.com/office/powerpoint/2010/main" val="9636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smtClean="0"/>
              <a:t>Applicant’s Invention</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Applicant invented a </a:t>
            </a:r>
            <a:r>
              <a:rPr lang="en-US" sz="2400" dirty="0"/>
              <a:t>method of diagnosing </a:t>
            </a:r>
            <a:r>
              <a:rPr lang="en-US" sz="2400" dirty="0" err="1" smtClean="0"/>
              <a:t>julitis</a:t>
            </a:r>
            <a:r>
              <a:rPr lang="en-US" sz="2400" dirty="0" smtClean="0"/>
              <a:t>, that uses anti-JUL-1 antibodies in an immunoassay to detect </a:t>
            </a:r>
            <a:r>
              <a:rPr lang="en-US" sz="2400" dirty="0"/>
              <a:t>JUL-1 protein in a </a:t>
            </a:r>
            <a:r>
              <a:rPr lang="en-US" sz="2400" dirty="0" smtClean="0"/>
              <a:t>plasma </a:t>
            </a:r>
            <a:r>
              <a:rPr lang="en-US" sz="2400" dirty="0"/>
              <a:t>sample from a human </a:t>
            </a:r>
            <a:r>
              <a:rPr lang="en-US" sz="2400" dirty="0" smtClean="0"/>
              <a:t>patient. The antibodies can be human or porcine.</a:t>
            </a:r>
          </a:p>
          <a:p>
            <a:pPr>
              <a:spcBef>
                <a:spcPts val="0"/>
              </a:spcBef>
              <a:spcAft>
                <a:spcPts val="600"/>
              </a:spcAft>
            </a:pPr>
            <a:r>
              <a:rPr lang="en-US" sz="2400" dirty="0" smtClean="0"/>
              <a:t>The </a:t>
            </a:r>
            <a:r>
              <a:rPr lang="en-US" sz="2400" dirty="0"/>
              <a:t>method is based on applicant’s discovery that the presence of </a:t>
            </a:r>
            <a:r>
              <a:rPr lang="en-US" sz="2400" dirty="0" smtClean="0"/>
              <a:t>JUL-1 </a:t>
            </a:r>
            <a:r>
              <a:rPr lang="en-US" sz="2400" dirty="0"/>
              <a:t>protein in a person’s plasma is indicative that the person has </a:t>
            </a:r>
            <a:r>
              <a:rPr lang="en-US" sz="2400" dirty="0" err="1" smtClean="0"/>
              <a:t>julitis</a:t>
            </a:r>
            <a:r>
              <a:rPr lang="en-US" sz="2400" dirty="0" smtClean="0"/>
              <a:t>. </a:t>
            </a: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11</a:t>
            </a:fld>
            <a:endParaRPr lang="en-US" dirty="0"/>
          </a:p>
        </p:txBody>
      </p:sp>
    </p:spTree>
    <p:extLst>
      <p:ext uri="{BB962C8B-B14F-4D97-AF65-F5344CB8AC3E}">
        <p14:creationId xmlns:p14="http://schemas.microsoft.com/office/powerpoint/2010/main" val="358470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Worksheet Section </a:t>
            </a:r>
            <a:r>
              <a:rPr lang="en-US" dirty="0" smtClean="0"/>
              <a:t>II</a:t>
            </a:r>
            <a:r>
              <a:rPr lang="en-US" dirty="0"/>
              <a:t>:</a:t>
            </a:r>
            <a:br>
              <a:rPr lang="en-US" dirty="0"/>
            </a:br>
            <a:r>
              <a:rPr lang="en-US" dirty="0" smtClean="0"/>
              <a:t>Does The Claimed Invention Fall Within </a:t>
            </a:r>
            <a:br>
              <a:rPr lang="en-US" dirty="0" smtClean="0"/>
            </a:br>
            <a:r>
              <a:rPr lang="en-US" dirty="0" smtClean="0"/>
              <a:t>A Statutory Category (Step 1)?</a:t>
            </a:r>
            <a:endParaRPr lang="en-US" dirty="0"/>
          </a:p>
        </p:txBody>
      </p:sp>
      <p:sp>
        <p:nvSpPr>
          <p:cNvPr id="3" name="Content Placeholder 2"/>
          <p:cNvSpPr>
            <a:spLocks noGrp="1"/>
          </p:cNvSpPr>
          <p:nvPr>
            <p:ph idx="1"/>
          </p:nvPr>
        </p:nvSpPr>
        <p:spPr>
          <a:xfrm>
            <a:off x="3918856" y="2155373"/>
            <a:ext cx="4767943" cy="2955886"/>
          </a:xfrm>
        </p:spPr>
        <p:txBody>
          <a:bodyPr>
            <a:noAutofit/>
          </a:bodyPr>
          <a:lstStyle/>
          <a:p>
            <a:pPr>
              <a:spcBef>
                <a:spcPts val="0"/>
              </a:spcBef>
              <a:spcAft>
                <a:spcPts val="600"/>
              </a:spcAft>
            </a:pPr>
            <a:r>
              <a:rPr lang="en-US" sz="2000" dirty="0"/>
              <a:t>Claimed inventions that do </a:t>
            </a:r>
            <a:r>
              <a:rPr lang="en-US" sz="2000" u="sng" dirty="0"/>
              <a:t>not</a:t>
            </a:r>
            <a:r>
              <a:rPr lang="en-US" sz="2000" dirty="0"/>
              <a:t> fall within the statutory categories are not eligible for </a:t>
            </a:r>
            <a:r>
              <a:rPr lang="en-US" sz="2000" dirty="0" smtClean="0"/>
              <a:t>patenting</a:t>
            </a:r>
            <a:endParaRPr lang="en-US" sz="2000" dirty="0"/>
          </a:p>
          <a:p>
            <a:pPr>
              <a:spcBef>
                <a:spcPts val="0"/>
              </a:spcBef>
              <a:spcAft>
                <a:spcPts val="600"/>
              </a:spcAft>
            </a:pPr>
            <a:r>
              <a:rPr lang="en-US" sz="2000" dirty="0"/>
              <a:t>Identification of one particular category is not necessary for </a:t>
            </a:r>
            <a:r>
              <a:rPr lang="en-US" sz="2000" dirty="0" smtClean="0"/>
              <a:t>eligibility  </a:t>
            </a:r>
            <a:endParaRPr lang="en-US" sz="2000" dirty="0"/>
          </a:p>
          <a:p>
            <a:pPr>
              <a:spcBef>
                <a:spcPts val="0"/>
              </a:spcBef>
              <a:spcAft>
                <a:spcPts val="600"/>
              </a:spcAft>
            </a:pPr>
            <a:r>
              <a:rPr lang="en-US" sz="2000" dirty="0"/>
              <a:t>A claim may satisfy the requirements of more than one </a:t>
            </a:r>
            <a:r>
              <a:rPr lang="en-US" sz="2000" dirty="0" smtClean="0"/>
              <a:t>category</a:t>
            </a:r>
            <a:endParaRPr lang="en-US" sz="2000" dirty="0"/>
          </a:p>
        </p:txBody>
      </p:sp>
      <p:sp>
        <p:nvSpPr>
          <p:cNvPr id="6" name="Slide Number Placeholder 5"/>
          <p:cNvSpPr>
            <a:spLocks noGrp="1"/>
          </p:cNvSpPr>
          <p:nvPr>
            <p:ph type="sldNum" sz="quarter" idx="12"/>
          </p:nvPr>
        </p:nvSpPr>
        <p:spPr/>
        <p:txBody>
          <a:bodyPr/>
          <a:lstStyle/>
          <a:p>
            <a:fld id="{92DA454B-C859-4892-B9FA-68B588C9F547}" type="slidenum">
              <a:rPr lang="en-US" smtClean="0"/>
              <a:t>12</a:t>
            </a:fld>
            <a:endParaRPr lang="en-US" dirty="0"/>
          </a:p>
        </p:txBody>
      </p:sp>
      <p:pic>
        <p:nvPicPr>
          <p:cNvPr id="8" name="Picture 2" descr="An image of the flowchart from the 2014 Interim Eligibility Guidance, with the diamond for Step 1 circled." title="Flowchart"/>
          <p:cNvPicPr>
            <a:picLocks noChangeAspect="1" noChangeArrowheads="1"/>
          </p:cNvPicPr>
          <p:nvPr/>
        </p:nvPicPr>
        <p:blipFill rotWithShape="1">
          <a:blip r:embed="rId3">
            <a:extLst>
              <a:ext uri="{28A0092B-C50C-407E-A947-70E740481C1C}">
                <a14:useLocalDpi xmlns:a14="http://schemas.microsoft.com/office/drawing/2010/main" val="0"/>
              </a:ext>
            </a:extLst>
          </a:blip>
          <a:srcRect l="5541" t="13851" r="8707" b="26263"/>
          <a:stretch/>
        </p:blipFill>
        <p:spPr bwMode="auto">
          <a:xfrm>
            <a:off x="255814" y="2201820"/>
            <a:ext cx="3173186" cy="31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099458" y="2155373"/>
            <a:ext cx="1556657" cy="89807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798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uble Wave 12"/>
          <p:cNvSpPr/>
          <p:nvPr/>
        </p:nvSpPr>
        <p:spPr>
          <a:xfrm>
            <a:off x="1230084" y="4430482"/>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The Statutory Categories</a:t>
            </a:r>
            <a:endParaRPr lang="en-US" dirty="0"/>
          </a:p>
        </p:txBody>
      </p:sp>
      <p:sp>
        <p:nvSpPr>
          <p:cNvPr id="3" name="Content Placeholder 2"/>
          <p:cNvSpPr>
            <a:spLocks noGrp="1"/>
          </p:cNvSpPr>
          <p:nvPr>
            <p:ph idx="1"/>
          </p:nvPr>
        </p:nvSpPr>
        <p:spPr>
          <a:xfrm>
            <a:off x="620490" y="1447584"/>
            <a:ext cx="8229600" cy="3347989"/>
          </a:xfrm>
        </p:spPr>
        <p:txBody>
          <a:bodyPr>
            <a:noAutofit/>
          </a:bodyPr>
          <a:lstStyle/>
          <a:p>
            <a:pPr marL="0" indent="0">
              <a:buNone/>
            </a:pPr>
            <a:r>
              <a:rPr lang="en-US" sz="2400" i="1" dirty="0">
                <a:solidFill>
                  <a:prstClr val="black"/>
                </a:solidFill>
              </a:rPr>
              <a:t>Process	  	Machine	 	Manufacture		Composition </a:t>
            </a:r>
            <a:r>
              <a:rPr lang="en-US" sz="2400" i="1" dirty="0" smtClean="0">
                <a:solidFill>
                  <a:prstClr val="black"/>
                </a:solidFill>
              </a:rPr>
              <a:t>														   of Matter</a:t>
            </a:r>
            <a:endParaRPr lang="en-US" sz="2400" i="1" dirty="0">
              <a:solidFill>
                <a:prstClr val="black"/>
              </a:solidFill>
            </a:endParaRPr>
          </a:p>
          <a:p>
            <a:endParaRPr lang="en-US" sz="3200" b="1" i="1" dirty="0">
              <a:solidFill>
                <a:prstClr val="black"/>
              </a:solidFill>
            </a:endParaRPr>
          </a:p>
          <a:p>
            <a:endParaRPr lang="en-US" sz="3200" b="1" i="1" dirty="0">
              <a:solidFill>
                <a:prstClr val="black"/>
              </a:solidFill>
            </a:endParaRPr>
          </a:p>
          <a:p>
            <a:endParaRPr lang="en-US" sz="3200" b="1" i="1" dirty="0">
              <a:solidFill>
                <a:prstClr val="black"/>
              </a:solidFill>
            </a:endParaRPr>
          </a:p>
          <a:p>
            <a:endParaRPr lang="en-US" sz="3200" b="1" i="1" dirty="0">
              <a:solidFill>
                <a:prstClr val="black"/>
              </a:solidFill>
            </a:endParaRPr>
          </a:p>
          <a:p>
            <a:pPr marL="0" lvl="2" indent="0">
              <a:buNone/>
            </a:pPr>
            <a:r>
              <a:rPr lang="en-US" sz="1800" b="1" dirty="0" smtClean="0"/>
              <a:t>	     Examiners </a:t>
            </a:r>
            <a:r>
              <a:rPr lang="en-US" sz="1800" b="1" dirty="0"/>
              <a:t>should fill out Section </a:t>
            </a:r>
            <a:r>
              <a:rPr lang="en-US" sz="1800" b="1" dirty="0" smtClean="0"/>
              <a:t>II </a:t>
            </a:r>
            <a:r>
              <a:rPr lang="en-US" sz="1800" b="1" dirty="0"/>
              <a:t>of the blank worksheet</a:t>
            </a:r>
          </a:p>
          <a:p>
            <a:pPr marL="0" indent="0">
              <a:spcBef>
                <a:spcPts val="0"/>
              </a:spcBef>
              <a:spcAft>
                <a:spcPts val="600"/>
              </a:spcAft>
              <a:buNone/>
            </a:pPr>
            <a:endParaRPr lang="en-US" sz="2000" dirty="0"/>
          </a:p>
        </p:txBody>
      </p:sp>
      <p:sp>
        <p:nvSpPr>
          <p:cNvPr id="6" name="Slide Number Placeholder 5"/>
          <p:cNvSpPr>
            <a:spLocks noGrp="1"/>
          </p:cNvSpPr>
          <p:nvPr>
            <p:ph type="sldNum" sz="quarter" idx="12"/>
          </p:nvPr>
        </p:nvSpPr>
        <p:spPr/>
        <p:txBody>
          <a:bodyPr/>
          <a:lstStyle/>
          <a:p>
            <a:fld id="{92DA454B-C859-4892-B9FA-68B588C9F547}" type="slidenum">
              <a:rPr lang="en-US" smtClean="0"/>
              <a:t>13</a:t>
            </a:fld>
            <a:endParaRPr lang="en-US" dirty="0"/>
          </a:p>
        </p:txBody>
      </p:sp>
      <p:pic>
        <p:nvPicPr>
          <p:cNvPr id="7" name="Picture 2" descr="An image of an Erlenmeyer flask filled with a chemical solution, which represents a statutory composition of matter." title="Composition of Ma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769" y="2481691"/>
            <a:ext cx="950491" cy="1241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n image of an automobile, which represents a statutory machine." title="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639" y="2608708"/>
            <a:ext cx="2248939" cy="9874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n image of a short flowchart, which represents the steps of a statutory process." title="Pro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83" y="2484484"/>
            <a:ext cx="1378341" cy="1345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n image of a golf club, which represents a statutory manufacture." title="Manufa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5246">
            <a:off x="4873529" y="2286998"/>
            <a:ext cx="728663"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81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Claimed Invention Falls Within </a:t>
            </a:r>
            <a:br>
              <a:rPr lang="en-US" dirty="0" smtClean="0"/>
            </a:br>
            <a:r>
              <a:rPr lang="en-US" dirty="0" smtClean="0"/>
              <a:t>A Statutory Category (Step 1: YES)</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a:t>The claim recites a series of steps or acts, including detecting the presence of JUL-1 in a plasma sample. Thus, the claim is directed to a process, which is one of the statutory categories of </a:t>
            </a:r>
            <a:r>
              <a:rPr lang="en-US" sz="2400" dirty="0" smtClean="0"/>
              <a:t>invention.</a:t>
            </a: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14</a:t>
            </a:fld>
            <a:endParaRPr lang="en-US" dirty="0"/>
          </a:p>
        </p:txBody>
      </p:sp>
    </p:spTree>
    <p:extLst>
      <p:ext uri="{BB962C8B-B14F-4D97-AF65-F5344CB8AC3E}">
        <p14:creationId xmlns:p14="http://schemas.microsoft.com/office/powerpoint/2010/main" val="71015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Worksheet Section </a:t>
            </a:r>
            <a:r>
              <a:rPr lang="en-US" dirty="0" smtClean="0"/>
              <a:t>III</a:t>
            </a:r>
            <a:r>
              <a:rPr lang="en-US" dirty="0"/>
              <a:t>:</a:t>
            </a:r>
            <a:br>
              <a:rPr lang="en-US" dirty="0"/>
            </a:br>
            <a:r>
              <a:rPr lang="en-US" dirty="0" smtClean="0"/>
              <a:t>Is The Claim Directed To </a:t>
            </a:r>
            <a:br>
              <a:rPr lang="en-US" dirty="0" smtClean="0"/>
            </a:br>
            <a:r>
              <a:rPr lang="en-US" dirty="0" smtClean="0"/>
              <a:t>A Judicial Exception (Step 2A)?</a:t>
            </a:r>
            <a:endParaRPr lang="en-US" dirty="0"/>
          </a:p>
        </p:txBody>
      </p:sp>
      <p:sp>
        <p:nvSpPr>
          <p:cNvPr id="3" name="Content Placeholder 2"/>
          <p:cNvSpPr>
            <a:spLocks noGrp="1"/>
          </p:cNvSpPr>
          <p:nvPr>
            <p:ph idx="1"/>
          </p:nvPr>
        </p:nvSpPr>
        <p:spPr>
          <a:xfrm>
            <a:off x="3918856" y="2155373"/>
            <a:ext cx="4767943" cy="2955886"/>
          </a:xfrm>
        </p:spPr>
        <p:txBody>
          <a:bodyPr>
            <a:noAutofit/>
          </a:bodyPr>
          <a:lstStyle/>
          <a:p>
            <a:pPr>
              <a:spcBef>
                <a:spcPts val="0"/>
              </a:spcBef>
              <a:spcAft>
                <a:spcPts val="600"/>
              </a:spcAft>
            </a:pPr>
            <a:r>
              <a:rPr lang="en-US" sz="2000" dirty="0"/>
              <a:t>“Directed to” means the exception is recited in the claim, </a:t>
            </a:r>
            <a:r>
              <a:rPr lang="en-US" sz="2000" i="1" dirty="0"/>
              <a:t>i.e.</a:t>
            </a:r>
            <a:r>
              <a:rPr lang="en-US" sz="2000" dirty="0"/>
              <a:t>, the claim </a:t>
            </a:r>
            <a:r>
              <a:rPr lang="en-US" sz="2000" b="1" dirty="0"/>
              <a:t>sets forth</a:t>
            </a:r>
            <a:r>
              <a:rPr lang="en-US" sz="2000" dirty="0"/>
              <a:t> or </a:t>
            </a:r>
            <a:r>
              <a:rPr lang="en-US" sz="2000" b="1" dirty="0"/>
              <a:t>describes</a:t>
            </a:r>
            <a:r>
              <a:rPr lang="en-US" sz="2000" dirty="0"/>
              <a:t> the </a:t>
            </a:r>
            <a:r>
              <a:rPr lang="en-US" sz="2000" dirty="0" smtClean="0"/>
              <a:t>exception</a:t>
            </a:r>
            <a:endParaRPr lang="en-US" sz="2000" dirty="0"/>
          </a:p>
          <a:p>
            <a:pPr>
              <a:spcBef>
                <a:spcPts val="0"/>
              </a:spcBef>
              <a:spcAft>
                <a:spcPts val="600"/>
              </a:spcAft>
            </a:pPr>
            <a:r>
              <a:rPr lang="en-US" sz="2000" dirty="0" smtClean="0"/>
              <a:t>Process </a:t>
            </a:r>
            <a:r>
              <a:rPr lang="en-US" sz="2000" dirty="0"/>
              <a:t>claims are not directed to products recited therein, except in limited situations (</a:t>
            </a:r>
            <a:r>
              <a:rPr lang="en-US" sz="2000" i="1" dirty="0"/>
              <a:t>e.g</a:t>
            </a:r>
            <a:r>
              <a:rPr lang="en-US" sz="2000" dirty="0"/>
              <a:t>., providing a pomelo fruit)</a:t>
            </a:r>
          </a:p>
        </p:txBody>
      </p:sp>
      <p:sp>
        <p:nvSpPr>
          <p:cNvPr id="6" name="Slide Number Placeholder 5"/>
          <p:cNvSpPr>
            <a:spLocks noGrp="1"/>
          </p:cNvSpPr>
          <p:nvPr>
            <p:ph type="sldNum" sz="quarter" idx="12"/>
          </p:nvPr>
        </p:nvSpPr>
        <p:spPr/>
        <p:txBody>
          <a:bodyPr/>
          <a:lstStyle/>
          <a:p>
            <a:fld id="{92DA454B-C859-4892-B9FA-68B588C9F547}" type="slidenum">
              <a:rPr lang="en-US" smtClean="0"/>
              <a:t>15</a:t>
            </a:fld>
            <a:endParaRPr lang="en-US" dirty="0"/>
          </a:p>
        </p:txBody>
      </p:sp>
      <p:pic>
        <p:nvPicPr>
          <p:cNvPr id="8" name="Picture 2" descr="An image of the flowchart from the 2014 Interim Eligibility Guidance, with the diamond for Step 2A circled." title="Flowchart"/>
          <p:cNvPicPr>
            <a:picLocks noChangeAspect="1" noChangeArrowheads="1"/>
          </p:cNvPicPr>
          <p:nvPr/>
        </p:nvPicPr>
        <p:blipFill rotWithShape="1">
          <a:blip r:embed="rId3">
            <a:extLst>
              <a:ext uri="{28A0092B-C50C-407E-A947-70E740481C1C}">
                <a14:useLocalDpi xmlns:a14="http://schemas.microsoft.com/office/drawing/2010/main" val="0"/>
              </a:ext>
            </a:extLst>
          </a:blip>
          <a:srcRect l="5541" t="13851" r="8707" b="26263"/>
          <a:stretch/>
        </p:blipFill>
        <p:spPr bwMode="auto">
          <a:xfrm>
            <a:off x="255814" y="2201820"/>
            <a:ext cx="3173186" cy="31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892629" y="2971802"/>
            <a:ext cx="1904999" cy="1230084"/>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627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smtClean="0"/>
              <a:t>Examples of Laws of Nature &amp; Natural Phenomena</a:t>
            </a:r>
            <a:endParaRPr lang="en-US" dirty="0"/>
          </a:p>
        </p:txBody>
      </p:sp>
      <p:sp>
        <p:nvSpPr>
          <p:cNvPr id="2" name="Content Placeholder 1"/>
          <p:cNvSpPr>
            <a:spLocks noGrp="1"/>
          </p:cNvSpPr>
          <p:nvPr>
            <p:ph idx="1"/>
          </p:nvPr>
        </p:nvSpPr>
        <p:spPr/>
        <p:txBody>
          <a:bodyPr>
            <a:noAutofit/>
          </a:bodyPr>
          <a:lstStyle/>
          <a:p>
            <a:pPr indent="-285750">
              <a:spcBef>
                <a:spcPts val="0"/>
              </a:spcBef>
              <a:spcAft>
                <a:spcPts val="1200"/>
              </a:spcAft>
            </a:pPr>
            <a:r>
              <a:rPr lang="en-US" sz="2000" dirty="0"/>
              <a:t>The chemical principle underlying the union between fatty elements and water – </a:t>
            </a:r>
            <a:r>
              <a:rPr lang="en-US" sz="2000" i="1" dirty="0" err="1"/>
              <a:t>Tilghman</a:t>
            </a:r>
            <a:endParaRPr lang="en-US" sz="2000" i="1" dirty="0"/>
          </a:p>
          <a:p>
            <a:pPr indent="-285750">
              <a:spcBef>
                <a:spcPts val="0"/>
              </a:spcBef>
              <a:spcAft>
                <a:spcPts val="1200"/>
              </a:spcAft>
            </a:pPr>
            <a:r>
              <a:rPr lang="en-US" sz="2000" dirty="0"/>
              <a:t>Electromagnetism to transmit signals – </a:t>
            </a:r>
            <a:r>
              <a:rPr lang="en-US" sz="2000" i="1" dirty="0"/>
              <a:t>Morse</a:t>
            </a:r>
          </a:p>
          <a:p>
            <a:pPr indent="-285750">
              <a:spcBef>
                <a:spcPts val="0"/>
              </a:spcBef>
              <a:spcAft>
                <a:spcPts val="1200"/>
              </a:spcAft>
            </a:pPr>
            <a:r>
              <a:rPr lang="en-US" sz="2000" dirty="0"/>
              <a:t>A correlation that is the consequence of </a:t>
            </a:r>
            <a:r>
              <a:rPr lang="en-US" sz="2000" dirty="0" smtClean="0"/>
              <a:t>natural processes, </a:t>
            </a:r>
            <a:r>
              <a:rPr lang="en-US" sz="2000" i="1" dirty="0" smtClean="0"/>
              <a:t>e.g.</a:t>
            </a:r>
            <a:r>
              <a:rPr lang="en-US" sz="2000" dirty="0" smtClean="0"/>
              <a:t>, how </a:t>
            </a:r>
            <a:r>
              <a:rPr lang="en-US" sz="2000" dirty="0"/>
              <a:t>a certain compound is metabolized by the body – </a:t>
            </a:r>
            <a:r>
              <a:rPr lang="en-US" sz="2000" i="1" dirty="0"/>
              <a:t>Mayo</a:t>
            </a:r>
            <a:r>
              <a:rPr lang="en-US" sz="2000" dirty="0"/>
              <a:t> </a:t>
            </a:r>
          </a:p>
          <a:p>
            <a:pPr indent="-285750">
              <a:spcBef>
                <a:spcPts val="0"/>
              </a:spcBef>
              <a:spcAft>
                <a:spcPts val="1200"/>
              </a:spcAft>
            </a:pPr>
            <a:r>
              <a:rPr lang="en-US" sz="2000" dirty="0"/>
              <a:t>An isolated DNA – </a:t>
            </a:r>
            <a:r>
              <a:rPr lang="en-US" sz="2000" i="1" dirty="0"/>
              <a:t>Myriad</a:t>
            </a:r>
          </a:p>
          <a:p>
            <a:pPr indent="-285750">
              <a:spcBef>
                <a:spcPts val="0"/>
              </a:spcBef>
              <a:spcAft>
                <a:spcPts val="1200"/>
              </a:spcAft>
            </a:pPr>
            <a:r>
              <a:rPr lang="en-US" sz="2000" dirty="0"/>
              <a:t>A sheep that “does not possess markedly different characteristics from any farm animals found in nature” – </a:t>
            </a:r>
            <a:r>
              <a:rPr lang="en-US" sz="2000" i="1" dirty="0"/>
              <a:t>Roslin </a:t>
            </a:r>
            <a:endParaRPr lang="en-US" sz="2000" dirty="0"/>
          </a:p>
          <a:p>
            <a:pPr indent="-285750">
              <a:spcBef>
                <a:spcPts val="0"/>
              </a:spcBef>
              <a:spcAft>
                <a:spcPts val="600"/>
              </a:spcAft>
            </a:pPr>
            <a:r>
              <a:rPr lang="en-US" sz="2000" dirty="0"/>
              <a:t>Primers having naturally occurring genetic sequence – </a:t>
            </a:r>
            <a:r>
              <a:rPr lang="en-US" sz="2000" i="1" dirty="0"/>
              <a:t>Ambry Genetics</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16</a:t>
            </a:fld>
            <a:endParaRPr lang="en-US" dirty="0"/>
          </a:p>
        </p:txBody>
      </p:sp>
    </p:spTree>
    <p:extLst>
      <p:ext uri="{BB962C8B-B14F-4D97-AF65-F5344CB8AC3E}">
        <p14:creationId xmlns:p14="http://schemas.microsoft.com/office/powerpoint/2010/main" val="96757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smtClean="0"/>
              <a:t>Abstract Ideas</a:t>
            </a:r>
            <a:endParaRPr lang="en-US" dirty="0"/>
          </a:p>
        </p:txBody>
      </p:sp>
      <p:sp>
        <p:nvSpPr>
          <p:cNvPr id="2" name="Content Placeholder 1"/>
          <p:cNvSpPr>
            <a:spLocks noGrp="1"/>
          </p:cNvSpPr>
          <p:nvPr>
            <p:ph idx="1"/>
          </p:nvPr>
        </p:nvSpPr>
        <p:spPr>
          <a:xfrm>
            <a:off x="261258" y="1447584"/>
            <a:ext cx="2808514" cy="3347989"/>
          </a:xfrm>
        </p:spPr>
        <p:txBody>
          <a:bodyPr>
            <a:noAutofit/>
          </a:bodyPr>
          <a:lstStyle/>
          <a:p>
            <a:pPr indent="-285750">
              <a:spcBef>
                <a:spcPts val="0"/>
              </a:spcBef>
              <a:spcAft>
                <a:spcPts val="1200"/>
              </a:spcAft>
            </a:pPr>
            <a:r>
              <a:rPr lang="en-US" sz="1800" dirty="0"/>
              <a:t>An abstract idea can be identified by comparison to similar concepts found abstract by the courts.</a:t>
            </a:r>
          </a:p>
          <a:p>
            <a:pPr indent="-285750">
              <a:spcBef>
                <a:spcPts val="0"/>
              </a:spcBef>
              <a:spcAft>
                <a:spcPts val="1200"/>
              </a:spcAft>
            </a:pPr>
            <a:r>
              <a:rPr lang="en-US" sz="1800" dirty="0"/>
              <a:t>The July 2015 Update Quick Reference Sheet (page 2) contains a categorized list of some court-identified abstract ideas.</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17</a:t>
            </a:fld>
            <a:endParaRPr lang="en-US" dirty="0"/>
          </a:p>
        </p:txBody>
      </p:sp>
      <p:pic>
        <p:nvPicPr>
          <p:cNvPr id="6" name="Picture 5" descr="An image containing a chart and several thought bubbles. The chart is an extract from the July 2015 Update QRS and shows several exemplary abstract ideas organized by judicial descriptor (e.g., &quot;fundamental economic practices&quot;). There are four thought bubbles containing a short description of each judicial descriptor that is quoted from the July 2015 Update." title="Abstract Ideas"/>
          <p:cNvPicPr>
            <a:picLocks noChangeAspect="1"/>
          </p:cNvPicPr>
          <p:nvPr/>
        </p:nvPicPr>
        <p:blipFill>
          <a:blip r:embed="rId3"/>
          <a:stretch>
            <a:fillRect/>
          </a:stretch>
        </p:blipFill>
        <p:spPr>
          <a:xfrm>
            <a:off x="3069773" y="975766"/>
            <a:ext cx="5617028" cy="4361370"/>
          </a:xfrm>
          <a:prstGeom prst="rect">
            <a:avLst/>
          </a:prstGeom>
        </p:spPr>
      </p:pic>
    </p:spTree>
    <p:extLst>
      <p:ext uri="{BB962C8B-B14F-4D97-AF65-F5344CB8AC3E}">
        <p14:creationId xmlns:p14="http://schemas.microsoft.com/office/powerpoint/2010/main" val="277445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230084" y="4162430"/>
            <a:ext cx="6738257" cy="1251856"/>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p:txBody>
          <a:bodyPr>
            <a:noAutofit/>
          </a:bodyPr>
          <a:lstStyle/>
          <a:p>
            <a:pPr algn="ctr"/>
            <a:r>
              <a:rPr lang="en-US" sz="2800" dirty="0" smtClean="0"/>
              <a:t>Which Limitation Is A Judicial Exception?</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2000" dirty="0" smtClean="0"/>
              <a:t>2.</a:t>
            </a:r>
            <a:r>
              <a:rPr lang="en-US" sz="2000" dirty="0"/>
              <a:t>	</a:t>
            </a:r>
            <a:r>
              <a:rPr lang="en-US" sz="2000" dirty="0" smtClean="0"/>
              <a:t>A </a:t>
            </a:r>
            <a:r>
              <a:rPr lang="en-US" sz="2000" dirty="0"/>
              <a:t>method of diagnosing </a:t>
            </a:r>
            <a:r>
              <a:rPr lang="en-US" sz="2000" dirty="0" err="1"/>
              <a:t>julitis</a:t>
            </a:r>
            <a:r>
              <a:rPr lang="en-US" sz="2000" dirty="0"/>
              <a:t> in a patient, said method comprising:</a:t>
            </a:r>
          </a:p>
          <a:p>
            <a:pPr marL="457200" indent="-457200">
              <a:buFont typeface="+mj-lt"/>
              <a:buAutoNum type="alphaLcPeriod"/>
            </a:pPr>
            <a:r>
              <a:rPr lang="en-US" sz="2000" dirty="0" smtClean="0"/>
              <a:t>obtaining </a:t>
            </a:r>
            <a:r>
              <a:rPr lang="en-US" sz="2000" dirty="0"/>
              <a:t>a plasma sample from a human patient; </a:t>
            </a:r>
          </a:p>
          <a:p>
            <a:pPr marL="457200" indent="-457200">
              <a:buFont typeface="+mj-lt"/>
              <a:buAutoNum type="alphaLcPeriod"/>
            </a:pPr>
            <a:r>
              <a:rPr lang="en-US" sz="2000" dirty="0" smtClean="0"/>
              <a:t>detecting </a:t>
            </a:r>
            <a:r>
              <a:rPr lang="en-US" sz="2000" dirty="0"/>
              <a:t>whether JUL-1 is present in the plasma sample by contacting the plasma sample with an anti-JUL-1 antibody and detecting binding between JUL-1 and the antibody; and</a:t>
            </a:r>
          </a:p>
          <a:p>
            <a:pPr marL="457200" indent="-457200">
              <a:buFont typeface="+mj-lt"/>
              <a:buAutoNum type="alphaLcPeriod"/>
            </a:pPr>
            <a:r>
              <a:rPr lang="en-US" sz="2000" dirty="0" smtClean="0"/>
              <a:t>diagnosing </a:t>
            </a:r>
            <a:r>
              <a:rPr lang="en-US" sz="2000" dirty="0"/>
              <a:t>the patient with </a:t>
            </a:r>
            <a:r>
              <a:rPr lang="en-US" sz="2000" dirty="0" err="1"/>
              <a:t>julitis</a:t>
            </a:r>
            <a:r>
              <a:rPr lang="en-US" sz="2000" dirty="0"/>
              <a:t> when the presence of JUL-1 in the plasma sample is detected</a:t>
            </a:r>
            <a:r>
              <a:rPr lang="en-US" sz="2000" dirty="0" smtClean="0"/>
              <a:t>.</a:t>
            </a:r>
          </a:p>
          <a:p>
            <a:pPr marL="0" indent="0">
              <a:buNone/>
            </a:pPr>
            <a:endParaRPr lang="en-US" sz="1800" dirty="0" smtClean="0"/>
          </a:p>
          <a:p>
            <a:pPr marL="0" indent="0" algn="ctr">
              <a:buNone/>
            </a:pPr>
            <a:r>
              <a:rPr lang="en-US" sz="1800" b="1" dirty="0" smtClean="0"/>
              <a:t>Examiners </a:t>
            </a:r>
            <a:r>
              <a:rPr lang="en-US" sz="1800" b="1" dirty="0"/>
              <a:t>should fill out Section </a:t>
            </a:r>
            <a:r>
              <a:rPr lang="en-US" sz="1800" b="1" dirty="0" smtClean="0"/>
              <a:t>III </a:t>
            </a:r>
            <a:r>
              <a:rPr lang="en-US" sz="1800" b="1" dirty="0"/>
              <a:t>of the blank </a:t>
            </a:r>
            <a:r>
              <a:rPr lang="en-US" sz="1800" b="1" dirty="0" smtClean="0"/>
              <a:t>worksheet </a:t>
            </a:r>
            <a:br>
              <a:rPr lang="en-US" sz="1800" b="1" dirty="0" smtClean="0"/>
            </a:br>
            <a:r>
              <a:rPr lang="en-US" sz="1800" b="1" dirty="0" smtClean="0"/>
              <a:t>by indicating which limitation of the claim </a:t>
            </a:r>
            <a:br>
              <a:rPr lang="en-US" sz="1800" b="1" dirty="0" smtClean="0"/>
            </a:br>
            <a:r>
              <a:rPr lang="en-US" sz="1800" b="1" dirty="0" smtClean="0"/>
              <a:t>sets forth or describes a judicial exception</a:t>
            </a:r>
            <a:r>
              <a:rPr lang="en-US" sz="1800" dirty="0" smtClean="0"/>
              <a:t> </a:t>
            </a:r>
            <a:endParaRPr lang="en-US" sz="1800" dirty="0"/>
          </a:p>
        </p:txBody>
      </p:sp>
      <p:sp>
        <p:nvSpPr>
          <p:cNvPr id="6" name="Slide Number Placeholder 4"/>
          <p:cNvSpPr>
            <a:spLocks noGrp="1"/>
          </p:cNvSpPr>
          <p:nvPr>
            <p:ph type="sldNum" sz="quarter" idx="12"/>
          </p:nvPr>
        </p:nvSpPr>
        <p:spPr>
          <a:xfrm>
            <a:off x="6901552" y="5297488"/>
            <a:ext cx="2133600" cy="303212"/>
          </a:xfrm>
        </p:spPr>
        <p:txBody>
          <a:bodyPr/>
          <a:lstStyle/>
          <a:p>
            <a:pPr>
              <a:defRPr/>
            </a:pPr>
            <a:fld id="{53E0BA57-CD1A-44A3-9545-8D52E15F30DD}" type="slidenum">
              <a:rPr lang="en-US" smtClean="0"/>
              <a:t>18</a:t>
            </a:fld>
            <a:endParaRPr lang="en-US" dirty="0"/>
          </a:p>
        </p:txBody>
      </p:sp>
    </p:spTree>
    <p:extLst>
      <p:ext uri="{BB962C8B-B14F-4D97-AF65-F5344CB8AC3E}">
        <p14:creationId xmlns:p14="http://schemas.microsoft.com/office/powerpoint/2010/main" val="3880738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uble Wave 9"/>
          <p:cNvSpPr/>
          <p:nvPr/>
        </p:nvSpPr>
        <p:spPr>
          <a:xfrm>
            <a:off x="544286" y="4580407"/>
            <a:ext cx="8017328" cy="936172"/>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p:txBody>
          <a:bodyPr>
            <a:noAutofit/>
          </a:bodyPr>
          <a:lstStyle/>
          <a:p>
            <a:pPr algn="ctr"/>
            <a:r>
              <a:rPr lang="en-US" sz="2800" dirty="0" smtClean="0"/>
              <a:t>Step (c) Recites A Judicial Exception…But Why?</a:t>
            </a:r>
            <a:endParaRPr lang="en-US" sz="2800" b="0" dirty="0"/>
          </a:p>
        </p:txBody>
      </p:sp>
      <p:sp>
        <p:nvSpPr>
          <p:cNvPr id="3" name="Content Placeholder 2"/>
          <p:cNvSpPr>
            <a:spLocks noGrp="1"/>
          </p:cNvSpPr>
          <p:nvPr>
            <p:ph sz="half" idx="1"/>
          </p:nvPr>
        </p:nvSpPr>
        <p:spPr/>
        <p:txBody>
          <a:bodyPr>
            <a:noAutofit/>
          </a:bodyPr>
          <a:lstStyle/>
          <a:p>
            <a:pPr marL="0" indent="0">
              <a:buNone/>
            </a:pPr>
            <a:r>
              <a:rPr lang="en-US" sz="1400" dirty="0" smtClean="0"/>
              <a:t>2.	A </a:t>
            </a:r>
            <a:r>
              <a:rPr lang="en-US" sz="1400" dirty="0"/>
              <a:t>method of diagnosing </a:t>
            </a:r>
            <a:r>
              <a:rPr lang="en-US" sz="1400" dirty="0" err="1"/>
              <a:t>julitis</a:t>
            </a:r>
            <a:r>
              <a:rPr lang="en-US" sz="1400" dirty="0"/>
              <a:t> in a patient, said method </a:t>
            </a:r>
            <a:r>
              <a:rPr lang="en-US" sz="1400" dirty="0" smtClean="0"/>
              <a:t>comprising:</a:t>
            </a:r>
          </a:p>
          <a:p>
            <a:pPr>
              <a:buFont typeface="+mj-lt"/>
              <a:buAutoNum type="alphaLcPeriod"/>
            </a:pPr>
            <a:r>
              <a:rPr lang="en-US" sz="1400" dirty="0" smtClean="0"/>
              <a:t>obtaining </a:t>
            </a:r>
            <a:r>
              <a:rPr lang="en-US" sz="1400" dirty="0"/>
              <a:t>a plasma sample from a human patient; </a:t>
            </a:r>
          </a:p>
          <a:p>
            <a:pPr>
              <a:buFont typeface="+mj-lt"/>
              <a:buAutoNum type="alphaLcPeriod"/>
            </a:pPr>
            <a:r>
              <a:rPr lang="en-US" sz="1400" dirty="0" smtClean="0"/>
              <a:t>detecting </a:t>
            </a:r>
            <a:r>
              <a:rPr lang="en-US" sz="1400" dirty="0"/>
              <a:t>whether JUL-1 is present in the plasma sample by contacting the plasma sample with an anti-JUL-1 antibody and detecting binding between JUL-1 and the antibody; and</a:t>
            </a:r>
          </a:p>
          <a:p>
            <a:pPr>
              <a:buFont typeface="+mj-lt"/>
              <a:buAutoNum type="alphaLcPeriod"/>
            </a:pPr>
            <a:r>
              <a:rPr lang="en-US" sz="1400" b="1" i="1" dirty="0" smtClean="0"/>
              <a:t>diagnosing </a:t>
            </a:r>
            <a:r>
              <a:rPr lang="en-US" sz="1400" b="1" i="1" dirty="0"/>
              <a:t>the patient with </a:t>
            </a:r>
            <a:r>
              <a:rPr lang="en-US" sz="1400" b="1" i="1" dirty="0" err="1"/>
              <a:t>julitis</a:t>
            </a:r>
            <a:r>
              <a:rPr lang="en-US" sz="1400" b="1" i="1" dirty="0"/>
              <a:t> when the presence of JUL-1 in the plasma sample is detected. </a:t>
            </a:r>
          </a:p>
        </p:txBody>
      </p:sp>
      <p:sp>
        <p:nvSpPr>
          <p:cNvPr id="2" name="Content Placeholder 1"/>
          <p:cNvSpPr>
            <a:spLocks noGrp="1"/>
          </p:cNvSpPr>
          <p:nvPr>
            <p:ph sz="half" idx="2"/>
          </p:nvPr>
        </p:nvSpPr>
        <p:spPr>
          <a:xfrm>
            <a:off x="4648200" y="1072236"/>
            <a:ext cx="4038600" cy="3282043"/>
          </a:xfrm>
          <a:solidFill>
            <a:srgbClr val="FFF3F3"/>
          </a:solidFill>
          <a:ln>
            <a:solidFill>
              <a:srgbClr val="C00000"/>
            </a:solidFill>
          </a:ln>
        </p:spPr>
        <p:txBody>
          <a:bodyPr>
            <a:noAutofit/>
          </a:bodyPr>
          <a:lstStyle/>
          <a:p>
            <a:pPr marL="0" indent="0" algn="ctr">
              <a:buNone/>
            </a:pPr>
            <a:r>
              <a:rPr lang="en-US" sz="1400" b="1" u="sng" dirty="0" smtClean="0"/>
              <a:t>Court-Identified Exceptions</a:t>
            </a:r>
          </a:p>
          <a:p>
            <a:r>
              <a:rPr lang="en-US" sz="1400" dirty="0"/>
              <a:t>A correlation that is the consequence of natural processes, </a:t>
            </a:r>
            <a:r>
              <a:rPr lang="en-US" sz="1400" i="1" dirty="0"/>
              <a:t>e.g.</a:t>
            </a:r>
            <a:r>
              <a:rPr lang="en-US" sz="1400" dirty="0"/>
              <a:t>, how a certain compound is metabolized by the body </a:t>
            </a:r>
            <a:r>
              <a:rPr lang="en-US" sz="1400" dirty="0" smtClean="0"/>
              <a:t>(</a:t>
            </a:r>
            <a:r>
              <a:rPr lang="en-US" sz="1400" i="1" dirty="0" smtClean="0"/>
              <a:t>Mayo</a:t>
            </a:r>
            <a:r>
              <a:rPr lang="en-US" sz="1400" dirty="0"/>
              <a:t>)</a:t>
            </a:r>
            <a:endParaRPr lang="en-US" sz="1400" dirty="0" smtClean="0"/>
          </a:p>
          <a:p>
            <a:r>
              <a:rPr lang="en-US" sz="1400" dirty="0" smtClean="0"/>
              <a:t>Mental processes or basic critical thinking </a:t>
            </a:r>
            <a:r>
              <a:rPr lang="en-US" sz="1400" dirty="0"/>
              <a:t>that </a:t>
            </a:r>
            <a:r>
              <a:rPr lang="en-US" sz="1400" dirty="0" smtClean="0"/>
              <a:t>can </a:t>
            </a:r>
            <a:r>
              <a:rPr lang="en-US" sz="1400" dirty="0"/>
              <a:t>be performed in the human mind, </a:t>
            </a:r>
            <a:r>
              <a:rPr lang="en-US" sz="1400" dirty="0" smtClean="0"/>
              <a:t>such as:</a:t>
            </a:r>
          </a:p>
          <a:p>
            <a:pPr lvl="1"/>
            <a:r>
              <a:rPr lang="en-US" sz="1400" dirty="0"/>
              <a:t>comparing information regarding a sample or test subject to a control or target data (</a:t>
            </a:r>
            <a:r>
              <a:rPr lang="en-US" sz="1400" i="1" dirty="0" smtClean="0"/>
              <a:t>Ambry</a:t>
            </a:r>
            <a:r>
              <a:rPr lang="en-US" sz="1400" dirty="0" smtClean="0"/>
              <a:t>)</a:t>
            </a:r>
          </a:p>
          <a:p>
            <a:pPr lvl="1"/>
            <a:r>
              <a:rPr lang="en-US" sz="1400" dirty="0" smtClean="0"/>
              <a:t>diagnosing </a:t>
            </a:r>
            <a:r>
              <a:rPr lang="en-US" sz="1400" dirty="0"/>
              <a:t>an abnormal condition by performing clinical tests and thinking about the results </a:t>
            </a:r>
            <a:r>
              <a:rPr lang="en-US" sz="1400" dirty="0" smtClean="0"/>
              <a:t>(</a:t>
            </a:r>
            <a:r>
              <a:rPr lang="en-US" sz="1400" i="1" dirty="0" smtClean="0"/>
              <a:t>Grams</a:t>
            </a:r>
            <a:r>
              <a:rPr lang="en-US" sz="1400" dirty="0" smtClean="0"/>
              <a:t>)</a:t>
            </a:r>
          </a:p>
        </p:txBody>
      </p:sp>
      <p:sp>
        <p:nvSpPr>
          <p:cNvPr id="6" name="Rectangle 5"/>
          <p:cNvSpPr/>
          <p:nvPr/>
        </p:nvSpPr>
        <p:spPr>
          <a:xfrm>
            <a:off x="563336" y="4660868"/>
            <a:ext cx="8017328" cy="646331"/>
          </a:xfrm>
          <a:prstGeom prst="rect">
            <a:avLst/>
          </a:prstGeom>
        </p:spPr>
        <p:txBody>
          <a:bodyPr wrap="square">
            <a:spAutoFit/>
          </a:bodyPr>
          <a:lstStyle/>
          <a:p>
            <a:pPr algn="ctr"/>
            <a:r>
              <a:rPr lang="en-US" b="1" dirty="0"/>
              <a:t>Examiners should fill out Section III of the blank worksheet </a:t>
            </a:r>
            <a:br>
              <a:rPr lang="en-US" b="1" dirty="0"/>
            </a:br>
            <a:r>
              <a:rPr lang="en-US" b="1" dirty="0"/>
              <a:t>by indicating </a:t>
            </a:r>
            <a:r>
              <a:rPr lang="en-US" b="1" dirty="0" smtClean="0"/>
              <a:t>the reasons why step (c) is considered </a:t>
            </a:r>
            <a:r>
              <a:rPr lang="en-US" b="1" dirty="0"/>
              <a:t>a judicial exception</a:t>
            </a:r>
            <a:r>
              <a:rPr lang="en-US" dirty="0"/>
              <a:t> </a:t>
            </a:r>
          </a:p>
        </p:txBody>
      </p:sp>
      <p:sp>
        <p:nvSpPr>
          <p:cNvPr id="8" name="Slide Number Placeholder 4"/>
          <p:cNvSpPr>
            <a:spLocks noGrp="1"/>
          </p:cNvSpPr>
          <p:nvPr>
            <p:ph type="sldNum" sz="quarter" idx="12"/>
          </p:nvPr>
        </p:nvSpPr>
        <p:spPr>
          <a:xfrm>
            <a:off x="6901552" y="5297488"/>
            <a:ext cx="2133600" cy="303212"/>
          </a:xfrm>
        </p:spPr>
        <p:txBody>
          <a:bodyPr/>
          <a:lstStyle/>
          <a:p>
            <a:pPr>
              <a:defRPr/>
            </a:pPr>
            <a:fld id="{ECC1163C-07C9-4444-9961-DA40B29D6CBB}" type="slidenum">
              <a:rPr lang="en-US" smtClean="0"/>
              <a:t>19</a:t>
            </a:fld>
            <a:endParaRPr lang="en-US" dirty="0"/>
          </a:p>
        </p:txBody>
      </p:sp>
    </p:spTree>
    <p:extLst>
      <p:ext uri="{BB962C8B-B14F-4D97-AF65-F5344CB8AC3E}">
        <p14:creationId xmlns:p14="http://schemas.microsoft.com/office/powerpoint/2010/main" val="1934760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0" dirty="0" smtClean="0">
                <a:latin typeface="Segoe UI Semibold" panose="020B0702040204020203" pitchFamily="34" charset="0"/>
              </a:rPr>
              <a:t>Overview</a:t>
            </a:r>
            <a:endParaRPr lang="en-US" sz="2800" b="0" dirty="0">
              <a:latin typeface="Segoe UI Semibold" panose="020B0702040204020203" pitchFamily="34" charset="0"/>
            </a:endParaRPr>
          </a:p>
        </p:txBody>
      </p:sp>
      <p:sp>
        <p:nvSpPr>
          <p:cNvPr id="3" name="Content Placeholder 2"/>
          <p:cNvSpPr>
            <a:spLocks noGrp="1"/>
          </p:cNvSpPr>
          <p:nvPr>
            <p:ph idx="1"/>
          </p:nvPr>
        </p:nvSpPr>
        <p:spPr/>
        <p:txBody>
          <a:bodyPr>
            <a:noAutofit/>
          </a:bodyPr>
          <a:lstStyle/>
          <a:p>
            <a:r>
              <a:rPr lang="en-US" sz="2000" dirty="0" smtClean="0"/>
              <a:t>This workshop training will demonstrate the application of several key aspects of the Interim Eligibility Guidance including:</a:t>
            </a:r>
          </a:p>
          <a:p>
            <a:pPr lvl="1"/>
            <a:r>
              <a:rPr lang="en-US" sz="1800" dirty="0" smtClean="0"/>
              <a:t>Understanding how the broadest reasonable interpretation affects the eligibility analysis</a:t>
            </a:r>
          </a:p>
          <a:p>
            <a:pPr lvl="1"/>
            <a:r>
              <a:rPr lang="en-US" sz="1800" dirty="0" smtClean="0"/>
              <a:t>Identifying judicial exceptions in Step 2A:</a:t>
            </a:r>
          </a:p>
          <a:p>
            <a:pPr lvl="2"/>
            <a:r>
              <a:rPr lang="en-US" sz="1800" dirty="0" smtClean="0"/>
              <a:t>Abstract ideas and their identification by correspondence to court-identified exceptions</a:t>
            </a:r>
          </a:p>
          <a:p>
            <a:pPr lvl="2"/>
            <a:r>
              <a:rPr lang="en-US" sz="1800" dirty="0" smtClean="0"/>
              <a:t>Products of nature exceptions and the markedly different characteristics analysis </a:t>
            </a:r>
          </a:p>
          <a:p>
            <a:pPr lvl="1"/>
            <a:r>
              <a:rPr lang="en-US" sz="1800" dirty="0" smtClean="0"/>
              <a:t>Evaluating additional elements in Step 2B, particularly in combination</a:t>
            </a:r>
          </a:p>
          <a:p>
            <a:pPr lvl="1"/>
            <a:r>
              <a:rPr lang="en-US" sz="1800" dirty="0" smtClean="0"/>
              <a:t>How to write a rejection that satisfies your burden to make a </a:t>
            </a:r>
            <a:r>
              <a:rPr lang="en-US" sz="1800" i="1" dirty="0" smtClean="0"/>
              <a:t>prima facie </a:t>
            </a:r>
            <a:r>
              <a:rPr lang="en-US" sz="1800" dirty="0" smtClean="0"/>
              <a:t>case of ineligibility</a:t>
            </a:r>
          </a:p>
        </p:txBody>
      </p:sp>
      <p:sp>
        <p:nvSpPr>
          <p:cNvPr id="6" name="Slide Number Placeholder 5"/>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5335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Claim Is Directed To A </a:t>
            </a:r>
            <a:br>
              <a:rPr lang="en-US" dirty="0" smtClean="0"/>
            </a:br>
            <a:r>
              <a:rPr lang="en-US" dirty="0" smtClean="0"/>
              <a:t>Judicial Exception (Step 2A: YES)</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800" dirty="0" smtClean="0"/>
              <a:t>Step c recites </a:t>
            </a:r>
            <a:r>
              <a:rPr lang="en-US" sz="1800" dirty="0"/>
              <a:t>diagnosing the patient with </a:t>
            </a:r>
            <a:r>
              <a:rPr lang="en-US" sz="1800" dirty="0" err="1"/>
              <a:t>julitis</a:t>
            </a:r>
            <a:r>
              <a:rPr lang="en-US" sz="1800" dirty="0"/>
              <a:t> when the presence of JUL-1 in the plasma sample is detected, which describes</a:t>
            </a:r>
            <a:r>
              <a:rPr lang="en-US" sz="1800" b="1" i="1" dirty="0"/>
              <a:t> </a:t>
            </a:r>
            <a:r>
              <a:rPr lang="en-US" sz="1800" dirty="0"/>
              <a:t>a </a:t>
            </a:r>
            <a:r>
              <a:rPr lang="en-US" sz="1800" dirty="0" smtClean="0"/>
              <a:t>naturally occurring correlation </a:t>
            </a:r>
            <a:r>
              <a:rPr lang="en-US" sz="1800" dirty="0"/>
              <a:t>or relationship between the presence of JUL-1 in a patient’s plasma and the presence of </a:t>
            </a:r>
            <a:r>
              <a:rPr lang="en-US" sz="1800" dirty="0" err="1"/>
              <a:t>julitis</a:t>
            </a:r>
            <a:r>
              <a:rPr lang="en-US" sz="1800" dirty="0"/>
              <a:t> in the patient. </a:t>
            </a:r>
            <a:endParaRPr lang="en-US" sz="1800" dirty="0" smtClean="0"/>
          </a:p>
          <a:p>
            <a:pPr>
              <a:spcBef>
                <a:spcPts val="0"/>
              </a:spcBef>
              <a:spcAft>
                <a:spcPts val="600"/>
              </a:spcAft>
            </a:pPr>
            <a:r>
              <a:rPr lang="en-US" sz="1800" dirty="0" smtClean="0"/>
              <a:t>This </a:t>
            </a:r>
            <a:r>
              <a:rPr lang="en-US" sz="1800" dirty="0"/>
              <a:t>type of correlation </a:t>
            </a:r>
            <a:r>
              <a:rPr lang="en-US" sz="1800" dirty="0" smtClean="0"/>
              <a:t>is a judicial exception, which may be termed a law of nature, an abstract idea, or both:</a:t>
            </a:r>
          </a:p>
          <a:p>
            <a:pPr lvl="1">
              <a:spcBef>
                <a:spcPts val="0"/>
              </a:spcBef>
              <a:spcAft>
                <a:spcPts val="600"/>
              </a:spcAft>
            </a:pPr>
            <a:r>
              <a:rPr lang="en-US" sz="1600" dirty="0" smtClean="0"/>
              <a:t>The correlation is </a:t>
            </a:r>
            <a:r>
              <a:rPr lang="en-US" sz="1600" dirty="0"/>
              <a:t>a consequence of natural processes, similar to the naturally occurring correlation found to be a law of nature by the Supreme Court in </a:t>
            </a:r>
            <a:r>
              <a:rPr lang="en-US" sz="1600" i="1" dirty="0" smtClean="0"/>
              <a:t>Mayo</a:t>
            </a:r>
            <a:r>
              <a:rPr lang="en-US" sz="1600" dirty="0" smtClean="0"/>
              <a:t>. </a:t>
            </a:r>
          </a:p>
          <a:p>
            <a:pPr lvl="1">
              <a:spcBef>
                <a:spcPts val="0"/>
              </a:spcBef>
              <a:spcAft>
                <a:spcPts val="600"/>
              </a:spcAft>
            </a:pPr>
            <a:r>
              <a:rPr lang="en-US" sz="1600" dirty="0" smtClean="0"/>
              <a:t>The diagnosing of step c </a:t>
            </a:r>
            <a:r>
              <a:rPr lang="en-US" sz="1600" dirty="0"/>
              <a:t>could be performed by a human using mental steps or basic critical thinking, which are types of activities that have been found by the courts to represent abstract ideas (</a:t>
            </a:r>
            <a:r>
              <a:rPr lang="en-US" sz="1600" i="1" dirty="0"/>
              <a:t>e.g</a:t>
            </a:r>
            <a:r>
              <a:rPr lang="en-US" sz="1600" dirty="0"/>
              <a:t>., the mental comparison in </a:t>
            </a:r>
            <a:r>
              <a:rPr lang="en-US" sz="1600" i="1" dirty="0"/>
              <a:t>Ambry Genetics</a:t>
            </a:r>
            <a:r>
              <a:rPr lang="en-US" sz="1600" dirty="0"/>
              <a:t>, or the diagnosing an abnormal condition by performing clinical tests and thinking about the results in </a:t>
            </a:r>
            <a:r>
              <a:rPr lang="en-US" sz="1600" i="1" dirty="0"/>
              <a:t>Grams</a:t>
            </a:r>
            <a:r>
              <a:rPr lang="en-US" sz="1600" dirty="0"/>
              <a:t>). </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20</a:t>
            </a:fld>
            <a:endParaRPr lang="en-US" dirty="0"/>
          </a:p>
        </p:txBody>
      </p:sp>
    </p:spTree>
    <p:extLst>
      <p:ext uri="{BB962C8B-B14F-4D97-AF65-F5344CB8AC3E}">
        <p14:creationId xmlns:p14="http://schemas.microsoft.com/office/powerpoint/2010/main" val="280227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Worksheet Section </a:t>
            </a:r>
            <a:r>
              <a:rPr lang="en-US" dirty="0" smtClean="0"/>
              <a:t>IV:</a:t>
            </a:r>
            <a:r>
              <a:rPr lang="en-US" dirty="0"/>
              <a:t/>
            </a:r>
            <a:br>
              <a:rPr lang="en-US" dirty="0"/>
            </a:br>
            <a:r>
              <a:rPr lang="en-US" dirty="0" smtClean="0"/>
              <a:t>Does The Claim As A Whole Amount To Significantly More Than The Exception (Step 2B)?</a:t>
            </a:r>
            <a:endParaRPr lang="en-US" dirty="0"/>
          </a:p>
        </p:txBody>
      </p:sp>
      <p:sp>
        <p:nvSpPr>
          <p:cNvPr id="3" name="Content Placeholder 2"/>
          <p:cNvSpPr>
            <a:spLocks noGrp="1"/>
          </p:cNvSpPr>
          <p:nvPr>
            <p:ph idx="1"/>
          </p:nvPr>
        </p:nvSpPr>
        <p:spPr>
          <a:xfrm>
            <a:off x="3624944" y="2155373"/>
            <a:ext cx="4931227" cy="2955886"/>
          </a:xfrm>
        </p:spPr>
        <p:txBody>
          <a:bodyPr>
            <a:noAutofit/>
          </a:bodyPr>
          <a:lstStyle/>
          <a:p>
            <a:pPr>
              <a:spcBef>
                <a:spcPts val="0"/>
              </a:spcBef>
              <a:spcAft>
                <a:spcPts val="600"/>
              </a:spcAft>
            </a:pPr>
            <a:r>
              <a:rPr lang="en-US" sz="2000" dirty="0" smtClean="0"/>
              <a:t>Claim is analyzed as a whole</a:t>
            </a:r>
          </a:p>
          <a:p>
            <a:pPr>
              <a:spcBef>
                <a:spcPts val="0"/>
              </a:spcBef>
              <a:spcAft>
                <a:spcPts val="600"/>
              </a:spcAft>
            </a:pPr>
            <a:r>
              <a:rPr lang="en-US" sz="2000" dirty="0" smtClean="0"/>
              <a:t>Consider the </a:t>
            </a:r>
            <a:r>
              <a:rPr lang="en-US" sz="2000" dirty="0"/>
              <a:t>additional elements claimed with the exception, </a:t>
            </a:r>
            <a:r>
              <a:rPr lang="en-US" sz="2000" dirty="0" smtClean="0"/>
              <a:t>both individually and as a combination, to </a:t>
            </a:r>
            <a:r>
              <a:rPr lang="en-US" sz="2000" dirty="0"/>
              <a:t>ensure that the claim describes a product or process that applies the exception in a meaningful way</a:t>
            </a:r>
          </a:p>
          <a:p>
            <a:pPr marL="0" indent="0">
              <a:spcBef>
                <a:spcPts val="0"/>
              </a:spcBef>
              <a:spcAft>
                <a:spcPts val="600"/>
              </a:spcAft>
              <a:buNone/>
            </a:pPr>
            <a:endParaRPr lang="en-US" sz="1400" dirty="0" smtClean="0"/>
          </a:p>
        </p:txBody>
      </p:sp>
      <p:sp>
        <p:nvSpPr>
          <p:cNvPr id="6" name="Slide Number Placeholder 5"/>
          <p:cNvSpPr>
            <a:spLocks noGrp="1"/>
          </p:cNvSpPr>
          <p:nvPr>
            <p:ph type="sldNum" sz="quarter" idx="12"/>
          </p:nvPr>
        </p:nvSpPr>
        <p:spPr/>
        <p:txBody>
          <a:bodyPr/>
          <a:lstStyle/>
          <a:p>
            <a:fld id="{92DA454B-C859-4892-B9FA-68B588C9F547}" type="slidenum">
              <a:rPr lang="en-US" smtClean="0"/>
              <a:t>21</a:t>
            </a:fld>
            <a:endParaRPr lang="en-US" dirty="0"/>
          </a:p>
        </p:txBody>
      </p:sp>
      <p:pic>
        <p:nvPicPr>
          <p:cNvPr id="8" name="Picture 2" descr="An image of the flowchart from the 2014 Interim Eligibility Guidance, with the diamond for Step 2B circled." title="Flowchart"/>
          <p:cNvPicPr>
            <a:picLocks noChangeAspect="1" noChangeArrowheads="1"/>
          </p:cNvPicPr>
          <p:nvPr/>
        </p:nvPicPr>
        <p:blipFill rotWithShape="1">
          <a:blip r:embed="rId3">
            <a:extLst>
              <a:ext uri="{28A0092B-C50C-407E-A947-70E740481C1C}">
                <a14:useLocalDpi xmlns:a14="http://schemas.microsoft.com/office/drawing/2010/main" val="0"/>
              </a:ext>
            </a:extLst>
          </a:blip>
          <a:srcRect l="5541" t="13851" r="8707" b="26263"/>
          <a:stretch/>
        </p:blipFill>
        <p:spPr bwMode="auto">
          <a:xfrm>
            <a:off x="255814" y="2201820"/>
            <a:ext cx="3173186" cy="31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62001" y="4147462"/>
            <a:ext cx="2177143" cy="1150026"/>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1459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60" y="1807536"/>
            <a:ext cx="8153400" cy="3489952"/>
          </a:xfrm>
          <a:ln w="12700">
            <a:solidFill>
              <a:srgbClr val="16185E"/>
            </a:solidFill>
          </a:ln>
        </p:spPr>
        <p:txBody>
          <a:bodyPr numCol="2">
            <a:normAutofit fontScale="77500" lnSpcReduction="20000"/>
          </a:bodyPr>
          <a:lstStyle/>
          <a:p>
            <a:pPr marL="0" indent="0" algn="ctr">
              <a:spcBef>
                <a:spcPts val="1200"/>
              </a:spcBef>
              <a:spcAft>
                <a:spcPts val="600"/>
              </a:spcAft>
              <a:buNone/>
            </a:pPr>
            <a:r>
              <a:rPr lang="en-US" sz="2100" b="1" dirty="0" smtClean="0"/>
              <a:t>May provide “significantly </a:t>
            </a:r>
            <a:r>
              <a:rPr lang="en-US" sz="2100" b="1" dirty="0"/>
              <a:t>more</a:t>
            </a:r>
            <a:r>
              <a:rPr lang="en-US" sz="2100" b="1" dirty="0" smtClean="0"/>
              <a:t>” </a:t>
            </a:r>
            <a:endParaRPr lang="en-US" sz="2100" b="1" dirty="0"/>
          </a:p>
          <a:p>
            <a:pPr>
              <a:spcBef>
                <a:spcPts val="0"/>
              </a:spcBef>
              <a:spcAft>
                <a:spcPts val="200"/>
              </a:spcAft>
              <a:buFont typeface="Wingdings" panose="05000000000000000000" pitchFamily="2" charset="2"/>
              <a:buChar char="Ø"/>
            </a:pPr>
            <a:r>
              <a:rPr lang="en-US" sz="1800" dirty="0"/>
              <a:t>Improvements to another technology or technical field</a:t>
            </a:r>
          </a:p>
          <a:p>
            <a:pPr>
              <a:spcBef>
                <a:spcPts val="0"/>
              </a:spcBef>
              <a:spcAft>
                <a:spcPts val="200"/>
              </a:spcAft>
              <a:buFont typeface="Wingdings" panose="05000000000000000000" pitchFamily="2" charset="2"/>
              <a:buChar char="Ø"/>
            </a:pPr>
            <a:r>
              <a:rPr lang="en-US" sz="1800" dirty="0"/>
              <a:t>Improvements to the functioning of the computer itself</a:t>
            </a:r>
          </a:p>
          <a:p>
            <a:pPr>
              <a:spcBef>
                <a:spcPts val="0"/>
              </a:spcBef>
              <a:spcAft>
                <a:spcPts val="200"/>
              </a:spcAft>
              <a:buFont typeface="Wingdings" panose="05000000000000000000" pitchFamily="2" charset="2"/>
              <a:buChar char="Ø"/>
            </a:pPr>
            <a:r>
              <a:rPr lang="en-US" sz="1800" dirty="0"/>
              <a:t>Applying the judicial exception with, or by use of, a particular machine</a:t>
            </a:r>
          </a:p>
          <a:p>
            <a:pPr>
              <a:spcBef>
                <a:spcPts val="0"/>
              </a:spcBef>
              <a:spcAft>
                <a:spcPts val="200"/>
              </a:spcAft>
              <a:buFont typeface="Wingdings" panose="05000000000000000000" pitchFamily="2" charset="2"/>
              <a:buChar char="Ø"/>
            </a:pPr>
            <a:r>
              <a:rPr lang="en-US" sz="1800" dirty="0"/>
              <a:t>Effecting a transformation or reduction of a particular article to a different state or thing</a:t>
            </a:r>
          </a:p>
          <a:p>
            <a:pPr>
              <a:spcBef>
                <a:spcPts val="0"/>
              </a:spcBef>
              <a:spcAft>
                <a:spcPts val="200"/>
              </a:spcAft>
              <a:buFont typeface="Wingdings" panose="05000000000000000000" pitchFamily="2" charset="2"/>
              <a:buChar char="Ø"/>
            </a:pPr>
            <a:r>
              <a:rPr lang="en-US" sz="1800" dirty="0"/>
              <a:t>Adding a specific limitation other than what is well-understood, routine and conventional in the field</a:t>
            </a:r>
          </a:p>
          <a:p>
            <a:pPr>
              <a:spcBef>
                <a:spcPts val="0"/>
              </a:spcBef>
              <a:spcAft>
                <a:spcPts val="200"/>
              </a:spcAft>
              <a:buFont typeface="Wingdings" panose="05000000000000000000" pitchFamily="2" charset="2"/>
              <a:buChar char="Ø"/>
            </a:pPr>
            <a:r>
              <a:rPr lang="en-US" sz="1800" dirty="0"/>
              <a:t>Adding unconventional steps that confine the claim to a particular useful application</a:t>
            </a:r>
          </a:p>
          <a:p>
            <a:pPr>
              <a:spcBef>
                <a:spcPts val="0"/>
              </a:spcBef>
              <a:spcAft>
                <a:spcPts val="200"/>
              </a:spcAft>
              <a:buFont typeface="Wingdings" panose="05000000000000000000" pitchFamily="2" charset="2"/>
              <a:buChar char="Ø"/>
            </a:pPr>
            <a:r>
              <a:rPr lang="en-US" sz="1800" dirty="0"/>
              <a:t>Other meaningful limitations </a:t>
            </a:r>
            <a:r>
              <a:rPr lang="en-US" sz="1800" dirty="0" smtClean="0"/>
              <a:t>beyond generally </a:t>
            </a:r>
            <a:r>
              <a:rPr lang="en-US" sz="1800" dirty="0"/>
              <a:t>linking the use of the judicial exception to a particular technological </a:t>
            </a:r>
            <a:r>
              <a:rPr lang="en-US" sz="1800" dirty="0" smtClean="0"/>
              <a:t>environment</a:t>
            </a:r>
          </a:p>
          <a:p>
            <a:pPr marL="0" indent="0" algn="ctr">
              <a:spcBef>
                <a:spcPts val="0"/>
              </a:spcBef>
              <a:spcAft>
                <a:spcPts val="200"/>
              </a:spcAft>
              <a:buNone/>
            </a:pPr>
            <a:r>
              <a:rPr lang="en-US" sz="1500" dirty="0" smtClean="0"/>
              <a:t>          </a:t>
            </a:r>
            <a:r>
              <a:rPr lang="en-US" sz="2100" b="1" dirty="0" smtClean="0"/>
              <a:t>May </a:t>
            </a:r>
            <a:r>
              <a:rPr lang="en-US" sz="2100" b="1" u="sng" dirty="0" smtClean="0"/>
              <a:t>not</a:t>
            </a:r>
            <a:r>
              <a:rPr lang="en-US" sz="2100" b="1" dirty="0" smtClean="0"/>
              <a:t> provide</a:t>
            </a:r>
            <a:endParaRPr lang="en-US" sz="2100" b="1" dirty="0"/>
          </a:p>
          <a:p>
            <a:pPr lvl="1">
              <a:spcAft>
                <a:spcPts val="200"/>
              </a:spcAft>
              <a:buFont typeface="Wingdings" panose="05000000000000000000" pitchFamily="2" charset="2"/>
              <a:buChar char="Ø"/>
            </a:pPr>
            <a:r>
              <a:rPr lang="en-US" sz="1800" dirty="0" smtClean="0"/>
              <a:t>Generic computer performing generic computer function</a:t>
            </a:r>
            <a:endParaRPr lang="en-US" sz="1800" dirty="0"/>
          </a:p>
          <a:p>
            <a:pPr lvl="1">
              <a:spcAft>
                <a:spcPts val="200"/>
              </a:spcAft>
              <a:buFont typeface="Wingdings" panose="05000000000000000000" pitchFamily="2" charset="2"/>
              <a:buChar char="Ø"/>
            </a:pPr>
            <a:r>
              <a:rPr lang="en-US" sz="1800" dirty="0" smtClean="0"/>
              <a:t>Words equivalent to “apply the exception”</a:t>
            </a:r>
          </a:p>
          <a:p>
            <a:pPr lvl="1">
              <a:spcAft>
                <a:spcPts val="200"/>
              </a:spcAft>
              <a:buFont typeface="Wingdings" panose="05000000000000000000" pitchFamily="2" charset="2"/>
              <a:buChar char="Ø"/>
            </a:pPr>
            <a:r>
              <a:rPr lang="en-US" sz="1800" dirty="0" smtClean="0"/>
              <a:t>Mere instructions to implement a judicial exception on a computer</a:t>
            </a:r>
          </a:p>
          <a:p>
            <a:pPr lvl="1">
              <a:spcAft>
                <a:spcPts val="200"/>
              </a:spcAft>
              <a:buFont typeface="Wingdings" panose="05000000000000000000" pitchFamily="2" charset="2"/>
              <a:buChar char="Ø"/>
            </a:pPr>
            <a:r>
              <a:rPr lang="en-US" sz="1800" dirty="0" smtClean="0"/>
              <a:t>Insignificant extra-solution activity, such as mere data gathering</a:t>
            </a:r>
          </a:p>
          <a:p>
            <a:pPr lvl="1">
              <a:spcAft>
                <a:spcPts val="200"/>
              </a:spcAft>
              <a:buFont typeface="Wingdings" panose="05000000000000000000" pitchFamily="2" charset="2"/>
              <a:buChar char="Ø"/>
            </a:pPr>
            <a:r>
              <a:rPr lang="en-US" sz="1800" dirty="0" smtClean="0"/>
              <a:t>Generally linking the use of the judicial exception to a particular technological environment or field of use</a:t>
            </a:r>
          </a:p>
          <a:p>
            <a:pPr lvl="1">
              <a:spcAft>
                <a:spcPts val="200"/>
              </a:spcAft>
              <a:buFont typeface="Wingdings" panose="05000000000000000000" pitchFamily="2" charset="2"/>
              <a:buChar char="Ø"/>
            </a:pPr>
            <a:r>
              <a:rPr lang="en-US" sz="1800" dirty="0" smtClean="0"/>
              <a:t>Merely appending well understood, routine, conventional activities previously known to the industry, specified at a high level of generality</a:t>
            </a:r>
          </a:p>
        </p:txBody>
      </p:sp>
      <p:sp>
        <p:nvSpPr>
          <p:cNvPr id="6" name="TextBox 5"/>
          <p:cNvSpPr txBox="1"/>
          <p:nvPr/>
        </p:nvSpPr>
        <p:spPr>
          <a:xfrm>
            <a:off x="622160" y="950432"/>
            <a:ext cx="7848600" cy="707886"/>
          </a:xfrm>
          <a:prstGeom prst="rect">
            <a:avLst/>
          </a:prstGeom>
          <a:noFill/>
        </p:spPr>
        <p:txBody>
          <a:bodyPr wrap="square" rtlCol="0">
            <a:spAutoFit/>
          </a:bodyPr>
          <a:lstStyle/>
          <a:p>
            <a:pPr algn="ctr">
              <a:spcBef>
                <a:spcPts val="1000"/>
              </a:spcBef>
            </a:pPr>
            <a:r>
              <a:rPr lang="en-US" sz="2000" dirty="0" smtClean="0"/>
              <a:t>Considerations that assist in determining whether additional elements provide significantly more than a judicial exception:</a:t>
            </a:r>
            <a:endParaRPr lang="en-US" sz="2000" dirty="0"/>
          </a:p>
        </p:txBody>
      </p:sp>
      <p:sp>
        <p:nvSpPr>
          <p:cNvPr id="7" name="Title 2"/>
          <p:cNvSpPr>
            <a:spLocks noGrp="1"/>
          </p:cNvSpPr>
          <p:nvPr>
            <p:ph type="title"/>
          </p:nvPr>
        </p:nvSpPr>
        <p:spPr/>
        <p:txBody>
          <a:bodyPr>
            <a:noAutofit/>
          </a:bodyPr>
          <a:lstStyle/>
          <a:p>
            <a:r>
              <a:rPr lang="en-US" dirty="0" smtClean="0"/>
              <a:t>Significantly More Considerations</a:t>
            </a:r>
            <a:endParaRPr lang="en-US" dirty="0"/>
          </a:p>
        </p:txBody>
      </p:sp>
      <p:sp>
        <p:nvSpPr>
          <p:cNvPr id="8" name="Slide Number Placeholder 4"/>
          <p:cNvSpPr>
            <a:spLocks noGrp="1"/>
          </p:cNvSpPr>
          <p:nvPr>
            <p:ph type="sldNum" sz="quarter" idx="12"/>
          </p:nvPr>
        </p:nvSpPr>
        <p:spPr>
          <a:xfrm>
            <a:off x="6901552" y="5297488"/>
            <a:ext cx="2133600" cy="303212"/>
          </a:xfrm>
        </p:spPr>
        <p:txBody>
          <a:bodyPr/>
          <a:lstStyle/>
          <a:p>
            <a:pPr>
              <a:defRPr/>
            </a:pPr>
            <a:fld id="{483269DB-7BB4-4224-8958-D58FBE2D7919}" type="slidenum">
              <a:rPr lang="en-US" smtClean="0"/>
              <a:t>22</a:t>
            </a:fld>
            <a:endParaRPr lang="en-US" dirty="0"/>
          </a:p>
        </p:txBody>
      </p:sp>
    </p:spTree>
    <p:extLst>
      <p:ext uri="{BB962C8B-B14F-4D97-AF65-F5344CB8AC3E}">
        <p14:creationId xmlns:p14="http://schemas.microsoft.com/office/powerpoint/2010/main" val="2224157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870858" y="4452261"/>
            <a:ext cx="7434942" cy="1251856"/>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p:txBody>
          <a:bodyPr>
            <a:noAutofit/>
          </a:bodyPr>
          <a:lstStyle/>
          <a:p>
            <a:pPr algn="ctr"/>
            <a:r>
              <a:rPr lang="en-US" sz="2800" dirty="0" smtClean="0"/>
              <a:t>Identify The Additional Elements</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2000" dirty="0" smtClean="0"/>
              <a:t>2.</a:t>
            </a:r>
            <a:r>
              <a:rPr lang="en-US" sz="2000" dirty="0"/>
              <a:t>	</a:t>
            </a:r>
            <a:r>
              <a:rPr lang="en-US" sz="2000" dirty="0" smtClean="0"/>
              <a:t>A </a:t>
            </a:r>
            <a:r>
              <a:rPr lang="en-US" sz="2000" dirty="0"/>
              <a:t>method of diagnosing </a:t>
            </a:r>
            <a:r>
              <a:rPr lang="en-US" sz="2000" dirty="0" err="1"/>
              <a:t>julitis</a:t>
            </a:r>
            <a:r>
              <a:rPr lang="en-US" sz="2000" dirty="0"/>
              <a:t> in a patient, said method comprising:</a:t>
            </a:r>
          </a:p>
          <a:p>
            <a:pPr marL="457200" indent="-457200">
              <a:buFont typeface="+mj-lt"/>
              <a:buAutoNum type="alphaLcPeriod"/>
            </a:pPr>
            <a:r>
              <a:rPr lang="en-US" sz="2000" dirty="0" smtClean="0"/>
              <a:t>obtaining </a:t>
            </a:r>
            <a:r>
              <a:rPr lang="en-US" sz="2000" dirty="0"/>
              <a:t>a plasma sample from a human patient; </a:t>
            </a:r>
          </a:p>
          <a:p>
            <a:pPr marL="457200" indent="-457200">
              <a:buFont typeface="+mj-lt"/>
              <a:buAutoNum type="alphaLcPeriod"/>
            </a:pPr>
            <a:r>
              <a:rPr lang="en-US" sz="2000" dirty="0" smtClean="0"/>
              <a:t>detecting </a:t>
            </a:r>
            <a:r>
              <a:rPr lang="en-US" sz="2000" dirty="0"/>
              <a:t>whether JUL-1 is present in the plasma sample by contacting the plasma sample with an anti-JUL-1 antibody and detecting binding between JUL-1 and the antibody; and</a:t>
            </a:r>
          </a:p>
          <a:p>
            <a:pPr marL="457200" indent="-457200">
              <a:buFont typeface="+mj-lt"/>
              <a:buAutoNum type="alphaLcPeriod"/>
            </a:pPr>
            <a:r>
              <a:rPr lang="en-US" sz="2000" dirty="0" smtClean="0"/>
              <a:t>diagnosing </a:t>
            </a:r>
            <a:r>
              <a:rPr lang="en-US" sz="2000" dirty="0"/>
              <a:t>the patient with </a:t>
            </a:r>
            <a:r>
              <a:rPr lang="en-US" sz="2000" dirty="0" err="1"/>
              <a:t>julitis</a:t>
            </a:r>
            <a:r>
              <a:rPr lang="en-US" sz="2000" dirty="0"/>
              <a:t> when the presence of JUL-1 in the plasma sample is detected</a:t>
            </a:r>
            <a:r>
              <a:rPr lang="en-US" sz="2000" dirty="0" smtClean="0"/>
              <a:t>.</a:t>
            </a:r>
          </a:p>
          <a:p>
            <a:pPr marL="0" indent="0">
              <a:buNone/>
            </a:pPr>
            <a:endParaRPr lang="en-US" sz="1800" dirty="0" smtClean="0"/>
          </a:p>
          <a:p>
            <a:pPr marL="0" indent="0">
              <a:buNone/>
            </a:pPr>
            <a:endParaRPr lang="en-US" sz="1800" dirty="0" smtClean="0"/>
          </a:p>
          <a:p>
            <a:pPr marL="0" indent="0" algn="ctr">
              <a:spcBef>
                <a:spcPts val="0"/>
              </a:spcBef>
              <a:spcAft>
                <a:spcPts val="600"/>
              </a:spcAft>
              <a:buNone/>
            </a:pPr>
            <a:r>
              <a:rPr lang="en-US" sz="1800" b="1" dirty="0"/>
              <a:t>Examiners should fill out Section IV.A of the blank worksheet </a:t>
            </a:r>
            <a:r>
              <a:rPr lang="en-US" sz="1800" b="1" dirty="0" smtClean="0"/>
              <a:t/>
            </a:r>
            <a:br>
              <a:rPr lang="en-US" sz="1800" b="1" dirty="0" smtClean="0"/>
            </a:br>
            <a:r>
              <a:rPr lang="en-US" sz="1800" b="1" dirty="0" smtClean="0"/>
              <a:t>by identifying </a:t>
            </a:r>
            <a:r>
              <a:rPr lang="en-US" sz="1800" b="1" dirty="0"/>
              <a:t>any additional elements (</a:t>
            </a:r>
            <a:r>
              <a:rPr lang="en-US" sz="1800" b="1" dirty="0" smtClean="0"/>
              <a:t>features/limitations/steps</a:t>
            </a:r>
            <a:r>
              <a:rPr lang="en-US" sz="1800" b="1" dirty="0"/>
              <a:t>) </a:t>
            </a:r>
            <a:r>
              <a:rPr lang="en-US" sz="1800" b="1" dirty="0" smtClean="0"/>
              <a:t/>
            </a:r>
            <a:br>
              <a:rPr lang="en-US" sz="1800" b="1" dirty="0" smtClean="0"/>
            </a:br>
            <a:r>
              <a:rPr lang="en-US" sz="1800" b="1" dirty="0" smtClean="0"/>
              <a:t>recited </a:t>
            </a:r>
            <a:r>
              <a:rPr lang="en-US" sz="1800" b="1" dirty="0"/>
              <a:t>in the claim beyond the exception</a:t>
            </a:r>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23</a:t>
            </a:fld>
            <a:endParaRPr lang="en-US" dirty="0"/>
          </a:p>
        </p:txBody>
      </p:sp>
    </p:spTree>
    <p:extLst>
      <p:ext uri="{BB962C8B-B14F-4D97-AF65-F5344CB8AC3E}">
        <p14:creationId xmlns:p14="http://schemas.microsoft.com/office/powerpoint/2010/main" val="3838655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Claim Recites Additional Elements</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There are two additional elements besides </a:t>
            </a:r>
            <a:r>
              <a:rPr lang="en-US" sz="2400" dirty="0"/>
              <a:t>the law of </a:t>
            </a:r>
            <a:r>
              <a:rPr lang="en-US" sz="2400" dirty="0" smtClean="0"/>
              <a:t>nature:</a:t>
            </a:r>
          </a:p>
          <a:p>
            <a:pPr lvl="1">
              <a:spcBef>
                <a:spcPts val="0"/>
              </a:spcBef>
              <a:spcAft>
                <a:spcPts val="600"/>
              </a:spcAft>
            </a:pPr>
            <a:r>
              <a:rPr lang="en-US" dirty="0" smtClean="0"/>
              <a:t>Obtaining </a:t>
            </a:r>
            <a:r>
              <a:rPr lang="en-US" dirty="0"/>
              <a:t>a plasma sample from a human patient (step a</a:t>
            </a:r>
            <a:r>
              <a:rPr lang="en-US" dirty="0" smtClean="0"/>
              <a:t>) </a:t>
            </a:r>
          </a:p>
          <a:p>
            <a:pPr lvl="1">
              <a:spcBef>
                <a:spcPts val="0"/>
              </a:spcBef>
              <a:spcAft>
                <a:spcPts val="600"/>
              </a:spcAft>
            </a:pPr>
            <a:r>
              <a:rPr lang="en-US" dirty="0"/>
              <a:t>D</a:t>
            </a:r>
            <a:r>
              <a:rPr lang="en-US" dirty="0" smtClean="0"/>
              <a:t>etecting </a:t>
            </a:r>
            <a:r>
              <a:rPr lang="en-US" dirty="0"/>
              <a:t>whether JUL-1 is present in the plasma sample by contacting the plasma sample with an anti-JUL-1 antibody and detecting resultant binding between JUL-1 and the antibody (step b</a:t>
            </a:r>
            <a:r>
              <a:rPr lang="en-US" dirty="0" smtClean="0"/>
              <a:t>) </a:t>
            </a:r>
            <a:endParaRPr lang="en-US" sz="16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24</a:t>
            </a:fld>
            <a:endParaRPr lang="en-US" dirty="0"/>
          </a:p>
        </p:txBody>
      </p:sp>
    </p:spTree>
    <p:extLst>
      <p:ext uri="{BB962C8B-B14F-4D97-AF65-F5344CB8AC3E}">
        <p14:creationId xmlns:p14="http://schemas.microsoft.com/office/powerpoint/2010/main" val="147802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202871" y="4840729"/>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199" y="312569"/>
            <a:ext cx="8229600" cy="884058"/>
          </a:xfrm>
        </p:spPr>
        <p:txBody>
          <a:bodyPr>
            <a:noAutofit/>
          </a:bodyPr>
          <a:lstStyle/>
          <a:p>
            <a:pPr algn="ctr"/>
            <a:r>
              <a:rPr lang="en-US" dirty="0" smtClean="0"/>
              <a:t>Do The Additional Elements Amount To Significantly More?</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smtClean="0"/>
              <a:t>It is </a:t>
            </a:r>
            <a:r>
              <a:rPr lang="en-US" sz="2000" b="1" u="sng" dirty="0" smtClean="0"/>
              <a:t>vital</a:t>
            </a:r>
            <a:r>
              <a:rPr lang="en-US" sz="2000" dirty="0" smtClean="0"/>
              <a:t> that the additional elements be considered both individually </a:t>
            </a:r>
            <a:r>
              <a:rPr lang="en-US" sz="2000" b="1" u="sng" dirty="0" smtClean="0"/>
              <a:t>and</a:t>
            </a:r>
            <a:r>
              <a:rPr lang="en-US" sz="2000" dirty="0" smtClean="0"/>
              <a:t> as a combination when determining whether the claim as a whole recites eligible subject matter</a:t>
            </a:r>
          </a:p>
          <a:p>
            <a:pPr>
              <a:spcBef>
                <a:spcPts val="0"/>
              </a:spcBef>
              <a:spcAft>
                <a:spcPts val="600"/>
              </a:spcAft>
            </a:pPr>
            <a:r>
              <a:rPr lang="en-US" sz="2000" dirty="0" smtClean="0"/>
              <a:t>When evaluating whether an element represents well-understood, routine, conventional </a:t>
            </a:r>
            <a:r>
              <a:rPr lang="en-US" sz="2000" dirty="0"/>
              <a:t>activity previously engaged in by </a:t>
            </a:r>
            <a:r>
              <a:rPr lang="en-US" sz="2000" dirty="0" smtClean="0"/>
              <a:t>those </a:t>
            </a:r>
            <a:r>
              <a:rPr lang="en-US" sz="2000" dirty="0"/>
              <a:t>in the </a:t>
            </a:r>
            <a:r>
              <a:rPr lang="en-US" sz="2000" dirty="0" smtClean="0"/>
              <a:t>field, keep the following points in mind:</a:t>
            </a:r>
            <a:endParaRPr lang="en-US" sz="2000" dirty="0"/>
          </a:p>
          <a:p>
            <a:pPr lvl="1">
              <a:spcBef>
                <a:spcPts val="0"/>
              </a:spcBef>
              <a:spcAft>
                <a:spcPts val="600"/>
              </a:spcAft>
            </a:pPr>
            <a:r>
              <a:rPr lang="en-US" sz="1800" dirty="0" smtClean="0"/>
              <a:t>Finding the element in the prior art does not necessarily show that it is well-understood, routine or conventional</a:t>
            </a:r>
          </a:p>
          <a:p>
            <a:pPr lvl="1">
              <a:spcBef>
                <a:spcPts val="0"/>
              </a:spcBef>
              <a:spcAft>
                <a:spcPts val="600"/>
              </a:spcAft>
            </a:pPr>
            <a:r>
              <a:rPr lang="en-US" sz="1800" dirty="0" smtClean="0"/>
              <a:t>Such an element must have been </a:t>
            </a:r>
            <a:r>
              <a:rPr lang="en-US" sz="1800" b="1" dirty="0" smtClean="0"/>
              <a:t>widely </a:t>
            </a:r>
            <a:r>
              <a:rPr lang="en-US" sz="1800" b="1" dirty="0"/>
              <a:t>prevalent </a:t>
            </a:r>
            <a:r>
              <a:rPr lang="en-US" sz="1800" dirty="0"/>
              <a:t>in the field at the time the invention was made and the application was </a:t>
            </a:r>
            <a:r>
              <a:rPr lang="en-US" sz="1800" dirty="0" smtClean="0"/>
              <a:t>filed</a:t>
            </a:r>
          </a:p>
          <a:p>
            <a:pPr marL="0" lvl="2" indent="0">
              <a:spcBef>
                <a:spcPts val="0"/>
              </a:spcBef>
              <a:spcAft>
                <a:spcPts val="600"/>
              </a:spcAft>
              <a:buNone/>
            </a:pPr>
            <a:endParaRPr lang="en-US" sz="1800" dirty="0" smtClean="0"/>
          </a:p>
          <a:p>
            <a:pPr marL="0" indent="0" algn="ctr">
              <a:spcBef>
                <a:spcPts val="0"/>
              </a:spcBef>
              <a:spcAft>
                <a:spcPts val="600"/>
              </a:spcAft>
              <a:buNone/>
            </a:pPr>
            <a:r>
              <a:rPr lang="en-US" sz="1800" b="1" dirty="0"/>
              <a:t>Examiners should fill out Section </a:t>
            </a:r>
            <a:r>
              <a:rPr lang="en-US" sz="1800" b="1" dirty="0" smtClean="0"/>
              <a:t>IV.B </a:t>
            </a:r>
            <a:r>
              <a:rPr lang="en-US" sz="1800" b="1" dirty="0"/>
              <a:t>of the blank worksheet </a:t>
            </a:r>
            <a:br>
              <a:rPr lang="en-US" sz="1800" b="1" dirty="0"/>
            </a:b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25</a:t>
            </a:fld>
            <a:endParaRPr lang="en-US" dirty="0"/>
          </a:p>
        </p:txBody>
      </p:sp>
    </p:spTree>
    <p:extLst>
      <p:ext uri="{BB962C8B-B14F-4D97-AF65-F5344CB8AC3E}">
        <p14:creationId xmlns:p14="http://schemas.microsoft.com/office/powerpoint/2010/main" val="1466682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Additional Elements Individually</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800" u="sng" dirty="0" smtClean="0"/>
              <a:t>Step a</a:t>
            </a:r>
            <a:r>
              <a:rPr lang="en-US" sz="1800" dirty="0" smtClean="0"/>
              <a:t>: obtaining </a:t>
            </a:r>
            <a:r>
              <a:rPr lang="en-US" sz="1800" dirty="0"/>
              <a:t>a sample in order to perform tests is well-understood, routine, conventional activity previously engaged in by scientists in the </a:t>
            </a:r>
            <a:r>
              <a:rPr lang="en-US" sz="1800" dirty="0" smtClean="0"/>
              <a:t>field of diagnostics, and this </a:t>
            </a:r>
            <a:r>
              <a:rPr lang="en-US" sz="1800" dirty="0"/>
              <a:t>step is recited at a high level of generality such that it amounts to insignificant </a:t>
            </a:r>
            <a:r>
              <a:rPr lang="en-US" sz="1800" dirty="0" err="1"/>
              <a:t>presolution</a:t>
            </a:r>
            <a:r>
              <a:rPr lang="en-US" sz="1800" dirty="0"/>
              <a:t> activity, </a:t>
            </a:r>
            <a:r>
              <a:rPr lang="en-US" sz="1800" i="1" dirty="0"/>
              <a:t>e.g</a:t>
            </a:r>
            <a:r>
              <a:rPr lang="en-US" sz="1800" dirty="0"/>
              <a:t>., </a:t>
            </a:r>
            <a:r>
              <a:rPr lang="en-US" sz="1800" dirty="0" smtClean="0"/>
              <a:t>obtaining samples is a necessary precursor to gather data for using the </a:t>
            </a:r>
            <a:r>
              <a:rPr lang="en-US" sz="1800" dirty="0"/>
              <a:t>correlation. </a:t>
            </a:r>
            <a:endParaRPr lang="en-US" sz="1800" dirty="0" smtClean="0"/>
          </a:p>
          <a:p>
            <a:pPr>
              <a:spcBef>
                <a:spcPts val="0"/>
              </a:spcBef>
              <a:spcAft>
                <a:spcPts val="600"/>
              </a:spcAft>
            </a:pPr>
            <a:r>
              <a:rPr lang="en-US" sz="1800" u="sng" dirty="0" smtClean="0"/>
              <a:t>Step b</a:t>
            </a:r>
            <a:r>
              <a:rPr lang="en-US" sz="1800" dirty="0" smtClean="0"/>
              <a:t>: detecting </a:t>
            </a:r>
            <a:r>
              <a:rPr lang="en-US" sz="1800" dirty="0"/>
              <a:t>whether JUL-1 is present in the plasma sample merely instructs a scientist to use any detection technique with any generic anti-JUL-1 antibody. When recited at this high level of generality, there is no meaningful </a:t>
            </a:r>
            <a:r>
              <a:rPr lang="en-US" sz="1800" dirty="0" smtClean="0"/>
              <a:t>limitation </a:t>
            </a:r>
            <a:r>
              <a:rPr lang="en-US" sz="1800" dirty="0"/>
              <a:t>in this step that distinguishes it from well-understood, routine, conventional </a:t>
            </a:r>
            <a:r>
              <a:rPr lang="en-US" sz="1800" dirty="0" smtClean="0"/>
              <a:t>data gathering activity </a:t>
            </a:r>
            <a:r>
              <a:rPr lang="en-US" sz="1800" dirty="0"/>
              <a:t>previously engaged in by scientists in the field </a:t>
            </a:r>
            <a:r>
              <a:rPr lang="en-US" sz="1800" dirty="0" smtClean="0"/>
              <a:t>prior </a:t>
            </a:r>
            <a:r>
              <a:rPr lang="en-US" sz="1800" dirty="0"/>
              <a:t>to applicant’s invention, and at the time the application was </a:t>
            </a:r>
            <a:r>
              <a:rPr lang="en-US" sz="1800" dirty="0" smtClean="0"/>
              <a:t>filed.  </a:t>
            </a:r>
            <a:endParaRPr lang="en-US" sz="16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26</a:t>
            </a:fld>
            <a:endParaRPr lang="en-US" dirty="0"/>
          </a:p>
        </p:txBody>
      </p:sp>
    </p:spTree>
    <p:extLst>
      <p:ext uri="{BB962C8B-B14F-4D97-AF65-F5344CB8AC3E}">
        <p14:creationId xmlns:p14="http://schemas.microsoft.com/office/powerpoint/2010/main" val="350246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Additional Elements In Combination</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a:t>Consideration of the additional elements as a combination </a:t>
            </a:r>
            <a:r>
              <a:rPr lang="en-US" sz="2000" dirty="0" smtClean="0"/>
              <a:t>adds </a:t>
            </a:r>
            <a:r>
              <a:rPr lang="en-US" sz="2000" dirty="0"/>
              <a:t>no other meaningful limitations </a:t>
            </a:r>
            <a:r>
              <a:rPr lang="en-US" sz="2000" dirty="0" smtClean="0"/>
              <a:t>not </a:t>
            </a:r>
            <a:r>
              <a:rPr lang="en-US" sz="2000" dirty="0"/>
              <a:t>already present when the elements are considered separately.  </a:t>
            </a:r>
            <a:endParaRPr lang="en-US" sz="2000" dirty="0" smtClean="0"/>
          </a:p>
          <a:p>
            <a:pPr>
              <a:spcBef>
                <a:spcPts val="0"/>
              </a:spcBef>
              <a:spcAft>
                <a:spcPts val="600"/>
              </a:spcAft>
            </a:pPr>
            <a:r>
              <a:rPr lang="en-US" sz="2000" dirty="0" smtClean="0"/>
              <a:t>Unlike </a:t>
            </a:r>
            <a:r>
              <a:rPr lang="en-US" sz="2000" dirty="0"/>
              <a:t>the eligible claim in </a:t>
            </a:r>
            <a:r>
              <a:rPr lang="en-US" sz="2000" i="1" dirty="0"/>
              <a:t>Diehr</a:t>
            </a:r>
            <a:r>
              <a:rPr lang="en-US" sz="2000" dirty="0"/>
              <a:t> in which the elements limiting the exception are individually conventional, but taken together act in concert to improve a technical field, the claim here does not invoke any of the considerations that courts have identified as providing significantly more than an exception.  Even when viewed as a combination, the additional elements fail to transform the exception into a patent-eligible application of that exception. </a:t>
            </a:r>
            <a:endParaRPr lang="en-US" sz="18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27</a:t>
            </a:fld>
            <a:endParaRPr lang="en-US" dirty="0"/>
          </a:p>
        </p:txBody>
      </p:sp>
    </p:spTree>
    <p:extLst>
      <p:ext uri="{BB962C8B-B14F-4D97-AF65-F5344CB8AC3E}">
        <p14:creationId xmlns:p14="http://schemas.microsoft.com/office/powerpoint/2010/main" val="371902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751114" y="4789719"/>
            <a:ext cx="7761515"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4" name="Rectangle 14"/>
          <p:cNvSpPr>
            <a:spLocks noGrp="1" noChangeArrowheads="1"/>
          </p:cNvSpPr>
          <p:nvPr>
            <p:ph type="title"/>
          </p:nvPr>
        </p:nvSpPr>
        <p:spPr/>
        <p:txBody>
          <a:bodyPr>
            <a:normAutofit/>
          </a:bodyPr>
          <a:lstStyle/>
          <a:p>
            <a:pPr algn="ctr" eaLnBrk="1" hangingPunct="1"/>
            <a:r>
              <a:rPr lang="en-US" dirty="0" smtClean="0"/>
              <a:t>What Should The Rejection Include?</a:t>
            </a:r>
          </a:p>
        </p:txBody>
      </p:sp>
      <p:sp>
        <p:nvSpPr>
          <p:cNvPr id="20485" name="Rectangle 15"/>
          <p:cNvSpPr>
            <a:spLocks noGrp="1" noChangeArrowheads="1"/>
          </p:cNvSpPr>
          <p:nvPr>
            <p:ph idx="1"/>
          </p:nvPr>
        </p:nvSpPr>
        <p:spPr>
          <a:xfrm>
            <a:off x="457200" y="1351905"/>
            <a:ext cx="8229600" cy="3347989"/>
          </a:xfrm>
        </p:spPr>
        <p:txBody>
          <a:bodyPr>
            <a:noAutofit/>
          </a:bodyPr>
          <a:lstStyle/>
          <a:p>
            <a:pPr eaLnBrk="1" hangingPunct="1">
              <a:spcBef>
                <a:spcPts val="0"/>
              </a:spcBef>
              <a:spcAft>
                <a:spcPts val="600"/>
              </a:spcAft>
            </a:pPr>
            <a:r>
              <a:rPr lang="en-US" sz="2000" i="1" dirty="0" smtClean="0">
                <a:solidFill>
                  <a:schemeClr val="tx1"/>
                </a:solidFill>
              </a:rPr>
              <a:t>Prima facie </a:t>
            </a:r>
            <a:r>
              <a:rPr lang="en-US" sz="2000" dirty="0" smtClean="0">
                <a:solidFill>
                  <a:schemeClr val="tx1"/>
                </a:solidFill>
              </a:rPr>
              <a:t>case of ineligibility requires clear articulation of the reason(s) why the claimed invention is not eligible:</a:t>
            </a:r>
          </a:p>
          <a:p>
            <a:pPr lvl="1">
              <a:spcBef>
                <a:spcPts val="0"/>
              </a:spcBef>
              <a:spcAft>
                <a:spcPts val="600"/>
              </a:spcAft>
            </a:pPr>
            <a:r>
              <a:rPr lang="en-US" sz="1800" dirty="0" smtClean="0"/>
              <a:t>Identify judicial exception, and explain why it is an exception</a:t>
            </a:r>
          </a:p>
          <a:p>
            <a:pPr lvl="1">
              <a:spcBef>
                <a:spcPts val="0"/>
              </a:spcBef>
              <a:spcAft>
                <a:spcPts val="600"/>
              </a:spcAft>
            </a:pPr>
            <a:r>
              <a:rPr lang="en-US" sz="1800" dirty="0" smtClean="0"/>
              <a:t>Identify additional elements (if any), and explain why they do not amount to significantly more</a:t>
            </a:r>
            <a:endParaRPr lang="en-US" sz="1800" dirty="0"/>
          </a:p>
          <a:p>
            <a:pPr eaLnBrk="1" hangingPunct="1">
              <a:spcBef>
                <a:spcPts val="1200"/>
              </a:spcBef>
              <a:spcAft>
                <a:spcPts val="600"/>
              </a:spcAft>
            </a:pPr>
            <a:r>
              <a:rPr lang="en-US" sz="2000" dirty="0" smtClean="0">
                <a:solidFill>
                  <a:schemeClr val="tx1"/>
                </a:solidFill>
              </a:rPr>
              <a:t>Sample rejections satisfying this burden are in prior training:</a:t>
            </a:r>
          </a:p>
          <a:p>
            <a:pPr lvl="1">
              <a:spcBef>
                <a:spcPts val="0"/>
              </a:spcBef>
              <a:spcAft>
                <a:spcPts val="600"/>
              </a:spcAft>
            </a:pPr>
            <a:r>
              <a:rPr lang="en-US" sz="1800" dirty="0" smtClean="0"/>
              <a:t>Phase I Training slides 37 (</a:t>
            </a:r>
            <a:r>
              <a:rPr lang="en-US" sz="1800" i="1" dirty="0" smtClean="0"/>
              <a:t>Mayo</a:t>
            </a:r>
            <a:r>
              <a:rPr lang="en-US" sz="1800" dirty="0" smtClean="0"/>
              <a:t> claim 1) and 41-42 (</a:t>
            </a:r>
            <a:r>
              <a:rPr lang="en-US" sz="1800" i="1" dirty="0" smtClean="0"/>
              <a:t>Alice Corp. </a:t>
            </a:r>
            <a:r>
              <a:rPr lang="en-US" sz="1800" dirty="0" smtClean="0"/>
              <a:t>claim 26)</a:t>
            </a:r>
          </a:p>
          <a:p>
            <a:pPr lvl="1">
              <a:spcBef>
                <a:spcPts val="0"/>
              </a:spcBef>
              <a:spcAft>
                <a:spcPts val="600"/>
              </a:spcAft>
            </a:pPr>
            <a:r>
              <a:rPr lang="en-US" sz="1800" dirty="0" smtClean="0">
                <a:solidFill>
                  <a:schemeClr val="tx1"/>
                </a:solidFill>
              </a:rPr>
              <a:t>Abstract Idea Workshop Materials: worksheets for examples 5-8, 21 and 23 (posted on the web)</a:t>
            </a:r>
          </a:p>
          <a:p>
            <a:pPr lvl="1">
              <a:spcBef>
                <a:spcPts val="0"/>
              </a:spcBef>
              <a:spcAft>
                <a:spcPts val="600"/>
              </a:spcAft>
            </a:pPr>
            <a:endParaRPr lang="en-US" sz="1800" dirty="0" smtClean="0">
              <a:solidFill>
                <a:schemeClr val="tx1"/>
              </a:solidFill>
            </a:endParaRPr>
          </a:p>
          <a:p>
            <a:pPr marL="57150" indent="0" algn="ctr">
              <a:spcBef>
                <a:spcPts val="0"/>
              </a:spcBef>
              <a:spcAft>
                <a:spcPts val="600"/>
              </a:spcAft>
              <a:buNone/>
            </a:pPr>
            <a:r>
              <a:rPr lang="en-US" sz="1800" b="1" dirty="0"/>
              <a:t>Examiners should fill out </a:t>
            </a:r>
            <a:r>
              <a:rPr lang="en-US" sz="1800" b="1" dirty="0" smtClean="0"/>
              <a:t>the rejection portion of </a:t>
            </a:r>
            <a:r>
              <a:rPr lang="en-US" sz="1800" b="1" dirty="0"/>
              <a:t>the blank worksheet </a:t>
            </a:r>
            <a:endParaRPr lang="en-US" sz="1800" dirty="0">
              <a:solidFill>
                <a:schemeClr val="tx1"/>
              </a:solidFill>
            </a:endParaRPr>
          </a:p>
        </p:txBody>
      </p:sp>
      <p:sp>
        <p:nvSpPr>
          <p:cNvPr id="7" name="Slide Number Placeholder 4"/>
          <p:cNvSpPr>
            <a:spLocks noGrp="1"/>
          </p:cNvSpPr>
          <p:nvPr>
            <p:ph type="sldNum" sz="quarter" idx="12"/>
          </p:nvPr>
        </p:nvSpPr>
        <p:spPr>
          <a:xfrm>
            <a:off x="6901552" y="5297488"/>
            <a:ext cx="2133600" cy="303212"/>
          </a:xfrm>
        </p:spPr>
        <p:txBody>
          <a:bodyPr/>
          <a:lstStyle/>
          <a:p>
            <a:pPr>
              <a:defRPr/>
            </a:pPr>
            <a:fld id="{BC4159B3-4444-4275-B4F5-D72AAF7C194C}" type="slidenum">
              <a:rPr lang="en-US" smtClean="0"/>
              <a:t>28</a:t>
            </a:fld>
            <a:endParaRPr lang="en-US" dirty="0"/>
          </a:p>
        </p:txBody>
      </p:sp>
    </p:spTree>
    <p:extLst>
      <p:ext uri="{BB962C8B-B14F-4D97-AF65-F5344CB8AC3E}">
        <p14:creationId xmlns:p14="http://schemas.microsoft.com/office/powerpoint/2010/main" val="850236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Sample Rejection Summary</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a:t>A rejection of claim 2 should identify step c as an exception by pointing to it in the claim and explaining why it is an exception, </a:t>
            </a:r>
            <a:r>
              <a:rPr lang="en-US" sz="2000" i="1" dirty="0"/>
              <a:t>e.g</a:t>
            </a:r>
            <a:r>
              <a:rPr lang="en-US" sz="2000" dirty="0"/>
              <a:t>., that the recited correlation is a law of nature because it is a consequence of a natural process in the body, and/or that the critical thinking step is an abstract idea similar to those found by the courts to be an exception. </a:t>
            </a:r>
            <a:endParaRPr lang="en-US" sz="2000" dirty="0" smtClean="0"/>
          </a:p>
          <a:p>
            <a:pPr>
              <a:spcBef>
                <a:spcPts val="0"/>
              </a:spcBef>
              <a:spcAft>
                <a:spcPts val="600"/>
              </a:spcAft>
            </a:pPr>
            <a:r>
              <a:rPr lang="en-US" sz="2000" dirty="0" smtClean="0"/>
              <a:t>The </a:t>
            </a:r>
            <a:r>
              <a:rPr lang="en-US" sz="2000" dirty="0"/>
              <a:t>rejection should also identify the additional elements in the claim and explain why they do not amount to significantly more, in this case, because they merely add data gathering and well-understood, routine and conventional activities that do not impose meaningful limits on the law of nature.</a:t>
            </a:r>
            <a:endParaRPr lang="en-US" sz="2000" dirty="0" smtClean="0"/>
          </a:p>
          <a:p>
            <a:pPr marL="0" lvl="2" indent="0">
              <a:spcBef>
                <a:spcPts val="0"/>
              </a:spcBef>
              <a:spcAft>
                <a:spcPts val="600"/>
              </a:spcAft>
              <a:buNone/>
            </a:pPr>
            <a:endParaRPr lang="en-US" sz="18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29</a:t>
            </a:fld>
            <a:endParaRPr lang="en-US" dirty="0"/>
          </a:p>
        </p:txBody>
      </p:sp>
    </p:spTree>
    <p:extLst>
      <p:ext uri="{BB962C8B-B14F-4D97-AF65-F5344CB8AC3E}">
        <p14:creationId xmlns:p14="http://schemas.microsoft.com/office/powerpoint/2010/main" val="2919506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Examples</a:t>
            </a:r>
            <a:endParaRPr lang="en-US" dirty="0"/>
          </a:p>
        </p:txBody>
      </p:sp>
      <p:sp>
        <p:nvSpPr>
          <p:cNvPr id="3" name="Content Placeholder 2"/>
          <p:cNvSpPr>
            <a:spLocks noGrp="1"/>
          </p:cNvSpPr>
          <p:nvPr>
            <p:ph idx="1"/>
          </p:nvPr>
        </p:nvSpPr>
        <p:spPr/>
        <p:txBody>
          <a:bodyPr>
            <a:noAutofit/>
          </a:bodyPr>
          <a:lstStyle/>
          <a:p>
            <a:pPr>
              <a:spcBef>
                <a:spcPts val="0"/>
              </a:spcBef>
              <a:spcAft>
                <a:spcPts val="600"/>
              </a:spcAft>
            </a:pPr>
            <a:r>
              <a:rPr lang="en-US" sz="2000" dirty="0" smtClean="0"/>
              <a:t>In this workshop, you will analyze examples that are taken from the Life Sciences Examples issued in </a:t>
            </a:r>
            <a:r>
              <a:rPr lang="en-US" sz="2000" dirty="0" smtClean="0"/>
              <a:t>May </a:t>
            </a:r>
            <a:r>
              <a:rPr lang="en-US" sz="2000" dirty="0" smtClean="0"/>
              <a:t>2016:</a:t>
            </a:r>
          </a:p>
          <a:p>
            <a:pPr lvl="1">
              <a:spcBef>
                <a:spcPts val="0"/>
              </a:spcBef>
              <a:spcAft>
                <a:spcPts val="600"/>
              </a:spcAft>
            </a:pPr>
            <a:r>
              <a:rPr lang="en-US" sz="1800" dirty="0" smtClean="0"/>
              <a:t>Example 29: Diagnosing and Treating </a:t>
            </a:r>
            <a:r>
              <a:rPr lang="en-US" sz="1800" dirty="0" err="1" smtClean="0"/>
              <a:t>Julitis</a:t>
            </a:r>
            <a:r>
              <a:rPr lang="en-US" sz="1800" dirty="0" smtClean="0"/>
              <a:t> </a:t>
            </a:r>
          </a:p>
          <a:p>
            <a:pPr lvl="1">
              <a:spcBef>
                <a:spcPts val="0"/>
              </a:spcBef>
              <a:spcAft>
                <a:spcPts val="600"/>
              </a:spcAft>
            </a:pPr>
            <a:r>
              <a:rPr lang="en-US" sz="1800" dirty="0" smtClean="0"/>
              <a:t>Example 30: Dietary Sweeteners</a:t>
            </a:r>
          </a:p>
          <a:p>
            <a:pPr>
              <a:spcBef>
                <a:spcPts val="600"/>
              </a:spcBef>
              <a:spcAft>
                <a:spcPts val="600"/>
              </a:spcAft>
            </a:pPr>
            <a:r>
              <a:rPr lang="en-US" sz="2000" dirty="0" smtClean="0"/>
              <a:t>Each example should be </a:t>
            </a:r>
            <a:r>
              <a:rPr lang="en-US" sz="2000" dirty="0"/>
              <a:t>analyzed under the 2014 Interim Guidance on Patent Subject Matter Eligibility (IEG</a:t>
            </a:r>
            <a:r>
              <a:rPr lang="en-US" sz="2000" dirty="0" smtClean="0"/>
              <a:t>) and the July 2015 Update</a:t>
            </a:r>
            <a:endParaRPr lang="en-US" sz="2000" dirty="0"/>
          </a:p>
          <a:p>
            <a:pPr>
              <a:spcBef>
                <a:spcPts val="600"/>
              </a:spcBef>
              <a:spcAft>
                <a:spcPts val="600"/>
              </a:spcAft>
            </a:pPr>
            <a:r>
              <a:rPr lang="en-US" sz="2000" dirty="0"/>
              <a:t>As the </a:t>
            </a:r>
            <a:r>
              <a:rPr lang="en-US" sz="2000" dirty="0" smtClean="0"/>
              <a:t>examples are </a:t>
            </a:r>
            <a:r>
              <a:rPr lang="en-US" sz="2000" dirty="0"/>
              <a:t>intended to be illustrative only</a:t>
            </a:r>
            <a:r>
              <a:rPr lang="en-US" sz="2000" dirty="0" smtClean="0"/>
              <a:t>, they </a:t>
            </a:r>
            <a:r>
              <a:rPr lang="en-US" sz="2000" dirty="0"/>
              <a:t>should be interpreted based on the fact </a:t>
            </a:r>
            <a:r>
              <a:rPr lang="en-US" sz="2000" dirty="0" smtClean="0"/>
              <a:t>patterns </a:t>
            </a:r>
            <a:r>
              <a:rPr lang="en-US" sz="2000" dirty="0"/>
              <a:t>set forth </a:t>
            </a:r>
            <a:r>
              <a:rPr lang="en-US" sz="2000" dirty="0" smtClean="0"/>
              <a:t>in the workshop materials. </a:t>
            </a:r>
            <a:r>
              <a:rPr lang="en-US" sz="2000" b="1" u="sng" dirty="0"/>
              <a:t>Other fact patterns may have different eligibility outcomes</a:t>
            </a:r>
            <a:r>
              <a:rPr lang="en-US" sz="2000" dirty="0"/>
              <a:t>. </a:t>
            </a:r>
          </a:p>
        </p:txBody>
      </p:sp>
      <p:sp>
        <p:nvSpPr>
          <p:cNvPr id="6" name="Slide Number Placeholder 5"/>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3661890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636814" y="4789719"/>
            <a:ext cx="7935686"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4" name="Rectangle 14"/>
          <p:cNvSpPr>
            <a:spLocks noGrp="1" noChangeArrowheads="1"/>
          </p:cNvSpPr>
          <p:nvPr>
            <p:ph type="title"/>
          </p:nvPr>
        </p:nvSpPr>
        <p:spPr/>
        <p:txBody>
          <a:bodyPr>
            <a:normAutofit/>
          </a:bodyPr>
          <a:lstStyle/>
          <a:p>
            <a:pPr algn="ctr" eaLnBrk="1" hangingPunct="1"/>
            <a:r>
              <a:rPr lang="en-US" dirty="0" smtClean="0"/>
              <a:t>Can The Claim Be Amended To Achieve Eligibility?</a:t>
            </a:r>
          </a:p>
        </p:txBody>
      </p:sp>
      <p:sp>
        <p:nvSpPr>
          <p:cNvPr id="20485" name="Rectangle 15"/>
          <p:cNvSpPr>
            <a:spLocks noGrp="1" noChangeArrowheads="1"/>
          </p:cNvSpPr>
          <p:nvPr>
            <p:ph idx="1"/>
          </p:nvPr>
        </p:nvSpPr>
        <p:spPr/>
        <p:txBody>
          <a:bodyPr>
            <a:noAutofit/>
          </a:bodyPr>
          <a:lstStyle/>
          <a:p>
            <a:pPr>
              <a:spcBef>
                <a:spcPts val="0"/>
              </a:spcBef>
              <a:spcAft>
                <a:spcPts val="1200"/>
              </a:spcAft>
            </a:pPr>
            <a:r>
              <a:rPr lang="en-US" sz="2400" dirty="0" smtClean="0"/>
              <a:t>Are </a:t>
            </a:r>
            <a:r>
              <a:rPr lang="en-US" sz="2400" dirty="0"/>
              <a:t>there elements in the disclosure that </a:t>
            </a:r>
            <a:r>
              <a:rPr lang="en-US" sz="2400" u="sng" dirty="0"/>
              <a:t>could be added</a:t>
            </a:r>
            <a:r>
              <a:rPr lang="en-US" sz="2400" dirty="0"/>
              <a:t> to the claim that may amount to significantly more (</a:t>
            </a:r>
            <a:r>
              <a:rPr lang="en-US" sz="2400" i="1" dirty="0"/>
              <a:t>i.e</a:t>
            </a:r>
            <a:r>
              <a:rPr lang="en-US" sz="2400" dirty="0"/>
              <a:t>., provide an inventive concept) and make it eligible</a:t>
            </a:r>
            <a:r>
              <a:rPr lang="en-US" sz="2400" dirty="0" smtClean="0"/>
              <a:t>?</a:t>
            </a:r>
          </a:p>
          <a:p>
            <a:pPr>
              <a:spcBef>
                <a:spcPts val="0"/>
              </a:spcBef>
              <a:spcAft>
                <a:spcPts val="600"/>
              </a:spcAft>
            </a:pPr>
            <a:r>
              <a:rPr lang="en-US" sz="2400" dirty="0" smtClean="0"/>
              <a:t>To answer this question, it will be helpful to review the background of the example while keeping the significantly more considerations in mind</a:t>
            </a:r>
            <a:endParaRPr lang="en-US" sz="2400" dirty="0"/>
          </a:p>
          <a:p>
            <a:pPr marL="457200" lvl="1" indent="0">
              <a:spcBef>
                <a:spcPts val="0"/>
              </a:spcBef>
              <a:spcAft>
                <a:spcPts val="600"/>
              </a:spcAft>
              <a:buNone/>
            </a:pPr>
            <a:endParaRPr lang="en-US" sz="1800" dirty="0" smtClean="0">
              <a:solidFill>
                <a:schemeClr val="tx1"/>
              </a:solidFill>
            </a:endParaRPr>
          </a:p>
          <a:p>
            <a:pPr marL="457200" lvl="1" indent="0">
              <a:spcBef>
                <a:spcPts val="0"/>
              </a:spcBef>
              <a:spcAft>
                <a:spcPts val="600"/>
              </a:spcAft>
              <a:buNone/>
            </a:pPr>
            <a:endParaRPr lang="en-US" sz="1800" dirty="0" smtClean="0">
              <a:solidFill>
                <a:schemeClr val="tx1"/>
              </a:solidFill>
            </a:endParaRPr>
          </a:p>
          <a:p>
            <a:pPr marL="457200" lvl="1" indent="0">
              <a:spcBef>
                <a:spcPts val="0"/>
              </a:spcBef>
              <a:spcAft>
                <a:spcPts val="600"/>
              </a:spcAft>
              <a:buNone/>
            </a:pPr>
            <a:endParaRPr lang="en-US" sz="1800" dirty="0" smtClean="0">
              <a:solidFill>
                <a:schemeClr val="tx1"/>
              </a:solidFill>
            </a:endParaRPr>
          </a:p>
          <a:p>
            <a:pPr marL="57150" indent="0" algn="ctr">
              <a:spcBef>
                <a:spcPts val="0"/>
              </a:spcBef>
              <a:spcAft>
                <a:spcPts val="600"/>
              </a:spcAft>
              <a:buNone/>
            </a:pPr>
            <a:r>
              <a:rPr lang="en-US" sz="1800" b="1" dirty="0"/>
              <a:t>Examiners should fill out </a:t>
            </a:r>
            <a:r>
              <a:rPr lang="en-US" sz="1800" b="1" dirty="0" smtClean="0"/>
              <a:t>the suggestion portion of </a:t>
            </a:r>
            <a:r>
              <a:rPr lang="en-US" sz="1800" b="1" dirty="0"/>
              <a:t>the blank worksheet </a:t>
            </a:r>
            <a:endParaRPr lang="en-US" sz="1800" dirty="0">
              <a:solidFill>
                <a:schemeClr val="tx1"/>
              </a:solidFill>
            </a:endParaRPr>
          </a:p>
        </p:txBody>
      </p:sp>
      <p:sp>
        <p:nvSpPr>
          <p:cNvPr id="7" name="Slide Number Placeholder 4"/>
          <p:cNvSpPr>
            <a:spLocks noGrp="1"/>
          </p:cNvSpPr>
          <p:nvPr>
            <p:ph type="sldNum" sz="quarter" idx="12"/>
          </p:nvPr>
        </p:nvSpPr>
        <p:spPr>
          <a:xfrm>
            <a:off x="6901552" y="5297488"/>
            <a:ext cx="2133600" cy="303212"/>
          </a:xfrm>
        </p:spPr>
        <p:txBody>
          <a:bodyPr/>
          <a:lstStyle/>
          <a:p>
            <a:pPr>
              <a:defRPr/>
            </a:pPr>
            <a:fld id="{BC4159B3-4444-4275-B4F5-D72AAF7C194C}" type="slidenum">
              <a:rPr lang="en-US" smtClean="0"/>
              <a:t>30</a:t>
            </a:fld>
            <a:endParaRPr lang="en-US" dirty="0"/>
          </a:p>
        </p:txBody>
      </p:sp>
    </p:spTree>
    <p:extLst>
      <p:ext uri="{BB962C8B-B14F-4D97-AF65-F5344CB8AC3E}">
        <p14:creationId xmlns:p14="http://schemas.microsoft.com/office/powerpoint/2010/main" val="149141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Claim Amendments</a:t>
            </a:r>
            <a:endParaRPr lang="en-US" dirty="0"/>
          </a:p>
        </p:txBody>
      </p:sp>
      <p:sp>
        <p:nvSpPr>
          <p:cNvPr id="3" name="Content Placeholder 2"/>
          <p:cNvSpPr>
            <a:spLocks noGrp="1"/>
          </p:cNvSpPr>
          <p:nvPr>
            <p:ph idx="1"/>
          </p:nvPr>
        </p:nvSpPr>
        <p:spPr/>
        <p:txBody>
          <a:bodyPr>
            <a:noAutofit/>
          </a:bodyPr>
          <a:lstStyle/>
          <a:p>
            <a:r>
              <a:rPr lang="en-US" sz="2400" dirty="0" smtClean="0"/>
              <a:t>The following slides walk through two different ways in which claim 2 could be amended in response to the rejection </a:t>
            </a:r>
            <a:r>
              <a:rPr lang="en-US" sz="2400" dirty="0"/>
              <a:t>under § </a:t>
            </a:r>
            <a:r>
              <a:rPr lang="en-US" sz="2400" dirty="0" smtClean="0"/>
              <a:t>101</a:t>
            </a:r>
          </a:p>
          <a:p>
            <a:pPr lvl="1"/>
            <a:r>
              <a:rPr lang="en-US" sz="2000" dirty="0" smtClean="0"/>
              <a:t>For purposes of consistency, the following claims are numbered the same as in the published examples</a:t>
            </a:r>
          </a:p>
          <a:p>
            <a:pPr lvl="1"/>
            <a:r>
              <a:rPr lang="en-US" sz="2000" dirty="0" smtClean="0"/>
              <a:t>Differences in language between the following claims and rejected claim 2 are shown as if the claims had been amended</a:t>
            </a:r>
          </a:p>
          <a:p>
            <a:r>
              <a:rPr lang="en-US" sz="2400" dirty="0"/>
              <a:t>Examiners should use a new “generic” worksheet with </a:t>
            </a:r>
            <a:r>
              <a:rPr lang="en-US" sz="2400" dirty="0" smtClean="0"/>
              <a:t>each claim</a:t>
            </a:r>
            <a:endParaRPr lang="en-US" sz="2400" dirty="0"/>
          </a:p>
        </p:txBody>
      </p:sp>
      <p:sp>
        <p:nvSpPr>
          <p:cNvPr id="6" name="Slide Number Placeholder 5"/>
          <p:cNvSpPr>
            <a:spLocks noGrp="1"/>
          </p:cNvSpPr>
          <p:nvPr>
            <p:ph type="sldNum" sz="quarter" idx="12"/>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1556456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2152650" y="4554485"/>
            <a:ext cx="4838700" cy="894609"/>
          </a:xfrm>
          <a:prstGeom prst="rect">
            <a:avLst/>
          </a:prstGeom>
          <a:solidFill>
            <a:srgbClr val="FFF3F3"/>
          </a:solidFill>
          <a:ln>
            <a:solidFill>
              <a:srgbClr val="C00000"/>
            </a:solidFill>
          </a:ln>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400" dirty="0" smtClean="0"/>
          </a:p>
        </p:txBody>
      </p:sp>
      <p:sp>
        <p:nvSpPr>
          <p:cNvPr id="5" name="Title 1"/>
          <p:cNvSpPr>
            <a:spLocks noGrp="1"/>
          </p:cNvSpPr>
          <p:nvPr>
            <p:ph type="title"/>
          </p:nvPr>
        </p:nvSpPr>
        <p:spPr/>
        <p:txBody>
          <a:bodyPr>
            <a:noAutofit/>
          </a:bodyPr>
          <a:lstStyle/>
          <a:p>
            <a:pPr algn="ctr"/>
            <a:r>
              <a:rPr lang="en-US" sz="2800" dirty="0" smtClean="0"/>
              <a:t>Claim 3</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2000" dirty="0" smtClean="0"/>
              <a:t>3.</a:t>
            </a:r>
            <a:r>
              <a:rPr lang="en-US" sz="2000" dirty="0"/>
              <a:t>	</a:t>
            </a:r>
            <a:r>
              <a:rPr lang="en-US" sz="2000" dirty="0" smtClean="0"/>
              <a:t>A </a:t>
            </a:r>
            <a:r>
              <a:rPr lang="en-US" sz="2000" dirty="0"/>
              <a:t>method of diagnosing </a:t>
            </a:r>
            <a:r>
              <a:rPr lang="en-US" sz="2000" dirty="0" err="1"/>
              <a:t>julitis</a:t>
            </a:r>
            <a:r>
              <a:rPr lang="en-US" sz="2000" dirty="0"/>
              <a:t> in a patient, said method comprising:</a:t>
            </a:r>
          </a:p>
          <a:p>
            <a:pPr marL="457200" indent="-457200">
              <a:buFont typeface="+mj-lt"/>
              <a:buAutoNum type="alphaLcPeriod"/>
            </a:pPr>
            <a:r>
              <a:rPr lang="en-US" sz="2000" dirty="0" smtClean="0"/>
              <a:t>obtaining </a:t>
            </a:r>
            <a:r>
              <a:rPr lang="en-US" sz="2000" dirty="0"/>
              <a:t>a plasma sample from a human patient; </a:t>
            </a:r>
          </a:p>
          <a:p>
            <a:pPr marL="457200" indent="-457200">
              <a:buFont typeface="+mj-lt"/>
              <a:buAutoNum type="alphaLcPeriod"/>
            </a:pPr>
            <a:r>
              <a:rPr lang="en-US" sz="2000" dirty="0" smtClean="0"/>
              <a:t>detecting </a:t>
            </a:r>
            <a:r>
              <a:rPr lang="en-US" sz="2000" dirty="0"/>
              <a:t>whether JUL-1 is present in the plasma sample by contacting the plasma sample with </a:t>
            </a:r>
            <a:r>
              <a:rPr lang="en-US" sz="2000" b="1" dirty="0" smtClean="0"/>
              <a:t>[[</a:t>
            </a:r>
            <a:r>
              <a:rPr lang="en-US" sz="2000" dirty="0" smtClean="0"/>
              <a:t>an</a:t>
            </a:r>
            <a:r>
              <a:rPr lang="en-US" sz="2000" b="1" dirty="0" smtClean="0"/>
              <a:t>]]</a:t>
            </a:r>
            <a:r>
              <a:rPr lang="en-US" sz="2000" dirty="0" smtClean="0"/>
              <a:t> </a:t>
            </a:r>
            <a:r>
              <a:rPr lang="en-US" sz="2000" b="1" u="sng" dirty="0" smtClean="0"/>
              <a:t>a porcine</a:t>
            </a:r>
            <a:r>
              <a:rPr lang="en-US" sz="2000" b="1" dirty="0" smtClean="0"/>
              <a:t> </a:t>
            </a:r>
            <a:r>
              <a:rPr lang="en-US" sz="2000" dirty="0" smtClean="0"/>
              <a:t>anti-JUL-1 antibody </a:t>
            </a:r>
            <a:r>
              <a:rPr lang="en-US" sz="2000" dirty="0"/>
              <a:t>and detecting binding between JUL-1 and the </a:t>
            </a:r>
            <a:r>
              <a:rPr lang="en-US" sz="2000" b="1" u="sng" dirty="0"/>
              <a:t>porcine </a:t>
            </a:r>
            <a:r>
              <a:rPr lang="en-US" sz="2000" dirty="0" smtClean="0"/>
              <a:t>antibody</a:t>
            </a:r>
            <a:r>
              <a:rPr lang="en-US" sz="2000" dirty="0"/>
              <a:t>; and</a:t>
            </a:r>
          </a:p>
          <a:p>
            <a:pPr marL="457200" indent="-457200">
              <a:buFont typeface="+mj-lt"/>
              <a:buAutoNum type="alphaLcPeriod"/>
            </a:pPr>
            <a:r>
              <a:rPr lang="en-US" sz="2000" dirty="0" smtClean="0"/>
              <a:t>diagnosing </a:t>
            </a:r>
            <a:r>
              <a:rPr lang="en-US" sz="2000" dirty="0"/>
              <a:t>the patient with </a:t>
            </a:r>
            <a:r>
              <a:rPr lang="en-US" sz="2000" dirty="0" err="1"/>
              <a:t>julitis</a:t>
            </a:r>
            <a:r>
              <a:rPr lang="en-US" sz="2000" dirty="0"/>
              <a:t> when the presence of JUL-1 in the plasma sample is detected</a:t>
            </a:r>
            <a:r>
              <a:rPr lang="en-US" sz="2000" dirty="0" smtClean="0"/>
              <a:t>.</a:t>
            </a:r>
          </a:p>
          <a:p>
            <a:pPr marL="457200" indent="-457200">
              <a:buFont typeface="+mj-lt"/>
              <a:buAutoNum type="alphaLcPeriod"/>
            </a:pPr>
            <a:endParaRPr lang="en-US" sz="2000" dirty="0"/>
          </a:p>
          <a:p>
            <a:pPr marL="0" indent="0" algn="ctr">
              <a:buNone/>
            </a:pPr>
            <a:r>
              <a:rPr lang="en-US" sz="1800" b="1" dirty="0"/>
              <a:t>Note: Claim 3 is marked-up as if it were an </a:t>
            </a:r>
            <a:r>
              <a:rPr lang="en-US" sz="1800" b="1" dirty="0" smtClean="0"/>
              <a:t/>
            </a:r>
            <a:br>
              <a:rPr lang="en-US" sz="1800" b="1" dirty="0" smtClean="0"/>
            </a:br>
            <a:r>
              <a:rPr lang="en-US" sz="1800" b="1" dirty="0" smtClean="0"/>
              <a:t>amended </a:t>
            </a:r>
            <a:r>
              <a:rPr lang="en-US" sz="1800" b="1" dirty="0"/>
              <a:t>version </a:t>
            </a:r>
            <a:r>
              <a:rPr lang="en-US" sz="1800" b="1" dirty="0" smtClean="0"/>
              <a:t>of </a:t>
            </a:r>
            <a:r>
              <a:rPr lang="en-US" sz="1800" b="1" dirty="0"/>
              <a:t>claim 2. </a:t>
            </a: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32</a:t>
            </a:fld>
            <a:endParaRPr lang="en-US" dirty="0"/>
          </a:p>
        </p:txBody>
      </p:sp>
    </p:spTree>
    <p:extLst>
      <p:ext uri="{BB962C8B-B14F-4D97-AF65-F5344CB8AC3E}">
        <p14:creationId xmlns:p14="http://schemas.microsoft.com/office/powerpoint/2010/main" val="110339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048824" y="4792749"/>
            <a:ext cx="7010653"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Sections I and 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perform the following analysis:</a:t>
            </a:r>
          </a:p>
          <a:p>
            <a:pPr lvl="1">
              <a:spcBef>
                <a:spcPts val="0"/>
              </a:spcBef>
              <a:spcAft>
                <a:spcPts val="600"/>
              </a:spcAft>
            </a:pPr>
            <a:r>
              <a:rPr lang="en-US" dirty="0"/>
              <a:t>Determine </a:t>
            </a:r>
            <a:r>
              <a:rPr lang="en-US" dirty="0" smtClean="0"/>
              <a:t>whether the amended claim has the same or a different broadest </a:t>
            </a:r>
            <a:r>
              <a:rPr lang="en-US" dirty="0"/>
              <a:t>reasonable interpretation (BRI</a:t>
            </a:r>
            <a:r>
              <a:rPr lang="en-US" dirty="0" smtClean="0"/>
              <a:t>) as original claim 2</a:t>
            </a:r>
            <a:endParaRPr lang="en-US" dirty="0"/>
          </a:p>
          <a:p>
            <a:pPr lvl="1">
              <a:spcBef>
                <a:spcPts val="0"/>
              </a:spcBef>
              <a:spcAft>
                <a:spcPts val="600"/>
              </a:spcAft>
            </a:pPr>
            <a:r>
              <a:rPr lang="en-US" dirty="0" smtClean="0"/>
              <a:t>Determine whether the amended claim still falls within the same statutory category as original claim 2 (Step 1)</a:t>
            </a:r>
            <a:endParaRPr lang="en-US" sz="1800" dirty="0" smtClean="0"/>
          </a:p>
          <a:p>
            <a:pPr marL="0" lvl="2" indent="0">
              <a:spcBef>
                <a:spcPts val="0"/>
              </a:spcBef>
              <a:spcAft>
                <a:spcPts val="600"/>
              </a:spcAft>
              <a:buNone/>
            </a:pPr>
            <a:endParaRPr lang="en-US" sz="1800" dirty="0" smtClean="0"/>
          </a:p>
          <a:p>
            <a:pPr marL="0" lvl="2" indent="0" algn="ctr">
              <a:spcBef>
                <a:spcPts val="0"/>
              </a:spcBef>
              <a:spcAft>
                <a:spcPts val="600"/>
              </a:spcAft>
              <a:buNone/>
            </a:pPr>
            <a:r>
              <a:rPr lang="en-US" sz="1800" b="1" dirty="0" smtClean="0"/>
              <a:t>Examiners should fill out Sections I &amp; II of the blank worksheet</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33</a:t>
            </a:fld>
            <a:endParaRPr lang="en-US" dirty="0"/>
          </a:p>
        </p:txBody>
      </p:sp>
    </p:spTree>
    <p:extLst>
      <p:ext uri="{BB962C8B-B14F-4D97-AF65-F5344CB8AC3E}">
        <p14:creationId xmlns:p14="http://schemas.microsoft.com/office/powerpoint/2010/main" val="160996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Applicant’s Invention Is Still Claimed Within A </a:t>
            </a:r>
            <a:r>
              <a:rPr lang="en-US" dirty="0"/>
              <a:t>Statutory Category (Step 1: YES)</a:t>
            </a:r>
          </a:p>
        </p:txBody>
      </p:sp>
      <p:sp>
        <p:nvSpPr>
          <p:cNvPr id="2" name="Content Placeholder 1"/>
          <p:cNvSpPr>
            <a:spLocks noGrp="1"/>
          </p:cNvSpPr>
          <p:nvPr>
            <p:ph idx="1"/>
          </p:nvPr>
        </p:nvSpPr>
        <p:spPr>
          <a:xfrm>
            <a:off x="457200" y="1657350"/>
            <a:ext cx="8229600" cy="3138223"/>
          </a:xfrm>
        </p:spPr>
        <p:txBody>
          <a:bodyPr>
            <a:noAutofit/>
          </a:bodyPr>
          <a:lstStyle/>
          <a:p>
            <a:pPr>
              <a:spcBef>
                <a:spcPts val="0"/>
              </a:spcBef>
              <a:spcAft>
                <a:spcPts val="600"/>
              </a:spcAft>
            </a:pPr>
            <a:r>
              <a:rPr lang="en-US" sz="2400" dirty="0" smtClean="0"/>
              <a:t>The amended claim is still to a </a:t>
            </a:r>
            <a:r>
              <a:rPr lang="en-US" sz="2400" dirty="0"/>
              <a:t>method of diagnosing </a:t>
            </a:r>
            <a:r>
              <a:rPr lang="en-US" sz="2400" dirty="0" err="1" smtClean="0"/>
              <a:t>julitis</a:t>
            </a:r>
            <a:r>
              <a:rPr lang="en-US" sz="2400" dirty="0" smtClean="0"/>
              <a:t> using </a:t>
            </a:r>
            <a:r>
              <a:rPr lang="en-US" sz="2400" dirty="0"/>
              <a:t>anti-JUL-1 </a:t>
            </a:r>
            <a:r>
              <a:rPr lang="en-US" sz="2400" dirty="0" smtClean="0"/>
              <a:t>antibodies, however the claim is now limited to using porcine antibodies in the immunoassay.</a:t>
            </a:r>
          </a:p>
          <a:p>
            <a:pPr>
              <a:spcBef>
                <a:spcPts val="0"/>
              </a:spcBef>
              <a:spcAft>
                <a:spcPts val="600"/>
              </a:spcAft>
            </a:pPr>
            <a:r>
              <a:rPr lang="en-US" sz="2400" dirty="0" smtClean="0"/>
              <a:t>The amended claim is still to a process.</a:t>
            </a:r>
          </a:p>
          <a:p>
            <a:pPr marL="0" lvl="2" indent="0">
              <a:spcBef>
                <a:spcPts val="0"/>
              </a:spcBef>
              <a:spcAft>
                <a:spcPts val="600"/>
              </a:spcAft>
              <a:buNone/>
            </a:pP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34</a:t>
            </a:fld>
            <a:endParaRPr lang="en-US" dirty="0"/>
          </a:p>
        </p:txBody>
      </p:sp>
    </p:spTree>
    <p:extLst>
      <p:ext uri="{BB962C8B-B14F-4D97-AF65-F5344CB8AC3E}">
        <p14:creationId xmlns:p14="http://schemas.microsoft.com/office/powerpoint/2010/main" val="138001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457200" y="3902152"/>
            <a:ext cx="8229600" cy="1225217"/>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 III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evaluate whether the amendments have affected the Step 2A analysis</a:t>
            </a:r>
          </a:p>
          <a:p>
            <a:pPr lvl="1">
              <a:spcBef>
                <a:spcPts val="0"/>
              </a:spcBef>
              <a:spcAft>
                <a:spcPts val="600"/>
              </a:spcAft>
            </a:pPr>
            <a:r>
              <a:rPr lang="en-US" sz="2000" dirty="0" smtClean="0"/>
              <a:t>Does the amended claim recite the same judicial exception as original claim 2?</a:t>
            </a:r>
          </a:p>
          <a:p>
            <a:pPr lvl="1">
              <a:spcBef>
                <a:spcPts val="0"/>
              </a:spcBef>
              <a:spcAft>
                <a:spcPts val="600"/>
              </a:spcAft>
            </a:pPr>
            <a:r>
              <a:rPr lang="en-US" sz="2000" dirty="0" smtClean="0"/>
              <a:t>Does the amended claim recite additional judicial exceptions that were not in original claim 2?</a:t>
            </a:r>
            <a:endParaRPr lang="en-US" sz="1600" dirty="0" smtClean="0"/>
          </a:p>
          <a:p>
            <a:pPr marL="0" lvl="2" indent="0">
              <a:spcBef>
                <a:spcPts val="0"/>
              </a:spcBef>
              <a:spcAft>
                <a:spcPts val="600"/>
              </a:spcAft>
              <a:buNone/>
            </a:pPr>
            <a:endParaRPr lang="en-US" sz="1800" dirty="0" smtClean="0"/>
          </a:p>
          <a:p>
            <a:pPr marL="0" indent="0" algn="ctr">
              <a:buNone/>
            </a:pPr>
            <a:r>
              <a:rPr lang="en-US" sz="1800" b="1" dirty="0"/>
              <a:t>Examiners should fill out Section III of the blank worksheet </a:t>
            </a:r>
            <a:br>
              <a:rPr lang="en-US" sz="1800" b="1" dirty="0"/>
            </a:br>
            <a:r>
              <a:rPr lang="en-US" sz="1800" b="1" dirty="0"/>
              <a:t>by indicating which limitation of the </a:t>
            </a:r>
            <a:r>
              <a:rPr lang="en-US" sz="1800" b="1" dirty="0" smtClean="0"/>
              <a:t>claim sets </a:t>
            </a:r>
            <a:r>
              <a:rPr lang="en-US" sz="1800" b="1" dirty="0"/>
              <a:t>forth or describes a judicial </a:t>
            </a:r>
            <a:r>
              <a:rPr lang="en-US" sz="1800" b="1" dirty="0" smtClean="0"/>
              <a:t>exception, and why that limitation is considered a judicial exception</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35</a:t>
            </a:fld>
            <a:endParaRPr lang="en-US" dirty="0"/>
          </a:p>
        </p:txBody>
      </p:sp>
    </p:spTree>
    <p:extLst>
      <p:ext uri="{BB962C8B-B14F-4D97-AF65-F5344CB8AC3E}">
        <p14:creationId xmlns:p14="http://schemas.microsoft.com/office/powerpoint/2010/main" val="267670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Is Directed To A </a:t>
            </a:r>
            <a:br>
              <a:rPr lang="en-US" dirty="0" smtClean="0"/>
            </a:br>
            <a:r>
              <a:rPr lang="en-US" dirty="0" smtClean="0"/>
              <a:t>Judicial Exception (Step 2A: YES)</a:t>
            </a:r>
            <a:endParaRPr lang="en-US" dirty="0"/>
          </a:p>
        </p:txBody>
      </p:sp>
      <p:sp>
        <p:nvSpPr>
          <p:cNvPr id="2" name="Content Placeholder 1"/>
          <p:cNvSpPr>
            <a:spLocks noGrp="1"/>
          </p:cNvSpPr>
          <p:nvPr>
            <p:ph idx="1"/>
          </p:nvPr>
        </p:nvSpPr>
        <p:spPr>
          <a:xfrm>
            <a:off x="457200" y="1619250"/>
            <a:ext cx="8229600" cy="3176323"/>
          </a:xfrm>
        </p:spPr>
        <p:txBody>
          <a:bodyPr>
            <a:noAutofit/>
          </a:bodyPr>
          <a:lstStyle/>
          <a:p>
            <a:pPr>
              <a:spcBef>
                <a:spcPts val="0"/>
              </a:spcBef>
              <a:spcAft>
                <a:spcPts val="600"/>
              </a:spcAft>
            </a:pPr>
            <a:r>
              <a:rPr lang="en-US" sz="2400" dirty="0" smtClean="0"/>
              <a:t>The amended claim recites </a:t>
            </a:r>
            <a:r>
              <a:rPr lang="en-US" sz="2400" dirty="0"/>
              <a:t>the same correlation and critical thinking step (step c) as claim </a:t>
            </a:r>
            <a:r>
              <a:rPr lang="en-US" sz="2400" dirty="0" smtClean="0"/>
              <a:t>2, </a:t>
            </a:r>
            <a:r>
              <a:rPr lang="en-US" sz="2400" dirty="0"/>
              <a:t>which as explained above is a law of nature and/or an abstract </a:t>
            </a:r>
            <a:r>
              <a:rPr lang="en-US" sz="2400" dirty="0" smtClean="0"/>
              <a:t>idea.</a:t>
            </a:r>
          </a:p>
          <a:p>
            <a:pPr>
              <a:spcBef>
                <a:spcPts val="0"/>
              </a:spcBef>
              <a:spcAft>
                <a:spcPts val="600"/>
              </a:spcAft>
            </a:pPr>
            <a:r>
              <a:rPr lang="en-US" sz="2400" dirty="0" smtClean="0"/>
              <a:t>Thus, the amended claim is still directed to a judicial exception.</a:t>
            </a: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36</a:t>
            </a:fld>
            <a:endParaRPr lang="en-US" dirty="0"/>
          </a:p>
        </p:txBody>
      </p:sp>
    </p:spTree>
    <p:extLst>
      <p:ext uri="{BB962C8B-B14F-4D97-AF65-F5344CB8AC3E}">
        <p14:creationId xmlns:p14="http://schemas.microsoft.com/office/powerpoint/2010/main" val="42387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870858" y="4452261"/>
            <a:ext cx="7434942" cy="1251856"/>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p:txBody>
          <a:bodyPr>
            <a:noAutofit/>
          </a:bodyPr>
          <a:lstStyle/>
          <a:p>
            <a:r>
              <a:rPr lang="en-US" dirty="0"/>
              <a:t>Worksheet Section </a:t>
            </a:r>
            <a:r>
              <a:rPr lang="en-US" dirty="0" smtClean="0"/>
              <a:t>IV:</a:t>
            </a:r>
            <a:br>
              <a:rPr lang="en-US" dirty="0" smtClean="0"/>
            </a:br>
            <a:r>
              <a:rPr lang="en-US" dirty="0" smtClean="0"/>
              <a:t>Identify The Additional Elements</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2000" dirty="0" smtClean="0"/>
              <a:t>3.</a:t>
            </a:r>
            <a:r>
              <a:rPr lang="en-US" sz="2000" dirty="0"/>
              <a:t>	</a:t>
            </a:r>
            <a:r>
              <a:rPr lang="en-US" sz="2000" dirty="0" smtClean="0"/>
              <a:t>A </a:t>
            </a:r>
            <a:r>
              <a:rPr lang="en-US" sz="2000" dirty="0"/>
              <a:t>method of diagnosing </a:t>
            </a:r>
            <a:r>
              <a:rPr lang="en-US" sz="2000" dirty="0" err="1"/>
              <a:t>julitis</a:t>
            </a:r>
            <a:r>
              <a:rPr lang="en-US" sz="2000" dirty="0"/>
              <a:t> in a patient, said method comprising:</a:t>
            </a:r>
          </a:p>
          <a:p>
            <a:pPr marL="457200" indent="-457200">
              <a:buFont typeface="+mj-lt"/>
              <a:buAutoNum type="alphaLcPeriod"/>
            </a:pPr>
            <a:r>
              <a:rPr lang="en-US" sz="2000" dirty="0" smtClean="0"/>
              <a:t>obtaining </a:t>
            </a:r>
            <a:r>
              <a:rPr lang="en-US" sz="2000" dirty="0"/>
              <a:t>a plasma sample from a human patient; </a:t>
            </a:r>
          </a:p>
          <a:p>
            <a:pPr marL="457200" indent="-457200">
              <a:buFont typeface="+mj-lt"/>
              <a:buAutoNum type="alphaLcPeriod"/>
            </a:pPr>
            <a:r>
              <a:rPr lang="en-US" sz="2000" dirty="0" smtClean="0"/>
              <a:t>detecting </a:t>
            </a:r>
            <a:r>
              <a:rPr lang="en-US" sz="2000" dirty="0"/>
              <a:t>whether JUL-1 is present in the plasma sample by contacting the plasma sample with </a:t>
            </a:r>
            <a:r>
              <a:rPr lang="en-US" sz="2000" b="1" dirty="0" smtClean="0"/>
              <a:t>[[</a:t>
            </a:r>
            <a:r>
              <a:rPr lang="en-US" sz="2000" dirty="0" smtClean="0"/>
              <a:t>an</a:t>
            </a:r>
            <a:r>
              <a:rPr lang="en-US" sz="2000" b="1" dirty="0" smtClean="0"/>
              <a:t>]]</a:t>
            </a:r>
            <a:r>
              <a:rPr lang="en-US" sz="2000" dirty="0" smtClean="0"/>
              <a:t> </a:t>
            </a:r>
            <a:r>
              <a:rPr lang="en-US" sz="2000" b="1" u="sng" dirty="0" smtClean="0"/>
              <a:t>a porcine</a:t>
            </a:r>
            <a:r>
              <a:rPr lang="en-US" sz="2000" b="1" dirty="0" smtClean="0"/>
              <a:t> </a:t>
            </a:r>
            <a:r>
              <a:rPr lang="en-US" sz="2000" dirty="0" smtClean="0"/>
              <a:t>anti-JUL-1 antibody </a:t>
            </a:r>
            <a:r>
              <a:rPr lang="en-US" sz="2000" dirty="0"/>
              <a:t>and detecting binding between JUL-1 and the </a:t>
            </a:r>
            <a:r>
              <a:rPr lang="en-US" sz="2000" b="1" u="sng" dirty="0"/>
              <a:t>porcine </a:t>
            </a:r>
            <a:r>
              <a:rPr lang="en-US" sz="2000" dirty="0" smtClean="0"/>
              <a:t>antibody</a:t>
            </a:r>
            <a:r>
              <a:rPr lang="en-US" sz="2000" dirty="0"/>
              <a:t>; and</a:t>
            </a:r>
          </a:p>
          <a:p>
            <a:pPr marL="457200" indent="-457200">
              <a:buFont typeface="+mj-lt"/>
              <a:buAutoNum type="alphaLcPeriod"/>
            </a:pPr>
            <a:r>
              <a:rPr lang="en-US" sz="2000" dirty="0" smtClean="0"/>
              <a:t>diagnosing </a:t>
            </a:r>
            <a:r>
              <a:rPr lang="en-US" sz="2000" dirty="0"/>
              <a:t>the patient with </a:t>
            </a:r>
            <a:r>
              <a:rPr lang="en-US" sz="2000" dirty="0" err="1"/>
              <a:t>julitis</a:t>
            </a:r>
            <a:r>
              <a:rPr lang="en-US" sz="2000" dirty="0"/>
              <a:t> when the presence of JUL-1 in the plasma sample is detected</a:t>
            </a:r>
            <a:r>
              <a:rPr lang="en-US" sz="2000" dirty="0" smtClean="0"/>
              <a:t>.</a:t>
            </a:r>
          </a:p>
          <a:p>
            <a:pPr marL="0" indent="0">
              <a:buNone/>
            </a:pPr>
            <a:endParaRPr lang="en-US" sz="1800" dirty="0" smtClean="0"/>
          </a:p>
          <a:p>
            <a:pPr marL="0" indent="0" algn="ctr">
              <a:buNone/>
            </a:pPr>
            <a:r>
              <a:rPr lang="en-US" sz="1800" b="1" dirty="0"/>
              <a:t>Examiners should fill out Section IV.A of the blank worksheet </a:t>
            </a:r>
            <a:br>
              <a:rPr lang="en-US" sz="1800" b="1" dirty="0"/>
            </a:br>
            <a:r>
              <a:rPr lang="en-US" sz="1800" b="1" dirty="0"/>
              <a:t>by identifying any additional elements (features/limitations/steps) </a:t>
            </a:r>
            <a:br>
              <a:rPr lang="en-US" sz="1800" b="1" dirty="0"/>
            </a:br>
            <a:r>
              <a:rPr lang="en-US" sz="1800" b="1" dirty="0"/>
              <a:t>recited in the claim beyond the </a:t>
            </a:r>
            <a:r>
              <a:rPr lang="en-US" sz="1800" b="1" dirty="0" smtClean="0"/>
              <a:t>exception</a:t>
            </a:r>
            <a:endParaRPr lang="en-US" sz="1800" b="1" dirty="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37</a:t>
            </a:fld>
            <a:endParaRPr lang="en-US" dirty="0"/>
          </a:p>
        </p:txBody>
      </p:sp>
    </p:spTree>
    <p:extLst>
      <p:ext uri="{BB962C8B-B14F-4D97-AF65-F5344CB8AC3E}">
        <p14:creationId xmlns:p14="http://schemas.microsoft.com/office/powerpoint/2010/main" val="3122694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208314" y="4952832"/>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Do The Additional Elements Amount To Significantly More?</a:t>
            </a:r>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The amended claim recites two additional elements: </a:t>
            </a:r>
          </a:p>
          <a:p>
            <a:pPr lvl="1">
              <a:spcBef>
                <a:spcPts val="0"/>
              </a:spcBef>
              <a:spcAft>
                <a:spcPts val="600"/>
              </a:spcAft>
            </a:pPr>
            <a:r>
              <a:rPr lang="en-US" sz="2000" dirty="0" smtClean="0"/>
              <a:t>obtaining </a:t>
            </a:r>
            <a:r>
              <a:rPr lang="en-US" sz="2000" dirty="0"/>
              <a:t>a plasma sample from a human patient (step a) </a:t>
            </a:r>
          </a:p>
          <a:p>
            <a:pPr lvl="1">
              <a:spcBef>
                <a:spcPts val="0"/>
              </a:spcBef>
              <a:spcAft>
                <a:spcPts val="600"/>
              </a:spcAft>
            </a:pPr>
            <a:r>
              <a:rPr lang="en-US" sz="2000" dirty="0"/>
              <a:t>detecting whether JUL-1 is present in the plasma sample by contacting the plasma sample with </a:t>
            </a:r>
            <a:r>
              <a:rPr lang="en-US" sz="2000" dirty="0" smtClean="0"/>
              <a:t>a </a:t>
            </a:r>
            <a:r>
              <a:rPr lang="en-US" sz="2000" b="1" i="1" dirty="0" smtClean="0"/>
              <a:t>porcine</a:t>
            </a:r>
            <a:r>
              <a:rPr lang="en-US" sz="2000" dirty="0" smtClean="0"/>
              <a:t> anti-JUL-1 </a:t>
            </a:r>
            <a:r>
              <a:rPr lang="en-US" sz="2000" dirty="0"/>
              <a:t>antibody and detecting resultant binding between JUL-1 and the </a:t>
            </a:r>
            <a:r>
              <a:rPr lang="en-US" sz="2000" b="1" i="1" dirty="0" smtClean="0"/>
              <a:t>porcine</a:t>
            </a:r>
            <a:r>
              <a:rPr lang="en-US" sz="2000" dirty="0" smtClean="0"/>
              <a:t> antibody </a:t>
            </a:r>
            <a:r>
              <a:rPr lang="en-US" sz="2000" dirty="0"/>
              <a:t>(step b) </a:t>
            </a:r>
          </a:p>
          <a:p>
            <a:pPr>
              <a:spcBef>
                <a:spcPts val="0"/>
              </a:spcBef>
              <a:spcAft>
                <a:spcPts val="600"/>
              </a:spcAft>
            </a:pPr>
            <a:r>
              <a:rPr lang="en-US" sz="2400" dirty="0" smtClean="0"/>
              <a:t>Do the additional elements in the amended claim amount to significantly more, either individually or in combination?</a:t>
            </a:r>
            <a:endParaRPr lang="en-US" sz="2000" dirty="0"/>
          </a:p>
          <a:p>
            <a:pPr>
              <a:spcBef>
                <a:spcPts val="0"/>
              </a:spcBef>
              <a:spcAft>
                <a:spcPts val="600"/>
              </a:spcAft>
            </a:pPr>
            <a:endParaRPr lang="en-US" sz="2000" dirty="0"/>
          </a:p>
          <a:p>
            <a:pPr marL="0" indent="0" algn="ctr">
              <a:spcBef>
                <a:spcPts val="0"/>
              </a:spcBef>
              <a:spcAft>
                <a:spcPts val="600"/>
              </a:spcAft>
              <a:buNone/>
            </a:pPr>
            <a:r>
              <a:rPr lang="en-US" sz="1800" b="1" dirty="0"/>
              <a:t>Examiners should fill out Section IV.B of the blank worksheet </a:t>
            </a:r>
            <a:endParaRPr lang="en-US" sz="1800" i="1" dirty="0" smtClean="0">
              <a:solidFill>
                <a:srgbClr val="FF0000"/>
              </a:solidFill>
            </a:endParaRP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38</a:t>
            </a:fld>
            <a:endParaRPr lang="en-US" dirty="0"/>
          </a:p>
        </p:txBody>
      </p:sp>
    </p:spTree>
    <p:extLst>
      <p:ext uri="{BB962C8B-B14F-4D97-AF65-F5344CB8AC3E}">
        <p14:creationId xmlns:p14="http://schemas.microsoft.com/office/powerpoint/2010/main" val="110766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As A Whole Amounts To Significantly More (Step 2B: YES)</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smtClean="0"/>
              <a:t>Step a </a:t>
            </a:r>
            <a:r>
              <a:rPr lang="en-US" sz="2000" dirty="0"/>
              <a:t>does not </a:t>
            </a:r>
            <a:r>
              <a:rPr lang="en-US" sz="2000" dirty="0" smtClean="0"/>
              <a:t>add </a:t>
            </a:r>
            <a:r>
              <a:rPr lang="en-US" sz="2000" dirty="0"/>
              <a:t>significantly more, for the reasons discussed above for claim 2. </a:t>
            </a:r>
            <a:endParaRPr lang="en-US" sz="2000" dirty="0" smtClean="0"/>
          </a:p>
          <a:p>
            <a:pPr>
              <a:spcBef>
                <a:spcPts val="0"/>
              </a:spcBef>
              <a:spcAft>
                <a:spcPts val="600"/>
              </a:spcAft>
            </a:pPr>
            <a:r>
              <a:rPr lang="en-US" sz="2000" dirty="0" smtClean="0"/>
              <a:t>Step </a:t>
            </a:r>
            <a:r>
              <a:rPr lang="en-US" sz="2000" dirty="0"/>
              <a:t>b, however, </a:t>
            </a:r>
            <a:r>
              <a:rPr lang="en-US" sz="2000" dirty="0" smtClean="0"/>
              <a:t>requires </a:t>
            </a:r>
            <a:r>
              <a:rPr lang="en-US" sz="2000" dirty="0"/>
              <a:t>detecting using a </a:t>
            </a:r>
            <a:r>
              <a:rPr lang="en-US" sz="2000" b="1" i="1" dirty="0"/>
              <a:t>porcine</a:t>
            </a:r>
            <a:r>
              <a:rPr lang="en-US" sz="2000" dirty="0"/>
              <a:t> anti-JUL-1 antibody. </a:t>
            </a:r>
            <a:endParaRPr lang="en-US" sz="2000" dirty="0" smtClean="0"/>
          </a:p>
          <a:p>
            <a:pPr lvl="1">
              <a:spcBef>
                <a:spcPts val="0"/>
              </a:spcBef>
              <a:spcAft>
                <a:spcPts val="600"/>
              </a:spcAft>
            </a:pPr>
            <a:r>
              <a:rPr lang="en-US" sz="1800" dirty="0" smtClean="0"/>
              <a:t>Prior </a:t>
            </a:r>
            <a:r>
              <a:rPr lang="en-US" sz="1800" dirty="0"/>
              <a:t>to applicant’s invention, and at the time the application was filed, </a:t>
            </a:r>
            <a:r>
              <a:rPr lang="en-US" sz="1800" dirty="0" smtClean="0"/>
              <a:t>porcine </a:t>
            </a:r>
            <a:r>
              <a:rPr lang="en-US" sz="1800" dirty="0"/>
              <a:t>antibodies were </a:t>
            </a:r>
            <a:r>
              <a:rPr lang="en-US" sz="1800" u="sng" dirty="0" smtClean="0"/>
              <a:t>not</a:t>
            </a:r>
            <a:r>
              <a:rPr lang="en-US" sz="1800" dirty="0" smtClean="0"/>
              <a:t> routinely </a:t>
            </a:r>
            <a:r>
              <a:rPr lang="en-US" sz="1800" dirty="0"/>
              <a:t>or conventionally used to detect human proteins such as JUL-1. </a:t>
            </a:r>
            <a:r>
              <a:rPr lang="en-US" sz="1800" dirty="0" smtClean="0"/>
              <a:t>Thus</a:t>
            </a:r>
            <a:r>
              <a:rPr lang="en-US" sz="1800" dirty="0"/>
              <a:t>, </a:t>
            </a:r>
            <a:r>
              <a:rPr lang="en-US" sz="1800" dirty="0" smtClean="0"/>
              <a:t>detecting </a:t>
            </a:r>
            <a:r>
              <a:rPr lang="en-US" sz="1800" dirty="0"/>
              <a:t>JUL-1 using a porcine antibody is an unconventional step that is more than a mere instruction to “apply” the correlation and critical thinking step (the exception) using well-understood, routine, </a:t>
            </a:r>
            <a:r>
              <a:rPr lang="en-US" sz="1800" dirty="0" smtClean="0"/>
              <a:t>conventional activity </a:t>
            </a:r>
            <a:r>
              <a:rPr lang="en-US" sz="1800" dirty="0"/>
              <a:t>previously engaged in by scientists in the </a:t>
            </a:r>
            <a:r>
              <a:rPr lang="en-US" sz="1800" dirty="0" smtClean="0"/>
              <a:t>field.  </a:t>
            </a:r>
          </a:p>
          <a:p>
            <a:pPr lvl="1">
              <a:spcBef>
                <a:spcPts val="0"/>
              </a:spcBef>
              <a:spcAft>
                <a:spcPts val="600"/>
              </a:spcAft>
            </a:pPr>
            <a:r>
              <a:rPr lang="en-US" sz="1800" dirty="0" smtClean="0"/>
              <a:t>Whether </a:t>
            </a:r>
            <a:r>
              <a:rPr lang="en-US" sz="1800" dirty="0"/>
              <a:t>taken alone or </a:t>
            </a:r>
            <a:r>
              <a:rPr lang="en-US" sz="1800" dirty="0" smtClean="0"/>
              <a:t>in combination </a:t>
            </a:r>
            <a:r>
              <a:rPr lang="en-US" sz="1800" dirty="0"/>
              <a:t>with </a:t>
            </a:r>
            <a:r>
              <a:rPr lang="en-US" sz="1800" dirty="0" smtClean="0"/>
              <a:t>step a, step b yields </a:t>
            </a:r>
            <a:r>
              <a:rPr lang="en-US" sz="1800" dirty="0"/>
              <a:t>a claim as a whole that amounts to significantly more than the exception </a:t>
            </a:r>
            <a:r>
              <a:rPr lang="en-US" sz="1800" dirty="0" smtClean="0"/>
              <a:t>itself.</a:t>
            </a:r>
            <a:endParaRPr lang="en-US" sz="16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39</a:t>
            </a:fld>
            <a:endParaRPr lang="en-US" dirty="0"/>
          </a:p>
        </p:txBody>
      </p:sp>
    </p:spTree>
    <p:extLst>
      <p:ext uri="{BB962C8B-B14F-4D97-AF65-F5344CB8AC3E}">
        <p14:creationId xmlns:p14="http://schemas.microsoft.com/office/powerpoint/2010/main" val="419946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Worksheets</a:t>
            </a:r>
            <a:endParaRPr lang="en-US" dirty="0"/>
          </a:p>
        </p:txBody>
      </p:sp>
      <p:sp>
        <p:nvSpPr>
          <p:cNvPr id="3" name="Content Placeholder 2"/>
          <p:cNvSpPr>
            <a:spLocks noGrp="1"/>
          </p:cNvSpPr>
          <p:nvPr>
            <p:ph idx="1"/>
          </p:nvPr>
        </p:nvSpPr>
        <p:spPr>
          <a:xfrm>
            <a:off x="3918856" y="1447584"/>
            <a:ext cx="4767943" cy="3347989"/>
          </a:xfrm>
        </p:spPr>
        <p:txBody>
          <a:bodyPr>
            <a:noAutofit/>
          </a:bodyPr>
          <a:lstStyle/>
          <a:p>
            <a:pPr>
              <a:spcAft>
                <a:spcPts val="600"/>
              </a:spcAft>
            </a:pPr>
            <a:r>
              <a:rPr lang="en-US" sz="2000" dirty="0"/>
              <a:t>Each example will step through the analysis using a worksheet and the same set of </a:t>
            </a:r>
            <a:r>
              <a:rPr lang="en-US" sz="2000" dirty="0" smtClean="0"/>
              <a:t>questions:</a:t>
            </a:r>
          </a:p>
          <a:p>
            <a:pPr marL="857250" lvl="1" indent="-400050">
              <a:spcBef>
                <a:spcPts val="1200"/>
              </a:spcBef>
              <a:buFont typeface="+mj-lt"/>
              <a:buAutoNum type="romanUcPeriod"/>
            </a:pPr>
            <a:r>
              <a:rPr lang="en-US" sz="1800" dirty="0" smtClean="0"/>
              <a:t>What did applicant invent?</a:t>
            </a:r>
          </a:p>
          <a:p>
            <a:pPr marL="857250" lvl="1" indent="-400050">
              <a:spcBef>
                <a:spcPts val="1200"/>
              </a:spcBef>
              <a:buFont typeface="+mj-lt"/>
              <a:buAutoNum type="romanUcPeriod"/>
            </a:pPr>
            <a:r>
              <a:rPr lang="en-US" sz="1800" dirty="0" smtClean="0"/>
              <a:t>Does the claimed invention fall within a statutory category (Step 1)?</a:t>
            </a:r>
          </a:p>
          <a:p>
            <a:pPr marL="857250" lvl="1" indent="-400050">
              <a:spcBef>
                <a:spcPts val="1200"/>
              </a:spcBef>
              <a:buFont typeface="+mj-lt"/>
              <a:buAutoNum type="romanUcPeriod"/>
            </a:pPr>
            <a:r>
              <a:rPr lang="en-US" sz="1800" dirty="0" smtClean="0"/>
              <a:t>Is the claim directed to a judicial exception (Step 2A)?</a:t>
            </a:r>
          </a:p>
          <a:p>
            <a:pPr marL="857250" lvl="1" indent="-400050">
              <a:spcBef>
                <a:spcPts val="1200"/>
              </a:spcBef>
              <a:buFont typeface="+mj-lt"/>
              <a:buAutoNum type="romanUcPeriod"/>
            </a:pPr>
            <a:r>
              <a:rPr lang="en-US" sz="1800" dirty="0" smtClean="0"/>
              <a:t>Does the claim as a whole amount to significantly more than the exception (Step 2B)?</a:t>
            </a:r>
            <a:endParaRPr lang="en-US" sz="1800" dirty="0"/>
          </a:p>
        </p:txBody>
      </p:sp>
      <p:sp>
        <p:nvSpPr>
          <p:cNvPr id="6" name="Slide Number Placeholder 5"/>
          <p:cNvSpPr>
            <a:spLocks noGrp="1"/>
          </p:cNvSpPr>
          <p:nvPr>
            <p:ph type="sldNum" sz="quarter" idx="12"/>
          </p:nvPr>
        </p:nvSpPr>
        <p:spPr/>
        <p:txBody>
          <a:bodyPr/>
          <a:lstStyle/>
          <a:p>
            <a:fld id="{92DA454B-C859-4892-B9FA-68B588C9F547}" type="slidenum">
              <a:rPr lang="en-US" smtClean="0"/>
              <a:t>4</a:t>
            </a:fld>
            <a:endParaRPr lang="en-US" dirty="0"/>
          </a:p>
        </p:txBody>
      </p:sp>
      <p:pic>
        <p:nvPicPr>
          <p:cNvPr id="7" name="Picture 6" descr="An image of the first page of the generic Subject Matter Eligibility Worksheet." title="Worksheet"/>
          <p:cNvPicPr>
            <a:picLocks noChangeAspect="1"/>
          </p:cNvPicPr>
          <p:nvPr/>
        </p:nvPicPr>
        <p:blipFill>
          <a:blip r:embed="rId3"/>
          <a:stretch>
            <a:fillRect/>
          </a:stretch>
        </p:blipFill>
        <p:spPr>
          <a:xfrm>
            <a:off x="306579" y="1036638"/>
            <a:ext cx="3590508" cy="4678361"/>
          </a:xfrm>
          <a:prstGeom prst="rect">
            <a:avLst/>
          </a:prstGeom>
        </p:spPr>
      </p:pic>
    </p:spTree>
    <p:extLst>
      <p:ext uri="{BB962C8B-B14F-4D97-AF65-F5344CB8AC3E}">
        <p14:creationId xmlns:p14="http://schemas.microsoft.com/office/powerpoint/2010/main" val="937823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2152650" y="4795785"/>
            <a:ext cx="4838700" cy="804915"/>
          </a:xfrm>
          <a:prstGeom prst="rect">
            <a:avLst/>
          </a:prstGeom>
          <a:solidFill>
            <a:srgbClr val="FFF3F3"/>
          </a:solidFill>
          <a:ln>
            <a:solidFill>
              <a:srgbClr val="C00000"/>
            </a:solidFill>
          </a:ln>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400" dirty="0" smtClean="0"/>
          </a:p>
        </p:txBody>
      </p:sp>
      <p:sp>
        <p:nvSpPr>
          <p:cNvPr id="5" name="Title 1"/>
          <p:cNvSpPr>
            <a:spLocks noGrp="1"/>
          </p:cNvSpPr>
          <p:nvPr>
            <p:ph type="title"/>
          </p:nvPr>
        </p:nvSpPr>
        <p:spPr/>
        <p:txBody>
          <a:bodyPr>
            <a:noAutofit/>
          </a:bodyPr>
          <a:lstStyle/>
          <a:p>
            <a:pPr algn="ctr"/>
            <a:r>
              <a:rPr lang="en-US" sz="2800" dirty="0" smtClean="0"/>
              <a:t>Claim 6</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2000" dirty="0" smtClean="0"/>
              <a:t>6.</a:t>
            </a:r>
            <a:r>
              <a:rPr lang="en-US" sz="2000" dirty="0"/>
              <a:t>	</a:t>
            </a:r>
            <a:r>
              <a:rPr lang="en-US" sz="2000" dirty="0" smtClean="0"/>
              <a:t>A </a:t>
            </a:r>
            <a:r>
              <a:rPr lang="en-US" sz="2000" dirty="0"/>
              <a:t>method of diagnosing </a:t>
            </a:r>
            <a:r>
              <a:rPr lang="en-US" sz="2000" b="1" u="sng" dirty="0" smtClean="0"/>
              <a:t>and treating</a:t>
            </a:r>
            <a:r>
              <a:rPr lang="en-US" sz="2000" b="1" dirty="0" smtClean="0"/>
              <a:t> </a:t>
            </a:r>
            <a:r>
              <a:rPr lang="en-US" sz="2000" dirty="0" err="1" smtClean="0"/>
              <a:t>julitis</a:t>
            </a:r>
            <a:r>
              <a:rPr lang="en-US" sz="2000" dirty="0" smtClean="0"/>
              <a:t> </a:t>
            </a:r>
            <a:r>
              <a:rPr lang="en-US" sz="2000" dirty="0"/>
              <a:t>in a patient, said method comprising:</a:t>
            </a:r>
          </a:p>
          <a:p>
            <a:pPr marL="457200" indent="-457200">
              <a:buFont typeface="+mj-lt"/>
              <a:buAutoNum type="alphaLcPeriod"/>
            </a:pPr>
            <a:r>
              <a:rPr lang="en-US" sz="2000" dirty="0" smtClean="0"/>
              <a:t>obtaining </a:t>
            </a:r>
            <a:r>
              <a:rPr lang="en-US" sz="2000" dirty="0"/>
              <a:t>a plasma sample from a human patient; </a:t>
            </a:r>
          </a:p>
          <a:p>
            <a:pPr marL="457200" indent="-457200">
              <a:buFont typeface="+mj-lt"/>
              <a:buAutoNum type="alphaLcPeriod"/>
            </a:pPr>
            <a:r>
              <a:rPr lang="en-US" sz="2000" dirty="0" smtClean="0"/>
              <a:t>detecting </a:t>
            </a:r>
            <a:r>
              <a:rPr lang="en-US" sz="2000" dirty="0"/>
              <a:t>whether JUL-1 is present in the plasma sample </a:t>
            </a:r>
            <a:r>
              <a:rPr lang="en-US" sz="2000" strike="sngStrike" dirty="0"/>
              <a:t>by contacting the plasma sample with </a:t>
            </a:r>
            <a:r>
              <a:rPr lang="en-US" sz="2000" strike="sngStrike" dirty="0" smtClean="0"/>
              <a:t>an anti-JUL-1 antibody </a:t>
            </a:r>
            <a:r>
              <a:rPr lang="en-US" sz="2000" strike="sngStrike" dirty="0"/>
              <a:t>and detecting binding between JUL-1 and the </a:t>
            </a:r>
            <a:r>
              <a:rPr lang="en-US" sz="2000" strike="sngStrike" dirty="0" smtClean="0"/>
              <a:t>antibody</a:t>
            </a:r>
            <a:r>
              <a:rPr lang="en-US" sz="2000" dirty="0"/>
              <a:t>; </a:t>
            </a:r>
            <a:r>
              <a:rPr lang="en-US" sz="2000" strike="sngStrike" dirty="0" smtClean="0"/>
              <a:t>and</a:t>
            </a:r>
          </a:p>
          <a:p>
            <a:pPr marL="457200" indent="-457200">
              <a:buFont typeface="+mj-lt"/>
              <a:buAutoNum type="alphaLcPeriod"/>
            </a:pPr>
            <a:r>
              <a:rPr lang="en-US" sz="2000" dirty="0" smtClean="0"/>
              <a:t>diagnosing </a:t>
            </a:r>
            <a:r>
              <a:rPr lang="en-US" sz="2000" dirty="0"/>
              <a:t>the patient with </a:t>
            </a:r>
            <a:r>
              <a:rPr lang="en-US" sz="2000" dirty="0" err="1"/>
              <a:t>julitis</a:t>
            </a:r>
            <a:r>
              <a:rPr lang="en-US" sz="2000" dirty="0"/>
              <a:t> when the presence of JUL-1 in the plasma sample is detected; </a:t>
            </a:r>
            <a:r>
              <a:rPr lang="en-US" sz="2000" b="1" u="sng" dirty="0" smtClean="0"/>
              <a:t>and</a:t>
            </a:r>
          </a:p>
          <a:p>
            <a:pPr marL="457200" indent="-457200">
              <a:buFont typeface="+mj-lt"/>
              <a:buAutoNum type="alphaLcPeriod"/>
            </a:pPr>
            <a:r>
              <a:rPr lang="en-US" sz="2000" b="1" u="sng" dirty="0" smtClean="0"/>
              <a:t>administering </a:t>
            </a:r>
            <a:r>
              <a:rPr lang="en-US" sz="2000" b="1" u="sng" dirty="0"/>
              <a:t>an effective amount of anti-tumor necrosis factor (TNF) antibodies to the diagnosed </a:t>
            </a:r>
            <a:r>
              <a:rPr lang="en-US" sz="2000" b="1" u="sng" dirty="0" smtClean="0"/>
              <a:t>patient</a:t>
            </a:r>
            <a:r>
              <a:rPr lang="en-US" sz="2000" dirty="0" smtClean="0"/>
              <a:t>.</a:t>
            </a:r>
            <a:endParaRPr lang="en-US" sz="2000" b="1" u="sng" dirty="0" smtClean="0"/>
          </a:p>
          <a:p>
            <a:pPr marL="0" indent="0" algn="ctr">
              <a:spcBef>
                <a:spcPts val="1800"/>
              </a:spcBef>
              <a:buNone/>
            </a:pPr>
            <a:r>
              <a:rPr lang="en-US" sz="1800" b="1" dirty="0" smtClean="0"/>
              <a:t>Note</a:t>
            </a:r>
            <a:r>
              <a:rPr lang="en-US" sz="1800" b="1" dirty="0"/>
              <a:t>: Claim </a:t>
            </a:r>
            <a:r>
              <a:rPr lang="en-US" sz="1800" b="1" dirty="0" smtClean="0"/>
              <a:t>6 </a:t>
            </a:r>
            <a:r>
              <a:rPr lang="en-US" sz="1800" b="1" dirty="0"/>
              <a:t>is marked-up as if it were an </a:t>
            </a:r>
            <a:r>
              <a:rPr lang="en-US" sz="1800" b="1" dirty="0" smtClean="0"/>
              <a:t/>
            </a:r>
            <a:br>
              <a:rPr lang="en-US" sz="1800" b="1" dirty="0" smtClean="0"/>
            </a:br>
            <a:r>
              <a:rPr lang="en-US" sz="1800" b="1" dirty="0" smtClean="0"/>
              <a:t>amended </a:t>
            </a:r>
            <a:r>
              <a:rPr lang="en-US" sz="1800" b="1" dirty="0"/>
              <a:t>version </a:t>
            </a:r>
            <a:r>
              <a:rPr lang="en-US" sz="1800" b="1" dirty="0" smtClean="0"/>
              <a:t>of </a:t>
            </a:r>
            <a:r>
              <a:rPr lang="en-US" sz="1800" b="1" dirty="0"/>
              <a:t>claim 2. </a:t>
            </a: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40</a:t>
            </a:fld>
            <a:endParaRPr lang="en-US" dirty="0"/>
          </a:p>
        </p:txBody>
      </p:sp>
    </p:spTree>
    <p:extLst>
      <p:ext uri="{BB962C8B-B14F-4D97-AF65-F5344CB8AC3E}">
        <p14:creationId xmlns:p14="http://schemas.microsoft.com/office/powerpoint/2010/main" val="2642155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048824" y="4792749"/>
            <a:ext cx="7010653"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Sections I and 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perform the following analysis:</a:t>
            </a:r>
          </a:p>
          <a:p>
            <a:pPr lvl="1">
              <a:spcBef>
                <a:spcPts val="0"/>
              </a:spcBef>
              <a:spcAft>
                <a:spcPts val="600"/>
              </a:spcAft>
            </a:pPr>
            <a:r>
              <a:rPr lang="en-US" dirty="0"/>
              <a:t>Determine </a:t>
            </a:r>
            <a:r>
              <a:rPr lang="en-US" dirty="0" smtClean="0"/>
              <a:t>whether the amended claim has the same or a different broadest </a:t>
            </a:r>
            <a:r>
              <a:rPr lang="en-US" dirty="0"/>
              <a:t>reasonable interpretation (BRI</a:t>
            </a:r>
            <a:r>
              <a:rPr lang="en-US" dirty="0" smtClean="0"/>
              <a:t>) as original claim 2</a:t>
            </a:r>
            <a:endParaRPr lang="en-US" dirty="0"/>
          </a:p>
          <a:p>
            <a:pPr lvl="1">
              <a:spcBef>
                <a:spcPts val="0"/>
              </a:spcBef>
              <a:spcAft>
                <a:spcPts val="600"/>
              </a:spcAft>
            </a:pPr>
            <a:r>
              <a:rPr lang="en-US" dirty="0" smtClean="0"/>
              <a:t>Determine whether the amended claim still falls within the same statutory category as original claim 2 (Step 1)</a:t>
            </a:r>
            <a:endParaRPr lang="en-US" sz="1800" dirty="0" smtClean="0"/>
          </a:p>
          <a:p>
            <a:pPr marL="0" lvl="2" indent="0">
              <a:spcBef>
                <a:spcPts val="0"/>
              </a:spcBef>
              <a:spcAft>
                <a:spcPts val="600"/>
              </a:spcAft>
              <a:buNone/>
            </a:pPr>
            <a:endParaRPr lang="en-US" sz="1800" dirty="0" smtClean="0"/>
          </a:p>
          <a:p>
            <a:pPr marL="0" lvl="2" indent="0" algn="ctr">
              <a:spcBef>
                <a:spcPts val="0"/>
              </a:spcBef>
              <a:spcAft>
                <a:spcPts val="600"/>
              </a:spcAft>
              <a:buNone/>
            </a:pPr>
            <a:r>
              <a:rPr lang="en-US" sz="1800" b="1" dirty="0" smtClean="0"/>
              <a:t>Examiners should fill out Sections I &amp; II of the blank worksheet</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41</a:t>
            </a:fld>
            <a:endParaRPr lang="en-US" dirty="0"/>
          </a:p>
        </p:txBody>
      </p:sp>
    </p:spTree>
    <p:extLst>
      <p:ext uri="{BB962C8B-B14F-4D97-AF65-F5344CB8AC3E}">
        <p14:creationId xmlns:p14="http://schemas.microsoft.com/office/powerpoint/2010/main" val="28780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Applicant’s Invention Is Still Claimed Within A </a:t>
            </a:r>
            <a:r>
              <a:rPr lang="en-US" dirty="0"/>
              <a:t>Statutory Category (Step 1: YES)</a:t>
            </a:r>
          </a:p>
        </p:txBody>
      </p:sp>
      <p:sp>
        <p:nvSpPr>
          <p:cNvPr id="2" name="Content Placeholder 1"/>
          <p:cNvSpPr>
            <a:spLocks noGrp="1"/>
          </p:cNvSpPr>
          <p:nvPr>
            <p:ph idx="1"/>
          </p:nvPr>
        </p:nvSpPr>
        <p:spPr>
          <a:xfrm>
            <a:off x="457200" y="1685925"/>
            <a:ext cx="8229600" cy="3109648"/>
          </a:xfrm>
        </p:spPr>
        <p:txBody>
          <a:bodyPr>
            <a:noAutofit/>
          </a:bodyPr>
          <a:lstStyle/>
          <a:p>
            <a:pPr>
              <a:spcBef>
                <a:spcPts val="0"/>
              </a:spcBef>
              <a:spcAft>
                <a:spcPts val="600"/>
              </a:spcAft>
            </a:pPr>
            <a:r>
              <a:rPr lang="en-US" sz="2400" dirty="0" smtClean="0"/>
              <a:t>The amended claim is still to a </a:t>
            </a:r>
            <a:r>
              <a:rPr lang="en-US" sz="2400" dirty="0"/>
              <a:t>method of diagnosing </a:t>
            </a:r>
            <a:r>
              <a:rPr lang="en-US" sz="2400" dirty="0" err="1" smtClean="0"/>
              <a:t>julitis</a:t>
            </a:r>
            <a:r>
              <a:rPr lang="en-US" sz="2400" dirty="0" smtClean="0"/>
              <a:t> based on the detection of JUL-1, but now has an altered BRI:</a:t>
            </a:r>
          </a:p>
          <a:p>
            <a:pPr lvl="1">
              <a:spcBef>
                <a:spcPts val="0"/>
              </a:spcBef>
              <a:spcAft>
                <a:spcPts val="600"/>
              </a:spcAft>
            </a:pPr>
            <a:r>
              <a:rPr lang="en-US" sz="2000" dirty="0"/>
              <a:t>t</a:t>
            </a:r>
            <a:r>
              <a:rPr lang="en-US" sz="2000" dirty="0" smtClean="0"/>
              <a:t>he BRI is no longer limited to detection methods using </a:t>
            </a:r>
            <a:r>
              <a:rPr lang="en-US" sz="2000" dirty="0"/>
              <a:t>anti-JUL-1 </a:t>
            </a:r>
            <a:r>
              <a:rPr lang="en-US" sz="2000" dirty="0" smtClean="0"/>
              <a:t>antibodies (step b); and</a:t>
            </a:r>
          </a:p>
          <a:p>
            <a:pPr lvl="1">
              <a:spcBef>
                <a:spcPts val="0"/>
              </a:spcBef>
              <a:spcAft>
                <a:spcPts val="600"/>
              </a:spcAft>
            </a:pPr>
            <a:r>
              <a:rPr lang="en-US" sz="2000" dirty="0" smtClean="0"/>
              <a:t>the BRI now encompasses a step of administering an effective amount of anti-TNF antibodies to the diagnosed patient (step d).</a:t>
            </a:r>
          </a:p>
          <a:p>
            <a:pPr>
              <a:spcBef>
                <a:spcPts val="0"/>
              </a:spcBef>
              <a:spcAft>
                <a:spcPts val="600"/>
              </a:spcAft>
            </a:pPr>
            <a:r>
              <a:rPr lang="en-US" sz="2400" dirty="0" smtClean="0"/>
              <a:t>The amended claim is still to a process.</a:t>
            </a:r>
          </a:p>
          <a:p>
            <a:pPr marL="0" lvl="2" indent="0">
              <a:spcBef>
                <a:spcPts val="0"/>
              </a:spcBef>
              <a:spcAft>
                <a:spcPts val="600"/>
              </a:spcAft>
              <a:buNone/>
            </a:pP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42</a:t>
            </a:fld>
            <a:endParaRPr lang="en-US" dirty="0"/>
          </a:p>
        </p:txBody>
      </p:sp>
    </p:spTree>
    <p:extLst>
      <p:ext uri="{BB962C8B-B14F-4D97-AF65-F5344CB8AC3E}">
        <p14:creationId xmlns:p14="http://schemas.microsoft.com/office/powerpoint/2010/main" val="4034297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457200" y="3902152"/>
            <a:ext cx="8229600" cy="1225217"/>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 III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evaluate whether the amendments have affected the Step 2A analysis</a:t>
            </a:r>
          </a:p>
          <a:p>
            <a:pPr lvl="1">
              <a:spcBef>
                <a:spcPts val="0"/>
              </a:spcBef>
              <a:spcAft>
                <a:spcPts val="600"/>
              </a:spcAft>
            </a:pPr>
            <a:r>
              <a:rPr lang="en-US" sz="2000" dirty="0" smtClean="0"/>
              <a:t>Does the amended claim recite the same judicial exception as original claim 2?</a:t>
            </a:r>
          </a:p>
          <a:p>
            <a:pPr lvl="1">
              <a:spcBef>
                <a:spcPts val="0"/>
              </a:spcBef>
              <a:spcAft>
                <a:spcPts val="600"/>
              </a:spcAft>
            </a:pPr>
            <a:r>
              <a:rPr lang="en-US" sz="2000" dirty="0" smtClean="0"/>
              <a:t>Does the amended claim recite additional judicial exceptions that were not in original claim 2?</a:t>
            </a:r>
            <a:endParaRPr lang="en-US" sz="1600" dirty="0" smtClean="0"/>
          </a:p>
          <a:p>
            <a:pPr marL="0" lvl="2" indent="0">
              <a:spcBef>
                <a:spcPts val="0"/>
              </a:spcBef>
              <a:spcAft>
                <a:spcPts val="600"/>
              </a:spcAft>
              <a:buNone/>
            </a:pPr>
            <a:endParaRPr lang="en-US" sz="1800" dirty="0" smtClean="0"/>
          </a:p>
          <a:p>
            <a:pPr marL="0" indent="0" algn="ctr">
              <a:buNone/>
            </a:pPr>
            <a:r>
              <a:rPr lang="en-US" sz="1800" b="1" dirty="0"/>
              <a:t>Examiners should fill out Section III of the blank worksheet </a:t>
            </a:r>
            <a:br>
              <a:rPr lang="en-US" sz="1800" b="1" dirty="0"/>
            </a:br>
            <a:r>
              <a:rPr lang="en-US" sz="1800" b="1" dirty="0"/>
              <a:t>by indicating which limitation of the </a:t>
            </a:r>
            <a:r>
              <a:rPr lang="en-US" sz="1800" b="1" dirty="0" smtClean="0"/>
              <a:t>claim sets </a:t>
            </a:r>
            <a:r>
              <a:rPr lang="en-US" sz="1800" b="1" dirty="0"/>
              <a:t>forth or describes a judicial </a:t>
            </a:r>
            <a:r>
              <a:rPr lang="en-US" sz="1800" b="1" dirty="0" smtClean="0"/>
              <a:t>exception, and why that limitation is considered a judicial exception</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43</a:t>
            </a:fld>
            <a:endParaRPr lang="en-US" dirty="0"/>
          </a:p>
        </p:txBody>
      </p:sp>
    </p:spTree>
    <p:extLst>
      <p:ext uri="{BB962C8B-B14F-4D97-AF65-F5344CB8AC3E}">
        <p14:creationId xmlns:p14="http://schemas.microsoft.com/office/powerpoint/2010/main" val="256065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Is Directed To A </a:t>
            </a:r>
            <a:br>
              <a:rPr lang="en-US" dirty="0" smtClean="0"/>
            </a:br>
            <a:r>
              <a:rPr lang="en-US" dirty="0" smtClean="0"/>
              <a:t>Judicial Exception (Step 2A: YES)</a:t>
            </a:r>
            <a:endParaRPr lang="en-US" dirty="0"/>
          </a:p>
        </p:txBody>
      </p:sp>
      <p:sp>
        <p:nvSpPr>
          <p:cNvPr id="2" name="Content Placeholder 1"/>
          <p:cNvSpPr>
            <a:spLocks noGrp="1"/>
          </p:cNvSpPr>
          <p:nvPr>
            <p:ph idx="1"/>
          </p:nvPr>
        </p:nvSpPr>
        <p:spPr>
          <a:xfrm>
            <a:off x="457200" y="1714284"/>
            <a:ext cx="8229600" cy="3347989"/>
          </a:xfrm>
        </p:spPr>
        <p:txBody>
          <a:bodyPr>
            <a:noAutofit/>
          </a:bodyPr>
          <a:lstStyle/>
          <a:p>
            <a:pPr>
              <a:spcBef>
                <a:spcPts val="0"/>
              </a:spcBef>
              <a:spcAft>
                <a:spcPts val="600"/>
              </a:spcAft>
            </a:pPr>
            <a:r>
              <a:rPr lang="en-US" sz="2400" dirty="0" smtClean="0"/>
              <a:t>The amended claim recites </a:t>
            </a:r>
            <a:r>
              <a:rPr lang="en-US" sz="2400" dirty="0"/>
              <a:t>the same correlation and critical thinking step (step c) as claim </a:t>
            </a:r>
            <a:r>
              <a:rPr lang="en-US" sz="2400" dirty="0" smtClean="0"/>
              <a:t>2, </a:t>
            </a:r>
            <a:r>
              <a:rPr lang="en-US" sz="2400" dirty="0"/>
              <a:t>which as explained above is a law of nature and/or an abstract </a:t>
            </a:r>
            <a:r>
              <a:rPr lang="en-US" sz="2400" dirty="0" smtClean="0"/>
              <a:t>idea.</a:t>
            </a:r>
          </a:p>
          <a:p>
            <a:pPr>
              <a:spcBef>
                <a:spcPts val="0"/>
              </a:spcBef>
              <a:spcAft>
                <a:spcPts val="600"/>
              </a:spcAft>
            </a:pPr>
            <a:r>
              <a:rPr lang="en-US" sz="2400" dirty="0" smtClean="0"/>
              <a:t>Thus, the amended claim is still directed to a judicial exception.</a:t>
            </a: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44</a:t>
            </a:fld>
            <a:endParaRPr lang="en-US" dirty="0"/>
          </a:p>
        </p:txBody>
      </p:sp>
    </p:spTree>
    <p:extLst>
      <p:ext uri="{BB962C8B-B14F-4D97-AF65-F5344CB8AC3E}">
        <p14:creationId xmlns:p14="http://schemas.microsoft.com/office/powerpoint/2010/main" val="1270731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870858" y="4552950"/>
            <a:ext cx="7434942" cy="1162456"/>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07053"/>
            <a:ext cx="8229600" cy="884058"/>
          </a:xfrm>
        </p:spPr>
        <p:txBody>
          <a:bodyPr>
            <a:noAutofit/>
          </a:bodyPr>
          <a:lstStyle/>
          <a:p>
            <a:r>
              <a:rPr lang="en-US" dirty="0"/>
              <a:t>Worksheet Section </a:t>
            </a:r>
            <a:r>
              <a:rPr lang="en-US" dirty="0" smtClean="0"/>
              <a:t>IV:</a:t>
            </a:r>
            <a:br>
              <a:rPr lang="en-US" dirty="0" smtClean="0"/>
            </a:br>
            <a:r>
              <a:rPr lang="en-US" dirty="0" smtClean="0"/>
              <a:t>Identify The Additional Elements</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1800" dirty="0"/>
              <a:t>6.	A method of diagnosing </a:t>
            </a:r>
            <a:r>
              <a:rPr lang="en-US" sz="1800" b="1" u="sng" dirty="0"/>
              <a:t>and treating</a:t>
            </a:r>
            <a:r>
              <a:rPr lang="en-US" sz="1800" b="1" dirty="0"/>
              <a:t> </a:t>
            </a:r>
            <a:r>
              <a:rPr lang="en-US" sz="1800" dirty="0" err="1"/>
              <a:t>julitis</a:t>
            </a:r>
            <a:r>
              <a:rPr lang="en-US" sz="1800" dirty="0"/>
              <a:t> in a patient, said method comprising:</a:t>
            </a:r>
          </a:p>
          <a:p>
            <a:pPr marL="457200" indent="-457200">
              <a:buFont typeface="+mj-lt"/>
              <a:buAutoNum type="alphaLcPeriod"/>
            </a:pPr>
            <a:r>
              <a:rPr lang="en-US" sz="1800" dirty="0"/>
              <a:t>obtaining a plasma sample from a human patient; </a:t>
            </a:r>
          </a:p>
          <a:p>
            <a:pPr marL="457200" indent="-457200">
              <a:buFont typeface="+mj-lt"/>
              <a:buAutoNum type="alphaLcPeriod"/>
            </a:pPr>
            <a:r>
              <a:rPr lang="en-US" sz="1800" dirty="0"/>
              <a:t>detecting whether JUL-1 is present in the plasma sample </a:t>
            </a:r>
            <a:r>
              <a:rPr lang="en-US" sz="1800" strike="sngStrike" dirty="0"/>
              <a:t>by contacting the plasma sample with an anti-JUL-1 antibody and detecting binding between JUL-1 and the antibody</a:t>
            </a:r>
            <a:r>
              <a:rPr lang="en-US" sz="1800" dirty="0"/>
              <a:t>; </a:t>
            </a:r>
            <a:r>
              <a:rPr lang="en-US" sz="1800" strike="sngStrike" dirty="0"/>
              <a:t>and</a:t>
            </a:r>
          </a:p>
          <a:p>
            <a:pPr marL="457200" indent="-457200">
              <a:buFont typeface="+mj-lt"/>
              <a:buAutoNum type="alphaLcPeriod"/>
            </a:pPr>
            <a:r>
              <a:rPr lang="en-US" sz="1800" dirty="0"/>
              <a:t>diagnosing the patient with </a:t>
            </a:r>
            <a:r>
              <a:rPr lang="en-US" sz="1800" dirty="0" err="1"/>
              <a:t>julitis</a:t>
            </a:r>
            <a:r>
              <a:rPr lang="en-US" sz="1800" dirty="0"/>
              <a:t> when the presence of JUL-1 in the plasma sample is detected; </a:t>
            </a:r>
            <a:r>
              <a:rPr lang="en-US" sz="1800" b="1" u="sng" dirty="0"/>
              <a:t>and</a:t>
            </a:r>
          </a:p>
          <a:p>
            <a:pPr marL="457200" indent="-457200">
              <a:buFont typeface="+mj-lt"/>
              <a:buAutoNum type="alphaLcPeriod"/>
            </a:pPr>
            <a:r>
              <a:rPr lang="en-US" sz="1800" b="1" u="sng" dirty="0"/>
              <a:t>administering an effective amount of anti-tumor necrosis factor (TNF) antibodies to the diagnosed patient</a:t>
            </a:r>
            <a:r>
              <a:rPr lang="en-US" sz="1800" dirty="0"/>
              <a:t>.</a:t>
            </a:r>
            <a:endParaRPr lang="en-US" sz="1800" b="1" u="sng" dirty="0"/>
          </a:p>
          <a:p>
            <a:pPr marL="0" indent="0">
              <a:buNone/>
            </a:pPr>
            <a:endParaRPr lang="en-US" sz="1800" dirty="0" smtClean="0"/>
          </a:p>
          <a:p>
            <a:pPr marL="0" indent="0" algn="ctr">
              <a:spcBef>
                <a:spcPts val="0"/>
              </a:spcBef>
              <a:buNone/>
            </a:pPr>
            <a:r>
              <a:rPr lang="en-US" sz="1800" b="1" dirty="0"/>
              <a:t>Examiners should fill out Section IV.A of the blank worksheet </a:t>
            </a:r>
            <a:br>
              <a:rPr lang="en-US" sz="1800" b="1" dirty="0"/>
            </a:br>
            <a:r>
              <a:rPr lang="en-US" sz="1800" b="1" dirty="0"/>
              <a:t>by identifying any additional elements (features/limitations/steps) </a:t>
            </a:r>
            <a:br>
              <a:rPr lang="en-US" sz="1800" b="1" dirty="0"/>
            </a:br>
            <a:r>
              <a:rPr lang="en-US" sz="1800" b="1" dirty="0"/>
              <a:t>recited in the claim beyond the </a:t>
            </a:r>
            <a:r>
              <a:rPr lang="en-US" sz="1800" b="1" dirty="0" smtClean="0"/>
              <a:t>exception</a:t>
            </a:r>
            <a:endParaRPr lang="en-US" sz="1800" b="1" dirty="0"/>
          </a:p>
        </p:txBody>
      </p:sp>
      <p:sp>
        <p:nvSpPr>
          <p:cNvPr id="7" name="Slide Number Placeholder 5"/>
          <p:cNvSpPr>
            <a:spLocks noGrp="1"/>
          </p:cNvSpPr>
          <p:nvPr>
            <p:ph type="sldNum" sz="quarter" idx="12"/>
          </p:nvPr>
        </p:nvSpPr>
        <p:spPr>
          <a:xfrm>
            <a:off x="6901552" y="5319142"/>
            <a:ext cx="2133600" cy="281558"/>
          </a:xfrm>
        </p:spPr>
        <p:txBody>
          <a:bodyPr/>
          <a:lstStyle/>
          <a:p>
            <a:fld id="{270F850B-F318-491E-8A5E-B1AD72695454}" type="slidenum">
              <a:rPr lang="en-US" smtClean="0"/>
              <a:t>45</a:t>
            </a:fld>
            <a:endParaRPr lang="en-US" dirty="0"/>
          </a:p>
        </p:txBody>
      </p:sp>
    </p:spTree>
    <p:extLst>
      <p:ext uri="{BB962C8B-B14F-4D97-AF65-F5344CB8AC3E}">
        <p14:creationId xmlns:p14="http://schemas.microsoft.com/office/powerpoint/2010/main" val="3374823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208314" y="4749630"/>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Do The Additional Elements Amount To Significantly More?</a:t>
            </a:r>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The amended claim recites three additional elements: </a:t>
            </a:r>
          </a:p>
          <a:p>
            <a:pPr lvl="1">
              <a:spcBef>
                <a:spcPts val="0"/>
              </a:spcBef>
              <a:spcAft>
                <a:spcPts val="600"/>
              </a:spcAft>
            </a:pPr>
            <a:r>
              <a:rPr lang="en-US" sz="2000" dirty="0" smtClean="0"/>
              <a:t>obtaining </a:t>
            </a:r>
            <a:r>
              <a:rPr lang="en-US" sz="2000" dirty="0"/>
              <a:t>a plasma sample from a human patient (step a) </a:t>
            </a:r>
          </a:p>
          <a:p>
            <a:pPr lvl="1">
              <a:spcBef>
                <a:spcPts val="0"/>
              </a:spcBef>
              <a:spcAft>
                <a:spcPts val="600"/>
              </a:spcAft>
            </a:pPr>
            <a:r>
              <a:rPr lang="en-US" sz="2000" dirty="0"/>
              <a:t>detecting whether JUL-1 is present in the plasma sample </a:t>
            </a:r>
            <a:r>
              <a:rPr lang="en-US" sz="2000" dirty="0" smtClean="0"/>
              <a:t>(step b)</a:t>
            </a:r>
          </a:p>
          <a:p>
            <a:pPr lvl="1">
              <a:spcBef>
                <a:spcPts val="0"/>
              </a:spcBef>
              <a:spcAft>
                <a:spcPts val="600"/>
              </a:spcAft>
            </a:pPr>
            <a:r>
              <a:rPr lang="en-US" sz="2000" dirty="0"/>
              <a:t>administering an effective amount of </a:t>
            </a:r>
            <a:r>
              <a:rPr lang="en-US" sz="2000" dirty="0" smtClean="0"/>
              <a:t>anti-TNF </a:t>
            </a:r>
            <a:r>
              <a:rPr lang="en-US" sz="2000" dirty="0"/>
              <a:t>antibodies to the diagnosed </a:t>
            </a:r>
            <a:r>
              <a:rPr lang="en-US" sz="2000" dirty="0" smtClean="0"/>
              <a:t>patient (step d)</a:t>
            </a:r>
            <a:endParaRPr lang="en-US" sz="2000" dirty="0"/>
          </a:p>
          <a:p>
            <a:pPr>
              <a:spcBef>
                <a:spcPts val="0"/>
              </a:spcBef>
              <a:spcAft>
                <a:spcPts val="600"/>
              </a:spcAft>
            </a:pPr>
            <a:r>
              <a:rPr lang="en-US" sz="2400" dirty="0" smtClean="0"/>
              <a:t>Do the additional elements in the amended claim amount to significantly more, either individually or in combination?</a:t>
            </a:r>
            <a:endParaRPr lang="en-US" sz="2000" dirty="0"/>
          </a:p>
          <a:p>
            <a:pPr>
              <a:spcBef>
                <a:spcPts val="0"/>
              </a:spcBef>
              <a:spcAft>
                <a:spcPts val="600"/>
              </a:spcAft>
            </a:pPr>
            <a:endParaRPr lang="en-US" sz="2000" dirty="0"/>
          </a:p>
          <a:p>
            <a:pPr marL="0" indent="0" algn="ctr">
              <a:spcBef>
                <a:spcPts val="0"/>
              </a:spcBef>
              <a:spcAft>
                <a:spcPts val="600"/>
              </a:spcAft>
              <a:buNone/>
            </a:pPr>
            <a:r>
              <a:rPr lang="en-US" sz="1800" b="1" dirty="0"/>
              <a:t>Examiners should fill out Section IV.B of the blank worksheet </a:t>
            </a:r>
            <a:endParaRPr lang="en-US" sz="1800" i="1" dirty="0" smtClean="0">
              <a:solidFill>
                <a:srgbClr val="FF0000"/>
              </a:solidFill>
            </a:endParaRP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46</a:t>
            </a:fld>
            <a:endParaRPr lang="en-US" dirty="0"/>
          </a:p>
        </p:txBody>
      </p:sp>
    </p:spTree>
    <p:extLst>
      <p:ext uri="{BB962C8B-B14F-4D97-AF65-F5344CB8AC3E}">
        <p14:creationId xmlns:p14="http://schemas.microsoft.com/office/powerpoint/2010/main" val="65432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The Additional Elements Individually</a:t>
            </a:r>
          </a:p>
        </p:txBody>
      </p:sp>
      <p:sp>
        <p:nvSpPr>
          <p:cNvPr id="2" name="Content Placeholder 1"/>
          <p:cNvSpPr>
            <a:spLocks noGrp="1"/>
          </p:cNvSpPr>
          <p:nvPr>
            <p:ph idx="1"/>
          </p:nvPr>
        </p:nvSpPr>
        <p:spPr/>
        <p:txBody>
          <a:bodyPr>
            <a:noAutofit/>
          </a:bodyPr>
          <a:lstStyle/>
          <a:p>
            <a:pPr>
              <a:spcBef>
                <a:spcPts val="0"/>
              </a:spcBef>
              <a:spcAft>
                <a:spcPts val="600"/>
              </a:spcAft>
            </a:pPr>
            <a:r>
              <a:rPr lang="en-US" sz="2000" u="sng" dirty="0" smtClean="0"/>
              <a:t>Step a</a:t>
            </a:r>
            <a:r>
              <a:rPr lang="en-US" sz="2000" dirty="0" smtClean="0"/>
              <a:t> does </a:t>
            </a:r>
            <a:r>
              <a:rPr lang="en-US" sz="2000" dirty="0"/>
              <a:t>not add significantly more, for the reasons discussed above for claim </a:t>
            </a:r>
            <a:r>
              <a:rPr lang="en-US" sz="2000" dirty="0" smtClean="0"/>
              <a:t>2.</a:t>
            </a:r>
          </a:p>
          <a:p>
            <a:pPr>
              <a:spcBef>
                <a:spcPts val="0"/>
              </a:spcBef>
              <a:spcAft>
                <a:spcPts val="600"/>
              </a:spcAft>
            </a:pPr>
            <a:r>
              <a:rPr lang="en-US" sz="2000" u="sng" dirty="0" smtClean="0"/>
              <a:t>Step b</a:t>
            </a:r>
            <a:r>
              <a:rPr lang="en-US" sz="2000" dirty="0" smtClean="0"/>
              <a:t> does </a:t>
            </a:r>
            <a:r>
              <a:rPr lang="en-US" sz="2000" dirty="0"/>
              <a:t>not </a:t>
            </a:r>
            <a:r>
              <a:rPr lang="en-US" sz="2000" dirty="0" smtClean="0"/>
              <a:t>add </a:t>
            </a:r>
            <a:r>
              <a:rPr lang="en-US" sz="2000" dirty="0"/>
              <a:t>significantly more, for the reasons discussed above for claim 2. </a:t>
            </a:r>
            <a:r>
              <a:rPr lang="en-US" sz="2000" i="1" dirty="0" smtClean="0"/>
              <a:t>E.g</a:t>
            </a:r>
            <a:r>
              <a:rPr lang="en-US" sz="2000" dirty="0"/>
              <a:t>., step b in this claim is recited at an even higher level of generality than in claim 2, </a:t>
            </a:r>
            <a:r>
              <a:rPr lang="en-US" sz="2000" dirty="0" smtClean="0"/>
              <a:t>because it encompasses </a:t>
            </a:r>
            <a:r>
              <a:rPr lang="en-US" sz="2000" dirty="0"/>
              <a:t>any protein detection method, whether or not it uses </a:t>
            </a:r>
            <a:r>
              <a:rPr lang="en-US" sz="2000" dirty="0" smtClean="0"/>
              <a:t>antibodies</a:t>
            </a:r>
            <a:r>
              <a:rPr lang="en-US" sz="2000" dirty="0"/>
              <a:t>.</a:t>
            </a:r>
            <a:endParaRPr lang="en-US" sz="2000" dirty="0" smtClean="0"/>
          </a:p>
          <a:p>
            <a:pPr>
              <a:spcBef>
                <a:spcPts val="0"/>
              </a:spcBef>
              <a:spcAft>
                <a:spcPts val="600"/>
              </a:spcAft>
            </a:pPr>
            <a:r>
              <a:rPr lang="en-US" sz="2000" u="sng" dirty="0" smtClean="0"/>
              <a:t>Step d</a:t>
            </a:r>
            <a:r>
              <a:rPr lang="en-US" sz="2000" dirty="0" smtClean="0"/>
              <a:t> does not add significantly more</a:t>
            </a:r>
            <a:r>
              <a:rPr lang="en-US" sz="2000" dirty="0"/>
              <a:t>, because administering these antibodies to treat a patient diagnosed with </a:t>
            </a:r>
            <a:r>
              <a:rPr lang="en-US" sz="2000" dirty="0" err="1"/>
              <a:t>julitis</a:t>
            </a:r>
            <a:r>
              <a:rPr lang="en-US" sz="2000" dirty="0"/>
              <a:t> was well-understood, </a:t>
            </a:r>
            <a:r>
              <a:rPr lang="en-US" sz="2000" dirty="0" smtClean="0"/>
              <a:t>routine, </a:t>
            </a:r>
            <a:r>
              <a:rPr lang="en-US" sz="2000" dirty="0"/>
              <a:t>conventional activity </a:t>
            </a:r>
            <a:r>
              <a:rPr lang="en-US" sz="2000" dirty="0" smtClean="0"/>
              <a:t>previously engaged </a:t>
            </a:r>
            <a:r>
              <a:rPr lang="en-US" sz="2000" dirty="0"/>
              <a:t>in by doctors in the </a:t>
            </a:r>
            <a:r>
              <a:rPr lang="en-US" sz="2000" dirty="0" smtClean="0"/>
              <a:t>field</a:t>
            </a:r>
            <a:r>
              <a:rPr lang="en-US" sz="2000" dirty="0"/>
              <a:t> </a:t>
            </a:r>
            <a:r>
              <a:rPr lang="en-US" sz="2000" dirty="0" smtClean="0"/>
              <a:t>prior </a:t>
            </a:r>
            <a:r>
              <a:rPr lang="en-US" sz="2000" dirty="0"/>
              <a:t>to applicant’s invention, and at the time the application was </a:t>
            </a:r>
            <a:r>
              <a:rPr lang="en-US" sz="2000" dirty="0" smtClean="0"/>
              <a:t>filed.</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47</a:t>
            </a:fld>
            <a:endParaRPr lang="en-US" dirty="0"/>
          </a:p>
        </p:txBody>
      </p:sp>
    </p:spTree>
    <p:extLst>
      <p:ext uri="{BB962C8B-B14F-4D97-AF65-F5344CB8AC3E}">
        <p14:creationId xmlns:p14="http://schemas.microsoft.com/office/powerpoint/2010/main" val="4161446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The Additional Elements In </a:t>
            </a:r>
            <a:r>
              <a:rPr lang="en-US" dirty="0" smtClean="0"/>
              <a:t>Combination Amount To Significantly More (Step 2B: YES)</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800" dirty="0" smtClean="0"/>
              <a:t>The combination </a:t>
            </a:r>
            <a:r>
              <a:rPr lang="en-US" sz="1800" dirty="0"/>
              <a:t>of the additional elements (steps a, b and d) </a:t>
            </a:r>
            <a:r>
              <a:rPr lang="en-US" sz="1800" dirty="0" smtClean="0"/>
              <a:t>adds meaningful </a:t>
            </a:r>
            <a:r>
              <a:rPr lang="en-US" sz="1800" dirty="0"/>
              <a:t>limits on the use of the exception (the correlation and critical thinking step) and thus amounts to significantly more than the exception itself.</a:t>
            </a:r>
          </a:p>
          <a:p>
            <a:pPr>
              <a:spcBef>
                <a:spcPts val="0"/>
              </a:spcBef>
              <a:spcAft>
                <a:spcPts val="600"/>
              </a:spcAft>
            </a:pPr>
            <a:r>
              <a:rPr lang="en-US" sz="1800" dirty="0" smtClean="0"/>
              <a:t>In combination, the steps add meaningful limits because:</a:t>
            </a:r>
          </a:p>
          <a:p>
            <a:pPr lvl="1">
              <a:spcBef>
                <a:spcPts val="0"/>
              </a:spcBef>
              <a:spcAft>
                <a:spcPts val="600"/>
              </a:spcAft>
            </a:pPr>
            <a:r>
              <a:rPr lang="en-US" sz="1400" dirty="0" smtClean="0"/>
              <a:t>Treatment step d is integrated into the claim as a whole (which ensures that patients with </a:t>
            </a:r>
            <a:r>
              <a:rPr lang="en-US" sz="1400" dirty="0" err="1" smtClean="0"/>
              <a:t>julitis</a:t>
            </a:r>
            <a:r>
              <a:rPr lang="en-US" sz="1400" dirty="0" smtClean="0"/>
              <a:t> will be accurately diagnosed and properly treated with anti-TNF antibodies, </a:t>
            </a:r>
            <a:r>
              <a:rPr lang="en-US" sz="1400" dirty="0"/>
              <a:t>as opposed to being misdiagnosed as having rosacea </a:t>
            </a:r>
            <a:r>
              <a:rPr lang="en-US" sz="1400" dirty="0" smtClean="0"/>
              <a:t>and given the wrong treatment as </a:t>
            </a:r>
            <a:r>
              <a:rPr lang="en-US" sz="1400" dirty="0"/>
              <a:t>was previously </a:t>
            </a:r>
            <a:r>
              <a:rPr lang="en-US" sz="1400" dirty="0" smtClean="0"/>
              <a:t>commonplace) and thus is more than insignificant post-solution activity;</a:t>
            </a:r>
          </a:p>
          <a:p>
            <a:pPr lvl="1">
              <a:spcBef>
                <a:spcPts val="0"/>
              </a:spcBef>
              <a:spcAft>
                <a:spcPts val="600"/>
              </a:spcAft>
            </a:pPr>
            <a:r>
              <a:rPr lang="en-US" sz="1400" dirty="0" smtClean="0"/>
              <a:t>The claimed steps and particularly recitation of a particular </a:t>
            </a:r>
            <a:r>
              <a:rPr lang="en-US" sz="1400" dirty="0"/>
              <a:t>treatment (administration of an effective amount of anti-TNF antibodies) in step </a:t>
            </a:r>
            <a:r>
              <a:rPr lang="en-US" sz="1400" dirty="0" smtClean="0"/>
              <a:t>d amounts to more </a:t>
            </a:r>
            <a:r>
              <a:rPr lang="en-US" sz="1400" dirty="0"/>
              <a:t>than merely diagnosing a patient with </a:t>
            </a:r>
            <a:r>
              <a:rPr lang="en-US" sz="1400" dirty="0" err="1"/>
              <a:t>julitis</a:t>
            </a:r>
            <a:r>
              <a:rPr lang="en-US" sz="1400" dirty="0"/>
              <a:t> and instructing a doctor to generically “treat </a:t>
            </a:r>
            <a:r>
              <a:rPr lang="en-US" sz="1400" dirty="0" smtClean="0"/>
              <a:t>it”; and</a:t>
            </a:r>
          </a:p>
          <a:p>
            <a:pPr lvl="1">
              <a:spcBef>
                <a:spcPts val="0"/>
              </a:spcBef>
              <a:spcAft>
                <a:spcPts val="600"/>
              </a:spcAft>
            </a:pPr>
            <a:r>
              <a:rPr lang="en-US" sz="1400" dirty="0" smtClean="0"/>
              <a:t>The combination of additional elements was not well-understood, routine, conventional activity previously engaged in by those in the field.</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48</a:t>
            </a:fld>
            <a:endParaRPr lang="en-US" dirty="0"/>
          </a:p>
        </p:txBody>
      </p:sp>
    </p:spTree>
    <p:extLst>
      <p:ext uri="{BB962C8B-B14F-4D97-AF65-F5344CB8AC3E}">
        <p14:creationId xmlns:p14="http://schemas.microsoft.com/office/powerpoint/2010/main" val="15042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Summary of Example 29</a:t>
            </a:r>
            <a:endParaRPr lang="en-US" dirty="0"/>
          </a:p>
        </p:txBody>
      </p:sp>
      <p:sp>
        <p:nvSpPr>
          <p:cNvPr id="3" name="Content Placeholder 2"/>
          <p:cNvSpPr>
            <a:spLocks noGrp="1"/>
          </p:cNvSpPr>
          <p:nvPr>
            <p:ph idx="1"/>
          </p:nvPr>
        </p:nvSpPr>
        <p:spPr>
          <a:xfrm>
            <a:off x="457200" y="1280914"/>
            <a:ext cx="8229600" cy="3929261"/>
          </a:xfrm>
        </p:spPr>
        <p:txBody>
          <a:bodyPr>
            <a:noAutofit/>
          </a:bodyPr>
          <a:lstStyle/>
          <a:p>
            <a:r>
              <a:rPr lang="en-US" sz="2400" dirty="0" smtClean="0"/>
              <a:t>The claim “amendments” demonstrate two different ways to make a claim directed to a judicial exception eligible</a:t>
            </a:r>
          </a:p>
          <a:p>
            <a:pPr lvl="1"/>
            <a:r>
              <a:rPr lang="en-US" sz="2000" dirty="0" smtClean="0"/>
              <a:t>Claim 3 demonstrates how an unconventional reagent (the porcine antibodies) can provide eligibility</a:t>
            </a:r>
          </a:p>
          <a:p>
            <a:pPr lvl="1"/>
            <a:r>
              <a:rPr lang="en-US" sz="2000" dirty="0" smtClean="0"/>
              <a:t>Claim 6 demonstrates how a combination of additional elements including a particular treatment can provide eligibility</a:t>
            </a:r>
          </a:p>
          <a:p>
            <a:pPr>
              <a:spcBef>
                <a:spcPts val="1200"/>
              </a:spcBef>
            </a:pPr>
            <a:r>
              <a:rPr lang="en-US" sz="2400" dirty="0" smtClean="0"/>
              <a:t>For more information about the eligibility analysis of these claims, consult the published example set</a:t>
            </a:r>
          </a:p>
          <a:p>
            <a:pPr>
              <a:spcBef>
                <a:spcPts val="1200"/>
              </a:spcBef>
            </a:pPr>
            <a:r>
              <a:rPr lang="en-US" sz="2400" dirty="0" smtClean="0"/>
              <a:t>A sample rejection of claim 2 is presented in the worksheet answer key</a:t>
            </a:r>
          </a:p>
        </p:txBody>
      </p:sp>
      <p:sp>
        <p:nvSpPr>
          <p:cNvPr id="6" name="Slide Number Placeholder 5"/>
          <p:cNvSpPr>
            <a:spLocks noGrp="1"/>
          </p:cNvSpPr>
          <p:nvPr>
            <p:ph type="sldNum" sz="quarter" idx="12"/>
          </p:nvPr>
        </p:nvSpPr>
        <p:spPr/>
        <p:txBody>
          <a:bodyPr/>
          <a:lstStyle/>
          <a:p>
            <a:fld id="{92DA454B-C859-4892-B9FA-68B588C9F547}" type="slidenum">
              <a:rPr lang="en-US" smtClean="0"/>
              <a:t>49</a:t>
            </a:fld>
            <a:endParaRPr lang="en-US" dirty="0"/>
          </a:p>
        </p:txBody>
      </p:sp>
    </p:spTree>
    <p:extLst>
      <p:ext uri="{BB962C8B-B14F-4D97-AF65-F5344CB8AC3E}">
        <p14:creationId xmlns:p14="http://schemas.microsoft.com/office/powerpoint/2010/main" val="1039101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Life Sciences Example 29: </a:t>
            </a:r>
            <a:br>
              <a:rPr lang="en-US" sz="3200" dirty="0" smtClean="0"/>
            </a:br>
            <a:r>
              <a:rPr lang="en-US" sz="3200" dirty="0" smtClean="0"/>
              <a:t>Diagnosing &amp; Treating </a:t>
            </a:r>
            <a:r>
              <a:rPr lang="en-US" sz="3200" dirty="0" err="1" smtClean="0"/>
              <a:t>Julitis</a:t>
            </a:r>
            <a:endParaRPr lang="en-US" sz="3200" dirty="0"/>
          </a:p>
        </p:txBody>
      </p:sp>
      <p:sp>
        <p:nvSpPr>
          <p:cNvPr id="3" name="Content Placeholder 2"/>
          <p:cNvSpPr>
            <a:spLocks noGrp="1"/>
          </p:cNvSpPr>
          <p:nvPr>
            <p:ph idx="1"/>
          </p:nvPr>
        </p:nvSpPr>
        <p:spPr>
          <a:xfrm>
            <a:off x="457200" y="1589102"/>
            <a:ext cx="7858897" cy="3347989"/>
          </a:xfrm>
        </p:spPr>
        <p:txBody>
          <a:bodyPr>
            <a:noAutofit/>
          </a:bodyPr>
          <a:lstStyle/>
          <a:p>
            <a:r>
              <a:rPr lang="en-US" sz="2400" dirty="0" smtClean="0"/>
              <a:t>The </a:t>
            </a:r>
            <a:r>
              <a:rPr lang="en-US" sz="2400" dirty="0"/>
              <a:t>following </a:t>
            </a:r>
            <a:r>
              <a:rPr lang="en-US" sz="2400" dirty="0" smtClean="0"/>
              <a:t>slides address three claims from Example 29:</a:t>
            </a:r>
          </a:p>
          <a:p>
            <a:pPr lvl="1"/>
            <a:r>
              <a:rPr lang="en-US" sz="2000" dirty="0" smtClean="0"/>
              <a:t>Claim 2 (original)</a:t>
            </a:r>
          </a:p>
          <a:p>
            <a:pPr lvl="1"/>
            <a:r>
              <a:rPr lang="en-US" sz="2000" dirty="0" smtClean="0"/>
              <a:t>Claim 3 (an amended version of claim 2)</a:t>
            </a:r>
          </a:p>
          <a:p>
            <a:pPr lvl="1"/>
            <a:r>
              <a:rPr lang="en-US" sz="2000" dirty="0" smtClean="0"/>
              <a:t>Claim 6 (a different amended version of claim 2)</a:t>
            </a:r>
          </a:p>
          <a:p>
            <a:r>
              <a:rPr lang="en-US" sz="2400" dirty="0" smtClean="0"/>
              <a:t>Examiners should use the “generic” worksheet with this example</a:t>
            </a:r>
          </a:p>
          <a:p>
            <a:r>
              <a:rPr lang="en-US" sz="2400" dirty="0" smtClean="0"/>
              <a:t>Go </a:t>
            </a:r>
            <a:r>
              <a:rPr lang="en-US" sz="2400" dirty="0"/>
              <a:t>to page </a:t>
            </a:r>
            <a:r>
              <a:rPr lang="en-US" sz="2400" dirty="0" smtClean="0"/>
              <a:t>__ </a:t>
            </a:r>
            <a:r>
              <a:rPr lang="en-US" sz="2400" dirty="0"/>
              <a:t>of the Workshop Handout for Example </a:t>
            </a:r>
            <a:r>
              <a:rPr lang="en-US" sz="2400" dirty="0" smtClean="0"/>
              <a:t>29 </a:t>
            </a:r>
            <a:r>
              <a:rPr lang="en-US" sz="2400" dirty="0"/>
              <a:t>to evaluate claim </a:t>
            </a:r>
            <a:r>
              <a:rPr lang="en-US" sz="2400" dirty="0" smtClean="0"/>
              <a:t>2</a:t>
            </a:r>
          </a:p>
        </p:txBody>
      </p:sp>
      <p:sp>
        <p:nvSpPr>
          <p:cNvPr id="6" name="Slide Number Placeholder 5"/>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414363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Life Sciences Example 30: </a:t>
            </a:r>
            <a:br>
              <a:rPr lang="en-US" sz="3200" dirty="0" smtClean="0"/>
            </a:br>
            <a:r>
              <a:rPr lang="en-US" sz="3200" dirty="0" smtClean="0"/>
              <a:t>Dietary Sweeteners</a:t>
            </a:r>
            <a:endParaRPr lang="en-US" sz="3200" dirty="0"/>
          </a:p>
        </p:txBody>
      </p:sp>
      <p:sp>
        <p:nvSpPr>
          <p:cNvPr id="3" name="Content Placeholder 2"/>
          <p:cNvSpPr>
            <a:spLocks noGrp="1"/>
          </p:cNvSpPr>
          <p:nvPr>
            <p:ph idx="1"/>
          </p:nvPr>
        </p:nvSpPr>
        <p:spPr>
          <a:xfrm>
            <a:off x="457200" y="1589102"/>
            <a:ext cx="7760043" cy="3347989"/>
          </a:xfrm>
        </p:spPr>
        <p:txBody>
          <a:bodyPr>
            <a:noAutofit/>
          </a:bodyPr>
          <a:lstStyle/>
          <a:p>
            <a:r>
              <a:rPr lang="en-US" sz="2400" dirty="0" smtClean="0"/>
              <a:t>The </a:t>
            </a:r>
            <a:r>
              <a:rPr lang="en-US" sz="2400" dirty="0"/>
              <a:t>following </a:t>
            </a:r>
            <a:r>
              <a:rPr lang="en-US" sz="2400" dirty="0" smtClean="0"/>
              <a:t>slides address </a:t>
            </a:r>
            <a:r>
              <a:rPr lang="en-US" sz="2400" dirty="0"/>
              <a:t>three claims from Example </a:t>
            </a:r>
            <a:r>
              <a:rPr lang="en-US" sz="2400" dirty="0" smtClean="0"/>
              <a:t>30:</a:t>
            </a:r>
          </a:p>
          <a:p>
            <a:pPr lvl="1"/>
            <a:r>
              <a:rPr lang="en-US" sz="2000" dirty="0" smtClean="0"/>
              <a:t>Claim 2 (original)</a:t>
            </a:r>
          </a:p>
          <a:p>
            <a:pPr lvl="1"/>
            <a:r>
              <a:rPr lang="en-US" sz="2000" dirty="0" smtClean="0"/>
              <a:t>Claim 3 (an amended version of claim 2)</a:t>
            </a:r>
          </a:p>
          <a:p>
            <a:pPr lvl="1"/>
            <a:r>
              <a:rPr lang="en-US" sz="2000" dirty="0" smtClean="0"/>
              <a:t>Claim 6 (a different amended version of claim 2)</a:t>
            </a:r>
          </a:p>
          <a:p>
            <a:r>
              <a:rPr lang="en-US" sz="2400" dirty="0" smtClean="0"/>
              <a:t>Examiners should use the “</a:t>
            </a:r>
            <a:r>
              <a:rPr lang="en-US" sz="2400" b="1" dirty="0" smtClean="0"/>
              <a:t>nature-based products</a:t>
            </a:r>
            <a:r>
              <a:rPr lang="en-US" sz="2400" dirty="0" smtClean="0"/>
              <a:t>” worksheet with this example</a:t>
            </a:r>
          </a:p>
          <a:p>
            <a:r>
              <a:rPr lang="en-US" sz="2400" dirty="0" smtClean="0"/>
              <a:t>Go </a:t>
            </a:r>
            <a:r>
              <a:rPr lang="en-US" sz="2400" dirty="0"/>
              <a:t>to page </a:t>
            </a:r>
            <a:r>
              <a:rPr lang="en-US" sz="2400" dirty="0" smtClean="0"/>
              <a:t>__ </a:t>
            </a:r>
            <a:r>
              <a:rPr lang="en-US" sz="2400" dirty="0"/>
              <a:t>of the Workshop Handout for Example </a:t>
            </a:r>
            <a:r>
              <a:rPr lang="en-US" sz="2400" dirty="0" smtClean="0"/>
              <a:t>30 </a:t>
            </a:r>
            <a:r>
              <a:rPr lang="en-US" sz="2400" dirty="0"/>
              <a:t>to evaluate claim </a:t>
            </a:r>
            <a:r>
              <a:rPr lang="en-US" sz="2400" dirty="0" smtClean="0"/>
              <a:t>2</a:t>
            </a:r>
          </a:p>
        </p:txBody>
      </p:sp>
      <p:sp>
        <p:nvSpPr>
          <p:cNvPr id="6" name="Slide Number Placeholder 5"/>
          <p:cNvSpPr>
            <a:spLocks noGrp="1"/>
          </p:cNvSpPr>
          <p:nvPr>
            <p:ph type="sldNum" sz="quarter" idx="12"/>
          </p:nvPr>
        </p:nvSpPr>
        <p:spPr/>
        <p:txBody>
          <a:bodyPr/>
          <a:lstStyle/>
          <a:p>
            <a:fld id="{92DA454B-C859-4892-B9FA-68B588C9F547}" type="slidenum">
              <a:rPr lang="en-US" smtClean="0"/>
              <a:t>50</a:t>
            </a:fld>
            <a:endParaRPr lang="en-US" dirty="0"/>
          </a:p>
        </p:txBody>
      </p:sp>
    </p:spTree>
    <p:extLst>
      <p:ext uri="{BB962C8B-B14F-4D97-AF65-F5344CB8AC3E}">
        <p14:creationId xmlns:p14="http://schemas.microsoft.com/office/powerpoint/2010/main" val="1672976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Background of Example 30</a:t>
            </a:r>
            <a:endParaRPr lang="en-US" dirty="0"/>
          </a:p>
        </p:txBody>
      </p:sp>
      <p:sp>
        <p:nvSpPr>
          <p:cNvPr id="3" name="Content Placeholder 2"/>
          <p:cNvSpPr>
            <a:spLocks noGrp="1"/>
          </p:cNvSpPr>
          <p:nvPr>
            <p:ph idx="1"/>
          </p:nvPr>
        </p:nvSpPr>
        <p:spPr>
          <a:xfrm>
            <a:off x="2823346" y="1447584"/>
            <a:ext cx="5863453" cy="3347989"/>
          </a:xfrm>
        </p:spPr>
        <p:txBody>
          <a:bodyPr>
            <a:noAutofit/>
          </a:bodyPr>
          <a:lstStyle/>
          <a:p>
            <a:pPr marL="0" indent="0">
              <a:spcAft>
                <a:spcPts val="600"/>
              </a:spcAft>
              <a:buNone/>
            </a:pPr>
            <a:r>
              <a:rPr lang="en-US" sz="1800" dirty="0" smtClean="0"/>
              <a:t>The </a:t>
            </a:r>
            <a:r>
              <a:rPr lang="en-US" sz="1800" dirty="0"/>
              <a:t>“Texas mint” plant </a:t>
            </a:r>
            <a:r>
              <a:rPr lang="en-US" sz="1800" dirty="0" smtClean="0"/>
              <a:t>has </a:t>
            </a:r>
            <a:r>
              <a:rPr lang="en-US" sz="1800" dirty="0"/>
              <a:t>a thin liquid sap containing about 10% </a:t>
            </a:r>
            <a:r>
              <a:rPr lang="en-US" sz="1800" dirty="0" err="1"/>
              <a:t>texiol</a:t>
            </a:r>
            <a:r>
              <a:rPr lang="en-US" sz="1800" dirty="0"/>
              <a:t> (a newly discovered </a:t>
            </a:r>
            <a:r>
              <a:rPr lang="en-US" sz="1800" dirty="0" smtClean="0"/>
              <a:t>glycoside), water, and other nutrients. </a:t>
            </a:r>
            <a:r>
              <a:rPr lang="en-US" sz="1800" dirty="0" err="1" smtClean="0"/>
              <a:t>Texiol</a:t>
            </a:r>
            <a:r>
              <a:rPr lang="en-US" sz="1800" dirty="0" smtClean="0"/>
              <a:t> </a:t>
            </a:r>
            <a:r>
              <a:rPr lang="en-US" sz="1800" dirty="0"/>
              <a:t>is lower in calories and tastes sweeter than table sugar, but it has a bitter aftertaste. </a:t>
            </a:r>
            <a:endParaRPr lang="en-US" sz="1800" dirty="0" smtClean="0"/>
          </a:p>
          <a:p>
            <a:pPr marL="0" indent="0">
              <a:spcAft>
                <a:spcPts val="600"/>
              </a:spcAft>
              <a:buNone/>
            </a:pPr>
            <a:r>
              <a:rPr lang="en-US" sz="1800" dirty="0" smtClean="0"/>
              <a:t>Applicant discloses a </a:t>
            </a:r>
            <a:r>
              <a:rPr lang="en-US" sz="1800" dirty="0"/>
              <a:t>dietary sweetener comprising </a:t>
            </a:r>
            <a:r>
              <a:rPr lang="en-US" sz="1800" dirty="0" err="1"/>
              <a:t>texiol</a:t>
            </a:r>
            <a:r>
              <a:rPr lang="en-US" sz="1800" dirty="0"/>
              <a:t> mixed with other components such as water to form a heterogeneous or homogenous </a:t>
            </a:r>
            <a:r>
              <a:rPr lang="en-US" sz="1800" dirty="0" smtClean="0"/>
              <a:t>mixture. Applicant </a:t>
            </a:r>
            <a:r>
              <a:rPr lang="en-US" sz="1800" dirty="0"/>
              <a:t>discloses that trained sensory panels reviewed formulations having varying concentrations of </a:t>
            </a:r>
            <a:r>
              <a:rPr lang="en-US" sz="1800" dirty="0" err="1"/>
              <a:t>texiol</a:t>
            </a:r>
            <a:r>
              <a:rPr lang="en-US" sz="1800" dirty="0"/>
              <a:t> in water, and </a:t>
            </a:r>
            <a:r>
              <a:rPr lang="en-US" sz="1800" dirty="0" smtClean="0"/>
              <a:t>preferred a dietary </a:t>
            </a:r>
            <a:r>
              <a:rPr lang="en-US" sz="1800" dirty="0"/>
              <a:t>sweetener comprising 1-5% </a:t>
            </a:r>
            <a:r>
              <a:rPr lang="en-US" sz="1800" dirty="0" err="1"/>
              <a:t>texiol</a:t>
            </a:r>
            <a:r>
              <a:rPr lang="en-US" sz="1800" dirty="0"/>
              <a:t> and at least 90% water. This preferred sweetener retains the naturally occurring </a:t>
            </a:r>
            <a:r>
              <a:rPr lang="en-US" sz="1800" dirty="0" err="1"/>
              <a:t>texiol’s</a:t>
            </a:r>
            <a:r>
              <a:rPr lang="en-US" sz="1800" dirty="0"/>
              <a:t> sweetness and bitter aftertaste.</a:t>
            </a:r>
          </a:p>
        </p:txBody>
      </p:sp>
      <p:sp>
        <p:nvSpPr>
          <p:cNvPr id="6" name="Slide Number Placeholder 5"/>
          <p:cNvSpPr>
            <a:spLocks noGrp="1"/>
          </p:cNvSpPr>
          <p:nvPr>
            <p:ph type="sldNum" sz="quarter" idx="12"/>
          </p:nvPr>
        </p:nvSpPr>
        <p:spPr/>
        <p:txBody>
          <a:bodyPr/>
          <a:lstStyle/>
          <a:p>
            <a:fld id="{92DA454B-C859-4892-B9FA-68B588C9F547}" type="slidenum">
              <a:rPr lang="en-US" smtClean="0"/>
              <a:t>51</a:t>
            </a:fld>
            <a:endParaRPr lang="en-US" dirty="0"/>
          </a:p>
        </p:txBody>
      </p:sp>
      <p:pic>
        <p:nvPicPr>
          <p:cNvPr id="5" name="Picture 4" descr="An image of a Texas mint plant in a pot." title="Texas mint plant"/>
          <p:cNvPicPr>
            <a:picLocks noChangeAspect="1"/>
          </p:cNvPicPr>
          <p:nvPr/>
        </p:nvPicPr>
        <p:blipFill>
          <a:blip r:embed="rId3"/>
          <a:stretch>
            <a:fillRect/>
          </a:stretch>
        </p:blipFill>
        <p:spPr>
          <a:xfrm>
            <a:off x="393700" y="1447584"/>
            <a:ext cx="2366146" cy="3849904"/>
          </a:xfrm>
          <a:prstGeom prst="rect">
            <a:avLst/>
          </a:prstGeom>
        </p:spPr>
      </p:pic>
    </p:spTree>
    <p:extLst>
      <p:ext uri="{BB962C8B-B14F-4D97-AF65-F5344CB8AC3E}">
        <p14:creationId xmlns:p14="http://schemas.microsoft.com/office/powerpoint/2010/main" val="27857407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Background (cont.)</a:t>
            </a:r>
            <a:endParaRPr lang="en-US" dirty="0"/>
          </a:p>
        </p:txBody>
      </p:sp>
      <p:sp>
        <p:nvSpPr>
          <p:cNvPr id="3" name="Content Placeholder 2"/>
          <p:cNvSpPr>
            <a:spLocks noGrp="1"/>
          </p:cNvSpPr>
          <p:nvPr>
            <p:ph idx="1"/>
          </p:nvPr>
        </p:nvSpPr>
        <p:spPr/>
        <p:txBody>
          <a:bodyPr>
            <a:noAutofit/>
          </a:bodyPr>
          <a:lstStyle/>
          <a:p>
            <a:pPr marL="0" indent="0">
              <a:spcAft>
                <a:spcPts val="600"/>
              </a:spcAft>
              <a:buNone/>
            </a:pPr>
            <a:r>
              <a:rPr lang="en-US" sz="1800" dirty="0" smtClean="0"/>
              <a:t>Applicant also discloses a </a:t>
            </a:r>
            <a:r>
              <a:rPr lang="en-US" sz="1800" dirty="0"/>
              <a:t>dietary sweetener comprising </a:t>
            </a:r>
            <a:r>
              <a:rPr lang="en-US" sz="1800" dirty="0" err="1"/>
              <a:t>texiol</a:t>
            </a:r>
            <a:r>
              <a:rPr lang="en-US" sz="1800" dirty="0"/>
              <a:t> mixed with water and Compound N (a natural flavor excreted from mushrooms and having a mild umami taste). </a:t>
            </a:r>
            <a:r>
              <a:rPr lang="en-US" sz="1800" dirty="0" smtClean="0"/>
              <a:t>When </a:t>
            </a:r>
            <a:r>
              <a:rPr lang="en-US" sz="1800" dirty="0"/>
              <a:t>combined with </a:t>
            </a:r>
            <a:r>
              <a:rPr lang="en-US" sz="1800" dirty="0" err="1"/>
              <a:t>texiol</a:t>
            </a:r>
            <a:r>
              <a:rPr lang="en-US" sz="1800" dirty="0"/>
              <a:t> in particular amounts, Compound N neutralizes the bitter aftertaste of </a:t>
            </a:r>
            <a:r>
              <a:rPr lang="en-US" sz="1800" dirty="0" err="1" smtClean="0"/>
              <a:t>texiol</a:t>
            </a:r>
            <a:r>
              <a:rPr lang="en-US" sz="1800" dirty="0" smtClean="0"/>
              <a:t>, even though it does not chemically react with </a:t>
            </a:r>
            <a:r>
              <a:rPr lang="en-US" sz="1800" dirty="0" err="1" smtClean="0"/>
              <a:t>texiol</a:t>
            </a:r>
            <a:r>
              <a:rPr lang="en-US" sz="1800" dirty="0" smtClean="0"/>
              <a:t>.</a:t>
            </a:r>
          </a:p>
          <a:p>
            <a:pPr marL="0" indent="0">
              <a:spcAft>
                <a:spcPts val="600"/>
              </a:spcAft>
              <a:buNone/>
            </a:pPr>
            <a:r>
              <a:rPr lang="en-US" sz="1800" dirty="0" smtClean="0"/>
              <a:t>The </a:t>
            </a:r>
            <a:r>
              <a:rPr lang="en-US" sz="1800" dirty="0"/>
              <a:t>same sensory panel tasted mixtures having various concentrations of Compound N and </a:t>
            </a:r>
            <a:r>
              <a:rPr lang="en-US" sz="1800" dirty="0" err="1"/>
              <a:t>texiol</a:t>
            </a:r>
            <a:r>
              <a:rPr lang="en-US" sz="1800" dirty="0"/>
              <a:t>, and found that a formulation comprising 1-5% </a:t>
            </a:r>
            <a:r>
              <a:rPr lang="en-US" sz="1800" dirty="0" err="1"/>
              <a:t>texiol</a:t>
            </a:r>
            <a:r>
              <a:rPr lang="en-US" sz="1800" dirty="0"/>
              <a:t>, 1-2% Compound N, and the balance water produced the most palatable results for a dietary sweetener with no bitter aftertaste. When Compound N is added in the specified amount, the changed taste perception occurs whether or not the </a:t>
            </a:r>
            <a:r>
              <a:rPr lang="en-US" sz="1800" dirty="0" err="1"/>
              <a:t>texiol</a:t>
            </a:r>
            <a:r>
              <a:rPr lang="en-US" sz="1800" dirty="0"/>
              <a:t> is fully dissolved, </a:t>
            </a:r>
            <a:r>
              <a:rPr lang="en-US" sz="1800" i="1" dirty="0"/>
              <a:t>e.g</a:t>
            </a:r>
            <a:r>
              <a:rPr lang="en-US" sz="1800" dirty="0"/>
              <a:t>., even when large crystals of </a:t>
            </a:r>
            <a:r>
              <a:rPr lang="en-US" sz="1800" dirty="0" err="1"/>
              <a:t>texiol</a:t>
            </a:r>
            <a:r>
              <a:rPr lang="en-US" sz="1800" dirty="0"/>
              <a:t> are used. </a:t>
            </a: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3230022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Background (cont.)</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53</a:t>
            </a:fld>
            <a:endParaRPr lang="en-US" dirty="0"/>
          </a:p>
        </p:txBody>
      </p:sp>
      <p:sp>
        <p:nvSpPr>
          <p:cNvPr id="7" name="Content Placeholder 2"/>
          <p:cNvSpPr>
            <a:spLocks noGrp="1"/>
          </p:cNvSpPr>
          <p:nvPr>
            <p:ph idx="1"/>
          </p:nvPr>
        </p:nvSpPr>
        <p:spPr>
          <a:xfrm>
            <a:off x="457200" y="1262080"/>
            <a:ext cx="8229600" cy="3347989"/>
          </a:xfrm>
        </p:spPr>
        <p:txBody>
          <a:bodyPr>
            <a:noAutofit/>
          </a:bodyPr>
          <a:lstStyle/>
          <a:p>
            <a:pPr marL="0" indent="0">
              <a:spcAft>
                <a:spcPts val="600"/>
              </a:spcAft>
              <a:buNone/>
            </a:pPr>
            <a:r>
              <a:rPr lang="en-US" sz="1800" dirty="0"/>
              <a:t>Applicant discloses that the same sensory panel, upon tasting naturally occurring </a:t>
            </a:r>
            <a:r>
              <a:rPr lang="en-US" sz="1800" dirty="0" err="1"/>
              <a:t>texiol</a:t>
            </a:r>
            <a:r>
              <a:rPr lang="en-US" sz="1800" dirty="0"/>
              <a:t>, reported perceiving an immediate burst of sweetness that rapidly dissipated. </a:t>
            </a:r>
            <a:r>
              <a:rPr lang="en-US" sz="1800" dirty="0" smtClean="0"/>
              <a:t>Because prolonged sweetening is desirable for some sweetened products such as chewing gum, applicant discloses dietary sweeteners </a:t>
            </a:r>
            <a:r>
              <a:rPr lang="en-US" sz="1800" dirty="0"/>
              <a:t>comprising </a:t>
            </a:r>
            <a:r>
              <a:rPr lang="en-US" sz="1800" dirty="0" err="1" smtClean="0"/>
              <a:t>texiol</a:t>
            </a:r>
            <a:r>
              <a:rPr lang="en-US" sz="1800" dirty="0" smtClean="0"/>
              <a:t> </a:t>
            </a:r>
            <a:r>
              <a:rPr lang="en-US" sz="1800" dirty="0"/>
              <a:t>in a controlled release </a:t>
            </a:r>
            <a:r>
              <a:rPr lang="en-US" sz="1800" dirty="0" smtClean="0"/>
              <a:t>formulation. </a:t>
            </a:r>
          </a:p>
          <a:p>
            <a:pPr marL="0" indent="0">
              <a:spcAft>
                <a:spcPts val="600"/>
              </a:spcAft>
              <a:buNone/>
            </a:pPr>
            <a:r>
              <a:rPr lang="en-US" sz="1800" dirty="0" smtClean="0"/>
              <a:t>Applicant’s formulations achieve controlled </a:t>
            </a:r>
            <a:r>
              <a:rPr lang="en-US" sz="1800" dirty="0"/>
              <a:t>release (</a:t>
            </a:r>
            <a:r>
              <a:rPr lang="en-US" sz="1800" i="1" dirty="0"/>
              <a:t>e.g</a:t>
            </a:r>
            <a:r>
              <a:rPr lang="en-US" sz="1800" dirty="0"/>
              <a:t>., release of specific amounts of </a:t>
            </a:r>
            <a:r>
              <a:rPr lang="en-US" sz="1800" dirty="0" err="1"/>
              <a:t>texiol</a:t>
            </a:r>
            <a:r>
              <a:rPr lang="en-US" sz="1800" dirty="0"/>
              <a:t> from the formulation at specific time intervals, or over a prolonged period of time) by mixing the </a:t>
            </a:r>
            <a:r>
              <a:rPr lang="en-US" sz="1800" dirty="0" err="1"/>
              <a:t>texiol</a:t>
            </a:r>
            <a:r>
              <a:rPr lang="en-US" sz="1800" dirty="0"/>
              <a:t> with other substances such as polymers and/or changing the form of the </a:t>
            </a:r>
            <a:r>
              <a:rPr lang="en-US" sz="1800" dirty="0" err="1"/>
              <a:t>texiol</a:t>
            </a:r>
            <a:r>
              <a:rPr lang="en-US" sz="1800" dirty="0"/>
              <a:t> so that a controlled perception of sweetness is achieved. For example, in one such formulation, </a:t>
            </a:r>
            <a:r>
              <a:rPr lang="en-US" sz="1800" dirty="0" err="1"/>
              <a:t>texiol</a:t>
            </a:r>
            <a:r>
              <a:rPr lang="en-US" sz="1800" dirty="0"/>
              <a:t> particles are encapsulated in a polymer-emulsifier mixture that delays release of the </a:t>
            </a:r>
            <a:r>
              <a:rPr lang="en-US" sz="1800" dirty="0" err="1"/>
              <a:t>texiol</a:t>
            </a:r>
            <a:r>
              <a:rPr lang="en-US" sz="1800" dirty="0"/>
              <a:t> as compared to </a:t>
            </a:r>
            <a:r>
              <a:rPr lang="en-US" sz="1800" dirty="0" err="1"/>
              <a:t>unencapsulated</a:t>
            </a:r>
            <a:r>
              <a:rPr lang="en-US" sz="1800" dirty="0"/>
              <a:t> (</a:t>
            </a:r>
            <a:r>
              <a:rPr lang="en-US" sz="1800" i="1" dirty="0"/>
              <a:t>e.g</a:t>
            </a:r>
            <a:r>
              <a:rPr lang="en-US" sz="1800" dirty="0"/>
              <a:t>., naturally occurring) </a:t>
            </a:r>
            <a:r>
              <a:rPr lang="en-US" sz="1800" dirty="0" err="1"/>
              <a:t>texiol</a:t>
            </a:r>
            <a:r>
              <a:rPr lang="en-US" sz="1800" dirty="0"/>
              <a:t> particles. These controlled release formulations </a:t>
            </a:r>
            <a:r>
              <a:rPr lang="en-US" sz="1800" dirty="0" smtClean="0"/>
              <a:t>alter </a:t>
            </a:r>
            <a:r>
              <a:rPr lang="en-US" sz="1800" dirty="0"/>
              <a:t>the time over which </a:t>
            </a:r>
            <a:r>
              <a:rPr lang="en-US" sz="1800" dirty="0" err="1"/>
              <a:t>texiol’s</a:t>
            </a:r>
            <a:r>
              <a:rPr lang="en-US" sz="1800" dirty="0"/>
              <a:t> sweetness is perceived.</a:t>
            </a:r>
          </a:p>
        </p:txBody>
      </p:sp>
    </p:spTree>
    <p:extLst>
      <p:ext uri="{BB962C8B-B14F-4D97-AF65-F5344CB8AC3E}">
        <p14:creationId xmlns:p14="http://schemas.microsoft.com/office/powerpoint/2010/main" val="1440995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dirty="0" smtClean="0"/>
              <a:t>Claim 2</a:t>
            </a:r>
            <a:endParaRPr lang="en-US" sz="2800" b="0" dirty="0"/>
          </a:p>
        </p:txBody>
      </p:sp>
      <p:sp>
        <p:nvSpPr>
          <p:cNvPr id="3" name="Content Placeholder 2"/>
          <p:cNvSpPr>
            <a:spLocks noGrp="1"/>
          </p:cNvSpPr>
          <p:nvPr>
            <p:ph idx="1"/>
          </p:nvPr>
        </p:nvSpPr>
        <p:spPr>
          <a:xfrm>
            <a:off x="457200" y="1605424"/>
            <a:ext cx="8229600" cy="3347989"/>
          </a:xfrm>
        </p:spPr>
        <p:txBody>
          <a:bodyPr>
            <a:noAutofit/>
          </a:bodyPr>
          <a:lstStyle/>
          <a:p>
            <a:pPr marL="0" indent="0">
              <a:buNone/>
            </a:pPr>
            <a:r>
              <a:rPr lang="en-US" sz="2400" dirty="0"/>
              <a:t>2. 	A dietary sweetener comprising:</a:t>
            </a:r>
          </a:p>
          <a:p>
            <a:pPr marL="400050" lvl="1" indent="0">
              <a:buNone/>
            </a:pPr>
            <a:r>
              <a:rPr lang="en-US" dirty="0"/>
              <a:t>1-5 percent </a:t>
            </a:r>
            <a:r>
              <a:rPr lang="en-US" dirty="0" err="1"/>
              <a:t>texiol</a:t>
            </a:r>
            <a:r>
              <a:rPr lang="en-US" dirty="0"/>
              <a:t>; and</a:t>
            </a:r>
          </a:p>
          <a:p>
            <a:pPr marL="400050" lvl="1" indent="0">
              <a:buNone/>
            </a:pPr>
            <a:r>
              <a:rPr lang="en-US" dirty="0"/>
              <a:t>at least 90 percent water.</a:t>
            </a:r>
          </a:p>
          <a:p>
            <a:pPr marL="0" indent="0">
              <a:buNone/>
            </a:pPr>
            <a:endParaRPr lang="en-US" sz="1800" dirty="0" smtClean="0"/>
          </a:p>
          <a:p>
            <a:pPr marL="0" indent="0">
              <a:buNone/>
            </a:pP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54</a:t>
            </a:fld>
            <a:endParaRPr lang="en-US" dirty="0"/>
          </a:p>
        </p:txBody>
      </p:sp>
    </p:spTree>
    <p:extLst>
      <p:ext uri="{BB962C8B-B14F-4D97-AF65-F5344CB8AC3E}">
        <p14:creationId xmlns:p14="http://schemas.microsoft.com/office/powerpoint/2010/main" val="4126835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208314" y="4704442"/>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 I:</a:t>
            </a:r>
            <a:br>
              <a:rPr lang="en-US" dirty="0" smtClean="0"/>
            </a:br>
            <a:r>
              <a:rPr lang="en-US" dirty="0" smtClean="0"/>
              <a:t>What Is Applicant’s Invention &amp; The BRI?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a:t>Before analyzing for eligibility or any other patentability requirement: </a:t>
            </a:r>
          </a:p>
          <a:p>
            <a:pPr lvl="1">
              <a:spcBef>
                <a:spcPts val="0"/>
              </a:spcBef>
              <a:spcAft>
                <a:spcPts val="600"/>
              </a:spcAft>
            </a:pPr>
            <a:r>
              <a:rPr lang="en-US" sz="2000" dirty="0" smtClean="0"/>
              <a:t>Understand what applicant has invented</a:t>
            </a:r>
          </a:p>
          <a:p>
            <a:pPr lvl="1">
              <a:spcBef>
                <a:spcPts val="0"/>
              </a:spcBef>
              <a:spcAft>
                <a:spcPts val="600"/>
              </a:spcAft>
            </a:pPr>
            <a:r>
              <a:rPr lang="en-US" sz="2000" dirty="0" smtClean="0"/>
              <a:t>Establish the BRI of the claim </a:t>
            </a:r>
          </a:p>
          <a:p>
            <a:pPr>
              <a:spcBef>
                <a:spcPts val="0"/>
              </a:spcBef>
              <a:spcAft>
                <a:spcPts val="600"/>
              </a:spcAft>
            </a:pPr>
            <a:r>
              <a:rPr lang="en-US" sz="2400" dirty="0" smtClean="0"/>
              <a:t>BRI is particularly crucial for claims reciting nature-based products, because it assists in identifying appropriate naturally occurring counterparts</a:t>
            </a:r>
          </a:p>
          <a:p>
            <a:pPr marL="0" lvl="2" indent="0">
              <a:spcBef>
                <a:spcPts val="0"/>
              </a:spcBef>
              <a:spcAft>
                <a:spcPts val="600"/>
              </a:spcAft>
              <a:buNone/>
            </a:pPr>
            <a:endParaRPr lang="en-US" sz="1800" dirty="0" smtClean="0"/>
          </a:p>
          <a:p>
            <a:pPr marL="0" lvl="2" indent="0">
              <a:spcBef>
                <a:spcPts val="0"/>
              </a:spcBef>
              <a:spcAft>
                <a:spcPts val="600"/>
              </a:spcAft>
              <a:buNone/>
            </a:pPr>
            <a:endParaRPr lang="en-US" sz="1800" dirty="0" smtClean="0"/>
          </a:p>
          <a:p>
            <a:pPr marL="0" lvl="2" indent="0" algn="ctr">
              <a:spcBef>
                <a:spcPts val="0"/>
              </a:spcBef>
              <a:spcAft>
                <a:spcPts val="600"/>
              </a:spcAft>
              <a:buNone/>
            </a:pPr>
            <a:r>
              <a:rPr lang="en-US" sz="1800" b="1" dirty="0" smtClean="0"/>
              <a:t>Examiners should fill out Section I of the blank worksheet</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55</a:t>
            </a:fld>
            <a:endParaRPr lang="en-US" dirty="0"/>
          </a:p>
        </p:txBody>
      </p:sp>
    </p:spTree>
    <p:extLst>
      <p:ext uri="{BB962C8B-B14F-4D97-AF65-F5344CB8AC3E}">
        <p14:creationId xmlns:p14="http://schemas.microsoft.com/office/powerpoint/2010/main" val="1953560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smtClean="0"/>
              <a:t>Applicant’s Invention &amp; The BRI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Applicant invented a </a:t>
            </a:r>
            <a:r>
              <a:rPr lang="en-US" sz="2400" dirty="0"/>
              <a:t>dietary sweetener comprising </a:t>
            </a:r>
            <a:r>
              <a:rPr lang="en-US" sz="2400" dirty="0" err="1"/>
              <a:t>texiol</a:t>
            </a:r>
            <a:r>
              <a:rPr lang="en-US" sz="2400" dirty="0"/>
              <a:t> </a:t>
            </a:r>
            <a:r>
              <a:rPr lang="en-US" sz="2400" dirty="0" smtClean="0"/>
              <a:t>mixed </a:t>
            </a:r>
            <a:r>
              <a:rPr lang="en-US" sz="2400" dirty="0"/>
              <a:t>with </a:t>
            </a:r>
            <a:r>
              <a:rPr lang="en-US" sz="2400" dirty="0" smtClean="0"/>
              <a:t>water.</a:t>
            </a:r>
          </a:p>
          <a:p>
            <a:pPr>
              <a:spcBef>
                <a:spcPts val="0"/>
              </a:spcBef>
              <a:spcAft>
                <a:spcPts val="600"/>
              </a:spcAft>
            </a:pPr>
            <a:r>
              <a:rPr lang="en-US" sz="2400" dirty="0"/>
              <a:t>Based on the specification’s definition of “dietary sweetener”, the BRI of the claim is a mixture of </a:t>
            </a:r>
            <a:r>
              <a:rPr lang="en-US" sz="2400" dirty="0" err="1"/>
              <a:t>texiol</a:t>
            </a:r>
            <a:r>
              <a:rPr lang="en-US" sz="2400" dirty="0"/>
              <a:t> and water in the specified amounts (1-5% </a:t>
            </a:r>
            <a:r>
              <a:rPr lang="en-US" sz="2400" dirty="0" err="1"/>
              <a:t>texiol</a:t>
            </a:r>
            <a:r>
              <a:rPr lang="en-US" sz="2400" dirty="0"/>
              <a:t> and at least 90% water). </a:t>
            </a:r>
            <a:endParaRPr lang="en-US" sz="2400" dirty="0" smtClean="0"/>
          </a:p>
          <a:p>
            <a:pPr>
              <a:spcBef>
                <a:spcPts val="0"/>
              </a:spcBef>
              <a:spcAft>
                <a:spcPts val="600"/>
              </a:spcAft>
            </a:pPr>
            <a:r>
              <a:rPr lang="en-US" sz="2400" dirty="0" smtClean="0"/>
              <a:t>The </a:t>
            </a:r>
            <a:r>
              <a:rPr lang="en-US" sz="2400" dirty="0"/>
              <a:t>BRI does </a:t>
            </a:r>
            <a:r>
              <a:rPr lang="en-US" sz="2400" u="sng" dirty="0"/>
              <a:t>not</a:t>
            </a:r>
            <a:r>
              <a:rPr lang="en-US" sz="2400" dirty="0"/>
              <a:t> encompass the naturally occurring sap of the Texas mint plant, which contains a different amount of </a:t>
            </a:r>
            <a:r>
              <a:rPr lang="en-US" sz="2400" dirty="0" err="1"/>
              <a:t>texiol</a:t>
            </a:r>
            <a:r>
              <a:rPr lang="en-US" sz="2400" dirty="0"/>
              <a:t> (10%). </a:t>
            </a:r>
            <a:endParaRPr lang="en-US" sz="2400" dirty="0" smtClean="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56</a:t>
            </a:fld>
            <a:endParaRPr lang="en-US" dirty="0"/>
          </a:p>
        </p:txBody>
      </p:sp>
    </p:spTree>
    <p:extLst>
      <p:ext uri="{BB962C8B-B14F-4D97-AF65-F5344CB8AC3E}">
        <p14:creationId xmlns:p14="http://schemas.microsoft.com/office/powerpoint/2010/main" val="288877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uble Wave 14"/>
          <p:cNvSpPr/>
          <p:nvPr/>
        </p:nvSpPr>
        <p:spPr>
          <a:xfrm>
            <a:off x="1366161" y="4875212"/>
            <a:ext cx="6738257"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t>Worksheet Section </a:t>
            </a:r>
            <a:r>
              <a:rPr lang="en-US" dirty="0" smtClean="0"/>
              <a:t>II</a:t>
            </a:r>
            <a:r>
              <a:rPr lang="en-US" dirty="0"/>
              <a:t>:</a:t>
            </a:r>
            <a:br>
              <a:rPr lang="en-US" dirty="0"/>
            </a:br>
            <a:r>
              <a:rPr lang="en-US" dirty="0" smtClean="0"/>
              <a:t>Does The Claimed Invention Fall Within </a:t>
            </a:r>
            <a:br>
              <a:rPr lang="en-US" dirty="0" smtClean="0"/>
            </a:br>
            <a:r>
              <a:rPr lang="en-US" dirty="0" smtClean="0"/>
              <a:t>A Statutory Category (Step 1)?</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57</a:t>
            </a:fld>
            <a:endParaRPr lang="en-US" dirty="0"/>
          </a:p>
        </p:txBody>
      </p:sp>
      <p:sp>
        <p:nvSpPr>
          <p:cNvPr id="10" name="Content Placeholder 2"/>
          <p:cNvSpPr>
            <a:spLocks noGrp="1"/>
          </p:cNvSpPr>
          <p:nvPr>
            <p:ph idx="1"/>
          </p:nvPr>
        </p:nvSpPr>
        <p:spPr>
          <a:xfrm>
            <a:off x="620490" y="1980984"/>
            <a:ext cx="8229600" cy="3619716"/>
          </a:xfrm>
        </p:spPr>
        <p:txBody>
          <a:bodyPr>
            <a:noAutofit/>
          </a:bodyPr>
          <a:lstStyle/>
          <a:p>
            <a:pPr marL="0" indent="0">
              <a:buNone/>
            </a:pPr>
            <a:r>
              <a:rPr lang="en-US" sz="2400" i="1" dirty="0">
                <a:solidFill>
                  <a:prstClr val="black"/>
                </a:solidFill>
              </a:rPr>
              <a:t>Process	  	Machine	 	Manufacture		Composition </a:t>
            </a:r>
            <a:r>
              <a:rPr lang="en-US" sz="2400" i="1" dirty="0" smtClean="0">
                <a:solidFill>
                  <a:prstClr val="black"/>
                </a:solidFill>
              </a:rPr>
              <a:t>														   of Matter</a:t>
            </a:r>
            <a:endParaRPr lang="en-US" sz="2400" i="1" dirty="0">
              <a:solidFill>
                <a:prstClr val="black"/>
              </a:solidFill>
            </a:endParaRPr>
          </a:p>
          <a:p>
            <a:endParaRPr lang="en-US" sz="3200" b="1" i="1" dirty="0">
              <a:solidFill>
                <a:prstClr val="black"/>
              </a:solidFill>
            </a:endParaRPr>
          </a:p>
          <a:p>
            <a:endParaRPr lang="en-US" sz="3200" b="1" i="1" dirty="0">
              <a:solidFill>
                <a:prstClr val="black"/>
              </a:solidFill>
            </a:endParaRPr>
          </a:p>
          <a:p>
            <a:endParaRPr lang="en-US" sz="3200" b="1" i="1" dirty="0">
              <a:solidFill>
                <a:prstClr val="black"/>
              </a:solidFill>
            </a:endParaRPr>
          </a:p>
          <a:p>
            <a:pPr marL="0" lvl="2" indent="0">
              <a:buNone/>
            </a:pPr>
            <a:endParaRPr lang="en-US" sz="3200" b="1" i="1" dirty="0">
              <a:solidFill>
                <a:prstClr val="black"/>
              </a:solidFill>
            </a:endParaRPr>
          </a:p>
          <a:p>
            <a:pPr marL="0" lvl="2" indent="0" algn="ctr">
              <a:buNone/>
            </a:pPr>
            <a:r>
              <a:rPr lang="en-US" sz="1800" b="1" dirty="0" smtClean="0"/>
              <a:t>Examiners </a:t>
            </a:r>
            <a:r>
              <a:rPr lang="en-US" sz="1800" b="1" dirty="0"/>
              <a:t>should fill out Section </a:t>
            </a:r>
            <a:r>
              <a:rPr lang="en-US" sz="1800" b="1" dirty="0" smtClean="0"/>
              <a:t>II </a:t>
            </a:r>
            <a:r>
              <a:rPr lang="en-US" sz="1800" b="1" dirty="0"/>
              <a:t>of the blank </a:t>
            </a:r>
            <a:r>
              <a:rPr lang="en-US" sz="1800" b="1" dirty="0" smtClean="0"/>
              <a:t>worksheet</a:t>
            </a:r>
            <a:endParaRPr lang="en-US" sz="1800" b="1" dirty="0"/>
          </a:p>
        </p:txBody>
      </p:sp>
      <p:pic>
        <p:nvPicPr>
          <p:cNvPr id="16" name="Picture 2" descr="An image of an Erlenmeyer flask filled with a chemical solution, which represents a statutory composition of matter." title="Composition of Ma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769" y="3002391"/>
            <a:ext cx="950491" cy="12414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An image of an automobile, which represents a statutory machine." title="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639" y="3129408"/>
            <a:ext cx="2248939" cy="9874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n image of a short flowchart, which represents the steps of a statutory process." title="Pro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83" y="3005184"/>
            <a:ext cx="1378341" cy="13454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n image of a golf club, which represents a statutory manufacture." title="Manufa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5246">
            <a:off x="4873529" y="2807698"/>
            <a:ext cx="728663"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091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Claimed Invention Falls Within </a:t>
            </a:r>
            <a:br>
              <a:rPr lang="en-US" dirty="0" smtClean="0"/>
            </a:br>
            <a:r>
              <a:rPr lang="en-US" dirty="0" smtClean="0"/>
              <a:t>A Statutory Category (Step 1: YES)</a:t>
            </a:r>
            <a:endParaRPr lang="en-US" dirty="0"/>
          </a:p>
        </p:txBody>
      </p:sp>
      <p:sp>
        <p:nvSpPr>
          <p:cNvPr id="2" name="Content Placeholder 1"/>
          <p:cNvSpPr>
            <a:spLocks noGrp="1"/>
          </p:cNvSpPr>
          <p:nvPr>
            <p:ph idx="1"/>
          </p:nvPr>
        </p:nvSpPr>
        <p:spPr>
          <a:xfrm>
            <a:off x="457200" y="1695450"/>
            <a:ext cx="8229600" cy="3100123"/>
          </a:xfrm>
        </p:spPr>
        <p:txBody>
          <a:bodyPr>
            <a:noAutofit/>
          </a:bodyPr>
          <a:lstStyle/>
          <a:p>
            <a:pPr>
              <a:spcBef>
                <a:spcPts val="0"/>
              </a:spcBef>
              <a:spcAft>
                <a:spcPts val="600"/>
              </a:spcAft>
            </a:pPr>
            <a:r>
              <a:rPr lang="en-US" sz="2400" dirty="0"/>
              <a:t>Because </a:t>
            </a:r>
            <a:r>
              <a:rPr lang="en-US" sz="2400" dirty="0" err="1"/>
              <a:t>texiol</a:t>
            </a:r>
            <a:r>
              <a:rPr lang="en-US" sz="2400" dirty="0"/>
              <a:t> and water are composed of matter, the claim is directed to a statutory category, </a:t>
            </a:r>
            <a:r>
              <a:rPr lang="en-US" sz="2400" i="1" dirty="0"/>
              <a:t>e.g</a:t>
            </a:r>
            <a:r>
              <a:rPr lang="en-US" sz="2400" dirty="0"/>
              <a:t>., a composition of </a:t>
            </a:r>
            <a:r>
              <a:rPr lang="en-US" sz="2400" dirty="0" smtClean="0"/>
              <a:t>matter.</a:t>
            </a: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58</a:t>
            </a:fld>
            <a:endParaRPr lang="en-US" dirty="0"/>
          </a:p>
        </p:txBody>
      </p:sp>
    </p:spTree>
    <p:extLst>
      <p:ext uri="{BB962C8B-B14F-4D97-AF65-F5344CB8AC3E}">
        <p14:creationId xmlns:p14="http://schemas.microsoft.com/office/powerpoint/2010/main" val="1725115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Worksheet Section </a:t>
            </a:r>
            <a:r>
              <a:rPr lang="en-US" dirty="0" smtClean="0"/>
              <a:t>III</a:t>
            </a:r>
            <a:r>
              <a:rPr lang="en-US" dirty="0"/>
              <a:t>:</a:t>
            </a:r>
            <a:br>
              <a:rPr lang="en-US" dirty="0"/>
            </a:br>
            <a:r>
              <a:rPr lang="en-US" dirty="0" smtClean="0"/>
              <a:t>Is The Claim Directed To </a:t>
            </a:r>
            <a:br>
              <a:rPr lang="en-US" dirty="0" smtClean="0"/>
            </a:br>
            <a:r>
              <a:rPr lang="en-US" dirty="0" smtClean="0"/>
              <a:t>A Judicial Exception (Step 2A)?</a:t>
            </a:r>
            <a:endParaRPr lang="en-US" dirty="0"/>
          </a:p>
        </p:txBody>
      </p:sp>
      <p:sp>
        <p:nvSpPr>
          <p:cNvPr id="3" name="Content Placeholder 2"/>
          <p:cNvSpPr>
            <a:spLocks noGrp="1"/>
          </p:cNvSpPr>
          <p:nvPr>
            <p:ph idx="1"/>
          </p:nvPr>
        </p:nvSpPr>
        <p:spPr>
          <a:xfrm>
            <a:off x="3918856" y="2155373"/>
            <a:ext cx="4767943" cy="2955886"/>
          </a:xfrm>
        </p:spPr>
        <p:txBody>
          <a:bodyPr>
            <a:noAutofit/>
          </a:bodyPr>
          <a:lstStyle/>
          <a:p>
            <a:pPr>
              <a:spcBef>
                <a:spcPts val="0"/>
              </a:spcBef>
              <a:spcAft>
                <a:spcPts val="600"/>
              </a:spcAft>
            </a:pPr>
            <a:r>
              <a:rPr lang="en-US" sz="2000" dirty="0"/>
              <a:t>“Directed to” means the exception is recited in the claim, </a:t>
            </a:r>
            <a:r>
              <a:rPr lang="en-US" sz="2000" i="1" dirty="0"/>
              <a:t>i.e.</a:t>
            </a:r>
            <a:r>
              <a:rPr lang="en-US" sz="2000" dirty="0"/>
              <a:t>, the claim </a:t>
            </a:r>
            <a:r>
              <a:rPr lang="en-US" sz="2000" b="1" dirty="0"/>
              <a:t>sets forth</a:t>
            </a:r>
            <a:r>
              <a:rPr lang="en-US" sz="2000" dirty="0"/>
              <a:t> or </a:t>
            </a:r>
            <a:r>
              <a:rPr lang="en-US" sz="2000" b="1" dirty="0"/>
              <a:t>describes</a:t>
            </a:r>
            <a:r>
              <a:rPr lang="en-US" sz="2000" dirty="0"/>
              <a:t> the </a:t>
            </a:r>
            <a:r>
              <a:rPr lang="en-US" sz="2000" dirty="0" smtClean="0"/>
              <a:t>exception</a:t>
            </a:r>
            <a:endParaRPr lang="en-US" sz="2000" dirty="0"/>
          </a:p>
          <a:p>
            <a:pPr>
              <a:spcBef>
                <a:spcPts val="1200"/>
              </a:spcBef>
              <a:spcAft>
                <a:spcPts val="600"/>
              </a:spcAft>
            </a:pPr>
            <a:r>
              <a:rPr lang="en-US" sz="2000" dirty="0"/>
              <a:t>The </a:t>
            </a:r>
            <a:r>
              <a:rPr lang="en-US" sz="2000" b="1" dirty="0"/>
              <a:t>Markedly Different Characteristics (MDC) </a:t>
            </a:r>
            <a:r>
              <a:rPr lang="en-US" sz="2000" dirty="0"/>
              <a:t>analysis is used to determine if a nature-based product is a </a:t>
            </a:r>
            <a:r>
              <a:rPr lang="en-US" sz="2000" dirty="0" smtClean="0"/>
              <a:t>product </a:t>
            </a:r>
            <a:r>
              <a:rPr lang="en-US" sz="2000" dirty="0"/>
              <a:t>of </a:t>
            </a:r>
            <a:r>
              <a:rPr lang="en-US" sz="2000" dirty="0" smtClean="0"/>
              <a:t>nature </a:t>
            </a:r>
            <a:r>
              <a:rPr lang="en-US" sz="2000" dirty="0"/>
              <a:t>exception</a:t>
            </a:r>
          </a:p>
        </p:txBody>
      </p:sp>
      <p:sp>
        <p:nvSpPr>
          <p:cNvPr id="6" name="Slide Number Placeholder 5"/>
          <p:cNvSpPr>
            <a:spLocks noGrp="1"/>
          </p:cNvSpPr>
          <p:nvPr>
            <p:ph type="sldNum" sz="quarter" idx="12"/>
          </p:nvPr>
        </p:nvSpPr>
        <p:spPr/>
        <p:txBody>
          <a:bodyPr/>
          <a:lstStyle/>
          <a:p>
            <a:fld id="{92DA454B-C859-4892-B9FA-68B588C9F547}" type="slidenum">
              <a:rPr lang="en-US" smtClean="0"/>
              <a:t>59</a:t>
            </a:fld>
            <a:endParaRPr lang="en-US" dirty="0"/>
          </a:p>
        </p:txBody>
      </p:sp>
      <p:sp>
        <p:nvSpPr>
          <p:cNvPr id="9" name="Oval 8"/>
          <p:cNvSpPr/>
          <p:nvPr/>
        </p:nvSpPr>
        <p:spPr>
          <a:xfrm>
            <a:off x="892629" y="2971802"/>
            <a:ext cx="1904999" cy="1230084"/>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2" descr="An image of the flowchart from the 2014 Interim Eligibility Guidance, with the diamond for Step 2A circled." title="Flowchart"/>
          <p:cNvPicPr>
            <a:picLocks noChangeAspect="1" noChangeArrowheads="1"/>
          </p:cNvPicPr>
          <p:nvPr/>
        </p:nvPicPr>
        <p:blipFill rotWithShape="1">
          <a:blip r:embed="rId3">
            <a:extLst>
              <a:ext uri="{28A0092B-C50C-407E-A947-70E740481C1C}">
                <a14:useLocalDpi xmlns:a14="http://schemas.microsoft.com/office/drawing/2010/main" val="0"/>
              </a:ext>
            </a:extLst>
          </a:blip>
          <a:srcRect l="5541" t="13851" r="8707" b="26263"/>
          <a:stretch/>
        </p:blipFill>
        <p:spPr bwMode="auto">
          <a:xfrm>
            <a:off x="255814" y="2201820"/>
            <a:ext cx="3173186" cy="31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01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 of </a:t>
            </a:r>
            <a:r>
              <a:rPr lang="en-US" dirty="0" smtClean="0"/>
              <a:t>Example 29</a:t>
            </a:r>
            <a:endParaRPr lang="en-US" dirty="0"/>
          </a:p>
        </p:txBody>
      </p:sp>
      <p:sp>
        <p:nvSpPr>
          <p:cNvPr id="3" name="Content Placeholder 2"/>
          <p:cNvSpPr>
            <a:spLocks noGrp="1"/>
          </p:cNvSpPr>
          <p:nvPr>
            <p:ph idx="1"/>
          </p:nvPr>
        </p:nvSpPr>
        <p:spPr>
          <a:xfrm>
            <a:off x="457200" y="1447584"/>
            <a:ext cx="5612618" cy="3347989"/>
          </a:xfrm>
        </p:spPr>
        <p:txBody>
          <a:bodyPr>
            <a:noAutofit/>
          </a:bodyPr>
          <a:lstStyle/>
          <a:p>
            <a:pPr marL="0" indent="0">
              <a:spcAft>
                <a:spcPts val="600"/>
              </a:spcAft>
              <a:buNone/>
            </a:pPr>
            <a:r>
              <a:rPr lang="en-US" sz="1800" dirty="0"/>
              <a:t>“</a:t>
            </a:r>
            <a:r>
              <a:rPr lang="en-US" sz="1800" dirty="0" err="1"/>
              <a:t>Julitis</a:t>
            </a:r>
            <a:r>
              <a:rPr lang="en-US" sz="1800" dirty="0"/>
              <a:t>” is an autoimmune disease that causes chronic inflammation and an itchy and extremely painful rash on the face, hands, and feet. </a:t>
            </a:r>
          </a:p>
          <a:p>
            <a:pPr marL="0" indent="0">
              <a:spcAft>
                <a:spcPts val="600"/>
              </a:spcAft>
              <a:buNone/>
            </a:pPr>
            <a:r>
              <a:rPr lang="en-US" sz="1800" dirty="0"/>
              <a:t>Conventionally, </a:t>
            </a:r>
            <a:r>
              <a:rPr lang="en-US" sz="1800" dirty="0" err="1"/>
              <a:t>julitis</a:t>
            </a:r>
            <a:r>
              <a:rPr lang="en-US" sz="1800" dirty="0"/>
              <a:t> is diagnosed by a physical examination of the characteristic rash. However, because the rash caused by </a:t>
            </a:r>
            <a:r>
              <a:rPr lang="en-US" sz="1800" dirty="0" err="1"/>
              <a:t>julitis</a:t>
            </a:r>
            <a:r>
              <a:rPr lang="en-US" sz="1800" dirty="0"/>
              <a:t> looks similar to rashes caused by rosacea, doctors often misdiagnosed people as having rosacea when they actually had </a:t>
            </a:r>
            <a:r>
              <a:rPr lang="en-US" sz="1800" dirty="0" err="1"/>
              <a:t>julitis</a:t>
            </a:r>
            <a:r>
              <a:rPr lang="en-US" sz="1800" dirty="0"/>
              <a:t>. </a:t>
            </a:r>
          </a:p>
        </p:txBody>
      </p:sp>
      <p:sp>
        <p:nvSpPr>
          <p:cNvPr id="6" name="Slide Number Placeholder 5"/>
          <p:cNvSpPr>
            <a:spLocks noGrp="1"/>
          </p:cNvSpPr>
          <p:nvPr>
            <p:ph type="sldNum" sz="quarter" idx="12"/>
          </p:nvPr>
        </p:nvSpPr>
        <p:spPr/>
        <p:txBody>
          <a:bodyPr/>
          <a:lstStyle/>
          <a:p>
            <a:fld id="{92DA454B-C859-4892-B9FA-68B588C9F547}" type="slidenum">
              <a:rPr lang="en-US" smtClean="0"/>
              <a:t>6</a:t>
            </a:fld>
            <a:endParaRPr lang="en-US" dirty="0"/>
          </a:p>
        </p:txBody>
      </p:sp>
      <p:grpSp>
        <p:nvGrpSpPr>
          <p:cNvPr id="47" name="Group 46" descr="An image of a man with a facial rash." title="Patient"/>
          <p:cNvGrpSpPr/>
          <p:nvPr/>
        </p:nvGrpSpPr>
        <p:grpSpPr>
          <a:xfrm>
            <a:off x="6413500" y="1562940"/>
            <a:ext cx="2238496" cy="2883423"/>
            <a:chOff x="4668253" y="2302044"/>
            <a:chExt cx="2029326" cy="2558714"/>
          </a:xfrm>
        </p:grpSpPr>
        <p:sp>
          <p:nvSpPr>
            <p:cNvPr id="48" name="Freeform 47"/>
            <p:cNvSpPr/>
            <p:nvPr/>
          </p:nvSpPr>
          <p:spPr>
            <a:xfrm>
              <a:off x="4668253" y="4624137"/>
              <a:ext cx="2029326" cy="236621"/>
            </a:xfrm>
            <a:custGeom>
              <a:avLst/>
              <a:gdLst>
                <a:gd name="connsiteX0" fmla="*/ 822158 w 2029326"/>
                <a:gd name="connsiteY0" fmla="*/ 0 h 236621"/>
                <a:gd name="connsiteX1" fmla="*/ 344905 w 2029326"/>
                <a:gd name="connsiteY1" fmla="*/ 0 h 236621"/>
                <a:gd name="connsiteX2" fmla="*/ 4010 w 2029326"/>
                <a:gd name="connsiteY2" fmla="*/ 168442 h 236621"/>
                <a:gd name="connsiteX3" fmla="*/ 0 w 2029326"/>
                <a:gd name="connsiteY3" fmla="*/ 236621 h 236621"/>
                <a:gd name="connsiteX4" fmla="*/ 2025315 w 2029326"/>
                <a:gd name="connsiteY4" fmla="*/ 236621 h 236621"/>
                <a:gd name="connsiteX5" fmla="*/ 2029326 w 2029326"/>
                <a:gd name="connsiteY5" fmla="*/ 164431 h 236621"/>
                <a:gd name="connsiteX6" fmla="*/ 1648326 w 2029326"/>
                <a:gd name="connsiteY6" fmla="*/ 8021 h 236621"/>
                <a:gd name="connsiteX7" fmla="*/ 1279358 w 2029326"/>
                <a:gd name="connsiteY7" fmla="*/ 12031 h 236621"/>
                <a:gd name="connsiteX8" fmla="*/ 822158 w 2029326"/>
                <a:gd name="connsiteY8" fmla="*/ 0 h 23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26" h="236621">
                  <a:moveTo>
                    <a:pt x="822158" y="0"/>
                  </a:moveTo>
                  <a:lnTo>
                    <a:pt x="344905" y="0"/>
                  </a:lnTo>
                  <a:lnTo>
                    <a:pt x="4010" y="168442"/>
                  </a:lnTo>
                  <a:lnTo>
                    <a:pt x="0" y="236621"/>
                  </a:lnTo>
                  <a:lnTo>
                    <a:pt x="2025315" y="236621"/>
                  </a:lnTo>
                  <a:lnTo>
                    <a:pt x="2029326" y="164431"/>
                  </a:lnTo>
                  <a:lnTo>
                    <a:pt x="1648326" y="8021"/>
                  </a:lnTo>
                  <a:lnTo>
                    <a:pt x="1279358" y="12031"/>
                  </a:lnTo>
                  <a:lnTo>
                    <a:pt x="822158"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494421" y="4523874"/>
              <a:ext cx="453190" cy="236621"/>
            </a:xfrm>
            <a:custGeom>
              <a:avLst/>
              <a:gdLst>
                <a:gd name="connsiteX0" fmla="*/ 0 w 453190"/>
                <a:gd name="connsiteY0" fmla="*/ 0 h 236621"/>
                <a:gd name="connsiteX1" fmla="*/ 0 w 453190"/>
                <a:gd name="connsiteY1" fmla="*/ 116305 h 236621"/>
                <a:gd name="connsiteX2" fmla="*/ 116305 w 453190"/>
                <a:gd name="connsiteY2" fmla="*/ 232611 h 236621"/>
                <a:gd name="connsiteX3" fmla="*/ 324853 w 453190"/>
                <a:gd name="connsiteY3" fmla="*/ 236621 h 236621"/>
                <a:gd name="connsiteX4" fmla="*/ 449179 w 453190"/>
                <a:gd name="connsiteY4" fmla="*/ 136358 h 236621"/>
                <a:gd name="connsiteX5" fmla="*/ 453190 w 453190"/>
                <a:gd name="connsiteY5" fmla="*/ 28074 h 23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190" h="236621">
                  <a:moveTo>
                    <a:pt x="0" y="0"/>
                  </a:moveTo>
                  <a:lnTo>
                    <a:pt x="0" y="116305"/>
                  </a:lnTo>
                  <a:lnTo>
                    <a:pt x="116305" y="232611"/>
                  </a:lnTo>
                  <a:lnTo>
                    <a:pt x="324853" y="236621"/>
                  </a:lnTo>
                  <a:lnTo>
                    <a:pt x="449179" y="136358"/>
                  </a:lnTo>
                  <a:lnTo>
                    <a:pt x="453190" y="28074"/>
                  </a:lnTo>
                </a:path>
              </a:pathLst>
            </a:custGeom>
            <a:solidFill>
              <a:srgbClr val="FFFFE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972622" y="2302044"/>
              <a:ext cx="1634133" cy="2286000"/>
              <a:chOff x="7094191" y="2137612"/>
              <a:chExt cx="1634133" cy="2286000"/>
            </a:xfrm>
          </p:grpSpPr>
          <p:grpSp>
            <p:nvGrpSpPr>
              <p:cNvPr id="51" name="Group 50"/>
              <p:cNvGrpSpPr/>
              <p:nvPr/>
            </p:nvGrpSpPr>
            <p:grpSpPr>
              <a:xfrm>
                <a:off x="7094191" y="2137612"/>
                <a:ext cx="1634133" cy="2286000"/>
                <a:chOff x="4936996" y="2245659"/>
                <a:chExt cx="1634133" cy="2286000"/>
              </a:xfrm>
            </p:grpSpPr>
            <p:sp>
              <p:nvSpPr>
                <p:cNvPr id="54" name="Freeform 53"/>
                <p:cNvSpPr/>
                <p:nvPr/>
              </p:nvSpPr>
              <p:spPr>
                <a:xfrm>
                  <a:off x="5123330" y="2756647"/>
                  <a:ext cx="1223682" cy="1775012"/>
                </a:xfrm>
                <a:custGeom>
                  <a:avLst/>
                  <a:gdLst>
                    <a:gd name="connsiteX0" fmla="*/ 31376 w 1223682"/>
                    <a:gd name="connsiteY0" fmla="*/ 488576 h 1775012"/>
                    <a:gd name="connsiteX1" fmla="*/ 0 w 1223682"/>
                    <a:gd name="connsiteY1" fmla="*/ 914400 h 1775012"/>
                    <a:gd name="connsiteX2" fmla="*/ 40341 w 1223682"/>
                    <a:gd name="connsiteY2" fmla="*/ 1322294 h 1775012"/>
                    <a:gd name="connsiteX3" fmla="*/ 152400 w 1223682"/>
                    <a:gd name="connsiteY3" fmla="*/ 1600200 h 1775012"/>
                    <a:gd name="connsiteX4" fmla="*/ 376517 w 1223682"/>
                    <a:gd name="connsiteY4" fmla="*/ 1725706 h 1775012"/>
                    <a:gd name="connsiteX5" fmla="*/ 546847 w 1223682"/>
                    <a:gd name="connsiteY5" fmla="*/ 1775012 h 1775012"/>
                    <a:gd name="connsiteX6" fmla="*/ 775447 w 1223682"/>
                    <a:gd name="connsiteY6" fmla="*/ 1734671 h 1775012"/>
                    <a:gd name="connsiteX7" fmla="*/ 1030941 w 1223682"/>
                    <a:gd name="connsiteY7" fmla="*/ 1600200 h 1775012"/>
                    <a:gd name="connsiteX8" fmla="*/ 1169894 w 1223682"/>
                    <a:gd name="connsiteY8" fmla="*/ 1335741 h 1775012"/>
                    <a:gd name="connsiteX9" fmla="*/ 1223682 w 1223682"/>
                    <a:gd name="connsiteY9" fmla="*/ 981635 h 1775012"/>
                    <a:gd name="connsiteX10" fmla="*/ 1201270 w 1223682"/>
                    <a:gd name="connsiteY10" fmla="*/ 524435 h 1775012"/>
                    <a:gd name="connsiteX11" fmla="*/ 1192306 w 1223682"/>
                    <a:gd name="connsiteY11" fmla="*/ 4482 h 1775012"/>
                    <a:gd name="connsiteX12" fmla="*/ 44823 w 1223682"/>
                    <a:gd name="connsiteY12" fmla="*/ 0 h 1775012"/>
                    <a:gd name="connsiteX13" fmla="*/ 31376 w 1223682"/>
                    <a:gd name="connsiteY13" fmla="*/ 488576 h 177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682" h="1775012">
                      <a:moveTo>
                        <a:pt x="31376" y="488576"/>
                      </a:moveTo>
                      <a:lnTo>
                        <a:pt x="0" y="914400"/>
                      </a:lnTo>
                      <a:lnTo>
                        <a:pt x="40341" y="1322294"/>
                      </a:lnTo>
                      <a:lnTo>
                        <a:pt x="152400" y="1600200"/>
                      </a:lnTo>
                      <a:lnTo>
                        <a:pt x="376517" y="1725706"/>
                      </a:lnTo>
                      <a:lnTo>
                        <a:pt x="546847" y="1775012"/>
                      </a:lnTo>
                      <a:lnTo>
                        <a:pt x="775447" y="1734671"/>
                      </a:lnTo>
                      <a:lnTo>
                        <a:pt x="1030941" y="1600200"/>
                      </a:lnTo>
                      <a:lnTo>
                        <a:pt x="1169894" y="1335741"/>
                      </a:lnTo>
                      <a:lnTo>
                        <a:pt x="1223682" y="981635"/>
                      </a:lnTo>
                      <a:lnTo>
                        <a:pt x="1201270" y="524435"/>
                      </a:lnTo>
                      <a:lnTo>
                        <a:pt x="1192306" y="4482"/>
                      </a:lnTo>
                      <a:lnTo>
                        <a:pt x="44823" y="0"/>
                      </a:lnTo>
                      <a:lnTo>
                        <a:pt x="31376" y="488576"/>
                      </a:lnTo>
                      <a:close/>
                    </a:path>
                  </a:pathLst>
                </a:custGeom>
                <a:solidFill>
                  <a:srgbClr val="FFFFE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38483" y="3209364"/>
                  <a:ext cx="206188" cy="161365"/>
                </a:xfrm>
                <a:prstGeom prst="ellipse">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80847" y="3209364"/>
                  <a:ext cx="206188" cy="161365"/>
                </a:xfrm>
                <a:prstGeom prst="ellipse">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426243" y="3280612"/>
                  <a:ext cx="61054" cy="58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983941" y="3280612"/>
                  <a:ext cx="61054" cy="58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flipV="1">
                  <a:off x="5470721" y="4196225"/>
                  <a:ext cx="458615" cy="45719"/>
                </a:xfrm>
                <a:custGeom>
                  <a:avLst/>
                  <a:gdLst>
                    <a:gd name="connsiteX0" fmla="*/ 0 w 576668"/>
                    <a:gd name="connsiteY0" fmla="*/ 128992 h 137582"/>
                    <a:gd name="connsiteX1" fmla="*/ 152400 w 576668"/>
                    <a:gd name="connsiteY1" fmla="*/ 16697 h 137582"/>
                    <a:gd name="connsiteX2" fmla="*/ 385010 w 576668"/>
                    <a:gd name="connsiteY2" fmla="*/ 12687 h 137582"/>
                    <a:gd name="connsiteX3" fmla="*/ 569494 w 576668"/>
                    <a:gd name="connsiteY3" fmla="*/ 133002 h 137582"/>
                    <a:gd name="connsiteX4" fmla="*/ 521368 w 576668"/>
                    <a:gd name="connsiteY4" fmla="*/ 100918 h 13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68" h="137582">
                      <a:moveTo>
                        <a:pt x="0" y="128992"/>
                      </a:moveTo>
                      <a:cubicBezTo>
                        <a:pt x="44116" y="82536"/>
                        <a:pt x="88232" y="36081"/>
                        <a:pt x="152400" y="16697"/>
                      </a:cubicBezTo>
                      <a:cubicBezTo>
                        <a:pt x="216568" y="-2687"/>
                        <a:pt x="315494" y="-6697"/>
                        <a:pt x="385010" y="12687"/>
                      </a:cubicBezTo>
                      <a:cubicBezTo>
                        <a:pt x="454526" y="32071"/>
                        <a:pt x="546768" y="118297"/>
                        <a:pt x="569494" y="133002"/>
                      </a:cubicBezTo>
                      <a:cubicBezTo>
                        <a:pt x="592220" y="147707"/>
                        <a:pt x="556794" y="124312"/>
                        <a:pt x="521368" y="10091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843337" y="3052011"/>
                  <a:ext cx="284747" cy="76200"/>
                </a:xfrm>
                <a:custGeom>
                  <a:avLst/>
                  <a:gdLst>
                    <a:gd name="connsiteX0" fmla="*/ 0 w 284747"/>
                    <a:gd name="connsiteY0" fmla="*/ 76200 h 76200"/>
                    <a:gd name="connsiteX1" fmla="*/ 108284 w 284747"/>
                    <a:gd name="connsiteY1" fmla="*/ 0 h 76200"/>
                    <a:gd name="connsiteX2" fmla="*/ 284747 w 284747"/>
                    <a:gd name="connsiteY2" fmla="*/ 60157 h 76200"/>
                    <a:gd name="connsiteX3" fmla="*/ 112295 w 284747"/>
                    <a:gd name="connsiteY3" fmla="*/ 56147 h 76200"/>
                    <a:gd name="connsiteX4" fmla="*/ 0 w 284747"/>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7" h="76200">
                      <a:moveTo>
                        <a:pt x="0" y="76200"/>
                      </a:moveTo>
                      <a:lnTo>
                        <a:pt x="108284" y="0"/>
                      </a:lnTo>
                      <a:lnTo>
                        <a:pt x="284747" y="60157"/>
                      </a:lnTo>
                      <a:lnTo>
                        <a:pt x="112295" y="56147"/>
                      </a:lnTo>
                      <a:lnTo>
                        <a:pt x="0" y="762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flipH="1">
                  <a:off x="5314396" y="3044197"/>
                  <a:ext cx="284747" cy="76200"/>
                </a:xfrm>
                <a:custGeom>
                  <a:avLst/>
                  <a:gdLst>
                    <a:gd name="connsiteX0" fmla="*/ 0 w 284747"/>
                    <a:gd name="connsiteY0" fmla="*/ 76200 h 76200"/>
                    <a:gd name="connsiteX1" fmla="*/ 108284 w 284747"/>
                    <a:gd name="connsiteY1" fmla="*/ 0 h 76200"/>
                    <a:gd name="connsiteX2" fmla="*/ 284747 w 284747"/>
                    <a:gd name="connsiteY2" fmla="*/ 60157 h 76200"/>
                    <a:gd name="connsiteX3" fmla="*/ 112295 w 284747"/>
                    <a:gd name="connsiteY3" fmla="*/ 56147 h 76200"/>
                    <a:gd name="connsiteX4" fmla="*/ 0 w 284747"/>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7" h="76200">
                      <a:moveTo>
                        <a:pt x="0" y="76200"/>
                      </a:moveTo>
                      <a:lnTo>
                        <a:pt x="108284" y="0"/>
                      </a:lnTo>
                      <a:lnTo>
                        <a:pt x="284747" y="60157"/>
                      </a:lnTo>
                      <a:lnTo>
                        <a:pt x="112295" y="56147"/>
                      </a:lnTo>
                      <a:lnTo>
                        <a:pt x="0" y="762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flipH="1">
                  <a:off x="4936996" y="3006912"/>
                  <a:ext cx="207419" cy="381984"/>
                </a:xfrm>
                <a:custGeom>
                  <a:avLst/>
                  <a:gdLst>
                    <a:gd name="connsiteX0" fmla="*/ 0 w 207419"/>
                    <a:gd name="connsiteY0" fmla="*/ 17026 h 381984"/>
                    <a:gd name="connsiteX1" fmla="*/ 172453 w 207419"/>
                    <a:gd name="connsiteY1" fmla="*/ 21037 h 381984"/>
                    <a:gd name="connsiteX2" fmla="*/ 204537 w 207419"/>
                    <a:gd name="connsiteY2" fmla="*/ 225574 h 381984"/>
                    <a:gd name="connsiteX3" fmla="*/ 128337 w 207419"/>
                    <a:gd name="connsiteY3" fmla="*/ 317816 h 381984"/>
                    <a:gd name="connsiteX4" fmla="*/ 16043 w 207419"/>
                    <a:gd name="connsiteY4" fmla="*/ 381984 h 381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19" h="381984">
                      <a:moveTo>
                        <a:pt x="0" y="17026"/>
                      </a:moveTo>
                      <a:cubicBezTo>
                        <a:pt x="69182" y="1652"/>
                        <a:pt x="138364" y="-13721"/>
                        <a:pt x="172453" y="21037"/>
                      </a:cubicBezTo>
                      <a:cubicBezTo>
                        <a:pt x="206543" y="55795"/>
                        <a:pt x="211890" y="176111"/>
                        <a:pt x="204537" y="225574"/>
                      </a:cubicBezTo>
                      <a:cubicBezTo>
                        <a:pt x="197184" y="275037"/>
                        <a:pt x="159753" y="291748"/>
                        <a:pt x="128337" y="317816"/>
                      </a:cubicBezTo>
                      <a:cubicBezTo>
                        <a:pt x="96921" y="343884"/>
                        <a:pt x="56482" y="362934"/>
                        <a:pt x="16043" y="381984"/>
                      </a:cubicBezTo>
                    </a:path>
                  </a:pathLst>
                </a:custGeom>
                <a:solidFill>
                  <a:srgbClr val="FFFFE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5006788" y="2245659"/>
                  <a:ext cx="1564341" cy="1093694"/>
                </a:xfrm>
                <a:custGeom>
                  <a:avLst/>
                  <a:gdLst>
                    <a:gd name="connsiteX0" fmla="*/ 1389530 w 1564341"/>
                    <a:gd name="connsiteY0" fmla="*/ 1093694 h 1093694"/>
                    <a:gd name="connsiteX1" fmla="*/ 1564341 w 1564341"/>
                    <a:gd name="connsiteY1" fmla="*/ 475129 h 1093694"/>
                    <a:gd name="connsiteX2" fmla="*/ 1519518 w 1564341"/>
                    <a:gd name="connsiteY2" fmla="*/ 143435 h 1093694"/>
                    <a:gd name="connsiteX3" fmla="*/ 1358153 w 1564341"/>
                    <a:gd name="connsiteY3" fmla="*/ 224117 h 1093694"/>
                    <a:gd name="connsiteX4" fmla="*/ 1237130 w 1564341"/>
                    <a:gd name="connsiteY4" fmla="*/ 35859 h 1093694"/>
                    <a:gd name="connsiteX5" fmla="*/ 1084730 w 1564341"/>
                    <a:gd name="connsiteY5" fmla="*/ 161365 h 1093694"/>
                    <a:gd name="connsiteX6" fmla="*/ 954741 w 1564341"/>
                    <a:gd name="connsiteY6" fmla="*/ 13447 h 1093694"/>
                    <a:gd name="connsiteX7" fmla="*/ 860612 w 1564341"/>
                    <a:gd name="connsiteY7" fmla="*/ 121023 h 1093694"/>
                    <a:gd name="connsiteX8" fmla="*/ 726141 w 1564341"/>
                    <a:gd name="connsiteY8" fmla="*/ 0 h 1093694"/>
                    <a:gd name="connsiteX9" fmla="*/ 605118 w 1564341"/>
                    <a:gd name="connsiteY9" fmla="*/ 98612 h 1093694"/>
                    <a:gd name="connsiteX10" fmla="*/ 457200 w 1564341"/>
                    <a:gd name="connsiteY10" fmla="*/ 17929 h 1093694"/>
                    <a:gd name="connsiteX11" fmla="*/ 421341 w 1564341"/>
                    <a:gd name="connsiteY11" fmla="*/ 134470 h 1093694"/>
                    <a:gd name="connsiteX12" fmla="*/ 268941 w 1564341"/>
                    <a:gd name="connsiteY12" fmla="*/ 112059 h 1093694"/>
                    <a:gd name="connsiteX13" fmla="*/ 224118 w 1564341"/>
                    <a:gd name="connsiteY13" fmla="*/ 224117 h 1093694"/>
                    <a:gd name="connsiteX14" fmla="*/ 49306 w 1564341"/>
                    <a:gd name="connsiteY14" fmla="*/ 89647 h 1093694"/>
                    <a:gd name="connsiteX15" fmla="*/ 49306 w 1564341"/>
                    <a:gd name="connsiteY15" fmla="*/ 304800 h 1093694"/>
                    <a:gd name="connsiteX16" fmla="*/ 0 w 1564341"/>
                    <a:gd name="connsiteY16" fmla="*/ 407894 h 1093694"/>
                    <a:gd name="connsiteX17" fmla="*/ 143436 w 1564341"/>
                    <a:gd name="connsiteY17" fmla="*/ 851647 h 1093694"/>
                    <a:gd name="connsiteX18" fmla="*/ 174812 w 1564341"/>
                    <a:gd name="connsiteY18" fmla="*/ 699247 h 1093694"/>
                    <a:gd name="connsiteX19" fmla="*/ 233083 w 1564341"/>
                    <a:gd name="connsiteY19" fmla="*/ 614082 h 1093694"/>
                    <a:gd name="connsiteX20" fmla="*/ 349624 w 1564341"/>
                    <a:gd name="connsiteY20" fmla="*/ 528917 h 1093694"/>
                    <a:gd name="connsiteX21" fmla="*/ 479612 w 1564341"/>
                    <a:gd name="connsiteY21" fmla="*/ 519953 h 1093694"/>
                    <a:gd name="connsiteX22" fmla="*/ 627530 w 1564341"/>
                    <a:gd name="connsiteY22" fmla="*/ 515470 h 1093694"/>
                    <a:gd name="connsiteX23" fmla="*/ 681318 w 1564341"/>
                    <a:gd name="connsiteY23" fmla="*/ 537882 h 1093694"/>
                    <a:gd name="connsiteX24" fmla="*/ 726141 w 1564341"/>
                    <a:gd name="connsiteY24" fmla="*/ 537882 h 1093694"/>
                    <a:gd name="connsiteX25" fmla="*/ 820271 w 1564341"/>
                    <a:gd name="connsiteY25" fmla="*/ 510988 h 1093694"/>
                    <a:gd name="connsiteX26" fmla="*/ 896471 w 1564341"/>
                    <a:gd name="connsiteY26" fmla="*/ 510988 h 1093694"/>
                    <a:gd name="connsiteX27" fmla="*/ 1008530 w 1564341"/>
                    <a:gd name="connsiteY27" fmla="*/ 515470 h 1093694"/>
                    <a:gd name="connsiteX28" fmla="*/ 1107141 w 1564341"/>
                    <a:gd name="connsiteY28" fmla="*/ 551329 h 1093694"/>
                    <a:gd name="connsiteX29" fmla="*/ 1201271 w 1564341"/>
                    <a:gd name="connsiteY29" fmla="*/ 623047 h 1093694"/>
                    <a:gd name="connsiteX30" fmla="*/ 1272988 w 1564341"/>
                    <a:gd name="connsiteY30" fmla="*/ 735106 h 1093694"/>
                    <a:gd name="connsiteX31" fmla="*/ 1304365 w 1564341"/>
                    <a:gd name="connsiteY31" fmla="*/ 883023 h 1093694"/>
                    <a:gd name="connsiteX32" fmla="*/ 1492624 w 1564341"/>
                    <a:gd name="connsiteY32" fmla="*/ 757517 h 10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4341" h="1093694">
                      <a:moveTo>
                        <a:pt x="1389530" y="1093694"/>
                      </a:moveTo>
                      <a:lnTo>
                        <a:pt x="1564341" y="475129"/>
                      </a:lnTo>
                      <a:lnTo>
                        <a:pt x="1519518" y="143435"/>
                      </a:lnTo>
                      <a:lnTo>
                        <a:pt x="1358153" y="224117"/>
                      </a:lnTo>
                      <a:lnTo>
                        <a:pt x="1237130" y="35859"/>
                      </a:lnTo>
                      <a:lnTo>
                        <a:pt x="1084730" y="161365"/>
                      </a:lnTo>
                      <a:lnTo>
                        <a:pt x="954741" y="13447"/>
                      </a:lnTo>
                      <a:lnTo>
                        <a:pt x="860612" y="121023"/>
                      </a:lnTo>
                      <a:lnTo>
                        <a:pt x="726141" y="0"/>
                      </a:lnTo>
                      <a:lnTo>
                        <a:pt x="605118" y="98612"/>
                      </a:lnTo>
                      <a:lnTo>
                        <a:pt x="457200" y="17929"/>
                      </a:lnTo>
                      <a:lnTo>
                        <a:pt x="421341" y="134470"/>
                      </a:lnTo>
                      <a:lnTo>
                        <a:pt x="268941" y="112059"/>
                      </a:lnTo>
                      <a:lnTo>
                        <a:pt x="224118" y="224117"/>
                      </a:lnTo>
                      <a:lnTo>
                        <a:pt x="49306" y="89647"/>
                      </a:lnTo>
                      <a:lnTo>
                        <a:pt x="49306" y="304800"/>
                      </a:lnTo>
                      <a:lnTo>
                        <a:pt x="0" y="407894"/>
                      </a:lnTo>
                      <a:lnTo>
                        <a:pt x="143436" y="851647"/>
                      </a:lnTo>
                      <a:lnTo>
                        <a:pt x="174812" y="699247"/>
                      </a:lnTo>
                      <a:lnTo>
                        <a:pt x="233083" y="614082"/>
                      </a:lnTo>
                      <a:lnTo>
                        <a:pt x="349624" y="528917"/>
                      </a:lnTo>
                      <a:lnTo>
                        <a:pt x="479612" y="519953"/>
                      </a:lnTo>
                      <a:lnTo>
                        <a:pt x="627530" y="515470"/>
                      </a:lnTo>
                      <a:lnTo>
                        <a:pt x="681318" y="537882"/>
                      </a:lnTo>
                      <a:lnTo>
                        <a:pt x="726141" y="537882"/>
                      </a:lnTo>
                      <a:lnTo>
                        <a:pt x="820271" y="510988"/>
                      </a:lnTo>
                      <a:lnTo>
                        <a:pt x="896471" y="510988"/>
                      </a:lnTo>
                      <a:lnTo>
                        <a:pt x="1008530" y="515470"/>
                      </a:lnTo>
                      <a:lnTo>
                        <a:pt x="1107141" y="551329"/>
                      </a:lnTo>
                      <a:lnTo>
                        <a:pt x="1201271" y="623047"/>
                      </a:lnTo>
                      <a:lnTo>
                        <a:pt x="1272988" y="735106"/>
                      </a:lnTo>
                      <a:lnTo>
                        <a:pt x="1304365" y="883023"/>
                      </a:lnTo>
                      <a:lnTo>
                        <a:pt x="1492624" y="757517"/>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6320589" y="3006912"/>
                  <a:ext cx="207419" cy="381984"/>
                </a:xfrm>
                <a:custGeom>
                  <a:avLst/>
                  <a:gdLst>
                    <a:gd name="connsiteX0" fmla="*/ 0 w 207419"/>
                    <a:gd name="connsiteY0" fmla="*/ 17026 h 381984"/>
                    <a:gd name="connsiteX1" fmla="*/ 172453 w 207419"/>
                    <a:gd name="connsiteY1" fmla="*/ 21037 h 381984"/>
                    <a:gd name="connsiteX2" fmla="*/ 204537 w 207419"/>
                    <a:gd name="connsiteY2" fmla="*/ 225574 h 381984"/>
                    <a:gd name="connsiteX3" fmla="*/ 128337 w 207419"/>
                    <a:gd name="connsiteY3" fmla="*/ 317816 h 381984"/>
                    <a:gd name="connsiteX4" fmla="*/ 16043 w 207419"/>
                    <a:gd name="connsiteY4" fmla="*/ 381984 h 381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19" h="381984">
                      <a:moveTo>
                        <a:pt x="0" y="17026"/>
                      </a:moveTo>
                      <a:cubicBezTo>
                        <a:pt x="69182" y="1652"/>
                        <a:pt x="138364" y="-13721"/>
                        <a:pt x="172453" y="21037"/>
                      </a:cubicBezTo>
                      <a:cubicBezTo>
                        <a:pt x="206543" y="55795"/>
                        <a:pt x="211890" y="176111"/>
                        <a:pt x="204537" y="225574"/>
                      </a:cubicBezTo>
                      <a:cubicBezTo>
                        <a:pt x="197184" y="275037"/>
                        <a:pt x="159753" y="291748"/>
                        <a:pt x="128337" y="317816"/>
                      </a:cubicBezTo>
                      <a:cubicBezTo>
                        <a:pt x="96921" y="343884"/>
                        <a:pt x="56482" y="362934"/>
                        <a:pt x="16043" y="381984"/>
                      </a:cubicBezTo>
                    </a:path>
                  </a:pathLst>
                </a:custGeom>
                <a:solidFill>
                  <a:srgbClr val="FFFFE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598424" y="3445042"/>
                  <a:ext cx="136629" cy="328863"/>
                </a:xfrm>
                <a:custGeom>
                  <a:avLst/>
                  <a:gdLst>
                    <a:gd name="connsiteX0" fmla="*/ 108555 w 136629"/>
                    <a:gd name="connsiteY0" fmla="*/ 0 h 328863"/>
                    <a:gd name="connsiteX1" fmla="*/ 271 w 136629"/>
                    <a:gd name="connsiteY1" fmla="*/ 244642 h 328863"/>
                    <a:gd name="connsiteX2" fmla="*/ 136629 w 136629"/>
                    <a:gd name="connsiteY2" fmla="*/ 328863 h 328863"/>
                    <a:gd name="connsiteX3" fmla="*/ 136629 w 136629"/>
                    <a:gd name="connsiteY3" fmla="*/ 328863 h 328863"/>
                  </a:gdLst>
                  <a:ahLst/>
                  <a:cxnLst>
                    <a:cxn ang="0">
                      <a:pos x="connsiteX0" y="connsiteY0"/>
                    </a:cxn>
                    <a:cxn ang="0">
                      <a:pos x="connsiteX1" y="connsiteY1"/>
                    </a:cxn>
                    <a:cxn ang="0">
                      <a:pos x="connsiteX2" y="connsiteY2"/>
                    </a:cxn>
                    <a:cxn ang="0">
                      <a:pos x="connsiteX3" y="connsiteY3"/>
                    </a:cxn>
                  </a:cxnLst>
                  <a:rect l="l" t="t" r="r" b="b"/>
                  <a:pathLst>
                    <a:path w="136629" h="328863">
                      <a:moveTo>
                        <a:pt x="108555" y="0"/>
                      </a:moveTo>
                      <a:cubicBezTo>
                        <a:pt x="52073" y="94916"/>
                        <a:pt x="-4408" y="189832"/>
                        <a:pt x="271" y="244642"/>
                      </a:cubicBezTo>
                      <a:cubicBezTo>
                        <a:pt x="4950" y="299453"/>
                        <a:pt x="136629" y="328863"/>
                        <a:pt x="136629" y="328863"/>
                      </a:cubicBezTo>
                      <a:lnTo>
                        <a:pt x="136629" y="328863"/>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2 65"/>
                <p:cNvSpPr/>
                <p:nvPr/>
              </p:nvSpPr>
              <p:spPr>
                <a:xfrm rot="19205787">
                  <a:off x="5894530" y="3479904"/>
                  <a:ext cx="385010" cy="401813"/>
                </a:xfrm>
                <a:prstGeom prst="irregularSeal2">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2 66"/>
                <p:cNvSpPr/>
                <p:nvPr/>
              </p:nvSpPr>
              <p:spPr>
                <a:xfrm rot="18850058">
                  <a:off x="5095223" y="3507146"/>
                  <a:ext cx="385010" cy="222145"/>
                </a:xfrm>
                <a:prstGeom prst="irregularSeal2">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Explosion 2 51"/>
              <p:cNvSpPr/>
              <p:nvPr/>
            </p:nvSpPr>
            <p:spPr>
              <a:xfrm rot="18850058">
                <a:off x="7347260" y="3395002"/>
                <a:ext cx="385010" cy="222145"/>
              </a:xfrm>
              <a:prstGeom prst="irregularSeal2">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2 52"/>
              <p:cNvSpPr/>
              <p:nvPr/>
            </p:nvSpPr>
            <p:spPr>
              <a:xfrm rot="19205787">
                <a:off x="8040692" y="3416282"/>
                <a:ext cx="478366" cy="401813"/>
              </a:xfrm>
              <a:prstGeom prst="irregularSeal2">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59070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2569"/>
            <a:ext cx="8229600" cy="884058"/>
          </a:xfrm>
        </p:spPr>
        <p:txBody>
          <a:bodyPr>
            <a:noAutofit/>
          </a:bodyPr>
          <a:lstStyle/>
          <a:p>
            <a:pPr algn="ctr"/>
            <a:r>
              <a:rPr lang="en-US" dirty="0" smtClean="0"/>
              <a:t>Products of Nature</a:t>
            </a:r>
            <a:endParaRPr lang="en-US" dirty="0"/>
          </a:p>
        </p:txBody>
      </p:sp>
      <p:sp>
        <p:nvSpPr>
          <p:cNvPr id="2" name="Content Placeholder 1"/>
          <p:cNvSpPr>
            <a:spLocks noGrp="1"/>
          </p:cNvSpPr>
          <p:nvPr>
            <p:ph idx="1"/>
          </p:nvPr>
        </p:nvSpPr>
        <p:spPr>
          <a:xfrm>
            <a:off x="457200" y="1196627"/>
            <a:ext cx="8229600" cy="3347989"/>
          </a:xfrm>
        </p:spPr>
        <p:txBody>
          <a:bodyPr>
            <a:noAutofit/>
          </a:bodyPr>
          <a:lstStyle/>
          <a:p>
            <a:pPr indent="-285750">
              <a:spcBef>
                <a:spcPts val="0"/>
              </a:spcBef>
              <a:spcAft>
                <a:spcPts val="600"/>
              </a:spcAft>
            </a:pPr>
            <a:r>
              <a:rPr lang="en-US" sz="2000" dirty="0" smtClean="0"/>
              <a:t>Nature-based products that are </a:t>
            </a:r>
            <a:r>
              <a:rPr lang="en-US" sz="2000" b="1" i="1" dirty="0" smtClean="0"/>
              <a:t>naturally occurring</a:t>
            </a:r>
          </a:p>
          <a:p>
            <a:pPr lvl="1">
              <a:spcBef>
                <a:spcPts val="0"/>
              </a:spcBef>
              <a:spcAft>
                <a:spcPts val="600"/>
              </a:spcAft>
            </a:pPr>
            <a:r>
              <a:rPr lang="en-US" sz="1800" dirty="0" smtClean="0"/>
              <a:t>“</a:t>
            </a:r>
            <a:r>
              <a:rPr lang="en-US" sz="1800" dirty="0"/>
              <a:t>a new mineral discovered in the earth or a new plant found in the </a:t>
            </a:r>
            <a:r>
              <a:rPr lang="en-US" sz="1800" dirty="0" smtClean="0"/>
              <a:t>wild” - </a:t>
            </a:r>
            <a:r>
              <a:rPr lang="en-US" sz="1800" i="1" dirty="0" smtClean="0"/>
              <a:t>Chakrabarty</a:t>
            </a:r>
          </a:p>
          <a:p>
            <a:pPr lvl="1">
              <a:spcBef>
                <a:spcPts val="0"/>
              </a:spcBef>
              <a:spcAft>
                <a:spcPts val="600"/>
              </a:spcAft>
            </a:pPr>
            <a:r>
              <a:rPr lang="en-US" sz="1800" dirty="0" smtClean="0"/>
              <a:t>“naturally </a:t>
            </a:r>
            <a:r>
              <a:rPr lang="en-US" sz="1800" dirty="0"/>
              <a:t>occurring things</a:t>
            </a:r>
            <a:r>
              <a:rPr lang="en-US" sz="1800" dirty="0" smtClean="0"/>
              <a:t>” – </a:t>
            </a:r>
            <a:r>
              <a:rPr lang="en-US" sz="1800" i="1" dirty="0" smtClean="0"/>
              <a:t>Myriad</a:t>
            </a:r>
          </a:p>
          <a:p>
            <a:pPr lvl="1">
              <a:spcBef>
                <a:spcPts val="0"/>
              </a:spcBef>
              <a:spcAft>
                <a:spcPts val="1200"/>
              </a:spcAft>
            </a:pPr>
            <a:r>
              <a:rPr lang="en-US" sz="1800" dirty="0" smtClean="0"/>
              <a:t>“any existing organism” </a:t>
            </a:r>
            <a:r>
              <a:rPr lang="en-US" sz="1800" i="1" dirty="0" smtClean="0"/>
              <a:t>- Roslin</a:t>
            </a:r>
            <a:endParaRPr lang="en-US" sz="1800" i="1" dirty="0"/>
          </a:p>
          <a:p>
            <a:pPr indent="-285750">
              <a:spcBef>
                <a:spcPts val="0"/>
              </a:spcBef>
              <a:spcAft>
                <a:spcPts val="600"/>
              </a:spcAft>
            </a:pPr>
            <a:r>
              <a:rPr lang="en-US" sz="2000" dirty="0" smtClean="0"/>
              <a:t>Nature-based products that </a:t>
            </a:r>
            <a:r>
              <a:rPr lang="en-US" sz="2000" dirty="0"/>
              <a:t>are not naturally occurring but </a:t>
            </a:r>
            <a:r>
              <a:rPr lang="en-US" sz="2000" b="1" i="1" dirty="0" smtClean="0"/>
              <a:t>do not have markedly </a:t>
            </a:r>
            <a:r>
              <a:rPr lang="en-US" sz="2000" b="1" i="1" dirty="0"/>
              <a:t>different characteristics</a:t>
            </a:r>
            <a:r>
              <a:rPr lang="en-US" sz="2000" dirty="0"/>
              <a:t> from any naturally occurring counterpart</a:t>
            </a:r>
            <a:endParaRPr lang="en-US" sz="2000" dirty="0" smtClean="0"/>
          </a:p>
          <a:p>
            <a:pPr lvl="1">
              <a:spcBef>
                <a:spcPts val="0"/>
              </a:spcBef>
              <a:spcAft>
                <a:spcPts val="600"/>
              </a:spcAft>
            </a:pPr>
            <a:r>
              <a:rPr lang="en-US" sz="1800" dirty="0" smtClean="0"/>
              <a:t>An </a:t>
            </a:r>
            <a:r>
              <a:rPr lang="en-US" sz="1800" dirty="0"/>
              <a:t>isolated DNA – </a:t>
            </a:r>
            <a:r>
              <a:rPr lang="en-US" sz="1800" i="1" dirty="0"/>
              <a:t>Myriad</a:t>
            </a:r>
          </a:p>
          <a:p>
            <a:pPr lvl="1">
              <a:spcBef>
                <a:spcPts val="0"/>
              </a:spcBef>
              <a:spcAft>
                <a:spcPts val="600"/>
              </a:spcAft>
            </a:pPr>
            <a:r>
              <a:rPr lang="en-US" sz="1800" dirty="0"/>
              <a:t>A </a:t>
            </a:r>
            <a:r>
              <a:rPr lang="en-US" sz="1800" dirty="0" smtClean="0"/>
              <a:t>cloned sheep that </a:t>
            </a:r>
            <a:r>
              <a:rPr lang="en-US" sz="1800" dirty="0"/>
              <a:t>“does not possess markedly different characteristics from any farm animals found in nature” – </a:t>
            </a:r>
            <a:r>
              <a:rPr lang="en-US" sz="1800" i="1" dirty="0"/>
              <a:t>Roslin </a:t>
            </a:r>
            <a:endParaRPr lang="en-US" sz="1800" dirty="0"/>
          </a:p>
          <a:p>
            <a:pPr lvl="1">
              <a:spcBef>
                <a:spcPts val="0"/>
              </a:spcBef>
            </a:pPr>
            <a:r>
              <a:rPr lang="en-US" sz="1800" dirty="0"/>
              <a:t>Primers having naturally occurring genetic sequence – </a:t>
            </a:r>
            <a:r>
              <a:rPr lang="en-US" sz="1800" i="1" dirty="0"/>
              <a:t>Ambry Genetics</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60</a:t>
            </a:fld>
            <a:endParaRPr lang="en-US" dirty="0"/>
          </a:p>
        </p:txBody>
      </p:sp>
    </p:spTree>
    <p:extLst>
      <p:ext uri="{BB962C8B-B14F-4D97-AF65-F5344CB8AC3E}">
        <p14:creationId xmlns:p14="http://schemas.microsoft.com/office/powerpoint/2010/main" val="105859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smtClean="0"/>
              <a:t>How To Perform The MDC Analysis</a:t>
            </a:r>
            <a:endParaRPr lang="en-US" dirty="0"/>
          </a:p>
        </p:txBody>
      </p:sp>
      <p:sp>
        <p:nvSpPr>
          <p:cNvPr id="2" name="Content Placeholder 1"/>
          <p:cNvSpPr>
            <a:spLocks noGrp="1"/>
          </p:cNvSpPr>
          <p:nvPr>
            <p:ph idx="1"/>
          </p:nvPr>
        </p:nvSpPr>
        <p:spPr/>
        <p:txBody>
          <a:bodyPr>
            <a:noAutofit/>
          </a:bodyPr>
          <a:lstStyle/>
          <a:p>
            <a:pPr indent="-285750">
              <a:spcBef>
                <a:spcPts val="0"/>
              </a:spcBef>
              <a:spcAft>
                <a:spcPts val="600"/>
              </a:spcAft>
            </a:pPr>
            <a:r>
              <a:rPr lang="en-US" sz="2400" dirty="0" smtClean="0"/>
              <a:t>Using the “product of nature” worksheet, you will walk through the three parts of the MDC analysis</a:t>
            </a:r>
          </a:p>
          <a:p>
            <a:pPr marL="800100" lvl="1" indent="-342900">
              <a:spcBef>
                <a:spcPts val="0"/>
              </a:spcBef>
              <a:spcAft>
                <a:spcPts val="600"/>
              </a:spcAft>
              <a:buFont typeface="+mj-lt"/>
              <a:buAutoNum type="arabicPeriod"/>
            </a:pPr>
            <a:r>
              <a:rPr lang="en-US" sz="2000" dirty="0" smtClean="0"/>
              <a:t>Identify the nature-based product limitation in the claim;</a:t>
            </a:r>
          </a:p>
          <a:p>
            <a:pPr marL="800100" lvl="1" indent="-342900">
              <a:spcBef>
                <a:spcPts val="0"/>
              </a:spcBef>
              <a:spcAft>
                <a:spcPts val="600"/>
              </a:spcAft>
              <a:buFont typeface="+mj-lt"/>
              <a:buAutoNum type="arabicPeriod"/>
            </a:pPr>
            <a:r>
              <a:rPr lang="en-US" sz="2000" dirty="0" smtClean="0"/>
              <a:t>Identify the appropriate naturally occurring counterpart to the nature-based product limitation; and </a:t>
            </a:r>
          </a:p>
          <a:p>
            <a:pPr marL="800100" lvl="1" indent="-342900">
              <a:spcBef>
                <a:spcPts val="0"/>
              </a:spcBef>
              <a:spcAft>
                <a:spcPts val="600"/>
              </a:spcAft>
              <a:buFont typeface="+mj-lt"/>
              <a:buAutoNum type="arabicPeriod"/>
            </a:pPr>
            <a:r>
              <a:rPr lang="en-US" sz="2000" dirty="0" smtClean="0"/>
              <a:t>Compare the nature-based product limitation to its counterpart, to determine whether it exhibits MDC</a:t>
            </a:r>
          </a:p>
          <a:p>
            <a:pPr indent="-285750">
              <a:spcBef>
                <a:spcPts val="1200"/>
              </a:spcBef>
              <a:spcAft>
                <a:spcPts val="600"/>
              </a:spcAft>
            </a:pPr>
            <a:r>
              <a:rPr lang="en-US" sz="2400" dirty="0" smtClean="0"/>
              <a:t>The MDC analysis is laid out in Section III.C of the “product of nature” worksheet</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61</a:t>
            </a:fld>
            <a:endParaRPr lang="en-US" dirty="0"/>
          </a:p>
        </p:txBody>
      </p:sp>
    </p:spTree>
    <p:extLst>
      <p:ext uri="{BB962C8B-B14F-4D97-AF65-F5344CB8AC3E}">
        <p14:creationId xmlns:p14="http://schemas.microsoft.com/office/powerpoint/2010/main" val="254142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230084" y="3702961"/>
            <a:ext cx="6738257" cy="1251856"/>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378022"/>
            <a:ext cx="8686800" cy="884058"/>
          </a:xfrm>
        </p:spPr>
        <p:txBody>
          <a:bodyPr>
            <a:noAutofit/>
          </a:bodyPr>
          <a:lstStyle/>
          <a:p>
            <a:r>
              <a:rPr lang="en-US" dirty="0" smtClean="0"/>
              <a:t>MDC Analysis Part One: </a:t>
            </a:r>
            <a:br>
              <a:rPr lang="en-US" dirty="0" smtClean="0"/>
            </a:br>
            <a:r>
              <a:rPr lang="en-US" dirty="0" smtClean="0"/>
              <a:t>Which Limitation Is A Nature-Based Product?</a:t>
            </a:r>
            <a:endParaRPr lang="en-US" sz="2800" b="0" dirty="0"/>
          </a:p>
        </p:txBody>
      </p:sp>
      <p:sp>
        <p:nvSpPr>
          <p:cNvPr id="3" name="Content Placeholder 2"/>
          <p:cNvSpPr>
            <a:spLocks noGrp="1"/>
          </p:cNvSpPr>
          <p:nvPr>
            <p:ph idx="1"/>
          </p:nvPr>
        </p:nvSpPr>
        <p:spPr>
          <a:xfrm>
            <a:off x="457200" y="1605425"/>
            <a:ext cx="8229600" cy="3322176"/>
          </a:xfrm>
        </p:spPr>
        <p:txBody>
          <a:bodyPr>
            <a:noAutofit/>
          </a:bodyPr>
          <a:lstStyle/>
          <a:p>
            <a:pPr marL="0" indent="0">
              <a:buNone/>
            </a:pPr>
            <a:r>
              <a:rPr lang="en-US" sz="2400" dirty="0"/>
              <a:t>2. 	A dietary sweetener comprising:</a:t>
            </a:r>
          </a:p>
          <a:p>
            <a:pPr marL="400050" lvl="1" indent="0">
              <a:buNone/>
            </a:pPr>
            <a:r>
              <a:rPr lang="en-US" dirty="0"/>
              <a:t>1-5 percent </a:t>
            </a:r>
            <a:r>
              <a:rPr lang="en-US" dirty="0" err="1"/>
              <a:t>texiol</a:t>
            </a:r>
            <a:r>
              <a:rPr lang="en-US" dirty="0"/>
              <a:t>; and</a:t>
            </a:r>
          </a:p>
          <a:p>
            <a:pPr marL="400050" lvl="1" indent="0">
              <a:buNone/>
            </a:pPr>
            <a:r>
              <a:rPr lang="en-US" dirty="0"/>
              <a:t>at least 90 percent water.</a:t>
            </a:r>
          </a:p>
          <a:p>
            <a:pPr marL="0" indent="0">
              <a:buNone/>
            </a:pPr>
            <a:endParaRPr lang="en-US" sz="1800" dirty="0" smtClean="0"/>
          </a:p>
          <a:p>
            <a:pPr marL="0" indent="0">
              <a:buNone/>
            </a:pPr>
            <a:endParaRPr lang="en-US" sz="1800" dirty="0"/>
          </a:p>
          <a:p>
            <a:pPr marL="0" indent="0">
              <a:buNone/>
            </a:pPr>
            <a:endParaRPr lang="en-US" sz="1800" dirty="0" smtClean="0"/>
          </a:p>
          <a:p>
            <a:pPr marL="0" indent="0" algn="ctr">
              <a:buNone/>
            </a:pPr>
            <a:r>
              <a:rPr lang="en-US" sz="1800" b="1" dirty="0"/>
              <a:t>Examiners should fill out Section </a:t>
            </a:r>
            <a:r>
              <a:rPr lang="en-US" sz="1800" b="1" dirty="0" smtClean="0"/>
              <a:t>III.C </a:t>
            </a:r>
            <a:r>
              <a:rPr lang="en-US" sz="1800" b="1" dirty="0"/>
              <a:t>of the blank worksheet </a:t>
            </a:r>
            <a:br>
              <a:rPr lang="en-US" sz="1800" b="1" dirty="0"/>
            </a:br>
            <a:r>
              <a:rPr lang="en-US" sz="1800" b="1" dirty="0"/>
              <a:t>by indicating </a:t>
            </a:r>
            <a:r>
              <a:rPr lang="en-US" sz="1800" b="1" dirty="0" smtClean="0"/>
              <a:t>in part 1(a) which </a:t>
            </a:r>
            <a:r>
              <a:rPr lang="en-US" sz="1800" b="1" dirty="0"/>
              <a:t>limitation of the claim </a:t>
            </a:r>
            <a:br>
              <a:rPr lang="en-US" sz="1800" b="1" dirty="0"/>
            </a:br>
            <a:r>
              <a:rPr lang="en-US" sz="1800" b="1" dirty="0"/>
              <a:t>sets forth or describes a </a:t>
            </a:r>
            <a:r>
              <a:rPr lang="en-US" sz="1800" b="1" dirty="0" smtClean="0"/>
              <a:t>nature-based product</a:t>
            </a: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62</a:t>
            </a:fld>
            <a:endParaRPr lang="en-US" dirty="0"/>
          </a:p>
        </p:txBody>
      </p:sp>
    </p:spTree>
    <p:extLst>
      <p:ext uri="{BB962C8B-B14F-4D97-AF65-F5344CB8AC3E}">
        <p14:creationId xmlns:p14="http://schemas.microsoft.com/office/powerpoint/2010/main" val="1413265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Nature-Based Product</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The </a:t>
            </a:r>
            <a:r>
              <a:rPr lang="en-US" sz="2400" dirty="0"/>
              <a:t>claimed mixture of </a:t>
            </a:r>
            <a:r>
              <a:rPr lang="en-US" sz="2400" dirty="0" err="1"/>
              <a:t>texiol</a:t>
            </a:r>
            <a:r>
              <a:rPr lang="en-US" sz="2400" dirty="0"/>
              <a:t> and </a:t>
            </a:r>
            <a:r>
              <a:rPr lang="en-US" sz="2400" dirty="0" smtClean="0"/>
              <a:t>water is a nature-based product. This mixture must be analyzed for MDC, in order to determine if it is a product of nature exception.</a:t>
            </a: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63</a:t>
            </a:fld>
            <a:endParaRPr lang="en-US" dirty="0"/>
          </a:p>
        </p:txBody>
      </p:sp>
    </p:spTree>
    <p:extLst>
      <p:ext uri="{BB962C8B-B14F-4D97-AF65-F5344CB8AC3E}">
        <p14:creationId xmlns:p14="http://schemas.microsoft.com/office/powerpoint/2010/main" val="255498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497840" y="4663440"/>
            <a:ext cx="8148320" cy="888410"/>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MDC Analysis Part </a:t>
            </a:r>
            <a:r>
              <a:rPr lang="en-US" dirty="0" smtClean="0"/>
              <a:t>Two: </a:t>
            </a:r>
            <a:r>
              <a:rPr lang="en-US" dirty="0"/>
              <a:t/>
            </a:r>
            <a:br>
              <a:rPr lang="en-US" dirty="0"/>
            </a:br>
            <a:r>
              <a:rPr lang="en-US" dirty="0" smtClean="0"/>
              <a:t>What Is The Naturally Occurring Counterpart?</a:t>
            </a:r>
            <a:endParaRPr lang="en-US" dirty="0"/>
          </a:p>
        </p:txBody>
      </p:sp>
      <p:sp>
        <p:nvSpPr>
          <p:cNvPr id="2" name="Content Placeholder 1"/>
          <p:cNvSpPr>
            <a:spLocks noGrp="1"/>
          </p:cNvSpPr>
          <p:nvPr>
            <p:ph sz="half" idx="1"/>
          </p:nvPr>
        </p:nvSpPr>
        <p:spPr>
          <a:xfrm>
            <a:off x="457200" y="1435100"/>
            <a:ext cx="8483600" cy="3422385"/>
          </a:xfrm>
        </p:spPr>
        <p:txBody>
          <a:bodyPr>
            <a:noAutofit/>
          </a:bodyPr>
          <a:lstStyle/>
          <a:p>
            <a:pPr marL="0" indent="0">
              <a:spcBef>
                <a:spcPts val="0"/>
              </a:spcBef>
              <a:spcAft>
                <a:spcPts val="1200"/>
              </a:spcAft>
              <a:buNone/>
            </a:pPr>
            <a:r>
              <a:rPr lang="en-US" sz="1800" dirty="0" smtClean="0"/>
              <a:t>Consider what the courts have used as counterparts</a:t>
            </a:r>
          </a:p>
          <a:p>
            <a:pPr marL="457200" lvl="1" indent="0">
              <a:spcBef>
                <a:spcPts val="0"/>
              </a:spcBef>
              <a:spcAft>
                <a:spcPts val="600"/>
              </a:spcAft>
              <a:buNone/>
            </a:pPr>
            <a:r>
              <a:rPr lang="en-US" sz="1800" u="sng" dirty="0" smtClean="0"/>
              <a:t>Case			Nature-Based Product			Counterpart			</a:t>
            </a:r>
          </a:p>
          <a:p>
            <a:pPr marL="457200" lvl="1" indent="0">
              <a:spcBef>
                <a:spcPts val="0"/>
              </a:spcBef>
              <a:spcAft>
                <a:spcPts val="1200"/>
              </a:spcAft>
              <a:buNone/>
            </a:pPr>
            <a:r>
              <a:rPr lang="en-US" sz="1600" i="1" dirty="0" smtClean="0"/>
              <a:t>Funk Brothers		</a:t>
            </a:r>
            <a:r>
              <a:rPr lang="en-US" sz="1600" dirty="0" smtClean="0"/>
              <a:t>Mixture of bacterial species		Each naturally occurring 													species by itself</a:t>
            </a:r>
          </a:p>
          <a:p>
            <a:pPr marL="457200" lvl="1" indent="0">
              <a:spcBef>
                <a:spcPts val="0"/>
              </a:spcBef>
              <a:buNone/>
            </a:pPr>
            <a:r>
              <a:rPr lang="en-US" sz="1600" i="1" dirty="0" smtClean="0"/>
              <a:t>Chakrabarty</a:t>
            </a:r>
            <a:r>
              <a:rPr lang="en-US" sz="1600" dirty="0" smtClean="0"/>
              <a:t>		Genetically </a:t>
            </a:r>
            <a:r>
              <a:rPr lang="en-US" sz="1600" dirty="0"/>
              <a:t>modified </a:t>
            </a:r>
            <a:r>
              <a:rPr lang="en-US" sz="1600" dirty="0" smtClean="0"/>
              <a:t>			Unmodified </a:t>
            </a:r>
            <a:r>
              <a:rPr lang="en-US" sz="1600" i="1" dirty="0" smtClean="0"/>
              <a:t>Pseudomonas</a:t>
            </a:r>
          </a:p>
          <a:p>
            <a:pPr marL="457200" lvl="1" indent="0">
              <a:spcBef>
                <a:spcPts val="0"/>
              </a:spcBef>
              <a:spcAft>
                <a:spcPts val="1200"/>
              </a:spcAft>
              <a:buNone/>
            </a:pPr>
            <a:r>
              <a:rPr lang="en-US" sz="1600" dirty="0"/>
              <a:t>	</a:t>
            </a:r>
            <a:r>
              <a:rPr lang="en-US" sz="1600" dirty="0" smtClean="0"/>
              <a:t>			</a:t>
            </a:r>
            <a:r>
              <a:rPr lang="en-US" sz="1600" i="1" dirty="0" smtClean="0"/>
              <a:t>Pseudomonas</a:t>
            </a:r>
            <a:r>
              <a:rPr lang="en-US" sz="1600" dirty="0" smtClean="0"/>
              <a:t> bacterium			bacterium</a:t>
            </a:r>
          </a:p>
          <a:p>
            <a:pPr marL="457200" lvl="1" indent="0">
              <a:spcBef>
                <a:spcPts val="0"/>
              </a:spcBef>
              <a:buNone/>
            </a:pPr>
            <a:r>
              <a:rPr lang="en-US" sz="1600" i="1" dirty="0" smtClean="0"/>
              <a:t>Myriad</a:t>
            </a:r>
            <a:r>
              <a:rPr lang="en-US" sz="1600" dirty="0" smtClean="0"/>
              <a:t>			Isolated DNA segment			Same DNA segment </a:t>
            </a:r>
          </a:p>
          <a:p>
            <a:pPr marL="457200" lvl="1" indent="0">
              <a:spcBef>
                <a:spcPts val="0"/>
              </a:spcBef>
              <a:spcAft>
                <a:spcPts val="1200"/>
              </a:spcAft>
              <a:buNone/>
            </a:pPr>
            <a:r>
              <a:rPr lang="en-US" sz="1600" dirty="0"/>
              <a:t>	</a:t>
            </a:r>
            <a:r>
              <a:rPr lang="en-US" sz="1600" dirty="0" smtClean="0"/>
              <a:t>										as part of chromosome</a:t>
            </a:r>
          </a:p>
          <a:p>
            <a:pPr marL="457200" lvl="1" indent="0">
              <a:spcBef>
                <a:spcPts val="0"/>
              </a:spcBef>
              <a:spcAft>
                <a:spcPts val="600"/>
              </a:spcAft>
              <a:buNone/>
            </a:pPr>
            <a:r>
              <a:rPr lang="en-US" sz="1600" i="1" dirty="0" smtClean="0"/>
              <a:t>Roslin</a:t>
            </a:r>
            <a:r>
              <a:rPr lang="en-US" sz="1600" dirty="0" smtClean="0"/>
              <a:t>			Cloned sheep					Parent sheep; naturally 													occurring sheep</a:t>
            </a:r>
            <a:endParaRPr lang="en-US" sz="1600" dirty="0"/>
          </a:p>
          <a:p>
            <a:pPr marL="0" indent="0" algn="ctr">
              <a:spcBef>
                <a:spcPts val="0"/>
              </a:spcBef>
              <a:spcAft>
                <a:spcPts val="600"/>
              </a:spcAft>
              <a:buNone/>
            </a:pPr>
            <a:r>
              <a:rPr lang="en-US" sz="2400" dirty="0"/>
              <a:t>	</a:t>
            </a:r>
            <a:r>
              <a:rPr lang="en-US" sz="2400" dirty="0" smtClean="0"/>
              <a:t> </a:t>
            </a:r>
            <a:r>
              <a:rPr lang="en-US" sz="1800" b="1" dirty="0" smtClean="0"/>
              <a:t>Examiners </a:t>
            </a:r>
            <a:r>
              <a:rPr lang="en-US" sz="1800" b="1" dirty="0"/>
              <a:t>should fill out Section III.C </a:t>
            </a:r>
            <a:r>
              <a:rPr lang="en-US" sz="1800" b="1" dirty="0" smtClean="0"/>
              <a:t>of </a:t>
            </a:r>
            <a:r>
              <a:rPr lang="en-US" sz="1800" b="1" dirty="0"/>
              <a:t>the blank worksheet </a:t>
            </a:r>
            <a:br>
              <a:rPr lang="en-US" sz="1800" b="1" dirty="0"/>
            </a:br>
            <a:r>
              <a:rPr lang="en-US" sz="1800" b="1" dirty="0"/>
              <a:t>by indicating in part </a:t>
            </a:r>
            <a:r>
              <a:rPr lang="en-US" sz="1800" b="1" dirty="0" smtClean="0"/>
              <a:t>1(b) an appropriate naturally occurring counterpart</a:t>
            </a:r>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64</a:t>
            </a:fld>
            <a:endParaRPr lang="en-US" dirty="0"/>
          </a:p>
        </p:txBody>
      </p:sp>
    </p:spTree>
    <p:extLst>
      <p:ext uri="{BB962C8B-B14F-4D97-AF65-F5344CB8AC3E}">
        <p14:creationId xmlns:p14="http://schemas.microsoft.com/office/powerpoint/2010/main" val="2527166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Naturally Occurring Counterpart</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a:t>The closest naturally occurring counterpart in its natural state to the claimed nature-based product limitation </a:t>
            </a:r>
            <a:r>
              <a:rPr lang="en-US" sz="2400" dirty="0" smtClean="0"/>
              <a:t>is the </a:t>
            </a:r>
            <a:r>
              <a:rPr lang="en-US" sz="2400" dirty="0"/>
              <a:t>naturally occurring </a:t>
            </a:r>
            <a:r>
              <a:rPr lang="en-US" sz="2400" dirty="0" err="1"/>
              <a:t>texiol</a:t>
            </a:r>
            <a:r>
              <a:rPr lang="en-US" sz="2400" dirty="0"/>
              <a:t>-water mixture in the sap of the Texas mint plant. </a:t>
            </a:r>
          </a:p>
          <a:p>
            <a:pPr marL="0" lvl="2" indent="0">
              <a:spcBef>
                <a:spcPts val="0"/>
              </a:spcBef>
              <a:spcAft>
                <a:spcPts val="600"/>
              </a:spcAft>
              <a:buNone/>
            </a:pP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65</a:t>
            </a:fld>
            <a:endParaRPr lang="en-US" dirty="0"/>
          </a:p>
        </p:txBody>
      </p:sp>
    </p:spTree>
    <p:extLst>
      <p:ext uri="{BB962C8B-B14F-4D97-AF65-F5344CB8AC3E}">
        <p14:creationId xmlns:p14="http://schemas.microsoft.com/office/powerpoint/2010/main" val="1827913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000760" y="4572000"/>
            <a:ext cx="7142480" cy="888410"/>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MDC Analysis Part </a:t>
            </a:r>
            <a:r>
              <a:rPr lang="en-US" dirty="0" smtClean="0"/>
              <a:t>Three: </a:t>
            </a:r>
            <a:r>
              <a:rPr lang="en-US" dirty="0"/>
              <a:t/>
            </a:r>
            <a:br>
              <a:rPr lang="en-US" dirty="0"/>
            </a:br>
            <a:r>
              <a:rPr lang="en-US" dirty="0" smtClean="0"/>
              <a:t>Are There Markedly Different Characteristics?</a:t>
            </a:r>
            <a:endParaRPr lang="en-US" dirty="0"/>
          </a:p>
        </p:txBody>
      </p:sp>
      <p:sp>
        <p:nvSpPr>
          <p:cNvPr id="2" name="Content Placeholder 1"/>
          <p:cNvSpPr>
            <a:spLocks noGrp="1"/>
          </p:cNvSpPr>
          <p:nvPr>
            <p:ph idx="1"/>
          </p:nvPr>
        </p:nvSpPr>
        <p:spPr/>
        <p:txBody>
          <a:bodyPr>
            <a:noAutofit/>
          </a:bodyPr>
          <a:lstStyle/>
          <a:p>
            <a:pPr indent="-285750">
              <a:spcBef>
                <a:spcPts val="0"/>
              </a:spcBef>
              <a:spcAft>
                <a:spcPts val="600"/>
              </a:spcAft>
            </a:pPr>
            <a:r>
              <a:rPr lang="en-US" sz="1800" dirty="0" smtClean="0"/>
              <a:t>Compare the nature-based product limitation to its counterpart, to determine whether it exhibits MDC</a:t>
            </a:r>
          </a:p>
          <a:p>
            <a:pPr lvl="1">
              <a:spcBef>
                <a:spcPts val="0"/>
              </a:spcBef>
              <a:spcAft>
                <a:spcPts val="600"/>
              </a:spcAft>
            </a:pPr>
            <a:r>
              <a:rPr lang="en-US" sz="1800" dirty="0"/>
              <a:t>Consider whether any of the following characteristics were changed: </a:t>
            </a:r>
          </a:p>
          <a:p>
            <a:pPr lvl="2">
              <a:spcBef>
                <a:spcPts val="0"/>
              </a:spcBef>
              <a:spcAft>
                <a:spcPts val="600"/>
              </a:spcAft>
            </a:pPr>
            <a:r>
              <a:rPr lang="en-US" sz="1600" dirty="0"/>
              <a:t>biological and pharmacological functions or activities</a:t>
            </a:r>
          </a:p>
          <a:p>
            <a:pPr lvl="2">
              <a:spcBef>
                <a:spcPts val="0"/>
              </a:spcBef>
              <a:spcAft>
                <a:spcPts val="600"/>
              </a:spcAft>
            </a:pPr>
            <a:r>
              <a:rPr lang="en-US" sz="1600" dirty="0"/>
              <a:t>structure </a:t>
            </a:r>
            <a:r>
              <a:rPr lang="en-US" sz="1600" dirty="0" smtClean="0"/>
              <a:t>or </a:t>
            </a:r>
            <a:r>
              <a:rPr lang="en-US" sz="1600" dirty="0"/>
              <a:t>form</a:t>
            </a:r>
          </a:p>
          <a:p>
            <a:pPr lvl="2">
              <a:spcBef>
                <a:spcPts val="0"/>
              </a:spcBef>
              <a:spcAft>
                <a:spcPts val="600"/>
              </a:spcAft>
            </a:pPr>
            <a:r>
              <a:rPr lang="en-US" sz="1600" dirty="0" smtClean="0"/>
              <a:t>phenotype</a:t>
            </a:r>
            <a:endParaRPr lang="en-US" sz="1600" dirty="0"/>
          </a:p>
          <a:p>
            <a:pPr lvl="2">
              <a:spcBef>
                <a:spcPts val="0"/>
              </a:spcBef>
              <a:spcAft>
                <a:spcPts val="600"/>
              </a:spcAft>
            </a:pPr>
            <a:r>
              <a:rPr lang="en-US" sz="1600" dirty="0"/>
              <a:t>chemical </a:t>
            </a:r>
            <a:r>
              <a:rPr lang="en-US" sz="1600" dirty="0" smtClean="0"/>
              <a:t>or </a:t>
            </a:r>
            <a:r>
              <a:rPr lang="en-US" sz="1600" dirty="0"/>
              <a:t>physical properties </a:t>
            </a:r>
          </a:p>
          <a:p>
            <a:pPr lvl="1">
              <a:spcBef>
                <a:spcPts val="0"/>
              </a:spcBef>
              <a:spcAft>
                <a:spcPts val="600"/>
              </a:spcAft>
            </a:pPr>
            <a:r>
              <a:rPr lang="en-US" sz="1800" dirty="0" smtClean="0"/>
              <a:t>To </a:t>
            </a:r>
            <a:r>
              <a:rPr lang="en-US" sz="1800" dirty="0"/>
              <a:t>show a marked difference, the characteristic(s) must be changed as compared to </a:t>
            </a:r>
            <a:r>
              <a:rPr lang="en-US" sz="1800" dirty="0" smtClean="0"/>
              <a:t>nature, and the change must be “marked” (significant)</a:t>
            </a:r>
          </a:p>
          <a:p>
            <a:pPr marL="57150" indent="0">
              <a:spcBef>
                <a:spcPts val="0"/>
              </a:spcBef>
              <a:spcAft>
                <a:spcPts val="600"/>
              </a:spcAft>
              <a:buNone/>
            </a:pPr>
            <a:endParaRPr lang="en-US" sz="1800" b="1" dirty="0" smtClean="0"/>
          </a:p>
          <a:p>
            <a:pPr marL="57150" indent="0" algn="ctr">
              <a:spcBef>
                <a:spcPts val="0"/>
              </a:spcBef>
              <a:spcAft>
                <a:spcPts val="600"/>
              </a:spcAft>
              <a:buNone/>
            </a:pPr>
            <a:r>
              <a:rPr lang="en-US" sz="1800" b="1" dirty="0" smtClean="0"/>
              <a:t>Examiners </a:t>
            </a:r>
            <a:r>
              <a:rPr lang="en-US" sz="1800" b="1" dirty="0"/>
              <a:t>should fill out Section III.C of the blank worksheet </a:t>
            </a:r>
            <a:br>
              <a:rPr lang="en-US" sz="1800" b="1" dirty="0"/>
            </a:br>
            <a:r>
              <a:rPr lang="en-US" sz="1800" b="1" dirty="0"/>
              <a:t>by indicating </a:t>
            </a:r>
            <a:r>
              <a:rPr lang="en-US" sz="1800" b="1" dirty="0" smtClean="0"/>
              <a:t>the results of the comparison in </a:t>
            </a:r>
            <a:r>
              <a:rPr lang="en-US" sz="1800" b="1" dirty="0"/>
              <a:t>part </a:t>
            </a:r>
            <a:r>
              <a:rPr lang="en-US" sz="1800" b="1" dirty="0" smtClean="0"/>
              <a:t>1(c)</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66</a:t>
            </a:fld>
            <a:endParaRPr lang="en-US" dirty="0"/>
          </a:p>
        </p:txBody>
      </p:sp>
    </p:spTree>
    <p:extLst>
      <p:ext uri="{BB962C8B-B14F-4D97-AF65-F5344CB8AC3E}">
        <p14:creationId xmlns:p14="http://schemas.microsoft.com/office/powerpoint/2010/main" val="3861515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Claim Is Directed To A </a:t>
            </a:r>
            <a:br>
              <a:rPr lang="en-US" dirty="0" smtClean="0"/>
            </a:br>
            <a:r>
              <a:rPr lang="en-US" dirty="0" smtClean="0"/>
              <a:t>Product of Nature (Step 2A: YES)</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800" dirty="0"/>
              <a:t>Although the combination as claimed is novel and does not occur in nature, there is no indication that mixing </a:t>
            </a:r>
            <a:r>
              <a:rPr lang="en-US" sz="1800" dirty="0" smtClean="0"/>
              <a:t>1-5 </a:t>
            </a:r>
            <a:r>
              <a:rPr lang="en-US" sz="1800" dirty="0"/>
              <a:t>percent </a:t>
            </a:r>
            <a:r>
              <a:rPr lang="en-US" sz="1800" dirty="0" err="1"/>
              <a:t>texiol</a:t>
            </a:r>
            <a:r>
              <a:rPr lang="en-US" sz="1800" dirty="0"/>
              <a:t> </a:t>
            </a:r>
            <a:r>
              <a:rPr lang="en-US" sz="1800" dirty="0" smtClean="0"/>
              <a:t>with at least </a:t>
            </a:r>
            <a:r>
              <a:rPr lang="en-US" sz="1800" dirty="0"/>
              <a:t>90 percent </a:t>
            </a:r>
            <a:r>
              <a:rPr lang="en-US" sz="1800" dirty="0" smtClean="0"/>
              <a:t>water </a:t>
            </a:r>
            <a:r>
              <a:rPr lang="en-US" sz="1800" dirty="0"/>
              <a:t>changes the structure, function, or other properties of the </a:t>
            </a:r>
            <a:r>
              <a:rPr lang="en-US" sz="1800" dirty="0" err="1"/>
              <a:t>texiol</a:t>
            </a:r>
            <a:r>
              <a:rPr lang="en-US" sz="1800" dirty="0"/>
              <a:t> or water in any marked way. </a:t>
            </a:r>
            <a:endParaRPr lang="en-US" sz="1800" dirty="0" smtClean="0"/>
          </a:p>
          <a:p>
            <a:pPr>
              <a:spcBef>
                <a:spcPts val="0"/>
              </a:spcBef>
              <a:spcAft>
                <a:spcPts val="600"/>
              </a:spcAft>
            </a:pPr>
            <a:r>
              <a:rPr lang="en-US" sz="1800" dirty="0" smtClean="0"/>
              <a:t>The </a:t>
            </a:r>
            <a:r>
              <a:rPr lang="en-US" sz="1800" dirty="0" err="1" smtClean="0"/>
              <a:t>texiol</a:t>
            </a:r>
            <a:r>
              <a:rPr lang="en-US" sz="1800" dirty="0" smtClean="0"/>
              <a:t> in the claimed mixture </a:t>
            </a:r>
            <a:r>
              <a:rPr lang="en-US" sz="1800" dirty="0"/>
              <a:t>retains its naturally occurring structure and properties (</a:t>
            </a:r>
            <a:r>
              <a:rPr lang="en-US" sz="1800" i="1" dirty="0"/>
              <a:t>e.g</a:t>
            </a:r>
            <a:r>
              <a:rPr lang="en-US" sz="1800" dirty="0"/>
              <a:t>., its sweetness and bitter aftertaste), and is merely located in water, which also retains its naturally occurring structure and properties (</a:t>
            </a:r>
            <a:r>
              <a:rPr lang="en-US" sz="1800" i="1" dirty="0"/>
              <a:t>e.g</a:t>
            </a:r>
            <a:r>
              <a:rPr lang="en-US" sz="1800" dirty="0"/>
              <a:t>., its liquid form at room temperature). </a:t>
            </a:r>
            <a:endParaRPr lang="en-US" sz="1800" dirty="0" smtClean="0"/>
          </a:p>
          <a:p>
            <a:pPr>
              <a:spcBef>
                <a:spcPts val="0"/>
              </a:spcBef>
              <a:spcAft>
                <a:spcPts val="600"/>
              </a:spcAft>
            </a:pPr>
            <a:r>
              <a:rPr lang="en-US" sz="1800" dirty="0" smtClean="0"/>
              <a:t>These </a:t>
            </a:r>
            <a:r>
              <a:rPr lang="en-US" sz="1800" dirty="0"/>
              <a:t>characteristics are also the same as the naturally occurring </a:t>
            </a:r>
            <a:r>
              <a:rPr lang="en-US" sz="1800" dirty="0" err="1"/>
              <a:t>texiol</a:t>
            </a:r>
            <a:r>
              <a:rPr lang="en-US" sz="1800" dirty="0"/>
              <a:t> and water in the sap, which is also a sweet liquid at room temperature. Thus, the claimed mixture as a whole does not display markedly different characteristics compared to the closest naturally occurring counterpart</a:t>
            </a:r>
            <a:r>
              <a:rPr lang="en-US" sz="1800" dirty="0" smtClean="0"/>
              <a:t>.</a:t>
            </a:r>
          </a:p>
          <a:p>
            <a:pPr>
              <a:spcBef>
                <a:spcPts val="0"/>
              </a:spcBef>
              <a:spcAft>
                <a:spcPts val="600"/>
              </a:spcAft>
            </a:pPr>
            <a:r>
              <a:rPr lang="en-US" sz="1800" dirty="0" smtClean="0"/>
              <a:t>There are no other exceptions in the claim.</a:t>
            </a:r>
            <a:endParaRPr lang="en-US" sz="16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67</a:t>
            </a:fld>
            <a:endParaRPr lang="en-US" dirty="0"/>
          </a:p>
        </p:txBody>
      </p:sp>
    </p:spTree>
    <p:extLst>
      <p:ext uri="{BB962C8B-B14F-4D97-AF65-F5344CB8AC3E}">
        <p14:creationId xmlns:p14="http://schemas.microsoft.com/office/powerpoint/2010/main" val="314838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n image of the flowchart from the 2014 Interim Eligibility Guidance, with the diamond for Step 2B circled." title="Flowchart"/>
          <p:cNvPicPr>
            <a:picLocks noChangeAspect="1" noChangeArrowheads="1"/>
          </p:cNvPicPr>
          <p:nvPr/>
        </p:nvPicPr>
        <p:blipFill rotWithShape="1">
          <a:blip r:embed="rId3">
            <a:extLst>
              <a:ext uri="{28A0092B-C50C-407E-A947-70E740481C1C}">
                <a14:useLocalDpi xmlns:a14="http://schemas.microsoft.com/office/drawing/2010/main" val="0"/>
              </a:ext>
            </a:extLst>
          </a:blip>
          <a:srcRect l="5541" t="13851" r="8707" b="26263"/>
          <a:stretch/>
        </p:blipFill>
        <p:spPr bwMode="auto">
          <a:xfrm>
            <a:off x="255814" y="2201820"/>
            <a:ext cx="3173186" cy="31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dirty="0"/>
              <a:t>Worksheet Section </a:t>
            </a:r>
            <a:r>
              <a:rPr lang="en-US" dirty="0" smtClean="0"/>
              <a:t>IV:</a:t>
            </a:r>
            <a:r>
              <a:rPr lang="en-US" dirty="0"/>
              <a:t/>
            </a:r>
            <a:br>
              <a:rPr lang="en-US" dirty="0"/>
            </a:br>
            <a:r>
              <a:rPr lang="en-US" dirty="0" smtClean="0"/>
              <a:t>Does The Claim As A Whole Amount To Significantly More Than The Exception (Step 2B)?</a:t>
            </a:r>
            <a:endParaRPr lang="en-US" dirty="0"/>
          </a:p>
        </p:txBody>
      </p:sp>
      <p:sp>
        <p:nvSpPr>
          <p:cNvPr id="3" name="Content Placeholder 2"/>
          <p:cNvSpPr>
            <a:spLocks noGrp="1"/>
          </p:cNvSpPr>
          <p:nvPr>
            <p:ph idx="1"/>
          </p:nvPr>
        </p:nvSpPr>
        <p:spPr>
          <a:xfrm>
            <a:off x="3624944" y="2155373"/>
            <a:ext cx="4931227" cy="2955886"/>
          </a:xfrm>
        </p:spPr>
        <p:txBody>
          <a:bodyPr>
            <a:noAutofit/>
          </a:bodyPr>
          <a:lstStyle/>
          <a:p>
            <a:pPr>
              <a:spcBef>
                <a:spcPts val="0"/>
              </a:spcBef>
              <a:spcAft>
                <a:spcPts val="600"/>
              </a:spcAft>
            </a:pPr>
            <a:r>
              <a:rPr lang="en-US" sz="2000" dirty="0" smtClean="0"/>
              <a:t>Claim is analyzed as a whole</a:t>
            </a:r>
          </a:p>
          <a:p>
            <a:pPr>
              <a:spcBef>
                <a:spcPts val="0"/>
              </a:spcBef>
              <a:spcAft>
                <a:spcPts val="600"/>
              </a:spcAft>
            </a:pPr>
            <a:r>
              <a:rPr lang="en-US" sz="2000" dirty="0" smtClean="0"/>
              <a:t>Consider the </a:t>
            </a:r>
            <a:r>
              <a:rPr lang="en-US" sz="2000" dirty="0"/>
              <a:t>additional elements claimed with the exception, </a:t>
            </a:r>
            <a:r>
              <a:rPr lang="en-US" sz="2000" dirty="0" smtClean="0"/>
              <a:t>both individually and as a combination, to </a:t>
            </a:r>
            <a:r>
              <a:rPr lang="en-US" sz="2000" dirty="0"/>
              <a:t>ensure that the claim describes a product or process that applies the exception in a meaningful way</a:t>
            </a:r>
          </a:p>
          <a:p>
            <a:pPr marL="0" indent="0">
              <a:spcBef>
                <a:spcPts val="0"/>
              </a:spcBef>
              <a:spcAft>
                <a:spcPts val="600"/>
              </a:spcAft>
              <a:buNone/>
            </a:pPr>
            <a:endParaRPr lang="en-US" sz="1400" dirty="0" smtClean="0"/>
          </a:p>
        </p:txBody>
      </p:sp>
      <p:sp>
        <p:nvSpPr>
          <p:cNvPr id="6" name="Slide Number Placeholder 5"/>
          <p:cNvSpPr>
            <a:spLocks noGrp="1"/>
          </p:cNvSpPr>
          <p:nvPr>
            <p:ph type="sldNum" sz="quarter" idx="12"/>
          </p:nvPr>
        </p:nvSpPr>
        <p:spPr/>
        <p:txBody>
          <a:bodyPr/>
          <a:lstStyle/>
          <a:p>
            <a:fld id="{92DA454B-C859-4892-B9FA-68B588C9F547}" type="slidenum">
              <a:rPr lang="en-US" smtClean="0"/>
              <a:t>68</a:t>
            </a:fld>
            <a:endParaRPr lang="en-US" dirty="0"/>
          </a:p>
        </p:txBody>
      </p:sp>
      <p:sp>
        <p:nvSpPr>
          <p:cNvPr id="9" name="Oval 8"/>
          <p:cNvSpPr/>
          <p:nvPr/>
        </p:nvSpPr>
        <p:spPr>
          <a:xfrm>
            <a:off x="762001" y="4147462"/>
            <a:ext cx="2177143" cy="1150026"/>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47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60" y="1807536"/>
            <a:ext cx="8153400" cy="3489952"/>
          </a:xfrm>
          <a:ln w="12700">
            <a:solidFill>
              <a:srgbClr val="16185E"/>
            </a:solidFill>
          </a:ln>
        </p:spPr>
        <p:txBody>
          <a:bodyPr numCol="2">
            <a:normAutofit fontScale="77500" lnSpcReduction="20000"/>
          </a:bodyPr>
          <a:lstStyle/>
          <a:p>
            <a:pPr marL="0" indent="0" algn="ctr">
              <a:spcBef>
                <a:spcPts val="1200"/>
              </a:spcBef>
              <a:spcAft>
                <a:spcPts val="600"/>
              </a:spcAft>
              <a:buNone/>
            </a:pPr>
            <a:r>
              <a:rPr lang="en-US" sz="2100" b="1" dirty="0" smtClean="0"/>
              <a:t>May provide “significantly </a:t>
            </a:r>
            <a:r>
              <a:rPr lang="en-US" sz="2100" b="1" dirty="0"/>
              <a:t>more</a:t>
            </a:r>
            <a:r>
              <a:rPr lang="en-US" sz="2100" b="1" dirty="0" smtClean="0"/>
              <a:t>” </a:t>
            </a:r>
            <a:endParaRPr lang="en-US" sz="2100" b="1" dirty="0"/>
          </a:p>
          <a:p>
            <a:pPr>
              <a:spcBef>
                <a:spcPts val="0"/>
              </a:spcBef>
              <a:spcAft>
                <a:spcPts val="200"/>
              </a:spcAft>
              <a:buFont typeface="Wingdings" panose="05000000000000000000" pitchFamily="2" charset="2"/>
              <a:buChar char="Ø"/>
            </a:pPr>
            <a:r>
              <a:rPr lang="en-US" sz="1800" dirty="0"/>
              <a:t>Improvements to another technology or technical field</a:t>
            </a:r>
          </a:p>
          <a:p>
            <a:pPr>
              <a:spcBef>
                <a:spcPts val="0"/>
              </a:spcBef>
              <a:spcAft>
                <a:spcPts val="200"/>
              </a:spcAft>
              <a:buFont typeface="Wingdings" panose="05000000000000000000" pitchFamily="2" charset="2"/>
              <a:buChar char="Ø"/>
            </a:pPr>
            <a:r>
              <a:rPr lang="en-US" sz="1800" dirty="0"/>
              <a:t>Improvements to the functioning of the computer itself</a:t>
            </a:r>
          </a:p>
          <a:p>
            <a:pPr>
              <a:spcBef>
                <a:spcPts val="0"/>
              </a:spcBef>
              <a:spcAft>
                <a:spcPts val="200"/>
              </a:spcAft>
              <a:buFont typeface="Wingdings" panose="05000000000000000000" pitchFamily="2" charset="2"/>
              <a:buChar char="Ø"/>
            </a:pPr>
            <a:r>
              <a:rPr lang="en-US" sz="1800" dirty="0"/>
              <a:t>Applying the judicial exception with, or by use of, a particular machine</a:t>
            </a:r>
          </a:p>
          <a:p>
            <a:pPr>
              <a:spcBef>
                <a:spcPts val="0"/>
              </a:spcBef>
              <a:spcAft>
                <a:spcPts val="200"/>
              </a:spcAft>
              <a:buFont typeface="Wingdings" panose="05000000000000000000" pitchFamily="2" charset="2"/>
              <a:buChar char="Ø"/>
            </a:pPr>
            <a:r>
              <a:rPr lang="en-US" sz="1800" dirty="0"/>
              <a:t>Effecting a transformation or reduction of a particular article to a different state or thing</a:t>
            </a:r>
          </a:p>
          <a:p>
            <a:pPr>
              <a:spcBef>
                <a:spcPts val="0"/>
              </a:spcBef>
              <a:spcAft>
                <a:spcPts val="200"/>
              </a:spcAft>
              <a:buFont typeface="Wingdings" panose="05000000000000000000" pitchFamily="2" charset="2"/>
              <a:buChar char="Ø"/>
            </a:pPr>
            <a:r>
              <a:rPr lang="en-US" sz="1800" dirty="0"/>
              <a:t>Adding a specific limitation other than what is well-understood, routine and conventional in the field</a:t>
            </a:r>
          </a:p>
          <a:p>
            <a:pPr>
              <a:spcBef>
                <a:spcPts val="0"/>
              </a:spcBef>
              <a:spcAft>
                <a:spcPts val="200"/>
              </a:spcAft>
              <a:buFont typeface="Wingdings" panose="05000000000000000000" pitchFamily="2" charset="2"/>
              <a:buChar char="Ø"/>
            </a:pPr>
            <a:r>
              <a:rPr lang="en-US" sz="1800" dirty="0"/>
              <a:t>Adding unconventional steps that confine the claim to a particular useful application</a:t>
            </a:r>
          </a:p>
          <a:p>
            <a:pPr>
              <a:spcBef>
                <a:spcPts val="0"/>
              </a:spcBef>
              <a:spcAft>
                <a:spcPts val="200"/>
              </a:spcAft>
              <a:buFont typeface="Wingdings" panose="05000000000000000000" pitchFamily="2" charset="2"/>
              <a:buChar char="Ø"/>
            </a:pPr>
            <a:r>
              <a:rPr lang="en-US" sz="1800" dirty="0"/>
              <a:t>Other meaningful limitations </a:t>
            </a:r>
            <a:r>
              <a:rPr lang="en-US" sz="1800" dirty="0" smtClean="0"/>
              <a:t>beyond generally </a:t>
            </a:r>
            <a:r>
              <a:rPr lang="en-US" sz="1800" dirty="0"/>
              <a:t>linking the use of the judicial exception to a particular technological </a:t>
            </a:r>
            <a:r>
              <a:rPr lang="en-US" sz="1800" dirty="0" smtClean="0"/>
              <a:t>environment</a:t>
            </a:r>
          </a:p>
          <a:p>
            <a:pPr marL="0" indent="0" algn="ctr">
              <a:spcBef>
                <a:spcPts val="0"/>
              </a:spcBef>
              <a:spcAft>
                <a:spcPts val="200"/>
              </a:spcAft>
              <a:buNone/>
            </a:pPr>
            <a:r>
              <a:rPr lang="en-US" sz="1500" dirty="0" smtClean="0"/>
              <a:t>          </a:t>
            </a:r>
            <a:r>
              <a:rPr lang="en-US" sz="2100" b="1" dirty="0" smtClean="0"/>
              <a:t>May </a:t>
            </a:r>
            <a:r>
              <a:rPr lang="en-US" sz="2100" b="1" u="sng" dirty="0" smtClean="0"/>
              <a:t>not</a:t>
            </a:r>
            <a:r>
              <a:rPr lang="en-US" sz="2100" b="1" dirty="0" smtClean="0"/>
              <a:t> provide</a:t>
            </a:r>
            <a:endParaRPr lang="en-US" sz="2100" b="1" dirty="0"/>
          </a:p>
          <a:p>
            <a:pPr lvl="1">
              <a:spcAft>
                <a:spcPts val="200"/>
              </a:spcAft>
              <a:buFont typeface="Wingdings" panose="05000000000000000000" pitchFamily="2" charset="2"/>
              <a:buChar char="Ø"/>
            </a:pPr>
            <a:r>
              <a:rPr lang="en-US" sz="1800" dirty="0" smtClean="0"/>
              <a:t>Generic computer performing generic computer function</a:t>
            </a:r>
            <a:endParaRPr lang="en-US" sz="1800" dirty="0"/>
          </a:p>
          <a:p>
            <a:pPr lvl="1">
              <a:spcAft>
                <a:spcPts val="200"/>
              </a:spcAft>
              <a:buFont typeface="Wingdings" panose="05000000000000000000" pitchFamily="2" charset="2"/>
              <a:buChar char="Ø"/>
            </a:pPr>
            <a:r>
              <a:rPr lang="en-US" sz="1800" dirty="0" smtClean="0"/>
              <a:t>Words equivalent to “apply the exception”</a:t>
            </a:r>
          </a:p>
          <a:p>
            <a:pPr lvl="1">
              <a:spcAft>
                <a:spcPts val="200"/>
              </a:spcAft>
              <a:buFont typeface="Wingdings" panose="05000000000000000000" pitchFamily="2" charset="2"/>
              <a:buChar char="Ø"/>
            </a:pPr>
            <a:r>
              <a:rPr lang="en-US" sz="1800" dirty="0" smtClean="0"/>
              <a:t>Mere instructions to implement a judicial exception on a computer</a:t>
            </a:r>
          </a:p>
          <a:p>
            <a:pPr lvl="1">
              <a:spcAft>
                <a:spcPts val="200"/>
              </a:spcAft>
              <a:buFont typeface="Wingdings" panose="05000000000000000000" pitchFamily="2" charset="2"/>
              <a:buChar char="Ø"/>
            </a:pPr>
            <a:r>
              <a:rPr lang="en-US" sz="1800" dirty="0" smtClean="0"/>
              <a:t>Insignificant extra-solution activity, such as mere data gathering</a:t>
            </a:r>
          </a:p>
          <a:p>
            <a:pPr lvl="1">
              <a:spcAft>
                <a:spcPts val="200"/>
              </a:spcAft>
              <a:buFont typeface="Wingdings" panose="05000000000000000000" pitchFamily="2" charset="2"/>
              <a:buChar char="Ø"/>
            </a:pPr>
            <a:r>
              <a:rPr lang="en-US" sz="1800" dirty="0" smtClean="0"/>
              <a:t>Generally linking the use of the judicial exception to a particular technological environment or field of use</a:t>
            </a:r>
          </a:p>
          <a:p>
            <a:pPr lvl="1">
              <a:spcAft>
                <a:spcPts val="200"/>
              </a:spcAft>
              <a:buFont typeface="Wingdings" panose="05000000000000000000" pitchFamily="2" charset="2"/>
              <a:buChar char="Ø"/>
            </a:pPr>
            <a:r>
              <a:rPr lang="en-US" sz="1800" dirty="0" smtClean="0"/>
              <a:t>Merely appending well understood, routine, conventional activities previously known to the industry, specified at a high level of generality</a:t>
            </a:r>
          </a:p>
        </p:txBody>
      </p:sp>
      <p:sp>
        <p:nvSpPr>
          <p:cNvPr id="6" name="TextBox 5"/>
          <p:cNvSpPr txBox="1"/>
          <p:nvPr/>
        </p:nvSpPr>
        <p:spPr>
          <a:xfrm>
            <a:off x="622160" y="950432"/>
            <a:ext cx="7848600" cy="707886"/>
          </a:xfrm>
          <a:prstGeom prst="rect">
            <a:avLst/>
          </a:prstGeom>
          <a:noFill/>
        </p:spPr>
        <p:txBody>
          <a:bodyPr wrap="square" rtlCol="0">
            <a:spAutoFit/>
          </a:bodyPr>
          <a:lstStyle/>
          <a:p>
            <a:pPr algn="ctr">
              <a:spcBef>
                <a:spcPts val="1000"/>
              </a:spcBef>
            </a:pPr>
            <a:r>
              <a:rPr lang="en-US" sz="2000" dirty="0" smtClean="0"/>
              <a:t>Considerations that assist in determining whether additional elements provide significantly more than a judicial exception:</a:t>
            </a:r>
            <a:endParaRPr lang="en-US" sz="2000" dirty="0"/>
          </a:p>
        </p:txBody>
      </p:sp>
      <p:sp>
        <p:nvSpPr>
          <p:cNvPr id="7" name="Title 2"/>
          <p:cNvSpPr>
            <a:spLocks noGrp="1"/>
          </p:cNvSpPr>
          <p:nvPr>
            <p:ph type="title"/>
          </p:nvPr>
        </p:nvSpPr>
        <p:spPr/>
        <p:txBody>
          <a:bodyPr>
            <a:noAutofit/>
          </a:bodyPr>
          <a:lstStyle/>
          <a:p>
            <a:r>
              <a:rPr lang="en-US" dirty="0" smtClean="0"/>
              <a:t>Significantly More Considerations</a:t>
            </a:r>
            <a:endParaRPr lang="en-US" dirty="0"/>
          </a:p>
        </p:txBody>
      </p:sp>
      <p:sp>
        <p:nvSpPr>
          <p:cNvPr id="8" name="Slide Number Placeholder 4"/>
          <p:cNvSpPr>
            <a:spLocks noGrp="1"/>
          </p:cNvSpPr>
          <p:nvPr>
            <p:ph type="sldNum" sz="quarter" idx="12"/>
          </p:nvPr>
        </p:nvSpPr>
        <p:spPr>
          <a:xfrm>
            <a:off x="6901552" y="5297488"/>
            <a:ext cx="2133600" cy="303212"/>
          </a:xfrm>
        </p:spPr>
        <p:txBody>
          <a:bodyPr/>
          <a:lstStyle/>
          <a:p>
            <a:pPr>
              <a:defRPr/>
            </a:pPr>
            <a:fld id="{483269DB-7BB4-4224-8958-D58FBE2D7919}" type="slidenum">
              <a:rPr lang="en-US" smtClean="0"/>
              <a:t>69</a:t>
            </a:fld>
            <a:endParaRPr lang="en-US" dirty="0"/>
          </a:p>
        </p:txBody>
      </p:sp>
    </p:spTree>
    <p:extLst>
      <p:ext uri="{BB962C8B-B14F-4D97-AF65-F5344CB8AC3E}">
        <p14:creationId xmlns:p14="http://schemas.microsoft.com/office/powerpoint/2010/main" val="2066160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Background (cont.)</a:t>
            </a:r>
            <a:endParaRPr lang="en-US" dirty="0"/>
          </a:p>
        </p:txBody>
      </p:sp>
      <p:sp>
        <p:nvSpPr>
          <p:cNvPr id="3" name="Content Placeholder 2"/>
          <p:cNvSpPr>
            <a:spLocks noGrp="1"/>
          </p:cNvSpPr>
          <p:nvPr>
            <p:ph idx="1"/>
          </p:nvPr>
        </p:nvSpPr>
        <p:spPr/>
        <p:txBody>
          <a:bodyPr>
            <a:noAutofit/>
          </a:bodyPr>
          <a:lstStyle/>
          <a:p>
            <a:pPr marL="0" indent="0">
              <a:spcAft>
                <a:spcPts val="600"/>
              </a:spcAft>
              <a:buNone/>
            </a:pPr>
            <a:r>
              <a:rPr lang="en-US" sz="1800" dirty="0"/>
              <a:t>Applicant </a:t>
            </a:r>
            <a:r>
              <a:rPr lang="en-US" sz="1800" dirty="0" smtClean="0"/>
              <a:t>discovered </a:t>
            </a:r>
            <a:r>
              <a:rPr lang="en-US" sz="1800" dirty="0"/>
              <a:t>that the presence of </a:t>
            </a:r>
            <a:r>
              <a:rPr lang="en-US" sz="1800" dirty="0" smtClean="0"/>
              <a:t>the “JUL-1” protein </a:t>
            </a:r>
            <a:r>
              <a:rPr lang="en-US" sz="1800" dirty="0"/>
              <a:t>in a person’s </a:t>
            </a:r>
            <a:r>
              <a:rPr lang="en-US" sz="1800" dirty="0" smtClean="0"/>
              <a:t>plasma is </a:t>
            </a:r>
            <a:r>
              <a:rPr lang="en-US" sz="1800" dirty="0"/>
              <a:t>indicative that the person has </a:t>
            </a:r>
            <a:r>
              <a:rPr lang="en-US" sz="1800" dirty="0" err="1"/>
              <a:t>julitis</a:t>
            </a:r>
            <a:r>
              <a:rPr lang="en-US" sz="1800" dirty="0"/>
              <a:t>. </a:t>
            </a:r>
            <a:endParaRPr lang="en-US" sz="1800" dirty="0" smtClean="0"/>
          </a:p>
          <a:p>
            <a:pPr marL="0" indent="0">
              <a:spcAft>
                <a:spcPts val="600"/>
              </a:spcAft>
              <a:buNone/>
            </a:pPr>
            <a:r>
              <a:rPr lang="en-US" sz="1800" dirty="0" smtClean="0"/>
              <a:t>Applicant </a:t>
            </a:r>
            <a:r>
              <a:rPr lang="en-US" sz="1800" dirty="0"/>
              <a:t>discloses detecting JUL-1 </a:t>
            </a:r>
            <a:r>
              <a:rPr lang="en-US" sz="1800" dirty="0" smtClean="0"/>
              <a:t>in plasma by </a:t>
            </a:r>
            <a:r>
              <a:rPr lang="en-US" sz="1800" dirty="0"/>
              <a:t>routine and conventional </a:t>
            </a:r>
            <a:r>
              <a:rPr lang="en-US" sz="1800" dirty="0" smtClean="0"/>
              <a:t>methods, </a:t>
            </a:r>
            <a:r>
              <a:rPr lang="en-US" sz="1800" dirty="0"/>
              <a:t>such as </a:t>
            </a:r>
            <a:r>
              <a:rPr lang="en-US" sz="1800" dirty="0" smtClean="0"/>
              <a:t>immunoassays </a:t>
            </a:r>
            <a:r>
              <a:rPr lang="en-US" sz="1800" dirty="0"/>
              <a:t>in which a </a:t>
            </a:r>
            <a:r>
              <a:rPr lang="en-US" sz="1800" dirty="0" smtClean="0"/>
              <a:t>plasma sample is </a:t>
            </a:r>
            <a:r>
              <a:rPr lang="en-US" sz="1800" dirty="0"/>
              <a:t>contacted with an </a:t>
            </a:r>
            <a:r>
              <a:rPr lang="en-US" sz="1800" dirty="0" smtClean="0"/>
              <a:t>antibody, </a:t>
            </a:r>
            <a:r>
              <a:rPr lang="en-US" sz="1800" dirty="0"/>
              <a:t>and then binding between the antibody and the protein is detected using a laboratory technique such as </a:t>
            </a:r>
            <a:r>
              <a:rPr lang="en-US" sz="1800" dirty="0" smtClean="0"/>
              <a:t>fluoroscopy.</a:t>
            </a:r>
          </a:p>
          <a:p>
            <a:pPr marL="0" indent="0">
              <a:spcAft>
                <a:spcPts val="600"/>
              </a:spcAft>
              <a:buNone/>
            </a:pPr>
            <a:r>
              <a:rPr lang="en-US" sz="1800" dirty="0" smtClean="0"/>
              <a:t>Applicant’s immunoassays use human or porcine anti-JUL-1 antibodies. Prior </a:t>
            </a:r>
            <a:r>
              <a:rPr lang="en-US" sz="1800" dirty="0"/>
              <a:t>to applicant’s invention, and at the time the application was filed, the use of porcine antibodies in veterinary therapeutics was known to most scientists in the field, but these antibodies were not routinely or conventionally used to detect human proteins such as JUL-1.  </a:t>
            </a:r>
          </a:p>
        </p:txBody>
      </p:sp>
      <p:sp>
        <p:nvSpPr>
          <p:cNvPr id="6" name="Slide Number Placeholder 5"/>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3767253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457200" y="4135120"/>
            <a:ext cx="8229600" cy="1261790"/>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Do The Additional Elements Amount To Significantly More?</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smtClean="0"/>
              <a:t>Unique treatment of “additional elements” is available for combination products </a:t>
            </a:r>
            <a:r>
              <a:rPr lang="en-US" sz="2000" dirty="0"/>
              <a:t>of </a:t>
            </a:r>
            <a:r>
              <a:rPr lang="en-US" sz="2000" dirty="0" smtClean="0"/>
              <a:t>nature like the </a:t>
            </a:r>
            <a:r>
              <a:rPr lang="en-US" sz="2000" dirty="0" err="1" smtClean="0"/>
              <a:t>texiol</a:t>
            </a:r>
            <a:r>
              <a:rPr lang="en-US" sz="2000" dirty="0" smtClean="0"/>
              <a:t>-water mixture here</a:t>
            </a:r>
          </a:p>
          <a:p>
            <a:pPr lvl="1">
              <a:spcBef>
                <a:spcPts val="0"/>
              </a:spcBef>
              <a:spcAft>
                <a:spcPts val="600"/>
              </a:spcAft>
            </a:pPr>
            <a:r>
              <a:rPr lang="en-US" sz="1800" dirty="0" smtClean="0"/>
              <a:t>Because the component elements (</a:t>
            </a:r>
            <a:r>
              <a:rPr lang="en-US" sz="1800" dirty="0" err="1" smtClean="0"/>
              <a:t>texiol</a:t>
            </a:r>
            <a:r>
              <a:rPr lang="en-US" sz="1800" dirty="0" smtClean="0"/>
              <a:t> and water) do not occur together in nature as claimed (</a:t>
            </a:r>
            <a:r>
              <a:rPr lang="en-US" sz="1800" i="1" dirty="0" smtClean="0"/>
              <a:t>i.e</a:t>
            </a:r>
            <a:r>
              <a:rPr lang="en-US" sz="1800" dirty="0" smtClean="0"/>
              <a:t>., in the recited amounts), each component </a:t>
            </a:r>
            <a:r>
              <a:rPr lang="en-US" sz="1800" dirty="0"/>
              <a:t>element </a:t>
            </a:r>
            <a:r>
              <a:rPr lang="en-US" sz="1800" dirty="0" smtClean="0"/>
              <a:t>is considered as </a:t>
            </a:r>
            <a:r>
              <a:rPr lang="en-US" sz="1800" dirty="0"/>
              <a:t>an additional element to the other components </a:t>
            </a:r>
            <a:endParaRPr lang="en-US" sz="1800" dirty="0" smtClean="0"/>
          </a:p>
          <a:p>
            <a:pPr lvl="1">
              <a:spcBef>
                <a:spcPts val="0"/>
              </a:spcBef>
              <a:spcAft>
                <a:spcPts val="600"/>
              </a:spcAft>
            </a:pPr>
            <a:r>
              <a:rPr lang="en-US" sz="1800" dirty="0" smtClean="0"/>
              <a:t>This unique treatment provides an opportunity to explore whether the combination of products of nature results </a:t>
            </a:r>
            <a:r>
              <a:rPr lang="en-US" sz="1800" dirty="0"/>
              <a:t>in significantly </a:t>
            </a:r>
            <a:r>
              <a:rPr lang="en-US" sz="1800" dirty="0" smtClean="0"/>
              <a:t>more</a:t>
            </a:r>
          </a:p>
          <a:p>
            <a:pPr marL="0" lvl="2" indent="0">
              <a:spcBef>
                <a:spcPts val="0"/>
              </a:spcBef>
              <a:spcAft>
                <a:spcPts val="600"/>
              </a:spcAft>
              <a:buNone/>
            </a:pPr>
            <a:endParaRPr lang="en-US" sz="1800" dirty="0" smtClean="0"/>
          </a:p>
          <a:p>
            <a:pPr marL="0" indent="0" algn="ctr">
              <a:spcBef>
                <a:spcPts val="0"/>
              </a:spcBef>
              <a:spcAft>
                <a:spcPts val="600"/>
              </a:spcAft>
              <a:buNone/>
            </a:pPr>
            <a:r>
              <a:rPr lang="en-US" sz="1800" b="1" dirty="0"/>
              <a:t>Examiners should fill out Section </a:t>
            </a:r>
            <a:r>
              <a:rPr lang="en-US" sz="1800" b="1" dirty="0" smtClean="0"/>
              <a:t>IV.B </a:t>
            </a:r>
            <a:r>
              <a:rPr lang="en-US" sz="1800" b="1" dirty="0"/>
              <a:t>of the blank </a:t>
            </a:r>
            <a:r>
              <a:rPr lang="en-US" sz="1800" b="1" dirty="0" smtClean="0"/>
              <a:t>worksheet, indicating whether the </a:t>
            </a:r>
            <a:r>
              <a:rPr lang="en-US" sz="1800" b="1" dirty="0" err="1" smtClean="0"/>
              <a:t>texiol</a:t>
            </a:r>
            <a:r>
              <a:rPr lang="en-US" sz="1800" b="1" dirty="0" smtClean="0"/>
              <a:t> and water, individually or in a combination, amount to significantly more than the products of nature</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70</a:t>
            </a:fld>
            <a:endParaRPr lang="en-US" dirty="0"/>
          </a:p>
        </p:txBody>
      </p:sp>
    </p:spTree>
    <p:extLst>
      <p:ext uri="{BB962C8B-B14F-4D97-AF65-F5344CB8AC3E}">
        <p14:creationId xmlns:p14="http://schemas.microsoft.com/office/powerpoint/2010/main" val="2202013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Claim As A Whole Does Not Amount To Significantly More (Step 2B: NO)</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600" dirty="0" smtClean="0"/>
              <a:t>On their own, each component </a:t>
            </a:r>
            <a:r>
              <a:rPr lang="en-US" sz="1600" dirty="0"/>
              <a:t>continues to have the same properties in the mixture as it had alone. </a:t>
            </a:r>
            <a:endParaRPr lang="en-US" sz="1600" dirty="0" smtClean="0"/>
          </a:p>
          <a:p>
            <a:pPr>
              <a:spcBef>
                <a:spcPts val="0"/>
              </a:spcBef>
              <a:spcAft>
                <a:spcPts val="600"/>
              </a:spcAft>
            </a:pPr>
            <a:r>
              <a:rPr lang="en-US" sz="1600" dirty="0" smtClean="0"/>
              <a:t>Mixing sweeteners with water was well-understood, routine, conventional activity engaged in by those in the field prior </a:t>
            </a:r>
            <a:r>
              <a:rPr lang="en-US" sz="1600" dirty="0"/>
              <a:t>to applicant’s invention and at the time of filing the </a:t>
            </a:r>
            <a:r>
              <a:rPr lang="en-US" sz="1600" dirty="0" smtClean="0"/>
              <a:t>application. The widespread prevalence of such mixtures is evidenced by, </a:t>
            </a:r>
            <a:r>
              <a:rPr lang="en-US" sz="1600" i="1" dirty="0" smtClean="0"/>
              <a:t>e.g</a:t>
            </a:r>
            <a:r>
              <a:rPr lang="en-US" sz="1600" dirty="0" smtClean="0"/>
              <a:t>., the ubiquity </a:t>
            </a:r>
            <a:r>
              <a:rPr lang="en-US" sz="1600" dirty="0"/>
              <a:t>of simple syrup and stevia-based liquid sweeteners. </a:t>
            </a:r>
            <a:endParaRPr lang="en-US" sz="1600" dirty="0" smtClean="0"/>
          </a:p>
          <a:p>
            <a:pPr>
              <a:spcBef>
                <a:spcPts val="0"/>
              </a:spcBef>
              <a:spcAft>
                <a:spcPts val="600"/>
              </a:spcAft>
            </a:pPr>
            <a:r>
              <a:rPr lang="en-US" sz="1600" dirty="0" smtClean="0"/>
              <a:t>Mixing specific amounts </a:t>
            </a:r>
            <a:r>
              <a:rPr lang="en-US" sz="1600" dirty="0"/>
              <a:t>of sweeteners with water (or vice-versa) </a:t>
            </a:r>
            <a:r>
              <a:rPr lang="en-US" sz="1600" dirty="0" smtClean="0"/>
              <a:t>was </a:t>
            </a:r>
            <a:r>
              <a:rPr lang="en-US" sz="1600" dirty="0"/>
              <a:t>also </a:t>
            </a:r>
            <a:r>
              <a:rPr lang="en-US" sz="1600" dirty="0" smtClean="0"/>
              <a:t>well-understood, routine, conventional activity </a:t>
            </a:r>
            <a:r>
              <a:rPr lang="en-US" sz="1600" dirty="0"/>
              <a:t>at the </a:t>
            </a:r>
            <a:r>
              <a:rPr lang="en-US" sz="1600" dirty="0" smtClean="0"/>
              <a:t>time, </a:t>
            </a:r>
            <a:r>
              <a:rPr lang="en-US" sz="1600" i="1" dirty="0"/>
              <a:t>e.g</a:t>
            </a:r>
            <a:r>
              <a:rPr lang="en-US" sz="1600" dirty="0"/>
              <a:t>., to achieve commercially acceptable sweetness levels and provide sweeteners for different purposes. </a:t>
            </a:r>
            <a:endParaRPr lang="en-US" sz="1600" dirty="0" smtClean="0"/>
          </a:p>
          <a:p>
            <a:pPr>
              <a:spcBef>
                <a:spcPts val="0"/>
              </a:spcBef>
              <a:spcAft>
                <a:spcPts val="600"/>
              </a:spcAft>
            </a:pPr>
            <a:r>
              <a:rPr lang="en-US" sz="1600" dirty="0" smtClean="0"/>
              <a:t>Thus</a:t>
            </a:r>
            <a:r>
              <a:rPr lang="en-US" sz="1600" dirty="0"/>
              <a:t>, the mixing of </a:t>
            </a:r>
            <a:r>
              <a:rPr lang="en-US" sz="1600" dirty="0" err="1"/>
              <a:t>texiol</a:t>
            </a:r>
            <a:r>
              <a:rPr lang="en-US" sz="1600" dirty="0"/>
              <a:t> and water, when recited at this high level of generality, does not meaningfully limit the claim, and the claim as a whole does not amount to significantly more </a:t>
            </a:r>
            <a:r>
              <a:rPr lang="en-US" sz="1600" dirty="0" smtClean="0"/>
              <a:t>than each </a:t>
            </a:r>
            <a:r>
              <a:rPr lang="en-US" sz="1600" dirty="0"/>
              <a:t>“product of nature” by </a:t>
            </a:r>
            <a:r>
              <a:rPr lang="en-US" sz="1600" dirty="0" smtClean="0"/>
              <a:t>itself.</a:t>
            </a:r>
            <a:endParaRPr lang="en-US" sz="14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71</a:t>
            </a:fld>
            <a:endParaRPr lang="en-US" dirty="0"/>
          </a:p>
        </p:txBody>
      </p:sp>
    </p:spTree>
    <p:extLst>
      <p:ext uri="{BB962C8B-B14F-4D97-AF65-F5344CB8AC3E}">
        <p14:creationId xmlns:p14="http://schemas.microsoft.com/office/powerpoint/2010/main" val="357876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751114" y="4789719"/>
            <a:ext cx="7761515"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4" name="Rectangle 14"/>
          <p:cNvSpPr>
            <a:spLocks noGrp="1" noChangeArrowheads="1"/>
          </p:cNvSpPr>
          <p:nvPr>
            <p:ph type="title"/>
          </p:nvPr>
        </p:nvSpPr>
        <p:spPr/>
        <p:txBody>
          <a:bodyPr>
            <a:normAutofit/>
          </a:bodyPr>
          <a:lstStyle/>
          <a:p>
            <a:pPr algn="ctr" eaLnBrk="1" hangingPunct="1"/>
            <a:r>
              <a:rPr lang="en-US" dirty="0" smtClean="0"/>
              <a:t>What Should The Rejection Include?</a:t>
            </a:r>
          </a:p>
        </p:txBody>
      </p:sp>
      <p:sp>
        <p:nvSpPr>
          <p:cNvPr id="20485" name="Rectangle 15"/>
          <p:cNvSpPr>
            <a:spLocks noGrp="1" noChangeArrowheads="1"/>
          </p:cNvSpPr>
          <p:nvPr>
            <p:ph idx="1"/>
          </p:nvPr>
        </p:nvSpPr>
        <p:spPr/>
        <p:txBody>
          <a:bodyPr>
            <a:noAutofit/>
          </a:bodyPr>
          <a:lstStyle/>
          <a:p>
            <a:pPr eaLnBrk="1" hangingPunct="1">
              <a:spcBef>
                <a:spcPts val="0"/>
              </a:spcBef>
              <a:spcAft>
                <a:spcPts val="600"/>
              </a:spcAft>
            </a:pPr>
            <a:r>
              <a:rPr lang="en-US" sz="2000" i="1" dirty="0" smtClean="0">
                <a:solidFill>
                  <a:schemeClr val="tx1"/>
                </a:solidFill>
              </a:rPr>
              <a:t>Prima facie </a:t>
            </a:r>
            <a:r>
              <a:rPr lang="en-US" sz="2000" dirty="0" smtClean="0">
                <a:solidFill>
                  <a:schemeClr val="tx1"/>
                </a:solidFill>
              </a:rPr>
              <a:t>case of ineligibility requires clear articulation of the reason(s) why the claimed invention is not eligible:</a:t>
            </a:r>
          </a:p>
          <a:p>
            <a:pPr lvl="1">
              <a:spcBef>
                <a:spcPts val="0"/>
              </a:spcBef>
              <a:spcAft>
                <a:spcPts val="600"/>
              </a:spcAft>
            </a:pPr>
            <a:r>
              <a:rPr lang="en-US" sz="1800" dirty="0" smtClean="0"/>
              <a:t>Identify judicial exception, and explain why it is an exception</a:t>
            </a:r>
          </a:p>
          <a:p>
            <a:pPr lvl="1">
              <a:spcBef>
                <a:spcPts val="0"/>
              </a:spcBef>
              <a:spcAft>
                <a:spcPts val="600"/>
              </a:spcAft>
            </a:pPr>
            <a:r>
              <a:rPr lang="en-US" sz="1800" dirty="0" smtClean="0"/>
              <a:t>Identify additional elements (if any), and explain why they do not amount to significantly more</a:t>
            </a:r>
            <a:endParaRPr lang="en-US" sz="1800" dirty="0"/>
          </a:p>
          <a:p>
            <a:pPr eaLnBrk="1" hangingPunct="1">
              <a:spcBef>
                <a:spcPts val="1200"/>
              </a:spcBef>
              <a:spcAft>
                <a:spcPts val="600"/>
              </a:spcAft>
            </a:pPr>
            <a:r>
              <a:rPr lang="en-US" sz="2000" dirty="0" smtClean="0">
                <a:solidFill>
                  <a:schemeClr val="tx1"/>
                </a:solidFill>
              </a:rPr>
              <a:t>Sample rejections satisfying this burden are in prior training:</a:t>
            </a:r>
          </a:p>
          <a:p>
            <a:pPr lvl="1">
              <a:spcBef>
                <a:spcPts val="0"/>
              </a:spcBef>
              <a:spcAft>
                <a:spcPts val="600"/>
              </a:spcAft>
            </a:pPr>
            <a:r>
              <a:rPr lang="en-US" sz="1800" dirty="0" smtClean="0"/>
              <a:t>Phase I Training slides 37 (</a:t>
            </a:r>
            <a:r>
              <a:rPr lang="en-US" sz="1800" i="1" dirty="0" smtClean="0"/>
              <a:t>Mayo</a:t>
            </a:r>
            <a:r>
              <a:rPr lang="en-US" sz="1800" dirty="0" smtClean="0"/>
              <a:t> claim 1) and 41-42 (</a:t>
            </a:r>
            <a:r>
              <a:rPr lang="en-US" sz="1800" i="1" dirty="0" smtClean="0"/>
              <a:t>Alice Corp. </a:t>
            </a:r>
            <a:r>
              <a:rPr lang="en-US" sz="1800" dirty="0" smtClean="0"/>
              <a:t>claim 26)</a:t>
            </a:r>
          </a:p>
          <a:p>
            <a:pPr lvl="1">
              <a:spcBef>
                <a:spcPts val="0"/>
              </a:spcBef>
              <a:spcAft>
                <a:spcPts val="600"/>
              </a:spcAft>
            </a:pPr>
            <a:r>
              <a:rPr lang="en-US" sz="1800" dirty="0" smtClean="0">
                <a:solidFill>
                  <a:schemeClr val="tx1"/>
                </a:solidFill>
              </a:rPr>
              <a:t>Abstract Idea Workshop Materials: worksheets for examples 5-8, 21 and 23 (posted on the web)</a:t>
            </a:r>
          </a:p>
          <a:p>
            <a:pPr lvl="1">
              <a:spcBef>
                <a:spcPts val="0"/>
              </a:spcBef>
              <a:spcAft>
                <a:spcPts val="600"/>
              </a:spcAft>
            </a:pPr>
            <a:endParaRPr lang="en-US" sz="1800" dirty="0" smtClean="0">
              <a:solidFill>
                <a:schemeClr val="tx1"/>
              </a:solidFill>
            </a:endParaRPr>
          </a:p>
          <a:p>
            <a:pPr marL="57150" indent="0" algn="ctr">
              <a:spcBef>
                <a:spcPts val="0"/>
              </a:spcBef>
              <a:spcAft>
                <a:spcPts val="600"/>
              </a:spcAft>
              <a:buNone/>
            </a:pPr>
            <a:r>
              <a:rPr lang="en-US" sz="1800" b="1" dirty="0"/>
              <a:t>Examiners should fill out </a:t>
            </a:r>
            <a:r>
              <a:rPr lang="en-US" sz="1800" b="1" dirty="0" smtClean="0"/>
              <a:t>the rejection portion of </a:t>
            </a:r>
            <a:r>
              <a:rPr lang="en-US" sz="1800" b="1" dirty="0"/>
              <a:t>the blank worksheet </a:t>
            </a:r>
            <a:endParaRPr lang="en-US" sz="1800" dirty="0">
              <a:solidFill>
                <a:schemeClr val="tx1"/>
              </a:solidFill>
            </a:endParaRPr>
          </a:p>
        </p:txBody>
      </p:sp>
      <p:sp>
        <p:nvSpPr>
          <p:cNvPr id="7" name="Slide Number Placeholder 4"/>
          <p:cNvSpPr>
            <a:spLocks noGrp="1"/>
          </p:cNvSpPr>
          <p:nvPr>
            <p:ph type="sldNum" sz="quarter" idx="12"/>
          </p:nvPr>
        </p:nvSpPr>
        <p:spPr>
          <a:xfrm>
            <a:off x="6901552" y="5297488"/>
            <a:ext cx="2133600" cy="303212"/>
          </a:xfrm>
        </p:spPr>
        <p:txBody>
          <a:bodyPr/>
          <a:lstStyle/>
          <a:p>
            <a:pPr>
              <a:defRPr/>
            </a:pPr>
            <a:fld id="{BC4159B3-4444-4275-B4F5-D72AAF7C194C}" type="slidenum">
              <a:rPr lang="en-US" smtClean="0"/>
              <a:t>72</a:t>
            </a:fld>
            <a:endParaRPr lang="en-US" dirty="0"/>
          </a:p>
        </p:txBody>
      </p:sp>
    </p:spTree>
    <p:extLst>
      <p:ext uri="{BB962C8B-B14F-4D97-AF65-F5344CB8AC3E}">
        <p14:creationId xmlns:p14="http://schemas.microsoft.com/office/powerpoint/2010/main" val="227553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Sample Rejection Summary</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000" dirty="0"/>
              <a:t>A rejection of claim 2 should identify the exceptions by pointing to the nature-based product limitations in the claim (</a:t>
            </a:r>
            <a:r>
              <a:rPr lang="en-US" sz="2000" dirty="0" err="1"/>
              <a:t>texiol</a:t>
            </a:r>
            <a:r>
              <a:rPr lang="en-US" sz="2000" dirty="0"/>
              <a:t> and water) and explaining why they lack markedly different characteristics from their naturally occurring counterparts, </a:t>
            </a:r>
            <a:r>
              <a:rPr lang="en-US" sz="2000" i="1" dirty="0"/>
              <a:t>e.g</a:t>
            </a:r>
            <a:r>
              <a:rPr lang="en-US" sz="2000" dirty="0"/>
              <a:t>., because there are no marked changes in structure, function or other characteristics. </a:t>
            </a:r>
            <a:endParaRPr lang="en-US" sz="2000" dirty="0" smtClean="0"/>
          </a:p>
          <a:p>
            <a:pPr>
              <a:spcBef>
                <a:spcPts val="0"/>
              </a:spcBef>
              <a:spcAft>
                <a:spcPts val="600"/>
              </a:spcAft>
            </a:pPr>
            <a:r>
              <a:rPr lang="en-US" sz="2000" dirty="0" smtClean="0"/>
              <a:t>The </a:t>
            </a:r>
            <a:r>
              <a:rPr lang="en-US" sz="2000" dirty="0"/>
              <a:t>rejection also should explain that mixing </a:t>
            </a:r>
            <a:r>
              <a:rPr lang="en-US" sz="2000" dirty="0" err="1"/>
              <a:t>texiol</a:t>
            </a:r>
            <a:r>
              <a:rPr lang="en-US" sz="2000" dirty="0"/>
              <a:t> and water does not amount to significantly more than the exceptions, because mixtures of sweeteners and water are well-understood, routine and conventional in the field</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73</a:t>
            </a:fld>
            <a:endParaRPr lang="en-US" dirty="0"/>
          </a:p>
        </p:txBody>
      </p:sp>
    </p:spTree>
    <p:extLst>
      <p:ext uri="{BB962C8B-B14F-4D97-AF65-F5344CB8AC3E}">
        <p14:creationId xmlns:p14="http://schemas.microsoft.com/office/powerpoint/2010/main" val="413594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917847" y="4760234"/>
            <a:ext cx="7308306" cy="534130"/>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4" name="Rectangle 14"/>
          <p:cNvSpPr>
            <a:spLocks noGrp="1" noChangeArrowheads="1"/>
          </p:cNvSpPr>
          <p:nvPr>
            <p:ph type="title"/>
          </p:nvPr>
        </p:nvSpPr>
        <p:spPr/>
        <p:txBody>
          <a:bodyPr>
            <a:normAutofit/>
          </a:bodyPr>
          <a:lstStyle/>
          <a:p>
            <a:pPr algn="ctr" eaLnBrk="1" hangingPunct="1"/>
            <a:r>
              <a:rPr lang="en-US" dirty="0" smtClean="0"/>
              <a:t>Can The Claim Be Amended To Achieve Eligibility?</a:t>
            </a:r>
          </a:p>
        </p:txBody>
      </p:sp>
      <p:sp>
        <p:nvSpPr>
          <p:cNvPr id="20485" name="Rectangle 15"/>
          <p:cNvSpPr>
            <a:spLocks noGrp="1" noChangeArrowheads="1"/>
          </p:cNvSpPr>
          <p:nvPr>
            <p:ph idx="1"/>
          </p:nvPr>
        </p:nvSpPr>
        <p:spPr/>
        <p:txBody>
          <a:bodyPr>
            <a:noAutofit/>
          </a:bodyPr>
          <a:lstStyle/>
          <a:p>
            <a:pPr>
              <a:spcBef>
                <a:spcPts val="0"/>
              </a:spcBef>
              <a:spcAft>
                <a:spcPts val="600"/>
              </a:spcAft>
            </a:pPr>
            <a:r>
              <a:rPr lang="en-US" sz="2000" dirty="0" smtClean="0"/>
              <a:t>Are </a:t>
            </a:r>
            <a:r>
              <a:rPr lang="en-US" sz="2000" dirty="0"/>
              <a:t>there elements in the disclosure that </a:t>
            </a:r>
            <a:r>
              <a:rPr lang="en-US" sz="2000" u="sng" dirty="0"/>
              <a:t>could be added</a:t>
            </a:r>
            <a:r>
              <a:rPr lang="en-US" sz="2000" dirty="0"/>
              <a:t> to the claim that may </a:t>
            </a:r>
            <a:r>
              <a:rPr lang="en-US" sz="2000" dirty="0" smtClean="0"/>
              <a:t>make it eligible? Note for products of nature, amending the claim may:</a:t>
            </a:r>
          </a:p>
          <a:p>
            <a:pPr lvl="1">
              <a:spcBef>
                <a:spcPts val="0"/>
              </a:spcBef>
              <a:spcAft>
                <a:spcPts val="600"/>
              </a:spcAft>
            </a:pPr>
            <a:r>
              <a:rPr lang="en-US" sz="1800" dirty="0" smtClean="0"/>
              <a:t>Result in MDC, </a:t>
            </a:r>
            <a:r>
              <a:rPr lang="en-US" sz="1800" i="1" dirty="0" smtClean="0"/>
              <a:t>e.g</a:t>
            </a:r>
            <a:r>
              <a:rPr lang="en-US" sz="1800" dirty="0" smtClean="0"/>
              <a:t>., because an added limitation affects the characteristics of the claimed product</a:t>
            </a:r>
          </a:p>
          <a:p>
            <a:pPr lvl="1">
              <a:spcBef>
                <a:spcPts val="0"/>
              </a:spcBef>
              <a:spcAft>
                <a:spcPts val="1200"/>
              </a:spcAft>
            </a:pPr>
            <a:r>
              <a:rPr lang="en-US" sz="1800" dirty="0" smtClean="0"/>
              <a:t>Amount </a:t>
            </a:r>
            <a:r>
              <a:rPr lang="en-US" sz="1800" dirty="0"/>
              <a:t>to significantly </a:t>
            </a:r>
            <a:r>
              <a:rPr lang="en-US" sz="1800" dirty="0" smtClean="0"/>
              <a:t>more, </a:t>
            </a:r>
            <a:r>
              <a:rPr lang="en-US" sz="1800" i="1" dirty="0" smtClean="0"/>
              <a:t>e.g</a:t>
            </a:r>
            <a:r>
              <a:rPr lang="en-US" sz="1800" dirty="0" smtClean="0"/>
              <a:t>., because an added limitation adds an inventive concept to the claimed product</a:t>
            </a:r>
          </a:p>
          <a:p>
            <a:pPr>
              <a:spcBef>
                <a:spcPts val="0"/>
              </a:spcBef>
              <a:spcAft>
                <a:spcPts val="600"/>
              </a:spcAft>
            </a:pPr>
            <a:r>
              <a:rPr lang="en-US" sz="2000" dirty="0" smtClean="0"/>
              <a:t>To answer this question, it will be helpful to review the background of the example</a:t>
            </a:r>
          </a:p>
          <a:p>
            <a:pPr>
              <a:spcBef>
                <a:spcPts val="0"/>
              </a:spcBef>
              <a:spcAft>
                <a:spcPts val="600"/>
              </a:spcAft>
            </a:pPr>
            <a:endParaRPr lang="en-US" sz="2000" dirty="0"/>
          </a:p>
          <a:p>
            <a:pPr marL="57150" indent="0" algn="ctr">
              <a:spcBef>
                <a:spcPts val="0"/>
              </a:spcBef>
              <a:spcAft>
                <a:spcPts val="600"/>
              </a:spcAft>
              <a:buNone/>
            </a:pPr>
            <a:r>
              <a:rPr lang="en-US" sz="1600" b="1" dirty="0" smtClean="0"/>
              <a:t>Examiners </a:t>
            </a:r>
            <a:r>
              <a:rPr lang="en-US" sz="1600" b="1" dirty="0"/>
              <a:t>should fill out </a:t>
            </a:r>
            <a:r>
              <a:rPr lang="en-US" sz="1600" b="1" dirty="0" smtClean="0"/>
              <a:t>the suggestion portion of </a:t>
            </a:r>
            <a:r>
              <a:rPr lang="en-US" sz="1600" b="1" dirty="0"/>
              <a:t>the blank worksheet </a:t>
            </a:r>
            <a:endParaRPr lang="en-US" sz="1600" dirty="0">
              <a:solidFill>
                <a:schemeClr val="tx1"/>
              </a:solidFill>
            </a:endParaRPr>
          </a:p>
        </p:txBody>
      </p:sp>
      <p:sp>
        <p:nvSpPr>
          <p:cNvPr id="7" name="Slide Number Placeholder 4"/>
          <p:cNvSpPr>
            <a:spLocks noGrp="1"/>
          </p:cNvSpPr>
          <p:nvPr>
            <p:ph type="sldNum" sz="quarter" idx="12"/>
          </p:nvPr>
        </p:nvSpPr>
        <p:spPr/>
        <p:txBody>
          <a:bodyPr/>
          <a:lstStyle/>
          <a:p>
            <a:pPr>
              <a:defRPr/>
            </a:pPr>
            <a:fld id="{BC4159B3-4444-4275-B4F5-D72AAF7C194C}" type="slidenum">
              <a:rPr lang="en-US" smtClean="0"/>
              <a:t>74</a:t>
            </a:fld>
            <a:endParaRPr lang="en-US" dirty="0"/>
          </a:p>
        </p:txBody>
      </p:sp>
    </p:spTree>
    <p:extLst>
      <p:ext uri="{BB962C8B-B14F-4D97-AF65-F5344CB8AC3E}">
        <p14:creationId xmlns:p14="http://schemas.microsoft.com/office/powerpoint/2010/main" val="2050656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Claim Amendments</a:t>
            </a:r>
            <a:endParaRPr lang="en-US" dirty="0"/>
          </a:p>
        </p:txBody>
      </p:sp>
      <p:sp>
        <p:nvSpPr>
          <p:cNvPr id="3" name="Content Placeholder 2"/>
          <p:cNvSpPr>
            <a:spLocks noGrp="1"/>
          </p:cNvSpPr>
          <p:nvPr>
            <p:ph idx="1"/>
          </p:nvPr>
        </p:nvSpPr>
        <p:spPr/>
        <p:txBody>
          <a:bodyPr>
            <a:noAutofit/>
          </a:bodyPr>
          <a:lstStyle/>
          <a:p>
            <a:r>
              <a:rPr lang="en-US" sz="2400" dirty="0" smtClean="0"/>
              <a:t>The following slides walk through two different ways in which claim 2 could be amended in response to the rejection </a:t>
            </a:r>
            <a:r>
              <a:rPr lang="en-US" sz="2400" dirty="0"/>
              <a:t>under § </a:t>
            </a:r>
            <a:r>
              <a:rPr lang="en-US" sz="2400" dirty="0" smtClean="0"/>
              <a:t>101</a:t>
            </a:r>
          </a:p>
          <a:p>
            <a:pPr lvl="1"/>
            <a:r>
              <a:rPr lang="en-US" sz="2000" dirty="0" smtClean="0"/>
              <a:t>For purposes of consistency, the following claims are numbered the same as in the published examples</a:t>
            </a:r>
          </a:p>
          <a:p>
            <a:pPr lvl="1"/>
            <a:r>
              <a:rPr lang="en-US" sz="2000" dirty="0" smtClean="0"/>
              <a:t>Differences in language between the following claims and rejected claim 2 are shown as if the claims had been amended</a:t>
            </a:r>
          </a:p>
          <a:p>
            <a:r>
              <a:rPr lang="en-US" sz="2400" dirty="0"/>
              <a:t>Examiners should use a new </a:t>
            </a:r>
            <a:r>
              <a:rPr lang="en-US" sz="2400" dirty="0" smtClean="0"/>
              <a:t>“product of nature” </a:t>
            </a:r>
            <a:r>
              <a:rPr lang="en-US" sz="2400" dirty="0"/>
              <a:t>worksheet with </a:t>
            </a:r>
            <a:r>
              <a:rPr lang="en-US" sz="2400" dirty="0" smtClean="0"/>
              <a:t>each claim</a:t>
            </a:r>
            <a:endParaRPr lang="en-US" sz="2400" dirty="0"/>
          </a:p>
        </p:txBody>
      </p:sp>
      <p:sp>
        <p:nvSpPr>
          <p:cNvPr id="6" name="Slide Number Placeholder 5"/>
          <p:cNvSpPr>
            <a:spLocks noGrp="1"/>
          </p:cNvSpPr>
          <p:nvPr>
            <p:ph type="sldNum" sz="quarter" idx="12"/>
          </p:nvPr>
        </p:nvSpPr>
        <p:spPr/>
        <p:txBody>
          <a:bodyPr/>
          <a:lstStyle/>
          <a:p>
            <a:fld id="{92DA454B-C859-4892-B9FA-68B588C9F547}" type="slidenum">
              <a:rPr lang="en-US" smtClean="0"/>
              <a:t>75</a:t>
            </a:fld>
            <a:endParaRPr lang="en-US" dirty="0"/>
          </a:p>
        </p:txBody>
      </p:sp>
    </p:spTree>
    <p:extLst>
      <p:ext uri="{BB962C8B-B14F-4D97-AF65-F5344CB8AC3E}">
        <p14:creationId xmlns:p14="http://schemas.microsoft.com/office/powerpoint/2010/main" val="30659734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152650" y="4582425"/>
            <a:ext cx="4838700" cy="804915"/>
          </a:xfrm>
          <a:prstGeom prst="rect">
            <a:avLst/>
          </a:prstGeom>
          <a:solidFill>
            <a:srgbClr val="FFF3F3"/>
          </a:solidFill>
          <a:ln>
            <a:solidFill>
              <a:srgbClr val="C00000"/>
            </a:solidFill>
          </a:ln>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400" dirty="0" smtClean="0"/>
          </a:p>
        </p:txBody>
      </p:sp>
      <p:sp>
        <p:nvSpPr>
          <p:cNvPr id="5" name="Title 1"/>
          <p:cNvSpPr>
            <a:spLocks noGrp="1"/>
          </p:cNvSpPr>
          <p:nvPr>
            <p:ph type="title"/>
          </p:nvPr>
        </p:nvSpPr>
        <p:spPr/>
        <p:txBody>
          <a:bodyPr>
            <a:noAutofit/>
          </a:bodyPr>
          <a:lstStyle/>
          <a:p>
            <a:pPr algn="ctr"/>
            <a:r>
              <a:rPr lang="en-US" sz="2800" dirty="0" smtClean="0"/>
              <a:t>Claim 3</a:t>
            </a:r>
            <a:endParaRPr lang="en-US" sz="2800" b="0" dirty="0"/>
          </a:p>
        </p:txBody>
      </p:sp>
      <p:sp>
        <p:nvSpPr>
          <p:cNvPr id="3" name="Content Placeholder 2"/>
          <p:cNvSpPr>
            <a:spLocks noGrp="1"/>
          </p:cNvSpPr>
          <p:nvPr>
            <p:ph idx="1"/>
          </p:nvPr>
        </p:nvSpPr>
        <p:spPr>
          <a:xfrm>
            <a:off x="457200" y="1605424"/>
            <a:ext cx="8229600" cy="3347989"/>
          </a:xfrm>
        </p:spPr>
        <p:txBody>
          <a:bodyPr>
            <a:noAutofit/>
          </a:bodyPr>
          <a:lstStyle/>
          <a:p>
            <a:pPr marL="0" indent="0">
              <a:buNone/>
            </a:pPr>
            <a:r>
              <a:rPr lang="en-US" sz="2400" dirty="0" smtClean="0"/>
              <a:t>3. </a:t>
            </a:r>
            <a:r>
              <a:rPr lang="en-US" sz="2400" dirty="0"/>
              <a:t>	A dietary sweetener comprising:</a:t>
            </a:r>
          </a:p>
          <a:p>
            <a:pPr marL="400050" lvl="1" indent="0">
              <a:buNone/>
            </a:pPr>
            <a:r>
              <a:rPr lang="en-US" dirty="0"/>
              <a:t>1-5 percent </a:t>
            </a:r>
            <a:r>
              <a:rPr lang="en-US" dirty="0" err="1"/>
              <a:t>texiol</a:t>
            </a:r>
            <a:r>
              <a:rPr lang="en-US" dirty="0"/>
              <a:t>; </a:t>
            </a:r>
            <a:r>
              <a:rPr lang="en-US" strike="sngStrike" dirty="0"/>
              <a:t>and</a:t>
            </a:r>
          </a:p>
          <a:p>
            <a:pPr marL="400050" lvl="1" indent="0">
              <a:buNone/>
            </a:pPr>
            <a:r>
              <a:rPr lang="en-US" dirty="0"/>
              <a:t>at least 90 percent </a:t>
            </a:r>
            <a:r>
              <a:rPr lang="en-US" dirty="0" smtClean="0"/>
              <a:t>water</a:t>
            </a:r>
            <a:r>
              <a:rPr lang="en-US" b="1" u="sng" dirty="0" smtClean="0"/>
              <a:t>; and</a:t>
            </a:r>
          </a:p>
          <a:p>
            <a:pPr marL="400050" lvl="1" indent="0">
              <a:buNone/>
            </a:pPr>
            <a:r>
              <a:rPr lang="en-US" b="1" u="sng" dirty="0"/>
              <a:t>1-2 percent Compound </a:t>
            </a:r>
            <a:r>
              <a:rPr lang="en-US" b="1" u="sng" dirty="0" smtClean="0"/>
              <a:t>N</a:t>
            </a:r>
            <a:r>
              <a:rPr lang="en-US" dirty="0" smtClean="0"/>
              <a:t>.</a:t>
            </a:r>
          </a:p>
          <a:p>
            <a:pPr marL="400050" lvl="1" indent="0">
              <a:buNone/>
            </a:pPr>
            <a:endParaRPr lang="en-US" dirty="0"/>
          </a:p>
          <a:p>
            <a:pPr marL="400050" lvl="1" indent="0">
              <a:buNone/>
            </a:pPr>
            <a:endParaRPr lang="en-US" dirty="0" smtClean="0"/>
          </a:p>
          <a:p>
            <a:pPr marL="400050" lvl="1" indent="0">
              <a:buNone/>
            </a:pPr>
            <a:endParaRPr lang="en-US" dirty="0" smtClean="0"/>
          </a:p>
          <a:p>
            <a:pPr marL="0" indent="0" algn="ctr">
              <a:buNone/>
            </a:pPr>
            <a:r>
              <a:rPr lang="en-US" sz="1800" b="1" dirty="0"/>
              <a:t>Note: Claim </a:t>
            </a:r>
            <a:r>
              <a:rPr lang="en-US" sz="1800" b="1" dirty="0" smtClean="0"/>
              <a:t>3 </a:t>
            </a:r>
            <a:r>
              <a:rPr lang="en-US" sz="1800" b="1" dirty="0"/>
              <a:t>is marked-up as if it were an </a:t>
            </a:r>
            <a:br>
              <a:rPr lang="en-US" sz="1800" b="1" dirty="0"/>
            </a:br>
            <a:r>
              <a:rPr lang="en-US" sz="1800" b="1" dirty="0"/>
              <a:t>amended version of claim 2. </a:t>
            </a:r>
            <a:endParaRPr lang="en-US" sz="1800" dirty="0"/>
          </a:p>
          <a:p>
            <a:pPr marL="0" indent="0">
              <a:buNone/>
            </a:pPr>
            <a:endParaRPr lang="en-US" sz="1800" dirty="0" smtClean="0"/>
          </a:p>
          <a:p>
            <a:pPr marL="0" indent="0">
              <a:buNone/>
            </a:pP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76</a:t>
            </a:fld>
            <a:endParaRPr lang="en-US" dirty="0"/>
          </a:p>
        </p:txBody>
      </p:sp>
    </p:spTree>
    <p:extLst>
      <p:ext uri="{BB962C8B-B14F-4D97-AF65-F5344CB8AC3E}">
        <p14:creationId xmlns:p14="http://schemas.microsoft.com/office/powerpoint/2010/main" val="14533908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048824" y="4792749"/>
            <a:ext cx="7010653"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Sections I and 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perform the following analysis:</a:t>
            </a:r>
          </a:p>
          <a:p>
            <a:pPr lvl="1">
              <a:spcBef>
                <a:spcPts val="0"/>
              </a:spcBef>
              <a:spcAft>
                <a:spcPts val="600"/>
              </a:spcAft>
            </a:pPr>
            <a:r>
              <a:rPr lang="en-US" dirty="0"/>
              <a:t>Determine </a:t>
            </a:r>
            <a:r>
              <a:rPr lang="en-US" dirty="0" smtClean="0"/>
              <a:t>whether the amended claim has the same or a different broadest </a:t>
            </a:r>
            <a:r>
              <a:rPr lang="en-US" dirty="0"/>
              <a:t>reasonable interpretation (BRI</a:t>
            </a:r>
            <a:r>
              <a:rPr lang="en-US" dirty="0" smtClean="0"/>
              <a:t>) as original claim 2</a:t>
            </a:r>
            <a:endParaRPr lang="en-US" dirty="0"/>
          </a:p>
          <a:p>
            <a:pPr lvl="1">
              <a:spcBef>
                <a:spcPts val="0"/>
              </a:spcBef>
              <a:spcAft>
                <a:spcPts val="600"/>
              </a:spcAft>
            </a:pPr>
            <a:r>
              <a:rPr lang="en-US" dirty="0" smtClean="0"/>
              <a:t>Determine whether the amended claim still falls within the same statutory category as original claim 2 (Step 1)</a:t>
            </a:r>
            <a:endParaRPr lang="en-US" sz="1800" dirty="0" smtClean="0"/>
          </a:p>
          <a:p>
            <a:pPr marL="0" lvl="2" indent="0">
              <a:spcBef>
                <a:spcPts val="0"/>
              </a:spcBef>
              <a:spcAft>
                <a:spcPts val="600"/>
              </a:spcAft>
              <a:buNone/>
            </a:pPr>
            <a:endParaRPr lang="en-US" sz="1800" dirty="0" smtClean="0"/>
          </a:p>
          <a:p>
            <a:pPr marL="0" lvl="2" indent="0" algn="ctr">
              <a:spcBef>
                <a:spcPts val="0"/>
              </a:spcBef>
              <a:spcAft>
                <a:spcPts val="600"/>
              </a:spcAft>
              <a:buNone/>
            </a:pPr>
            <a:r>
              <a:rPr lang="en-US" sz="1800" b="1" dirty="0" smtClean="0"/>
              <a:t>Examiners should fill out Sections I &amp; II of the blank worksheet</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77</a:t>
            </a:fld>
            <a:endParaRPr lang="en-US" dirty="0"/>
          </a:p>
        </p:txBody>
      </p:sp>
    </p:spTree>
    <p:extLst>
      <p:ext uri="{BB962C8B-B14F-4D97-AF65-F5344CB8AC3E}">
        <p14:creationId xmlns:p14="http://schemas.microsoft.com/office/powerpoint/2010/main" val="2604656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Has An Altered BRI, But Still</a:t>
            </a:r>
            <a:r>
              <a:rPr lang="en-US" dirty="0"/>
              <a:t/>
            </a:r>
            <a:br>
              <a:rPr lang="en-US" dirty="0"/>
            </a:br>
            <a:r>
              <a:rPr lang="en-US" dirty="0" smtClean="0"/>
              <a:t>Falls Within A Statutory </a:t>
            </a:r>
            <a:r>
              <a:rPr lang="en-US" dirty="0"/>
              <a:t>Category (Step 1: YES)</a:t>
            </a:r>
          </a:p>
        </p:txBody>
      </p:sp>
      <p:sp>
        <p:nvSpPr>
          <p:cNvPr id="2" name="Content Placeholder 1"/>
          <p:cNvSpPr>
            <a:spLocks noGrp="1"/>
          </p:cNvSpPr>
          <p:nvPr>
            <p:ph idx="1"/>
          </p:nvPr>
        </p:nvSpPr>
        <p:spPr>
          <a:xfrm>
            <a:off x="457200" y="1714500"/>
            <a:ext cx="8229600" cy="3081073"/>
          </a:xfrm>
        </p:spPr>
        <p:txBody>
          <a:bodyPr>
            <a:noAutofit/>
          </a:bodyPr>
          <a:lstStyle/>
          <a:p>
            <a:pPr>
              <a:spcBef>
                <a:spcPts val="0"/>
              </a:spcBef>
              <a:spcAft>
                <a:spcPts val="600"/>
              </a:spcAft>
            </a:pPr>
            <a:r>
              <a:rPr lang="en-US" sz="2400" dirty="0"/>
              <a:t>The amended claim is still to a dietary </a:t>
            </a:r>
            <a:r>
              <a:rPr lang="en-US" sz="2400" dirty="0" smtClean="0"/>
              <a:t>sweetener, but the BRI is now limited to a mixture of </a:t>
            </a:r>
            <a:r>
              <a:rPr lang="en-US" sz="2400" dirty="0" err="1" smtClean="0"/>
              <a:t>texiol</a:t>
            </a:r>
            <a:r>
              <a:rPr lang="en-US" sz="2400" dirty="0" smtClean="0"/>
              <a:t>, water and Compound N in the specified amounts </a:t>
            </a:r>
            <a:r>
              <a:rPr lang="en-US" sz="2400" dirty="0"/>
              <a:t>(1-5% </a:t>
            </a:r>
            <a:r>
              <a:rPr lang="en-US" sz="2400" dirty="0" err="1" smtClean="0"/>
              <a:t>texiol</a:t>
            </a:r>
            <a:r>
              <a:rPr lang="en-US" sz="2400" dirty="0" smtClean="0"/>
              <a:t>, 1-2% Compound N </a:t>
            </a:r>
            <a:r>
              <a:rPr lang="en-US" sz="2400" dirty="0"/>
              <a:t>and at least 90% water). </a:t>
            </a:r>
          </a:p>
          <a:p>
            <a:pPr>
              <a:spcBef>
                <a:spcPts val="0"/>
              </a:spcBef>
              <a:spcAft>
                <a:spcPts val="600"/>
              </a:spcAft>
            </a:pPr>
            <a:r>
              <a:rPr lang="en-US" sz="2400" dirty="0" smtClean="0"/>
              <a:t>The </a:t>
            </a:r>
            <a:r>
              <a:rPr lang="en-US" sz="2400" dirty="0"/>
              <a:t>amended claim is still to a </a:t>
            </a:r>
            <a:r>
              <a:rPr lang="en-US" sz="2400" dirty="0" smtClean="0"/>
              <a:t>composition of matter.</a:t>
            </a:r>
            <a:endParaRPr lang="en-US" sz="2400" dirty="0"/>
          </a:p>
          <a:p>
            <a:pPr marL="0" indent="0">
              <a:spcBef>
                <a:spcPts val="0"/>
              </a:spcBef>
              <a:spcAft>
                <a:spcPts val="600"/>
              </a:spcAft>
              <a:buNone/>
            </a:pPr>
            <a:endParaRPr lang="en-US" sz="2400" dirty="0" smtClean="0"/>
          </a:p>
          <a:p>
            <a:pPr marL="0" lvl="2" indent="0">
              <a:spcBef>
                <a:spcPts val="0"/>
              </a:spcBef>
              <a:spcAft>
                <a:spcPts val="600"/>
              </a:spcAft>
              <a:buNone/>
            </a:pP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78</a:t>
            </a:fld>
            <a:endParaRPr lang="en-US" dirty="0"/>
          </a:p>
        </p:txBody>
      </p:sp>
    </p:spTree>
    <p:extLst>
      <p:ext uri="{BB962C8B-B14F-4D97-AF65-F5344CB8AC3E}">
        <p14:creationId xmlns:p14="http://schemas.microsoft.com/office/powerpoint/2010/main" val="373968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203960" y="4371976"/>
            <a:ext cx="6736080" cy="1110994"/>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 III</a:t>
            </a:r>
            <a:endParaRPr lang="en-US" dirty="0"/>
          </a:p>
        </p:txBody>
      </p:sp>
      <p:sp>
        <p:nvSpPr>
          <p:cNvPr id="2" name="Content Placeholder 1"/>
          <p:cNvSpPr>
            <a:spLocks noGrp="1"/>
          </p:cNvSpPr>
          <p:nvPr>
            <p:ph idx="1"/>
          </p:nvPr>
        </p:nvSpPr>
        <p:spPr>
          <a:xfrm>
            <a:off x="457200" y="1234171"/>
            <a:ext cx="8229600" cy="3347989"/>
          </a:xfrm>
        </p:spPr>
        <p:txBody>
          <a:bodyPr>
            <a:noAutofit/>
          </a:bodyPr>
          <a:lstStyle/>
          <a:p>
            <a:pPr>
              <a:spcBef>
                <a:spcPts val="0"/>
              </a:spcBef>
              <a:spcAft>
                <a:spcPts val="600"/>
              </a:spcAft>
            </a:pPr>
            <a:r>
              <a:rPr lang="en-US" sz="2400" dirty="0" smtClean="0"/>
              <a:t>Review the claim amendments, and evaluate whether the amendments have affected the Step 2A analysis</a:t>
            </a:r>
          </a:p>
          <a:p>
            <a:pPr lvl="1">
              <a:spcBef>
                <a:spcPts val="0"/>
              </a:spcBef>
              <a:spcAft>
                <a:spcPts val="600"/>
              </a:spcAft>
            </a:pPr>
            <a:r>
              <a:rPr lang="en-US" sz="2000" dirty="0" smtClean="0"/>
              <a:t>Does the amended claim recite the same nature-based product as original claim 2?</a:t>
            </a:r>
          </a:p>
          <a:p>
            <a:pPr lvl="1">
              <a:spcBef>
                <a:spcPts val="0"/>
              </a:spcBef>
              <a:spcAft>
                <a:spcPts val="600"/>
              </a:spcAft>
            </a:pPr>
            <a:r>
              <a:rPr lang="en-US" sz="2000" dirty="0" smtClean="0"/>
              <a:t>Does the amended nature-based product have the same naturally occurring counterpart as original claim 2?</a:t>
            </a:r>
          </a:p>
          <a:p>
            <a:pPr lvl="1">
              <a:spcBef>
                <a:spcPts val="0"/>
              </a:spcBef>
              <a:spcAft>
                <a:spcPts val="600"/>
              </a:spcAft>
            </a:pPr>
            <a:r>
              <a:rPr lang="en-US" sz="2000" dirty="0" smtClean="0"/>
              <a:t>Does the amended nature-based product exhibit MDC when compared to its counterpart?</a:t>
            </a:r>
          </a:p>
          <a:p>
            <a:pPr marL="0" lvl="2" indent="0">
              <a:spcBef>
                <a:spcPts val="0"/>
              </a:spcBef>
              <a:spcAft>
                <a:spcPts val="600"/>
              </a:spcAft>
              <a:buNone/>
            </a:pPr>
            <a:endParaRPr lang="en-US" sz="1800" dirty="0" smtClean="0"/>
          </a:p>
          <a:p>
            <a:pPr marL="0" indent="0" algn="ctr">
              <a:buNone/>
            </a:pPr>
            <a:r>
              <a:rPr lang="en-US" sz="1800" b="1" dirty="0"/>
              <a:t>Examiners should fill out Section </a:t>
            </a:r>
            <a:r>
              <a:rPr lang="en-US" sz="1800" b="1" dirty="0" smtClean="0"/>
              <a:t>III.C </a:t>
            </a:r>
            <a:r>
              <a:rPr lang="en-US" sz="1800" b="1" dirty="0"/>
              <a:t>of the blank worksheet </a:t>
            </a:r>
            <a:br>
              <a:rPr lang="en-US" sz="1800" b="1" dirty="0"/>
            </a:br>
            <a:r>
              <a:rPr lang="en-US" sz="1800" b="1" dirty="0" smtClean="0"/>
              <a:t>to reflect their MDC analysis of the amended claim</a:t>
            </a:r>
            <a:endParaRPr lang="en-US" sz="1800" b="1" dirty="0"/>
          </a:p>
        </p:txBody>
      </p:sp>
      <p:sp>
        <p:nvSpPr>
          <p:cNvPr id="5" name="Slide Number Placeholder 4"/>
          <p:cNvSpPr>
            <a:spLocks noGrp="1"/>
          </p:cNvSpPr>
          <p:nvPr>
            <p:ph type="sldNum" sz="quarter" idx="12"/>
          </p:nvPr>
        </p:nvSpPr>
        <p:spPr>
          <a:xfrm>
            <a:off x="6901552" y="5226740"/>
            <a:ext cx="2133600" cy="373960"/>
          </a:xfrm>
        </p:spPr>
        <p:txBody>
          <a:bodyPr/>
          <a:lstStyle/>
          <a:p>
            <a:pPr>
              <a:defRPr/>
            </a:pPr>
            <a:fld id="{0E631215-251D-4A40-9B89-3AA18C35486F}" type="slidenum">
              <a:rPr lang="en-US" smtClean="0"/>
              <a:pPr>
                <a:defRPr/>
              </a:pPr>
              <a:t>79</a:t>
            </a:fld>
            <a:endParaRPr lang="en-US" dirty="0"/>
          </a:p>
        </p:txBody>
      </p:sp>
    </p:spTree>
    <p:extLst>
      <p:ext uri="{BB962C8B-B14F-4D97-AF65-F5344CB8AC3E}">
        <p14:creationId xmlns:p14="http://schemas.microsoft.com/office/powerpoint/2010/main" val="2287482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Background (cont.)</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8</a:t>
            </a:fld>
            <a:endParaRPr lang="en-US" dirty="0"/>
          </a:p>
        </p:txBody>
      </p:sp>
      <p:sp>
        <p:nvSpPr>
          <p:cNvPr id="8" name="Content Placeholder 2"/>
          <p:cNvSpPr>
            <a:spLocks noGrp="1"/>
          </p:cNvSpPr>
          <p:nvPr>
            <p:ph idx="1"/>
          </p:nvPr>
        </p:nvSpPr>
        <p:spPr>
          <a:xfrm>
            <a:off x="457200" y="1447584"/>
            <a:ext cx="8229600" cy="3347989"/>
          </a:xfrm>
        </p:spPr>
        <p:txBody>
          <a:bodyPr>
            <a:noAutofit/>
          </a:bodyPr>
          <a:lstStyle/>
          <a:p>
            <a:pPr marL="0" indent="0">
              <a:spcAft>
                <a:spcPts val="600"/>
              </a:spcAft>
              <a:buNone/>
            </a:pPr>
            <a:r>
              <a:rPr lang="en-US" sz="1800" dirty="0" smtClean="0"/>
              <a:t>Prior </a:t>
            </a:r>
            <a:r>
              <a:rPr lang="en-US" sz="1800" dirty="0"/>
              <a:t>to applicant’s invention, and at the time the application was filed, </a:t>
            </a:r>
            <a:r>
              <a:rPr lang="en-US" sz="1800" dirty="0" err="1"/>
              <a:t>julitis</a:t>
            </a:r>
            <a:r>
              <a:rPr lang="en-US" sz="1800" dirty="0"/>
              <a:t> was conventionally treated with anti-tumor necrosis factor (TNF) </a:t>
            </a:r>
            <a:r>
              <a:rPr lang="en-US" sz="1800" dirty="0" smtClean="0"/>
              <a:t>antibodies. When </a:t>
            </a:r>
            <a:r>
              <a:rPr lang="en-US" sz="1800" dirty="0" err="1" smtClean="0"/>
              <a:t>julitis</a:t>
            </a:r>
            <a:r>
              <a:rPr lang="en-US" sz="1800" dirty="0" smtClean="0"/>
              <a:t> patients were misdiagnosed as having rosacea, however, the patients would be given rosacea treatments such as antibiotics. These rosacea treatments were not effective to treat </a:t>
            </a:r>
            <a:r>
              <a:rPr lang="en-US" sz="1800" dirty="0" err="1" smtClean="0"/>
              <a:t>julitis</a:t>
            </a:r>
            <a:r>
              <a:rPr lang="en-US" sz="1800" dirty="0" smtClean="0"/>
              <a:t>. </a:t>
            </a:r>
          </a:p>
          <a:p>
            <a:pPr marL="0" indent="0">
              <a:spcAft>
                <a:spcPts val="600"/>
              </a:spcAft>
              <a:buNone/>
            </a:pPr>
            <a:r>
              <a:rPr lang="en-US" sz="1800" dirty="0" smtClean="0"/>
              <a:t>Applicant’s diagnostic methods have improved patient outcomes, by ensuring that </a:t>
            </a:r>
            <a:r>
              <a:rPr lang="en-US" sz="1800" dirty="0"/>
              <a:t>patients who have </a:t>
            </a:r>
            <a:r>
              <a:rPr lang="en-US" sz="1800" dirty="0" err="1"/>
              <a:t>julitis</a:t>
            </a:r>
            <a:r>
              <a:rPr lang="en-US" sz="1800" dirty="0"/>
              <a:t> will be accurately diagnosed (due to the detection of JUL-1 in their plasma</a:t>
            </a:r>
            <a:r>
              <a:rPr lang="en-US" sz="1800" dirty="0" smtClean="0"/>
              <a:t>), and then properly </a:t>
            </a:r>
            <a:r>
              <a:rPr lang="en-US" sz="1800" dirty="0"/>
              <a:t>treated with anti-TNF antibodies, as opposed to being misdiagnosed as having rosacea as was previously commonplace</a:t>
            </a:r>
            <a:r>
              <a:rPr lang="en-US" sz="1800" dirty="0" smtClean="0"/>
              <a:t>. </a:t>
            </a:r>
          </a:p>
        </p:txBody>
      </p:sp>
    </p:spTree>
    <p:extLst>
      <p:ext uri="{BB962C8B-B14F-4D97-AF65-F5344CB8AC3E}">
        <p14:creationId xmlns:p14="http://schemas.microsoft.com/office/powerpoint/2010/main" val="14267423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Is Not Directed To A </a:t>
            </a:r>
            <a:br>
              <a:rPr lang="en-US" dirty="0" smtClean="0"/>
            </a:br>
            <a:r>
              <a:rPr lang="en-US" dirty="0" smtClean="0"/>
              <a:t>Judicial Exception (Step 2A: NO)</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800" dirty="0" smtClean="0"/>
              <a:t>When the claimed mixture is compared to its counterparts (the </a:t>
            </a:r>
            <a:r>
              <a:rPr lang="en-US" sz="1800" dirty="0" err="1" smtClean="0"/>
              <a:t>texiol</a:t>
            </a:r>
            <a:r>
              <a:rPr lang="en-US" sz="1800" dirty="0" smtClean="0"/>
              <a:t>-water </a:t>
            </a:r>
            <a:r>
              <a:rPr lang="en-US" sz="1800" dirty="0"/>
              <a:t>mixture in the </a:t>
            </a:r>
            <a:r>
              <a:rPr lang="en-US" sz="1800" dirty="0" smtClean="0"/>
              <a:t>sap, </a:t>
            </a:r>
            <a:r>
              <a:rPr lang="en-US" sz="1800" dirty="0"/>
              <a:t>and Compound N), </a:t>
            </a:r>
            <a:r>
              <a:rPr lang="en-US" sz="1800" dirty="0" smtClean="0"/>
              <a:t>there are no chemical or structural changes. However</a:t>
            </a:r>
            <a:r>
              <a:rPr lang="en-US" sz="1800" dirty="0"/>
              <a:t>, the mixture has a changed organoleptic property (</a:t>
            </a:r>
            <a:r>
              <a:rPr lang="en-US" sz="1800" i="1" dirty="0"/>
              <a:t>e.g</a:t>
            </a:r>
            <a:r>
              <a:rPr lang="en-US" sz="1800" dirty="0"/>
              <a:t>., taste), because its flavor profile (sweet and lacking bitterness) is different than the mere sum of the flavors of the individual components, </a:t>
            </a:r>
            <a:r>
              <a:rPr lang="en-US" sz="1800" i="1" dirty="0"/>
              <a:t>e.g</a:t>
            </a:r>
            <a:r>
              <a:rPr lang="en-US" sz="1800" dirty="0"/>
              <a:t>., </a:t>
            </a:r>
            <a:r>
              <a:rPr lang="en-US" sz="1800" dirty="0" err="1"/>
              <a:t>texiol’s</a:t>
            </a:r>
            <a:r>
              <a:rPr lang="en-US" sz="1800" dirty="0"/>
              <a:t> sweetness and bitter aftertaste, and Compound N’s mild umami flavor. </a:t>
            </a:r>
            <a:endParaRPr lang="en-US" sz="1800" dirty="0" smtClean="0"/>
          </a:p>
          <a:p>
            <a:pPr>
              <a:spcBef>
                <a:spcPts val="0"/>
              </a:spcBef>
              <a:spcAft>
                <a:spcPts val="600"/>
              </a:spcAft>
            </a:pPr>
            <a:r>
              <a:rPr lang="en-US" sz="1800" dirty="0" smtClean="0"/>
              <a:t>This </a:t>
            </a:r>
            <a:r>
              <a:rPr lang="en-US" sz="1800" dirty="0"/>
              <a:t>altered property is a marked difference in characteristics, because it results in the claimed mixture being distinct from its natural counterparts in a way that is relevant to the nature of the invention as a dietary sweetener, </a:t>
            </a:r>
            <a:r>
              <a:rPr lang="en-US" sz="1800" i="1" dirty="0"/>
              <a:t>e.g</a:t>
            </a:r>
            <a:r>
              <a:rPr lang="en-US" sz="1800" dirty="0"/>
              <a:t>., because the taster no longer perceives the bitter aftertaste of naturally occurring </a:t>
            </a:r>
            <a:r>
              <a:rPr lang="en-US" sz="1800" dirty="0" err="1"/>
              <a:t>texiol</a:t>
            </a:r>
            <a:r>
              <a:rPr lang="en-US" sz="1800" dirty="0" smtClean="0"/>
              <a:t>. </a:t>
            </a:r>
            <a:r>
              <a:rPr lang="en-US" sz="1800" dirty="0"/>
              <a:t>Thus, the claimed dietary sweetener has markedly different characteristics as compared to its natural counterparts, and is not a “product of nature” </a:t>
            </a:r>
            <a:r>
              <a:rPr lang="en-US" sz="1800" dirty="0" smtClean="0"/>
              <a:t>exception.</a:t>
            </a:r>
          </a:p>
          <a:p>
            <a:pPr>
              <a:spcBef>
                <a:spcPts val="0"/>
              </a:spcBef>
              <a:spcAft>
                <a:spcPts val="600"/>
              </a:spcAft>
            </a:pPr>
            <a:r>
              <a:rPr lang="en-US" sz="1800" dirty="0" smtClean="0"/>
              <a:t>There are no other judicial exceptions in the claim.</a:t>
            </a:r>
            <a:endParaRPr lang="en-US" sz="1800" dirty="0"/>
          </a:p>
          <a:p>
            <a:pPr marL="0" lvl="2" indent="0">
              <a:spcBef>
                <a:spcPts val="0"/>
              </a:spcBef>
              <a:spcAft>
                <a:spcPts val="600"/>
              </a:spcAft>
              <a:buNone/>
            </a:pPr>
            <a:endParaRPr lang="en-US" sz="16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80</a:t>
            </a:fld>
            <a:endParaRPr lang="en-US" dirty="0"/>
          </a:p>
        </p:txBody>
      </p:sp>
    </p:spTree>
    <p:extLst>
      <p:ext uri="{BB962C8B-B14F-4D97-AF65-F5344CB8AC3E}">
        <p14:creationId xmlns:p14="http://schemas.microsoft.com/office/powerpoint/2010/main" val="53556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152650" y="4521465"/>
            <a:ext cx="4838700" cy="804915"/>
          </a:xfrm>
          <a:prstGeom prst="rect">
            <a:avLst/>
          </a:prstGeom>
          <a:solidFill>
            <a:srgbClr val="FFF3F3"/>
          </a:solidFill>
          <a:ln>
            <a:solidFill>
              <a:srgbClr val="C00000"/>
            </a:solidFill>
          </a:ln>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400" dirty="0" smtClean="0"/>
          </a:p>
        </p:txBody>
      </p:sp>
      <p:sp>
        <p:nvSpPr>
          <p:cNvPr id="5" name="Title 1"/>
          <p:cNvSpPr>
            <a:spLocks noGrp="1"/>
          </p:cNvSpPr>
          <p:nvPr>
            <p:ph type="title"/>
          </p:nvPr>
        </p:nvSpPr>
        <p:spPr/>
        <p:txBody>
          <a:bodyPr>
            <a:noAutofit/>
          </a:bodyPr>
          <a:lstStyle/>
          <a:p>
            <a:pPr algn="ctr"/>
            <a:r>
              <a:rPr lang="en-US" sz="2800" dirty="0" smtClean="0"/>
              <a:t>Claim 6</a:t>
            </a:r>
            <a:endParaRPr lang="en-US" sz="2800" b="0" dirty="0"/>
          </a:p>
        </p:txBody>
      </p:sp>
      <p:sp>
        <p:nvSpPr>
          <p:cNvPr id="3" name="Content Placeholder 2"/>
          <p:cNvSpPr>
            <a:spLocks noGrp="1"/>
          </p:cNvSpPr>
          <p:nvPr>
            <p:ph idx="1"/>
          </p:nvPr>
        </p:nvSpPr>
        <p:spPr>
          <a:xfrm>
            <a:off x="457200" y="1605424"/>
            <a:ext cx="8229600" cy="3347989"/>
          </a:xfrm>
        </p:spPr>
        <p:txBody>
          <a:bodyPr>
            <a:noAutofit/>
          </a:bodyPr>
          <a:lstStyle/>
          <a:p>
            <a:pPr marL="0" indent="0">
              <a:buNone/>
            </a:pPr>
            <a:r>
              <a:rPr lang="en-US" sz="2400" dirty="0" smtClean="0"/>
              <a:t>6. </a:t>
            </a:r>
            <a:r>
              <a:rPr lang="en-US" sz="2400" dirty="0"/>
              <a:t>	A dietary sweetener comprising:</a:t>
            </a:r>
          </a:p>
          <a:p>
            <a:pPr marL="400050" lvl="1" indent="0">
              <a:buNone/>
            </a:pPr>
            <a:r>
              <a:rPr lang="en-US" strike="sngStrike" dirty="0"/>
              <a:t>1-5 percent</a:t>
            </a:r>
            <a:r>
              <a:rPr lang="en-US" dirty="0"/>
              <a:t> </a:t>
            </a:r>
            <a:r>
              <a:rPr lang="en-US" dirty="0" err="1"/>
              <a:t>texiol</a:t>
            </a:r>
            <a:r>
              <a:rPr lang="en-US" strike="sngStrike" dirty="0"/>
              <a:t>; and</a:t>
            </a:r>
          </a:p>
          <a:p>
            <a:pPr marL="400050" lvl="1" indent="0">
              <a:buNone/>
            </a:pPr>
            <a:r>
              <a:rPr lang="en-US" strike="sngStrike" dirty="0"/>
              <a:t>at least 90 percent </a:t>
            </a:r>
            <a:r>
              <a:rPr lang="en-US" strike="sngStrike" dirty="0" smtClean="0"/>
              <a:t>water</a:t>
            </a:r>
            <a:r>
              <a:rPr lang="en-US" dirty="0" smtClean="0"/>
              <a:t> </a:t>
            </a:r>
            <a:r>
              <a:rPr lang="en-US" b="1" u="sng" dirty="0" smtClean="0"/>
              <a:t>in a controlled release formulation</a:t>
            </a:r>
            <a:r>
              <a:rPr lang="en-US" dirty="0" smtClean="0"/>
              <a:t>.</a:t>
            </a:r>
          </a:p>
          <a:p>
            <a:pPr marL="400050" lvl="1" indent="0">
              <a:buNone/>
            </a:pPr>
            <a:endParaRPr lang="en-US" dirty="0"/>
          </a:p>
          <a:p>
            <a:pPr marL="400050" lvl="1" indent="0">
              <a:buNone/>
            </a:pPr>
            <a:endParaRPr lang="en-US" dirty="0" smtClean="0"/>
          </a:p>
          <a:p>
            <a:pPr marL="400050" lvl="1" indent="0">
              <a:buNone/>
            </a:pPr>
            <a:endParaRPr lang="en-US" dirty="0" smtClean="0"/>
          </a:p>
          <a:p>
            <a:pPr marL="0" indent="0" algn="ctr">
              <a:buNone/>
            </a:pPr>
            <a:r>
              <a:rPr lang="en-US" sz="1800" b="1" dirty="0"/>
              <a:t>Note: Claim </a:t>
            </a:r>
            <a:r>
              <a:rPr lang="en-US" sz="1800" b="1" dirty="0" smtClean="0"/>
              <a:t>6 </a:t>
            </a:r>
            <a:r>
              <a:rPr lang="en-US" sz="1800" b="1" dirty="0"/>
              <a:t>is marked-up as if it were an </a:t>
            </a:r>
            <a:br>
              <a:rPr lang="en-US" sz="1800" b="1" dirty="0"/>
            </a:br>
            <a:r>
              <a:rPr lang="en-US" sz="1800" b="1" dirty="0"/>
              <a:t>amended version of claim 2. </a:t>
            </a: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81</a:t>
            </a:fld>
            <a:endParaRPr lang="en-US" dirty="0"/>
          </a:p>
        </p:txBody>
      </p:sp>
    </p:spTree>
    <p:extLst>
      <p:ext uri="{BB962C8B-B14F-4D97-AF65-F5344CB8AC3E}">
        <p14:creationId xmlns:p14="http://schemas.microsoft.com/office/powerpoint/2010/main" val="38534775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048824" y="4792749"/>
            <a:ext cx="7010653" cy="725488"/>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Sections I and 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perform the following analysis:</a:t>
            </a:r>
          </a:p>
          <a:p>
            <a:pPr lvl="1">
              <a:spcBef>
                <a:spcPts val="0"/>
              </a:spcBef>
              <a:spcAft>
                <a:spcPts val="600"/>
              </a:spcAft>
            </a:pPr>
            <a:r>
              <a:rPr lang="en-US" dirty="0"/>
              <a:t>Determine </a:t>
            </a:r>
            <a:r>
              <a:rPr lang="en-US" dirty="0" smtClean="0"/>
              <a:t>whether the amended claim has the same or a different broadest </a:t>
            </a:r>
            <a:r>
              <a:rPr lang="en-US" dirty="0"/>
              <a:t>reasonable interpretation (BRI</a:t>
            </a:r>
            <a:r>
              <a:rPr lang="en-US" dirty="0" smtClean="0"/>
              <a:t>) as original claim 2</a:t>
            </a:r>
            <a:endParaRPr lang="en-US" dirty="0"/>
          </a:p>
          <a:p>
            <a:pPr lvl="1">
              <a:spcBef>
                <a:spcPts val="0"/>
              </a:spcBef>
              <a:spcAft>
                <a:spcPts val="600"/>
              </a:spcAft>
            </a:pPr>
            <a:r>
              <a:rPr lang="en-US" dirty="0" smtClean="0"/>
              <a:t>Determine whether the amended claim still falls within the same statutory category as original claim 2 (Step 1)</a:t>
            </a:r>
            <a:endParaRPr lang="en-US" sz="1800" dirty="0" smtClean="0"/>
          </a:p>
          <a:p>
            <a:pPr marL="0" lvl="2" indent="0">
              <a:spcBef>
                <a:spcPts val="0"/>
              </a:spcBef>
              <a:spcAft>
                <a:spcPts val="600"/>
              </a:spcAft>
              <a:buNone/>
            </a:pPr>
            <a:endParaRPr lang="en-US" sz="1800" dirty="0" smtClean="0"/>
          </a:p>
          <a:p>
            <a:pPr marL="0" lvl="2" indent="0" algn="ctr">
              <a:spcBef>
                <a:spcPts val="0"/>
              </a:spcBef>
              <a:spcAft>
                <a:spcPts val="600"/>
              </a:spcAft>
              <a:buNone/>
            </a:pPr>
            <a:r>
              <a:rPr lang="en-US" sz="1800" b="1" dirty="0" smtClean="0"/>
              <a:t>Examiners should fill out Sections I &amp; II of the blank worksheet</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82</a:t>
            </a:fld>
            <a:endParaRPr lang="en-US" dirty="0"/>
          </a:p>
        </p:txBody>
      </p:sp>
    </p:spTree>
    <p:extLst>
      <p:ext uri="{BB962C8B-B14F-4D97-AF65-F5344CB8AC3E}">
        <p14:creationId xmlns:p14="http://schemas.microsoft.com/office/powerpoint/2010/main" val="3440712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Has An Altered BRI, But Still</a:t>
            </a:r>
            <a:r>
              <a:rPr lang="en-US" dirty="0"/>
              <a:t/>
            </a:r>
            <a:br>
              <a:rPr lang="en-US" dirty="0"/>
            </a:br>
            <a:r>
              <a:rPr lang="en-US" dirty="0" smtClean="0"/>
              <a:t>Falls Within A Statutory </a:t>
            </a:r>
            <a:r>
              <a:rPr lang="en-US" dirty="0"/>
              <a:t>Category (Step 1: YES)</a:t>
            </a:r>
          </a:p>
        </p:txBody>
      </p:sp>
      <p:sp>
        <p:nvSpPr>
          <p:cNvPr id="2" name="Content Placeholder 1"/>
          <p:cNvSpPr>
            <a:spLocks noGrp="1"/>
          </p:cNvSpPr>
          <p:nvPr>
            <p:ph idx="1"/>
          </p:nvPr>
        </p:nvSpPr>
        <p:spPr>
          <a:xfrm>
            <a:off x="457200" y="1605573"/>
            <a:ext cx="8229600" cy="3347989"/>
          </a:xfrm>
        </p:spPr>
        <p:txBody>
          <a:bodyPr>
            <a:noAutofit/>
          </a:bodyPr>
          <a:lstStyle/>
          <a:p>
            <a:pPr>
              <a:spcBef>
                <a:spcPts val="0"/>
              </a:spcBef>
              <a:spcAft>
                <a:spcPts val="600"/>
              </a:spcAft>
            </a:pPr>
            <a:r>
              <a:rPr lang="en-US" sz="2400" dirty="0"/>
              <a:t>The amended claim is still to a dietary </a:t>
            </a:r>
            <a:r>
              <a:rPr lang="en-US" sz="2400" dirty="0" smtClean="0"/>
              <a:t>sweetener, but the BRI has changed. The BRI of the amended claim encompasses </a:t>
            </a:r>
            <a:r>
              <a:rPr lang="en-US" sz="2400" dirty="0"/>
              <a:t>a </a:t>
            </a:r>
            <a:r>
              <a:rPr lang="en-US" sz="2400" dirty="0" err="1"/>
              <a:t>texiol</a:t>
            </a:r>
            <a:r>
              <a:rPr lang="en-US" sz="2400" dirty="0"/>
              <a:t> formulation that has altered time release properties so that its sweetness is now released in a controlled manner over time due to (a) a change in form or structure or (b) being mixed with other substances (</a:t>
            </a:r>
            <a:r>
              <a:rPr lang="en-US" sz="2400" i="1" dirty="0"/>
              <a:t>e.g</a:t>
            </a:r>
            <a:r>
              <a:rPr lang="en-US" sz="2400" dirty="0"/>
              <a:t>., by being encapsulated in a polymer-emulsifier mixture).</a:t>
            </a:r>
            <a:endParaRPr lang="en-US" sz="2400" dirty="0" smtClean="0"/>
          </a:p>
          <a:p>
            <a:pPr>
              <a:spcBef>
                <a:spcPts val="0"/>
              </a:spcBef>
              <a:spcAft>
                <a:spcPts val="600"/>
              </a:spcAft>
            </a:pPr>
            <a:r>
              <a:rPr lang="en-US" sz="2400" dirty="0" smtClean="0"/>
              <a:t>The </a:t>
            </a:r>
            <a:r>
              <a:rPr lang="en-US" sz="2400" dirty="0"/>
              <a:t>amended claim is still to a </a:t>
            </a:r>
            <a:r>
              <a:rPr lang="en-US" sz="2400" dirty="0" smtClean="0"/>
              <a:t>composition of matter.</a:t>
            </a:r>
            <a:endParaRPr lang="en-US" sz="2400" dirty="0"/>
          </a:p>
          <a:p>
            <a:pPr marL="0" indent="0">
              <a:spcBef>
                <a:spcPts val="0"/>
              </a:spcBef>
              <a:spcAft>
                <a:spcPts val="600"/>
              </a:spcAft>
              <a:buNone/>
            </a:pPr>
            <a:endParaRPr lang="en-US" sz="2400" dirty="0" smtClean="0"/>
          </a:p>
          <a:p>
            <a:pPr marL="0" lvl="2" indent="0">
              <a:spcBef>
                <a:spcPts val="0"/>
              </a:spcBef>
              <a:spcAft>
                <a:spcPts val="600"/>
              </a:spcAft>
              <a:buNone/>
            </a:pPr>
            <a:endParaRPr lang="en-US" sz="1833"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83</a:t>
            </a:fld>
            <a:endParaRPr lang="en-US" dirty="0"/>
          </a:p>
        </p:txBody>
      </p:sp>
    </p:spTree>
    <p:extLst>
      <p:ext uri="{BB962C8B-B14F-4D97-AF65-F5344CB8AC3E}">
        <p14:creationId xmlns:p14="http://schemas.microsoft.com/office/powerpoint/2010/main" val="170947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203960" y="4582160"/>
            <a:ext cx="6736080" cy="900809"/>
          </a:xfrm>
          <a:prstGeom prst="doubleWave">
            <a:avLst/>
          </a:prstGeom>
          <a:solidFill>
            <a:srgbClr val="DAE1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pPr algn="ctr"/>
            <a:r>
              <a:rPr lang="en-US" dirty="0" smtClean="0"/>
              <a:t>Worksheet Section III</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2400" dirty="0" smtClean="0"/>
              <a:t>Review the claim amendments, and evaluate whether the amendments have affected the Step 2A analysis</a:t>
            </a:r>
          </a:p>
          <a:p>
            <a:pPr lvl="1">
              <a:spcBef>
                <a:spcPts val="0"/>
              </a:spcBef>
              <a:spcAft>
                <a:spcPts val="600"/>
              </a:spcAft>
            </a:pPr>
            <a:r>
              <a:rPr lang="en-US" sz="2000" dirty="0" smtClean="0"/>
              <a:t>Does the amended claim recite the same nature-based product as original claim 2?</a:t>
            </a:r>
          </a:p>
          <a:p>
            <a:pPr lvl="1">
              <a:spcBef>
                <a:spcPts val="0"/>
              </a:spcBef>
              <a:spcAft>
                <a:spcPts val="600"/>
              </a:spcAft>
            </a:pPr>
            <a:r>
              <a:rPr lang="en-US" sz="2000" dirty="0" smtClean="0"/>
              <a:t>Does the amended nature-based product have the same naturally occurring counterpart as original claim 2?</a:t>
            </a:r>
          </a:p>
          <a:p>
            <a:pPr lvl="1">
              <a:spcBef>
                <a:spcPts val="0"/>
              </a:spcBef>
              <a:spcAft>
                <a:spcPts val="600"/>
              </a:spcAft>
            </a:pPr>
            <a:r>
              <a:rPr lang="en-US" sz="2000" dirty="0" smtClean="0"/>
              <a:t>Does the amended nature-based product exhibit MDC when compared to its counterpart?</a:t>
            </a:r>
          </a:p>
          <a:p>
            <a:pPr marL="0" lvl="2" indent="0">
              <a:spcBef>
                <a:spcPts val="0"/>
              </a:spcBef>
              <a:spcAft>
                <a:spcPts val="600"/>
              </a:spcAft>
              <a:buNone/>
            </a:pPr>
            <a:endParaRPr lang="en-US" sz="1800" dirty="0" smtClean="0"/>
          </a:p>
          <a:p>
            <a:pPr marL="0" indent="0" algn="ctr">
              <a:buNone/>
            </a:pPr>
            <a:r>
              <a:rPr lang="en-US" sz="1800" b="1" dirty="0"/>
              <a:t>Examiners should fill out Section </a:t>
            </a:r>
            <a:r>
              <a:rPr lang="en-US" sz="1800" b="1" dirty="0" smtClean="0"/>
              <a:t>III.C </a:t>
            </a:r>
            <a:r>
              <a:rPr lang="en-US" sz="1800" b="1" dirty="0"/>
              <a:t>of the blank worksheet </a:t>
            </a:r>
            <a:br>
              <a:rPr lang="en-US" sz="1800" b="1" dirty="0"/>
            </a:br>
            <a:r>
              <a:rPr lang="en-US" sz="1800" b="1" dirty="0" smtClean="0"/>
              <a:t>to reflect their MDC analysis of the amended claim</a:t>
            </a:r>
            <a:endParaRPr lang="en-US" sz="1800" b="1"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84</a:t>
            </a:fld>
            <a:endParaRPr lang="en-US" dirty="0"/>
          </a:p>
        </p:txBody>
      </p:sp>
    </p:spTree>
    <p:extLst>
      <p:ext uri="{BB962C8B-B14F-4D97-AF65-F5344CB8AC3E}">
        <p14:creationId xmlns:p14="http://schemas.microsoft.com/office/powerpoint/2010/main" val="725444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The Amended Claim Is Not Directed To A </a:t>
            </a:r>
            <a:br>
              <a:rPr lang="en-US" dirty="0" smtClean="0"/>
            </a:br>
            <a:r>
              <a:rPr lang="en-US" dirty="0" smtClean="0"/>
              <a:t>Judicial Exception (Step 2A: NO)</a:t>
            </a:r>
            <a:endParaRPr lang="en-US" dirty="0"/>
          </a:p>
        </p:txBody>
      </p:sp>
      <p:sp>
        <p:nvSpPr>
          <p:cNvPr id="2" name="Content Placeholder 1"/>
          <p:cNvSpPr>
            <a:spLocks noGrp="1"/>
          </p:cNvSpPr>
          <p:nvPr>
            <p:ph idx="1"/>
          </p:nvPr>
        </p:nvSpPr>
        <p:spPr/>
        <p:txBody>
          <a:bodyPr>
            <a:noAutofit/>
          </a:bodyPr>
          <a:lstStyle/>
          <a:p>
            <a:pPr>
              <a:spcBef>
                <a:spcPts val="0"/>
              </a:spcBef>
              <a:spcAft>
                <a:spcPts val="600"/>
              </a:spcAft>
            </a:pPr>
            <a:r>
              <a:rPr lang="en-US" sz="1600" dirty="0" smtClean="0"/>
              <a:t>When the claimed formulation is compared to its counterpart </a:t>
            </a:r>
            <a:r>
              <a:rPr lang="en-US" sz="1600" dirty="0"/>
              <a:t>(naturally occurring </a:t>
            </a:r>
            <a:r>
              <a:rPr lang="en-US" sz="1600" dirty="0" err="1"/>
              <a:t>texiol</a:t>
            </a:r>
            <a:r>
              <a:rPr lang="en-US" sz="1600" dirty="0"/>
              <a:t> in its natural state), </a:t>
            </a:r>
            <a:r>
              <a:rPr lang="en-US" sz="1600" dirty="0" smtClean="0"/>
              <a:t>the formulation has </a:t>
            </a:r>
            <a:r>
              <a:rPr lang="en-US" sz="1600" dirty="0"/>
              <a:t>altered time release properties, in that it releases the sweetness of </a:t>
            </a:r>
            <a:r>
              <a:rPr lang="en-US" sz="1600" dirty="0" err="1"/>
              <a:t>texiol</a:t>
            </a:r>
            <a:r>
              <a:rPr lang="en-US" sz="1600" dirty="0"/>
              <a:t> in a controlled manner over time, as opposed to the naturally occurring </a:t>
            </a:r>
            <a:r>
              <a:rPr lang="en-US" sz="1600" dirty="0" err="1"/>
              <a:t>texiol</a:t>
            </a:r>
            <a:r>
              <a:rPr lang="en-US" sz="1600" dirty="0"/>
              <a:t>, which releases all of its sweetness at one point in time. </a:t>
            </a:r>
            <a:endParaRPr lang="en-US" sz="1600" dirty="0" smtClean="0"/>
          </a:p>
          <a:p>
            <a:pPr>
              <a:spcBef>
                <a:spcPts val="0"/>
              </a:spcBef>
              <a:spcAft>
                <a:spcPts val="600"/>
              </a:spcAft>
            </a:pPr>
            <a:r>
              <a:rPr lang="en-US" sz="1600" dirty="0" smtClean="0"/>
              <a:t>These </a:t>
            </a:r>
            <a:r>
              <a:rPr lang="en-US" sz="1600" dirty="0"/>
              <a:t>altered </a:t>
            </a:r>
            <a:r>
              <a:rPr lang="en-US" sz="1600" dirty="0" smtClean="0"/>
              <a:t>time release properties </a:t>
            </a:r>
            <a:r>
              <a:rPr lang="en-US" sz="1600" dirty="0"/>
              <a:t>are a marked difference in characteristics, because they result in the claimed formulation being distinct from its natural counterpart in a way (release of sweetness over time) that is relevant to the nature of the invention as a dietary sweetener. </a:t>
            </a:r>
            <a:r>
              <a:rPr lang="en-US" sz="1600" i="1" dirty="0" smtClean="0"/>
              <a:t>E.g</a:t>
            </a:r>
            <a:r>
              <a:rPr lang="en-US" sz="1600" dirty="0" smtClean="0"/>
              <a:t>., the claimed </a:t>
            </a:r>
            <a:r>
              <a:rPr lang="en-US" sz="1600" dirty="0"/>
              <a:t>dietary sweetener </a:t>
            </a:r>
            <a:r>
              <a:rPr lang="en-US" sz="1600" dirty="0" smtClean="0"/>
              <a:t>prolongs </a:t>
            </a:r>
            <a:r>
              <a:rPr lang="en-US" sz="1600" dirty="0"/>
              <a:t>enjoyment of a </a:t>
            </a:r>
            <a:r>
              <a:rPr lang="en-US" sz="1600" dirty="0" err="1"/>
              <a:t>texiol</a:t>
            </a:r>
            <a:r>
              <a:rPr lang="en-US" sz="1600" dirty="0"/>
              <a:t>-sweetened product such as chewing gum, by altering the time over which </a:t>
            </a:r>
            <a:r>
              <a:rPr lang="en-US" sz="1600" dirty="0" err="1"/>
              <a:t>texiol’s</a:t>
            </a:r>
            <a:r>
              <a:rPr lang="en-US" sz="1600" dirty="0"/>
              <a:t> sweetness is </a:t>
            </a:r>
            <a:r>
              <a:rPr lang="en-US" sz="1600" dirty="0" smtClean="0"/>
              <a:t>perceived.</a:t>
            </a:r>
          </a:p>
          <a:p>
            <a:pPr>
              <a:spcBef>
                <a:spcPts val="0"/>
              </a:spcBef>
              <a:spcAft>
                <a:spcPts val="600"/>
              </a:spcAft>
            </a:pPr>
            <a:r>
              <a:rPr lang="en-US" sz="1600" dirty="0" smtClean="0"/>
              <a:t>Because </a:t>
            </a:r>
            <a:r>
              <a:rPr lang="en-US" sz="1600" dirty="0"/>
              <a:t>it has markedly different characteristics as compared to its natural counterpart, the claimed formulation is not a “product of nature” exception. </a:t>
            </a:r>
            <a:endParaRPr lang="en-US" sz="1600" dirty="0" smtClean="0"/>
          </a:p>
          <a:p>
            <a:pPr>
              <a:spcBef>
                <a:spcPts val="0"/>
              </a:spcBef>
              <a:spcAft>
                <a:spcPts val="600"/>
              </a:spcAft>
            </a:pPr>
            <a:r>
              <a:rPr lang="en-US" sz="1600" dirty="0" smtClean="0"/>
              <a:t>There are no other judicial exceptions in the claim.</a:t>
            </a:r>
            <a:endParaRPr lang="en-US" sz="1600" dirty="0"/>
          </a:p>
          <a:p>
            <a:pPr marL="0" lvl="2" indent="0">
              <a:spcBef>
                <a:spcPts val="0"/>
              </a:spcBef>
              <a:spcAft>
                <a:spcPts val="600"/>
              </a:spcAft>
              <a:buNone/>
            </a:pPr>
            <a:endParaRPr lang="en-US" sz="1400" dirty="0"/>
          </a:p>
        </p:txBody>
      </p:sp>
      <p:sp>
        <p:nvSpPr>
          <p:cNvPr id="5" name="Slide Number Placeholder 4"/>
          <p:cNvSpPr>
            <a:spLocks noGrp="1"/>
          </p:cNvSpPr>
          <p:nvPr>
            <p:ph type="sldNum" sz="quarter" idx="12"/>
          </p:nvPr>
        </p:nvSpPr>
        <p:spPr/>
        <p:txBody>
          <a:bodyPr/>
          <a:lstStyle/>
          <a:p>
            <a:pPr>
              <a:defRPr/>
            </a:pPr>
            <a:fld id="{0E631215-251D-4A40-9B89-3AA18C35486F}" type="slidenum">
              <a:rPr lang="en-US" smtClean="0"/>
              <a:pPr>
                <a:defRPr/>
              </a:pPr>
              <a:t>85</a:t>
            </a:fld>
            <a:endParaRPr lang="en-US" dirty="0"/>
          </a:p>
        </p:txBody>
      </p:sp>
    </p:spTree>
    <p:extLst>
      <p:ext uri="{BB962C8B-B14F-4D97-AF65-F5344CB8AC3E}">
        <p14:creationId xmlns:p14="http://schemas.microsoft.com/office/powerpoint/2010/main" val="231301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Summary of Example 30</a:t>
            </a:r>
            <a:endParaRPr lang="en-US" dirty="0"/>
          </a:p>
        </p:txBody>
      </p:sp>
      <p:sp>
        <p:nvSpPr>
          <p:cNvPr id="3" name="Content Placeholder 2"/>
          <p:cNvSpPr>
            <a:spLocks noGrp="1"/>
          </p:cNvSpPr>
          <p:nvPr>
            <p:ph idx="1"/>
          </p:nvPr>
        </p:nvSpPr>
        <p:spPr/>
        <p:txBody>
          <a:bodyPr>
            <a:noAutofit/>
          </a:bodyPr>
          <a:lstStyle/>
          <a:p>
            <a:r>
              <a:rPr lang="en-US" sz="2400" dirty="0" smtClean="0"/>
              <a:t>The claim “amendments” demonstrate how to make a claim reciting a nature-based product eligible</a:t>
            </a:r>
          </a:p>
          <a:p>
            <a:pPr lvl="1"/>
            <a:r>
              <a:rPr lang="en-US" sz="2000" dirty="0" smtClean="0"/>
              <a:t>Claim 3 demonstrates how altering the organoleptic characteristics of the product can provide eligibility</a:t>
            </a:r>
          </a:p>
          <a:p>
            <a:pPr lvl="1"/>
            <a:r>
              <a:rPr lang="en-US" sz="2000" dirty="0" smtClean="0"/>
              <a:t>Claim 6 demonstrates how altering the time release characteristics of the product can provide eligibility</a:t>
            </a:r>
          </a:p>
          <a:p>
            <a:pPr>
              <a:spcBef>
                <a:spcPts val="1200"/>
              </a:spcBef>
            </a:pPr>
            <a:r>
              <a:rPr lang="en-US" sz="2400" dirty="0" smtClean="0"/>
              <a:t>For more information about the eligibility analysis of these claims, consult the published example set</a:t>
            </a:r>
          </a:p>
          <a:p>
            <a:pPr>
              <a:spcBef>
                <a:spcPts val="1200"/>
              </a:spcBef>
            </a:pPr>
            <a:r>
              <a:rPr lang="en-US" sz="2400" dirty="0" smtClean="0"/>
              <a:t>A sample rejection of claim 2 is presented in the worksheet answer key</a:t>
            </a:r>
          </a:p>
        </p:txBody>
      </p:sp>
      <p:sp>
        <p:nvSpPr>
          <p:cNvPr id="6" name="Slide Number Placeholder 5"/>
          <p:cNvSpPr>
            <a:spLocks noGrp="1"/>
          </p:cNvSpPr>
          <p:nvPr>
            <p:ph type="sldNum" sz="quarter" idx="12"/>
          </p:nvPr>
        </p:nvSpPr>
        <p:spPr/>
        <p:txBody>
          <a:bodyPr/>
          <a:lstStyle/>
          <a:p>
            <a:fld id="{92DA454B-C859-4892-B9FA-68B588C9F547}" type="slidenum">
              <a:rPr lang="en-US" smtClean="0"/>
              <a:t>86</a:t>
            </a:fld>
            <a:endParaRPr lang="en-US" dirty="0"/>
          </a:p>
        </p:txBody>
      </p:sp>
    </p:spTree>
    <p:extLst>
      <p:ext uri="{BB962C8B-B14F-4D97-AF65-F5344CB8AC3E}">
        <p14:creationId xmlns:p14="http://schemas.microsoft.com/office/powerpoint/2010/main" val="24023837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and Comments?</a:t>
            </a:r>
          </a:p>
        </p:txBody>
      </p:sp>
      <p:sp>
        <p:nvSpPr>
          <p:cNvPr id="3" name="Content Placeholder 2"/>
          <p:cNvSpPr>
            <a:spLocks noGrp="1"/>
          </p:cNvSpPr>
          <p:nvPr>
            <p:ph idx="1"/>
          </p:nvPr>
        </p:nvSpPr>
        <p:spPr/>
        <p:txBody>
          <a:bodyPr/>
          <a:lstStyle/>
          <a:p>
            <a:pPr marL="0" indent="0" algn="ctr">
              <a:buNone/>
            </a:pPr>
            <a:r>
              <a:rPr lang="en-US" dirty="0" smtClean="0"/>
              <a:t>Please see your SPE for questions or comments.  Your SPE can direct you to TC subject matter eligibility points of contact (POCs) if needed.</a:t>
            </a:r>
          </a:p>
          <a:p>
            <a:pPr marL="0" indent="0" algn="ctr">
              <a:buNone/>
            </a:pPr>
            <a:endParaRPr lang="en-US" dirty="0"/>
          </a:p>
          <a:p>
            <a:pPr marL="0" indent="0" algn="ctr">
              <a:buNone/>
            </a:pPr>
            <a:r>
              <a:rPr lang="en-US" dirty="0" smtClean="0"/>
              <a:t>Training Time Code:</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87</a:t>
            </a:fld>
            <a:endParaRPr lang="en-US" dirty="0"/>
          </a:p>
        </p:txBody>
      </p:sp>
    </p:spTree>
    <p:extLst>
      <p:ext uri="{BB962C8B-B14F-4D97-AF65-F5344CB8AC3E}">
        <p14:creationId xmlns:p14="http://schemas.microsoft.com/office/powerpoint/2010/main" val="2556283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dirty="0" smtClean="0"/>
              <a:t>Claim 2</a:t>
            </a:r>
            <a:endParaRPr lang="en-US" sz="2800" b="0" dirty="0"/>
          </a:p>
        </p:txBody>
      </p:sp>
      <p:sp>
        <p:nvSpPr>
          <p:cNvPr id="3" name="Content Placeholder 2"/>
          <p:cNvSpPr>
            <a:spLocks noGrp="1"/>
          </p:cNvSpPr>
          <p:nvPr>
            <p:ph idx="1"/>
          </p:nvPr>
        </p:nvSpPr>
        <p:spPr>
          <a:xfrm>
            <a:off x="457200" y="1338724"/>
            <a:ext cx="8229600" cy="3347989"/>
          </a:xfrm>
        </p:spPr>
        <p:txBody>
          <a:bodyPr>
            <a:noAutofit/>
          </a:bodyPr>
          <a:lstStyle/>
          <a:p>
            <a:pPr marL="0" indent="0">
              <a:buNone/>
            </a:pPr>
            <a:r>
              <a:rPr lang="en-US" sz="2000" dirty="0" smtClean="0"/>
              <a:t>2.</a:t>
            </a:r>
            <a:r>
              <a:rPr lang="en-US" sz="2000" dirty="0"/>
              <a:t>	</a:t>
            </a:r>
            <a:r>
              <a:rPr lang="en-US" sz="2000" dirty="0" smtClean="0"/>
              <a:t>A </a:t>
            </a:r>
            <a:r>
              <a:rPr lang="en-US" sz="2000" dirty="0"/>
              <a:t>method of diagnosing </a:t>
            </a:r>
            <a:r>
              <a:rPr lang="en-US" sz="2000" dirty="0" err="1"/>
              <a:t>julitis</a:t>
            </a:r>
            <a:r>
              <a:rPr lang="en-US" sz="2000" dirty="0"/>
              <a:t> in a patient, said method comprising:</a:t>
            </a:r>
          </a:p>
          <a:p>
            <a:pPr marL="457200" indent="-457200">
              <a:buFont typeface="+mj-lt"/>
              <a:buAutoNum type="alphaLcPeriod"/>
            </a:pPr>
            <a:r>
              <a:rPr lang="en-US" sz="2000" dirty="0" smtClean="0"/>
              <a:t>obtaining </a:t>
            </a:r>
            <a:r>
              <a:rPr lang="en-US" sz="2000" dirty="0"/>
              <a:t>a plasma sample from a human patient; </a:t>
            </a:r>
          </a:p>
          <a:p>
            <a:pPr marL="457200" indent="-457200">
              <a:buFont typeface="+mj-lt"/>
              <a:buAutoNum type="alphaLcPeriod"/>
            </a:pPr>
            <a:r>
              <a:rPr lang="en-US" sz="2000" dirty="0" smtClean="0"/>
              <a:t>detecting </a:t>
            </a:r>
            <a:r>
              <a:rPr lang="en-US" sz="2000" dirty="0"/>
              <a:t>whether JUL-1 is present in the plasma sample by contacting the plasma sample with an anti-JUL-1 antibody and detecting binding between JUL-1 and the antibody; and</a:t>
            </a:r>
          </a:p>
          <a:p>
            <a:pPr marL="457200" indent="-457200">
              <a:buFont typeface="+mj-lt"/>
              <a:buAutoNum type="alphaLcPeriod"/>
            </a:pPr>
            <a:r>
              <a:rPr lang="en-US" sz="2000" dirty="0" smtClean="0"/>
              <a:t>diagnosing </a:t>
            </a:r>
            <a:r>
              <a:rPr lang="en-US" sz="2000" dirty="0"/>
              <a:t>the patient with </a:t>
            </a:r>
            <a:r>
              <a:rPr lang="en-US" sz="2000" dirty="0" err="1"/>
              <a:t>julitis</a:t>
            </a:r>
            <a:r>
              <a:rPr lang="en-US" sz="2000" dirty="0"/>
              <a:t> when the presence of JUL-1 in the plasma sample is detected</a:t>
            </a:r>
            <a:r>
              <a:rPr lang="en-US" sz="2000" dirty="0" smtClean="0"/>
              <a:t>.</a:t>
            </a:r>
          </a:p>
          <a:p>
            <a:pPr marL="0" indent="0">
              <a:buNone/>
            </a:pPr>
            <a:endParaRPr lang="en-US" sz="1800" dirty="0" smtClean="0"/>
          </a:p>
          <a:p>
            <a:pPr marL="0" indent="0">
              <a:buNone/>
            </a:pPr>
            <a:endParaRPr lang="en-US" sz="1800" dirty="0" smtClean="0"/>
          </a:p>
        </p:txBody>
      </p:sp>
      <p:sp>
        <p:nvSpPr>
          <p:cNvPr id="7" name="Slide Number Placeholder 5"/>
          <p:cNvSpPr>
            <a:spLocks noGrp="1"/>
          </p:cNvSpPr>
          <p:nvPr>
            <p:ph type="sldNum" sz="quarter" idx="12"/>
          </p:nvPr>
        </p:nvSpPr>
        <p:spPr>
          <a:xfrm>
            <a:off x="6901552" y="5297488"/>
            <a:ext cx="2133600" cy="303212"/>
          </a:xfrm>
        </p:spPr>
        <p:txBody>
          <a:bodyPr/>
          <a:lstStyle/>
          <a:p>
            <a:fld id="{270F850B-F318-491E-8A5E-B1AD72695454}" type="slidenum">
              <a:rPr lang="en-US" smtClean="0"/>
              <a:t>9</a:t>
            </a:fld>
            <a:endParaRPr lang="en-US" dirty="0"/>
          </a:p>
        </p:txBody>
      </p:sp>
    </p:spTree>
    <p:extLst>
      <p:ext uri="{BB962C8B-B14F-4D97-AF65-F5344CB8AC3E}">
        <p14:creationId xmlns:p14="http://schemas.microsoft.com/office/powerpoint/2010/main" val="343620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IPLA Abstract Ideas Biotech April 21 2015 (4-14-2015)">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4B0E4683D1B14F8FDE3254791C6E33" ma:contentTypeVersion="0" ma:contentTypeDescription="Create a new document." ma:contentTypeScope="" ma:versionID="b36a0316753e5b0e2833e7bace82ffb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044E2B-E45E-48CB-80A6-6B4C09319AB5}">
  <ds:schemaRef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6238C3A-4741-4685-91FE-CA791770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AD3FE9A-993A-415B-94C8-06EFAF9A6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12804</TotalTime>
  <Words>10578</Words>
  <Application>Microsoft Office PowerPoint</Application>
  <PresentationFormat>On-screen Show (16:10)</PresentationFormat>
  <Paragraphs>822</Paragraphs>
  <Slides>87</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Segoe UI</vt:lpstr>
      <vt:lpstr>Segoe UI Semibold</vt:lpstr>
      <vt:lpstr>Times New Roman</vt:lpstr>
      <vt:lpstr>Wingdings</vt:lpstr>
      <vt:lpstr>AIPLA Abstract Ideas Biotech April 21 2015 (4-14-2015)</vt:lpstr>
      <vt:lpstr>Interim Eligibility Guidance: Life Sciences Example Workshop I</vt:lpstr>
      <vt:lpstr>Overview</vt:lpstr>
      <vt:lpstr>Examples</vt:lpstr>
      <vt:lpstr>Worksheets</vt:lpstr>
      <vt:lpstr>Life Sciences Example 29:  Diagnosing &amp; Treating Julitis</vt:lpstr>
      <vt:lpstr>Background of Example 29</vt:lpstr>
      <vt:lpstr>Background (cont.)</vt:lpstr>
      <vt:lpstr>Background (cont.)</vt:lpstr>
      <vt:lpstr>Claim 2</vt:lpstr>
      <vt:lpstr>Worksheet Section I: What Has Applicant Invented?</vt:lpstr>
      <vt:lpstr>Applicant’s Invention</vt:lpstr>
      <vt:lpstr>Worksheet Section II: Does The Claimed Invention Fall Within  A Statutory Category (Step 1)?</vt:lpstr>
      <vt:lpstr>The Statutory Categories</vt:lpstr>
      <vt:lpstr>The Claimed Invention Falls Within  A Statutory Category (Step 1: YES)</vt:lpstr>
      <vt:lpstr>Worksheet Section III: Is The Claim Directed To  A Judicial Exception (Step 2A)?</vt:lpstr>
      <vt:lpstr>Examples of Laws of Nature &amp; Natural Phenomena</vt:lpstr>
      <vt:lpstr>Abstract Ideas</vt:lpstr>
      <vt:lpstr>Which Limitation Is A Judicial Exception?</vt:lpstr>
      <vt:lpstr>Step (c) Recites A Judicial Exception…But Why?</vt:lpstr>
      <vt:lpstr>The Claim Is Directed To A  Judicial Exception (Step 2A: YES)</vt:lpstr>
      <vt:lpstr>Worksheet Section IV: Does The Claim As A Whole Amount To Significantly More Than The Exception (Step 2B)?</vt:lpstr>
      <vt:lpstr>Significantly More Considerations</vt:lpstr>
      <vt:lpstr>Identify The Additional Elements</vt:lpstr>
      <vt:lpstr>The Claim Recites Additional Elements</vt:lpstr>
      <vt:lpstr>Do The Additional Elements Amount To Significantly More?</vt:lpstr>
      <vt:lpstr>The Additional Elements Individually</vt:lpstr>
      <vt:lpstr>The Additional Elements In Combination</vt:lpstr>
      <vt:lpstr>What Should The Rejection Include?</vt:lpstr>
      <vt:lpstr>Sample Rejection Summary</vt:lpstr>
      <vt:lpstr>Can The Claim Be Amended To Achieve Eligibility?</vt:lpstr>
      <vt:lpstr>Claim Amendments</vt:lpstr>
      <vt:lpstr>Claim 3</vt:lpstr>
      <vt:lpstr>Worksheet Sections I and II</vt:lpstr>
      <vt:lpstr>Applicant’s Invention Is Still Claimed Within A Statutory Category (Step 1: YES)</vt:lpstr>
      <vt:lpstr>Worksheet Section III</vt:lpstr>
      <vt:lpstr>The Amended Claim Is Directed To A  Judicial Exception (Step 2A: YES)</vt:lpstr>
      <vt:lpstr>Worksheet Section IV: Identify The Additional Elements</vt:lpstr>
      <vt:lpstr>Do The Additional Elements Amount To Significantly More?</vt:lpstr>
      <vt:lpstr>The Amended Claim As A Whole Amounts To Significantly More (Step 2B: YES)</vt:lpstr>
      <vt:lpstr>Claim 6</vt:lpstr>
      <vt:lpstr>Worksheet Sections I and II</vt:lpstr>
      <vt:lpstr>Applicant’s Invention Is Still Claimed Within A Statutory Category (Step 1: YES)</vt:lpstr>
      <vt:lpstr>Worksheet Section III</vt:lpstr>
      <vt:lpstr>The Amended Claim Is Directed To A  Judicial Exception (Step 2A: YES)</vt:lpstr>
      <vt:lpstr>Worksheet Section IV: Identify The Additional Elements</vt:lpstr>
      <vt:lpstr>Do The Additional Elements Amount To Significantly More?</vt:lpstr>
      <vt:lpstr>The Additional Elements Individually</vt:lpstr>
      <vt:lpstr>The Additional Elements In Combination Amount To Significantly More (Step 2B: YES)</vt:lpstr>
      <vt:lpstr>Summary of Example 29</vt:lpstr>
      <vt:lpstr>Life Sciences Example 30:  Dietary Sweeteners</vt:lpstr>
      <vt:lpstr>Background of Example 30</vt:lpstr>
      <vt:lpstr>Background (cont.)</vt:lpstr>
      <vt:lpstr>Background (cont.)</vt:lpstr>
      <vt:lpstr>Claim 2</vt:lpstr>
      <vt:lpstr>Worksheet Section I: What Is Applicant’s Invention &amp; The BRI?</vt:lpstr>
      <vt:lpstr>Applicant’s Invention &amp; The BRI</vt:lpstr>
      <vt:lpstr>Worksheet Section II: Does The Claimed Invention Fall Within  A Statutory Category (Step 1)?</vt:lpstr>
      <vt:lpstr>The Claimed Invention Falls Within  A Statutory Category (Step 1: YES)</vt:lpstr>
      <vt:lpstr>Worksheet Section III: Is The Claim Directed To  A Judicial Exception (Step 2A)?</vt:lpstr>
      <vt:lpstr>Products of Nature</vt:lpstr>
      <vt:lpstr>How To Perform The MDC Analysis</vt:lpstr>
      <vt:lpstr>MDC Analysis Part One:  Which Limitation Is A Nature-Based Product?</vt:lpstr>
      <vt:lpstr>The Nature-Based Product</vt:lpstr>
      <vt:lpstr>MDC Analysis Part Two:  What Is The Naturally Occurring Counterpart?</vt:lpstr>
      <vt:lpstr>The Naturally Occurring Counterpart</vt:lpstr>
      <vt:lpstr>MDC Analysis Part Three:  Are There Markedly Different Characteristics?</vt:lpstr>
      <vt:lpstr>The Claim Is Directed To A  Product of Nature (Step 2A: YES)</vt:lpstr>
      <vt:lpstr>Worksheet Section IV: Does The Claim As A Whole Amount To Significantly More Than The Exception (Step 2B)?</vt:lpstr>
      <vt:lpstr>Significantly More Considerations</vt:lpstr>
      <vt:lpstr>Do The Additional Elements Amount To Significantly More?</vt:lpstr>
      <vt:lpstr>The Claim As A Whole Does Not Amount To Significantly More (Step 2B: NO)</vt:lpstr>
      <vt:lpstr>What Should The Rejection Include?</vt:lpstr>
      <vt:lpstr>Sample Rejection Summary</vt:lpstr>
      <vt:lpstr>Can The Claim Be Amended To Achieve Eligibility?</vt:lpstr>
      <vt:lpstr>Claim Amendments</vt:lpstr>
      <vt:lpstr>Claim 3</vt:lpstr>
      <vt:lpstr>Worksheet Sections I and II</vt:lpstr>
      <vt:lpstr>The Amended Claim Has An Altered BRI, But Still Falls Within A Statutory Category (Step 1: YES)</vt:lpstr>
      <vt:lpstr>Worksheet Section III</vt:lpstr>
      <vt:lpstr>The Amended Claim Is Not Directed To A  Judicial Exception (Step 2A: NO)</vt:lpstr>
      <vt:lpstr>Claim 6</vt:lpstr>
      <vt:lpstr>Worksheet Sections I and II</vt:lpstr>
      <vt:lpstr>The Amended Claim Has An Altered BRI, But Still Falls Within A Statutory Category (Step 1: YES)</vt:lpstr>
      <vt:lpstr>Worksheet Section III</vt:lpstr>
      <vt:lpstr>The Amended Claim Is Not Directed To A  Judicial Exception (Step 2A: NO)</vt:lpstr>
      <vt:lpstr>Summary of Example 30</vt:lpstr>
      <vt:lpstr>Questions and Comments?</vt:lpstr>
    </vt:vector>
  </TitlesOfParts>
  <Company>U.S. Patent and Trademark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June E. Cohan</cp:lastModifiedBy>
  <cp:revision>822</cp:revision>
  <cp:lastPrinted>2016-05-02T20:57:56Z</cp:lastPrinted>
  <dcterms:created xsi:type="dcterms:W3CDTF">2015-04-16T22:13:59Z</dcterms:created>
  <dcterms:modified xsi:type="dcterms:W3CDTF">2016-05-03T13:05:12Z</dcterms:modified>
</cp:coreProperties>
</file>