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58" r:id="rId5"/>
    <p:sldId id="256" r:id="rId6"/>
  </p:sldIdLst>
  <p:sldSz cx="7772400" cy="100584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CECE"/>
    <a:srgbClr val="F6AD8E"/>
    <a:srgbClr val="A6CD93"/>
    <a:srgbClr val="A0B1DC"/>
    <a:srgbClr val="376092"/>
    <a:srgbClr val="FFD78B"/>
    <a:srgbClr val="604A7B"/>
    <a:srgbClr val="8064A2"/>
    <a:srgbClr val="DD9F9F"/>
    <a:srgbClr val="F2D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9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55B8FF-5813-4A4D-B32A-0D8CA015A719}" type="datetimeFigureOut">
              <a:rPr lang="en-US" smtClean="0"/>
              <a:t>1/23/2020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3938" y="1162050"/>
            <a:ext cx="242252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D742B3-53EF-49AF-9EC5-F9D8B7EFF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9616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D742B3-53EF-49AF-9EC5-F9D8B7EFF20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539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07D42-479B-4813-BADD-423AA59AC87D}" type="datetime1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76E68-284C-430B-A478-E18BF7670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99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598E4-1FD1-4CA9-BB32-2E3C5FD75449}" type="datetime1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76E68-284C-430B-A478-E18BF7670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479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3A7A8-9D0C-4462-AFCF-433AB0E1EC98}" type="datetime1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76E68-284C-430B-A478-E18BF7670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239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C30A49-849C-4299-9314-F2CF2003AC38}" type="datetime1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565458" y="9398849"/>
            <a:ext cx="1748790" cy="535517"/>
          </a:xfrm>
        </p:spPr>
        <p:txBody>
          <a:bodyPr/>
          <a:lstStyle/>
          <a:p>
            <a:fld id="{9F176E68-284C-430B-A478-E18BF7670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3719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23AD6-DF48-418E-B154-3CFE0AB19E50}" type="datetime1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76E68-284C-430B-A478-E18BF7670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978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3C93F-8C17-469C-9E2F-D3A0F208DE11}" type="datetime1">
              <a:rPr lang="en-US" smtClean="0"/>
              <a:t>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76E68-284C-430B-A478-E18BF7670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33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DEDB67-739E-43F5-AFD7-154F71F4745E}" type="datetime1">
              <a:rPr lang="en-US" smtClean="0"/>
              <a:t>1/23/2020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76E68-284C-430B-A478-E18BF7670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813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8F9FC-2412-4639-89CD-C4BD1F2A3BD0}" type="datetime1">
              <a:rPr lang="en-US" smtClean="0"/>
              <a:t>1/23/2020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76E68-284C-430B-A478-E18BF7670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274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1F492-2946-4C27-8F8F-6B0EA85023B4}" type="datetime1">
              <a:rPr lang="en-US" smtClean="0"/>
              <a:t>1/23/2020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76E68-284C-430B-A478-E18BF7670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848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50D6A-E400-4DE9-B1D5-D316461EA2DB}" type="datetime1">
              <a:rPr lang="en-US" smtClean="0"/>
              <a:t>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76E68-284C-430B-A478-E18BF7670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163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E1A6A-980B-47D0-B11D-D964E32F3A27}" type="datetime1">
              <a:rPr lang="en-US" smtClean="0"/>
              <a:t>1/23/2020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176E68-284C-430B-A478-E18BF7670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740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A18139-2D6A-4AE8-9353-894A6FB9D3D3}" type="datetime1">
              <a:rPr lang="en-US" smtClean="0"/>
              <a:t>1/23/2020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76E68-284C-430B-A478-E18BF76707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128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reeform 41"/>
          <p:cNvSpPr/>
          <p:nvPr/>
        </p:nvSpPr>
        <p:spPr>
          <a:xfrm>
            <a:off x="562401" y="1065006"/>
            <a:ext cx="6612141" cy="4152467"/>
          </a:xfrm>
          <a:custGeom>
            <a:avLst/>
            <a:gdLst>
              <a:gd name="connsiteX0" fmla="*/ 0 w 6612141"/>
              <a:gd name="connsiteY0" fmla="*/ 389068 h 3890682"/>
              <a:gd name="connsiteX1" fmla="*/ 389068 w 6612141"/>
              <a:gd name="connsiteY1" fmla="*/ 0 h 3890682"/>
              <a:gd name="connsiteX2" fmla="*/ 6223073 w 6612141"/>
              <a:gd name="connsiteY2" fmla="*/ 0 h 3890682"/>
              <a:gd name="connsiteX3" fmla="*/ 6612141 w 6612141"/>
              <a:gd name="connsiteY3" fmla="*/ 389068 h 3890682"/>
              <a:gd name="connsiteX4" fmla="*/ 6612141 w 6612141"/>
              <a:gd name="connsiteY4" fmla="*/ 3501614 h 3890682"/>
              <a:gd name="connsiteX5" fmla="*/ 6223073 w 6612141"/>
              <a:gd name="connsiteY5" fmla="*/ 3890682 h 3890682"/>
              <a:gd name="connsiteX6" fmla="*/ 389068 w 6612141"/>
              <a:gd name="connsiteY6" fmla="*/ 3890682 h 3890682"/>
              <a:gd name="connsiteX7" fmla="*/ 0 w 6612141"/>
              <a:gd name="connsiteY7" fmla="*/ 3501614 h 3890682"/>
              <a:gd name="connsiteX8" fmla="*/ 0 w 6612141"/>
              <a:gd name="connsiteY8" fmla="*/ 389068 h 3890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12141" h="3890682">
                <a:moveTo>
                  <a:pt x="0" y="389068"/>
                </a:moveTo>
                <a:cubicBezTo>
                  <a:pt x="0" y="174192"/>
                  <a:pt x="174192" y="0"/>
                  <a:pt x="389068" y="0"/>
                </a:cubicBezTo>
                <a:lnTo>
                  <a:pt x="6223073" y="0"/>
                </a:lnTo>
                <a:cubicBezTo>
                  <a:pt x="6437949" y="0"/>
                  <a:pt x="6612141" y="174192"/>
                  <a:pt x="6612141" y="389068"/>
                </a:cubicBezTo>
                <a:lnTo>
                  <a:pt x="6612141" y="3501614"/>
                </a:lnTo>
                <a:cubicBezTo>
                  <a:pt x="6612141" y="3716490"/>
                  <a:pt x="6437949" y="3890682"/>
                  <a:pt x="6223073" y="3890682"/>
                </a:cubicBezTo>
                <a:lnTo>
                  <a:pt x="389068" y="3890682"/>
                </a:lnTo>
                <a:cubicBezTo>
                  <a:pt x="174192" y="3890682"/>
                  <a:pt x="0" y="3716490"/>
                  <a:pt x="0" y="3501614"/>
                </a:cubicBezTo>
                <a:lnTo>
                  <a:pt x="0" y="389068"/>
                </a:lnTo>
                <a:close/>
              </a:path>
            </a:pathLst>
          </a:custGeom>
          <a:solidFill>
            <a:srgbClr val="F7E9E9"/>
          </a:solidFill>
          <a:ln>
            <a:solidFill>
              <a:srgbClr val="DD9F9F"/>
            </a:solidFill>
          </a:ln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1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0" tIns="182880" rIns="76200" bIns="2799678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kern="1200" dirty="0" smtClean="0"/>
              <a:t>Claims eligible in Step 2A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kern="1200" dirty="0" smtClean="0"/>
              <a:t/>
            </a:r>
            <a:br>
              <a:rPr lang="en-US" sz="2000" kern="1200" dirty="0" smtClean="0"/>
            </a:br>
            <a:endParaRPr lang="en-US" sz="2000" kern="1200" dirty="0" smtClean="0"/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400" kern="12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564017" y="1355478"/>
            <a:ext cx="6610525" cy="3861995"/>
            <a:chOff x="531743" y="882126"/>
            <a:chExt cx="6610525" cy="3861995"/>
          </a:xfrm>
        </p:grpSpPr>
        <p:sp>
          <p:nvSpPr>
            <p:cNvPr id="31" name="Freeform 30"/>
            <p:cNvSpPr/>
            <p:nvPr/>
          </p:nvSpPr>
          <p:spPr>
            <a:xfrm>
              <a:off x="531743" y="882126"/>
              <a:ext cx="2098579" cy="3861995"/>
            </a:xfrm>
            <a:custGeom>
              <a:avLst/>
              <a:gdLst>
                <a:gd name="connsiteX0" fmla="*/ 0 w 2098579"/>
                <a:gd name="connsiteY0" fmla="*/ 209858 h 3861995"/>
                <a:gd name="connsiteX1" fmla="*/ 209858 w 2098579"/>
                <a:gd name="connsiteY1" fmla="*/ 0 h 3861995"/>
                <a:gd name="connsiteX2" fmla="*/ 1888721 w 2098579"/>
                <a:gd name="connsiteY2" fmla="*/ 0 h 3861995"/>
                <a:gd name="connsiteX3" fmla="*/ 2098579 w 2098579"/>
                <a:gd name="connsiteY3" fmla="*/ 209858 h 3861995"/>
                <a:gd name="connsiteX4" fmla="*/ 2098579 w 2098579"/>
                <a:gd name="connsiteY4" fmla="*/ 3652137 h 3861995"/>
                <a:gd name="connsiteX5" fmla="*/ 1888721 w 2098579"/>
                <a:gd name="connsiteY5" fmla="*/ 3861995 h 3861995"/>
                <a:gd name="connsiteX6" fmla="*/ 209858 w 2098579"/>
                <a:gd name="connsiteY6" fmla="*/ 3861995 h 3861995"/>
                <a:gd name="connsiteX7" fmla="*/ 0 w 2098579"/>
                <a:gd name="connsiteY7" fmla="*/ 3652137 h 3861995"/>
                <a:gd name="connsiteX8" fmla="*/ 0 w 2098579"/>
                <a:gd name="connsiteY8" fmla="*/ 209858 h 3861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98579" h="3861995">
                  <a:moveTo>
                    <a:pt x="0" y="209858"/>
                  </a:moveTo>
                  <a:cubicBezTo>
                    <a:pt x="0" y="93957"/>
                    <a:pt x="93957" y="0"/>
                    <a:pt x="209858" y="0"/>
                  </a:cubicBezTo>
                  <a:lnTo>
                    <a:pt x="1888721" y="0"/>
                  </a:lnTo>
                  <a:cubicBezTo>
                    <a:pt x="2004622" y="0"/>
                    <a:pt x="2098579" y="93957"/>
                    <a:pt x="2098579" y="209858"/>
                  </a:cubicBezTo>
                  <a:lnTo>
                    <a:pt x="2098579" y="3652137"/>
                  </a:lnTo>
                  <a:cubicBezTo>
                    <a:pt x="2098579" y="3768038"/>
                    <a:pt x="2004622" y="3861995"/>
                    <a:pt x="1888721" y="3861995"/>
                  </a:cubicBezTo>
                  <a:lnTo>
                    <a:pt x="209858" y="3861995"/>
                  </a:lnTo>
                  <a:cubicBezTo>
                    <a:pt x="93957" y="3861995"/>
                    <a:pt x="0" y="3768038"/>
                    <a:pt x="0" y="3652137"/>
                  </a:cubicBezTo>
                  <a:lnTo>
                    <a:pt x="0" y="209858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49530" rIns="49530" bIns="2752927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Claim is not directed to an </a:t>
              </a:r>
              <a:r>
                <a:rPr lang="en-US" sz="1200" b="1" i="1" kern="1200" dirty="0" smtClean="0"/>
                <a:t>abstract idea</a:t>
              </a:r>
              <a:endParaRPr lang="en-US" sz="1200" kern="1200" dirty="0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741601" y="2041054"/>
              <a:ext cx="1678863" cy="758727"/>
            </a:xfrm>
            <a:custGeom>
              <a:avLst/>
              <a:gdLst>
                <a:gd name="connsiteX0" fmla="*/ 0 w 1678863"/>
                <a:gd name="connsiteY0" fmla="*/ 75873 h 758727"/>
                <a:gd name="connsiteX1" fmla="*/ 75873 w 1678863"/>
                <a:gd name="connsiteY1" fmla="*/ 0 h 758727"/>
                <a:gd name="connsiteX2" fmla="*/ 1602990 w 1678863"/>
                <a:gd name="connsiteY2" fmla="*/ 0 h 758727"/>
                <a:gd name="connsiteX3" fmla="*/ 1678863 w 1678863"/>
                <a:gd name="connsiteY3" fmla="*/ 75873 h 758727"/>
                <a:gd name="connsiteX4" fmla="*/ 1678863 w 1678863"/>
                <a:gd name="connsiteY4" fmla="*/ 682854 h 758727"/>
                <a:gd name="connsiteX5" fmla="*/ 1602990 w 1678863"/>
                <a:gd name="connsiteY5" fmla="*/ 758727 h 758727"/>
                <a:gd name="connsiteX6" fmla="*/ 75873 w 1678863"/>
                <a:gd name="connsiteY6" fmla="*/ 758727 h 758727"/>
                <a:gd name="connsiteX7" fmla="*/ 0 w 1678863"/>
                <a:gd name="connsiteY7" fmla="*/ 682854 h 758727"/>
                <a:gd name="connsiteX8" fmla="*/ 0 w 1678863"/>
                <a:gd name="connsiteY8" fmla="*/ 75873 h 758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78863" h="758727">
                  <a:moveTo>
                    <a:pt x="0" y="75873"/>
                  </a:moveTo>
                  <a:cubicBezTo>
                    <a:pt x="0" y="33969"/>
                    <a:pt x="33969" y="0"/>
                    <a:pt x="75873" y="0"/>
                  </a:cubicBezTo>
                  <a:lnTo>
                    <a:pt x="1602990" y="0"/>
                  </a:lnTo>
                  <a:cubicBezTo>
                    <a:pt x="1644894" y="0"/>
                    <a:pt x="1678863" y="33969"/>
                    <a:pt x="1678863" y="75873"/>
                  </a:cubicBezTo>
                  <a:lnTo>
                    <a:pt x="1678863" y="682854"/>
                  </a:lnTo>
                  <a:cubicBezTo>
                    <a:pt x="1678863" y="724758"/>
                    <a:pt x="1644894" y="758727"/>
                    <a:pt x="1602990" y="758727"/>
                  </a:cubicBezTo>
                  <a:lnTo>
                    <a:pt x="75873" y="758727"/>
                  </a:lnTo>
                  <a:cubicBezTo>
                    <a:pt x="33969" y="758727"/>
                    <a:pt x="0" y="724758"/>
                    <a:pt x="0" y="682854"/>
                  </a:cubicBezTo>
                  <a:lnTo>
                    <a:pt x="0" y="75873"/>
                  </a:lnTo>
                  <a:close/>
                </a:path>
              </a:pathLst>
            </a:custGeom>
            <a:ln>
              <a:noFill/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47622" tIns="41272" rIns="47622" bIns="4127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i="1" kern="1200" dirty="0" smtClean="0"/>
                <a:t>DDR Holdings </a:t>
              </a:r>
              <a:br>
                <a:rPr lang="en-US" sz="1000" i="1" kern="1200" dirty="0" smtClean="0"/>
              </a:br>
              <a:r>
                <a:rPr lang="en-US" sz="1000" kern="1200" dirty="0" smtClean="0"/>
                <a:t>(matching website </a:t>
              </a:r>
              <a:br>
                <a:rPr lang="en-US" sz="1000" kern="1200" dirty="0" smtClean="0"/>
              </a:br>
              <a:r>
                <a:rPr lang="en-US" sz="1000" kern="1200" dirty="0" smtClean="0"/>
                <a:t>“look and feel”) </a:t>
              </a:r>
              <a:br>
                <a:rPr lang="en-US" sz="1000" kern="1200" dirty="0" smtClean="0"/>
              </a:br>
              <a:r>
                <a:rPr lang="en-US" sz="1000" kern="1200" dirty="0" smtClean="0"/>
                <a:t>see Example 2</a:t>
              </a:r>
              <a:endParaRPr lang="en-US" sz="1000" kern="1200" dirty="0"/>
            </a:p>
          </p:txBody>
        </p:sp>
        <p:sp>
          <p:nvSpPr>
            <p:cNvPr id="33" name="Freeform 32"/>
            <p:cNvSpPr/>
            <p:nvPr/>
          </p:nvSpPr>
          <p:spPr>
            <a:xfrm>
              <a:off x="741601" y="2916509"/>
              <a:ext cx="1678863" cy="758727"/>
            </a:xfrm>
            <a:custGeom>
              <a:avLst/>
              <a:gdLst>
                <a:gd name="connsiteX0" fmla="*/ 0 w 1678863"/>
                <a:gd name="connsiteY0" fmla="*/ 75873 h 758727"/>
                <a:gd name="connsiteX1" fmla="*/ 75873 w 1678863"/>
                <a:gd name="connsiteY1" fmla="*/ 0 h 758727"/>
                <a:gd name="connsiteX2" fmla="*/ 1602990 w 1678863"/>
                <a:gd name="connsiteY2" fmla="*/ 0 h 758727"/>
                <a:gd name="connsiteX3" fmla="*/ 1678863 w 1678863"/>
                <a:gd name="connsiteY3" fmla="*/ 75873 h 758727"/>
                <a:gd name="connsiteX4" fmla="*/ 1678863 w 1678863"/>
                <a:gd name="connsiteY4" fmla="*/ 682854 h 758727"/>
                <a:gd name="connsiteX5" fmla="*/ 1602990 w 1678863"/>
                <a:gd name="connsiteY5" fmla="*/ 758727 h 758727"/>
                <a:gd name="connsiteX6" fmla="*/ 75873 w 1678863"/>
                <a:gd name="connsiteY6" fmla="*/ 758727 h 758727"/>
                <a:gd name="connsiteX7" fmla="*/ 0 w 1678863"/>
                <a:gd name="connsiteY7" fmla="*/ 682854 h 758727"/>
                <a:gd name="connsiteX8" fmla="*/ 0 w 1678863"/>
                <a:gd name="connsiteY8" fmla="*/ 75873 h 758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78863" h="758727">
                  <a:moveTo>
                    <a:pt x="0" y="75873"/>
                  </a:moveTo>
                  <a:cubicBezTo>
                    <a:pt x="0" y="33969"/>
                    <a:pt x="33969" y="0"/>
                    <a:pt x="75873" y="0"/>
                  </a:cubicBezTo>
                  <a:lnTo>
                    <a:pt x="1602990" y="0"/>
                  </a:lnTo>
                  <a:cubicBezTo>
                    <a:pt x="1644894" y="0"/>
                    <a:pt x="1678863" y="33969"/>
                    <a:pt x="1678863" y="75873"/>
                  </a:cubicBezTo>
                  <a:lnTo>
                    <a:pt x="1678863" y="682854"/>
                  </a:lnTo>
                  <a:cubicBezTo>
                    <a:pt x="1678863" y="724758"/>
                    <a:pt x="1644894" y="758727"/>
                    <a:pt x="1602990" y="758727"/>
                  </a:cubicBezTo>
                  <a:lnTo>
                    <a:pt x="75873" y="758727"/>
                  </a:lnTo>
                  <a:cubicBezTo>
                    <a:pt x="33969" y="758727"/>
                    <a:pt x="0" y="724758"/>
                    <a:pt x="0" y="682854"/>
                  </a:cubicBezTo>
                  <a:lnTo>
                    <a:pt x="0" y="75873"/>
                  </a:lnTo>
                  <a:close/>
                </a:path>
              </a:pathLst>
            </a:custGeom>
            <a:ln>
              <a:noFill/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47622" tIns="41272" rIns="47622" bIns="4127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i="1" kern="1200" dirty="0" smtClean="0"/>
                <a:t>Enfish</a:t>
              </a:r>
              <a:r>
                <a:rPr lang="en-US" sz="1000" kern="1200" dirty="0" smtClean="0"/>
                <a:t> </a:t>
              </a:r>
              <a:br>
                <a:rPr lang="en-US" sz="1000" kern="1200" dirty="0" smtClean="0"/>
              </a:br>
              <a:r>
                <a:rPr lang="en-US" sz="1000" kern="1200" dirty="0" smtClean="0"/>
                <a:t>(self-referential data table) </a:t>
              </a:r>
              <a:br>
                <a:rPr lang="en-US" sz="1000" kern="1200" dirty="0" smtClean="0"/>
              </a:br>
              <a:r>
                <a:rPr lang="en-US" sz="1000" kern="1200" dirty="0" smtClean="0"/>
                <a:t>see May 19, 2016 Memo</a:t>
              </a:r>
            </a:p>
          </p:txBody>
        </p:sp>
        <p:sp>
          <p:nvSpPr>
            <p:cNvPr id="34" name="Freeform 33"/>
            <p:cNvSpPr/>
            <p:nvPr/>
          </p:nvSpPr>
          <p:spPr>
            <a:xfrm>
              <a:off x="741601" y="3791963"/>
              <a:ext cx="1678863" cy="758727"/>
            </a:xfrm>
            <a:custGeom>
              <a:avLst/>
              <a:gdLst>
                <a:gd name="connsiteX0" fmla="*/ 0 w 1678863"/>
                <a:gd name="connsiteY0" fmla="*/ 75873 h 758727"/>
                <a:gd name="connsiteX1" fmla="*/ 75873 w 1678863"/>
                <a:gd name="connsiteY1" fmla="*/ 0 h 758727"/>
                <a:gd name="connsiteX2" fmla="*/ 1602990 w 1678863"/>
                <a:gd name="connsiteY2" fmla="*/ 0 h 758727"/>
                <a:gd name="connsiteX3" fmla="*/ 1678863 w 1678863"/>
                <a:gd name="connsiteY3" fmla="*/ 75873 h 758727"/>
                <a:gd name="connsiteX4" fmla="*/ 1678863 w 1678863"/>
                <a:gd name="connsiteY4" fmla="*/ 682854 h 758727"/>
                <a:gd name="connsiteX5" fmla="*/ 1602990 w 1678863"/>
                <a:gd name="connsiteY5" fmla="*/ 758727 h 758727"/>
                <a:gd name="connsiteX6" fmla="*/ 75873 w 1678863"/>
                <a:gd name="connsiteY6" fmla="*/ 758727 h 758727"/>
                <a:gd name="connsiteX7" fmla="*/ 0 w 1678863"/>
                <a:gd name="connsiteY7" fmla="*/ 682854 h 758727"/>
                <a:gd name="connsiteX8" fmla="*/ 0 w 1678863"/>
                <a:gd name="connsiteY8" fmla="*/ 75873 h 758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78863" h="758727">
                  <a:moveTo>
                    <a:pt x="0" y="75873"/>
                  </a:moveTo>
                  <a:cubicBezTo>
                    <a:pt x="0" y="33969"/>
                    <a:pt x="33969" y="0"/>
                    <a:pt x="75873" y="0"/>
                  </a:cubicBezTo>
                  <a:lnTo>
                    <a:pt x="1602990" y="0"/>
                  </a:lnTo>
                  <a:cubicBezTo>
                    <a:pt x="1644894" y="0"/>
                    <a:pt x="1678863" y="33969"/>
                    <a:pt x="1678863" y="75873"/>
                  </a:cubicBezTo>
                  <a:lnTo>
                    <a:pt x="1678863" y="682854"/>
                  </a:lnTo>
                  <a:cubicBezTo>
                    <a:pt x="1678863" y="724758"/>
                    <a:pt x="1644894" y="758727"/>
                    <a:pt x="1602990" y="758727"/>
                  </a:cubicBezTo>
                  <a:lnTo>
                    <a:pt x="75873" y="758727"/>
                  </a:lnTo>
                  <a:cubicBezTo>
                    <a:pt x="33969" y="758727"/>
                    <a:pt x="0" y="724758"/>
                    <a:pt x="0" y="682854"/>
                  </a:cubicBezTo>
                  <a:lnTo>
                    <a:pt x="0" y="75873"/>
                  </a:lnTo>
                  <a:close/>
                </a:path>
              </a:pathLst>
            </a:custGeom>
            <a:ln>
              <a:noFill/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47622" tIns="41272" rIns="47622" bIns="4127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i="1" kern="1200" dirty="0" smtClean="0"/>
                <a:t>McRO</a:t>
              </a:r>
              <a:r>
                <a:rPr lang="en-US" sz="1000" kern="1200" dirty="0" smtClean="0"/>
                <a:t> </a:t>
              </a:r>
              <a:br>
                <a:rPr lang="en-US" sz="1000" kern="1200" dirty="0" smtClean="0"/>
              </a:br>
              <a:r>
                <a:rPr lang="en-US" sz="1000" kern="1200" dirty="0" smtClean="0"/>
                <a:t>(rules for lip sync and facial expression animation) </a:t>
              </a:r>
              <a:br>
                <a:rPr lang="en-US" sz="1000" kern="1200" dirty="0" smtClean="0"/>
              </a:br>
              <a:r>
                <a:rPr lang="en-US" sz="1000" kern="1200" dirty="0" smtClean="0"/>
                <a:t>see November 2016 Memo</a:t>
              </a:r>
            </a:p>
          </p:txBody>
        </p:sp>
        <p:sp>
          <p:nvSpPr>
            <p:cNvPr id="35" name="Freeform 34"/>
            <p:cNvSpPr/>
            <p:nvPr/>
          </p:nvSpPr>
          <p:spPr>
            <a:xfrm>
              <a:off x="2787716" y="882126"/>
              <a:ext cx="2098579" cy="3861995"/>
            </a:xfrm>
            <a:custGeom>
              <a:avLst/>
              <a:gdLst>
                <a:gd name="connsiteX0" fmla="*/ 0 w 2098579"/>
                <a:gd name="connsiteY0" fmla="*/ 209858 h 3861995"/>
                <a:gd name="connsiteX1" fmla="*/ 209858 w 2098579"/>
                <a:gd name="connsiteY1" fmla="*/ 0 h 3861995"/>
                <a:gd name="connsiteX2" fmla="*/ 1888721 w 2098579"/>
                <a:gd name="connsiteY2" fmla="*/ 0 h 3861995"/>
                <a:gd name="connsiteX3" fmla="*/ 2098579 w 2098579"/>
                <a:gd name="connsiteY3" fmla="*/ 209858 h 3861995"/>
                <a:gd name="connsiteX4" fmla="*/ 2098579 w 2098579"/>
                <a:gd name="connsiteY4" fmla="*/ 3652137 h 3861995"/>
                <a:gd name="connsiteX5" fmla="*/ 1888721 w 2098579"/>
                <a:gd name="connsiteY5" fmla="*/ 3861995 h 3861995"/>
                <a:gd name="connsiteX6" fmla="*/ 209858 w 2098579"/>
                <a:gd name="connsiteY6" fmla="*/ 3861995 h 3861995"/>
                <a:gd name="connsiteX7" fmla="*/ 0 w 2098579"/>
                <a:gd name="connsiteY7" fmla="*/ 3652137 h 3861995"/>
                <a:gd name="connsiteX8" fmla="*/ 0 w 2098579"/>
                <a:gd name="connsiteY8" fmla="*/ 209858 h 3861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98579" h="3861995">
                  <a:moveTo>
                    <a:pt x="0" y="209858"/>
                  </a:moveTo>
                  <a:cubicBezTo>
                    <a:pt x="0" y="93957"/>
                    <a:pt x="93957" y="0"/>
                    <a:pt x="209858" y="0"/>
                  </a:cubicBezTo>
                  <a:lnTo>
                    <a:pt x="1888721" y="0"/>
                  </a:lnTo>
                  <a:cubicBezTo>
                    <a:pt x="2004622" y="0"/>
                    <a:pt x="2098579" y="93957"/>
                    <a:pt x="2098579" y="209858"/>
                  </a:cubicBezTo>
                  <a:lnTo>
                    <a:pt x="2098579" y="3652137"/>
                  </a:lnTo>
                  <a:cubicBezTo>
                    <a:pt x="2098579" y="3768038"/>
                    <a:pt x="2004622" y="3861995"/>
                    <a:pt x="1888721" y="3861995"/>
                  </a:cubicBezTo>
                  <a:lnTo>
                    <a:pt x="209858" y="3861995"/>
                  </a:lnTo>
                  <a:cubicBezTo>
                    <a:pt x="93957" y="3861995"/>
                    <a:pt x="0" y="3768038"/>
                    <a:pt x="0" y="3652137"/>
                  </a:cubicBezTo>
                  <a:lnTo>
                    <a:pt x="0" y="209858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49530" rIns="49530" bIns="2752927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Claim is not directed to a </a:t>
              </a:r>
              <a:r>
                <a:rPr lang="en-US" sz="1200" b="1" i="1" kern="1200" dirty="0" smtClean="0"/>
                <a:t>law of nature</a:t>
              </a:r>
              <a:r>
                <a:rPr lang="en-US" sz="1200" kern="1200" dirty="0" smtClean="0"/>
                <a:t> or </a:t>
              </a:r>
              <a:r>
                <a:rPr lang="en-US" sz="1200" b="1" i="1" kern="1200" dirty="0" smtClean="0"/>
                <a:t>natural phenomenon</a:t>
              </a:r>
              <a:endParaRPr lang="en-US" sz="1200" b="1" i="1" kern="1200" dirty="0"/>
            </a:p>
          </p:txBody>
        </p:sp>
        <p:sp>
          <p:nvSpPr>
            <p:cNvPr id="36" name="Freeform 35"/>
            <p:cNvSpPr/>
            <p:nvPr/>
          </p:nvSpPr>
          <p:spPr>
            <a:xfrm>
              <a:off x="2997574" y="2041054"/>
              <a:ext cx="1678863" cy="758727"/>
            </a:xfrm>
            <a:custGeom>
              <a:avLst/>
              <a:gdLst>
                <a:gd name="connsiteX0" fmla="*/ 0 w 1678863"/>
                <a:gd name="connsiteY0" fmla="*/ 75873 h 758727"/>
                <a:gd name="connsiteX1" fmla="*/ 75873 w 1678863"/>
                <a:gd name="connsiteY1" fmla="*/ 0 h 758727"/>
                <a:gd name="connsiteX2" fmla="*/ 1602990 w 1678863"/>
                <a:gd name="connsiteY2" fmla="*/ 0 h 758727"/>
                <a:gd name="connsiteX3" fmla="*/ 1678863 w 1678863"/>
                <a:gd name="connsiteY3" fmla="*/ 75873 h 758727"/>
                <a:gd name="connsiteX4" fmla="*/ 1678863 w 1678863"/>
                <a:gd name="connsiteY4" fmla="*/ 682854 h 758727"/>
                <a:gd name="connsiteX5" fmla="*/ 1602990 w 1678863"/>
                <a:gd name="connsiteY5" fmla="*/ 758727 h 758727"/>
                <a:gd name="connsiteX6" fmla="*/ 75873 w 1678863"/>
                <a:gd name="connsiteY6" fmla="*/ 758727 h 758727"/>
                <a:gd name="connsiteX7" fmla="*/ 0 w 1678863"/>
                <a:gd name="connsiteY7" fmla="*/ 682854 h 758727"/>
                <a:gd name="connsiteX8" fmla="*/ 0 w 1678863"/>
                <a:gd name="connsiteY8" fmla="*/ 75873 h 758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78863" h="758727">
                  <a:moveTo>
                    <a:pt x="0" y="75873"/>
                  </a:moveTo>
                  <a:cubicBezTo>
                    <a:pt x="0" y="33969"/>
                    <a:pt x="33969" y="0"/>
                    <a:pt x="75873" y="0"/>
                  </a:cubicBezTo>
                  <a:lnTo>
                    <a:pt x="1602990" y="0"/>
                  </a:lnTo>
                  <a:cubicBezTo>
                    <a:pt x="1644894" y="0"/>
                    <a:pt x="1678863" y="33969"/>
                    <a:pt x="1678863" y="75873"/>
                  </a:cubicBezTo>
                  <a:lnTo>
                    <a:pt x="1678863" y="682854"/>
                  </a:lnTo>
                  <a:cubicBezTo>
                    <a:pt x="1678863" y="724758"/>
                    <a:pt x="1644894" y="758727"/>
                    <a:pt x="1602990" y="758727"/>
                  </a:cubicBezTo>
                  <a:lnTo>
                    <a:pt x="75873" y="758727"/>
                  </a:lnTo>
                  <a:cubicBezTo>
                    <a:pt x="33969" y="758727"/>
                    <a:pt x="0" y="724758"/>
                    <a:pt x="0" y="682854"/>
                  </a:cubicBezTo>
                  <a:lnTo>
                    <a:pt x="0" y="75873"/>
                  </a:lnTo>
                  <a:close/>
                </a:path>
              </a:pathLst>
            </a:custGeom>
            <a:ln>
              <a:noFill/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5">
                <a:hueOff val="0"/>
                <a:satOff val="0"/>
                <a:lumOff val="0"/>
                <a:alphaOff val="0"/>
              </a:schemeClr>
            </a:fillRef>
            <a:effectRef idx="1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47622" tIns="41272" rIns="47622" bIns="4127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i="1" kern="1200" dirty="0" smtClean="0"/>
                <a:t>Eibel Process </a:t>
              </a:r>
              <a:br>
                <a:rPr lang="en-US" sz="1000" i="1" kern="1200" dirty="0" smtClean="0"/>
              </a:br>
              <a:r>
                <a:rPr lang="en-US" sz="1000" kern="1200" dirty="0" smtClean="0"/>
                <a:t>(gravity-fed paper machine)</a:t>
              </a:r>
              <a:br>
                <a:rPr lang="en-US" sz="1000" kern="1200" dirty="0" smtClean="0"/>
              </a:br>
              <a:r>
                <a:rPr lang="en-US" sz="1000" kern="1200" dirty="0" smtClean="0"/>
                <a:t>see Example 32</a:t>
              </a:r>
            </a:p>
          </p:txBody>
        </p:sp>
        <p:sp>
          <p:nvSpPr>
            <p:cNvPr id="37" name="Freeform 36"/>
            <p:cNvSpPr/>
            <p:nvPr/>
          </p:nvSpPr>
          <p:spPr>
            <a:xfrm>
              <a:off x="2997574" y="2916509"/>
              <a:ext cx="1678863" cy="758727"/>
            </a:xfrm>
            <a:custGeom>
              <a:avLst/>
              <a:gdLst>
                <a:gd name="connsiteX0" fmla="*/ 0 w 1678863"/>
                <a:gd name="connsiteY0" fmla="*/ 75873 h 758727"/>
                <a:gd name="connsiteX1" fmla="*/ 75873 w 1678863"/>
                <a:gd name="connsiteY1" fmla="*/ 0 h 758727"/>
                <a:gd name="connsiteX2" fmla="*/ 1602990 w 1678863"/>
                <a:gd name="connsiteY2" fmla="*/ 0 h 758727"/>
                <a:gd name="connsiteX3" fmla="*/ 1678863 w 1678863"/>
                <a:gd name="connsiteY3" fmla="*/ 75873 h 758727"/>
                <a:gd name="connsiteX4" fmla="*/ 1678863 w 1678863"/>
                <a:gd name="connsiteY4" fmla="*/ 682854 h 758727"/>
                <a:gd name="connsiteX5" fmla="*/ 1602990 w 1678863"/>
                <a:gd name="connsiteY5" fmla="*/ 758727 h 758727"/>
                <a:gd name="connsiteX6" fmla="*/ 75873 w 1678863"/>
                <a:gd name="connsiteY6" fmla="*/ 758727 h 758727"/>
                <a:gd name="connsiteX7" fmla="*/ 0 w 1678863"/>
                <a:gd name="connsiteY7" fmla="*/ 682854 h 758727"/>
                <a:gd name="connsiteX8" fmla="*/ 0 w 1678863"/>
                <a:gd name="connsiteY8" fmla="*/ 75873 h 758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78863" h="758727">
                  <a:moveTo>
                    <a:pt x="0" y="75873"/>
                  </a:moveTo>
                  <a:cubicBezTo>
                    <a:pt x="0" y="33969"/>
                    <a:pt x="33969" y="0"/>
                    <a:pt x="75873" y="0"/>
                  </a:cubicBezTo>
                  <a:lnTo>
                    <a:pt x="1602990" y="0"/>
                  </a:lnTo>
                  <a:cubicBezTo>
                    <a:pt x="1644894" y="0"/>
                    <a:pt x="1678863" y="33969"/>
                    <a:pt x="1678863" y="75873"/>
                  </a:cubicBezTo>
                  <a:lnTo>
                    <a:pt x="1678863" y="682854"/>
                  </a:lnTo>
                  <a:cubicBezTo>
                    <a:pt x="1678863" y="724758"/>
                    <a:pt x="1644894" y="758727"/>
                    <a:pt x="1602990" y="758727"/>
                  </a:cubicBezTo>
                  <a:lnTo>
                    <a:pt x="75873" y="758727"/>
                  </a:lnTo>
                  <a:cubicBezTo>
                    <a:pt x="33969" y="758727"/>
                    <a:pt x="0" y="724758"/>
                    <a:pt x="0" y="682854"/>
                  </a:cubicBezTo>
                  <a:lnTo>
                    <a:pt x="0" y="75873"/>
                  </a:lnTo>
                  <a:close/>
                </a:path>
              </a:pathLst>
            </a:custGeom>
            <a:ln>
              <a:noFill/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6"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47622" tIns="41272" rIns="47622" bIns="4127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i="1" kern="1200" dirty="0" smtClean="0"/>
                <a:t>Rapid Lit. Mgmt. v. CellzDirect</a:t>
              </a:r>
              <a:br>
                <a:rPr lang="en-US" sz="1000" i="1" kern="1200" dirty="0" smtClean="0"/>
              </a:br>
              <a:r>
                <a:rPr lang="en-US" sz="1000" kern="1200" dirty="0" smtClean="0"/>
                <a:t>(method of cryopreserving liver cells)  </a:t>
              </a:r>
              <a:br>
                <a:rPr lang="en-US" sz="1000" kern="1200" dirty="0" smtClean="0"/>
              </a:br>
              <a:r>
                <a:rPr lang="en-US" sz="1000" kern="1200" dirty="0" smtClean="0"/>
                <a:t>see July 14, 2016 Memo</a:t>
              </a:r>
            </a:p>
          </p:txBody>
        </p:sp>
        <p:sp>
          <p:nvSpPr>
            <p:cNvPr id="38" name="Freeform 37"/>
            <p:cNvSpPr/>
            <p:nvPr/>
          </p:nvSpPr>
          <p:spPr>
            <a:xfrm>
              <a:off x="2997574" y="3791963"/>
              <a:ext cx="1678863" cy="758727"/>
            </a:xfrm>
            <a:custGeom>
              <a:avLst/>
              <a:gdLst>
                <a:gd name="connsiteX0" fmla="*/ 0 w 1678863"/>
                <a:gd name="connsiteY0" fmla="*/ 75873 h 758727"/>
                <a:gd name="connsiteX1" fmla="*/ 75873 w 1678863"/>
                <a:gd name="connsiteY1" fmla="*/ 0 h 758727"/>
                <a:gd name="connsiteX2" fmla="*/ 1602990 w 1678863"/>
                <a:gd name="connsiteY2" fmla="*/ 0 h 758727"/>
                <a:gd name="connsiteX3" fmla="*/ 1678863 w 1678863"/>
                <a:gd name="connsiteY3" fmla="*/ 75873 h 758727"/>
                <a:gd name="connsiteX4" fmla="*/ 1678863 w 1678863"/>
                <a:gd name="connsiteY4" fmla="*/ 682854 h 758727"/>
                <a:gd name="connsiteX5" fmla="*/ 1602990 w 1678863"/>
                <a:gd name="connsiteY5" fmla="*/ 758727 h 758727"/>
                <a:gd name="connsiteX6" fmla="*/ 75873 w 1678863"/>
                <a:gd name="connsiteY6" fmla="*/ 758727 h 758727"/>
                <a:gd name="connsiteX7" fmla="*/ 0 w 1678863"/>
                <a:gd name="connsiteY7" fmla="*/ 682854 h 758727"/>
                <a:gd name="connsiteX8" fmla="*/ 0 w 1678863"/>
                <a:gd name="connsiteY8" fmla="*/ 75873 h 758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78863" h="758727">
                  <a:moveTo>
                    <a:pt x="0" y="75873"/>
                  </a:moveTo>
                  <a:cubicBezTo>
                    <a:pt x="0" y="33969"/>
                    <a:pt x="33969" y="0"/>
                    <a:pt x="75873" y="0"/>
                  </a:cubicBezTo>
                  <a:lnTo>
                    <a:pt x="1602990" y="0"/>
                  </a:lnTo>
                  <a:cubicBezTo>
                    <a:pt x="1644894" y="0"/>
                    <a:pt x="1678863" y="33969"/>
                    <a:pt x="1678863" y="75873"/>
                  </a:cubicBezTo>
                  <a:lnTo>
                    <a:pt x="1678863" y="682854"/>
                  </a:lnTo>
                  <a:cubicBezTo>
                    <a:pt x="1678863" y="724758"/>
                    <a:pt x="1644894" y="758727"/>
                    <a:pt x="1602990" y="758727"/>
                  </a:cubicBezTo>
                  <a:lnTo>
                    <a:pt x="75873" y="758727"/>
                  </a:lnTo>
                  <a:cubicBezTo>
                    <a:pt x="33969" y="758727"/>
                    <a:pt x="0" y="724758"/>
                    <a:pt x="0" y="682854"/>
                  </a:cubicBezTo>
                  <a:lnTo>
                    <a:pt x="0" y="75873"/>
                  </a:lnTo>
                  <a:close/>
                </a:path>
              </a:pathLst>
            </a:custGeom>
            <a:ln>
              <a:noFill/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47622" tIns="41272" rIns="47622" bIns="41272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i="1" kern="1200" dirty="0" smtClean="0"/>
                <a:t>Tilghman</a:t>
              </a:r>
              <a:r>
                <a:rPr lang="en-US" sz="1000" kern="1200" dirty="0" smtClean="0"/>
                <a:t> </a:t>
              </a:r>
              <a:br>
                <a:rPr lang="en-US" sz="1000" kern="1200" dirty="0" smtClean="0"/>
              </a:br>
              <a:r>
                <a:rPr lang="en-US" sz="1000" kern="1200" dirty="0" smtClean="0"/>
                <a:t>(method of hydrolyzing fat)</a:t>
              </a:r>
              <a:br>
                <a:rPr lang="en-US" sz="1000" kern="1200" dirty="0" smtClean="0"/>
              </a:br>
              <a:r>
                <a:rPr lang="en-US" sz="1000" kern="1200" dirty="0" smtClean="0"/>
                <a:t>see Example 33</a:t>
              </a:r>
              <a:endParaRPr lang="en-US" sz="1000" kern="1200" dirty="0"/>
            </a:p>
          </p:txBody>
        </p:sp>
        <p:sp>
          <p:nvSpPr>
            <p:cNvPr id="39" name="Freeform 38"/>
            <p:cNvSpPr/>
            <p:nvPr/>
          </p:nvSpPr>
          <p:spPr>
            <a:xfrm>
              <a:off x="5043689" y="882126"/>
              <a:ext cx="2098579" cy="3861995"/>
            </a:xfrm>
            <a:custGeom>
              <a:avLst/>
              <a:gdLst>
                <a:gd name="connsiteX0" fmla="*/ 0 w 2098579"/>
                <a:gd name="connsiteY0" fmla="*/ 209858 h 3861995"/>
                <a:gd name="connsiteX1" fmla="*/ 209858 w 2098579"/>
                <a:gd name="connsiteY1" fmla="*/ 0 h 3861995"/>
                <a:gd name="connsiteX2" fmla="*/ 1888721 w 2098579"/>
                <a:gd name="connsiteY2" fmla="*/ 0 h 3861995"/>
                <a:gd name="connsiteX3" fmla="*/ 2098579 w 2098579"/>
                <a:gd name="connsiteY3" fmla="*/ 209858 h 3861995"/>
                <a:gd name="connsiteX4" fmla="*/ 2098579 w 2098579"/>
                <a:gd name="connsiteY4" fmla="*/ 3652137 h 3861995"/>
                <a:gd name="connsiteX5" fmla="*/ 1888721 w 2098579"/>
                <a:gd name="connsiteY5" fmla="*/ 3861995 h 3861995"/>
                <a:gd name="connsiteX6" fmla="*/ 209858 w 2098579"/>
                <a:gd name="connsiteY6" fmla="*/ 3861995 h 3861995"/>
                <a:gd name="connsiteX7" fmla="*/ 0 w 2098579"/>
                <a:gd name="connsiteY7" fmla="*/ 3652137 h 3861995"/>
                <a:gd name="connsiteX8" fmla="*/ 0 w 2098579"/>
                <a:gd name="connsiteY8" fmla="*/ 209858 h 3861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98579" h="3861995">
                  <a:moveTo>
                    <a:pt x="0" y="209858"/>
                  </a:moveTo>
                  <a:cubicBezTo>
                    <a:pt x="0" y="93957"/>
                    <a:pt x="93957" y="0"/>
                    <a:pt x="209858" y="0"/>
                  </a:cubicBezTo>
                  <a:lnTo>
                    <a:pt x="1888721" y="0"/>
                  </a:lnTo>
                  <a:cubicBezTo>
                    <a:pt x="2004622" y="0"/>
                    <a:pt x="2098579" y="93957"/>
                    <a:pt x="2098579" y="209858"/>
                  </a:cubicBezTo>
                  <a:lnTo>
                    <a:pt x="2098579" y="3652137"/>
                  </a:lnTo>
                  <a:cubicBezTo>
                    <a:pt x="2098579" y="3768038"/>
                    <a:pt x="2004622" y="3861995"/>
                    <a:pt x="1888721" y="3861995"/>
                  </a:cubicBezTo>
                  <a:lnTo>
                    <a:pt x="209858" y="3861995"/>
                  </a:lnTo>
                  <a:cubicBezTo>
                    <a:pt x="93957" y="3861995"/>
                    <a:pt x="0" y="3768038"/>
                    <a:pt x="0" y="3652137"/>
                  </a:cubicBezTo>
                  <a:lnTo>
                    <a:pt x="0" y="209858"/>
                  </a:lnTo>
                  <a:close/>
                </a:path>
              </a:pathLst>
            </a:custGeom>
            <a:noFill/>
            <a:ln>
              <a:noFill/>
            </a:ln>
          </p:spPr>
          <p:style>
            <a:lnRef idx="0">
              <a:schemeClr val="dk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9530" tIns="49530" rIns="49530" bIns="2752927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200" kern="1200" dirty="0" smtClean="0"/>
                <a:t>Claim is not directed to a </a:t>
              </a:r>
              <a:r>
                <a:rPr lang="en-US" sz="1200" b="1" i="1" kern="1200" dirty="0" smtClean="0"/>
                <a:t>product of nature </a:t>
              </a:r>
              <a:r>
                <a:rPr lang="en-US" sz="1200" b="1" kern="1200" dirty="0" smtClean="0"/>
                <a:t/>
              </a:r>
              <a:br>
                <a:rPr lang="en-US" sz="1200" b="1" kern="1200" dirty="0" smtClean="0"/>
              </a:br>
              <a:r>
                <a:rPr lang="en-US" sz="1200" kern="1200" dirty="0" smtClean="0"/>
                <a:t>(because the claimed nature-based product has markedly different characteristics)</a:t>
              </a:r>
              <a:endParaRPr lang="en-US" sz="1200" kern="1200" dirty="0"/>
            </a:p>
          </p:txBody>
        </p:sp>
        <p:sp>
          <p:nvSpPr>
            <p:cNvPr id="40" name="Freeform 39"/>
            <p:cNvSpPr/>
            <p:nvPr/>
          </p:nvSpPr>
          <p:spPr>
            <a:xfrm>
              <a:off x="5253547" y="2041855"/>
              <a:ext cx="1678863" cy="1164444"/>
            </a:xfrm>
            <a:custGeom>
              <a:avLst/>
              <a:gdLst>
                <a:gd name="connsiteX0" fmla="*/ 0 w 1678863"/>
                <a:gd name="connsiteY0" fmla="*/ 116444 h 1164444"/>
                <a:gd name="connsiteX1" fmla="*/ 116444 w 1678863"/>
                <a:gd name="connsiteY1" fmla="*/ 0 h 1164444"/>
                <a:gd name="connsiteX2" fmla="*/ 1562419 w 1678863"/>
                <a:gd name="connsiteY2" fmla="*/ 0 h 1164444"/>
                <a:gd name="connsiteX3" fmla="*/ 1678863 w 1678863"/>
                <a:gd name="connsiteY3" fmla="*/ 116444 h 1164444"/>
                <a:gd name="connsiteX4" fmla="*/ 1678863 w 1678863"/>
                <a:gd name="connsiteY4" fmla="*/ 1048000 h 1164444"/>
                <a:gd name="connsiteX5" fmla="*/ 1562419 w 1678863"/>
                <a:gd name="connsiteY5" fmla="*/ 1164444 h 1164444"/>
                <a:gd name="connsiteX6" fmla="*/ 116444 w 1678863"/>
                <a:gd name="connsiteY6" fmla="*/ 1164444 h 1164444"/>
                <a:gd name="connsiteX7" fmla="*/ 0 w 1678863"/>
                <a:gd name="connsiteY7" fmla="*/ 1048000 h 1164444"/>
                <a:gd name="connsiteX8" fmla="*/ 0 w 1678863"/>
                <a:gd name="connsiteY8" fmla="*/ 116444 h 1164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78863" h="1164444">
                  <a:moveTo>
                    <a:pt x="0" y="116444"/>
                  </a:moveTo>
                  <a:cubicBezTo>
                    <a:pt x="0" y="52134"/>
                    <a:pt x="52134" y="0"/>
                    <a:pt x="116444" y="0"/>
                  </a:cubicBezTo>
                  <a:lnTo>
                    <a:pt x="1562419" y="0"/>
                  </a:lnTo>
                  <a:cubicBezTo>
                    <a:pt x="1626729" y="0"/>
                    <a:pt x="1678863" y="52134"/>
                    <a:pt x="1678863" y="116444"/>
                  </a:cubicBezTo>
                  <a:lnTo>
                    <a:pt x="1678863" y="1048000"/>
                  </a:lnTo>
                  <a:cubicBezTo>
                    <a:pt x="1678863" y="1112310"/>
                    <a:pt x="1626729" y="1164444"/>
                    <a:pt x="1562419" y="1164444"/>
                  </a:cubicBezTo>
                  <a:lnTo>
                    <a:pt x="116444" y="1164444"/>
                  </a:lnTo>
                  <a:cubicBezTo>
                    <a:pt x="52134" y="1164444"/>
                    <a:pt x="0" y="1112310"/>
                    <a:pt x="0" y="1048000"/>
                  </a:cubicBezTo>
                  <a:lnTo>
                    <a:pt x="0" y="116444"/>
                  </a:lnTo>
                  <a:close/>
                </a:path>
              </a:pathLst>
            </a:custGeom>
            <a:ln>
              <a:noFill/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59505" tIns="53155" rIns="59505" bIns="53155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i="1" kern="1200" dirty="0" smtClean="0"/>
                <a:t>Chakrabarty</a:t>
              </a:r>
              <a:r>
                <a:rPr lang="en-US" sz="1000" kern="1200" dirty="0" smtClean="0"/>
                <a:t> </a:t>
              </a:r>
              <a:br>
                <a:rPr lang="en-US" sz="1000" kern="1200" dirty="0" smtClean="0"/>
              </a:br>
              <a:r>
                <a:rPr lang="en-US" sz="1000" kern="1200" dirty="0" smtClean="0"/>
                <a:t>(genetically modified bacterium) </a:t>
              </a:r>
              <a:br>
                <a:rPr lang="en-US" sz="1000" kern="1200" dirty="0" smtClean="0"/>
              </a:br>
              <a:r>
                <a:rPr lang="en-US" sz="1000" kern="1200" dirty="0" smtClean="0"/>
                <a:t>see Example 13 (NBP-5)</a:t>
              </a:r>
              <a:endParaRPr lang="en-US" sz="1000" kern="1200" dirty="0"/>
            </a:p>
          </p:txBody>
        </p:sp>
        <p:sp>
          <p:nvSpPr>
            <p:cNvPr id="41" name="Freeform 40"/>
            <p:cNvSpPr/>
            <p:nvPr/>
          </p:nvSpPr>
          <p:spPr>
            <a:xfrm>
              <a:off x="5253547" y="3385445"/>
              <a:ext cx="1678863" cy="1164444"/>
            </a:xfrm>
            <a:custGeom>
              <a:avLst/>
              <a:gdLst>
                <a:gd name="connsiteX0" fmla="*/ 0 w 1678863"/>
                <a:gd name="connsiteY0" fmla="*/ 116444 h 1164444"/>
                <a:gd name="connsiteX1" fmla="*/ 116444 w 1678863"/>
                <a:gd name="connsiteY1" fmla="*/ 0 h 1164444"/>
                <a:gd name="connsiteX2" fmla="*/ 1562419 w 1678863"/>
                <a:gd name="connsiteY2" fmla="*/ 0 h 1164444"/>
                <a:gd name="connsiteX3" fmla="*/ 1678863 w 1678863"/>
                <a:gd name="connsiteY3" fmla="*/ 116444 h 1164444"/>
                <a:gd name="connsiteX4" fmla="*/ 1678863 w 1678863"/>
                <a:gd name="connsiteY4" fmla="*/ 1048000 h 1164444"/>
                <a:gd name="connsiteX5" fmla="*/ 1562419 w 1678863"/>
                <a:gd name="connsiteY5" fmla="*/ 1164444 h 1164444"/>
                <a:gd name="connsiteX6" fmla="*/ 116444 w 1678863"/>
                <a:gd name="connsiteY6" fmla="*/ 1164444 h 1164444"/>
                <a:gd name="connsiteX7" fmla="*/ 0 w 1678863"/>
                <a:gd name="connsiteY7" fmla="*/ 1048000 h 1164444"/>
                <a:gd name="connsiteX8" fmla="*/ 0 w 1678863"/>
                <a:gd name="connsiteY8" fmla="*/ 116444 h 11644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78863" h="1164444">
                  <a:moveTo>
                    <a:pt x="0" y="116444"/>
                  </a:moveTo>
                  <a:cubicBezTo>
                    <a:pt x="0" y="52134"/>
                    <a:pt x="52134" y="0"/>
                    <a:pt x="116444" y="0"/>
                  </a:cubicBezTo>
                  <a:lnTo>
                    <a:pt x="1562419" y="0"/>
                  </a:lnTo>
                  <a:cubicBezTo>
                    <a:pt x="1626729" y="0"/>
                    <a:pt x="1678863" y="52134"/>
                    <a:pt x="1678863" y="116444"/>
                  </a:cubicBezTo>
                  <a:lnTo>
                    <a:pt x="1678863" y="1048000"/>
                  </a:lnTo>
                  <a:cubicBezTo>
                    <a:pt x="1678863" y="1112310"/>
                    <a:pt x="1626729" y="1164444"/>
                    <a:pt x="1562419" y="1164444"/>
                  </a:cubicBezTo>
                  <a:lnTo>
                    <a:pt x="116444" y="1164444"/>
                  </a:lnTo>
                  <a:cubicBezTo>
                    <a:pt x="52134" y="1164444"/>
                    <a:pt x="0" y="1112310"/>
                    <a:pt x="0" y="1048000"/>
                  </a:cubicBezTo>
                  <a:lnTo>
                    <a:pt x="0" y="116444"/>
                  </a:lnTo>
                  <a:close/>
                </a:path>
              </a:pathLst>
            </a:custGeom>
            <a:ln>
              <a:noFill/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59505" tIns="53155" rIns="59505" bIns="53155" numCol="1" spcCol="1270" anchor="ctr" anchorCtr="0">
              <a:noAutofit/>
            </a:bodyPr>
            <a:lstStyle/>
            <a:p>
              <a:pPr lvl="0" algn="ctr" defTabSz="444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i="1" kern="1200" dirty="0" smtClean="0"/>
                <a:t>Myriad</a:t>
              </a:r>
              <a:r>
                <a:rPr lang="en-US" sz="1000" kern="1200" dirty="0" smtClean="0"/>
                <a:t> </a:t>
              </a:r>
              <a:br>
                <a:rPr lang="en-US" sz="1000" kern="1200" dirty="0" smtClean="0"/>
              </a:br>
              <a:r>
                <a:rPr lang="en-US" sz="1000" kern="1200" dirty="0" smtClean="0"/>
                <a:t>(cDNA with modified nucleotide sequence) </a:t>
              </a:r>
              <a:br>
                <a:rPr lang="en-US" sz="1000" kern="1200" dirty="0" smtClean="0"/>
              </a:br>
              <a:r>
                <a:rPr lang="en-US" sz="1000" kern="1200" dirty="0" smtClean="0"/>
                <a:t>see Example 15 (NBP-7)</a:t>
              </a:r>
              <a:endParaRPr lang="en-US" sz="1000" kern="1200" dirty="0"/>
            </a:p>
          </p:txBody>
        </p:sp>
      </p:grpSp>
      <p:sp>
        <p:nvSpPr>
          <p:cNvPr id="5" name="Freeform 4"/>
          <p:cNvSpPr/>
          <p:nvPr/>
        </p:nvSpPr>
        <p:spPr>
          <a:xfrm>
            <a:off x="580129" y="5660952"/>
            <a:ext cx="6612141" cy="3766976"/>
          </a:xfrm>
          <a:custGeom>
            <a:avLst/>
            <a:gdLst>
              <a:gd name="connsiteX0" fmla="*/ 0 w 6612141"/>
              <a:gd name="connsiteY0" fmla="*/ 389068 h 3890682"/>
              <a:gd name="connsiteX1" fmla="*/ 389068 w 6612141"/>
              <a:gd name="connsiteY1" fmla="*/ 0 h 3890682"/>
              <a:gd name="connsiteX2" fmla="*/ 6223073 w 6612141"/>
              <a:gd name="connsiteY2" fmla="*/ 0 h 3890682"/>
              <a:gd name="connsiteX3" fmla="*/ 6612141 w 6612141"/>
              <a:gd name="connsiteY3" fmla="*/ 389068 h 3890682"/>
              <a:gd name="connsiteX4" fmla="*/ 6612141 w 6612141"/>
              <a:gd name="connsiteY4" fmla="*/ 3501614 h 3890682"/>
              <a:gd name="connsiteX5" fmla="*/ 6223073 w 6612141"/>
              <a:gd name="connsiteY5" fmla="*/ 3890682 h 3890682"/>
              <a:gd name="connsiteX6" fmla="*/ 389068 w 6612141"/>
              <a:gd name="connsiteY6" fmla="*/ 3890682 h 3890682"/>
              <a:gd name="connsiteX7" fmla="*/ 0 w 6612141"/>
              <a:gd name="connsiteY7" fmla="*/ 3501614 h 3890682"/>
              <a:gd name="connsiteX8" fmla="*/ 0 w 6612141"/>
              <a:gd name="connsiteY8" fmla="*/ 389068 h 38906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612141" h="3890682">
                <a:moveTo>
                  <a:pt x="0" y="389068"/>
                </a:moveTo>
                <a:cubicBezTo>
                  <a:pt x="0" y="174192"/>
                  <a:pt x="174192" y="0"/>
                  <a:pt x="389068" y="0"/>
                </a:cubicBezTo>
                <a:lnTo>
                  <a:pt x="6223073" y="0"/>
                </a:lnTo>
                <a:cubicBezTo>
                  <a:pt x="6437949" y="0"/>
                  <a:pt x="6612141" y="174192"/>
                  <a:pt x="6612141" y="389068"/>
                </a:cubicBezTo>
                <a:lnTo>
                  <a:pt x="6612141" y="3501614"/>
                </a:lnTo>
                <a:cubicBezTo>
                  <a:pt x="6612141" y="3716490"/>
                  <a:pt x="6437949" y="3890682"/>
                  <a:pt x="6223073" y="3890682"/>
                </a:cubicBezTo>
                <a:lnTo>
                  <a:pt x="389068" y="3890682"/>
                </a:lnTo>
                <a:cubicBezTo>
                  <a:pt x="174192" y="3890682"/>
                  <a:pt x="0" y="3716490"/>
                  <a:pt x="0" y="3501614"/>
                </a:cubicBezTo>
                <a:lnTo>
                  <a:pt x="0" y="389068"/>
                </a:lnTo>
                <a:close/>
              </a:path>
            </a:pathLst>
          </a:custGeom>
          <a:solidFill>
            <a:srgbClr val="F7E9E9"/>
          </a:solidFill>
          <a:ln>
            <a:solidFill>
              <a:srgbClr val="DD9F9F"/>
            </a:solidFill>
          </a:ln>
        </p:spPr>
        <p:style>
          <a:lnRef idx="0">
            <a:schemeClr val="dk1">
              <a:hueOff val="0"/>
              <a:satOff val="0"/>
              <a:lumOff val="0"/>
              <a:alphaOff val="0"/>
            </a:schemeClr>
          </a:lnRef>
          <a:fillRef idx="1">
            <a:schemeClr val="accent2">
              <a:tint val="40000"/>
              <a:hueOff val="0"/>
              <a:satOff val="0"/>
              <a:lumOff val="0"/>
              <a:alphaOff val="0"/>
            </a:schemeClr>
          </a:fillRef>
          <a:effectRef idx="1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0" tIns="76200" rIns="76200" bIns="292608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2000" kern="1200" dirty="0" smtClean="0"/>
              <a:t>Claims eligible in Step 2B</a:t>
            </a:r>
            <a:br>
              <a:rPr lang="en-US" sz="2000" kern="1200" dirty="0" smtClean="0"/>
            </a:br>
            <a:r>
              <a:rPr lang="en-US" sz="1200" kern="1200" dirty="0" smtClean="0"/>
              <a:t>(claim as a whole amounts to significantly more than the recited judicial exception, </a:t>
            </a:r>
            <a:br>
              <a:rPr lang="en-US" sz="1200" kern="1200" dirty="0" smtClean="0"/>
            </a:br>
            <a:r>
              <a:rPr lang="en-US" sz="1200" kern="1200" dirty="0" smtClean="0"/>
              <a:t>i.e., the claim recites an inventive concept)</a:t>
            </a:r>
            <a:endParaRPr lang="en-US" sz="1200" kern="1200" dirty="0"/>
          </a:p>
        </p:txBody>
      </p:sp>
      <p:sp>
        <p:nvSpPr>
          <p:cNvPr id="2" name="Rectangle 1"/>
          <p:cNvSpPr/>
          <p:nvPr/>
        </p:nvSpPr>
        <p:spPr>
          <a:xfrm>
            <a:off x="0" y="172127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2971800" algn="ctr"/>
                <a:tab pos="5943600" algn="r"/>
              </a:tabLst>
            </a:pP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December 2016: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Interim Eligibility </a:t>
            </a: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Guidance Quick Reference Sheet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Decisions Holding Claims Eligible</a:t>
            </a:r>
            <a:endParaRPr lang="en-US" sz="14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9569430"/>
            <a:ext cx="7772400" cy="535517"/>
          </a:xfrm>
        </p:spPr>
        <p:txBody>
          <a:bodyPr/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773875" y="6724485"/>
            <a:ext cx="1678863" cy="2509636"/>
            <a:chOff x="-3337115" y="3170402"/>
            <a:chExt cx="1678863" cy="2509636"/>
          </a:xfrm>
        </p:grpSpPr>
        <p:sp>
          <p:nvSpPr>
            <p:cNvPr id="28" name="Freeform 27"/>
            <p:cNvSpPr/>
            <p:nvPr/>
          </p:nvSpPr>
          <p:spPr>
            <a:xfrm>
              <a:off x="-3337115" y="3170402"/>
              <a:ext cx="1678863" cy="758727"/>
            </a:xfrm>
            <a:custGeom>
              <a:avLst/>
              <a:gdLst>
                <a:gd name="connsiteX0" fmla="*/ 0 w 1678863"/>
                <a:gd name="connsiteY0" fmla="*/ 75873 h 758727"/>
                <a:gd name="connsiteX1" fmla="*/ 75873 w 1678863"/>
                <a:gd name="connsiteY1" fmla="*/ 0 h 758727"/>
                <a:gd name="connsiteX2" fmla="*/ 1602990 w 1678863"/>
                <a:gd name="connsiteY2" fmla="*/ 0 h 758727"/>
                <a:gd name="connsiteX3" fmla="*/ 1678863 w 1678863"/>
                <a:gd name="connsiteY3" fmla="*/ 75873 h 758727"/>
                <a:gd name="connsiteX4" fmla="*/ 1678863 w 1678863"/>
                <a:gd name="connsiteY4" fmla="*/ 682854 h 758727"/>
                <a:gd name="connsiteX5" fmla="*/ 1602990 w 1678863"/>
                <a:gd name="connsiteY5" fmla="*/ 758727 h 758727"/>
                <a:gd name="connsiteX6" fmla="*/ 75873 w 1678863"/>
                <a:gd name="connsiteY6" fmla="*/ 758727 h 758727"/>
                <a:gd name="connsiteX7" fmla="*/ 0 w 1678863"/>
                <a:gd name="connsiteY7" fmla="*/ 682854 h 758727"/>
                <a:gd name="connsiteX8" fmla="*/ 0 w 1678863"/>
                <a:gd name="connsiteY8" fmla="*/ 75873 h 758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78863" h="758727">
                  <a:moveTo>
                    <a:pt x="0" y="75873"/>
                  </a:moveTo>
                  <a:cubicBezTo>
                    <a:pt x="0" y="33969"/>
                    <a:pt x="33969" y="0"/>
                    <a:pt x="75873" y="0"/>
                  </a:cubicBezTo>
                  <a:lnTo>
                    <a:pt x="1602990" y="0"/>
                  </a:lnTo>
                  <a:cubicBezTo>
                    <a:pt x="1644894" y="0"/>
                    <a:pt x="1678863" y="33969"/>
                    <a:pt x="1678863" y="75873"/>
                  </a:cubicBezTo>
                  <a:lnTo>
                    <a:pt x="1678863" y="682854"/>
                  </a:lnTo>
                  <a:cubicBezTo>
                    <a:pt x="1678863" y="724758"/>
                    <a:pt x="1644894" y="758727"/>
                    <a:pt x="1602990" y="758727"/>
                  </a:cubicBezTo>
                  <a:lnTo>
                    <a:pt x="75873" y="758727"/>
                  </a:lnTo>
                  <a:cubicBezTo>
                    <a:pt x="33969" y="758727"/>
                    <a:pt x="0" y="724758"/>
                    <a:pt x="0" y="682854"/>
                  </a:cubicBezTo>
                  <a:lnTo>
                    <a:pt x="0" y="75873"/>
                  </a:lnTo>
                  <a:close/>
                </a:path>
              </a:pathLst>
            </a:custGeom>
            <a:solidFill>
              <a:srgbClr val="A0B1DC"/>
            </a:solidFill>
            <a:ln>
              <a:solidFill>
                <a:schemeClr val="bg1">
                  <a:lumMod val="50000"/>
                </a:schemeClr>
              </a:solidFill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47622" tIns="41272" rIns="47622" bIns="41272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i="1" dirty="0">
                  <a:solidFill>
                    <a:schemeClr val="tx1"/>
                  </a:solidFill>
                </a:rPr>
                <a:t>Abele </a:t>
              </a:r>
              <a:br>
                <a:rPr lang="en-US" sz="1000" i="1" dirty="0">
                  <a:solidFill>
                    <a:schemeClr val="tx1"/>
                  </a:solidFill>
                </a:rPr>
              </a:br>
              <a:r>
                <a:rPr lang="en-US" sz="1000" dirty="0">
                  <a:solidFill>
                    <a:schemeClr val="tx1"/>
                  </a:solidFill>
                </a:rPr>
                <a:t>(tomographic scanning)</a:t>
              </a:r>
              <a:endParaRPr lang="en-US" sz="1000" dirty="0"/>
            </a:p>
          </p:txBody>
        </p:sp>
        <p:sp>
          <p:nvSpPr>
            <p:cNvPr id="29" name="Freeform 28"/>
            <p:cNvSpPr/>
            <p:nvPr/>
          </p:nvSpPr>
          <p:spPr>
            <a:xfrm>
              <a:off x="-3337115" y="4045857"/>
              <a:ext cx="1678863" cy="758727"/>
            </a:xfrm>
            <a:custGeom>
              <a:avLst/>
              <a:gdLst>
                <a:gd name="connsiteX0" fmla="*/ 0 w 1678863"/>
                <a:gd name="connsiteY0" fmla="*/ 75873 h 758727"/>
                <a:gd name="connsiteX1" fmla="*/ 75873 w 1678863"/>
                <a:gd name="connsiteY1" fmla="*/ 0 h 758727"/>
                <a:gd name="connsiteX2" fmla="*/ 1602990 w 1678863"/>
                <a:gd name="connsiteY2" fmla="*/ 0 h 758727"/>
                <a:gd name="connsiteX3" fmla="*/ 1678863 w 1678863"/>
                <a:gd name="connsiteY3" fmla="*/ 75873 h 758727"/>
                <a:gd name="connsiteX4" fmla="*/ 1678863 w 1678863"/>
                <a:gd name="connsiteY4" fmla="*/ 682854 h 758727"/>
                <a:gd name="connsiteX5" fmla="*/ 1602990 w 1678863"/>
                <a:gd name="connsiteY5" fmla="*/ 758727 h 758727"/>
                <a:gd name="connsiteX6" fmla="*/ 75873 w 1678863"/>
                <a:gd name="connsiteY6" fmla="*/ 758727 h 758727"/>
                <a:gd name="connsiteX7" fmla="*/ 0 w 1678863"/>
                <a:gd name="connsiteY7" fmla="*/ 682854 h 758727"/>
                <a:gd name="connsiteX8" fmla="*/ 0 w 1678863"/>
                <a:gd name="connsiteY8" fmla="*/ 75873 h 758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78863" h="758727">
                  <a:moveTo>
                    <a:pt x="0" y="75873"/>
                  </a:moveTo>
                  <a:cubicBezTo>
                    <a:pt x="0" y="33969"/>
                    <a:pt x="33969" y="0"/>
                    <a:pt x="75873" y="0"/>
                  </a:cubicBezTo>
                  <a:lnTo>
                    <a:pt x="1602990" y="0"/>
                  </a:lnTo>
                  <a:cubicBezTo>
                    <a:pt x="1644894" y="0"/>
                    <a:pt x="1678863" y="33969"/>
                    <a:pt x="1678863" y="75873"/>
                  </a:cubicBezTo>
                  <a:lnTo>
                    <a:pt x="1678863" y="682854"/>
                  </a:lnTo>
                  <a:cubicBezTo>
                    <a:pt x="1678863" y="724758"/>
                    <a:pt x="1644894" y="758727"/>
                    <a:pt x="1602990" y="758727"/>
                  </a:cubicBezTo>
                  <a:lnTo>
                    <a:pt x="75873" y="758727"/>
                  </a:lnTo>
                  <a:cubicBezTo>
                    <a:pt x="33969" y="758727"/>
                    <a:pt x="0" y="724758"/>
                    <a:pt x="0" y="682854"/>
                  </a:cubicBezTo>
                  <a:lnTo>
                    <a:pt x="0" y="75873"/>
                  </a:lnTo>
                  <a:close/>
                </a:path>
              </a:pathLst>
            </a:custGeom>
            <a:solidFill>
              <a:srgbClr val="A6CD93"/>
            </a:solidFill>
            <a:ln>
              <a:noFill/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47622" tIns="41272" rIns="47622" bIns="41272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i="1" dirty="0">
                  <a:solidFill>
                    <a:schemeClr val="tx1"/>
                  </a:solidFill>
                </a:rPr>
                <a:t>Amdocs</a:t>
              </a:r>
              <a:br>
                <a:rPr lang="en-US" sz="1000" i="1" dirty="0">
                  <a:solidFill>
                    <a:schemeClr val="tx1"/>
                  </a:solidFill>
                </a:rPr>
              </a:br>
              <a:r>
                <a:rPr lang="en-US" sz="1000" dirty="0">
                  <a:solidFill>
                    <a:schemeClr val="tx1"/>
                  </a:solidFill>
                </a:rPr>
                <a:t>(field enhancement in distributed network)</a:t>
              </a:r>
            </a:p>
          </p:txBody>
        </p:sp>
        <p:sp>
          <p:nvSpPr>
            <p:cNvPr id="43" name="Freeform 42"/>
            <p:cNvSpPr/>
            <p:nvPr/>
          </p:nvSpPr>
          <p:spPr>
            <a:xfrm>
              <a:off x="-3337115" y="4921311"/>
              <a:ext cx="1678863" cy="758727"/>
            </a:xfrm>
            <a:custGeom>
              <a:avLst/>
              <a:gdLst>
                <a:gd name="connsiteX0" fmla="*/ 0 w 1678863"/>
                <a:gd name="connsiteY0" fmla="*/ 75873 h 758727"/>
                <a:gd name="connsiteX1" fmla="*/ 75873 w 1678863"/>
                <a:gd name="connsiteY1" fmla="*/ 0 h 758727"/>
                <a:gd name="connsiteX2" fmla="*/ 1602990 w 1678863"/>
                <a:gd name="connsiteY2" fmla="*/ 0 h 758727"/>
                <a:gd name="connsiteX3" fmla="*/ 1678863 w 1678863"/>
                <a:gd name="connsiteY3" fmla="*/ 75873 h 758727"/>
                <a:gd name="connsiteX4" fmla="*/ 1678863 w 1678863"/>
                <a:gd name="connsiteY4" fmla="*/ 682854 h 758727"/>
                <a:gd name="connsiteX5" fmla="*/ 1602990 w 1678863"/>
                <a:gd name="connsiteY5" fmla="*/ 758727 h 758727"/>
                <a:gd name="connsiteX6" fmla="*/ 75873 w 1678863"/>
                <a:gd name="connsiteY6" fmla="*/ 758727 h 758727"/>
                <a:gd name="connsiteX7" fmla="*/ 0 w 1678863"/>
                <a:gd name="connsiteY7" fmla="*/ 682854 h 758727"/>
                <a:gd name="connsiteX8" fmla="*/ 0 w 1678863"/>
                <a:gd name="connsiteY8" fmla="*/ 75873 h 758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78863" h="758727">
                  <a:moveTo>
                    <a:pt x="0" y="75873"/>
                  </a:moveTo>
                  <a:cubicBezTo>
                    <a:pt x="0" y="33969"/>
                    <a:pt x="33969" y="0"/>
                    <a:pt x="75873" y="0"/>
                  </a:cubicBezTo>
                  <a:lnTo>
                    <a:pt x="1602990" y="0"/>
                  </a:lnTo>
                  <a:cubicBezTo>
                    <a:pt x="1644894" y="0"/>
                    <a:pt x="1678863" y="33969"/>
                    <a:pt x="1678863" y="75873"/>
                  </a:cubicBezTo>
                  <a:lnTo>
                    <a:pt x="1678863" y="682854"/>
                  </a:lnTo>
                  <a:cubicBezTo>
                    <a:pt x="1678863" y="724758"/>
                    <a:pt x="1644894" y="758727"/>
                    <a:pt x="1602990" y="758727"/>
                  </a:cubicBezTo>
                  <a:lnTo>
                    <a:pt x="75873" y="758727"/>
                  </a:lnTo>
                  <a:cubicBezTo>
                    <a:pt x="33969" y="758727"/>
                    <a:pt x="0" y="724758"/>
                    <a:pt x="0" y="682854"/>
                  </a:cubicBezTo>
                  <a:lnTo>
                    <a:pt x="0" y="75873"/>
                  </a:lnTo>
                  <a:close/>
                </a:path>
              </a:pathLst>
            </a:custGeom>
            <a:solidFill>
              <a:srgbClr val="F6AD8E"/>
            </a:solidFill>
            <a:ln>
              <a:noFill/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47622" tIns="41272" rIns="47622" bIns="41272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i="1" dirty="0">
                  <a:solidFill>
                    <a:schemeClr val="tx1"/>
                  </a:solidFill>
                </a:rPr>
                <a:t>BASCOM</a:t>
              </a:r>
              <a:r>
                <a:rPr lang="en-US" sz="1000" dirty="0">
                  <a:solidFill>
                    <a:schemeClr val="tx1"/>
                  </a:solidFill>
                </a:rPr>
                <a:t/>
              </a:r>
              <a:br>
                <a:rPr lang="en-US" sz="1000" dirty="0">
                  <a:solidFill>
                    <a:schemeClr val="tx1"/>
                  </a:solidFill>
                </a:rPr>
              </a:br>
              <a:r>
                <a:rPr lang="en-US" sz="1000" dirty="0" smtClean="0">
                  <a:solidFill>
                    <a:schemeClr val="tx1"/>
                  </a:solidFill>
                </a:rPr>
                <a:t>(filtering </a:t>
              </a:r>
              <a:r>
                <a:rPr lang="en-US" sz="1000" dirty="0">
                  <a:solidFill>
                    <a:schemeClr val="tx1"/>
                  </a:solidFill>
                </a:rPr>
                <a:t>Internet content) </a:t>
              </a:r>
              <a:br>
                <a:rPr lang="en-US" sz="1000" dirty="0">
                  <a:solidFill>
                    <a:schemeClr val="tx1"/>
                  </a:solidFill>
                </a:rPr>
              </a:br>
              <a:r>
                <a:rPr lang="en-US" sz="1000" dirty="0">
                  <a:solidFill>
                    <a:schemeClr val="tx1"/>
                  </a:solidFill>
                </a:rPr>
                <a:t>see November 2016 Memo &amp; Example 34</a:t>
              </a: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3029039" y="6724485"/>
            <a:ext cx="1678863" cy="2509636"/>
            <a:chOff x="-3337115" y="3170402"/>
            <a:chExt cx="1678863" cy="2509636"/>
          </a:xfrm>
        </p:grpSpPr>
        <p:sp>
          <p:nvSpPr>
            <p:cNvPr id="45" name="Freeform 44"/>
            <p:cNvSpPr/>
            <p:nvPr/>
          </p:nvSpPr>
          <p:spPr>
            <a:xfrm>
              <a:off x="-3337115" y="3170402"/>
              <a:ext cx="1678863" cy="758727"/>
            </a:xfrm>
            <a:custGeom>
              <a:avLst/>
              <a:gdLst>
                <a:gd name="connsiteX0" fmla="*/ 0 w 1678863"/>
                <a:gd name="connsiteY0" fmla="*/ 75873 h 758727"/>
                <a:gd name="connsiteX1" fmla="*/ 75873 w 1678863"/>
                <a:gd name="connsiteY1" fmla="*/ 0 h 758727"/>
                <a:gd name="connsiteX2" fmla="*/ 1602990 w 1678863"/>
                <a:gd name="connsiteY2" fmla="*/ 0 h 758727"/>
                <a:gd name="connsiteX3" fmla="*/ 1678863 w 1678863"/>
                <a:gd name="connsiteY3" fmla="*/ 75873 h 758727"/>
                <a:gd name="connsiteX4" fmla="*/ 1678863 w 1678863"/>
                <a:gd name="connsiteY4" fmla="*/ 682854 h 758727"/>
                <a:gd name="connsiteX5" fmla="*/ 1602990 w 1678863"/>
                <a:gd name="connsiteY5" fmla="*/ 758727 h 758727"/>
                <a:gd name="connsiteX6" fmla="*/ 75873 w 1678863"/>
                <a:gd name="connsiteY6" fmla="*/ 758727 h 758727"/>
                <a:gd name="connsiteX7" fmla="*/ 0 w 1678863"/>
                <a:gd name="connsiteY7" fmla="*/ 682854 h 758727"/>
                <a:gd name="connsiteX8" fmla="*/ 0 w 1678863"/>
                <a:gd name="connsiteY8" fmla="*/ 75873 h 758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78863" h="758727">
                  <a:moveTo>
                    <a:pt x="0" y="75873"/>
                  </a:moveTo>
                  <a:cubicBezTo>
                    <a:pt x="0" y="33969"/>
                    <a:pt x="33969" y="0"/>
                    <a:pt x="75873" y="0"/>
                  </a:cubicBezTo>
                  <a:lnTo>
                    <a:pt x="1602990" y="0"/>
                  </a:lnTo>
                  <a:cubicBezTo>
                    <a:pt x="1644894" y="0"/>
                    <a:pt x="1678863" y="33969"/>
                    <a:pt x="1678863" y="75873"/>
                  </a:cubicBezTo>
                  <a:lnTo>
                    <a:pt x="1678863" y="682854"/>
                  </a:lnTo>
                  <a:cubicBezTo>
                    <a:pt x="1678863" y="724758"/>
                    <a:pt x="1644894" y="758727"/>
                    <a:pt x="1602990" y="758727"/>
                  </a:cubicBezTo>
                  <a:lnTo>
                    <a:pt x="75873" y="758727"/>
                  </a:lnTo>
                  <a:cubicBezTo>
                    <a:pt x="33969" y="758727"/>
                    <a:pt x="0" y="724758"/>
                    <a:pt x="0" y="682854"/>
                  </a:cubicBezTo>
                  <a:lnTo>
                    <a:pt x="0" y="75873"/>
                  </a:lnTo>
                  <a:close/>
                </a:path>
              </a:pathLst>
            </a:custGeom>
            <a:solidFill>
              <a:srgbClr val="CECECE"/>
            </a:solidFill>
            <a:ln>
              <a:solidFill>
                <a:schemeClr val="bg1">
                  <a:lumMod val="50000"/>
                </a:schemeClr>
              </a:solidFill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47622" tIns="41272" rIns="47622" bIns="41272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i="1" dirty="0">
                  <a:solidFill>
                    <a:schemeClr val="tx1"/>
                  </a:solidFill>
                </a:rPr>
                <a:t>Classen</a:t>
              </a:r>
              <a:r>
                <a:rPr lang="en-US" sz="1000" dirty="0">
                  <a:solidFill>
                    <a:schemeClr val="tx1"/>
                  </a:solidFill>
                </a:rPr>
                <a:t> </a:t>
              </a:r>
              <a:br>
                <a:rPr lang="en-US" sz="1000" dirty="0">
                  <a:solidFill>
                    <a:schemeClr val="tx1"/>
                  </a:solidFill>
                </a:rPr>
              </a:br>
              <a:r>
                <a:rPr lang="en-US" sz="1000" dirty="0">
                  <a:solidFill>
                    <a:schemeClr val="tx1"/>
                  </a:solidFill>
                </a:rPr>
                <a:t>(processing data about vaccination schedules &amp; then vaccinating)</a:t>
              </a:r>
            </a:p>
          </p:txBody>
        </p:sp>
        <p:sp>
          <p:nvSpPr>
            <p:cNvPr id="46" name="Freeform 45"/>
            <p:cNvSpPr/>
            <p:nvPr/>
          </p:nvSpPr>
          <p:spPr>
            <a:xfrm>
              <a:off x="-3337115" y="4045857"/>
              <a:ext cx="1678863" cy="758727"/>
            </a:xfrm>
            <a:custGeom>
              <a:avLst/>
              <a:gdLst>
                <a:gd name="connsiteX0" fmla="*/ 0 w 1678863"/>
                <a:gd name="connsiteY0" fmla="*/ 75873 h 758727"/>
                <a:gd name="connsiteX1" fmla="*/ 75873 w 1678863"/>
                <a:gd name="connsiteY1" fmla="*/ 0 h 758727"/>
                <a:gd name="connsiteX2" fmla="*/ 1602990 w 1678863"/>
                <a:gd name="connsiteY2" fmla="*/ 0 h 758727"/>
                <a:gd name="connsiteX3" fmla="*/ 1678863 w 1678863"/>
                <a:gd name="connsiteY3" fmla="*/ 75873 h 758727"/>
                <a:gd name="connsiteX4" fmla="*/ 1678863 w 1678863"/>
                <a:gd name="connsiteY4" fmla="*/ 682854 h 758727"/>
                <a:gd name="connsiteX5" fmla="*/ 1602990 w 1678863"/>
                <a:gd name="connsiteY5" fmla="*/ 758727 h 758727"/>
                <a:gd name="connsiteX6" fmla="*/ 75873 w 1678863"/>
                <a:gd name="connsiteY6" fmla="*/ 758727 h 758727"/>
                <a:gd name="connsiteX7" fmla="*/ 0 w 1678863"/>
                <a:gd name="connsiteY7" fmla="*/ 682854 h 758727"/>
                <a:gd name="connsiteX8" fmla="*/ 0 w 1678863"/>
                <a:gd name="connsiteY8" fmla="*/ 75873 h 758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78863" h="758727">
                  <a:moveTo>
                    <a:pt x="0" y="75873"/>
                  </a:moveTo>
                  <a:cubicBezTo>
                    <a:pt x="0" y="33969"/>
                    <a:pt x="33969" y="0"/>
                    <a:pt x="75873" y="0"/>
                  </a:cubicBezTo>
                  <a:lnTo>
                    <a:pt x="1602990" y="0"/>
                  </a:lnTo>
                  <a:cubicBezTo>
                    <a:pt x="1644894" y="0"/>
                    <a:pt x="1678863" y="33969"/>
                    <a:pt x="1678863" y="75873"/>
                  </a:cubicBezTo>
                  <a:lnTo>
                    <a:pt x="1678863" y="682854"/>
                  </a:lnTo>
                  <a:cubicBezTo>
                    <a:pt x="1678863" y="724758"/>
                    <a:pt x="1644894" y="758727"/>
                    <a:pt x="1602990" y="758727"/>
                  </a:cubicBezTo>
                  <a:lnTo>
                    <a:pt x="75873" y="758727"/>
                  </a:lnTo>
                  <a:cubicBezTo>
                    <a:pt x="33969" y="758727"/>
                    <a:pt x="0" y="724758"/>
                    <a:pt x="0" y="682854"/>
                  </a:cubicBezTo>
                  <a:lnTo>
                    <a:pt x="0" y="75873"/>
                  </a:lnTo>
                  <a:close/>
                </a:path>
              </a:pathLst>
            </a:custGeom>
            <a:solidFill>
              <a:srgbClr val="FFD78B"/>
            </a:solidFill>
            <a:ln>
              <a:noFill/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47622" tIns="41272" rIns="47622" bIns="41272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i="1" dirty="0">
                  <a:solidFill>
                    <a:schemeClr val="tx1"/>
                  </a:solidFill>
                </a:rPr>
                <a:t>Diehr </a:t>
              </a:r>
              <a:br>
                <a:rPr lang="en-US" sz="1000" i="1" dirty="0">
                  <a:solidFill>
                    <a:schemeClr val="tx1"/>
                  </a:solidFill>
                </a:rPr>
              </a:br>
              <a:r>
                <a:rPr lang="en-US" sz="1000" dirty="0">
                  <a:solidFill>
                    <a:schemeClr val="tx1"/>
                  </a:solidFill>
                </a:rPr>
                <a:t>(rubber manufacturing) </a:t>
              </a:r>
              <a:br>
                <a:rPr lang="en-US" sz="1000" dirty="0">
                  <a:solidFill>
                    <a:schemeClr val="tx1"/>
                  </a:solidFill>
                </a:rPr>
              </a:br>
              <a:r>
                <a:rPr lang="en-US" sz="1000" dirty="0">
                  <a:solidFill>
                    <a:schemeClr val="tx1"/>
                  </a:solidFill>
                </a:rPr>
                <a:t>see Example 25</a:t>
              </a:r>
            </a:p>
          </p:txBody>
        </p:sp>
        <p:sp>
          <p:nvSpPr>
            <p:cNvPr id="47" name="Freeform 46"/>
            <p:cNvSpPr/>
            <p:nvPr/>
          </p:nvSpPr>
          <p:spPr>
            <a:xfrm>
              <a:off x="-3337115" y="4921311"/>
              <a:ext cx="1678863" cy="758727"/>
            </a:xfrm>
            <a:custGeom>
              <a:avLst/>
              <a:gdLst>
                <a:gd name="connsiteX0" fmla="*/ 0 w 1678863"/>
                <a:gd name="connsiteY0" fmla="*/ 75873 h 758727"/>
                <a:gd name="connsiteX1" fmla="*/ 75873 w 1678863"/>
                <a:gd name="connsiteY1" fmla="*/ 0 h 758727"/>
                <a:gd name="connsiteX2" fmla="*/ 1602990 w 1678863"/>
                <a:gd name="connsiteY2" fmla="*/ 0 h 758727"/>
                <a:gd name="connsiteX3" fmla="*/ 1678863 w 1678863"/>
                <a:gd name="connsiteY3" fmla="*/ 75873 h 758727"/>
                <a:gd name="connsiteX4" fmla="*/ 1678863 w 1678863"/>
                <a:gd name="connsiteY4" fmla="*/ 682854 h 758727"/>
                <a:gd name="connsiteX5" fmla="*/ 1602990 w 1678863"/>
                <a:gd name="connsiteY5" fmla="*/ 758727 h 758727"/>
                <a:gd name="connsiteX6" fmla="*/ 75873 w 1678863"/>
                <a:gd name="connsiteY6" fmla="*/ 758727 h 758727"/>
                <a:gd name="connsiteX7" fmla="*/ 0 w 1678863"/>
                <a:gd name="connsiteY7" fmla="*/ 682854 h 758727"/>
                <a:gd name="connsiteX8" fmla="*/ 0 w 1678863"/>
                <a:gd name="connsiteY8" fmla="*/ 75873 h 758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78863" h="758727">
                  <a:moveTo>
                    <a:pt x="0" y="75873"/>
                  </a:moveTo>
                  <a:cubicBezTo>
                    <a:pt x="0" y="33969"/>
                    <a:pt x="33969" y="0"/>
                    <a:pt x="75873" y="0"/>
                  </a:cubicBezTo>
                  <a:lnTo>
                    <a:pt x="1602990" y="0"/>
                  </a:lnTo>
                  <a:cubicBezTo>
                    <a:pt x="1644894" y="0"/>
                    <a:pt x="1678863" y="33969"/>
                    <a:pt x="1678863" y="75873"/>
                  </a:cubicBezTo>
                  <a:lnTo>
                    <a:pt x="1678863" y="682854"/>
                  </a:lnTo>
                  <a:cubicBezTo>
                    <a:pt x="1678863" y="724758"/>
                    <a:pt x="1644894" y="758727"/>
                    <a:pt x="1602990" y="758727"/>
                  </a:cubicBezTo>
                  <a:lnTo>
                    <a:pt x="75873" y="758727"/>
                  </a:lnTo>
                  <a:cubicBezTo>
                    <a:pt x="33969" y="758727"/>
                    <a:pt x="0" y="724758"/>
                    <a:pt x="0" y="682854"/>
                  </a:cubicBezTo>
                  <a:lnTo>
                    <a:pt x="0" y="75873"/>
                  </a:lnTo>
                  <a:close/>
                </a:path>
              </a:pathLst>
            </a:custGeom>
            <a:solidFill>
              <a:srgbClr val="A0B1DC"/>
            </a:solidFill>
            <a:ln>
              <a:noFill/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47622" tIns="41272" rIns="47622" bIns="41272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i="1" dirty="0">
                  <a:solidFill>
                    <a:schemeClr val="tx1"/>
                  </a:solidFill>
                </a:rPr>
                <a:t>Mackay Radio </a:t>
              </a:r>
              <a:br>
                <a:rPr lang="en-US" sz="1000" i="1" dirty="0">
                  <a:solidFill>
                    <a:schemeClr val="tx1"/>
                  </a:solidFill>
                </a:rPr>
              </a:br>
              <a:r>
                <a:rPr lang="en-US" sz="1000" dirty="0">
                  <a:solidFill>
                    <a:schemeClr val="tx1"/>
                  </a:solidFill>
                </a:rPr>
                <a:t>(antenna)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285821" y="6724485"/>
            <a:ext cx="1678863" cy="2509636"/>
            <a:chOff x="-3337115" y="3170402"/>
            <a:chExt cx="1678863" cy="2509636"/>
          </a:xfrm>
        </p:grpSpPr>
        <p:sp>
          <p:nvSpPr>
            <p:cNvPr id="49" name="Freeform 48"/>
            <p:cNvSpPr/>
            <p:nvPr/>
          </p:nvSpPr>
          <p:spPr>
            <a:xfrm>
              <a:off x="-3337115" y="3170402"/>
              <a:ext cx="1678863" cy="758727"/>
            </a:xfrm>
            <a:custGeom>
              <a:avLst/>
              <a:gdLst>
                <a:gd name="connsiteX0" fmla="*/ 0 w 1678863"/>
                <a:gd name="connsiteY0" fmla="*/ 75873 h 758727"/>
                <a:gd name="connsiteX1" fmla="*/ 75873 w 1678863"/>
                <a:gd name="connsiteY1" fmla="*/ 0 h 758727"/>
                <a:gd name="connsiteX2" fmla="*/ 1602990 w 1678863"/>
                <a:gd name="connsiteY2" fmla="*/ 0 h 758727"/>
                <a:gd name="connsiteX3" fmla="*/ 1678863 w 1678863"/>
                <a:gd name="connsiteY3" fmla="*/ 75873 h 758727"/>
                <a:gd name="connsiteX4" fmla="*/ 1678863 w 1678863"/>
                <a:gd name="connsiteY4" fmla="*/ 682854 h 758727"/>
                <a:gd name="connsiteX5" fmla="*/ 1602990 w 1678863"/>
                <a:gd name="connsiteY5" fmla="*/ 758727 h 758727"/>
                <a:gd name="connsiteX6" fmla="*/ 75873 w 1678863"/>
                <a:gd name="connsiteY6" fmla="*/ 758727 h 758727"/>
                <a:gd name="connsiteX7" fmla="*/ 0 w 1678863"/>
                <a:gd name="connsiteY7" fmla="*/ 682854 h 758727"/>
                <a:gd name="connsiteX8" fmla="*/ 0 w 1678863"/>
                <a:gd name="connsiteY8" fmla="*/ 75873 h 758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78863" h="758727">
                  <a:moveTo>
                    <a:pt x="0" y="75873"/>
                  </a:moveTo>
                  <a:cubicBezTo>
                    <a:pt x="0" y="33969"/>
                    <a:pt x="33969" y="0"/>
                    <a:pt x="75873" y="0"/>
                  </a:cubicBezTo>
                  <a:lnTo>
                    <a:pt x="1602990" y="0"/>
                  </a:lnTo>
                  <a:cubicBezTo>
                    <a:pt x="1644894" y="0"/>
                    <a:pt x="1678863" y="33969"/>
                    <a:pt x="1678863" y="75873"/>
                  </a:cubicBezTo>
                  <a:lnTo>
                    <a:pt x="1678863" y="682854"/>
                  </a:lnTo>
                  <a:cubicBezTo>
                    <a:pt x="1678863" y="724758"/>
                    <a:pt x="1644894" y="758727"/>
                    <a:pt x="1602990" y="758727"/>
                  </a:cubicBezTo>
                  <a:lnTo>
                    <a:pt x="75873" y="758727"/>
                  </a:lnTo>
                  <a:cubicBezTo>
                    <a:pt x="33969" y="758727"/>
                    <a:pt x="0" y="724758"/>
                    <a:pt x="0" y="682854"/>
                  </a:cubicBezTo>
                  <a:lnTo>
                    <a:pt x="0" y="75873"/>
                  </a:lnTo>
                  <a:close/>
                </a:path>
              </a:pathLst>
            </a:custGeom>
            <a:solidFill>
              <a:srgbClr val="A6CD93"/>
            </a:solidFill>
            <a:ln>
              <a:solidFill>
                <a:schemeClr val="bg1">
                  <a:lumMod val="50000"/>
                </a:schemeClr>
              </a:solidFill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2">
                <a:hueOff val="0"/>
                <a:satOff val="0"/>
                <a:lumOff val="0"/>
                <a:alphaOff val="0"/>
              </a:schemeClr>
            </a:fillRef>
            <a:effectRef idx="1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47622" tIns="41272" rIns="47622" bIns="41272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i="1" dirty="0">
                  <a:solidFill>
                    <a:schemeClr val="tx1"/>
                  </a:solidFill>
                </a:rPr>
                <a:t>Myriad CAFC </a:t>
              </a:r>
              <a:br>
                <a:rPr lang="en-US" sz="1000" i="1" dirty="0">
                  <a:solidFill>
                    <a:schemeClr val="tx1"/>
                  </a:solidFill>
                </a:rPr>
              </a:br>
              <a:r>
                <a:rPr lang="en-US" sz="1000" dirty="0">
                  <a:solidFill>
                    <a:schemeClr val="tx1"/>
                  </a:solidFill>
                </a:rPr>
                <a:t>(screening method using transformed cells)</a:t>
              </a:r>
            </a:p>
          </p:txBody>
        </p:sp>
        <p:sp>
          <p:nvSpPr>
            <p:cNvPr id="50" name="Freeform 49"/>
            <p:cNvSpPr/>
            <p:nvPr/>
          </p:nvSpPr>
          <p:spPr>
            <a:xfrm>
              <a:off x="-3337115" y="4045857"/>
              <a:ext cx="1678863" cy="758727"/>
            </a:xfrm>
            <a:custGeom>
              <a:avLst/>
              <a:gdLst>
                <a:gd name="connsiteX0" fmla="*/ 0 w 1678863"/>
                <a:gd name="connsiteY0" fmla="*/ 75873 h 758727"/>
                <a:gd name="connsiteX1" fmla="*/ 75873 w 1678863"/>
                <a:gd name="connsiteY1" fmla="*/ 0 h 758727"/>
                <a:gd name="connsiteX2" fmla="*/ 1602990 w 1678863"/>
                <a:gd name="connsiteY2" fmla="*/ 0 h 758727"/>
                <a:gd name="connsiteX3" fmla="*/ 1678863 w 1678863"/>
                <a:gd name="connsiteY3" fmla="*/ 75873 h 758727"/>
                <a:gd name="connsiteX4" fmla="*/ 1678863 w 1678863"/>
                <a:gd name="connsiteY4" fmla="*/ 682854 h 758727"/>
                <a:gd name="connsiteX5" fmla="*/ 1602990 w 1678863"/>
                <a:gd name="connsiteY5" fmla="*/ 758727 h 758727"/>
                <a:gd name="connsiteX6" fmla="*/ 75873 w 1678863"/>
                <a:gd name="connsiteY6" fmla="*/ 758727 h 758727"/>
                <a:gd name="connsiteX7" fmla="*/ 0 w 1678863"/>
                <a:gd name="connsiteY7" fmla="*/ 682854 h 758727"/>
                <a:gd name="connsiteX8" fmla="*/ 0 w 1678863"/>
                <a:gd name="connsiteY8" fmla="*/ 75873 h 758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78863" h="758727">
                  <a:moveTo>
                    <a:pt x="0" y="75873"/>
                  </a:moveTo>
                  <a:cubicBezTo>
                    <a:pt x="0" y="33969"/>
                    <a:pt x="33969" y="0"/>
                    <a:pt x="75873" y="0"/>
                  </a:cubicBezTo>
                  <a:lnTo>
                    <a:pt x="1602990" y="0"/>
                  </a:lnTo>
                  <a:cubicBezTo>
                    <a:pt x="1644894" y="0"/>
                    <a:pt x="1678863" y="33969"/>
                    <a:pt x="1678863" y="75873"/>
                  </a:cubicBezTo>
                  <a:lnTo>
                    <a:pt x="1678863" y="682854"/>
                  </a:lnTo>
                  <a:cubicBezTo>
                    <a:pt x="1678863" y="724758"/>
                    <a:pt x="1644894" y="758727"/>
                    <a:pt x="1602990" y="758727"/>
                  </a:cubicBezTo>
                  <a:lnTo>
                    <a:pt x="75873" y="758727"/>
                  </a:lnTo>
                  <a:cubicBezTo>
                    <a:pt x="33969" y="758727"/>
                    <a:pt x="0" y="724758"/>
                    <a:pt x="0" y="682854"/>
                  </a:cubicBezTo>
                  <a:lnTo>
                    <a:pt x="0" y="75873"/>
                  </a:lnTo>
                  <a:close/>
                </a:path>
              </a:pathLst>
            </a:custGeom>
            <a:solidFill>
              <a:srgbClr val="F6AD8E"/>
            </a:solidFill>
            <a:ln>
              <a:noFill/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47622" tIns="41272" rIns="47622" bIns="41272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i="1" dirty="0">
                  <a:solidFill>
                    <a:schemeClr val="tx1"/>
                  </a:solidFill>
                </a:rPr>
                <a:t>RCT</a:t>
              </a:r>
              <a:r>
                <a:rPr lang="en-US" sz="1000" dirty="0">
                  <a:solidFill>
                    <a:schemeClr val="tx1"/>
                  </a:solidFill>
                </a:rPr>
                <a:t> </a:t>
              </a:r>
              <a:br>
                <a:rPr lang="en-US" sz="1000" dirty="0">
                  <a:solidFill>
                    <a:schemeClr val="tx1"/>
                  </a:solidFill>
                </a:rPr>
              </a:br>
              <a:r>
                <a:rPr lang="en-US" sz="1000" dirty="0">
                  <a:solidFill>
                    <a:schemeClr val="tx1"/>
                  </a:solidFill>
                </a:rPr>
                <a:t>(digital image processing) </a:t>
              </a:r>
              <a:br>
                <a:rPr lang="en-US" sz="1000" dirty="0">
                  <a:solidFill>
                    <a:schemeClr val="tx1"/>
                  </a:solidFill>
                </a:rPr>
              </a:br>
              <a:r>
                <a:rPr lang="en-US" sz="1000" dirty="0">
                  <a:solidFill>
                    <a:schemeClr val="tx1"/>
                  </a:solidFill>
                </a:rPr>
                <a:t>see Example 3</a:t>
              </a:r>
            </a:p>
          </p:txBody>
        </p:sp>
        <p:sp>
          <p:nvSpPr>
            <p:cNvPr id="51" name="Freeform 50"/>
            <p:cNvSpPr/>
            <p:nvPr/>
          </p:nvSpPr>
          <p:spPr>
            <a:xfrm>
              <a:off x="-3337115" y="4921311"/>
              <a:ext cx="1678863" cy="758727"/>
            </a:xfrm>
            <a:custGeom>
              <a:avLst/>
              <a:gdLst>
                <a:gd name="connsiteX0" fmla="*/ 0 w 1678863"/>
                <a:gd name="connsiteY0" fmla="*/ 75873 h 758727"/>
                <a:gd name="connsiteX1" fmla="*/ 75873 w 1678863"/>
                <a:gd name="connsiteY1" fmla="*/ 0 h 758727"/>
                <a:gd name="connsiteX2" fmla="*/ 1602990 w 1678863"/>
                <a:gd name="connsiteY2" fmla="*/ 0 h 758727"/>
                <a:gd name="connsiteX3" fmla="*/ 1678863 w 1678863"/>
                <a:gd name="connsiteY3" fmla="*/ 75873 h 758727"/>
                <a:gd name="connsiteX4" fmla="*/ 1678863 w 1678863"/>
                <a:gd name="connsiteY4" fmla="*/ 682854 h 758727"/>
                <a:gd name="connsiteX5" fmla="*/ 1602990 w 1678863"/>
                <a:gd name="connsiteY5" fmla="*/ 758727 h 758727"/>
                <a:gd name="connsiteX6" fmla="*/ 75873 w 1678863"/>
                <a:gd name="connsiteY6" fmla="*/ 758727 h 758727"/>
                <a:gd name="connsiteX7" fmla="*/ 0 w 1678863"/>
                <a:gd name="connsiteY7" fmla="*/ 682854 h 758727"/>
                <a:gd name="connsiteX8" fmla="*/ 0 w 1678863"/>
                <a:gd name="connsiteY8" fmla="*/ 75873 h 7587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78863" h="758727">
                  <a:moveTo>
                    <a:pt x="0" y="75873"/>
                  </a:moveTo>
                  <a:cubicBezTo>
                    <a:pt x="0" y="33969"/>
                    <a:pt x="33969" y="0"/>
                    <a:pt x="75873" y="0"/>
                  </a:cubicBezTo>
                  <a:lnTo>
                    <a:pt x="1602990" y="0"/>
                  </a:lnTo>
                  <a:cubicBezTo>
                    <a:pt x="1644894" y="0"/>
                    <a:pt x="1678863" y="33969"/>
                    <a:pt x="1678863" y="75873"/>
                  </a:cubicBezTo>
                  <a:lnTo>
                    <a:pt x="1678863" y="682854"/>
                  </a:lnTo>
                  <a:cubicBezTo>
                    <a:pt x="1678863" y="724758"/>
                    <a:pt x="1644894" y="758727"/>
                    <a:pt x="1602990" y="758727"/>
                  </a:cubicBezTo>
                  <a:lnTo>
                    <a:pt x="75873" y="758727"/>
                  </a:lnTo>
                  <a:cubicBezTo>
                    <a:pt x="33969" y="758727"/>
                    <a:pt x="0" y="724758"/>
                    <a:pt x="0" y="682854"/>
                  </a:cubicBezTo>
                  <a:lnTo>
                    <a:pt x="0" y="75873"/>
                  </a:lnTo>
                  <a:close/>
                </a:path>
              </a:pathLst>
            </a:custGeom>
            <a:solidFill>
              <a:srgbClr val="CECECE"/>
            </a:solidFill>
            <a:ln>
              <a:noFill/>
            </a:ln>
            <a:scene3d>
              <a:camera prst="orthographicFront"/>
              <a:lightRig rig="flat" dir="t"/>
            </a:scene3d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spcFirstLastPara="0" vert="horz" wrap="square" lIns="47622" tIns="41272" rIns="47622" bIns="41272" numCol="1" spcCol="1270" anchor="ctr" anchorCtr="0">
              <a:noAutofit/>
            </a:bodyPr>
            <a:lstStyle/>
            <a:p>
              <a:pPr lvl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000" i="1" dirty="0">
                  <a:solidFill>
                    <a:schemeClr val="tx1"/>
                  </a:solidFill>
                </a:rPr>
                <a:t>SiRF Tech </a:t>
              </a:r>
              <a:br>
                <a:rPr lang="en-US" sz="1000" i="1" dirty="0">
                  <a:solidFill>
                    <a:schemeClr val="tx1"/>
                  </a:solidFill>
                </a:rPr>
              </a:br>
              <a:r>
                <a:rPr lang="en-US" sz="1000" dirty="0">
                  <a:solidFill>
                    <a:schemeClr val="tx1"/>
                  </a:solidFill>
                </a:rPr>
                <a:t>(GPS system) </a:t>
              </a:r>
              <a:br>
                <a:rPr lang="en-US" sz="1000" dirty="0">
                  <a:solidFill>
                    <a:schemeClr val="tx1"/>
                  </a:solidFill>
                </a:rPr>
              </a:br>
              <a:r>
                <a:rPr lang="en-US" sz="1000" dirty="0">
                  <a:solidFill>
                    <a:schemeClr val="tx1"/>
                  </a:solidFill>
                </a:rPr>
                <a:t>see Example 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9390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7"/>
          <p:cNvSpPr/>
          <p:nvPr/>
        </p:nvSpPr>
        <p:spPr>
          <a:xfrm>
            <a:off x="326427" y="6019293"/>
            <a:ext cx="2187986" cy="2433471"/>
          </a:xfrm>
          <a:custGeom>
            <a:avLst/>
            <a:gdLst>
              <a:gd name="connsiteX0" fmla="*/ 0 w 3404926"/>
              <a:gd name="connsiteY0" fmla="*/ 340493 h 4747622"/>
              <a:gd name="connsiteX1" fmla="*/ 340493 w 3404926"/>
              <a:gd name="connsiteY1" fmla="*/ 0 h 4747622"/>
              <a:gd name="connsiteX2" fmla="*/ 3064433 w 3404926"/>
              <a:gd name="connsiteY2" fmla="*/ 0 h 4747622"/>
              <a:gd name="connsiteX3" fmla="*/ 3404926 w 3404926"/>
              <a:gd name="connsiteY3" fmla="*/ 340493 h 4747622"/>
              <a:gd name="connsiteX4" fmla="*/ 3404926 w 3404926"/>
              <a:gd name="connsiteY4" fmla="*/ 4407129 h 4747622"/>
              <a:gd name="connsiteX5" fmla="*/ 3064433 w 3404926"/>
              <a:gd name="connsiteY5" fmla="*/ 4747622 h 4747622"/>
              <a:gd name="connsiteX6" fmla="*/ 340493 w 3404926"/>
              <a:gd name="connsiteY6" fmla="*/ 4747622 h 4747622"/>
              <a:gd name="connsiteX7" fmla="*/ 0 w 3404926"/>
              <a:gd name="connsiteY7" fmla="*/ 4407129 h 4747622"/>
              <a:gd name="connsiteX8" fmla="*/ 0 w 3404926"/>
              <a:gd name="connsiteY8" fmla="*/ 340493 h 4747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04926" h="4747622">
                <a:moveTo>
                  <a:pt x="0" y="340493"/>
                </a:moveTo>
                <a:cubicBezTo>
                  <a:pt x="0" y="152444"/>
                  <a:pt x="152444" y="0"/>
                  <a:pt x="340493" y="0"/>
                </a:cubicBezTo>
                <a:lnTo>
                  <a:pt x="3064433" y="0"/>
                </a:lnTo>
                <a:cubicBezTo>
                  <a:pt x="3252482" y="0"/>
                  <a:pt x="3404926" y="152444"/>
                  <a:pt x="3404926" y="340493"/>
                </a:cubicBezTo>
                <a:lnTo>
                  <a:pt x="3404926" y="4407129"/>
                </a:lnTo>
                <a:cubicBezTo>
                  <a:pt x="3404926" y="4595178"/>
                  <a:pt x="3252482" y="4747622"/>
                  <a:pt x="3064433" y="4747622"/>
                </a:cubicBezTo>
                <a:lnTo>
                  <a:pt x="340493" y="4747622"/>
                </a:lnTo>
                <a:cubicBezTo>
                  <a:pt x="152444" y="4747622"/>
                  <a:pt x="0" y="4595178"/>
                  <a:pt x="0" y="4407129"/>
                </a:cubicBezTo>
                <a:lnTo>
                  <a:pt x="0" y="340493"/>
                </a:lnTo>
                <a:close/>
              </a:path>
            </a:pathLst>
          </a:custGeom>
          <a:solidFill>
            <a:srgbClr val="DBE5F1"/>
          </a:solidFill>
          <a:ln>
            <a:solidFill>
              <a:srgbClr val="376092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440" tIns="91440" rIns="91440" bIns="91440" numCol="1" spcCol="182880" anchor="t" anchorCtr="0">
            <a:noAutofit/>
          </a:bodyPr>
          <a:lstStyle/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en-US" sz="1000" dirty="0" smtClean="0"/>
          </a:p>
          <a:p>
            <a:pPr marL="171450" lvl="1" indent="-171450" defTabSz="400050">
              <a:lnSpc>
                <a:spcPct val="90000"/>
              </a:lnSpc>
              <a:spcBef>
                <a:spcPts val="30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Creating </a:t>
            </a:r>
            <a:r>
              <a:rPr lang="en-US" sz="1000" dirty="0"/>
              <a:t>a </a:t>
            </a:r>
            <a:r>
              <a:rPr lang="en-US" sz="1000" dirty="0" smtClean="0"/>
              <a:t/>
            </a:r>
            <a:br>
              <a:rPr lang="en-US" sz="1000" dirty="0" smtClean="0"/>
            </a:br>
            <a:r>
              <a:rPr lang="en-US" sz="1000" dirty="0" smtClean="0"/>
              <a:t>contractual </a:t>
            </a:r>
            <a:br>
              <a:rPr lang="en-US" sz="1000" dirty="0" smtClean="0"/>
            </a:br>
            <a:r>
              <a:rPr lang="en-US" sz="1000" dirty="0" smtClean="0"/>
              <a:t>relationship (</a:t>
            </a:r>
            <a:r>
              <a:rPr lang="en-US" sz="1000" i="1" dirty="0" smtClean="0"/>
              <a:t>BuySAFE</a:t>
            </a:r>
            <a:r>
              <a:rPr lang="en-US" sz="1000" dirty="0" smtClean="0"/>
              <a:t>)</a:t>
            </a:r>
            <a:endParaRPr lang="en-US" sz="1000" dirty="0"/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Hedging </a:t>
            </a:r>
            <a:r>
              <a:rPr lang="en-US" sz="1000" dirty="0"/>
              <a:t>(</a:t>
            </a:r>
            <a:r>
              <a:rPr lang="en-US" sz="1000" i="1" dirty="0"/>
              <a:t>Bilski</a:t>
            </a:r>
            <a:r>
              <a:rPr lang="en-US" sz="1000" dirty="0" smtClean="0"/>
              <a:t>)</a:t>
            </a:r>
            <a:endParaRPr lang="en-US" sz="1000" dirty="0"/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Mitigating </a:t>
            </a:r>
            <a:r>
              <a:rPr lang="en-US" sz="1000" dirty="0"/>
              <a:t>settlement risk (</a:t>
            </a:r>
            <a:r>
              <a:rPr lang="en-US" sz="1000" i="1" dirty="0"/>
              <a:t>Alice</a:t>
            </a:r>
            <a:r>
              <a:rPr lang="en-US" sz="1000" dirty="0"/>
              <a:t>)</a:t>
            </a: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Coordinating 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loans (</a:t>
            </a:r>
            <a:r>
              <a:rPr lang="en-US" sz="10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LendingTree</a:t>
            </a: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)†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Financial 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instruments that are designed to protect against the risk of investing in financial instruments (</a:t>
            </a:r>
            <a:r>
              <a:rPr lang="en-US" sz="10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Chorna</a:t>
            </a: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)†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Offer-based </a:t>
            </a:r>
            <a:r>
              <a:rPr lang="en-US" sz="1000" dirty="0"/>
              <a:t>price </a:t>
            </a:r>
            <a:r>
              <a:rPr lang="en-US" sz="1000" dirty="0" smtClean="0"/>
              <a:t>optimization </a:t>
            </a:r>
            <a:br>
              <a:rPr lang="en-US" sz="1000" dirty="0" smtClean="0"/>
            </a:br>
            <a:r>
              <a:rPr lang="en-US" sz="1000" dirty="0" smtClean="0"/>
              <a:t>(</a:t>
            </a:r>
            <a:r>
              <a:rPr lang="en-US" sz="1000" i="1" dirty="0"/>
              <a:t>OIP Tech</a:t>
            </a:r>
            <a:r>
              <a:rPr lang="en-US" sz="1000" dirty="0" smtClean="0"/>
              <a:t>)</a:t>
            </a: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Rules </a:t>
            </a:r>
            <a:r>
              <a:rPr lang="en-US" sz="1000" dirty="0"/>
              <a:t>for </a:t>
            </a:r>
            <a:r>
              <a:rPr lang="en-US" sz="1000" dirty="0" smtClean="0"/>
              <a:t>conducting a wagering </a:t>
            </a:r>
            <a:br>
              <a:rPr lang="en-US" sz="1000" dirty="0" smtClean="0"/>
            </a:br>
            <a:r>
              <a:rPr lang="en-US" sz="1000" dirty="0" smtClean="0"/>
              <a:t>game </a:t>
            </a:r>
            <a:r>
              <a:rPr lang="en-US" sz="1000" dirty="0"/>
              <a:t>(</a:t>
            </a:r>
            <a:r>
              <a:rPr lang="en-US" sz="1000" i="1" dirty="0"/>
              <a:t>Smith</a:t>
            </a:r>
            <a:r>
              <a:rPr lang="en-US" sz="1000" dirty="0" smtClean="0"/>
              <a:t>)</a:t>
            </a:r>
          </a:p>
        </p:txBody>
      </p:sp>
      <p:sp>
        <p:nvSpPr>
          <p:cNvPr id="17" name="Freeform 16"/>
          <p:cNvSpPr/>
          <p:nvPr/>
        </p:nvSpPr>
        <p:spPr>
          <a:xfrm>
            <a:off x="315218" y="1152099"/>
            <a:ext cx="2194405" cy="4212644"/>
          </a:xfrm>
          <a:custGeom>
            <a:avLst/>
            <a:gdLst>
              <a:gd name="connsiteX0" fmla="*/ 0 w 3404926"/>
              <a:gd name="connsiteY0" fmla="*/ 340493 h 4747622"/>
              <a:gd name="connsiteX1" fmla="*/ 340493 w 3404926"/>
              <a:gd name="connsiteY1" fmla="*/ 0 h 4747622"/>
              <a:gd name="connsiteX2" fmla="*/ 3064433 w 3404926"/>
              <a:gd name="connsiteY2" fmla="*/ 0 h 4747622"/>
              <a:gd name="connsiteX3" fmla="*/ 3404926 w 3404926"/>
              <a:gd name="connsiteY3" fmla="*/ 340493 h 4747622"/>
              <a:gd name="connsiteX4" fmla="*/ 3404926 w 3404926"/>
              <a:gd name="connsiteY4" fmla="*/ 4407129 h 4747622"/>
              <a:gd name="connsiteX5" fmla="*/ 3064433 w 3404926"/>
              <a:gd name="connsiteY5" fmla="*/ 4747622 h 4747622"/>
              <a:gd name="connsiteX6" fmla="*/ 340493 w 3404926"/>
              <a:gd name="connsiteY6" fmla="*/ 4747622 h 4747622"/>
              <a:gd name="connsiteX7" fmla="*/ 0 w 3404926"/>
              <a:gd name="connsiteY7" fmla="*/ 4407129 h 4747622"/>
              <a:gd name="connsiteX8" fmla="*/ 0 w 3404926"/>
              <a:gd name="connsiteY8" fmla="*/ 340493 h 4747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04926" h="4747622">
                <a:moveTo>
                  <a:pt x="0" y="340493"/>
                </a:moveTo>
                <a:cubicBezTo>
                  <a:pt x="0" y="152444"/>
                  <a:pt x="152444" y="0"/>
                  <a:pt x="340493" y="0"/>
                </a:cubicBezTo>
                <a:lnTo>
                  <a:pt x="3064433" y="0"/>
                </a:lnTo>
                <a:cubicBezTo>
                  <a:pt x="3252482" y="0"/>
                  <a:pt x="3404926" y="152444"/>
                  <a:pt x="3404926" y="340493"/>
                </a:cubicBezTo>
                <a:lnTo>
                  <a:pt x="3404926" y="4407129"/>
                </a:lnTo>
                <a:cubicBezTo>
                  <a:pt x="3404926" y="4595178"/>
                  <a:pt x="3252482" y="4747622"/>
                  <a:pt x="3064433" y="4747622"/>
                </a:cubicBezTo>
                <a:lnTo>
                  <a:pt x="340493" y="4747622"/>
                </a:lnTo>
                <a:cubicBezTo>
                  <a:pt x="152444" y="4747622"/>
                  <a:pt x="0" y="4595178"/>
                  <a:pt x="0" y="4407129"/>
                </a:cubicBezTo>
                <a:lnTo>
                  <a:pt x="0" y="340493"/>
                </a:lnTo>
                <a:close/>
              </a:path>
            </a:pathLst>
          </a:custGeom>
          <a:solidFill>
            <a:srgbClr val="E5DFEC"/>
          </a:solidFill>
          <a:ln>
            <a:solidFill>
              <a:srgbClr val="604A7B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440" tIns="91440" rIns="91440" bIns="91440" numCol="1" spcCol="182880" anchor="t" anchorCtr="0">
            <a:noAutofit/>
          </a:bodyPr>
          <a:lstStyle/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A formula describing certain electromagnetic standing wave </a:t>
            </a:r>
            <a:br>
              <a:rPr lang="en-US" sz="1000" dirty="0" smtClean="0"/>
            </a:br>
            <a:r>
              <a:rPr lang="en-US" sz="1000" dirty="0" smtClean="0"/>
              <a:t>phenomena </a:t>
            </a:r>
            <a:r>
              <a:rPr lang="en-US" sz="1000" dirty="0"/>
              <a:t>(</a:t>
            </a:r>
            <a:r>
              <a:rPr lang="en-US" sz="1000" i="1" dirty="0"/>
              <a:t>Mackay Radio</a:t>
            </a:r>
            <a:r>
              <a:rPr lang="en-US" sz="1000" dirty="0"/>
              <a:t>)</a:t>
            </a: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A </a:t>
            </a:r>
            <a:r>
              <a:rPr lang="en-US" sz="1000" dirty="0"/>
              <a:t>formula for computing an alarm limit (</a:t>
            </a:r>
            <a:r>
              <a:rPr lang="en-US" sz="1000" i="1" dirty="0"/>
              <a:t>Flook</a:t>
            </a:r>
            <a:r>
              <a:rPr lang="en-US" sz="1000" dirty="0" smtClean="0"/>
              <a:t>)</a:t>
            </a:r>
            <a:endParaRPr lang="en-US" sz="1000" dirty="0"/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A </a:t>
            </a:r>
            <a:r>
              <a:rPr lang="en-US" sz="1000" dirty="0"/>
              <a:t>mathematical formula for hedging (</a:t>
            </a:r>
            <a:r>
              <a:rPr lang="en-US" sz="1000" i="1" dirty="0"/>
              <a:t>Bilski</a:t>
            </a:r>
            <a:r>
              <a:rPr lang="en-US" sz="1000" dirty="0" smtClean="0"/>
              <a:t>)</a:t>
            </a:r>
            <a:endParaRPr lang="en-US" sz="1000" dirty="0"/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An </a:t>
            </a:r>
            <a:r>
              <a:rPr lang="en-US" sz="1000" dirty="0"/>
              <a:t>algorithm for calculating parameters indicating an abnormal condition (</a:t>
            </a:r>
            <a:r>
              <a:rPr lang="en-US" sz="1000" i="1" dirty="0"/>
              <a:t>Grams</a:t>
            </a:r>
            <a:r>
              <a:rPr lang="en-US" sz="1000" dirty="0" smtClean="0"/>
              <a:t>)</a:t>
            </a:r>
            <a:endParaRPr lang="en-US" sz="1000" dirty="0"/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An </a:t>
            </a:r>
            <a:r>
              <a:rPr lang="en-US" sz="1000" dirty="0"/>
              <a:t>algorithm for converting binary coded decimal to pure binary (</a:t>
            </a:r>
            <a:r>
              <a:rPr lang="en-US" sz="1000" i="1" dirty="0"/>
              <a:t>Benson</a:t>
            </a:r>
            <a:r>
              <a:rPr lang="en-US" sz="1000" dirty="0" smtClean="0"/>
              <a:t>)</a:t>
            </a:r>
            <a:endParaRPr lang="en-US" sz="1000" dirty="0"/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An </a:t>
            </a:r>
            <a:r>
              <a:rPr lang="en-US" sz="1000" dirty="0"/>
              <a:t>algorithm for determining the optimal number of visits by a business representative to a client (</a:t>
            </a:r>
            <a:r>
              <a:rPr lang="en-US" sz="1000" i="1" dirty="0"/>
              <a:t>Maucorps</a:t>
            </a:r>
            <a:r>
              <a:rPr lang="en-US" sz="1000" dirty="0" smtClean="0"/>
              <a:t>)</a:t>
            </a:r>
            <a:endParaRPr lang="en-US" sz="1000" dirty="0"/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Calculating </a:t>
            </a:r>
            <a:r>
              <a:rPr lang="en-US" sz="1000" dirty="0"/>
              <a:t>the difference between local and average </a:t>
            </a:r>
            <a:r>
              <a:rPr lang="en-US" sz="1000" dirty="0" smtClean="0"/>
              <a:t>data values </a:t>
            </a:r>
            <a:r>
              <a:rPr lang="en-US" sz="1000" dirty="0"/>
              <a:t>(</a:t>
            </a:r>
            <a:r>
              <a:rPr lang="en-US" sz="1000" i="1" dirty="0"/>
              <a:t>Abele</a:t>
            </a:r>
            <a:r>
              <a:rPr lang="en-US" sz="1000" dirty="0" smtClean="0"/>
              <a:t>)</a:t>
            </a: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Managing </a:t>
            </a:r>
            <a:r>
              <a:rPr lang="en-US" sz="1000" dirty="0"/>
              <a:t>a stable value protected life insurance policy by performing calculations and manipulating the results (</a:t>
            </a:r>
            <a:r>
              <a:rPr lang="en-US" sz="1000" i="1" dirty="0"/>
              <a:t>Bancorp</a:t>
            </a:r>
            <a:r>
              <a:rPr lang="en-US" sz="1000" dirty="0"/>
              <a:t>)</a:t>
            </a: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The </a:t>
            </a:r>
            <a:r>
              <a:rPr lang="en-US" sz="1000" dirty="0"/>
              <a:t>Arrhenius </a:t>
            </a:r>
            <a:r>
              <a:rPr lang="en-US" sz="1000" dirty="0" smtClean="0"/>
              <a:t>equation</a:t>
            </a:r>
            <a:br>
              <a:rPr lang="en-US" sz="1000" dirty="0" smtClean="0"/>
            </a:br>
            <a:r>
              <a:rPr lang="en-US" sz="1000" dirty="0" smtClean="0"/>
              <a:t>(</a:t>
            </a:r>
            <a:r>
              <a:rPr lang="en-US" sz="1000" i="1" dirty="0"/>
              <a:t>Diehr</a:t>
            </a:r>
            <a:r>
              <a:rPr lang="en-US" sz="1000" dirty="0" smtClean="0"/>
              <a:t>)</a:t>
            </a:r>
            <a:endParaRPr lang="en-US" sz="1000" dirty="0"/>
          </a:p>
        </p:txBody>
      </p:sp>
      <p:sp>
        <p:nvSpPr>
          <p:cNvPr id="21" name="Freeform 20"/>
          <p:cNvSpPr/>
          <p:nvPr/>
        </p:nvSpPr>
        <p:spPr>
          <a:xfrm>
            <a:off x="2775060" y="6019293"/>
            <a:ext cx="4708580" cy="3661984"/>
          </a:xfrm>
          <a:custGeom>
            <a:avLst/>
            <a:gdLst>
              <a:gd name="connsiteX0" fmla="*/ 0 w 3404926"/>
              <a:gd name="connsiteY0" fmla="*/ 340493 h 4747622"/>
              <a:gd name="connsiteX1" fmla="*/ 340493 w 3404926"/>
              <a:gd name="connsiteY1" fmla="*/ 0 h 4747622"/>
              <a:gd name="connsiteX2" fmla="*/ 3064433 w 3404926"/>
              <a:gd name="connsiteY2" fmla="*/ 0 h 4747622"/>
              <a:gd name="connsiteX3" fmla="*/ 3404926 w 3404926"/>
              <a:gd name="connsiteY3" fmla="*/ 340493 h 4747622"/>
              <a:gd name="connsiteX4" fmla="*/ 3404926 w 3404926"/>
              <a:gd name="connsiteY4" fmla="*/ 4407129 h 4747622"/>
              <a:gd name="connsiteX5" fmla="*/ 3064433 w 3404926"/>
              <a:gd name="connsiteY5" fmla="*/ 4747622 h 4747622"/>
              <a:gd name="connsiteX6" fmla="*/ 340493 w 3404926"/>
              <a:gd name="connsiteY6" fmla="*/ 4747622 h 4747622"/>
              <a:gd name="connsiteX7" fmla="*/ 0 w 3404926"/>
              <a:gd name="connsiteY7" fmla="*/ 4407129 h 4747622"/>
              <a:gd name="connsiteX8" fmla="*/ 0 w 3404926"/>
              <a:gd name="connsiteY8" fmla="*/ 340493 h 4747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04926" h="4747622">
                <a:moveTo>
                  <a:pt x="0" y="340493"/>
                </a:moveTo>
                <a:cubicBezTo>
                  <a:pt x="0" y="152444"/>
                  <a:pt x="152444" y="0"/>
                  <a:pt x="340493" y="0"/>
                </a:cubicBezTo>
                <a:lnTo>
                  <a:pt x="3064433" y="0"/>
                </a:lnTo>
                <a:cubicBezTo>
                  <a:pt x="3252482" y="0"/>
                  <a:pt x="3404926" y="152444"/>
                  <a:pt x="3404926" y="340493"/>
                </a:cubicBezTo>
                <a:lnTo>
                  <a:pt x="3404926" y="4407129"/>
                </a:lnTo>
                <a:cubicBezTo>
                  <a:pt x="3404926" y="4595178"/>
                  <a:pt x="3252482" y="4747622"/>
                  <a:pt x="3064433" y="4747622"/>
                </a:cubicBezTo>
                <a:lnTo>
                  <a:pt x="340493" y="4747622"/>
                </a:lnTo>
                <a:cubicBezTo>
                  <a:pt x="152444" y="4747622"/>
                  <a:pt x="0" y="4595178"/>
                  <a:pt x="0" y="4407129"/>
                </a:cubicBezTo>
                <a:lnTo>
                  <a:pt x="0" y="340493"/>
                </a:lnTo>
                <a:close/>
              </a:path>
            </a:pathLst>
          </a:custGeom>
          <a:solidFill>
            <a:srgbClr val="EAF1DD"/>
          </a:solidFill>
          <a:ln>
            <a:solidFill>
              <a:srgbClr val="77933C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440" tIns="91440" rIns="91440" bIns="91440" numCol="2" spcCol="182880" anchor="t" anchorCtr="0">
            <a:noAutofit/>
          </a:bodyPr>
          <a:lstStyle/>
          <a:p>
            <a:pPr marL="1085850" lvl="3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en-US" sz="1000" dirty="0" smtClean="0"/>
          </a:p>
          <a:p>
            <a:pPr marL="1085850" lvl="3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en-US" sz="1000" dirty="0" smtClean="0"/>
          </a:p>
          <a:p>
            <a:pPr marL="628650" lvl="2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en-US" sz="1000" dirty="0" smtClean="0"/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Arbitration </a:t>
            </a:r>
            <a:r>
              <a:rPr lang="en-US" sz="1000" dirty="0"/>
              <a:t>(</a:t>
            </a:r>
            <a:r>
              <a:rPr lang="en-US" sz="1000" i="1" dirty="0"/>
              <a:t>Comiskey</a:t>
            </a:r>
            <a:r>
              <a:rPr lang="en-US" sz="1000" dirty="0" smtClean="0"/>
              <a:t>)</a:t>
            </a:r>
            <a:endParaRPr lang="en-US" sz="1000" dirty="0"/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Budgeting </a:t>
            </a:r>
            <a:r>
              <a:rPr lang="en-US" sz="1000" dirty="0"/>
              <a:t>(</a:t>
            </a:r>
            <a:r>
              <a:rPr lang="en-US" sz="1000" i="1" dirty="0"/>
              <a:t>Int. Ventures v. </a:t>
            </a:r>
            <a:r>
              <a:rPr lang="en-US" sz="1000" i="1" dirty="0" smtClean="0"/>
              <a:t>Cap One </a:t>
            </a:r>
            <a:r>
              <a:rPr lang="en-US" sz="1000" i="1" dirty="0"/>
              <a:t>Bank</a:t>
            </a:r>
            <a:r>
              <a:rPr lang="en-US" sz="1000" dirty="0"/>
              <a:t>)</a:t>
            </a: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Cataloging 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labor data (</a:t>
            </a:r>
            <a:r>
              <a:rPr lang="en-US" sz="10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Shortridge</a:t>
            </a: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)†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Classifying </a:t>
            </a:r>
            <a:r>
              <a:rPr lang="en-US" sz="1000" dirty="0"/>
              <a:t>and storing digital images in an organized manner (</a:t>
            </a:r>
            <a:r>
              <a:rPr lang="en-US" sz="1000" i="1" dirty="0"/>
              <a:t>TLI Comms</a:t>
            </a:r>
            <a:r>
              <a:rPr lang="en-US" sz="1000" dirty="0"/>
              <a:t>.)</a:t>
            </a: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Creating </a:t>
            </a:r>
            <a:r>
              <a:rPr lang="en-US" sz="1000" dirty="0"/>
              <a:t>a contractual relationship </a:t>
            </a:r>
            <a:r>
              <a:rPr lang="en-US" sz="1000" dirty="0" smtClean="0"/>
              <a:t>(</a:t>
            </a:r>
            <a:r>
              <a:rPr lang="en-US" sz="1000" i="1" dirty="0" smtClean="0"/>
              <a:t>BuySAFE</a:t>
            </a:r>
            <a:r>
              <a:rPr lang="en-US" sz="1000" dirty="0" smtClean="0"/>
              <a:t>)</a:t>
            </a:r>
            <a:endParaRPr lang="en-US" sz="1000" dirty="0"/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Filtering </a:t>
            </a:r>
            <a:r>
              <a:rPr lang="en-US" sz="1000" dirty="0"/>
              <a:t>content (</a:t>
            </a:r>
            <a:r>
              <a:rPr lang="en-US" sz="1000" i="1" dirty="0" smtClean="0"/>
              <a:t>BASCOM</a:t>
            </a:r>
            <a:r>
              <a:rPr lang="en-US" sz="1000" dirty="0" smtClean="0"/>
              <a:t>)</a:t>
            </a: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Generating menus on a computer (</a:t>
            </a:r>
            <a:r>
              <a:rPr lang="en-US" sz="1000" i="1" dirty="0" smtClean="0"/>
              <a:t>Ameranth</a:t>
            </a:r>
            <a:r>
              <a:rPr lang="en-US" sz="1000" dirty="0" smtClean="0"/>
              <a:t>)</a:t>
            </a:r>
            <a:endParaRPr lang="en-US" sz="1000" dirty="0"/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Generating </a:t>
            </a:r>
            <a:r>
              <a:rPr lang="en-US" sz="1000" dirty="0"/>
              <a:t>rule-based tasks for processing </a:t>
            </a:r>
            <a:r>
              <a:rPr lang="en-US" sz="1000" dirty="0" smtClean="0"/>
              <a:t>an insurance </a:t>
            </a:r>
            <a:r>
              <a:rPr lang="en-US" sz="1000" dirty="0"/>
              <a:t>claim (</a:t>
            </a:r>
            <a:r>
              <a:rPr lang="en-US" sz="1000" i="1" dirty="0"/>
              <a:t>Accenture</a:t>
            </a:r>
            <a:r>
              <a:rPr lang="en-US" sz="1000" dirty="0"/>
              <a:t>)</a:t>
            </a: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Hedging </a:t>
            </a:r>
            <a:r>
              <a:rPr lang="en-US" sz="1000" dirty="0"/>
              <a:t>(</a:t>
            </a:r>
            <a:r>
              <a:rPr lang="en-US" sz="1000" i="1" dirty="0"/>
              <a:t>Bilski</a:t>
            </a:r>
            <a:r>
              <a:rPr lang="en-US" sz="1000" dirty="0" smtClean="0"/>
              <a:t>)</a:t>
            </a:r>
            <a:endParaRPr lang="en-US" sz="1000" dirty="0"/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Managing 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 game of bingo (</a:t>
            </a:r>
            <a:r>
              <a:rPr lang="en-US" sz="10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Planet Bingo</a:t>
            </a: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)†</a:t>
            </a:r>
            <a:endParaRPr lang="en-US" sz="1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Managing </a:t>
            </a:r>
            <a:r>
              <a:rPr lang="en-US" sz="1000" dirty="0"/>
              <a:t>an insurance policy (</a:t>
            </a:r>
            <a:r>
              <a:rPr lang="en-US" sz="1000" i="1" dirty="0"/>
              <a:t>Bancorp</a:t>
            </a:r>
            <a:r>
              <a:rPr lang="en-US" sz="1000" dirty="0" smtClean="0"/>
              <a:t>)</a:t>
            </a: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en-US" sz="1000" dirty="0" smtClean="0"/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Mental process that a neurologist should </a:t>
            </a:r>
            <a:r>
              <a:rPr lang="en-US" sz="1000" dirty="0"/>
              <a:t>follow when testing </a:t>
            </a:r>
            <a:r>
              <a:rPr lang="en-US" sz="1000" dirty="0" smtClean="0"/>
              <a:t>a patient </a:t>
            </a:r>
            <a:r>
              <a:rPr lang="en-US" sz="1000" dirty="0"/>
              <a:t>for nervous system malfunctions (</a:t>
            </a:r>
            <a:r>
              <a:rPr lang="en-US" sz="1000" i="1" dirty="0"/>
              <a:t>Meyer</a:t>
            </a:r>
            <a:r>
              <a:rPr lang="en-US" sz="1000" dirty="0" smtClean="0"/>
              <a:t>)</a:t>
            </a: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Mitigating settlement risk (</a:t>
            </a:r>
            <a:r>
              <a:rPr lang="en-US" sz="1000" i="1" dirty="0" smtClean="0"/>
              <a:t>Alice</a:t>
            </a:r>
            <a:r>
              <a:rPr lang="en-US" sz="1000" dirty="0" smtClean="0"/>
              <a:t>)</a:t>
            </a: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Processing loan information (</a:t>
            </a:r>
            <a:r>
              <a:rPr lang="en-US" sz="1000" i="1" dirty="0" smtClean="0"/>
              <a:t>Dealertrack</a:t>
            </a:r>
            <a:r>
              <a:rPr lang="en-US" sz="1000" dirty="0" smtClean="0"/>
              <a:t>)</a:t>
            </a: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Receiving, screening, and distributing e-mail (</a:t>
            </a:r>
            <a:r>
              <a:rPr lang="en-US" sz="1000" i="1" dirty="0" smtClean="0"/>
              <a:t>Int. Ventures v. Symantec</a:t>
            </a:r>
            <a:r>
              <a:rPr lang="en-US" sz="1000" dirty="0" smtClean="0"/>
              <a:t>)</a:t>
            </a: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Structuring a sales force or marketing company (</a:t>
            </a:r>
            <a:r>
              <a:rPr lang="en-US" sz="1000" i="1" dirty="0" smtClean="0"/>
              <a:t>Ferguson</a:t>
            </a:r>
            <a:r>
              <a:rPr lang="en-US" sz="1000" dirty="0" smtClean="0"/>
              <a:t>)</a:t>
            </a: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Tax-free investing (</a:t>
            </a:r>
            <a:r>
              <a:rPr lang="en-US" sz="1000" i="1" dirty="0" smtClean="0"/>
              <a:t>Fort Properties</a:t>
            </a:r>
            <a:r>
              <a:rPr lang="en-US" sz="1000" dirty="0" smtClean="0"/>
              <a:t>)</a:t>
            </a: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Testing operators of any kind of moving equipment for any kind of physical or mental impairment (</a:t>
            </a:r>
            <a:r>
              <a:rPr lang="en-US" sz="10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Vehicle Intelligence</a:t>
            </a: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)†</a:t>
            </a: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Using advertising as an exchange or currency (</a:t>
            </a:r>
            <a:r>
              <a:rPr lang="en-US" sz="1000" i="1" dirty="0" smtClean="0"/>
              <a:t>Ultramercial</a:t>
            </a:r>
            <a:r>
              <a:rPr lang="en-US" sz="1000" dirty="0" smtClean="0"/>
              <a:t>)</a:t>
            </a: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Using an algorithm for determining the optimal number of visits by a business representative to a client (</a:t>
            </a:r>
            <a:r>
              <a:rPr lang="en-US" sz="1000" i="1" dirty="0" smtClean="0"/>
              <a:t>Maucorps</a:t>
            </a:r>
            <a:r>
              <a:rPr lang="en-US" sz="1000" dirty="0" smtClean="0"/>
              <a:t>)</a:t>
            </a: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Virus screening (</a:t>
            </a:r>
            <a:r>
              <a:rPr lang="en-US" sz="1000" i="1" dirty="0" smtClean="0"/>
              <a:t>Int. Ventures v. Symantec</a:t>
            </a:r>
            <a:r>
              <a:rPr lang="en-US" sz="1000" dirty="0" smtClean="0"/>
              <a:t>)</a:t>
            </a:r>
          </a:p>
        </p:txBody>
      </p:sp>
      <p:sp>
        <p:nvSpPr>
          <p:cNvPr id="12" name="Freeform 11"/>
          <p:cNvSpPr/>
          <p:nvPr/>
        </p:nvSpPr>
        <p:spPr>
          <a:xfrm>
            <a:off x="2775059" y="867066"/>
            <a:ext cx="4708581" cy="4531057"/>
          </a:xfrm>
          <a:custGeom>
            <a:avLst/>
            <a:gdLst>
              <a:gd name="connsiteX0" fmla="*/ 0 w 3404926"/>
              <a:gd name="connsiteY0" fmla="*/ 340493 h 4747622"/>
              <a:gd name="connsiteX1" fmla="*/ 340493 w 3404926"/>
              <a:gd name="connsiteY1" fmla="*/ 0 h 4747622"/>
              <a:gd name="connsiteX2" fmla="*/ 3064433 w 3404926"/>
              <a:gd name="connsiteY2" fmla="*/ 0 h 4747622"/>
              <a:gd name="connsiteX3" fmla="*/ 3404926 w 3404926"/>
              <a:gd name="connsiteY3" fmla="*/ 340493 h 4747622"/>
              <a:gd name="connsiteX4" fmla="*/ 3404926 w 3404926"/>
              <a:gd name="connsiteY4" fmla="*/ 4407129 h 4747622"/>
              <a:gd name="connsiteX5" fmla="*/ 3064433 w 3404926"/>
              <a:gd name="connsiteY5" fmla="*/ 4747622 h 4747622"/>
              <a:gd name="connsiteX6" fmla="*/ 340493 w 3404926"/>
              <a:gd name="connsiteY6" fmla="*/ 4747622 h 4747622"/>
              <a:gd name="connsiteX7" fmla="*/ 0 w 3404926"/>
              <a:gd name="connsiteY7" fmla="*/ 4407129 h 4747622"/>
              <a:gd name="connsiteX8" fmla="*/ 0 w 3404926"/>
              <a:gd name="connsiteY8" fmla="*/ 340493 h 4747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04926" h="4747622">
                <a:moveTo>
                  <a:pt x="0" y="340493"/>
                </a:moveTo>
                <a:cubicBezTo>
                  <a:pt x="0" y="152444"/>
                  <a:pt x="152444" y="0"/>
                  <a:pt x="340493" y="0"/>
                </a:cubicBezTo>
                <a:lnTo>
                  <a:pt x="3064433" y="0"/>
                </a:lnTo>
                <a:cubicBezTo>
                  <a:pt x="3252482" y="0"/>
                  <a:pt x="3404926" y="152444"/>
                  <a:pt x="3404926" y="340493"/>
                </a:cubicBezTo>
                <a:lnTo>
                  <a:pt x="3404926" y="4407129"/>
                </a:lnTo>
                <a:cubicBezTo>
                  <a:pt x="3404926" y="4595178"/>
                  <a:pt x="3252482" y="4747622"/>
                  <a:pt x="3064433" y="4747622"/>
                </a:cubicBezTo>
                <a:lnTo>
                  <a:pt x="340493" y="4747622"/>
                </a:lnTo>
                <a:cubicBezTo>
                  <a:pt x="152444" y="4747622"/>
                  <a:pt x="0" y="4595178"/>
                  <a:pt x="0" y="4407129"/>
                </a:cubicBezTo>
                <a:lnTo>
                  <a:pt x="0" y="340493"/>
                </a:lnTo>
                <a:close/>
              </a:path>
            </a:pathLst>
          </a:custGeom>
          <a:solidFill>
            <a:srgbClr val="F2DBDB"/>
          </a:solidFill>
          <a:ln>
            <a:solidFill>
              <a:srgbClr val="953735"/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440" tIns="137160" rIns="91440" bIns="91440" numCol="2" spcCol="182880" anchor="t" anchorCtr="0">
            <a:noAutofit/>
          </a:bodyPr>
          <a:lstStyle/>
          <a:p>
            <a:pPr marL="171450" lvl="1" indent="-171450" algn="l" defTabSz="400050">
              <a:lnSpc>
                <a:spcPct val="90000"/>
              </a:lnSpc>
              <a:spcBef>
                <a:spcPts val="30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en-US" sz="100" kern="1200" dirty="0" smtClean="0"/>
          </a:p>
          <a:p>
            <a:pPr marL="171450" lvl="1" indent="-171450" algn="l" defTabSz="400050">
              <a:lnSpc>
                <a:spcPct val="90000"/>
              </a:lnSpc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kern="1200" dirty="0" smtClean="0"/>
              <a:t>Anonymous </a:t>
            </a:r>
            <a:r>
              <a:rPr lang="en-US" sz="1000" kern="1200" dirty="0"/>
              <a:t>loan shopping (</a:t>
            </a:r>
            <a:r>
              <a:rPr lang="en-US" sz="1000" i="1" kern="1200" dirty="0"/>
              <a:t>Mortgage Grader</a:t>
            </a:r>
            <a:r>
              <a:rPr lang="en-US" sz="1000" kern="1200" dirty="0"/>
              <a:t>)</a:t>
            </a: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Assigning hair designs to balance head shape (</a:t>
            </a:r>
            <a:r>
              <a:rPr lang="en-US" sz="1000" i="1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Brown</a:t>
            </a:r>
            <a:r>
              <a:rPr lang="en-US" sz="1000" kern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†</a:t>
            </a:r>
            <a:endParaRPr lang="en-US" sz="1000" kern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lvl="1" indent="-171450" algn="l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kern="1200" dirty="0" smtClean="0"/>
              <a:t>Collecting and analyzing information to detect misuse and notifying a user when misuse is detected (</a:t>
            </a:r>
            <a:r>
              <a:rPr lang="en-US" sz="1000" i="1" kern="1200" dirty="0" smtClean="0"/>
              <a:t>FairWarning v. Iatric</a:t>
            </a:r>
            <a:r>
              <a:rPr lang="en-US" sz="1000" kern="1200" dirty="0" smtClean="0"/>
              <a:t>)</a:t>
            </a:r>
          </a:p>
          <a:p>
            <a:pPr marL="171450" lvl="1" indent="-171450" algn="l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kern="1200" dirty="0" smtClean="0"/>
              <a:t>Collecting </a:t>
            </a:r>
            <a:r>
              <a:rPr lang="en-US" sz="1000" kern="1200" dirty="0"/>
              <a:t>and comparing known information (</a:t>
            </a:r>
            <a:r>
              <a:rPr lang="en-US" sz="1000" i="1" kern="1200" dirty="0"/>
              <a:t>Classen</a:t>
            </a:r>
            <a:r>
              <a:rPr lang="en-US" sz="1000" kern="1200" dirty="0"/>
              <a:t>)</a:t>
            </a:r>
          </a:p>
          <a:p>
            <a:pPr marL="171450" lvl="1" indent="-171450" algn="l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kern="1200" dirty="0"/>
              <a:t>Collecting information, analyzing it, and displaying </a:t>
            </a:r>
            <a:r>
              <a:rPr lang="en-US" sz="1000" kern="1200" dirty="0" smtClean="0"/>
              <a:t>certain results </a:t>
            </a:r>
            <a:r>
              <a:rPr lang="en-US" sz="1000" kern="1200" dirty="0"/>
              <a:t>of the collection and analysis (</a:t>
            </a:r>
            <a:r>
              <a:rPr lang="en-US" sz="1000" i="1" kern="1200" dirty="0"/>
              <a:t>Electric </a:t>
            </a:r>
            <a:r>
              <a:rPr lang="en-US" sz="1000" i="1" kern="1200" dirty="0" smtClean="0"/>
              <a:t>Power Group</a:t>
            </a:r>
            <a:r>
              <a:rPr lang="en-US" sz="1000" kern="1200" dirty="0" smtClean="0"/>
              <a:t>)</a:t>
            </a:r>
            <a:endParaRPr lang="en-US" sz="1000" kern="1200" dirty="0"/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Comparing data to determine a risk level (</a:t>
            </a:r>
            <a:r>
              <a:rPr lang="en-US" sz="1000" i="1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Perkin-Elmer</a:t>
            </a:r>
            <a:r>
              <a:rPr lang="en-US" sz="1000" kern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†</a:t>
            </a:r>
            <a:endParaRPr lang="en-US" sz="1000" kern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lvl="1" indent="-171450" algn="l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kern="1200" dirty="0"/>
              <a:t>Comparing information regarding a sample or test subject to a control or target data (</a:t>
            </a:r>
            <a:r>
              <a:rPr lang="en-US" sz="1000" i="1" kern="1200" dirty="0"/>
              <a:t>Ambry</a:t>
            </a:r>
            <a:r>
              <a:rPr lang="en-US" sz="1000" kern="1200" dirty="0"/>
              <a:t>/</a:t>
            </a:r>
            <a:r>
              <a:rPr lang="en-US" sz="1000" i="1" kern="1200" dirty="0"/>
              <a:t>Myriad CAFC</a:t>
            </a:r>
            <a:r>
              <a:rPr lang="en-US" sz="1000" kern="1200" dirty="0"/>
              <a:t>)</a:t>
            </a: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Comparing new and stored information and using rules to identify options (</a:t>
            </a:r>
            <a:r>
              <a:rPr lang="en-US" sz="1000" i="1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Smartgene</a:t>
            </a:r>
            <a:r>
              <a:rPr lang="en-US" sz="1000" kern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†</a:t>
            </a:r>
            <a:endParaRPr lang="en-US" sz="1000" kern="1200" baseline="30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kern="1200" dirty="0" smtClean="0"/>
              <a:t>Data </a:t>
            </a:r>
            <a:r>
              <a:rPr lang="en-US" sz="1000" kern="1200" dirty="0"/>
              <a:t>recognition and storage (</a:t>
            </a:r>
            <a:r>
              <a:rPr lang="en-US" sz="1000" i="1" kern="1200" dirty="0"/>
              <a:t>Content </a:t>
            </a:r>
            <a:r>
              <a:rPr lang="en-US" sz="1000" i="1" kern="1200" dirty="0" smtClean="0"/>
              <a:t>Extraction</a:t>
            </a:r>
            <a:r>
              <a:rPr lang="en-US" sz="1000" kern="1200" dirty="0" smtClean="0"/>
              <a:t>)</a:t>
            </a:r>
            <a:endParaRPr lang="en-US" sz="1000" dirty="0"/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Delivering user-selected media content to portable devices (</a:t>
            </a:r>
            <a:r>
              <a:rPr lang="en-US" sz="1000" i="1" dirty="0" smtClean="0"/>
              <a:t>Affinity 		Labs v. Amazon.com</a:t>
            </a:r>
            <a:r>
              <a:rPr lang="en-US" sz="1000" dirty="0" smtClean="0"/>
              <a:t>)</a:t>
            </a: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en-US" sz="1000" kern="1200" dirty="0" smtClean="0"/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 typeface="Arial" panose="020B0604020202020204" pitchFamily="34" charset="0"/>
              <a:buChar char="•"/>
            </a:pPr>
            <a:endParaRPr lang="en-US" sz="1000" kern="1200" dirty="0"/>
          </a:p>
          <a:p>
            <a:pPr marL="171450" lvl="1" indent="-171450" algn="l" defTabSz="400050">
              <a:lnSpc>
                <a:spcPct val="90000"/>
              </a:lnSpc>
              <a:spcBef>
                <a:spcPct val="0"/>
              </a:spcBef>
              <a:spcAft>
                <a:spcPts val="210"/>
              </a:spcAft>
              <a:buFont typeface="Arial" panose="020B0604020202020204" pitchFamily="34" charset="0"/>
              <a:buChar char="•"/>
            </a:pPr>
            <a:r>
              <a:rPr lang="en-US" sz="1000" kern="1200" dirty="0" smtClean="0"/>
              <a:t>Determining </a:t>
            </a:r>
            <a:r>
              <a:rPr lang="en-US" sz="1000" kern="1200" dirty="0"/>
              <a:t>a price, using organizational and product group hierarchies (</a:t>
            </a:r>
            <a:r>
              <a:rPr lang="en-US" sz="1000" i="1" kern="1200" dirty="0"/>
              <a:t>Versata</a:t>
            </a:r>
            <a:r>
              <a:rPr lang="en-US" sz="1000" kern="1200" dirty="0"/>
              <a:t>)</a:t>
            </a:r>
          </a:p>
          <a:p>
            <a:pPr marL="171450" lvl="1" indent="-171450" algn="l" defTabSz="400050">
              <a:lnSpc>
                <a:spcPct val="90000"/>
              </a:lnSpc>
              <a:spcBef>
                <a:spcPct val="0"/>
              </a:spcBef>
              <a:spcAft>
                <a:spcPts val="210"/>
              </a:spcAft>
              <a:buFont typeface="Arial" panose="020B0604020202020204" pitchFamily="34" charset="0"/>
              <a:buChar char="•"/>
            </a:pPr>
            <a:r>
              <a:rPr lang="en-US" sz="1000" kern="1200" dirty="0"/>
              <a:t>Diagnosing an abnormal condition by performing clinical tests and thinking about the results (</a:t>
            </a:r>
            <a:r>
              <a:rPr lang="en-US" sz="1000" i="1" kern="1200" dirty="0"/>
              <a:t>Grams</a:t>
            </a:r>
            <a:r>
              <a:rPr lang="en-US" sz="1000" kern="1200" dirty="0" smtClean="0"/>
              <a:t>)</a:t>
            </a:r>
            <a:endParaRPr lang="en-US" sz="1000" kern="1200" dirty="0"/>
          </a:p>
          <a:p>
            <a:pPr marL="171450" lvl="1" indent="-171450" algn="l" defTabSz="400050">
              <a:lnSpc>
                <a:spcPct val="90000"/>
              </a:lnSpc>
              <a:spcBef>
                <a:spcPct val="0"/>
              </a:spcBef>
              <a:spcAft>
                <a:spcPts val="210"/>
              </a:spcAft>
              <a:buFont typeface="Arial" panose="020B0604020202020204" pitchFamily="34" charset="0"/>
              <a:buChar char="•"/>
            </a:pPr>
            <a:r>
              <a:rPr lang="en-US" sz="1000" kern="1200" dirty="0"/>
              <a:t>Displaying an advertisement in exchange for access to copyrighted media (</a:t>
            </a:r>
            <a:r>
              <a:rPr lang="en-US" sz="1000" i="1" kern="1200" dirty="0"/>
              <a:t>Ultramercial</a:t>
            </a:r>
            <a:r>
              <a:rPr lang="en-US" sz="1000" kern="1200" dirty="0" smtClean="0"/>
              <a:t>)</a:t>
            </a: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ts val="21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Generating </a:t>
            </a:r>
            <a:r>
              <a:rPr lang="en-US" sz="1000" dirty="0"/>
              <a:t>a second menu </a:t>
            </a:r>
            <a:r>
              <a:rPr lang="en-US" sz="1000" dirty="0" smtClean="0"/>
              <a:t>from a </a:t>
            </a:r>
            <a:r>
              <a:rPr lang="en-US" sz="1000" dirty="0"/>
              <a:t>first menu and sending the second menu to </a:t>
            </a:r>
            <a:r>
              <a:rPr lang="en-US" sz="1000" dirty="0" smtClean="0"/>
              <a:t>another location (</a:t>
            </a:r>
            <a:r>
              <a:rPr lang="en-US" sz="1000" i="1" dirty="0" smtClean="0"/>
              <a:t>Ameranth</a:t>
            </a:r>
            <a:r>
              <a:rPr lang="en-US" sz="1000" dirty="0" smtClean="0"/>
              <a:t>)</a:t>
            </a:r>
            <a:endParaRPr lang="en-US" sz="1000" kern="1200" dirty="0" smtClean="0"/>
          </a:p>
          <a:p>
            <a:pPr marL="171450" lvl="1" indent="-171450" algn="l" defTabSz="400050">
              <a:lnSpc>
                <a:spcPct val="90000"/>
              </a:lnSpc>
              <a:spcBef>
                <a:spcPct val="0"/>
              </a:spcBef>
              <a:spcAft>
                <a:spcPts val="21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Mental process for logic circuit design (</a:t>
            </a:r>
            <a:r>
              <a:rPr lang="en-US" sz="1000" i="1" dirty="0" smtClean="0"/>
              <a:t>Synopsys</a:t>
            </a:r>
            <a:r>
              <a:rPr lang="en-US" sz="1000" dirty="0" smtClean="0"/>
              <a:t>)</a:t>
            </a: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ts val="210"/>
              </a:spcAft>
              <a:buFont typeface="Arial" panose="020B0604020202020204" pitchFamily="34" charset="0"/>
              <a:buChar char="•"/>
            </a:pPr>
            <a:r>
              <a:rPr lang="en-US" sz="1000" kern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Migration or transitioning of settings (</a:t>
            </a:r>
            <a:r>
              <a:rPr lang="en-US" sz="1000" i="1" kern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Tranxition</a:t>
            </a: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)†</a:t>
            </a:r>
            <a:r>
              <a:rPr lang="en-US" sz="1000" kern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endParaRPr lang="en-US" sz="1000" kern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lvl="1" indent="-171450" algn="l" defTabSz="400050">
              <a:lnSpc>
                <a:spcPct val="90000"/>
              </a:lnSpc>
              <a:spcBef>
                <a:spcPct val="0"/>
              </a:spcBef>
              <a:spcAft>
                <a:spcPts val="210"/>
              </a:spcAft>
              <a:buFont typeface="Arial" panose="020B0604020202020204" pitchFamily="34" charset="0"/>
              <a:buChar char="•"/>
            </a:pPr>
            <a:r>
              <a:rPr lang="en-US" sz="1000" kern="1200" dirty="0"/>
              <a:t>Obtaining and comparing intangible data (</a:t>
            </a:r>
            <a:r>
              <a:rPr lang="en-US" sz="1000" i="1" kern="1200" dirty="0" smtClean="0"/>
              <a:t>CyberSource</a:t>
            </a:r>
            <a:r>
              <a:rPr lang="en-US" sz="1000" kern="1200" dirty="0"/>
              <a:t>)</a:t>
            </a:r>
          </a:p>
          <a:p>
            <a:pPr marL="171450" lvl="1" indent="-171450" algn="l" defTabSz="400050">
              <a:lnSpc>
                <a:spcPct val="90000"/>
              </a:lnSpc>
              <a:spcBef>
                <a:spcPct val="0"/>
              </a:spcBef>
              <a:spcAft>
                <a:spcPts val="210"/>
              </a:spcAft>
              <a:buFont typeface="Arial" panose="020B0604020202020204" pitchFamily="34" charset="0"/>
              <a:buChar char="•"/>
            </a:pPr>
            <a:r>
              <a:rPr lang="en-US" sz="1000" kern="1200" dirty="0"/>
              <a:t>Organizing information through mathematical correlations (</a:t>
            </a:r>
            <a:r>
              <a:rPr lang="en-US" sz="1000" i="1" kern="1200" dirty="0"/>
              <a:t>Digitech</a:t>
            </a:r>
            <a:r>
              <a:rPr lang="en-US" sz="1000" kern="1200" dirty="0" smtClean="0"/>
              <a:t>)</a:t>
            </a:r>
          </a:p>
          <a:p>
            <a:pPr marL="171450" lvl="1" indent="-171450" algn="l" defTabSz="400050">
              <a:lnSpc>
                <a:spcPct val="90000"/>
              </a:lnSpc>
              <a:spcBef>
                <a:spcPct val="0"/>
              </a:spcBef>
              <a:spcAft>
                <a:spcPts val="210"/>
              </a:spcAft>
              <a:buFont typeface="Arial" panose="020B0604020202020204" pitchFamily="34" charset="0"/>
              <a:buChar char="•"/>
            </a:pPr>
            <a:r>
              <a:rPr lang="en-US" sz="1000" dirty="0" smtClean="0"/>
              <a:t>Providing out-of-region access to regional broadcast content (</a:t>
            </a:r>
            <a:r>
              <a:rPr lang="en-US" sz="1000" i="1" dirty="0" smtClean="0"/>
              <a:t>Affinity Labs. v. DirecTV</a:t>
            </a:r>
            <a:r>
              <a:rPr lang="en-US" sz="1000" dirty="0" smtClean="0"/>
              <a:t>)</a:t>
            </a:r>
            <a:endParaRPr lang="en-US" sz="1000" kern="1200" dirty="0"/>
          </a:p>
          <a:p>
            <a:pPr marL="171450" lvl="1" indent="-171450" algn="l" defTabSz="400050">
              <a:lnSpc>
                <a:spcPct val="90000"/>
              </a:lnSpc>
              <a:spcBef>
                <a:spcPct val="0"/>
              </a:spcBef>
              <a:spcAft>
                <a:spcPts val="210"/>
              </a:spcAft>
              <a:buFont typeface="Arial" panose="020B0604020202020204" pitchFamily="34" charset="0"/>
              <a:buChar char="•"/>
            </a:pPr>
            <a:r>
              <a:rPr lang="en-US" sz="1000" kern="1200" dirty="0"/>
              <a:t>Retaining information in </a:t>
            </a:r>
            <a:r>
              <a:rPr lang="en-US" sz="1000" kern="1200" dirty="0" smtClean="0"/>
              <a:t>navigation </a:t>
            </a:r>
            <a:r>
              <a:rPr lang="en-US" sz="1000" kern="1200" dirty="0"/>
              <a:t>of online forms (</a:t>
            </a:r>
            <a:r>
              <a:rPr lang="en-US" sz="1000" i="1" kern="1200" dirty="0"/>
              <a:t>Internet Patents</a:t>
            </a:r>
            <a:r>
              <a:rPr lang="en-US" sz="1000" kern="1200" dirty="0"/>
              <a:t>)</a:t>
            </a: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ts val="210"/>
              </a:spcAft>
              <a:buFont typeface="Arial" panose="020B0604020202020204" pitchFamily="34" charset="0"/>
              <a:buChar char="•"/>
            </a:pPr>
            <a:r>
              <a:rPr lang="en-US" sz="1000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Storing, gathering, and analyzing data (</a:t>
            </a:r>
            <a:r>
              <a:rPr lang="en-US" sz="1000" i="1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TDE Petroleum</a:t>
            </a:r>
            <a:r>
              <a:rPr lang="en-US" sz="1000" kern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†</a:t>
            </a:r>
            <a:endParaRPr lang="en-US" sz="1000" kern="1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171450" lvl="1" indent="-171450" defTabSz="400050">
              <a:lnSpc>
                <a:spcPct val="90000"/>
              </a:lnSpc>
              <a:spcBef>
                <a:spcPct val="0"/>
              </a:spcBef>
              <a:spcAft>
                <a:spcPts val="210"/>
              </a:spcAft>
              <a:buFont typeface="Arial" panose="020B0604020202020204" pitchFamily="34" charset="0"/>
              <a:buChar char="•"/>
            </a:pPr>
            <a:r>
              <a:rPr lang="en-US" sz="1000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Using categories to organize, store and transmit information (</a:t>
            </a:r>
            <a:r>
              <a:rPr lang="en-US" sz="1000" i="1" kern="1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Cyberfone</a:t>
            </a:r>
            <a:r>
              <a:rPr lang="en-US" sz="1000" kern="12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†</a:t>
            </a:r>
          </a:p>
        </p:txBody>
      </p:sp>
      <p:sp>
        <p:nvSpPr>
          <p:cNvPr id="13" name="Freeform 12"/>
          <p:cNvSpPr/>
          <p:nvPr/>
        </p:nvSpPr>
        <p:spPr>
          <a:xfrm>
            <a:off x="798280" y="4862691"/>
            <a:ext cx="1828800" cy="822960"/>
          </a:xfrm>
          <a:custGeom>
            <a:avLst/>
            <a:gdLst>
              <a:gd name="connsiteX0" fmla="*/ 0 w 1402587"/>
              <a:gd name="connsiteY0" fmla="*/ 1286599 h 1286599"/>
              <a:gd name="connsiteX1" fmla="*/ 1402587 w 1402587"/>
              <a:gd name="connsiteY1" fmla="*/ 0 h 1286599"/>
              <a:gd name="connsiteX2" fmla="*/ 1402587 w 1402587"/>
              <a:gd name="connsiteY2" fmla="*/ 1286599 h 1286599"/>
              <a:gd name="connsiteX3" fmla="*/ 0 w 1402587"/>
              <a:gd name="connsiteY3" fmla="*/ 1286599 h 1286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2587" h="1286599">
                <a:moveTo>
                  <a:pt x="0" y="1286599"/>
                </a:moveTo>
                <a:cubicBezTo>
                  <a:pt x="0" y="576030"/>
                  <a:pt x="627960" y="0"/>
                  <a:pt x="1402587" y="0"/>
                </a:cubicBezTo>
                <a:lnTo>
                  <a:pt x="1402587" y="1286599"/>
                </a:lnTo>
                <a:lnTo>
                  <a:pt x="0" y="1286599"/>
                </a:lnTo>
                <a:close/>
              </a:path>
            </a:pathLst>
          </a:custGeom>
          <a:solidFill>
            <a:srgbClr val="604A7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365760" tIns="274320" rIns="0" bIns="18288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b="1" dirty="0"/>
              <a:t>“Mathematical Relationships </a:t>
            </a:r>
            <a:r>
              <a:rPr lang="en-US" sz="1100" b="1" dirty="0" smtClean="0"/>
              <a:t>/  Formulas</a:t>
            </a:r>
            <a:r>
              <a:rPr lang="en-US" sz="1100" b="1" dirty="0"/>
              <a:t>”</a:t>
            </a:r>
          </a:p>
        </p:txBody>
      </p:sp>
      <p:sp>
        <p:nvSpPr>
          <p:cNvPr id="14" name="Freeform 13"/>
          <p:cNvSpPr/>
          <p:nvPr/>
        </p:nvSpPr>
        <p:spPr>
          <a:xfrm>
            <a:off x="2672125" y="4862691"/>
            <a:ext cx="1828800" cy="822960"/>
          </a:xfrm>
          <a:custGeom>
            <a:avLst/>
            <a:gdLst>
              <a:gd name="connsiteX0" fmla="*/ 0 w 1286599"/>
              <a:gd name="connsiteY0" fmla="*/ 1402587 h 1402587"/>
              <a:gd name="connsiteX1" fmla="*/ 1286599 w 1286599"/>
              <a:gd name="connsiteY1" fmla="*/ 0 h 1402587"/>
              <a:gd name="connsiteX2" fmla="*/ 1286599 w 1286599"/>
              <a:gd name="connsiteY2" fmla="*/ 1402587 h 1402587"/>
              <a:gd name="connsiteX3" fmla="*/ 0 w 1286599"/>
              <a:gd name="connsiteY3" fmla="*/ 1402587 h 1402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86599" h="1402587">
                <a:moveTo>
                  <a:pt x="0" y="0"/>
                </a:moveTo>
                <a:cubicBezTo>
                  <a:pt x="710569" y="0"/>
                  <a:pt x="1286599" y="627960"/>
                  <a:pt x="1286599" y="1402587"/>
                </a:cubicBezTo>
                <a:lnTo>
                  <a:pt x="0" y="1402587"/>
                </a:lnTo>
                <a:lnTo>
                  <a:pt x="0" y="0"/>
                </a:lnTo>
                <a:close/>
              </a:path>
            </a:pathLst>
          </a:custGeom>
          <a:solidFill>
            <a:srgbClr val="953735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1440" tIns="376836" rIns="274320" bIns="91440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b="1" dirty="0" smtClean="0"/>
              <a:t>“An Idea ‘Of Itself’”</a:t>
            </a:r>
            <a:endParaRPr lang="en-US" sz="1100" b="1" dirty="0"/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b="1" dirty="0" smtClean="0"/>
          </a:p>
        </p:txBody>
      </p:sp>
      <p:sp>
        <p:nvSpPr>
          <p:cNvPr id="15" name="Freeform 14"/>
          <p:cNvSpPr/>
          <p:nvPr/>
        </p:nvSpPr>
        <p:spPr>
          <a:xfrm>
            <a:off x="2672125" y="5734259"/>
            <a:ext cx="1828800" cy="822960"/>
          </a:xfrm>
          <a:custGeom>
            <a:avLst/>
            <a:gdLst>
              <a:gd name="connsiteX0" fmla="*/ 0 w 1402587"/>
              <a:gd name="connsiteY0" fmla="*/ 1286599 h 1286599"/>
              <a:gd name="connsiteX1" fmla="*/ 1402587 w 1402587"/>
              <a:gd name="connsiteY1" fmla="*/ 0 h 1286599"/>
              <a:gd name="connsiteX2" fmla="*/ 1402587 w 1402587"/>
              <a:gd name="connsiteY2" fmla="*/ 1286599 h 1286599"/>
              <a:gd name="connsiteX3" fmla="*/ 0 w 1402587"/>
              <a:gd name="connsiteY3" fmla="*/ 1286599 h 12865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2587" h="1286599">
                <a:moveTo>
                  <a:pt x="1402587" y="0"/>
                </a:moveTo>
                <a:cubicBezTo>
                  <a:pt x="1402587" y="710569"/>
                  <a:pt x="774627" y="1286599"/>
                  <a:pt x="0" y="1286599"/>
                </a:cubicBezTo>
                <a:lnTo>
                  <a:pt x="0" y="0"/>
                </a:lnTo>
                <a:lnTo>
                  <a:pt x="1402587" y="0"/>
                </a:lnTo>
                <a:close/>
              </a:path>
            </a:pathLst>
          </a:custGeom>
          <a:solidFill>
            <a:srgbClr val="77933C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91440" tIns="274320" rIns="274320" bIns="457200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1100" b="1" dirty="0" smtClean="0"/>
          </a:p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b="1" dirty="0"/>
              <a:t>“Certain </a:t>
            </a:r>
            <a:r>
              <a:rPr lang="en-US" sz="1100" b="1" dirty="0" smtClean="0"/>
              <a:t>Methods </a:t>
            </a:r>
            <a:r>
              <a:rPr lang="en-US" sz="1100" b="1" dirty="0"/>
              <a:t>of Organizing Human Activity”</a:t>
            </a:r>
          </a:p>
        </p:txBody>
      </p:sp>
      <p:sp>
        <p:nvSpPr>
          <p:cNvPr id="16" name="Freeform 15"/>
          <p:cNvSpPr/>
          <p:nvPr/>
        </p:nvSpPr>
        <p:spPr>
          <a:xfrm>
            <a:off x="793200" y="5734259"/>
            <a:ext cx="1828800" cy="822960"/>
          </a:xfrm>
          <a:custGeom>
            <a:avLst/>
            <a:gdLst>
              <a:gd name="connsiteX0" fmla="*/ 0 w 1286599"/>
              <a:gd name="connsiteY0" fmla="*/ 1402587 h 1402587"/>
              <a:gd name="connsiteX1" fmla="*/ 1286599 w 1286599"/>
              <a:gd name="connsiteY1" fmla="*/ 0 h 1402587"/>
              <a:gd name="connsiteX2" fmla="*/ 1286599 w 1286599"/>
              <a:gd name="connsiteY2" fmla="*/ 1402587 h 1402587"/>
              <a:gd name="connsiteX3" fmla="*/ 0 w 1286599"/>
              <a:gd name="connsiteY3" fmla="*/ 1402587 h 1402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86599" h="1402587">
                <a:moveTo>
                  <a:pt x="1286599" y="1402587"/>
                </a:moveTo>
                <a:cubicBezTo>
                  <a:pt x="576030" y="1402587"/>
                  <a:pt x="0" y="774627"/>
                  <a:pt x="0" y="0"/>
                </a:cubicBezTo>
                <a:lnTo>
                  <a:pt x="1286599" y="0"/>
                </a:lnTo>
                <a:lnTo>
                  <a:pt x="1286599" y="1402587"/>
                </a:lnTo>
                <a:close/>
              </a:path>
            </a:pathLst>
          </a:custGeom>
          <a:solidFill>
            <a:srgbClr val="376092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274320" tIns="274320" rIns="0" bIns="376836" numCol="1" spcCol="1270" anchor="ctr" anchorCtr="0">
            <a:noAutofit/>
          </a:bodyPr>
          <a:lstStyle/>
          <a:p>
            <a:pPr lvl="0" algn="ctr" defTabSz="1511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b="1" dirty="0" smtClean="0"/>
              <a:t>“</a:t>
            </a:r>
            <a:r>
              <a:rPr lang="en-US" sz="1100" b="1" dirty="0"/>
              <a:t>Fundamental</a:t>
            </a:r>
            <a:br>
              <a:rPr lang="en-US" sz="1100" b="1" dirty="0"/>
            </a:br>
            <a:r>
              <a:rPr lang="en-US" sz="1100" b="1" dirty="0"/>
              <a:t>Economic Practices”</a:t>
            </a:r>
          </a:p>
        </p:txBody>
      </p:sp>
      <p:sp>
        <p:nvSpPr>
          <p:cNvPr id="2" name="Flowchart: Alternate Process 1"/>
          <p:cNvSpPr/>
          <p:nvPr/>
        </p:nvSpPr>
        <p:spPr>
          <a:xfrm>
            <a:off x="1990727" y="5569814"/>
            <a:ext cx="1306519" cy="310066"/>
          </a:xfrm>
          <a:prstGeom prst="flowChartAlternateProcess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>
                <a:solidFill>
                  <a:schemeClr val="bg1"/>
                </a:solidFill>
              </a:rPr>
              <a:t>Abstract Ideas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172127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tabLst>
                <a:tab pos="2971800" algn="ctr"/>
                <a:tab pos="5943600" algn="r"/>
              </a:tabLst>
            </a:pPr>
            <a:r>
              <a:rPr lang="en-US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December 2016: </a:t>
            </a: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Interim Eligibility Guidance Quick Reference Sheet</a:t>
            </a:r>
            <a:b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Identifying Abstract Ideas</a:t>
            </a:r>
            <a:endParaRPr lang="en-US" sz="14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Freeform 28"/>
          <p:cNvSpPr/>
          <p:nvPr/>
        </p:nvSpPr>
        <p:spPr>
          <a:xfrm>
            <a:off x="222030" y="9408976"/>
            <a:ext cx="2460130" cy="320909"/>
          </a:xfrm>
          <a:custGeom>
            <a:avLst/>
            <a:gdLst>
              <a:gd name="connsiteX0" fmla="*/ 0 w 3404926"/>
              <a:gd name="connsiteY0" fmla="*/ 340493 h 4747622"/>
              <a:gd name="connsiteX1" fmla="*/ 340493 w 3404926"/>
              <a:gd name="connsiteY1" fmla="*/ 0 h 4747622"/>
              <a:gd name="connsiteX2" fmla="*/ 3064433 w 3404926"/>
              <a:gd name="connsiteY2" fmla="*/ 0 h 4747622"/>
              <a:gd name="connsiteX3" fmla="*/ 3404926 w 3404926"/>
              <a:gd name="connsiteY3" fmla="*/ 340493 h 4747622"/>
              <a:gd name="connsiteX4" fmla="*/ 3404926 w 3404926"/>
              <a:gd name="connsiteY4" fmla="*/ 4407129 h 4747622"/>
              <a:gd name="connsiteX5" fmla="*/ 3064433 w 3404926"/>
              <a:gd name="connsiteY5" fmla="*/ 4747622 h 4747622"/>
              <a:gd name="connsiteX6" fmla="*/ 340493 w 3404926"/>
              <a:gd name="connsiteY6" fmla="*/ 4747622 h 4747622"/>
              <a:gd name="connsiteX7" fmla="*/ 0 w 3404926"/>
              <a:gd name="connsiteY7" fmla="*/ 4407129 h 4747622"/>
              <a:gd name="connsiteX8" fmla="*/ 0 w 3404926"/>
              <a:gd name="connsiteY8" fmla="*/ 340493 h 47476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04926" h="4747622">
                <a:moveTo>
                  <a:pt x="0" y="340493"/>
                </a:moveTo>
                <a:cubicBezTo>
                  <a:pt x="0" y="152444"/>
                  <a:pt x="152444" y="0"/>
                  <a:pt x="340493" y="0"/>
                </a:cubicBezTo>
                <a:lnTo>
                  <a:pt x="3064433" y="0"/>
                </a:lnTo>
                <a:cubicBezTo>
                  <a:pt x="3252482" y="0"/>
                  <a:pt x="3404926" y="152444"/>
                  <a:pt x="3404926" y="340493"/>
                </a:cubicBezTo>
                <a:lnTo>
                  <a:pt x="3404926" y="4407129"/>
                </a:lnTo>
                <a:cubicBezTo>
                  <a:pt x="3404926" y="4595178"/>
                  <a:pt x="3252482" y="4747622"/>
                  <a:pt x="3064433" y="4747622"/>
                </a:cubicBezTo>
                <a:lnTo>
                  <a:pt x="340493" y="4747622"/>
                </a:lnTo>
                <a:cubicBezTo>
                  <a:pt x="152444" y="4747622"/>
                  <a:pt x="0" y="4595178"/>
                  <a:pt x="0" y="4407129"/>
                </a:cubicBezTo>
                <a:lnTo>
                  <a:pt x="0" y="340493"/>
                </a:lnTo>
                <a:close/>
              </a:path>
            </a:pathLst>
          </a:custGeom>
          <a:noFill/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91440" tIns="91440" rIns="91440" bIns="91440" numCol="1" spcCol="182880" anchor="t" anchorCtr="0">
            <a:noAutofit/>
          </a:bodyPr>
          <a:lstStyle/>
          <a:p>
            <a:pPr marL="0" lvl="1" defTabSz="400050">
              <a:lnSpc>
                <a:spcPct val="90000"/>
              </a:lnSpc>
              <a:spcBef>
                <a:spcPts val="300"/>
              </a:spcBef>
              <a:spcAft>
                <a:spcPct val="15000"/>
              </a:spcAft>
            </a:pPr>
            <a:r>
              <a:rPr lang="en-US" sz="1000" dirty="0" smtClean="0"/>
              <a:t>† indicates a non-precedential decision</a:t>
            </a:r>
            <a:endParaRPr lang="en-US" sz="1000" dirty="0"/>
          </a:p>
        </p:txBody>
      </p:sp>
      <p:sp>
        <p:nvSpPr>
          <p:cNvPr id="19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0" y="9569430"/>
            <a:ext cx="7772400" cy="535517"/>
          </a:xfrm>
        </p:spPr>
        <p:txBody>
          <a:bodyPr/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51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4B0E4683D1B14F8FDE3254791C6E33" ma:contentTypeVersion="0" ma:contentTypeDescription="Create a new document." ma:contentTypeScope="" ma:versionID="b36a0316753e5b0e2833e7bace82ffbf">
  <xsd:schema xmlns:xsd="http://www.w3.org/2001/XMLSchema" xmlns:p="http://schemas.microsoft.com/office/2006/metadata/properties" targetNamespace="http://schemas.microsoft.com/office/2006/metadata/properties" ma:root="true" ma:fieldsID="4aeb20c0e3442673af7ee10786458764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A7744F39-5EB2-4481-96DE-227969C12EC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DFEE49-4C5D-4B49-B9C1-4A14A096C6C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021AE927-0593-4CA7-A662-9DF760D8B2D1}">
  <ds:schemaRefs>
    <ds:schemaRef ds:uri="http://purl.org/dc/terms/"/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678</TotalTime>
  <Words>1009</Words>
  <Application>Microsoft Office PowerPoint</Application>
  <PresentationFormat>Custom</PresentationFormat>
  <Paragraphs>103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>U.S. Patent and Trademark Office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June E. Cohan</dc:creator>
  <cp:lastModifiedBy>Dey, Terry</cp:lastModifiedBy>
  <cp:revision>117</cp:revision>
  <cp:lastPrinted>2016-10-12T15:42:27Z</cp:lastPrinted>
  <dcterms:created xsi:type="dcterms:W3CDTF">2016-09-12T13:56:41Z</dcterms:created>
  <dcterms:modified xsi:type="dcterms:W3CDTF">2020-01-23T19:42:56Z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0x010100884B0E4683D1B14F8FDE3254791C6E33</vt:lpwstr>
  </property>
</Properties>
</file>