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70"/>
  </p:notesMasterIdLst>
  <p:handoutMasterIdLst>
    <p:handoutMasterId r:id="rId71"/>
  </p:handoutMasterIdLst>
  <p:sldIdLst>
    <p:sldId id="261" r:id="rId5"/>
    <p:sldId id="262" r:id="rId6"/>
    <p:sldId id="270" r:id="rId7"/>
    <p:sldId id="282" r:id="rId8"/>
    <p:sldId id="271" r:id="rId9"/>
    <p:sldId id="342" r:id="rId10"/>
    <p:sldId id="273" r:id="rId11"/>
    <p:sldId id="275" r:id="rId12"/>
    <p:sldId id="277" r:id="rId13"/>
    <p:sldId id="279" r:id="rId14"/>
    <p:sldId id="281" r:id="rId15"/>
    <p:sldId id="284" r:id="rId16"/>
    <p:sldId id="283" r:id="rId17"/>
    <p:sldId id="285" r:id="rId18"/>
    <p:sldId id="286" r:id="rId19"/>
    <p:sldId id="287" r:id="rId20"/>
    <p:sldId id="288" r:id="rId21"/>
    <p:sldId id="337" r:id="rId22"/>
    <p:sldId id="289" r:id="rId23"/>
    <p:sldId id="343" r:id="rId24"/>
    <p:sldId id="290" r:id="rId25"/>
    <p:sldId id="291" r:id="rId26"/>
    <p:sldId id="292" r:id="rId27"/>
    <p:sldId id="293" r:id="rId28"/>
    <p:sldId id="294" r:id="rId29"/>
    <p:sldId id="298" r:id="rId30"/>
    <p:sldId id="338" r:id="rId31"/>
    <p:sldId id="295" r:id="rId32"/>
    <p:sldId id="296" r:id="rId33"/>
    <p:sldId id="297" r:id="rId34"/>
    <p:sldId id="341" r:id="rId35"/>
    <p:sldId id="300" r:id="rId36"/>
    <p:sldId id="299" r:id="rId37"/>
    <p:sldId id="301" r:id="rId38"/>
    <p:sldId id="302" r:id="rId39"/>
    <p:sldId id="303" r:id="rId40"/>
    <p:sldId id="304" r:id="rId41"/>
    <p:sldId id="305" r:id="rId42"/>
    <p:sldId id="306" r:id="rId43"/>
    <p:sldId id="307" r:id="rId44"/>
    <p:sldId id="308" r:id="rId45"/>
    <p:sldId id="310" r:id="rId46"/>
    <p:sldId id="311" r:id="rId47"/>
    <p:sldId id="312" r:id="rId48"/>
    <p:sldId id="313" r:id="rId49"/>
    <p:sldId id="314" r:id="rId50"/>
    <p:sldId id="316" r:id="rId51"/>
    <p:sldId id="317" r:id="rId52"/>
    <p:sldId id="326" r:id="rId53"/>
    <p:sldId id="319" r:id="rId54"/>
    <p:sldId id="320" r:id="rId55"/>
    <p:sldId id="321" r:id="rId56"/>
    <p:sldId id="322" r:id="rId57"/>
    <p:sldId id="323" r:id="rId58"/>
    <p:sldId id="324" r:id="rId59"/>
    <p:sldId id="325" r:id="rId60"/>
    <p:sldId id="327" r:id="rId61"/>
    <p:sldId id="330" r:id="rId62"/>
    <p:sldId id="331" r:id="rId63"/>
    <p:sldId id="332" r:id="rId64"/>
    <p:sldId id="333" r:id="rId65"/>
    <p:sldId id="334" r:id="rId66"/>
    <p:sldId id="335" r:id="rId67"/>
    <p:sldId id="336" r:id="rId68"/>
    <p:sldId id="264" r:id="rId69"/>
  </p:sldIdLst>
  <p:sldSz cx="9144000" cy="5715000" type="screen16x10"/>
  <p:notesSz cx="7010400" cy="92964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i, Jessica" initials="RJ" lastIdx="27" clrIdx="0">
    <p:extLst>
      <p:ext uri="{19B8F6BF-5375-455C-9EA6-DF929625EA0E}">
        <p15:presenceInfo xmlns:p15="http://schemas.microsoft.com/office/powerpoint/2012/main" userId="S-1-5-21-185489447-88882503-980507067-36195" providerId="AD"/>
      </p:ext>
    </p:extLst>
  </p:cmAuthor>
  <p:cmAuthor id="2" name="Borsetti, Greg" initials="BG" lastIdx="92" clrIdx="1">
    <p:extLst>
      <p:ext uri="{19B8F6BF-5375-455C-9EA6-DF929625EA0E}">
        <p15:presenceInfo xmlns:p15="http://schemas.microsoft.com/office/powerpoint/2012/main" userId="S-1-5-21-185489447-88882503-980507067-188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70714" autoAdjust="0"/>
  </p:normalViewPr>
  <p:slideViewPr>
    <p:cSldViewPr snapToGrid="0" snapToObjects="1">
      <p:cViewPr varScale="1">
        <p:scale>
          <a:sx n="106" d="100"/>
          <a:sy n="106" d="100"/>
        </p:scale>
        <p:origin x="1494" y="10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5" d="100"/>
          <a:sy n="75" d="100"/>
        </p:scale>
        <p:origin x="2866"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398463" indent="-171450" algn="l" defTabSz="457200" rtl="0" eaLnBrk="1" latinLnBrk="0" hangingPunct="1">
      <a:buFont typeface="Arial" panose="020B0604020202020204" pitchFamily="34" charset="0"/>
      <a:buChar char="•"/>
      <a:defRPr sz="1200" kern="1200">
        <a:solidFill>
          <a:schemeClr val="tx1"/>
        </a:solidFill>
        <a:latin typeface="Segoe UI"/>
        <a:ea typeface="+mn-ea"/>
        <a:cs typeface="+mn-cs"/>
      </a:defRPr>
    </a:lvl2pPr>
    <a:lvl3pPr marL="630238" indent="-169863" algn="l" defTabSz="457200" rtl="0" eaLnBrk="1" latinLnBrk="0" hangingPunct="1">
      <a:buFont typeface="Arial" panose="020B0604020202020204" pitchFamily="34" charset="0"/>
      <a:buChar char="•"/>
      <a:defRPr sz="1200" kern="1200">
        <a:solidFill>
          <a:schemeClr val="tx1"/>
        </a:solidFill>
        <a:latin typeface="Segoe UI"/>
        <a:ea typeface="+mn-ea"/>
        <a:cs typeface="+mn-cs"/>
      </a:defRPr>
    </a:lvl3pPr>
    <a:lvl4pPr marL="858838" indent="-171450" algn="l" defTabSz="403225" rtl="0" eaLnBrk="1" latinLnBrk="0" hangingPunct="1">
      <a:buFont typeface="Arial" panose="020B0604020202020204" pitchFamily="34" charset="0"/>
      <a:buChar char="•"/>
      <a:defRPr sz="1200" kern="1200">
        <a:solidFill>
          <a:schemeClr val="tx1"/>
        </a:solidFill>
        <a:latin typeface="Segoe UI"/>
        <a:ea typeface="+mn-ea"/>
        <a:cs typeface="+mn-cs"/>
      </a:defRPr>
    </a:lvl4pPr>
    <a:lvl5pPr marL="1085850" indent="-171450" algn="l" defTabSz="457200" rtl="0" eaLnBrk="1" latinLnBrk="0" hangingPunct="1">
      <a:buFont typeface="Arial" panose="020B0604020202020204" pitchFamily="34" charset="0"/>
      <a:buChar char="•"/>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6869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899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073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206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419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4028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97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354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979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206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573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6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067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6431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586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192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971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5991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3017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4483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429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69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Segoe UI"/>
                <a:ea typeface="+mn-ea"/>
                <a:cs typeface="+mn-cs"/>
              </a:rPr>
              <a:t>MPEP 2111 (Claim Interpretation; Broadest Reasonable Interpretation) </a:t>
            </a:r>
          </a:p>
          <a:p>
            <a:r>
              <a:rPr lang="en-US" sz="1200" kern="1200" dirty="0" smtClean="0">
                <a:solidFill>
                  <a:schemeClr val="tx1"/>
                </a:solidFill>
                <a:effectLst/>
                <a:latin typeface="Segoe UI"/>
                <a:ea typeface="+mn-ea"/>
                <a:cs typeface="+mn-cs"/>
              </a:rPr>
              <a:t>MPEP 2111.01 (Plain Meaning) </a:t>
            </a:r>
          </a:p>
          <a:p>
            <a:r>
              <a:rPr lang="en-US" sz="1200" kern="1200" dirty="0" smtClean="0">
                <a:solidFill>
                  <a:schemeClr val="tx1"/>
                </a:solidFill>
                <a:effectLst/>
                <a:latin typeface="Segoe UI"/>
                <a:ea typeface="+mn-ea"/>
                <a:cs typeface="+mn-cs"/>
              </a:rPr>
              <a:t>MPEP 2111.02 (Effect of Preamble) </a:t>
            </a:r>
          </a:p>
          <a:p>
            <a:r>
              <a:rPr lang="en-US" sz="1200" kern="1200" dirty="0" smtClean="0">
                <a:solidFill>
                  <a:schemeClr val="tx1"/>
                </a:solidFill>
                <a:effectLst/>
                <a:latin typeface="Segoe UI"/>
                <a:ea typeface="+mn-ea"/>
                <a:cs typeface="+mn-cs"/>
              </a:rPr>
              <a:t>MPEP 2111.04(I) ("ADAPTED TO," "ADAPTED FOR," "WHEREIN," and "WHEREBY") </a:t>
            </a:r>
          </a:p>
          <a:p>
            <a:r>
              <a:rPr lang="en-US" sz="1200" kern="1200" dirty="0" smtClean="0">
                <a:solidFill>
                  <a:schemeClr val="tx1"/>
                </a:solidFill>
                <a:effectLst/>
                <a:latin typeface="Segoe UI"/>
                <a:ea typeface="+mn-ea"/>
                <a:cs typeface="+mn-cs"/>
              </a:rPr>
              <a:t>MPEP 2111.04(II) (CONTINGENT LIMITATIONS) </a:t>
            </a:r>
          </a:p>
          <a:p>
            <a:r>
              <a:rPr lang="en-US" sz="1200" kern="1200" dirty="0" smtClean="0">
                <a:solidFill>
                  <a:schemeClr val="tx1"/>
                </a:solidFill>
                <a:effectLst/>
                <a:latin typeface="Segoe UI"/>
                <a:ea typeface="+mn-ea"/>
                <a:cs typeface="+mn-cs"/>
              </a:rPr>
              <a:t>MPEP 2181 (Identifying and Interpreting a 35 U.S.C. 112(f) or Pre-AIA 35 U.S.C. 112, Sixth Paragraph Limitation) </a:t>
            </a:r>
          </a:p>
          <a:p>
            <a:r>
              <a:rPr lang="en-US" sz="1200" kern="1200" dirty="0" smtClean="0">
                <a:solidFill>
                  <a:schemeClr val="tx1"/>
                </a:solidFill>
                <a:effectLst/>
                <a:latin typeface="Segoe UI"/>
                <a:ea typeface="+mn-ea"/>
                <a:cs typeface="+mn-cs"/>
              </a:rPr>
              <a:t>MPEP 2181(II)(A) (The Corresponding Structure Must Be Disclosed In the Specification Itself in a Way That One Skilled In the Art Will Understand What Structure Will Perform the Recited Function) </a:t>
            </a:r>
          </a:p>
          <a:p>
            <a:r>
              <a:rPr lang="en-US" sz="1200" kern="1200" dirty="0" smtClean="0">
                <a:solidFill>
                  <a:schemeClr val="tx1"/>
                </a:solidFill>
                <a:effectLst/>
                <a:latin typeface="Segoe UI"/>
                <a:ea typeface="+mn-ea"/>
                <a:cs typeface="+mn-cs"/>
              </a:rPr>
              <a:t>MPEP 2181(II)(B) (Computer-Implemented Means-Plus-Function Limitations) </a:t>
            </a:r>
          </a:p>
          <a:p>
            <a:r>
              <a:rPr lang="en-US" sz="1200" kern="1200" dirty="0" smtClean="0">
                <a:solidFill>
                  <a:schemeClr val="tx1"/>
                </a:solidFill>
                <a:effectLst/>
                <a:latin typeface="Segoe UI"/>
                <a:ea typeface="+mn-ea"/>
                <a:cs typeface="+mn-cs"/>
              </a:rPr>
              <a:t>MPEP 2112 (Requirements of Rejection Based on Inherency; Burden of Proof) </a:t>
            </a:r>
          </a:p>
          <a:p>
            <a:r>
              <a:rPr lang="en-US" sz="1200" kern="1200" dirty="0" smtClean="0">
                <a:solidFill>
                  <a:schemeClr val="tx1"/>
                </a:solidFill>
                <a:effectLst/>
                <a:latin typeface="Segoe UI"/>
                <a:ea typeface="+mn-ea"/>
                <a:cs typeface="+mn-cs"/>
              </a:rPr>
              <a:t>MPEP 2144.05 (Obviousness of Similar and Overlapping Ranges, Amounts, and Proportions) </a:t>
            </a:r>
          </a:p>
          <a:p>
            <a:r>
              <a:rPr lang="en-US" sz="1200" kern="1200" dirty="0" smtClean="0">
                <a:solidFill>
                  <a:schemeClr val="tx1"/>
                </a:solidFill>
                <a:effectLst/>
                <a:latin typeface="Segoe UI"/>
                <a:ea typeface="+mn-ea"/>
                <a:cs typeface="+mn-cs"/>
              </a:rPr>
              <a:t>35 U.S.C. 112 - Examination Guidance and Training Materials </a:t>
            </a:r>
          </a:p>
          <a:p>
            <a:r>
              <a:rPr lang="en-US" sz="1200" kern="1200" dirty="0" smtClean="0">
                <a:solidFill>
                  <a:schemeClr val="tx1"/>
                </a:solidFill>
                <a:effectLst/>
                <a:latin typeface="Segoe UI"/>
                <a:ea typeface="+mn-ea"/>
                <a:cs typeface="+mn-cs"/>
              </a:rPr>
              <a:t> </a:t>
            </a:r>
          </a:p>
          <a:p>
            <a:r>
              <a:rPr lang="en-US" sz="1200" kern="1200" dirty="0" smtClean="0">
                <a:solidFill>
                  <a:schemeClr val="tx1"/>
                </a:solidFill>
                <a:effectLst/>
                <a:latin typeface="Segoe UI"/>
                <a:ea typeface="+mn-ea"/>
                <a:cs typeface="+mn-cs"/>
              </a:rPr>
              <a:t> </a:t>
            </a:r>
          </a:p>
          <a:p>
            <a:endParaRPr lang="en-US" dirty="0"/>
          </a:p>
        </p:txBody>
      </p:sp>
    </p:spTree>
    <p:extLst>
      <p:ext uri="{BB962C8B-B14F-4D97-AF65-F5344CB8AC3E}">
        <p14:creationId xmlns:p14="http://schemas.microsoft.com/office/powerpoint/2010/main" val="838213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8532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687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3184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217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49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250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28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524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693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308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5601" y="1162908"/>
            <a:ext cx="8387802" cy="1225021"/>
          </a:xfrm>
        </p:spPr>
        <p:txBody>
          <a:bodyPr anchor="b">
            <a:no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55601" y="2543941"/>
            <a:ext cx="8387802" cy="1079500"/>
          </a:xfrm>
        </p:spPr>
        <p:txBody>
          <a:bodyPr anchor="b">
            <a:noAutofit/>
          </a:bodyPr>
          <a:lstStyle>
            <a:lvl1pPr marL="0" indent="0" algn="r">
              <a:buNone/>
              <a:defRPr sz="280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3"/>
          <p:cNvSpPr>
            <a:spLocks noGrp="1"/>
          </p:cNvSpPr>
          <p:nvPr>
            <p:ph type="body" sz="quarter" idx="10" hasCustomPrompt="1"/>
          </p:nvPr>
        </p:nvSpPr>
        <p:spPr>
          <a:xfrm>
            <a:off x="326842" y="4033846"/>
            <a:ext cx="4110691" cy="301625"/>
          </a:xfrm>
        </p:spPr>
        <p:txBody>
          <a:bodyPr/>
          <a:lstStyle>
            <a:lvl1pPr marL="0" indent="0">
              <a:buNone/>
              <a:defRPr sz="1400" i="1" baseline="0"/>
            </a:lvl1pPr>
          </a:lstStyle>
          <a:p>
            <a:pPr lvl="0"/>
            <a:r>
              <a:rPr lang="en-US" dirty="0" smtClean="0"/>
              <a:t>Approved Month Year</a:t>
            </a:r>
          </a:p>
        </p:txBody>
      </p:sp>
      <p:pic>
        <p:nvPicPr>
          <p:cNvPr id="8" name="Picture 4"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6" y="4701651"/>
            <a:ext cx="1338877" cy="662731"/>
          </a:xfrm>
          <a:prstGeom prst="rect">
            <a:avLst/>
          </a:prstGeom>
        </p:spPr>
      </p:pic>
      <p:sp>
        <p:nvSpPr>
          <p:cNvPr id="12" name="Rectangle"/>
          <p:cNvSpPr/>
          <p:nvPr userDrawn="1"/>
        </p:nvSpPr>
        <p:spPr>
          <a:xfrm>
            <a:off x="-814" y="-14955"/>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0" name="Rectangle"/>
          <p:cNvSpPr/>
          <p:nvPr userDrawn="1"/>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1669997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ntent 2-lin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914400"/>
          </a:xfrm>
        </p:spPr>
        <p:txBody>
          <a:bodyPr anchor="ctr"/>
          <a:lstStyle>
            <a:lvl1pPr algn="l">
              <a:defRPr/>
            </a:lvl1pPr>
          </a:lstStyle>
          <a:p>
            <a:r>
              <a:rPr lang="en-US" dirty="0" smtClean="0"/>
              <a:t>Two content 2-line title sentence case goes here</a:t>
            </a:r>
            <a:endParaRPr lang="en-US" dirty="0"/>
          </a:p>
        </p:txBody>
      </p:sp>
      <p:sp>
        <p:nvSpPr>
          <p:cNvPr id="3" name="Text Placeholder 2"/>
          <p:cNvSpPr>
            <a:spLocks noGrp="1"/>
          </p:cNvSpPr>
          <p:nvPr>
            <p:ph type="body" idx="1" hasCustomPrompt="1"/>
          </p:nvPr>
        </p:nvSpPr>
        <p:spPr>
          <a:xfrm>
            <a:off x="457200" y="1354668"/>
            <a:ext cx="4040189" cy="653018"/>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title here</a:t>
            </a:r>
          </a:p>
        </p:txBody>
      </p:sp>
      <p:sp>
        <p:nvSpPr>
          <p:cNvPr id="4" name="Content Placeholder 3"/>
          <p:cNvSpPr>
            <a:spLocks noGrp="1"/>
          </p:cNvSpPr>
          <p:nvPr>
            <p:ph sz="half" idx="2"/>
          </p:nvPr>
        </p:nvSpPr>
        <p:spPr>
          <a:xfrm>
            <a:off x="457200" y="2069932"/>
            <a:ext cx="4040189" cy="3084165"/>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8" y="1354667"/>
            <a:ext cx="4041774" cy="653019"/>
          </a:xfrm>
        </p:spPr>
        <p:txBody>
          <a:bodyPr anchor="ctr"/>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title here</a:t>
            </a:r>
          </a:p>
        </p:txBody>
      </p:sp>
      <p:sp>
        <p:nvSpPr>
          <p:cNvPr id="6" name="Content Placeholder 5"/>
          <p:cNvSpPr>
            <a:spLocks noGrp="1"/>
          </p:cNvSpPr>
          <p:nvPr>
            <p:ph sz="quarter" idx="4"/>
          </p:nvPr>
        </p:nvSpPr>
        <p:spPr>
          <a:xfrm>
            <a:off x="4645028" y="2069932"/>
            <a:ext cx="4041774" cy="30841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6"/>
          <p:cNvSpPr>
            <a:spLocks noGrp="1"/>
          </p:cNvSpPr>
          <p:nvPr>
            <p:ph type="sldNum" sz="quarter" idx="12"/>
          </p:nvPr>
        </p:nvSpPr>
        <p:spPr/>
        <p:txBody>
          <a:bodyPr/>
          <a:lstStyle/>
          <a:p>
            <a:fld id="{92DA454B-C859-4892-B9FA-68B588C9F547}" type="slidenum">
              <a:rPr lang="en-US" smtClean="0"/>
              <a:t>‹#›</a:t>
            </a:fld>
            <a:endParaRPr lang="en-US"/>
          </a:p>
        </p:txBody>
      </p:sp>
      <p:sp>
        <p:nvSpPr>
          <p:cNvPr id="8" name="Footer Placeholder 7"/>
          <p:cNvSpPr>
            <a:spLocks noGrp="1"/>
          </p:cNvSpPr>
          <p:nvPr>
            <p:ph type="ftr" sz="quarter" idx="11"/>
          </p:nvPr>
        </p:nvSpPr>
        <p:spPr/>
        <p:txBody>
          <a:bodyPr/>
          <a:lstStyle/>
          <a:p>
            <a:r>
              <a:rPr lang="en-US" smtClean="0"/>
              <a:t>Claim Interpretation</a:t>
            </a:r>
            <a:endParaRPr lang="en-US"/>
          </a:p>
        </p:txBody>
      </p:sp>
      <p:sp>
        <p:nvSpPr>
          <p:cNvPr id="7" name="Date Placeholder 8"/>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1232483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74905"/>
            <a:ext cx="3008314" cy="983200"/>
          </a:xfrm>
        </p:spPr>
        <p:txBody>
          <a:bodyPr anchor="ctr"/>
          <a:lstStyle>
            <a:lvl1pPr algn="l">
              <a:defRPr sz="2400" b="1"/>
            </a:lvl1pPr>
          </a:lstStyle>
          <a:p>
            <a:r>
              <a:rPr lang="en-US" dirty="0" smtClean="0"/>
              <a:t>Click to edit Master title style</a:t>
            </a:r>
            <a:endParaRPr lang="en-US" dirty="0"/>
          </a:p>
        </p:txBody>
      </p:sp>
      <p:sp>
        <p:nvSpPr>
          <p:cNvPr id="4" name="Text Placeholder 2"/>
          <p:cNvSpPr>
            <a:spLocks noGrp="1"/>
          </p:cNvSpPr>
          <p:nvPr>
            <p:ph type="body" sz="half" idx="2"/>
          </p:nvPr>
        </p:nvSpPr>
        <p:spPr>
          <a:xfrm>
            <a:off x="457201" y="1455577"/>
            <a:ext cx="3008314" cy="364956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3"/>
          <p:cNvSpPr>
            <a:spLocks noGrp="1"/>
          </p:cNvSpPr>
          <p:nvPr>
            <p:ph idx="1"/>
          </p:nvPr>
        </p:nvSpPr>
        <p:spPr>
          <a:xfrm>
            <a:off x="3575050" y="374904"/>
            <a:ext cx="5111750" cy="473023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p:txBody>
          <a:bodyPr/>
          <a:lstStyle/>
          <a:p>
            <a:fld id="{92DA454B-C859-4892-B9FA-68B588C9F547}" type="slidenum">
              <a:rPr lang="en-US" smtClean="0"/>
              <a:t>‹#›</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5"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6944983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26488498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7208"/>
            <a:ext cx="7772400" cy="1225021"/>
          </a:xfrm>
        </p:spPr>
        <p:txBody>
          <a:bodyPr>
            <a:noAutofit/>
          </a:bodyPr>
          <a:lstStyle>
            <a:lvl1pPr>
              <a:defRPr sz="3600"/>
            </a:lvl1pPr>
          </a:lstStyle>
          <a:p>
            <a:r>
              <a:rPr lang="en-US" dirty="0" smtClean="0"/>
              <a:t>Click to edit Master Section title style</a:t>
            </a:r>
            <a:endParaRPr lang="en-US" dirty="0"/>
          </a:p>
        </p:txBody>
      </p:sp>
      <p:sp>
        <p:nvSpPr>
          <p:cNvPr id="3" name="Subtitle 2"/>
          <p:cNvSpPr>
            <a:spLocks noGrp="1"/>
          </p:cNvSpPr>
          <p:nvPr>
            <p:ph type="subTitle" idx="1"/>
          </p:nvPr>
        </p:nvSpPr>
        <p:spPr>
          <a:xfrm>
            <a:off x="685800" y="2658241"/>
            <a:ext cx="7772400" cy="1460500"/>
          </a:xfrm>
        </p:spPr>
        <p:txBody>
          <a:bodyPr>
            <a:noAutofit/>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Rectangle"/>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0" name="Rectangle"/>
          <p:cNvSpPr/>
          <p:nvPr userDrawn="1"/>
        </p:nvSpPr>
        <p:spPr>
          <a:xfrm>
            <a:off x="0" y="4274753"/>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506056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378022"/>
            <a:ext cx="8229600" cy="548640"/>
          </a:xfrm>
        </p:spPr>
        <p:txBody>
          <a:bodyPr anchor="ctr">
            <a:noAutofit/>
          </a:bodyPr>
          <a:lstStyle>
            <a:lvl1pPr algn="l">
              <a:defRPr sz="3200"/>
            </a:lvl1pPr>
          </a:lstStyle>
          <a:p>
            <a:r>
              <a:rPr lang="en-US" dirty="0" smtClean="0"/>
              <a:t>Knowledge Check </a:t>
            </a:r>
            <a:endParaRPr lang="en-US" dirty="0"/>
          </a:p>
        </p:txBody>
      </p:sp>
      <p:sp>
        <p:nvSpPr>
          <p:cNvPr id="13" name="Content Placeholder 2"/>
          <p:cNvSpPr>
            <a:spLocks noGrp="1"/>
          </p:cNvSpPr>
          <p:nvPr>
            <p:ph idx="1" hasCustomPrompt="1"/>
          </p:nvPr>
        </p:nvSpPr>
        <p:spPr>
          <a:xfrm>
            <a:off x="457200" y="1024467"/>
            <a:ext cx="8229600" cy="4131734"/>
          </a:xfrm>
        </p:spPr>
        <p:txBody>
          <a:bodyPr>
            <a:noAutofit/>
          </a:bodyPr>
          <a:lstStyle>
            <a:lvl1pPr marL="0" indent="0">
              <a:buNone/>
              <a:defRPr sz="2000" baseline="0"/>
            </a:lvl1pPr>
            <a:lvl2pPr marL="625475" indent="-285750">
              <a:defRPr sz="1800" baseline="0"/>
            </a:lvl2pPr>
            <a:lvl3pPr>
              <a:defRPr sz="1600" baseline="0"/>
            </a:lvl3pPr>
          </a:lstStyle>
          <a:p>
            <a:pPr lvl="0"/>
            <a:r>
              <a:rPr lang="en-US" dirty="0" smtClean="0"/>
              <a:t>Insert question text here in sentence format.</a:t>
            </a:r>
          </a:p>
          <a:p>
            <a:pPr lvl="0"/>
            <a:endParaRPr lang="en-US" dirty="0" smtClean="0"/>
          </a:p>
          <a:p>
            <a:pPr lvl="0"/>
            <a:r>
              <a:rPr lang="en-US" dirty="0" smtClean="0"/>
              <a:t>Insert answer choices here</a:t>
            </a:r>
          </a:p>
          <a:p>
            <a:pPr lvl="0"/>
            <a:r>
              <a:rPr lang="en-US" dirty="0" smtClean="0"/>
              <a:t>A.</a:t>
            </a:r>
          </a:p>
          <a:p>
            <a:pPr lvl="0"/>
            <a:r>
              <a:rPr lang="en-US" dirty="0" smtClean="0"/>
              <a:t>B.</a:t>
            </a:r>
          </a:p>
          <a:p>
            <a:pPr lvl="0"/>
            <a:r>
              <a:rPr lang="en-US" dirty="0" smtClean="0"/>
              <a:t>C.</a:t>
            </a:r>
          </a:p>
          <a:p>
            <a:pPr lvl="0"/>
            <a:r>
              <a:rPr lang="en-US" dirty="0" smtClean="0"/>
              <a:t>D.</a:t>
            </a:r>
          </a:p>
        </p:txBody>
      </p:sp>
      <p:sp>
        <p:nvSpPr>
          <p:cNvPr id="7" name="Slide Number Placeholder 3"/>
          <p:cNvSpPr>
            <a:spLocks noGrp="1"/>
          </p:cNvSpPr>
          <p:nvPr>
            <p:ph type="sldNum" sz="quarter" idx="12"/>
          </p:nvPr>
        </p:nvSpPr>
        <p:spPr/>
        <p:txBody>
          <a:bodyPr/>
          <a:lstStyle/>
          <a:p>
            <a:fld id="{92DA454B-C859-4892-B9FA-68B588C9F547}" type="slidenum">
              <a:rPr lang="en-US" smtClean="0"/>
              <a:pPr/>
              <a:t>‹#›</a:t>
            </a:fld>
            <a:endParaRPr lang="en-US"/>
          </a:p>
        </p:txBody>
      </p:sp>
      <p:sp>
        <p:nvSpPr>
          <p:cNvPr id="3" name="Footer Placeholder 4"/>
          <p:cNvSpPr>
            <a:spLocks noGrp="1"/>
          </p:cNvSpPr>
          <p:nvPr>
            <p:ph type="ftr" sz="quarter" idx="11"/>
          </p:nvPr>
        </p:nvSpPr>
        <p:spPr/>
        <p:txBody>
          <a:bodyPr/>
          <a:lstStyle/>
          <a:p>
            <a:r>
              <a:rPr lang="en-US" smtClean="0"/>
              <a:t>Claim Interpretation</a:t>
            </a:r>
            <a:endParaRPr lang="en-US" dirty="0"/>
          </a:p>
        </p:txBody>
      </p:sp>
      <p:sp>
        <p:nvSpPr>
          <p:cNvPr id="2" name="Date Placeholder 5"/>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31057915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nowledge Chec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378022"/>
            <a:ext cx="8229600" cy="548640"/>
          </a:xfrm>
        </p:spPr>
        <p:txBody>
          <a:bodyPr anchor="ctr">
            <a:noAutofit/>
          </a:bodyPr>
          <a:lstStyle>
            <a:lvl1pPr algn="l">
              <a:defRPr sz="3200" baseline="0"/>
            </a:lvl1pPr>
          </a:lstStyle>
          <a:p>
            <a:r>
              <a:rPr lang="en-US" dirty="0" smtClean="0"/>
              <a:t>Knowledge Check: Answer</a:t>
            </a:r>
            <a:endParaRPr lang="en-US" dirty="0"/>
          </a:p>
        </p:txBody>
      </p:sp>
      <p:sp>
        <p:nvSpPr>
          <p:cNvPr id="13" name="Content Placeholder 2"/>
          <p:cNvSpPr>
            <a:spLocks noGrp="1"/>
          </p:cNvSpPr>
          <p:nvPr>
            <p:ph idx="1" hasCustomPrompt="1"/>
          </p:nvPr>
        </p:nvSpPr>
        <p:spPr>
          <a:xfrm>
            <a:off x="457200" y="1024467"/>
            <a:ext cx="8229600" cy="4131734"/>
          </a:xfrm>
        </p:spPr>
        <p:txBody>
          <a:bodyPr>
            <a:noAutofit/>
          </a:bodyPr>
          <a:lstStyle>
            <a:lvl1pPr marL="0" indent="0">
              <a:buNone/>
              <a:defRPr sz="2000" baseline="0"/>
            </a:lvl1pPr>
            <a:lvl2pPr marL="625475" indent="-285750">
              <a:defRPr sz="1800" baseline="0"/>
            </a:lvl2pPr>
            <a:lvl3pPr>
              <a:defRPr sz="1600" baseline="0"/>
            </a:lvl3pPr>
          </a:lstStyle>
          <a:p>
            <a:pPr lvl="0"/>
            <a:r>
              <a:rPr lang="en-US" dirty="0" smtClean="0"/>
              <a:t>Insert answer here.</a:t>
            </a:r>
          </a:p>
        </p:txBody>
      </p:sp>
      <p:sp>
        <p:nvSpPr>
          <p:cNvPr id="7" name="Slide Number Placeholder 3"/>
          <p:cNvSpPr>
            <a:spLocks noGrp="1"/>
          </p:cNvSpPr>
          <p:nvPr>
            <p:ph type="sldNum" sz="quarter" idx="12"/>
          </p:nvPr>
        </p:nvSpPr>
        <p:spPr/>
        <p:txBody>
          <a:bodyPr/>
          <a:lstStyle/>
          <a:p>
            <a:fld id="{92DA454B-C859-4892-B9FA-68B588C9F547}" type="slidenum">
              <a:rPr lang="en-US" smtClean="0"/>
              <a:pPr/>
              <a:t>‹#›</a:t>
            </a:fld>
            <a:endParaRPr lang="en-US"/>
          </a:p>
        </p:txBody>
      </p:sp>
      <p:sp>
        <p:nvSpPr>
          <p:cNvPr id="3" name="Footer Placeholder 4"/>
          <p:cNvSpPr>
            <a:spLocks noGrp="1"/>
          </p:cNvSpPr>
          <p:nvPr>
            <p:ph type="ftr" sz="quarter" idx="11"/>
          </p:nvPr>
        </p:nvSpPr>
        <p:spPr/>
        <p:txBody>
          <a:bodyPr/>
          <a:lstStyle/>
          <a:p>
            <a:r>
              <a:rPr lang="en-US" smtClean="0"/>
              <a:t>Claim Interpretation</a:t>
            </a:r>
            <a:endParaRPr lang="en-US" dirty="0"/>
          </a:p>
        </p:txBody>
      </p:sp>
      <p:sp>
        <p:nvSpPr>
          <p:cNvPr id="2" name="Date Placeholder 5"/>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3432283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one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548640"/>
          </a:xfrm>
        </p:spPr>
        <p:txBody>
          <a:bodyPr anchor="ctr"/>
          <a:lstStyle>
            <a:lvl1pPr algn="l">
              <a:defRPr baseline="0"/>
            </a:lvl1pPr>
          </a:lstStyle>
          <a:p>
            <a:r>
              <a:rPr lang="en-US" dirty="0" smtClean="0"/>
              <a:t>One line title in sentence format</a:t>
            </a:r>
            <a:endParaRPr lang="en-US" dirty="0"/>
          </a:p>
        </p:txBody>
      </p:sp>
      <p:sp>
        <p:nvSpPr>
          <p:cNvPr id="3" name="Content Placeholder 2"/>
          <p:cNvSpPr>
            <a:spLocks noGrp="1"/>
          </p:cNvSpPr>
          <p:nvPr>
            <p:ph idx="1"/>
          </p:nvPr>
        </p:nvSpPr>
        <p:spPr>
          <a:xfrm>
            <a:off x="457200" y="1054100"/>
            <a:ext cx="8229600" cy="4102101"/>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2"/>
          </p:nvPr>
        </p:nvSpPr>
        <p:spPr/>
        <p:txBody>
          <a:bodyPr/>
          <a:lstStyle/>
          <a:p>
            <a:fld id="{92DA454B-C859-4892-B9FA-68B588C9F547}" type="slidenum">
              <a:rPr lang="en-US" smtClean="0"/>
              <a:t>‹#›</a:t>
            </a:fld>
            <a:endParaRPr lang="en-US"/>
          </a:p>
        </p:txBody>
      </p:sp>
      <p:sp>
        <p:nvSpPr>
          <p:cNvPr id="5" name="Footer Placeholder 4"/>
          <p:cNvSpPr>
            <a:spLocks noGrp="1"/>
          </p:cNvSpPr>
          <p:nvPr>
            <p:ph type="ftr" sz="quarter" idx="11"/>
          </p:nvPr>
        </p:nvSpPr>
        <p:spPr/>
        <p:txBody>
          <a:bodyPr/>
          <a:lstStyle/>
          <a:p>
            <a:r>
              <a:rPr lang="en-US" smtClean="0"/>
              <a:t>Claim Interpretation</a:t>
            </a:r>
            <a:endParaRPr lang="en-US"/>
          </a:p>
        </p:txBody>
      </p:sp>
      <p:sp>
        <p:nvSpPr>
          <p:cNvPr id="4" name="Date Placeholder 5"/>
          <p:cNvSpPr>
            <a:spLocks noGrp="1"/>
          </p:cNvSpPr>
          <p:nvPr>
            <p:ph type="dt" sz="half" idx="10"/>
          </p:nvPr>
        </p:nvSpPr>
        <p:spPr>
          <a:xfrm>
            <a:off x="457199" y="5297488"/>
            <a:ext cx="1296955" cy="303212"/>
          </a:xfrm>
        </p:spPr>
        <p:txBody>
          <a:bodyPr/>
          <a:lstStyle/>
          <a:p>
            <a:r>
              <a:rPr lang="en-US" smtClean="0"/>
              <a:t>March 2019</a:t>
            </a:r>
            <a:endParaRPr lang="en-US" dirty="0"/>
          </a:p>
        </p:txBody>
      </p:sp>
    </p:spTree>
    <p:extLst>
      <p:ext uri="{BB962C8B-B14F-4D97-AF65-F5344CB8AC3E}">
        <p14:creationId xmlns:p14="http://schemas.microsoft.com/office/powerpoint/2010/main" val="2203226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914400"/>
          </a:xfrm>
        </p:spPr>
        <p:txBody>
          <a:bodyPr anchor="ctr"/>
          <a:lstStyle>
            <a:lvl1pPr algn="l">
              <a:defRPr baseline="0"/>
            </a:lvl1pPr>
          </a:lstStyle>
          <a:p>
            <a:r>
              <a:rPr lang="en-US" dirty="0" smtClean="0"/>
              <a:t>Two – line title</a:t>
            </a:r>
            <a:br>
              <a:rPr lang="en-US" dirty="0" smtClean="0"/>
            </a:br>
            <a:r>
              <a:rPr lang="en-US" dirty="0" smtClean="0"/>
              <a:t>goes here in sentence format</a:t>
            </a:r>
            <a:endParaRPr lang="en-US" dirty="0"/>
          </a:p>
        </p:txBody>
      </p:sp>
      <p:sp>
        <p:nvSpPr>
          <p:cNvPr id="3" name="Content Placeholder 2"/>
          <p:cNvSpPr>
            <a:spLocks noGrp="1"/>
          </p:cNvSpPr>
          <p:nvPr>
            <p:ph idx="1"/>
          </p:nvPr>
        </p:nvSpPr>
        <p:spPr>
          <a:xfrm>
            <a:off x="457200" y="1463040"/>
            <a:ext cx="8229600" cy="3708616"/>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2"/>
          </p:nvPr>
        </p:nvSpPr>
        <p:spPr/>
        <p:txBody>
          <a:bodyPr/>
          <a:lstStyle/>
          <a:p>
            <a:fld id="{92DA454B-C859-4892-B9FA-68B588C9F547}" type="slidenum">
              <a:rPr lang="en-US" smtClean="0"/>
              <a:t>‹#›</a:t>
            </a:fld>
            <a:endParaRPr lang="en-US"/>
          </a:p>
        </p:txBody>
      </p:sp>
      <p:sp>
        <p:nvSpPr>
          <p:cNvPr id="5" name="Footer Placeholder 4"/>
          <p:cNvSpPr>
            <a:spLocks noGrp="1"/>
          </p:cNvSpPr>
          <p:nvPr>
            <p:ph type="ftr" sz="quarter" idx="11"/>
          </p:nvPr>
        </p:nvSpPr>
        <p:spPr/>
        <p:txBody>
          <a:bodyPr/>
          <a:lstStyle/>
          <a:p>
            <a:r>
              <a:rPr lang="en-US" smtClean="0"/>
              <a:t>Claim Interpretation</a:t>
            </a:r>
            <a:endParaRPr lang="en-US"/>
          </a:p>
        </p:txBody>
      </p:sp>
      <p:sp>
        <p:nvSpPr>
          <p:cNvPr id="4" name="Date Placeholder 5"/>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13791313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1371600"/>
          </a:xfrm>
        </p:spPr>
        <p:txBody>
          <a:bodyPr anchor="ctr"/>
          <a:lstStyle>
            <a:lvl1pPr algn="l">
              <a:defRPr baseline="0"/>
            </a:lvl1pPr>
          </a:lstStyle>
          <a:p>
            <a:r>
              <a:rPr lang="en-US" dirty="0" smtClean="0"/>
              <a:t>Three – line title</a:t>
            </a:r>
            <a:br>
              <a:rPr lang="en-US" dirty="0" smtClean="0"/>
            </a:br>
            <a:r>
              <a:rPr lang="en-US" dirty="0" smtClean="0"/>
              <a:t>goes here in </a:t>
            </a:r>
            <a:br>
              <a:rPr lang="en-US" dirty="0" smtClean="0"/>
            </a:br>
            <a:r>
              <a:rPr lang="en-US" dirty="0" smtClean="0"/>
              <a:t>sentence format</a:t>
            </a:r>
            <a:endParaRPr lang="en-US" dirty="0"/>
          </a:p>
        </p:txBody>
      </p:sp>
      <p:sp>
        <p:nvSpPr>
          <p:cNvPr id="3" name="Content Placeholder 2"/>
          <p:cNvSpPr>
            <a:spLocks noGrp="1"/>
          </p:cNvSpPr>
          <p:nvPr>
            <p:ph idx="1"/>
          </p:nvPr>
        </p:nvSpPr>
        <p:spPr>
          <a:xfrm>
            <a:off x="457200" y="1903445"/>
            <a:ext cx="8229600" cy="3252756"/>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2"/>
          </p:nvPr>
        </p:nvSpPr>
        <p:spPr/>
        <p:txBody>
          <a:bodyPr/>
          <a:lstStyle/>
          <a:p>
            <a:fld id="{92DA454B-C859-4892-B9FA-68B588C9F547}" type="slidenum">
              <a:rPr lang="en-US" smtClean="0"/>
              <a:t>‹#›</a:t>
            </a:fld>
            <a:endParaRPr lang="en-US"/>
          </a:p>
        </p:txBody>
      </p:sp>
      <p:sp>
        <p:nvSpPr>
          <p:cNvPr id="5" name="Footer Placeholder 4"/>
          <p:cNvSpPr>
            <a:spLocks noGrp="1"/>
          </p:cNvSpPr>
          <p:nvPr>
            <p:ph type="ftr" sz="quarter" idx="11"/>
          </p:nvPr>
        </p:nvSpPr>
        <p:spPr/>
        <p:txBody>
          <a:bodyPr/>
          <a:lstStyle/>
          <a:p>
            <a:r>
              <a:rPr lang="en-US" smtClean="0"/>
              <a:t>Claim Interpretation</a:t>
            </a:r>
            <a:endParaRPr lang="en-US"/>
          </a:p>
        </p:txBody>
      </p:sp>
      <p:sp>
        <p:nvSpPr>
          <p:cNvPr id="4" name="Date Placeholder 5"/>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39189796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1277208"/>
            <a:ext cx="7772400" cy="1225021"/>
          </a:xfrm>
        </p:spPr>
        <p:txBody>
          <a:bodyPr anchor="b"/>
          <a:lstStyle>
            <a:lvl1pPr>
              <a:defRPr sz="3600" baseline="0"/>
            </a:lvl1pPr>
          </a:lstStyle>
          <a:p>
            <a:r>
              <a:rPr lang="en-US" dirty="0" smtClean="0"/>
              <a:t>Click to edit Master section title style</a:t>
            </a:r>
            <a:endParaRPr lang="en-US" dirty="0"/>
          </a:p>
        </p:txBody>
      </p:sp>
      <p:sp>
        <p:nvSpPr>
          <p:cNvPr id="8" name="Subtitle 2"/>
          <p:cNvSpPr>
            <a:spLocks noGrp="1"/>
          </p:cNvSpPr>
          <p:nvPr>
            <p:ph type="subTitle" idx="1"/>
          </p:nvPr>
        </p:nvSpPr>
        <p:spPr>
          <a:xfrm>
            <a:off x="685800" y="2658241"/>
            <a:ext cx="77724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3"/>
          <p:cNvSpPr>
            <a:spLocks noGrp="1"/>
          </p:cNvSpPr>
          <p:nvPr>
            <p:ph type="sldNum" sz="quarter" idx="12"/>
          </p:nvPr>
        </p:nvSpPr>
        <p:spPr/>
        <p:txBody>
          <a:bodyPr/>
          <a:lstStyle/>
          <a:p>
            <a:fld id="{92DA454B-C859-4892-B9FA-68B588C9F547}" type="slidenum">
              <a:rPr lang="en-US" smtClean="0"/>
              <a:t>‹#›</a:t>
            </a:fld>
            <a:endParaRPr lang="en-US"/>
          </a:p>
        </p:txBody>
      </p:sp>
      <p:sp>
        <p:nvSpPr>
          <p:cNvPr id="5" name="Footer Placeholder 4"/>
          <p:cNvSpPr>
            <a:spLocks noGrp="1"/>
          </p:cNvSpPr>
          <p:nvPr>
            <p:ph type="ftr" sz="quarter" idx="11"/>
          </p:nvPr>
        </p:nvSpPr>
        <p:spPr/>
        <p:txBody>
          <a:bodyPr/>
          <a:lstStyle/>
          <a:p>
            <a:r>
              <a:rPr lang="en-US" smtClean="0"/>
              <a:t>Claim Interpretation</a:t>
            </a:r>
            <a:endParaRPr lang="en-US"/>
          </a:p>
        </p:txBody>
      </p:sp>
      <p:sp>
        <p:nvSpPr>
          <p:cNvPr id="4" name="Date Placeholder 5"/>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42366819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548640"/>
          </a:xfrm>
        </p:spPr>
        <p:txBody>
          <a:bodyPr/>
          <a:lstStyle>
            <a:lvl1pPr algn="l">
              <a:defRPr baseline="0"/>
            </a:lvl1pPr>
          </a:lstStyle>
          <a:p>
            <a:r>
              <a:rPr lang="en-US" dirty="0" smtClean="0"/>
              <a:t>Two content one line title sentence case</a:t>
            </a:r>
            <a:endParaRPr lang="en-US" dirty="0"/>
          </a:p>
        </p:txBody>
      </p:sp>
      <p:sp>
        <p:nvSpPr>
          <p:cNvPr id="3" name="Content Placeholder 2"/>
          <p:cNvSpPr>
            <a:spLocks noGrp="1"/>
          </p:cNvSpPr>
          <p:nvPr>
            <p:ph sz="half" idx="1"/>
          </p:nvPr>
        </p:nvSpPr>
        <p:spPr>
          <a:xfrm>
            <a:off x="457201" y="1084206"/>
            <a:ext cx="4038600" cy="404659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1" y="1084206"/>
            <a:ext cx="4038600" cy="404659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p:txBody>
          <a:bodyPr/>
          <a:lstStyle/>
          <a:p>
            <a:fld id="{92DA454B-C859-4892-B9FA-68B588C9F547}" type="slidenum">
              <a:rPr lang="en-US" smtClean="0"/>
              <a:t>‹#›</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5"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173640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960258"/>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3"/>
          <p:cNvSpPr>
            <a:spLocks noGrp="1"/>
          </p:cNvSpPr>
          <p:nvPr>
            <p:ph type="sldNum" sz="quarter" idx="4"/>
          </p:nvPr>
        </p:nvSpPr>
        <p:spPr>
          <a:xfrm>
            <a:off x="7467599" y="5297488"/>
            <a:ext cx="1234753" cy="303212"/>
          </a:xfrm>
          <a:prstGeom prst="rect">
            <a:avLst/>
          </a:prstGeom>
        </p:spPr>
        <p:txBody>
          <a:bodyPr vert="horz" lIns="91440" tIns="45720" rIns="91440" bIns="45720" rtlCol="0" anchor="b"/>
          <a:lstStyle>
            <a:lvl1pPr algn="r">
              <a:defRPr sz="11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2DA454B-C859-4892-B9FA-68B588C9F547}" type="slidenum">
              <a:rPr lang="en-US" smtClean="0"/>
              <a:pPr/>
              <a:t>‹#›</a:t>
            </a:fld>
            <a:endParaRPr lang="en-US" dirty="0"/>
          </a:p>
        </p:txBody>
      </p:sp>
      <p:sp>
        <p:nvSpPr>
          <p:cNvPr id="6" name="Footer Placeholder 4"/>
          <p:cNvSpPr>
            <a:spLocks noGrp="1"/>
          </p:cNvSpPr>
          <p:nvPr>
            <p:ph type="ftr" sz="quarter" idx="3"/>
          </p:nvPr>
        </p:nvSpPr>
        <p:spPr>
          <a:xfrm>
            <a:off x="1894113" y="5297488"/>
            <a:ext cx="5508173" cy="303212"/>
          </a:xfrm>
          <a:prstGeom prst="rect">
            <a:avLst/>
          </a:prstGeom>
        </p:spPr>
        <p:txBody>
          <a:bodyPr vert="horz" lIns="91440" tIns="45720" rIns="91440" bIns="45720" rtlCol="0" anchor="b"/>
          <a:lstStyle>
            <a:lvl1pPr algn="ctr">
              <a:defRPr sz="11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Claim Interpretation</a:t>
            </a:r>
            <a:endParaRPr lang="en-US" dirty="0"/>
          </a:p>
        </p:txBody>
      </p:sp>
      <p:sp>
        <p:nvSpPr>
          <p:cNvPr id="4" name="Date Placeholder 5"/>
          <p:cNvSpPr>
            <a:spLocks noGrp="1"/>
          </p:cNvSpPr>
          <p:nvPr>
            <p:ph type="dt" sz="half" idx="2"/>
          </p:nvPr>
        </p:nvSpPr>
        <p:spPr>
          <a:xfrm>
            <a:off x="457199" y="5297488"/>
            <a:ext cx="1377044" cy="303212"/>
          </a:xfrm>
          <a:prstGeom prst="rect">
            <a:avLst/>
          </a:prstGeom>
        </p:spPr>
        <p:txBody>
          <a:bodyPr vert="horz" lIns="91440" tIns="45720" rIns="91440" bIns="45720" rtlCol="0" anchor="b"/>
          <a:lstStyle>
            <a:lvl1pPr algn="l">
              <a:defRPr sz="11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March 2019</a:t>
            </a:r>
            <a:endParaRPr lang="en-US" dirty="0"/>
          </a:p>
        </p:txBody>
      </p:sp>
      <p:sp>
        <p:nvSpPr>
          <p:cNvPr id="8" name="Rectangle"/>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1279725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79" r:id="rId4"/>
    <p:sldLayoutId id="2147483668" r:id="rId5"/>
    <p:sldLayoutId id="2147483667" r:id="rId6"/>
    <p:sldLayoutId id="2147483678" r:id="rId7"/>
    <p:sldLayoutId id="2147483669" r:id="rId8"/>
    <p:sldLayoutId id="2147483670" r:id="rId9"/>
    <p:sldLayoutId id="2147483671" r:id="rId10"/>
    <p:sldLayoutId id="2147483674" r:id="rId11"/>
    <p:sldLayoutId id="2147483677" r:id="rId12"/>
  </p:sldLayoutIdLst>
  <p:timing>
    <p:tnLst>
      <p:par>
        <p:cTn id="1" dur="indefinite" restart="never" nodeType="tmRoot"/>
      </p:par>
    </p:tnLst>
  </p:timing>
  <p:hf hdr="0"/>
  <p:txStyles>
    <p:titleStyle>
      <a:lvl1pPr algn="l" defTabSz="457200" rtl="0" eaLnBrk="1" latinLnBrk="0" hangingPunct="1">
        <a:spcBef>
          <a:spcPct val="0"/>
        </a:spcBef>
        <a:buNone/>
        <a:defRPr sz="3200" b="1" i="0" u="none"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Segoe UI"/>
          <a:ea typeface="+mn-ea"/>
          <a:cs typeface="+mn-cs"/>
        </a:defRPr>
      </a:lvl1pPr>
      <a:lvl2pPr marL="684213" indent="-285750" algn="l" defTabSz="457200" rtl="0" eaLnBrk="1" latinLnBrk="0" hangingPunct="1">
        <a:spcBef>
          <a:spcPct val="20000"/>
        </a:spcBef>
        <a:buFont typeface="Arial"/>
        <a:buChar char="–"/>
        <a:defRPr sz="2000" b="0" i="0" u="none" kern="1200">
          <a:solidFill>
            <a:schemeClr val="tx1"/>
          </a:solidFill>
          <a:latin typeface="Segoe UI"/>
          <a:ea typeface="+mn-ea"/>
          <a:cs typeface="+mn-cs"/>
        </a:defRPr>
      </a:lvl2pPr>
      <a:lvl3pPr marL="914400" indent="-228600" algn="l" defTabSz="457200" rtl="0" eaLnBrk="1" latinLnBrk="0" hangingPunct="1">
        <a:spcBef>
          <a:spcPct val="20000"/>
        </a:spcBef>
        <a:buFont typeface="Arial"/>
        <a:buChar char="•"/>
        <a:defRPr sz="1800" kern="1200">
          <a:solidFill>
            <a:schemeClr val="tx1"/>
          </a:solidFill>
          <a:latin typeface="Segoe UI"/>
          <a:ea typeface="+mn-ea"/>
          <a:cs typeface="+mn-cs"/>
        </a:defRPr>
      </a:lvl3pPr>
      <a:lvl4pPr marL="1262063" indent="-228600" algn="l" defTabSz="457200" rtl="0" eaLnBrk="1" latinLnBrk="0" hangingPunct="1">
        <a:spcBef>
          <a:spcPct val="20000"/>
        </a:spcBef>
        <a:buFont typeface="Arial"/>
        <a:buChar char="–"/>
        <a:defRPr sz="1600" kern="1200">
          <a:solidFill>
            <a:schemeClr val="tx1"/>
          </a:solidFill>
          <a:latin typeface="Segoe UI"/>
          <a:ea typeface="+mn-ea"/>
          <a:cs typeface="+mn-cs"/>
        </a:defRPr>
      </a:lvl4pPr>
      <a:lvl5pPr marL="1541463" indent="-228600" algn="l" defTabSz="457200" rtl="0" eaLnBrk="1" latinLnBrk="0" hangingPunct="1">
        <a:spcBef>
          <a:spcPct val="20000"/>
        </a:spcBef>
        <a:buFont typeface="Arial"/>
        <a:buChar char="»"/>
        <a:defRPr sz="14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uspto.gov/patent/laws-and-regulations/examination-policy/examination-guidance-and-training-material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Claim Interpretation  </a:t>
            </a:r>
            <a:endParaRPr lang="en-US" dirty="0">
              <a:solidFill>
                <a:srgbClr val="FF0000"/>
              </a:solidFill>
            </a:endParaRPr>
          </a:p>
        </p:txBody>
      </p:sp>
      <p:sp>
        <p:nvSpPr>
          <p:cNvPr id="10" name="Text Placeholder 9"/>
          <p:cNvSpPr>
            <a:spLocks noGrp="1"/>
          </p:cNvSpPr>
          <p:nvPr>
            <p:ph type="body" sz="quarter" idx="10"/>
          </p:nvPr>
        </p:nvSpPr>
        <p:spPr/>
        <p:txBody>
          <a:bodyPr/>
          <a:lstStyle/>
          <a:p>
            <a:r>
              <a:rPr lang="en-US" dirty="0" smtClean="0"/>
              <a:t>March 2019</a:t>
            </a:r>
            <a:endParaRPr lang="en-US" dirty="0"/>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BRI</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lstStyle/>
          <a:p>
            <a:r>
              <a:rPr lang="en-US" dirty="0"/>
              <a:t>What is the difference between relying on the specification to determine the meaning of the claim versus not reading limitations from the specification into the claim</a:t>
            </a:r>
            <a:r>
              <a:rPr lang="en-US" dirty="0" smtClean="0"/>
              <a:t>?</a:t>
            </a:r>
          </a:p>
          <a:p>
            <a:endParaRPr lang="en-US" dirty="0" smtClean="0"/>
          </a:p>
          <a:p>
            <a:r>
              <a:rPr lang="en-US" dirty="0"/>
              <a:t>The specification states a definition for a claim term, is this a “special definition”?</a:t>
            </a:r>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10</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62500" lnSpcReduction="20000"/>
          </a:bodyPr>
          <a:lstStyle/>
          <a:p>
            <a:r>
              <a:rPr lang="en-US" dirty="0"/>
              <a:t>Reading limitations from the specification into the claims means that the BRI incorrectly limits the claims with features in the specification despite those features not being claimed. For example, a preferred embodiment provides context to understand the invention and to determine compliance with 35 U.S.C. </a:t>
            </a:r>
            <a:r>
              <a:rPr lang="en-US" dirty="0" smtClean="0"/>
              <a:t>§112, </a:t>
            </a:r>
            <a:r>
              <a:rPr lang="en-US" dirty="0"/>
              <a:t>but unclaimed features of the preferred embodiment should not be used to limit the claim. </a:t>
            </a:r>
            <a:endParaRPr lang="en-US" dirty="0" smtClean="0"/>
          </a:p>
          <a:p>
            <a:endParaRPr lang="en-US" dirty="0" smtClean="0"/>
          </a:p>
          <a:p>
            <a:r>
              <a:rPr lang="en-US" dirty="0" smtClean="0"/>
              <a:t>A </a:t>
            </a:r>
            <a:r>
              <a:rPr lang="en-US" dirty="0"/>
              <a:t>“special definition” has a unique meaning, which is when applicant rebuts the plain meaning of a claim term by clearly setting forth a definition that is </a:t>
            </a:r>
            <a:r>
              <a:rPr lang="en-US" b="1" dirty="0"/>
              <a:t>different</a:t>
            </a:r>
            <a:r>
              <a:rPr lang="en-US" dirty="0"/>
              <a:t> from its ordinary and customary </a:t>
            </a:r>
            <a:r>
              <a:rPr lang="en-US" dirty="0" smtClean="0"/>
              <a:t>meaning. The </a:t>
            </a:r>
            <a:r>
              <a:rPr lang="en-US" dirty="0"/>
              <a:t>applicant must set forth the special definition in the specification at the time of filing and do so in a manner with reasonable clarity, deliberateness, and precision that gives one of ordinary skill in the art notice of the change in </a:t>
            </a:r>
            <a:r>
              <a:rPr lang="en-US" dirty="0" smtClean="0"/>
              <a:t>meaning. This </a:t>
            </a:r>
            <a:r>
              <a:rPr lang="en-US" dirty="0"/>
              <a:t>is often called applicant being their own lexicographer.</a:t>
            </a:r>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1798800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BRI</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rmAutofit fontScale="92500"/>
          </a:bodyPr>
          <a:lstStyle/>
          <a:p>
            <a:r>
              <a:rPr lang="en-US" dirty="0"/>
              <a:t>The specification lists a preferred embodiment; should the BRI be limited to that embodiment</a:t>
            </a:r>
            <a:r>
              <a:rPr lang="en-US" dirty="0" smtClean="0"/>
              <a:t>?</a:t>
            </a:r>
          </a:p>
          <a:p>
            <a:endParaRPr lang="en-US" dirty="0" smtClean="0"/>
          </a:p>
          <a:p>
            <a:r>
              <a:rPr lang="en-US" dirty="0"/>
              <a:t>The specification describes several embodiments and says that some are less desirable than </a:t>
            </a:r>
            <a:r>
              <a:rPr lang="en-US" dirty="0" smtClean="0"/>
              <a:t>others. Is </a:t>
            </a:r>
            <a:r>
              <a:rPr lang="en-US" dirty="0"/>
              <a:t>this a disavowal of claim scope?  Along the same lines, when an applicant argues that a certain prior art device does not read on a claim, is that a disavowal?</a:t>
            </a:r>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11</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70000" lnSpcReduction="20000"/>
          </a:bodyPr>
          <a:lstStyle/>
          <a:p>
            <a:r>
              <a:rPr lang="en-US" dirty="0"/>
              <a:t>Probably </a:t>
            </a:r>
            <a:r>
              <a:rPr lang="en-US" dirty="0" smtClean="0"/>
              <a:t>not. Preferred </a:t>
            </a:r>
            <a:r>
              <a:rPr lang="en-US" dirty="0"/>
              <a:t>embodiments, along with the rest of the disclosure and knowledge in the prior art, will inform the scope of the </a:t>
            </a:r>
            <a:r>
              <a:rPr lang="en-US" dirty="0" smtClean="0"/>
              <a:t>claim. However</a:t>
            </a:r>
            <a:r>
              <a:rPr lang="en-US" dirty="0"/>
              <a:t>, a preferred embodiment will not limit the scope when the words of the claim as properly construed cover more than that embodiment. </a:t>
            </a:r>
            <a:endParaRPr lang="en-US" dirty="0" smtClean="0"/>
          </a:p>
          <a:p>
            <a:endParaRPr lang="en-US" dirty="0" smtClean="0"/>
          </a:p>
          <a:p>
            <a:r>
              <a:rPr lang="en-US" dirty="0"/>
              <a:t>No, in both </a:t>
            </a:r>
            <a:r>
              <a:rPr lang="en-US" dirty="0" smtClean="0"/>
              <a:t>cases. Disavowal</a:t>
            </a:r>
            <a:r>
              <a:rPr lang="en-US" dirty="0"/>
              <a:t>, or disclaimer of claim scope, occurs when applicant modifies the plain meaning of a term in the specification in </a:t>
            </a:r>
            <a:r>
              <a:rPr lang="en-US" b="1" dirty="0"/>
              <a:t>clear</a:t>
            </a:r>
            <a:r>
              <a:rPr lang="en-US" dirty="0"/>
              <a:t> and </a:t>
            </a:r>
            <a:r>
              <a:rPr lang="en-US" b="1" dirty="0"/>
              <a:t>unmistakable</a:t>
            </a:r>
            <a:r>
              <a:rPr lang="en-US" dirty="0"/>
              <a:t> </a:t>
            </a:r>
            <a:r>
              <a:rPr lang="en-US" dirty="0" smtClean="0"/>
              <a:t>terms. Merely </a:t>
            </a:r>
            <a:r>
              <a:rPr lang="en-US" dirty="0"/>
              <a:t>describing embodiments as less favorable than others would not change the claim scope if the BRI of the claim covers the </a:t>
            </a:r>
            <a:r>
              <a:rPr lang="en-US" dirty="0" smtClean="0"/>
              <a:t>genus. Similarly</a:t>
            </a:r>
            <a:r>
              <a:rPr lang="en-US" dirty="0"/>
              <a:t>, argument alone does not disavow claim scope and cannot overcome a rejection when a properly construed claim is broad enough to be met with prior art. </a:t>
            </a:r>
            <a:r>
              <a:rPr lang="en-US" dirty="0" smtClean="0"/>
              <a:t>See MPEP 2111.01(IV)(B).</a:t>
            </a:r>
            <a:endParaRPr lang="en-US" dirty="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3643321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Preambles</a:t>
            </a:r>
            <a:endParaRPr lang="en-US" dirty="0"/>
          </a:p>
        </p:txBody>
      </p:sp>
      <p:sp>
        <p:nvSpPr>
          <p:cNvPr id="2" name="Subtitle 1"/>
          <p:cNvSpPr>
            <a:spLocks noGrp="1"/>
          </p:cNvSpPr>
          <p:nvPr>
            <p:ph type="subTitle" idx="1"/>
          </p:nvPr>
        </p:nvSpPr>
        <p:spPr/>
        <p:txBody>
          <a:bodyPr/>
          <a:lstStyle/>
          <a:p>
            <a:r>
              <a:rPr lang="en-US" dirty="0"/>
              <a:t>Questions on interpreting preambles. </a:t>
            </a:r>
            <a:endParaRPr lang="en-US" dirty="0" smtClean="0"/>
          </a:p>
          <a:p>
            <a:r>
              <a:rPr lang="en-US" dirty="0" smtClean="0"/>
              <a:t>MPEP </a:t>
            </a:r>
            <a:r>
              <a:rPr lang="en-US" dirty="0"/>
              <a:t>2111.02</a:t>
            </a:r>
          </a:p>
        </p:txBody>
      </p:sp>
      <p:sp>
        <p:nvSpPr>
          <p:cNvPr id="5" name="Slide Number Placeholder 4"/>
          <p:cNvSpPr>
            <a:spLocks noGrp="1"/>
          </p:cNvSpPr>
          <p:nvPr>
            <p:ph type="sldNum" sz="quarter" idx="12"/>
          </p:nvPr>
        </p:nvSpPr>
        <p:spPr/>
        <p:txBody>
          <a:bodyPr/>
          <a:lstStyle/>
          <a:p>
            <a:fld id="{92DA454B-C859-4892-B9FA-68B588C9F547}" type="slidenum">
              <a:rPr lang="en-US" smtClean="0"/>
              <a:t>12</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3861547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Preambles</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rmAutofit/>
          </a:bodyPr>
          <a:lstStyle/>
          <a:p>
            <a:r>
              <a:rPr lang="en-US" sz="1900" dirty="0"/>
              <a:t>When does a preamble limit the claim</a:t>
            </a:r>
            <a:r>
              <a:rPr lang="en-US" sz="1900" dirty="0" smtClean="0"/>
              <a:t>?</a:t>
            </a:r>
          </a:p>
          <a:p>
            <a:endParaRPr lang="en-US" sz="1900" dirty="0" smtClean="0"/>
          </a:p>
          <a:p>
            <a:endParaRPr lang="en-US" sz="1900" dirty="0" smtClean="0"/>
          </a:p>
          <a:p>
            <a:endParaRPr lang="en-US" sz="1900" dirty="0"/>
          </a:p>
          <a:p>
            <a:endParaRPr lang="en-US" sz="1900" dirty="0" smtClean="0"/>
          </a:p>
          <a:p>
            <a:endParaRPr lang="en-US" sz="1900" dirty="0"/>
          </a:p>
          <a:p>
            <a:r>
              <a:rPr lang="en-US" sz="1900" dirty="0" smtClean="0"/>
              <a:t>Is </a:t>
            </a:r>
            <a:r>
              <a:rPr lang="en-US" sz="1900" dirty="0"/>
              <a:t>there a difference in a preamble that recites, for example, a method </a:t>
            </a:r>
            <a:r>
              <a:rPr lang="en-US" sz="1900" b="1" dirty="0"/>
              <a:t>for</a:t>
            </a:r>
            <a:r>
              <a:rPr lang="en-US" sz="1900" dirty="0"/>
              <a:t> achieving a result versus a method </a:t>
            </a:r>
            <a:r>
              <a:rPr lang="en-US" sz="1900" b="1" dirty="0"/>
              <a:t>to</a:t>
            </a:r>
            <a:r>
              <a:rPr lang="en-US" sz="1900" dirty="0"/>
              <a:t> achieve a result?</a:t>
            </a:r>
            <a:endParaRPr lang="en-US" sz="1900" i="1"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13</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62500" lnSpcReduction="20000"/>
          </a:bodyPr>
          <a:lstStyle/>
          <a:p>
            <a:r>
              <a:rPr lang="en-US" dirty="0"/>
              <a:t>There is no litmus test defining when a preamble limits a claim as every case will turn on its own facts (the words in the claim and entire disclosure</a:t>
            </a:r>
            <a:r>
              <a:rPr lang="en-US" dirty="0" smtClean="0"/>
              <a:t>). Some </a:t>
            </a:r>
            <a:r>
              <a:rPr lang="en-US" dirty="0"/>
              <a:t>instances where the preamble is limiting include words that limit the structure of the claimed invention, such as by positively adding a limitation, or words that are necessary to give meaning to the remainder of the claim, such as by further modifying a limitation recited in the body of the </a:t>
            </a:r>
            <a:r>
              <a:rPr lang="en-US" dirty="0" smtClean="0"/>
              <a:t>claim. Some </a:t>
            </a:r>
            <a:r>
              <a:rPr lang="en-US" dirty="0"/>
              <a:t>instances where the preamble is not limiting are words that only state an intended use or words that would have no effect on the body of the claim if removed. </a:t>
            </a:r>
            <a:endParaRPr lang="en-US" dirty="0" smtClean="0"/>
          </a:p>
          <a:p>
            <a:endParaRPr lang="en-US" dirty="0" smtClean="0"/>
          </a:p>
          <a:p>
            <a:r>
              <a:rPr lang="en-US" dirty="0"/>
              <a:t>No, word preference is not determinative of whether the preamble adds a limit to the claim. If the words recite a purpose (in this case, achieving a result), it would depend on whether those words result in a structural or manipulative difference in the invention </a:t>
            </a:r>
            <a:r>
              <a:rPr lang="en-US" dirty="0" smtClean="0"/>
              <a:t>recited </a:t>
            </a:r>
            <a:r>
              <a:rPr lang="en-US" dirty="0"/>
              <a:t>in </a:t>
            </a:r>
            <a:r>
              <a:rPr lang="en-US" dirty="0" smtClean="0"/>
              <a:t>the body of the claim. </a:t>
            </a:r>
            <a:endParaRPr lang="en-US" dirty="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4163146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Wherein, whereby, </a:t>
            </a:r>
            <a:r>
              <a:rPr lang="en-US" dirty="0" smtClean="0"/>
              <a:t>thereby, functional </a:t>
            </a:r>
            <a:r>
              <a:rPr lang="en-US" dirty="0"/>
              <a:t>language</a:t>
            </a:r>
          </a:p>
        </p:txBody>
      </p:sp>
      <p:sp>
        <p:nvSpPr>
          <p:cNvPr id="2" name="Subtitle 1"/>
          <p:cNvSpPr>
            <a:spLocks noGrp="1"/>
          </p:cNvSpPr>
          <p:nvPr>
            <p:ph type="subTitle" idx="1"/>
          </p:nvPr>
        </p:nvSpPr>
        <p:spPr/>
        <p:txBody>
          <a:bodyPr/>
          <a:lstStyle/>
          <a:p>
            <a:r>
              <a:rPr lang="en-US" dirty="0"/>
              <a:t>Questions on interpreting functional language and ‘wherein,’ ‘whereby,’ ‘thereby,’ and contingent </a:t>
            </a:r>
            <a:r>
              <a:rPr lang="en-US" dirty="0" smtClean="0"/>
              <a:t>clauses.  </a:t>
            </a:r>
            <a:r>
              <a:rPr lang="en-US" dirty="0"/>
              <a:t>MPEP 2111.04</a:t>
            </a:r>
          </a:p>
        </p:txBody>
      </p:sp>
      <p:sp>
        <p:nvSpPr>
          <p:cNvPr id="5" name="Slide Number Placeholder 4"/>
          <p:cNvSpPr>
            <a:spLocks noGrp="1"/>
          </p:cNvSpPr>
          <p:nvPr>
            <p:ph type="sldNum" sz="quarter" idx="12"/>
          </p:nvPr>
        </p:nvSpPr>
        <p:spPr/>
        <p:txBody>
          <a:bodyPr/>
          <a:lstStyle/>
          <a:p>
            <a:fld id="{92DA454B-C859-4892-B9FA-68B588C9F547}" type="slidenum">
              <a:rPr lang="en-US" smtClean="0"/>
              <a:t>14</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408833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2800" dirty="0" smtClean="0"/>
              <a:t>Wherein, whereby, thereby, functional language</a:t>
            </a:r>
            <a:endParaRPr lang="en-US" sz="2800" dirty="0"/>
          </a:p>
        </p:txBody>
      </p:sp>
      <p:sp>
        <p:nvSpPr>
          <p:cNvPr id="3" name="Content Placeholder"/>
          <p:cNvSpPr>
            <a:spLocks noGrp="1"/>
          </p:cNvSpPr>
          <p:nvPr>
            <p:ph sz="half" idx="1"/>
          </p:nvPr>
        </p:nvSpPr>
        <p:spPr>
          <a:solidFill>
            <a:schemeClr val="accent1">
              <a:lumMod val="20000"/>
              <a:lumOff val="80000"/>
            </a:schemeClr>
          </a:solidFill>
        </p:spPr>
        <p:txBody>
          <a:bodyPr>
            <a:normAutofit fontScale="62500" lnSpcReduction="20000"/>
          </a:bodyPr>
          <a:lstStyle/>
          <a:p>
            <a:r>
              <a:rPr lang="en-US" dirty="0"/>
              <a:t>Can wherein clauses be disregarded when determining the BRI of the claim?</a:t>
            </a:r>
          </a:p>
          <a:p>
            <a:endParaRPr lang="en-US" sz="1900" dirty="0" smtClean="0"/>
          </a:p>
          <a:p>
            <a:endParaRPr lang="en-US" sz="1900" dirty="0" smtClean="0"/>
          </a:p>
          <a:p>
            <a:endParaRPr lang="en-US" sz="1900" dirty="0"/>
          </a:p>
          <a:p>
            <a:endParaRPr lang="en-US" sz="1900" dirty="0" smtClean="0"/>
          </a:p>
          <a:p>
            <a:endParaRPr lang="en-US" sz="1900" dirty="0"/>
          </a:p>
          <a:p>
            <a:endParaRPr lang="en-US" dirty="0" smtClean="0"/>
          </a:p>
          <a:p>
            <a:endParaRPr lang="en-US" dirty="0"/>
          </a:p>
          <a:p>
            <a:endParaRPr lang="en-US" dirty="0" smtClean="0"/>
          </a:p>
          <a:p>
            <a:r>
              <a:rPr lang="en-US" dirty="0" smtClean="0"/>
              <a:t>How </a:t>
            </a:r>
            <a:r>
              <a:rPr lang="en-US" dirty="0"/>
              <a:t>do I decide whether the whereby or thereby clause limits the claim?</a:t>
            </a:r>
            <a:endParaRPr lang="en-US" sz="1900" i="1"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15</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62500" lnSpcReduction="20000"/>
          </a:bodyPr>
          <a:lstStyle/>
          <a:p>
            <a:r>
              <a:rPr lang="en-US" dirty="0"/>
              <a:t>No claim limitations can be ignored when evaluating a </a:t>
            </a:r>
            <a:r>
              <a:rPr lang="en-US" dirty="0" smtClean="0"/>
              <a:t>claim. That </a:t>
            </a:r>
            <a:r>
              <a:rPr lang="en-US" dirty="0"/>
              <a:t>being said, some limitations will not provide a patentable </a:t>
            </a:r>
            <a:r>
              <a:rPr lang="en-US" dirty="0" smtClean="0"/>
              <a:t>distinction. All </a:t>
            </a:r>
            <a:r>
              <a:rPr lang="en-US" dirty="0"/>
              <a:t>language that limits structure or requires steps to be performed, regardless of where it appears in the claim, will impose a limit on the claim scope and serve as a patentable </a:t>
            </a:r>
            <a:r>
              <a:rPr lang="en-US" dirty="0" smtClean="0"/>
              <a:t>distinction</a:t>
            </a:r>
            <a:r>
              <a:rPr lang="en-US" dirty="0"/>
              <a:t>. Additionally, </a:t>
            </a:r>
            <a:r>
              <a:rPr lang="en-US" dirty="0" smtClean="0"/>
              <a:t>a clause that states </a:t>
            </a:r>
            <a:r>
              <a:rPr lang="en-US" dirty="0"/>
              <a:t>a condition that is material to </a:t>
            </a:r>
            <a:r>
              <a:rPr lang="en-US" dirty="0" smtClean="0"/>
              <a:t>patentability cannot </a:t>
            </a:r>
            <a:r>
              <a:rPr lang="en-US" dirty="0"/>
              <a:t>be </a:t>
            </a:r>
            <a:r>
              <a:rPr lang="en-US" dirty="0" smtClean="0"/>
              <a:t>ignored.</a:t>
            </a:r>
          </a:p>
          <a:p>
            <a:endParaRPr lang="en-US" dirty="0"/>
          </a:p>
          <a:p>
            <a:r>
              <a:rPr lang="en-US" dirty="0" smtClean="0"/>
              <a:t>A </a:t>
            </a:r>
            <a:r>
              <a:rPr lang="en-US" dirty="0"/>
              <a:t>clause that merely states the result of the limitations already recited in the claim would not limit the claim. Clauses that give meaning and purpose to other claim limitations or add conditions material to patentability can add limits and should be given weight. </a:t>
            </a:r>
            <a:r>
              <a:rPr lang="en-US" dirty="0" smtClean="0"/>
              <a:t>Remember</a:t>
            </a:r>
            <a:r>
              <a:rPr lang="en-US" dirty="0"/>
              <a:t>, though, that it is important to consult the specification </a:t>
            </a:r>
            <a:r>
              <a:rPr lang="en-US" dirty="0" smtClean="0"/>
              <a:t>and not </a:t>
            </a:r>
            <a:r>
              <a:rPr lang="en-US" dirty="0"/>
              <a:t>to view the clause in a vacuum </a:t>
            </a:r>
            <a:r>
              <a:rPr lang="en-US" dirty="0" smtClean="0"/>
              <a:t>to </a:t>
            </a:r>
            <a:r>
              <a:rPr lang="en-US" dirty="0"/>
              <a:t>evaluate whether the clause recites an integral part of the invention or merely an intended result. </a:t>
            </a:r>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1176968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2800" dirty="0"/>
              <a:t>Wherein, whereby, </a:t>
            </a:r>
            <a:r>
              <a:rPr lang="en-US" sz="2800" dirty="0" smtClean="0"/>
              <a:t>thereby, </a:t>
            </a:r>
            <a:r>
              <a:rPr lang="en-US" sz="2800" dirty="0"/>
              <a:t>functional language</a:t>
            </a:r>
          </a:p>
        </p:txBody>
      </p:sp>
      <p:sp>
        <p:nvSpPr>
          <p:cNvPr id="3" name="Content Placeholder"/>
          <p:cNvSpPr>
            <a:spLocks noGrp="1"/>
          </p:cNvSpPr>
          <p:nvPr>
            <p:ph sz="half" idx="1"/>
          </p:nvPr>
        </p:nvSpPr>
        <p:spPr>
          <a:solidFill>
            <a:schemeClr val="accent1">
              <a:lumMod val="20000"/>
              <a:lumOff val="80000"/>
            </a:schemeClr>
          </a:solidFill>
        </p:spPr>
        <p:txBody>
          <a:bodyPr>
            <a:normAutofit fontScale="77500" lnSpcReduction="20000"/>
          </a:bodyPr>
          <a:lstStyle/>
          <a:p>
            <a:r>
              <a:rPr lang="en-US" dirty="0"/>
              <a:t>How do I handle non-functional descriptive material in a claim?</a:t>
            </a:r>
            <a:endParaRPr lang="en-US" sz="1900" dirty="0" smtClean="0"/>
          </a:p>
          <a:p>
            <a:endParaRPr lang="en-US" sz="1900" dirty="0" smtClean="0"/>
          </a:p>
          <a:p>
            <a:endParaRPr lang="en-US" sz="1900" dirty="0"/>
          </a:p>
          <a:p>
            <a:endParaRPr lang="en-US" sz="1900" dirty="0" smtClean="0"/>
          </a:p>
          <a:p>
            <a:endParaRPr lang="en-US" sz="1900" dirty="0"/>
          </a:p>
          <a:p>
            <a:endParaRPr lang="en-US" dirty="0" smtClean="0"/>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16</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77500" lnSpcReduction="20000"/>
          </a:bodyPr>
          <a:lstStyle/>
          <a:p>
            <a:r>
              <a:rPr lang="en-US" dirty="0"/>
              <a:t>Non-functional descriptive material is also referred to as printed matter. It often takes the form of written instructions (such as a label on a product) or instructional limitations (such as patient dosing instructions in a method of treatment</a:t>
            </a:r>
            <a:r>
              <a:rPr lang="en-US" dirty="0" smtClean="0"/>
              <a:t>). The </a:t>
            </a:r>
            <a:r>
              <a:rPr lang="en-US" dirty="0"/>
              <a:t>test for whether to give patentable weight to such material is whether it is functionally or structurally related to the product or method being </a:t>
            </a:r>
            <a:r>
              <a:rPr lang="en-US" dirty="0" smtClean="0"/>
              <a:t>claimed. Relevant </a:t>
            </a:r>
            <a:r>
              <a:rPr lang="en-US" dirty="0"/>
              <a:t>questions include whether the material performs a function and should be given weight, like ounce markings that indicate volume on a measuring cup, or whether the product merely serves as a support for information that should not be given weight, like images on a deck of playing cards</a:t>
            </a:r>
            <a:r>
              <a:rPr lang="en-US" dirty="0" smtClean="0"/>
              <a:t>. See MPEP 2111.05.</a:t>
            </a:r>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372848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2800" dirty="0"/>
              <a:t>Wherein, whereby, </a:t>
            </a:r>
            <a:r>
              <a:rPr lang="en-US" sz="2800" dirty="0" smtClean="0"/>
              <a:t>thereby, </a:t>
            </a:r>
            <a:r>
              <a:rPr lang="en-US" sz="2800" dirty="0"/>
              <a:t>functional language</a:t>
            </a:r>
          </a:p>
        </p:txBody>
      </p:sp>
      <p:sp>
        <p:nvSpPr>
          <p:cNvPr id="3" name="Content Placeholder"/>
          <p:cNvSpPr>
            <a:spLocks noGrp="1"/>
          </p:cNvSpPr>
          <p:nvPr>
            <p:ph sz="half" idx="1"/>
          </p:nvPr>
        </p:nvSpPr>
        <p:spPr>
          <a:solidFill>
            <a:schemeClr val="accent1">
              <a:lumMod val="20000"/>
              <a:lumOff val="80000"/>
            </a:schemeClr>
          </a:solidFill>
        </p:spPr>
        <p:txBody>
          <a:bodyPr>
            <a:normAutofit fontScale="62500" lnSpcReduction="20000"/>
          </a:bodyPr>
          <a:lstStyle/>
          <a:p>
            <a:r>
              <a:rPr lang="en-US" sz="3000" dirty="0"/>
              <a:t>Are programming instructions stored on machine-readable media </a:t>
            </a:r>
            <a:r>
              <a:rPr lang="en-US" sz="3000" dirty="0" smtClean="0"/>
              <a:t>treated as printed </a:t>
            </a:r>
            <a:r>
              <a:rPr lang="en-US" sz="3000" dirty="0"/>
              <a:t>matter</a:t>
            </a:r>
            <a:r>
              <a:rPr lang="en-US" sz="3000" dirty="0" smtClean="0"/>
              <a:t>?</a:t>
            </a:r>
          </a:p>
          <a:p>
            <a:endParaRPr lang="en-US" sz="3000" dirty="0"/>
          </a:p>
          <a:p>
            <a:endParaRPr lang="en-US" sz="3000" dirty="0" smtClean="0"/>
          </a:p>
          <a:p>
            <a:endParaRPr lang="en-US" sz="3000" dirty="0"/>
          </a:p>
          <a:p>
            <a:endParaRPr lang="en-US" sz="3000" dirty="0"/>
          </a:p>
          <a:p>
            <a:r>
              <a:rPr lang="en-US" sz="3000" dirty="0" smtClean="0"/>
              <a:t>Can </a:t>
            </a:r>
            <a:r>
              <a:rPr lang="en-US" sz="3000" dirty="0"/>
              <a:t>functional limitations be disregarded?</a:t>
            </a:r>
          </a:p>
          <a:p>
            <a:endParaRPr lang="en-US" sz="1900" dirty="0" smtClean="0"/>
          </a:p>
          <a:p>
            <a:endParaRPr lang="en-US" sz="1900" dirty="0"/>
          </a:p>
          <a:p>
            <a:endParaRPr lang="en-US" sz="1900" dirty="0" smtClean="0"/>
          </a:p>
          <a:p>
            <a:endParaRPr lang="en-US" sz="1900" dirty="0"/>
          </a:p>
          <a:p>
            <a:endParaRPr lang="en-US" dirty="0" smtClean="0"/>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17</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62500" lnSpcReduction="20000"/>
          </a:bodyPr>
          <a:lstStyle/>
          <a:p>
            <a:r>
              <a:rPr lang="en-US" dirty="0"/>
              <a:t>No, programming instructions that are executable, expressed as code, steps, or other known ways, have a relationship to the media substrate because the substrate allows a machine to read and execute the </a:t>
            </a:r>
            <a:r>
              <a:rPr lang="en-US" dirty="0" smtClean="0"/>
              <a:t>instructions. Compare </a:t>
            </a:r>
            <a:r>
              <a:rPr lang="en-US" dirty="0"/>
              <a:t>this to mere information, like a movie, stored on a disk, which simply conveys a message or meaning to a human reader, and should be treated as printed matter and does not create a patentable distinction. </a:t>
            </a:r>
            <a:endParaRPr lang="en-US" dirty="0" smtClean="0"/>
          </a:p>
          <a:p>
            <a:endParaRPr lang="en-US" dirty="0" smtClean="0"/>
          </a:p>
          <a:p>
            <a:r>
              <a:rPr lang="en-US" b="1" dirty="0"/>
              <a:t>No claim language can be disregarded</a:t>
            </a:r>
            <a:r>
              <a:rPr lang="en-US" dirty="0"/>
              <a:t>, but not all claim language will provide a patentable </a:t>
            </a:r>
            <a:r>
              <a:rPr lang="en-US" dirty="0" smtClean="0"/>
              <a:t>distinction. A </a:t>
            </a:r>
            <a:r>
              <a:rPr lang="en-US" dirty="0"/>
              <a:t>functional limitation must be evaluated and considered, just like any other limitation of the claim, for what it fairly conveys to a person of ordinary skill in the pertinent art in the context in which it is used. Functional limitations appear in </a:t>
            </a:r>
            <a:r>
              <a:rPr lang="en-US" dirty="0" smtClean="0"/>
              <a:t>§112(f</a:t>
            </a:r>
            <a:r>
              <a:rPr lang="en-US" dirty="0"/>
              <a:t>) limitations, but can also appear in limitations that recite a structure or a step followed by function to define a particular capability or purpose that is served by the recited element, ingredient or step.</a:t>
            </a:r>
          </a:p>
          <a:p>
            <a:endParaRPr lang="en-US" dirty="0" smtClean="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3631924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2800" dirty="0"/>
              <a:t>Wherein, whereby, </a:t>
            </a:r>
            <a:r>
              <a:rPr lang="en-US" sz="2800" dirty="0" smtClean="0"/>
              <a:t>thereby, </a:t>
            </a:r>
            <a:r>
              <a:rPr lang="en-US" sz="2800" dirty="0"/>
              <a:t>functional language</a:t>
            </a:r>
          </a:p>
        </p:txBody>
      </p:sp>
      <p:sp>
        <p:nvSpPr>
          <p:cNvPr id="3" name="Content Placeholder"/>
          <p:cNvSpPr>
            <a:spLocks noGrp="1"/>
          </p:cNvSpPr>
          <p:nvPr>
            <p:ph sz="half" idx="1"/>
          </p:nvPr>
        </p:nvSpPr>
        <p:spPr>
          <a:solidFill>
            <a:schemeClr val="accent1">
              <a:lumMod val="20000"/>
              <a:lumOff val="80000"/>
            </a:schemeClr>
          </a:solidFill>
        </p:spPr>
        <p:txBody>
          <a:bodyPr>
            <a:normAutofit/>
          </a:bodyPr>
          <a:lstStyle/>
          <a:p>
            <a:r>
              <a:rPr lang="en-US" dirty="0"/>
              <a:t>What is the difference between functional limitations that would be given patentable weight and statements of intended use that would not be given patentable weight?</a:t>
            </a:r>
          </a:p>
          <a:p>
            <a:endParaRPr lang="en-US" sz="3000" dirty="0" smtClean="0"/>
          </a:p>
          <a:p>
            <a:endParaRPr lang="en-US" sz="3000" dirty="0"/>
          </a:p>
          <a:p>
            <a:endParaRPr lang="en-US" sz="1900" dirty="0"/>
          </a:p>
          <a:p>
            <a:endParaRPr lang="en-US" sz="1900" dirty="0" smtClean="0"/>
          </a:p>
          <a:p>
            <a:endParaRPr lang="en-US" sz="1900" dirty="0"/>
          </a:p>
          <a:p>
            <a:endParaRPr lang="en-US" dirty="0" smtClean="0"/>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18</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a:bodyPr>
          <a:lstStyle/>
          <a:p>
            <a:r>
              <a:rPr lang="en-US" sz="1400" dirty="0"/>
              <a:t>The difference lies in whether the phrase that describes a function, use or result adds a structural or manipulative </a:t>
            </a:r>
            <a:r>
              <a:rPr lang="en-US" sz="1400" dirty="0" smtClean="0"/>
              <a:t>difference. For </a:t>
            </a:r>
            <a:r>
              <a:rPr lang="en-US" sz="1400" dirty="0"/>
              <a:t>example, a phrase that states the environment in which the invention can be practiced – “a touchscreen for use in an airport” – with no further limitations relating to the how the touchscreen is used in the airport is merely a statement of intended use that would not be given patentable weight. In contrast, a phrase that adds a capability to a claimed structural element – “a touchscreen for inputting </a:t>
            </a:r>
            <a:r>
              <a:rPr lang="en-US" sz="1400" dirty="0" smtClean="0"/>
              <a:t>text” </a:t>
            </a:r>
            <a:r>
              <a:rPr lang="en-US" sz="1400" dirty="0"/>
              <a:t>– would be given weight to the extent the touchscreen must be capable of receiving </a:t>
            </a:r>
            <a:r>
              <a:rPr lang="en-US" sz="1400" dirty="0" smtClean="0"/>
              <a:t>textual input. </a:t>
            </a:r>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3616360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2800" dirty="0"/>
              <a:t>Wherein, whereby, </a:t>
            </a:r>
            <a:r>
              <a:rPr lang="en-US" sz="2800" dirty="0" smtClean="0"/>
              <a:t>thereby, </a:t>
            </a:r>
            <a:r>
              <a:rPr lang="en-US" sz="2800" dirty="0"/>
              <a:t>functional language</a:t>
            </a:r>
          </a:p>
        </p:txBody>
      </p:sp>
      <p:sp>
        <p:nvSpPr>
          <p:cNvPr id="3" name="Content Placeholder"/>
          <p:cNvSpPr>
            <a:spLocks noGrp="1"/>
          </p:cNvSpPr>
          <p:nvPr>
            <p:ph sz="half" idx="1"/>
          </p:nvPr>
        </p:nvSpPr>
        <p:spPr>
          <a:solidFill>
            <a:schemeClr val="accent1">
              <a:lumMod val="20000"/>
              <a:lumOff val="80000"/>
            </a:schemeClr>
          </a:solidFill>
        </p:spPr>
        <p:txBody>
          <a:bodyPr>
            <a:normAutofit fontScale="62500" lnSpcReduction="20000"/>
          </a:bodyPr>
          <a:lstStyle/>
          <a:p>
            <a:r>
              <a:rPr lang="en-US" sz="3000" dirty="0"/>
              <a:t>Should </a:t>
            </a:r>
            <a:r>
              <a:rPr lang="en-US" sz="3000" dirty="0" smtClean="0"/>
              <a:t>contingent </a:t>
            </a:r>
            <a:r>
              <a:rPr lang="en-US" sz="3000" dirty="0"/>
              <a:t>limitations be given weight?</a:t>
            </a:r>
          </a:p>
          <a:p>
            <a:endParaRPr lang="en-US" sz="3000" dirty="0" smtClean="0"/>
          </a:p>
          <a:p>
            <a:endParaRPr lang="en-US" sz="3000" dirty="0"/>
          </a:p>
          <a:p>
            <a:endParaRPr lang="en-US" sz="3000" dirty="0" smtClean="0"/>
          </a:p>
          <a:p>
            <a:endParaRPr lang="en-US" sz="3000" dirty="0"/>
          </a:p>
          <a:p>
            <a:endParaRPr lang="en-US" sz="3000" dirty="0"/>
          </a:p>
          <a:p>
            <a:r>
              <a:rPr lang="en-US" sz="3000" dirty="0" smtClean="0"/>
              <a:t>Is </a:t>
            </a:r>
            <a:r>
              <a:rPr lang="en-US" sz="3000" dirty="0"/>
              <a:t>there a difference between computer implemented elements that are “programmed” to perform a function compared to elements that </a:t>
            </a:r>
            <a:r>
              <a:rPr lang="en-US" sz="3000" dirty="0" smtClean="0"/>
              <a:t>are “programmable</a:t>
            </a:r>
            <a:r>
              <a:rPr lang="en-US" sz="3000" dirty="0"/>
              <a:t>” to perform a function?</a:t>
            </a:r>
            <a:endParaRPr lang="en-US" sz="3000" dirty="0" smtClean="0"/>
          </a:p>
          <a:p>
            <a:endParaRPr lang="en-US" sz="1900" dirty="0"/>
          </a:p>
          <a:p>
            <a:endParaRPr lang="en-US" sz="1900" dirty="0" smtClean="0"/>
          </a:p>
          <a:p>
            <a:endParaRPr lang="en-US" sz="1900" dirty="0"/>
          </a:p>
          <a:p>
            <a:endParaRPr lang="en-US" dirty="0" smtClean="0"/>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19</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62500" lnSpcReduction="20000"/>
          </a:bodyPr>
          <a:lstStyle/>
          <a:p>
            <a:r>
              <a:rPr lang="en-US" dirty="0" smtClean="0"/>
              <a:t>In method claims, only those steps that must be performed are considered in the BRI, so the BRI would not include steps contingent on meeting a certain condition. In contrast, the BRI of a structure claim must include the structure for performing the function should the condition occur even when contingent on meeting a certain condition. This is because structure claims must be able to perform the function and do not require that the function actually be performed</a:t>
            </a:r>
            <a:r>
              <a:rPr lang="en-US" dirty="0"/>
              <a:t>. </a:t>
            </a:r>
            <a:r>
              <a:rPr lang="en-US" dirty="0" smtClean="0"/>
              <a:t>See </a:t>
            </a:r>
            <a:r>
              <a:rPr lang="en-US"/>
              <a:t>MPEP </a:t>
            </a:r>
            <a:r>
              <a:rPr lang="en-US" smtClean="0"/>
              <a:t>2111.04(II</a:t>
            </a:r>
            <a:r>
              <a:rPr lang="en-US" dirty="0"/>
              <a:t>) for examples and further discussion.</a:t>
            </a:r>
            <a:endParaRPr lang="en-US" dirty="0" smtClean="0"/>
          </a:p>
          <a:p>
            <a:endParaRPr lang="en-US" dirty="0" smtClean="0"/>
          </a:p>
          <a:p>
            <a:r>
              <a:rPr lang="en-US" dirty="0" smtClean="0"/>
              <a:t>Yes. In </a:t>
            </a:r>
            <a:r>
              <a:rPr lang="en-US" dirty="0"/>
              <a:t>a claim that recites an element programmed to perform a function, the BRI of the claim must include the details of the recited programming </a:t>
            </a:r>
            <a:r>
              <a:rPr lang="en-US" dirty="0" smtClean="0"/>
              <a:t>limitation. In </a:t>
            </a:r>
            <a:r>
              <a:rPr lang="en-US" dirty="0"/>
              <a:t>a claim that recites that an element is programmable to perform a function, the BRI of the claim includes an element capable of being programmed to perform the function and does not require that the programming be present. </a:t>
            </a:r>
            <a:endParaRPr lang="en-US" dirty="0" smtClean="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216529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Objectives</a:t>
            </a:r>
            <a:endParaRPr lang="en-US" dirty="0"/>
          </a:p>
        </p:txBody>
      </p:sp>
      <p:sp>
        <p:nvSpPr>
          <p:cNvPr id="3" name="Content Placeholder"/>
          <p:cNvSpPr>
            <a:spLocks noGrp="1"/>
          </p:cNvSpPr>
          <p:nvPr>
            <p:ph idx="1"/>
          </p:nvPr>
        </p:nvSpPr>
        <p:spPr/>
        <p:txBody>
          <a:bodyPr/>
          <a:lstStyle/>
          <a:p>
            <a:r>
              <a:rPr lang="en-US" dirty="0" smtClean="0"/>
              <a:t>To provide answers to common questions related </a:t>
            </a:r>
            <a:r>
              <a:rPr lang="en-US" dirty="0"/>
              <a:t>to </a:t>
            </a:r>
            <a:r>
              <a:rPr lang="en-US" dirty="0" smtClean="0"/>
              <a:t>broadest reasonable interpretation (BRI):</a:t>
            </a:r>
          </a:p>
          <a:p>
            <a:pPr lvl="1"/>
            <a:r>
              <a:rPr lang="en-US" dirty="0" smtClean="0"/>
              <a:t>Preambles</a:t>
            </a:r>
            <a:endParaRPr lang="en-US" dirty="0"/>
          </a:p>
          <a:p>
            <a:pPr lvl="1"/>
            <a:r>
              <a:rPr lang="en-US" dirty="0" smtClean="0"/>
              <a:t>Wherein, whereby, thereby, functional </a:t>
            </a:r>
            <a:r>
              <a:rPr lang="en-US" dirty="0"/>
              <a:t>language</a:t>
            </a:r>
          </a:p>
          <a:p>
            <a:pPr lvl="1"/>
            <a:r>
              <a:rPr lang="en-US" dirty="0" smtClean="0"/>
              <a:t>§112(f</a:t>
            </a:r>
            <a:r>
              <a:rPr lang="en-US" dirty="0"/>
              <a:t>)</a:t>
            </a:r>
          </a:p>
          <a:p>
            <a:pPr lvl="2"/>
            <a:r>
              <a:rPr lang="en-US" dirty="0"/>
              <a:t>Computer Implemented </a:t>
            </a:r>
            <a:r>
              <a:rPr lang="en-US" dirty="0" smtClean="0"/>
              <a:t>§112(f</a:t>
            </a:r>
            <a:r>
              <a:rPr lang="en-US" dirty="0"/>
              <a:t>) limitations</a:t>
            </a:r>
          </a:p>
          <a:p>
            <a:pPr marL="0" indent="0">
              <a:buNone/>
            </a:pPr>
            <a:endParaRPr lang="en-US" dirty="0"/>
          </a:p>
          <a:p>
            <a:r>
              <a:rPr lang="en-US" dirty="0" smtClean="0"/>
              <a:t>Examples</a:t>
            </a:r>
          </a:p>
          <a:p>
            <a:endParaRPr lang="en-US" sz="2000" dirty="0"/>
          </a:p>
          <a:p>
            <a:endParaRPr lang="en-US" sz="2000" dirty="0" smtClean="0"/>
          </a:p>
          <a:p>
            <a:pPr lvl="1"/>
            <a:endParaRPr lang="en-US" dirty="0" smtClean="0"/>
          </a:p>
          <a:p>
            <a:pPr lvl="1"/>
            <a:endParaRPr lang="en-US" dirty="0"/>
          </a:p>
        </p:txBody>
      </p:sp>
      <p:sp>
        <p:nvSpPr>
          <p:cNvPr id="9" name="Slide Number Placeholder"/>
          <p:cNvSpPr>
            <a:spLocks noGrp="1"/>
          </p:cNvSpPr>
          <p:nvPr>
            <p:ph type="sldNum" sz="quarter" idx="12"/>
          </p:nvPr>
        </p:nvSpPr>
        <p:spPr/>
        <p:txBody>
          <a:bodyPr/>
          <a:lstStyle/>
          <a:p>
            <a:fld id="{92DA454B-C859-4892-B9FA-68B588C9F547}" type="slidenum">
              <a:rPr lang="en-US" smtClean="0"/>
              <a:pPr/>
              <a:t>2</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3685067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2800" dirty="0"/>
              <a:t>Wherein, whereby, </a:t>
            </a:r>
            <a:r>
              <a:rPr lang="en-US" sz="2800" dirty="0" smtClean="0"/>
              <a:t>thereby, </a:t>
            </a:r>
            <a:r>
              <a:rPr lang="en-US" sz="2800" dirty="0"/>
              <a:t>functional language</a:t>
            </a:r>
          </a:p>
        </p:txBody>
      </p:sp>
      <p:sp>
        <p:nvSpPr>
          <p:cNvPr id="3" name="Content Placeholder"/>
          <p:cNvSpPr>
            <a:spLocks noGrp="1"/>
          </p:cNvSpPr>
          <p:nvPr>
            <p:ph sz="half" idx="1"/>
          </p:nvPr>
        </p:nvSpPr>
        <p:spPr>
          <a:solidFill>
            <a:schemeClr val="accent1">
              <a:lumMod val="20000"/>
              <a:lumOff val="80000"/>
            </a:schemeClr>
          </a:solidFill>
        </p:spPr>
        <p:txBody>
          <a:bodyPr>
            <a:normAutofit fontScale="70000" lnSpcReduction="20000"/>
          </a:bodyPr>
          <a:lstStyle/>
          <a:p>
            <a:r>
              <a:rPr lang="en-US" sz="3000" dirty="0"/>
              <a:t>What limits does the phrase “configured to” impose?</a:t>
            </a:r>
            <a:endParaRPr lang="en-US" sz="1900" dirty="0"/>
          </a:p>
          <a:p>
            <a:endParaRPr lang="en-US" sz="1900" dirty="0" smtClean="0"/>
          </a:p>
          <a:p>
            <a:endParaRPr lang="en-US" sz="1900" dirty="0"/>
          </a:p>
          <a:p>
            <a:endParaRPr lang="en-US" dirty="0" smtClean="0"/>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20</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70000" lnSpcReduction="20000"/>
          </a:bodyPr>
          <a:lstStyle/>
          <a:p>
            <a:r>
              <a:rPr lang="en-US" dirty="0"/>
              <a:t>The phrase “configured to” is typically used to connect structure to a function, similar to the word “for”. “Configured to” usually means the structure can perform the function with no additional </a:t>
            </a:r>
            <a:r>
              <a:rPr lang="en-US" dirty="0" smtClean="0"/>
              <a:t>modification. However</a:t>
            </a:r>
            <a:r>
              <a:rPr lang="en-US" dirty="0"/>
              <a:t>, it is important to look to the specification to understand how the applicant is using the </a:t>
            </a:r>
            <a:r>
              <a:rPr lang="en-US" dirty="0" smtClean="0"/>
              <a:t>term. For </a:t>
            </a:r>
            <a:r>
              <a:rPr lang="en-US" dirty="0"/>
              <a:t>example: a controller configured to generate a signal would be interpreted as a controller that can generate a signal, in a manner consistent with the specification as it would be understood by those of ordinary skill in the </a:t>
            </a:r>
            <a:r>
              <a:rPr lang="en-US" dirty="0" smtClean="0"/>
              <a:t>art. In </a:t>
            </a:r>
            <a:r>
              <a:rPr lang="en-US" dirty="0"/>
              <a:t>this example, an analysis of whether </a:t>
            </a:r>
            <a:r>
              <a:rPr lang="en-US" dirty="0" smtClean="0"/>
              <a:t>§112(f</a:t>
            </a:r>
            <a:r>
              <a:rPr lang="en-US" dirty="0"/>
              <a:t>) is invoked should be made to determine whether the term “controller” as used in the application in the relevant field of art is recognized as known structure or whether it is serving as a generic placeholder for </a:t>
            </a:r>
            <a:r>
              <a:rPr lang="en-US" dirty="0" smtClean="0"/>
              <a:t>the term “means.” </a:t>
            </a:r>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3729586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§112(f</a:t>
            </a:r>
            <a:r>
              <a:rPr lang="en-US" dirty="0"/>
              <a:t>)</a:t>
            </a:r>
          </a:p>
        </p:txBody>
      </p:sp>
      <p:sp>
        <p:nvSpPr>
          <p:cNvPr id="4" name="Subtitle 3"/>
          <p:cNvSpPr>
            <a:spLocks noGrp="1"/>
          </p:cNvSpPr>
          <p:nvPr>
            <p:ph type="subTitle" idx="1"/>
          </p:nvPr>
        </p:nvSpPr>
        <p:spPr/>
        <p:txBody>
          <a:bodyPr/>
          <a:lstStyle/>
          <a:p>
            <a:r>
              <a:rPr lang="en-US" dirty="0"/>
              <a:t>Questions on interpreting claim limitations under 35 U.S.C. </a:t>
            </a:r>
            <a:r>
              <a:rPr lang="en-US" dirty="0" smtClean="0"/>
              <a:t>§112(f). </a:t>
            </a:r>
          </a:p>
          <a:p>
            <a:r>
              <a:rPr lang="en-US" dirty="0" smtClean="0"/>
              <a:t>MPEP 2181</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21</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490175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§112(f)</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rmAutofit fontScale="77500" lnSpcReduction="20000"/>
          </a:bodyPr>
          <a:lstStyle/>
          <a:p>
            <a:r>
              <a:rPr lang="en-US" sz="2700" dirty="0"/>
              <a:t>After I determine that a claim limitation should be interpreted under </a:t>
            </a:r>
            <a:r>
              <a:rPr lang="en-US" sz="2700" dirty="0" smtClean="0"/>
              <a:t>§112(f</a:t>
            </a:r>
            <a:r>
              <a:rPr lang="en-US" sz="2700" dirty="0"/>
              <a:t>) by using the </a:t>
            </a:r>
            <a:r>
              <a:rPr lang="en-US" sz="2700" dirty="0" smtClean="0"/>
              <a:t>3-prong analysis </a:t>
            </a:r>
            <a:r>
              <a:rPr lang="en-US" sz="2700" dirty="0"/>
              <a:t>in MPEP 2181, how </a:t>
            </a:r>
            <a:r>
              <a:rPr lang="en-US" sz="2700" dirty="0" smtClean="0"/>
              <a:t>do I </a:t>
            </a:r>
            <a:r>
              <a:rPr lang="en-US" sz="2700" dirty="0"/>
              <a:t>determine the BRI</a:t>
            </a:r>
            <a:r>
              <a:rPr lang="en-US" sz="2700" dirty="0" smtClean="0"/>
              <a:t>?</a:t>
            </a:r>
          </a:p>
          <a:p>
            <a:endParaRPr lang="en-US" sz="3000" dirty="0"/>
          </a:p>
          <a:p>
            <a:endParaRPr lang="en-US" sz="3000" dirty="0" smtClean="0"/>
          </a:p>
          <a:p>
            <a:endParaRPr lang="en-US" sz="3000" dirty="0">
              <a:solidFill>
                <a:srgbClr val="FF0000"/>
              </a:solidFill>
            </a:endParaRPr>
          </a:p>
          <a:p>
            <a:pPr marL="0" indent="0">
              <a:buNone/>
            </a:pPr>
            <a:endParaRPr lang="en-US" sz="3000" dirty="0"/>
          </a:p>
        </p:txBody>
      </p:sp>
      <p:sp>
        <p:nvSpPr>
          <p:cNvPr id="9" name="Slide Number Placeholder"/>
          <p:cNvSpPr>
            <a:spLocks noGrp="1"/>
          </p:cNvSpPr>
          <p:nvPr>
            <p:ph type="sldNum" sz="quarter" idx="12"/>
          </p:nvPr>
        </p:nvSpPr>
        <p:spPr/>
        <p:txBody>
          <a:bodyPr/>
          <a:lstStyle/>
          <a:p>
            <a:fld id="{92DA454B-C859-4892-B9FA-68B588C9F547}" type="slidenum">
              <a:rPr lang="en-US" smtClean="0"/>
              <a:pPr/>
              <a:t>22</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77500" lnSpcReduction="20000"/>
          </a:bodyPr>
          <a:lstStyle/>
          <a:p>
            <a:r>
              <a:rPr lang="en-US" dirty="0"/>
              <a:t>The only difference in determining the BRI of a claim with a </a:t>
            </a:r>
            <a:r>
              <a:rPr lang="en-US" dirty="0" smtClean="0"/>
              <a:t>§112(f</a:t>
            </a:r>
            <a:r>
              <a:rPr lang="en-US" dirty="0"/>
              <a:t>) limitation is that the meaning of the </a:t>
            </a:r>
            <a:r>
              <a:rPr lang="en-US" dirty="0" smtClean="0"/>
              <a:t>§112(f</a:t>
            </a:r>
            <a:r>
              <a:rPr lang="en-US" dirty="0"/>
              <a:t>) limitation is controlled by applicant’s specific disclosure of the structure that performs the claimed function (and equivalents to that structure) rather than plain </a:t>
            </a:r>
            <a:r>
              <a:rPr lang="en-US" dirty="0" smtClean="0"/>
              <a:t>meaning. As </a:t>
            </a:r>
            <a:r>
              <a:rPr lang="en-US" dirty="0"/>
              <a:t>a result, in most cases, </a:t>
            </a:r>
            <a:r>
              <a:rPr lang="en-US" dirty="0" smtClean="0"/>
              <a:t>§112(f</a:t>
            </a:r>
            <a:r>
              <a:rPr lang="en-US" dirty="0"/>
              <a:t>) limitations will be more narrowly </a:t>
            </a:r>
            <a:r>
              <a:rPr lang="en-US" dirty="0" smtClean="0"/>
              <a:t>defined. For </a:t>
            </a:r>
            <a:r>
              <a:rPr lang="en-US" dirty="0"/>
              <a:t>example, a “means for fastening” would be limited to particular fasteners (and their equivalents) specifically disclosed in the specification, while “a fastener” would be defined by the ordinary and customary meaning of fasteners in view of the specification as it would be understood by one of ordinary skill in the art. </a:t>
            </a:r>
            <a:endParaRPr lang="en-US" dirty="0" smtClean="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2571126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§112(f)</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rmAutofit fontScale="70000" lnSpcReduction="20000"/>
          </a:bodyPr>
          <a:lstStyle/>
          <a:p>
            <a:r>
              <a:rPr lang="en-US" dirty="0"/>
              <a:t>Some claims recite functions with “generic placeholders” that substitute for the term “means.”  How do you know when the term is a generic placeholder - is there a list</a:t>
            </a:r>
            <a:r>
              <a:rPr lang="en-US" dirty="0" smtClean="0"/>
              <a:t>?</a:t>
            </a:r>
          </a:p>
          <a:p>
            <a:endParaRPr lang="en-US" dirty="0"/>
          </a:p>
          <a:p>
            <a:endParaRPr lang="en-US" dirty="0" smtClean="0"/>
          </a:p>
          <a:p>
            <a:endParaRPr lang="en-US" dirty="0" smtClean="0"/>
          </a:p>
          <a:p>
            <a:endParaRPr lang="en-US" dirty="0"/>
          </a:p>
          <a:p>
            <a:r>
              <a:rPr lang="en-US" dirty="0" smtClean="0"/>
              <a:t>How </a:t>
            </a:r>
            <a:r>
              <a:rPr lang="en-US" dirty="0"/>
              <a:t>can I determine if a word is acting as a generic placeholder (a substitute for “means”)?</a:t>
            </a:r>
          </a:p>
          <a:p>
            <a:pPr marL="0" indent="0">
              <a:buNone/>
            </a:pPr>
            <a:endParaRPr lang="en-US" sz="3000" dirty="0"/>
          </a:p>
        </p:txBody>
      </p:sp>
      <p:sp>
        <p:nvSpPr>
          <p:cNvPr id="9" name="Slide Number Placeholder"/>
          <p:cNvSpPr>
            <a:spLocks noGrp="1"/>
          </p:cNvSpPr>
          <p:nvPr>
            <p:ph type="sldNum" sz="quarter" idx="12"/>
          </p:nvPr>
        </p:nvSpPr>
        <p:spPr/>
        <p:txBody>
          <a:bodyPr/>
          <a:lstStyle/>
          <a:p>
            <a:fld id="{92DA454B-C859-4892-B9FA-68B588C9F547}" type="slidenum">
              <a:rPr lang="en-US" smtClean="0"/>
              <a:pPr/>
              <a:t>23</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70000" lnSpcReduction="20000"/>
          </a:bodyPr>
          <a:lstStyle/>
          <a:p>
            <a:r>
              <a:rPr lang="en-US" b="1" dirty="0" smtClean="0"/>
              <a:t>There </a:t>
            </a:r>
            <a:r>
              <a:rPr lang="en-US" b="1" dirty="0"/>
              <a:t>is no </a:t>
            </a:r>
            <a:r>
              <a:rPr lang="en-US" b="1" dirty="0" smtClean="0"/>
              <a:t>exclusive list. </a:t>
            </a:r>
            <a:r>
              <a:rPr lang="en-US" dirty="0" smtClean="0"/>
              <a:t>There </a:t>
            </a:r>
            <a:r>
              <a:rPr lang="en-US" dirty="0"/>
              <a:t>are examples listed in the MPEP where courts have found certain terms to act as generic placeholders under specific </a:t>
            </a:r>
            <a:r>
              <a:rPr lang="en-US" dirty="0" smtClean="0"/>
              <a:t>circumstances. But </a:t>
            </a:r>
            <a:r>
              <a:rPr lang="en-US" dirty="0"/>
              <a:t>every case turns on its own facts, so a word can be found to be a generic placeholder in one case, but not in another case. Reliance </a:t>
            </a:r>
            <a:r>
              <a:rPr lang="en-US" dirty="0" smtClean="0"/>
              <a:t>solely on </a:t>
            </a:r>
            <a:r>
              <a:rPr lang="en-US" dirty="0"/>
              <a:t>a list </a:t>
            </a:r>
            <a:r>
              <a:rPr lang="en-US" dirty="0" smtClean="0"/>
              <a:t>could </a:t>
            </a:r>
            <a:r>
              <a:rPr lang="en-US" dirty="0"/>
              <a:t>yield incorrect outcomes</a:t>
            </a:r>
            <a:r>
              <a:rPr lang="en-US" dirty="0" smtClean="0"/>
              <a:t>.</a:t>
            </a:r>
          </a:p>
          <a:p>
            <a:endParaRPr lang="en-US" dirty="0"/>
          </a:p>
          <a:p>
            <a:r>
              <a:rPr lang="en-US" dirty="0"/>
              <a:t>The measure is whether the words of the claim are understood by persons of ordinary skill in the art to have a sufficiently definite meaning as the name for structure. Saying it another way, is the word a known name for a structure in the art? If so, </a:t>
            </a:r>
            <a:r>
              <a:rPr lang="en-US" dirty="0" smtClean="0"/>
              <a:t>§112(f</a:t>
            </a:r>
            <a:r>
              <a:rPr lang="en-US" dirty="0"/>
              <a:t>) is not </a:t>
            </a:r>
            <a:r>
              <a:rPr lang="en-US" dirty="0" smtClean="0"/>
              <a:t>invoked. If </a:t>
            </a:r>
            <a:r>
              <a:rPr lang="en-US" dirty="0"/>
              <a:t>one of ordinary skill in the art would not recognize the word as a definite structure, </a:t>
            </a:r>
            <a:r>
              <a:rPr lang="en-US" dirty="0" smtClean="0"/>
              <a:t>§112(f</a:t>
            </a:r>
            <a:r>
              <a:rPr lang="en-US" dirty="0"/>
              <a:t>) is </a:t>
            </a:r>
            <a:r>
              <a:rPr lang="en-US" dirty="0" smtClean="0"/>
              <a:t>invoked. </a:t>
            </a:r>
            <a:endParaRPr lang="en-US" dirty="0"/>
          </a:p>
          <a:p>
            <a:endParaRPr lang="en-US" dirty="0" smtClean="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1947691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§112(f)</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rmAutofit fontScale="62500" lnSpcReduction="20000"/>
          </a:bodyPr>
          <a:lstStyle/>
          <a:p>
            <a:r>
              <a:rPr lang="en-US" dirty="0"/>
              <a:t>What if applicant says they don’t want any claim limitations to be interpreted under 35 U.S.C. </a:t>
            </a:r>
            <a:r>
              <a:rPr lang="en-US" dirty="0" smtClean="0"/>
              <a:t>§112(f</a:t>
            </a:r>
            <a:r>
              <a:rPr lang="en-US" dirty="0"/>
              <a:t>)?</a:t>
            </a:r>
          </a:p>
          <a:p>
            <a:endParaRPr lang="en-US" dirty="0" smtClean="0"/>
          </a:p>
          <a:p>
            <a:endParaRPr lang="en-US" dirty="0" smtClean="0"/>
          </a:p>
          <a:p>
            <a:endParaRPr lang="en-US" dirty="0"/>
          </a:p>
          <a:p>
            <a:endParaRPr lang="en-US" dirty="0" smtClean="0"/>
          </a:p>
          <a:p>
            <a:r>
              <a:rPr lang="en-US" dirty="0" smtClean="0"/>
              <a:t>What </a:t>
            </a:r>
            <a:r>
              <a:rPr lang="en-US" dirty="0"/>
              <a:t>happens if applicant disagrees with my claim construction, especially whether a claim limitation should be treated under </a:t>
            </a:r>
            <a:r>
              <a:rPr lang="en-US" dirty="0" smtClean="0"/>
              <a:t>§112(f</a:t>
            </a:r>
            <a:r>
              <a:rPr lang="en-US" dirty="0"/>
              <a:t>)?</a:t>
            </a:r>
            <a:endParaRPr lang="en-US" sz="3000" dirty="0"/>
          </a:p>
        </p:txBody>
      </p:sp>
      <p:sp>
        <p:nvSpPr>
          <p:cNvPr id="9" name="Slide Number Placeholder"/>
          <p:cNvSpPr>
            <a:spLocks noGrp="1"/>
          </p:cNvSpPr>
          <p:nvPr>
            <p:ph type="sldNum" sz="quarter" idx="12"/>
          </p:nvPr>
        </p:nvSpPr>
        <p:spPr/>
        <p:txBody>
          <a:bodyPr/>
          <a:lstStyle/>
          <a:p>
            <a:fld id="{92DA454B-C859-4892-B9FA-68B588C9F547}" type="slidenum">
              <a:rPr lang="en-US" smtClean="0"/>
              <a:pPr/>
              <a:t>24</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62500" lnSpcReduction="20000"/>
          </a:bodyPr>
          <a:lstStyle/>
          <a:p>
            <a:r>
              <a:rPr lang="en-US" dirty="0"/>
              <a:t>The claim language is what controls invocation of 35 U.S.C. </a:t>
            </a:r>
            <a:r>
              <a:rPr lang="en-US" dirty="0" smtClean="0"/>
              <a:t>§112(f). If </a:t>
            </a:r>
            <a:r>
              <a:rPr lang="en-US" dirty="0"/>
              <a:t>the claim limitation meets the </a:t>
            </a:r>
            <a:r>
              <a:rPr lang="en-US" dirty="0" smtClean="0"/>
              <a:t>3-prong analysis </a:t>
            </a:r>
            <a:r>
              <a:rPr lang="en-US" dirty="0"/>
              <a:t>in </a:t>
            </a:r>
            <a:r>
              <a:rPr lang="en-US" dirty="0" smtClean="0"/>
              <a:t>MPEP 2181</a:t>
            </a:r>
            <a:r>
              <a:rPr lang="en-US" dirty="0"/>
              <a:t>, the claim limitation must be interpreted under </a:t>
            </a:r>
            <a:r>
              <a:rPr lang="en-US" dirty="0" smtClean="0"/>
              <a:t>§112(f</a:t>
            </a:r>
            <a:r>
              <a:rPr lang="en-US" dirty="0"/>
              <a:t>) regardless of applicant’s statements. To avoid interpretation under </a:t>
            </a:r>
            <a:r>
              <a:rPr lang="en-US" dirty="0" smtClean="0"/>
              <a:t>§112(f</a:t>
            </a:r>
            <a:r>
              <a:rPr lang="en-US" dirty="0"/>
              <a:t>), applicant can point to claimed structure that performs the function or amend the claim to include the structure. </a:t>
            </a:r>
            <a:endParaRPr lang="en-US" dirty="0" smtClean="0"/>
          </a:p>
          <a:p>
            <a:endParaRPr lang="en-US" dirty="0"/>
          </a:p>
          <a:p>
            <a:r>
              <a:rPr lang="en-US" dirty="0" smtClean="0"/>
              <a:t>Applicant’s </a:t>
            </a:r>
            <a:r>
              <a:rPr lang="en-US" dirty="0"/>
              <a:t>argument should be fully considered and weighed against the reasons you relied on to construe the </a:t>
            </a:r>
            <a:r>
              <a:rPr lang="en-US" dirty="0" smtClean="0"/>
              <a:t>claim. If </a:t>
            </a:r>
            <a:r>
              <a:rPr lang="en-US" dirty="0"/>
              <a:t>they are persuasive, then the claim interpretation should be adjusted; and, if not, you should provide further explanation as to your </a:t>
            </a:r>
            <a:r>
              <a:rPr lang="en-US" dirty="0" smtClean="0"/>
              <a:t>reasoning. This </a:t>
            </a:r>
            <a:r>
              <a:rPr lang="en-US" dirty="0"/>
              <a:t>question highlights the importance of clearly communicating claim interpretation to the applicant as early in the process as </a:t>
            </a:r>
            <a:r>
              <a:rPr lang="en-US" dirty="0" smtClean="0"/>
              <a:t>possible. Any </a:t>
            </a:r>
            <a:r>
              <a:rPr lang="en-US" dirty="0"/>
              <a:t>differences can be worked through at the outset so that the claims can be placed in the best possible form to distinguish over the prior art. </a:t>
            </a:r>
            <a:endParaRPr lang="en-US" dirty="0" smtClean="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3443779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§112(f)</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rmAutofit fontScale="92500" lnSpcReduction="20000"/>
          </a:bodyPr>
          <a:lstStyle/>
          <a:p>
            <a:r>
              <a:rPr lang="en-US" dirty="0"/>
              <a:t>I am examining a method claim that has steps for performing a function, </a:t>
            </a:r>
            <a:r>
              <a:rPr lang="en-US" dirty="0" smtClean="0"/>
              <a:t>are these step-plus-function limitations? </a:t>
            </a:r>
          </a:p>
          <a:p>
            <a:endParaRPr lang="en-US" dirty="0" smtClean="0"/>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25</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92500" lnSpcReduction="20000"/>
          </a:bodyPr>
          <a:lstStyle/>
          <a:p>
            <a:r>
              <a:rPr lang="en-US" dirty="0"/>
              <a:t>Probably not, since step-plus-function </a:t>
            </a:r>
            <a:r>
              <a:rPr lang="en-US" dirty="0" smtClean="0"/>
              <a:t>limitations </a:t>
            </a:r>
            <a:r>
              <a:rPr lang="en-US" dirty="0"/>
              <a:t>are rare and would expressly say the words “step for [a specific function]” </a:t>
            </a:r>
            <a:r>
              <a:rPr lang="en-US" b="1" dirty="0"/>
              <a:t>without</a:t>
            </a:r>
            <a:r>
              <a:rPr lang="en-US" dirty="0"/>
              <a:t> adding any action </a:t>
            </a:r>
            <a:r>
              <a:rPr lang="en-US" dirty="0" smtClean="0"/>
              <a:t>words. Action </a:t>
            </a:r>
            <a:r>
              <a:rPr lang="en-US" dirty="0"/>
              <a:t>words overcome the presumption that </a:t>
            </a:r>
            <a:r>
              <a:rPr lang="en-US" dirty="0" smtClean="0"/>
              <a:t>§112(f</a:t>
            </a:r>
            <a:r>
              <a:rPr lang="en-US" dirty="0"/>
              <a:t>) is invoked, and most method claims recite steps that include an action, such as “preparing”, “testing”, “sampling”, “determining” and so </a:t>
            </a:r>
            <a:r>
              <a:rPr lang="en-US" dirty="0" smtClean="0"/>
              <a:t>on. The </a:t>
            </a:r>
            <a:r>
              <a:rPr lang="en-US" dirty="0"/>
              <a:t>concept of a generic placeholder (words that can substitute for “means”) has not been extended to step-plus-function </a:t>
            </a:r>
            <a:r>
              <a:rPr lang="en-US" dirty="0" smtClean="0"/>
              <a:t>limitations.</a:t>
            </a:r>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4245728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§112(f)</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rmAutofit fontScale="77500" lnSpcReduction="20000"/>
          </a:bodyPr>
          <a:lstStyle/>
          <a:p>
            <a:r>
              <a:rPr lang="en-US" dirty="0"/>
              <a:t>If a method claim has a means-plus-function limitation, does that make it a step-plus-function claim?</a:t>
            </a:r>
            <a:endParaRPr lang="en-US" dirty="0" smtClean="0"/>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26</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77500" lnSpcReduction="20000"/>
          </a:bodyPr>
          <a:lstStyle/>
          <a:p>
            <a:r>
              <a:rPr lang="en-US" dirty="0"/>
              <a:t>No, </a:t>
            </a:r>
            <a:r>
              <a:rPr lang="en-US" dirty="0" smtClean="0"/>
              <a:t>§112(f</a:t>
            </a:r>
            <a:r>
              <a:rPr lang="en-US" dirty="0"/>
              <a:t>) applies to limitations, not entire </a:t>
            </a:r>
            <a:r>
              <a:rPr lang="en-US" dirty="0" smtClean="0"/>
              <a:t>claims. Method </a:t>
            </a:r>
            <a:r>
              <a:rPr lang="en-US" dirty="0"/>
              <a:t>claims typically include both process limitations and structural limitations, and the structural limitations can be expressed in a means-plus-function </a:t>
            </a:r>
            <a:r>
              <a:rPr lang="en-US" dirty="0" smtClean="0"/>
              <a:t>format. The </a:t>
            </a:r>
            <a:r>
              <a:rPr lang="en-US" dirty="0"/>
              <a:t>mere fact that the structural limitation appears in a method claim does not change the </a:t>
            </a:r>
            <a:r>
              <a:rPr lang="en-US" dirty="0" smtClean="0"/>
              <a:t>analysis. The </a:t>
            </a:r>
            <a:r>
              <a:rPr lang="en-US" dirty="0"/>
              <a:t>structure would still be identified by referring to the specification for the structure and equivalents that perform the </a:t>
            </a:r>
            <a:r>
              <a:rPr lang="en-US" dirty="0" smtClean="0"/>
              <a:t>function. In </a:t>
            </a:r>
            <a:r>
              <a:rPr lang="en-US" dirty="0"/>
              <a:t>distinction, a step-plus-function limitation recites a step for reaching a particular result, without reciting the act that accomplishes the </a:t>
            </a:r>
            <a:r>
              <a:rPr lang="en-US" dirty="0" smtClean="0"/>
              <a:t>result. If </a:t>
            </a:r>
            <a:r>
              <a:rPr lang="en-US" dirty="0"/>
              <a:t>a process limitation is recited in step-plus-function format, the step would be identified by referring to the specification in the same manner. </a:t>
            </a:r>
            <a:endParaRPr lang="en-US" dirty="0" smtClean="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3933202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§112(f)</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rmAutofit/>
          </a:bodyPr>
          <a:lstStyle/>
          <a:p>
            <a:r>
              <a:rPr lang="en-US" dirty="0" smtClean="0"/>
              <a:t>Where can I get more help if I’m having trouble determining if a claim limitation invokes §112(f) or how to treat a claim limitation if I have determined that §112(f) has been properly invoked?</a:t>
            </a:r>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27</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a:bodyPr>
          <a:lstStyle/>
          <a:p>
            <a:r>
              <a:rPr lang="en-US" dirty="0"/>
              <a:t>The </a:t>
            </a:r>
            <a:r>
              <a:rPr lang="en-US" dirty="0">
                <a:hlinkClick r:id="rId3"/>
              </a:rPr>
              <a:t>35 U.S.C. </a:t>
            </a:r>
            <a:r>
              <a:rPr lang="en-US" dirty="0" smtClean="0">
                <a:hlinkClick r:id="rId3"/>
              </a:rPr>
              <a:t>§112 </a:t>
            </a:r>
            <a:r>
              <a:rPr lang="en-US" dirty="0">
                <a:hlinkClick r:id="rId3"/>
              </a:rPr>
              <a:t>Examination Guidance and Training </a:t>
            </a:r>
            <a:r>
              <a:rPr lang="en-US" dirty="0" smtClean="0">
                <a:hlinkClick r:id="rId3"/>
              </a:rPr>
              <a:t>Materials microsite </a:t>
            </a:r>
            <a:r>
              <a:rPr lang="en-US" dirty="0" smtClean="0"/>
              <a:t>has additional materials and training on §112(f) under the tab “§112(f).” MPEP 2181 is also a useful resource.</a:t>
            </a:r>
          </a:p>
        </p:txBody>
      </p:sp>
      <p:pic>
        <p:nvPicPr>
          <p:cNvPr id="12"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3550372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a:t>Computer implemented </a:t>
            </a:r>
            <a:r>
              <a:rPr lang="en-US" dirty="0" smtClean="0"/>
              <a:t>§112(f</a:t>
            </a:r>
            <a:r>
              <a:rPr lang="en-US" dirty="0"/>
              <a:t>) limitations</a:t>
            </a:r>
          </a:p>
        </p:txBody>
      </p:sp>
      <p:sp>
        <p:nvSpPr>
          <p:cNvPr id="3" name="Subtitle 2"/>
          <p:cNvSpPr>
            <a:spLocks noGrp="1"/>
          </p:cNvSpPr>
          <p:nvPr>
            <p:ph type="subTitle" idx="1"/>
          </p:nvPr>
        </p:nvSpPr>
        <p:spPr/>
        <p:txBody>
          <a:bodyPr/>
          <a:lstStyle/>
          <a:p>
            <a:r>
              <a:rPr lang="en-US" dirty="0"/>
              <a:t>Questions on </a:t>
            </a:r>
            <a:r>
              <a:rPr lang="en-US" dirty="0" smtClean="0"/>
              <a:t>interpreting computer implemented </a:t>
            </a:r>
            <a:r>
              <a:rPr lang="en-US" dirty="0"/>
              <a:t>claim limitations under 35 U.S.C. </a:t>
            </a:r>
            <a:r>
              <a:rPr lang="en-US" dirty="0" smtClean="0"/>
              <a:t>§112(f).</a:t>
            </a:r>
          </a:p>
          <a:p>
            <a:r>
              <a:rPr lang="en-US" dirty="0" smtClean="0"/>
              <a:t>MPEP 2181(II)(B)</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28</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3147236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2800" dirty="0" smtClean="0"/>
              <a:t>Computer implemented §112(f) limitations</a:t>
            </a:r>
            <a:endParaRPr lang="en-US" sz="2800" dirty="0"/>
          </a:p>
        </p:txBody>
      </p:sp>
      <p:sp>
        <p:nvSpPr>
          <p:cNvPr id="3" name="Content Placeholder"/>
          <p:cNvSpPr>
            <a:spLocks noGrp="1"/>
          </p:cNvSpPr>
          <p:nvPr>
            <p:ph sz="half" idx="1"/>
          </p:nvPr>
        </p:nvSpPr>
        <p:spPr>
          <a:solidFill>
            <a:schemeClr val="accent1">
              <a:lumMod val="20000"/>
              <a:lumOff val="80000"/>
            </a:schemeClr>
          </a:solidFill>
        </p:spPr>
        <p:txBody>
          <a:bodyPr>
            <a:normAutofit fontScale="70000" lnSpcReduction="20000"/>
          </a:bodyPr>
          <a:lstStyle/>
          <a:p>
            <a:r>
              <a:rPr lang="en-US" dirty="0"/>
              <a:t>For computer implemented </a:t>
            </a:r>
            <a:r>
              <a:rPr lang="en-US" dirty="0" smtClean="0"/>
              <a:t>§112(f</a:t>
            </a:r>
            <a:r>
              <a:rPr lang="en-US" dirty="0"/>
              <a:t>) limitations, how should the claim </a:t>
            </a:r>
            <a:r>
              <a:rPr lang="en-US" dirty="0" smtClean="0"/>
              <a:t>limitation be interpreted?</a:t>
            </a:r>
          </a:p>
          <a:p>
            <a:endParaRPr lang="en-US" dirty="0"/>
          </a:p>
          <a:p>
            <a:endParaRPr lang="en-US" dirty="0" smtClean="0"/>
          </a:p>
          <a:p>
            <a:endParaRPr lang="en-US" dirty="0"/>
          </a:p>
          <a:p>
            <a:endParaRPr lang="en-US" dirty="0" smtClean="0"/>
          </a:p>
          <a:p>
            <a:r>
              <a:rPr lang="en-US" dirty="0" smtClean="0"/>
              <a:t>What </a:t>
            </a:r>
            <a:r>
              <a:rPr lang="en-US" dirty="0"/>
              <a:t>is an algorithm?</a:t>
            </a:r>
            <a:endParaRPr lang="en-US" dirty="0" smtClean="0"/>
          </a:p>
          <a:p>
            <a:endParaRPr lang="en-US" dirty="0"/>
          </a:p>
          <a:p>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29</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70000" lnSpcReduction="20000"/>
          </a:bodyPr>
          <a:lstStyle/>
          <a:p>
            <a:r>
              <a:rPr lang="en-US" dirty="0"/>
              <a:t>The specification must describe the corresponding structure as a programmed computer, which means the specification must identify a computer (or some type of </a:t>
            </a:r>
            <a:r>
              <a:rPr lang="en-US" dirty="0" smtClean="0"/>
              <a:t>microprocessor</a:t>
            </a:r>
            <a:r>
              <a:rPr lang="en-US" dirty="0"/>
              <a:t>) along with the algorithm that causes the computer to perform the function. </a:t>
            </a:r>
            <a:endParaRPr lang="en-US" dirty="0" smtClean="0"/>
          </a:p>
          <a:p>
            <a:endParaRPr lang="en-US" dirty="0"/>
          </a:p>
          <a:p>
            <a:r>
              <a:rPr lang="en-US" dirty="0"/>
              <a:t>Courts use the term “algorithm” as a generic term for the programming/steps/procedure/process executed by a computer or microprocessor to perform a </a:t>
            </a:r>
            <a:r>
              <a:rPr lang="en-US" dirty="0" smtClean="0"/>
              <a:t>function. The </a:t>
            </a:r>
            <a:r>
              <a:rPr lang="en-US" dirty="0"/>
              <a:t>manner </a:t>
            </a:r>
            <a:r>
              <a:rPr lang="en-US" dirty="0" smtClean="0"/>
              <a:t>in which the </a:t>
            </a:r>
            <a:r>
              <a:rPr lang="en-US" dirty="0"/>
              <a:t>algorithm is described is not important - applicant may express the algorithm in any understandable terms including mathematical formula, prose, flow chart, or any other manner that would be understood by those of ordinary skill in the art. </a:t>
            </a:r>
            <a:endParaRPr lang="en-US" dirty="0" smtClean="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882831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Legal team </a:t>
            </a:r>
            <a:r>
              <a:rPr lang="en-US" dirty="0"/>
              <a:t>v</a:t>
            </a:r>
            <a:r>
              <a:rPr lang="en-US" dirty="0" smtClean="0"/>
              <a:t>irtual </a:t>
            </a:r>
            <a:r>
              <a:rPr lang="en-US" dirty="0"/>
              <a:t>h</a:t>
            </a:r>
            <a:r>
              <a:rPr lang="en-US" dirty="0" smtClean="0"/>
              <a:t>elp </a:t>
            </a:r>
            <a:r>
              <a:rPr lang="en-US" dirty="0"/>
              <a:t>d</a:t>
            </a:r>
            <a:r>
              <a:rPr lang="en-US" dirty="0" smtClean="0"/>
              <a:t>esk</a:t>
            </a:r>
            <a:endParaRPr lang="en-US" dirty="0"/>
          </a:p>
        </p:txBody>
      </p:sp>
      <p:sp>
        <p:nvSpPr>
          <p:cNvPr id="3" name="Content Placeholder"/>
          <p:cNvSpPr>
            <a:spLocks noGrp="1"/>
          </p:cNvSpPr>
          <p:nvPr>
            <p:ph sz="half" idx="1"/>
          </p:nvPr>
        </p:nvSpPr>
        <p:spPr/>
        <p:txBody>
          <a:bodyPr/>
          <a:lstStyle/>
          <a:p>
            <a:r>
              <a:rPr lang="en-US" dirty="0" smtClean="0"/>
              <a:t>Ask </a:t>
            </a:r>
            <a:r>
              <a:rPr lang="en-US" dirty="0" err="1" smtClean="0"/>
              <a:t>LAWBot</a:t>
            </a:r>
            <a:r>
              <a:rPr lang="en-US" dirty="0" smtClean="0"/>
              <a:t> your claim interpretation questions!</a:t>
            </a:r>
          </a:p>
          <a:p>
            <a:pPr marL="398463" lvl="1" indent="0">
              <a:buNone/>
            </a:pPr>
            <a:endParaRPr lang="en-US" dirty="0" smtClean="0"/>
          </a:p>
          <a:p>
            <a:pPr lvl="1"/>
            <a:endParaRPr lang="en-US" dirty="0"/>
          </a:p>
        </p:txBody>
      </p:sp>
      <p:sp>
        <p:nvSpPr>
          <p:cNvPr id="9" name="Slide Number Placeholder"/>
          <p:cNvSpPr>
            <a:spLocks noGrp="1"/>
          </p:cNvSpPr>
          <p:nvPr>
            <p:ph type="sldNum" sz="quarter" idx="12"/>
          </p:nvPr>
        </p:nvSpPr>
        <p:spPr/>
        <p:txBody>
          <a:bodyPr/>
          <a:lstStyle/>
          <a:p>
            <a:fld id="{92DA454B-C859-4892-B9FA-68B588C9F547}" type="slidenum">
              <a:rPr lang="en-US" smtClean="0"/>
              <a:pPr/>
              <a:t>3</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pic>
        <p:nvPicPr>
          <p:cNvPr id="12" name="Content Placeholder 11" descr="https://pixabay.com/vectors/robot-icon-flat-flat-design-219261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088231"/>
            <a:ext cx="4038600" cy="4038600"/>
          </a:xfrm>
        </p:spPr>
      </p:pic>
      <p:pic>
        <p:nvPicPr>
          <p:cNvPr id="14"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1684"/>
            <a:ext cx="601825" cy="601825"/>
          </a:xfrm>
          <a:prstGeom prst="rect">
            <a:avLst/>
          </a:prstGeom>
        </p:spPr>
      </p:pic>
    </p:spTree>
    <p:extLst>
      <p:ext uri="{BB962C8B-B14F-4D97-AF65-F5344CB8AC3E}">
        <p14:creationId xmlns:p14="http://schemas.microsoft.com/office/powerpoint/2010/main" val="208769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2"/>
                                        </p:tgtEl>
                                        <p:attrNameLst>
                                          <p:attrName>ppt_w</p:attrName>
                                        </p:attrNameLst>
                                      </p:cBhvr>
                                      <p:tavLst>
                                        <p:tav tm="0">
                                          <p:val>
                                            <p:strVal val="ppt_w"/>
                                          </p:val>
                                        </p:tav>
                                        <p:tav tm="100000">
                                          <p:val>
                                            <p:fltVal val="0"/>
                                          </p:val>
                                        </p:tav>
                                      </p:tavLst>
                                    </p:anim>
                                    <p:anim calcmode="lin" valueType="num">
                                      <p:cBhvr>
                                        <p:cTn id="7" dur="1000"/>
                                        <p:tgtEl>
                                          <p:spTgt spid="12"/>
                                        </p:tgtEl>
                                        <p:attrNameLst>
                                          <p:attrName>ppt_h</p:attrName>
                                        </p:attrNameLst>
                                      </p:cBhvr>
                                      <p:tavLst>
                                        <p:tav tm="0">
                                          <p:val>
                                            <p:strVal val="ppt_h"/>
                                          </p:val>
                                        </p:tav>
                                        <p:tav tm="100000">
                                          <p:val>
                                            <p:fltVal val="0"/>
                                          </p:val>
                                        </p:tav>
                                      </p:tavLst>
                                    </p:anim>
                                    <p:anim calcmode="lin" valueType="num">
                                      <p:cBhvr>
                                        <p:cTn id="8" dur="1000"/>
                                        <p:tgtEl>
                                          <p:spTgt spid="12"/>
                                        </p:tgtEl>
                                        <p:attrNameLst>
                                          <p:attrName>style.rotation</p:attrName>
                                        </p:attrNameLst>
                                      </p:cBhvr>
                                      <p:tavLst>
                                        <p:tav tm="0">
                                          <p:val>
                                            <p:fltVal val="0"/>
                                          </p:val>
                                        </p:tav>
                                        <p:tav tm="100000">
                                          <p:val>
                                            <p:fltVal val="90"/>
                                          </p:val>
                                        </p:tav>
                                      </p:tavLst>
                                    </p:anim>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2800" dirty="0" smtClean="0"/>
              <a:t>Computer implemented §112(f) limitations</a:t>
            </a:r>
            <a:endParaRPr lang="en-US" sz="2800" dirty="0"/>
          </a:p>
        </p:txBody>
      </p:sp>
      <p:sp>
        <p:nvSpPr>
          <p:cNvPr id="3" name="Content Placeholder"/>
          <p:cNvSpPr>
            <a:spLocks noGrp="1"/>
          </p:cNvSpPr>
          <p:nvPr>
            <p:ph sz="half" idx="1"/>
          </p:nvPr>
        </p:nvSpPr>
        <p:spPr>
          <a:solidFill>
            <a:schemeClr val="accent1">
              <a:lumMod val="20000"/>
              <a:lumOff val="80000"/>
            </a:schemeClr>
          </a:solidFill>
        </p:spPr>
        <p:txBody>
          <a:bodyPr vert="horz" lIns="91440" tIns="45720" rIns="91440" bIns="45720" rtlCol="0">
            <a:noAutofit/>
          </a:bodyPr>
          <a:lstStyle/>
          <a:p>
            <a:r>
              <a:rPr lang="en-US" dirty="0"/>
              <a:t>Is disclosure of a general purpose computer sufficient to support a computer implemented </a:t>
            </a:r>
            <a:r>
              <a:rPr lang="en-US" dirty="0" smtClean="0"/>
              <a:t>§112(f</a:t>
            </a:r>
            <a:r>
              <a:rPr lang="en-US" dirty="0"/>
              <a:t>) limitation?</a:t>
            </a:r>
          </a:p>
          <a:p>
            <a:endParaRPr lang="en-US" dirty="0"/>
          </a:p>
          <a:p>
            <a:endParaRPr lang="en-US" dirty="0" smtClean="0"/>
          </a:p>
          <a:p>
            <a:r>
              <a:rPr lang="en-US" dirty="0" smtClean="0"/>
              <a:t>Is “processor” a generic placeholder?</a:t>
            </a:r>
            <a:endParaRPr lang="en-US" dirty="0"/>
          </a:p>
        </p:txBody>
      </p:sp>
      <p:sp>
        <p:nvSpPr>
          <p:cNvPr id="9" name="Slide Number Placeholder"/>
          <p:cNvSpPr>
            <a:spLocks noGrp="1"/>
          </p:cNvSpPr>
          <p:nvPr>
            <p:ph type="sldNum" sz="quarter" idx="12"/>
          </p:nvPr>
        </p:nvSpPr>
        <p:spPr/>
        <p:txBody>
          <a:bodyPr/>
          <a:lstStyle/>
          <a:p>
            <a:fld id="{92DA454B-C859-4892-B9FA-68B588C9F547}" type="slidenum">
              <a:rPr lang="en-US" smtClean="0"/>
              <a:pPr/>
              <a:t>30</a:t>
            </a:fld>
            <a:endParaRPr lang="en-US" dirty="0"/>
          </a:p>
        </p:txBody>
      </p:sp>
      <p:sp>
        <p:nvSpPr>
          <p:cNvPr id="8" name="Footer Placeholder"/>
          <p:cNvSpPr>
            <a:spLocks noGrp="1"/>
          </p:cNvSpPr>
          <p:nvPr>
            <p:ph type="ftr" sz="quarter" idx="11"/>
          </p:nvPr>
        </p:nvSpPr>
        <p:spPr/>
        <p:txBody>
          <a:bodyPr/>
          <a:lstStyle/>
          <a:p>
            <a:r>
              <a:rPr lang="en-US" smtClean="0"/>
              <a:t>Claim Interpretation</a:t>
            </a:r>
            <a:endParaRPr lang="en-US" dirty="0"/>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70000" lnSpcReduction="20000"/>
          </a:bodyPr>
          <a:lstStyle/>
          <a:p>
            <a:r>
              <a:rPr lang="en-US" dirty="0"/>
              <a:t>A general purpose computer is generally not sufficient unless the claimed function is so basic that it is performed by an off-the-shelf (OTS) general purpose computer without any </a:t>
            </a:r>
            <a:r>
              <a:rPr lang="en-US" dirty="0" smtClean="0"/>
              <a:t>special programming. In </a:t>
            </a:r>
            <a:r>
              <a:rPr lang="en-US" dirty="0"/>
              <a:t>that case, the specification would need to specify that the function is performed </a:t>
            </a:r>
            <a:r>
              <a:rPr lang="en-US" dirty="0" smtClean="0"/>
              <a:t>on a general purpose computer using well-known techniques or be readily </a:t>
            </a:r>
            <a:r>
              <a:rPr lang="en-US" dirty="0"/>
              <a:t>apparent by those of ordinary skill in the art</a:t>
            </a:r>
            <a:r>
              <a:rPr lang="en-US" dirty="0" smtClean="0"/>
              <a:t>.</a:t>
            </a:r>
          </a:p>
          <a:p>
            <a:endParaRPr lang="en-US" dirty="0"/>
          </a:p>
          <a:p>
            <a:r>
              <a:rPr lang="en-US" dirty="0"/>
              <a:t>There is no </a:t>
            </a:r>
            <a:r>
              <a:rPr lang="en-US" dirty="0" smtClean="0"/>
              <a:t>exclusive </a:t>
            </a:r>
            <a:r>
              <a:rPr lang="en-US" dirty="0"/>
              <a:t>list of generic </a:t>
            </a:r>
            <a:r>
              <a:rPr lang="en-US" dirty="0" smtClean="0"/>
              <a:t>placeholders. The </a:t>
            </a:r>
            <a:r>
              <a:rPr lang="en-US" dirty="0"/>
              <a:t>claim language itself, the specification, and the state of the art will control the interpretation. If the term is the name of structure that would be recognized in the art, it would not be a generic </a:t>
            </a:r>
            <a:r>
              <a:rPr lang="en-US" dirty="0" smtClean="0"/>
              <a:t>placeholder. The </a:t>
            </a:r>
            <a:r>
              <a:rPr lang="en-US" dirty="0"/>
              <a:t>term “processor” in many arts is typically recognized as a computer processor (a microprocessor) and in those cases would not be considered a generic placeholder as it is a known structure. </a:t>
            </a:r>
            <a:endParaRPr lang="en-US" dirty="0" smtClean="0"/>
          </a:p>
          <a:p>
            <a:endParaRPr lang="en-US" dirty="0" smtClean="0"/>
          </a:p>
          <a:p>
            <a:endParaRPr lang="en-US" dirty="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1935531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What comes next?</a:t>
            </a:r>
            <a:endParaRPr lang="en-US" dirty="0"/>
          </a:p>
        </p:txBody>
      </p:sp>
      <p:sp>
        <p:nvSpPr>
          <p:cNvPr id="3" name="Content Placeholder"/>
          <p:cNvSpPr>
            <a:spLocks noGrp="1"/>
          </p:cNvSpPr>
          <p:nvPr>
            <p:ph sz="half" idx="1"/>
          </p:nvPr>
        </p:nvSpPr>
        <p:spPr/>
        <p:txBody>
          <a:bodyPr/>
          <a:lstStyle/>
          <a:p>
            <a:r>
              <a:rPr lang="en-US" sz="1800" dirty="0" smtClean="0"/>
              <a:t>Now that </a:t>
            </a:r>
            <a:r>
              <a:rPr lang="en-US" sz="1800" dirty="0" err="1" smtClean="0"/>
              <a:t>LAWBot</a:t>
            </a:r>
            <a:r>
              <a:rPr lang="en-US" sz="1800" dirty="0" smtClean="0"/>
              <a:t> has answered your claim interpretation questions, it is time to apply what you have learned. </a:t>
            </a:r>
          </a:p>
          <a:p>
            <a:r>
              <a:rPr lang="en-US" sz="1800" dirty="0"/>
              <a:t>The following examples cover various </a:t>
            </a:r>
            <a:r>
              <a:rPr lang="en-US" sz="1800" dirty="0" smtClean="0"/>
              <a:t>disciplines. </a:t>
            </a:r>
            <a:endParaRPr lang="en-US" sz="1800" dirty="0"/>
          </a:p>
          <a:p>
            <a:r>
              <a:rPr lang="en-US" sz="1800" dirty="0"/>
              <a:t>The claims were drafted using </a:t>
            </a:r>
            <a:r>
              <a:rPr lang="en-US" sz="1800" dirty="0" smtClean="0"/>
              <a:t>techniques </a:t>
            </a:r>
            <a:r>
              <a:rPr lang="en-US" sz="1800" dirty="0"/>
              <a:t>common to that </a:t>
            </a:r>
            <a:r>
              <a:rPr lang="en-US" sz="1800" dirty="0" smtClean="0"/>
              <a:t>discipline but will </a:t>
            </a:r>
            <a:r>
              <a:rPr lang="en-US" sz="1800" dirty="0"/>
              <a:t>demonstrate that the principles of claim </a:t>
            </a:r>
            <a:r>
              <a:rPr lang="en-US" sz="1800" dirty="0" smtClean="0"/>
              <a:t>interpretation are relevant across disciplines and should </a:t>
            </a:r>
            <a:r>
              <a:rPr lang="en-US" sz="1800" dirty="0"/>
              <a:t>be applied </a:t>
            </a:r>
            <a:r>
              <a:rPr lang="en-US" sz="1800" dirty="0" smtClean="0"/>
              <a:t>consistently.</a:t>
            </a:r>
            <a:endParaRPr lang="en-US" sz="1800" dirty="0"/>
          </a:p>
          <a:p>
            <a:endParaRPr lang="en-US" sz="1800" dirty="0" smtClean="0"/>
          </a:p>
          <a:p>
            <a:pPr marL="398463" lvl="1" indent="0">
              <a:buNone/>
            </a:pPr>
            <a:endParaRPr lang="en-US" sz="1600" dirty="0" smtClean="0"/>
          </a:p>
          <a:p>
            <a:pPr lvl="1"/>
            <a:endParaRPr lang="en-US" sz="1600" dirty="0"/>
          </a:p>
        </p:txBody>
      </p:sp>
      <p:sp>
        <p:nvSpPr>
          <p:cNvPr id="9" name="Slide Number Placeholder"/>
          <p:cNvSpPr>
            <a:spLocks noGrp="1"/>
          </p:cNvSpPr>
          <p:nvPr>
            <p:ph type="sldNum" sz="quarter" idx="12"/>
          </p:nvPr>
        </p:nvSpPr>
        <p:spPr/>
        <p:txBody>
          <a:bodyPr/>
          <a:lstStyle/>
          <a:p>
            <a:fld id="{92DA454B-C859-4892-B9FA-68B588C9F547}" type="slidenum">
              <a:rPr lang="en-US" smtClean="0"/>
              <a:pPr/>
              <a:t>31</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pic>
        <p:nvPicPr>
          <p:cNvPr id="12" name="Content Placeholder 11" descr="https://pixabay.com/vectors/robot-icon-flat-flat-design-219261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088231"/>
            <a:ext cx="4038600" cy="4038600"/>
          </a:xfrm>
        </p:spPr>
      </p:pic>
    </p:spTree>
    <p:extLst>
      <p:ext uri="{BB962C8B-B14F-4D97-AF65-F5344CB8AC3E}">
        <p14:creationId xmlns:p14="http://schemas.microsoft.com/office/powerpoint/2010/main" val="312745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Examples</a:t>
            </a:r>
            <a:endParaRPr lang="en-US" dirty="0"/>
          </a:p>
        </p:txBody>
      </p:sp>
      <p:sp>
        <p:nvSpPr>
          <p:cNvPr id="9" name="Subtitle 8"/>
          <p:cNvSpPr>
            <a:spLocks noGrp="1"/>
          </p:cNvSpPr>
          <p:nvPr>
            <p:ph type="subTitle" idx="1"/>
          </p:nvPr>
        </p:nvSpPr>
        <p:spPr/>
        <p:txBody>
          <a:bodyPr/>
          <a:lstStyle/>
          <a:p>
            <a:r>
              <a:rPr lang="en-US" dirty="0" smtClean="0">
                <a:solidFill>
                  <a:schemeClr val="bg1">
                    <a:lumMod val="50000"/>
                  </a:schemeClr>
                </a:solidFill>
              </a:rPr>
              <a:t>Wireless Device</a:t>
            </a:r>
          </a:p>
          <a:p>
            <a:r>
              <a:rPr lang="en-US" dirty="0" smtClean="0">
                <a:solidFill>
                  <a:schemeClr val="bg1">
                    <a:lumMod val="50000"/>
                  </a:schemeClr>
                </a:solidFill>
              </a:rPr>
              <a:t>Blow Molded Container</a:t>
            </a:r>
          </a:p>
          <a:p>
            <a:r>
              <a:rPr lang="en-US" dirty="0" smtClean="0">
                <a:solidFill>
                  <a:schemeClr val="bg1">
                    <a:lumMod val="50000"/>
                  </a:schemeClr>
                </a:solidFill>
              </a:rPr>
              <a:t>Glaucoma Treatment</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92DA454B-C859-4892-B9FA-68B588C9F547}" type="slidenum">
              <a:rPr lang="en-US" smtClean="0"/>
              <a:t>32</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3257563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Specification</a:t>
            </a:r>
            <a:endParaRPr lang="en-US" dirty="0"/>
          </a:p>
        </p:txBody>
      </p:sp>
      <p:sp>
        <p:nvSpPr>
          <p:cNvPr id="3" name="Content Placeholder 2"/>
          <p:cNvSpPr>
            <a:spLocks noGrp="1"/>
          </p:cNvSpPr>
          <p:nvPr>
            <p:ph sz="half" idx="1"/>
          </p:nvPr>
        </p:nvSpPr>
        <p:spPr/>
        <p:txBody>
          <a:bodyPr>
            <a:noAutofit/>
          </a:bodyPr>
          <a:lstStyle/>
          <a:p>
            <a:pPr marL="0" indent="0">
              <a:buNone/>
            </a:pPr>
            <a:r>
              <a:rPr lang="en-US" sz="750" dirty="0" smtClean="0"/>
              <a:t>(1)    FIG</a:t>
            </a:r>
            <a:r>
              <a:rPr lang="en-US" sz="750" dirty="0"/>
              <a:t>. 1 depicts a schematic of a method 8 for providing </a:t>
            </a:r>
            <a:r>
              <a:rPr lang="en-US" sz="750" dirty="0" smtClean="0"/>
              <a:t>entry to, </a:t>
            </a:r>
            <a:r>
              <a:rPr lang="en-US" sz="750" dirty="0"/>
              <a:t>starting, and setting at least one operational parameter </a:t>
            </a:r>
            <a:r>
              <a:rPr lang="en-US" sz="750" dirty="0" smtClean="0"/>
              <a:t>on, </a:t>
            </a:r>
            <a:r>
              <a:rPr lang="en-US" sz="750" dirty="0"/>
              <a:t>a system 70 (FIG. 2) via a wireless device 50 (FIG. 2). As shown in FIG. 2, system 70 has a receiver 72 for receiving a wireless signal such as a radio frequency (RF) signal or other well-known signals, including infrared, </a:t>
            </a:r>
            <a:r>
              <a:rPr lang="en-US" sz="750" dirty="0" err="1"/>
              <a:t>bluetooth</a:t>
            </a:r>
            <a:r>
              <a:rPr lang="en-US" sz="750" dirty="0"/>
              <a:t>, etc. In a preferred embodiment, system 70 represents the electronic system of a motor vehicle. </a:t>
            </a:r>
            <a:endParaRPr lang="en-US" sz="750" dirty="0" smtClean="0"/>
          </a:p>
          <a:p>
            <a:pPr marL="0" indent="0">
              <a:buNone/>
            </a:pPr>
            <a:endParaRPr lang="en-US" sz="750" dirty="0" smtClean="0"/>
          </a:p>
          <a:p>
            <a:pPr marL="0" indent="0">
              <a:buNone/>
            </a:pPr>
            <a:r>
              <a:rPr lang="en-US" sz="750" dirty="0" smtClean="0"/>
              <a:t>(2)    Wireless </a:t>
            </a:r>
            <a:r>
              <a:rPr lang="en-US" sz="750" dirty="0"/>
              <a:t>device 50 shown in FIG. 2 includes a transmitter 62 for sending signals 64 to a receiver 72. These signals 64 correspond to a user ID for </a:t>
            </a:r>
            <a:r>
              <a:rPr lang="en-US" sz="750" dirty="0" smtClean="0"/>
              <a:t>entry to, </a:t>
            </a:r>
            <a:r>
              <a:rPr lang="en-US" sz="750" dirty="0"/>
              <a:t>starting, and setting at least one operational parameter </a:t>
            </a:r>
            <a:r>
              <a:rPr lang="en-US" sz="750" dirty="0" smtClean="0"/>
              <a:t>on, a </a:t>
            </a:r>
            <a:r>
              <a:rPr lang="en-US" sz="750" dirty="0"/>
              <a:t>vehicle</a:t>
            </a:r>
            <a:r>
              <a:rPr lang="en-US" sz="750" dirty="0" smtClean="0"/>
              <a:t>.</a:t>
            </a:r>
          </a:p>
          <a:p>
            <a:pPr marL="0" indent="0">
              <a:buNone/>
            </a:pPr>
            <a:endParaRPr lang="en-US" sz="750" dirty="0" smtClean="0"/>
          </a:p>
          <a:p>
            <a:pPr marL="0" indent="0">
              <a:buNone/>
            </a:pPr>
            <a:r>
              <a:rPr lang="en-US" sz="750" dirty="0" smtClean="0"/>
              <a:t>(3)    Wireless </a:t>
            </a:r>
            <a:r>
              <a:rPr lang="en-US" sz="750" dirty="0"/>
              <a:t>device 50 also includes a biometric module 54 providing an additional input to device 50. Biometric module 54 is preferably a camera 96 which inputs a face image. Alternatively, biometric module 54 may also comprise a camera for eye or retinal scan. Hence, biometric module 54 receives data such as a face image or eye image. </a:t>
            </a:r>
            <a:r>
              <a:rPr lang="en-US" sz="750" dirty="0" smtClean="0"/>
              <a:t>Wireless device 50 may be worn on a user’s body. A </a:t>
            </a:r>
            <a:r>
              <a:rPr lang="en-US" sz="750" dirty="0"/>
              <a:t>preferred embodiment of the wireless device is shown in Fig. 3 as a smartwatch having a body 92, band 94, and camera 96, which may use image features as biometric input such facial features from a face image</a:t>
            </a:r>
            <a:r>
              <a:rPr lang="en-US" sz="750" dirty="0" smtClean="0"/>
              <a:t>.</a:t>
            </a:r>
          </a:p>
          <a:p>
            <a:pPr marL="0" indent="0">
              <a:buNone/>
            </a:pPr>
            <a:endParaRPr lang="en-US" sz="750" dirty="0"/>
          </a:p>
          <a:p>
            <a:pPr marL="0" indent="0">
              <a:buNone/>
            </a:pPr>
            <a:r>
              <a:rPr lang="en-US" sz="750" dirty="0"/>
              <a:t>(4) Wireless device 50 further includes a battery 52, as well as a memory 56 and processor 58. Battery 52 is operatively connected to all the electronic components within device 50, namely biometric module 54, memory 56, processor 58, and transmitter </a:t>
            </a:r>
            <a:r>
              <a:rPr lang="en-US" sz="750" dirty="0" smtClean="0"/>
              <a:t>62. The </a:t>
            </a:r>
            <a:r>
              <a:rPr lang="en-US" sz="750" dirty="0"/>
              <a:t>processor 58, memory 56, and transmitter 62 can be implemented by devices known in the </a:t>
            </a:r>
            <a:r>
              <a:rPr lang="en-US" sz="750" dirty="0" smtClean="0"/>
              <a:t>art. Memory </a:t>
            </a:r>
            <a:r>
              <a:rPr lang="en-US" sz="750" dirty="0"/>
              <a:t>56 includes a database having a list of authorized users. Each authorized user can be identified by a user ID, and each authorized user has a biometric value associated therewith. </a:t>
            </a:r>
          </a:p>
        </p:txBody>
      </p:sp>
      <p:sp>
        <p:nvSpPr>
          <p:cNvPr id="4" name="Content Placeholder 3"/>
          <p:cNvSpPr>
            <a:spLocks noGrp="1"/>
          </p:cNvSpPr>
          <p:nvPr>
            <p:ph sz="half" idx="2"/>
          </p:nvPr>
        </p:nvSpPr>
        <p:spPr/>
        <p:txBody>
          <a:bodyPr>
            <a:noAutofit/>
          </a:bodyPr>
          <a:lstStyle/>
          <a:p>
            <a:pPr marL="0" indent="0">
              <a:buNone/>
            </a:pPr>
            <a:r>
              <a:rPr lang="en-US" sz="750" dirty="0"/>
              <a:t>(5) As an exemplary embodiment, system 70 may be a vehicle in which user IDs are stored in association with corresponding operational parameters, i.e., commands for vehicle systems such as starting the vehicle, initiating an unlock door request, adjusting seat position to a predetermined position, adjusting climate control to a predetermined setting, adjusting the audio system to a certain level or specific radio station or specific compact disc. Upon receiving a user ID from wireless device 50, system 70 may perform one or more of the operational parameters via a controller 74. </a:t>
            </a:r>
            <a:endParaRPr lang="en-US" sz="750" dirty="0" smtClean="0"/>
          </a:p>
          <a:p>
            <a:pPr marL="0" indent="0">
              <a:buNone/>
            </a:pPr>
            <a:endParaRPr lang="en-US" sz="750" dirty="0"/>
          </a:p>
          <a:p>
            <a:pPr marL="0" indent="0">
              <a:buNone/>
            </a:pPr>
            <a:r>
              <a:rPr lang="en-US" sz="750" dirty="0" smtClean="0"/>
              <a:t>(6)    Method </a:t>
            </a:r>
            <a:r>
              <a:rPr lang="en-US" sz="750" dirty="0"/>
              <a:t>8 for providing entry to system 70 via processor 58 in the wireless device 50 is described in FIG. 1. Method 8 starts at block 10 by receiving a biometric input value via biometric module 54, as indicated at block 12. A decision is then made as to whether the biometric input value matches the biometric value of an authorized user, as indicated at block 14. As previously noted, the biometric values are pre-programmed into memory </a:t>
            </a:r>
            <a:r>
              <a:rPr lang="en-US" sz="750" dirty="0" smtClean="0"/>
              <a:t>56. </a:t>
            </a:r>
          </a:p>
          <a:p>
            <a:pPr marL="0" indent="0">
              <a:buNone/>
            </a:pPr>
            <a:endParaRPr lang="en-US" sz="750" dirty="0"/>
          </a:p>
          <a:p>
            <a:pPr marL="0" indent="0">
              <a:buNone/>
            </a:pPr>
            <a:r>
              <a:rPr lang="en-US" sz="750" dirty="0" smtClean="0"/>
              <a:t>(7)    If </a:t>
            </a:r>
            <a:r>
              <a:rPr lang="en-US" sz="750" dirty="0"/>
              <a:t>there is no match of the biometric values, method 8 flows to its end as indicated at block 16. However, if there is an appropriate match, the authorized user is identified within the database stored on memory 56, as indicated at block 18. </a:t>
            </a:r>
            <a:endParaRPr lang="en-US" sz="750" dirty="0" smtClean="0"/>
          </a:p>
          <a:p>
            <a:pPr marL="0" indent="0">
              <a:buNone/>
            </a:pPr>
            <a:endParaRPr lang="en-US" sz="750" dirty="0"/>
          </a:p>
          <a:p>
            <a:pPr marL="0" indent="0">
              <a:buNone/>
            </a:pPr>
            <a:r>
              <a:rPr lang="en-US" sz="750" dirty="0" smtClean="0"/>
              <a:t>(8)    Upon </a:t>
            </a:r>
            <a:r>
              <a:rPr lang="en-US" sz="750" dirty="0"/>
              <a:t>identifying the authorized user, processor 58 provides the user ID associated with the authorized user and provides a match notification to display 90 on wireless device 50. </a:t>
            </a:r>
            <a:endParaRPr lang="en-US" sz="750" dirty="0" smtClean="0"/>
          </a:p>
          <a:p>
            <a:pPr marL="0" indent="0">
              <a:buNone/>
            </a:pPr>
            <a:endParaRPr lang="en-US" sz="750" dirty="0"/>
          </a:p>
          <a:p>
            <a:pPr marL="0" indent="0">
              <a:buNone/>
            </a:pPr>
            <a:r>
              <a:rPr lang="en-US" sz="750" dirty="0" smtClean="0"/>
              <a:t>(9)    With </a:t>
            </a:r>
            <a:r>
              <a:rPr lang="en-US" sz="750" dirty="0"/>
              <a:t>the user ID identified by processor 58, the user ID is transmitted via transmitter 62 and received by receiver 72 on system 70, as indicated in block 20. </a:t>
            </a:r>
            <a:endParaRPr lang="en-US" sz="750" dirty="0" smtClean="0"/>
          </a:p>
          <a:p>
            <a:pPr marL="0" indent="0">
              <a:buNone/>
            </a:pPr>
            <a:endParaRPr lang="en-US" sz="750" dirty="0"/>
          </a:p>
          <a:p>
            <a:pPr marL="0" indent="0">
              <a:buNone/>
            </a:pPr>
            <a:r>
              <a:rPr lang="en-US" sz="750" dirty="0" smtClean="0"/>
              <a:t>(10)     In </a:t>
            </a:r>
            <a:r>
              <a:rPr lang="en-US" sz="750" dirty="0"/>
              <a:t>an alternative embodiment, wireless device 50 will also notify the user when wireless device 50 is within a predetermined distance of the vehicle by providing a notification to display 90, as is known in the art. </a:t>
            </a:r>
            <a:endParaRPr lang="en-US" sz="750" dirty="0" smtClean="0"/>
          </a:p>
          <a:p>
            <a:pPr marL="0" indent="0">
              <a:buNone/>
            </a:pPr>
            <a:endParaRPr lang="en-US" sz="750" dirty="0" smtClean="0"/>
          </a:p>
          <a:p>
            <a:pPr marL="0" indent="0">
              <a:buNone/>
            </a:pPr>
            <a:r>
              <a:rPr lang="en-US" sz="750" dirty="0" smtClean="0"/>
              <a:t>(</a:t>
            </a:r>
            <a:r>
              <a:rPr lang="en-US" sz="750" dirty="0"/>
              <a:t>11)    The present invention thus eliminates dedicated keyless entry systems. Method 8 also facilitates automatic enabling of user preferences and requirements such as driver's seat position, driver's safety system performance as well as climate control and audio control options. </a:t>
            </a:r>
          </a:p>
          <a:p>
            <a:pPr marL="0" indent="0">
              <a:buNone/>
            </a:pPr>
            <a:endParaRPr lang="en-US" sz="750" dirty="0"/>
          </a:p>
        </p:txBody>
      </p:sp>
      <p:sp>
        <p:nvSpPr>
          <p:cNvPr id="5" name="Slide Number Placeholder 4"/>
          <p:cNvSpPr>
            <a:spLocks noGrp="1"/>
          </p:cNvSpPr>
          <p:nvPr>
            <p:ph type="sldNum" sz="quarter" idx="12"/>
          </p:nvPr>
        </p:nvSpPr>
        <p:spPr/>
        <p:txBody>
          <a:bodyPr/>
          <a:lstStyle/>
          <a:p>
            <a:fld id="{92DA454B-C859-4892-B9FA-68B588C9F547}" type="slidenum">
              <a:rPr lang="en-US" smtClean="0"/>
              <a:t>33</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dirty="0"/>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446793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Drawings</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34</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pic>
        <p:nvPicPr>
          <p:cNvPr id="8" name="Picture 7"/>
          <p:cNvPicPr/>
          <p:nvPr/>
        </p:nvPicPr>
        <p:blipFill>
          <a:blip r:embed="rId2"/>
          <a:stretch>
            <a:fillRect/>
          </a:stretch>
        </p:blipFill>
        <p:spPr>
          <a:xfrm>
            <a:off x="738624" y="1100904"/>
            <a:ext cx="2230982" cy="4196584"/>
          </a:xfrm>
          <a:prstGeom prst="rect">
            <a:avLst/>
          </a:prstGeom>
        </p:spPr>
      </p:pic>
      <p:pic>
        <p:nvPicPr>
          <p:cNvPr id="10" name="Picture 9"/>
          <p:cNvPicPr/>
          <p:nvPr/>
        </p:nvPicPr>
        <p:blipFill>
          <a:blip r:embed="rId3"/>
          <a:stretch>
            <a:fillRect/>
          </a:stretch>
        </p:blipFill>
        <p:spPr>
          <a:xfrm>
            <a:off x="4709824" y="2598451"/>
            <a:ext cx="2144766" cy="2563006"/>
          </a:xfrm>
          <a:prstGeom prst="rect">
            <a:avLst/>
          </a:prstGeom>
        </p:spPr>
      </p:pic>
      <p:pic>
        <p:nvPicPr>
          <p:cNvPr id="11" name="Picture 10"/>
          <p:cNvPicPr/>
          <p:nvPr/>
        </p:nvPicPr>
        <p:blipFill>
          <a:blip r:embed="rId4"/>
          <a:stretch>
            <a:fillRect/>
          </a:stretch>
        </p:blipFill>
        <p:spPr>
          <a:xfrm>
            <a:off x="3574461" y="1100904"/>
            <a:ext cx="4220011" cy="1497547"/>
          </a:xfrm>
          <a:prstGeom prst="rect">
            <a:avLst/>
          </a:prstGeom>
        </p:spPr>
      </p:pic>
    </p:spTree>
    <p:extLst>
      <p:ext uri="{BB962C8B-B14F-4D97-AF65-F5344CB8AC3E}">
        <p14:creationId xmlns:p14="http://schemas.microsoft.com/office/powerpoint/2010/main" val="3579583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Claims</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smtClean="0"/>
              <a:t>2. The </a:t>
            </a:r>
            <a:r>
              <a:rPr lang="en-US" dirty="0"/>
              <a:t>electronic device of claim 1, wherein said electronic device is capable of being secured to the user’s wrist. </a:t>
            </a:r>
          </a:p>
          <a:p>
            <a:pPr marL="0" indent="0">
              <a:buNone/>
            </a:pPr>
            <a:endParaRPr lang="en-US" dirty="0" smtClean="0"/>
          </a:p>
          <a:p>
            <a:pPr marL="0" indent="0">
              <a:buNone/>
            </a:pPr>
            <a:r>
              <a:rPr lang="en-US" dirty="0" smtClean="0"/>
              <a:t>3. The </a:t>
            </a:r>
            <a:r>
              <a:rPr lang="en-US" dirty="0"/>
              <a:t>electronic device of claim 1, wherein the module comprises a retinal camera for capturing an image of the user’s eye or a camera for capturing an image of the user’s face. </a:t>
            </a:r>
          </a:p>
          <a:p>
            <a:pPr marL="0" indent="0">
              <a:buNone/>
            </a:pPr>
            <a:endParaRPr lang="en-US" dirty="0"/>
          </a:p>
          <a:p>
            <a:pPr marL="0" indent="0">
              <a:buNone/>
            </a:pPr>
            <a:r>
              <a:rPr lang="en-US" dirty="0" smtClean="0"/>
              <a:t>4. The </a:t>
            </a:r>
            <a:r>
              <a:rPr lang="en-US" dirty="0"/>
              <a:t>electronic device of claim 1, wherein the processor is programmed </a:t>
            </a:r>
            <a:r>
              <a:rPr lang="en-US" dirty="0" smtClean="0"/>
              <a:t>to notify the </a:t>
            </a:r>
            <a:r>
              <a:rPr lang="en-US" dirty="0"/>
              <a:t>user when the user is within a predetermined distance of the vehicle.</a:t>
            </a:r>
          </a:p>
          <a:p>
            <a:pPr marL="0" indent="0">
              <a:buNone/>
            </a:pP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35</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4260293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648201" y="1084206"/>
            <a:ext cx="4038600" cy="3176254"/>
          </a:xfrm>
        </p:spPr>
        <p:txBody>
          <a:bodyPr>
            <a:spAutoFit/>
          </a:bodyPr>
          <a:lstStyle/>
          <a:p>
            <a:pPr marL="0" indent="0">
              <a:buNone/>
            </a:pPr>
            <a:r>
              <a:rPr lang="en-US" sz="1400" dirty="0"/>
              <a:t>Q</a:t>
            </a:r>
            <a:r>
              <a:rPr lang="en-US" sz="1400" dirty="0" smtClean="0"/>
              <a:t>1. What </a:t>
            </a:r>
            <a:r>
              <a:rPr lang="en-US" sz="1400" dirty="0"/>
              <a:t>effect does the phrase “to be worn by </a:t>
            </a:r>
            <a:r>
              <a:rPr lang="en-US" sz="1400" dirty="0" smtClean="0"/>
              <a:t>a user</a:t>
            </a:r>
            <a:r>
              <a:rPr lang="en-US" sz="1400" dirty="0"/>
              <a:t>” have on claim 1? </a:t>
            </a:r>
            <a:endParaRPr lang="en-US" sz="1400" dirty="0" smtClean="0"/>
          </a:p>
          <a:p>
            <a:pPr marL="0" lvl="1" indent="0">
              <a:buNone/>
            </a:pPr>
            <a:r>
              <a:rPr lang="en-US" sz="1200" dirty="0" smtClean="0"/>
              <a:t>	The </a:t>
            </a:r>
            <a:r>
              <a:rPr lang="en-US" sz="1200" dirty="0"/>
              <a:t>phrase sets forth an intended use “worn by a user”, but is worded in functional terms “to be worn” that cannot be </a:t>
            </a:r>
            <a:r>
              <a:rPr lang="en-US" sz="1200" dirty="0" smtClean="0"/>
              <a:t>disregarded. As </a:t>
            </a:r>
            <a:r>
              <a:rPr lang="en-US" sz="1200" dirty="0"/>
              <a:t>such, the claim should be interpreted to cover an electronic device that is capable of being worn by a user, in any way that would be understood by those in the art. </a:t>
            </a:r>
            <a:r>
              <a:rPr lang="en-US" sz="1200" dirty="0" smtClean="0"/>
              <a:t>For additional guidance, see MPEP 2111.02.</a:t>
            </a:r>
          </a:p>
          <a:p>
            <a:pPr marL="0" lvl="1" indent="0">
              <a:buNone/>
            </a:pPr>
            <a:endParaRPr lang="en-US" sz="1400" dirty="0" smtClean="0"/>
          </a:p>
          <a:p>
            <a:pPr marL="0" lvl="1" indent="0">
              <a:buNone/>
            </a:pPr>
            <a:r>
              <a:rPr lang="en-US" sz="1400" dirty="0" smtClean="0"/>
              <a:t>Q1a</a:t>
            </a:r>
            <a:r>
              <a:rPr lang="en-US" sz="1400" dirty="0"/>
              <a:t>. </a:t>
            </a:r>
            <a:r>
              <a:rPr lang="en-US" sz="1400" dirty="0" smtClean="0"/>
              <a:t>Does </a:t>
            </a:r>
            <a:r>
              <a:rPr lang="en-US" sz="1400" dirty="0"/>
              <a:t>the prior art have to show an electronic device worn by a user? </a:t>
            </a:r>
            <a:endParaRPr lang="en-US" sz="1400" dirty="0" smtClean="0"/>
          </a:p>
          <a:p>
            <a:pPr marL="0" lvl="2" indent="0">
              <a:buNone/>
            </a:pPr>
            <a:r>
              <a:rPr lang="en-US" sz="1200" dirty="0" smtClean="0"/>
              <a:t>	Not </a:t>
            </a:r>
            <a:r>
              <a:rPr lang="en-US" sz="1200" dirty="0"/>
              <a:t>expressly worn but capable of being worn. For example, capable of being sewn into clothing, affixed to a holder for a user, and other ways known in this art. </a:t>
            </a:r>
          </a:p>
        </p:txBody>
      </p:sp>
      <p:sp>
        <p:nvSpPr>
          <p:cNvPr id="5" name="Slide Number Placeholder 4"/>
          <p:cNvSpPr>
            <a:spLocks noGrp="1"/>
          </p:cNvSpPr>
          <p:nvPr>
            <p:ph type="sldNum" sz="quarter" idx="12"/>
          </p:nvPr>
        </p:nvSpPr>
        <p:spPr/>
        <p:txBody>
          <a:bodyPr/>
          <a:lstStyle/>
          <a:p>
            <a:fld id="{92DA454B-C859-4892-B9FA-68B588C9F547}" type="slidenum">
              <a:rPr lang="en-US" smtClean="0"/>
              <a:t>36</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a:xfrm>
            <a:off x="457201" y="1084206"/>
            <a:ext cx="4038600" cy="4046594"/>
          </a:xfrm>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Tree>
    <p:extLst>
      <p:ext uri="{BB962C8B-B14F-4D97-AF65-F5344CB8AC3E}">
        <p14:creationId xmlns:p14="http://schemas.microsoft.com/office/powerpoint/2010/main" val="36260053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6"/>
            <a:ext cx="4038600" cy="4046594"/>
          </a:xfrm>
        </p:spPr>
        <p:txBody>
          <a:bodyPr>
            <a:noAutofit/>
          </a:bodyPr>
          <a:lstStyle/>
          <a:p>
            <a:pPr marL="0" lvl="1" indent="0">
              <a:buNone/>
            </a:pPr>
            <a:r>
              <a:rPr lang="en-US" sz="1500" dirty="0" smtClean="0"/>
              <a:t>Q1b</a:t>
            </a:r>
            <a:r>
              <a:rPr lang="en-US" sz="1500" dirty="0"/>
              <a:t>. </a:t>
            </a:r>
            <a:r>
              <a:rPr lang="en-US" sz="1500" dirty="0" smtClean="0"/>
              <a:t>How </a:t>
            </a:r>
            <a:r>
              <a:rPr lang="en-US" sz="1500" dirty="0"/>
              <a:t>would this phrase “to be worn by a user” affect the strategy of your search? </a:t>
            </a:r>
            <a:endParaRPr lang="en-US" sz="1500" dirty="0" smtClean="0"/>
          </a:p>
          <a:p>
            <a:pPr marL="0" lvl="2" indent="0">
              <a:buNone/>
            </a:pPr>
            <a:r>
              <a:rPr lang="en-US" sz="1300" dirty="0" smtClean="0"/>
              <a:t>	In </a:t>
            </a:r>
            <a:r>
              <a:rPr lang="en-US" sz="1300" dirty="0"/>
              <a:t>effect, it limits the structure of the electronic device to devices that are capable of being worn (i.e. not of exceedingly large size, shape, or weight that would prevent the electronic device from being worn</a:t>
            </a:r>
            <a:r>
              <a:rPr lang="en-US" sz="1300" dirty="0" smtClean="0"/>
              <a:t>). If applicant wanted to limit the claim to a device capable of being worn in a particular manner (e.g. on the wrist), applicant would have to amend the claim to recite such a limitation. </a:t>
            </a:r>
            <a:endParaRPr lang="en-US" sz="1300" dirty="0"/>
          </a:p>
        </p:txBody>
      </p:sp>
      <p:sp>
        <p:nvSpPr>
          <p:cNvPr id="5" name="Slide Number Placeholder 4"/>
          <p:cNvSpPr>
            <a:spLocks noGrp="1"/>
          </p:cNvSpPr>
          <p:nvPr>
            <p:ph type="sldNum" sz="quarter" idx="12"/>
          </p:nvPr>
        </p:nvSpPr>
        <p:spPr/>
        <p:txBody>
          <a:bodyPr/>
          <a:lstStyle/>
          <a:p>
            <a:fld id="{92DA454B-C859-4892-B9FA-68B588C9F547}" type="slidenum">
              <a:rPr lang="en-US" smtClean="0"/>
              <a:t>37</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9" name="Content Placeholder 2"/>
          <p:cNvSpPr>
            <a:spLocks noGrp="1"/>
          </p:cNvSpPr>
          <p:nvPr>
            <p:ph sz="half" idx="1"/>
          </p:nvPr>
        </p:nvSpPr>
        <p:spPr>
          <a:xfrm>
            <a:off x="457201" y="1084206"/>
            <a:ext cx="4038600" cy="4046594"/>
          </a:xfrm>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Tree>
    <p:extLst>
      <p:ext uri="{BB962C8B-B14F-4D97-AF65-F5344CB8AC3E}">
        <p14:creationId xmlns:p14="http://schemas.microsoft.com/office/powerpoint/2010/main" val="2706661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rmAutofit fontScale="62500" lnSpcReduction="20000"/>
          </a:bodyPr>
          <a:lstStyle/>
          <a:p>
            <a:pPr marL="0" lvl="1" indent="0">
              <a:buNone/>
            </a:pPr>
            <a:r>
              <a:rPr lang="en-US" sz="2300" dirty="0" smtClean="0"/>
              <a:t>Q2. Does </a:t>
            </a:r>
            <a:r>
              <a:rPr lang="en-US" sz="2300" dirty="0"/>
              <a:t>“a module for receiving a biometric input from a user” </a:t>
            </a:r>
            <a:r>
              <a:rPr lang="en-US" sz="2300" dirty="0" smtClean="0"/>
              <a:t>trigger a 112(f) analysis? </a:t>
            </a:r>
          </a:p>
          <a:p>
            <a:pPr marL="0" lvl="1" indent="0">
              <a:buNone/>
            </a:pPr>
            <a:r>
              <a:rPr lang="en-US" sz="1700" dirty="0" smtClean="0"/>
              <a:t>	Yes, let’s </a:t>
            </a:r>
            <a:r>
              <a:rPr lang="en-US" sz="1700" dirty="0"/>
              <a:t>apply the 3-prong </a:t>
            </a:r>
            <a:r>
              <a:rPr lang="en-US" sz="1700" dirty="0" smtClean="0"/>
              <a:t>analysis </a:t>
            </a:r>
            <a:r>
              <a:rPr lang="en-US" sz="1700" dirty="0"/>
              <a:t>to determine if </a:t>
            </a:r>
            <a:r>
              <a:rPr lang="en-US" sz="1700" dirty="0" smtClean="0"/>
              <a:t>§112(f</a:t>
            </a:r>
            <a:r>
              <a:rPr lang="en-US" sz="1700" dirty="0"/>
              <a:t>) is invoked</a:t>
            </a:r>
            <a:r>
              <a:rPr lang="en-US" sz="1700" dirty="0" smtClean="0"/>
              <a:t>. </a:t>
            </a:r>
          </a:p>
          <a:p>
            <a:pPr marL="0" lvl="1" indent="0">
              <a:buNone/>
            </a:pPr>
            <a:endParaRPr lang="en-US" sz="1700" dirty="0"/>
          </a:p>
          <a:p>
            <a:pPr marL="0" lvl="1" indent="0">
              <a:buNone/>
            </a:pPr>
            <a:r>
              <a:rPr lang="en-US" sz="2300" dirty="0" smtClean="0"/>
              <a:t>Q2a. Is </a:t>
            </a:r>
            <a:r>
              <a:rPr lang="en-US" sz="2300" dirty="0"/>
              <a:t>a “module” a generic </a:t>
            </a:r>
            <a:r>
              <a:rPr lang="en-US" sz="2300" dirty="0" smtClean="0"/>
              <a:t>placeholder?  </a:t>
            </a:r>
          </a:p>
          <a:p>
            <a:pPr marL="0" lvl="2" indent="0">
              <a:buNone/>
            </a:pPr>
            <a:r>
              <a:rPr lang="en-US" dirty="0" smtClean="0"/>
              <a:t>	Yes, “module</a:t>
            </a:r>
            <a:r>
              <a:rPr lang="en-US" dirty="0"/>
              <a:t>” is not the name of any recognized structure for receiving biometric </a:t>
            </a:r>
            <a:r>
              <a:rPr lang="en-US" dirty="0" smtClean="0"/>
              <a:t>input. It </a:t>
            </a:r>
            <a:r>
              <a:rPr lang="en-US" dirty="0"/>
              <a:t>serves as replacement for “means” and is a generic placeholder</a:t>
            </a:r>
            <a:r>
              <a:rPr lang="en-US" dirty="0" smtClean="0"/>
              <a:t>.</a:t>
            </a:r>
          </a:p>
          <a:p>
            <a:pPr marL="230187" lvl="2" indent="0">
              <a:buNone/>
            </a:pPr>
            <a:endParaRPr lang="en-US" dirty="0"/>
          </a:p>
          <a:p>
            <a:pPr marL="0" lvl="2" indent="0">
              <a:buNone/>
            </a:pPr>
            <a:r>
              <a:rPr lang="en-US" sz="2300" dirty="0" smtClean="0"/>
              <a:t>Q2b. Is </a:t>
            </a:r>
            <a:r>
              <a:rPr lang="en-US" sz="2300" dirty="0"/>
              <a:t>“a module” modified by functional language? </a:t>
            </a:r>
            <a:endParaRPr lang="en-US" sz="2300" dirty="0" smtClean="0"/>
          </a:p>
          <a:p>
            <a:pPr marL="0" lvl="3" indent="0">
              <a:buNone/>
            </a:pPr>
            <a:r>
              <a:rPr lang="en-US" sz="1700" dirty="0" smtClean="0"/>
              <a:t>	Yes, </a:t>
            </a:r>
            <a:r>
              <a:rPr lang="en-US" sz="1700" dirty="0"/>
              <a:t>“for receiving biometric input from a </a:t>
            </a:r>
            <a:r>
              <a:rPr lang="en-US" sz="1700" dirty="0" smtClean="0"/>
              <a:t>user.”</a:t>
            </a:r>
            <a:endParaRPr lang="en-US" sz="2300" dirty="0"/>
          </a:p>
          <a:p>
            <a:pPr marL="0" lvl="2" indent="0">
              <a:buNone/>
            </a:pPr>
            <a:endParaRPr lang="en-US" sz="2300" dirty="0" smtClean="0"/>
          </a:p>
          <a:p>
            <a:pPr marL="0" lvl="2" indent="0">
              <a:buNone/>
            </a:pPr>
            <a:r>
              <a:rPr lang="en-US" sz="2300" dirty="0" smtClean="0"/>
              <a:t>Q2c. Is </a:t>
            </a:r>
            <a:r>
              <a:rPr lang="en-US" sz="2300" dirty="0"/>
              <a:t>“a module” not modified by sufficient structure for performing the claimed function</a:t>
            </a:r>
            <a:r>
              <a:rPr lang="en-US" sz="2300" dirty="0" smtClean="0"/>
              <a:t>?</a:t>
            </a:r>
          </a:p>
          <a:p>
            <a:pPr marL="0" lvl="3" indent="0">
              <a:buNone/>
            </a:pPr>
            <a:r>
              <a:rPr lang="en-US" sz="1700" dirty="0" smtClean="0"/>
              <a:t>	Yes</a:t>
            </a:r>
            <a:r>
              <a:rPr lang="en-US" sz="1700" dirty="0"/>
              <a:t>, there is no structure recited in the limitation for performing the recited function</a:t>
            </a:r>
            <a:r>
              <a:rPr lang="en-US" sz="1700" dirty="0" smtClean="0"/>
              <a:t>.</a:t>
            </a:r>
          </a:p>
          <a:p>
            <a:pPr marL="0" lvl="3" indent="0">
              <a:buNone/>
            </a:pPr>
            <a:endParaRPr lang="en-US" sz="1700" dirty="0"/>
          </a:p>
          <a:p>
            <a:pPr marL="0" lvl="3" indent="0">
              <a:buNone/>
            </a:pPr>
            <a:r>
              <a:rPr lang="en-US" sz="1700" b="1" dirty="0"/>
              <a:t>The limitation should be interpreted under </a:t>
            </a:r>
            <a:r>
              <a:rPr lang="en-US" sz="1700" b="1" dirty="0" smtClean="0"/>
              <a:t>§112(f</a:t>
            </a:r>
            <a:r>
              <a:rPr lang="en-US" sz="1700" b="1" dirty="0"/>
              <a:t>) because it </a:t>
            </a:r>
            <a:r>
              <a:rPr lang="en-US" sz="1700" b="1" dirty="0" smtClean="0"/>
              <a:t>satisfies </a:t>
            </a:r>
            <a:r>
              <a:rPr lang="en-US" sz="1700" b="1" dirty="0"/>
              <a:t>the 3-prong analysis</a:t>
            </a:r>
            <a:r>
              <a:rPr lang="en-US" sz="1700" b="1" dirty="0" smtClean="0"/>
              <a:t>. See MPEP 2181 for additional guidance.</a:t>
            </a:r>
            <a:endParaRPr lang="en-US" sz="1500" b="1" dirty="0"/>
          </a:p>
        </p:txBody>
      </p:sp>
      <p:sp>
        <p:nvSpPr>
          <p:cNvPr id="5" name="Slide Number Placeholder 4"/>
          <p:cNvSpPr>
            <a:spLocks noGrp="1"/>
          </p:cNvSpPr>
          <p:nvPr>
            <p:ph type="sldNum" sz="quarter" idx="12"/>
          </p:nvPr>
        </p:nvSpPr>
        <p:spPr/>
        <p:txBody>
          <a:bodyPr/>
          <a:lstStyle/>
          <a:p>
            <a:fld id="{92DA454B-C859-4892-B9FA-68B588C9F547}" type="slidenum">
              <a:rPr lang="en-US" smtClean="0"/>
              <a:t>38</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1" name="Content Placeholder 2"/>
          <p:cNvSpPr>
            <a:spLocks noGrp="1"/>
          </p:cNvSpPr>
          <p:nvPr>
            <p:ph sz="half" idx="1"/>
          </p:nvPr>
        </p:nvSpPr>
        <p:spPr>
          <a:xfrm>
            <a:off x="457201" y="1084206"/>
            <a:ext cx="4038600" cy="4046594"/>
          </a:xfrm>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Tree>
    <p:extLst>
      <p:ext uri="{BB962C8B-B14F-4D97-AF65-F5344CB8AC3E}">
        <p14:creationId xmlns:p14="http://schemas.microsoft.com/office/powerpoint/2010/main" val="2615082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rmAutofit fontScale="70000" lnSpcReduction="20000"/>
          </a:bodyPr>
          <a:lstStyle/>
          <a:p>
            <a:pPr marL="0" lvl="1" indent="0">
              <a:buNone/>
            </a:pPr>
            <a:r>
              <a:rPr lang="en-US" sz="2100" dirty="0" smtClean="0"/>
              <a:t>Q2d. What </a:t>
            </a:r>
            <a:r>
              <a:rPr lang="en-US" sz="2100" dirty="0"/>
              <a:t>is the corresponding structure, materials, or acts disclosed in the specification for </a:t>
            </a:r>
            <a:r>
              <a:rPr lang="en-US" sz="2100" dirty="0" smtClean="0"/>
              <a:t>performing </a:t>
            </a:r>
            <a:r>
              <a:rPr lang="en-US" sz="2100" dirty="0"/>
              <a:t>the claimed function?  </a:t>
            </a:r>
            <a:endParaRPr lang="en-US" sz="2100" dirty="0" smtClean="0"/>
          </a:p>
          <a:p>
            <a:pPr marL="0" lvl="2" indent="0">
              <a:buNone/>
            </a:pPr>
            <a:r>
              <a:rPr lang="en-US" sz="1900" dirty="0" smtClean="0"/>
              <a:t>	The </a:t>
            </a:r>
            <a:r>
              <a:rPr lang="en-US" sz="1900" dirty="0"/>
              <a:t>corresponding structure disclosed in the specification is provided at paragraph 3. Disclosed is a camera for taking facial images or a camera for taking eye or retinal images. </a:t>
            </a:r>
            <a:r>
              <a:rPr lang="en-US" sz="1900" dirty="0" smtClean="0"/>
              <a:t>For additional guidance, see MPEP 2181(II)(A).</a:t>
            </a:r>
          </a:p>
          <a:p>
            <a:pPr marL="230187" lvl="2" indent="0">
              <a:buNone/>
            </a:pPr>
            <a:endParaRPr lang="en-US" sz="1500" dirty="0" smtClean="0"/>
          </a:p>
          <a:p>
            <a:pPr marL="0" lvl="2" indent="0">
              <a:buNone/>
            </a:pPr>
            <a:r>
              <a:rPr lang="en-US" sz="2100" dirty="0" smtClean="0"/>
              <a:t>Q2e. What </a:t>
            </a:r>
            <a:r>
              <a:rPr lang="en-US" sz="2100" dirty="0"/>
              <a:t>is the BRI of this limitation as recognized in the art? </a:t>
            </a:r>
            <a:endParaRPr lang="en-US" sz="2100" dirty="0" smtClean="0"/>
          </a:p>
          <a:p>
            <a:pPr marL="0" lvl="2" indent="0">
              <a:buNone/>
            </a:pPr>
            <a:r>
              <a:rPr lang="en-US" sz="1900" dirty="0" smtClean="0"/>
              <a:t>	</a:t>
            </a:r>
            <a:r>
              <a:rPr lang="en-US" sz="1900" dirty="0"/>
              <a:t>The BRI of the limitation is the corresponding structure disclosed in the specification (the specific cameras) and equivalents thereof (structures those of skill in the art would consider as equivalent to the specific cameras) as recognized in the art</a:t>
            </a:r>
            <a:r>
              <a:rPr lang="en-US" sz="1900" dirty="0" smtClean="0"/>
              <a:t>. See MPEP 2183. </a:t>
            </a:r>
            <a:endParaRPr lang="en-US" sz="1900" dirty="0"/>
          </a:p>
        </p:txBody>
      </p:sp>
      <p:sp>
        <p:nvSpPr>
          <p:cNvPr id="5" name="Slide Number Placeholder 4"/>
          <p:cNvSpPr>
            <a:spLocks noGrp="1"/>
          </p:cNvSpPr>
          <p:nvPr>
            <p:ph type="sldNum" sz="quarter" idx="12"/>
          </p:nvPr>
        </p:nvSpPr>
        <p:spPr/>
        <p:txBody>
          <a:bodyPr/>
          <a:lstStyle/>
          <a:p>
            <a:fld id="{92DA454B-C859-4892-B9FA-68B588C9F547}" type="slidenum">
              <a:rPr lang="en-US" smtClean="0"/>
              <a:t>39</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9" name="Content Placeholder 2"/>
          <p:cNvSpPr>
            <a:spLocks noGrp="1"/>
          </p:cNvSpPr>
          <p:nvPr>
            <p:ph sz="half" idx="1"/>
          </p:nvPr>
        </p:nvSpPr>
        <p:spPr>
          <a:xfrm>
            <a:off x="457201" y="1084206"/>
            <a:ext cx="4038600" cy="4046594"/>
          </a:xfrm>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Tree>
    <p:extLst>
      <p:ext uri="{BB962C8B-B14F-4D97-AF65-F5344CB8AC3E}">
        <p14:creationId xmlns:p14="http://schemas.microsoft.com/office/powerpoint/2010/main" val="355282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BRI</a:t>
            </a:r>
            <a:endParaRPr lang="en-US" dirty="0"/>
          </a:p>
        </p:txBody>
      </p:sp>
      <p:sp>
        <p:nvSpPr>
          <p:cNvPr id="2" name="Subtitle 1"/>
          <p:cNvSpPr>
            <a:spLocks noGrp="1"/>
          </p:cNvSpPr>
          <p:nvPr>
            <p:ph type="subTitle" idx="1"/>
          </p:nvPr>
        </p:nvSpPr>
        <p:spPr/>
        <p:txBody>
          <a:bodyPr/>
          <a:lstStyle/>
          <a:p>
            <a:r>
              <a:rPr lang="en-US" dirty="0"/>
              <a:t>Questions on giving claims under examination their broadest reasonable interpretation (BRI) consistent with the specification as it would be interpreted by one of ordinary skill in the art. </a:t>
            </a:r>
            <a:endParaRPr lang="en-US" dirty="0" smtClean="0"/>
          </a:p>
          <a:p>
            <a:r>
              <a:rPr lang="en-US" dirty="0" smtClean="0"/>
              <a:t>MPEP 2111 and 2111.01</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4</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1513578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Autofit/>
          </a:bodyPr>
          <a:lstStyle/>
          <a:p>
            <a:pPr marL="0" lvl="1" indent="0">
              <a:buNone/>
            </a:pPr>
            <a:r>
              <a:rPr lang="en-US" sz="1050" dirty="0" smtClean="0"/>
              <a:t>Q2f. Are </a:t>
            </a:r>
            <a:r>
              <a:rPr lang="en-US" sz="1050" dirty="0"/>
              <a:t>there any other limitations in claim 1 that appear to invoke </a:t>
            </a:r>
            <a:r>
              <a:rPr lang="en-US" sz="1050" dirty="0" smtClean="0"/>
              <a:t>§112(f</a:t>
            </a:r>
            <a:r>
              <a:rPr lang="en-US" sz="1050" dirty="0"/>
              <a:t>)? </a:t>
            </a:r>
            <a:endParaRPr lang="en-US" sz="1000" dirty="0" smtClean="0"/>
          </a:p>
          <a:p>
            <a:pPr marL="0" lvl="3" indent="0">
              <a:buNone/>
            </a:pPr>
            <a:endParaRPr lang="en-US" sz="1000" dirty="0"/>
          </a:p>
          <a:p>
            <a:pPr marL="0" lvl="3" indent="0">
              <a:buNone/>
            </a:pPr>
            <a:r>
              <a:rPr lang="en-US" sz="1000" dirty="0" smtClean="0"/>
              <a:t>	Let’s </a:t>
            </a:r>
            <a:r>
              <a:rPr lang="en-US" sz="1000" dirty="0"/>
              <a:t>review some of the remaining limitations</a:t>
            </a:r>
            <a:r>
              <a:rPr lang="en-US" sz="1000" dirty="0" smtClean="0"/>
              <a:t>.</a:t>
            </a:r>
          </a:p>
          <a:p>
            <a:pPr marL="347663" lvl="3" indent="0">
              <a:buNone/>
            </a:pPr>
            <a:endParaRPr lang="en-US" sz="1000" dirty="0"/>
          </a:p>
          <a:p>
            <a:pPr marL="0" lvl="3" indent="0">
              <a:buNone/>
            </a:pPr>
            <a:r>
              <a:rPr lang="en-US" sz="1050" dirty="0" smtClean="0"/>
              <a:t>Q2fi</a:t>
            </a:r>
            <a:r>
              <a:rPr lang="en-US" sz="1050" dirty="0"/>
              <a:t>. </a:t>
            </a:r>
            <a:r>
              <a:rPr lang="en-US" sz="1050" dirty="0" smtClean="0"/>
              <a:t>What </a:t>
            </a:r>
            <a:r>
              <a:rPr lang="en-US" sz="1050" dirty="0"/>
              <a:t>about “processor configured to match the biometric input</a:t>
            </a:r>
            <a:r>
              <a:rPr lang="en-US" sz="1050" dirty="0" smtClean="0"/>
              <a:t>…”?</a:t>
            </a:r>
          </a:p>
          <a:p>
            <a:pPr marL="0" lvl="4" indent="0">
              <a:buNone/>
            </a:pPr>
            <a:r>
              <a:rPr lang="en-US" sz="1000" dirty="0" smtClean="0"/>
              <a:t>	No, </a:t>
            </a:r>
            <a:r>
              <a:rPr lang="en-US" sz="1000" dirty="0"/>
              <a:t>“Processor” is a recognized structural term in the art and therefore does not </a:t>
            </a:r>
            <a:r>
              <a:rPr lang="en-US" sz="1000" dirty="0" smtClean="0"/>
              <a:t>meet </a:t>
            </a:r>
            <a:r>
              <a:rPr lang="en-US" sz="1000" dirty="0"/>
              <a:t>prong 1 of the 3-prong </a:t>
            </a:r>
            <a:r>
              <a:rPr lang="en-US" sz="1000" dirty="0" smtClean="0"/>
              <a:t>§112(f</a:t>
            </a:r>
            <a:r>
              <a:rPr lang="en-US" sz="1000" dirty="0"/>
              <a:t>) </a:t>
            </a:r>
            <a:r>
              <a:rPr lang="en-US" sz="1000" dirty="0" smtClean="0"/>
              <a:t>analysis. </a:t>
            </a:r>
          </a:p>
          <a:p>
            <a:pPr marL="0" lvl="4" indent="0">
              <a:buNone/>
            </a:pPr>
            <a:endParaRPr lang="en-US" sz="1000" dirty="0" smtClean="0"/>
          </a:p>
          <a:p>
            <a:pPr marL="0" lvl="4" indent="0">
              <a:buNone/>
            </a:pPr>
            <a:r>
              <a:rPr lang="en-US" sz="1050" dirty="0" smtClean="0"/>
              <a:t>Q2fii</a:t>
            </a:r>
            <a:r>
              <a:rPr lang="en-US" sz="1050" dirty="0"/>
              <a:t>. </a:t>
            </a:r>
            <a:r>
              <a:rPr lang="en-US" sz="1050" dirty="0" smtClean="0"/>
              <a:t>What </a:t>
            </a:r>
            <a:r>
              <a:rPr lang="en-US" sz="1050" dirty="0"/>
              <a:t>if the claim had instead recited “unit configured </a:t>
            </a:r>
            <a:r>
              <a:rPr lang="en-US" sz="1050" dirty="0" smtClean="0"/>
              <a:t>to </a:t>
            </a:r>
            <a:r>
              <a:rPr lang="en-US" sz="1050" dirty="0"/>
              <a:t>match the biometric input</a:t>
            </a:r>
            <a:r>
              <a:rPr lang="en-US" sz="1050" dirty="0" smtClean="0"/>
              <a:t>…”?</a:t>
            </a:r>
          </a:p>
          <a:p>
            <a:pPr marL="0" lvl="4" indent="0">
              <a:buNone/>
            </a:pPr>
            <a:r>
              <a:rPr lang="en-US" sz="1050" dirty="0" smtClean="0"/>
              <a:t>Using the 3-prong analysis:</a:t>
            </a:r>
          </a:p>
          <a:p>
            <a:pPr marL="171450" lvl="4" indent="-171450">
              <a:buFont typeface="Arial" panose="020B0604020202020204" pitchFamily="34" charset="0"/>
              <a:buChar char="•"/>
            </a:pPr>
            <a:r>
              <a:rPr lang="en-US" sz="1000" dirty="0" smtClean="0"/>
              <a:t>“Unit</a:t>
            </a:r>
            <a:r>
              <a:rPr lang="en-US" sz="1000" dirty="0"/>
              <a:t>” is a suitable substitute for the word “means</a:t>
            </a:r>
            <a:r>
              <a:rPr lang="en-US" sz="1000" dirty="0" smtClean="0"/>
              <a:t>” and </a:t>
            </a:r>
            <a:r>
              <a:rPr lang="en-US" sz="1000" dirty="0"/>
              <a:t>is not a recognized structural term in the </a:t>
            </a:r>
            <a:r>
              <a:rPr lang="en-US" sz="1000" dirty="0" smtClean="0"/>
              <a:t>art. Therefore</a:t>
            </a:r>
            <a:r>
              <a:rPr lang="en-US" sz="1000" dirty="0"/>
              <a:t>, “unit” is considered to be a generic placeholder. </a:t>
            </a:r>
            <a:endParaRPr lang="en-US" sz="1000" dirty="0" smtClean="0"/>
          </a:p>
          <a:p>
            <a:pPr marL="171450" lvl="4" indent="-171450">
              <a:buFont typeface="Arial" panose="020B0604020202020204" pitchFamily="34" charset="0"/>
              <a:buChar char="•"/>
            </a:pPr>
            <a:r>
              <a:rPr lang="en-US" sz="1000" dirty="0" smtClean="0"/>
              <a:t>The </a:t>
            </a:r>
            <a:r>
              <a:rPr lang="en-US" sz="1000" dirty="0"/>
              <a:t>“unit” is modified by functional language, “to match the biometric input</a:t>
            </a:r>
            <a:r>
              <a:rPr lang="en-US" sz="1000" dirty="0" smtClean="0"/>
              <a:t>.”</a:t>
            </a:r>
          </a:p>
          <a:p>
            <a:pPr marL="171450" lvl="4" indent="-171450">
              <a:buFont typeface="Arial" panose="020B0604020202020204" pitchFamily="34" charset="0"/>
              <a:buChar char="•"/>
            </a:pPr>
            <a:r>
              <a:rPr lang="en-US" sz="1000" dirty="0" smtClean="0"/>
              <a:t>The </a:t>
            </a:r>
            <a:r>
              <a:rPr lang="en-US" sz="1000" dirty="0"/>
              <a:t>“unit” is not modified by sufficient structure for performing the claimed function.</a:t>
            </a:r>
          </a:p>
          <a:p>
            <a:pPr marL="0" lvl="4" indent="0">
              <a:buNone/>
            </a:pPr>
            <a:r>
              <a:rPr lang="en-US" sz="1000" b="1" dirty="0" smtClean="0"/>
              <a:t>The </a:t>
            </a:r>
            <a:r>
              <a:rPr lang="en-US" sz="1000" b="1" dirty="0"/>
              <a:t>limitation should be interpreted under </a:t>
            </a:r>
            <a:r>
              <a:rPr lang="en-US" sz="1000" b="1" dirty="0" smtClean="0"/>
              <a:t>§112(f). See MPEP 2181 for additional guidance.</a:t>
            </a:r>
            <a:endParaRPr lang="en-US" sz="1000" b="1" dirty="0"/>
          </a:p>
        </p:txBody>
      </p:sp>
      <p:sp>
        <p:nvSpPr>
          <p:cNvPr id="5" name="Slide Number Placeholder 4"/>
          <p:cNvSpPr>
            <a:spLocks noGrp="1"/>
          </p:cNvSpPr>
          <p:nvPr>
            <p:ph type="sldNum" sz="quarter" idx="12"/>
          </p:nvPr>
        </p:nvSpPr>
        <p:spPr/>
        <p:txBody>
          <a:bodyPr/>
          <a:lstStyle/>
          <a:p>
            <a:fld id="{92DA454B-C859-4892-B9FA-68B588C9F547}" type="slidenum">
              <a:rPr lang="en-US" smtClean="0"/>
              <a:t>40</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dirty="0"/>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9" name="Content Placeholder 2"/>
          <p:cNvSpPr>
            <a:spLocks noGrp="1"/>
          </p:cNvSpPr>
          <p:nvPr>
            <p:ph sz="half" idx="1"/>
          </p:nvPr>
        </p:nvSpPr>
        <p:spPr>
          <a:xfrm>
            <a:off x="457201" y="1084206"/>
            <a:ext cx="4038600" cy="4046594"/>
          </a:xfrm>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Tree>
    <p:extLst>
      <p:ext uri="{BB962C8B-B14F-4D97-AF65-F5344CB8AC3E}">
        <p14:creationId xmlns:p14="http://schemas.microsoft.com/office/powerpoint/2010/main" val="1121586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rmAutofit fontScale="62500" lnSpcReduction="20000"/>
          </a:bodyPr>
          <a:lstStyle/>
          <a:p>
            <a:pPr marL="0" lvl="4" indent="0">
              <a:buNone/>
            </a:pPr>
            <a:r>
              <a:rPr lang="en-US" sz="2400" dirty="0" smtClean="0"/>
              <a:t>Q3</a:t>
            </a:r>
            <a:r>
              <a:rPr lang="en-US" sz="2400" dirty="0"/>
              <a:t>. </a:t>
            </a:r>
            <a:r>
              <a:rPr lang="en-US" sz="2400" dirty="0" smtClean="0"/>
              <a:t>What </a:t>
            </a:r>
            <a:r>
              <a:rPr lang="en-US" sz="2400" dirty="0"/>
              <a:t>limits does the term “configured to” impose on the processor in claim 1? Does the processor have to be programmed to do the matching, or does it merely have to be any processor capable of being programmed to match the biometric input? </a:t>
            </a:r>
          </a:p>
          <a:p>
            <a:pPr marL="0" lvl="4" indent="0">
              <a:buNone/>
            </a:pPr>
            <a:r>
              <a:rPr lang="en-US" sz="1900" dirty="0" smtClean="0"/>
              <a:t>	“</a:t>
            </a:r>
            <a:r>
              <a:rPr lang="en-US" sz="1900" dirty="0"/>
              <a:t>Configured to” requires that the processor </a:t>
            </a:r>
            <a:r>
              <a:rPr lang="en-US" sz="1900" dirty="0" smtClean="0"/>
              <a:t>be capable of performing </a:t>
            </a:r>
            <a:r>
              <a:rPr lang="en-US" sz="1900" dirty="0"/>
              <a:t>the matching without further modification. Therefore, it limits the processor to structures that perform the matching of biometric input in either pre-configured hardware or a combination of hardware programmed with software to perform the function. This does not include any generic off-the-shelf processor that is simply capable of being specially programmed to perform the matching in hardware and software, or </a:t>
            </a:r>
            <a:r>
              <a:rPr lang="en-US" sz="1900" dirty="0" smtClean="0"/>
              <a:t>be able to be configured to perform </a:t>
            </a:r>
            <a:r>
              <a:rPr lang="en-US" sz="1900" dirty="0"/>
              <a:t>the matching in hardware.</a:t>
            </a:r>
          </a:p>
          <a:p>
            <a:pPr marL="0" lvl="4" indent="0">
              <a:buNone/>
            </a:pPr>
            <a:endParaRPr lang="en-US" sz="1900" dirty="0" smtClean="0"/>
          </a:p>
          <a:p>
            <a:pPr marL="0" lvl="4" indent="0">
              <a:buNone/>
            </a:pPr>
            <a:r>
              <a:rPr lang="en-US" sz="2400" dirty="0" smtClean="0"/>
              <a:t>Q4. Does </a:t>
            </a:r>
            <a:r>
              <a:rPr lang="en-US" sz="2400" dirty="0"/>
              <a:t>the </a:t>
            </a:r>
            <a:r>
              <a:rPr lang="en-US" sz="2400" dirty="0" smtClean="0"/>
              <a:t>“wherein” </a:t>
            </a:r>
            <a:r>
              <a:rPr lang="en-US" sz="2400" dirty="0"/>
              <a:t>clause add a limitation to the </a:t>
            </a:r>
            <a:r>
              <a:rPr lang="en-US" sz="2400" dirty="0" smtClean="0"/>
              <a:t>processor </a:t>
            </a:r>
            <a:r>
              <a:rPr lang="en-US" sz="2400" dirty="0"/>
              <a:t>in claim 1? </a:t>
            </a:r>
            <a:endParaRPr lang="en-US" sz="2400" dirty="0" smtClean="0"/>
          </a:p>
          <a:p>
            <a:pPr marL="0" lvl="4" indent="0">
              <a:buNone/>
            </a:pPr>
            <a:r>
              <a:rPr lang="en-US" sz="2100" dirty="0" smtClean="0"/>
              <a:t>	Yes</a:t>
            </a:r>
            <a:r>
              <a:rPr lang="en-US" sz="2100" dirty="0"/>
              <a:t>, the wherein clause adds the limitation that the processor generates a match notification and outputs it to the display.</a:t>
            </a:r>
          </a:p>
        </p:txBody>
      </p:sp>
      <p:sp>
        <p:nvSpPr>
          <p:cNvPr id="5" name="Slide Number Placeholder 4"/>
          <p:cNvSpPr>
            <a:spLocks noGrp="1"/>
          </p:cNvSpPr>
          <p:nvPr>
            <p:ph type="sldNum" sz="quarter" idx="12"/>
          </p:nvPr>
        </p:nvSpPr>
        <p:spPr/>
        <p:txBody>
          <a:bodyPr/>
          <a:lstStyle/>
          <a:p>
            <a:fld id="{92DA454B-C859-4892-B9FA-68B588C9F547}" type="slidenum">
              <a:rPr lang="en-US" smtClean="0"/>
              <a:t>41</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9" name="Content Placeholder 2"/>
          <p:cNvSpPr>
            <a:spLocks noGrp="1"/>
          </p:cNvSpPr>
          <p:nvPr>
            <p:ph sz="half" idx="1"/>
          </p:nvPr>
        </p:nvSpPr>
        <p:spPr>
          <a:xfrm>
            <a:off x="457201" y="1084206"/>
            <a:ext cx="4038600" cy="4046594"/>
          </a:xfrm>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Tree>
    <p:extLst>
      <p:ext uri="{BB962C8B-B14F-4D97-AF65-F5344CB8AC3E}">
        <p14:creationId xmlns:p14="http://schemas.microsoft.com/office/powerpoint/2010/main" val="1768362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rmAutofit fontScale="70000" lnSpcReduction="20000"/>
          </a:bodyPr>
          <a:lstStyle/>
          <a:p>
            <a:pPr marL="0" lvl="4" indent="0">
              <a:buNone/>
            </a:pPr>
            <a:r>
              <a:rPr lang="en-US" sz="2100" dirty="0" smtClean="0"/>
              <a:t>Q5. Does </a:t>
            </a:r>
            <a:r>
              <a:rPr lang="en-US" sz="2100" dirty="0"/>
              <a:t>the </a:t>
            </a:r>
            <a:r>
              <a:rPr lang="en-US" sz="2100" dirty="0" smtClean="0"/>
              <a:t>controller in the vehicle</a:t>
            </a:r>
            <a:r>
              <a:rPr lang="en-US" sz="2100" dirty="0"/>
              <a:t>, and what it is configured to do, limit the claimed transmitter of claim 1? </a:t>
            </a:r>
            <a:endParaRPr lang="en-US" sz="2100" dirty="0" smtClean="0"/>
          </a:p>
          <a:p>
            <a:pPr marL="0" lvl="4" indent="0">
              <a:buNone/>
            </a:pPr>
            <a:r>
              <a:rPr lang="en-US" sz="1900" dirty="0" smtClean="0"/>
              <a:t>	No</a:t>
            </a:r>
            <a:r>
              <a:rPr lang="en-US" sz="1900" dirty="0"/>
              <a:t>, the claim only requires that the transmitter sends the user ID to a </a:t>
            </a:r>
            <a:r>
              <a:rPr lang="en-US" sz="1900" dirty="0" smtClean="0"/>
              <a:t>controller. The </a:t>
            </a:r>
            <a:r>
              <a:rPr lang="en-US" sz="1900" dirty="0"/>
              <a:t>receipt of the ID is an intended result that is not a positively recited claim </a:t>
            </a:r>
            <a:r>
              <a:rPr lang="en-US" sz="1900" dirty="0" smtClean="0"/>
              <a:t>element.</a:t>
            </a:r>
          </a:p>
          <a:p>
            <a:pPr marL="0" lvl="4" indent="0">
              <a:buNone/>
            </a:pPr>
            <a:endParaRPr lang="en-US" sz="1900" dirty="0"/>
          </a:p>
          <a:p>
            <a:pPr marL="0" lvl="4" indent="0">
              <a:buNone/>
            </a:pPr>
            <a:r>
              <a:rPr lang="en-US" sz="2100" dirty="0" smtClean="0"/>
              <a:t>Q5a. Does </a:t>
            </a:r>
            <a:r>
              <a:rPr lang="en-US" sz="2100" dirty="0"/>
              <a:t>the prior art need to teach a vehicle </a:t>
            </a:r>
            <a:r>
              <a:rPr lang="en-US" sz="2100" dirty="0" smtClean="0"/>
              <a:t>having a controller that </a:t>
            </a:r>
            <a:r>
              <a:rPr lang="en-US" sz="2100" dirty="0"/>
              <a:t>is capable of starting and setting at least one operational parameter? </a:t>
            </a:r>
            <a:endParaRPr lang="en-US" sz="2100" dirty="0" smtClean="0"/>
          </a:p>
          <a:p>
            <a:pPr marL="0" lvl="4" indent="0">
              <a:buNone/>
            </a:pPr>
            <a:r>
              <a:rPr lang="en-US" sz="1900" dirty="0" smtClean="0"/>
              <a:t>	No, </a:t>
            </a:r>
            <a:r>
              <a:rPr lang="en-US" sz="1900" dirty="0"/>
              <a:t>t</a:t>
            </a:r>
            <a:r>
              <a:rPr lang="en-US" sz="1900" dirty="0" smtClean="0"/>
              <a:t>he </a:t>
            </a:r>
            <a:r>
              <a:rPr lang="en-US" sz="1900" dirty="0"/>
              <a:t>claim is directed to “an electronic device to be worn by a user…” and does not cover a vehicle, or include the specifics of a vehicle. Specifically, in the transmitter limitation, the transmitter is required to be capable of sending the corresponding user ID to a controller in a vehicle. The vehicle </a:t>
            </a:r>
            <a:r>
              <a:rPr lang="en-US" sz="1900" dirty="0" smtClean="0"/>
              <a:t>and </a:t>
            </a:r>
            <a:r>
              <a:rPr lang="en-US" sz="1900" dirty="0"/>
              <a:t>its operation, namely the starting and setting of at least one operational parameter, is outside the scope of the claim.</a:t>
            </a:r>
          </a:p>
        </p:txBody>
      </p:sp>
      <p:sp>
        <p:nvSpPr>
          <p:cNvPr id="5" name="Slide Number Placeholder 4"/>
          <p:cNvSpPr>
            <a:spLocks noGrp="1"/>
          </p:cNvSpPr>
          <p:nvPr>
            <p:ph type="sldNum" sz="quarter" idx="12"/>
          </p:nvPr>
        </p:nvSpPr>
        <p:spPr/>
        <p:txBody>
          <a:bodyPr/>
          <a:lstStyle/>
          <a:p>
            <a:fld id="{92DA454B-C859-4892-B9FA-68B588C9F547}" type="slidenum">
              <a:rPr lang="en-US" smtClean="0"/>
              <a:t>42</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9" name="Content Placeholder 2"/>
          <p:cNvSpPr>
            <a:spLocks noGrp="1"/>
          </p:cNvSpPr>
          <p:nvPr>
            <p:ph sz="half" idx="1"/>
          </p:nvPr>
        </p:nvSpPr>
        <p:spPr>
          <a:xfrm>
            <a:off x="457201" y="1084206"/>
            <a:ext cx="4038600" cy="4046594"/>
          </a:xfrm>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Tree>
    <p:extLst>
      <p:ext uri="{BB962C8B-B14F-4D97-AF65-F5344CB8AC3E}">
        <p14:creationId xmlns:p14="http://schemas.microsoft.com/office/powerpoint/2010/main" val="2058868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rmAutofit fontScale="62500" lnSpcReduction="20000"/>
          </a:bodyPr>
          <a:lstStyle/>
          <a:p>
            <a:pPr marL="0" lvl="4" indent="0">
              <a:buNone/>
            </a:pPr>
            <a:r>
              <a:rPr lang="en-US" sz="2100" dirty="0" smtClean="0"/>
              <a:t>Q5b. Should </a:t>
            </a:r>
            <a:r>
              <a:rPr lang="en-US" sz="2100" dirty="0"/>
              <a:t>you search for a vehicle </a:t>
            </a:r>
            <a:r>
              <a:rPr lang="en-US" sz="2100" dirty="0" smtClean="0"/>
              <a:t>having a controller that </a:t>
            </a:r>
            <a:r>
              <a:rPr lang="en-US" sz="2100" dirty="0"/>
              <a:t>is capable of starting and setting at least one operational parameter in anticipation of an amendment? </a:t>
            </a:r>
            <a:endParaRPr lang="en-US" sz="2100" dirty="0" smtClean="0"/>
          </a:p>
          <a:p>
            <a:pPr marL="0" lvl="4" indent="0">
              <a:buNone/>
            </a:pPr>
            <a:r>
              <a:rPr lang="en-US" sz="1900" dirty="0" smtClean="0"/>
              <a:t>	As </a:t>
            </a:r>
            <a:r>
              <a:rPr lang="en-US" sz="1900" dirty="0"/>
              <a:t>part of compact prosecution, embodiments in the specification should also be searched to find the best available prior art. If Applicant amends the claim to positively recite the vehicle as part of a system, for example, the amended claim may require that the examiner consider the combination of the electronic </a:t>
            </a:r>
            <a:r>
              <a:rPr lang="en-US" sz="1900" dirty="0" smtClean="0"/>
              <a:t>device </a:t>
            </a:r>
            <a:r>
              <a:rPr lang="en-US" sz="1900" dirty="0"/>
              <a:t>and the </a:t>
            </a:r>
            <a:r>
              <a:rPr lang="en-US" sz="1900" dirty="0" smtClean="0"/>
              <a:t>vehicle along </a:t>
            </a:r>
            <a:r>
              <a:rPr lang="en-US" sz="1900" dirty="0"/>
              <a:t>with the functions of the </a:t>
            </a:r>
            <a:r>
              <a:rPr lang="en-US" sz="1900" dirty="0" smtClean="0"/>
              <a:t>vehicle. It </a:t>
            </a:r>
            <a:r>
              <a:rPr lang="en-US" sz="1900" dirty="0"/>
              <a:t>is a best practice to anticipate amendments that are likely to be made to overcome prior art</a:t>
            </a:r>
            <a:r>
              <a:rPr lang="en-US" sz="1900" dirty="0" smtClean="0"/>
              <a:t>.</a:t>
            </a:r>
          </a:p>
          <a:p>
            <a:pPr marL="0" lvl="4" indent="0">
              <a:buNone/>
            </a:pPr>
            <a:endParaRPr lang="en-US" sz="1900" dirty="0" smtClean="0"/>
          </a:p>
          <a:p>
            <a:pPr marL="0" lvl="5" indent="0">
              <a:buNone/>
            </a:pPr>
            <a:r>
              <a:rPr lang="en-US" sz="2100" dirty="0" smtClean="0"/>
              <a:t>Q6. How </a:t>
            </a:r>
            <a:r>
              <a:rPr lang="en-US" sz="2100" dirty="0"/>
              <a:t>does a disclosure of a smartwatch (¶ 3, specification) affect the BRI of the electronic device of claim 1? </a:t>
            </a:r>
            <a:r>
              <a:rPr lang="en-US" sz="1700" dirty="0" smtClean="0"/>
              <a:t>	</a:t>
            </a:r>
          </a:p>
          <a:p>
            <a:pPr marL="0" lvl="5" indent="0">
              <a:buNone/>
            </a:pPr>
            <a:r>
              <a:rPr lang="en-US" sz="1700" dirty="0"/>
              <a:t>	</a:t>
            </a:r>
            <a:r>
              <a:rPr lang="en-US" sz="1700" dirty="0" smtClean="0"/>
              <a:t>It </a:t>
            </a:r>
            <a:r>
              <a:rPr lang="en-US" sz="1700" dirty="0"/>
              <a:t>does not limit the scope of the claim because while claims are read in light of the specification, limitations from the specification should not be imported into the </a:t>
            </a:r>
            <a:r>
              <a:rPr lang="en-US" sz="1700" dirty="0" smtClean="0"/>
              <a:t>claims. In </a:t>
            </a:r>
            <a:r>
              <a:rPr lang="en-US" sz="1700" dirty="0"/>
              <a:t>this case, the smartwatch is not a limitation in the claim, but the specification provides information on what types of wearable devices would be understood to be within the reasonable scope of the invention by those of ordinary skill in the art. However, it would be a best practice to search the disclosed invention to find the best available prior art. </a:t>
            </a:r>
            <a:endParaRPr lang="en-US" sz="1700" dirty="0" smtClean="0"/>
          </a:p>
        </p:txBody>
      </p:sp>
      <p:sp>
        <p:nvSpPr>
          <p:cNvPr id="5" name="Slide Number Placeholder 4"/>
          <p:cNvSpPr>
            <a:spLocks noGrp="1"/>
          </p:cNvSpPr>
          <p:nvPr>
            <p:ph type="sldNum" sz="quarter" idx="12"/>
          </p:nvPr>
        </p:nvSpPr>
        <p:spPr/>
        <p:txBody>
          <a:bodyPr/>
          <a:lstStyle/>
          <a:p>
            <a:fld id="{92DA454B-C859-4892-B9FA-68B588C9F547}" type="slidenum">
              <a:rPr lang="en-US" smtClean="0"/>
              <a:t>43</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1" name="Content Placeholder 2"/>
          <p:cNvSpPr>
            <a:spLocks noGrp="1"/>
          </p:cNvSpPr>
          <p:nvPr>
            <p:ph sz="half" idx="1"/>
          </p:nvPr>
        </p:nvSpPr>
        <p:spPr>
          <a:xfrm>
            <a:off x="457201" y="1084206"/>
            <a:ext cx="4038600" cy="4046594"/>
          </a:xfrm>
        </p:spPr>
        <p:txBody>
          <a:bodyPr>
            <a:normAutofit fontScale="70000" lnSpcReduction="20000"/>
          </a:bodyPr>
          <a:lstStyle/>
          <a:p>
            <a:pPr marL="0" indent="0">
              <a:buNone/>
            </a:pPr>
            <a:r>
              <a:rPr lang="en-US" dirty="0"/>
              <a:t>1. An electronic device to be worn by a user comprising:</a:t>
            </a:r>
          </a:p>
          <a:p>
            <a:pPr marL="0" indent="0">
              <a:buNone/>
            </a:pPr>
            <a:r>
              <a:rPr lang="en-US" dirty="0" smtClean="0"/>
              <a:t>	a </a:t>
            </a:r>
            <a:r>
              <a:rPr lang="en-US" dirty="0"/>
              <a:t>display;</a:t>
            </a:r>
          </a:p>
          <a:p>
            <a:pPr marL="0" indent="0">
              <a:buNone/>
            </a:pPr>
            <a:r>
              <a:rPr lang="en-US" dirty="0" smtClean="0"/>
              <a:t>	a </a:t>
            </a:r>
            <a:r>
              <a:rPr lang="en-US" dirty="0"/>
              <a:t>module for receiving a biometric input from a user;</a:t>
            </a:r>
          </a:p>
          <a:p>
            <a:pPr marL="0" indent="0">
              <a:buNone/>
            </a:pPr>
            <a:r>
              <a:rPr lang="en-US" dirty="0" smtClean="0"/>
              <a:t>	a </a:t>
            </a:r>
            <a:r>
              <a:rPr lang="en-US" dirty="0"/>
              <a:t>memory having a database stored thereon, the database including at least one authorized biometric value and a corresponding user ID;</a:t>
            </a:r>
          </a:p>
          <a:p>
            <a:pPr marL="0" indent="0">
              <a:buNone/>
            </a:pPr>
            <a:r>
              <a:rPr lang="en-US" dirty="0" smtClean="0"/>
              <a:t>	a </a:t>
            </a:r>
            <a:r>
              <a:rPr lang="en-US"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dirty="0" smtClean="0"/>
              <a:t>	a </a:t>
            </a:r>
            <a:r>
              <a:rPr lang="en-US" dirty="0"/>
              <a:t>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dirty="0"/>
          </a:p>
        </p:txBody>
      </p:sp>
    </p:spTree>
    <p:extLst>
      <p:ext uri="{BB962C8B-B14F-4D97-AF65-F5344CB8AC3E}">
        <p14:creationId xmlns:p14="http://schemas.microsoft.com/office/powerpoint/2010/main" val="2507541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rmAutofit fontScale="55000" lnSpcReduction="20000"/>
          </a:bodyPr>
          <a:lstStyle/>
          <a:p>
            <a:pPr marL="0" lvl="4" indent="0">
              <a:buNone/>
            </a:pPr>
            <a:r>
              <a:rPr lang="en-US" sz="2300" dirty="0" smtClean="0"/>
              <a:t>Q7. How </a:t>
            </a:r>
            <a:r>
              <a:rPr lang="en-US" sz="2300" dirty="0"/>
              <a:t>does “capable of being secured to the user’s wrist” limit the electronic device of claim 2? </a:t>
            </a:r>
            <a:endParaRPr lang="en-US" sz="2300" dirty="0" smtClean="0"/>
          </a:p>
          <a:p>
            <a:pPr marL="0" lvl="4" indent="0">
              <a:buNone/>
            </a:pPr>
            <a:r>
              <a:rPr lang="en-US" sz="2100" dirty="0" smtClean="0"/>
              <a:t>	The </a:t>
            </a:r>
            <a:r>
              <a:rPr lang="en-US" sz="2100" dirty="0"/>
              <a:t>“capable of … ” limits the electronic device to </a:t>
            </a:r>
            <a:r>
              <a:rPr lang="en-US" sz="2100" dirty="0" smtClean="0"/>
              <a:t>having the ability to be </a:t>
            </a:r>
            <a:r>
              <a:rPr lang="en-US" sz="2100" dirty="0"/>
              <a:t>secured to the user’s </a:t>
            </a:r>
            <a:r>
              <a:rPr lang="en-US" sz="2100" dirty="0" smtClean="0"/>
              <a:t>wrist, as known in the art.</a:t>
            </a:r>
          </a:p>
          <a:p>
            <a:pPr marL="0" lvl="4" indent="0">
              <a:buNone/>
            </a:pPr>
            <a:endParaRPr lang="en-US" sz="2100" dirty="0"/>
          </a:p>
          <a:p>
            <a:pPr marL="0" lvl="5" indent="0">
              <a:buNone/>
            </a:pPr>
            <a:r>
              <a:rPr lang="en-US" sz="2300" dirty="0" smtClean="0"/>
              <a:t>Q7a</a:t>
            </a:r>
            <a:r>
              <a:rPr lang="en-US" sz="2300" dirty="0"/>
              <a:t>. </a:t>
            </a:r>
            <a:r>
              <a:rPr lang="en-US" sz="2300" dirty="0" smtClean="0"/>
              <a:t>How </a:t>
            </a:r>
            <a:r>
              <a:rPr lang="en-US" sz="2300" dirty="0"/>
              <a:t>does the BRI of “capable of being secured to the user’s wrist” in claim 2 differ from “to be worn by a user” as shown in claim 1. </a:t>
            </a:r>
            <a:endParaRPr lang="en-US" sz="2300" dirty="0" smtClean="0"/>
          </a:p>
          <a:p>
            <a:pPr marL="0" lvl="6" indent="0">
              <a:buNone/>
            </a:pPr>
            <a:r>
              <a:rPr lang="en-US" sz="2100" dirty="0" smtClean="0"/>
              <a:t>	Claim </a:t>
            </a:r>
            <a:r>
              <a:rPr lang="en-US" sz="2100" dirty="0"/>
              <a:t>2 requires that the electronic device must </a:t>
            </a:r>
            <a:r>
              <a:rPr lang="en-US" sz="2100" dirty="0" smtClean="0"/>
              <a:t>specifically have the ability </a:t>
            </a:r>
            <a:r>
              <a:rPr lang="en-US" sz="2100" dirty="0"/>
              <a:t>of being secured to the user’s wrist rather than generally on the </a:t>
            </a:r>
            <a:r>
              <a:rPr lang="en-US" sz="2100" dirty="0" smtClean="0"/>
              <a:t>body. That </a:t>
            </a:r>
            <a:r>
              <a:rPr lang="en-US" sz="2100" dirty="0"/>
              <a:t>will influence the size of the device and types of possible attachments. </a:t>
            </a:r>
            <a:endParaRPr lang="en-US" sz="2100" dirty="0" smtClean="0"/>
          </a:p>
          <a:p>
            <a:pPr marL="0" lvl="6" indent="0">
              <a:buNone/>
            </a:pPr>
            <a:endParaRPr lang="en-US" sz="2100" dirty="0"/>
          </a:p>
          <a:p>
            <a:pPr marL="0" lvl="6" indent="0">
              <a:buNone/>
            </a:pPr>
            <a:r>
              <a:rPr lang="en-US" sz="2300" dirty="0" smtClean="0"/>
              <a:t>Q7b</a:t>
            </a:r>
            <a:r>
              <a:rPr lang="en-US" sz="2300" dirty="0"/>
              <a:t>. </a:t>
            </a:r>
            <a:r>
              <a:rPr lang="en-US" sz="2300" dirty="0" smtClean="0"/>
              <a:t>What </a:t>
            </a:r>
            <a:r>
              <a:rPr lang="en-US" sz="2300" dirty="0"/>
              <a:t>if there was a dependent claim to the device further comprising a strap for securing the device to the user’s wrist? How does that differ from claim 2, as written? </a:t>
            </a:r>
            <a:endParaRPr lang="en-US" sz="2300" dirty="0" smtClean="0"/>
          </a:p>
          <a:p>
            <a:pPr marL="0" lvl="6" indent="0">
              <a:buNone/>
            </a:pPr>
            <a:r>
              <a:rPr lang="en-US" sz="2300" dirty="0" smtClean="0"/>
              <a:t>	</a:t>
            </a:r>
            <a:r>
              <a:rPr lang="en-US" sz="2100" dirty="0" smtClean="0"/>
              <a:t>That </a:t>
            </a:r>
            <a:r>
              <a:rPr lang="en-US" sz="2100" dirty="0"/>
              <a:t>recitation of a strap would add a structural limitation to the electronic device that narrows the scope as to how the electronic device is secured to the user’s </a:t>
            </a:r>
            <a:r>
              <a:rPr lang="en-US" sz="2100" dirty="0" smtClean="0"/>
              <a:t>wrist. While </a:t>
            </a:r>
            <a:r>
              <a:rPr lang="en-US" sz="2100" dirty="0"/>
              <a:t>there is not a significant difference since most devices are secured to the wrist by straps, it is still a narrowing </a:t>
            </a:r>
            <a:r>
              <a:rPr lang="en-US" sz="2100" dirty="0" smtClean="0"/>
              <a:t>limitation, </a:t>
            </a:r>
            <a:r>
              <a:rPr lang="en-US" sz="2100" dirty="0"/>
              <a:t>and that is all that is required. </a:t>
            </a:r>
            <a:endParaRPr lang="en-US" sz="2100" dirty="0" smtClean="0"/>
          </a:p>
          <a:p>
            <a:pPr marL="0" lvl="6" indent="0">
              <a:buNone/>
            </a:pPr>
            <a:endParaRPr lang="en-US" sz="1900" dirty="0"/>
          </a:p>
        </p:txBody>
      </p:sp>
      <p:sp>
        <p:nvSpPr>
          <p:cNvPr id="5" name="Slide Number Placeholder 4"/>
          <p:cNvSpPr>
            <a:spLocks noGrp="1"/>
          </p:cNvSpPr>
          <p:nvPr>
            <p:ph type="sldNum" sz="quarter" idx="12"/>
          </p:nvPr>
        </p:nvSpPr>
        <p:spPr/>
        <p:txBody>
          <a:bodyPr/>
          <a:lstStyle/>
          <a:p>
            <a:fld id="{92DA454B-C859-4892-B9FA-68B588C9F547}" type="slidenum">
              <a:rPr lang="en-US" smtClean="0"/>
              <a:t>44</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1" name="Content Placeholder 2"/>
          <p:cNvSpPr>
            <a:spLocks noGrp="1"/>
          </p:cNvSpPr>
          <p:nvPr>
            <p:ph sz="half" idx="1"/>
          </p:nvPr>
        </p:nvSpPr>
        <p:spPr>
          <a:xfrm>
            <a:off x="457201" y="1084206"/>
            <a:ext cx="4038600" cy="4046594"/>
          </a:xfrm>
        </p:spPr>
        <p:txBody>
          <a:bodyPr>
            <a:noAutofit/>
          </a:bodyPr>
          <a:lstStyle/>
          <a:p>
            <a:pPr marL="0" indent="0">
              <a:buNone/>
            </a:pPr>
            <a:r>
              <a:rPr lang="en-US" sz="1200" dirty="0"/>
              <a:t>1. An electronic device to be worn by a user comprising:</a:t>
            </a:r>
          </a:p>
          <a:p>
            <a:pPr marL="0" indent="0">
              <a:buNone/>
            </a:pPr>
            <a:r>
              <a:rPr lang="en-US" sz="1200" dirty="0" smtClean="0"/>
              <a:t>	a </a:t>
            </a:r>
            <a:r>
              <a:rPr lang="en-US" sz="1200" dirty="0"/>
              <a:t>display;</a:t>
            </a:r>
          </a:p>
          <a:p>
            <a:pPr marL="0" indent="0">
              <a:buNone/>
            </a:pPr>
            <a:r>
              <a:rPr lang="en-US" sz="1200" dirty="0" smtClean="0"/>
              <a:t>	a </a:t>
            </a:r>
            <a:r>
              <a:rPr lang="en-US" sz="1200" dirty="0"/>
              <a:t>module for receiving a biometric input from a user;</a:t>
            </a:r>
          </a:p>
          <a:p>
            <a:pPr marL="0" indent="0">
              <a:buNone/>
            </a:pPr>
            <a:r>
              <a:rPr lang="en-US" sz="1200" dirty="0" smtClean="0"/>
              <a:t>	a </a:t>
            </a:r>
            <a:r>
              <a:rPr lang="en-US" sz="1200" dirty="0"/>
              <a:t>memory having a database stored thereon, the database including at least one authorized biometric value and a corresponding user ID;</a:t>
            </a:r>
          </a:p>
          <a:p>
            <a:pPr marL="0" indent="0">
              <a:buNone/>
            </a:pPr>
            <a:r>
              <a:rPr lang="en-US" sz="1200" dirty="0" smtClean="0"/>
              <a:t>	a </a:t>
            </a:r>
            <a:r>
              <a:rPr lang="en-US" sz="1200" dirty="0"/>
              <a:t>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sz="1200" dirty="0" smtClean="0"/>
              <a:t>	a </a:t>
            </a:r>
            <a:r>
              <a:rPr lang="en-US" sz="1200" dirty="0"/>
              <a:t>transmitter in communication with the processor for sending the corresponding user ID to a controller in a vehicle, whereby the controller is configured to start the vehicle and set at least one operational parameter of the vehicle based on the user ID</a:t>
            </a:r>
            <a:r>
              <a:rPr lang="en-US" sz="1200" dirty="0" smtClean="0"/>
              <a:t>.</a:t>
            </a:r>
          </a:p>
          <a:p>
            <a:pPr marL="0" indent="0">
              <a:buNone/>
            </a:pPr>
            <a:endParaRPr lang="en-US" sz="1200" dirty="0"/>
          </a:p>
          <a:p>
            <a:pPr marL="0" indent="0">
              <a:buNone/>
            </a:pPr>
            <a:r>
              <a:rPr lang="en-US" sz="1200" dirty="0" smtClean="0"/>
              <a:t>2. The </a:t>
            </a:r>
            <a:r>
              <a:rPr lang="en-US" sz="1200" dirty="0"/>
              <a:t>electronic device of claim 1, wherein said electronic device is capable of being secured to the user’s wrist. </a:t>
            </a:r>
            <a:endParaRPr lang="en-US" sz="1200" dirty="0" smtClean="0"/>
          </a:p>
          <a:p>
            <a:pPr marL="0" indent="0">
              <a:buNone/>
            </a:pPr>
            <a:endParaRPr lang="en-US" sz="1200" dirty="0" smtClean="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60713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rmAutofit/>
          </a:bodyPr>
          <a:lstStyle/>
          <a:p>
            <a:pPr marL="0" lvl="4" indent="0">
              <a:buNone/>
            </a:pPr>
            <a:r>
              <a:rPr lang="en-US" sz="1400" dirty="0" smtClean="0"/>
              <a:t>Q7c. How </a:t>
            </a:r>
            <a:r>
              <a:rPr lang="en-US" sz="1400" dirty="0"/>
              <a:t>does the BRI of claim 3 differ from claim 1? </a:t>
            </a:r>
            <a:endParaRPr lang="en-US" sz="1400" dirty="0" smtClean="0"/>
          </a:p>
          <a:p>
            <a:pPr marL="0" lvl="4" indent="0">
              <a:buNone/>
            </a:pPr>
            <a:r>
              <a:rPr lang="en-US" dirty="0" smtClean="0"/>
              <a:t>	Claim </a:t>
            </a:r>
            <a:r>
              <a:rPr lang="en-US" dirty="0"/>
              <a:t>3 further requires that the module comprises a retinal camera or a camera for capturing an image of the user’s face. This claim adds structure to perform the function thereby removing the claim from interpretation under the </a:t>
            </a:r>
            <a:r>
              <a:rPr lang="en-US" dirty="0" smtClean="0"/>
              <a:t>§112(f</a:t>
            </a:r>
            <a:r>
              <a:rPr lang="en-US" dirty="0"/>
              <a:t>) analysis as the 3rd prong is not met. Therefore, the BRI no longer includes the corresponding structure disclosed in the specification and equivalents thereof. The BRI is now limited to the recited retinal camera or a camera for capturing an image of the user’s face. </a:t>
            </a:r>
            <a:endParaRPr lang="en-US" dirty="0" smtClean="0"/>
          </a:p>
          <a:p>
            <a:pPr marL="0" lvl="4" indent="0">
              <a:buNone/>
            </a:pP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t>45</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8" name="Content Placeholder 2"/>
          <p:cNvSpPr>
            <a:spLocks noGrp="1"/>
          </p:cNvSpPr>
          <p:nvPr>
            <p:ph sz="half" idx="1"/>
          </p:nvPr>
        </p:nvSpPr>
        <p:spPr>
          <a:xfrm>
            <a:off x="457201" y="1084206"/>
            <a:ext cx="4038600" cy="4046594"/>
          </a:xfrm>
        </p:spPr>
        <p:txBody>
          <a:bodyPr>
            <a:noAutofit/>
          </a:bodyPr>
          <a:lstStyle/>
          <a:p>
            <a:pPr marL="0" indent="0">
              <a:buNone/>
            </a:pPr>
            <a:r>
              <a:rPr lang="en-US" sz="1100" dirty="0"/>
              <a:t>1. An electronic device to be worn by a user comprising:</a:t>
            </a:r>
          </a:p>
          <a:p>
            <a:pPr marL="0" indent="0">
              <a:buNone/>
            </a:pPr>
            <a:r>
              <a:rPr lang="en-US" sz="1100" dirty="0"/>
              <a:t>	a display;</a:t>
            </a:r>
          </a:p>
          <a:p>
            <a:pPr marL="0" indent="0">
              <a:buNone/>
            </a:pPr>
            <a:r>
              <a:rPr lang="en-US" sz="1100" dirty="0"/>
              <a:t>	a module for receiving a biometric input from a user;</a:t>
            </a:r>
          </a:p>
          <a:p>
            <a:pPr marL="0" indent="0">
              <a:buNone/>
            </a:pPr>
            <a:r>
              <a:rPr lang="en-US" sz="1100" dirty="0"/>
              <a:t>	a memory having a database stored thereon, the database including at least one authorized biometric value and a corresponding user ID;</a:t>
            </a:r>
          </a:p>
          <a:p>
            <a:pPr marL="0" indent="0">
              <a:buNone/>
            </a:pPr>
            <a:r>
              <a:rPr lang="en-US" sz="1100" dirty="0"/>
              <a:t>	a 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sz="1100" dirty="0"/>
              <a:t>	a 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sz="1100" dirty="0"/>
          </a:p>
          <a:p>
            <a:pPr marL="0" indent="0">
              <a:buNone/>
            </a:pPr>
            <a:r>
              <a:rPr lang="en-US" sz="1100" dirty="0"/>
              <a:t>3.	The electronic device of claim 1, wherein the module comprises a retinal camera for capturing an image of the user’s eye or a camera for capturing an image of the user’s face. </a:t>
            </a:r>
          </a:p>
          <a:p>
            <a:pPr marL="0" indent="0">
              <a:buNone/>
            </a:pPr>
            <a:endParaRPr lang="en-US" sz="1100" dirty="0"/>
          </a:p>
          <a:p>
            <a:pPr marL="0" indent="0">
              <a:buNone/>
            </a:pPr>
            <a:endParaRPr lang="en-US" sz="1100" dirty="0"/>
          </a:p>
        </p:txBody>
      </p:sp>
    </p:spTree>
    <p:extLst>
      <p:ext uri="{BB962C8B-B14F-4D97-AF65-F5344CB8AC3E}">
        <p14:creationId xmlns:p14="http://schemas.microsoft.com/office/powerpoint/2010/main" val="1664626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device: Questions</a:t>
            </a:r>
            <a:endParaRPr lang="en-US" dirty="0"/>
          </a:p>
        </p:txBody>
      </p:sp>
      <p:sp>
        <p:nvSpPr>
          <p:cNvPr id="4" name="Content Placeholder 3"/>
          <p:cNvSpPr>
            <a:spLocks noGrp="1"/>
          </p:cNvSpPr>
          <p:nvPr>
            <p:ph sz="half" idx="2"/>
          </p:nvPr>
        </p:nvSpPr>
        <p:spPr>
          <a:xfrm>
            <a:off x="4572000" y="1084207"/>
            <a:ext cx="4038600" cy="4213281"/>
          </a:xfrm>
        </p:spPr>
        <p:txBody>
          <a:bodyPr>
            <a:noAutofit/>
          </a:bodyPr>
          <a:lstStyle/>
          <a:p>
            <a:pPr marL="0" lvl="5" indent="0">
              <a:buNone/>
            </a:pPr>
            <a:r>
              <a:rPr lang="en-US" sz="1200" dirty="0" smtClean="0"/>
              <a:t>Q8</a:t>
            </a:r>
            <a:r>
              <a:rPr lang="en-US" sz="1200" dirty="0"/>
              <a:t>. </a:t>
            </a:r>
            <a:r>
              <a:rPr lang="en-US" sz="1200" dirty="0" smtClean="0"/>
              <a:t>Would your interpretation of the limitation “programmed to,” in claim 4, be different if replaced by “programmable to?” </a:t>
            </a:r>
          </a:p>
          <a:p>
            <a:pPr marL="0" lvl="5" indent="0">
              <a:buNone/>
            </a:pPr>
            <a:r>
              <a:rPr lang="en-US" sz="1200" dirty="0" smtClean="0"/>
              <a:t>	In </a:t>
            </a:r>
            <a:r>
              <a:rPr lang="en-US" sz="1200" dirty="0"/>
              <a:t>a claim that recites an element programmed to perform a function, the BRI of the claim includes the details of the recited programming limitation (i.e., a processor and the special programming to achieve the function</a:t>
            </a:r>
            <a:r>
              <a:rPr lang="en-US" sz="1200" dirty="0" smtClean="0"/>
              <a:t>). In </a:t>
            </a:r>
            <a:r>
              <a:rPr lang="en-US" sz="1200" dirty="0"/>
              <a:t>a claim that recites that an element is programmable to perform a function, the BRI of the claim includes an element simply capable of being programmed to perform the function (i.e., a programmable processor).</a:t>
            </a:r>
          </a:p>
          <a:p>
            <a:pPr marL="284163" lvl="5" indent="0">
              <a:buNone/>
            </a:pPr>
            <a:endParaRPr lang="en-US" sz="1200" dirty="0"/>
          </a:p>
          <a:p>
            <a:pPr marL="284163" lvl="5" indent="0">
              <a:buNone/>
            </a:pPr>
            <a:endParaRPr lang="en-US" sz="1200" dirty="0"/>
          </a:p>
        </p:txBody>
      </p:sp>
      <p:sp>
        <p:nvSpPr>
          <p:cNvPr id="5" name="Slide Number Placeholder 4"/>
          <p:cNvSpPr>
            <a:spLocks noGrp="1"/>
          </p:cNvSpPr>
          <p:nvPr>
            <p:ph type="sldNum" sz="quarter" idx="12"/>
          </p:nvPr>
        </p:nvSpPr>
        <p:spPr/>
        <p:txBody>
          <a:bodyPr/>
          <a:lstStyle/>
          <a:p>
            <a:fld id="{92DA454B-C859-4892-B9FA-68B588C9F547}" type="slidenum">
              <a:rPr lang="en-US" smtClean="0"/>
              <a:t>46</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8" name="Content Placeholder 2"/>
          <p:cNvSpPr>
            <a:spLocks noGrp="1"/>
          </p:cNvSpPr>
          <p:nvPr>
            <p:ph sz="half" idx="1"/>
          </p:nvPr>
        </p:nvSpPr>
        <p:spPr>
          <a:xfrm>
            <a:off x="457201" y="1084206"/>
            <a:ext cx="4038600" cy="4046594"/>
          </a:xfrm>
        </p:spPr>
        <p:txBody>
          <a:bodyPr>
            <a:noAutofit/>
          </a:bodyPr>
          <a:lstStyle/>
          <a:p>
            <a:pPr marL="0" indent="0">
              <a:buNone/>
            </a:pPr>
            <a:r>
              <a:rPr lang="en-US" sz="1200" dirty="0"/>
              <a:t>1. An electronic device to be worn by a user comprising:</a:t>
            </a:r>
          </a:p>
          <a:p>
            <a:pPr marL="0" indent="0">
              <a:buNone/>
            </a:pPr>
            <a:r>
              <a:rPr lang="en-US" sz="1200" dirty="0"/>
              <a:t>	a display;</a:t>
            </a:r>
          </a:p>
          <a:p>
            <a:pPr marL="0" indent="0">
              <a:buNone/>
            </a:pPr>
            <a:r>
              <a:rPr lang="en-US" sz="1200" dirty="0"/>
              <a:t>	a module for receiving a biometric input from a user;</a:t>
            </a:r>
          </a:p>
          <a:p>
            <a:pPr marL="0" indent="0">
              <a:buNone/>
            </a:pPr>
            <a:r>
              <a:rPr lang="en-US" sz="1200" dirty="0"/>
              <a:t>	a memory having a database stored thereon, the database including at least one authorized biometric value and a corresponding user ID;</a:t>
            </a:r>
          </a:p>
          <a:p>
            <a:pPr marL="0" indent="0">
              <a:buNone/>
            </a:pPr>
            <a:r>
              <a:rPr lang="en-US" sz="1200" dirty="0"/>
              <a:t>	a processor configured to match the biometric input from the module with the at least one authorized biometric value stored in the memory to determine the corresponding user ID, wherein a match notification is generated and output to the display; and</a:t>
            </a:r>
          </a:p>
          <a:p>
            <a:pPr marL="0" indent="0">
              <a:buNone/>
            </a:pPr>
            <a:r>
              <a:rPr lang="en-US" sz="1200" dirty="0"/>
              <a:t>	a transmitter in communication with the processor for sending the corresponding user ID to a controller in a vehicle, whereby the controller is configured to start the vehicle and set at least one operational parameter of the vehicle based on the user ID.</a:t>
            </a:r>
          </a:p>
          <a:p>
            <a:pPr marL="0" indent="0">
              <a:buNone/>
            </a:pPr>
            <a:endParaRPr lang="en-US" sz="1200" dirty="0"/>
          </a:p>
          <a:p>
            <a:pPr marL="0" indent="0">
              <a:buNone/>
            </a:pPr>
            <a:r>
              <a:rPr lang="en-US" sz="1200" dirty="0"/>
              <a:t>4. The electronic device of claim 1, wherein the processor is programmed </a:t>
            </a:r>
            <a:r>
              <a:rPr lang="en-US" sz="1200" dirty="0" smtClean="0"/>
              <a:t>to notify the </a:t>
            </a:r>
            <a:r>
              <a:rPr lang="en-US" sz="1200" dirty="0"/>
              <a:t>user when the user is within a predetermined distance of the vehicle.</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2399777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Specification</a:t>
            </a:r>
            <a:endParaRPr lang="en-US" dirty="0"/>
          </a:p>
        </p:txBody>
      </p:sp>
      <p:sp>
        <p:nvSpPr>
          <p:cNvPr id="3" name="Content Placeholder 2"/>
          <p:cNvSpPr>
            <a:spLocks noGrp="1"/>
          </p:cNvSpPr>
          <p:nvPr>
            <p:ph sz="half" idx="1"/>
          </p:nvPr>
        </p:nvSpPr>
        <p:spPr/>
        <p:txBody>
          <a:bodyPr>
            <a:noAutofit/>
          </a:bodyPr>
          <a:lstStyle/>
          <a:p>
            <a:pPr marL="0" indent="0">
              <a:buNone/>
            </a:pPr>
            <a:r>
              <a:rPr lang="en-US" sz="1000" dirty="0" smtClean="0"/>
              <a:t>(1)   BACKGROUND </a:t>
            </a:r>
            <a:r>
              <a:rPr lang="en-US" sz="1000" dirty="0"/>
              <a:t>OF THE INVENTION </a:t>
            </a:r>
            <a:endParaRPr lang="en-US" sz="1000" dirty="0" smtClean="0"/>
          </a:p>
          <a:p>
            <a:pPr marL="0" indent="0">
              <a:buNone/>
            </a:pPr>
            <a:endParaRPr lang="en-US" sz="1000" dirty="0"/>
          </a:p>
          <a:p>
            <a:pPr marL="0" indent="0">
              <a:buNone/>
            </a:pPr>
            <a:r>
              <a:rPr lang="en-US" sz="1000" dirty="0"/>
              <a:t>(2)   This invention relates generally to thermoplastic containers and, more particularly, to a new and improved severable hinge for blow molded cases. </a:t>
            </a:r>
          </a:p>
          <a:p>
            <a:pPr marL="0" indent="0">
              <a:buNone/>
            </a:pPr>
            <a:endParaRPr lang="en-US" sz="1000" dirty="0" smtClean="0"/>
          </a:p>
          <a:p>
            <a:pPr marL="0" indent="0">
              <a:buNone/>
            </a:pPr>
            <a:r>
              <a:rPr lang="en-US" sz="1000" dirty="0" smtClean="0"/>
              <a:t>(</a:t>
            </a:r>
            <a:r>
              <a:rPr lang="en-US" sz="1000" dirty="0"/>
              <a:t>3)   Blow molded containers are commonly used in </a:t>
            </a:r>
            <a:r>
              <a:rPr lang="en-US" sz="1000" dirty="0" smtClean="0"/>
              <a:t>packaging for encasing </a:t>
            </a:r>
            <a:r>
              <a:rPr lang="en-US" sz="1000" dirty="0"/>
              <a:t>articles which require some measure of protection against shock and abuse during storage and transport. </a:t>
            </a:r>
          </a:p>
          <a:p>
            <a:pPr marL="0" indent="0">
              <a:buNone/>
            </a:pPr>
            <a:endParaRPr lang="en-US" sz="1000" dirty="0" smtClean="0"/>
          </a:p>
          <a:p>
            <a:pPr marL="0" indent="0">
              <a:buNone/>
            </a:pPr>
            <a:r>
              <a:rPr lang="en-US" sz="1000" dirty="0" smtClean="0"/>
              <a:t>(</a:t>
            </a:r>
            <a:r>
              <a:rPr lang="en-US" sz="1000" dirty="0"/>
              <a:t>4)   Often, these blow molded containers are of double wall construction to enhance the cushioning effect of the container while also providing shaped areas for the article to be carried in the container. Typically, the containers are blow molded into a cover portion, a body portion, and an integral hinge. Alternatively, the body portion and cover portion are separately molded, and a hinge may either be formed integrally on each portion, or may be separately attached to each portion to provide a hinge for opening and closing the container after joining the body portion and cover portion. </a:t>
            </a:r>
          </a:p>
        </p:txBody>
      </p:sp>
      <p:sp>
        <p:nvSpPr>
          <p:cNvPr id="4" name="Content Placeholder 3"/>
          <p:cNvSpPr>
            <a:spLocks noGrp="1"/>
          </p:cNvSpPr>
          <p:nvPr>
            <p:ph sz="half" idx="2"/>
          </p:nvPr>
        </p:nvSpPr>
        <p:spPr/>
        <p:txBody>
          <a:bodyPr>
            <a:noAutofit/>
          </a:bodyPr>
          <a:lstStyle/>
          <a:p>
            <a:pPr marL="0" indent="0">
              <a:buNone/>
            </a:pPr>
            <a:r>
              <a:rPr lang="en-US" sz="1000" dirty="0"/>
              <a:t>(5)   More recently, blow molded containers which have a mechanism for locking the container have become </a:t>
            </a:r>
            <a:r>
              <a:rPr lang="en-US" sz="1000" dirty="0" smtClean="0"/>
              <a:t>popular. However</a:t>
            </a:r>
            <a:r>
              <a:rPr lang="en-US" sz="1000" dirty="0"/>
              <a:t>, since these containers can be locked, access to the locked container requires using a key to unlock the container or utilizing a combination in the case of the combination lock. While these features provide a secure way for keeping </a:t>
            </a:r>
            <a:r>
              <a:rPr lang="en-US" sz="1000" dirty="0" smtClean="0"/>
              <a:t>the article </a:t>
            </a:r>
            <a:r>
              <a:rPr lang="en-US" sz="1000" dirty="0"/>
              <a:t>safely in the container and free from vandalism, they also require time to open the container in emergency </a:t>
            </a:r>
            <a:r>
              <a:rPr lang="en-US" sz="1000" dirty="0" smtClean="0"/>
              <a:t>situations. </a:t>
            </a:r>
            <a:endParaRPr lang="en-US" sz="1000" dirty="0"/>
          </a:p>
          <a:p>
            <a:pPr marL="0" indent="0">
              <a:buNone/>
            </a:pPr>
            <a:endParaRPr lang="en-US" sz="1000" dirty="0" smtClean="0"/>
          </a:p>
          <a:p>
            <a:pPr marL="0" indent="0">
              <a:buNone/>
            </a:pPr>
            <a:r>
              <a:rPr lang="en-US" sz="1000" dirty="0" smtClean="0"/>
              <a:t>(</a:t>
            </a:r>
            <a:r>
              <a:rPr lang="en-US" sz="1000" dirty="0"/>
              <a:t>6) </a:t>
            </a:r>
            <a:r>
              <a:rPr lang="en-US" sz="1000" dirty="0" smtClean="0"/>
              <a:t>  It </a:t>
            </a:r>
            <a:r>
              <a:rPr lang="en-US" sz="1000" dirty="0"/>
              <a:t>is, therefore, an object of the present invention to provide a way for quickly opening a locked blow molded </a:t>
            </a:r>
            <a:r>
              <a:rPr lang="en-US" sz="1000" dirty="0" smtClean="0"/>
              <a:t>container which needs to be </a:t>
            </a:r>
            <a:r>
              <a:rPr lang="en-US" sz="1000" dirty="0"/>
              <a:t>securely locked but quickly accessible in case of an emergency without a key or combination. </a:t>
            </a:r>
          </a:p>
          <a:p>
            <a:pPr marL="0" indent="0">
              <a:buNone/>
            </a:pPr>
            <a:endParaRPr lang="en-US" sz="1000" dirty="0" smtClean="0"/>
          </a:p>
          <a:p>
            <a:pPr marL="0" indent="0">
              <a:buNone/>
            </a:pPr>
            <a:endParaRPr lang="en-US" sz="750" dirty="0"/>
          </a:p>
        </p:txBody>
      </p:sp>
      <p:sp>
        <p:nvSpPr>
          <p:cNvPr id="5" name="Slide Number Placeholder 4"/>
          <p:cNvSpPr>
            <a:spLocks noGrp="1"/>
          </p:cNvSpPr>
          <p:nvPr>
            <p:ph type="sldNum" sz="quarter" idx="12"/>
          </p:nvPr>
        </p:nvSpPr>
        <p:spPr/>
        <p:txBody>
          <a:bodyPr/>
          <a:lstStyle/>
          <a:p>
            <a:fld id="{92DA454B-C859-4892-B9FA-68B588C9F547}" type="slidenum">
              <a:rPr lang="en-US" smtClean="0"/>
              <a:t>47</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dirty="0"/>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35147505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Specification</a:t>
            </a:r>
            <a:endParaRPr lang="en-US" dirty="0"/>
          </a:p>
        </p:txBody>
      </p:sp>
      <p:sp>
        <p:nvSpPr>
          <p:cNvPr id="3" name="Content Placeholder 2"/>
          <p:cNvSpPr>
            <a:spLocks noGrp="1"/>
          </p:cNvSpPr>
          <p:nvPr>
            <p:ph sz="half" idx="1"/>
          </p:nvPr>
        </p:nvSpPr>
        <p:spPr/>
        <p:txBody>
          <a:bodyPr>
            <a:noAutofit/>
          </a:bodyPr>
          <a:lstStyle/>
          <a:p>
            <a:pPr marL="0" indent="0">
              <a:buNone/>
            </a:pPr>
            <a:r>
              <a:rPr lang="en-US" sz="900" dirty="0" smtClean="0"/>
              <a:t>(7)   </a:t>
            </a:r>
            <a:r>
              <a:rPr lang="en-US" sz="900" dirty="0"/>
              <a:t>DESCRIPTION OF THE PREFERRED EMBODIMENT </a:t>
            </a:r>
          </a:p>
          <a:p>
            <a:pPr marL="0" indent="0">
              <a:buNone/>
            </a:pPr>
            <a:endParaRPr lang="en-US" sz="900" dirty="0" smtClean="0"/>
          </a:p>
          <a:p>
            <a:pPr marL="0" indent="0">
              <a:buNone/>
            </a:pPr>
            <a:r>
              <a:rPr lang="en-US" sz="900" dirty="0" smtClean="0"/>
              <a:t>(</a:t>
            </a:r>
            <a:r>
              <a:rPr lang="en-US" sz="900" dirty="0"/>
              <a:t>8</a:t>
            </a:r>
            <a:r>
              <a:rPr lang="en-US" sz="900" dirty="0" smtClean="0"/>
              <a:t>)   The </a:t>
            </a:r>
            <a:r>
              <a:rPr lang="en-US" sz="900" dirty="0"/>
              <a:t>present invention is directed to a container for encasing an emergency medical device in the form of an automated external defibrillator (AED) and other emergency medical devices that are comparable in </a:t>
            </a:r>
            <a:r>
              <a:rPr lang="en-US" sz="900" dirty="0" smtClean="0"/>
              <a:t>size. Referring </a:t>
            </a:r>
            <a:r>
              <a:rPr lang="en-US" sz="900" dirty="0"/>
              <a:t>to FIG. 1, a molded container 10 is preferably blow molded by well-known means, although other molding techniques such as injection molding may also be used to produce the container of the present invention. </a:t>
            </a:r>
          </a:p>
          <a:p>
            <a:pPr marL="0" indent="0">
              <a:buNone/>
            </a:pPr>
            <a:endParaRPr lang="en-US" sz="900" dirty="0" smtClean="0"/>
          </a:p>
          <a:p>
            <a:pPr marL="0" indent="0">
              <a:buNone/>
            </a:pPr>
            <a:r>
              <a:rPr lang="en-US" sz="900" dirty="0" smtClean="0"/>
              <a:t>(</a:t>
            </a:r>
            <a:r>
              <a:rPr lang="en-US" sz="900" dirty="0"/>
              <a:t>9</a:t>
            </a:r>
            <a:r>
              <a:rPr lang="en-US" sz="900" dirty="0" smtClean="0"/>
              <a:t>)   </a:t>
            </a:r>
            <a:r>
              <a:rPr lang="en-US" sz="900" dirty="0"/>
              <a:t>Container 10 includes a body portion 14 and a cover portion 12. Blow molded containers of this general arrangement are well known in the art. Suitable latch 17 and means for accommodating a key lock or combination lock (not shown) can be included as needed in the container either as integral portions of the container or added as a discrete component after the molding operation. </a:t>
            </a:r>
          </a:p>
          <a:p>
            <a:pPr marL="0" indent="0">
              <a:buNone/>
            </a:pPr>
            <a:endParaRPr lang="en-US" sz="900" dirty="0" smtClean="0"/>
          </a:p>
          <a:p>
            <a:pPr marL="0" indent="0">
              <a:buNone/>
            </a:pPr>
            <a:r>
              <a:rPr lang="en-US" sz="900" dirty="0" smtClean="0"/>
              <a:t>(10)   </a:t>
            </a:r>
            <a:r>
              <a:rPr lang="en-US" sz="900" dirty="0"/>
              <a:t>The hinge 16 is preferably an integral hinge. Integral hinges are well known in the art and are produced along with the body and cover portions respectively during a molding operation such as a blow molding operation. </a:t>
            </a:r>
          </a:p>
          <a:p>
            <a:pPr marL="0" indent="0">
              <a:buNone/>
            </a:pPr>
            <a:endParaRPr lang="en-US" sz="900" dirty="0" smtClean="0"/>
          </a:p>
          <a:p>
            <a:pPr marL="0" indent="0">
              <a:buNone/>
            </a:pPr>
            <a:r>
              <a:rPr lang="en-US" sz="900" dirty="0" smtClean="0"/>
              <a:t>(11)   A </a:t>
            </a:r>
            <a:r>
              <a:rPr lang="en-US" sz="900" dirty="0"/>
              <a:t>unique feature of the hinge 16 of the present invention is shown in more detail in FIG. 3. A rib 18 that is relatively thick and runs along the length of the hinge 16, preferably equidistant from the body portion 14 and cover portion 12. On each side of the rib 18, there are relatively thin segments 19 and 20, respectively. Segment 19 connects rib 18 to body portion 14. Segment 20 connects rib 18 to cover portion 12 </a:t>
            </a:r>
          </a:p>
        </p:txBody>
      </p:sp>
      <p:sp>
        <p:nvSpPr>
          <p:cNvPr id="4" name="Content Placeholder 3"/>
          <p:cNvSpPr>
            <a:spLocks noGrp="1"/>
          </p:cNvSpPr>
          <p:nvPr>
            <p:ph sz="half" idx="2"/>
          </p:nvPr>
        </p:nvSpPr>
        <p:spPr/>
        <p:txBody>
          <a:bodyPr>
            <a:noAutofit/>
          </a:bodyPr>
          <a:lstStyle/>
          <a:p>
            <a:pPr marL="0" indent="0">
              <a:buNone/>
            </a:pPr>
            <a:r>
              <a:rPr lang="en-US" sz="850" dirty="0" smtClean="0"/>
              <a:t>(12)   Although the rib 18 can be positioned at any point between the respective body and cover portions of the container, it is preferably disposed equidistantly from the respective portions to optimize the severing action to be described below. </a:t>
            </a:r>
          </a:p>
          <a:p>
            <a:pPr marL="0" indent="0">
              <a:buNone/>
            </a:pPr>
            <a:endParaRPr lang="en-US" sz="850" dirty="0" smtClean="0"/>
          </a:p>
          <a:p>
            <a:pPr marL="0" indent="0">
              <a:buNone/>
            </a:pPr>
            <a:r>
              <a:rPr lang="en-US" sz="850" dirty="0" smtClean="0"/>
              <a:t>(13)   </a:t>
            </a:r>
            <a:r>
              <a:rPr lang="en-US" sz="850" dirty="0"/>
              <a:t>At one end of, and integrally joined to, rib 18, there is a member 22 for initiating severing. This member is preferably a widened portion such </a:t>
            </a:r>
            <a:r>
              <a:rPr lang="en-US" sz="850" dirty="0" smtClean="0"/>
              <a:t>as a </a:t>
            </a:r>
            <a:r>
              <a:rPr lang="en-US" sz="850" dirty="0"/>
              <a:t>T-shaped tab, as seen in FIG. </a:t>
            </a:r>
            <a:r>
              <a:rPr lang="en-US" sz="850" dirty="0" smtClean="0"/>
              <a:t>2.  </a:t>
            </a:r>
            <a:r>
              <a:rPr lang="en-US" sz="850" dirty="0"/>
              <a:t>The member 22 could also have other shapes to facilitate gripping, such as a circular </a:t>
            </a:r>
            <a:r>
              <a:rPr lang="en-US" sz="850" dirty="0" smtClean="0"/>
              <a:t>tab. The </a:t>
            </a:r>
            <a:r>
              <a:rPr lang="en-US" sz="850" dirty="0"/>
              <a:t>thin segments 19, 20 are easily severable and will allow the rib 18 to detach from the body portion 14 and cover portion 12 when a force is applied to the tab </a:t>
            </a:r>
            <a:r>
              <a:rPr lang="en-US" sz="850" dirty="0" smtClean="0"/>
              <a:t>22. The </a:t>
            </a:r>
            <a:r>
              <a:rPr lang="en-US" sz="850" dirty="0"/>
              <a:t>thin segments 19, 20 could also be perforated along their length to facilitate separation. </a:t>
            </a:r>
          </a:p>
          <a:p>
            <a:pPr marL="0" indent="0">
              <a:buNone/>
            </a:pPr>
            <a:endParaRPr lang="en-US" sz="850" dirty="0" smtClean="0"/>
          </a:p>
          <a:p>
            <a:pPr marL="0" indent="0">
              <a:buNone/>
            </a:pPr>
            <a:r>
              <a:rPr lang="en-US" sz="850" dirty="0" smtClean="0"/>
              <a:t>(14)   </a:t>
            </a:r>
            <a:r>
              <a:rPr lang="en-US" sz="850" dirty="0"/>
              <a:t>The container will typically be locked and unlocked to provide access to the interior of the container. In an emergency situation, or when quick access to the interior of the container and its contents is desired, or in the event of an inability to open the container using a key or </a:t>
            </a:r>
            <a:r>
              <a:rPr lang="en-US" sz="850" dirty="0" smtClean="0"/>
              <a:t>combination, </a:t>
            </a:r>
            <a:r>
              <a:rPr lang="en-US" sz="850" dirty="0"/>
              <a:t>tab 22 can be manually pulled away from the container as shown in FIG. 2 to tear the rib 18 from the adjoining segments 19 and 20 as shown in FIG. 3. </a:t>
            </a:r>
          </a:p>
          <a:p>
            <a:pPr marL="0" indent="0">
              <a:buNone/>
            </a:pPr>
            <a:endParaRPr lang="en-US" sz="850" dirty="0" smtClean="0"/>
          </a:p>
          <a:p>
            <a:pPr marL="0" indent="0">
              <a:buNone/>
            </a:pPr>
            <a:r>
              <a:rPr lang="en-US" sz="850" dirty="0" smtClean="0"/>
              <a:t>(15)   </a:t>
            </a:r>
            <a:r>
              <a:rPr lang="en-US" sz="850" dirty="0"/>
              <a:t>The relationship between rib 18 and segments 19 and 20, and their relative position with respect to body portion 14 and cover portion 12, is shown in FIG. 3. </a:t>
            </a:r>
          </a:p>
          <a:p>
            <a:pPr marL="0" indent="0">
              <a:buNone/>
            </a:pPr>
            <a:endParaRPr lang="en-US" sz="850" dirty="0" smtClean="0"/>
          </a:p>
          <a:p>
            <a:pPr marL="0" indent="0">
              <a:buNone/>
            </a:pPr>
            <a:r>
              <a:rPr lang="en-US" sz="850" dirty="0" smtClean="0"/>
              <a:t>(16)   </a:t>
            </a:r>
            <a:r>
              <a:rPr lang="en-US" sz="850" dirty="0"/>
              <a:t>The materials suitable for the container 10, and for the hinge 16 of the present invention can be those typically used in blow molding or injection molding operations, including various olefin polymers and copolymers, as long as these materials allow for the manual tear out mechanism described above. </a:t>
            </a:r>
          </a:p>
          <a:p>
            <a:pPr marL="0" indent="0">
              <a:buNone/>
            </a:pPr>
            <a:r>
              <a:rPr lang="en-US" sz="850" dirty="0"/>
              <a:t> </a:t>
            </a:r>
          </a:p>
          <a:p>
            <a:pPr marL="0" indent="0">
              <a:buNone/>
            </a:pPr>
            <a:endParaRPr lang="en-US" sz="850" dirty="0"/>
          </a:p>
        </p:txBody>
      </p:sp>
      <p:sp>
        <p:nvSpPr>
          <p:cNvPr id="5" name="Slide Number Placeholder 4"/>
          <p:cNvSpPr>
            <a:spLocks noGrp="1"/>
          </p:cNvSpPr>
          <p:nvPr>
            <p:ph type="sldNum" sz="quarter" idx="12"/>
          </p:nvPr>
        </p:nvSpPr>
        <p:spPr/>
        <p:txBody>
          <a:bodyPr/>
          <a:lstStyle/>
          <a:p>
            <a:fld id="{92DA454B-C859-4892-B9FA-68B588C9F547}" type="slidenum">
              <a:rPr lang="en-US" smtClean="0"/>
              <a:t>48</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dirty="0"/>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1364078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72753" y="1071797"/>
            <a:ext cx="3008314" cy="4033340"/>
          </a:xfrm>
        </p:spPr>
        <p:txBody>
          <a:bodyPr>
            <a:normAutofit lnSpcReduction="10000"/>
          </a:bodyPr>
          <a:lstStyle/>
          <a:p>
            <a:r>
              <a:rPr lang="en-US" dirty="0"/>
              <a:t>BRIEF DESCRIPTION OF THE DRAWINGS </a:t>
            </a:r>
          </a:p>
          <a:p>
            <a:pPr marL="285750" indent="-285750">
              <a:buFont typeface="Arial" panose="020B0604020202020204" pitchFamily="34" charset="0"/>
              <a:buChar char="•"/>
            </a:pPr>
            <a:r>
              <a:rPr lang="en-US" dirty="0" smtClean="0"/>
              <a:t>FIG</a:t>
            </a:r>
            <a:r>
              <a:rPr lang="en-US" dirty="0"/>
              <a:t>. 1 shows a perspective view of a molded container in accordance with the present invention, the container being in an open position;</a:t>
            </a:r>
          </a:p>
          <a:p>
            <a:pPr marL="285750" indent="-285750">
              <a:buFont typeface="Arial" panose="020B0604020202020204" pitchFamily="34" charset="0"/>
              <a:buChar char="•"/>
            </a:pPr>
            <a:r>
              <a:rPr lang="en-US" dirty="0" smtClean="0"/>
              <a:t>FIG</a:t>
            </a:r>
            <a:r>
              <a:rPr lang="en-US" dirty="0"/>
              <a:t>. 2 shows the container of FIG. 1 as the hinge is being separated in accordance with the present invention; and  </a:t>
            </a:r>
          </a:p>
          <a:p>
            <a:pPr marL="285750" indent="-285750">
              <a:buFont typeface="Arial" panose="020B0604020202020204" pitchFamily="34" charset="0"/>
              <a:buChar char="•"/>
            </a:pPr>
            <a:r>
              <a:rPr lang="en-US" dirty="0" smtClean="0"/>
              <a:t>FIG</a:t>
            </a:r>
            <a:r>
              <a:rPr lang="en-US" dirty="0"/>
              <a:t>. 3 shows a side view of the container and a cross-section of the hinge of FIG. 2. </a:t>
            </a:r>
          </a:p>
        </p:txBody>
      </p:sp>
      <p:sp>
        <p:nvSpPr>
          <p:cNvPr id="5" name="Slide Number Placeholder 4"/>
          <p:cNvSpPr>
            <a:spLocks noGrp="1"/>
          </p:cNvSpPr>
          <p:nvPr>
            <p:ph type="sldNum" sz="quarter" idx="12"/>
          </p:nvPr>
        </p:nvSpPr>
        <p:spPr/>
        <p:txBody>
          <a:bodyPr/>
          <a:lstStyle/>
          <a:p>
            <a:fld id="{92DA454B-C859-4892-B9FA-68B588C9F547}" type="slidenum">
              <a:rPr lang="en-US" smtClean="0"/>
              <a:t>49</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2" name="Title 1"/>
          <p:cNvSpPr>
            <a:spLocks noGrp="1"/>
          </p:cNvSpPr>
          <p:nvPr>
            <p:ph type="title"/>
          </p:nvPr>
        </p:nvSpPr>
        <p:spPr>
          <a:xfrm>
            <a:off x="457200" y="378022"/>
            <a:ext cx="8229600" cy="548640"/>
          </a:xfrm>
        </p:spPr>
        <p:txBody>
          <a:bodyPr/>
          <a:lstStyle/>
          <a:p>
            <a:r>
              <a:rPr lang="en-US" sz="3200" dirty="0" smtClean="0"/>
              <a:t>Blow molded container: Drawings</a:t>
            </a:r>
            <a:endParaRPr lang="en-US" sz="3200" dirty="0"/>
          </a:p>
        </p:txBody>
      </p:sp>
      <p:pic>
        <p:nvPicPr>
          <p:cNvPr id="13" name="Picture 12"/>
          <p:cNvPicPr/>
          <p:nvPr/>
        </p:nvPicPr>
        <p:blipFill>
          <a:blip r:embed="rId2"/>
          <a:stretch>
            <a:fillRect/>
          </a:stretch>
        </p:blipFill>
        <p:spPr>
          <a:xfrm>
            <a:off x="3732246" y="1323327"/>
            <a:ext cx="2644517" cy="2191866"/>
          </a:xfrm>
          <a:prstGeom prst="rect">
            <a:avLst/>
          </a:prstGeom>
        </p:spPr>
      </p:pic>
      <p:pic>
        <p:nvPicPr>
          <p:cNvPr id="14" name="Picture 13"/>
          <p:cNvPicPr/>
          <p:nvPr/>
        </p:nvPicPr>
        <p:blipFill>
          <a:blip r:embed="rId3"/>
          <a:stretch>
            <a:fillRect/>
          </a:stretch>
        </p:blipFill>
        <p:spPr>
          <a:xfrm>
            <a:off x="6528215" y="1788854"/>
            <a:ext cx="2474304" cy="1972077"/>
          </a:xfrm>
          <a:prstGeom prst="rect">
            <a:avLst/>
          </a:prstGeom>
        </p:spPr>
      </p:pic>
      <p:pic>
        <p:nvPicPr>
          <p:cNvPr id="15" name="Picture 14"/>
          <p:cNvPicPr/>
          <p:nvPr/>
        </p:nvPicPr>
        <p:blipFill>
          <a:blip r:embed="rId4"/>
          <a:stretch>
            <a:fillRect/>
          </a:stretch>
        </p:blipFill>
        <p:spPr>
          <a:xfrm>
            <a:off x="5054505" y="4045470"/>
            <a:ext cx="3055173" cy="1059667"/>
          </a:xfrm>
          <a:prstGeom prst="rect">
            <a:avLst/>
          </a:prstGeom>
        </p:spPr>
      </p:pic>
    </p:spTree>
    <p:extLst>
      <p:ext uri="{BB962C8B-B14F-4D97-AF65-F5344CB8AC3E}">
        <p14:creationId xmlns:p14="http://schemas.microsoft.com/office/powerpoint/2010/main" val="15437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BRI</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noAutofit/>
          </a:bodyPr>
          <a:lstStyle/>
          <a:p>
            <a:r>
              <a:rPr lang="en-US" sz="1800" dirty="0" smtClean="0"/>
              <a:t>Why </a:t>
            </a:r>
            <a:r>
              <a:rPr lang="en-US" sz="1800" dirty="0"/>
              <a:t>do we give claims their broadest reasonable interpretation (BRI</a:t>
            </a:r>
            <a:r>
              <a:rPr lang="en-US" sz="1800" dirty="0" smtClean="0"/>
              <a:t>)?</a:t>
            </a:r>
          </a:p>
          <a:p>
            <a:pPr marL="0" indent="0">
              <a:buNone/>
            </a:pPr>
            <a:endParaRPr lang="en-US" sz="1800" dirty="0" smtClean="0"/>
          </a:p>
          <a:p>
            <a:r>
              <a:rPr lang="en-US" sz="1800" dirty="0" smtClean="0"/>
              <a:t>Does </a:t>
            </a:r>
            <a:r>
              <a:rPr lang="en-US" sz="1800" dirty="0"/>
              <a:t>the PTO still use the BRI standard during examination?</a:t>
            </a:r>
          </a:p>
          <a:p>
            <a:pPr marL="0" indent="0">
              <a:buNone/>
            </a:pPr>
            <a:endParaRPr lang="en-US" sz="1800"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5</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13"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55000" lnSpcReduction="20000"/>
          </a:bodyPr>
          <a:lstStyle/>
          <a:p>
            <a:r>
              <a:rPr lang="en-US" dirty="0" smtClean="0"/>
              <a:t>Giving claims the </a:t>
            </a:r>
            <a:r>
              <a:rPr lang="en-US" b="1" dirty="0" smtClean="0"/>
              <a:t>broadest reasonable</a:t>
            </a:r>
            <a:r>
              <a:rPr lang="en-US" dirty="0" smtClean="0"/>
              <a:t> interpretation reduces the possibility that the claim, once issued, will be interpreted more broadly than justified, which could stifle innovation in the technical field of the invention. </a:t>
            </a:r>
            <a:r>
              <a:rPr lang="en-US" dirty="0"/>
              <a:t>Using BRI also ensures that patented claims will not be interpreted more broadly during a post-grant proceeding than they were interpreted when determining patentability during examination. </a:t>
            </a:r>
            <a:endParaRPr lang="en-US" dirty="0" smtClean="0"/>
          </a:p>
          <a:p>
            <a:endParaRPr lang="en-US" dirty="0" smtClean="0"/>
          </a:p>
          <a:p>
            <a:r>
              <a:rPr lang="en-US" dirty="0"/>
              <a:t>Yes, an examiner must construe claim terms in the broadest reasonable manner during </a:t>
            </a:r>
            <a:r>
              <a:rPr lang="en-US" dirty="0" smtClean="0"/>
              <a:t>prosecution. Ex </a:t>
            </a:r>
            <a:r>
              <a:rPr lang="en-US" dirty="0"/>
              <a:t>parte appeals handled by the Patent Trial and Appeal Board (PTAB) also use the BRI </a:t>
            </a:r>
            <a:r>
              <a:rPr lang="en-US" dirty="0" smtClean="0"/>
              <a:t>standard. In </a:t>
            </a:r>
            <a:r>
              <a:rPr lang="en-US" dirty="0"/>
              <a:t>distinction, beginning in November 2018, AIA trial proceedings handled at the PTAB apply the same standard used in federal courts to construe patent claims, which takes into consideration the fully developed prosecution record and extrinsic evidence, such as expert </a:t>
            </a:r>
            <a:r>
              <a:rPr lang="en-US" dirty="0" smtClean="0"/>
              <a:t>testimony. This </a:t>
            </a:r>
            <a:r>
              <a:rPr lang="en-US" dirty="0"/>
              <a:t>standard is different from BRI and is often called the Phillips standard, based on the framework set forth in Phillips v. AWH Corp., 415 F.3d 1303 (Fed. Cir. 2005) (</a:t>
            </a:r>
            <a:r>
              <a:rPr lang="en-US" dirty="0" err="1"/>
              <a:t>en</a:t>
            </a:r>
            <a:r>
              <a:rPr lang="en-US" dirty="0"/>
              <a:t> banc), and its progeny. The change to the AIA trial proceedings does not affect examination or appeals from the examining corps. </a:t>
            </a:r>
          </a:p>
        </p:txBody>
      </p:sp>
      <p:sp>
        <p:nvSpPr>
          <p:cNvPr id="7" name="Date Placeholder"/>
          <p:cNvSpPr>
            <a:spLocks noGrp="1"/>
          </p:cNvSpPr>
          <p:nvPr>
            <p:ph type="dt" sz="half" idx="10"/>
          </p:nvPr>
        </p:nvSpPr>
        <p:spPr/>
        <p:txBody>
          <a:bodyPr/>
          <a:lstStyle/>
          <a:p>
            <a:r>
              <a:rPr lang="en-US" smtClean="0"/>
              <a:t>March 2019</a:t>
            </a:r>
            <a:endParaRPr lang="en-US" dirty="0"/>
          </a:p>
        </p:txBody>
      </p:sp>
      <p:pic>
        <p:nvPicPr>
          <p:cNvPr id="14"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40839857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Claims</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t>1. A molded container </a:t>
            </a:r>
            <a:r>
              <a:rPr lang="en-US" dirty="0" smtClean="0"/>
              <a:t>for encasing an automated external defibrillator (AED) comprising: </a:t>
            </a:r>
            <a:endParaRPr lang="en-US" dirty="0"/>
          </a:p>
          <a:p>
            <a:pPr marL="0" indent="0">
              <a:buNone/>
            </a:pPr>
            <a:endParaRPr lang="en-US" dirty="0"/>
          </a:p>
          <a:p>
            <a:pPr marL="0" indent="0">
              <a:buNone/>
            </a:pPr>
            <a:r>
              <a:rPr lang="en-US" dirty="0"/>
              <a:t>   a) a body portion; </a:t>
            </a:r>
          </a:p>
          <a:p>
            <a:pPr marL="0" indent="0">
              <a:buNone/>
            </a:pPr>
            <a:endParaRPr lang="en-US" dirty="0"/>
          </a:p>
          <a:p>
            <a:pPr marL="0" indent="0">
              <a:buNone/>
            </a:pPr>
            <a:r>
              <a:rPr lang="en-US" dirty="0"/>
              <a:t>   b) a cover; and</a:t>
            </a:r>
          </a:p>
          <a:p>
            <a:pPr marL="0" indent="0">
              <a:buNone/>
            </a:pPr>
            <a:endParaRPr lang="en-US" dirty="0"/>
          </a:p>
          <a:p>
            <a:pPr marL="0" indent="0">
              <a:buNone/>
            </a:pPr>
            <a:r>
              <a:rPr lang="en-US" dirty="0"/>
              <a:t>   c) a hinge joining the body portion and cover, said hinge having  </a:t>
            </a:r>
          </a:p>
          <a:p>
            <a:pPr marL="0" indent="0">
              <a:buNone/>
            </a:pPr>
            <a:endParaRPr lang="en-US" dirty="0"/>
          </a:p>
          <a:p>
            <a:pPr marL="341313" lvl="1" indent="0">
              <a:buNone/>
            </a:pPr>
            <a:r>
              <a:rPr lang="en-US" sz="2000" dirty="0"/>
              <a:t>   i) an elongated rib disposed along </a:t>
            </a:r>
            <a:r>
              <a:rPr lang="en-US" sz="2000" dirty="0" smtClean="0"/>
              <a:t>the hinge, and </a:t>
            </a:r>
            <a:endParaRPr lang="en-US" sz="2000" dirty="0"/>
          </a:p>
          <a:p>
            <a:pPr marL="341313" lvl="1" indent="0">
              <a:buNone/>
            </a:pPr>
            <a:endParaRPr lang="en-US" sz="2000" dirty="0"/>
          </a:p>
          <a:p>
            <a:pPr marL="341313" lvl="1" indent="0">
              <a:buNone/>
            </a:pPr>
            <a:r>
              <a:rPr lang="en-US" sz="2000" dirty="0"/>
              <a:t>   ii) a member for initiating severing, disposed at an end of the rib.</a:t>
            </a:r>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a:t>2. The container of claim 1, wherein the hinge is capable of rotating at least 180 degrees.</a:t>
            </a:r>
          </a:p>
          <a:p>
            <a:pPr marL="0" indent="0">
              <a:buNone/>
            </a:pPr>
            <a:endParaRPr lang="en-US" dirty="0"/>
          </a:p>
          <a:p>
            <a:pPr marL="0" indent="0">
              <a:buNone/>
            </a:pPr>
            <a:r>
              <a:rPr lang="en-US" dirty="0" smtClean="0"/>
              <a:t>3</a:t>
            </a:r>
            <a:r>
              <a:rPr lang="en-US" dirty="0"/>
              <a:t>. The container of claim 1, wherein the container is a double walled blow molded container whereby the container cushions the </a:t>
            </a:r>
            <a:r>
              <a:rPr lang="en-US" dirty="0" smtClean="0"/>
              <a:t>AED from </a:t>
            </a:r>
            <a:r>
              <a:rPr lang="en-US" dirty="0"/>
              <a:t>shock and abuse during storage and transport.</a:t>
            </a:r>
          </a:p>
          <a:p>
            <a:pPr marL="0" indent="0">
              <a:buNone/>
            </a:pPr>
            <a:endParaRPr lang="en-US" dirty="0"/>
          </a:p>
          <a:p>
            <a:pPr marL="0" indent="0">
              <a:buNone/>
            </a:pPr>
            <a:r>
              <a:rPr lang="en-US" dirty="0" smtClean="0"/>
              <a:t>4</a:t>
            </a:r>
            <a:r>
              <a:rPr lang="en-US" dirty="0"/>
              <a:t>. The container of claim 1, wherein the member for initiating severing is a T-shaped tab disposed at the end of the rib.</a:t>
            </a:r>
          </a:p>
        </p:txBody>
      </p:sp>
      <p:sp>
        <p:nvSpPr>
          <p:cNvPr id="5" name="Slide Number Placeholder 4"/>
          <p:cNvSpPr>
            <a:spLocks noGrp="1"/>
          </p:cNvSpPr>
          <p:nvPr>
            <p:ph type="sldNum" sz="quarter" idx="12"/>
          </p:nvPr>
        </p:nvSpPr>
        <p:spPr/>
        <p:txBody>
          <a:bodyPr/>
          <a:lstStyle/>
          <a:p>
            <a:fld id="{92DA454B-C859-4892-B9FA-68B588C9F547}" type="slidenum">
              <a:rPr lang="en-US" smtClean="0"/>
              <a:t>50</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2918161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Questions</a:t>
            </a:r>
            <a:endParaRPr lang="en-US" dirty="0"/>
          </a:p>
        </p:txBody>
      </p:sp>
      <p:sp>
        <p:nvSpPr>
          <p:cNvPr id="4" name="Content Placeholder 3"/>
          <p:cNvSpPr>
            <a:spLocks noGrp="1"/>
          </p:cNvSpPr>
          <p:nvPr>
            <p:ph sz="half" idx="2"/>
          </p:nvPr>
        </p:nvSpPr>
        <p:spPr>
          <a:xfrm>
            <a:off x="4648201" y="1084207"/>
            <a:ext cx="4038600" cy="4213281"/>
          </a:xfrm>
        </p:spPr>
        <p:txBody>
          <a:bodyPr>
            <a:noAutofit/>
          </a:bodyPr>
          <a:lstStyle/>
          <a:p>
            <a:pPr marL="0" indent="0">
              <a:buNone/>
            </a:pPr>
            <a:r>
              <a:rPr lang="en-US" sz="900" dirty="0" smtClean="0"/>
              <a:t>Q1. In </a:t>
            </a:r>
            <a:r>
              <a:rPr lang="en-US" sz="900" dirty="0"/>
              <a:t>claim 1, does the term “molded” impose any limits on the term “</a:t>
            </a:r>
            <a:r>
              <a:rPr lang="en-US" sz="900" dirty="0" smtClean="0"/>
              <a:t>container?” </a:t>
            </a:r>
          </a:p>
          <a:p>
            <a:pPr marL="0" indent="0">
              <a:buNone/>
            </a:pPr>
            <a:r>
              <a:rPr lang="en-US" sz="800" dirty="0" smtClean="0"/>
              <a:t>	Yes</a:t>
            </a:r>
            <a:r>
              <a:rPr lang="en-US" sz="800" dirty="0"/>
              <a:t>, the BRI must take into consideration the plain meaning of “molded” in this </a:t>
            </a:r>
            <a:r>
              <a:rPr lang="en-US" sz="800" dirty="0" smtClean="0"/>
              <a:t>art. The </a:t>
            </a:r>
            <a:r>
              <a:rPr lang="en-US" sz="800" dirty="0"/>
              <a:t>recitation of “molded” limits the scope of the claim to the extent that it imparts structure to the container. For example, the BRI of the claim would preclude a cardboard container folded from a cardboard </a:t>
            </a:r>
            <a:r>
              <a:rPr lang="en-US" sz="800" dirty="0" smtClean="0"/>
              <a:t>blank. </a:t>
            </a:r>
            <a:endParaRPr lang="en-US" sz="900" dirty="0" smtClean="0"/>
          </a:p>
          <a:p>
            <a:pPr marL="0" indent="0">
              <a:buNone/>
            </a:pPr>
            <a:endParaRPr lang="en-US" sz="900" dirty="0" smtClean="0"/>
          </a:p>
          <a:p>
            <a:pPr marL="0" indent="0">
              <a:buNone/>
            </a:pPr>
            <a:r>
              <a:rPr lang="en-US" sz="900" dirty="0" smtClean="0"/>
              <a:t>Q2</a:t>
            </a:r>
            <a:r>
              <a:rPr lang="en-US" sz="900" dirty="0"/>
              <a:t>. In claim 1, does “for encasing an </a:t>
            </a:r>
            <a:r>
              <a:rPr lang="en-US" sz="900" dirty="0" smtClean="0"/>
              <a:t>AED” </a:t>
            </a:r>
            <a:r>
              <a:rPr lang="en-US" sz="900" dirty="0"/>
              <a:t>limit the structure of “container</a:t>
            </a:r>
            <a:r>
              <a:rPr lang="en-US" sz="900" dirty="0" smtClean="0"/>
              <a:t>?” </a:t>
            </a:r>
          </a:p>
          <a:p>
            <a:pPr marL="0" indent="0">
              <a:buNone/>
            </a:pPr>
            <a:r>
              <a:rPr lang="en-US" sz="800" dirty="0" smtClean="0"/>
              <a:t>	Yes, because that </a:t>
            </a:r>
            <a:r>
              <a:rPr lang="en-US" sz="800" dirty="0"/>
              <a:t>phrase </a:t>
            </a:r>
            <a:r>
              <a:rPr lang="en-US" sz="800" dirty="0" smtClean="0"/>
              <a:t>adds </a:t>
            </a:r>
            <a:r>
              <a:rPr lang="en-US" sz="800" dirty="0"/>
              <a:t>the function of “encasing,” </a:t>
            </a:r>
            <a:r>
              <a:rPr lang="en-US" sz="800" dirty="0" smtClean="0"/>
              <a:t>it </a:t>
            </a:r>
            <a:r>
              <a:rPr lang="en-US" sz="800" dirty="0"/>
              <a:t>imposes a structural limit on the container to the extent that it must be able to encase, i.e., surround and enclose, an object.  The claim </a:t>
            </a:r>
            <a:r>
              <a:rPr lang="en-US" sz="800" dirty="0" smtClean="0"/>
              <a:t>recites </a:t>
            </a:r>
            <a:r>
              <a:rPr lang="en-US" sz="800" dirty="0"/>
              <a:t>an AED; but, the way the phrase is written, the AED is not a positive element of the claim – it is a claim to a container, not a combination of a container and an AED.  The AED cannot be completely disregarded however, because it serves as a reference point for establishing the reasonable interpretation of the term “encasing” by informing the structural limits – in this case the size - of the object that the container is able to encase (an AED or </a:t>
            </a:r>
            <a:r>
              <a:rPr lang="en-US" sz="800" dirty="0" smtClean="0"/>
              <a:t>another object </a:t>
            </a:r>
            <a:r>
              <a:rPr lang="en-US" sz="800" dirty="0"/>
              <a:t>that </a:t>
            </a:r>
            <a:r>
              <a:rPr lang="en-US" sz="800" dirty="0" smtClean="0"/>
              <a:t>is </a:t>
            </a:r>
            <a:r>
              <a:rPr lang="en-US" sz="800" dirty="0"/>
              <a:t>comparable in size). </a:t>
            </a:r>
            <a:r>
              <a:rPr lang="en-US" sz="800" dirty="0" smtClean="0"/>
              <a:t>See MPEP 2111.02(II).</a:t>
            </a:r>
            <a:endParaRPr lang="en-US" sz="800" dirty="0"/>
          </a:p>
          <a:p>
            <a:pPr marL="0" indent="0">
              <a:buNone/>
            </a:pPr>
            <a:r>
              <a:rPr lang="en-US" sz="800" dirty="0" smtClean="0"/>
              <a:t>	The </a:t>
            </a:r>
            <a:r>
              <a:rPr lang="en-US" sz="800" dirty="0"/>
              <a:t>BRI, once established, will guide where to search and which prior art references most closely meet the claim.  While the best prior art will show a container encasing an AED, other containers that encase objects that are similar in size would read on the claim as well, provided the other claim limitations are met.  The prior art does not have to show an object that is an </a:t>
            </a:r>
            <a:r>
              <a:rPr lang="en-US" sz="800" dirty="0" smtClean="0"/>
              <a:t>AED to </a:t>
            </a:r>
            <a:r>
              <a:rPr lang="en-US" sz="800" dirty="0"/>
              <a:t>meet the claim because the encasing function imposes structural limits on the container and does not relate to the use of encased object.  It may be that the closest prior art encases an object that is not comparable in size to an AED.  In that case, an obviousness analysis would need to be conducted to determine whether the prior art can be applied. </a:t>
            </a:r>
            <a:r>
              <a:rPr lang="en-US" sz="800" dirty="0" smtClean="0"/>
              <a:t>	</a:t>
            </a:r>
          </a:p>
          <a:p>
            <a:pPr marL="0" indent="0">
              <a:buNone/>
            </a:pPr>
            <a:r>
              <a:rPr lang="en-US" sz="800" dirty="0"/>
              <a:t>	</a:t>
            </a:r>
            <a:r>
              <a:rPr lang="en-US" sz="800" dirty="0" smtClean="0"/>
              <a:t>Contrast </a:t>
            </a:r>
            <a:r>
              <a:rPr lang="en-US" sz="800" dirty="0"/>
              <a:t>this with a phrase that reads “for use with an </a:t>
            </a:r>
            <a:r>
              <a:rPr lang="en-US" sz="800" dirty="0" smtClean="0"/>
              <a:t>AED” which imposes no structural limit on the container as </a:t>
            </a:r>
            <a:r>
              <a:rPr lang="en-US" sz="800" dirty="0"/>
              <a:t>it simply specifies an intended </a:t>
            </a:r>
            <a:r>
              <a:rPr lang="en-US" sz="800" dirty="0" smtClean="0"/>
              <a:t>use. </a:t>
            </a:r>
            <a:endParaRPr lang="en-US" sz="800" dirty="0"/>
          </a:p>
        </p:txBody>
      </p:sp>
      <p:sp>
        <p:nvSpPr>
          <p:cNvPr id="5" name="Slide Number Placeholder 4"/>
          <p:cNvSpPr>
            <a:spLocks noGrp="1"/>
          </p:cNvSpPr>
          <p:nvPr>
            <p:ph type="sldNum" sz="quarter" idx="12"/>
          </p:nvPr>
        </p:nvSpPr>
        <p:spPr/>
        <p:txBody>
          <a:bodyPr/>
          <a:lstStyle/>
          <a:p>
            <a:fld id="{92DA454B-C859-4892-B9FA-68B588C9F547}" type="slidenum">
              <a:rPr lang="en-US" smtClean="0"/>
              <a:t>51</a:t>
            </a:fld>
            <a:endParaRPr lang="en-US"/>
          </a:p>
        </p:txBody>
      </p:sp>
      <p:sp>
        <p:nvSpPr>
          <p:cNvPr id="6" name="Footer Placeholder 5"/>
          <p:cNvSpPr>
            <a:spLocks noGrp="1"/>
          </p:cNvSpPr>
          <p:nvPr>
            <p:ph type="ftr" sz="quarter" idx="11"/>
          </p:nvPr>
        </p:nvSpPr>
        <p:spPr/>
        <p:txBody>
          <a:bodyPr/>
          <a:lstStyle/>
          <a:p>
            <a:r>
              <a:rPr lang="en-US" dirty="0" smtClean="0"/>
              <a:t>Claim Interpretation</a:t>
            </a:r>
            <a:endParaRPr lang="en-US" dirty="0"/>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fontScale="85000" lnSpcReduction="20000"/>
          </a:bodyPr>
          <a:lstStyle/>
          <a:p>
            <a:pPr marL="0" indent="0">
              <a:buNone/>
            </a:pPr>
            <a:r>
              <a:rPr lang="en-US" dirty="0"/>
              <a:t>1. A molded container </a:t>
            </a:r>
            <a:r>
              <a:rPr lang="en-US" dirty="0" smtClean="0"/>
              <a:t>for encasing an automated external defibrillator (AED) comprising: </a:t>
            </a:r>
            <a:endParaRPr lang="en-US" dirty="0"/>
          </a:p>
          <a:p>
            <a:pPr marL="0" indent="0">
              <a:buNone/>
            </a:pPr>
            <a:endParaRPr lang="en-US" dirty="0"/>
          </a:p>
          <a:p>
            <a:pPr marL="0" indent="0">
              <a:buNone/>
            </a:pPr>
            <a:r>
              <a:rPr lang="en-US" dirty="0"/>
              <a:t>   a) a body portion; </a:t>
            </a:r>
          </a:p>
          <a:p>
            <a:pPr marL="0" indent="0">
              <a:buNone/>
            </a:pPr>
            <a:endParaRPr lang="en-US" dirty="0"/>
          </a:p>
          <a:p>
            <a:pPr marL="0" indent="0">
              <a:buNone/>
            </a:pPr>
            <a:r>
              <a:rPr lang="en-US" dirty="0"/>
              <a:t>   b) a cover; and</a:t>
            </a:r>
          </a:p>
          <a:p>
            <a:pPr marL="0" indent="0">
              <a:buNone/>
            </a:pPr>
            <a:endParaRPr lang="en-US" dirty="0"/>
          </a:p>
          <a:p>
            <a:pPr marL="0" indent="0">
              <a:buNone/>
            </a:pPr>
            <a:r>
              <a:rPr lang="en-US" dirty="0"/>
              <a:t>   c) a hinge joining the body portion and cover, said hinge having  </a:t>
            </a:r>
          </a:p>
          <a:p>
            <a:pPr marL="0" indent="0">
              <a:buNone/>
            </a:pPr>
            <a:endParaRPr lang="en-US" dirty="0"/>
          </a:p>
          <a:p>
            <a:pPr marL="341313" lvl="1" indent="0">
              <a:buNone/>
            </a:pPr>
            <a:r>
              <a:rPr lang="en-US" sz="2000" dirty="0"/>
              <a:t>   i) an elongated rib disposed along </a:t>
            </a:r>
            <a:r>
              <a:rPr lang="en-US" sz="2000" dirty="0" smtClean="0"/>
              <a:t>the hinge, and </a:t>
            </a:r>
            <a:endParaRPr lang="en-US" sz="2000" dirty="0"/>
          </a:p>
          <a:p>
            <a:pPr marL="341313" lvl="1" indent="0">
              <a:buNone/>
            </a:pPr>
            <a:endParaRPr lang="en-US" sz="2000" dirty="0"/>
          </a:p>
          <a:p>
            <a:pPr marL="341313" lvl="1" indent="0">
              <a:buNone/>
            </a:pPr>
            <a:r>
              <a:rPr lang="en-US" sz="2000" dirty="0"/>
              <a:t>   ii) a member for initiating severing, disposed at an end of the rib.</a:t>
            </a:r>
          </a:p>
        </p:txBody>
      </p:sp>
    </p:spTree>
    <p:extLst>
      <p:ext uri="{BB962C8B-B14F-4D97-AF65-F5344CB8AC3E}">
        <p14:creationId xmlns:p14="http://schemas.microsoft.com/office/powerpoint/2010/main" val="4251470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Questions</a:t>
            </a:r>
            <a:endParaRPr lang="en-US" dirty="0"/>
          </a:p>
        </p:txBody>
      </p:sp>
      <p:sp>
        <p:nvSpPr>
          <p:cNvPr id="4" name="Content Placeholder 3"/>
          <p:cNvSpPr>
            <a:spLocks noGrp="1"/>
          </p:cNvSpPr>
          <p:nvPr>
            <p:ph sz="half" idx="2"/>
          </p:nvPr>
        </p:nvSpPr>
        <p:spPr>
          <a:xfrm>
            <a:off x="4648201" y="1084206"/>
            <a:ext cx="4038600" cy="4046594"/>
          </a:xfrm>
        </p:spPr>
        <p:txBody>
          <a:bodyPr>
            <a:noAutofit/>
          </a:bodyPr>
          <a:lstStyle/>
          <a:p>
            <a:pPr marL="0" indent="0">
              <a:buNone/>
            </a:pPr>
            <a:r>
              <a:rPr lang="en-US" sz="1100" dirty="0" smtClean="0"/>
              <a:t>Q3</a:t>
            </a:r>
            <a:r>
              <a:rPr lang="en-US" sz="1100" dirty="0"/>
              <a:t>. </a:t>
            </a:r>
            <a:r>
              <a:rPr lang="en-US" sz="1100" dirty="0" smtClean="0"/>
              <a:t>How </a:t>
            </a:r>
            <a:r>
              <a:rPr lang="en-US" sz="1100" dirty="0"/>
              <a:t>would you interpret “a member for initiating severing</a:t>
            </a:r>
            <a:r>
              <a:rPr lang="en-US" sz="1100" dirty="0" smtClean="0"/>
              <a:t>” in claim 1? </a:t>
            </a:r>
          </a:p>
          <a:p>
            <a:pPr marL="231775" lvl="1" indent="0">
              <a:buNone/>
            </a:pPr>
            <a:r>
              <a:rPr lang="en-US" sz="1000" dirty="0" smtClean="0"/>
              <a:t>Let’s </a:t>
            </a:r>
            <a:r>
              <a:rPr lang="en-US" sz="1000" dirty="0"/>
              <a:t>apply the 3-prong </a:t>
            </a:r>
            <a:r>
              <a:rPr lang="en-US" sz="1000" dirty="0" smtClean="0"/>
              <a:t>analysis </a:t>
            </a:r>
            <a:r>
              <a:rPr lang="en-US" sz="1000" dirty="0"/>
              <a:t>to determine if </a:t>
            </a:r>
            <a:r>
              <a:rPr lang="en-US" sz="1000" dirty="0" smtClean="0"/>
              <a:t>§112(f</a:t>
            </a:r>
            <a:r>
              <a:rPr lang="en-US" sz="1000" dirty="0"/>
              <a:t>) is invoked</a:t>
            </a:r>
            <a:r>
              <a:rPr lang="en-US" sz="1000" dirty="0" smtClean="0"/>
              <a:t>.</a:t>
            </a:r>
          </a:p>
          <a:p>
            <a:pPr marL="341313" lvl="1" indent="0">
              <a:buNone/>
            </a:pPr>
            <a:endParaRPr lang="en-US" sz="1000" dirty="0"/>
          </a:p>
          <a:p>
            <a:pPr marL="0" lvl="1" indent="0">
              <a:buNone/>
            </a:pPr>
            <a:r>
              <a:rPr lang="en-US" sz="1100" dirty="0" smtClean="0"/>
              <a:t>Q3a. Is “member</a:t>
            </a:r>
            <a:r>
              <a:rPr lang="en-US" sz="1100" dirty="0"/>
              <a:t>” a generic </a:t>
            </a:r>
            <a:r>
              <a:rPr lang="en-US" sz="1100" dirty="0" smtClean="0"/>
              <a:t>placeholder? </a:t>
            </a:r>
          </a:p>
          <a:p>
            <a:pPr marL="0" lvl="2" indent="0">
              <a:buNone/>
            </a:pPr>
            <a:r>
              <a:rPr lang="en-US" sz="1000" dirty="0" smtClean="0"/>
              <a:t>	A </a:t>
            </a:r>
            <a:r>
              <a:rPr lang="en-US" sz="1000" dirty="0"/>
              <a:t>member is not a recognized name for structure in this </a:t>
            </a:r>
            <a:r>
              <a:rPr lang="en-US" sz="1000" dirty="0" smtClean="0"/>
              <a:t>art. As </a:t>
            </a:r>
            <a:r>
              <a:rPr lang="en-US" sz="1000" dirty="0"/>
              <a:t>such, it is functioning as a replacement for “means” and is a generic placeholder for structure</a:t>
            </a:r>
            <a:r>
              <a:rPr lang="en-US" sz="1000" dirty="0" smtClean="0"/>
              <a:t>.</a:t>
            </a:r>
          </a:p>
          <a:p>
            <a:pPr marL="0" lvl="2" indent="0">
              <a:buNone/>
            </a:pPr>
            <a:endParaRPr lang="en-US" sz="1000" dirty="0"/>
          </a:p>
          <a:p>
            <a:pPr marL="0" lvl="2" indent="0">
              <a:buNone/>
            </a:pPr>
            <a:r>
              <a:rPr lang="en-US" sz="1100" dirty="0" smtClean="0"/>
              <a:t>Q3b. Is “member</a:t>
            </a:r>
            <a:r>
              <a:rPr lang="en-US" sz="1100" dirty="0"/>
              <a:t>” modified by functional language? </a:t>
            </a:r>
            <a:endParaRPr lang="en-US" sz="1100" dirty="0" smtClean="0"/>
          </a:p>
          <a:p>
            <a:pPr marL="231775" lvl="3" indent="0">
              <a:buNone/>
            </a:pPr>
            <a:r>
              <a:rPr lang="en-US" sz="1000" dirty="0" smtClean="0"/>
              <a:t>	Yes, “for </a:t>
            </a:r>
            <a:r>
              <a:rPr lang="en-US" sz="1000" dirty="0"/>
              <a:t>initiating </a:t>
            </a:r>
            <a:r>
              <a:rPr lang="en-US" sz="1000" dirty="0" smtClean="0"/>
              <a:t>severing.”</a:t>
            </a:r>
          </a:p>
          <a:p>
            <a:pPr marL="231775" lvl="3" indent="0">
              <a:buNone/>
            </a:pPr>
            <a:endParaRPr lang="en-US" sz="1000" dirty="0"/>
          </a:p>
          <a:p>
            <a:pPr marL="0" lvl="3" indent="0">
              <a:buNone/>
            </a:pPr>
            <a:r>
              <a:rPr lang="en-US" sz="1100" dirty="0" smtClean="0"/>
              <a:t>Q3c. Is “member</a:t>
            </a:r>
            <a:r>
              <a:rPr lang="en-US" sz="1100" dirty="0"/>
              <a:t>” not modified by sufficient structure for performing the claimed function (does ““disposed at one end of the rib” impart structure to the member?) </a:t>
            </a:r>
            <a:endParaRPr lang="en-US" sz="1100" dirty="0" smtClean="0"/>
          </a:p>
          <a:p>
            <a:pPr marL="0" lvl="4" indent="0">
              <a:buNone/>
            </a:pPr>
            <a:r>
              <a:rPr lang="en-US" sz="1000" dirty="0" smtClean="0"/>
              <a:t>	Yes</a:t>
            </a:r>
            <a:r>
              <a:rPr lang="en-US" sz="1000" dirty="0"/>
              <a:t>,</a:t>
            </a:r>
            <a:r>
              <a:rPr lang="en-US" sz="1000" dirty="0" smtClean="0"/>
              <a:t> the </a:t>
            </a:r>
            <a:r>
              <a:rPr lang="en-US" sz="1000" dirty="0"/>
              <a:t>location “at an end of the rib” tells you where the member is, but does not add structure that can accomplish the function of initiating severing</a:t>
            </a:r>
            <a:r>
              <a:rPr lang="en-US" sz="1000" dirty="0" smtClean="0"/>
              <a:t>.</a:t>
            </a:r>
          </a:p>
          <a:p>
            <a:pPr marL="0" lvl="4" indent="0">
              <a:buNone/>
            </a:pPr>
            <a:endParaRPr lang="en-US" sz="1000" dirty="0"/>
          </a:p>
          <a:p>
            <a:pPr marL="0" lvl="4" indent="0">
              <a:buNone/>
            </a:pPr>
            <a:r>
              <a:rPr lang="en-US" sz="1100" b="1" dirty="0"/>
              <a:t>The limitation should be interpreted under </a:t>
            </a:r>
            <a:r>
              <a:rPr lang="en-US" sz="1100" b="1" dirty="0" smtClean="0"/>
              <a:t>§112(f</a:t>
            </a:r>
            <a:r>
              <a:rPr lang="en-US" sz="1100" b="1" dirty="0"/>
              <a:t>) because it satisfies the 3-prong analysis</a:t>
            </a:r>
            <a:r>
              <a:rPr lang="en-US" sz="1100" b="1" dirty="0" smtClean="0"/>
              <a:t>. See </a:t>
            </a:r>
            <a:r>
              <a:rPr lang="en-US" sz="1100" b="1" dirty="0"/>
              <a:t>MPEP 2181 for additional guidance</a:t>
            </a:r>
            <a:r>
              <a:rPr lang="en-US" sz="1100" dirty="0"/>
              <a:t>.</a:t>
            </a:r>
            <a:endParaRPr lang="en-US" sz="1050" dirty="0"/>
          </a:p>
          <a:p>
            <a:pPr marL="0" lvl="4" indent="0">
              <a:buNone/>
            </a:pPr>
            <a:endParaRPr lang="en-US" sz="1100" dirty="0"/>
          </a:p>
        </p:txBody>
      </p:sp>
      <p:sp>
        <p:nvSpPr>
          <p:cNvPr id="5" name="Slide Number Placeholder 4"/>
          <p:cNvSpPr>
            <a:spLocks noGrp="1"/>
          </p:cNvSpPr>
          <p:nvPr>
            <p:ph type="sldNum" sz="quarter" idx="12"/>
          </p:nvPr>
        </p:nvSpPr>
        <p:spPr/>
        <p:txBody>
          <a:bodyPr/>
          <a:lstStyle/>
          <a:p>
            <a:fld id="{92DA454B-C859-4892-B9FA-68B588C9F547}" type="slidenum">
              <a:rPr lang="en-US" smtClean="0"/>
              <a:t>52</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a:xfrm>
            <a:off x="457200" y="1084263"/>
            <a:ext cx="4038600" cy="4046537"/>
          </a:xfrm>
        </p:spPr>
        <p:txBody>
          <a:bodyPr>
            <a:normAutofit fontScale="85000" lnSpcReduction="20000"/>
          </a:bodyPr>
          <a:lstStyle/>
          <a:p>
            <a:pPr marL="0" indent="0">
              <a:buNone/>
            </a:pPr>
            <a:r>
              <a:rPr lang="en-US" dirty="0"/>
              <a:t>1. A molded container </a:t>
            </a:r>
            <a:r>
              <a:rPr lang="en-US" dirty="0" smtClean="0"/>
              <a:t>for encasing an automated external defibrillator (AED) comprising: </a:t>
            </a:r>
            <a:endParaRPr lang="en-US" dirty="0"/>
          </a:p>
          <a:p>
            <a:pPr marL="0" indent="0">
              <a:buNone/>
            </a:pPr>
            <a:endParaRPr lang="en-US" dirty="0"/>
          </a:p>
          <a:p>
            <a:pPr marL="0" indent="0">
              <a:buNone/>
            </a:pPr>
            <a:r>
              <a:rPr lang="en-US" dirty="0"/>
              <a:t>   a) a body portion; </a:t>
            </a:r>
          </a:p>
          <a:p>
            <a:pPr marL="0" indent="0">
              <a:buNone/>
            </a:pPr>
            <a:endParaRPr lang="en-US" dirty="0"/>
          </a:p>
          <a:p>
            <a:pPr marL="0" indent="0">
              <a:buNone/>
            </a:pPr>
            <a:r>
              <a:rPr lang="en-US" dirty="0"/>
              <a:t>   b) a cover; and</a:t>
            </a:r>
          </a:p>
          <a:p>
            <a:pPr marL="0" indent="0">
              <a:buNone/>
            </a:pPr>
            <a:endParaRPr lang="en-US" dirty="0"/>
          </a:p>
          <a:p>
            <a:pPr marL="0" indent="0">
              <a:buNone/>
            </a:pPr>
            <a:r>
              <a:rPr lang="en-US" dirty="0"/>
              <a:t>   c) a hinge joining the body portion and cover, said hinge having  </a:t>
            </a:r>
          </a:p>
          <a:p>
            <a:pPr marL="0" indent="0">
              <a:buNone/>
            </a:pPr>
            <a:endParaRPr lang="en-US" dirty="0"/>
          </a:p>
          <a:p>
            <a:pPr marL="341313" lvl="1" indent="0">
              <a:buNone/>
            </a:pPr>
            <a:r>
              <a:rPr lang="en-US" sz="2000" dirty="0"/>
              <a:t>   i) an elongated rib disposed along </a:t>
            </a:r>
            <a:r>
              <a:rPr lang="en-US" sz="2000" dirty="0" smtClean="0"/>
              <a:t>the hinge, and </a:t>
            </a:r>
            <a:endParaRPr lang="en-US" sz="2000" dirty="0"/>
          </a:p>
          <a:p>
            <a:pPr marL="341313" lvl="1" indent="0">
              <a:buNone/>
            </a:pPr>
            <a:endParaRPr lang="en-US" sz="2000" dirty="0"/>
          </a:p>
          <a:p>
            <a:pPr marL="341313" lvl="1" indent="0">
              <a:buNone/>
            </a:pPr>
            <a:r>
              <a:rPr lang="en-US" sz="2000" dirty="0"/>
              <a:t>   ii) a member for initiating severing, disposed at an end of the rib.</a:t>
            </a:r>
          </a:p>
        </p:txBody>
      </p:sp>
    </p:spTree>
    <p:extLst>
      <p:ext uri="{BB962C8B-B14F-4D97-AF65-F5344CB8AC3E}">
        <p14:creationId xmlns:p14="http://schemas.microsoft.com/office/powerpoint/2010/main" val="70613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Questions</a:t>
            </a:r>
            <a:endParaRPr lang="en-US" dirty="0"/>
          </a:p>
        </p:txBody>
      </p:sp>
      <p:sp>
        <p:nvSpPr>
          <p:cNvPr id="4" name="Content Placeholder 3"/>
          <p:cNvSpPr>
            <a:spLocks noGrp="1"/>
          </p:cNvSpPr>
          <p:nvPr>
            <p:ph sz="half" idx="2"/>
          </p:nvPr>
        </p:nvSpPr>
        <p:spPr>
          <a:xfrm>
            <a:off x="4648201" y="1084206"/>
            <a:ext cx="4038600" cy="4450449"/>
          </a:xfrm>
        </p:spPr>
        <p:txBody>
          <a:bodyPr>
            <a:spAutoFit/>
          </a:bodyPr>
          <a:lstStyle/>
          <a:p>
            <a:pPr marL="0" indent="0">
              <a:buNone/>
            </a:pPr>
            <a:r>
              <a:rPr lang="en-US" sz="1500" dirty="0" smtClean="0"/>
              <a:t>Q3d. What </a:t>
            </a:r>
            <a:r>
              <a:rPr lang="en-US" sz="1500" dirty="0"/>
              <a:t>is the corresponding structure, materials, or acts disclosed in the specification for performing the claimed function? </a:t>
            </a:r>
            <a:endParaRPr lang="en-US" sz="1500" dirty="0" smtClean="0"/>
          </a:p>
          <a:p>
            <a:pPr marL="0" indent="0">
              <a:buNone/>
            </a:pPr>
            <a:r>
              <a:rPr lang="en-US" sz="1100" dirty="0" smtClean="0"/>
              <a:t>	The </a:t>
            </a:r>
            <a:r>
              <a:rPr lang="en-US" sz="1100" dirty="0"/>
              <a:t>corresponding structure disclosed in the specification is provided at paragraph </a:t>
            </a:r>
            <a:r>
              <a:rPr lang="en-US" sz="1100" dirty="0" smtClean="0"/>
              <a:t>13 </a:t>
            </a:r>
            <a:r>
              <a:rPr lang="en-US" sz="1100" dirty="0"/>
              <a:t>of the detailed description. Disclosed is a T-shaped or circular tab</a:t>
            </a:r>
            <a:r>
              <a:rPr lang="en-US" sz="1100" dirty="0" smtClean="0"/>
              <a:t>.</a:t>
            </a:r>
          </a:p>
          <a:p>
            <a:pPr marL="0" indent="0">
              <a:buNone/>
            </a:pPr>
            <a:endParaRPr lang="en-US" sz="1300" dirty="0" smtClean="0"/>
          </a:p>
          <a:p>
            <a:pPr marL="0" indent="0">
              <a:buNone/>
            </a:pPr>
            <a:r>
              <a:rPr lang="en-US" sz="1500" dirty="0" smtClean="0"/>
              <a:t>Q3e. What </a:t>
            </a:r>
            <a:r>
              <a:rPr lang="en-US" sz="1500" dirty="0"/>
              <a:t>is the BRI of this </a:t>
            </a:r>
            <a:r>
              <a:rPr lang="en-US" sz="1500" dirty="0" smtClean="0"/>
              <a:t>limitation?</a:t>
            </a:r>
          </a:p>
          <a:p>
            <a:pPr marL="0" lvl="1" indent="231775">
              <a:buNone/>
            </a:pPr>
            <a:r>
              <a:rPr lang="en-US" sz="1100" dirty="0"/>
              <a:t>The BRI of the limitation is the corresponding structure disclosed in the specification and equivalents thereof. This would be the disclosed T-shaped or circular tab and equivalents thereof, which would be structures shaped to facilitate gripping as described in the specification.</a:t>
            </a:r>
            <a:endParaRPr lang="en-US" sz="1300" dirty="0" smtClean="0"/>
          </a:p>
          <a:p>
            <a:pPr marL="0" lvl="1" indent="0">
              <a:buNone/>
            </a:pPr>
            <a:endParaRPr lang="en-US" sz="1500" dirty="0" smtClean="0"/>
          </a:p>
          <a:p>
            <a:pPr marL="0" lvl="1" indent="0">
              <a:buNone/>
            </a:pPr>
            <a:r>
              <a:rPr lang="en-US" sz="1500" dirty="0" smtClean="0"/>
              <a:t>Q3f. Does </a:t>
            </a:r>
            <a:r>
              <a:rPr lang="en-US" sz="1500" dirty="0"/>
              <a:t>the “body portion” limitation invoke </a:t>
            </a:r>
            <a:r>
              <a:rPr lang="en-US" sz="1500" dirty="0" smtClean="0"/>
              <a:t>§112(f</a:t>
            </a:r>
            <a:r>
              <a:rPr lang="en-US" sz="1500" dirty="0"/>
              <a:t>)? </a:t>
            </a:r>
            <a:endParaRPr lang="en-US" sz="1500" dirty="0" smtClean="0"/>
          </a:p>
          <a:p>
            <a:pPr marL="0" lvl="2" indent="0">
              <a:buNone/>
            </a:pPr>
            <a:r>
              <a:rPr lang="en-US" sz="1100" dirty="0" smtClean="0"/>
              <a:t>	No</a:t>
            </a:r>
            <a:r>
              <a:rPr lang="en-US" sz="1100" dirty="0"/>
              <a:t>,</a:t>
            </a:r>
            <a:r>
              <a:rPr lang="en-US" sz="1100" dirty="0" smtClean="0"/>
              <a:t> although </a:t>
            </a:r>
            <a:r>
              <a:rPr lang="en-US" sz="1100" dirty="0"/>
              <a:t>“portion” could reasonably be considered a generic placeholder, it </a:t>
            </a:r>
            <a:r>
              <a:rPr lang="en-US" sz="1100" dirty="0" smtClean="0"/>
              <a:t>does not meet </a:t>
            </a:r>
            <a:r>
              <a:rPr lang="en-US" sz="1100" dirty="0"/>
              <a:t>prongs 2 and 3 because it is not modified by a function and “body” is a structural term in the art.</a:t>
            </a:r>
          </a:p>
        </p:txBody>
      </p:sp>
      <p:sp>
        <p:nvSpPr>
          <p:cNvPr id="5" name="Slide Number Placeholder 4"/>
          <p:cNvSpPr>
            <a:spLocks noGrp="1"/>
          </p:cNvSpPr>
          <p:nvPr>
            <p:ph type="sldNum" sz="quarter" idx="12"/>
          </p:nvPr>
        </p:nvSpPr>
        <p:spPr/>
        <p:txBody>
          <a:bodyPr/>
          <a:lstStyle/>
          <a:p>
            <a:fld id="{92DA454B-C859-4892-B9FA-68B588C9F547}" type="slidenum">
              <a:rPr lang="en-US" smtClean="0"/>
              <a:t>53</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fontScale="85000" lnSpcReduction="20000"/>
          </a:bodyPr>
          <a:lstStyle/>
          <a:p>
            <a:pPr marL="0" indent="0">
              <a:buNone/>
            </a:pPr>
            <a:r>
              <a:rPr lang="en-US" dirty="0"/>
              <a:t>1. A molded container </a:t>
            </a:r>
            <a:r>
              <a:rPr lang="en-US" dirty="0" smtClean="0"/>
              <a:t>for encasing an automated external defibrillator (AED) comprising: </a:t>
            </a:r>
            <a:endParaRPr lang="en-US" dirty="0"/>
          </a:p>
          <a:p>
            <a:pPr marL="0" indent="0">
              <a:buNone/>
            </a:pPr>
            <a:endParaRPr lang="en-US" dirty="0"/>
          </a:p>
          <a:p>
            <a:pPr marL="0" indent="0">
              <a:buNone/>
            </a:pPr>
            <a:r>
              <a:rPr lang="en-US" dirty="0"/>
              <a:t>   a) a body portion; </a:t>
            </a:r>
          </a:p>
          <a:p>
            <a:pPr marL="0" indent="0">
              <a:buNone/>
            </a:pPr>
            <a:endParaRPr lang="en-US" dirty="0"/>
          </a:p>
          <a:p>
            <a:pPr marL="0" indent="0">
              <a:buNone/>
            </a:pPr>
            <a:r>
              <a:rPr lang="en-US" dirty="0"/>
              <a:t>   b) a cover; and</a:t>
            </a:r>
          </a:p>
          <a:p>
            <a:pPr marL="0" indent="0">
              <a:buNone/>
            </a:pPr>
            <a:endParaRPr lang="en-US" dirty="0"/>
          </a:p>
          <a:p>
            <a:pPr marL="0" indent="0">
              <a:buNone/>
            </a:pPr>
            <a:r>
              <a:rPr lang="en-US" dirty="0"/>
              <a:t>   c) a hinge joining the body portion and cover, said hinge having  </a:t>
            </a:r>
          </a:p>
          <a:p>
            <a:pPr marL="0" indent="0">
              <a:buNone/>
            </a:pPr>
            <a:endParaRPr lang="en-US" dirty="0"/>
          </a:p>
          <a:p>
            <a:pPr marL="341313" lvl="1" indent="0">
              <a:buNone/>
            </a:pPr>
            <a:r>
              <a:rPr lang="en-US" sz="2000" dirty="0"/>
              <a:t>   i) an elongated rib disposed along </a:t>
            </a:r>
            <a:r>
              <a:rPr lang="en-US" sz="2000" dirty="0" smtClean="0"/>
              <a:t>the hinge, and </a:t>
            </a:r>
            <a:endParaRPr lang="en-US" sz="2000" dirty="0"/>
          </a:p>
          <a:p>
            <a:pPr marL="341313" lvl="1" indent="0">
              <a:buNone/>
            </a:pPr>
            <a:endParaRPr lang="en-US" sz="2000" dirty="0"/>
          </a:p>
          <a:p>
            <a:pPr marL="341313" lvl="1" indent="0">
              <a:buNone/>
            </a:pPr>
            <a:r>
              <a:rPr lang="en-US" sz="2000" dirty="0"/>
              <a:t>   ii) a member for initiating severing, disposed at an end of the rib.</a:t>
            </a:r>
          </a:p>
        </p:txBody>
      </p:sp>
    </p:spTree>
    <p:extLst>
      <p:ext uri="{BB962C8B-B14F-4D97-AF65-F5344CB8AC3E}">
        <p14:creationId xmlns:p14="http://schemas.microsoft.com/office/powerpoint/2010/main" val="1109138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Questions</a:t>
            </a:r>
            <a:endParaRPr lang="en-US" dirty="0"/>
          </a:p>
        </p:txBody>
      </p:sp>
      <p:sp>
        <p:nvSpPr>
          <p:cNvPr id="4" name="Content Placeholder 3"/>
          <p:cNvSpPr>
            <a:spLocks noGrp="1"/>
          </p:cNvSpPr>
          <p:nvPr>
            <p:ph sz="half" idx="2"/>
          </p:nvPr>
        </p:nvSpPr>
        <p:spPr>
          <a:xfrm>
            <a:off x="4648201" y="1084206"/>
            <a:ext cx="4038600" cy="4345805"/>
          </a:xfrm>
        </p:spPr>
        <p:txBody>
          <a:bodyPr>
            <a:spAutoFit/>
          </a:bodyPr>
          <a:lstStyle/>
          <a:p>
            <a:pPr marL="0" indent="0">
              <a:buNone/>
            </a:pPr>
            <a:r>
              <a:rPr lang="en-US" sz="1400" dirty="0" smtClean="0"/>
              <a:t>Q4</a:t>
            </a:r>
            <a:r>
              <a:rPr lang="en-US" sz="1400" dirty="0"/>
              <a:t>. </a:t>
            </a:r>
            <a:r>
              <a:rPr lang="en-US" sz="1400" dirty="0" smtClean="0"/>
              <a:t>How </a:t>
            </a:r>
            <a:r>
              <a:rPr lang="en-US" sz="1400" dirty="0"/>
              <a:t>does “capable of rotating at least 180 degrees” positively limit the claimed hinge, if at </a:t>
            </a:r>
            <a:r>
              <a:rPr lang="en-US" sz="1400" dirty="0" smtClean="0"/>
              <a:t>all, in claim 2? </a:t>
            </a:r>
          </a:p>
          <a:p>
            <a:pPr marL="0" lvl="1" indent="0">
              <a:buNone/>
            </a:pPr>
            <a:r>
              <a:rPr lang="en-US" sz="1200" dirty="0" smtClean="0"/>
              <a:t>	The </a:t>
            </a:r>
            <a:r>
              <a:rPr lang="en-US" sz="1200" dirty="0"/>
              <a:t>hinge must be </a:t>
            </a:r>
            <a:r>
              <a:rPr lang="en-US" sz="1200" dirty="0" smtClean="0"/>
              <a:t>able to rotate </a:t>
            </a:r>
            <a:r>
              <a:rPr lang="en-US" sz="1200" dirty="0"/>
              <a:t>at least 180 degrees. However, no specific structure for realizing rotation has been specified or would be </a:t>
            </a:r>
            <a:r>
              <a:rPr lang="en-US" sz="1200" dirty="0" smtClean="0"/>
              <a:t>required. Designs </a:t>
            </a:r>
            <a:r>
              <a:rPr lang="en-US" sz="1200" dirty="0"/>
              <a:t>that would permit rotation as understood by those in the art would be covered. </a:t>
            </a:r>
            <a:endParaRPr lang="en-US" sz="1200" dirty="0" smtClean="0"/>
          </a:p>
          <a:p>
            <a:pPr marL="0" lvl="1" indent="0">
              <a:buNone/>
            </a:pPr>
            <a:endParaRPr lang="en-US" sz="1400" dirty="0"/>
          </a:p>
          <a:p>
            <a:pPr marL="0" indent="0">
              <a:buNone/>
            </a:pPr>
            <a:r>
              <a:rPr lang="en-US" sz="1400" dirty="0" smtClean="0"/>
              <a:t>Q4a. Would </a:t>
            </a:r>
            <a:r>
              <a:rPr lang="en-US" sz="1400" dirty="0"/>
              <a:t>your interpretation of this limitation be different if “capable of rotating” was replaced by “configured to rotate”? </a:t>
            </a:r>
            <a:endParaRPr lang="en-US" sz="1400" dirty="0" smtClean="0"/>
          </a:p>
          <a:p>
            <a:pPr marL="0" lvl="1" indent="0">
              <a:buNone/>
            </a:pPr>
            <a:r>
              <a:rPr lang="en-US" sz="1200" dirty="0" smtClean="0"/>
              <a:t>	No</a:t>
            </a:r>
            <a:r>
              <a:rPr lang="en-US" sz="1200" dirty="0"/>
              <a:t>, </a:t>
            </a:r>
            <a:r>
              <a:rPr lang="en-US" sz="1200" dirty="0" smtClean="0"/>
              <a:t>in this instance, “configured to” would have the same effect as “capable of” in that the </a:t>
            </a:r>
            <a:r>
              <a:rPr lang="en-US" sz="1200" dirty="0"/>
              <a:t>hinge </a:t>
            </a:r>
            <a:r>
              <a:rPr lang="en-US" sz="1200" dirty="0" smtClean="0"/>
              <a:t>must be able to rotate </a:t>
            </a:r>
            <a:r>
              <a:rPr lang="en-US" sz="1200" dirty="0"/>
              <a:t>at least 180 degrees. </a:t>
            </a:r>
            <a:endParaRPr lang="en-US" sz="1200" dirty="0" smtClean="0"/>
          </a:p>
          <a:p>
            <a:pPr marL="0" indent="0">
              <a:buNone/>
            </a:pPr>
            <a:endParaRPr lang="en-US" sz="1400" dirty="0"/>
          </a:p>
          <a:p>
            <a:pPr marL="0" indent="0">
              <a:buNone/>
            </a:pPr>
            <a:r>
              <a:rPr lang="en-US" sz="1400" dirty="0" smtClean="0"/>
              <a:t>Q4b</a:t>
            </a:r>
            <a:r>
              <a:rPr lang="en-US" sz="1400" dirty="0"/>
              <a:t>. </a:t>
            </a:r>
            <a:r>
              <a:rPr lang="en-US" sz="1400" dirty="0" smtClean="0"/>
              <a:t>What about “adapted </a:t>
            </a:r>
            <a:r>
              <a:rPr lang="en-US" sz="1400" dirty="0"/>
              <a:t>to rotate”? </a:t>
            </a:r>
            <a:endParaRPr lang="en-US" sz="1400" dirty="0" smtClean="0"/>
          </a:p>
          <a:p>
            <a:pPr marL="0" lvl="1" indent="0">
              <a:buNone/>
            </a:pPr>
            <a:r>
              <a:rPr lang="en-US" sz="1200" dirty="0" smtClean="0"/>
              <a:t>	No</a:t>
            </a:r>
            <a:r>
              <a:rPr lang="en-US" sz="1200" dirty="0"/>
              <a:t>, in this instance, </a:t>
            </a:r>
            <a:r>
              <a:rPr lang="en-US" sz="1200" dirty="0" smtClean="0"/>
              <a:t>“adapted to</a:t>
            </a:r>
            <a:r>
              <a:rPr lang="en-US" sz="1200" dirty="0"/>
              <a:t>” would have the same effect as “capable of” in that the hinge must be able to rotate at least 180 degrees. </a:t>
            </a:r>
            <a:r>
              <a:rPr lang="en-US" sz="1200" dirty="0" smtClean="0"/>
              <a:t> </a:t>
            </a:r>
            <a:endParaRPr lang="en-US" sz="1200" dirty="0"/>
          </a:p>
        </p:txBody>
      </p:sp>
      <p:sp>
        <p:nvSpPr>
          <p:cNvPr id="5" name="Slide Number Placeholder 4"/>
          <p:cNvSpPr>
            <a:spLocks noGrp="1"/>
          </p:cNvSpPr>
          <p:nvPr>
            <p:ph type="sldNum" sz="quarter" idx="12"/>
          </p:nvPr>
        </p:nvSpPr>
        <p:spPr/>
        <p:txBody>
          <a:bodyPr/>
          <a:lstStyle/>
          <a:p>
            <a:fld id="{92DA454B-C859-4892-B9FA-68B588C9F547}" type="slidenum">
              <a:rPr lang="en-US" smtClean="0"/>
              <a:t>54</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Autofit/>
          </a:bodyPr>
          <a:lstStyle/>
          <a:p>
            <a:pPr marL="0" indent="0">
              <a:buNone/>
            </a:pPr>
            <a:r>
              <a:rPr lang="en-US" sz="1200" dirty="0"/>
              <a:t>1. A molded container </a:t>
            </a:r>
            <a:r>
              <a:rPr lang="en-US" sz="1200" dirty="0" smtClean="0"/>
              <a:t>for encasing an automated external defibrillator (AED) comprising: </a:t>
            </a:r>
            <a:endParaRPr lang="en-US" sz="1200" dirty="0"/>
          </a:p>
          <a:p>
            <a:pPr marL="0" indent="0">
              <a:buNone/>
            </a:pPr>
            <a:endParaRPr lang="en-US" sz="1200" dirty="0"/>
          </a:p>
          <a:p>
            <a:pPr marL="0" indent="0">
              <a:buNone/>
            </a:pPr>
            <a:r>
              <a:rPr lang="en-US" sz="1200" dirty="0"/>
              <a:t>   a) a body portion; </a:t>
            </a:r>
          </a:p>
          <a:p>
            <a:pPr marL="0" indent="0">
              <a:buNone/>
            </a:pPr>
            <a:endParaRPr lang="en-US" sz="1200" dirty="0"/>
          </a:p>
          <a:p>
            <a:pPr marL="0" indent="0">
              <a:buNone/>
            </a:pPr>
            <a:r>
              <a:rPr lang="en-US" sz="1200" dirty="0"/>
              <a:t>   b) a cover; and</a:t>
            </a:r>
          </a:p>
          <a:p>
            <a:pPr marL="0" indent="0">
              <a:buNone/>
            </a:pPr>
            <a:endParaRPr lang="en-US" sz="1200" dirty="0"/>
          </a:p>
          <a:p>
            <a:pPr marL="0" indent="0">
              <a:buNone/>
            </a:pPr>
            <a:r>
              <a:rPr lang="en-US" sz="1200" dirty="0"/>
              <a:t>   c) a hinge joining the body portion and cover, said hinge having  </a:t>
            </a:r>
          </a:p>
          <a:p>
            <a:pPr marL="0" indent="0">
              <a:buNone/>
            </a:pPr>
            <a:endParaRPr lang="en-US" sz="1200" dirty="0"/>
          </a:p>
          <a:p>
            <a:pPr marL="341313" lvl="1" indent="0">
              <a:buNone/>
            </a:pPr>
            <a:r>
              <a:rPr lang="en-US" sz="1200" dirty="0"/>
              <a:t>   i) an elongated rib disposed along </a:t>
            </a:r>
            <a:r>
              <a:rPr lang="en-US" sz="1200" dirty="0" smtClean="0"/>
              <a:t>the hinge, and </a:t>
            </a:r>
            <a:endParaRPr lang="en-US" sz="1200" dirty="0"/>
          </a:p>
          <a:p>
            <a:pPr marL="341313" lvl="1" indent="0">
              <a:buNone/>
            </a:pPr>
            <a:endParaRPr lang="en-US" sz="1200" dirty="0"/>
          </a:p>
          <a:p>
            <a:pPr marL="341313" lvl="1" indent="0">
              <a:buNone/>
            </a:pPr>
            <a:r>
              <a:rPr lang="en-US" sz="1200" dirty="0"/>
              <a:t>   ii) a member for initiating severing, disposed at an end of the rib.</a:t>
            </a:r>
          </a:p>
          <a:p>
            <a:pPr marL="341313" lvl="1" indent="0">
              <a:buNone/>
            </a:pPr>
            <a:endParaRPr lang="en-US" sz="1100" dirty="0" smtClean="0"/>
          </a:p>
          <a:p>
            <a:pPr marL="0" indent="0">
              <a:buNone/>
            </a:pPr>
            <a:r>
              <a:rPr lang="en-US" sz="1200" dirty="0" smtClean="0"/>
              <a:t>2. The container of claim 1, wherein the hinge is capable of rotating at least 180 degrees.</a:t>
            </a:r>
          </a:p>
          <a:p>
            <a:pPr marL="0" indent="0">
              <a:buNone/>
            </a:pPr>
            <a:endParaRPr lang="en-US" sz="1200" dirty="0" smtClean="0"/>
          </a:p>
          <a:p>
            <a:pPr marL="0" indent="0">
              <a:buNone/>
            </a:pPr>
            <a:endParaRPr lang="en-US" sz="1200" dirty="0"/>
          </a:p>
        </p:txBody>
      </p:sp>
    </p:spTree>
    <p:extLst>
      <p:ext uri="{BB962C8B-B14F-4D97-AF65-F5344CB8AC3E}">
        <p14:creationId xmlns:p14="http://schemas.microsoft.com/office/powerpoint/2010/main" val="1035373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Questions</a:t>
            </a:r>
            <a:endParaRPr lang="en-US" dirty="0"/>
          </a:p>
        </p:txBody>
      </p:sp>
      <p:sp>
        <p:nvSpPr>
          <p:cNvPr id="4" name="Content Placeholder 3"/>
          <p:cNvSpPr>
            <a:spLocks noGrp="1"/>
          </p:cNvSpPr>
          <p:nvPr>
            <p:ph sz="half" idx="2"/>
          </p:nvPr>
        </p:nvSpPr>
        <p:spPr>
          <a:xfrm>
            <a:off x="4648201" y="1084206"/>
            <a:ext cx="4038600" cy="1825115"/>
          </a:xfrm>
        </p:spPr>
        <p:txBody>
          <a:bodyPr>
            <a:spAutoFit/>
          </a:bodyPr>
          <a:lstStyle/>
          <a:p>
            <a:pPr marL="0" indent="0">
              <a:buNone/>
            </a:pPr>
            <a:r>
              <a:rPr lang="en-US" sz="1500" dirty="0" smtClean="0"/>
              <a:t>Q5</a:t>
            </a:r>
            <a:r>
              <a:rPr lang="en-US" sz="1500" dirty="0"/>
              <a:t>. In claim 3, how does “whereby…during storage and transport” limit the structure of the claimed container, if at all? </a:t>
            </a:r>
            <a:endParaRPr lang="en-US" sz="1500" dirty="0" smtClean="0"/>
          </a:p>
          <a:p>
            <a:pPr marL="0" indent="0">
              <a:buNone/>
            </a:pPr>
            <a:r>
              <a:rPr lang="en-US" sz="1300" dirty="0" smtClean="0"/>
              <a:t>	The </a:t>
            </a:r>
            <a:r>
              <a:rPr lang="en-US" sz="1300" dirty="0"/>
              <a:t>claimed function of cushioning is a result of the container having a double walled structure. If a prior art reference teaches the claimed structure, then it would be reasonable to assert that it meets the claimed function. </a:t>
            </a:r>
            <a:endParaRPr lang="en-US" sz="1100" dirty="0"/>
          </a:p>
        </p:txBody>
      </p:sp>
      <p:sp>
        <p:nvSpPr>
          <p:cNvPr id="5" name="Slide Number Placeholder 4"/>
          <p:cNvSpPr>
            <a:spLocks noGrp="1"/>
          </p:cNvSpPr>
          <p:nvPr>
            <p:ph type="sldNum" sz="quarter" idx="12"/>
          </p:nvPr>
        </p:nvSpPr>
        <p:spPr/>
        <p:txBody>
          <a:bodyPr/>
          <a:lstStyle/>
          <a:p>
            <a:fld id="{92DA454B-C859-4892-B9FA-68B588C9F547}" type="slidenum">
              <a:rPr lang="en-US" smtClean="0"/>
              <a:t>55</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fontScale="62500" lnSpcReduction="20000"/>
          </a:bodyPr>
          <a:lstStyle/>
          <a:p>
            <a:pPr marL="0" indent="0">
              <a:buNone/>
            </a:pPr>
            <a:r>
              <a:rPr lang="en-US" dirty="0"/>
              <a:t>1. A molded container </a:t>
            </a:r>
            <a:r>
              <a:rPr lang="en-US" dirty="0" smtClean="0"/>
              <a:t>for encasing an automated external defibrillator (AED) comprising: </a:t>
            </a:r>
            <a:endParaRPr lang="en-US" dirty="0"/>
          </a:p>
          <a:p>
            <a:pPr marL="0" indent="0">
              <a:buNone/>
            </a:pPr>
            <a:endParaRPr lang="en-US" dirty="0"/>
          </a:p>
          <a:p>
            <a:pPr marL="0" indent="0">
              <a:buNone/>
            </a:pPr>
            <a:r>
              <a:rPr lang="en-US" dirty="0"/>
              <a:t>   a) a body portion; </a:t>
            </a:r>
          </a:p>
          <a:p>
            <a:pPr marL="0" indent="0">
              <a:buNone/>
            </a:pPr>
            <a:endParaRPr lang="en-US" dirty="0"/>
          </a:p>
          <a:p>
            <a:pPr marL="0" indent="0">
              <a:buNone/>
            </a:pPr>
            <a:r>
              <a:rPr lang="en-US" dirty="0"/>
              <a:t>   b) a cover; and</a:t>
            </a:r>
          </a:p>
          <a:p>
            <a:pPr marL="0" indent="0">
              <a:buNone/>
            </a:pPr>
            <a:endParaRPr lang="en-US" dirty="0"/>
          </a:p>
          <a:p>
            <a:pPr marL="0" indent="0">
              <a:buNone/>
            </a:pPr>
            <a:r>
              <a:rPr lang="en-US" dirty="0"/>
              <a:t>   c) a hinge joining the body portion and cover, said hinge having  </a:t>
            </a:r>
          </a:p>
          <a:p>
            <a:pPr marL="0" indent="0">
              <a:buNone/>
            </a:pPr>
            <a:endParaRPr lang="en-US" dirty="0"/>
          </a:p>
          <a:p>
            <a:pPr marL="341313" lvl="1" indent="0">
              <a:buNone/>
            </a:pPr>
            <a:r>
              <a:rPr lang="en-US" sz="2000" dirty="0"/>
              <a:t>   i) an elongated rib disposed along </a:t>
            </a:r>
            <a:r>
              <a:rPr lang="en-US" sz="2000" dirty="0" smtClean="0"/>
              <a:t>the hinge, and </a:t>
            </a:r>
            <a:endParaRPr lang="en-US" sz="2000" dirty="0"/>
          </a:p>
          <a:p>
            <a:pPr marL="341313" lvl="1" indent="0">
              <a:buNone/>
            </a:pPr>
            <a:endParaRPr lang="en-US" sz="2000" dirty="0"/>
          </a:p>
          <a:p>
            <a:pPr marL="341313" lvl="1" indent="0">
              <a:buNone/>
            </a:pPr>
            <a:r>
              <a:rPr lang="en-US" sz="2000" dirty="0"/>
              <a:t>   ii) a member for initiating severing, disposed at an end of the rib.</a:t>
            </a:r>
          </a:p>
          <a:p>
            <a:pPr marL="341313" lvl="1" indent="0">
              <a:buNone/>
            </a:pPr>
            <a:endParaRPr lang="en-US" dirty="0"/>
          </a:p>
          <a:p>
            <a:pPr marL="0" indent="0">
              <a:buNone/>
            </a:pPr>
            <a:r>
              <a:rPr lang="en-US" dirty="0"/>
              <a:t>3. The container of claim 1, wherein the container is a double walled blow molded container whereby the container cushions the </a:t>
            </a:r>
            <a:r>
              <a:rPr lang="en-US" dirty="0" smtClean="0"/>
              <a:t>AED from </a:t>
            </a:r>
            <a:r>
              <a:rPr lang="en-US" dirty="0"/>
              <a:t>shock and abuse during storage and transport</a:t>
            </a:r>
            <a:r>
              <a:rPr lang="en-US" dirty="0" smtClean="0"/>
              <a:t>.</a:t>
            </a:r>
            <a:endParaRPr lang="en-US" dirty="0"/>
          </a:p>
        </p:txBody>
      </p:sp>
    </p:spTree>
    <p:extLst>
      <p:ext uri="{BB962C8B-B14F-4D97-AF65-F5344CB8AC3E}">
        <p14:creationId xmlns:p14="http://schemas.microsoft.com/office/powerpoint/2010/main" val="1589869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molded container: Questions</a:t>
            </a:r>
            <a:endParaRPr lang="en-US" dirty="0"/>
          </a:p>
        </p:txBody>
      </p:sp>
      <p:sp>
        <p:nvSpPr>
          <p:cNvPr id="4" name="Content Placeholder 3"/>
          <p:cNvSpPr>
            <a:spLocks noGrp="1"/>
          </p:cNvSpPr>
          <p:nvPr>
            <p:ph sz="half" idx="2"/>
          </p:nvPr>
        </p:nvSpPr>
        <p:spPr>
          <a:xfrm>
            <a:off x="4648201" y="1084207"/>
            <a:ext cx="4038600" cy="4213282"/>
          </a:xfrm>
        </p:spPr>
        <p:txBody>
          <a:bodyPr>
            <a:noAutofit/>
          </a:bodyPr>
          <a:lstStyle/>
          <a:p>
            <a:pPr marL="0" indent="0">
              <a:buNone/>
            </a:pPr>
            <a:r>
              <a:rPr lang="en-US" sz="1400" dirty="0" smtClean="0"/>
              <a:t>Q6</a:t>
            </a:r>
            <a:r>
              <a:rPr lang="en-US" sz="1400" dirty="0"/>
              <a:t>. In claim 4, should “the member” in this claim be interpreted differently from the member for initiating severing in claim 1? </a:t>
            </a:r>
            <a:endParaRPr lang="en-US" sz="1400" dirty="0" smtClean="0"/>
          </a:p>
          <a:p>
            <a:pPr marL="0" indent="0">
              <a:buNone/>
            </a:pPr>
            <a:r>
              <a:rPr lang="en-US" sz="1050" dirty="0" smtClean="0"/>
              <a:t>	The </a:t>
            </a:r>
            <a:r>
              <a:rPr lang="en-US" sz="1050" dirty="0"/>
              <a:t>member in claim 4 has been narrowed and no longer invokes </a:t>
            </a:r>
            <a:r>
              <a:rPr lang="en-US" sz="1050" dirty="0" smtClean="0"/>
              <a:t>§112(f</a:t>
            </a:r>
            <a:r>
              <a:rPr lang="en-US" sz="1050" dirty="0"/>
              <a:t>) because the T-shaped tab adds structure that performs the function of initiating severing (it no longer meets the 3rd prong of the </a:t>
            </a:r>
            <a:r>
              <a:rPr lang="en-US" sz="1050" dirty="0" smtClean="0"/>
              <a:t>§112(f</a:t>
            </a:r>
            <a:r>
              <a:rPr lang="en-US" sz="1050" dirty="0"/>
              <a:t>) analysis). Therefore, the BRI is no longer the corresponding structure disclosed in the specification and equivalents thereof. The BRI is now limited to a T-shaped tab</a:t>
            </a:r>
            <a:r>
              <a:rPr lang="en-US" sz="1050" dirty="0" smtClean="0"/>
              <a:t>.</a:t>
            </a:r>
          </a:p>
          <a:p>
            <a:pPr marL="0" indent="0">
              <a:buNone/>
            </a:pPr>
            <a:endParaRPr lang="en-US" sz="1100" dirty="0"/>
          </a:p>
          <a:p>
            <a:pPr marL="0" lvl="1" indent="0">
              <a:buNone/>
            </a:pPr>
            <a:r>
              <a:rPr lang="en-US" sz="1600" dirty="0" smtClean="0"/>
              <a:t>Q7</a:t>
            </a:r>
            <a:r>
              <a:rPr lang="en-US" sz="1600" dirty="0"/>
              <a:t>. </a:t>
            </a:r>
            <a:r>
              <a:rPr lang="en-US" sz="1400" dirty="0" smtClean="0"/>
              <a:t>Does the prior art need to expressly teach an AED for claim 1? </a:t>
            </a:r>
          </a:p>
          <a:p>
            <a:pPr marL="0" lvl="1" indent="0">
              <a:buNone/>
            </a:pPr>
            <a:r>
              <a:rPr lang="en-US" sz="1050" dirty="0" smtClean="0"/>
              <a:t>	No, the recited AED only limits the scope of the claim to the extent </a:t>
            </a:r>
            <a:r>
              <a:rPr lang="en-US" sz="1050" dirty="0"/>
              <a:t>that </a:t>
            </a:r>
            <a:r>
              <a:rPr lang="en-US" sz="1050" dirty="0" smtClean="0"/>
              <a:t>the prior art </a:t>
            </a:r>
            <a:r>
              <a:rPr lang="en-US" sz="1050" dirty="0"/>
              <a:t>must be of a size that would </a:t>
            </a:r>
            <a:r>
              <a:rPr lang="en-US" sz="1050" dirty="0" smtClean="0"/>
              <a:t>be capable of encasing </a:t>
            </a:r>
            <a:r>
              <a:rPr lang="en-US" sz="1050" dirty="0"/>
              <a:t>an object that is comparable in size to an </a:t>
            </a:r>
            <a:r>
              <a:rPr lang="en-US" sz="1050" dirty="0" smtClean="0"/>
              <a:t>AED, </a:t>
            </a:r>
            <a:r>
              <a:rPr lang="en-US" sz="1050" dirty="0"/>
              <a:t>as would be understood in this </a:t>
            </a:r>
            <a:r>
              <a:rPr lang="en-US" sz="1050" dirty="0" smtClean="0"/>
              <a:t>art. While claims are read in light of the specification, limitations from the specification should not be imported into the claims. However</a:t>
            </a:r>
            <a:r>
              <a:rPr lang="en-US" sz="1050" dirty="0"/>
              <a:t>, it would be a best practice to search the disclosed invention to find the best available prior art. </a:t>
            </a:r>
            <a:endParaRPr lang="en-US" sz="1050" dirty="0" smtClean="0"/>
          </a:p>
        </p:txBody>
      </p:sp>
      <p:sp>
        <p:nvSpPr>
          <p:cNvPr id="5" name="Slide Number Placeholder 4"/>
          <p:cNvSpPr>
            <a:spLocks noGrp="1"/>
          </p:cNvSpPr>
          <p:nvPr>
            <p:ph type="sldNum" sz="quarter" idx="12"/>
          </p:nvPr>
        </p:nvSpPr>
        <p:spPr/>
        <p:txBody>
          <a:bodyPr/>
          <a:lstStyle/>
          <a:p>
            <a:fld id="{92DA454B-C859-4892-B9FA-68B588C9F547}" type="slidenum">
              <a:rPr lang="en-US" smtClean="0"/>
              <a:t>56</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dirty="0"/>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fontScale="70000" lnSpcReduction="20000"/>
          </a:bodyPr>
          <a:lstStyle/>
          <a:p>
            <a:pPr marL="0" indent="0">
              <a:buNone/>
            </a:pPr>
            <a:r>
              <a:rPr lang="en-US" dirty="0"/>
              <a:t>1. A molded container </a:t>
            </a:r>
            <a:r>
              <a:rPr lang="en-US" dirty="0" smtClean="0"/>
              <a:t>for encasing an automated external defibrillator (AED) comprising: </a:t>
            </a:r>
            <a:endParaRPr lang="en-US" dirty="0"/>
          </a:p>
          <a:p>
            <a:pPr marL="0" indent="0">
              <a:buNone/>
            </a:pPr>
            <a:endParaRPr lang="en-US" dirty="0"/>
          </a:p>
          <a:p>
            <a:pPr marL="0" indent="0">
              <a:buNone/>
            </a:pPr>
            <a:r>
              <a:rPr lang="en-US" dirty="0"/>
              <a:t>   a) a body portion; </a:t>
            </a:r>
          </a:p>
          <a:p>
            <a:pPr marL="0" indent="0">
              <a:buNone/>
            </a:pPr>
            <a:endParaRPr lang="en-US" dirty="0"/>
          </a:p>
          <a:p>
            <a:pPr marL="0" indent="0">
              <a:buNone/>
            </a:pPr>
            <a:r>
              <a:rPr lang="en-US" dirty="0"/>
              <a:t>   b) a cover; and</a:t>
            </a:r>
          </a:p>
          <a:p>
            <a:pPr marL="0" indent="0">
              <a:buNone/>
            </a:pPr>
            <a:endParaRPr lang="en-US" dirty="0"/>
          </a:p>
          <a:p>
            <a:pPr marL="0" indent="0">
              <a:buNone/>
            </a:pPr>
            <a:r>
              <a:rPr lang="en-US" dirty="0"/>
              <a:t>   c) a hinge joining the body portion and cover, said hinge having  </a:t>
            </a:r>
          </a:p>
          <a:p>
            <a:pPr marL="0" indent="0">
              <a:buNone/>
            </a:pPr>
            <a:endParaRPr lang="en-US" dirty="0"/>
          </a:p>
          <a:p>
            <a:pPr marL="341313" lvl="1" indent="0">
              <a:buNone/>
            </a:pPr>
            <a:r>
              <a:rPr lang="en-US" sz="2000" dirty="0"/>
              <a:t>   i) an elongated rib disposed along </a:t>
            </a:r>
            <a:r>
              <a:rPr lang="en-US" sz="2000" dirty="0" smtClean="0"/>
              <a:t>the hinge, and </a:t>
            </a:r>
            <a:endParaRPr lang="en-US" sz="2000" dirty="0"/>
          </a:p>
          <a:p>
            <a:pPr marL="341313" lvl="1" indent="0">
              <a:buNone/>
            </a:pPr>
            <a:endParaRPr lang="en-US" sz="2000" dirty="0"/>
          </a:p>
          <a:p>
            <a:pPr marL="341313" lvl="1" indent="0">
              <a:buNone/>
            </a:pPr>
            <a:r>
              <a:rPr lang="en-US" sz="2000" dirty="0"/>
              <a:t>   ii) a member for initiating severing, disposed at an end of the rib.</a:t>
            </a:r>
          </a:p>
          <a:p>
            <a:pPr marL="341313" lvl="1" indent="0">
              <a:buNone/>
            </a:pPr>
            <a:endParaRPr lang="en-US" dirty="0"/>
          </a:p>
          <a:p>
            <a:pPr marL="0" indent="0">
              <a:buNone/>
            </a:pPr>
            <a:r>
              <a:rPr lang="en-US" dirty="0"/>
              <a:t>4. The container of claim 1, wherein the member for initiating severing is a T-shaped tab disposed at the end of the rib</a:t>
            </a:r>
            <a:r>
              <a:rPr lang="en-US" dirty="0" smtClean="0"/>
              <a:t>.</a:t>
            </a:r>
            <a:endParaRPr lang="en-US" dirty="0"/>
          </a:p>
        </p:txBody>
      </p:sp>
    </p:spTree>
    <p:extLst>
      <p:ext uri="{BB962C8B-B14F-4D97-AF65-F5344CB8AC3E}">
        <p14:creationId xmlns:p14="http://schemas.microsoft.com/office/powerpoint/2010/main" val="33059842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treatment: Specification</a:t>
            </a:r>
            <a:endParaRPr lang="en-US" dirty="0"/>
          </a:p>
        </p:txBody>
      </p:sp>
      <p:sp>
        <p:nvSpPr>
          <p:cNvPr id="3" name="Content Placeholder 2"/>
          <p:cNvSpPr>
            <a:spLocks noGrp="1"/>
          </p:cNvSpPr>
          <p:nvPr>
            <p:ph sz="half" idx="1"/>
          </p:nvPr>
        </p:nvSpPr>
        <p:spPr/>
        <p:txBody>
          <a:bodyPr>
            <a:noAutofit/>
          </a:bodyPr>
          <a:lstStyle/>
          <a:p>
            <a:pPr marL="0" indent="0">
              <a:buNone/>
            </a:pPr>
            <a:r>
              <a:rPr lang="en-US" sz="1200" dirty="0"/>
              <a:t>(1) Prostaglandin analogs are well known for reducing ocular hypertension, or sustained pressure increase in the eye, in the field of glaucoma treatment. One problem with conventional prostaglandin analogs is that they first induce transient ocular hypertensive response (TOHR), short-term increase in pressure, and hyperemia, excessive blood in the vessels, before achieving the longer-term, intended hypotensive effect on the patient’s eye. </a:t>
            </a:r>
          </a:p>
          <a:p>
            <a:pPr marL="0" indent="0">
              <a:buNone/>
            </a:pPr>
            <a:endParaRPr lang="en-US" sz="1200" dirty="0"/>
          </a:p>
          <a:p>
            <a:pPr marL="0" indent="0">
              <a:buNone/>
            </a:pPr>
            <a:r>
              <a:rPr lang="en-US" sz="1200" dirty="0"/>
              <a:t>(2) The present invention relates to a method and composition for treating ocular hypertension, while minimizing side effects commonly associated with conventional prostaglandin analogs. </a:t>
            </a:r>
          </a:p>
          <a:p>
            <a:pPr marL="0" indent="0">
              <a:buNone/>
            </a:pPr>
            <a:endParaRPr lang="en-US" sz="1200" dirty="0"/>
          </a:p>
          <a:p>
            <a:pPr marL="0" indent="0">
              <a:buNone/>
            </a:pPr>
            <a:r>
              <a:rPr lang="en-US" sz="1200" dirty="0"/>
              <a:t>(3) The inventive ophthalmic composition includes compound A, a metabolite which has been shown to reduce ocular hypertension without inducing transient ocular hypertensive response or hyperemia. </a:t>
            </a:r>
          </a:p>
        </p:txBody>
      </p:sp>
      <p:sp>
        <p:nvSpPr>
          <p:cNvPr id="4" name="Content Placeholder 3"/>
          <p:cNvSpPr>
            <a:spLocks noGrp="1"/>
          </p:cNvSpPr>
          <p:nvPr>
            <p:ph sz="half" idx="2"/>
          </p:nvPr>
        </p:nvSpPr>
        <p:spPr/>
        <p:txBody>
          <a:bodyPr>
            <a:noAutofit/>
          </a:bodyPr>
          <a:lstStyle/>
          <a:p>
            <a:pPr marL="0" indent="0">
              <a:buNone/>
            </a:pPr>
            <a:r>
              <a:rPr lang="en-US" sz="1200" dirty="0"/>
              <a:t>(4) The inventive ophthalmic composition may be administered as a solid composition including tablets, preparations, granules, and the like. The preferred method of administering the inventive ophthalmic composition is topical application of a diluted solution directly to the eye. </a:t>
            </a:r>
          </a:p>
          <a:p>
            <a:pPr marL="0" indent="0">
              <a:buNone/>
            </a:pPr>
            <a:endParaRPr lang="en-US" sz="1200" dirty="0"/>
          </a:p>
          <a:p>
            <a:pPr marL="0" indent="0">
              <a:buNone/>
            </a:pPr>
            <a:r>
              <a:rPr lang="en-US" sz="1200" dirty="0"/>
              <a:t>(5) In the preferred method, the inventive ophthalmic composition further includes an aqueous diluent such as physiological saline or Ringer’s solution. Alternatively, a non-aqueous diluent may be used, such as propylene glycol or polyethylene glycol. The non-aqueous diluent may achieve improved results for patients also suffering from dry eye, </a:t>
            </a:r>
            <a:r>
              <a:rPr lang="en-US" sz="1200" dirty="0" smtClean="0"/>
              <a:t>due to </a:t>
            </a:r>
            <a:r>
              <a:rPr lang="en-US" sz="1200" dirty="0"/>
              <a:t>its effectiveness as an ocular lubricant. </a:t>
            </a:r>
          </a:p>
          <a:p>
            <a:pPr marL="0" indent="0">
              <a:buNone/>
            </a:pPr>
            <a:endParaRPr lang="en-US" sz="1200" dirty="0"/>
          </a:p>
          <a:p>
            <a:pPr marL="0" indent="0">
              <a:buNone/>
            </a:pPr>
            <a:r>
              <a:rPr lang="en-US" sz="1200" dirty="0"/>
              <a:t>(6) An effective amount of compound A requires a </a:t>
            </a:r>
            <a:r>
              <a:rPr lang="en-US" sz="1200" dirty="0" smtClean="0"/>
              <a:t>concentration </a:t>
            </a:r>
            <a:r>
              <a:rPr lang="en-US" sz="1200" dirty="0"/>
              <a:t>of 50-75 </a:t>
            </a:r>
            <a:r>
              <a:rPr lang="en-US" sz="1200" dirty="0" smtClean="0"/>
              <a:t>micrograms of compound A/mL of diluent, </a:t>
            </a:r>
            <a:r>
              <a:rPr lang="en-US" sz="1200" dirty="0"/>
              <a:t>preferably 60 </a:t>
            </a:r>
            <a:r>
              <a:rPr lang="en-US" sz="1200" dirty="0" smtClean="0"/>
              <a:t>micrograms of compound A/mL of diluent. </a:t>
            </a:r>
            <a:endParaRPr lang="en-US" sz="1200" dirty="0"/>
          </a:p>
          <a:p>
            <a:pPr marL="0" indent="0">
              <a:buNone/>
            </a:pPr>
            <a:endParaRPr lang="en-US" sz="1000" dirty="0"/>
          </a:p>
        </p:txBody>
      </p:sp>
      <p:sp>
        <p:nvSpPr>
          <p:cNvPr id="5" name="Slide Number Placeholder 4"/>
          <p:cNvSpPr>
            <a:spLocks noGrp="1"/>
          </p:cNvSpPr>
          <p:nvPr>
            <p:ph type="sldNum" sz="quarter" idx="12"/>
          </p:nvPr>
        </p:nvSpPr>
        <p:spPr/>
        <p:txBody>
          <a:bodyPr/>
          <a:lstStyle/>
          <a:p>
            <a:fld id="{92DA454B-C859-4892-B9FA-68B588C9F547}" type="slidenum">
              <a:rPr lang="en-US" smtClean="0"/>
              <a:t>57</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dirty="0"/>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22102305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treatment: Claims</a:t>
            </a:r>
            <a:endParaRPr lang="en-US"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1. </a:t>
            </a:r>
            <a:r>
              <a:rPr lang="en-US" dirty="0"/>
              <a:t>A method for treating glaucoma in a patient, comprising:</a:t>
            </a:r>
          </a:p>
          <a:p>
            <a:pPr marL="0" indent="0">
              <a:buNone/>
            </a:pPr>
            <a:r>
              <a:rPr lang="en-US" dirty="0" smtClean="0"/>
              <a:t>	administering </a:t>
            </a:r>
            <a:r>
              <a:rPr lang="en-US" dirty="0"/>
              <a:t>an effective amount of an ophthalmic composition of compound A to a patient in need thereof, thereby reducing ocular hypertension</a:t>
            </a:r>
            <a:r>
              <a:rPr lang="en-US" dirty="0" smtClean="0"/>
              <a:t>.</a:t>
            </a:r>
          </a:p>
          <a:p>
            <a:pPr marL="0" indent="0">
              <a:buNone/>
            </a:pPr>
            <a:endParaRPr lang="en-US" dirty="0"/>
          </a:p>
          <a:p>
            <a:pPr marL="0" indent="0">
              <a:buNone/>
            </a:pPr>
            <a:r>
              <a:rPr lang="en-US" dirty="0" smtClean="0"/>
              <a:t>2. </a:t>
            </a:r>
            <a:r>
              <a:rPr lang="en-US" dirty="0"/>
              <a:t>The method of claim 1, wherein administering the ophthalmic composition includes applying the composition topically to the patient’s eye, whereby the ophthalmic composition does not induce a transient ocular hypertensive response (TOHR).</a:t>
            </a:r>
          </a:p>
          <a:p>
            <a:pPr marL="0" indent="0">
              <a:buNone/>
            </a:pPr>
            <a:endParaRPr lang="en-US" dirty="0" smtClean="0"/>
          </a:p>
          <a:p>
            <a:pPr marL="0" indent="0">
              <a:buNone/>
            </a:pPr>
            <a:endParaRPr lang="en-US" dirty="0"/>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3. </a:t>
            </a:r>
            <a:r>
              <a:rPr lang="en-US" dirty="0"/>
              <a:t>An ophthalmic composition for treating glaucoma, comprising:</a:t>
            </a:r>
          </a:p>
          <a:p>
            <a:pPr marL="0" indent="0">
              <a:buNone/>
            </a:pPr>
            <a:r>
              <a:rPr lang="en-US" dirty="0" smtClean="0"/>
              <a:t>	compound </a:t>
            </a:r>
            <a:r>
              <a:rPr lang="en-US" dirty="0"/>
              <a:t>A; and </a:t>
            </a:r>
          </a:p>
          <a:p>
            <a:pPr marL="0" indent="0">
              <a:buNone/>
            </a:pPr>
            <a:r>
              <a:rPr lang="en-US" dirty="0" smtClean="0"/>
              <a:t>	a diluent; </a:t>
            </a:r>
            <a:endParaRPr lang="en-US" dirty="0"/>
          </a:p>
          <a:p>
            <a:pPr marL="0" indent="0">
              <a:buNone/>
            </a:pPr>
            <a:r>
              <a:rPr lang="en-US" dirty="0" smtClean="0"/>
              <a:t>	wherein </a:t>
            </a:r>
            <a:r>
              <a:rPr lang="en-US" dirty="0"/>
              <a:t>compound A is present in an amount effective for reducing ocular hypertension. </a:t>
            </a:r>
          </a:p>
        </p:txBody>
      </p:sp>
      <p:sp>
        <p:nvSpPr>
          <p:cNvPr id="5" name="Slide Number Placeholder 4"/>
          <p:cNvSpPr>
            <a:spLocks noGrp="1"/>
          </p:cNvSpPr>
          <p:nvPr>
            <p:ph type="sldNum" sz="quarter" idx="12"/>
          </p:nvPr>
        </p:nvSpPr>
        <p:spPr/>
        <p:txBody>
          <a:bodyPr/>
          <a:lstStyle/>
          <a:p>
            <a:fld id="{92DA454B-C859-4892-B9FA-68B588C9F547}" type="slidenum">
              <a:rPr lang="en-US" smtClean="0"/>
              <a:t>58</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dirty="0"/>
          </a:p>
        </p:txBody>
      </p:sp>
      <p:sp>
        <p:nvSpPr>
          <p:cNvPr id="7" name="Date Placeholder 6"/>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25692960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treatment: Questions</a:t>
            </a:r>
            <a:endParaRPr lang="en-US" dirty="0"/>
          </a:p>
        </p:txBody>
      </p:sp>
      <p:sp>
        <p:nvSpPr>
          <p:cNvPr id="4" name="Content Placeholder 3"/>
          <p:cNvSpPr>
            <a:spLocks noGrp="1"/>
          </p:cNvSpPr>
          <p:nvPr>
            <p:ph sz="half" idx="2"/>
          </p:nvPr>
        </p:nvSpPr>
        <p:spPr>
          <a:xfrm>
            <a:off x="4648201" y="1084207"/>
            <a:ext cx="4038600" cy="4213282"/>
          </a:xfrm>
        </p:spPr>
        <p:txBody>
          <a:bodyPr>
            <a:normAutofit/>
          </a:bodyPr>
          <a:lstStyle/>
          <a:p>
            <a:pPr marL="0" indent="0">
              <a:buNone/>
            </a:pPr>
            <a:r>
              <a:rPr lang="en-US" sz="1500" dirty="0" smtClean="0"/>
              <a:t>Q1. What </a:t>
            </a:r>
            <a:r>
              <a:rPr lang="en-US" sz="1500" dirty="0"/>
              <a:t>effect does the phrase “for treating glaucoma” have on claim 1? </a:t>
            </a:r>
            <a:endParaRPr lang="en-US" sz="1500" dirty="0" smtClean="0"/>
          </a:p>
          <a:p>
            <a:pPr marL="0" indent="0">
              <a:buNone/>
            </a:pPr>
            <a:r>
              <a:rPr lang="en-US" sz="1500" dirty="0" smtClean="0"/>
              <a:t>	</a:t>
            </a:r>
            <a:r>
              <a:rPr lang="en-US" sz="1300" dirty="0" smtClean="0"/>
              <a:t>The </a:t>
            </a:r>
            <a:r>
              <a:rPr lang="en-US" sz="1300" dirty="0"/>
              <a:t>phrase “for treating glaucoma” narrows the set of recipients who would be treated by the recited method by identifying the patient population as someone needing treatment for glaucoma. It ties to the body of the claim, which recites a patient in need of treatment, and thus “for treating glaucoma” is not a mere intended use. See MPEP 2111.02(II</a:t>
            </a:r>
            <a:r>
              <a:rPr lang="en-US" sz="1300" dirty="0" smtClean="0"/>
              <a:t>). </a:t>
            </a:r>
          </a:p>
          <a:p>
            <a:pPr marL="0" indent="0">
              <a:buNone/>
            </a:pPr>
            <a:endParaRPr lang="en-US" sz="1300" dirty="0" smtClean="0"/>
          </a:p>
          <a:p>
            <a:pPr marL="0" indent="0">
              <a:buNone/>
            </a:pPr>
            <a:r>
              <a:rPr lang="en-US" sz="1500" dirty="0" smtClean="0"/>
              <a:t>Q2. Does </a:t>
            </a:r>
            <a:r>
              <a:rPr lang="en-US" sz="1500" dirty="0"/>
              <a:t>the prior art have to expressly teach a treatment for </a:t>
            </a:r>
            <a:r>
              <a:rPr lang="en-US" sz="1500" dirty="0" smtClean="0"/>
              <a:t>glaucoma?</a:t>
            </a:r>
          </a:p>
          <a:p>
            <a:pPr marL="0" indent="0">
              <a:buNone/>
            </a:pPr>
            <a:r>
              <a:rPr lang="en-US" sz="1300" dirty="0" smtClean="0"/>
              <a:t>	Yes</a:t>
            </a:r>
            <a:r>
              <a:rPr lang="en-US" sz="1300" dirty="0"/>
              <a:t>,</a:t>
            </a:r>
            <a:r>
              <a:rPr lang="en-US" sz="1300" dirty="0" smtClean="0"/>
              <a:t> the </a:t>
            </a:r>
            <a:r>
              <a:rPr lang="en-US" sz="1300" dirty="0"/>
              <a:t>prior art needs to teach that the effective amount of compound A is administered to a patient in need of glaucoma treatment because the claim, as a whole, is limited to the treatment of glaucoma. </a:t>
            </a:r>
          </a:p>
        </p:txBody>
      </p:sp>
      <p:sp>
        <p:nvSpPr>
          <p:cNvPr id="5" name="Slide Number Placeholder 4"/>
          <p:cNvSpPr>
            <a:spLocks noGrp="1"/>
          </p:cNvSpPr>
          <p:nvPr>
            <p:ph type="sldNum" sz="quarter" idx="12"/>
          </p:nvPr>
        </p:nvSpPr>
        <p:spPr/>
        <p:txBody>
          <a:bodyPr/>
          <a:lstStyle/>
          <a:p>
            <a:fld id="{92DA454B-C859-4892-B9FA-68B588C9F547}" type="slidenum">
              <a:rPr lang="en-US" smtClean="0"/>
              <a:t>59</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a:bodyPr>
          <a:lstStyle/>
          <a:p>
            <a:pPr marL="0" indent="0">
              <a:buNone/>
            </a:pPr>
            <a:r>
              <a:rPr lang="en-US" sz="1800" dirty="0"/>
              <a:t>1. A method for treating glaucoma in a patient, comprising:</a:t>
            </a:r>
          </a:p>
          <a:p>
            <a:pPr marL="0" indent="0">
              <a:buNone/>
            </a:pPr>
            <a:r>
              <a:rPr lang="en-US" sz="1800" dirty="0"/>
              <a:t>	administering an effective amount of an ophthalmic composition of compound A to a patient in need thereof, thereby reducing ocular hypertension.</a:t>
            </a:r>
          </a:p>
        </p:txBody>
      </p:sp>
    </p:spTree>
    <p:extLst>
      <p:ext uri="{BB962C8B-B14F-4D97-AF65-F5344CB8AC3E}">
        <p14:creationId xmlns:p14="http://schemas.microsoft.com/office/powerpoint/2010/main" val="318291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BRI</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lstStyle/>
          <a:p>
            <a:r>
              <a:rPr lang="en-US" dirty="0"/>
              <a:t>Does BRI mean that the claim should be construed as broadly as </a:t>
            </a:r>
            <a:r>
              <a:rPr lang="en-US" b="1" dirty="0"/>
              <a:t>possible</a:t>
            </a:r>
            <a:r>
              <a:rPr lang="en-US" dirty="0"/>
              <a:t>?</a:t>
            </a:r>
          </a:p>
          <a:p>
            <a:endParaRPr lang="en-US" dirty="0"/>
          </a:p>
          <a:p>
            <a:pPr marL="0" indent="0">
              <a:buNone/>
            </a:pPr>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6</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13"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92500" lnSpcReduction="20000"/>
          </a:bodyPr>
          <a:lstStyle/>
          <a:p>
            <a:r>
              <a:rPr lang="en-US" dirty="0"/>
              <a:t>No, the interpretation must be </a:t>
            </a:r>
            <a:r>
              <a:rPr lang="en-US" b="1" dirty="0"/>
              <a:t>reasonable</a:t>
            </a:r>
            <a:r>
              <a:rPr lang="en-US" dirty="0"/>
              <a:t> in view of applicant’s disclosure, which </a:t>
            </a:r>
            <a:r>
              <a:rPr lang="en-US" dirty="0" smtClean="0"/>
              <a:t>does </a:t>
            </a:r>
            <a:r>
              <a:rPr lang="en-US" dirty="0"/>
              <a:t>not mean a range of imagined </a:t>
            </a:r>
            <a:r>
              <a:rPr lang="en-US" dirty="0" smtClean="0"/>
              <a:t>possibilities. Reasonableness </a:t>
            </a:r>
            <a:r>
              <a:rPr lang="en-US" dirty="0"/>
              <a:t>is measured by the words of the claims themselves, the specification, and the knowledge of those of ordinary skill in the </a:t>
            </a:r>
            <a:r>
              <a:rPr lang="en-US" dirty="0" smtClean="0"/>
              <a:t>art. Words </a:t>
            </a:r>
            <a:r>
              <a:rPr lang="en-US" dirty="0"/>
              <a:t>should not be taken out of context and will typically carry their plain meaning – the ordinary and customary meaning given to the term by those of ordinary skill in the art at the time of the invention.</a:t>
            </a:r>
          </a:p>
          <a:p>
            <a:endParaRPr lang="en-US" dirty="0"/>
          </a:p>
        </p:txBody>
      </p:sp>
      <p:sp>
        <p:nvSpPr>
          <p:cNvPr id="7" name="Date Placeholder"/>
          <p:cNvSpPr>
            <a:spLocks noGrp="1"/>
          </p:cNvSpPr>
          <p:nvPr>
            <p:ph type="dt" sz="half" idx="10"/>
          </p:nvPr>
        </p:nvSpPr>
        <p:spPr/>
        <p:txBody>
          <a:bodyPr/>
          <a:lstStyle/>
          <a:p>
            <a:r>
              <a:rPr lang="en-US" smtClean="0"/>
              <a:t>March 2019</a:t>
            </a:r>
            <a:endParaRPr lang="en-US" dirty="0"/>
          </a:p>
        </p:txBody>
      </p:sp>
      <p:pic>
        <p:nvPicPr>
          <p:cNvPr id="14"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19360045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treatment: Questions</a:t>
            </a:r>
            <a:endParaRPr lang="en-US" dirty="0"/>
          </a:p>
        </p:txBody>
      </p:sp>
      <p:sp>
        <p:nvSpPr>
          <p:cNvPr id="4" name="Content Placeholder 3"/>
          <p:cNvSpPr>
            <a:spLocks noGrp="1"/>
          </p:cNvSpPr>
          <p:nvPr>
            <p:ph sz="half" idx="2"/>
          </p:nvPr>
        </p:nvSpPr>
        <p:spPr>
          <a:xfrm>
            <a:off x="4648201" y="1084207"/>
            <a:ext cx="4038600" cy="4213282"/>
          </a:xfrm>
        </p:spPr>
        <p:txBody>
          <a:bodyPr>
            <a:normAutofit/>
          </a:bodyPr>
          <a:lstStyle/>
          <a:p>
            <a:pPr marL="0" indent="0">
              <a:buNone/>
            </a:pPr>
            <a:r>
              <a:rPr lang="en-US" sz="1500" dirty="0" smtClean="0"/>
              <a:t>Q3. Does </a:t>
            </a:r>
            <a:r>
              <a:rPr lang="en-US" sz="1500" dirty="0"/>
              <a:t>the thereby clause recited in claim 1 further limit the scope of the claim? </a:t>
            </a:r>
            <a:endParaRPr lang="en-US" sz="1500" dirty="0" smtClean="0"/>
          </a:p>
          <a:p>
            <a:pPr marL="0" indent="0">
              <a:buNone/>
            </a:pPr>
            <a:r>
              <a:rPr lang="en-US" sz="1300" dirty="0" smtClean="0"/>
              <a:t>	The </a:t>
            </a:r>
            <a:r>
              <a:rPr lang="en-US" sz="1300" dirty="0"/>
              <a:t>specification should be consulted to determine whether the clause is integral to the invention or merely states the result of the limitations already recited in the claim. In this case, the specification (¶ 3) discloses that administering the claimed composition in an effective amount results in reduced ocular hypertension. Therefore, the thereby clause does not </a:t>
            </a:r>
            <a:r>
              <a:rPr lang="en-US" sz="1300" dirty="0" smtClean="0"/>
              <a:t>further limit </a:t>
            </a:r>
            <a:r>
              <a:rPr lang="en-US" sz="1300" dirty="0"/>
              <a:t>the scope of the claim. The reduction of ocular hypertension naturally flows from the administering of compound A in a method that treats glaucoma.</a:t>
            </a:r>
          </a:p>
        </p:txBody>
      </p:sp>
      <p:sp>
        <p:nvSpPr>
          <p:cNvPr id="5" name="Slide Number Placeholder 4"/>
          <p:cNvSpPr>
            <a:spLocks noGrp="1"/>
          </p:cNvSpPr>
          <p:nvPr>
            <p:ph type="sldNum" sz="quarter" idx="12"/>
          </p:nvPr>
        </p:nvSpPr>
        <p:spPr/>
        <p:txBody>
          <a:bodyPr/>
          <a:lstStyle/>
          <a:p>
            <a:fld id="{92DA454B-C859-4892-B9FA-68B588C9F547}" type="slidenum">
              <a:rPr lang="en-US" smtClean="0"/>
              <a:t>60</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a:bodyPr>
          <a:lstStyle/>
          <a:p>
            <a:pPr marL="0" indent="0">
              <a:buNone/>
            </a:pPr>
            <a:r>
              <a:rPr lang="en-US" sz="1800" dirty="0"/>
              <a:t>1. A method for treating glaucoma in a patient, comprising:</a:t>
            </a:r>
          </a:p>
          <a:p>
            <a:pPr marL="0" indent="0">
              <a:buNone/>
            </a:pPr>
            <a:r>
              <a:rPr lang="en-US" sz="1800" dirty="0"/>
              <a:t>	administering an effective amount of an ophthalmic composition of compound A to a patient in need thereof, thereby reducing ocular hypertension.</a:t>
            </a:r>
          </a:p>
        </p:txBody>
      </p:sp>
    </p:spTree>
    <p:extLst>
      <p:ext uri="{BB962C8B-B14F-4D97-AF65-F5344CB8AC3E}">
        <p14:creationId xmlns:p14="http://schemas.microsoft.com/office/powerpoint/2010/main" val="39715630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treatment: Questions</a:t>
            </a:r>
            <a:endParaRPr lang="en-US" dirty="0"/>
          </a:p>
        </p:txBody>
      </p:sp>
      <p:sp>
        <p:nvSpPr>
          <p:cNvPr id="4" name="Content Placeholder 3"/>
          <p:cNvSpPr>
            <a:spLocks noGrp="1"/>
          </p:cNvSpPr>
          <p:nvPr>
            <p:ph sz="half" idx="2"/>
          </p:nvPr>
        </p:nvSpPr>
        <p:spPr>
          <a:xfrm>
            <a:off x="4648201" y="1084207"/>
            <a:ext cx="4038600" cy="4213282"/>
          </a:xfrm>
        </p:spPr>
        <p:txBody>
          <a:bodyPr>
            <a:normAutofit fontScale="92500" lnSpcReduction="10000"/>
          </a:bodyPr>
          <a:lstStyle/>
          <a:p>
            <a:pPr marL="0" indent="0">
              <a:buNone/>
            </a:pPr>
            <a:r>
              <a:rPr lang="en-US" sz="1500" dirty="0" smtClean="0"/>
              <a:t>Q4. Does </a:t>
            </a:r>
            <a:r>
              <a:rPr lang="en-US" sz="1500" dirty="0"/>
              <a:t>the whereby clause recited in claim 2 </a:t>
            </a:r>
            <a:r>
              <a:rPr lang="en-US" sz="1500" dirty="0" smtClean="0"/>
              <a:t>further limit the scope of the claim? </a:t>
            </a:r>
            <a:r>
              <a:rPr lang="en-US" sz="1300" dirty="0" smtClean="0"/>
              <a:t>	</a:t>
            </a:r>
          </a:p>
          <a:p>
            <a:pPr marL="0" indent="0">
              <a:buNone/>
            </a:pPr>
            <a:r>
              <a:rPr lang="en-US" sz="1300" dirty="0"/>
              <a:t>	The specification should be consulted to determine whether the clause is integral to the invention or merely states the result of the limitations already recited in the claim. In this case, the specification (¶ 3) discloses that administering the claimed composition in an effective amount results in reduced ocular </a:t>
            </a:r>
            <a:r>
              <a:rPr lang="en-US" sz="1300" dirty="0" smtClean="0"/>
              <a:t>hypertension without inducing a transient ocular hypertensive response (TOHR). Therefore</a:t>
            </a:r>
            <a:r>
              <a:rPr lang="en-US" sz="1300" dirty="0"/>
              <a:t>, the w</a:t>
            </a:r>
            <a:r>
              <a:rPr lang="en-US" sz="1300" dirty="0" smtClean="0"/>
              <a:t>hereby </a:t>
            </a:r>
            <a:r>
              <a:rPr lang="en-US" sz="1300" dirty="0"/>
              <a:t>clause does not </a:t>
            </a:r>
            <a:r>
              <a:rPr lang="en-US" sz="1300" dirty="0" smtClean="0"/>
              <a:t>further limit </a:t>
            </a:r>
            <a:r>
              <a:rPr lang="en-US" sz="1300" dirty="0"/>
              <a:t>the scope of the </a:t>
            </a:r>
            <a:r>
              <a:rPr lang="en-US" sz="1300" dirty="0" smtClean="0"/>
              <a:t>claim because the ability to not induce a transient ocular hypertensive response naturally </a:t>
            </a:r>
            <a:r>
              <a:rPr lang="en-US" sz="1300" dirty="0"/>
              <a:t>flows from the administering of compound A in a method that treats glaucoma.</a:t>
            </a:r>
          </a:p>
          <a:p>
            <a:pPr marL="0" indent="0">
              <a:buNone/>
            </a:pPr>
            <a:endParaRPr lang="en-US" sz="1300" dirty="0"/>
          </a:p>
          <a:p>
            <a:pPr marL="0" indent="0">
              <a:buNone/>
            </a:pPr>
            <a:r>
              <a:rPr lang="en-US" sz="1500" dirty="0" smtClean="0"/>
              <a:t>Q4a. Does </a:t>
            </a:r>
            <a:r>
              <a:rPr lang="en-US" sz="1500" dirty="0"/>
              <a:t>the prior art have to expressly teach to “not induce a </a:t>
            </a:r>
            <a:r>
              <a:rPr lang="en-US" sz="1500" dirty="0" smtClean="0"/>
              <a:t>transient </a:t>
            </a:r>
            <a:r>
              <a:rPr lang="en-US" sz="1500" dirty="0"/>
              <a:t>ocular hypertensive response?” </a:t>
            </a:r>
            <a:endParaRPr lang="en-US" sz="1500" dirty="0" smtClean="0"/>
          </a:p>
          <a:p>
            <a:pPr marL="0" indent="0">
              <a:buNone/>
            </a:pPr>
            <a:r>
              <a:rPr lang="en-US" sz="1300" dirty="0" smtClean="0"/>
              <a:t>	No</a:t>
            </a:r>
            <a:r>
              <a:rPr lang="en-US" sz="1300" dirty="0"/>
              <a:t>, as long as it can be established that the method steps taught by the prior art would inherently prevent induction of a </a:t>
            </a:r>
            <a:r>
              <a:rPr lang="en-US" sz="1300" dirty="0" smtClean="0"/>
              <a:t>transient </a:t>
            </a:r>
            <a:r>
              <a:rPr lang="en-US" sz="1300" dirty="0"/>
              <a:t>ocular hypertensive response.</a:t>
            </a:r>
          </a:p>
        </p:txBody>
      </p:sp>
      <p:sp>
        <p:nvSpPr>
          <p:cNvPr id="5" name="Slide Number Placeholder 4"/>
          <p:cNvSpPr>
            <a:spLocks noGrp="1"/>
          </p:cNvSpPr>
          <p:nvPr>
            <p:ph type="sldNum" sz="quarter" idx="12"/>
          </p:nvPr>
        </p:nvSpPr>
        <p:spPr/>
        <p:txBody>
          <a:bodyPr/>
          <a:lstStyle/>
          <a:p>
            <a:fld id="{92DA454B-C859-4892-B9FA-68B588C9F547}" type="slidenum">
              <a:rPr lang="en-US" smtClean="0"/>
              <a:t>61</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fontScale="92500" lnSpcReduction="10000"/>
          </a:bodyPr>
          <a:lstStyle/>
          <a:p>
            <a:pPr marL="0" indent="0">
              <a:buNone/>
            </a:pPr>
            <a:r>
              <a:rPr lang="en-US" sz="1800" dirty="0"/>
              <a:t>1. A method for treating glaucoma in a patient, comprising:</a:t>
            </a:r>
          </a:p>
          <a:p>
            <a:pPr marL="0" indent="0">
              <a:buNone/>
            </a:pPr>
            <a:r>
              <a:rPr lang="en-US" sz="1800" dirty="0"/>
              <a:t>	administering an effective amount of an ophthalmic composition of compound A to a patient in need thereof, thereby reducing ocular hypertension.</a:t>
            </a:r>
          </a:p>
          <a:p>
            <a:pPr marL="0" indent="0">
              <a:buNone/>
            </a:pPr>
            <a:endParaRPr lang="en-US" sz="1800" dirty="0"/>
          </a:p>
          <a:p>
            <a:pPr marL="0" indent="0">
              <a:buNone/>
            </a:pPr>
            <a:r>
              <a:rPr lang="en-US" sz="1800" dirty="0"/>
              <a:t>2. The method of claim 1, wherein administering the ophthalmic composition includes applying the composition topically to the patient’s eye, whereby the ophthalmic composition does not induce a transient ocular hypertensive response (TOHR).</a:t>
            </a: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2354488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treatment: Questions</a:t>
            </a:r>
            <a:endParaRPr lang="en-US" dirty="0"/>
          </a:p>
        </p:txBody>
      </p:sp>
      <p:sp>
        <p:nvSpPr>
          <p:cNvPr id="4" name="Content Placeholder 3"/>
          <p:cNvSpPr>
            <a:spLocks noGrp="1"/>
          </p:cNvSpPr>
          <p:nvPr>
            <p:ph sz="half" idx="2"/>
          </p:nvPr>
        </p:nvSpPr>
        <p:spPr>
          <a:xfrm>
            <a:off x="4648201" y="1084207"/>
            <a:ext cx="4038600" cy="4213282"/>
          </a:xfrm>
        </p:spPr>
        <p:txBody>
          <a:bodyPr>
            <a:normAutofit/>
          </a:bodyPr>
          <a:lstStyle/>
          <a:p>
            <a:pPr marL="0" indent="0">
              <a:buNone/>
            </a:pPr>
            <a:r>
              <a:rPr lang="en-US" sz="1500" dirty="0" smtClean="0"/>
              <a:t>Q5. What </a:t>
            </a:r>
            <a:r>
              <a:rPr lang="en-US" sz="1500" dirty="0"/>
              <a:t>effect does the phrase “for treating glaucoma” have on claim 3? </a:t>
            </a:r>
            <a:endParaRPr lang="en-US" sz="1500" dirty="0" smtClean="0"/>
          </a:p>
          <a:p>
            <a:pPr marL="0" indent="0">
              <a:buNone/>
            </a:pPr>
            <a:r>
              <a:rPr lang="en-US" sz="1300" dirty="0" smtClean="0"/>
              <a:t>	The </a:t>
            </a:r>
            <a:r>
              <a:rPr lang="en-US" sz="1300" dirty="0"/>
              <a:t>phrase for “treating glaucoma” is an intended use limitation that has no effect on the body of the claim if removed. </a:t>
            </a:r>
            <a:r>
              <a:rPr lang="en-US" sz="1300" dirty="0" smtClean="0"/>
              <a:t>Therefore</a:t>
            </a:r>
            <a:r>
              <a:rPr lang="en-US" sz="1300" dirty="0"/>
              <a:t>, it does not further limit the BRI of the claim. See MPEP 2111.02(II</a:t>
            </a:r>
            <a:r>
              <a:rPr lang="en-US" sz="1300" dirty="0" smtClean="0"/>
              <a:t>). </a:t>
            </a:r>
          </a:p>
          <a:p>
            <a:pPr marL="0" indent="0">
              <a:buNone/>
            </a:pPr>
            <a:endParaRPr lang="en-US" sz="1500" dirty="0"/>
          </a:p>
          <a:p>
            <a:pPr marL="0" indent="0">
              <a:buNone/>
            </a:pPr>
            <a:r>
              <a:rPr lang="en-US" sz="1500" dirty="0" smtClean="0"/>
              <a:t>Q5a. Does </a:t>
            </a:r>
            <a:r>
              <a:rPr lang="en-US" sz="1500" dirty="0"/>
              <a:t>the prior art have to show a treatment for glaucoma? </a:t>
            </a:r>
          </a:p>
          <a:p>
            <a:pPr marL="0" indent="0">
              <a:buNone/>
            </a:pPr>
            <a:r>
              <a:rPr lang="en-US" sz="1300" dirty="0" smtClean="0"/>
              <a:t>	No.</a:t>
            </a:r>
            <a:endParaRPr lang="en-US" sz="1300" dirty="0"/>
          </a:p>
        </p:txBody>
      </p:sp>
      <p:sp>
        <p:nvSpPr>
          <p:cNvPr id="5" name="Slide Number Placeholder 4"/>
          <p:cNvSpPr>
            <a:spLocks noGrp="1"/>
          </p:cNvSpPr>
          <p:nvPr>
            <p:ph type="sldNum" sz="quarter" idx="12"/>
          </p:nvPr>
        </p:nvSpPr>
        <p:spPr/>
        <p:txBody>
          <a:bodyPr/>
          <a:lstStyle/>
          <a:p>
            <a:fld id="{92DA454B-C859-4892-B9FA-68B588C9F547}" type="slidenum">
              <a:rPr lang="en-US" smtClean="0"/>
              <a:t>62</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a:bodyPr>
          <a:lstStyle/>
          <a:p>
            <a:pPr marL="0" indent="0">
              <a:buNone/>
            </a:pPr>
            <a:r>
              <a:rPr lang="en-US" sz="1800" dirty="0"/>
              <a:t>3. An ophthalmic composition for treating glaucoma, comprising:</a:t>
            </a:r>
          </a:p>
          <a:p>
            <a:pPr marL="0" indent="0">
              <a:buNone/>
            </a:pPr>
            <a:r>
              <a:rPr lang="en-US" sz="1800" dirty="0"/>
              <a:t>	compound A; and</a:t>
            </a:r>
          </a:p>
          <a:p>
            <a:pPr marL="0" indent="0">
              <a:buNone/>
            </a:pPr>
            <a:r>
              <a:rPr lang="en-US" sz="1800" dirty="0"/>
              <a:t>	</a:t>
            </a:r>
            <a:r>
              <a:rPr lang="en-US" sz="1800" dirty="0" smtClean="0"/>
              <a:t>a diluent; </a:t>
            </a:r>
            <a:endParaRPr lang="en-US" sz="1800" dirty="0"/>
          </a:p>
          <a:p>
            <a:pPr marL="0" indent="0">
              <a:buNone/>
            </a:pPr>
            <a:r>
              <a:rPr lang="en-US" sz="1800" dirty="0"/>
              <a:t>	wherein compound A is present in an amount effective for reducing ocular hypertension. </a:t>
            </a: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4158740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treatment: Questions</a:t>
            </a:r>
            <a:endParaRPr lang="en-US" dirty="0"/>
          </a:p>
        </p:txBody>
      </p:sp>
      <p:sp>
        <p:nvSpPr>
          <p:cNvPr id="4" name="Content Placeholder 3"/>
          <p:cNvSpPr>
            <a:spLocks noGrp="1"/>
          </p:cNvSpPr>
          <p:nvPr>
            <p:ph sz="half" idx="2"/>
          </p:nvPr>
        </p:nvSpPr>
        <p:spPr>
          <a:xfrm>
            <a:off x="4648201" y="1084207"/>
            <a:ext cx="4038600" cy="4213282"/>
          </a:xfrm>
        </p:spPr>
        <p:txBody>
          <a:bodyPr>
            <a:normAutofit lnSpcReduction="10000"/>
          </a:bodyPr>
          <a:lstStyle/>
          <a:p>
            <a:pPr marL="0" indent="0">
              <a:buNone/>
            </a:pPr>
            <a:r>
              <a:rPr lang="en-US" sz="1500" dirty="0" smtClean="0"/>
              <a:t>Q6. Does </a:t>
            </a:r>
            <a:r>
              <a:rPr lang="en-US" sz="1500" dirty="0"/>
              <a:t>the “wherein” clause impact the BRI of claim 3? </a:t>
            </a:r>
            <a:r>
              <a:rPr lang="en-US" sz="1300" dirty="0" smtClean="0"/>
              <a:t>	</a:t>
            </a:r>
          </a:p>
          <a:p>
            <a:pPr marL="0" indent="0">
              <a:buNone/>
            </a:pPr>
            <a:r>
              <a:rPr lang="en-US" sz="1300" dirty="0" smtClean="0"/>
              <a:t>	Yes</a:t>
            </a:r>
            <a:r>
              <a:rPr lang="en-US" sz="1300" dirty="0"/>
              <a:t>, because the “in an amount effective for reducing ocular hypertension” limits the claim to those amounts that would effectively reduce ocular hypertension. Based on the specification, the effective amount is limited to the range of 50 – 75 micrograms of compound A/mL of diluent.</a:t>
            </a:r>
            <a:endParaRPr lang="en-US" sz="1300" dirty="0" smtClean="0"/>
          </a:p>
          <a:p>
            <a:pPr marL="0" indent="0">
              <a:buNone/>
            </a:pPr>
            <a:endParaRPr lang="en-US" sz="1500" dirty="0"/>
          </a:p>
          <a:p>
            <a:pPr marL="0" indent="0">
              <a:buNone/>
            </a:pPr>
            <a:r>
              <a:rPr lang="en-US" sz="1500" dirty="0" smtClean="0"/>
              <a:t>Q7. Should </a:t>
            </a:r>
            <a:r>
              <a:rPr lang="en-US" sz="1500" dirty="0"/>
              <a:t>the preferred amount of 60 micrograms of compound A/mL of </a:t>
            </a:r>
            <a:r>
              <a:rPr lang="en-US" sz="1500" dirty="0" smtClean="0"/>
              <a:t>diluent be </a:t>
            </a:r>
            <a:r>
              <a:rPr lang="en-US" sz="1500" dirty="0"/>
              <a:t>used for reducing ocular hypertension in the specification be read into claim 3? </a:t>
            </a:r>
            <a:endParaRPr lang="en-US" sz="1500" dirty="0" smtClean="0"/>
          </a:p>
          <a:p>
            <a:pPr marL="0" indent="0">
              <a:buNone/>
            </a:pPr>
            <a:r>
              <a:rPr lang="en-US" sz="1300" dirty="0"/>
              <a:t>	No, limitations from the specification should not be imported into the claims so the mere presence of a preferred example would not impose unclaimed features on the claim. However, it would be a best practice to search the disclosed invention to find the most relevant prior art. </a:t>
            </a:r>
          </a:p>
        </p:txBody>
      </p:sp>
      <p:sp>
        <p:nvSpPr>
          <p:cNvPr id="5" name="Slide Number Placeholder 4"/>
          <p:cNvSpPr>
            <a:spLocks noGrp="1"/>
          </p:cNvSpPr>
          <p:nvPr>
            <p:ph type="sldNum" sz="quarter" idx="12"/>
          </p:nvPr>
        </p:nvSpPr>
        <p:spPr/>
        <p:txBody>
          <a:bodyPr/>
          <a:lstStyle/>
          <a:p>
            <a:fld id="{92DA454B-C859-4892-B9FA-68B588C9F547}" type="slidenum">
              <a:rPr lang="en-US" smtClean="0"/>
              <a:t>63</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lnSpcReduction="10000"/>
          </a:bodyPr>
          <a:lstStyle/>
          <a:p>
            <a:pPr marL="0" indent="0">
              <a:buNone/>
            </a:pPr>
            <a:r>
              <a:rPr lang="en-US" sz="1800" dirty="0"/>
              <a:t>3. An ophthalmic composition for treating glaucoma, comprising:</a:t>
            </a:r>
          </a:p>
          <a:p>
            <a:pPr marL="0" indent="0">
              <a:buNone/>
            </a:pPr>
            <a:r>
              <a:rPr lang="en-US" sz="1800" dirty="0"/>
              <a:t>	compound A; and</a:t>
            </a:r>
          </a:p>
          <a:p>
            <a:pPr marL="0" indent="0">
              <a:buNone/>
            </a:pPr>
            <a:r>
              <a:rPr lang="en-US" sz="1800" dirty="0"/>
              <a:t>	</a:t>
            </a:r>
            <a:r>
              <a:rPr lang="en-US" sz="1800" dirty="0" smtClean="0"/>
              <a:t>a diluent; </a:t>
            </a:r>
            <a:endParaRPr lang="en-US" sz="1800" dirty="0"/>
          </a:p>
          <a:p>
            <a:pPr marL="0" indent="0">
              <a:buNone/>
            </a:pPr>
            <a:r>
              <a:rPr lang="en-US" sz="1800" dirty="0"/>
              <a:t>	wherein compound A is present in an amount effective for reducing ocular hypertension. </a:t>
            </a: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749592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Glaucoma treatment: Questions</a:t>
            </a:r>
            <a:endParaRPr lang="en-US" dirty="0"/>
          </a:p>
        </p:txBody>
      </p:sp>
      <p:sp>
        <p:nvSpPr>
          <p:cNvPr id="4" name="Content Placeholder 3"/>
          <p:cNvSpPr>
            <a:spLocks noGrp="1"/>
          </p:cNvSpPr>
          <p:nvPr>
            <p:ph sz="half" idx="2"/>
          </p:nvPr>
        </p:nvSpPr>
        <p:spPr>
          <a:xfrm>
            <a:off x="4648201" y="1084207"/>
            <a:ext cx="4038600" cy="4213282"/>
          </a:xfrm>
        </p:spPr>
        <p:txBody>
          <a:bodyPr>
            <a:normAutofit/>
          </a:bodyPr>
          <a:lstStyle/>
          <a:p>
            <a:pPr marL="0" indent="0">
              <a:buNone/>
            </a:pPr>
            <a:r>
              <a:rPr lang="en-US" sz="1500" dirty="0" smtClean="0"/>
              <a:t>Q8. Does </a:t>
            </a:r>
            <a:r>
              <a:rPr lang="en-US" sz="1500" dirty="0"/>
              <a:t>the diluent of claim 3 have to be limited to propylene glycol or polyethylene glycol as disclosed in the specification? </a:t>
            </a:r>
            <a:endParaRPr lang="en-US" sz="1500" dirty="0" smtClean="0"/>
          </a:p>
          <a:p>
            <a:pPr marL="0" indent="0">
              <a:buNone/>
            </a:pPr>
            <a:r>
              <a:rPr lang="en-US" sz="1300" dirty="0" smtClean="0"/>
              <a:t>	No</a:t>
            </a:r>
            <a:r>
              <a:rPr lang="en-US" sz="1300" dirty="0"/>
              <a:t>, limitations from the specification should not be imported into the claims so the mere presence of a preferred example would not impose unclaimed features on the claim. However, it would be a best practice to search the disclosed invention to find the most relevant prior art. </a:t>
            </a:r>
          </a:p>
        </p:txBody>
      </p:sp>
      <p:sp>
        <p:nvSpPr>
          <p:cNvPr id="5" name="Slide Number Placeholder 4"/>
          <p:cNvSpPr>
            <a:spLocks noGrp="1"/>
          </p:cNvSpPr>
          <p:nvPr>
            <p:ph type="sldNum" sz="quarter" idx="12"/>
          </p:nvPr>
        </p:nvSpPr>
        <p:spPr/>
        <p:txBody>
          <a:bodyPr/>
          <a:lstStyle/>
          <a:p>
            <a:fld id="{92DA454B-C859-4892-B9FA-68B588C9F547}" type="slidenum">
              <a:rPr lang="en-US" smtClean="0"/>
              <a:t>64</a:t>
            </a:fld>
            <a:endParaRPr lang="en-US"/>
          </a:p>
        </p:txBody>
      </p:sp>
      <p:sp>
        <p:nvSpPr>
          <p:cNvPr id="6" name="Footer Placeholder 5"/>
          <p:cNvSpPr>
            <a:spLocks noGrp="1"/>
          </p:cNvSpPr>
          <p:nvPr>
            <p:ph type="ftr" sz="quarter" idx="11"/>
          </p:nvPr>
        </p:nvSpPr>
        <p:spPr/>
        <p:txBody>
          <a:bodyPr/>
          <a:lstStyle/>
          <a:p>
            <a:r>
              <a:rPr lang="en-US" smtClean="0"/>
              <a:t>Claim Interpretation</a:t>
            </a:r>
            <a:endParaRPr lang="en-US"/>
          </a:p>
        </p:txBody>
      </p:sp>
      <p:sp>
        <p:nvSpPr>
          <p:cNvPr id="7" name="Date Placeholder 6"/>
          <p:cNvSpPr>
            <a:spLocks noGrp="1"/>
          </p:cNvSpPr>
          <p:nvPr>
            <p:ph type="dt" sz="half" idx="10"/>
          </p:nvPr>
        </p:nvSpPr>
        <p:spPr/>
        <p:txBody>
          <a:bodyPr/>
          <a:lstStyle/>
          <a:p>
            <a:r>
              <a:rPr lang="en-US" smtClean="0"/>
              <a:t>March 2019</a:t>
            </a:r>
            <a:endParaRPr lang="en-US" dirty="0"/>
          </a:p>
        </p:txBody>
      </p:sp>
      <p:sp>
        <p:nvSpPr>
          <p:cNvPr id="10" name="Content Placeholder 2"/>
          <p:cNvSpPr>
            <a:spLocks noGrp="1"/>
          </p:cNvSpPr>
          <p:nvPr>
            <p:ph sz="half" idx="1"/>
          </p:nvPr>
        </p:nvSpPr>
        <p:spPr/>
        <p:txBody>
          <a:bodyPr>
            <a:normAutofit/>
          </a:bodyPr>
          <a:lstStyle/>
          <a:p>
            <a:pPr marL="0" indent="0">
              <a:buNone/>
            </a:pPr>
            <a:r>
              <a:rPr lang="en-US" sz="1800" dirty="0"/>
              <a:t>3. An ophthalmic composition for treating glaucoma, comprising:</a:t>
            </a:r>
          </a:p>
          <a:p>
            <a:pPr marL="0" indent="0">
              <a:buNone/>
            </a:pPr>
            <a:r>
              <a:rPr lang="en-US" sz="1800" dirty="0"/>
              <a:t>	compound A; and</a:t>
            </a:r>
          </a:p>
          <a:p>
            <a:pPr marL="0" indent="0">
              <a:buNone/>
            </a:pPr>
            <a:r>
              <a:rPr lang="en-US" sz="1800" dirty="0"/>
              <a:t>	</a:t>
            </a:r>
            <a:r>
              <a:rPr lang="en-US" sz="1800" dirty="0" smtClean="0"/>
              <a:t>a diluent; </a:t>
            </a:r>
            <a:endParaRPr lang="en-US" sz="1800" dirty="0"/>
          </a:p>
          <a:p>
            <a:pPr marL="0" indent="0">
              <a:buNone/>
            </a:pPr>
            <a:r>
              <a:rPr lang="en-US" sz="1800" dirty="0"/>
              <a:t>	wherein compound A is present in an amount effective for reducing ocular hypertension. </a:t>
            </a: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8434531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Takeaways</a:t>
            </a:r>
            <a:endParaRPr lang="en-US" dirty="0"/>
          </a:p>
        </p:txBody>
      </p:sp>
      <p:sp>
        <p:nvSpPr>
          <p:cNvPr id="3" name="Content Placeholder"/>
          <p:cNvSpPr>
            <a:spLocks noGrp="1"/>
          </p:cNvSpPr>
          <p:nvPr>
            <p:ph idx="1"/>
          </p:nvPr>
        </p:nvSpPr>
        <p:spPr/>
        <p:txBody>
          <a:bodyPr/>
          <a:lstStyle/>
          <a:p>
            <a:r>
              <a:rPr lang="en-US" dirty="0" smtClean="0"/>
              <a:t>You should have a reinforced understanding of the following </a:t>
            </a:r>
            <a:r>
              <a:rPr lang="en-US" dirty="0"/>
              <a:t>concepts related to broadest reasonable interpretation (BRI</a:t>
            </a:r>
            <a:r>
              <a:rPr lang="en-US" dirty="0" smtClean="0"/>
              <a:t>):</a:t>
            </a:r>
          </a:p>
          <a:p>
            <a:pPr lvl="1">
              <a:buFont typeface="Arial" panose="020B0604020202020204" pitchFamily="34" charset="0"/>
              <a:buChar char="•"/>
            </a:pPr>
            <a:r>
              <a:rPr lang="en-US" sz="1600" dirty="0" smtClean="0"/>
              <a:t>Preambles</a:t>
            </a:r>
            <a:endParaRPr lang="en-US" sz="1600" dirty="0"/>
          </a:p>
          <a:p>
            <a:pPr lvl="1">
              <a:buFont typeface="Arial" panose="020B0604020202020204" pitchFamily="34" charset="0"/>
              <a:buChar char="•"/>
            </a:pPr>
            <a:r>
              <a:rPr lang="en-US" sz="1600" dirty="0" smtClean="0"/>
              <a:t>Wherein, whereby, thereby, functional </a:t>
            </a:r>
            <a:r>
              <a:rPr lang="en-US" sz="1600" dirty="0"/>
              <a:t>language</a:t>
            </a:r>
          </a:p>
          <a:p>
            <a:pPr lvl="1">
              <a:buFont typeface="Arial" panose="020B0604020202020204" pitchFamily="34" charset="0"/>
              <a:buChar char="•"/>
            </a:pPr>
            <a:r>
              <a:rPr lang="en-US" sz="1600" dirty="0" smtClean="0"/>
              <a:t>§112(f</a:t>
            </a:r>
            <a:r>
              <a:rPr lang="en-US" sz="1600" dirty="0"/>
              <a:t>)</a:t>
            </a:r>
          </a:p>
          <a:p>
            <a:pPr lvl="2">
              <a:buFont typeface="Arial" panose="020B0604020202020204" pitchFamily="34" charset="0"/>
              <a:buChar char="•"/>
            </a:pPr>
            <a:r>
              <a:rPr lang="en-US" sz="1400" dirty="0"/>
              <a:t>Computer Implemented </a:t>
            </a:r>
            <a:r>
              <a:rPr lang="en-US" sz="1400" dirty="0" smtClean="0"/>
              <a:t>§112(f</a:t>
            </a:r>
            <a:r>
              <a:rPr lang="en-US" sz="1400" dirty="0"/>
              <a:t>) </a:t>
            </a:r>
            <a:r>
              <a:rPr lang="en-US" sz="1400" dirty="0" smtClean="0"/>
              <a:t>limitations</a:t>
            </a:r>
          </a:p>
          <a:p>
            <a:pPr>
              <a:buFont typeface="Arial" panose="020B0604020202020204" pitchFamily="34" charset="0"/>
              <a:buChar char="•"/>
            </a:pPr>
            <a:r>
              <a:rPr lang="en-US" sz="2000" dirty="0"/>
              <a:t>You need to </a:t>
            </a:r>
            <a:r>
              <a:rPr lang="en-US" sz="2000" dirty="0" smtClean="0"/>
              <a:t>establish the </a:t>
            </a:r>
            <a:r>
              <a:rPr lang="en-US" sz="2000" dirty="0"/>
              <a:t>BRI before determining whether the claim(s) comply with the statutes under </a:t>
            </a:r>
            <a:r>
              <a:rPr lang="en-US" sz="2000" dirty="0" smtClean="0"/>
              <a:t>§101, §112, §102, </a:t>
            </a:r>
            <a:r>
              <a:rPr lang="en-US" sz="2000" dirty="0"/>
              <a:t>and </a:t>
            </a:r>
            <a:r>
              <a:rPr lang="en-US" sz="2000" dirty="0" smtClean="0"/>
              <a:t>§103.</a:t>
            </a:r>
            <a:endParaRPr lang="en-US" sz="1600" dirty="0" smtClean="0"/>
          </a:p>
          <a:p>
            <a:pPr>
              <a:buFont typeface="Arial" panose="020B0604020202020204" pitchFamily="34" charset="0"/>
              <a:buChar char="•"/>
            </a:pPr>
            <a:r>
              <a:rPr lang="en-US" sz="2000" dirty="0" smtClean="0"/>
              <a:t>As </a:t>
            </a:r>
            <a:r>
              <a:rPr lang="en-US" sz="2000" dirty="0"/>
              <a:t>a best practice for clarity of the </a:t>
            </a:r>
            <a:r>
              <a:rPr lang="en-US" sz="2000" dirty="0" smtClean="0"/>
              <a:t>record, claim </a:t>
            </a:r>
            <a:r>
              <a:rPr lang="en-US" sz="2000" dirty="0"/>
              <a:t>interpretation should be explained on the record, particularly as to how </a:t>
            </a:r>
            <a:r>
              <a:rPr lang="en-US" sz="2000" dirty="0" smtClean="0"/>
              <a:t>prior </a:t>
            </a:r>
            <a:r>
              <a:rPr lang="en-US" sz="2000" dirty="0"/>
              <a:t>art </a:t>
            </a:r>
            <a:r>
              <a:rPr lang="en-US" sz="2000" dirty="0" smtClean="0"/>
              <a:t>references </a:t>
            </a:r>
            <a:r>
              <a:rPr lang="en-US" sz="2000" dirty="0"/>
              <a:t>read on the </a:t>
            </a:r>
            <a:r>
              <a:rPr lang="en-US" sz="2000" dirty="0" smtClean="0"/>
              <a:t>claim limitations. </a:t>
            </a:r>
          </a:p>
          <a:p>
            <a:pPr marL="0" indent="0">
              <a:buNone/>
            </a:pPr>
            <a:endParaRPr lang="en-US" sz="2000" dirty="0" smtClean="0"/>
          </a:p>
          <a:p>
            <a:pPr marL="398463" lvl="1" indent="0">
              <a:buNone/>
            </a:pPr>
            <a:endParaRPr lang="en-US" sz="1600" dirty="0" smtClean="0"/>
          </a:p>
          <a:p>
            <a:pPr marL="57150" indent="0">
              <a:buNone/>
            </a:pPr>
            <a:endParaRPr lang="en-US" sz="2000" dirty="0"/>
          </a:p>
        </p:txBody>
      </p:sp>
      <p:sp>
        <p:nvSpPr>
          <p:cNvPr id="9" name="Slide Number Placeholder"/>
          <p:cNvSpPr>
            <a:spLocks noGrp="1"/>
          </p:cNvSpPr>
          <p:nvPr>
            <p:ph type="sldNum" sz="quarter" idx="12"/>
          </p:nvPr>
        </p:nvSpPr>
        <p:spPr/>
        <p:txBody>
          <a:bodyPr/>
          <a:lstStyle/>
          <a:p>
            <a:fld id="{92DA454B-C859-4892-B9FA-68B588C9F547}" type="slidenum">
              <a:rPr lang="en-US" smtClean="0"/>
              <a:pPr/>
              <a:t>65</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Tree>
    <p:extLst>
      <p:ext uri="{BB962C8B-B14F-4D97-AF65-F5344CB8AC3E}">
        <p14:creationId xmlns:p14="http://schemas.microsoft.com/office/powerpoint/2010/main" val="4007166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62500" lnSpcReduction="20000"/>
          </a:bodyPr>
          <a:lstStyle/>
          <a:p>
            <a:r>
              <a:rPr lang="en-US" dirty="0"/>
              <a:t>Read the whole application – it is the single best resource for determining the </a:t>
            </a:r>
            <a:r>
              <a:rPr lang="en-US" dirty="0" smtClean="0"/>
              <a:t>BRI. That </a:t>
            </a:r>
            <a:r>
              <a:rPr lang="en-US" dirty="0"/>
              <a:t>means considering what applicant has invented and level of ordinary skill in the </a:t>
            </a:r>
            <a:r>
              <a:rPr lang="en-US" dirty="0" smtClean="0"/>
              <a:t>art. Then</a:t>
            </a:r>
            <a:r>
              <a:rPr lang="en-US" dirty="0"/>
              <a:t>, look at all the words of the </a:t>
            </a:r>
            <a:r>
              <a:rPr lang="en-US" dirty="0" smtClean="0"/>
              <a:t>claims. From </a:t>
            </a:r>
            <a:r>
              <a:rPr lang="en-US" dirty="0"/>
              <a:t>that viewpoint, most of the time, the claim terms will take on their plain meaning, and the BRI will be readily </a:t>
            </a:r>
            <a:r>
              <a:rPr lang="en-US" dirty="0" smtClean="0"/>
              <a:t>apparent. It </a:t>
            </a:r>
            <a:r>
              <a:rPr lang="en-US" dirty="0"/>
              <a:t>is important to remember that the claims cannot be construed in a manner that would be contrary to the disclosure, read out certain embodiments or vitiate other claim elements. </a:t>
            </a:r>
            <a:endParaRPr lang="en-US" dirty="0" smtClean="0"/>
          </a:p>
          <a:p>
            <a:endParaRPr lang="en-US" dirty="0" smtClean="0"/>
          </a:p>
          <a:p>
            <a:r>
              <a:rPr lang="en-US" dirty="0"/>
              <a:t>Use the prosecution to make the BRI clear on the record. If there are any terms whose meaning could be ambiguous or if it is apparent that the applicant has a different view of the claim scope, add written remarks to the office action to address the </a:t>
            </a:r>
            <a:r>
              <a:rPr lang="en-US" dirty="0" smtClean="0"/>
              <a:t>issue. Prosecution </a:t>
            </a:r>
            <a:r>
              <a:rPr lang="en-US" dirty="0"/>
              <a:t>will advance more efficiently when claim interpretation issues are resolved as early as possible. </a:t>
            </a:r>
          </a:p>
        </p:txBody>
      </p:sp>
      <p:sp>
        <p:nvSpPr>
          <p:cNvPr id="2" name="Title"/>
          <p:cNvSpPr>
            <a:spLocks noGrp="1"/>
          </p:cNvSpPr>
          <p:nvPr>
            <p:ph type="title"/>
          </p:nvPr>
        </p:nvSpPr>
        <p:spPr/>
        <p:txBody>
          <a:bodyPr/>
          <a:lstStyle/>
          <a:p>
            <a:r>
              <a:rPr lang="en-US" dirty="0" smtClean="0"/>
              <a:t>BRI</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lstStyle/>
          <a:p>
            <a:r>
              <a:rPr lang="en-US" dirty="0"/>
              <a:t>Do you have any tips for determining the BRI</a:t>
            </a:r>
            <a:r>
              <a:rPr lang="en-US" dirty="0" smtClean="0"/>
              <a:t>?</a:t>
            </a:r>
          </a:p>
          <a:p>
            <a:pPr marL="0" indent="0">
              <a:buNone/>
            </a:pPr>
            <a:endParaRPr lang="en-US" dirty="0" smtClean="0"/>
          </a:p>
          <a:p>
            <a:endParaRPr lang="en-US" dirty="0" smtClean="0"/>
          </a:p>
          <a:p>
            <a:endParaRPr lang="en-US" dirty="0"/>
          </a:p>
          <a:p>
            <a:endParaRPr lang="en-US" dirty="0" smtClean="0"/>
          </a:p>
          <a:p>
            <a:r>
              <a:rPr lang="en-US" dirty="0" smtClean="0"/>
              <a:t>How </a:t>
            </a:r>
            <a:r>
              <a:rPr lang="en-US" dirty="0"/>
              <a:t>does the applicant know how I am interpreting the claim during examination?</a:t>
            </a:r>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7</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2358431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BRI</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lstStyle/>
          <a:p>
            <a:r>
              <a:rPr lang="en-US" dirty="0"/>
              <a:t>What is the difference between claim </a:t>
            </a:r>
            <a:r>
              <a:rPr lang="en-US" b="1" dirty="0"/>
              <a:t>construction</a:t>
            </a:r>
            <a:r>
              <a:rPr lang="en-US" dirty="0"/>
              <a:t> and claim </a:t>
            </a:r>
            <a:r>
              <a:rPr lang="en-US" b="1" dirty="0"/>
              <a:t>interpretation</a:t>
            </a:r>
            <a:r>
              <a:rPr lang="en-US" dirty="0"/>
              <a:t>?</a:t>
            </a:r>
          </a:p>
          <a:p>
            <a:pPr marL="0" indent="0">
              <a:buNone/>
            </a:pPr>
            <a:endParaRPr lang="en-US" dirty="0" smtClean="0"/>
          </a:p>
          <a:p>
            <a:r>
              <a:rPr lang="en-US" dirty="0"/>
              <a:t>Does the BRI of a claim change depending on which statute is being applied?</a:t>
            </a:r>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8</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92500" lnSpcReduction="20000"/>
          </a:bodyPr>
          <a:lstStyle/>
          <a:p>
            <a:r>
              <a:rPr lang="en-US" dirty="0"/>
              <a:t>These terms are frequently used </a:t>
            </a:r>
            <a:r>
              <a:rPr lang="en-US" dirty="0" smtClean="0"/>
              <a:t>interchangeably. They </a:t>
            </a:r>
            <a:r>
              <a:rPr lang="en-US" dirty="0"/>
              <a:t>both refer to determining the meaning of the claim and scope of coverage sought. </a:t>
            </a:r>
            <a:endParaRPr lang="en-US" dirty="0" smtClean="0"/>
          </a:p>
          <a:p>
            <a:endParaRPr lang="en-US" dirty="0" smtClean="0"/>
          </a:p>
          <a:p>
            <a:r>
              <a:rPr lang="en-US" dirty="0"/>
              <a:t>No, establishing the BRI should be </a:t>
            </a:r>
            <a:r>
              <a:rPr lang="en-US" dirty="0" smtClean="0"/>
              <a:t>done </a:t>
            </a:r>
            <a:r>
              <a:rPr lang="en-US" dirty="0"/>
              <a:t>after you understand what the applicant invented and before any statutes are </a:t>
            </a:r>
            <a:r>
              <a:rPr lang="en-US" dirty="0" smtClean="0"/>
              <a:t>applied. The </a:t>
            </a:r>
            <a:r>
              <a:rPr lang="en-US" dirty="0"/>
              <a:t>same BRI must be used when evaluating the claim for compliance with the patentability statutes </a:t>
            </a:r>
            <a:r>
              <a:rPr lang="en-US" dirty="0" smtClean="0"/>
              <a:t>(§101, §112, §102, §103) and </a:t>
            </a:r>
            <a:r>
              <a:rPr lang="en-US" dirty="0"/>
              <a:t>non-statutory double </a:t>
            </a:r>
            <a:r>
              <a:rPr lang="en-US" dirty="0" smtClean="0"/>
              <a:t>patenting.</a:t>
            </a:r>
            <a:endParaRPr lang="en-US" dirty="0"/>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2624122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BRI</a:t>
            </a:r>
            <a:endParaRPr lang="en-US" dirty="0"/>
          </a:p>
        </p:txBody>
      </p:sp>
      <p:sp>
        <p:nvSpPr>
          <p:cNvPr id="3" name="Content Placeholder"/>
          <p:cNvSpPr>
            <a:spLocks noGrp="1"/>
          </p:cNvSpPr>
          <p:nvPr>
            <p:ph sz="half" idx="1"/>
          </p:nvPr>
        </p:nvSpPr>
        <p:spPr>
          <a:solidFill>
            <a:schemeClr val="accent1">
              <a:lumMod val="20000"/>
              <a:lumOff val="80000"/>
            </a:schemeClr>
          </a:solidFill>
        </p:spPr>
        <p:txBody>
          <a:bodyPr/>
          <a:lstStyle/>
          <a:p>
            <a:r>
              <a:rPr lang="en-US" dirty="0"/>
              <a:t>Can I just use dictionary definitions to determine the meaning of the claim terms</a:t>
            </a:r>
            <a:r>
              <a:rPr lang="en-US" dirty="0" smtClean="0"/>
              <a:t>?</a:t>
            </a:r>
          </a:p>
          <a:p>
            <a:endParaRPr lang="en-US" dirty="0" smtClean="0"/>
          </a:p>
          <a:p>
            <a:endParaRPr lang="en-US" dirty="0" smtClean="0"/>
          </a:p>
          <a:p>
            <a:endParaRPr lang="en-US" dirty="0"/>
          </a:p>
          <a:p>
            <a:endParaRPr lang="en-US" dirty="0" smtClean="0"/>
          </a:p>
          <a:p>
            <a:endParaRPr lang="en-US" dirty="0"/>
          </a:p>
          <a:p>
            <a:r>
              <a:rPr lang="en-US" dirty="0" smtClean="0"/>
              <a:t>Can </a:t>
            </a:r>
            <a:r>
              <a:rPr lang="en-US" dirty="0"/>
              <a:t>I use trade publications or published applications to </a:t>
            </a:r>
            <a:r>
              <a:rPr lang="en-US" dirty="0" smtClean="0"/>
              <a:t>see </a:t>
            </a:r>
            <a:r>
              <a:rPr lang="en-US" dirty="0"/>
              <a:t>how the claim term is used in the prior art?</a:t>
            </a:r>
            <a:endParaRPr lang="en-US" dirty="0" smtClean="0"/>
          </a:p>
        </p:txBody>
      </p:sp>
      <p:sp>
        <p:nvSpPr>
          <p:cNvPr id="9" name="Slide Number Placeholder"/>
          <p:cNvSpPr>
            <a:spLocks noGrp="1"/>
          </p:cNvSpPr>
          <p:nvPr>
            <p:ph type="sldNum" sz="quarter" idx="12"/>
          </p:nvPr>
        </p:nvSpPr>
        <p:spPr/>
        <p:txBody>
          <a:bodyPr/>
          <a:lstStyle/>
          <a:p>
            <a:fld id="{92DA454B-C859-4892-B9FA-68B588C9F547}" type="slidenum">
              <a:rPr lang="en-US" smtClean="0"/>
              <a:pPr/>
              <a:t>9</a:t>
            </a:fld>
            <a:endParaRPr lang="en-US"/>
          </a:p>
        </p:txBody>
      </p:sp>
      <p:sp>
        <p:nvSpPr>
          <p:cNvPr id="8" name="Footer Placeholder"/>
          <p:cNvSpPr>
            <a:spLocks noGrp="1"/>
          </p:cNvSpPr>
          <p:nvPr>
            <p:ph type="ftr" sz="quarter" idx="11"/>
          </p:nvPr>
        </p:nvSpPr>
        <p:spPr/>
        <p:txBody>
          <a:bodyPr/>
          <a:lstStyle/>
          <a:p>
            <a:r>
              <a:rPr lang="en-US" smtClean="0"/>
              <a:t>Claim Interpretation</a:t>
            </a:r>
            <a:endParaRPr lang="en-US"/>
          </a:p>
        </p:txBody>
      </p:sp>
      <p:sp>
        <p:nvSpPr>
          <p:cNvPr id="7" name="Date Placeholder"/>
          <p:cNvSpPr>
            <a:spLocks noGrp="1"/>
          </p:cNvSpPr>
          <p:nvPr>
            <p:ph type="dt" sz="half" idx="10"/>
          </p:nvPr>
        </p:nvSpPr>
        <p:spPr/>
        <p:txBody>
          <a:bodyPr/>
          <a:lstStyle/>
          <a:p>
            <a:r>
              <a:rPr lang="en-US" smtClean="0"/>
              <a:t>March 2019</a:t>
            </a:r>
            <a:endParaRPr lang="en-US" dirty="0"/>
          </a:p>
        </p:txBody>
      </p:sp>
      <p:sp>
        <p:nvSpPr>
          <p:cNvPr id="10" name="Content Placeholder 3"/>
          <p:cNvSpPr>
            <a:spLocks noGrp="1"/>
          </p:cNvSpPr>
          <p:nvPr>
            <p:ph sz="half" idx="2"/>
          </p:nvPr>
        </p:nvSpPr>
        <p:spPr>
          <a:xfrm>
            <a:off x="4648201" y="1084206"/>
            <a:ext cx="4038600" cy="4046594"/>
          </a:xfrm>
          <a:solidFill>
            <a:schemeClr val="accent3">
              <a:lumMod val="20000"/>
              <a:lumOff val="80000"/>
            </a:schemeClr>
          </a:solidFill>
        </p:spPr>
        <p:txBody>
          <a:bodyPr>
            <a:normAutofit fontScale="85000" lnSpcReduction="10000"/>
          </a:bodyPr>
          <a:lstStyle/>
          <a:p>
            <a:r>
              <a:rPr lang="en-US" dirty="0"/>
              <a:t>Not by themselves, since the single best source for understanding the meaning of the claim terms is the original disclosure - that includes the claims, the written specification, and the </a:t>
            </a:r>
            <a:r>
              <a:rPr lang="en-US" dirty="0" smtClean="0"/>
              <a:t>drawings. Dictionaries </a:t>
            </a:r>
            <a:r>
              <a:rPr lang="en-US" dirty="0"/>
              <a:t>can be used to confirm terms of art or confirm definitions provided by applicant, but should not be the sole source of definitions. When relied upon, the dictionary should be cited. </a:t>
            </a:r>
            <a:endParaRPr lang="en-US" dirty="0" smtClean="0"/>
          </a:p>
          <a:p>
            <a:endParaRPr lang="en-US" dirty="0" smtClean="0"/>
          </a:p>
          <a:p>
            <a:r>
              <a:rPr lang="en-US" dirty="0"/>
              <a:t>Yes, as long as any meaning of a term taken from </a:t>
            </a:r>
            <a:r>
              <a:rPr lang="en-US" dirty="0" smtClean="0"/>
              <a:t>another </a:t>
            </a:r>
            <a:r>
              <a:rPr lang="en-US" dirty="0"/>
              <a:t>source is consistent with the use of the claim term in the disclosure. </a:t>
            </a:r>
          </a:p>
        </p:txBody>
      </p:sp>
      <p:pic>
        <p:nvPicPr>
          <p:cNvPr id="12"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45" y="4763228"/>
            <a:ext cx="601825" cy="601825"/>
          </a:xfrm>
          <a:prstGeom prst="rect">
            <a:avLst/>
          </a:prstGeom>
        </p:spPr>
      </p:pic>
    </p:spTree>
    <p:extLst>
      <p:ext uri="{BB962C8B-B14F-4D97-AF65-F5344CB8AC3E}">
        <p14:creationId xmlns:p14="http://schemas.microsoft.com/office/powerpoint/2010/main" val="21674165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257&quot;&gt;&lt;/object&gt;&lt;object type=&quot;2&quot; unique_id=&quot;10258&quot;&gt;&lt;object type=&quot;3&quot; unique_id=&quot;10259&quot;&gt;&lt;property id=&quot;20148&quot; value=&quot;5&quot;/&gt;&lt;property id=&quot;20300&quot; value=&quot;Slide 1 - &amp;quot;Title&amp;quot;&quot;/&gt;&lt;property id=&quot;20307&quot; value=&quot;261&quot;/&gt;&lt;/object&gt;&lt;object type=&quot;3&quot; unique_id=&quot;10260&quot;&gt;&lt;property id=&quot;20148&quot; value=&quot;5&quot;/&gt;&lt;property id=&quot;20300&quot; value=&quot;Slide 2 - &amp;quot;Objectives&amp;quot;&quot;/&gt;&lt;property id=&quot;20307&quot; value=&quot;262&quot;/&gt;&lt;/object&gt;&lt;object type=&quot;3&quot; unique_id=&quot;10261&quot;&gt;&lt;property id=&quot;20148&quot; value=&quot;5&quot;/&gt;&lt;property id=&quot;20300&quot; value=&quot;Slide 5 - &amp;quot;Knowledge Check A&amp;quot;&quot;/&gt;&lt;property id=&quot;20307&quot; value=&quot;265&quot;/&gt;&lt;/object&gt;&lt;object type=&quot;3&quot; unique_id=&quot;10262&quot;&gt;&lt;property id=&quot;20148&quot; value=&quot;5&quot;/&gt;&lt;property id=&quot;20300&quot; value=&quot;Slide 6 - &amp;quot;Knowledge Check A: Answer&amp;quot;&quot;/&gt;&lt;property id=&quot;20307&quot; value=&quot;266&quot;/&gt;&lt;/object&gt;&lt;object type=&quot;3&quot; unique_id=&quot;10263&quot;&gt;&lt;property id=&quot;20148&quot; value=&quot;5&quot;/&gt;&lt;property id=&quot;20300&quot; value=&quot;Slide 7 - &amp;quot;Section Header&amp;quot;&quot;/&gt;&lt;property id=&quot;20307&quot; value=&quot;267&quot;/&gt;&lt;/object&gt;&lt;object type=&quot;3&quot; unique_id=&quot;10264&quot;&gt;&lt;property id=&quot;20148&quot; value=&quot;5&quot;/&gt;&lt;property id=&quot;20300&quot; value=&quot;Slide 8 - &amp;quot;Summary&amp;quot;&quot;/&gt;&lt;property id=&quot;20307&quot; value=&quot;264&quot;/&gt;&lt;/object&gt;&lt;object type=&quot;3&quot; unique_id=&quot;10265&quot;&gt;&lt;property id=&quot;20148&quot; value=&quot;5&quot;/&gt;&lt;property id=&quot;20300&quot; value=&quot;Slide 9 - &amp;quot;Questions?&amp;quot;&quot;/&gt;&lt;property id=&quot;20307&quot; value=&quot;263&quot;/&gt;&lt;/object&gt;&lt;object type=&quot;3&quot; unique_id=&quot;10816&quot;&gt;&lt;property id=&quot;20148&quot; value=&quot;5&quot;/&gt;&lt;property id=&quot;20300&quot; value=&quot;Slide 3 - &amp;quot;One line title goes here in sentence case&amp;quot;&quot;/&gt;&lt;property id=&quot;20307&quot; value=&quot;270&quot;/&gt;&lt;/object&gt;&lt;object type=&quot;3&quot; unique_id=&quot;10817&quot;&gt;&lt;property id=&quot;20148&quot; value=&quot;5&quot;/&gt;&lt;property id=&quot;20300&quot; value=&quot;Slide 4 - &amp;quot;Two line title goes here in sentence case&amp;quot;&quot;/&gt;&lt;property id=&quot;20307&quot; value=&quot;269&quot;/&gt;&lt;/object&gt;&lt;/object&gt;&lt;/object&gt;&lt;/database&gt;"/>
  <p:tag name="SECTOMILLISECCONVERTED" val="1"/>
</p:tagLst>
</file>

<file path=ppt/theme/theme1.xml><?xml version="1.0" encoding="utf-8"?>
<a:theme xmlns:a="http://schemas.openxmlformats.org/drawingml/2006/main" name="v4OPT-template - Feb 2019">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_OPT-template-6-30-2016" id="{83DF8A8D-1A35-4804-8946-4082FBF856A9}" vid="{5E2D36E7-5EF8-4990-A23D-AB508F76CD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B71F6A65DEA04096F7A8112A1CF64C" ma:contentTypeVersion="3" ma:contentTypeDescription="Create a new document." ma:contentTypeScope="" ma:versionID="143ac151d2baa7a3a48a69f6a7f08f7a">
  <xsd:schema xmlns:xsd="http://www.w3.org/2001/XMLSchema" xmlns:xs="http://www.w3.org/2001/XMLSchema" xmlns:p="http://schemas.microsoft.com/office/2006/metadata/properties" xmlns:ns1="http://schemas.microsoft.com/sharepoint/v3" xmlns:ns2="05bb29a1-c72b-49cd-bbcd-e2e86e8dcf5e" targetNamespace="http://schemas.microsoft.com/office/2006/metadata/properties" ma:root="true" ma:fieldsID="3a86a347dee5833fa0c7075c064582d2" ns1:_="" ns2:_="">
    <xsd:import namespace="http://schemas.microsoft.com/sharepoint/v3"/>
    <xsd:import namespace="05bb29a1-c72b-49cd-bbcd-e2e86e8dcf5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bb29a1-c72b-49cd-bbcd-e2e86e8dcf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B32819-85F9-4F1F-8C0D-9D97654D9C7A}">
  <ds:schemaRefs>
    <ds:schemaRef ds:uri="http://schemas.microsoft.com/sharepoint/v3/contenttype/forms"/>
  </ds:schemaRefs>
</ds:datastoreItem>
</file>

<file path=customXml/itemProps2.xml><?xml version="1.0" encoding="utf-8"?>
<ds:datastoreItem xmlns:ds="http://schemas.openxmlformats.org/officeDocument/2006/customXml" ds:itemID="{3EC58B5C-90DA-4FB2-ABD4-DD02A7EB0E51}">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http://purl.org/dc/terms/"/>
    <ds:schemaRef ds:uri="http://schemas.openxmlformats.org/package/2006/metadata/core-properties"/>
    <ds:schemaRef ds:uri="05bb29a1-c72b-49cd-bbcd-e2e86e8dcf5e"/>
    <ds:schemaRef ds:uri="http://www.w3.org/XML/1998/namespace"/>
  </ds:schemaRefs>
</ds:datastoreItem>
</file>

<file path=customXml/itemProps3.xml><?xml version="1.0" encoding="utf-8"?>
<ds:datastoreItem xmlns:ds="http://schemas.openxmlformats.org/officeDocument/2006/customXml" ds:itemID="{55F90EDE-EAEB-4AA4-A228-D3BA29EBA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5bb29a1-c72b-49cd-bbcd-e2e86e8dc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_OPT-template-6-30-2016</Template>
  <TotalTime>4614</TotalTime>
  <Words>8309</Words>
  <Application>Microsoft Office PowerPoint</Application>
  <PresentationFormat>On-screen Show (16:10)</PresentationFormat>
  <Paragraphs>867</Paragraphs>
  <Slides>65</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Segoe UI</vt:lpstr>
      <vt:lpstr>v4OPT-template - Feb 2019</vt:lpstr>
      <vt:lpstr>Claim Interpretation  </vt:lpstr>
      <vt:lpstr>Objectives</vt:lpstr>
      <vt:lpstr>Legal team virtual help desk</vt:lpstr>
      <vt:lpstr>BRI</vt:lpstr>
      <vt:lpstr>BRI</vt:lpstr>
      <vt:lpstr>BRI</vt:lpstr>
      <vt:lpstr>BRI</vt:lpstr>
      <vt:lpstr>BRI</vt:lpstr>
      <vt:lpstr>BRI</vt:lpstr>
      <vt:lpstr>BRI</vt:lpstr>
      <vt:lpstr>BRI</vt:lpstr>
      <vt:lpstr>Preambles</vt:lpstr>
      <vt:lpstr>Preambles</vt:lpstr>
      <vt:lpstr>Wherein, whereby, thereby, functional language</vt:lpstr>
      <vt:lpstr>Wherein, whereby, thereby, functional language</vt:lpstr>
      <vt:lpstr>Wherein, whereby, thereby, functional language</vt:lpstr>
      <vt:lpstr>Wherein, whereby, thereby, functional language</vt:lpstr>
      <vt:lpstr>Wherein, whereby, thereby, functional language</vt:lpstr>
      <vt:lpstr>Wherein, whereby, thereby, functional language</vt:lpstr>
      <vt:lpstr>Wherein, whereby, thereby, functional language</vt:lpstr>
      <vt:lpstr>§112(f)</vt:lpstr>
      <vt:lpstr>§112(f)</vt:lpstr>
      <vt:lpstr>§112(f)</vt:lpstr>
      <vt:lpstr>§112(f)</vt:lpstr>
      <vt:lpstr>§112(f)</vt:lpstr>
      <vt:lpstr>§112(f)</vt:lpstr>
      <vt:lpstr>§112(f)</vt:lpstr>
      <vt:lpstr>Computer implemented §112(f) limitations</vt:lpstr>
      <vt:lpstr>Computer implemented §112(f) limitations</vt:lpstr>
      <vt:lpstr>Computer implemented §112(f) limitations</vt:lpstr>
      <vt:lpstr>What comes next?</vt:lpstr>
      <vt:lpstr>Examples</vt:lpstr>
      <vt:lpstr>Wireless device: Specification</vt:lpstr>
      <vt:lpstr>Wireless device: Drawings</vt:lpstr>
      <vt:lpstr>Wireless device: Claims</vt:lpstr>
      <vt:lpstr>Wireless device: Questions</vt:lpstr>
      <vt:lpstr>Wireless device: Questions</vt:lpstr>
      <vt:lpstr>Wireless device: Questions</vt:lpstr>
      <vt:lpstr>Wireless device: Questions</vt:lpstr>
      <vt:lpstr>Wireless device: Questions</vt:lpstr>
      <vt:lpstr>Wireless device: Questions</vt:lpstr>
      <vt:lpstr>Wireless device: Questions</vt:lpstr>
      <vt:lpstr>Wireless device: Questions</vt:lpstr>
      <vt:lpstr>Wireless device: Questions</vt:lpstr>
      <vt:lpstr>Wireless device: Questions</vt:lpstr>
      <vt:lpstr>Wireless device: Questions</vt:lpstr>
      <vt:lpstr>Blow molded container: Specification</vt:lpstr>
      <vt:lpstr>Blow molded container: Specification</vt:lpstr>
      <vt:lpstr>Blow molded container: Drawings</vt:lpstr>
      <vt:lpstr>Blow molded container: Claims</vt:lpstr>
      <vt:lpstr>Blow molded container: Questions</vt:lpstr>
      <vt:lpstr>Blow molded container: Questions</vt:lpstr>
      <vt:lpstr>Blow molded container: Questions</vt:lpstr>
      <vt:lpstr>Blow molded container: Questions</vt:lpstr>
      <vt:lpstr>Blow molded container: Questions</vt:lpstr>
      <vt:lpstr>Blow molded container: Questions</vt:lpstr>
      <vt:lpstr>Glaucoma treatment: Specification</vt:lpstr>
      <vt:lpstr>Glaucoma treatment: Claims</vt:lpstr>
      <vt:lpstr>Glaucoma treatment: Questions</vt:lpstr>
      <vt:lpstr>Glaucoma treatment: Questions</vt:lpstr>
      <vt:lpstr>Glaucoma treatment: Questions</vt:lpstr>
      <vt:lpstr>Glaucoma treatment: Questions</vt:lpstr>
      <vt:lpstr>Glaucoma treatment: Questions</vt:lpstr>
      <vt:lpstr>Glaucoma treatment: Questions</vt:lpstr>
      <vt:lpstr>Takeaways</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Smith, Aliscia</dc:creator>
  <cp:lastModifiedBy>Borsetti, Greg</cp:lastModifiedBy>
  <cp:revision>293</cp:revision>
  <cp:lastPrinted>2019-03-18T20:07:43Z</cp:lastPrinted>
  <dcterms:created xsi:type="dcterms:W3CDTF">2018-03-15T13:13:37Z</dcterms:created>
  <dcterms:modified xsi:type="dcterms:W3CDTF">2019-05-01T21:22:00Z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0x01010054B71F6A65DEA04096F7A8112A1CF64C</vt:lpwstr>
  </property>
</Properties>
</file>