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24"/>
  </p:notesMasterIdLst>
  <p:handoutMasterIdLst>
    <p:handoutMasterId r:id="rId25"/>
  </p:handoutMasterIdLst>
  <p:sldIdLst>
    <p:sldId id="416" r:id="rId2"/>
    <p:sldId id="517" r:id="rId3"/>
    <p:sldId id="541" r:id="rId4"/>
    <p:sldId id="564" r:id="rId5"/>
    <p:sldId id="574" r:id="rId6"/>
    <p:sldId id="563" r:id="rId7"/>
    <p:sldId id="552" r:id="rId8"/>
    <p:sldId id="556" r:id="rId9"/>
    <p:sldId id="555" r:id="rId10"/>
    <p:sldId id="554" r:id="rId11"/>
    <p:sldId id="549" r:id="rId12"/>
    <p:sldId id="548" r:id="rId13"/>
    <p:sldId id="557" r:id="rId14"/>
    <p:sldId id="575" r:id="rId15"/>
    <p:sldId id="565" r:id="rId16"/>
    <p:sldId id="566" r:id="rId17"/>
    <p:sldId id="570" r:id="rId18"/>
    <p:sldId id="571" r:id="rId19"/>
    <p:sldId id="572" r:id="rId20"/>
    <p:sldId id="573" r:id="rId21"/>
    <p:sldId id="561" r:id="rId22"/>
    <p:sldId id="538"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vertBarState="maximized">
    <p:restoredLeft sz="15621" autoAdjust="0"/>
    <p:restoredTop sz="83165" autoAdjust="0"/>
  </p:normalViewPr>
  <p:slideViewPr>
    <p:cSldViewPr>
      <p:cViewPr>
        <p:scale>
          <a:sx n="66" d="100"/>
          <a:sy n="66" d="100"/>
        </p:scale>
        <p:origin x="-2934" y="-1062"/>
      </p:cViewPr>
      <p:guideLst>
        <p:guide orient="horz" pos="2160"/>
        <p:guide pos="2880"/>
      </p:guideLst>
    </p:cSldViewPr>
  </p:slideViewPr>
  <p:outlineViewPr>
    <p:cViewPr>
      <p:scale>
        <a:sx n="33" d="100"/>
        <a:sy n="33" d="100"/>
      </p:scale>
      <p:origin x="0" y="0"/>
    </p:cViewPr>
  </p:outlineViewPr>
  <p:notesTextViewPr>
    <p:cViewPr>
      <p:scale>
        <a:sx n="200" d="100"/>
        <a:sy n="200" d="100"/>
      </p:scale>
      <p:origin x="0" y="0"/>
    </p:cViewPr>
  </p:notesTextViewPr>
  <p:sorterViewPr>
    <p:cViewPr>
      <p:scale>
        <a:sx n="150" d="100"/>
        <a:sy n="150" d="100"/>
      </p:scale>
      <p:origin x="0" y="0"/>
    </p:cViewPr>
  </p:sorterViewPr>
  <p:notesViewPr>
    <p:cSldViewPr>
      <p:cViewPr>
        <p:scale>
          <a:sx n="100" d="100"/>
          <a:sy n="100" d="100"/>
        </p:scale>
        <p:origin x="-3504" y="-72"/>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5138"/>
          </a:xfrm>
          <a:prstGeom prst="rect">
            <a:avLst/>
          </a:prstGeom>
        </p:spPr>
        <p:txBody>
          <a:bodyPr vert="horz" lIns="92291" tIns="46145" rIns="92291" bIns="46145" rtlCol="0"/>
          <a:lstStyle>
            <a:lvl1pPr algn="l">
              <a:defRPr sz="1300"/>
            </a:lvl1pPr>
          </a:lstStyle>
          <a:p>
            <a:endParaRPr lang="en-US" dirty="0"/>
          </a:p>
        </p:txBody>
      </p:sp>
      <p:sp>
        <p:nvSpPr>
          <p:cNvPr id="3" name="Date Placeholder 2"/>
          <p:cNvSpPr>
            <a:spLocks noGrp="1"/>
          </p:cNvSpPr>
          <p:nvPr>
            <p:ph type="dt" sz="quarter" idx="1"/>
          </p:nvPr>
        </p:nvSpPr>
        <p:spPr>
          <a:xfrm>
            <a:off x="3970939" y="0"/>
            <a:ext cx="3037840" cy="465138"/>
          </a:xfrm>
          <a:prstGeom prst="rect">
            <a:avLst/>
          </a:prstGeom>
        </p:spPr>
        <p:txBody>
          <a:bodyPr vert="horz" lIns="92291" tIns="46145" rIns="92291" bIns="46145" rtlCol="0"/>
          <a:lstStyle>
            <a:lvl1pPr algn="r">
              <a:defRPr sz="1300"/>
            </a:lvl1pPr>
          </a:lstStyle>
          <a:p>
            <a:fld id="{72B62F65-EF2A-4EC8-AB5B-A9ACFF8EC771}" type="datetimeFigureOut">
              <a:rPr lang="en-US" smtClean="0"/>
              <a:t>12/11/2014</a:t>
            </a:fld>
            <a:endParaRPr lang="en-US" dirty="0"/>
          </a:p>
        </p:txBody>
      </p:sp>
      <p:sp>
        <p:nvSpPr>
          <p:cNvPr id="4" name="Footer Placeholder 3"/>
          <p:cNvSpPr>
            <a:spLocks noGrp="1"/>
          </p:cNvSpPr>
          <p:nvPr>
            <p:ph type="ftr" sz="quarter" idx="2"/>
          </p:nvPr>
        </p:nvSpPr>
        <p:spPr>
          <a:xfrm>
            <a:off x="1" y="8829675"/>
            <a:ext cx="3037840" cy="465138"/>
          </a:xfrm>
          <a:prstGeom prst="rect">
            <a:avLst/>
          </a:prstGeom>
        </p:spPr>
        <p:txBody>
          <a:bodyPr vert="horz" lIns="92291" tIns="46145" rIns="92291" bIns="46145" rtlCol="0" anchor="b"/>
          <a:lstStyle>
            <a:lvl1pPr algn="l">
              <a:defRPr sz="1300"/>
            </a:lvl1pPr>
          </a:lstStyle>
          <a:p>
            <a:endParaRPr lang="en-US" dirty="0"/>
          </a:p>
        </p:txBody>
      </p:sp>
      <p:sp>
        <p:nvSpPr>
          <p:cNvPr id="5" name="Slide Number Placeholder 4"/>
          <p:cNvSpPr>
            <a:spLocks noGrp="1"/>
          </p:cNvSpPr>
          <p:nvPr>
            <p:ph type="sldNum" sz="quarter" idx="3"/>
          </p:nvPr>
        </p:nvSpPr>
        <p:spPr>
          <a:xfrm>
            <a:off x="3970939" y="8829675"/>
            <a:ext cx="3037840" cy="465138"/>
          </a:xfrm>
          <a:prstGeom prst="rect">
            <a:avLst/>
          </a:prstGeom>
        </p:spPr>
        <p:txBody>
          <a:bodyPr vert="horz" lIns="92291" tIns="46145" rIns="92291" bIns="46145" rtlCol="0" anchor="b"/>
          <a:lstStyle>
            <a:lvl1pPr algn="r">
              <a:defRPr sz="1300"/>
            </a:lvl1pPr>
          </a:lstStyle>
          <a:p>
            <a:fld id="{BDC2C4D1-0102-4EC9-96F8-97F97813F586}" type="slidenum">
              <a:rPr lang="en-US" smtClean="0"/>
              <a:t>‹#›</a:t>
            </a:fld>
            <a:endParaRPr lang="en-US" dirty="0"/>
          </a:p>
        </p:txBody>
      </p:sp>
    </p:spTree>
    <p:extLst>
      <p:ext uri="{BB962C8B-B14F-4D97-AF65-F5344CB8AC3E}">
        <p14:creationId xmlns:p14="http://schemas.microsoft.com/office/powerpoint/2010/main" val="14785142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7840" cy="464820"/>
          </a:xfrm>
          <a:prstGeom prst="rect">
            <a:avLst/>
          </a:prstGeom>
        </p:spPr>
        <p:txBody>
          <a:bodyPr vert="horz" lIns="92291" tIns="46145" rIns="92291" bIns="46145" rtlCol="0"/>
          <a:lstStyle>
            <a:lvl1pPr algn="l">
              <a:defRPr sz="1300"/>
            </a:lvl1pPr>
          </a:lstStyle>
          <a:p>
            <a:endParaRPr lang="en-US" dirty="0"/>
          </a:p>
        </p:txBody>
      </p:sp>
      <p:sp>
        <p:nvSpPr>
          <p:cNvPr id="3" name="Date Placeholder 2"/>
          <p:cNvSpPr>
            <a:spLocks noGrp="1"/>
          </p:cNvSpPr>
          <p:nvPr>
            <p:ph type="dt" idx="1"/>
          </p:nvPr>
        </p:nvSpPr>
        <p:spPr>
          <a:xfrm>
            <a:off x="3970940" y="0"/>
            <a:ext cx="3037840" cy="464820"/>
          </a:xfrm>
          <a:prstGeom prst="rect">
            <a:avLst/>
          </a:prstGeom>
        </p:spPr>
        <p:txBody>
          <a:bodyPr vert="horz" lIns="92291" tIns="46145" rIns="92291" bIns="46145" rtlCol="0"/>
          <a:lstStyle>
            <a:lvl1pPr algn="r">
              <a:defRPr sz="1300"/>
            </a:lvl1pPr>
          </a:lstStyle>
          <a:p>
            <a:fld id="{30762C6E-1681-4175-A2AB-884311831999}" type="datetimeFigureOut">
              <a:rPr lang="en-US" smtClean="0"/>
              <a:t>12/11/2014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291" tIns="46145" rIns="92291" bIns="46145" rtlCol="0" anchor="ctr"/>
          <a:lstStyle/>
          <a:p>
            <a:endParaRPr lang="en-US" dirty="0"/>
          </a:p>
        </p:txBody>
      </p:sp>
      <p:sp>
        <p:nvSpPr>
          <p:cNvPr id="5" name="Notes Placeholder 4"/>
          <p:cNvSpPr>
            <a:spLocks noGrp="1"/>
          </p:cNvSpPr>
          <p:nvPr>
            <p:ph type="body" sz="quarter" idx="3"/>
          </p:nvPr>
        </p:nvSpPr>
        <p:spPr>
          <a:xfrm>
            <a:off x="701041" y="4415791"/>
            <a:ext cx="5608320" cy="4183380"/>
          </a:xfrm>
          <a:prstGeom prst="rect">
            <a:avLst/>
          </a:prstGeom>
        </p:spPr>
        <p:txBody>
          <a:bodyPr vert="horz" lIns="92291" tIns="46145" rIns="92291" bIns="4614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829967"/>
            <a:ext cx="3037840" cy="464820"/>
          </a:xfrm>
          <a:prstGeom prst="rect">
            <a:avLst/>
          </a:prstGeom>
        </p:spPr>
        <p:txBody>
          <a:bodyPr vert="horz" lIns="92291" tIns="46145" rIns="92291" bIns="46145" rtlCol="0" anchor="b"/>
          <a:lstStyle>
            <a:lvl1pPr algn="l">
              <a:defRPr sz="1300"/>
            </a:lvl1pPr>
          </a:lstStyle>
          <a:p>
            <a:endParaRPr lang="en-US" dirty="0"/>
          </a:p>
        </p:txBody>
      </p:sp>
      <p:sp>
        <p:nvSpPr>
          <p:cNvPr id="7" name="Slide Number Placeholder 6"/>
          <p:cNvSpPr>
            <a:spLocks noGrp="1"/>
          </p:cNvSpPr>
          <p:nvPr>
            <p:ph type="sldNum" sz="quarter" idx="5"/>
          </p:nvPr>
        </p:nvSpPr>
        <p:spPr>
          <a:xfrm>
            <a:off x="3970940" y="8829967"/>
            <a:ext cx="3037840" cy="464820"/>
          </a:xfrm>
          <a:prstGeom prst="rect">
            <a:avLst/>
          </a:prstGeom>
        </p:spPr>
        <p:txBody>
          <a:bodyPr vert="horz" lIns="92291" tIns="46145" rIns="92291" bIns="46145" rtlCol="0" anchor="b"/>
          <a:lstStyle>
            <a:lvl1pPr algn="r">
              <a:defRPr sz="1300"/>
            </a:lvl1pPr>
          </a:lstStyle>
          <a:p>
            <a:fld id="{62F92C84-B01C-47C1-8F34-408C4D08CA9E}" type="slidenum">
              <a:rPr lang="en-US" smtClean="0"/>
              <a:t>‹#›</a:t>
            </a:fld>
            <a:endParaRPr lang="en-US" dirty="0"/>
          </a:p>
        </p:txBody>
      </p:sp>
    </p:spTree>
    <p:extLst>
      <p:ext uri="{BB962C8B-B14F-4D97-AF65-F5344CB8AC3E}">
        <p14:creationId xmlns:p14="http://schemas.microsoft.com/office/powerpoint/2010/main" val="2942930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p:spPr>
        <p:txBody>
          <a:bodyPr/>
          <a:lstStyle/>
          <a:p>
            <a:pPr eaLnBrk="1" hangingPunct="1"/>
            <a:r>
              <a:rPr lang="en-US" dirty="0" smtClean="0"/>
              <a:t>This USPTO Legal Training Module will cover the topics of interpreting claim terms and making the record clear </a:t>
            </a:r>
            <a:r>
              <a:rPr lang="en-US" baseline="0" dirty="0" smtClean="0">
                <a:latin typeface="+mn-lt"/>
                <a:cs typeface="Arial" pitchFamily="34" charset="0"/>
              </a:rPr>
              <a:t>regarding claim clarity.  </a:t>
            </a:r>
            <a:r>
              <a:rPr lang="en-US" dirty="0" smtClean="0">
                <a:latin typeface="+mn-lt"/>
                <a:cs typeface="Arial" pitchFamily="34" charset="0"/>
              </a:rPr>
              <a:t>This fifth installment</a:t>
            </a:r>
            <a:r>
              <a:rPr lang="en-US" baseline="0" dirty="0" smtClean="0">
                <a:latin typeface="+mn-lt"/>
                <a:cs typeface="Arial" pitchFamily="34" charset="0"/>
              </a:rPr>
              <a:t> of training on claim clarity focuses o</a:t>
            </a:r>
            <a:r>
              <a:rPr lang="en-US" dirty="0" smtClean="0">
                <a:latin typeface="+mn-lt"/>
                <a:cs typeface="Arial" pitchFamily="34" charset="0"/>
              </a:rPr>
              <a:t>n the broadest reasonable interpretation </a:t>
            </a:r>
            <a:r>
              <a:rPr lang="en-US" u="none" dirty="0" smtClean="0">
                <a:latin typeface="+mn-lt"/>
                <a:cs typeface="Arial" pitchFamily="34" charset="0"/>
              </a:rPr>
              <a:t>of claims when 35 U.S.C. 112(f) is not invoked, and when</a:t>
            </a:r>
            <a:r>
              <a:rPr lang="en-US" dirty="0" smtClean="0">
                <a:latin typeface="+mn-lt"/>
                <a:cs typeface="Arial" pitchFamily="34" charset="0"/>
              </a:rPr>
              <a:t> </a:t>
            </a:r>
            <a:r>
              <a:rPr lang="en-US" u="none" dirty="0" smtClean="0">
                <a:latin typeface="+mn-lt"/>
                <a:cs typeface="Arial" pitchFamily="34" charset="0"/>
              </a:rPr>
              <a:t>the </a:t>
            </a:r>
            <a:r>
              <a:rPr lang="en-US" dirty="0" smtClean="0">
                <a:latin typeface="+mn-lt"/>
                <a:cs typeface="Arial" pitchFamily="34" charset="0"/>
              </a:rPr>
              <a:t>plain meaning </a:t>
            </a:r>
            <a:r>
              <a:rPr lang="en-US" u="none" dirty="0" smtClean="0">
                <a:latin typeface="+mn-lt"/>
                <a:cs typeface="Arial" pitchFamily="34" charset="0"/>
              </a:rPr>
              <a:t>of claim terms should be used</a:t>
            </a:r>
            <a:r>
              <a:rPr lang="en-US" dirty="0" smtClean="0">
                <a:latin typeface="+mn-lt"/>
                <a:cs typeface="Arial" pitchFamily="34" charset="0"/>
              </a:rPr>
              <a:t>. The previous four modules</a:t>
            </a:r>
            <a:r>
              <a:rPr lang="en-US" baseline="0" dirty="0" smtClean="0">
                <a:latin typeface="+mn-lt"/>
                <a:cs typeface="Arial" pitchFamily="34" charset="0"/>
              </a:rPr>
              <a:t> focused on the interpretation of claim limitations </a:t>
            </a:r>
            <a:r>
              <a:rPr lang="en-US" u="none" baseline="0" dirty="0" smtClean="0">
                <a:latin typeface="+mn-lt"/>
                <a:cs typeface="Arial" pitchFamily="34" charset="0"/>
              </a:rPr>
              <a:t>when</a:t>
            </a:r>
            <a:r>
              <a:rPr lang="en-US" baseline="0" dirty="0" smtClean="0">
                <a:latin typeface="+mn-lt"/>
                <a:cs typeface="Arial" pitchFamily="34" charset="0"/>
              </a:rPr>
              <a:t> 35 U.S.C. 112(f) </a:t>
            </a:r>
            <a:r>
              <a:rPr lang="en-US" u="none" baseline="0" dirty="0" smtClean="0">
                <a:latin typeface="+mn-lt"/>
                <a:cs typeface="Arial" pitchFamily="34" charset="0"/>
              </a:rPr>
              <a:t>is invoked</a:t>
            </a:r>
            <a:r>
              <a:rPr lang="en-US" baseline="0" dirty="0" smtClean="0">
                <a:latin typeface="+mn-lt"/>
                <a:cs typeface="Arial" pitchFamily="34" charset="0"/>
              </a:rPr>
              <a:t>.</a:t>
            </a:r>
            <a:endParaRPr lang="en-US" dirty="0" smtClean="0">
              <a:latin typeface="+mn-lt"/>
              <a:cs typeface="Arial" pitchFamily="34" charset="0"/>
            </a:endParaRPr>
          </a:p>
        </p:txBody>
      </p:sp>
      <p:sp>
        <p:nvSpPr>
          <p:cNvPr id="13316" name="Slide Number Placeholder 3"/>
          <p:cNvSpPr>
            <a:spLocks noGrp="1"/>
          </p:cNvSpPr>
          <p:nvPr>
            <p:ph type="sldNum" sz="quarter" idx="5"/>
          </p:nvPr>
        </p:nvSpPr>
        <p:spPr>
          <a:noFill/>
        </p:spPr>
        <p:txBody>
          <a:bodyPr/>
          <a:lstStyle>
            <a:lvl1pPr defTabSz="922941">
              <a:defRPr>
                <a:solidFill>
                  <a:schemeClr val="tx1"/>
                </a:solidFill>
                <a:latin typeface="Arial" charset="0"/>
              </a:defRPr>
            </a:lvl1pPr>
            <a:lvl2pPr marL="735837" indent="-283014" defTabSz="922941">
              <a:defRPr>
                <a:solidFill>
                  <a:schemeClr val="tx1"/>
                </a:solidFill>
                <a:latin typeface="Arial" charset="0"/>
              </a:defRPr>
            </a:lvl2pPr>
            <a:lvl3pPr marL="1132057" indent="-226411" defTabSz="922941">
              <a:defRPr>
                <a:solidFill>
                  <a:schemeClr val="tx1"/>
                </a:solidFill>
                <a:latin typeface="Arial" charset="0"/>
              </a:defRPr>
            </a:lvl3pPr>
            <a:lvl4pPr marL="1584879" indent="-226411" defTabSz="922941">
              <a:defRPr>
                <a:solidFill>
                  <a:schemeClr val="tx1"/>
                </a:solidFill>
                <a:latin typeface="Arial" charset="0"/>
              </a:defRPr>
            </a:lvl4pPr>
            <a:lvl5pPr marL="2037702" indent="-226411" defTabSz="922941">
              <a:defRPr>
                <a:solidFill>
                  <a:schemeClr val="tx1"/>
                </a:solidFill>
                <a:latin typeface="Arial" charset="0"/>
              </a:defRPr>
            </a:lvl5pPr>
            <a:lvl6pPr marL="2490525" indent="-226411" defTabSz="922941" eaLnBrk="0" fontAlgn="base" hangingPunct="0">
              <a:spcBef>
                <a:spcPct val="0"/>
              </a:spcBef>
              <a:spcAft>
                <a:spcPct val="0"/>
              </a:spcAft>
              <a:defRPr>
                <a:solidFill>
                  <a:schemeClr val="tx1"/>
                </a:solidFill>
                <a:latin typeface="Arial" charset="0"/>
              </a:defRPr>
            </a:lvl6pPr>
            <a:lvl7pPr marL="2943347" indent="-226411" defTabSz="922941" eaLnBrk="0" fontAlgn="base" hangingPunct="0">
              <a:spcBef>
                <a:spcPct val="0"/>
              </a:spcBef>
              <a:spcAft>
                <a:spcPct val="0"/>
              </a:spcAft>
              <a:defRPr>
                <a:solidFill>
                  <a:schemeClr val="tx1"/>
                </a:solidFill>
                <a:latin typeface="Arial" charset="0"/>
              </a:defRPr>
            </a:lvl7pPr>
            <a:lvl8pPr marL="3396171" indent="-226411" defTabSz="922941" eaLnBrk="0" fontAlgn="base" hangingPunct="0">
              <a:spcBef>
                <a:spcPct val="0"/>
              </a:spcBef>
              <a:spcAft>
                <a:spcPct val="0"/>
              </a:spcAft>
              <a:defRPr>
                <a:solidFill>
                  <a:schemeClr val="tx1"/>
                </a:solidFill>
                <a:latin typeface="Arial" charset="0"/>
              </a:defRPr>
            </a:lvl8pPr>
            <a:lvl9pPr marL="3848992" indent="-226411" defTabSz="922941" eaLnBrk="0" fontAlgn="base" hangingPunct="0">
              <a:spcBef>
                <a:spcPct val="0"/>
              </a:spcBef>
              <a:spcAft>
                <a:spcPct val="0"/>
              </a:spcAft>
              <a:defRPr>
                <a:solidFill>
                  <a:schemeClr val="tx1"/>
                </a:solidFill>
                <a:latin typeface="Arial" charset="0"/>
              </a:defRPr>
            </a:lvl9pPr>
          </a:lstStyle>
          <a:p>
            <a:fld id="{534130FE-C181-4DE6-A02E-D701767F14E8}" type="slidenum">
              <a:rPr lang="en-US" smtClean="0">
                <a:solidFill>
                  <a:prstClr val="black"/>
                </a:solidFill>
                <a:latin typeface="Times New Roman" pitchFamily="18" charset="0"/>
              </a:rPr>
              <a:pPr/>
              <a:t>1</a:t>
            </a:fld>
            <a:endParaRPr lang="en-US" dirty="0" smtClean="0">
              <a:solidFill>
                <a:prstClr val="black"/>
              </a:solidFill>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solidFill>
            <a:schemeClr val="bg1"/>
          </a:solidFill>
        </p:spPr>
        <p:txBody>
          <a:bodyPr/>
          <a:lstStyle/>
          <a:p>
            <a:r>
              <a:rPr lang="en-US" dirty="0" smtClean="0"/>
              <a:t>Although plain</a:t>
            </a:r>
            <a:r>
              <a:rPr lang="en-US" baseline="0" dirty="0" smtClean="0"/>
              <a:t> meaning means the ordinary and customary meaning given to a claim term by one of ordinary skill in the art, the </a:t>
            </a:r>
            <a:r>
              <a:rPr lang="en-US" dirty="0" smtClean="0"/>
              <a:t>specification must be consulted to determine whether it provides a special definition for a claim term.</a:t>
            </a:r>
          </a:p>
          <a:p>
            <a:endParaRPr lang="en-US" dirty="0" smtClean="0"/>
          </a:p>
          <a:p>
            <a:r>
              <a:rPr lang="en-US" dirty="0" smtClean="0"/>
              <a:t>The specification may provide a special definition for one or more claim terms.  A special </a:t>
            </a:r>
            <a:r>
              <a:rPr lang="en-US" dirty="0"/>
              <a:t>definition for a claim term </a:t>
            </a:r>
            <a:r>
              <a:rPr lang="en-US" dirty="0" smtClean="0"/>
              <a:t>may </a:t>
            </a:r>
            <a:r>
              <a:rPr lang="en-US" dirty="0"/>
              <a:t>be more expansive or simply different  than the plain meaning of the claim term</a:t>
            </a:r>
            <a:r>
              <a:rPr lang="en-US" dirty="0" smtClean="0"/>
              <a:t>.  A special </a:t>
            </a:r>
            <a:r>
              <a:rPr lang="en-US" dirty="0"/>
              <a:t>definition for a claim term may also be more restrictive than the plain meaning of the claim term, which is referred to as a disavowal of claim scope.</a:t>
            </a:r>
          </a:p>
          <a:p>
            <a:endParaRPr lang="en-US" dirty="0" smtClean="0"/>
          </a:p>
          <a:p>
            <a:endParaRPr lang="en-US" dirty="0">
              <a:solidFill>
                <a:schemeClr val="bg1"/>
              </a:solidFill>
            </a:endParaRPr>
          </a:p>
          <a:p>
            <a:r>
              <a:rPr lang="en-US" dirty="0" smtClean="0">
                <a:solidFill>
                  <a:schemeClr val="bg1"/>
                </a:solidFill>
              </a:rPr>
              <a:t>When given </a:t>
            </a:r>
            <a:r>
              <a:rPr lang="en-US" dirty="0">
                <a:solidFill>
                  <a:schemeClr val="bg1"/>
                </a:solidFill>
              </a:rPr>
              <a:t>their plain meaning when the specification provides a special definition for the term (applicant acting as lexicographer or disavowal)</a:t>
            </a:r>
            <a:endParaRPr lang="en-US" sz="900" b="1" dirty="0"/>
          </a:p>
          <a:p>
            <a:r>
              <a:rPr lang="en-US" dirty="0">
                <a:solidFill>
                  <a:schemeClr val="bg1"/>
                </a:solidFill>
              </a:rPr>
              <a:t>The terms in a claim limitation are not given their plain meaning when the specification provides a special definition for the term (applicant acting as lexicographer or disavowal)</a:t>
            </a:r>
            <a:endParaRPr lang="en-US" sz="900" b="1" dirty="0"/>
          </a:p>
          <a:p>
            <a:endParaRPr lang="en-US" dirty="0" smtClean="0"/>
          </a:p>
          <a:p>
            <a:endParaRPr lang="en-US" dirty="0"/>
          </a:p>
          <a:p>
            <a:endParaRPr lang="en-US" dirty="0" smtClean="0"/>
          </a:p>
          <a:p>
            <a:endParaRPr lang="en-US" baseline="0" dirty="0"/>
          </a:p>
        </p:txBody>
      </p:sp>
      <p:sp>
        <p:nvSpPr>
          <p:cNvPr id="4" name="Slide Number Placeholder 3"/>
          <p:cNvSpPr>
            <a:spLocks noGrp="1"/>
          </p:cNvSpPr>
          <p:nvPr>
            <p:ph type="sldNum" sz="quarter" idx="10"/>
          </p:nvPr>
        </p:nvSpPr>
        <p:spPr/>
        <p:txBody>
          <a:bodyPr/>
          <a:lstStyle/>
          <a:p>
            <a:fld id="{62F92C84-B01C-47C1-8F34-408C4D08CA9E}"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14792122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presumption</a:t>
            </a:r>
            <a:r>
              <a:rPr lang="en-US" baseline="0" dirty="0" smtClean="0"/>
              <a:t> is that, where 112(f) is not invoked, claim terms are given their plain meaning.  However, an applicant is generally permitted to act as his or her own lexicographer and provide a special definition for a claim term in the specification as filed.</a:t>
            </a:r>
          </a:p>
          <a:p>
            <a:endParaRPr lang="en-US" dirty="0"/>
          </a:p>
          <a:p>
            <a:r>
              <a:rPr lang="en-US" dirty="0" smtClean="0"/>
              <a:t>If an Office action has issued</a:t>
            </a:r>
            <a:r>
              <a:rPr lang="en-US" baseline="0" dirty="0" smtClean="0"/>
              <a:t> where the plain meaning of the claim terms was used, applicant may point out that the term has been given a special definition.  Since t</a:t>
            </a:r>
            <a:r>
              <a:rPr lang="en-US" dirty="0" smtClean="0"/>
              <a:t>here </a:t>
            </a:r>
            <a:r>
              <a:rPr lang="en-US" dirty="0"/>
              <a:t>is a presumption </a:t>
            </a:r>
            <a:r>
              <a:rPr lang="en-US" dirty="0" smtClean="0"/>
              <a:t>that claim </a:t>
            </a:r>
            <a:r>
              <a:rPr lang="en-US" dirty="0"/>
              <a:t>terms are given their plain </a:t>
            </a:r>
            <a:r>
              <a:rPr lang="en-US" dirty="0" smtClean="0"/>
              <a:t>meaning, and the use of special definitions is an exception, the applicant must point to where the specification as filed provide a clear and intentional use of a special definition for the claim term to be treated as having a special definition.</a:t>
            </a:r>
          </a:p>
          <a:p>
            <a:endParaRPr lang="en-US" dirty="0"/>
          </a:p>
          <a:p>
            <a:r>
              <a:rPr lang="en-US" dirty="0" smtClean="0"/>
              <a:t>An applicant may not add a special definition or disavowal after the filing date of the application.  However, an applicant may point out or explain in remarks where the specification as filed </a:t>
            </a:r>
            <a:r>
              <a:rPr lang="en-US" dirty="0"/>
              <a:t>contains a special definition or </a:t>
            </a:r>
            <a:r>
              <a:rPr lang="en-US" dirty="0" smtClean="0"/>
              <a:t>disavowal.  </a:t>
            </a:r>
          </a:p>
        </p:txBody>
      </p:sp>
      <p:sp>
        <p:nvSpPr>
          <p:cNvPr id="4" name="Slide Number Placeholder 3"/>
          <p:cNvSpPr>
            <a:spLocks noGrp="1"/>
          </p:cNvSpPr>
          <p:nvPr>
            <p:ph type="sldNum" sz="quarter" idx="10"/>
          </p:nvPr>
        </p:nvSpPr>
        <p:spPr/>
        <p:txBody>
          <a:bodyPr/>
          <a:lstStyle/>
          <a:p>
            <a:fld id="{62F92C84-B01C-47C1-8F34-408C4D08CA9E}" type="slidenum">
              <a:rPr lang="en-US" smtClean="0"/>
              <a:t>11</a:t>
            </a:fld>
            <a:endParaRPr lang="en-US" dirty="0"/>
          </a:p>
        </p:txBody>
      </p:sp>
    </p:spTree>
    <p:extLst>
      <p:ext uri="{BB962C8B-B14F-4D97-AF65-F5344CB8AC3E}">
        <p14:creationId xmlns:p14="http://schemas.microsoft.com/office/powerpoint/2010/main" val="17048809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applying BRI, one is not contemplating the broadest possible interpretation.  Rather, the meaning given to a claim term must be consistent with the ordinary and customary meaning of the term (unless the term has been given a special definition in the specification), and must </a:t>
            </a:r>
            <a:r>
              <a:rPr lang="en-US" dirty="0"/>
              <a:t>be consistent with the use of the claim term in the specification and </a:t>
            </a:r>
            <a:r>
              <a:rPr lang="en-US" dirty="0" smtClean="0"/>
              <a:t>drawings.  Again, it is important to draw a distinction between looking to the specification to inform the meaning of terms that are actually in the claim, and adding limitations </a:t>
            </a:r>
            <a:r>
              <a:rPr lang="en-US" dirty="0"/>
              <a:t>from the specification </a:t>
            </a:r>
            <a:r>
              <a:rPr lang="en-US" dirty="0" smtClean="0"/>
              <a:t>that do not themselves find support in the claims.</a:t>
            </a:r>
            <a:endParaRPr lang="en-US" dirty="0"/>
          </a:p>
        </p:txBody>
      </p:sp>
      <p:sp>
        <p:nvSpPr>
          <p:cNvPr id="4" name="Slide Number Placeholder 3"/>
          <p:cNvSpPr>
            <a:spLocks noGrp="1"/>
          </p:cNvSpPr>
          <p:nvPr>
            <p:ph type="sldNum" sz="quarter" idx="10"/>
          </p:nvPr>
        </p:nvSpPr>
        <p:spPr/>
        <p:txBody>
          <a:bodyPr/>
          <a:lstStyle/>
          <a:p>
            <a:fld id="{62F92C84-B01C-47C1-8F34-408C4D08CA9E}" type="slidenum">
              <a:rPr lang="en-US" smtClean="0">
                <a:solidFill>
                  <a:prstClr val="black"/>
                </a:solidFill>
              </a:rPr>
              <a:pPr/>
              <a:t>12</a:t>
            </a:fld>
            <a:endParaRPr lang="en-US" dirty="0">
              <a:solidFill>
                <a:prstClr val="black"/>
              </a:solidFill>
            </a:endParaRPr>
          </a:p>
        </p:txBody>
      </p:sp>
    </p:spTree>
    <p:extLst>
      <p:ext uri="{BB962C8B-B14F-4D97-AF65-F5344CB8AC3E}">
        <p14:creationId xmlns:p14="http://schemas.microsoft.com/office/powerpoint/2010/main" val="25145353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necessary to make</a:t>
            </a:r>
            <a:r>
              <a:rPr lang="en-US" baseline="0" dirty="0" smtClean="0"/>
              <a:t> the record clear</a:t>
            </a:r>
            <a:r>
              <a:rPr lang="en-US" dirty="0" smtClean="0"/>
              <a:t>, the meaning of claim terms should be clarified</a:t>
            </a:r>
            <a:r>
              <a:rPr lang="en-US" baseline="0" dirty="0" smtClean="0"/>
              <a:t> in the text of an Office action.  This means that when applying prior art and a term is interpreted in such as way that the art would apply, the Office action should explicitly explain how the claim is being interpreted such that it is not patentable over the applied prior art.</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There may be circumstances</a:t>
            </a:r>
            <a:r>
              <a:rPr lang="en-US" baseline="0" dirty="0" smtClean="0"/>
              <a:t> where a term is not clear and leads to the scope of the claim being unclear.  If this occurs, then a rejection under 112(b) for lack of clarity or indefinite should be made.  Remember, however, that </a:t>
            </a:r>
            <a:r>
              <a:rPr lang="en-US" dirty="0" smtClean="0"/>
              <a:t>“breadth of a claim is not to be equated with indefiniteness.”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62F92C84-B01C-47C1-8F34-408C4D08CA9E}" type="slidenum">
              <a:rPr lang="en-US" smtClean="0">
                <a:solidFill>
                  <a:prstClr val="black"/>
                </a:solidFill>
              </a:rPr>
              <a:pPr/>
              <a:t>13</a:t>
            </a:fld>
            <a:endParaRPr lang="en-US" dirty="0">
              <a:solidFill>
                <a:prstClr val="black"/>
              </a:solidFill>
            </a:endParaRPr>
          </a:p>
        </p:txBody>
      </p:sp>
    </p:spTree>
    <p:extLst>
      <p:ext uri="{BB962C8B-B14F-4D97-AF65-F5344CB8AC3E}">
        <p14:creationId xmlns:p14="http://schemas.microsoft.com/office/powerpoint/2010/main" val="25145353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499609"/>
          </a:xfrm>
        </p:spPr>
        <p:txBody>
          <a:bodyPr/>
          <a:lstStyle/>
          <a:p>
            <a:r>
              <a:rPr lang="en-US" dirty="0" smtClean="0"/>
              <a:t>This flow chart indicates the decisions that one would follow in order to ascertain the proper claim interpretation based</a:t>
            </a:r>
            <a:r>
              <a:rPr lang="en-US" baseline="0" dirty="0" smtClean="0"/>
              <a:t> on the plain meaning definition of BRI.  With each decision in the flow chart, a different path may need to be taken to conclude whether plain meaning applies or a special definition applies.</a:t>
            </a:r>
          </a:p>
          <a:p>
            <a:endParaRPr lang="en-US" dirty="0" smtClean="0"/>
          </a:p>
          <a:p>
            <a:r>
              <a:rPr lang="en-US" dirty="0" smtClean="0"/>
              <a:t>The first question is to determine whether a claim term has an </a:t>
            </a:r>
            <a:r>
              <a:rPr lang="en-US" dirty="0" smtClean="0">
                <a:solidFill>
                  <a:prstClr val="black"/>
                </a:solidFill>
              </a:rPr>
              <a:t>ordinary </a:t>
            </a:r>
            <a:r>
              <a:rPr lang="en-US" dirty="0">
                <a:solidFill>
                  <a:prstClr val="black"/>
                </a:solidFill>
              </a:rPr>
              <a:t>and customary </a:t>
            </a:r>
            <a:r>
              <a:rPr lang="en-US" dirty="0" smtClean="0">
                <a:solidFill>
                  <a:prstClr val="black"/>
                </a:solidFill>
              </a:rPr>
              <a:t>meaning to those </a:t>
            </a:r>
            <a:r>
              <a:rPr lang="en-US" dirty="0">
                <a:solidFill>
                  <a:prstClr val="black"/>
                </a:solidFill>
              </a:rPr>
              <a:t>of ordinary skill in the </a:t>
            </a:r>
            <a:r>
              <a:rPr lang="en-US" dirty="0" smtClean="0">
                <a:solidFill>
                  <a:prstClr val="black"/>
                </a:solidFill>
              </a:rPr>
              <a:t>art.  If so, then check the </a:t>
            </a:r>
            <a:r>
              <a:rPr lang="en-US" dirty="0" smtClean="0"/>
              <a:t>specification to </a:t>
            </a:r>
            <a:r>
              <a:rPr lang="en-US" dirty="0"/>
              <a:t>determine whether it provides a special definition for </a:t>
            </a:r>
            <a:r>
              <a:rPr lang="en-US" dirty="0" smtClean="0"/>
              <a:t>the claim </a:t>
            </a:r>
            <a:r>
              <a:rPr lang="en-US" dirty="0"/>
              <a:t>term</a:t>
            </a:r>
            <a:r>
              <a:rPr lang="en-US" dirty="0" smtClean="0"/>
              <a:t>. </a:t>
            </a:r>
            <a:r>
              <a:rPr lang="en-US" dirty="0">
                <a:solidFill>
                  <a:prstClr val="black"/>
                </a:solidFill>
              </a:rPr>
              <a:t>If </a:t>
            </a:r>
            <a:r>
              <a:rPr lang="en-US" dirty="0" smtClean="0">
                <a:solidFill>
                  <a:prstClr val="black"/>
                </a:solidFill>
              </a:rPr>
              <a:t>the </a:t>
            </a:r>
            <a:r>
              <a:rPr lang="en-US" dirty="0"/>
              <a:t>specification </a:t>
            </a:r>
            <a:r>
              <a:rPr lang="en-US" dirty="0" smtClean="0"/>
              <a:t>does not provide </a:t>
            </a:r>
            <a:r>
              <a:rPr lang="en-US" dirty="0"/>
              <a:t>a special definition for the claim </a:t>
            </a:r>
            <a:r>
              <a:rPr lang="en-US" dirty="0" smtClean="0"/>
              <a:t>term, apply the </a:t>
            </a:r>
            <a:r>
              <a:rPr lang="en-US" dirty="0"/>
              <a:t>o</a:t>
            </a:r>
            <a:r>
              <a:rPr lang="en-US" dirty="0">
                <a:solidFill>
                  <a:prstClr val="black"/>
                </a:solidFill>
              </a:rPr>
              <a:t>rdinary and customary </a:t>
            </a:r>
            <a:r>
              <a:rPr lang="en-US" dirty="0" smtClean="0">
                <a:solidFill>
                  <a:prstClr val="black"/>
                </a:solidFill>
              </a:rPr>
              <a:t>meaning to the claim term.  </a:t>
            </a:r>
            <a:r>
              <a:rPr lang="en-US" dirty="0" smtClean="0"/>
              <a:t>If the specification provides </a:t>
            </a:r>
            <a:r>
              <a:rPr lang="en-US" dirty="0"/>
              <a:t>a special definition for the claim </a:t>
            </a:r>
            <a:r>
              <a:rPr lang="en-US" dirty="0" smtClean="0"/>
              <a:t>term, use the </a:t>
            </a:r>
            <a:r>
              <a:rPr lang="en-US" dirty="0"/>
              <a:t>special </a:t>
            </a:r>
            <a:r>
              <a:rPr lang="en-US" dirty="0" smtClean="0"/>
              <a:t>definition.  However, because there is a presumption that claim terms have their o</a:t>
            </a:r>
            <a:r>
              <a:rPr lang="en-US" dirty="0" smtClean="0">
                <a:solidFill>
                  <a:prstClr val="black"/>
                </a:solidFill>
              </a:rPr>
              <a:t>rdinary </a:t>
            </a:r>
            <a:r>
              <a:rPr lang="en-US" dirty="0">
                <a:solidFill>
                  <a:prstClr val="black"/>
                </a:solidFill>
              </a:rPr>
              <a:t>and customary meaning </a:t>
            </a:r>
            <a:r>
              <a:rPr lang="en-US" dirty="0" smtClean="0">
                <a:solidFill>
                  <a:prstClr val="black"/>
                </a:solidFill>
              </a:rPr>
              <a:t>and the </a:t>
            </a:r>
            <a:r>
              <a:rPr lang="en-US" dirty="0" smtClean="0"/>
              <a:t>specification must provide </a:t>
            </a:r>
            <a:r>
              <a:rPr lang="en-US" dirty="0"/>
              <a:t>a clear and intentional use of a special definition for the claim term to be treated as having a special </a:t>
            </a:r>
            <a:r>
              <a:rPr lang="en-US" dirty="0" smtClean="0"/>
              <a:t>definition, the Office action acknowledge and identify the special definition in this situation.</a:t>
            </a:r>
          </a:p>
          <a:p>
            <a:endParaRPr lang="en-US" dirty="0"/>
          </a:p>
          <a:p>
            <a:r>
              <a:rPr lang="en-US" dirty="0" smtClean="0"/>
              <a:t>Moving back to the first question, if a claim </a:t>
            </a:r>
            <a:r>
              <a:rPr lang="en-US" dirty="0"/>
              <a:t>term </a:t>
            </a:r>
            <a:r>
              <a:rPr lang="en-US" dirty="0" smtClean="0"/>
              <a:t>does not have an </a:t>
            </a:r>
            <a:r>
              <a:rPr lang="en-US" dirty="0">
                <a:solidFill>
                  <a:prstClr val="black"/>
                </a:solidFill>
              </a:rPr>
              <a:t>ordinary and customary </a:t>
            </a:r>
            <a:r>
              <a:rPr lang="en-US" dirty="0" smtClean="0">
                <a:solidFill>
                  <a:prstClr val="black"/>
                </a:solidFill>
              </a:rPr>
              <a:t>meaning, </a:t>
            </a:r>
            <a:r>
              <a:rPr lang="en-US" dirty="0">
                <a:solidFill>
                  <a:prstClr val="black"/>
                </a:solidFill>
              </a:rPr>
              <a:t>check the </a:t>
            </a:r>
            <a:r>
              <a:rPr lang="en-US" dirty="0"/>
              <a:t>specification to determine whether it provides </a:t>
            </a:r>
            <a:r>
              <a:rPr lang="en-US" dirty="0" smtClean="0"/>
              <a:t>a meaning to the claim term.  If no reasonably clear meaning can be ascribed to the claim term after considering the specification and prior art, apply the broadest reasonable interpretation to the claim term as it can be best understood.  Also, the claim should be rejected under 35 USC 112(b) and the specification objected to under 37 CFR 1.75(d).</a:t>
            </a:r>
          </a:p>
          <a:p>
            <a:endParaRPr lang="en-US" dirty="0"/>
          </a:p>
          <a:p>
            <a:r>
              <a:rPr lang="en-US" dirty="0"/>
              <a:t>If the specification provides a </a:t>
            </a:r>
            <a:r>
              <a:rPr lang="en-US" dirty="0" smtClean="0"/>
              <a:t>meaning for </a:t>
            </a:r>
            <a:r>
              <a:rPr lang="en-US" dirty="0"/>
              <a:t>the claim term, use the </a:t>
            </a:r>
            <a:r>
              <a:rPr lang="en-US" dirty="0" smtClean="0"/>
              <a:t>meaning provided by the specification.  It may be appropriate for the Office </a:t>
            </a:r>
            <a:r>
              <a:rPr lang="en-US" dirty="0"/>
              <a:t>action </a:t>
            </a:r>
            <a:r>
              <a:rPr lang="en-US" dirty="0" smtClean="0"/>
              <a:t>to clarify the meaning acknowledge </a:t>
            </a:r>
            <a:r>
              <a:rPr lang="en-US" dirty="0"/>
              <a:t>and identify the special definition in this situation.</a:t>
            </a:r>
            <a:endParaRPr lang="en-US" dirty="0" smtClean="0"/>
          </a:p>
          <a:p>
            <a:endParaRPr lang="en-US" dirty="0"/>
          </a:p>
          <a:p>
            <a:endParaRPr lang="en-US" dirty="0" smtClean="0"/>
          </a:p>
        </p:txBody>
      </p:sp>
      <p:sp>
        <p:nvSpPr>
          <p:cNvPr id="4" name="Slide Number Placeholder 3"/>
          <p:cNvSpPr>
            <a:spLocks noGrp="1"/>
          </p:cNvSpPr>
          <p:nvPr>
            <p:ph type="sldNum" sz="quarter" idx="10"/>
          </p:nvPr>
        </p:nvSpPr>
        <p:spPr/>
        <p:txBody>
          <a:bodyPr/>
          <a:lstStyle/>
          <a:p>
            <a:fld id="{62F92C84-B01C-47C1-8F34-408C4D08CA9E}" type="slidenum">
              <a:rPr lang="en-US" smtClean="0">
                <a:solidFill>
                  <a:prstClr val="black"/>
                </a:solidFill>
              </a:rPr>
              <a:pPr/>
              <a:t>14</a:t>
            </a:fld>
            <a:endParaRPr lang="en-US" dirty="0">
              <a:solidFill>
                <a:prstClr val="black"/>
              </a:solidFill>
            </a:endParaRPr>
          </a:p>
        </p:txBody>
      </p:sp>
    </p:spTree>
    <p:extLst>
      <p:ext uri="{BB962C8B-B14F-4D97-AF65-F5344CB8AC3E}">
        <p14:creationId xmlns:p14="http://schemas.microsoft.com/office/powerpoint/2010/main" val="38764006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575809"/>
          </a:xfrm>
        </p:spPr>
        <p:txBody>
          <a:bodyPr/>
          <a:lstStyle/>
          <a:p>
            <a:r>
              <a:rPr lang="en-US" sz="1200" kern="1200" dirty="0" smtClean="0">
                <a:solidFill>
                  <a:schemeClr val="tx1"/>
                </a:solidFill>
                <a:effectLst/>
                <a:latin typeface="+mn-lt"/>
                <a:ea typeface="+mn-ea"/>
                <a:cs typeface="+mn-cs"/>
              </a:rPr>
              <a:t>The first example is the 1997 Federal Circuit decision In re Morris.  The invention in Morris was an acoustic isolator for a disc drive.  Disc drives use internal motors attached to the housing to drive the disc.  These motors cause vibration which is transmitted to the housing, which is particularly problematic when the resonant frequency of the motor matches the natural frequency of the housing.  The prior art addressed this problem by including an annular elastomeric pad between the motor and the housing to absorb vibrations.  The Morris invention is to thin-out a portion of the motor casing where the motor is attached to the housing.   This thinned out area, referred to as a compliance area, absorbs the vibration of the motor without transmitting it to the housing.  This eliminates the need for an additional part, the annular elastomeric pad, which is important in the cost and space sensitive disc drive industry.</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claim limitation in question required a disc drive having “at least one acoustic compliance area integrally formed as a portion of a selected area of the support member.”  The examiner applied a reference having an elastomeric pad formed of foam rubber fixed to a support or housing as meeting this claim limitation as the phrase “integrally formed” encompasses multi-piece structures fastened together.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appellant argued that the acoustic compliance area integrally formed as a portion of a selected area of the support member must be a thinned-downed portion of the support member or housing, as the claims requires that the acoustic compliance area be a portion of the support member or housing.</a:t>
            </a:r>
          </a:p>
        </p:txBody>
      </p:sp>
      <p:sp>
        <p:nvSpPr>
          <p:cNvPr id="4" name="Slide Number Placeholder 3"/>
          <p:cNvSpPr>
            <a:spLocks noGrp="1"/>
          </p:cNvSpPr>
          <p:nvPr>
            <p:ph type="sldNum" sz="quarter" idx="10"/>
          </p:nvPr>
        </p:nvSpPr>
        <p:spPr/>
        <p:txBody>
          <a:bodyPr/>
          <a:lstStyle/>
          <a:p>
            <a:fld id="{62F92C84-B01C-47C1-8F34-408C4D08CA9E}" type="slidenum">
              <a:rPr lang="en-US" smtClean="0">
                <a:solidFill>
                  <a:prstClr val="black"/>
                </a:solidFill>
              </a:rPr>
              <a:pPr/>
              <a:t>15</a:t>
            </a:fld>
            <a:endParaRPr lang="en-US" dirty="0">
              <a:solidFill>
                <a:prstClr val="black"/>
              </a:solidFill>
            </a:endParaRPr>
          </a:p>
        </p:txBody>
      </p:sp>
    </p:spTree>
    <p:extLst>
      <p:ext uri="{BB962C8B-B14F-4D97-AF65-F5344CB8AC3E}">
        <p14:creationId xmlns:p14="http://schemas.microsoft.com/office/powerpoint/2010/main" val="11821773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Federal Circuit in Morris noted that the specification nowhere uses the phrase integrally formed.  This term was added to the claim by amendment.</a:t>
            </a:r>
          </a:p>
          <a:p>
            <a:endParaRPr lang="en-US" dirty="0"/>
          </a:p>
          <a:p>
            <a:r>
              <a:rPr lang="en-US" sz="1200" kern="1200" dirty="0" smtClean="0">
                <a:solidFill>
                  <a:schemeClr val="tx1"/>
                </a:solidFill>
                <a:effectLst/>
                <a:latin typeface="+mn-lt"/>
                <a:ea typeface="+mn-ea"/>
                <a:cs typeface="+mn-cs"/>
              </a:rPr>
              <a:t>The Federal Circuit thus held </a:t>
            </a:r>
            <a:r>
              <a:rPr lang="en-US" dirty="0"/>
              <a:t>that </a:t>
            </a:r>
            <a:r>
              <a:rPr lang="en-US" dirty="0" smtClean="0"/>
              <a:t>specification </a:t>
            </a:r>
            <a:r>
              <a:rPr lang="en-US" sz="1200" kern="1200" dirty="0" smtClean="0">
                <a:solidFill>
                  <a:schemeClr val="tx1"/>
                </a:solidFill>
                <a:effectLst/>
                <a:latin typeface="+mn-lt"/>
                <a:ea typeface="+mn-ea"/>
                <a:cs typeface="+mn-cs"/>
              </a:rPr>
              <a:t>provided no special definition </a:t>
            </a:r>
            <a:r>
              <a:rPr lang="en-US" dirty="0"/>
              <a:t>for the </a:t>
            </a:r>
            <a:r>
              <a:rPr lang="en-US" dirty="0" smtClean="0"/>
              <a:t>term “integrally formed,” and that in </a:t>
            </a:r>
            <a:r>
              <a:rPr lang="en-US" sz="1200" kern="1200" dirty="0" smtClean="0">
                <a:solidFill>
                  <a:schemeClr val="tx1"/>
                </a:solidFill>
                <a:effectLst/>
                <a:latin typeface="+mn-lt"/>
                <a:ea typeface="+mn-ea"/>
                <a:cs typeface="+mn-cs"/>
              </a:rPr>
              <a:t>the absence of any special definition, the term “integrally formed” takes its ordinary meaning.  </a:t>
            </a:r>
          </a:p>
          <a:p>
            <a:endParaRPr lang="en-US" dirty="0"/>
          </a:p>
          <a:p>
            <a:r>
              <a:rPr lang="en-US" sz="1200" kern="1200" dirty="0" smtClean="0">
                <a:solidFill>
                  <a:schemeClr val="tx1"/>
                </a:solidFill>
                <a:effectLst/>
                <a:latin typeface="+mn-lt"/>
                <a:ea typeface="+mn-ea"/>
                <a:cs typeface="+mn-cs"/>
              </a:rPr>
              <a:t>The Federal Circuit (like the Board) then cited numerous CCPA decisions holding that the term integral does not require one-piece or unitary construction.  </a:t>
            </a:r>
          </a:p>
          <a:p>
            <a:endParaRPr lang="en-US" dirty="0"/>
          </a:p>
          <a:p>
            <a:r>
              <a:rPr lang="en-US" sz="1200" kern="1200" dirty="0" smtClean="0">
                <a:solidFill>
                  <a:schemeClr val="tx1"/>
                </a:solidFill>
                <a:effectLst/>
                <a:latin typeface="+mn-lt"/>
                <a:ea typeface="+mn-ea"/>
                <a:cs typeface="+mn-cs"/>
              </a:rPr>
              <a:t>The Federal Circuit also noted that an object may be a “portion” of a structure and still be removable from that structure.</a:t>
            </a:r>
            <a:endParaRPr lang="en-US" dirty="0"/>
          </a:p>
        </p:txBody>
      </p:sp>
      <p:sp>
        <p:nvSpPr>
          <p:cNvPr id="4" name="Slide Number Placeholder 3"/>
          <p:cNvSpPr>
            <a:spLocks noGrp="1"/>
          </p:cNvSpPr>
          <p:nvPr>
            <p:ph type="sldNum" sz="quarter" idx="10"/>
          </p:nvPr>
        </p:nvSpPr>
        <p:spPr/>
        <p:txBody>
          <a:bodyPr/>
          <a:lstStyle/>
          <a:p>
            <a:fld id="{62F92C84-B01C-47C1-8F34-408C4D08CA9E}" type="slidenum">
              <a:rPr lang="en-US" smtClean="0">
                <a:solidFill>
                  <a:prstClr val="black"/>
                </a:solidFill>
              </a:rPr>
              <a:pPr/>
              <a:t>16</a:t>
            </a:fld>
            <a:endParaRPr lang="en-US" dirty="0">
              <a:solidFill>
                <a:prstClr val="black"/>
              </a:solidFill>
            </a:endParaRPr>
          </a:p>
        </p:txBody>
      </p:sp>
    </p:spTree>
    <p:extLst>
      <p:ext uri="{BB962C8B-B14F-4D97-AF65-F5344CB8AC3E}">
        <p14:creationId xmlns:p14="http://schemas.microsoft.com/office/powerpoint/2010/main" val="11821773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575809"/>
          </a:xfrm>
        </p:spPr>
        <p:txBody>
          <a:bodyPr/>
          <a:lstStyle/>
          <a:p>
            <a:r>
              <a:rPr lang="en-US" sz="1200" kern="1200" dirty="0" smtClean="0">
                <a:solidFill>
                  <a:schemeClr val="tx1"/>
                </a:solidFill>
                <a:effectLst/>
                <a:latin typeface="+mn-lt"/>
                <a:ea typeface="+mn-ea"/>
                <a:cs typeface="+mn-cs"/>
              </a:rPr>
              <a:t>The second example is the 2004 Federal Circuit decision In re Bigio.   The invention in Bigio is a hair brush and the claim limitation in question in Bigio is “hair brush.”  The examiner applied a combination of prior art toothbrushes, which together meet all of the limitations of the claims.</a:t>
            </a:r>
          </a:p>
          <a:p>
            <a:r>
              <a:rPr lang="en-US" sz="1200" kern="1200" dirty="0" smtClean="0">
                <a:solidFill>
                  <a:schemeClr val="tx1"/>
                </a:solidFill>
                <a:effectLst/>
                <a:latin typeface="+mn-lt"/>
                <a:ea typeface="+mn-ea"/>
                <a:cs typeface="+mn-cs"/>
              </a:rPr>
              <a:t>The appellant argued that the phrase “hair brush” is limited to brushes that may be used for human hair on the scalp. </a:t>
            </a:r>
          </a:p>
        </p:txBody>
      </p:sp>
      <p:sp>
        <p:nvSpPr>
          <p:cNvPr id="4" name="Slide Number Placeholder 3"/>
          <p:cNvSpPr>
            <a:spLocks noGrp="1"/>
          </p:cNvSpPr>
          <p:nvPr>
            <p:ph type="sldNum" sz="quarter" idx="10"/>
          </p:nvPr>
        </p:nvSpPr>
        <p:spPr/>
        <p:txBody>
          <a:bodyPr/>
          <a:lstStyle/>
          <a:p>
            <a:fld id="{62F92C84-B01C-47C1-8F34-408C4D08CA9E}" type="slidenum">
              <a:rPr lang="en-US" smtClean="0">
                <a:solidFill>
                  <a:prstClr val="black"/>
                </a:solidFill>
              </a:rPr>
              <a:pPr/>
              <a:t>17</a:t>
            </a:fld>
            <a:endParaRPr lang="en-US" dirty="0">
              <a:solidFill>
                <a:prstClr val="black"/>
              </a:solidFill>
            </a:endParaRPr>
          </a:p>
        </p:txBody>
      </p:sp>
    </p:spTree>
    <p:extLst>
      <p:ext uri="{BB962C8B-B14F-4D97-AF65-F5344CB8AC3E}">
        <p14:creationId xmlns:p14="http://schemas.microsoft.com/office/powerpoint/2010/main" val="11821773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575809"/>
          </a:xfrm>
        </p:spPr>
        <p:txBody>
          <a:bodyPr/>
          <a:lstStyle/>
          <a:p>
            <a:r>
              <a:rPr lang="en-US" sz="1200" kern="1200" dirty="0" smtClean="0">
                <a:solidFill>
                  <a:schemeClr val="tx1"/>
                </a:solidFill>
                <a:effectLst/>
                <a:latin typeface="+mn-lt"/>
                <a:ea typeface="+mn-ea"/>
                <a:cs typeface="+mn-cs"/>
              </a:rPr>
              <a:t>The Federal Circuit held that the phrase “hair brush” is not limited to scalp hair, but may also include other facial hair.  </a:t>
            </a:r>
          </a:p>
          <a:p>
            <a:endParaRPr lang="en-US" dirty="0"/>
          </a:p>
          <a:p>
            <a:r>
              <a:rPr lang="en-US" sz="1200" kern="1200" dirty="0" smtClean="0">
                <a:solidFill>
                  <a:schemeClr val="tx1"/>
                </a:solidFill>
                <a:effectLst/>
                <a:latin typeface="+mn-lt"/>
                <a:ea typeface="+mn-ea"/>
                <a:cs typeface="+mn-cs"/>
              </a:rPr>
              <a:t>The Federal Circuit also noted that the CCPA previously recognized the structural similarity between a toothbrush and hair brush, characterizing the differences between a hair brush and a toothbrush as mere changes of size and substitution of material of the most obvious kind. </a:t>
            </a:r>
          </a:p>
          <a:p>
            <a:endParaRPr lang="en-US" dirty="0"/>
          </a:p>
          <a:p>
            <a:r>
              <a:rPr lang="en-US" sz="1200" kern="1200" dirty="0" smtClean="0">
                <a:solidFill>
                  <a:schemeClr val="tx1"/>
                </a:solidFill>
                <a:effectLst/>
                <a:latin typeface="+mn-lt"/>
                <a:ea typeface="+mn-ea"/>
                <a:cs typeface="+mn-cs"/>
              </a:rPr>
              <a:t> The Federal Circuit stated that while the specification discusses the invention as a hair brush for brushing scalp hair, the USPTO should not limit broad terms in a claim based upon passages from the specification absent an express disclaimer of the broader definition of the term.  </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2F92C84-B01C-47C1-8F34-408C4D08CA9E}" type="slidenum">
              <a:rPr lang="en-US" smtClean="0">
                <a:solidFill>
                  <a:prstClr val="black"/>
                </a:solidFill>
              </a:rPr>
              <a:pPr/>
              <a:t>18</a:t>
            </a:fld>
            <a:endParaRPr lang="en-US" dirty="0">
              <a:solidFill>
                <a:prstClr val="black"/>
              </a:solidFill>
            </a:endParaRPr>
          </a:p>
        </p:txBody>
      </p:sp>
    </p:spTree>
    <p:extLst>
      <p:ext uri="{BB962C8B-B14F-4D97-AF65-F5344CB8AC3E}">
        <p14:creationId xmlns:p14="http://schemas.microsoft.com/office/powerpoint/2010/main" val="11821773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575809"/>
          </a:xfrm>
        </p:spPr>
        <p:txBody>
          <a:bodyPr/>
          <a:lstStyle/>
          <a:p>
            <a:r>
              <a:rPr lang="en-US" sz="1200" kern="1200" dirty="0" smtClean="0">
                <a:solidFill>
                  <a:schemeClr val="tx1"/>
                </a:solidFill>
                <a:effectLst/>
                <a:latin typeface="+mn-lt"/>
                <a:ea typeface="+mn-ea"/>
                <a:cs typeface="+mn-cs"/>
              </a:rPr>
              <a:t>The third example is the 2009 Federal Circuit decision In re Skvorecz.  The invention in Skvorecz was a chafing tray, a tray for maintaining hot food outside of a kitchen.  Chafing trays are commonly stored and transported in a nested arrangement, but the nested chafing trays of the prior art tend to wedge together and become difficult to separate.  The Skvorecz invention is to include offsets on the upper ends of the tray legs to space the trays when they are in a nested arrangement, which avoid the wedging problem.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claim limitation in question required a wire chafing stand with “at least two wire legs,” that to facilitate nesting of multiple chafing stands includes “a plurality of offsets located either in said upright sections of said wire legs or in said first rim for laterally displacing each wire leg . . . .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examiner and Board applied a reference having a chafing stand with two wire legs where one of the wire legs included a pair of offsets located in its upright portion.  </a:t>
            </a:r>
          </a:p>
          <a:p>
            <a:endParaRPr lang="en-US" dirty="0"/>
          </a:p>
          <a:p>
            <a:r>
              <a:rPr lang="en-US" sz="1200" kern="1200" dirty="0" smtClean="0">
                <a:solidFill>
                  <a:schemeClr val="tx1"/>
                </a:solidFill>
                <a:effectLst/>
                <a:latin typeface="+mn-lt"/>
                <a:ea typeface="+mn-ea"/>
                <a:cs typeface="+mn-cs"/>
              </a:rPr>
              <a:t>The Board stated that the use of the term “comprising” allowed for the reference to include a second wire leg not having an offset, since the first wire leg included the offset required by the claim.</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2F92C84-B01C-47C1-8F34-408C4D08CA9E}" type="slidenum">
              <a:rPr lang="en-US" smtClean="0">
                <a:solidFill>
                  <a:prstClr val="black"/>
                </a:solidFill>
              </a:rPr>
              <a:pPr/>
              <a:t>19</a:t>
            </a:fld>
            <a:endParaRPr lang="en-US" dirty="0">
              <a:solidFill>
                <a:prstClr val="black"/>
              </a:solidFill>
            </a:endParaRPr>
          </a:p>
        </p:txBody>
      </p:sp>
    </p:spTree>
    <p:extLst>
      <p:ext uri="{BB962C8B-B14F-4D97-AF65-F5344CB8AC3E}">
        <p14:creationId xmlns:p14="http://schemas.microsoft.com/office/powerpoint/2010/main" val="11821773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lvl1pPr defTabSz="922941" eaLnBrk="0" hangingPunct="0">
              <a:defRPr b="1" i="1">
                <a:solidFill>
                  <a:srgbClr val="FF0000"/>
                </a:solidFill>
                <a:latin typeface="Arial" charset="0"/>
              </a:defRPr>
            </a:lvl1pPr>
            <a:lvl2pPr marL="709107" indent="-272009" defTabSz="922941" eaLnBrk="0" hangingPunct="0">
              <a:defRPr b="1" i="1">
                <a:solidFill>
                  <a:srgbClr val="FF0000"/>
                </a:solidFill>
                <a:latin typeface="Arial" charset="0"/>
              </a:defRPr>
            </a:lvl2pPr>
            <a:lvl3pPr marL="1091177" indent="-218551" defTabSz="922941" eaLnBrk="0" hangingPunct="0">
              <a:defRPr b="1" i="1">
                <a:solidFill>
                  <a:srgbClr val="FF0000"/>
                </a:solidFill>
                <a:latin typeface="Arial" charset="0"/>
              </a:defRPr>
            </a:lvl3pPr>
            <a:lvl4pPr marL="1528277" indent="-218551" defTabSz="922941" eaLnBrk="0" hangingPunct="0">
              <a:defRPr b="1" i="1">
                <a:solidFill>
                  <a:srgbClr val="FF0000"/>
                </a:solidFill>
                <a:latin typeface="Arial" charset="0"/>
              </a:defRPr>
            </a:lvl4pPr>
            <a:lvl5pPr marL="1963805" indent="-218551" defTabSz="922941" eaLnBrk="0" hangingPunct="0">
              <a:defRPr b="1" i="1">
                <a:solidFill>
                  <a:srgbClr val="FF0000"/>
                </a:solidFill>
                <a:latin typeface="Arial" charset="0"/>
              </a:defRPr>
            </a:lvl5pPr>
            <a:lvl6pPr marL="2416626" indent="-218551" defTabSz="922941" eaLnBrk="0" fontAlgn="base" hangingPunct="0">
              <a:spcBef>
                <a:spcPct val="0"/>
              </a:spcBef>
              <a:spcAft>
                <a:spcPct val="0"/>
              </a:spcAft>
              <a:defRPr b="1" i="1">
                <a:solidFill>
                  <a:srgbClr val="FF0000"/>
                </a:solidFill>
                <a:latin typeface="Arial" charset="0"/>
              </a:defRPr>
            </a:lvl6pPr>
            <a:lvl7pPr marL="2869450" indent="-218551" defTabSz="922941" eaLnBrk="0" fontAlgn="base" hangingPunct="0">
              <a:spcBef>
                <a:spcPct val="0"/>
              </a:spcBef>
              <a:spcAft>
                <a:spcPct val="0"/>
              </a:spcAft>
              <a:defRPr b="1" i="1">
                <a:solidFill>
                  <a:srgbClr val="FF0000"/>
                </a:solidFill>
                <a:latin typeface="Arial" charset="0"/>
              </a:defRPr>
            </a:lvl7pPr>
            <a:lvl8pPr marL="3322272" indent="-218551" defTabSz="922941" eaLnBrk="0" fontAlgn="base" hangingPunct="0">
              <a:spcBef>
                <a:spcPct val="0"/>
              </a:spcBef>
              <a:spcAft>
                <a:spcPct val="0"/>
              </a:spcAft>
              <a:defRPr b="1" i="1">
                <a:solidFill>
                  <a:srgbClr val="FF0000"/>
                </a:solidFill>
                <a:latin typeface="Arial" charset="0"/>
              </a:defRPr>
            </a:lvl8pPr>
            <a:lvl9pPr marL="3775095" indent="-218551" defTabSz="922941" eaLnBrk="0" fontAlgn="base" hangingPunct="0">
              <a:spcBef>
                <a:spcPct val="0"/>
              </a:spcBef>
              <a:spcAft>
                <a:spcPct val="0"/>
              </a:spcAft>
              <a:defRPr b="1" i="1">
                <a:solidFill>
                  <a:srgbClr val="FF0000"/>
                </a:solidFill>
                <a:latin typeface="Arial" charset="0"/>
              </a:defRPr>
            </a:lvl9pPr>
          </a:lstStyle>
          <a:p>
            <a:pPr eaLnBrk="1" hangingPunct="1"/>
            <a:fld id="{9F6A3078-1E4B-4BD9-9879-CACD3BE35EFF}" type="slidenum">
              <a:rPr lang="en-US" b="0" i="0">
                <a:solidFill>
                  <a:prstClr val="black"/>
                </a:solidFill>
                <a:latin typeface="Times New Roman" pitchFamily="18" charset="0"/>
              </a:rPr>
              <a:pPr eaLnBrk="1" hangingPunct="1"/>
              <a:t>2</a:t>
            </a:fld>
            <a:endParaRPr lang="en-US" b="0" i="0" dirty="0">
              <a:solidFill>
                <a:prstClr val="black"/>
              </a:solidFill>
              <a:latin typeface="Times New Roman" pitchFamily="18" charset="0"/>
            </a:endParaRPr>
          </a:p>
        </p:txBody>
      </p:sp>
      <p:sp>
        <p:nvSpPr>
          <p:cNvPr id="25603" name="Rectangle 2"/>
          <p:cNvSpPr>
            <a:spLocks noGrp="1" noRot="1" noChangeAspect="1" noChangeArrowheads="1" noTextEdit="1"/>
          </p:cNvSpPr>
          <p:nvPr>
            <p:ph type="sldImg"/>
          </p:nvPr>
        </p:nvSpPr>
        <p:spPr>
          <a:xfrm>
            <a:off x="1187450" y="698500"/>
            <a:ext cx="4643438" cy="3482975"/>
          </a:xfrm>
          <a:ln/>
        </p:spPr>
      </p:sp>
      <p:sp>
        <p:nvSpPr>
          <p:cNvPr id="25604" name="Rectangle 3"/>
          <p:cNvSpPr>
            <a:spLocks noGrp="1" noChangeArrowheads="1"/>
          </p:cNvSpPr>
          <p:nvPr>
            <p:ph type="body" idx="1"/>
          </p:nvPr>
        </p:nvSpPr>
        <p:spPr>
          <a:xfrm>
            <a:off x="935039" y="4416432"/>
            <a:ext cx="5140325" cy="4575168"/>
          </a:xfrm>
        </p:spPr>
        <p:txBody>
          <a:bodyPr/>
          <a:lstStyle/>
          <a:p>
            <a:pPr eaLnBrk="1" hangingPunct="1"/>
            <a:r>
              <a:rPr lang="en-US" baseline="0" dirty="0" smtClean="0">
                <a:latin typeface="+mn-lt"/>
              </a:rPr>
              <a:t>The primary goal of this training is to ensure that issued claims have clear boundaries. When a claim has well defined boundaries, the public is provided with clear notice of the scope of protection, which reduces the risk of infringement and encourages innovation. During this training, we will review techniques for claim interpretation and ways to make the interpretation clear in the prosecution record, which can assist in understanding the scope of granted claims. By this, inventors operating in the same or similar technology area can more easily evaluate what subject matter is patented and what is free to use.</a:t>
            </a:r>
          </a:p>
          <a:p>
            <a:pPr eaLnBrk="1" hangingPunct="1"/>
            <a:endParaRPr lang="en-US" baseline="0" dirty="0" smtClean="0">
              <a:latin typeface="+mn-lt"/>
            </a:endParaRPr>
          </a:p>
          <a:p>
            <a:pPr eaLnBrk="1" hangingPunct="1"/>
            <a:r>
              <a:rPr lang="en-US" baseline="0" dirty="0" smtClean="0">
                <a:latin typeface="+mn-lt"/>
              </a:rPr>
              <a:t>Another goal is to ensure that the claim scope is properly established during prosecution by construing the claim under the broadest reasonable interpretation (also called the BRI).  The previous modules addressed BRI when a claim has limitations that invoke 112(f).  This module addresses establishing the BRI of claims that do not use limitations that invoke 112(f), but rather use claim terms that should be given their plain meaning unless the term is given a special definition in the specification of the application.  Using the BRI during examination reduces the possibility that issued claims will be interpreted more broadly than justified. </a:t>
            </a:r>
          </a:p>
          <a:p>
            <a:pPr eaLnBrk="1" hangingPunct="1"/>
            <a:endParaRPr lang="en-US" baseline="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mn-lt"/>
              </a:rPr>
              <a:t>An additional goal is to make the record clear during prosecution by explaining the claim interpretation, as necessary.  This is important because a clear prosecution record can later inform the public, the PTAB, and the courts regarding what the applicant and the examiner understood to be the meaning of a specific term in a claim.</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575809"/>
          </a:xfrm>
        </p:spPr>
        <p:txBody>
          <a:bodyPr/>
          <a:lstStyle/>
          <a:p>
            <a:r>
              <a:rPr lang="en-US" sz="1200" kern="1200" dirty="0" smtClean="0">
                <a:solidFill>
                  <a:schemeClr val="tx1"/>
                </a:solidFill>
                <a:effectLst/>
                <a:latin typeface="+mn-lt"/>
                <a:ea typeface="+mn-ea"/>
                <a:cs typeface="+mn-cs"/>
              </a:rPr>
              <a:t>The appellant argued and the Federal Circuit agreed that the phrase “said wire legs” (plural) and “each wire leg” required that each wire leg of the reference have an offset.</a:t>
            </a:r>
          </a:p>
          <a:p>
            <a:endParaRPr lang="en-US" dirty="0"/>
          </a:p>
          <a:p>
            <a:r>
              <a:rPr lang="en-US" sz="1200" kern="1200" dirty="0" smtClean="0">
                <a:solidFill>
                  <a:schemeClr val="tx1"/>
                </a:solidFill>
                <a:effectLst/>
                <a:latin typeface="+mn-lt"/>
                <a:ea typeface="+mn-ea"/>
                <a:cs typeface="+mn-cs"/>
              </a:rPr>
              <a:t>The Federal Circuit stated that neither the principle of broadest reasonable interpretation nor the use of the open-ended transition phrase “comprising” permitted the USPTO to disregard the requirement that each wire leg of the reference have an offset to anticipate the claim.</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2F92C84-B01C-47C1-8F34-408C4D08CA9E}" type="slidenum">
              <a:rPr lang="en-US" smtClean="0">
                <a:solidFill>
                  <a:prstClr val="black"/>
                </a:solidFill>
              </a:rPr>
              <a:pPr/>
              <a:t>20</a:t>
            </a:fld>
            <a:endParaRPr lang="en-US" dirty="0">
              <a:solidFill>
                <a:prstClr val="black"/>
              </a:solidFill>
            </a:endParaRPr>
          </a:p>
        </p:txBody>
      </p:sp>
    </p:spTree>
    <p:extLst>
      <p:ext uri="{BB962C8B-B14F-4D97-AF65-F5344CB8AC3E}">
        <p14:creationId xmlns:p14="http://schemas.microsoft.com/office/powerpoint/2010/main" val="11821773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the meaning of a term is sufficiently fleshed out during patent</a:t>
            </a:r>
            <a:r>
              <a:rPr lang="en-US" baseline="0" dirty="0" smtClean="0"/>
              <a:t> prosecution</a:t>
            </a:r>
            <a:r>
              <a:rPr lang="en-US" dirty="0" smtClean="0"/>
              <a:t>, the written record will inform applicant about how to respond to objections</a:t>
            </a:r>
            <a:r>
              <a:rPr lang="en-US" baseline="0" dirty="0" smtClean="0"/>
              <a:t> and rejections made in an Office action.  </a:t>
            </a:r>
          </a:p>
          <a:p>
            <a:endParaRPr lang="en-US" baseline="0" dirty="0" smtClean="0"/>
          </a:p>
          <a:p>
            <a:r>
              <a:rPr lang="en-US" baseline="0" dirty="0" smtClean="0"/>
              <a:t>Clear details about claim terms assist the public in understanding what has been protected by the patent.  </a:t>
            </a:r>
          </a:p>
          <a:p>
            <a:endParaRPr lang="en-US" baseline="0" dirty="0" smtClean="0"/>
          </a:p>
          <a:p>
            <a:r>
              <a:rPr lang="en-US" baseline="0" dirty="0" smtClean="0"/>
              <a:t>Clear discussions of claim interpretation may clarify or even pre-empt </a:t>
            </a:r>
            <a:r>
              <a:rPr lang="en-US" dirty="0" smtClean="0"/>
              <a:t>arguments on claim construction during patent litigation, interferences, reissues,</a:t>
            </a:r>
            <a:r>
              <a:rPr lang="en-US" baseline="0" dirty="0" smtClean="0"/>
              <a:t> reexaminations, inter partes reviews, supplementation examinations and post-grant proceedings.</a:t>
            </a:r>
          </a:p>
          <a:p>
            <a:endParaRPr lang="en-US" dirty="0"/>
          </a:p>
          <a:p>
            <a:r>
              <a:rPr lang="en-US" dirty="0" smtClean="0"/>
              <a:t>The written record created by</a:t>
            </a:r>
            <a:r>
              <a:rPr lang="en-US" baseline="0" dirty="0" smtClean="0"/>
              <a:t> </a:t>
            </a:r>
            <a:r>
              <a:rPr lang="en-US" dirty="0" smtClean="0"/>
              <a:t>the examiner and </a:t>
            </a:r>
            <a:r>
              <a:rPr lang="en-US" baseline="0" dirty="0" smtClean="0"/>
              <a:t>the </a:t>
            </a:r>
            <a:r>
              <a:rPr lang="en-US" dirty="0" smtClean="0"/>
              <a:t>responses of the applicant</a:t>
            </a:r>
            <a:r>
              <a:rPr lang="en-US" baseline="0" dirty="0" smtClean="0"/>
              <a:t> will provide public notice on claim scope.</a:t>
            </a:r>
            <a:endParaRPr lang="en-US" dirty="0"/>
          </a:p>
        </p:txBody>
      </p:sp>
      <p:sp>
        <p:nvSpPr>
          <p:cNvPr id="4" name="Slide Number Placeholder 3"/>
          <p:cNvSpPr>
            <a:spLocks noGrp="1"/>
          </p:cNvSpPr>
          <p:nvPr>
            <p:ph type="sldNum" sz="quarter" idx="10"/>
          </p:nvPr>
        </p:nvSpPr>
        <p:spPr/>
        <p:txBody>
          <a:bodyPr/>
          <a:lstStyle/>
          <a:p>
            <a:fld id="{62F92C84-B01C-47C1-8F34-408C4D08CA9E}" type="slidenum">
              <a:rPr lang="en-US" smtClean="0">
                <a:solidFill>
                  <a:prstClr val="black"/>
                </a:solidFill>
              </a:rPr>
              <a:pPr/>
              <a:t>21</a:t>
            </a:fld>
            <a:endParaRPr lang="en-US" dirty="0">
              <a:solidFill>
                <a:prstClr val="black"/>
              </a:solidFill>
            </a:endParaRPr>
          </a:p>
        </p:txBody>
      </p:sp>
    </p:spTree>
    <p:extLst>
      <p:ext uri="{BB962C8B-B14F-4D97-AF65-F5344CB8AC3E}">
        <p14:creationId xmlns:p14="http://schemas.microsoft.com/office/powerpoint/2010/main" val="11821773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lvl1pPr defTabSz="922941" eaLnBrk="0" hangingPunct="0">
              <a:defRPr b="1" i="1">
                <a:solidFill>
                  <a:srgbClr val="FF0000"/>
                </a:solidFill>
                <a:latin typeface="Arial" charset="0"/>
              </a:defRPr>
            </a:lvl1pPr>
            <a:lvl2pPr marL="709107" indent="-272009" defTabSz="922941" eaLnBrk="0" hangingPunct="0">
              <a:defRPr b="1" i="1">
                <a:solidFill>
                  <a:srgbClr val="FF0000"/>
                </a:solidFill>
                <a:latin typeface="Arial" charset="0"/>
              </a:defRPr>
            </a:lvl2pPr>
            <a:lvl3pPr marL="1091177" indent="-218551" defTabSz="922941" eaLnBrk="0" hangingPunct="0">
              <a:defRPr b="1" i="1">
                <a:solidFill>
                  <a:srgbClr val="FF0000"/>
                </a:solidFill>
                <a:latin typeface="Arial" charset="0"/>
              </a:defRPr>
            </a:lvl3pPr>
            <a:lvl4pPr marL="1528277" indent="-218551" defTabSz="922941" eaLnBrk="0" hangingPunct="0">
              <a:defRPr b="1" i="1">
                <a:solidFill>
                  <a:srgbClr val="FF0000"/>
                </a:solidFill>
                <a:latin typeface="Arial" charset="0"/>
              </a:defRPr>
            </a:lvl4pPr>
            <a:lvl5pPr marL="1963805" indent="-218551" defTabSz="922941" eaLnBrk="0" hangingPunct="0">
              <a:defRPr b="1" i="1">
                <a:solidFill>
                  <a:srgbClr val="FF0000"/>
                </a:solidFill>
                <a:latin typeface="Arial" charset="0"/>
              </a:defRPr>
            </a:lvl5pPr>
            <a:lvl6pPr marL="2416626" indent="-218551" defTabSz="922941" eaLnBrk="0" fontAlgn="base" hangingPunct="0">
              <a:spcBef>
                <a:spcPct val="0"/>
              </a:spcBef>
              <a:spcAft>
                <a:spcPct val="0"/>
              </a:spcAft>
              <a:defRPr b="1" i="1">
                <a:solidFill>
                  <a:srgbClr val="FF0000"/>
                </a:solidFill>
                <a:latin typeface="Arial" charset="0"/>
              </a:defRPr>
            </a:lvl6pPr>
            <a:lvl7pPr marL="2869450" indent="-218551" defTabSz="922941" eaLnBrk="0" fontAlgn="base" hangingPunct="0">
              <a:spcBef>
                <a:spcPct val="0"/>
              </a:spcBef>
              <a:spcAft>
                <a:spcPct val="0"/>
              </a:spcAft>
              <a:defRPr b="1" i="1">
                <a:solidFill>
                  <a:srgbClr val="FF0000"/>
                </a:solidFill>
                <a:latin typeface="Arial" charset="0"/>
              </a:defRPr>
            </a:lvl7pPr>
            <a:lvl8pPr marL="3322272" indent="-218551" defTabSz="922941" eaLnBrk="0" fontAlgn="base" hangingPunct="0">
              <a:spcBef>
                <a:spcPct val="0"/>
              </a:spcBef>
              <a:spcAft>
                <a:spcPct val="0"/>
              </a:spcAft>
              <a:defRPr b="1" i="1">
                <a:solidFill>
                  <a:srgbClr val="FF0000"/>
                </a:solidFill>
                <a:latin typeface="Arial" charset="0"/>
              </a:defRPr>
            </a:lvl8pPr>
            <a:lvl9pPr marL="3775095" indent="-218551" defTabSz="922941" eaLnBrk="0" fontAlgn="base" hangingPunct="0">
              <a:spcBef>
                <a:spcPct val="0"/>
              </a:spcBef>
              <a:spcAft>
                <a:spcPct val="0"/>
              </a:spcAft>
              <a:defRPr b="1" i="1">
                <a:solidFill>
                  <a:srgbClr val="FF0000"/>
                </a:solidFill>
                <a:latin typeface="Arial" charset="0"/>
              </a:defRPr>
            </a:lvl9pPr>
          </a:lstStyle>
          <a:p>
            <a:pPr eaLnBrk="1" hangingPunct="1"/>
            <a:fld id="{9F6A3078-1E4B-4BD9-9879-CACD3BE35EFF}" type="slidenum">
              <a:rPr lang="en-US" b="0" i="0">
                <a:solidFill>
                  <a:prstClr val="black"/>
                </a:solidFill>
                <a:latin typeface="Times New Roman" pitchFamily="18" charset="0"/>
              </a:rPr>
              <a:pPr eaLnBrk="1" hangingPunct="1"/>
              <a:t>22</a:t>
            </a:fld>
            <a:endParaRPr lang="en-US" b="0" i="0" dirty="0">
              <a:solidFill>
                <a:prstClr val="black"/>
              </a:solidFill>
              <a:latin typeface="Times New Roman" pitchFamily="18" charset="0"/>
            </a:endParaRPr>
          </a:p>
        </p:txBody>
      </p:sp>
      <p:sp>
        <p:nvSpPr>
          <p:cNvPr id="25603" name="Rectangle 2"/>
          <p:cNvSpPr>
            <a:spLocks noGrp="1" noRot="1" noChangeAspect="1" noChangeArrowheads="1" noTextEdit="1"/>
          </p:cNvSpPr>
          <p:nvPr>
            <p:ph type="sldImg"/>
          </p:nvPr>
        </p:nvSpPr>
        <p:spPr>
          <a:xfrm>
            <a:off x="1187450" y="698500"/>
            <a:ext cx="4643438" cy="3482975"/>
          </a:xfrm>
          <a:ln/>
        </p:spPr>
      </p:sp>
      <p:sp>
        <p:nvSpPr>
          <p:cNvPr id="25604" name="Rectangle 3"/>
          <p:cNvSpPr>
            <a:spLocks noGrp="1" noChangeArrowheads="1"/>
          </p:cNvSpPr>
          <p:nvPr>
            <p:ph type="body" idx="1"/>
          </p:nvPr>
        </p:nvSpPr>
        <p:spPr>
          <a:xfrm>
            <a:off x="935039" y="4416432"/>
            <a:ext cx="5140325" cy="4183063"/>
          </a:xfrm>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very nature</a:t>
            </a:r>
            <a:r>
              <a:rPr lang="en-US" baseline="0" dirty="0" smtClean="0"/>
              <a:t> of using words to describe an invention is imprecise.  Clarifying the record regarding claim terms assists in </a:t>
            </a:r>
            <a:r>
              <a:rPr lang="en-US" dirty="0" smtClean="0"/>
              <a:t>reaching a common understanding of claim construction</a:t>
            </a:r>
            <a:r>
              <a:rPr lang="en-US" baseline="0" dirty="0" smtClean="0"/>
              <a:t> between the examiner and the applicant during the prosecution process</a:t>
            </a:r>
            <a:r>
              <a:rPr lang="en-US" dirty="0" smtClean="0"/>
              <a:t>. </a:t>
            </a:r>
            <a:r>
              <a:rPr lang="en-US" baseline="0" dirty="0" smtClean="0"/>
              <a:t>It is important to remember that every case turns on its own set of particular facts.  There are no “magic” words and every claim must be analyzed in light of its supporting disclosure and the state of the relevant art.</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eaLnBrk="1" hangingPunct="1"/>
            <a:r>
              <a:rPr lang="en-US" dirty="0" smtClean="0"/>
              <a:t>During examination,</a:t>
            </a:r>
            <a:r>
              <a:rPr lang="en-US" baseline="0" dirty="0" smtClean="0"/>
              <a:t> claims are given their broadest reasonable interpretation, which means that any claim language which does not invoke 112(f) should be considered along with the corresponding structure or acts in the  specification and their equivalents.  After consideration of the 112(f) definition of BRI, examiners then turn to plain meaning and review of the specification for exceptions to plain meaning, that is, lexicography or disavowal of claim scope.</a:t>
            </a:r>
          </a:p>
          <a:p>
            <a:pPr eaLnBrk="1" hangingPunct="1"/>
            <a:endParaRPr lang="en-US" dirty="0"/>
          </a:p>
          <a:p>
            <a:r>
              <a:rPr lang="en-US" dirty="0"/>
              <a:t>During examination, claims are given their broadest reasonable interpretation, which means that any claim language which invokes 112(f) should be considered along with the corresponding structure or acts in the  specification and their equivalents.  After consideration of the 112(f) definition of BRI, examiners then turn to plain meaning and review of the specification for exceptions to plain meaning, that is, lexicography or disavowal of claim scope</a:t>
            </a:r>
            <a:endParaRPr lang="en-US" baseline="0" dirty="0" smtClean="0"/>
          </a:p>
          <a:p>
            <a:pPr eaLnBrk="1" hangingPunct="1"/>
            <a:endParaRPr lang="en-US" baseline="0" dirty="0" smtClean="0"/>
          </a:p>
          <a:p>
            <a:pPr eaLnBrk="1" hangingPunct="1"/>
            <a:r>
              <a:rPr lang="en-US" baseline="0" dirty="0" smtClean="0"/>
              <a:t>In the end, granted patents with clarity regarding the common understanding of claim terms in the prosecution history aids the applicant, public and the examiner.</a:t>
            </a:r>
            <a:endParaRPr lang="en-US" dirty="0" smtClean="0"/>
          </a:p>
          <a:p>
            <a:pPr eaLnBrk="1" hangingPunct="1"/>
            <a:endParaRPr lang="en-US" baseline="0" dirty="0" smtClean="0">
              <a:latin typeface="+mn-lt"/>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lvl1pPr defTabSz="922941" eaLnBrk="0" hangingPunct="0">
              <a:defRPr b="1" i="1">
                <a:solidFill>
                  <a:srgbClr val="FF0000"/>
                </a:solidFill>
                <a:latin typeface="Arial" charset="0"/>
              </a:defRPr>
            </a:lvl1pPr>
            <a:lvl2pPr marL="709107" indent="-272009" defTabSz="922941" eaLnBrk="0" hangingPunct="0">
              <a:defRPr b="1" i="1">
                <a:solidFill>
                  <a:srgbClr val="FF0000"/>
                </a:solidFill>
                <a:latin typeface="Arial" charset="0"/>
              </a:defRPr>
            </a:lvl2pPr>
            <a:lvl3pPr marL="1091177" indent="-218551" defTabSz="922941" eaLnBrk="0" hangingPunct="0">
              <a:defRPr b="1" i="1">
                <a:solidFill>
                  <a:srgbClr val="FF0000"/>
                </a:solidFill>
                <a:latin typeface="Arial" charset="0"/>
              </a:defRPr>
            </a:lvl3pPr>
            <a:lvl4pPr marL="1528277" indent="-218551" defTabSz="922941" eaLnBrk="0" hangingPunct="0">
              <a:defRPr b="1" i="1">
                <a:solidFill>
                  <a:srgbClr val="FF0000"/>
                </a:solidFill>
                <a:latin typeface="Arial" charset="0"/>
              </a:defRPr>
            </a:lvl4pPr>
            <a:lvl5pPr marL="1963805" indent="-218551" defTabSz="922941" eaLnBrk="0" hangingPunct="0">
              <a:defRPr b="1" i="1">
                <a:solidFill>
                  <a:srgbClr val="FF0000"/>
                </a:solidFill>
                <a:latin typeface="Arial" charset="0"/>
              </a:defRPr>
            </a:lvl5pPr>
            <a:lvl6pPr marL="2416626" indent="-218551" defTabSz="922941" eaLnBrk="0" fontAlgn="base" hangingPunct="0">
              <a:spcBef>
                <a:spcPct val="0"/>
              </a:spcBef>
              <a:spcAft>
                <a:spcPct val="0"/>
              </a:spcAft>
              <a:defRPr b="1" i="1">
                <a:solidFill>
                  <a:srgbClr val="FF0000"/>
                </a:solidFill>
                <a:latin typeface="Arial" charset="0"/>
              </a:defRPr>
            </a:lvl6pPr>
            <a:lvl7pPr marL="2869450" indent="-218551" defTabSz="922941" eaLnBrk="0" fontAlgn="base" hangingPunct="0">
              <a:spcBef>
                <a:spcPct val="0"/>
              </a:spcBef>
              <a:spcAft>
                <a:spcPct val="0"/>
              </a:spcAft>
              <a:defRPr b="1" i="1">
                <a:solidFill>
                  <a:srgbClr val="FF0000"/>
                </a:solidFill>
                <a:latin typeface="Arial" charset="0"/>
              </a:defRPr>
            </a:lvl7pPr>
            <a:lvl8pPr marL="3322272" indent="-218551" defTabSz="922941" eaLnBrk="0" fontAlgn="base" hangingPunct="0">
              <a:spcBef>
                <a:spcPct val="0"/>
              </a:spcBef>
              <a:spcAft>
                <a:spcPct val="0"/>
              </a:spcAft>
              <a:defRPr b="1" i="1">
                <a:solidFill>
                  <a:srgbClr val="FF0000"/>
                </a:solidFill>
                <a:latin typeface="Arial" charset="0"/>
              </a:defRPr>
            </a:lvl8pPr>
            <a:lvl9pPr marL="3775095" indent="-218551" defTabSz="922941" eaLnBrk="0" fontAlgn="base" hangingPunct="0">
              <a:spcBef>
                <a:spcPct val="0"/>
              </a:spcBef>
              <a:spcAft>
                <a:spcPct val="0"/>
              </a:spcAft>
              <a:defRPr b="1" i="1">
                <a:solidFill>
                  <a:srgbClr val="FF0000"/>
                </a:solidFill>
                <a:latin typeface="Arial" charset="0"/>
              </a:defRPr>
            </a:lvl9pPr>
          </a:lstStyle>
          <a:p>
            <a:pPr eaLnBrk="1" hangingPunct="1"/>
            <a:fld id="{9F6A3078-1E4B-4BD9-9879-CACD3BE35EFF}" type="slidenum">
              <a:rPr lang="en-US" b="0" i="0">
                <a:solidFill>
                  <a:prstClr val="black"/>
                </a:solidFill>
                <a:latin typeface="Times New Roman" pitchFamily="18" charset="0"/>
              </a:rPr>
              <a:pPr eaLnBrk="1" hangingPunct="1"/>
              <a:t>3</a:t>
            </a:fld>
            <a:endParaRPr lang="en-US" b="0" i="0" dirty="0">
              <a:solidFill>
                <a:prstClr val="black"/>
              </a:solidFill>
              <a:latin typeface="Times New Roman" pitchFamily="18" charset="0"/>
            </a:endParaRPr>
          </a:p>
        </p:txBody>
      </p:sp>
      <p:sp>
        <p:nvSpPr>
          <p:cNvPr id="25603" name="Rectangle 2"/>
          <p:cNvSpPr>
            <a:spLocks noGrp="1" noRot="1" noChangeAspect="1" noChangeArrowheads="1" noTextEdit="1"/>
          </p:cNvSpPr>
          <p:nvPr>
            <p:ph type="sldImg"/>
          </p:nvPr>
        </p:nvSpPr>
        <p:spPr>
          <a:xfrm>
            <a:off x="1187450" y="698500"/>
            <a:ext cx="4643438" cy="3482975"/>
          </a:xfrm>
          <a:ln/>
        </p:spPr>
      </p:sp>
      <p:sp>
        <p:nvSpPr>
          <p:cNvPr id="25604" name="Rectangle 3"/>
          <p:cNvSpPr>
            <a:spLocks noGrp="1" noChangeArrowheads="1"/>
          </p:cNvSpPr>
          <p:nvPr>
            <p:ph type="body" idx="1"/>
          </p:nvPr>
        </p:nvSpPr>
        <p:spPr>
          <a:xfrm>
            <a:off x="935039" y="4416432"/>
            <a:ext cx="5140325" cy="4183063"/>
          </a:xfrm>
        </p:spPr>
        <p:txBody>
          <a:bodyPr/>
          <a:lstStyle/>
          <a:p>
            <a:pPr eaLnBrk="1" hangingPunct="1"/>
            <a:r>
              <a:rPr lang="en-US" baseline="0" dirty="0" smtClean="0">
                <a:latin typeface="+mn-lt"/>
              </a:rPr>
              <a:t>Clarity of claim terms in granted patents is improved when the interpretation of claim terms is explained in Office actions.  Early explanation of the examiner’s interpretation will allow applicant to clarify the meaning of a term, amend the claim, and/or provide a more effective response to any rejections, thus leading to more efficient prosecution.  </a:t>
            </a:r>
          </a:p>
          <a:p>
            <a:pPr eaLnBrk="1" hangingPunct="1"/>
            <a:endParaRPr lang="en-US" baseline="0" dirty="0" smtClean="0">
              <a:latin typeface="+mn-lt"/>
            </a:endParaRPr>
          </a:p>
          <a:p>
            <a:pPr eaLnBrk="1" hangingPunct="1"/>
            <a:r>
              <a:rPr lang="en-US" baseline="0" dirty="0" smtClean="0">
                <a:latin typeface="+mn-lt"/>
              </a:rPr>
              <a:t>By explaining on the record the meaning of a claim term, the examiner can focus the prosecution issues so that applicant can provide a clear response to any prior art rejections, as well as any rejections based on issues arising under 35 U.S.C. 112 or 101.</a:t>
            </a:r>
          </a:p>
          <a:p>
            <a:pPr eaLnBrk="1" hangingPunct="1"/>
            <a:endParaRPr lang="en-US" baseline="0" dirty="0" smtClean="0">
              <a:latin typeface="+mn-lt"/>
            </a:endParaRPr>
          </a:p>
          <a:p>
            <a:pPr eaLnBrk="1" hangingPunct="1"/>
            <a:r>
              <a:rPr lang="en-US" baseline="0" dirty="0" smtClean="0">
                <a:latin typeface="+mn-lt"/>
              </a:rPr>
              <a:t>By clarifying claim scope on the record during patent prosecution, the public, including competitors, will have a better understanding of the patent protection granted.  </a:t>
            </a:r>
          </a:p>
          <a:p>
            <a:pPr eaLnBrk="1" hangingPunct="1"/>
            <a:endParaRPr lang="en-US" baseline="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mn-lt"/>
              </a:rPr>
              <a:t>Additionally, discussions of claim construction in the prosecution record will inform the PTAB and the courts as to how the examiner and the applicant viewed the claim terms when the patent issued.  It is important to provide a clear prosecution record because during post-grant proceedings and litigation the prosecution record serves as a source of information for claim interpretation.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lvl1pPr defTabSz="922941" eaLnBrk="0" hangingPunct="0">
              <a:defRPr b="1" i="1">
                <a:solidFill>
                  <a:srgbClr val="FF0000"/>
                </a:solidFill>
                <a:latin typeface="Arial" charset="0"/>
              </a:defRPr>
            </a:lvl1pPr>
            <a:lvl2pPr marL="709107" indent="-272009" defTabSz="922941" eaLnBrk="0" hangingPunct="0">
              <a:defRPr b="1" i="1">
                <a:solidFill>
                  <a:srgbClr val="FF0000"/>
                </a:solidFill>
                <a:latin typeface="Arial" charset="0"/>
              </a:defRPr>
            </a:lvl2pPr>
            <a:lvl3pPr marL="1091177" indent="-218551" defTabSz="922941" eaLnBrk="0" hangingPunct="0">
              <a:defRPr b="1" i="1">
                <a:solidFill>
                  <a:srgbClr val="FF0000"/>
                </a:solidFill>
                <a:latin typeface="Arial" charset="0"/>
              </a:defRPr>
            </a:lvl3pPr>
            <a:lvl4pPr marL="1528277" indent="-218551" defTabSz="922941" eaLnBrk="0" hangingPunct="0">
              <a:defRPr b="1" i="1">
                <a:solidFill>
                  <a:srgbClr val="FF0000"/>
                </a:solidFill>
                <a:latin typeface="Arial" charset="0"/>
              </a:defRPr>
            </a:lvl4pPr>
            <a:lvl5pPr marL="1963805" indent="-218551" defTabSz="922941" eaLnBrk="0" hangingPunct="0">
              <a:defRPr b="1" i="1">
                <a:solidFill>
                  <a:srgbClr val="FF0000"/>
                </a:solidFill>
                <a:latin typeface="Arial" charset="0"/>
              </a:defRPr>
            </a:lvl5pPr>
            <a:lvl6pPr marL="2416626" indent="-218551" defTabSz="922941" eaLnBrk="0" fontAlgn="base" hangingPunct="0">
              <a:spcBef>
                <a:spcPct val="0"/>
              </a:spcBef>
              <a:spcAft>
                <a:spcPct val="0"/>
              </a:spcAft>
              <a:defRPr b="1" i="1">
                <a:solidFill>
                  <a:srgbClr val="FF0000"/>
                </a:solidFill>
                <a:latin typeface="Arial" charset="0"/>
              </a:defRPr>
            </a:lvl6pPr>
            <a:lvl7pPr marL="2869450" indent="-218551" defTabSz="922941" eaLnBrk="0" fontAlgn="base" hangingPunct="0">
              <a:spcBef>
                <a:spcPct val="0"/>
              </a:spcBef>
              <a:spcAft>
                <a:spcPct val="0"/>
              </a:spcAft>
              <a:defRPr b="1" i="1">
                <a:solidFill>
                  <a:srgbClr val="FF0000"/>
                </a:solidFill>
                <a:latin typeface="Arial" charset="0"/>
              </a:defRPr>
            </a:lvl7pPr>
            <a:lvl8pPr marL="3322272" indent="-218551" defTabSz="922941" eaLnBrk="0" fontAlgn="base" hangingPunct="0">
              <a:spcBef>
                <a:spcPct val="0"/>
              </a:spcBef>
              <a:spcAft>
                <a:spcPct val="0"/>
              </a:spcAft>
              <a:defRPr b="1" i="1">
                <a:solidFill>
                  <a:srgbClr val="FF0000"/>
                </a:solidFill>
                <a:latin typeface="Arial" charset="0"/>
              </a:defRPr>
            </a:lvl8pPr>
            <a:lvl9pPr marL="3775095" indent="-218551" defTabSz="922941" eaLnBrk="0" fontAlgn="base" hangingPunct="0">
              <a:spcBef>
                <a:spcPct val="0"/>
              </a:spcBef>
              <a:spcAft>
                <a:spcPct val="0"/>
              </a:spcAft>
              <a:defRPr b="1" i="1">
                <a:solidFill>
                  <a:srgbClr val="FF0000"/>
                </a:solidFill>
                <a:latin typeface="Arial" charset="0"/>
              </a:defRPr>
            </a:lvl9pPr>
          </a:lstStyle>
          <a:p>
            <a:pPr eaLnBrk="1" hangingPunct="1"/>
            <a:fld id="{9F6A3078-1E4B-4BD9-9879-CACD3BE35EFF}" type="slidenum">
              <a:rPr lang="en-US" b="0" i="0">
                <a:solidFill>
                  <a:prstClr val="black"/>
                </a:solidFill>
                <a:latin typeface="Times New Roman" pitchFamily="18" charset="0"/>
              </a:rPr>
              <a:pPr eaLnBrk="1" hangingPunct="1"/>
              <a:t>4</a:t>
            </a:fld>
            <a:endParaRPr lang="en-US" b="0" i="0" dirty="0">
              <a:solidFill>
                <a:prstClr val="black"/>
              </a:solidFill>
              <a:latin typeface="Times New Roman" pitchFamily="18" charset="0"/>
            </a:endParaRPr>
          </a:p>
        </p:txBody>
      </p:sp>
      <p:sp>
        <p:nvSpPr>
          <p:cNvPr id="25603" name="Rectangle 2"/>
          <p:cNvSpPr>
            <a:spLocks noGrp="1" noRot="1" noChangeAspect="1" noChangeArrowheads="1" noTextEdit="1"/>
          </p:cNvSpPr>
          <p:nvPr>
            <p:ph type="sldImg"/>
          </p:nvPr>
        </p:nvSpPr>
        <p:spPr>
          <a:xfrm>
            <a:off x="1187450" y="698500"/>
            <a:ext cx="4643438" cy="3482975"/>
          </a:xfrm>
          <a:ln/>
        </p:spPr>
      </p:sp>
      <p:sp>
        <p:nvSpPr>
          <p:cNvPr id="25604" name="Rectangle 3"/>
          <p:cNvSpPr>
            <a:spLocks noGrp="1" noChangeArrowheads="1"/>
          </p:cNvSpPr>
          <p:nvPr>
            <p:ph type="body" idx="1"/>
          </p:nvPr>
        </p:nvSpPr>
        <p:spPr>
          <a:xfrm>
            <a:off x="914400" y="4419602"/>
            <a:ext cx="5140325" cy="4183063"/>
          </a:xfrm>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module addresses claims limitations that do not invoke 35 USC 112(f).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a:defRPr/>
            </a:pPr>
            <a:r>
              <a:rPr lang="en-US" dirty="0" smtClean="0"/>
              <a:t>Claims limitations that do invoke 35 USC 112(f) have been treated in previous modules.  Section 112(f) is not an “exception” to broadest reasonable interpretation, but rather 112(f) simply places a limit on how broadly a means or step plus function claim limitation may be interpreted.  Specifically, for 112(f) claim limitations, the corresponding structure, materials, or acts disclosed in the specification must be considered in determining </a:t>
            </a:r>
            <a:r>
              <a:rPr lang="en-US" dirty="0"/>
              <a:t>the broadest reasonable </a:t>
            </a:r>
            <a:r>
              <a:rPr lang="en-US" dirty="0" smtClean="0"/>
              <a:t>interpretation of the claim limitation.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a:defRPr/>
            </a:pPr>
            <a:r>
              <a:rPr lang="en-US" dirty="0" smtClean="0"/>
              <a:t>As discussed previously, this module </a:t>
            </a:r>
            <a:r>
              <a:rPr lang="en-US" dirty="0"/>
              <a:t>addresses </a:t>
            </a:r>
            <a:r>
              <a:rPr lang="en-US" dirty="0" smtClean="0"/>
              <a:t>claim </a:t>
            </a:r>
            <a:r>
              <a:rPr lang="en-US" dirty="0"/>
              <a:t>limitations that do not invoke 35 USC 112(f</a:t>
            </a:r>
            <a:r>
              <a:rPr lang="en-US" dirty="0" smtClean="0"/>
              <a:t>), and the remainder of this module pertains only to claim limitations that do not invoke 35 USC 112(f).</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lvl1pPr defTabSz="922941" eaLnBrk="0" hangingPunct="0">
              <a:defRPr b="1" i="1">
                <a:solidFill>
                  <a:srgbClr val="FF0000"/>
                </a:solidFill>
                <a:latin typeface="Arial" charset="0"/>
              </a:defRPr>
            </a:lvl1pPr>
            <a:lvl2pPr marL="709107" indent="-272009" defTabSz="922941" eaLnBrk="0" hangingPunct="0">
              <a:defRPr b="1" i="1">
                <a:solidFill>
                  <a:srgbClr val="FF0000"/>
                </a:solidFill>
                <a:latin typeface="Arial" charset="0"/>
              </a:defRPr>
            </a:lvl2pPr>
            <a:lvl3pPr marL="1091177" indent="-218551" defTabSz="922941" eaLnBrk="0" hangingPunct="0">
              <a:defRPr b="1" i="1">
                <a:solidFill>
                  <a:srgbClr val="FF0000"/>
                </a:solidFill>
                <a:latin typeface="Arial" charset="0"/>
              </a:defRPr>
            </a:lvl3pPr>
            <a:lvl4pPr marL="1528277" indent="-218551" defTabSz="922941" eaLnBrk="0" hangingPunct="0">
              <a:defRPr b="1" i="1">
                <a:solidFill>
                  <a:srgbClr val="FF0000"/>
                </a:solidFill>
                <a:latin typeface="Arial" charset="0"/>
              </a:defRPr>
            </a:lvl4pPr>
            <a:lvl5pPr marL="1963805" indent="-218551" defTabSz="922941" eaLnBrk="0" hangingPunct="0">
              <a:defRPr b="1" i="1">
                <a:solidFill>
                  <a:srgbClr val="FF0000"/>
                </a:solidFill>
                <a:latin typeface="Arial" charset="0"/>
              </a:defRPr>
            </a:lvl5pPr>
            <a:lvl6pPr marL="2416626" indent="-218551" defTabSz="922941" eaLnBrk="0" fontAlgn="base" hangingPunct="0">
              <a:spcBef>
                <a:spcPct val="0"/>
              </a:spcBef>
              <a:spcAft>
                <a:spcPct val="0"/>
              </a:spcAft>
              <a:defRPr b="1" i="1">
                <a:solidFill>
                  <a:srgbClr val="FF0000"/>
                </a:solidFill>
                <a:latin typeface="Arial" charset="0"/>
              </a:defRPr>
            </a:lvl6pPr>
            <a:lvl7pPr marL="2869450" indent="-218551" defTabSz="922941" eaLnBrk="0" fontAlgn="base" hangingPunct="0">
              <a:spcBef>
                <a:spcPct val="0"/>
              </a:spcBef>
              <a:spcAft>
                <a:spcPct val="0"/>
              </a:spcAft>
              <a:defRPr b="1" i="1">
                <a:solidFill>
                  <a:srgbClr val="FF0000"/>
                </a:solidFill>
                <a:latin typeface="Arial" charset="0"/>
              </a:defRPr>
            </a:lvl7pPr>
            <a:lvl8pPr marL="3322272" indent="-218551" defTabSz="922941" eaLnBrk="0" fontAlgn="base" hangingPunct="0">
              <a:spcBef>
                <a:spcPct val="0"/>
              </a:spcBef>
              <a:spcAft>
                <a:spcPct val="0"/>
              </a:spcAft>
              <a:defRPr b="1" i="1">
                <a:solidFill>
                  <a:srgbClr val="FF0000"/>
                </a:solidFill>
                <a:latin typeface="Arial" charset="0"/>
              </a:defRPr>
            </a:lvl8pPr>
            <a:lvl9pPr marL="3775095" indent="-218551" defTabSz="922941" eaLnBrk="0" fontAlgn="base" hangingPunct="0">
              <a:spcBef>
                <a:spcPct val="0"/>
              </a:spcBef>
              <a:spcAft>
                <a:spcPct val="0"/>
              </a:spcAft>
              <a:defRPr b="1" i="1">
                <a:solidFill>
                  <a:srgbClr val="FF0000"/>
                </a:solidFill>
                <a:latin typeface="Arial" charset="0"/>
              </a:defRPr>
            </a:lvl9pPr>
          </a:lstStyle>
          <a:p>
            <a:pPr eaLnBrk="1" hangingPunct="1"/>
            <a:fld id="{9F6A3078-1E4B-4BD9-9879-CACD3BE35EFF}" type="slidenum">
              <a:rPr lang="en-US" b="0" i="0">
                <a:solidFill>
                  <a:prstClr val="black"/>
                </a:solidFill>
                <a:latin typeface="Times New Roman" pitchFamily="18" charset="0"/>
              </a:rPr>
              <a:pPr eaLnBrk="1" hangingPunct="1"/>
              <a:t>5</a:t>
            </a:fld>
            <a:endParaRPr lang="en-US" b="0" i="0" dirty="0">
              <a:solidFill>
                <a:prstClr val="black"/>
              </a:solidFill>
              <a:latin typeface="Times New Roman" pitchFamily="18" charset="0"/>
            </a:endParaRPr>
          </a:p>
        </p:txBody>
      </p:sp>
      <p:sp>
        <p:nvSpPr>
          <p:cNvPr id="25603" name="Rectangle 2"/>
          <p:cNvSpPr>
            <a:spLocks noGrp="1" noRot="1" noChangeAspect="1" noChangeArrowheads="1" noTextEdit="1"/>
          </p:cNvSpPr>
          <p:nvPr>
            <p:ph type="sldImg"/>
          </p:nvPr>
        </p:nvSpPr>
        <p:spPr>
          <a:xfrm>
            <a:off x="1187450" y="698500"/>
            <a:ext cx="4643438" cy="3482975"/>
          </a:xfrm>
          <a:ln/>
        </p:spPr>
      </p:sp>
      <p:sp>
        <p:nvSpPr>
          <p:cNvPr id="25604" name="Rectangle 3"/>
          <p:cNvSpPr>
            <a:spLocks noGrp="1" noChangeArrowheads="1"/>
          </p:cNvSpPr>
          <p:nvPr>
            <p:ph type="body" idx="1"/>
          </p:nvPr>
        </p:nvSpPr>
        <p:spPr>
          <a:xfrm>
            <a:off x="914400" y="4419602"/>
            <a:ext cx="5140325" cy="4183063"/>
          </a:xfrm>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Claim terms that do not invoke 112(f) should be given the broadest</a:t>
            </a:r>
            <a:r>
              <a:rPr lang="en-US" baseline="0" dirty="0" smtClean="0"/>
              <a:t> interpretation </a:t>
            </a:r>
            <a:r>
              <a:rPr lang="en-US" dirty="0" smtClean="0"/>
              <a:t>that is consistent with the plain meaning of the term and what applicant has indicated the scope of the term to be as found in the specification.</a:t>
            </a:r>
            <a:endParaRPr lang="en-US" b="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a:t>
            </a:r>
            <a:r>
              <a:rPr lang="en-US" baseline="0" dirty="0" smtClean="0"/>
              <a:t>he perspective regarding plain meaning is from one of ordinary skill in the art.  This means that one of ordinary skill in the art would construe the claims using the ordinary and customary meaning in light of the specification.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a:defRPr/>
            </a:pPr>
            <a:r>
              <a:rPr lang="en-US" dirty="0" smtClean="0">
                <a:cs typeface="Arial" pitchFamily="34" charset="0"/>
              </a:rPr>
              <a:t>As discussed previously, more </a:t>
            </a:r>
            <a:r>
              <a:rPr lang="en-US" dirty="0">
                <a:cs typeface="Arial" pitchFamily="34" charset="0"/>
              </a:rPr>
              <a:t>detailed guidance on claim interpretation and the broadest reasonable interpretation of claims can be found </a:t>
            </a:r>
            <a:r>
              <a:rPr lang="en-US" dirty="0" smtClean="0">
                <a:cs typeface="Arial" pitchFamily="34" charset="0"/>
              </a:rPr>
              <a:t>in section 2111 of the MPEP.</a:t>
            </a:r>
            <a:endParaRPr lang="en-US" baseline="0"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lvl1pPr defTabSz="922941" eaLnBrk="0" hangingPunct="0">
              <a:defRPr b="1" i="1">
                <a:solidFill>
                  <a:srgbClr val="FF0000"/>
                </a:solidFill>
                <a:latin typeface="Arial" charset="0"/>
              </a:defRPr>
            </a:lvl1pPr>
            <a:lvl2pPr marL="709107" indent="-272009" defTabSz="922941" eaLnBrk="0" hangingPunct="0">
              <a:defRPr b="1" i="1">
                <a:solidFill>
                  <a:srgbClr val="FF0000"/>
                </a:solidFill>
                <a:latin typeface="Arial" charset="0"/>
              </a:defRPr>
            </a:lvl2pPr>
            <a:lvl3pPr marL="1091177" indent="-218551" defTabSz="922941" eaLnBrk="0" hangingPunct="0">
              <a:defRPr b="1" i="1">
                <a:solidFill>
                  <a:srgbClr val="FF0000"/>
                </a:solidFill>
                <a:latin typeface="Arial" charset="0"/>
              </a:defRPr>
            </a:lvl3pPr>
            <a:lvl4pPr marL="1528277" indent="-218551" defTabSz="922941" eaLnBrk="0" hangingPunct="0">
              <a:defRPr b="1" i="1">
                <a:solidFill>
                  <a:srgbClr val="FF0000"/>
                </a:solidFill>
                <a:latin typeface="Arial" charset="0"/>
              </a:defRPr>
            </a:lvl4pPr>
            <a:lvl5pPr marL="1963805" indent="-218551" defTabSz="922941" eaLnBrk="0" hangingPunct="0">
              <a:defRPr b="1" i="1">
                <a:solidFill>
                  <a:srgbClr val="FF0000"/>
                </a:solidFill>
                <a:latin typeface="Arial" charset="0"/>
              </a:defRPr>
            </a:lvl5pPr>
            <a:lvl6pPr marL="2416626" indent="-218551" defTabSz="922941" eaLnBrk="0" fontAlgn="base" hangingPunct="0">
              <a:spcBef>
                <a:spcPct val="0"/>
              </a:spcBef>
              <a:spcAft>
                <a:spcPct val="0"/>
              </a:spcAft>
              <a:defRPr b="1" i="1">
                <a:solidFill>
                  <a:srgbClr val="FF0000"/>
                </a:solidFill>
                <a:latin typeface="Arial" charset="0"/>
              </a:defRPr>
            </a:lvl6pPr>
            <a:lvl7pPr marL="2869450" indent="-218551" defTabSz="922941" eaLnBrk="0" fontAlgn="base" hangingPunct="0">
              <a:spcBef>
                <a:spcPct val="0"/>
              </a:spcBef>
              <a:spcAft>
                <a:spcPct val="0"/>
              </a:spcAft>
              <a:defRPr b="1" i="1">
                <a:solidFill>
                  <a:srgbClr val="FF0000"/>
                </a:solidFill>
                <a:latin typeface="Arial" charset="0"/>
              </a:defRPr>
            </a:lvl7pPr>
            <a:lvl8pPr marL="3322272" indent="-218551" defTabSz="922941" eaLnBrk="0" fontAlgn="base" hangingPunct="0">
              <a:spcBef>
                <a:spcPct val="0"/>
              </a:spcBef>
              <a:spcAft>
                <a:spcPct val="0"/>
              </a:spcAft>
              <a:defRPr b="1" i="1">
                <a:solidFill>
                  <a:srgbClr val="FF0000"/>
                </a:solidFill>
                <a:latin typeface="Arial" charset="0"/>
              </a:defRPr>
            </a:lvl8pPr>
            <a:lvl9pPr marL="3775095" indent="-218551" defTabSz="922941" eaLnBrk="0" fontAlgn="base" hangingPunct="0">
              <a:spcBef>
                <a:spcPct val="0"/>
              </a:spcBef>
              <a:spcAft>
                <a:spcPct val="0"/>
              </a:spcAft>
              <a:defRPr b="1" i="1">
                <a:solidFill>
                  <a:srgbClr val="FF0000"/>
                </a:solidFill>
                <a:latin typeface="Arial" charset="0"/>
              </a:defRPr>
            </a:lvl9pPr>
          </a:lstStyle>
          <a:p>
            <a:pPr eaLnBrk="1" hangingPunct="1"/>
            <a:fld id="{9F6A3078-1E4B-4BD9-9879-CACD3BE35EFF}" type="slidenum">
              <a:rPr lang="en-US" b="0" i="0">
                <a:solidFill>
                  <a:prstClr val="black"/>
                </a:solidFill>
                <a:latin typeface="Times New Roman" pitchFamily="18" charset="0"/>
              </a:rPr>
              <a:pPr eaLnBrk="1" hangingPunct="1"/>
              <a:t>6</a:t>
            </a:fld>
            <a:endParaRPr lang="en-US" b="0" i="0" dirty="0">
              <a:solidFill>
                <a:prstClr val="black"/>
              </a:solidFill>
              <a:latin typeface="Times New Roman" pitchFamily="18" charset="0"/>
            </a:endParaRPr>
          </a:p>
        </p:txBody>
      </p:sp>
      <p:sp>
        <p:nvSpPr>
          <p:cNvPr id="25603" name="Rectangle 2"/>
          <p:cNvSpPr>
            <a:spLocks noGrp="1" noRot="1" noChangeAspect="1" noChangeArrowheads="1" noTextEdit="1"/>
          </p:cNvSpPr>
          <p:nvPr>
            <p:ph type="sldImg"/>
          </p:nvPr>
        </p:nvSpPr>
        <p:spPr>
          <a:xfrm>
            <a:off x="1187450" y="698500"/>
            <a:ext cx="4643438" cy="3482975"/>
          </a:xfrm>
          <a:ln/>
        </p:spPr>
      </p:sp>
      <p:sp>
        <p:nvSpPr>
          <p:cNvPr id="25604" name="Rectangle 3"/>
          <p:cNvSpPr>
            <a:spLocks noGrp="1" noChangeArrowheads="1"/>
          </p:cNvSpPr>
          <p:nvPr>
            <p:ph type="body" idx="1"/>
          </p:nvPr>
        </p:nvSpPr>
        <p:spPr>
          <a:xfrm>
            <a:off x="935039" y="4416432"/>
            <a:ext cx="5140325" cy="4183063"/>
          </a:xfrm>
        </p:spPr>
        <p:txBody>
          <a:bodyPr/>
          <a:lstStyle/>
          <a:p>
            <a:r>
              <a:rPr lang="en-US" dirty="0" smtClean="0"/>
              <a:t>This chart compares claim limitations that do not invoke 112(f) </a:t>
            </a:r>
            <a:r>
              <a:rPr lang="en-US" dirty="0"/>
              <a:t>and claim limitations that </a:t>
            </a:r>
            <a:r>
              <a:rPr lang="en-US" dirty="0" smtClean="0"/>
              <a:t>do invoke </a:t>
            </a:r>
            <a:r>
              <a:rPr lang="en-US" dirty="0"/>
              <a:t>112(f </a:t>
            </a:r>
            <a:r>
              <a:rPr lang="en-US" dirty="0" smtClean="0"/>
              <a:t>) with respect to their broadest reasonable interpretation.</a:t>
            </a:r>
          </a:p>
          <a:p>
            <a:endParaRPr lang="en-US" dirty="0"/>
          </a:p>
          <a:p>
            <a:pPr marL="0" lvl="1"/>
            <a:r>
              <a:rPr lang="en-US" baseline="0" dirty="0" smtClean="0"/>
              <a:t>The terms in a claim limitation </a:t>
            </a:r>
            <a:r>
              <a:rPr lang="en-US" dirty="0"/>
              <a:t>that </a:t>
            </a:r>
            <a:r>
              <a:rPr lang="en-US" dirty="0" smtClean="0"/>
              <a:t>does </a:t>
            </a:r>
            <a:r>
              <a:rPr lang="en-US" dirty="0"/>
              <a:t>not invoke </a:t>
            </a:r>
            <a:r>
              <a:rPr lang="en-US" dirty="0" smtClean="0"/>
              <a:t>112(f) should be given their broadest interpretation consistent with </a:t>
            </a:r>
            <a:r>
              <a:rPr lang="en-US" dirty="0" smtClean="0">
                <a:solidFill>
                  <a:prstClr val="black"/>
                </a:solidFill>
              </a:rPr>
              <a:t>the </a:t>
            </a:r>
            <a:r>
              <a:rPr lang="en-US" dirty="0">
                <a:solidFill>
                  <a:prstClr val="black"/>
                </a:solidFill>
              </a:rPr>
              <a:t>specification as it would be understood by one of ordinary skill in the </a:t>
            </a:r>
            <a:r>
              <a:rPr lang="en-US" dirty="0" smtClean="0">
                <a:solidFill>
                  <a:prstClr val="black"/>
                </a:solidFill>
              </a:rPr>
              <a:t>art. </a:t>
            </a:r>
          </a:p>
          <a:p>
            <a:pPr marL="0" lvl="1"/>
            <a:endParaRPr lang="en-US" dirty="0">
              <a:solidFill>
                <a:prstClr val="black"/>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As discussed in previous modules, 112(f) is invoked when the applicant drafts the claim using certain functional language.  In that case, </a:t>
            </a:r>
            <a:r>
              <a:rPr lang="en-US" sz="1200" b="0" baseline="0" dirty="0" smtClean="0">
                <a:effectLst/>
              </a:rPr>
              <a:t>t</a:t>
            </a:r>
            <a:r>
              <a:rPr lang="en-US" sz="1200" b="0" dirty="0" smtClean="0">
                <a:effectLst/>
              </a:rPr>
              <a:t>he claim limitation covers corresponding structure or acts in the specification and their equivalents.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eaLnBrk="1" hangingPunct="1"/>
            <a:endParaRPr lang="en-US" baseline="0" dirty="0" smtClean="0">
              <a:latin typeface="+mn-lt"/>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We </a:t>
            </a:r>
            <a:r>
              <a:rPr lang="en-US" dirty="0" smtClean="0"/>
              <a:t>look to the </a:t>
            </a:r>
            <a:r>
              <a:rPr lang="en-US" baseline="0" dirty="0" smtClean="0"/>
              <a:t>plain meaning of the terms of the claims themselves.  The specification is still relevant in that it serves as a glossary to define the terms that appear in the claims.  It may also indicate that a claim term has a special definition, which will be discussed later.</a:t>
            </a:r>
          </a:p>
          <a:p>
            <a:endParaRPr lang="en-US" baseline="0" dirty="0" smtClean="0"/>
          </a:p>
          <a:p>
            <a:r>
              <a:rPr lang="en-US" dirty="0"/>
              <a:t>When interpreting </a:t>
            </a:r>
            <a:r>
              <a:rPr lang="en-US" dirty="0" smtClean="0"/>
              <a:t>a claim, </a:t>
            </a:r>
            <a:r>
              <a:rPr lang="en-US" dirty="0"/>
              <a:t>the </a:t>
            </a:r>
            <a:r>
              <a:rPr lang="en-US" dirty="0" smtClean="0"/>
              <a:t>claim must </a:t>
            </a:r>
            <a:r>
              <a:rPr lang="en-US" dirty="0"/>
              <a:t>be considered “as a whole” which means that limitations are read in the context of the entire claim.  Interpreting the claim as a whole means that limitations are considered in light of the specification not in a vacuum, but in the context of the entire claim.</a:t>
            </a:r>
          </a:p>
          <a:p>
            <a:endParaRPr lang="en-US" baseline="0" dirty="0" smtClean="0"/>
          </a:p>
          <a:p>
            <a:r>
              <a:rPr lang="en-US" baseline="0" dirty="0" smtClean="0"/>
              <a:t>When looking at the specification for determining plain meaning of a claim term, the specification includes the written description, claims, and the drawings.  It is also appropriate to look to how the claim term is used in the prior art, which includes prior art patents, published applications, trade publications, and dictionaries.</a:t>
            </a:r>
            <a:endParaRPr lang="en-US" dirty="0"/>
          </a:p>
        </p:txBody>
      </p:sp>
      <p:sp>
        <p:nvSpPr>
          <p:cNvPr id="4" name="Slide Number Placeholder 3"/>
          <p:cNvSpPr>
            <a:spLocks noGrp="1"/>
          </p:cNvSpPr>
          <p:nvPr>
            <p:ph type="sldNum" sz="quarter" idx="10"/>
          </p:nvPr>
        </p:nvSpPr>
        <p:spPr/>
        <p:txBody>
          <a:bodyPr/>
          <a:lstStyle/>
          <a:p>
            <a:fld id="{62F92C84-B01C-47C1-8F34-408C4D08CA9E}"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29631706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specification (which includes the claims) and drawings are the best or primary source for determining the meaning of a claim term</a:t>
            </a:r>
            <a:r>
              <a:rPr lang="en-US" dirty="0"/>
              <a:t>. The specification </a:t>
            </a:r>
            <a:r>
              <a:rPr lang="en-US" dirty="0" smtClean="0"/>
              <a:t>is the glossary for the terms in the claims.</a:t>
            </a:r>
          </a:p>
          <a:p>
            <a:endParaRPr lang="en-US" dirty="0"/>
          </a:p>
          <a:p>
            <a:r>
              <a:rPr lang="en-US" dirty="0" smtClean="0"/>
              <a:t>It is also appropriate to </a:t>
            </a:r>
            <a:r>
              <a:rPr lang="en-US" dirty="0"/>
              <a:t>look to how the claim term is used in the prior art, which </a:t>
            </a:r>
            <a:r>
              <a:rPr lang="en-US" dirty="0" smtClean="0"/>
              <a:t>as discussed previously includes </a:t>
            </a:r>
            <a:r>
              <a:rPr lang="en-US" dirty="0"/>
              <a:t>prior art patents, published applications, trade publications, and </a:t>
            </a:r>
            <a:r>
              <a:rPr lang="en-US" dirty="0" smtClean="0"/>
              <a:t>dictionaries.  Any meaning of a claim term taken from the prior art must be consistent with the use of the claim term in the specification and drawings. </a:t>
            </a:r>
            <a:endParaRPr lang="en-US" dirty="0"/>
          </a:p>
        </p:txBody>
      </p:sp>
      <p:sp>
        <p:nvSpPr>
          <p:cNvPr id="4" name="Slide Number Placeholder 3"/>
          <p:cNvSpPr>
            <a:spLocks noGrp="1"/>
          </p:cNvSpPr>
          <p:nvPr>
            <p:ph type="sldNum" sz="quarter" idx="10"/>
          </p:nvPr>
        </p:nvSpPr>
        <p:spPr/>
        <p:txBody>
          <a:bodyPr/>
          <a:lstStyle/>
          <a:p>
            <a:fld id="{62F92C84-B01C-47C1-8F34-408C4D08CA9E}"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29631706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lvl1pPr defTabSz="922941" eaLnBrk="0" hangingPunct="0">
              <a:defRPr b="1" i="1">
                <a:solidFill>
                  <a:srgbClr val="FF0000"/>
                </a:solidFill>
                <a:latin typeface="Arial" charset="0"/>
              </a:defRPr>
            </a:lvl1pPr>
            <a:lvl2pPr marL="709107" indent="-272009" defTabSz="922941" eaLnBrk="0" hangingPunct="0">
              <a:defRPr b="1" i="1">
                <a:solidFill>
                  <a:srgbClr val="FF0000"/>
                </a:solidFill>
                <a:latin typeface="Arial" charset="0"/>
              </a:defRPr>
            </a:lvl2pPr>
            <a:lvl3pPr marL="1091177" indent="-218551" defTabSz="922941" eaLnBrk="0" hangingPunct="0">
              <a:defRPr b="1" i="1">
                <a:solidFill>
                  <a:srgbClr val="FF0000"/>
                </a:solidFill>
                <a:latin typeface="Arial" charset="0"/>
              </a:defRPr>
            </a:lvl3pPr>
            <a:lvl4pPr marL="1528277" indent="-218551" defTabSz="922941" eaLnBrk="0" hangingPunct="0">
              <a:defRPr b="1" i="1">
                <a:solidFill>
                  <a:srgbClr val="FF0000"/>
                </a:solidFill>
                <a:latin typeface="Arial" charset="0"/>
              </a:defRPr>
            </a:lvl4pPr>
            <a:lvl5pPr marL="1963805" indent="-218551" defTabSz="922941" eaLnBrk="0" hangingPunct="0">
              <a:defRPr b="1" i="1">
                <a:solidFill>
                  <a:srgbClr val="FF0000"/>
                </a:solidFill>
                <a:latin typeface="Arial" charset="0"/>
              </a:defRPr>
            </a:lvl5pPr>
            <a:lvl6pPr marL="2416626" indent="-218551" defTabSz="922941" eaLnBrk="0" fontAlgn="base" hangingPunct="0">
              <a:spcBef>
                <a:spcPct val="0"/>
              </a:spcBef>
              <a:spcAft>
                <a:spcPct val="0"/>
              </a:spcAft>
              <a:defRPr b="1" i="1">
                <a:solidFill>
                  <a:srgbClr val="FF0000"/>
                </a:solidFill>
                <a:latin typeface="Arial" charset="0"/>
              </a:defRPr>
            </a:lvl6pPr>
            <a:lvl7pPr marL="2869450" indent="-218551" defTabSz="922941" eaLnBrk="0" fontAlgn="base" hangingPunct="0">
              <a:spcBef>
                <a:spcPct val="0"/>
              </a:spcBef>
              <a:spcAft>
                <a:spcPct val="0"/>
              </a:spcAft>
              <a:defRPr b="1" i="1">
                <a:solidFill>
                  <a:srgbClr val="FF0000"/>
                </a:solidFill>
                <a:latin typeface="Arial" charset="0"/>
              </a:defRPr>
            </a:lvl7pPr>
            <a:lvl8pPr marL="3322272" indent="-218551" defTabSz="922941" eaLnBrk="0" fontAlgn="base" hangingPunct="0">
              <a:spcBef>
                <a:spcPct val="0"/>
              </a:spcBef>
              <a:spcAft>
                <a:spcPct val="0"/>
              </a:spcAft>
              <a:defRPr b="1" i="1">
                <a:solidFill>
                  <a:srgbClr val="FF0000"/>
                </a:solidFill>
                <a:latin typeface="Arial" charset="0"/>
              </a:defRPr>
            </a:lvl8pPr>
            <a:lvl9pPr marL="3775095" indent="-218551" defTabSz="922941" eaLnBrk="0" fontAlgn="base" hangingPunct="0">
              <a:spcBef>
                <a:spcPct val="0"/>
              </a:spcBef>
              <a:spcAft>
                <a:spcPct val="0"/>
              </a:spcAft>
              <a:defRPr b="1" i="1">
                <a:solidFill>
                  <a:srgbClr val="FF0000"/>
                </a:solidFill>
                <a:latin typeface="Arial" charset="0"/>
              </a:defRPr>
            </a:lvl9pPr>
          </a:lstStyle>
          <a:p>
            <a:pPr eaLnBrk="1" hangingPunct="1"/>
            <a:fld id="{9F6A3078-1E4B-4BD9-9879-CACD3BE35EFF}" type="slidenum">
              <a:rPr lang="en-US" b="0" i="0">
                <a:solidFill>
                  <a:prstClr val="black"/>
                </a:solidFill>
                <a:latin typeface="Times New Roman" pitchFamily="18" charset="0"/>
              </a:rPr>
              <a:pPr eaLnBrk="1" hangingPunct="1"/>
              <a:t>9</a:t>
            </a:fld>
            <a:endParaRPr lang="en-US" b="0" i="0" dirty="0">
              <a:solidFill>
                <a:prstClr val="black"/>
              </a:solidFill>
              <a:latin typeface="Times New Roman" pitchFamily="18" charset="0"/>
            </a:endParaRPr>
          </a:p>
        </p:txBody>
      </p:sp>
      <p:sp>
        <p:nvSpPr>
          <p:cNvPr id="25603" name="Rectangle 2"/>
          <p:cNvSpPr>
            <a:spLocks noGrp="1" noRot="1" noChangeAspect="1" noChangeArrowheads="1" noTextEdit="1"/>
          </p:cNvSpPr>
          <p:nvPr>
            <p:ph type="sldImg"/>
          </p:nvPr>
        </p:nvSpPr>
        <p:spPr>
          <a:xfrm>
            <a:off x="1187450" y="698500"/>
            <a:ext cx="4643438" cy="3482975"/>
          </a:xfrm>
          <a:ln/>
        </p:spPr>
      </p:sp>
      <p:sp>
        <p:nvSpPr>
          <p:cNvPr id="25604" name="Rectangle 3"/>
          <p:cNvSpPr>
            <a:spLocks noGrp="1" noChangeArrowheads="1"/>
          </p:cNvSpPr>
          <p:nvPr>
            <p:ph type="body" idx="1"/>
          </p:nvPr>
        </p:nvSpPr>
        <p:spPr>
          <a:xfrm>
            <a:off x="914400" y="4419602"/>
            <a:ext cx="5140325" cy="4183063"/>
          </a:xfrm>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As discussed previously, claims terms should be given the broadest</a:t>
            </a:r>
            <a:r>
              <a:rPr lang="en-US" baseline="0" dirty="0" smtClean="0"/>
              <a:t> reasonable interpretation </a:t>
            </a:r>
            <a:r>
              <a:rPr lang="en-US" dirty="0" smtClean="0"/>
              <a:t>that is consistent with how the term is used in the specification.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mn-lt"/>
              </a:rPr>
              <a:t>While the specification informs the meaning of the terms in the claim, it is not appropriate  to incorporate limitations from the specification which are not recited in the claims themselves.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a:defRPr/>
            </a:pPr>
            <a:r>
              <a:rPr lang="en-US" dirty="0"/>
              <a:t>When an applicant indicates that there is a preferred embodiment</a:t>
            </a:r>
            <a:r>
              <a:rPr lang="en-US" dirty="0" smtClean="0"/>
              <a:t>, care should be taken to determine whether the portion of the specification being consulted to determine the meaning of the claim term is describing an </a:t>
            </a:r>
            <a:r>
              <a:rPr lang="en-US" dirty="0"/>
              <a:t>attribute that is necessary </a:t>
            </a:r>
            <a:r>
              <a:rPr lang="en-US" dirty="0" smtClean="0"/>
              <a:t> to the invention or simply an attribute of the preferred embodiment.  A claim </a:t>
            </a:r>
            <a:r>
              <a:rPr lang="en-US" dirty="0"/>
              <a:t>term can be broader than a preferred </a:t>
            </a:r>
            <a:r>
              <a:rPr lang="en-US" dirty="0" smtClean="0"/>
              <a:t>embodiment, even if  only one preferred embodiment is disclosed. Although </a:t>
            </a:r>
            <a:r>
              <a:rPr lang="en-US" dirty="0"/>
              <a:t>it is understood that a search of the prior art for such a preferred embodiment may be advisable, to import those preferred embodiments into the scope of the claim is not proper</a:t>
            </a:r>
            <a:r>
              <a:rPr lang="en-US" dirty="0" smtClean="0"/>
              <a:t>.</a:t>
            </a:r>
          </a:p>
          <a:p>
            <a:pPr>
              <a:defRPr/>
            </a:pPr>
            <a:endParaRPr lang="en-US" baseline="0" dirty="0">
              <a:latin typeface="+mn-lt"/>
            </a:endParaRPr>
          </a:p>
          <a:p>
            <a:pPr>
              <a:defRPr/>
            </a:pPr>
            <a:r>
              <a:rPr lang="en-US" dirty="0" smtClean="0"/>
              <a:t>Note that this contrasts with the treatment of a 112(f) claim limitation, where the claim limitation covers the corresponding structure, materials, or acts disclosed in the specification and their equivalents.</a:t>
            </a:r>
            <a:endParaRPr lang="en-US" baseline="0" dirty="0" smtClean="0">
              <a:latin typeface="+mn-lt"/>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8" descr="redo9.jpg"/>
          <p:cNvPicPr>
            <a:picLocks noChangeAspect="1"/>
          </p:cNvPicPr>
          <p:nvPr>
            <p:custDataLst>
              <p:tags r:id="rId1"/>
            </p:custDataLst>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39"/>
          <p:cNvGrpSpPr>
            <a:grpSpLocks/>
          </p:cNvGrpSpPr>
          <p:nvPr/>
        </p:nvGrpSpPr>
        <p:grpSpPr bwMode="auto">
          <a:xfrm>
            <a:off x="990600" y="304800"/>
            <a:ext cx="8382000" cy="1219200"/>
            <a:chOff x="624" y="192"/>
            <a:chExt cx="5280" cy="768"/>
          </a:xfrm>
        </p:grpSpPr>
        <p:pic>
          <p:nvPicPr>
            <p:cNvPr id="6" name="Picture 12" descr="USPTO SEAL copy.png"/>
            <p:cNvPicPr>
              <a:picLocks noChangeAspect="1"/>
            </p:cNvPicPr>
            <p:nvPr>
              <p:custDataLst>
                <p:tags r:id="rId2"/>
              </p:custDataLst>
            </p:nvPr>
          </p:nvPicPr>
          <p:blipFill>
            <a:blip r:embed="rId5" cstate="print">
              <a:extLst>
                <a:ext uri="{28A0092B-C50C-407E-A947-70E740481C1C}">
                  <a14:useLocalDpi xmlns:a14="http://schemas.microsoft.com/office/drawing/2010/main" val="0"/>
                </a:ext>
              </a:extLst>
            </a:blip>
            <a:srcRect/>
            <a:stretch>
              <a:fillRect/>
            </a:stretch>
          </p:blipFill>
          <p:spPr bwMode="auto">
            <a:xfrm>
              <a:off x="624" y="192"/>
              <a:ext cx="768" cy="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6"/>
            <p:cNvSpPr txBox="1">
              <a:spLocks noChangeArrowheads="1"/>
            </p:cNvSpPr>
            <p:nvPr/>
          </p:nvSpPr>
          <p:spPr bwMode="auto">
            <a:xfrm>
              <a:off x="1536" y="468"/>
              <a:ext cx="4368" cy="213"/>
            </a:xfrm>
            <a:prstGeom prst="rect">
              <a:avLst/>
            </a:prstGeom>
            <a:noFill/>
            <a:ln w="9525">
              <a:noFill/>
              <a:miter lim="800000"/>
              <a:headEnd/>
              <a:tailEnd/>
            </a:ln>
            <a:effectLst/>
          </p:spPr>
          <p:txBody>
            <a:bodyPr>
              <a:spAutoFit/>
            </a:bodyPr>
            <a:lstStyle/>
            <a:p>
              <a:pPr>
                <a:spcBef>
                  <a:spcPct val="50000"/>
                </a:spcBef>
                <a:defRPr/>
              </a:pPr>
              <a:r>
                <a:rPr lang="en-US" sz="1600" b="1" dirty="0">
                  <a:solidFill>
                    <a:prstClr val="black"/>
                  </a:solidFill>
                  <a:latin typeface="Times New Roman" pitchFamily="18" charset="0"/>
                  <a:cs typeface="Times New Roman" pitchFamily="18" charset="0"/>
                </a:rPr>
                <a:t>UNITED STATES PATENT AND TRADEMARK OFFICE</a:t>
              </a:r>
            </a:p>
          </p:txBody>
        </p:sp>
      </p:grpSp>
      <p:cxnSp>
        <p:nvCxnSpPr>
          <p:cNvPr id="8" name="Straight Connector 7"/>
          <p:cNvCxnSpPr/>
          <p:nvPr/>
        </p:nvCxnSpPr>
        <p:spPr>
          <a:xfrm>
            <a:off x="0" y="6856412"/>
            <a:ext cx="5029200" cy="1588"/>
          </a:xfrm>
          <a:prstGeom prst="line">
            <a:avLst/>
          </a:prstGeom>
          <a:ln>
            <a:gradFill flip="none" rotWithShape="1">
              <a:gsLst>
                <a:gs pos="0">
                  <a:schemeClr val="tx1"/>
                </a:gs>
                <a:gs pos="93000">
                  <a:schemeClr val="tx1">
                    <a:alpha val="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9" name="Text Box 44"/>
          <p:cNvSpPr txBox="1">
            <a:spLocks noChangeArrowheads="1"/>
          </p:cNvSpPr>
          <p:nvPr/>
        </p:nvSpPr>
        <p:spPr bwMode="auto">
          <a:xfrm>
            <a:off x="838200" y="5791200"/>
            <a:ext cx="7620000" cy="338138"/>
          </a:xfrm>
          <a:prstGeom prst="rect">
            <a:avLst/>
          </a:prstGeom>
          <a:noFill/>
          <a:ln w="9525">
            <a:noFill/>
            <a:miter lim="800000"/>
            <a:headEnd/>
            <a:tailEnd/>
          </a:ln>
          <a:effectLst/>
        </p:spPr>
        <p:txBody>
          <a:bodyPr>
            <a:spAutoFit/>
          </a:bodyPr>
          <a:lstStyle/>
          <a:p>
            <a:pPr algn="ctr" fontAlgn="base">
              <a:spcBef>
                <a:spcPct val="50000"/>
              </a:spcBef>
              <a:spcAft>
                <a:spcPct val="0"/>
              </a:spcAft>
              <a:defRPr/>
            </a:pPr>
            <a:r>
              <a:rPr lang="en-US" sz="1600" dirty="0">
                <a:solidFill>
                  <a:srgbClr val="3B3B3B">
                    <a:lumMod val="75000"/>
                  </a:srgbClr>
                </a:solidFill>
              </a:rPr>
              <a:t>A full transcript of this presentation can be found under the “Notes” Tab.</a:t>
            </a:r>
          </a:p>
        </p:txBody>
      </p:sp>
      <p:sp>
        <p:nvSpPr>
          <p:cNvPr id="19466" name="Text Placeholder 29"/>
          <p:cNvSpPr>
            <a:spLocks noGrp="1"/>
          </p:cNvSpPr>
          <p:nvPr>
            <p:ph type="subTitle" idx="1"/>
          </p:nvPr>
        </p:nvSpPr>
        <p:spPr>
          <a:xfrm>
            <a:off x="838200" y="3581400"/>
            <a:ext cx="6781800" cy="685800"/>
          </a:xfrm>
        </p:spPr>
        <p:txBody>
          <a:bodyPr/>
          <a:lstStyle>
            <a:lvl1pPr marL="36513" indent="0" algn="ctr">
              <a:buFont typeface="Arial" charset="0"/>
              <a:buNone/>
              <a:defRPr sz="1800" smtClean="0">
                <a:solidFill>
                  <a:schemeClr val="tx1"/>
                </a:solidFill>
              </a:defRPr>
            </a:lvl1pPr>
          </a:lstStyle>
          <a:p>
            <a:r>
              <a:rPr lang="en-US" smtClean="0"/>
              <a:t>Click to edit Master subtitle style</a:t>
            </a:r>
            <a:endParaRPr lang="en-US" dirty="0" smtClean="0"/>
          </a:p>
        </p:txBody>
      </p:sp>
      <p:sp>
        <p:nvSpPr>
          <p:cNvPr id="19478" name="Title Placeholder 8"/>
          <p:cNvSpPr>
            <a:spLocks noGrp="1"/>
          </p:cNvSpPr>
          <p:nvPr>
            <p:ph type="ctrTitle"/>
          </p:nvPr>
        </p:nvSpPr>
        <p:spPr>
          <a:xfrm>
            <a:off x="609600" y="2514600"/>
            <a:ext cx="7315200" cy="857250"/>
          </a:xfrm>
        </p:spPr>
        <p:txBody>
          <a:bodyPr/>
          <a:lstStyle>
            <a:lvl1pPr algn="ctr">
              <a:defRPr sz="3200" smtClean="0"/>
            </a:lvl1pPr>
          </a:lstStyle>
          <a:p>
            <a:r>
              <a:rPr lang="en-US" smtClean="0"/>
              <a:t>Click to edit Master title style</a:t>
            </a:r>
            <a:endParaRPr lang="en-US" dirty="0" smtClean="0"/>
          </a:p>
        </p:txBody>
      </p:sp>
      <p:sp>
        <p:nvSpPr>
          <p:cNvPr id="10" name="Date Placeholder 9"/>
          <p:cNvSpPr>
            <a:spLocks noGrp="1"/>
          </p:cNvSpPr>
          <p:nvPr>
            <p:ph type="dt" sz="half" idx="10"/>
          </p:nvPr>
        </p:nvSpPr>
        <p:spPr>
          <a:xfrm>
            <a:off x="457200" y="6245225"/>
            <a:ext cx="2133600" cy="476250"/>
          </a:xfrm>
        </p:spPr>
        <p:txBody>
          <a:bodyPr/>
          <a:lstStyle>
            <a:lvl1pPr algn="l" eaLnBrk="1" fontAlgn="auto" latinLnBrk="0" hangingPunct="1">
              <a:spcBef>
                <a:spcPts val="0"/>
              </a:spcBef>
              <a:spcAft>
                <a:spcPts val="0"/>
              </a:spcAft>
              <a:defRPr kumimoji="0" sz="1200">
                <a:solidFill>
                  <a:schemeClr val="tx1"/>
                </a:solidFill>
                <a:latin typeface="+mn-lt"/>
              </a:defRPr>
            </a:lvl1pPr>
          </a:lstStyle>
          <a:p>
            <a:pPr>
              <a:defRPr/>
            </a:pPr>
            <a:fld id="{476B840B-F2EC-412B-850A-9949D018A79C}" type="datetime1">
              <a:rPr lang="en-US" smtClean="0">
                <a:solidFill>
                  <a:prstClr val="white"/>
                </a:solidFill>
              </a:rPr>
              <a:pPr>
                <a:defRPr/>
              </a:pPr>
              <a:t>12/11/2014</a:t>
            </a:fld>
            <a:endParaRPr lang="en-US" dirty="0">
              <a:solidFill>
                <a:prstClr val="white"/>
              </a:solidFill>
            </a:endParaRPr>
          </a:p>
        </p:txBody>
      </p:sp>
      <p:sp>
        <p:nvSpPr>
          <p:cNvPr id="11" name="Footer Placeholder 21"/>
          <p:cNvSpPr>
            <a:spLocks noGrp="1"/>
          </p:cNvSpPr>
          <p:nvPr>
            <p:ph type="ftr" sz="quarter" idx="11"/>
          </p:nvPr>
        </p:nvSpPr>
        <p:spPr>
          <a:xfrm>
            <a:off x="3124200" y="6245225"/>
            <a:ext cx="2895600" cy="476250"/>
          </a:xfrm>
        </p:spPr>
        <p:txBody>
          <a:bodyPr/>
          <a:lstStyle>
            <a:lvl1pPr algn="ctr" eaLnBrk="1" fontAlgn="auto" latinLnBrk="0" hangingPunct="1">
              <a:spcBef>
                <a:spcPts val="0"/>
              </a:spcBef>
              <a:spcAft>
                <a:spcPts val="0"/>
              </a:spcAft>
              <a:defRPr kumimoji="0" sz="1200">
                <a:solidFill>
                  <a:schemeClr val="tx1"/>
                </a:solidFill>
                <a:latin typeface="+mn-lt"/>
              </a:defRPr>
            </a:lvl1pPr>
          </a:lstStyle>
          <a:p>
            <a:pPr>
              <a:defRPr/>
            </a:pPr>
            <a:endParaRPr lang="en-US" dirty="0">
              <a:solidFill>
                <a:prstClr val="white"/>
              </a:solidFill>
            </a:endParaRPr>
          </a:p>
        </p:txBody>
      </p:sp>
      <p:sp>
        <p:nvSpPr>
          <p:cNvPr id="12" name="Slide Number Placeholder 17"/>
          <p:cNvSpPr>
            <a:spLocks noGrp="1"/>
          </p:cNvSpPr>
          <p:nvPr>
            <p:ph type="sldNum" sz="quarter" idx="12"/>
          </p:nvPr>
        </p:nvSpPr>
        <p:spPr>
          <a:xfrm>
            <a:off x="6553200" y="6245225"/>
            <a:ext cx="2133600" cy="476250"/>
          </a:xfrm>
        </p:spPr>
        <p:txBody>
          <a:bodyPr/>
          <a:lstStyle>
            <a:lvl1pPr algn="r" eaLnBrk="1" fontAlgn="auto" latinLnBrk="0" hangingPunct="1">
              <a:spcBef>
                <a:spcPts val="0"/>
              </a:spcBef>
              <a:spcAft>
                <a:spcPts val="0"/>
              </a:spcAft>
              <a:defRPr kumimoji="0" sz="1200">
                <a:solidFill>
                  <a:schemeClr val="tx1"/>
                </a:solidFill>
                <a:latin typeface="+mn-lt"/>
              </a:defRPr>
            </a:lvl1pPr>
          </a:lstStyle>
          <a:p>
            <a:pPr>
              <a:defRPr/>
            </a:pPr>
            <a:fld id="{31DF6D0D-64F3-4351-96EC-5E5B4DDB786B}"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3772310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052"/>
          <p:cNvSpPr>
            <a:spLocks noGrp="1" noChangeArrowheads="1"/>
          </p:cNvSpPr>
          <p:nvPr>
            <p:ph type="dt" sz="half" idx="10"/>
          </p:nvPr>
        </p:nvSpPr>
        <p:spPr/>
        <p:txBody>
          <a:bodyPr/>
          <a:lstStyle>
            <a:lvl1pPr>
              <a:defRPr/>
            </a:lvl1pPr>
          </a:lstStyle>
          <a:p>
            <a:pPr>
              <a:defRPr/>
            </a:pPr>
            <a:fld id="{D633C86A-6A63-4459-BED8-DE50F15A5588}" type="datetime1">
              <a:rPr lang="en-US"/>
              <a:pPr>
                <a:defRPr/>
              </a:pPr>
              <a:t>12/11/2014</a:t>
            </a:fld>
            <a:endParaRPr lang="en-US" dirty="0"/>
          </a:p>
        </p:txBody>
      </p:sp>
      <p:sp>
        <p:nvSpPr>
          <p:cNvPr id="5" name="Rectangle 2053"/>
          <p:cNvSpPr>
            <a:spLocks noGrp="1" noChangeArrowheads="1"/>
          </p:cNvSpPr>
          <p:nvPr>
            <p:ph type="ftr" sz="quarter" idx="11"/>
          </p:nvPr>
        </p:nvSpPr>
        <p:spPr/>
        <p:txBody>
          <a:bodyPr/>
          <a:lstStyle>
            <a:lvl1pPr>
              <a:defRPr/>
            </a:lvl1pPr>
          </a:lstStyle>
          <a:p>
            <a:endParaRPr lang="en-US" dirty="0"/>
          </a:p>
        </p:txBody>
      </p:sp>
      <p:sp>
        <p:nvSpPr>
          <p:cNvPr id="6" name="Rectangle 2054"/>
          <p:cNvSpPr>
            <a:spLocks noGrp="1" noChangeArrowheads="1"/>
          </p:cNvSpPr>
          <p:nvPr>
            <p:ph type="sldNum" sz="quarter" idx="12"/>
          </p:nvPr>
        </p:nvSpPr>
        <p:spPr/>
        <p:txBody>
          <a:bodyPr/>
          <a:lstStyle>
            <a:lvl1pPr>
              <a:defRPr/>
            </a:lvl1pPr>
          </a:lstStyle>
          <a:p>
            <a:pPr>
              <a:defRPr/>
            </a:pPr>
            <a:fld id="{FBE83596-B253-4075-A6B5-C4A3B18A5BEA}" type="slidenum">
              <a:rPr lang="en-US"/>
              <a:pPr>
                <a:defRPr/>
              </a:pPr>
              <a:t>‹#›</a:t>
            </a:fld>
            <a:endParaRPr lang="en-US" dirty="0"/>
          </a:p>
        </p:txBody>
      </p:sp>
    </p:spTree>
    <p:extLst>
      <p:ext uri="{BB962C8B-B14F-4D97-AF65-F5344CB8AC3E}">
        <p14:creationId xmlns:p14="http://schemas.microsoft.com/office/powerpoint/2010/main" val="2139005140"/>
      </p:ext>
    </p:extLst>
  </p:cSld>
  <p:clrMapOvr>
    <a:masterClrMapping/>
  </p:clrMapOvr>
  <p:transition>
    <p:checke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3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052"/>
          <p:cNvSpPr>
            <a:spLocks noGrp="1" noChangeArrowheads="1"/>
          </p:cNvSpPr>
          <p:nvPr>
            <p:ph type="dt" sz="half" idx="10"/>
          </p:nvPr>
        </p:nvSpPr>
        <p:spPr/>
        <p:txBody>
          <a:bodyPr/>
          <a:lstStyle>
            <a:lvl1pPr>
              <a:defRPr/>
            </a:lvl1pPr>
          </a:lstStyle>
          <a:p>
            <a:pPr>
              <a:defRPr/>
            </a:pPr>
            <a:fld id="{D633C86A-6A63-4459-BED8-DE50F15A5588}" type="datetime1">
              <a:rPr lang="en-US"/>
              <a:pPr>
                <a:defRPr/>
              </a:pPr>
              <a:t>12/11/2014</a:t>
            </a:fld>
            <a:endParaRPr lang="en-US" dirty="0"/>
          </a:p>
        </p:txBody>
      </p:sp>
      <p:sp>
        <p:nvSpPr>
          <p:cNvPr id="5" name="Rectangle 2053"/>
          <p:cNvSpPr>
            <a:spLocks noGrp="1" noChangeArrowheads="1"/>
          </p:cNvSpPr>
          <p:nvPr>
            <p:ph type="ftr" sz="quarter" idx="11"/>
          </p:nvPr>
        </p:nvSpPr>
        <p:spPr/>
        <p:txBody>
          <a:bodyPr/>
          <a:lstStyle>
            <a:lvl1pPr>
              <a:defRPr/>
            </a:lvl1pPr>
          </a:lstStyle>
          <a:p>
            <a:endParaRPr lang="en-US" dirty="0"/>
          </a:p>
        </p:txBody>
      </p:sp>
      <p:sp>
        <p:nvSpPr>
          <p:cNvPr id="6" name="Rectangle 2054"/>
          <p:cNvSpPr>
            <a:spLocks noGrp="1" noChangeArrowheads="1"/>
          </p:cNvSpPr>
          <p:nvPr>
            <p:ph type="sldNum" sz="quarter" idx="12"/>
          </p:nvPr>
        </p:nvSpPr>
        <p:spPr/>
        <p:txBody>
          <a:bodyPr/>
          <a:lstStyle>
            <a:lvl1pPr>
              <a:defRPr/>
            </a:lvl1pPr>
          </a:lstStyle>
          <a:p>
            <a:pPr>
              <a:defRPr/>
            </a:pPr>
            <a:fld id="{FBE83596-B253-4075-A6B5-C4A3B18A5BEA}" type="slidenum">
              <a:rPr lang="en-US"/>
              <a:pPr>
                <a:defRPr/>
              </a:pPr>
              <a:t>‹#›</a:t>
            </a:fld>
            <a:endParaRPr lang="en-US" dirty="0"/>
          </a:p>
        </p:txBody>
      </p:sp>
    </p:spTree>
    <p:extLst>
      <p:ext uri="{BB962C8B-B14F-4D97-AF65-F5344CB8AC3E}">
        <p14:creationId xmlns:p14="http://schemas.microsoft.com/office/powerpoint/2010/main" val="2139005140"/>
      </p:ext>
    </p:extLst>
  </p:cSld>
  <p:clrMapOvr>
    <a:masterClrMapping/>
  </p:clrMapOvr>
  <p:transition>
    <p:checker dir="ver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052"/>
          <p:cNvSpPr>
            <a:spLocks noGrp="1" noChangeArrowheads="1"/>
          </p:cNvSpPr>
          <p:nvPr>
            <p:ph type="dt" sz="half" idx="10"/>
          </p:nvPr>
        </p:nvSpPr>
        <p:spPr/>
        <p:txBody>
          <a:bodyPr/>
          <a:lstStyle>
            <a:lvl1pPr>
              <a:defRPr/>
            </a:lvl1pPr>
          </a:lstStyle>
          <a:p>
            <a:pPr>
              <a:defRPr/>
            </a:pPr>
            <a:fld id="{D47DF47D-853C-4F38-9D5C-583BA39BDF7E}" type="datetime1">
              <a:rPr lang="en-US"/>
              <a:pPr>
                <a:defRPr/>
              </a:pPr>
              <a:t>12/11/2014</a:t>
            </a:fld>
            <a:endParaRPr lang="en-US" dirty="0"/>
          </a:p>
        </p:txBody>
      </p:sp>
      <p:sp>
        <p:nvSpPr>
          <p:cNvPr id="8" name="Rectangle 2053"/>
          <p:cNvSpPr>
            <a:spLocks noGrp="1" noChangeArrowheads="1"/>
          </p:cNvSpPr>
          <p:nvPr>
            <p:ph type="ftr" sz="quarter" idx="11"/>
          </p:nvPr>
        </p:nvSpPr>
        <p:spPr/>
        <p:txBody>
          <a:bodyPr/>
          <a:lstStyle>
            <a:lvl1pPr>
              <a:defRPr/>
            </a:lvl1pPr>
          </a:lstStyle>
          <a:p>
            <a:endParaRPr lang="en-US" dirty="0"/>
          </a:p>
        </p:txBody>
      </p:sp>
      <p:sp>
        <p:nvSpPr>
          <p:cNvPr id="9" name="Rectangle 2054"/>
          <p:cNvSpPr>
            <a:spLocks noGrp="1" noChangeArrowheads="1"/>
          </p:cNvSpPr>
          <p:nvPr>
            <p:ph type="sldNum" sz="quarter" idx="12"/>
          </p:nvPr>
        </p:nvSpPr>
        <p:spPr/>
        <p:txBody>
          <a:bodyPr/>
          <a:lstStyle>
            <a:lvl1pPr>
              <a:defRPr/>
            </a:lvl1pPr>
          </a:lstStyle>
          <a:p>
            <a:pPr>
              <a:defRPr/>
            </a:pPr>
            <a:fld id="{0AB39FF4-569B-4BBF-A047-967FB991C1DA}" type="slidenum">
              <a:rPr lang="en-US"/>
              <a:pPr>
                <a:defRPr/>
              </a:pPr>
              <a:t>‹#›</a:t>
            </a:fld>
            <a:endParaRPr lang="en-US" dirty="0"/>
          </a:p>
        </p:txBody>
      </p:sp>
    </p:spTree>
    <p:extLst>
      <p:ext uri="{BB962C8B-B14F-4D97-AF65-F5344CB8AC3E}">
        <p14:creationId xmlns:p14="http://schemas.microsoft.com/office/powerpoint/2010/main" val="18762238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Rectangle 2052"/>
          <p:cNvSpPr>
            <a:spLocks noGrp="1" noChangeArrowheads="1"/>
          </p:cNvSpPr>
          <p:nvPr>
            <p:ph type="dt" sz="half" idx="10"/>
          </p:nvPr>
        </p:nvSpPr>
        <p:spPr/>
        <p:txBody>
          <a:bodyPr/>
          <a:lstStyle>
            <a:lvl1pPr>
              <a:defRPr/>
            </a:lvl1pPr>
          </a:lstStyle>
          <a:p>
            <a:pPr>
              <a:defRPr/>
            </a:pPr>
            <a:fld id="{8259DEAE-F8D0-475A-9D91-347528C4D482}" type="datetime1">
              <a:rPr lang="en-US"/>
              <a:pPr>
                <a:defRPr/>
              </a:pPr>
              <a:t>12/11/2014</a:t>
            </a:fld>
            <a:endParaRPr lang="en-US" dirty="0"/>
          </a:p>
        </p:txBody>
      </p:sp>
      <p:sp>
        <p:nvSpPr>
          <p:cNvPr id="3" name="Rectangle 2053"/>
          <p:cNvSpPr>
            <a:spLocks noGrp="1" noChangeArrowheads="1"/>
          </p:cNvSpPr>
          <p:nvPr>
            <p:ph type="ftr" sz="quarter" idx="11"/>
          </p:nvPr>
        </p:nvSpPr>
        <p:spPr/>
        <p:txBody>
          <a:bodyPr/>
          <a:lstStyle>
            <a:lvl1pPr>
              <a:defRPr/>
            </a:lvl1pPr>
          </a:lstStyle>
          <a:p>
            <a:endParaRPr lang="en-US" dirty="0"/>
          </a:p>
        </p:txBody>
      </p:sp>
      <p:sp>
        <p:nvSpPr>
          <p:cNvPr id="4" name="Rectangle 2054"/>
          <p:cNvSpPr>
            <a:spLocks noGrp="1" noChangeArrowheads="1"/>
          </p:cNvSpPr>
          <p:nvPr>
            <p:ph type="sldNum" sz="quarter" idx="12"/>
          </p:nvPr>
        </p:nvSpPr>
        <p:spPr/>
        <p:txBody>
          <a:bodyPr/>
          <a:lstStyle>
            <a:lvl1pPr>
              <a:defRPr/>
            </a:lvl1pPr>
          </a:lstStyle>
          <a:p>
            <a:pPr>
              <a:defRPr/>
            </a:pPr>
            <a:fld id="{55C81783-AC9A-446A-AFDE-6794C94C5B45}" type="slidenum">
              <a:rPr lang="en-US"/>
              <a:pPr>
                <a:defRPr/>
              </a:pPr>
              <a:t>‹#›</a:t>
            </a:fld>
            <a:endParaRPr lang="en-US" dirty="0"/>
          </a:p>
        </p:txBody>
      </p:sp>
    </p:spTree>
    <p:extLst>
      <p:ext uri="{BB962C8B-B14F-4D97-AF65-F5344CB8AC3E}">
        <p14:creationId xmlns:p14="http://schemas.microsoft.com/office/powerpoint/2010/main" val="15424315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052"/>
          <p:cNvSpPr>
            <a:spLocks noGrp="1" noChangeArrowheads="1"/>
          </p:cNvSpPr>
          <p:nvPr>
            <p:ph type="dt" sz="half" idx="10"/>
          </p:nvPr>
        </p:nvSpPr>
        <p:spPr/>
        <p:txBody>
          <a:bodyPr/>
          <a:lstStyle>
            <a:lvl1pPr>
              <a:defRPr/>
            </a:lvl1pPr>
          </a:lstStyle>
          <a:p>
            <a:pPr>
              <a:defRPr/>
            </a:pPr>
            <a:fld id="{4E0CD3D0-CD94-4684-9FC2-4FAE493327CE}" type="datetime1">
              <a:rPr lang="en-US"/>
              <a:pPr>
                <a:defRPr/>
              </a:pPr>
              <a:t>12/11/2014</a:t>
            </a:fld>
            <a:endParaRPr lang="en-US" dirty="0"/>
          </a:p>
        </p:txBody>
      </p:sp>
      <p:sp>
        <p:nvSpPr>
          <p:cNvPr id="5" name="Rectangle 2053"/>
          <p:cNvSpPr>
            <a:spLocks noGrp="1" noChangeArrowheads="1"/>
          </p:cNvSpPr>
          <p:nvPr>
            <p:ph type="ftr" sz="quarter" idx="11"/>
          </p:nvPr>
        </p:nvSpPr>
        <p:spPr/>
        <p:txBody>
          <a:bodyPr/>
          <a:lstStyle>
            <a:lvl1pPr>
              <a:defRPr/>
            </a:lvl1pPr>
          </a:lstStyle>
          <a:p>
            <a:endParaRPr lang="en-US" dirty="0"/>
          </a:p>
        </p:txBody>
      </p:sp>
      <p:sp>
        <p:nvSpPr>
          <p:cNvPr id="6" name="Rectangle 2054"/>
          <p:cNvSpPr>
            <a:spLocks noGrp="1" noChangeArrowheads="1"/>
          </p:cNvSpPr>
          <p:nvPr>
            <p:ph type="sldNum" sz="quarter" idx="12"/>
          </p:nvPr>
        </p:nvSpPr>
        <p:spPr/>
        <p:txBody>
          <a:bodyPr/>
          <a:lstStyle>
            <a:lvl1pPr>
              <a:defRPr/>
            </a:lvl1pPr>
          </a:lstStyle>
          <a:p>
            <a:pPr>
              <a:defRPr/>
            </a:pPr>
            <a:fld id="{B0C0721C-2FA8-4DAA-B8B0-261FD572E650}" type="slidenum">
              <a:rPr lang="en-US"/>
              <a:pPr>
                <a:defRPr/>
              </a:pPr>
              <a:t>‹#›</a:t>
            </a:fld>
            <a:endParaRPr lang="en-US" dirty="0"/>
          </a:p>
        </p:txBody>
      </p:sp>
    </p:spTree>
    <p:extLst>
      <p:ext uri="{BB962C8B-B14F-4D97-AF65-F5344CB8AC3E}">
        <p14:creationId xmlns:p14="http://schemas.microsoft.com/office/powerpoint/2010/main" val="1382149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47800"/>
            <a:ext cx="8458200" cy="4800600"/>
          </a:xfrm>
        </p:spPr>
        <p:txBody>
          <a:bodyPr/>
          <a:lstStyle>
            <a:lvl1pPr>
              <a:buClrTx/>
              <a:defRPr>
                <a:solidFill>
                  <a:schemeClr val="bg1">
                    <a:lumMod val="95000"/>
                    <a:lumOff val="5000"/>
                  </a:schemeClr>
                </a:solidFill>
              </a:defRPr>
            </a:lvl1pPr>
            <a:lvl2pPr>
              <a:buClrTx/>
              <a:defRPr>
                <a:solidFill>
                  <a:schemeClr val="bg1">
                    <a:lumMod val="95000"/>
                    <a:lumOff val="5000"/>
                  </a:schemeClr>
                </a:solidFill>
              </a:defRPr>
            </a:lvl2pPr>
            <a:lvl3pPr>
              <a:buClrTx/>
              <a:defRPr>
                <a:solidFill>
                  <a:schemeClr val="bg1">
                    <a:lumMod val="95000"/>
                    <a:lumOff val="5000"/>
                  </a:schemeClr>
                </a:solidFill>
              </a:defRPr>
            </a:lvl3pPr>
            <a:lvl4pPr>
              <a:buClrTx/>
              <a:defRPr>
                <a:solidFill>
                  <a:schemeClr val="bg1">
                    <a:lumMod val="95000"/>
                    <a:lumOff val="5000"/>
                  </a:schemeClr>
                </a:solidFill>
              </a:defRPr>
            </a:lvl4pPr>
            <a:lvl5pPr>
              <a:buClrTx/>
              <a:defRPr>
                <a:solidFill>
                  <a:schemeClr val="bg1">
                    <a:lumMod val="95000"/>
                    <a:lumOff val="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a:xfrm>
            <a:off x="228600" y="393700"/>
            <a:ext cx="7467600" cy="762000"/>
          </a:xfrm>
        </p:spPr>
        <p:txBody>
          <a:bodyPr/>
          <a:lstStyle>
            <a:lvl1pPr algn="l">
              <a:defRPr b="1" cap="none" spc="0">
                <a:ln>
                  <a:noFill/>
                </a:ln>
                <a:solidFill>
                  <a:schemeClr val="tx1"/>
                </a:solidFill>
                <a:effectLst/>
                <a:latin typeface="+mn-lt"/>
                <a:cs typeface="Arial" pitchFamily="34" charset="0"/>
              </a:defRPr>
            </a:lvl1pPr>
          </a:lstStyle>
          <a:p>
            <a:r>
              <a:rPr lang="en-US" smtClean="0"/>
              <a:t>Click to edit Master title style</a:t>
            </a:r>
            <a:endParaRPr lang="en-US" dirty="0"/>
          </a:p>
        </p:txBody>
      </p:sp>
      <p:sp>
        <p:nvSpPr>
          <p:cNvPr id="4" name="Date Placeholder 9"/>
          <p:cNvSpPr>
            <a:spLocks noGrp="1"/>
          </p:cNvSpPr>
          <p:nvPr>
            <p:ph type="dt" sz="half" idx="10"/>
          </p:nvPr>
        </p:nvSpPr>
        <p:spPr>
          <a:xfrm>
            <a:off x="152400" y="6324600"/>
            <a:ext cx="2133600" cy="212725"/>
          </a:xfrm>
        </p:spPr>
        <p:txBody>
          <a:bodyPr/>
          <a:lstStyle>
            <a:lvl1pPr>
              <a:defRPr/>
            </a:lvl1pPr>
          </a:lstStyle>
          <a:p>
            <a:pPr>
              <a:defRPr/>
            </a:pPr>
            <a:fld id="{452F5A8B-175D-478E-BD42-35A295E66CDA}" type="datetime1">
              <a:rPr lang="en-US" smtClean="0">
                <a:solidFill>
                  <a:srgbClr val="D4D2D0">
                    <a:lumMod val="25000"/>
                  </a:srgbClr>
                </a:solidFill>
              </a:rPr>
              <a:pPr>
                <a:defRPr/>
              </a:pPr>
              <a:t>12/11/2014</a:t>
            </a:fld>
            <a:endParaRPr lang="en-US" dirty="0">
              <a:solidFill>
                <a:srgbClr val="D4D2D0">
                  <a:lumMod val="25000"/>
                </a:srgbClr>
              </a:solidFill>
            </a:endParaRPr>
          </a:p>
        </p:txBody>
      </p:sp>
      <p:sp>
        <p:nvSpPr>
          <p:cNvPr id="5" name="Footer Placeholder 21"/>
          <p:cNvSpPr>
            <a:spLocks noGrp="1"/>
          </p:cNvSpPr>
          <p:nvPr>
            <p:ph type="ftr" sz="quarter" idx="11"/>
          </p:nvPr>
        </p:nvSpPr>
        <p:spPr>
          <a:xfrm>
            <a:off x="3124200" y="6324600"/>
            <a:ext cx="2895600" cy="212725"/>
          </a:xfrm>
        </p:spPr>
        <p:txBody>
          <a:bodyPr/>
          <a:lstStyle>
            <a:lvl1pPr>
              <a:defRPr/>
            </a:lvl1pPr>
          </a:lstStyle>
          <a:p>
            <a:pPr>
              <a:defRPr/>
            </a:pPr>
            <a:endParaRPr lang="en-US" dirty="0">
              <a:solidFill>
                <a:srgbClr val="D4D2D0">
                  <a:lumMod val="25000"/>
                </a:srgbClr>
              </a:solidFill>
            </a:endParaRPr>
          </a:p>
        </p:txBody>
      </p:sp>
      <p:sp>
        <p:nvSpPr>
          <p:cNvPr id="6" name="Slide Number Placeholder 17"/>
          <p:cNvSpPr>
            <a:spLocks noGrp="1"/>
          </p:cNvSpPr>
          <p:nvPr>
            <p:ph type="sldNum" sz="quarter" idx="12"/>
          </p:nvPr>
        </p:nvSpPr>
        <p:spPr>
          <a:xfrm>
            <a:off x="7391400" y="6324600"/>
            <a:ext cx="1219200" cy="212725"/>
          </a:xfrm>
        </p:spPr>
        <p:txBody>
          <a:bodyPr/>
          <a:lstStyle>
            <a:lvl1pPr>
              <a:defRPr/>
            </a:lvl1pPr>
          </a:lstStyle>
          <a:p>
            <a:pPr>
              <a:defRPr/>
            </a:pPr>
            <a:fld id="{9DF37999-0968-458D-BB7D-69BAF6E7412C}" type="slidenum">
              <a:rPr lang="en-US">
                <a:solidFill>
                  <a:srgbClr val="D4D2D0">
                    <a:lumMod val="25000"/>
                  </a:srgbClr>
                </a:solidFill>
              </a:rPr>
              <a:pPr>
                <a:defRPr/>
              </a:pPr>
              <a:t>‹#›</a:t>
            </a:fld>
            <a:endParaRPr lang="en-US" dirty="0">
              <a:solidFill>
                <a:srgbClr val="D4D2D0">
                  <a:lumMod val="25000"/>
                </a:srgbClr>
              </a:solidFill>
            </a:endParaRPr>
          </a:p>
        </p:txBody>
      </p:sp>
    </p:spTree>
    <p:extLst>
      <p:ext uri="{BB962C8B-B14F-4D97-AF65-F5344CB8AC3E}">
        <p14:creationId xmlns:p14="http://schemas.microsoft.com/office/powerpoint/2010/main" val="2048272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8D850EE8-86E6-4CCF-A3DD-3DA7D4B401CC}" type="datetime1">
              <a:rPr lang="en-US" smtClean="0">
                <a:solidFill>
                  <a:srgbClr val="D4D2D0">
                    <a:lumMod val="25000"/>
                  </a:srgbClr>
                </a:solidFill>
              </a:rPr>
              <a:pPr>
                <a:defRPr/>
              </a:pPr>
              <a:t>12/11/2014</a:t>
            </a:fld>
            <a:endParaRPr lang="en-US" dirty="0">
              <a:solidFill>
                <a:srgbClr val="D4D2D0">
                  <a:lumMod val="25000"/>
                </a:srgbClr>
              </a:solidFill>
            </a:endParaRPr>
          </a:p>
        </p:txBody>
      </p:sp>
      <p:sp>
        <p:nvSpPr>
          <p:cNvPr id="6" name="Footer Placeholder 21"/>
          <p:cNvSpPr>
            <a:spLocks noGrp="1"/>
          </p:cNvSpPr>
          <p:nvPr>
            <p:ph type="ftr" sz="quarter" idx="11"/>
          </p:nvPr>
        </p:nvSpPr>
        <p:spPr/>
        <p:txBody>
          <a:bodyPr/>
          <a:lstStyle>
            <a:lvl1pPr>
              <a:defRPr/>
            </a:lvl1pPr>
          </a:lstStyle>
          <a:p>
            <a:pPr>
              <a:defRPr/>
            </a:pPr>
            <a:endParaRPr lang="en-US" dirty="0">
              <a:solidFill>
                <a:srgbClr val="D4D2D0">
                  <a:lumMod val="25000"/>
                </a:srgbClr>
              </a:solidFill>
            </a:endParaRPr>
          </a:p>
        </p:txBody>
      </p:sp>
      <p:sp>
        <p:nvSpPr>
          <p:cNvPr id="7" name="Slide Number Placeholder 17"/>
          <p:cNvSpPr>
            <a:spLocks noGrp="1"/>
          </p:cNvSpPr>
          <p:nvPr>
            <p:ph type="sldNum" sz="quarter" idx="12"/>
          </p:nvPr>
        </p:nvSpPr>
        <p:spPr/>
        <p:txBody>
          <a:bodyPr/>
          <a:lstStyle>
            <a:lvl1pPr>
              <a:defRPr/>
            </a:lvl1pPr>
          </a:lstStyle>
          <a:p>
            <a:pPr>
              <a:defRPr/>
            </a:pPr>
            <a:fld id="{847403C7-1E97-4674-9788-C7E68A99D3E0}" type="slidenum">
              <a:rPr lang="en-US">
                <a:solidFill>
                  <a:srgbClr val="D4D2D0">
                    <a:lumMod val="25000"/>
                  </a:srgbClr>
                </a:solidFill>
              </a:rPr>
              <a:pPr>
                <a:defRPr/>
              </a:pPr>
              <a:t>‹#›</a:t>
            </a:fld>
            <a:endParaRPr lang="en-US" dirty="0">
              <a:solidFill>
                <a:srgbClr val="D4D2D0">
                  <a:lumMod val="25000"/>
                </a:srgbClr>
              </a:solidFill>
            </a:endParaRPr>
          </a:p>
        </p:txBody>
      </p:sp>
    </p:spTree>
    <p:extLst>
      <p:ext uri="{BB962C8B-B14F-4D97-AF65-F5344CB8AC3E}">
        <p14:creationId xmlns:p14="http://schemas.microsoft.com/office/powerpoint/2010/main" val="3760472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68C1C770-BEBB-408F-B5B0-C534C0B70BF0}" type="datetime1">
              <a:rPr lang="en-US" smtClean="0">
                <a:solidFill>
                  <a:srgbClr val="D4D2D0">
                    <a:lumMod val="25000"/>
                  </a:srgbClr>
                </a:solidFill>
              </a:rPr>
              <a:pPr>
                <a:defRPr/>
              </a:pPr>
              <a:t>12/11/2014</a:t>
            </a:fld>
            <a:endParaRPr lang="en-US" dirty="0">
              <a:solidFill>
                <a:srgbClr val="D4D2D0">
                  <a:lumMod val="25000"/>
                </a:srgbClr>
              </a:solidFill>
            </a:endParaRPr>
          </a:p>
        </p:txBody>
      </p:sp>
      <p:sp>
        <p:nvSpPr>
          <p:cNvPr id="8" name="Footer Placeholder 21"/>
          <p:cNvSpPr>
            <a:spLocks noGrp="1"/>
          </p:cNvSpPr>
          <p:nvPr>
            <p:ph type="ftr" sz="quarter" idx="11"/>
          </p:nvPr>
        </p:nvSpPr>
        <p:spPr/>
        <p:txBody>
          <a:bodyPr/>
          <a:lstStyle>
            <a:lvl1pPr>
              <a:defRPr/>
            </a:lvl1pPr>
          </a:lstStyle>
          <a:p>
            <a:pPr>
              <a:defRPr/>
            </a:pPr>
            <a:endParaRPr lang="en-US" dirty="0">
              <a:solidFill>
                <a:srgbClr val="D4D2D0">
                  <a:lumMod val="25000"/>
                </a:srgbClr>
              </a:solidFill>
            </a:endParaRPr>
          </a:p>
        </p:txBody>
      </p:sp>
      <p:sp>
        <p:nvSpPr>
          <p:cNvPr id="9" name="Slide Number Placeholder 17"/>
          <p:cNvSpPr>
            <a:spLocks noGrp="1"/>
          </p:cNvSpPr>
          <p:nvPr>
            <p:ph type="sldNum" sz="quarter" idx="12"/>
          </p:nvPr>
        </p:nvSpPr>
        <p:spPr/>
        <p:txBody>
          <a:bodyPr/>
          <a:lstStyle>
            <a:lvl1pPr>
              <a:defRPr/>
            </a:lvl1pPr>
          </a:lstStyle>
          <a:p>
            <a:pPr>
              <a:defRPr/>
            </a:pPr>
            <a:fld id="{6223EE73-084F-4AC3-927F-BB7272FC44F8}" type="slidenum">
              <a:rPr lang="en-US">
                <a:solidFill>
                  <a:srgbClr val="D4D2D0">
                    <a:lumMod val="25000"/>
                  </a:srgbClr>
                </a:solidFill>
              </a:rPr>
              <a:pPr>
                <a:defRPr/>
              </a:pPr>
              <a:t>‹#›</a:t>
            </a:fld>
            <a:endParaRPr lang="en-US" dirty="0">
              <a:solidFill>
                <a:srgbClr val="D4D2D0">
                  <a:lumMod val="25000"/>
                </a:srgbClr>
              </a:solidFill>
            </a:endParaRPr>
          </a:p>
        </p:txBody>
      </p:sp>
    </p:spTree>
    <p:extLst>
      <p:ext uri="{BB962C8B-B14F-4D97-AF65-F5344CB8AC3E}">
        <p14:creationId xmlns:p14="http://schemas.microsoft.com/office/powerpoint/2010/main" val="910668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470648" cy="1143000"/>
          </a:xfrm>
        </p:spPr>
        <p:txBody>
          <a:bodyPr/>
          <a:lstStyle>
            <a:lvl1pPr algn="l">
              <a:defRPr sz="3600"/>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31B2B0EC-C78C-41D6-9DF1-C27C2FAAE87F}" type="datetime1">
              <a:rPr lang="en-US" smtClean="0">
                <a:solidFill>
                  <a:srgbClr val="D4D2D0">
                    <a:lumMod val="25000"/>
                  </a:srgbClr>
                </a:solidFill>
              </a:rPr>
              <a:pPr>
                <a:defRPr/>
              </a:pPr>
              <a:t>12/11/2014</a:t>
            </a:fld>
            <a:endParaRPr lang="en-US" dirty="0">
              <a:solidFill>
                <a:srgbClr val="D4D2D0">
                  <a:lumMod val="25000"/>
                </a:srgbClr>
              </a:solidFill>
            </a:endParaRPr>
          </a:p>
        </p:txBody>
      </p:sp>
      <p:sp>
        <p:nvSpPr>
          <p:cNvPr id="4" name="Footer Placeholder 21"/>
          <p:cNvSpPr>
            <a:spLocks noGrp="1"/>
          </p:cNvSpPr>
          <p:nvPr>
            <p:ph type="ftr" sz="quarter" idx="11"/>
          </p:nvPr>
        </p:nvSpPr>
        <p:spPr/>
        <p:txBody>
          <a:bodyPr/>
          <a:lstStyle>
            <a:lvl1pPr>
              <a:defRPr/>
            </a:lvl1pPr>
          </a:lstStyle>
          <a:p>
            <a:pPr>
              <a:defRPr/>
            </a:pPr>
            <a:endParaRPr lang="en-US" dirty="0">
              <a:solidFill>
                <a:srgbClr val="D4D2D0">
                  <a:lumMod val="25000"/>
                </a:srgbClr>
              </a:solidFill>
            </a:endParaRPr>
          </a:p>
        </p:txBody>
      </p:sp>
      <p:sp>
        <p:nvSpPr>
          <p:cNvPr id="5" name="Slide Number Placeholder 17"/>
          <p:cNvSpPr>
            <a:spLocks noGrp="1"/>
          </p:cNvSpPr>
          <p:nvPr>
            <p:ph type="sldNum" sz="quarter" idx="12"/>
          </p:nvPr>
        </p:nvSpPr>
        <p:spPr/>
        <p:txBody>
          <a:bodyPr/>
          <a:lstStyle>
            <a:lvl1pPr>
              <a:defRPr/>
            </a:lvl1pPr>
          </a:lstStyle>
          <a:p>
            <a:pPr>
              <a:defRPr/>
            </a:pPr>
            <a:fld id="{A8EAC7E5-D0DF-4177-8F54-585C12D5E42F}" type="slidenum">
              <a:rPr lang="en-US">
                <a:solidFill>
                  <a:srgbClr val="D4D2D0">
                    <a:lumMod val="25000"/>
                  </a:srgbClr>
                </a:solidFill>
              </a:rPr>
              <a:pPr>
                <a:defRPr/>
              </a:pPr>
              <a:t>‹#›</a:t>
            </a:fld>
            <a:endParaRPr lang="en-US" dirty="0">
              <a:solidFill>
                <a:srgbClr val="D4D2D0">
                  <a:lumMod val="25000"/>
                </a:srgbClr>
              </a:solidFill>
            </a:endParaRPr>
          </a:p>
        </p:txBody>
      </p:sp>
    </p:spTree>
    <p:extLst>
      <p:ext uri="{BB962C8B-B14F-4D97-AF65-F5344CB8AC3E}">
        <p14:creationId xmlns:p14="http://schemas.microsoft.com/office/powerpoint/2010/main" val="3797625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B887BA04-E2A6-4140-90EF-0AD5532DA77E}" type="datetime1">
              <a:rPr lang="en-US" smtClean="0">
                <a:solidFill>
                  <a:srgbClr val="D4D2D0">
                    <a:lumMod val="25000"/>
                  </a:srgbClr>
                </a:solidFill>
              </a:rPr>
              <a:pPr>
                <a:defRPr/>
              </a:pPr>
              <a:t>12/11/2014</a:t>
            </a:fld>
            <a:endParaRPr lang="en-US" dirty="0">
              <a:solidFill>
                <a:srgbClr val="D4D2D0">
                  <a:lumMod val="25000"/>
                </a:srgbClr>
              </a:solidFill>
            </a:endParaRPr>
          </a:p>
        </p:txBody>
      </p:sp>
      <p:sp>
        <p:nvSpPr>
          <p:cNvPr id="3" name="Footer Placeholder 21"/>
          <p:cNvSpPr>
            <a:spLocks noGrp="1"/>
          </p:cNvSpPr>
          <p:nvPr>
            <p:ph type="ftr" sz="quarter" idx="11"/>
          </p:nvPr>
        </p:nvSpPr>
        <p:spPr/>
        <p:txBody>
          <a:bodyPr/>
          <a:lstStyle>
            <a:lvl1pPr>
              <a:defRPr/>
            </a:lvl1pPr>
          </a:lstStyle>
          <a:p>
            <a:pPr>
              <a:defRPr/>
            </a:pPr>
            <a:endParaRPr lang="en-US" dirty="0">
              <a:solidFill>
                <a:srgbClr val="D4D2D0">
                  <a:lumMod val="25000"/>
                </a:srgbClr>
              </a:solidFill>
            </a:endParaRPr>
          </a:p>
        </p:txBody>
      </p:sp>
      <p:sp>
        <p:nvSpPr>
          <p:cNvPr id="4" name="Slide Number Placeholder 17"/>
          <p:cNvSpPr>
            <a:spLocks noGrp="1"/>
          </p:cNvSpPr>
          <p:nvPr>
            <p:ph type="sldNum" sz="quarter" idx="12"/>
          </p:nvPr>
        </p:nvSpPr>
        <p:spPr/>
        <p:txBody>
          <a:bodyPr/>
          <a:lstStyle>
            <a:lvl1pPr>
              <a:defRPr/>
            </a:lvl1pPr>
          </a:lstStyle>
          <a:p>
            <a:pPr>
              <a:defRPr/>
            </a:pPr>
            <a:fld id="{1796758E-F435-4DD3-A724-BBDEE606364C}" type="slidenum">
              <a:rPr lang="en-US">
                <a:solidFill>
                  <a:srgbClr val="D4D2D0">
                    <a:lumMod val="25000"/>
                  </a:srgbClr>
                </a:solidFill>
              </a:rPr>
              <a:pPr>
                <a:defRPr/>
              </a:pPr>
              <a:t>‹#›</a:t>
            </a:fld>
            <a:endParaRPr lang="en-US" dirty="0">
              <a:solidFill>
                <a:srgbClr val="D4D2D0">
                  <a:lumMod val="25000"/>
                </a:srgbClr>
              </a:solidFill>
            </a:endParaRPr>
          </a:p>
        </p:txBody>
      </p:sp>
    </p:spTree>
    <p:extLst>
      <p:ext uri="{BB962C8B-B14F-4D97-AF65-F5344CB8AC3E}">
        <p14:creationId xmlns:p14="http://schemas.microsoft.com/office/powerpoint/2010/main" val="659975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5" name="Date Placeholder 9"/>
          <p:cNvSpPr>
            <a:spLocks noGrp="1"/>
          </p:cNvSpPr>
          <p:nvPr>
            <p:ph type="dt" sz="half" idx="10"/>
          </p:nvPr>
        </p:nvSpPr>
        <p:spPr/>
        <p:txBody>
          <a:bodyPr/>
          <a:lstStyle>
            <a:lvl1pPr>
              <a:defRPr/>
            </a:lvl1pPr>
          </a:lstStyle>
          <a:p>
            <a:pPr>
              <a:defRPr/>
            </a:pPr>
            <a:fld id="{A2FDE283-B577-4BAA-AC59-C71A6D6C921C}" type="datetime1">
              <a:rPr lang="en-US" smtClean="0">
                <a:solidFill>
                  <a:srgbClr val="D4D2D0">
                    <a:lumMod val="25000"/>
                  </a:srgbClr>
                </a:solidFill>
              </a:rPr>
              <a:pPr>
                <a:defRPr/>
              </a:pPr>
              <a:t>12/11/2014</a:t>
            </a:fld>
            <a:endParaRPr lang="en-US" dirty="0">
              <a:solidFill>
                <a:srgbClr val="D4D2D0">
                  <a:lumMod val="25000"/>
                </a:srgbClr>
              </a:solidFill>
            </a:endParaRPr>
          </a:p>
        </p:txBody>
      </p:sp>
      <p:sp>
        <p:nvSpPr>
          <p:cNvPr id="6" name="Footer Placeholder 21"/>
          <p:cNvSpPr>
            <a:spLocks noGrp="1"/>
          </p:cNvSpPr>
          <p:nvPr>
            <p:ph type="ftr" sz="quarter" idx="11"/>
          </p:nvPr>
        </p:nvSpPr>
        <p:spPr/>
        <p:txBody>
          <a:bodyPr/>
          <a:lstStyle>
            <a:lvl1pPr>
              <a:defRPr/>
            </a:lvl1pPr>
          </a:lstStyle>
          <a:p>
            <a:pPr>
              <a:defRPr/>
            </a:pPr>
            <a:endParaRPr lang="en-US" dirty="0">
              <a:solidFill>
                <a:srgbClr val="D4D2D0">
                  <a:lumMod val="25000"/>
                </a:srgbClr>
              </a:solidFill>
            </a:endParaRPr>
          </a:p>
        </p:txBody>
      </p:sp>
      <p:sp>
        <p:nvSpPr>
          <p:cNvPr id="7" name="Slide Number Placeholder 17"/>
          <p:cNvSpPr>
            <a:spLocks noGrp="1"/>
          </p:cNvSpPr>
          <p:nvPr>
            <p:ph type="sldNum" sz="quarter" idx="12"/>
          </p:nvPr>
        </p:nvSpPr>
        <p:spPr/>
        <p:txBody>
          <a:bodyPr/>
          <a:lstStyle>
            <a:lvl1pPr>
              <a:defRPr/>
            </a:lvl1pPr>
          </a:lstStyle>
          <a:p>
            <a:pPr>
              <a:defRPr/>
            </a:pPr>
            <a:fld id="{2D2DD245-4199-4852-B6AE-2881BB74B875}" type="slidenum">
              <a:rPr lang="en-US">
                <a:solidFill>
                  <a:srgbClr val="D4D2D0">
                    <a:lumMod val="25000"/>
                  </a:srgbClr>
                </a:solidFill>
              </a:rPr>
              <a:pPr>
                <a:defRPr/>
              </a:pPr>
              <a:t>‹#›</a:t>
            </a:fld>
            <a:endParaRPr lang="en-US" dirty="0">
              <a:solidFill>
                <a:srgbClr val="D4D2D0">
                  <a:lumMod val="25000"/>
                </a:srgbClr>
              </a:solidFill>
            </a:endParaRPr>
          </a:p>
        </p:txBody>
      </p:sp>
    </p:spTree>
    <p:extLst>
      <p:ext uri="{BB962C8B-B14F-4D97-AF65-F5344CB8AC3E}">
        <p14:creationId xmlns:p14="http://schemas.microsoft.com/office/powerpoint/2010/main" val="2677619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ABB9977E-031E-4930-87CD-DAE3D0AE665A}" type="datetime1">
              <a:rPr lang="en-US" smtClean="0">
                <a:solidFill>
                  <a:srgbClr val="D4D2D0">
                    <a:lumMod val="25000"/>
                  </a:srgbClr>
                </a:solidFill>
              </a:rPr>
              <a:pPr>
                <a:defRPr/>
              </a:pPr>
              <a:t>12/11/2014</a:t>
            </a:fld>
            <a:endParaRPr lang="en-US" dirty="0">
              <a:solidFill>
                <a:srgbClr val="D4D2D0">
                  <a:lumMod val="25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en-US" dirty="0">
              <a:solidFill>
                <a:srgbClr val="D4D2D0">
                  <a:lumMod val="25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B6AAF3C9-DDE8-47A2-8DB7-0D0FC88C833E}" type="slidenum">
              <a:rPr lang="en-US">
                <a:solidFill>
                  <a:srgbClr val="D4D2D0">
                    <a:lumMod val="25000"/>
                  </a:srgbClr>
                </a:solidFill>
              </a:rPr>
              <a:pPr>
                <a:defRPr/>
              </a:pPr>
              <a:t>‹#›</a:t>
            </a:fld>
            <a:endParaRPr lang="en-US" dirty="0">
              <a:solidFill>
                <a:srgbClr val="D4D2D0">
                  <a:lumMod val="25000"/>
                </a:srgbClr>
              </a:solidFill>
            </a:endParaRPr>
          </a:p>
        </p:txBody>
      </p:sp>
    </p:spTree>
    <p:extLst>
      <p:ext uri="{BB962C8B-B14F-4D97-AF65-F5344CB8AC3E}">
        <p14:creationId xmlns:p14="http://schemas.microsoft.com/office/powerpoint/2010/main" val="1166108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3973CF5E-4B19-44FD-867F-A5773233EF3F}" type="datetime1">
              <a:rPr lang="en-US" smtClean="0">
                <a:solidFill>
                  <a:srgbClr val="D4D2D0">
                    <a:lumMod val="25000"/>
                  </a:srgbClr>
                </a:solidFill>
              </a:rPr>
              <a:pPr>
                <a:defRPr/>
              </a:pPr>
              <a:t>12/11/2014</a:t>
            </a:fld>
            <a:endParaRPr lang="en-US" dirty="0">
              <a:solidFill>
                <a:srgbClr val="D4D2D0">
                  <a:lumMod val="25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en-US" dirty="0">
              <a:solidFill>
                <a:srgbClr val="D4D2D0">
                  <a:lumMod val="25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062C849F-A49D-45AE-9F34-21F458CDD979}" type="slidenum">
              <a:rPr lang="en-US">
                <a:solidFill>
                  <a:srgbClr val="D4D2D0">
                    <a:lumMod val="25000"/>
                  </a:srgbClr>
                </a:solidFill>
              </a:rPr>
              <a:pPr>
                <a:defRPr/>
              </a:pPr>
              <a:t>‹#›</a:t>
            </a:fld>
            <a:endParaRPr lang="en-US" dirty="0">
              <a:solidFill>
                <a:srgbClr val="D4D2D0">
                  <a:lumMod val="25000"/>
                </a:srgbClr>
              </a:solidFill>
            </a:endParaRPr>
          </a:p>
        </p:txBody>
      </p:sp>
    </p:spTree>
    <p:extLst>
      <p:ext uri="{BB962C8B-B14F-4D97-AF65-F5344CB8AC3E}">
        <p14:creationId xmlns:p14="http://schemas.microsoft.com/office/powerpoint/2010/main" val="4074582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9" descr="bbbbbbbbbbb.jpg"/>
          <p:cNvPicPr>
            <a:picLocks noChangeAspect="1"/>
          </p:cNvPicPr>
          <p:nvPr/>
        </p:nvPicPr>
        <p:blipFill>
          <a:blip r:embed="rId16">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Date Placeholder 9"/>
          <p:cNvSpPr>
            <a:spLocks noGrp="1"/>
          </p:cNvSpPr>
          <p:nvPr>
            <p:ph type="dt" sz="half" idx="2"/>
          </p:nvPr>
        </p:nvSpPr>
        <p:spPr>
          <a:xfrm>
            <a:off x="152400" y="6324600"/>
            <a:ext cx="2133600" cy="228600"/>
          </a:xfrm>
          <a:prstGeom prst="rect">
            <a:avLst/>
          </a:prstGeom>
        </p:spPr>
        <p:txBody>
          <a:bodyPr vert="horz" bIns="0" anchor="b"/>
          <a:lstStyle>
            <a:lvl1pPr algn="l" eaLnBrk="1" fontAlgn="auto" latinLnBrk="0" hangingPunct="1">
              <a:spcBef>
                <a:spcPts val="0"/>
              </a:spcBef>
              <a:spcAft>
                <a:spcPts val="0"/>
              </a:spcAft>
              <a:defRPr kumimoji="0" sz="1000">
                <a:solidFill>
                  <a:schemeClr val="tx2">
                    <a:lumMod val="25000"/>
                  </a:schemeClr>
                </a:solidFill>
                <a:latin typeface="+mn-lt"/>
              </a:defRPr>
            </a:lvl1pPr>
          </a:lstStyle>
          <a:p>
            <a:pPr>
              <a:defRPr/>
            </a:pPr>
            <a:fld id="{E38C84BD-2DFE-42E8-A6A5-2776F4588FD2}" type="datetime1">
              <a:rPr lang="en-US" smtClean="0">
                <a:solidFill>
                  <a:srgbClr val="D4D2D0">
                    <a:lumMod val="25000"/>
                  </a:srgbClr>
                </a:solidFill>
              </a:rPr>
              <a:pPr>
                <a:defRPr/>
              </a:pPr>
              <a:t>12/11/2014</a:t>
            </a:fld>
            <a:endParaRPr lang="en-US" dirty="0">
              <a:solidFill>
                <a:srgbClr val="D4D2D0">
                  <a:lumMod val="25000"/>
                </a:srgbClr>
              </a:solidFill>
            </a:endParaRPr>
          </a:p>
        </p:txBody>
      </p:sp>
      <p:sp>
        <p:nvSpPr>
          <p:cNvPr id="22" name="Footer Placeholder 21"/>
          <p:cNvSpPr>
            <a:spLocks noGrp="1"/>
          </p:cNvSpPr>
          <p:nvPr>
            <p:ph type="ftr" sz="quarter" idx="3"/>
          </p:nvPr>
        </p:nvSpPr>
        <p:spPr>
          <a:xfrm>
            <a:off x="3124200" y="6324600"/>
            <a:ext cx="2895600" cy="228600"/>
          </a:xfrm>
          <a:prstGeom prst="rect">
            <a:avLst/>
          </a:prstGeom>
        </p:spPr>
        <p:txBody>
          <a:bodyPr vert="horz" lIns="0" rIns="0" bIns="0" anchor="b"/>
          <a:lstStyle>
            <a:lvl1pPr algn="ctr" eaLnBrk="1" fontAlgn="auto" latinLnBrk="0" hangingPunct="1">
              <a:spcBef>
                <a:spcPts val="0"/>
              </a:spcBef>
              <a:spcAft>
                <a:spcPts val="0"/>
              </a:spcAft>
              <a:defRPr kumimoji="0" sz="1000">
                <a:solidFill>
                  <a:schemeClr val="tx2">
                    <a:lumMod val="25000"/>
                  </a:schemeClr>
                </a:solidFill>
                <a:latin typeface="+mn-lt"/>
              </a:defRPr>
            </a:lvl1pPr>
          </a:lstStyle>
          <a:p>
            <a:pPr>
              <a:defRPr/>
            </a:pPr>
            <a:endParaRPr lang="en-US" dirty="0">
              <a:solidFill>
                <a:srgbClr val="D4D2D0">
                  <a:lumMod val="25000"/>
                </a:srgbClr>
              </a:solidFill>
            </a:endParaRPr>
          </a:p>
        </p:txBody>
      </p:sp>
      <p:sp>
        <p:nvSpPr>
          <p:cNvPr id="18" name="Slide Number Placeholder 17"/>
          <p:cNvSpPr>
            <a:spLocks noGrp="1"/>
          </p:cNvSpPr>
          <p:nvPr>
            <p:ph type="sldNum" sz="quarter" idx="4"/>
          </p:nvPr>
        </p:nvSpPr>
        <p:spPr>
          <a:xfrm>
            <a:off x="7848600" y="6324600"/>
            <a:ext cx="762000" cy="228600"/>
          </a:xfrm>
          <a:prstGeom prst="rect">
            <a:avLst/>
          </a:prstGeom>
        </p:spPr>
        <p:txBody>
          <a:bodyPr vert="horz" lIns="0" tIns="0" rIns="0" bIns="0" anchor="b"/>
          <a:lstStyle>
            <a:lvl1pPr algn="r" eaLnBrk="1" fontAlgn="auto" latinLnBrk="0" hangingPunct="1">
              <a:spcBef>
                <a:spcPts val="0"/>
              </a:spcBef>
              <a:spcAft>
                <a:spcPts val="0"/>
              </a:spcAft>
              <a:defRPr kumimoji="0" sz="1000">
                <a:solidFill>
                  <a:schemeClr val="tx2">
                    <a:lumMod val="25000"/>
                  </a:schemeClr>
                </a:solidFill>
                <a:latin typeface="+mn-lt"/>
              </a:defRPr>
            </a:lvl1pPr>
          </a:lstStyle>
          <a:p>
            <a:pPr>
              <a:defRPr/>
            </a:pPr>
            <a:fld id="{02203F0D-D4E5-450A-A51D-A19793E7A470}" type="slidenum">
              <a:rPr lang="en-US">
                <a:solidFill>
                  <a:srgbClr val="D4D2D0">
                    <a:lumMod val="25000"/>
                  </a:srgbClr>
                </a:solidFill>
              </a:rPr>
              <a:pPr>
                <a:defRPr/>
              </a:pPr>
              <a:t>‹#›</a:t>
            </a:fld>
            <a:endParaRPr lang="en-US" dirty="0">
              <a:solidFill>
                <a:srgbClr val="D4D2D0">
                  <a:lumMod val="25000"/>
                </a:srgbClr>
              </a:solidFill>
            </a:endParaRPr>
          </a:p>
        </p:txBody>
      </p:sp>
      <p:cxnSp>
        <p:nvCxnSpPr>
          <p:cNvPr id="51" name="Straight Connector 50"/>
          <p:cNvCxnSpPr/>
          <p:nvPr/>
        </p:nvCxnSpPr>
        <p:spPr>
          <a:xfrm>
            <a:off x="0" y="6856412"/>
            <a:ext cx="5029200" cy="1588"/>
          </a:xfrm>
          <a:prstGeom prst="line">
            <a:avLst/>
          </a:prstGeom>
          <a:ln>
            <a:gradFill flip="none" rotWithShape="1">
              <a:gsLst>
                <a:gs pos="0">
                  <a:schemeClr val="tx1"/>
                </a:gs>
                <a:gs pos="93000">
                  <a:schemeClr val="tx1">
                    <a:alpha val="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031" name="Text Placeholder 29"/>
          <p:cNvSpPr>
            <a:spLocks noGrp="1"/>
          </p:cNvSpPr>
          <p:nvPr>
            <p:ph type="body" idx="1"/>
          </p:nvPr>
        </p:nvSpPr>
        <p:spPr bwMode="auto">
          <a:xfrm>
            <a:off x="152400" y="1447800"/>
            <a:ext cx="84582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2" name="Title Placeholder 8"/>
          <p:cNvSpPr>
            <a:spLocks noGrp="1"/>
          </p:cNvSpPr>
          <p:nvPr>
            <p:ph type="title"/>
          </p:nvPr>
        </p:nvSpPr>
        <p:spPr bwMode="auto">
          <a:xfrm>
            <a:off x="228600" y="381000"/>
            <a:ext cx="7467600"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ctr" anchorCtr="0" compatLnSpc="1">
            <a:prstTxWarp prst="textNoShape">
              <a:avLst/>
            </a:prstTxWarp>
          </a:bodyPr>
          <a:lstStyle/>
          <a:p>
            <a:pPr lvl="0"/>
            <a:r>
              <a:rPr lang="en-US" smtClean="0"/>
              <a:t>Click to edit Master title style</a:t>
            </a:r>
          </a:p>
        </p:txBody>
      </p:sp>
      <p:sp>
        <p:nvSpPr>
          <p:cNvPr id="254" name="Text Box 6"/>
          <p:cNvSpPr txBox="1">
            <a:spLocks noChangeArrowheads="1"/>
          </p:cNvSpPr>
          <p:nvPr/>
        </p:nvSpPr>
        <p:spPr bwMode="auto">
          <a:xfrm>
            <a:off x="0" y="6661150"/>
            <a:ext cx="8305800" cy="215900"/>
          </a:xfrm>
          <a:prstGeom prst="rect">
            <a:avLst/>
          </a:prstGeom>
          <a:noFill/>
          <a:ln w="9525">
            <a:noFill/>
            <a:miter lim="800000"/>
            <a:headEnd/>
            <a:tailEnd/>
          </a:ln>
          <a:effectLst/>
        </p:spPr>
        <p:txBody>
          <a:bodyPr>
            <a:spAutoFit/>
          </a:bodyPr>
          <a:lstStyle/>
          <a:p>
            <a:pPr>
              <a:spcBef>
                <a:spcPct val="50000"/>
              </a:spcBef>
              <a:defRPr/>
            </a:pPr>
            <a:r>
              <a:rPr lang="en-US" sz="800" b="1" dirty="0">
                <a:solidFill>
                  <a:prstClr val="white"/>
                </a:solidFill>
                <a:latin typeface="Times New Roman" pitchFamily="18" charset="0"/>
                <a:cs typeface="Times New Roman" pitchFamily="18" charset="0"/>
              </a:rPr>
              <a:t>UNITED STATES PATENT AND TRADEMARK OFFICE</a:t>
            </a:r>
          </a:p>
        </p:txBody>
      </p:sp>
    </p:spTree>
    <p:extLst>
      <p:ext uri="{BB962C8B-B14F-4D97-AF65-F5344CB8AC3E}">
        <p14:creationId xmlns:p14="http://schemas.microsoft.com/office/powerpoint/2010/main" val="267925942"/>
      </p:ext>
    </p:extLst>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1" r:id="rId10"/>
    <p:sldLayoutId id="2147483884" r:id="rId11"/>
    <p:sldLayoutId id="2147483833" r:id="rId12"/>
    <p:sldLayoutId id="2147483834" r:id="rId13"/>
    <p:sldLayoutId id="2147483838" r:id="rId14"/>
  </p:sldLayoutIdLst>
  <p:hf hdr="0" ftr="0" dt="0"/>
  <p:txStyles>
    <p:titleStyle>
      <a:lvl1pPr algn="l" rtl="0" eaLnBrk="1" fontAlgn="base" hangingPunct="1">
        <a:spcBef>
          <a:spcPct val="0"/>
        </a:spcBef>
        <a:spcAft>
          <a:spcPct val="0"/>
        </a:spcAft>
        <a:defRPr sz="2600" b="1" i="1" kern="1200">
          <a:solidFill>
            <a:schemeClr val="tx1"/>
          </a:solidFill>
          <a:latin typeface="+mn-lt"/>
          <a:ea typeface="+mj-ea"/>
          <a:cs typeface="+mj-cs"/>
        </a:defRPr>
      </a:lvl1pPr>
      <a:lvl2pPr algn="l" rtl="0" eaLnBrk="1" fontAlgn="base" hangingPunct="1">
        <a:spcBef>
          <a:spcPct val="0"/>
        </a:spcBef>
        <a:spcAft>
          <a:spcPct val="0"/>
        </a:spcAft>
        <a:defRPr sz="2600" b="1" i="1">
          <a:solidFill>
            <a:schemeClr val="tx1"/>
          </a:solidFill>
          <a:latin typeface="Arial" charset="0"/>
        </a:defRPr>
      </a:lvl2pPr>
      <a:lvl3pPr algn="l" rtl="0" eaLnBrk="1" fontAlgn="base" hangingPunct="1">
        <a:spcBef>
          <a:spcPct val="0"/>
        </a:spcBef>
        <a:spcAft>
          <a:spcPct val="0"/>
        </a:spcAft>
        <a:defRPr sz="2600" b="1" i="1">
          <a:solidFill>
            <a:schemeClr val="tx1"/>
          </a:solidFill>
          <a:latin typeface="Arial" charset="0"/>
        </a:defRPr>
      </a:lvl3pPr>
      <a:lvl4pPr algn="l" rtl="0" eaLnBrk="1" fontAlgn="base" hangingPunct="1">
        <a:spcBef>
          <a:spcPct val="0"/>
        </a:spcBef>
        <a:spcAft>
          <a:spcPct val="0"/>
        </a:spcAft>
        <a:defRPr sz="2600" b="1" i="1">
          <a:solidFill>
            <a:schemeClr val="tx1"/>
          </a:solidFill>
          <a:latin typeface="Arial" charset="0"/>
        </a:defRPr>
      </a:lvl4pPr>
      <a:lvl5pPr algn="l" rtl="0" eaLnBrk="1" fontAlgn="base" hangingPunct="1">
        <a:spcBef>
          <a:spcPct val="0"/>
        </a:spcBef>
        <a:spcAft>
          <a:spcPct val="0"/>
        </a:spcAft>
        <a:defRPr sz="2600" b="1" i="1">
          <a:solidFill>
            <a:schemeClr val="tx1"/>
          </a:solidFill>
          <a:latin typeface="Arial" charset="0"/>
        </a:defRPr>
      </a:lvl5pPr>
      <a:lvl6pPr marL="457200" algn="ctr" rtl="0" eaLnBrk="1" fontAlgn="base" hangingPunct="1">
        <a:spcBef>
          <a:spcPct val="0"/>
        </a:spcBef>
        <a:spcAft>
          <a:spcPct val="0"/>
        </a:spcAft>
        <a:defRPr sz="5500" b="1">
          <a:solidFill>
            <a:schemeClr val="tx1"/>
          </a:solidFill>
          <a:latin typeface="Arial Black" pitchFamily="34" charset="0"/>
        </a:defRPr>
      </a:lvl6pPr>
      <a:lvl7pPr marL="914400" algn="ctr" rtl="0" eaLnBrk="1" fontAlgn="base" hangingPunct="1">
        <a:spcBef>
          <a:spcPct val="0"/>
        </a:spcBef>
        <a:spcAft>
          <a:spcPct val="0"/>
        </a:spcAft>
        <a:defRPr sz="5500" b="1">
          <a:solidFill>
            <a:schemeClr val="tx1"/>
          </a:solidFill>
          <a:latin typeface="Arial Black" pitchFamily="34" charset="0"/>
        </a:defRPr>
      </a:lvl7pPr>
      <a:lvl8pPr marL="1371600" algn="ctr" rtl="0" eaLnBrk="1" fontAlgn="base" hangingPunct="1">
        <a:spcBef>
          <a:spcPct val="0"/>
        </a:spcBef>
        <a:spcAft>
          <a:spcPct val="0"/>
        </a:spcAft>
        <a:defRPr sz="5500" b="1">
          <a:solidFill>
            <a:schemeClr val="tx1"/>
          </a:solidFill>
          <a:latin typeface="Arial Black" pitchFamily="34" charset="0"/>
        </a:defRPr>
      </a:lvl8pPr>
      <a:lvl9pPr marL="1828800" algn="ctr" rtl="0" eaLnBrk="1" fontAlgn="base" hangingPunct="1">
        <a:spcBef>
          <a:spcPct val="0"/>
        </a:spcBef>
        <a:spcAft>
          <a:spcPct val="0"/>
        </a:spcAft>
        <a:defRPr sz="5500" b="1">
          <a:solidFill>
            <a:schemeClr val="tx1"/>
          </a:solidFill>
          <a:latin typeface="Arial Black" pitchFamily="34" charset="0"/>
        </a:defRPr>
      </a:lvl9pPr>
    </p:titleStyle>
    <p:bodyStyle>
      <a:lvl1pPr marL="419100" indent="-382588" algn="l" rtl="0" eaLnBrk="1" fontAlgn="base" hangingPunct="1">
        <a:spcBef>
          <a:spcPct val="20000"/>
        </a:spcBef>
        <a:spcAft>
          <a:spcPct val="0"/>
        </a:spcAft>
        <a:buSzPct val="80000"/>
        <a:buFont typeface="Arial" charset="0"/>
        <a:buChar char="•"/>
        <a:defRPr sz="2600" kern="1200">
          <a:solidFill>
            <a:schemeClr val="bg1"/>
          </a:solidFill>
          <a:latin typeface="+mn-lt"/>
          <a:ea typeface="+mn-ea"/>
          <a:cs typeface="+mn-cs"/>
        </a:defRPr>
      </a:lvl1pPr>
      <a:lvl2pPr marL="722313" indent="-273050" algn="l" rtl="0" eaLnBrk="1" fontAlgn="base" hangingPunct="1">
        <a:spcBef>
          <a:spcPct val="20000"/>
        </a:spcBef>
        <a:spcAft>
          <a:spcPct val="0"/>
        </a:spcAft>
        <a:buSzPct val="90000"/>
        <a:buFont typeface="Arial" charset="0"/>
        <a:buChar char="•"/>
        <a:defRPr sz="2600" kern="1200">
          <a:solidFill>
            <a:schemeClr val="bg1"/>
          </a:solidFill>
          <a:latin typeface="+mn-lt"/>
          <a:ea typeface="+mn-ea"/>
          <a:cs typeface="+mn-cs"/>
        </a:defRPr>
      </a:lvl2pPr>
      <a:lvl3pPr marL="1004888" indent="-255588" algn="l" rtl="0" eaLnBrk="1" fontAlgn="base" hangingPunct="1">
        <a:spcBef>
          <a:spcPct val="20000"/>
        </a:spcBef>
        <a:spcAft>
          <a:spcPct val="0"/>
        </a:spcAft>
        <a:buSzPct val="85000"/>
        <a:buFont typeface="Arial" charset="0"/>
        <a:buChar char="•"/>
        <a:defRPr sz="2400" kern="1200">
          <a:solidFill>
            <a:schemeClr val="bg1"/>
          </a:solidFill>
          <a:latin typeface="+mn-lt"/>
          <a:ea typeface="+mn-ea"/>
          <a:cs typeface="+mn-cs"/>
        </a:defRPr>
      </a:lvl3pPr>
      <a:lvl4pPr marL="1279525" indent="-236538" algn="l" rtl="0" eaLnBrk="1" fontAlgn="base" hangingPunct="1">
        <a:spcBef>
          <a:spcPct val="20000"/>
        </a:spcBef>
        <a:spcAft>
          <a:spcPct val="0"/>
        </a:spcAft>
        <a:buSzPct val="90000"/>
        <a:buFont typeface="Arial" charset="0"/>
        <a:buChar char="•"/>
        <a:defRPr sz="2000" kern="1200">
          <a:solidFill>
            <a:schemeClr val="bg1"/>
          </a:solidFill>
          <a:latin typeface="+mn-lt"/>
          <a:ea typeface="+mn-ea"/>
          <a:cs typeface="+mn-cs"/>
        </a:defRPr>
      </a:lvl4pPr>
      <a:lvl5pPr marL="1489075" indent="-182563" algn="l" rtl="0" eaLnBrk="1" fontAlgn="base" hangingPunct="1">
        <a:spcBef>
          <a:spcPct val="20000"/>
        </a:spcBef>
        <a:spcAft>
          <a:spcPct val="0"/>
        </a:spcAft>
        <a:buSzPct val="100000"/>
        <a:buFont typeface="Arial" charset="0"/>
        <a:buChar char="•"/>
        <a:defRPr sz="2000" kern="1200">
          <a:solidFill>
            <a:schemeClr val="bg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026"/>
          <p:cNvSpPr>
            <a:spLocks noGrp="1" noChangeArrowheads="1"/>
          </p:cNvSpPr>
          <p:nvPr>
            <p:ph type="ctrTitle"/>
          </p:nvPr>
        </p:nvSpPr>
        <p:spPr>
          <a:xfrm>
            <a:off x="914400" y="2286000"/>
            <a:ext cx="7391400" cy="2209800"/>
          </a:xfrm>
        </p:spPr>
        <p:txBody>
          <a:bodyPr/>
          <a:lstStyle/>
          <a:p>
            <a:r>
              <a:rPr lang="en-US" dirty="0"/>
              <a:t>Claim Interpretation: </a:t>
            </a:r>
            <a:r>
              <a:rPr lang="en-US" dirty="0" smtClean="0"/>
              <a:t/>
            </a:r>
            <a:br>
              <a:rPr lang="en-US" dirty="0" smtClean="0"/>
            </a:br>
            <a:r>
              <a:rPr lang="en-US" dirty="0" smtClean="0"/>
              <a:t>Broadest </a:t>
            </a:r>
            <a:r>
              <a:rPr lang="en-US" dirty="0"/>
              <a:t>Reasonable Interpretation (BRI</a:t>
            </a:r>
            <a:r>
              <a:rPr lang="en-US" dirty="0" smtClean="0"/>
              <a:t>) and the Plain Meaning </a:t>
            </a:r>
            <a:r>
              <a:rPr lang="en-US" dirty="0"/>
              <a:t>of </a:t>
            </a:r>
            <a:r>
              <a:rPr lang="en-US" dirty="0" smtClean="0"/>
              <a:t>Claim Terms</a:t>
            </a:r>
          </a:p>
        </p:txBody>
      </p:sp>
    </p:spTree>
    <p:extLst>
      <p:ext uri="{BB962C8B-B14F-4D97-AF65-F5344CB8AC3E}">
        <p14:creationId xmlns:p14="http://schemas.microsoft.com/office/powerpoint/2010/main" val="23557159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93700"/>
            <a:ext cx="7315200" cy="762000"/>
          </a:xfrm>
        </p:spPr>
        <p:txBody>
          <a:bodyPr/>
          <a:lstStyle/>
          <a:p>
            <a:r>
              <a:rPr lang="en-US" sz="3600" dirty="0" smtClean="0"/>
              <a:t>Exceptions to Plain Meaning</a:t>
            </a:r>
            <a:endParaRPr lang="en-US" sz="3600" dirty="0"/>
          </a:p>
        </p:txBody>
      </p:sp>
      <p:sp>
        <p:nvSpPr>
          <p:cNvPr id="3" name="Content Placeholder 2"/>
          <p:cNvSpPr>
            <a:spLocks noGrp="1"/>
          </p:cNvSpPr>
          <p:nvPr>
            <p:ph idx="1"/>
          </p:nvPr>
        </p:nvSpPr>
        <p:spPr>
          <a:xfrm>
            <a:off x="76200" y="1752600"/>
            <a:ext cx="8839200" cy="4495800"/>
          </a:xfrm>
        </p:spPr>
        <p:txBody>
          <a:bodyPr/>
          <a:lstStyle/>
          <a:p>
            <a:pPr>
              <a:spcBef>
                <a:spcPts val="0"/>
              </a:spcBef>
              <a:spcAft>
                <a:spcPts val="600"/>
              </a:spcAft>
            </a:pPr>
            <a:r>
              <a:rPr lang="en-US" sz="2800" dirty="0">
                <a:solidFill>
                  <a:schemeClr val="bg1"/>
                </a:solidFill>
                <a:ea typeface="Calibri"/>
                <a:cs typeface="Times New Roman"/>
              </a:rPr>
              <a:t>The specification must be consulted to ascertain whether there is a special definition for a claim </a:t>
            </a:r>
            <a:r>
              <a:rPr lang="en-US" sz="2800" dirty="0" smtClean="0">
                <a:solidFill>
                  <a:schemeClr val="bg1"/>
                </a:solidFill>
                <a:ea typeface="Calibri"/>
                <a:cs typeface="Times New Roman"/>
              </a:rPr>
              <a:t>term</a:t>
            </a:r>
          </a:p>
          <a:p>
            <a:pPr>
              <a:spcBef>
                <a:spcPts val="0"/>
              </a:spcBef>
              <a:spcAft>
                <a:spcPts val="600"/>
              </a:spcAft>
            </a:pPr>
            <a:endParaRPr lang="en-US" sz="2800" dirty="0">
              <a:solidFill>
                <a:schemeClr val="bg1"/>
              </a:solidFill>
              <a:cs typeface="Times New Roman"/>
            </a:endParaRPr>
          </a:p>
          <a:p>
            <a:pPr>
              <a:spcBef>
                <a:spcPts val="0"/>
              </a:spcBef>
              <a:spcAft>
                <a:spcPts val="600"/>
              </a:spcAft>
            </a:pPr>
            <a:r>
              <a:rPr lang="en-US" sz="2800" dirty="0" smtClean="0">
                <a:solidFill>
                  <a:schemeClr val="bg1"/>
                </a:solidFill>
              </a:rPr>
              <a:t>The </a:t>
            </a:r>
            <a:r>
              <a:rPr lang="en-US" sz="2800" dirty="0">
                <a:solidFill>
                  <a:schemeClr val="bg1"/>
                </a:solidFill>
              </a:rPr>
              <a:t>terms in a claim limitation </a:t>
            </a:r>
            <a:r>
              <a:rPr lang="en-US" sz="2800" dirty="0" smtClean="0">
                <a:solidFill>
                  <a:schemeClr val="bg1"/>
                </a:solidFill>
              </a:rPr>
              <a:t>are not given their plain </a:t>
            </a:r>
            <a:r>
              <a:rPr lang="en-US" sz="2800" dirty="0">
                <a:solidFill>
                  <a:schemeClr val="bg1"/>
                </a:solidFill>
              </a:rPr>
              <a:t>meaning </a:t>
            </a:r>
            <a:r>
              <a:rPr lang="en-US" sz="2800" dirty="0" smtClean="0">
                <a:solidFill>
                  <a:schemeClr val="bg1"/>
                </a:solidFill>
              </a:rPr>
              <a:t>when the specification provides a special definition for the term (applicant acting as lexicographer or disavowal)</a:t>
            </a:r>
            <a:endParaRPr lang="en-US" sz="1600" b="1" dirty="0" smtClean="0"/>
          </a:p>
        </p:txBody>
      </p:sp>
      <p:sp>
        <p:nvSpPr>
          <p:cNvPr id="5" name="Slide Number Placeholder 4"/>
          <p:cNvSpPr>
            <a:spLocks noGrp="1"/>
          </p:cNvSpPr>
          <p:nvPr>
            <p:ph type="sldNum" sz="quarter" idx="12"/>
          </p:nvPr>
        </p:nvSpPr>
        <p:spPr/>
        <p:txBody>
          <a:bodyPr/>
          <a:lstStyle/>
          <a:p>
            <a:fld id="{57E34971-4FE8-493F-9D35-C35379E6AA30}" type="slidenum">
              <a:rPr lang="en-US" smtClean="0">
                <a:solidFill>
                  <a:srgbClr val="D4D2D0">
                    <a:lumMod val="25000"/>
                  </a:srgbClr>
                </a:solidFill>
              </a:rPr>
              <a:pPr/>
              <a:t>10</a:t>
            </a:fld>
            <a:endParaRPr lang="en-US" dirty="0">
              <a:solidFill>
                <a:srgbClr val="D4D2D0">
                  <a:lumMod val="25000"/>
                </a:srgbClr>
              </a:solidFill>
            </a:endParaRPr>
          </a:p>
        </p:txBody>
      </p:sp>
    </p:spTree>
    <p:extLst>
      <p:ext uri="{BB962C8B-B14F-4D97-AF65-F5344CB8AC3E}">
        <p14:creationId xmlns:p14="http://schemas.microsoft.com/office/powerpoint/2010/main" val="31940094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0" lvl="1" indent="-457200">
              <a:spcAft>
                <a:spcPts val="600"/>
              </a:spcAft>
              <a:buFont typeface="Arial" pitchFamily="34" charset="0"/>
              <a:buChar char="•"/>
            </a:pPr>
            <a:r>
              <a:rPr lang="en-US" sz="2800" dirty="0" smtClean="0"/>
              <a:t>There is a presumption that terms in a claim are given </a:t>
            </a:r>
            <a:r>
              <a:rPr lang="en-US" sz="2800" dirty="0"/>
              <a:t>their plain </a:t>
            </a:r>
            <a:r>
              <a:rPr lang="en-US" sz="2800" dirty="0" smtClean="0"/>
              <a:t>meaning</a:t>
            </a:r>
          </a:p>
          <a:p>
            <a:pPr marL="457200" lvl="1" indent="-457200">
              <a:spcAft>
                <a:spcPts val="600"/>
              </a:spcAft>
              <a:buFont typeface="Arial" pitchFamily="34" charset="0"/>
              <a:buChar char="•"/>
            </a:pPr>
            <a:endParaRPr lang="en-US" sz="2800" dirty="0" smtClean="0"/>
          </a:p>
          <a:p>
            <a:pPr marL="457200" lvl="1" indent="-457200">
              <a:spcAft>
                <a:spcPts val="600"/>
              </a:spcAft>
              <a:buFont typeface="Arial" pitchFamily="34" charset="0"/>
              <a:buChar char="•"/>
            </a:pPr>
            <a:r>
              <a:rPr lang="en-US" sz="2800" dirty="0" smtClean="0"/>
              <a:t>A claim term having a special definition (acting as lexicographer or disavowal) is an exception to this presumption that must be-- </a:t>
            </a:r>
          </a:p>
          <a:p>
            <a:pPr marL="739775" lvl="2" indent="-457200">
              <a:spcAft>
                <a:spcPts val="600"/>
              </a:spcAft>
              <a:buFont typeface="Arial" pitchFamily="34" charset="0"/>
              <a:buChar char="•"/>
            </a:pPr>
            <a:r>
              <a:rPr lang="en-US" dirty="0" smtClean="0"/>
              <a:t>Clear </a:t>
            </a:r>
            <a:r>
              <a:rPr lang="en-US" dirty="0"/>
              <a:t>and </a:t>
            </a:r>
            <a:r>
              <a:rPr lang="en-US" dirty="0" smtClean="0"/>
              <a:t>intentional</a:t>
            </a:r>
          </a:p>
          <a:p>
            <a:pPr marL="739775" lvl="2" indent="-457200">
              <a:spcAft>
                <a:spcPts val="600"/>
              </a:spcAft>
              <a:buFont typeface="Arial" pitchFamily="34" charset="0"/>
              <a:buChar char="•"/>
            </a:pPr>
            <a:r>
              <a:rPr lang="en-US" dirty="0" smtClean="0"/>
              <a:t>Presented in the </a:t>
            </a:r>
            <a:r>
              <a:rPr lang="en-US" dirty="0"/>
              <a:t>specification as </a:t>
            </a:r>
            <a:r>
              <a:rPr lang="en-US" dirty="0" smtClean="0"/>
              <a:t>filed</a:t>
            </a:r>
            <a:endParaRPr lang="en-US" dirty="0"/>
          </a:p>
        </p:txBody>
      </p:sp>
      <p:sp>
        <p:nvSpPr>
          <p:cNvPr id="3" name="Slide Number Placeholder 2"/>
          <p:cNvSpPr>
            <a:spLocks noGrp="1"/>
          </p:cNvSpPr>
          <p:nvPr>
            <p:ph type="sldNum" sz="quarter" idx="12"/>
          </p:nvPr>
        </p:nvSpPr>
        <p:spPr/>
        <p:txBody>
          <a:bodyPr/>
          <a:lstStyle/>
          <a:p>
            <a:pPr>
              <a:defRPr/>
            </a:pPr>
            <a:fld id="{FBE83596-B253-4075-A6B5-C4A3B18A5BEA}" type="slidenum">
              <a:rPr lang="en-US" smtClean="0"/>
              <a:pPr>
                <a:defRPr/>
              </a:pPr>
              <a:t>11</a:t>
            </a:fld>
            <a:endParaRPr lang="en-US" dirty="0"/>
          </a:p>
        </p:txBody>
      </p:sp>
      <p:sp>
        <p:nvSpPr>
          <p:cNvPr id="5" name="Rectangle 4"/>
          <p:cNvSpPr/>
          <p:nvPr/>
        </p:nvSpPr>
        <p:spPr>
          <a:xfrm>
            <a:off x="152400" y="471705"/>
            <a:ext cx="8458200" cy="584775"/>
          </a:xfrm>
          <a:prstGeom prst="rect">
            <a:avLst/>
          </a:prstGeom>
        </p:spPr>
        <p:txBody>
          <a:bodyPr wrap="square">
            <a:spAutoFit/>
          </a:bodyPr>
          <a:lstStyle/>
          <a:p>
            <a:pPr lvl="0" fontAlgn="base">
              <a:spcBef>
                <a:spcPct val="0"/>
              </a:spcBef>
              <a:spcAft>
                <a:spcPct val="0"/>
              </a:spcAft>
            </a:pPr>
            <a:r>
              <a:rPr lang="en-US" sz="3200" b="1" i="1" dirty="0" smtClean="0">
                <a:solidFill>
                  <a:srgbClr val="FFFFFF"/>
                </a:solidFill>
              </a:rPr>
              <a:t>Presumption of Plain Meaning</a:t>
            </a:r>
            <a:endParaRPr lang="en-US" sz="3200" b="1" i="1" dirty="0">
              <a:solidFill>
                <a:srgbClr val="FFFFFF"/>
              </a:solidFill>
            </a:endParaRPr>
          </a:p>
        </p:txBody>
      </p:sp>
    </p:spTree>
    <p:extLst>
      <p:ext uri="{BB962C8B-B14F-4D97-AF65-F5344CB8AC3E}">
        <p14:creationId xmlns:p14="http://schemas.microsoft.com/office/powerpoint/2010/main" val="2347177260"/>
      </p:ext>
    </p:extLst>
  </p:cSld>
  <p:clrMapOvr>
    <a:masterClrMapping/>
  </p:clrMapOvr>
  <p:transition>
    <p:checke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1"/>
            <a:endParaRPr lang="en-US" sz="1000" dirty="0" smtClean="0"/>
          </a:p>
          <a:p>
            <a:pPr lvl="1"/>
            <a:r>
              <a:rPr lang="en-US" sz="2800" dirty="0" smtClean="0">
                <a:solidFill>
                  <a:schemeClr val="bg1"/>
                </a:solidFill>
              </a:rPr>
              <a:t>BRI </a:t>
            </a:r>
            <a:r>
              <a:rPr lang="en-US" sz="2800" dirty="0">
                <a:solidFill>
                  <a:schemeClr val="bg1"/>
                </a:solidFill>
              </a:rPr>
              <a:t>does not mean broadest </a:t>
            </a:r>
            <a:r>
              <a:rPr lang="en-US" sz="2800" i="1" dirty="0">
                <a:solidFill>
                  <a:schemeClr val="bg1"/>
                </a:solidFill>
              </a:rPr>
              <a:t>possible</a:t>
            </a:r>
            <a:r>
              <a:rPr lang="en-US" sz="2800" dirty="0">
                <a:solidFill>
                  <a:schemeClr val="bg1"/>
                </a:solidFill>
              </a:rPr>
              <a:t> interpretation </a:t>
            </a:r>
            <a:endParaRPr lang="en-US" sz="2800" dirty="0" smtClean="0">
              <a:solidFill>
                <a:schemeClr val="bg1"/>
              </a:solidFill>
            </a:endParaRPr>
          </a:p>
          <a:p>
            <a:pPr lvl="1"/>
            <a:endParaRPr lang="en-US" sz="2800" dirty="0">
              <a:solidFill>
                <a:schemeClr val="bg1"/>
              </a:solidFill>
            </a:endParaRPr>
          </a:p>
          <a:p>
            <a:pPr lvl="1"/>
            <a:r>
              <a:rPr lang="en-US" sz="2800" dirty="0" smtClean="0">
                <a:solidFill>
                  <a:schemeClr val="bg1"/>
                </a:solidFill>
              </a:rPr>
              <a:t>The interpretation of a term must </a:t>
            </a:r>
            <a:r>
              <a:rPr lang="en-US" sz="2800" dirty="0">
                <a:solidFill>
                  <a:schemeClr val="bg1"/>
                </a:solidFill>
              </a:rPr>
              <a:t>be consistent with </a:t>
            </a:r>
            <a:r>
              <a:rPr lang="en-US" sz="2800" dirty="0" smtClean="0">
                <a:solidFill>
                  <a:schemeClr val="bg1"/>
                </a:solidFill>
              </a:rPr>
              <a:t>the specification and how the term is commonly used in </a:t>
            </a:r>
            <a:r>
              <a:rPr lang="en-US" sz="2800" dirty="0">
                <a:solidFill>
                  <a:schemeClr val="bg1"/>
                </a:solidFill>
              </a:rPr>
              <a:t>the </a:t>
            </a:r>
            <a:r>
              <a:rPr lang="en-US" sz="2800" dirty="0" smtClean="0">
                <a:solidFill>
                  <a:schemeClr val="bg1"/>
                </a:solidFill>
              </a:rPr>
              <a:t>art.</a:t>
            </a:r>
            <a:endParaRPr lang="en-US" dirty="0">
              <a:solidFill>
                <a:schemeClr val="bg1"/>
              </a:solidFill>
            </a:endParaRPr>
          </a:p>
        </p:txBody>
      </p:sp>
      <p:sp>
        <p:nvSpPr>
          <p:cNvPr id="3" name="Title 2"/>
          <p:cNvSpPr>
            <a:spLocks noGrp="1"/>
          </p:cNvSpPr>
          <p:nvPr>
            <p:ph type="title"/>
          </p:nvPr>
        </p:nvSpPr>
        <p:spPr/>
        <p:txBody>
          <a:bodyPr/>
          <a:lstStyle/>
          <a:p>
            <a:r>
              <a:rPr lang="en-US" sz="3200" dirty="0" smtClean="0"/>
              <a:t>Broadest </a:t>
            </a:r>
            <a:r>
              <a:rPr lang="en-US" sz="3200" dirty="0"/>
              <a:t>Reasonable Interpretation</a:t>
            </a:r>
          </a:p>
        </p:txBody>
      </p:sp>
      <p:sp>
        <p:nvSpPr>
          <p:cNvPr id="4" name="Slide Number Placeholder 3"/>
          <p:cNvSpPr>
            <a:spLocks noGrp="1"/>
          </p:cNvSpPr>
          <p:nvPr>
            <p:ph type="sldNum" sz="quarter" idx="12"/>
          </p:nvPr>
        </p:nvSpPr>
        <p:spPr/>
        <p:txBody>
          <a:bodyPr/>
          <a:lstStyle/>
          <a:p>
            <a:pPr>
              <a:defRPr/>
            </a:pPr>
            <a:fld id="{9DF37999-0968-458D-BB7D-69BAF6E7412C}" type="slidenum">
              <a:rPr lang="en-US" smtClean="0">
                <a:solidFill>
                  <a:srgbClr val="D4D2D0">
                    <a:lumMod val="25000"/>
                  </a:srgbClr>
                </a:solidFill>
              </a:rPr>
              <a:pPr>
                <a:defRPr/>
              </a:pPr>
              <a:t>12</a:t>
            </a:fld>
            <a:endParaRPr lang="en-US" dirty="0">
              <a:solidFill>
                <a:srgbClr val="D4D2D0">
                  <a:lumMod val="25000"/>
                </a:srgbClr>
              </a:solidFill>
            </a:endParaRPr>
          </a:p>
        </p:txBody>
      </p:sp>
    </p:spTree>
    <p:extLst>
      <p:ext uri="{BB962C8B-B14F-4D97-AF65-F5344CB8AC3E}">
        <p14:creationId xmlns:p14="http://schemas.microsoft.com/office/powerpoint/2010/main" val="12698090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371600"/>
            <a:ext cx="8610600" cy="4800600"/>
          </a:xfrm>
        </p:spPr>
        <p:txBody>
          <a:bodyPr/>
          <a:lstStyle/>
          <a:p>
            <a:pPr lvl="1"/>
            <a:endParaRPr lang="en-US" sz="1000" dirty="0" smtClean="0"/>
          </a:p>
          <a:p>
            <a:pPr lvl="2"/>
            <a:r>
              <a:rPr lang="en-US" sz="2200" dirty="0" smtClean="0"/>
              <a:t>The </a:t>
            </a:r>
            <a:r>
              <a:rPr lang="en-US" sz="2200" dirty="0"/>
              <a:t>meaning or scope </a:t>
            </a:r>
            <a:r>
              <a:rPr lang="en-US" sz="2200" dirty="0" smtClean="0"/>
              <a:t>of claim terms should </a:t>
            </a:r>
            <a:r>
              <a:rPr lang="en-US" sz="2200" dirty="0"/>
              <a:t>be clarified </a:t>
            </a:r>
            <a:r>
              <a:rPr lang="en-US" sz="2200" dirty="0" smtClean="0"/>
              <a:t>if necessary with </a:t>
            </a:r>
            <a:r>
              <a:rPr lang="en-US" sz="2200" dirty="0"/>
              <a:t>explanatory remarks in the Office action </a:t>
            </a:r>
            <a:endParaRPr lang="en-US" sz="2200" dirty="0" smtClean="0"/>
          </a:p>
          <a:p>
            <a:pPr lvl="3"/>
            <a:r>
              <a:rPr lang="en-US" sz="2200" dirty="0" smtClean="0"/>
              <a:t>This will provide </a:t>
            </a:r>
            <a:r>
              <a:rPr lang="en-US" sz="2200" dirty="0"/>
              <a:t>a clear record of what the examiner understands the claim terms to </a:t>
            </a:r>
            <a:r>
              <a:rPr lang="en-US" sz="2200" dirty="0" smtClean="0"/>
              <a:t>mean</a:t>
            </a:r>
          </a:p>
          <a:p>
            <a:pPr lvl="3"/>
            <a:endParaRPr lang="en-US" sz="2200" dirty="0" smtClean="0"/>
          </a:p>
          <a:p>
            <a:pPr lvl="2"/>
            <a:r>
              <a:rPr lang="en-US" sz="2200" dirty="0" smtClean="0"/>
              <a:t>If the meaning </a:t>
            </a:r>
            <a:r>
              <a:rPr lang="en-US" sz="2200" dirty="0"/>
              <a:t>or scope of </a:t>
            </a:r>
            <a:r>
              <a:rPr lang="en-US" sz="2200" dirty="0" smtClean="0"/>
              <a:t>claim terms is not clear, then a rejection as to clarity/indefiniteness under §</a:t>
            </a:r>
            <a:r>
              <a:rPr lang="en-US" sz="2200" dirty="0"/>
              <a:t> </a:t>
            </a:r>
            <a:r>
              <a:rPr lang="en-US" sz="2200" dirty="0" smtClean="0"/>
              <a:t>112(b) should be considered.</a:t>
            </a:r>
          </a:p>
          <a:p>
            <a:pPr lvl="2"/>
            <a:endParaRPr lang="en-US" sz="2200" dirty="0"/>
          </a:p>
          <a:p>
            <a:pPr lvl="3"/>
            <a:r>
              <a:rPr lang="en-US" sz="2200" dirty="0" smtClean="0"/>
              <a:t>See </a:t>
            </a:r>
            <a:r>
              <a:rPr lang="en-US" sz="2200" dirty="0"/>
              <a:t>MPEP § 2173 concerning rejections </a:t>
            </a:r>
            <a:r>
              <a:rPr lang="en-US" sz="2200" dirty="0" smtClean="0"/>
              <a:t>under §</a:t>
            </a:r>
            <a:r>
              <a:rPr lang="en-US" sz="2200" dirty="0"/>
              <a:t> 112(b</a:t>
            </a:r>
            <a:r>
              <a:rPr lang="en-US" sz="2200" dirty="0" smtClean="0"/>
              <a:t>) when a claim does not particularly point out </a:t>
            </a:r>
            <a:r>
              <a:rPr lang="en-US" sz="2200" dirty="0"/>
              <a:t>and </a:t>
            </a:r>
            <a:r>
              <a:rPr lang="en-US" sz="2200" dirty="0" smtClean="0"/>
              <a:t>distinctly claim </a:t>
            </a:r>
            <a:r>
              <a:rPr lang="en-US" sz="2200" dirty="0"/>
              <a:t>the </a:t>
            </a:r>
            <a:r>
              <a:rPr lang="en-US" sz="2200" dirty="0" smtClean="0"/>
              <a:t>invention</a:t>
            </a:r>
            <a:endParaRPr lang="en-US" sz="2200" dirty="0"/>
          </a:p>
        </p:txBody>
      </p:sp>
      <p:sp>
        <p:nvSpPr>
          <p:cNvPr id="3" name="Title 2"/>
          <p:cNvSpPr>
            <a:spLocks noGrp="1"/>
          </p:cNvSpPr>
          <p:nvPr>
            <p:ph type="title"/>
          </p:nvPr>
        </p:nvSpPr>
        <p:spPr/>
        <p:txBody>
          <a:bodyPr/>
          <a:lstStyle/>
          <a:p>
            <a:r>
              <a:rPr lang="en-US" sz="3200" dirty="0" smtClean="0"/>
              <a:t>Broadest </a:t>
            </a:r>
            <a:r>
              <a:rPr lang="en-US" sz="3200" dirty="0"/>
              <a:t>Reasonable Interpretation</a:t>
            </a:r>
          </a:p>
        </p:txBody>
      </p:sp>
      <p:sp>
        <p:nvSpPr>
          <p:cNvPr id="4" name="Slide Number Placeholder 3"/>
          <p:cNvSpPr>
            <a:spLocks noGrp="1"/>
          </p:cNvSpPr>
          <p:nvPr>
            <p:ph type="sldNum" sz="quarter" idx="12"/>
          </p:nvPr>
        </p:nvSpPr>
        <p:spPr/>
        <p:txBody>
          <a:bodyPr/>
          <a:lstStyle/>
          <a:p>
            <a:pPr>
              <a:defRPr/>
            </a:pPr>
            <a:fld id="{9DF37999-0968-458D-BB7D-69BAF6E7412C}" type="slidenum">
              <a:rPr lang="en-US" smtClean="0">
                <a:solidFill>
                  <a:srgbClr val="D4D2D0">
                    <a:lumMod val="25000"/>
                  </a:srgbClr>
                </a:solidFill>
              </a:rPr>
              <a:pPr>
                <a:defRPr/>
              </a:pPr>
              <a:t>13</a:t>
            </a:fld>
            <a:endParaRPr lang="en-US" dirty="0">
              <a:solidFill>
                <a:srgbClr val="D4D2D0">
                  <a:lumMod val="25000"/>
                </a:srgbClr>
              </a:solidFill>
            </a:endParaRPr>
          </a:p>
        </p:txBody>
      </p:sp>
    </p:spTree>
    <p:extLst>
      <p:ext uri="{BB962C8B-B14F-4D97-AF65-F5344CB8AC3E}">
        <p14:creationId xmlns:p14="http://schemas.microsoft.com/office/powerpoint/2010/main" val="32695524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Meaning </a:t>
            </a:r>
            <a:r>
              <a:rPr lang="en-US" dirty="0"/>
              <a:t>of Claim Term Flow Chart</a:t>
            </a:r>
          </a:p>
        </p:txBody>
      </p:sp>
      <p:sp>
        <p:nvSpPr>
          <p:cNvPr id="4" name="Footer Placeholder 3"/>
          <p:cNvSpPr>
            <a:spLocks noGrp="1"/>
          </p:cNvSpPr>
          <p:nvPr>
            <p:ph type="ftr" sz="quarter" idx="11"/>
          </p:nvPr>
        </p:nvSpPr>
        <p:spPr/>
        <p:txBody>
          <a:bodyPr/>
          <a:lstStyle/>
          <a:p>
            <a:r>
              <a:rPr lang="en-US" dirty="0" smtClean="0">
                <a:solidFill>
                  <a:srgbClr val="D4D2D0">
                    <a:lumMod val="25000"/>
                  </a:srgbClr>
                </a:solidFill>
              </a:rPr>
              <a:t>Claim Interpretation</a:t>
            </a:r>
            <a:endParaRPr lang="en-US" dirty="0">
              <a:solidFill>
                <a:srgbClr val="D4D2D0">
                  <a:lumMod val="25000"/>
                </a:srgbClr>
              </a:solidFill>
            </a:endParaRPr>
          </a:p>
        </p:txBody>
      </p:sp>
      <p:sp>
        <p:nvSpPr>
          <p:cNvPr id="5" name="Slide Number Placeholder 4"/>
          <p:cNvSpPr>
            <a:spLocks noGrp="1"/>
          </p:cNvSpPr>
          <p:nvPr>
            <p:ph type="sldNum" sz="quarter" idx="12"/>
          </p:nvPr>
        </p:nvSpPr>
        <p:spPr/>
        <p:txBody>
          <a:bodyPr/>
          <a:lstStyle/>
          <a:p>
            <a:fld id="{57E34971-4FE8-493F-9D35-C35379E6AA30}" type="slidenum">
              <a:rPr lang="en-US" smtClean="0">
                <a:solidFill>
                  <a:srgbClr val="D4D2D0">
                    <a:lumMod val="25000"/>
                  </a:srgbClr>
                </a:solidFill>
              </a:rPr>
              <a:pPr/>
              <a:t>14</a:t>
            </a:fld>
            <a:endParaRPr lang="en-US" dirty="0">
              <a:solidFill>
                <a:srgbClr val="D4D2D0">
                  <a:lumMod val="25000"/>
                </a:srgbClr>
              </a:solidFill>
            </a:endParaRP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13279"/>
          <a:stretch/>
        </p:blipFill>
        <p:spPr bwMode="auto">
          <a:xfrm>
            <a:off x="533400" y="1447800"/>
            <a:ext cx="7658100" cy="468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998311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403" y="457200"/>
            <a:ext cx="8915400" cy="685800"/>
          </a:xfrm>
        </p:spPr>
        <p:txBody>
          <a:bodyPr/>
          <a:lstStyle/>
          <a:p>
            <a:r>
              <a:rPr lang="en-US" sz="2400" dirty="0" smtClean="0"/>
              <a:t>Example 1 (In re Morris)</a:t>
            </a:r>
            <a:endParaRPr lang="en-US" sz="2400" dirty="0"/>
          </a:p>
        </p:txBody>
      </p:sp>
      <p:sp>
        <p:nvSpPr>
          <p:cNvPr id="3" name="Content Placeholder 2"/>
          <p:cNvSpPr>
            <a:spLocks noGrp="1"/>
          </p:cNvSpPr>
          <p:nvPr>
            <p:ph idx="1"/>
          </p:nvPr>
        </p:nvSpPr>
        <p:spPr>
          <a:xfrm>
            <a:off x="152400" y="1447800"/>
            <a:ext cx="8458200" cy="4953000"/>
          </a:xfrm>
        </p:spPr>
        <p:txBody>
          <a:bodyPr/>
          <a:lstStyle/>
          <a:p>
            <a:r>
              <a:rPr lang="en-US" sz="2800" dirty="0" smtClean="0"/>
              <a:t>In re Morris, 127 F.3d 1048 (Fed. Cir. 1997)</a:t>
            </a:r>
          </a:p>
          <a:p>
            <a:endParaRPr lang="en-US" sz="2800" dirty="0" smtClean="0"/>
          </a:p>
          <a:p>
            <a:r>
              <a:rPr lang="en-US" sz="2400" dirty="0" smtClean="0"/>
              <a:t>The claim was directed to an </a:t>
            </a:r>
            <a:r>
              <a:rPr lang="en-US" sz="2400" dirty="0"/>
              <a:t>acoustic isolator for a disc </a:t>
            </a:r>
            <a:r>
              <a:rPr lang="en-US" sz="2400" dirty="0" smtClean="0"/>
              <a:t>drive, having </a:t>
            </a:r>
            <a:r>
              <a:rPr lang="en-US" sz="2400" dirty="0"/>
              <a:t>“at least one acoustic compliance area integrally formed as a portion of a selected area of the support member.”</a:t>
            </a:r>
            <a:r>
              <a:rPr lang="en-US" sz="2800" dirty="0"/>
              <a:t>  </a:t>
            </a:r>
            <a:endParaRPr lang="en-US" sz="2800" dirty="0" smtClean="0"/>
          </a:p>
          <a:p>
            <a:r>
              <a:rPr lang="en-US" sz="2400" dirty="0" smtClean="0"/>
              <a:t>The reference had an </a:t>
            </a:r>
            <a:r>
              <a:rPr lang="en-US" sz="2400" dirty="0"/>
              <a:t>elastomeric pad formed of foam rubber fixed to </a:t>
            </a:r>
            <a:r>
              <a:rPr lang="en-US" sz="2400" dirty="0" smtClean="0"/>
              <a:t>the support.</a:t>
            </a:r>
          </a:p>
          <a:p>
            <a:r>
              <a:rPr lang="en-US" sz="2400" dirty="0" smtClean="0"/>
              <a:t>The </a:t>
            </a:r>
            <a:r>
              <a:rPr lang="en-US" sz="2400" dirty="0"/>
              <a:t>appellant argued that the acoustic compliance area </a:t>
            </a:r>
            <a:r>
              <a:rPr lang="en-US" sz="2400" dirty="0" smtClean="0"/>
              <a:t>must </a:t>
            </a:r>
            <a:r>
              <a:rPr lang="en-US" sz="2400" dirty="0"/>
              <a:t>be </a:t>
            </a:r>
            <a:r>
              <a:rPr lang="en-US" sz="2400" dirty="0" smtClean="0"/>
              <a:t>a one-piece or unitary part of the </a:t>
            </a:r>
            <a:r>
              <a:rPr lang="en-US" sz="2400" dirty="0"/>
              <a:t>support member or </a:t>
            </a:r>
            <a:r>
              <a:rPr lang="en-US" sz="2400" dirty="0" smtClean="0"/>
              <a:t>housing.</a:t>
            </a:r>
            <a:endParaRPr lang="en-US" sz="2400" dirty="0"/>
          </a:p>
        </p:txBody>
      </p:sp>
      <p:sp>
        <p:nvSpPr>
          <p:cNvPr id="5" name="Slide Number Placeholder 4"/>
          <p:cNvSpPr>
            <a:spLocks noGrp="1"/>
          </p:cNvSpPr>
          <p:nvPr>
            <p:ph type="sldNum" sz="quarter" idx="12"/>
          </p:nvPr>
        </p:nvSpPr>
        <p:spPr/>
        <p:txBody>
          <a:bodyPr/>
          <a:lstStyle/>
          <a:p>
            <a:fld id="{57E34971-4FE8-493F-9D35-C35379E6AA30}" type="slidenum">
              <a:rPr lang="en-US" smtClean="0">
                <a:solidFill>
                  <a:srgbClr val="D4D2D0">
                    <a:lumMod val="25000"/>
                  </a:srgbClr>
                </a:solidFill>
              </a:rPr>
              <a:pPr/>
              <a:t>15</a:t>
            </a:fld>
            <a:endParaRPr lang="en-US" dirty="0">
              <a:solidFill>
                <a:srgbClr val="D4D2D0">
                  <a:lumMod val="25000"/>
                </a:srgbClr>
              </a:solidFill>
            </a:endParaRPr>
          </a:p>
        </p:txBody>
      </p:sp>
    </p:spTree>
    <p:extLst>
      <p:ext uri="{BB962C8B-B14F-4D97-AF65-F5344CB8AC3E}">
        <p14:creationId xmlns:p14="http://schemas.microsoft.com/office/powerpoint/2010/main" val="39950923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403" y="457200"/>
            <a:ext cx="8915400" cy="685800"/>
          </a:xfrm>
        </p:spPr>
        <p:txBody>
          <a:bodyPr/>
          <a:lstStyle/>
          <a:p>
            <a:r>
              <a:rPr lang="en-US" sz="2400" dirty="0"/>
              <a:t>Example 1 (In re Morris</a:t>
            </a:r>
            <a:r>
              <a:rPr lang="en-US" sz="2400" dirty="0" smtClean="0"/>
              <a:t>) (continued)</a:t>
            </a:r>
            <a:endParaRPr lang="en-US" sz="2400" dirty="0"/>
          </a:p>
        </p:txBody>
      </p:sp>
      <p:sp>
        <p:nvSpPr>
          <p:cNvPr id="3" name="Content Placeholder 2"/>
          <p:cNvSpPr>
            <a:spLocks noGrp="1"/>
          </p:cNvSpPr>
          <p:nvPr>
            <p:ph idx="1"/>
          </p:nvPr>
        </p:nvSpPr>
        <p:spPr>
          <a:xfrm>
            <a:off x="152400" y="1447800"/>
            <a:ext cx="8610600" cy="4953000"/>
          </a:xfrm>
        </p:spPr>
        <p:txBody>
          <a:bodyPr/>
          <a:lstStyle/>
          <a:p>
            <a:r>
              <a:rPr lang="en-US" sz="2800" dirty="0" smtClean="0"/>
              <a:t>In re Morris, 127 F.3d 1048 (Fed. Cir. 1997)</a:t>
            </a:r>
          </a:p>
          <a:p>
            <a:endParaRPr lang="en-US" sz="2800" dirty="0" smtClean="0"/>
          </a:p>
          <a:p>
            <a:r>
              <a:rPr lang="en-US" sz="2400" dirty="0" smtClean="0"/>
              <a:t>The </a:t>
            </a:r>
            <a:r>
              <a:rPr lang="en-US" sz="2400" dirty="0"/>
              <a:t>Federal Circuit noted that the specification </a:t>
            </a:r>
            <a:r>
              <a:rPr lang="en-US" sz="2400" dirty="0" smtClean="0"/>
              <a:t>did not use the </a:t>
            </a:r>
            <a:r>
              <a:rPr lang="en-US" sz="2400" dirty="0"/>
              <a:t>phrase integrally </a:t>
            </a:r>
            <a:r>
              <a:rPr lang="en-US" sz="2400" dirty="0" smtClean="0"/>
              <a:t>formed and thus—</a:t>
            </a:r>
          </a:p>
          <a:p>
            <a:pPr lvl="2"/>
            <a:r>
              <a:rPr lang="en-US" sz="2200" dirty="0" smtClean="0"/>
              <a:t>The specification provides no special definition for this term, and </a:t>
            </a:r>
          </a:p>
          <a:p>
            <a:pPr lvl="2"/>
            <a:r>
              <a:rPr lang="en-US" sz="2200" dirty="0" smtClean="0"/>
              <a:t>The term “integrally formed” takes its ordinary meaning</a:t>
            </a:r>
          </a:p>
          <a:p>
            <a:r>
              <a:rPr lang="en-US" sz="2400" dirty="0" smtClean="0"/>
              <a:t>The term integral does not require one-piece or unitary construction (per numerous prior CCPA decisions).</a:t>
            </a:r>
          </a:p>
          <a:p>
            <a:r>
              <a:rPr lang="en-US" sz="2400" dirty="0" smtClean="0"/>
              <a:t>Also, an object may be a “portion” of a structure and still be removable from that structure.</a:t>
            </a:r>
            <a:endParaRPr lang="en-US" sz="2400" dirty="0"/>
          </a:p>
        </p:txBody>
      </p:sp>
      <p:sp>
        <p:nvSpPr>
          <p:cNvPr id="5" name="Slide Number Placeholder 4"/>
          <p:cNvSpPr>
            <a:spLocks noGrp="1"/>
          </p:cNvSpPr>
          <p:nvPr>
            <p:ph type="sldNum" sz="quarter" idx="12"/>
          </p:nvPr>
        </p:nvSpPr>
        <p:spPr/>
        <p:txBody>
          <a:bodyPr/>
          <a:lstStyle/>
          <a:p>
            <a:fld id="{57E34971-4FE8-493F-9D35-C35379E6AA30}" type="slidenum">
              <a:rPr lang="en-US" smtClean="0">
                <a:solidFill>
                  <a:srgbClr val="D4D2D0">
                    <a:lumMod val="25000"/>
                  </a:srgbClr>
                </a:solidFill>
              </a:rPr>
              <a:pPr/>
              <a:t>16</a:t>
            </a:fld>
            <a:endParaRPr lang="en-US" dirty="0">
              <a:solidFill>
                <a:srgbClr val="D4D2D0">
                  <a:lumMod val="25000"/>
                </a:srgbClr>
              </a:solidFill>
            </a:endParaRPr>
          </a:p>
        </p:txBody>
      </p:sp>
    </p:spTree>
    <p:extLst>
      <p:ext uri="{BB962C8B-B14F-4D97-AF65-F5344CB8AC3E}">
        <p14:creationId xmlns:p14="http://schemas.microsoft.com/office/powerpoint/2010/main" val="26805400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403" y="457200"/>
            <a:ext cx="8915400" cy="685800"/>
          </a:xfrm>
        </p:spPr>
        <p:txBody>
          <a:bodyPr/>
          <a:lstStyle/>
          <a:p>
            <a:r>
              <a:rPr lang="en-US" sz="2400" dirty="0" smtClean="0"/>
              <a:t>Example 2 (In re Bigio)</a:t>
            </a:r>
            <a:endParaRPr lang="en-US" sz="2400" dirty="0"/>
          </a:p>
        </p:txBody>
      </p:sp>
      <p:sp>
        <p:nvSpPr>
          <p:cNvPr id="3" name="Content Placeholder 2"/>
          <p:cNvSpPr>
            <a:spLocks noGrp="1"/>
          </p:cNvSpPr>
          <p:nvPr>
            <p:ph idx="1"/>
          </p:nvPr>
        </p:nvSpPr>
        <p:spPr>
          <a:xfrm>
            <a:off x="152400" y="1447800"/>
            <a:ext cx="8458200" cy="4953000"/>
          </a:xfrm>
        </p:spPr>
        <p:txBody>
          <a:bodyPr/>
          <a:lstStyle/>
          <a:p>
            <a:r>
              <a:rPr lang="en-US" sz="2800" dirty="0" smtClean="0"/>
              <a:t>In re Bigio, 381 F.3d 1320 (Fed</a:t>
            </a:r>
            <a:r>
              <a:rPr lang="en-US" sz="2800" dirty="0"/>
              <a:t>. Cir. </a:t>
            </a:r>
            <a:r>
              <a:rPr lang="en-US" sz="2800" dirty="0" smtClean="0"/>
              <a:t>2004)</a:t>
            </a:r>
          </a:p>
          <a:p>
            <a:endParaRPr lang="en-US" sz="2400" dirty="0" smtClean="0"/>
          </a:p>
          <a:p>
            <a:r>
              <a:rPr lang="en-US" sz="2400" dirty="0" smtClean="0"/>
              <a:t>The claim was directed to a “</a:t>
            </a:r>
            <a:r>
              <a:rPr lang="en-US" sz="2400" dirty="0"/>
              <a:t>hair brush</a:t>
            </a:r>
            <a:r>
              <a:rPr lang="en-US" sz="2400" dirty="0" smtClean="0"/>
              <a:t>.”</a:t>
            </a:r>
          </a:p>
          <a:p>
            <a:r>
              <a:rPr lang="en-US" sz="2400" dirty="0" smtClean="0"/>
              <a:t>The references were toothbrushes</a:t>
            </a:r>
            <a:r>
              <a:rPr lang="en-US" sz="2400" dirty="0"/>
              <a:t>, which together meet all of the limitations of the claims.</a:t>
            </a:r>
          </a:p>
          <a:p>
            <a:r>
              <a:rPr lang="en-US" sz="2400" dirty="0"/>
              <a:t>The appellant argued that the phrase “hair brush” is limited to brushes that may be used for human hair on the scalp</a:t>
            </a:r>
            <a:r>
              <a:rPr lang="en-US" sz="2400" dirty="0" smtClean="0"/>
              <a:t>.</a:t>
            </a:r>
          </a:p>
        </p:txBody>
      </p:sp>
      <p:sp>
        <p:nvSpPr>
          <p:cNvPr id="5" name="Slide Number Placeholder 4"/>
          <p:cNvSpPr>
            <a:spLocks noGrp="1"/>
          </p:cNvSpPr>
          <p:nvPr>
            <p:ph type="sldNum" sz="quarter" idx="12"/>
          </p:nvPr>
        </p:nvSpPr>
        <p:spPr/>
        <p:txBody>
          <a:bodyPr/>
          <a:lstStyle/>
          <a:p>
            <a:fld id="{57E34971-4FE8-493F-9D35-C35379E6AA30}" type="slidenum">
              <a:rPr lang="en-US" smtClean="0">
                <a:solidFill>
                  <a:srgbClr val="D4D2D0">
                    <a:lumMod val="25000"/>
                  </a:srgbClr>
                </a:solidFill>
              </a:rPr>
              <a:pPr/>
              <a:t>17</a:t>
            </a:fld>
            <a:endParaRPr lang="en-US" dirty="0">
              <a:solidFill>
                <a:srgbClr val="D4D2D0">
                  <a:lumMod val="25000"/>
                </a:srgbClr>
              </a:solidFill>
            </a:endParaRPr>
          </a:p>
        </p:txBody>
      </p:sp>
    </p:spTree>
    <p:extLst>
      <p:ext uri="{BB962C8B-B14F-4D97-AF65-F5344CB8AC3E}">
        <p14:creationId xmlns:p14="http://schemas.microsoft.com/office/powerpoint/2010/main" val="39180293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403" y="457200"/>
            <a:ext cx="8915400" cy="685800"/>
          </a:xfrm>
        </p:spPr>
        <p:txBody>
          <a:bodyPr/>
          <a:lstStyle/>
          <a:p>
            <a:r>
              <a:rPr lang="en-US" sz="2400" dirty="0" smtClean="0"/>
              <a:t>Example 2 (In </a:t>
            </a:r>
            <a:r>
              <a:rPr lang="en-US" sz="2400" dirty="0"/>
              <a:t>re Bigio) </a:t>
            </a:r>
            <a:r>
              <a:rPr lang="en-US" sz="2400" dirty="0" smtClean="0"/>
              <a:t>(continued)</a:t>
            </a:r>
            <a:endParaRPr lang="en-US" sz="2400" dirty="0"/>
          </a:p>
        </p:txBody>
      </p:sp>
      <p:sp>
        <p:nvSpPr>
          <p:cNvPr id="3" name="Content Placeholder 2"/>
          <p:cNvSpPr>
            <a:spLocks noGrp="1"/>
          </p:cNvSpPr>
          <p:nvPr>
            <p:ph idx="1"/>
          </p:nvPr>
        </p:nvSpPr>
        <p:spPr>
          <a:xfrm>
            <a:off x="152400" y="1447800"/>
            <a:ext cx="8458200" cy="4953000"/>
          </a:xfrm>
        </p:spPr>
        <p:txBody>
          <a:bodyPr/>
          <a:lstStyle/>
          <a:p>
            <a:r>
              <a:rPr lang="en-US" sz="2800" dirty="0" smtClean="0"/>
              <a:t>In re Bigio, 381 F.3d 1320 (Fed</a:t>
            </a:r>
            <a:r>
              <a:rPr lang="en-US" sz="2800" dirty="0"/>
              <a:t>. Cir. </a:t>
            </a:r>
            <a:r>
              <a:rPr lang="en-US" sz="2800" dirty="0" smtClean="0"/>
              <a:t>2004)</a:t>
            </a:r>
          </a:p>
          <a:p>
            <a:endParaRPr lang="en-US" sz="2400" dirty="0" smtClean="0"/>
          </a:p>
          <a:p>
            <a:r>
              <a:rPr lang="en-US" sz="2400" dirty="0" smtClean="0"/>
              <a:t>The </a:t>
            </a:r>
            <a:r>
              <a:rPr lang="en-US" sz="2400" dirty="0"/>
              <a:t>Federal Circuit held that the phrase “hair brush” is not limited to scalp hair, but may also include other facial hair.  </a:t>
            </a:r>
            <a:endParaRPr lang="en-US" sz="2400" dirty="0" smtClean="0"/>
          </a:p>
          <a:p>
            <a:endParaRPr lang="en-US" sz="2400" dirty="0" smtClean="0"/>
          </a:p>
          <a:p>
            <a:r>
              <a:rPr lang="en-US" sz="2400" dirty="0" smtClean="0"/>
              <a:t>The Federal Circuit stated that the USPTO should not limit broad terms in a claim based upon passages from the specification absent an express disclaimer of the broader definition of the term.</a:t>
            </a:r>
            <a:endParaRPr lang="en-US" sz="2400" dirty="0"/>
          </a:p>
        </p:txBody>
      </p:sp>
      <p:sp>
        <p:nvSpPr>
          <p:cNvPr id="5" name="Slide Number Placeholder 4"/>
          <p:cNvSpPr>
            <a:spLocks noGrp="1"/>
          </p:cNvSpPr>
          <p:nvPr>
            <p:ph type="sldNum" sz="quarter" idx="12"/>
          </p:nvPr>
        </p:nvSpPr>
        <p:spPr/>
        <p:txBody>
          <a:bodyPr/>
          <a:lstStyle/>
          <a:p>
            <a:fld id="{57E34971-4FE8-493F-9D35-C35379E6AA30}" type="slidenum">
              <a:rPr lang="en-US" smtClean="0">
                <a:solidFill>
                  <a:srgbClr val="D4D2D0">
                    <a:lumMod val="25000"/>
                  </a:srgbClr>
                </a:solidFill>
              </a:rPr>
              <a:pPr/>
              <a:t>18</a:t>
            </a:fld>
            <a:endParaRPr lang="en-US" dirty="0">
              <a:solidFill>
                <a:srgbClr val="D4D2D0">
                  <a:lumMod val="25000"/>
                </a:srgbClr>
              </a:solidFill>
            </a:endParaRPr>
          </a:p>
        </p:txBody>
      </p:sp>
    </p:spTree>
    <p:extLst>
      <p:ext uri="{BB962C8B-B14F-4D97-AF65-F5344CB8AC3E}">
        <p14:creationId xmlns:p14="http://schemas.microsoft.com/office/powerpoint/2010/main" val="14560147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403" y="457200"/>
            <a:ext cx="8915400" cy="685800"/>
          </a:xfrm>
        </p:spPr>
        <p:txBody>
          <a:bodyPr/>
          <a:lstStyle/>
          <a:p>
            <a:r>
              <a:rPr lang="en-US" sz="2400" dirty="0" smtClean="0"/>
              <a:t>Example 3 (In re </a:t>
            </a:r>
            <a:r>
              <a:rPr lang="en-US" sz="2400" dirty="0"/>
              <a:t>Skvorecz</a:t>
            </a:r>
            <a:r>
              <a:rPr lang="en-US" sz="2400" dirty="0" smtClean="0"/>
              <a:t>)</a:t>
            </a:r>
            <a:endParaRPr lang="en-US" sz="2400" dirty="0"/>
          </a:p>
        </p:txBody>
      </p:sp>
      <p:sp>
        <p:nvSpPr>
          <p:cNvPr id="3" name="Content Placeholder 2"/>
          <p:cNvSpPr>
            <a:spLocks noGrp="1"/>
          </p:cNvSpPr>
          <p:nvPr>
            <p:ph idx="1"/>
          </p:nvPr>
        </p:nvSpPr>
        <p:spPr>
          <a:xfrm>
            <a:off x="152400" y="1447800"/>
            <a:ext cx="8458200" cy="4953000"/>
          </a:xfrm>
        </p:spPr>
        <p:txBody>
          <a:bodyPr/>
          <a:lstStyle/>
          <a:p>
            <a:r>
              <a:rPr lang="en-US" sz="2800" dirty="0" smtClean="0"/>
              <a:t>In re </a:t>
            </a:r>
            <a:r>
              <a:rPr lang="en-US" sz="2800" dirty="0"/>
              <a:t>Skvorecz</a:t>
            </a:r>
            <a:r>
              <a:rPr lang="en-US" sz="2800" dirty="0" smtClean="0"/>
              <a:t>, 580 F.3d </a:t>
            </a:r>
            <a:r>
              <a:rPr lang="en-US" sz="2800" dirty="0"/>
              <a:t>1262 (Fed. Cir. 2009</a:t>
            </a:r>
            <a:r>
              <a:rPr lang="en-US" sz="2800" dirty="0" smtClean="0"/>
              <a:t>)</a:t>
            </a:r>
          </a:p>
          <a:p>
            <a:endParaRPr lang="en-US" sz="2400" dirty="0" smtClean="0"/>
          </a:p>
          <a:p>
            <a:r>
              <a:rPr lang="en-US" sz="2400" dirty="0" smtClean="0"/>
              <a:t>The claim was directed to chafing </a:t>
            </a:r>
            <a:r>
              <a:rPr lang="en-US" sz="2400" dirty="0"/>
              <a:t>tray, </a:t>
            </a:r>
            <a:r>
              <a:rPr lang="en-US" sz="2400" dirty="0" smtClean="0"/>
              <a:t>having a wire </a:t>
            </a:r>
            <a:r>
              <a:rPr lang="en-US" sz="2400" dirty="0"/>
              <a:t>chafing stand with “at least two wire legs,” </a:t>
            </a:r>
            <a:r>
              <a:rPr lang="en-US" sz="2400" dirty="0" smtClean="0"/>
              <a:t>including “</a:t>
            </a:r>
            <a:r>
              <a:rPr lang="en-US" sz="2400" dirty="0"/>
              <a:t>a plurality of offsets located either in said upright sections of said wire legs or in said first rim for laterally displacing each wire leg . . . . </a:t>
            </a:r>
            <a:r>
              <a:rPr lang="en-US" sz="2400" dirty="0" smtClean="0"/>
              <a:t>.”</a:t>
            </a:r>
          </a:p>
          <a:p>
            <a:r>
              <a:rPr lang="en-US" sz="2400" dirty="0" smtClean="0"/>
              <a:t>The reference had two </a:t>
            </a:r>
            <a:r>
              <a:rPr lang="en-US" sz="2400" dirty="0"/>
              <a:t>wire legs </a:t>
            </a:r>
            <a:r>
              <a:rPr lang="en-US" sz="2400" dirty="0" smtClean="0"/>
              <a:t>with one wire leg including a </a:t>
            </a:r>
            <a:r>
              <a:rPr lang="en-US" sz="2400" dirty="0"/>
              <a:t>pair of </a:t>
            </a:r>
            <a:r>
              <a:rPr lang="en-US" sz="2400" dirty="0" smtClean="0"/>
              <a:t>offsets.</a:t>
            </a:r>
          </a:p>
          <a:p>
            <a:pPr lvl="1"/>
            <a:r>
              <a:rPr lang="en-US" sz="2400" dirty="0" smtClean="0"/>
              <a:t>The </a:t>
            </a:r>
            <a:r>
              <a:rPr lang="en-US" sz="2400" dirty="0"/>
              <a:t>Board stated that </a:t>
            </a:r>
            <a:r>
              <a:rPr lang="en-US" sz="2400" dirty="0" smtClean="0"/>
              <a:t>the </a:t>
            </a:r>
            <a:r>
              <a:rPr lang="en-US" sz="2400" dirty="0"/>
              <a:t>term “comprising” allowed </a:t>
            </a:r>
            <a:r>
              <a:rPr lang="en-US" sz="2400" dirty="0" smtClean="0"/>
              <a:t>for the second </a:t>
            </a:r>
            <a:r>
              <a:rPr lang="en-US" sz="2400" dirty="0"/>
              <a:t>wire leg not having an </a:t>
            </a:r>
            <a:r>
              <a:rPr lang="en-US" sz="2400" dirty="0" smtClean="0"/>
              <a:t>offset.</a:t>
            </a:r>
            <a:endParaRPr lang="en-US" sz="2400" dirty="0"/>
          </a:p>
        </p:txBody>
      </p:sp>
      <p:sp>
        <p:nvSpPr>
          <p:cNvPr id="5" name="Slide Number Placeholder 4"/>
          <p:cNvSpPr>
            <a:spLocks noGrp="1"/>
          </p:cNvSpPr>
          <p:nvPr>
            <p:ph type="sldNum" sz="quarter" idx="12"/>
          </p:nvPr>
        </p:nvSpPr>
        <p:spPr/>
        <p:txBody>
          <a:bodyPr/>
          <a:lstStyle/>
          <a:p>
            <a:fld id="{57E34971-4FE8-493F-9D35-C35379E6AA30}" type="slidenum">
              <a:rPr lang="en-US" smtClean="0">
                <a:solidFill>
                  <a:srgbClr val="D4D2D0">
                    <a:lumMod val="25000"/>
                  </a:srgbClr>
                </a:solidFill>
              </a:rPr>
              <a:pPr/>
              <a:t>19</a:t>
            </a:fld>
            <a:endParaRPr lang="en-US" dirty="0">
              <a:solidFill>
                <a:srgbClr val="D4D2D0">
                  <a:lumMod val="25000"/>
                </a:srgbClr>
              </a:solidFill>
            </a:endParaRPr>
          </a:p>
        </p:txBody>
      </p:sp>
    </p:spTree>
    <p:extLst>
      <p:ext uri="{BB962C8B-B14F-4D97-AF65-F5344CB8AC3E}">
        <p14:creationId xmlns:p14="http://schemas.microsoft.com/office/powerpoint/2010/main" val="33334484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054"/>
          <p:cNvSpPr>
            <a:spLocks noGrp="1" noChangeArrowheads="1"/>
          </p:cNvSpPr>
          <p:nvPr>
            <p:ph type="sldNum" sz="quarter" idx="12"/>
          </p:nvPr>
        </p:nvSpPr>
        <p:spPr/>
        <p:txBody>
          <a:bodyPr/>
          <a:lstStyle/>
          <a:p>
            <a:pPr>
              <a:defRPr/>
            </a:pPr>
            <a:fld id="{F36444ED-B8CD-4BBA-A243-31E16A17005E}" type="slidenum">
              <a:rPr lang="en-US"/>
              <a:pPr>
                <a:defRPr/>
              </a:pPr>
              <a:t>2</a:t>
            </a:fld>
            <a:endParaRPr lang="en-US" dirty="0"/>
          </a:p>
        </p:txBody>
      </p:sp>
      <p:sp>
        <p:nvSpPr>
          <p:cNvPr id="5" name="Slide Number Placeholder 5"/>
          <p:cNvSpPr txBox="1">
            <a:spLocks noGrp="1"/>
          </p:cNvSpPr>
          <p:nvPr/>
        </p:nvSpPr>
        <p:spPr bwMode="auto">
          <a:xfrm>
            <a:off x="7086600" y="6324600"/>
            <a:ext cx="1905000" cy="457200"/>
          </a:xfrm>
          <a:prstGeom prst="rect">
            <a:avLst/>
          </a:prstGeom>
          <a:noFill/>
          <a:ln>
            <a:miter lim="800000"/>
            <a:headEnd/>
            <a:tailEnd/>
          </a:ln>
        </p:spPr>
        <p:txBody>
          <a:bodyPr bIns="9144" anchor="b"/>
          <a:lstStyle/>
          <a:p>
            <a:pPr algn="r" fontAlgn="base">
              <a:spcBef>
                <a:spcPct val="0"/>
              </a:spcBef>
              <a:spcAft>
                <a:spcPct val="0"/>
              </a:spcAft>
              <a:defRPr/>
            </a:pPr>
            <a:endParaRPr lang="en-US" sz="1200" dirty="0">
              <a:solidFill>
                <a:srgbClr val="273C56"/>
              </a:solidFill>
            </a:endParaRPr>
          </a:p>
        </p:txBody>
      </p:sp>
      <p:sp>
        <p:nvSpPr>
          <p:cNvPr id="15364" name="Rectangle 5"/>
          <p:cNvSpPr>
            <a:spLocks noChangeArrowheads="1"/>
          </p:cNvSpPr>
          <p:nvPr/>
        </p:nvSpPr>
        <p:spPr bwMode="auto">
          <a:xfrm>
            <a:off x="228600" y="2133600"/>
            <a:ext cx="8610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fontAlgn="base">
              <a:spcBef>
                <a:spcPct val="20000"/>
              </a:spcBef>
              <a:spcAft>
                <a:spcPct val="0"/>
              </a:spcAft>
            </a:pPr>
            <a:endParaRPr lang="en-US" sz="2000" dirty="0">
              <a:solidFill>
                <a:srgbClr val="000000"/>
              </a:solidFill>
            </a:endParaRPr>
          </a:p>
          <a:p>
            <a:pPr marL="342900" indent="-342900" fontAlgn="base">
              <a:spcBef>
                <a:spcPct val="20000"/>
              </a:spcBef>
              <a:spcAft>
                <a:spcPct val="0"/>
              </a:spcAft>
              <a:buFontTx/>
              <a:buChar char="•"/>
            </a:pPr>
            <a:endParaRPr lang="en-US" sz="2000" dirty="0">
              <a:solidFill>
                <a:srgbClr val="000000"/>
              </a:solidFill>
            </a:endParaRPr>
          </a:p>
        </p:txBody>
      </p:sp>
      <p:sp>
        <p:nvSpPr>
          <p:cNvPr id="7" name="Rectangle 4"/>
          <p:cNvSpPr txBox="1">
            <a:spLocks noChangeArrowheads="1"/>
          </p:cNvSpPr>
          <p:nvPr/>
        </p:nvSpPr>
        <p:spPr>
          <a:xfrm>
            <a:off x="69768" y="1368631"/>
            <a:ext cx="8991600" cy="5029200"/>
          </a:xfrm>
          <a:prstGeom prst="rect">
            <a:avLst/>
          </a:prstGeom>
          <a:noFill/>
        </p:spPr>
        <p:txBody>
          <a:bodyPr/>
          <a:lstStyle>
            <a:lvl1pPr eaLnBrk="0" hangingPunct="0">
              <a:defRPr b="1" i="1">
                <a:solidFill>
                  <a:srgbClr val="FF0000"/>
                </a:solidFill>
                <a:latin typeface="Arial" charset="0"/>
              </a:defRPr>
            </a:lvl1pPr>
            <a:lvl2pPr marL="742950" indent="-285750" eaLnBrk="0" hangingPunct="0">
              <a:defRPr b="1" i="1">
                <a:solidFill>
                  <a:srgbClr val="FF0000"/>
                </a:solidFill>
                <a:latin typeface="Arial" charset="0"/>
              </a:defRPr>
            </a:lvl2pPr>
            <a:lvl3pPr marL="1143000" indent="-228600" eaLnBrk="0" hangingPunct="0">
              <a:defRPr b="1" i="1">
                <a:solidFill>
                  <a:srgbClr val="FF0000"/>
                </a:solidFill>
                <a:latin typeface="Arial" charset="0"/>
              </a:defRPr>
            </a:lvl3pPr>
            <a:lvl4pPr marL="1600200" indent="-228600" eaLnBrk="0" hangingPunct="0">
              <a:defRPr b="1" i="1">
                <a:solidFill>
                  <a:srgbClr val="FF0000"/>
                </a:solidFill>
                <a:latin typeface="Arial" charset="0"/>
              </a:defRPr>
            </a:lvl4pPr>
            <a:lvl5pPr marL="2057400" indent="-228600" eaLnBrk="0" hangingPunct="0">
              <a:defRPr b="1" i="1">
                <a:solidFill>
                  <a:srgbClr val="FF0000"/>
                </a:solidFill>
                <a:latin typeface="Arial" charset="0"/>
              </a:defRPr>
            </a:lvl5pPr>
            <a:lvl6pPr marL="2514600" indent="-228600" eaLnBrk="0" fontAlgn="base" hangingPunct="0">
              <a:spcBef>
                <a:spcPct val="0"/>
              </a:spcBef>
              <a:spcAft>
                <a:spcPct val="0"/>
              </a:spcAft>
              <a:defRPr b="1" i="1">
                <a:solidFill>
                  <a:srgbClr val="FF0000"/>
                </a:solidFill>
                <a:latin typeface="Arial" charset="0"/>
              </a:defRPr>
            </a:lvl6pPr>
            <a:lvl7pPr marL="2971800" indent="-228600" eaLnBrk="0" fontAlgn="base" hangingPunct="0">
              <a:spcBef>
                <a:spcPct val="0"/>
              </a:spcBef>
              <a:spcAft>
                <a:spcPct val="0"/>
              </a:spcAft>
              <a:defRPr b="1" i="1">
                <a:solidFill>
                  <a:srgbClr val="FF0000"/>
                </a:solidFill>
                <a:latin typeface="Arial" charset="0"/>
              </a:defRPr>
            </a:lvl7pPr>
            <a:lvl8pPr marL="3429000" indent="-228600" eaLnBrk="0" fontAlgn="base" hangingPunct="0">
              <a:spcBef>
                <a:spcPct val="0"/>
              </a:spcBef>
              <a:spcAft>
                <a:spcPct val="0"/>
              </a:spcAft>
              <a:defRPr b="1" i="1">
                <a:solidFill>
                  <a:srgbClr val="FF0000"/>
                </a:solidFill>
                <a:latin typeface="Arial" charset="0"/>
              </a:defRPr>
            </a:lvl8pPr>
            <a:lvl9pPr marL="3886200" indent="-228600" eaLnBrk="0" fontAlgn="base" hangingPunct="0">
              <a:spcBef>
                <a:spcPct val="0"/>
              </a:spcBef>
              <a:spcAft>
                <a:spcPct val="0"/>
              </a:spcAft>
              <a:defRPr b="1" i="1">
                <a:solidFill>
                  <a:srgbClr val="FF0000"/>
                </a:solidFill>
                <a:latin typeface="Arial" charset="0"/>
              </a:defRPr>
            </a:lvl9pPr>
          </a:lstStyle>
          <a:p>
            <a:pPr marL="457200" lvl="1" indent="-457200" eaLnBrk="1" fontAlgn="base" hangingPunct="1">
              <a:spcBef>
                <a:spcPct val="20000"/>
              </a:spcBef>
              <a:spcAft>
                <a:spcPts val="600"/>
              </a:spcAft>
              <a:buFont typeface="Arial" pitchFamily="34" charset="0"/>
              <a:buChar char="•"/>
            </a:pPr>
            <a:r>
              <a:rPr lang="en-US" sz="2400" b="0" i="0" dirty="0">
                <a:solidFill>
                  <a:schemeClr val="bg1"/>
                </a:solidFill>
                <a:latin typeface="Arial"/>
              </a:rPr>
              <a:t>Ensure </a:t>
            </a:r>
            <a:r>
              <a:rPr lang="en-US" sz="2400" b="0" i="0" dirty="0" smtClean="0">
                <a:solidFill>
                  <a:schemeClr val="bg1"/>
                </a:solidFill>
                <a:latin typeface="Arial"/>
              </a:rPr>
              <a:t>that issued claims </a:t>
            </a:r>
            <a:r>
              <a:rPr lang="en-US" sz="2400" b="0" i="0" dirty="0">
                <a:solidFill>
                  <a:schemeClr val="bg1"/>
                </a:solidFill>
                <a:latin typeface="Arial"/>
              </a:rPr>
              <a:t>have clear </a:t>
            </a:r>
            <a:r>
              <a:rPr lang="en-US" sz="2400" b="0" i="0" dirty="0" smtClean="0">
                <a:solidFill>
                  <a:schemeClr val="bg1"/>
                </a:solidFill>
                <a:latin typeface="Arial"/>
              </a:rPr>
              <a:t>boundaries</a:t>
            </a:r>
          </a:p>
          <a:p>
            <a:pPr marL="857250" lvl="2" indent="-457200" eaLnBrk="1" fontAlgn="base" hangingPunct="1">
              <a:spcBef>
                <a:spcPct val="20000"/>
              </a:spcBef>
              <a:spcAft>
                <a:spcPts val="600"/>
              </a:spcAft>
              <a:buFont typeface="Arial" pitchFamily="34" charset="0"/>
              <a:buChar char="•"/>
            </a:pPr>
            <a:r>
              <a:rPr lang="en-US" sz="2400" b="0" i="0" dirty="0">
                <a:solidFill>
                  <a:schemeClr val="bg1"/>
                </a:solidFill>
                <a:latin typeface="Arial"/>
              </a:rPr>
              <a:t>Provides public notice of the scope of protection</a:t>
            </a:r>
          </a:p>
          <a:p>
            <a:pPr marL="857250" lvl="2" indent="-457200" eaLnBrk="1" fontAlgn="base" hangingPunct="1">
              <a:spcBef>
                <a:spcPct val="20000"/>
              </a:spcBef>
              <a:spcAft>
                <a:spcPts val="600"/>
              </a:spcAft>
              <a:buFont typeface="Arial" pitchFamily="34" charset="0"/>
              <a:buChar char="•"/>
            </a:pPr>
            <a:r>
              <a:rPr lang="en-US" sz="2400" b="0" i="0" dirty="0">
                <a:solidFill>
                  <a:schemeClr val="bg1"/>
                </a:solidFill>
                <a:latin typeface="Arial"/>
              </a:rPr>
              <a:t>Reduces risk of infringement and encourages </a:t>
            </a:r>
            <a:r>
              <a:rPr lang="en-US" sz="2400" b="0" i="0" dirty="0" smtClean="0">
                <a:solidFill>
                  <a:schemeClr val="bg1"/>
                </a:solidFill>
                <a:latin typeface="Arial"/>
              </a:rPr>
              <a:t>innovation</a:t>
            </a:r>
            <a:endParaRPr lang="en-US" sz="2400" b="0" i="0" dirty="0">
              <a:solidFill>
                <a:schemeClr val="bg1"/>
              </a:solidFill>
              <a:latin typeface="Arial"/>
            </a:endParaRPr>
          </a:p>
          <a:p>
            <a:pPr marL="457200" lvl="1" indent="-457200" eaLnBrk="1" fontAlgn="base" hangingPunct="1">
              <a:spcBef>
                <a:spcPct val="20000"/>
              </a:spcBef>
              <a:spcAft>
                <a:spcPts val="600"/>
              </a:spcAft>
              <a:buFont typeface="Arial" pitchFamily="34" charset="0"/>
              <a:buChar char="•"/>
            </a:pPr>
            <a:r>
              <a:rPr lang="en-US" sz="2400" b="0" i="0" dirty="0" smtClean="0">
                <a:solidFill>
                  <a:prstClr val="black"/>
                </a:solidFill>
                <a:latin typeface="Arial"/>
              </a:rPr>
              <a:t>Ensure claim scope is properly established during prosecution by construing the claim under the broadest reasonable interpretation (BRI) using the plain meaning of terms, when appropriate</a:t>
            </a:r>
          </a:p>
          <a:p>
            <a:pPr marL="857250" lvl="2" indent="-457200" eaLnBrk="1" fontAlgn="base" hangingPunct="1">
              <a:spcBef>
                <a:spcPct val="20000"/>
              </a:spcBef>
              <a:spcAft>
                <a:spcPts val="600"/>
              </a:spcAft>
              <a:buFont typeface="Arial" pitchFamily="34" charset="0"/>
              <a:buChar char="•"/>
            </a:pPr>
            <a:r>
              <a:rPr lang="en-US" sz="2400" b="0" i="0" dirty="0" smtClean="0">
                <a:solidFill>
                  <a:prstClr val="black"/>
                </a:solidFill>
                <a:latin typeface="Arial"/>
              </a:rPr>
              <a:t>Using </a:t>
            </a:r>
            <a:r>
              <a:rPr lang="en-US" sz="2400" b="0" i="0" dirty="0">
                <a:solidFill>
                  <a:prstClr val="black"/>
                </a:solidFill>
                <a:latin typeface="Arial"/>
              </a:rPr>
              <a:t>the BRI reduces the possibility that issued claims will be interpreted more broadly </a:t>
            </a:r>
            <a:r>
              <a:rPr lang="en-US" sz="2400" b="0" i="0" dirty="0" smtClean="0">
                <a:solidFill>
                  <a:prstClr val="black"/>
                </a:solidFill>
                <a:latin typeface="Arial"/>
              </a:rPr>
              <a:t>than </a:t>
            </a:r>
            <a:r>
              <a:rPr lang="en-US" sz="2400" b="0" i="0" dirty="0">
                <a:solidFill>
                  <a:prstClr val="black"/>
                </a:solidFill>
                <a:latin typeface="Arial"/>
              </a:rPr>
              <a:t>justified</a:t>
            </a:r>
          </a:p>
          <a:p>
            <a:pPr marL="457200" lvl="1" indent="-457200" eaLnBrk="1" fontAlgn="base" hangingPunct="1">
              <a:spcBef>
                <a:spcPct val="20000"/>
              </a:spcBef>
              <a:spcAft>
                <a:spcPts val="600"/>
              </a:spcAft>
              <a:buFont typeface="Arial" pitchFamily="34" charset="0"/>
              <a:buChar char="•"/>
            </a:pPr>
            <a:r>
              <a:rPr lang="en-US" sz="2400" b="0" i="0" dirty="0" smtClean="0">
                <a:solidFill>
                  <a:prstClr val="black"/>
                </a:solidFill>
                <a:latin typeface="Arial"/>
              </a:rPr>
              <a:t>Make </a:t>
            </a:r>
            <a:r>
              <a:rPr lang="en-US" sz="2400" b="0" i="0" dirty="0">
                <a:solidFill>
                  <a:prstClr val="black"/>
                </a:solidFill>
                <a:latin typeface="Arial"/>
              </a:rPr>
              <a:t>the record clear </a:t>
            </a:r>
            <a:r>
              <a:rPr lang="en-US" sz="2400" b="0" i="0" dirty="0" smtClean="0">
                <a:solidFill>
                  <a:prstClr val="black"/>
                </a:solidFill>
                <a:latin typeface="Arial"/>
              </a:rPr>
              <a:t>during prosecution by </a:t>
            </a:r>
            <a:r>
              <a:rPr lang="en-US" sz="2400" b="0" i="0" dirty="0">
                <a:solidFill>
                  <a:prstClr val="black"/>
                </a:solidFill>
                <a:latin typeface="Arial"/>
              </a:rPr>
              <a:t>explaining the claim interpretation, as </a:t>
            </a:r>
            <a:r>
              <a:rPr lang="en-US" sz="2400" b="0" i="0" dirty="0" smtClean="0">
                <a:solidFill>
                  <a:prstClr val="black"/>
                </a:solidFill>
                <a:latin typeface="Arial"/>
              </a:rPr>
              <a:t>necessary</a:t>
            </a:r>
            <a:endParaRPr lang="en-US" sz="2400" b="0" i="0" dirty="0">
              <a:solidFill>
                <a:prstClr val="black"/>
              </a:solidFill>
              <a:latin typeface="Arial"/>
            </a:endParaRPr>
          </a:p>
        </p:txBody>
      </p:sp>
      <p:sp>
        <p:nvSpPr>
          <p:cNvPr id="9" name="Rectangle 4"/>
          <p:cNvSpPr txBox="1">
            <a:spLocks noChangeArrowheads="1"/>
          </p:cNvSpPr>
          <p:nvPr/>
        </p:nvSpPr>
        <p:spPr>
          <a:xfrm>
            <a:off x="235529" y="423333"/>
            <a:ext cx="6781800" cy="838200"/>
          </a:xfrm>
          <a:prstGeom prst="rect">
            <a:avLst/>
          </a:prstGeom>
          <a:noFill/>
        </p:spPr>
        <p:txBody>
          <a:bodyPr/>
          <a:lstStyle>
            <a:lvl1pPr eaLnBrk="0" hangingPunct="0">
              <a:defRPr b="1" i="1">
                <a:solidFill>
                  <a:srgbClr val="FF0000"/>
                </a:solidFill>
                <a:latin typeface="Arial" charset="0"/>
              </a:defRPr>
            </a:lvl1pPr>
            <a:lvl2pPr marL="742950" indent="-285750" eaLnBrk="0" hangingPunct="0">
              <a:defRPr b="1" i="1">
                <a:solidFill>
                  <a:srgbClr val="FF0000"/>
                </a:solidFill>
                <a:latin typeface="Arial" charset="0"/>
              </a:defRPr>
            </a:lvl2pPr>
            <a:lvl3pPr marL="1143000" indent="-228600" eaLnBrk="0" hangingPunct="0">
              <a:defRPr b="1" i="1">
                <a:solidFill>
                  <a:srgbClr val="FF0000"/>
                </a:solidFill>
                <a:latin typeface="Arial" charset="0"/>
              </a:defRPr>
            </a:lvl3pPr>
            <a:lvl4pPr marL="1600200" indent="-228600" eaLnBrk="0" hangingPunct="0">
              <a:defRPr b="1" i="1">
                <a:solidFill>
                  <a:srgbClr val="FF0000"/>
                </a:solidFill>
                <a:latin typeface="Arial" charset="0"/>
              </a:defRPr>
            </a:lvl4pPr>
            <a:lvl5pPr marL="2057400" indent="-228600" eaLnBrk="0" hangingPunct="0">
              <a:defRPr b="1" i="1">
                <a:solidFill>
                  <a:srgbClr val="FF0000"/>
                </a:solidFill>
                <a:latin typeface="Arial" charset="0"/>
              </a:defRPr>
            </a:lvl5pPr>
            <a:lvl6pPr marL="2514600" indent="-228600" eaLnBrk="0" fontAlgn="base" hangingPunct="0">
              <a:spcBef>
                <a:spcPct val="0"/>
              </a:spcBef>
              <a:spcAft>
                <a:spcPct val="0"/>
              </a:spcAft>
              <a:defRPr b="1" i="1">
                <a:solidFill>
                  <a:srgbClr val="FF0000"/>
                </a:solidFill>
                <a:latin typeface="Arial" charset="0"/>
              </a:defRPr>
            </a:lvl6pPr>
            <a:lvl7pPr marL="2971800" indent="-228600" eaLnBrk="0" fontAlgn="base" hangingPunct="0">
              <a:spcBef>
                <a:spcPct val="0"/>
              </a:spcBef>
              <a:spcAft>
                <a:spcPct val="0"/>
              </a:spcAft>
              <a:defRPr b="1" i="1">
                <a:solidFill>
                  <a:srgbClr val="FF0000"/>
                </a:solidFill>
                <a:latin typeface="Arial" charset="0"/>
              </a:defRPr>
            </a:lvl7pPr>
            <a:lvl8pPr marL="3429000" indent="-228600" eaLnBrk="0" fontAlgn="base" hangingPunct="0">
              <a:spcBef>
                <a:spcPct val="0"/>
              </a:spcBef>
              <a:spcAft>
                <a:spcPct val="0"/>
              </a:spcAft>
              <a:defRPr b="1" i="1">
                <a:solidFill>
                  <a:srgbClr val="FF0000"/>
                </a:solidFill>
                <a:latin typeface="Arial" charset="0"/>
              </a:defRPr>
            </a:lvl8pPr>
            <a:lvl9pPr marL="3886200" indent="-228600" eaLnBrk="0" fontAlgn="base" hangingPunct="0">
              <a:spcBef>
                <a:spcPct val="0"/>
              </a:spcBef>
              <a:spcAft>
                <a:spcPct val="0"/>
              </a:spcAft>
              <a:defRPr b="1" i="1">
                <a:solidFill>
                  <a:srgbClr val="FF0000"/>
                </a:solidFill>
                <a:latin typeface="Arial" charset="0"/>
              </a:defRPr>
            </a:lvl9pPr>
          </a:lstStyle>
          <a:p>
            <a:pPr eaLnBrk="1" fontAlgn="base" hangingPunct="1">
              <a:spcBef>
                <a:spcPct val="0"/>
              </a:spcBef>
              <a:spcAft>
                <a:spcPct val="0"/>
              </a:spcAft>
            </a:pPr>
            <a:r>
              <a:rPr lang="en-US" sz="3600" dirty="0" smtClean="0">
                <a:solidFill>
                  <a:srgbClr val="FFFFFF"/>
                </a:solidFill>
                <a:latin typeface="+mn-lt"/>
              </a:rPr>
              <a:t>Goals</a:t>
            </a:r>
            <a:endParaRPr lang="en-US" sz="3600" dirty="0">
              <a:solidFill>
                <a:srgbClr val="FFFFFF"/>
              </a:solidFill>
              <a:latin typeface="+mn-lt"/>
            </a:endParaRPr>
          </a:p>
        </p:txBody>
      </p:sp>
    </p:spTree>
    <p:extLst>
      <p:ext uri="{BB962C8B-B14F-4D97-AF65-F5344CB8AC3E}">
        <p14:creationId xmlns:p14="http://schemas.microsoft.com/office/powerpoint/2010/main" val="1983066155"/>
      </p:ext>
    </p:extLst>
  </p:cSld>
  <p:clrMapOvr>
    <a:masterClrMapping/>
  </p:clrMapOvr>
  <p:transition>
    <p:rand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403" y="457200"/>
            <a:ext cx="8915400" cy="685800"/>
          </a:xfrm>
        </p:spPr>
        <p:txBody>
          <a:bodyPr/>
          <a:lstStyle/>
          <a:p>
            <a:r>
              <a:rPr lang="en-US" sz="2400" dirty="0" smtClean="0"/>
              <a:t>Example 3 (In re </a:t>
            </a:r>
            <a:r>
              <a:rPr lang="en-US" sz="2400" dirty="0"/>
              <a:t>Skvorecz</a:t>
            </a:r>
            <a:r>
              <a:rPr lang="en-US" sz="2400" dirty="0" smtClean="0"/>
              <a:t>) (continued)</a:t>
            </a:r>
            <a:endParaRPr lang="en-US" sz="2400" dirty="0"/>
          </a:p>
        </p:txBody>
      </p:sp>
      <p:sp>
        <p:nvSpPr>
          <p:cNvPr id="3" name="Content Placeholder 2"/>
          <p:cNvSpPr>
            <a:spLocks noGrp="1"/>
          </p:cNvSpPr>
          <p:nvPr>
            <p:ph idx="1"/>
          </p:nvPr>
        </p:nvSpPr>
        <p:spPr>
          <a:xfrm>
            <a:off x="152400" y="1447800"/>
            <a:ext cx="8458200" cy="4953000"/>
          </a:xfrm>
        </p:spPr>
        <p:txBody>
          <a:bodyPr/>
          <a:lstStyle/>
          <a:p>
            <a:r>
              <a:rPr lang="en-US" sz="2800" dirty="0" smtClean="0"/>
              <a:t>In re </a:t>
            </a:r>
            <a:r>
              <a:rPr lang="en-US" sz="2800" dirty="0"/>
              <a:t>Skvorecz</a:t>
            </a:r>
            <a:r>
              <a:rPr lang="en-US" sz="2800" dirty="0" smtClean="0"/>
              <a:t>, 580 F.3d </a:t>
            </a:r>
            <a:r>
              <a:rPr lang="en-US" sz="2800" dirty="0"/>
              <a:t>1262 (Fed. Cir. 2009</a:t>
            </a:r>
            <a:r>
              <a:rPr lang="en-US" sz="2800" dirty="0" smtClean="0"/>
              <a:t>)</a:t>
            </a:r>
          </a:p>
          <a:p>
            <a:endParaRPr lang="en-US" sz="2400" dirty="0" smtClean="0"/>
          </a:p>
          <a:p>
            <a:r>
              <a:rPr lang="en-US" sz="2400" dirty="0"/>
              <a:t>The appellant argued </a:t>
            </a:r>
            <a:r>
              <a:rPr lang="en-US" sz="2400" dirty="0" smtClean="0"/>
              <a:t>that </a:t>
            </a:r>
            <a:r>
              <a:rPr lang="en-US" sz="2400" dirty="0"/>
              <a:t>the phrase “said wire legs” (plural) and “each wire leg” required that each wire </a:t>
            </a:r>
            <a:r>
              <a:rPr lang="en-US" sz="2400" dirty="0" smtClean="0"/>
              <a:t>leg have </a:t>
            </a:r>
            <a:r>
              <a:rPr lang="en-US" sz="2400" dirty="0"/>
              <a:t>an offset. </a:t>
            </a:r>
            <a:endParaRPr lang="en-US" sz="2400" dirty="0" smtClean="0"/>
          </a:p>
          <a:p>
            <a:endParaRPr lang="en-US" sz="2400" dirty="0" smtClean="0"/>
          </a:p>
          <a:p>
            <a:r>
              <a:rPr lang="en-US" sz="2400" dirty="0" smtClean="0"/>
              <a:t>The </a:t>
            </a:r>
            <a:r>
              <a:rPr lang="en-US" sz="2400" dirty="0"/>
              <a:t>Federal Circuit stated </a:t>
            </a:r>
            <a:r>
              <a:rPr lang="en-US" sz="2400" dirty="0" smtClean="0"/>
              <a:t>that the </a:t>
            </a:r>
            <a:r>
              <a:rPr lang="en-US" sz="2400" dirty="0"/>
              <a:t>USPTO </a:t>
            </a:r>
            <a:r>
              <a:rPr lang="en-US" sz="2400" dirty="0" smtClean="0"/>
              <a:t>may not disregard </a:t>
            </a:r>
            <a:r>
              <a:rPr lang="en-US" sz="2400" dirty="0"/>
              <a:t>the requirement that each wire leg of the reference have an offset to anticipate the claim.</a:t>
            </a:r>
          </a:p>
        </p:txBody>
      </p:sp>
      <p:sp>
        <p:nvSpPr>
          <p:cNvPr id="5" name="Slide Number Placeholder 4"/>
          <p:cNvSpPr>
            <a:spLocks noGrp="1"/>
          </p:cNvSpPr>
          <p:nvPr>
            <p:ph type="sldNum" sz="quarter" idx="12"/>
          </p:nvPr>
        </p:nvSpPr>
        <p:spPr/>
        <p:txBody>
          <a:bodyPr/>
          <a:lstStyle/>
          <a:p>
            <a:fld id="{57E34971-4FE8-493F-9D35-C35379E6AA30}" type="slidenum">
              <a:rPr lang="en-US" smtClean="0">
                <a:solidFill>
                  <a:srgbClr val="D4D2D0">
                    <a:lumMod val="25000"/>
                  </a:srgbClr>
                </a:solidFill>
              </a:rPr>
              <a:pPr/>
              <a:t>20</a:t>
            </a:fld>
            <a:endParaRPr lang="en-US" dirty="0">
              <a:solidFill>
                <a:srgbClr val="D4D2D0">
                  <a:lumMod val="25000"/>
                </a:srgbClr>
              </a:solidFill>
            </a:endParaRPr>
          </a:p>
        </p:txBody>
      </p:sp>
    </p:spTree>
    <p:extLst>
      <p:ext uri="{BB962C8B-B14F-4D97-AF65-F5344CB8AC3E}">
        <p14:creationId xmlns:p14="http://schemas.microsoft.com/office/powerpoint/2010/main" val="17662876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685800"/>
          </a:xfrm>
        </p:spPr>
        <p:txBody>
          <a:bodyPr/>
          <a:lstStyle/>
          <a:p>
            <a:r>
              <a:rPr lang="en-US" sz="2400" dirty="0" smtClean="0"/>
              <a:t>How Proper Claim Interpretation leads to Clarity</a:t>
            </a:r>
            <a:endParaRPr lang="en-US" sz="2400" dirty="0"/>
          </a:p>
        </p:txBody>
      </p:sp>
      <p:sp>
        <p:nvSpPr>
          <p:cNvPr id="3" name="Content Placeholder 2"/>
          <p:cNvSpPr>
            <a:spLocks noGrp="1"/>
          </p:cNvSpPr>
          <p:nvPr>
            <p:ph idx="1"/>
          </p:nvPr>
        </p:nvSpPr>
        <p:spPr>
          <a:xfrm>
            <a:off x="152400" y="1447800"/>
            <a:ext cx="8458200" cy="4953000"/>
          </a:xfrm>
        </p:spPr>
        <p:txBody>
          <a:bodyPr/>
          <a:lstStyle/>
          <a:p>
            <a:r>
              <a:rPr lang="en-US" sz="2800" dirty="0" smtClean="0"/>
              <a:t>A detailed </a:t>
            </a:r>
            <a:r>
              <a:rPr lang="en-US" sz="2800" dirty="0"/>
              <a:t>and </a:t>
            </a:r>
            <a:r>
              <a:rPr lang="en-US" sz="2800" dirty="0" smtClean="0"/>
              <a:t>informative claim interpretation that is clearly set forth in the record will </a:t>
            </a:r>
            <a:r>
              <a:rPr lang="en-US" sz="2800" dirty="0"/>
              <a:t>benefit the </a:t>
            </a:r>
            <a:r>
              <a:rPr lang="en-US" sz="2800" dirty="0" smtClean="0"/>
              <a:t>applicant and the public </a:t>
            </a:r>
            <a:r>
              <a:rPr lang="en-US" sz="2800" dirty="0"/>
              <a:t>by</a:t>
            </a:r>
            <a:r>
              <a:rPr lang="en-US" sz="2800" dirty="0" smtClean="0"/>
              <a:t>:</a:t>
            </a:r>
          </a:p>
          <a:p>
            <a:endParaRPr lang="en-US" sz="1200" dirty="0"/>
          </a:p>
          <a:p>
            <a:pPr lvl="1"/>
            <a:r>
              <a:rPr lang="en-US" sz="2000" dirty="0">
                <a:solidFill>
                  <a:schemeClr val="bg1"/>
                </a:solidFill>
              </a:rPr>
              <a:t>reducing guesswork in responding to the </a:t>
            </a:r>
            <a:r>
              <a:rPr lang="en-US" sz="2000" dirty="0" smtClean="0">
                <a:solidFill>
                  <a:schemeClr val="bg1"/>
                </a:solidFill>
              </a:rPr>
              <a:t>Office action;</a:t>
            </a:r>
          </a:p>
          <a:p>
            <a:pPr lvl="1"/>
            <a:endParaRPr lang="en-US" sz="1100" dirty="0">
              <a:solidFill>
                <a:schemeClr val="bg1"/>
              </a:solidFill>
            </a:endParaRPr>
          </a:p>
          <a:p>
            <a:pPr lvl="1"/>
            <a:r>
              <a:rPr lang="en-US" sz="2000" dirty="0">
                <a:solidFill>
                  <a:schemeClr val="bg1"/>
                </a:solidFill>
              </a:rPr>
              <a:t>c</a:t>
            </a:r>
            <a:r>
              <a:rPr lang="en-US" sz="2000" dirty="0" smtClean="0">
                <a:solidFill>
                  <a:schemeClr val="bg1"/>
                </a:solidFill>
              </a:rPr>
              <a:t>learly setting </a:t>
            </a:r>
            <a:r>
              <a:rPr lang="en-US" sz="2000" dirty="0">
                <a:solidFill>
                  <a:schemeClr val="bg1"/>
                </a:solidFill>
              </a:rPr>
              <a:t>forth the protection afforded the applicant; </a:t>
            </a:r>
            <a:endParaRPr lang="en-US" sz="2000" dirty="0" smtClean="0">
              <a:solidFill>
                <a:schemeClr val="bg1"/>
              </a:solidFill>
            </a:endParaRPr>
          </a:p>
          <a:p>
            <a:pPr marL="457200" lvl="1" indent="0">
              <a:buNone/>
            </a:pPr>
            <a:endParaRPr lang="en-US" sz="1100" dirty="0">
              <a:solidFill>
                <a:schemeClr val="bg1"/>
              </a:solidFill>
            </a:endParaRPr>
          </a:p>
          <a:p>
            <a:pPr lvl="1"/>
            <a:r>
              <a:rPr lang="en-US" sz="2000" dirty="0">
                <a:solidFill>
                  <a:schemeClr val="bg1"/>
                </a:solidFill>
              </a:rPr>
              <a:t>providing a clear file history that would prevent or reduce unnecessary litigation, interferences, reissues, </a:t>
            </a:r>
            <a:r>
              <a:rPr lang="en-US" sz="2000" i="1" dirty="0">
                <a:solidFill>
                  <a:schemeClr val="bg1"/>
                </a:solidFill>
              </a:rPr>
              <a:t>ex parte</a:t>
            </a:r>
            <a:r>
              <a:rPr lang="en-US" sz="2000" dirty="0">
                <a:solidFill>
                  <a:schemeClr val="bg1"/>
                </a:solidFill>
              </a:rPr>
              <a:t> reexaminations, </a:t>
            </a:r>
            <a:r>
              <a:rPr lang="en-US" sz="2000" i="1" dirty="0">
                <a:solidFill>
                  <a:schemeClr val="bg1"/>
                </a:solidFill>
              </a:rPr>
              <a:t>inter partes reviews, supplemental </a:t>
            </a:r>
            <a:r>
              <a:rPr lang="en-US" sz="2000" i="1" dirty="0" smtClean="0">
                <a:solidFill>
                  <a:schemeClr val="bg1"/>
                </a:solidFill>
              </a:rPr>
              <a:t>examinations, and post-grant proceedings; </a:t>
            </a:r>
            <a:r>
              <a:rPr lang="en-US" sz="2000" dirty="0" smtClean="0">
                <a:solidFill>
                  <a:schemeClr val="bg1"/>
                </a:solidFill>
              </a:rPr>
              <a:t>and</a:t>
            </a:r>
          </a:p>
          <a:p>
            <a:pPr lvl="1"/>
            <a:endParaRPr lang="en-US" sz="1100" i="1" dirty="0" smtClean="0">
              <a:solidFill>
                <a:schemeClr val="bg1"/>
              </a:solidFill>
            </a:endParaRPr>
          </a:p>
          <a:p>
            <a:pPr lvl="1"/>
            <a:r>
              <a:rPr lang="en-US" sz="2000" dirty="0">
                <a:solidFill>
                  <a:schemeClr val="bg1"/>
                </a:solidFill>
                <a:cs typeface="Times New Roman" pitchFamily="18" charset="0"/>
              </a:rPr>
              <a:t>p</a:t>
            </a:r>
            <a:r>
              <a:rPr lang="en-US" sz="2000" dirty="0" smtClean="0">
                <a:solidFill>
                  <a:schemeClr val="bg1"/>
                </a:solidFill>
                <a:cs typeface="Times New Roman" pitchFamily="18" charset="0"/>
              </a:rPr>
              <a:t>roviding public notice as to how the claim was interpreted during examination.</a:t>
            </a:r>
          </a:p>
          <a:p>
            <a:pPr marL="457200" lvl="1" indent="0">
              <a:buNone/>
            </a:pPr>
            <a:endParaRPr lang="en-US" sz="2400" dirty="0"/>
          </a:p>
        </p:txBody>
      </p:sp>
      <p:sp>
        <p:nvSpPr>
          <p:cNvPr id="5" name="Slide Number Placeholder 4"/>
          <p:cNvSpPr>
            <a:spLocks noGrp="1"/>
          </p:cNvSpPr>
          <p:nvPr>
            <p:ph type="sldNum" sz="quarter" idx="12"/>
          </p:nvPr>
        </p:nvSpPr>
        <p:spPr/>
        <p:txBody>
          <a:bodyPr/>
          <a:lstStyle/>
          <a:p>
            <a:fld id="{57E34971-4FE8-493F-9D35-C35379E6AA30}" type="slidenum">
              <a:rPr lang="en-US" smtClean="0">
                <a:solidFill>
                  <a:srgbClr val="D4D2D0">
                    <a:lumMod val="25000"/>
                  </a:srgbClr>
                </a:solidFill>
              </a:rPr>
              <a:pPr/>
              <a:t>21</a:t>
            </a:fld>
            <a:endParaRPr lang="en-US" dirty="0">
              <a:solidFill>
                <a:srgbClr val="D4D2D0">
                  <a:lumMod val="25000"/>
                </a:srgbClr>
              </a:solidFill>
            </a:endParaRPr>
          </a:p>
        </p:txBody>
      </p:sp>
    </p:spTree>
    <p:extLst>
      <p:ext uri="{BB962C8B-B14F-4D97-AF65-F5344CB8AC3E}">
        <p14:creationId xmlns:p14="http://schemas.microsoft.com/office/powerpoint/2010/main" val="13758844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054"/>
          <p:cNvSpPr>
            <a:spLocks noGrp="1" noChangeArrowheads="1"/>
          </p:cNvSpPr>
          <p:nvPr>
            <p:ph type="sldNum" sz="quarter" idx="12"/>
          </p:nvPr>
        </p:nvSpPr>
        <p:spPr/>
        <p:txBody>
          <a:bodyPr/>
          <a:lstStyle/>
          <a:p>
            <a:pPr>
              <a:defRPr/>
            </a:pPr>
            <a:fld id="{F36444ED-B8CD-4BBA-A243-31E16A17005E}" type="slidenum">
              <a:rPr lang="en-US">
                <a:solidFill>
                  <a:srgbClr val="D4D2D0">
                    <a:lumMod val="25000"/>
                  </a:srgbClr>
                </a:solidFill>
              </a:rPr>
              <a:pPr>
                <a:defRPr/>
              </a:pPr>
              <a:t>22</a:t>
            </a:fld>
            <a:endParaRPr lang="en-US" dirty="0">
              <a:solidFill>
                <a:srgbClr val="D4D2D0">
                  <a:lumMod val="25000"/>
                </a:srgbClr>
              </a:solidFill>
            </a:endParaRPr>
          </a:p>
        </p:txBody>
      </p:sp>
      <p:sp>
        <p:nvSpPr>
          <p:cNvPr id="5" name="Slide Number Placeholder 5"/>
          <p:cNvSpPr txBox="1">
            <a:spLocks noGrp="1"/>
          </p:cNvSpPr>
          <p:nvPr/>
        </p:nvSpPr>
        <p:spPr bwMode="auto">
          <a:xfrm>
            <a:off x="7086600" y="6324600"/>
            <a:ext cx="1905000" cy="457200"/>
          </a:xfrm>
          <a:prstGeom prst="rect">
            <a:avLst/>
          </a:prstGeom>
          <a:noFill/>
          <a:ln>
            <a:miter lim="800000"/>
            <a:headEnd/>
            <a:tailEnd/>
          </a:ln>
        </p:spPr>
        <p:txBody>
          <a:bodyPr bIns="9144" anchor="b"/>
          <a:lstStyle/>
          <a:p>
            <a:pPr algn="r" fontAlgn="base">
              <a:spcBef>
                <a:spcPct val="0"/>
              </a:spcBef>
              <a:spcAft>
                <a:spcPct val="0"/>
              </a:spcAft>
              <a:defRPr/>
            </a:pPr>
            <a:endParaRPr lang="en-US" sz="1200" dirty="0">
              <a:solidFill>
                <a:srgbClr val="273C56"/>
              </a:solidFill>
            </a:endParaRPr>
          </a:p>
        </p:txBody>
      </p:sp>
      <p:sp>
        <p:nvSpPr>
          <p:cNvPr id="15364" name="Rectangle 5"/>
          <p:cNvSpPr>
            <a:spLocks noChangeArrowheads="1"/>
          </p:cNvSpPr>
          <p:nvPr/>
        </p:nvSpPr>
        <p:spPr bwMode="auto">
          <a:xfrm>
            <a:off x="228600" y="2133600"/>
            <a:ext cx="8610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fontAlgn="base">
              <a:spcBef>
                <a:spcPct val="20000"/>
              </a:spcBef>
              <a:spcAft>
                <a:spcPct val="0"/>
              </a:spcAft>
            </a:pPr>
            <a:endParaRPr lang="en-US" sz="2000" dirty="0">
              <a:solidFill>
                <a:srgbClr val="000000"/>
              </a:solidFill>
            </a:endParaRPr>
          </a:p>
          <a:p>
            <a:pPr marL="342900" indent="-342900" fontAlgn="base">
              <a:spcBef>
                <a:spcPct val="20000"/>
              </a:spcBef>
              <a:spcAft>
                <a:spcPct val="0"/>
              </a:spcAft>
              <a:buFontTx/>
              <a:buChar char="•"/>
            </a:pPr>
            <a:endParaRPr lang="en-US" sz="2000" dirty="0">
              <a:solidFill>
                <a:srgbClr val="000000"/>
              </a:solidFill>
            </a:endParaRPr>
          </a:p>
        </p:txBody>
      </p:sp>
      <p:sp>
        <p:nvSpPr>
          <p:cNvPr id="7" name="Rectangle 4"/>
          <p:cNvSpPr txBox="1">
            <a:spLocks noChangeArrowheads="1"/>
          </p:cNvSpPr>
          <p:nvPr/>
        </p:nvSpPr>
        <p:spPr>
          <a:xfrm>
            <a:off x="152400" y="1371600"/>
            <a:ext cx="8480961" cy="4800600"/>
          </a:xfrm>
          <a:prstGeom prst="rect">
            <a:avLst/>
          </a:prstGeom>
          <a:noFill/>
        </p:spPr>
        <p:txBody>
          <a:bodyPr/>
          <a:lstStyle>
            <a:lvl1pPr eaLnBrk="0" hangingPunct="0">
              <a:defRPr b="1" i="1">
                <a:solidFill>
                  <a:srgbClr val="FF0000"/>
                </a:solidFill>
                <a:latin typeface="Arial" charset="0"/>
              </a:defRPr>
            </a:lvl1pPr>
            <a:lvl2pPr marL="742950" indent="-285750" eaLnBrk="0" hangingPunct="0">
              <a:defRPr b="1" i="1">
                <a:solidFill>
                  <a:srgbClr val="FF0000"/>
                </a:solidFill>
                <a:latin typeface="Arial" charset="0"/>
              </a:defRPr>
            </a:lvl2pPr>
            <a:lvl3pPr marL="1143000" indent="-228600" eaLnBrk="0" hangingPunct="0">
              <a:defRPr b="1" i="1">
                <a:solidFill>
                  <a:srgbClr val="FF0000"/>
                </a:solidFill>
                <a:latin typeface="Arial" charset="0"/>
              </a:defRPr>
            </a:lvl3pPr>
            <a:lvl4pPr marL="1600200" indent="-228600" eaLnBrk="0" hangingPunct="0">
              <a:defRPr b="1" i="1">
                <a:solidFill>
                  <a:srgbClr val="FF0000"/>
                </a:solidFill>
                <a:latin typeface="Arial" charset="0"/>
              </a:defRPr>
            </a:lvl4pPr>
            <a:lvl5pPr marL="2057400" indent="-228600" eaLnBrk="0" hangingPunct="0">
              <a:defRPr b="1" i="1">
                <a:solidFill>
                  <a:srgbClr val="FF0000"/>
                </a:solidFill>
                <a:latin typeface="Arial" charset="0"/>
              </a:defRPr>
            </a:lvl5pPr>
            <a:lvl6pPr marL="2514600" indent="-228600" eaLnBrk="0" fontAlgn="base" hangingPunct="0">
              <a:spcBef>
                <a:spcPct val="0"/>
              </a:spcBef>
              <a:spcAft>
                <a:spcPct val="0"/>
              </a:spcAft>
              <a:defRPr b="1" i="1">
                <a:solidFill>
                  <a:srgbClr val="FF0000"/>
                </a:solidFill>
                <a:latin typeface="Arial" charset="0"/>
              </a:defRPr>
            </a:lvl6pPr>
            <a:lvl7pPr marL="2971800" indent="-228600" eaLnBrk="0" fontAlgn="base" hangingPunct="0">
              <a:spcBef>
                <a:spcPct val="0"/>
              </a:spcBef>
              <a:spcAft>
                <a:spcPct val="0"/>
              </a:spcAft>
              <a:defRPr b="1" i="1">
                <a:solidFill>
                  <a:srgbClr val="FF0000"/>
                </a:solidFill>
                <a:latin typeface="Arial" charset="0"/>
              </a:defRPr>
            </a:lvl7pPr>
            <a:lvl8pPr marL="3429000" indent="-228600" eaLnBrk="0" fontAlgn="base" hangingPunct="0">
              <a:spcBef>
                <a:spcPct val="0"/>
              </a:spcBef>
              <a:spcAft>
                <a:spcPct val="0"/>
              </a:spcAft>
              <a:defRPr b="1" i="1">
                <a:solidFill>
                  <a:srgbClr val="FF0000"/>
                </a:solidFill>
                <a:latin typeface="Arial" charset="0"/>
              </a:defRPr>
            </a:lvl8pPr>
            <a:lvl9pPr marL="3886200" indent="-228600" eaLnBrk="0" fontAlgn="base" hangingPunct="0">
              <a:spcBef>
                <a:spcPct val="0"/>
              </a:spcBef>
              <a:spcAft>
                <a:spcPct val="0"/>
              </a:spcAft>
              <a:defRPr b="1" i="1">
                <a:solidFill>
                  <a:srgbClr val="FF0000"/>
                </a:solidFill>
                <a:latin typeface="Arial" charset="0"/>
              </a:defRPr>
            </a:lvl9pPr>
          </a:lstStyle>
          <a:p>
            <a:pPr marL="285750" lvl="1" eaLnBrk="1" fontAlgn="base" hangingPunct="1">
              <a:spcBef>
                <a:spcPct val="20000"/>
              </a:spcBef>
              <a:spcAft>
                <a:spcPts val="600"/>
              </a:spcAft>
              <a:buFont typeface="Arial" pitchFamily="34" charset="0"/>
              <a:buChar char="•"/>
            </a:pPr>
            <a:r>
              <a:rPr lang="en-US" sz="2400" b="0" i="0" dirty="0" smtClean="0">
                <a:solidFill>
                  <a:prstClr val="black"/>
                </a:solidFill>
                <a:latin typeface="Arial"/>
              </a:rPr>
              <a:t>Claim interpretation requires utilizing BRI</a:t>
            </a:r>
          </a:p>
          <a:p>
            <a:pPr marL="685800" lvl="2" eaLnBrk="1" fontAlgn="base" hangingPunct="1">
              <a:spcBef>
                <a:spcPct val="20000"/>
              </a:spcBef>
              <a:spcAft>
                <a:spcPts val="600"/>
              </a:spcAft>
              <a:buFont typeface="Arial" pitchFamily="34" charset="0"/>
              <a:buChar char="•"/>
            </a:pPr>
            <a:r>
              <a:rPr lang="en-US" sz="2400" b="0" i="0" dirty="0" smtClean="0">
                <a:solidFill>
                  <a:prstClr val="black"/>
                </a:solidFill>
                <a:latin typeface="Arial"/>
              </a:rPr>
              <a:t>BRI in context of plain meaning means limitations from specification not imported into claim</a:t>
            </a:r>
          </a:p>
          <a:p>
            <a:pPr marL="1143000" lvl="3" indent="-457200" eaLnBrk="1" fontAlgn="base" hangingPunct="1">
              <a:spcBef>
                <a:spcPct val="20000"/>
              </a:spcBef>
              <a:spcAft>
                <a:spcPts val="600"/>
              </a:spcAft>
              <a:buFont typeface="Arial" pitchFamily="34" charset="0"/>
              <a:buChar char="•"/>
            </a:pPr>
            <a:r>
              <a:rPr lang="en-US" sz="2400" b="0" i="0" dirty="0" smtClean="0">
                <a:solidFill>
                  <a:prstClr val="black"/>
                </a:solidFill>
              </a:rPr>
              <a:t>Claim </a:t>
            </a:r>
            <a:r>
              <a:rPr lang="en-US" sz="2400" b="0" i="0" dirty="0">
                <a:solidFill>
                  <a:prstClr val="black"/>
                </a:solidFill>
              </a:rPr>
              <a:t>terms </a:t>
            </a:r>
            <a:r>
              <a:rPr lang="en-US" sz="2400" b="0" i="0" dirty="0" smtClean="0">
                <a:solidFill>
                  <a:prstClr val="black"/>
                </a:solidFill>
              </a:rPr>
              <a:t>are given their </a:t>
            </a:r>
            <a:r>
              <a:rPr lang="en-US" sz="2400" b="0" i="0" dirty="0">
                <a:solidFill>
                  <a:prstClr val="black"/>
                </a:solidFill>
              </a:rPr>
              <a:t>plain meaning, the ordinary and customary </a:t>
            </a:r>
            <a:r>
              <a:rPr lang="en-US" sz="2400" b="0" i="0" dirty="0" smtClean="0">
                <a:solidFill>
                  <a:prstClr val="black"/>
                </a:solidFill>
              </a:rPr>
              <a:t>usage of the </a:t>
            </a:r>
            <a:r>
              <a:rPr lang="en-US" sz="2400" b="0" i="0" dirty="0">
                <a:solidFill>
                  <a:prstClr val="black"/>
                </a:solidFill>
              </a:rPr>
              <a:t>term by those of ordinary skill in the </a:t>
            </a:r>
            <a:r>
              <a:rPr lang="en-US" sz="2400" b="0" i="0" dirty="0" smtClean="0">
                <a:solidFill>
                  <a:prstClr val="black"/>
                </a:solidFill>
              </a:rPr>
              <a:t>art, unless there is a special </a:t>
            </a:r>
            <a:r>
              <a:rPr lang="en-US" sz="2400" b="0" i="0" dirty="0">
                <a:solidFill>
                  <a:prstClr val="black"/>
                </a:solidFill>
              </a:rPr>
              <a:t>definition (lexicography </a:t>
            </a:r>
            <a:r>
              <a:rPr lang="en-US" sz="2400" b="0" i="0" dirty="0" smtClean="0">
                <a:solidFill>
                  <a:prstClr val="black"/>
                </a:solidFill>
              </a:rPr>
              <a:t>or disavowal)</a:t>
            </a:r>
          </a:p>
          <a:p>
            <a:pPr marL="400050" lvl="1" indent="-342900" eaLnBrk="1" fontAlgn="base" hangingPunct="1">
              <a:spcBef>
                <a:spcPct val="20000"/>
              </a:spcBef>
              <a:spcAft>
                <a:spcPts val="1200"/>
              </a:spcAft>
              <a:buFont typeface="Arial" pitchFamily="34" charset="0"/>
              <a:buChar char="•"/>
            </a:pPr>
            <a:r>
              <a:rPr lang="en-US" sz="2400" b="0" i="0" dirty="0" smtClean="0">
                <a:solidFill>
                  <a:prstClr val="black"/>
                </a:solidFill>
                <a:latin typeface="Arial"/>
              </a:rPr>
              <a:t>Informative claim interpretation increases the clarity of the Office Action and benefits the Applicant, Public and the Examiner </a:t>
            </a:r>
          </a:p>
        </p:txBody>
      </p:sp>
      <p:sp>
        <p:nvSpPr>
          <p:cNvPr id="9" name="Rectangle 4"/>
          <p:cNvSpPr txBox="1">
            <a:spLocks noChangeArrowheads="1"/>
          </p:cNvSpPr>
          <p:nvPr/>
        </p:nvSpPr>
        <p:spPr>
          <a:xfrm>
            <a:off x="533400" y="423333"/>
            <a:ext cx="6781800" cy="838200"/>
          </a:xfrm>
          <a:prstGeom prst="rect">
            <a:avLst/>
          </a:prstGeom>
          <a:noFill/>
        </p:spPr>
        <p:txBody>
          <a:bodyPr/>
          <a:lstStyle>
            <a:lvl1pPr eaLnBrk="0" hangingPunct="0">
              <a:defRPr b="1" i="1">
                <a:solidFill>
                  <a:srgbClr val="FF0000"/>
                </a:solidFill>
                <a:latin typeface="Arial" charset="0"/>
              </a:defRPr>
            </a:lvl1pPr>
            <a:lvl2pPr marL="742950" indent="-285750" eaLnBrk="0" hangingPunct="0">
              <a:defRPr b="1" i="1">
                <a:solidFill>
                  <a:srgbClr val="FF0000"/>
                </a:solidFill>
                <a:latin typeface="Arial" charset="0"/>
              </a:defRPr>
            </a:lvl2pPr>
            <a:lvl3pPr marL="1143000" indent="-228600" eaLnBrk="0" hangingPunct="0">
              <a:defRPr b="1" i="1">
                <a:solidFill>
                  <a:srgbClr val="FF0000"/>
                </a:solidFill>
                <a:latin typeface="Arial" charset="0"/>
              </a:defRPr>
            </a:lvl3pPr>
            <a:lvl4pPr marL="1600200" indent="-228600" eaLnBrk="0" hangingPunct="0">
              <a:defRPr b="1" i="1">
                <a:solidFill>
                  <a:srgbClr val="FF0000"/>
                </a:solidFill>
                <a:latin typeface="Arial" charset="0"/>
              </a:defRPr>
            </a:lvl4pPr>
            <a:lvl5pPr marL="2057400" indent="-228600" eaLnBrk="0" hangingPunct="0">
              <a:defRPr b="1" i="1">
                <a:solidFill>
                  <a:srgbClr val="FF0000"/>
                </a:solidFill>
                <a:latin typeface="Arial" charset="0"/>
              </a:defRPr>
            </a:lvl5pPr>
            <a:lvl6pPr marL="2514600" indent="-228600" eaLnBrk="0" fontAlgn="base" hangingPunct="0">
              <a:spcBef>
                <a:spcPct val="0"/>
              </a:spcBef>
              <a:spcAft>
                <a:spcPct val="0"/>
              </a:spcAft>
              <a:defRPr b="1" i="1">
                <a:solidFill>
                  <a:srgbClr val="FF0000"/>
                </a:solidFill>
                <a:latin typeface="Arial" charset="0"/>
              </a:defRPr>
            </a:lvl6pPr>
            <a:lvl7pPr marL="2971800" indent="-228600" eaLnBrk="0" fontAlgn="base" hangingPunct="0">
              <a:spcBef>
                <a:spcPct val="0"/>
              </a:spcBef>
              <a:spcAft>
                <a:spcPct val="0"/>
              </a:spcAft>
              <a:defRPr b="1" i="1">
                <a:solidFill>
                  <a:srgbClr val="FF0000"/>
                </a:solidFill>
                <a:latin typeface="Arial" charset="0"/>
              </a:defRPr>
            </a:lvl7pPr>
            <a:lvl8pPr marL="3429000" indent="-228600" eaLnBrk="0" fontAlgn="base" hangingPunct="0">
              <a:spcBef>
                <a:spcPct val="0"/>
              </a:spcBef>
              <a:spcAft>
                <a:spcPct val="0"/>
              </a:spcAft>
              <a:defRPr b="1" i="1">
                <a:solidFill>
                  <a:srgbClr val="FF0000"/>
                </a:solidFill>
                <a:latin typeface="Arial" charset="0"/>
              </a:defRPr>
            </a:lvl8pPr>
            <a:lvl9pPr marL="3886200" indent="-228600" eaLnBrk="0" fontAlgn="base" hangingPunct="0">
              <a:spcBef>
                <a:spcPct val="0"/>
              </a:spcBef>
              <a:spcAft>
                <a:spcPct val="0"/>
              </a:spcAft>
              <a:defRPr b="1" i="1">
                <a:solidFill>
                  <a:srgbClr val="FF0000"/>
                </a:solidFill>
                <a:latin typeface="Arial" charset="0"/>
              </a:defRPr>
            </a:lvl9pPr>
          </a:lstStyle>
          <a:p>
            <a:pPr eaLnBrk="1" fontAlgn="base" hangingPunct="1">
              <a:spcBef>
                <a:spcPct val="0"/>
              </a:spcBef>
              <a:spcAft>
                <a:spcPct val="0"/>
              </a:spcAft>
            </a:pPr>
            <a:r>
              <a:rPr lang="en-US" sz="3600" dirty="0" smtClean="0">
                <a:solidFill>
                  <a:srgbClr val="FFFFFF"/>
                </a:solidFill>
                <a:latin typeface="Arial"/>
              </a:rPr>
              <a:t>Summary</a:t>
            </a:r>
            <a:endParaRPr lang="en-US" sz="3600" dirty="0">
              <a:solidFill>
                <a:srgbClr val="FFFFFF"/>
              </a:solidFill>
              <a:latin typeface="Arial"/>
            </a:endParaRPr>
          </a:p>
        </p:txBody>
      </p:sp>
    </p:spTree>
    <p:extLst>
      <p:ext uri="{BB962C8B-B14F-4D97-AF65-F5344CB8AC3E}">
        <p14:creationId xmlns:p14="http://schemas.microsoft.com/office/powerpoint/2010/main" val="778643516"/>
      </p:ext>
    </p:extLst>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054"/>
          <p:cNvSpPr>
            <a:spLocks noGrp="1" noChangeArrowheads="1"/>
          </p:cNvSpPr>
          <p:nvPr>
            <p:ph type="sldNum" sz="quarter" idx="12"/>
          </p:nvPr>
        </p:nvSpPr>
        <p:spPr/>
        <p:txBody>
          <a:bodyPr/>
          <a:lstStyle/>
          <a:p>
            <a:pPr>
              <a:defRPr/>
            </a:pPr>
            <a:fld id="{F36444ED-B8CD-4BBA-A243-31E16A17005E}" type="slidenum">
              <a:rPr lang="en-US">
                <a:solidFill>
                  <a:srgbClr val="D4D2D0">
                    <a:lumMod val="25000"/>
                  </a:srgbClr>
                </a:solidFill>
              </a:rPr>
              <a:pPr>
                <a:defRPr/>
              </a:pPr>
              <a:t>3</a:t>
            </a:fld>
            <a:endParaRPr lang="en-US" dirty="0">
              <a:solidFill>
                <a:srgbClr val="D4D2D0">
                  <a:lumMod val="25000"/>
                </a:srgbClr>
              </a:solidFill>
            </a:endParaRPr>
          </a:p>
        </p:txBody>
      </p:sp>
      <p:sp>
        <p:nvSpPr>
          <p:cNvPr id="5" name="Slide Number Placeholder 5"/>
          <p:cNvSpPr txBox="1">
            <a:spLocks noGrp="1"/>
          </p:cNvSpPr>
          <p:nvPr/>
        </p:nvSpPr>
        <p:spPr bwMode="auto">
          <a:xfrm>
            <a:off x="7086600" y="6324600"/>
            <a:ext cx="1905000" cy="457200"/>
          </a:xfrm>
          <a:prstGeom prst="rect">
            <a:avLst/>
          </a:prstGeom>
          <a:noFill/>
          <a:ln>
            <a:miter lim="800000"/>
            <a:headEnd/>
            <a:tailEnd/>
          </a:ln>
        </p:spPr>
        <p:txBody>
          <a:bodyPr bIns="9144" anchor="b"/>
          <a:lstStyle/>
          <a:p>
            <a:pPr algn="r" fontAlgn="base">
              <a:spcBef>
                <a:spcPct val="0"/>
              </a:spcBef>
              <a:spcAft>
                <a:spcPct val="0"/>
              </a:spcAft>
              <a:defRPr/>
            </a:pPr>
            <a:endParaRPr lang="en-US" sz="1200" dirty="0">
              <a:solidFill>
                <a:srgbClr val="273C56"/>
              </a:solidFill>
            </a:endParaRPr>
          </a:p>
        </p:txBody>
      </p:sp>
      <p:sp>
        <p:nvSpPr>
          <p:cNvPr id="15364" name="Rectangle 5"/>
          <p:cNvSpPr>
            <a:spLocks noChangeArrowheads="1"/>
          </p:cNvSpPr>
          <p:nvPr/>
        </p:nvSpPr>
        <p:spPr bwMode="auto">
          <a:xfrm>
            <a:off x="228600" y="2133600"/>
            <a:ext cx="8610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fontAlgn="base">
              <a:spcBef>
                <a:spcPct val="20000"/>
              </a:spcBef>
              <a:spcAft>
                <a:spcPct val="0"/>
              </a:spcAft>
            </a:pPr>
            <a:endParaRPr lang="en-US" sz="2000" dirty="0">
              <a:solidFill>
                <a:srgbClr val="000000"/>
              </a:solidFill>
            </a:endParaRPr>
          </a:p>
          <a:p>
            <a:pPr marL="342900" indent="-342900" fontAlgn="base">
              <a:spcBef>
                <a:spcPct val="20000"/>
              </a:spcBef>
              <a:spcAft>
                <a:spcPct val="0"/>
              </a:spcAft>
              <a:buFontTx/>
              <a:buChar char="•"/>
            </a:pPr>
            <a:endParaRPr lang="en-US" sz="2000" dirty="0">
              <a:solidFill>
                <a:srgbClr val="000000"/>
              </a:solidFill>
            </a:endParaRPr>
          </a:p>
        </p:txBody>
      </p:sp>
      <p:sp>
        <p:nvSpPr>
          <p:cNvPr id="7" name="Rectangle 4"/>
          <p:cNvSpPr txBox="1">
            <a:spLocks noChangeArrowheads="1"/>
          </p:cNvSpPr>
          <p:nvPr/>
        </p:nvSpPr>
        <p:spPr>
          <a:xfrm>
            <a:off x="228600" y="1524000"/>
            <a:ext cx="8382000" cy="4800600"/>
          </a:xfrm>
          <a:prstGeom prst="rect">
            <a:avLst/>
          </a:prstGeom>
          <a:noFill/>
        </p:spPr>
        <p:txBody>
          <a:bodyPr/>
          <a:lstStyle>
            <a:lvl1pPr eaLnBrk="0" hangingPunct="0">
              <a:defRPr b="1" i="1">
                <a:solidFill>
                  <a:srgbClr val="FF0000"/>
                </a:solidFill>
                <a:latin typeface="Arial" charset="0"/>
              </a:defRPr>
            </a:lvl1pPr>
            <a:lvl2pPr marL="742950" indent="-285750" eaLnBrk="0" hangingPunct="0">
              <a:defRPr b="1" i="1">
                <a:solidFill>
                  <a:srgbClr val="FF0000"/>
                </a:solidFill>
                <a:latin typeface="Arial" charset="0"/>
              </a:defRPr>
            </a:lvl2pPr>
            <a:lvl3pPr marL="1143000" indent="-228600" eaLnBrk="0" hangingPunct="0">
              <a:defRPr b="1" i="1">
                <a:solidFill>
                  <a:srgbClr val="FF0000"/>
                </a:solidFill>
                <a:latin typeface="Arial" charset="0"/>
              </a:defRPr>
            </a:lvl3pPr>
            <a:lvl4pPr marL="1600200" indent="-228600" eaLnBrk="0" hangingPunct="0">
              <a:defRPr b="1" i="1">
                <a:solidFill>
                  <a:srgbClr val="FF0000"/>
                </a:solidFill>
                <a:latin typeface="Arial" charset="0"/>
              </a:defRPr>
            </a:lvl4pPr>
            <a:lvl5pPr marL="2057400" indent="-228600" eaLnBrk="0" hangingPunct="0">
              <a:defRPr b="1" i="1">
                <a:solidFill>
                  <a:srgbClr val="FF0000"/>
                </a:solidFill>
                <a:latin typeface="Arial" charset="0"/>
              </a:defRPr>
            </a:lvl5pPr>
            <a:lvl6pPr marL="2514600" indent="-228600" eaLnBrk="0" fontAlgn="base" hangingPunct="0">
              <a:spcBef>
                <a:spcPct val="0"/>
              </a:spcBef>
              <a:spcAft>
                <a:spcPct val="0"/>
              </a:spcAft>
              <a:defRPr b="1" i="1">
                <a:solidFill>
                  <a:srgbClr val="FF0000"/>
                </a:solidFill>
                <a:latin typeface="Arial" charset="0"/>
              </a:defRPr>
            </a:lvl6pPr>
            <a:lvl7pPr marL="2971800" indent="-228600" eaLnBrk="0" fontAlgn="base" hangingPunct="0">
              <a:spcBef>
                <a:spcPct val="0"/>
              </a:spcBef>
              <a:spcAft>
                <a:spcPct val="0"/>
              </a:spcAft>
              <a:defRPr b="1" i="1">
                <a:solidFill>
                  <a:srgbClr val="FF0000"/>
                </a:solidFill>
                <a:latin typeface="Arial" charset="0"/>
              </a:defRPr>
            </a:lvl7pPr>
            <a:lvl8pPr marL="3429000" indent="-228600" eaLnBrk="0" fontAlgn="base" hangingPunct="0">
              <a:spcBef>
                <a:spcPct val="0"/>
              </a:spcBef>
              <a:spcAft>
                <a:spcPct val="0"/>
              </a:spcAft>
              <a:defRPr b="1" i="1">
                <a:solidFill>
                  <a:srgbClr val="FF0000"/>
                </a:solidFill>
                <a:latin typeface="Arial" charset="0"/>
              </a:defRPr>
            </a:lvl8pPr>
            <a:lvl9pPr marL="3886200" indent="-228600" eaLnBrk="0" fontAlgn="base" hangingPunct="0">
              <a:spcBef>
                <a:spcPct val="0"/>
              </a:spcBef>
              <a:spcAft>
                <a:spcPct val="0"/>
              </a:spcAft>
              <a:defRPr b="1" i="1">
                <a:solidFill>
                  <a:srgbClr val="FF0000"/>
                </a:solidFill>
                <a:latin typeface="Arial" charset="0"/>
              </a:defRPr>
            </a:lvl9pPr>
          </a:lstStyle>
          <a:p>
            <a:pPr marL="457200" lvl="1" indent="-457200" eaLnBrk="1" fontAlgn="base" hangingPunct="1">
              <a:spcBef>
                <a:spcPct val="20000"/>
              </a:spcBef>
              <a:spcAft>
                <a:spcPts val="600"/>
              </a:spcAft>
              <a:buFont typeface="Arial" pitchFamily="34" charset="0"/>
              <a:buChar char="•"/>
            </a:pPr>
            <a:r>
              <a:rPr lang="en-US" sz="2600" b="0" i="0" dirty="0" smtClean="0">
                <a:solidFill>
                  <a:prstClr val="black"/>
                </a:solidFill>
                <a:latin typeface="Arial"/>
              </a:rPr>
              <a:t>Clarity </a:t>
            </a:r>
            <a:r>
              <a:rPr lang="en-US" sz="2600" b="0" i="0" dirty="0">
                <a:solidFill>
                  <a:prstClr val="black"/>
                </a:solidFill>
                <a:latin typeface="Arial"/>
              </a:rPr>
              <a:t>of </a:t>
            </a:r>
            <a:r>
              <a:rPr lang="en-US" sz="2600" b="0" i="0" dirty="0" smtClean="0">
                <a:solidFill>
                  <a:prstClr val="black"/>
                </a:solidFill>
                <a:latin typeface="Arial"/>
              </a:rPr>
              <a:t>claim terms in granted patents is improved when the interpretation of claim terms is explained in Office actions</a:t>
            </a:r>
          </a:p>
          <a:p>
            <a:pPr marL="857250" lvl="2" indent="-457200" eaLnBrk="1" fontAlgn="base" hangingPunct="1">
              <a:spcBef>
                <a:spcPct val="20000"/>
              </a:spcBef>
              <a:spcAft>
                <a:spcPts val="600"/>
              </a:spcAft>
              <a:buFont typeface="Arial" pitchFamily="34" charset="0"/>
              <a:buChar char="•"/>
            </a:pPr>
            <a:r>
              <a:rPr lang="en-US" sz="2200" b="0" i="0" dirty="0" smtClean="0">
                <a:solidFill>
                  <a:prstClr val="black"/>
                </a:solidFill>
                <a:latin typeface="Arial"/>
              </a:rPr>
              <a:t>Early explanation of the examiner’s interpretation will allow the applicant to clarify the meaning of a term, amend the claim, and/or provide a more effective response to any rejections, thus leading to more efficient prosecution</a:t>
            </a:r>
          </a:p>
          <a:p>
            <a:pPr marL="857250" lvl="2" indent="-457200" eaLnBrk="1" fontAlgn="base" hangingPunct="1">
              <a:spcBef>
                <a:spcPct val="20000"/>
              </a:spcBef>
              <a:spcAft>
                <a:spcPts val="600"/>
              </a:spcAft>
              <a:buFont typeface="Arial" pitchFamily="34" charset="0"/>
              <a:buChar char="•"/>
            </a:pPr>
            <a:r>
              <a:rPr lang="en-US" sz="2200" b="0" i="0" dirty="0" smtClean="0">
                <a:solidFill>
                  <a:prstClr val="black"/>
                </a:solidFill>
                <a:latin typeface="Arial"/>
              </a:rPr>
              <a:t>The prosecution record will provide a map for the public to understand the boundaries of the patent protection</a:t>
            </a:r>
          </a:p>
          <a:p>
            <a:pPr marL="857250" lvl="2" indent="-457200" eaLnBrk="1" fontAlgn="base" hangingPunct="1">
              <a:spcBef>
                <a:spcPct val="20000"/>
              </a:spcBef>
              <a:spcAft>
                <a:spcPts val="600"/>
              </a:spcAft>
              <a:buFont typeface="Arial" pitchFamily="34" charset="0"/>
              <a:buChar char="•"/>
            </a:pPr>
            <a:r>
              <a:rPr lang="en-US" sz="2200" b="0" i="0" dirty="0" smtClean="0">
                <a:solidFill>
                  <a:prstClr val="black"/>
                </a:solidFill>
                <a:latin typeface="Arial"/>
              </a:rPr>
              <a:t>The </a:t>
            </a:r>
            <a:r>
              <a:rPr lang="en-US" sz="2200" b="0" i="0" dirty="0">
                <a:solidFill>
                  <a:prstClr val="black"/>
                </a:solidFill>
                <a:latin typeface="Arial"/>
              </a:rPr>
              <a:t>PTAB and </a:t>
            </a:r>
            <a:r>
              <a:rPr lang="en-US" sz="2200" b="0" i="0" dirty="0" smtClean="0">
                <a:solidFill>
                  <a:prstClr val="black"/>
                </a:solidFill>
                <a:latin typeface="Arial"/>
              </a:rPr>
              <a:t>courts will be informed as to what the examiner and the applicant understood the claims to mean</a:t>
            </a:r>
            <a:endParaRPr lang="en-US" sz="2200" b="0" i="0" dirty="0">
              <a:solidFill>
                <a:prstClr val="black"/>
              </a:solidFill>
              <a:latin typeface="Arial"/>
            </a:endParaRPr>
          </a:p>
        </p:txBody>
      </p:sp>
      <p:sp>
        <p:nvSpPr>
          <p:cNvPr id="9" name="Rectangle 4"/>
          <p:cNvSpPr txBox="1">
            <a:spLocks noChangeArrowheads="1"/>
          </p:cNvSpPr>
          <p:nvPr/>
        </p:nvSpPr>
        <p:spPr>
          <a:xfrm>
            <a:off x="609600" y="423333"/>
            <a:ext cx="7924800" cy="838200"/>
          </a:xfrm>
          <a:prstGeom prst="rect">
            <a:avLst/>
          </a:prstGeom>
          <a:noFill/>
        </p:spPr>
        <p:txBody>
          <a:bodyPr/>
          <a:lstStyle>
            <a:lvl1pPr eaLnBrk="0" hangingPunct="0">
              <a:defRPr b="1" i="1">
                <a:solidFill>
                  <a:srgbClr val="FF0000"/>
                </a:solidFill>
                <a:latin typeface="Arial" charset="0"/>
              </a:defRPr>
            </a:lvl1pPr>
            <a:lvl2pPr marL="742950" indent="-285750" eaLnBrk="0" hangingPunct="0">
              <a:defRPr b="1" i="1">
                <a:solidFill>
                  <a:srgbClr val="FF0000"/>
                </a:solidFill>
                <a:latin typeface="Arial" charset="0"/>
              </a:defRPr>
            </a:lvl2pPr>
            <a:lvl3pPr marL="1143000" indent="-228600" eaLnBrk="0" hangingPunct="0">
              <a:defRPr b="1" i="1">
                <a:solidFill>
                  <a:srgbClr val="FF0000"/>
                </a:solidFill>
                <a:latin typeface="Arial" charset="0"/>
              </a:defRPr>
            </a:lvl3pPr>
            <a:lvl4pPr marL="1600200" indent="-228600" eaLnBrk="0" hangingPunct="0">
              <a:defRPr b="1" i="1">
                <a:solidFill>
                  <a:srgbClr val="FF0000"/>
                </a:solidFill>
                <a:latin typeface="Arial" charset="0"/>
              </a:defRPr>
            </a:lvl4pPr>
            <a:lvl5pPr marL="2057400" indent="-228600" eaLnBrk="0" hangingPunct="0">
              <a:defRPr b="1" i="1">
                <a:solidFill>
                  <a:srgbClr val="FF0000"/>
                </a:solidFill>
                <a:latin typeface="Arial" charset="0"/>
              </a:defRPr>
            </a:lvl5pPr>
            <a:lvl6pPr marL="2514600" indent="-228600" eaLnBrk="0" fontAlgn="base" hangingPunct="0">
              <a:spcBef>
                <a:spcPct val="0"/>
              </a:spcBef>
              <a:spcAft>
                <a:spcPct val="0"/>
              </a:spcAft>
              <a:defRPr b="1" i="1">
                <a:solidFill>
                  <a:srgbClr val="FF0000"/>
                </a:solidFill>
                <a:latin typeface="Arial" charset="0"/>
              </a:defRPr>
            </a:lvl6pPr>
            <a:lvl7pPr marL="2971800" indent="-228600" eaLnBrk="0" fontAlgn="base" hangingPunct="0">
              <a:spcBef>
                <a:spcPct val="0"/>
              </a:spcBef>
              <a:spcAft>
                <a:spcPct val="0"/>
              </a:spcAft>
              <a:defRPr b="1" i="1">
                <a:solidFill>
                  <a:srgbClr val="FF0000"/>
                </a:solidFill>
                <a:latin typeface="Arial" charset="0"/>
              </a:defRPr>
            </a:lvl7pPr>
            <a:lvl8pPr marL="3429000" indent="-228600" eaLnBrk="0" fontAlgn="base" hangingPunct="0">
              <a:spcBef>
                <a:spcPct val="0"/>
              </a:spcBef>
              <a:spcAft>
                <a:spcPct val="0"/>
              </a:spcAft>
              <a:defRPr b="1" i="1">
                <a:solidFill>
                  <a:srgbClr val="FF0000"/>
                </a:solidFill>
                <a:latin typeface="Arial" charset="0"/>
              </a:defRPr>
            </a:lvl8pPr>
            <a:lvl9pPr marL="3886200" indent="-228600" eaLnBrk="0" fontAlgn="base" hangingPunct="0">
              <a:spcBef>
                <a:spcPct val="0"/>
              </a:spcBef>
              <a:spcAft>
                <a:spcPct val="0"/>
              </a:spcAft>
              <a:defRPr b="1" i="1">
                <a:solidFill>
                  <a:srgbClr val="FF0000"/>
                </a:solidFill>
                <a:latin typeface="Arial" charset="0"/>
              </a:defRPr>
            </a:lvl9pPr>
          </a:lstStyle>
          <a:p>
            <a:pPr eaLnBrk="1" fontAlgn="base" hangingPunct="1">
              <a:spcBef>
                <a:spcPct val="0"/>
              </a:spcBef>
              <a:spcAft>
                <a:spcPct val="0"/>
              </a:spcAft>
            </a:pPr>
            <a:r>
              <a:rPr lang="en-US" sz="3600" dirty="0" smtClean="0">
                <a:solidFill>
                  <a:srgbClr val="FFFFFF"/>
                </a:solidFill>
                <a:latin typeface="Arial"/>
              </a:rPr>
              <a:t>Informative Claim Interpretation </a:t>
            </a:r>
            <a:endParaRPr lang="en-US" sz="3600" dirty="0">
              <a:solidFill>
                <a:srgbClr val="FFFFFF"/>
              </a:solidFill>
              <a:latin typeface="Arial"/>
            </a:endParaRPr>
          </a:p>
        </p:txBody>
      </p:sp>
    </p:spTree>
    <p:extLst>
      <p:ext uri="{BB962C8B-B14F-4D97-AF65-F5344CB8AC3E}">
        <p14:creationId xmlns:p14="http://schemas.microsoft.com/office/powerpoint/2010/main" val="2919516221"/>
      </p:ext>
    </p:extLst>
  </p:cSld>
  <p:clrMapOvr>
    <a:masterClrMapping/>
  </p:clrMapOvr>
  <p:transition>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054"/>
          <p:cNvSpPr>
            <a:spLocks noGrp="1" noChangeArrowheads="1"/>
          </p:cNvSpPr>
          <p:nvPr>
            <p:ph type="sldNum" sz="quarter" idx="12"/>
          </p:nvPr>
        </p:nvSpPr>
        <p:spPr/>
        <p:txBody>
          <a:bodyPr/>
          <a:lstStyle/>
          <a:p>
            <a:pPr>
              <a:defRPr/>
            </a:pPr>
            <a:fld id="{F36444ED-B8CD-4BBA-A243-31E16A17005E}" type="slidenum">
              <a:rPr lang="en-US"/>
              <a:pPr>
                <a:defRPr/>
              </a:pPr>
              <a:t>4</a:t>
            </a:fld>
            <a:endParaRPr lang="en-US" dirty="0"/>
          </a:p>
        </p:txBody>
      </p:sp>
      <p:sp>
        <p:nvSpPr>
          <p:cNvPr id="5" name="Slide Number Placeholder 5"/>
          <p:cNvSpPr txBox="1">
            <a:spLocks noGrp="1"/>
          </p:cNvSpPr>
          <p:nvPr/>
        </p:nvSpPr>
        <p:spPr bwMode="auto">
          <a:xfrm>
            <a:off x="7086600" y="6324600"/>
            <a:ext cx="1905000" cy="457200"/>
          </a:xfrm>
          <a:prstGeom prst="rect">
            <a:avLst/>
          </a:prstGeom>
          <a:noFill/>
          <a:ln>
            <a:miter lim="800000"/>
            <a:headEnd/>
            <a:tailEnd/>
          </a:ln>
        </p:spPr>
        <p:txBody>
          <a:bodyPr bIns="9144" anchor="b"/>
          <a:lstStyle/>
          <a:p>
            <a:pPr algn="r" fontAlgn="base">
              <a:spcBef>
                <a:spcPct val="0"/>
              </a:spcBef>
              <a:spcAft>
                <a:spcPct val="0"/>
              </a:spcAft>
              <a:defRPr/>
            </a:pPr>
            <a:endParaRPr lang="en-US" sz="1200" dirty="0">
              <a:solidFill>
                <a:srgbClr val="273C56"/>
              </a:solidFill>
            </a:endParaRPr>
          </a:p>
        </p:txBody>
      </p:sp>
      <p:sp>
        <p:nvSpPr>
          <p:cNvPr id="15364" name="Rectangle 5"/>
          <p:cNvSpPr>
            <a:spLocks noChangeArrowheads="1"/>
          </p:cNvSpPr>
          <p:nvPr/>
        </p:nvSpPr>
        <p:spPr bwMode="auto">
          <a:xfrm>
            <a:off x="228600" y="2133600"/>
            <a:ext cx="8610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fontAlgn="base">
              <a:spcBef>
                <a:spcPct val="20000"/>
              </a:spcBef>
              <a:spcAft>
                <a:spcPct val="0"/>
              </a:spcAft>
            </a:pPr>
            <a:endParaRPr lang="en-US" sz="2000" dirty="0">
              <a:solidFill>
                <a:srgbClr val="000000"/>
              </a:solidFill>
            </a:endParaRPr>
          </a:p>
          <a:p>
            <a:pPr marL="342900" indent="-342900" fontAlgn="base">
              <a:spcBef>
                <a:spcPct val="20000"/>
              </a:spcBef>
              <a:spcAft>
                <a:spcPct val="0"/>
              </a:spcAft>
              <a:buFontTx/>
              <a:buChar char="•"/>
            </a:pPr>
            <a:endParaRPr lang="en-US" sz="2000" dirty="0">
              <a:solidFill>
                <a:srgbClr val="000000"/>
              </a:solidFill>
            </a:endParaRPr>
          </a:p>
        </p:txBody>
      </p:sp>
      <p:sp>
        <p:nvSpPr>
          <p:cNvPr id="7" name="Rectangle 4"/>
          <p:cNvSpPr txBox="1">
            <a:spLocks noChangeArrowheads="1"/>
          </p:cNvSpPr>
          <p:nvPr/>
        </p:nvSpPr>
        <p:spPr>
          <a:xfrm>
            <a:off x="609599" y="1524000"/>
            <a:ext cx="7772401" cy="4648200"/>
          </a:xfrm>
          <a:prstGeom prst="rect">
            <a:avLst/>
          </a:prstGeom>
          <a:noFill/>
        </p:spPr>
        <p:txBody>
          <a:bodyPr/>
          <a:lstStyle>
            <a:lvl1pPr eaLnBrk="0" hangingPunct="0">
              <a:defRPr b="1" i="1">
                <a:solidFill>
                  <a:srgbClr val="FF0000"/>
                </a:solidFill>
                <a:latin typeface="Arial" charset="0"/>
              </a:defRPr>
            </a:lvl1pPr>
            <a:lvl2pPr marL="742950" indent="-285750" eaLnBrk="0" hangingPunct="0">
              <a:defRPr b="1" i="1">
                <a:solidFill>
                  <a:srgbClr val="FF0000"/>
                </a:solidFill>
                <a:latin typeface="Arial" charset="0"/>
              </a:defRPr>
            </a:lvl2pPr>
            <a:lvl3pPr marL="1143000" indent="-228600" eaLnBrk="0" hangingPunct="0">
              <a:defRPr b="1" i="1">
                <a:solidFill>
                  <a:srgbClr val="FF0000"/>
                </a:solidFill>
                <a:latin typeface="Arial" charset="0"/>
              </a:defRPr>
            </a:lvl3pPr>
            <a:lvl4pPr marL="1600200" indent="-228600" eaLnBrk="0" hangingPunct="0">
              <a:defRPr b="1" i="1">
                <a:solidFill>
                  <a:srgbClr val="FF0000"/>
                </a:solidFill>
                <a:latin typeface="Arial" charset="0"/>
              </a:defRPr>
            </a:lvl4pPr>
            <a:lvl5pPr marL="2057400" indent="-228600" eaLnBrk="0" hangingPunct="0">
              <a:defRPr b="1" i="1">
                <a:solidFill>
                  <a:srgbClr val="FF0000"/>
                </a:solidFill>
                <a:latin typeface="Arial" charset="0"/>
              </a:defRPr>
            </a:lvl5pPr>
            <a:lvl6pPr marL="2514600" indent="-228600" eaLnBrk="0" fontAlgn="base" hangingPunct="0">
              <a:spcBef>
                <a:spcPct val="0"/>
              </a:spcBef>
              <a:spcAft>
                <a:spcPct val="0"/>
              </a:spcAft>
              <a:defRPr b="1" i="1">
                <a:solidFill>
                  <a:srgbClr val="FF0000"/>
                </a:solidFill>
                <a:latin typeface="Arial" charset="0"/>
              </a:defRPr>
            </a:lvl6pPr>
            <a:lvl7pPr marL="2971800" indent="-228600" eaLnBrk="0" fontAlgn="base" hangingPunct="0">
              <a:spcBef>
                <a:spcPct val="0"/>
              </a:spcBef>
              <a:spcAft>
                <a:spcPct val="0"/>
              </a:spcAft>
              <a:defRPr b="1" i="1">
                <a:solidFill>
                  <a:srgbClr val="FF0000"/>
                </a:solidFill>
                <a:latin typeface="Arial" charset="0"/>
              </a:defRPr>
            </a:lvl7pPr>
            <a:lvl8pPr marL="3429000" indent="-228600" eaLnBrk="0" fontAlgn="base" hangingPunct="0">
              <a:spcBef>
                <a:spcPct val="0"/>
              </a:spcBef>
              <a:spcAft>
                <a:spcPct val="0"/>
              </a:spcAft>
              <a:defRPr b="1" i="1">
                <a:solidFill>
                  <a:srgbClr val="FF0000"/>
                </a:solidFill>
                <a:latin typeface="Arial" charset="0"/>
              </a:defRPr>
            </a:lvl8pPr>
            <a:lvl9pPr marL="3886200" indent="-228600" eaLnBrk="0" fontAlgn="base" hangingPunct="0">
              <a:spcBef>
                <a:spcPct val="0"/>
              </a:spcBef>
              <a:spcAft>
                <a:spcPct val="0"/>
              </a:spcAft>
              <a:defRPr b="1" i="1">
                <a:solidFill>
                  <a:srgbClr val="FF0000"/>
                </a:solidFill>
                <a:latin typeface="Arial" charset="0"/>
              </a:defRPr>
            </a:lvl9pPr>
          </a:lstStyle>
          <a:p>
            <a:pPr marL="457200" lvl="1" indent="-457200" eaLnBrk="1" fontAlgn="base" hangingPunct="1">
              <a:spcBef>
                <a:spcPct val="20000"/>
              </a:spcBef>
              <a:spcAft>
                <a:spcPts val="600"/>
              </a:spcAft>
              <a:buFont typeface="Arial" panose="020B0604020202020204" pitchFamily="34" charset="0"/>
              <a:buChar char="•"/>
            </a:pPr>
            <a:r>
              <a:rPr lang="en-US" sz="2800" b="0" i="0" dirty="0">
                <a:solidFill>
                  <a:prstClr val="black"/>
                </a:solidFill>
                <a:latin typeface="Arial"/>
              </a:rPr>
              <a:t>Broadest Reasonable Interpretation (</a:t>
            </a:r>
            <a:r>
              <a:rPr lang="en-US" sz="2800" b="0" i="0" dirty="0">
                <a:solidFill>
                  <a:schemeClr val="bg1"/>
                </a:solidFill>
              </a:rPr>
              <a:t>BRI) is always used to </a:t>
            </a:r>
            <a:r>
              <a:rPr lang="en-US" sz="2800" b="0" i="0" dirty="0" smtClean="0">
                <a:solidFill>
                  <a:schemeClr val="bg1"/>
                </a:solidFill>
              </a:rPr>
              <a:t>interpret claims </a:t>
            </a:r>
            <a:r>
              <a:rPr lang="en-US" sz="2800" b="0" i="0" dirty="0">
                <a:solidFill>
                  <a:schemeClr val="bg1"/>
                </a:solidFill>
              </a:rPr>
              <a:t>under </a:t>
            </a:r>
            <a:r>
              <a:rPr lang="en-US" sz="2800" b="0" i="0" dirty="0" smtClean="0">
                <a:solidFill>
                  <a:schemeClr val="bg1"/>
                </a:solidFill>
              </a:rPr>
              <a:t>examination</a:t>
            </a:r>
          </a:p>
          <a:p>
            <a:pPr marL="457200" lvl="1" indent="-457200" eaLnBrk="1" fontAlgn="base" hangingPunct="1">
              <a:spcBef>
                <a:spcPct val="20000"/>
              </a:spcBef>
              <a:spcAft>
                <a:spcPts val="600"/>
              </a:spcAft>
              <a:buFont typeface="Arial" panose="020B0604020202020204" pitchFamily="34" charset="0"/>
              <a:buChar char="•"/>
            </a:pPr>
            <a:r>
              <a:rPr lang="en-US" sz="2800" b="0" i="0" dirty="0" smtClean="0">
                <a:solidFill>
                  <a:schemeClr val="bg1"/>
                </a:solidFill>
              </a:rPr>
              <a:t>112(f) places a limit on how broadly a 112(f) claim limitation may be interpreted</a:t>
            </a:r>
          </a:p>
          <a:p>
            <a:pPr marL="857250" lvl="2" indent="-457200" eaLnBrk="1" fontAlgn="base" hangingPunct="1">
              <a:spcBef>
                <a:spcPct val="20000"/>
              </a:spcBef>
              <a:spcAft>
                <a:spcPts val="600"/>
              </a:spcAft>
              <a:buFont typeface="Arial" panose="020B0604020202020204" pitchFamily="34" charset="0"/>
              <a:buChar char="•"/>
            </a:pPr>
            <a:r>
              <a:rPr lang="en-US" sz="2800" b="0" i="0" dirty="0" smtClean="0">
                <a:solidFill>
                  <a:schemeClr val="bg1"/>
                </a:solidFill>
              </a:rPr>
              <a:t>The corresponding structure/materials/ acts disclosed in the specification must be considered in determining the BRI of </a:t>
            </a:r>
            <a:r>
              <a:rPr lang="en-US" sz="2800" b="0" i="0" dirty="0">
                <a:solidFill>
                  <a:schemeClr val="bg1"/>
                </a:solidFill>
              </a:rPr>
              <a:t>a 112(f) </a:t>
            </a:r>
            <a:r>
              <a:rPr lang="en-US" sz="2800" b="0" i="0" dirty="0" smtClean="0">
                <a:solidFill>
                  <a:schemeClr val="bg1"/>
                </a:solidFill>
              </a:rPr>
              <a:t>claim limitation</a:t>
            </a:r>
            <a:endParaRPr lang="en-US" dirty="0">
              <a:solidFill>
                <a:schemeClr val="bg1"/>
              </a:solidFill>
            </a:endParaRPr>
          </a:p>
        </p:txBody>
      </p:sp>
      <p:sp>
        <p:nvSpPr>
          <p:cNvPr id="9" name="Rectangle 4"/>
          <p:cNvSpPr txBox="1">
            <a:spLocks noChangeArrowheads="1"/>
          </p:cNvSpPr>
          <p:nvPr/>
        </p:nvSpPr>
        <p:spPr>
          <a:xfrm>
            <a:off x="457200" y="423333"/>
            <a:ext cx="7277100" cy="838200"/>
          </a:xfrm>
          <a:prstGeom prst="rect">
            <a:avLst/>
          </a:prstGeom>
          <a:noFill/>
        </p:spPr>
        <p:txBody>
          <a:bodyPr/>
          <a:lstStyle>
            <a:lvl1pPr eaLnBrk="0" hangingPunct="0">
              <a:defRPr b="1" i="1">
                <a:solidFill>
                  <a:srgbClr val="FF0000"/>
                </a:solidFill>
                <a:latin typeface="Arial" charset="0"/>
              </a:defRPr>
            </a:lvl1pPr>
            <a:lvl2pPr marL="742950" indent="-285750" eaLnBrk="0" hangingPunct="0">
              <a:defRPr b="1" i="1">
                <a:solidFill>
                  <a:srgbClr val="FF0000"/>
                </a:solidFill>
                <a:latin typeface="Arial" charset="0"/>
              </a:defRPr>
            </a:lvl2pPr>
            <a:lvl3pPr marL="1143000" indent="-228600" eaLnBrk="0" hangingPunct="0">
              <a:defRPr b="1" i="1">
                <a:solidFill>
                  <a:srgbClr val="FF0000"/>
                </a:solidFill>
                <a:latin typeface="Arial" charset="0"/>
              </a:defRPr>
            </a:lvl3pPr>
            <a:lvl4pPr marL="1600200" indent="-228600" eaLnBrk="0" hangingPunct="0">
              <a:defRPr b="1" i="1">
                <a:solidFill>
                  <a:srgbClr val="FF0000"/>
                </a:solidFill>
                <a:latin typeface="Arial" charset="0"/>
              </a:defRPr>
            </a:lvl4pPr>
            <a:lvl5pPr marL="2057400" indent="-228600" eaLnBrk="0" hangingPunct="0">
              <a:defRPr b="1" i="1">
                <a:solidFill>
                  <a:srgbClr val="FF0000"/>
                </a:solidFill>
                <a:latin typeface="Arial" charset="0"/>
              </a:defRPr>
            </a:lvl5pPr>
            <a:lvl6pPr marL="2514600" indent="-228600" eaLnBrk="0" fontAlgn="base" hangingPunct="0">
              <a:spcBef>
                <a:spcPct val="0"/>
              </a:spcBef>
              <a:spcAft>
                <a:spcPct val="0"/>
              </a:spcAft>
              <a:defRPr b="1" i="1">
                <a:solidFill>
                  <a:srgbClr val="FF0000"/>
                </a:solidFill>
                <a:latin typeface="Arial" charset="0"/>
              </a:defRPr>
            </a:lvl6pPr>
            <a:lvl7pPr marL="2971800" indent="-228600" eaLnBrk="0" fontAlgn="base" hangingPunct="0">
              <a:spcBef>
                <a:spcPct val="0"/>
              </a:spcBef>
              <a:spcAft>
                <a:spcPct val="0"/>
              </a:spcAft>
              <a:defRPr b="1" i="1">
                <a:solidFill>
                  <a:srgbClr val="FF0000"/>
                </a:solidFill>
                <a:latin typeface="Arial" charset="0"/>
              </a:defRPr>
            </a:lvl7pPr>
            <a:lvl8pPr marL="3429000" indent="-228600" eaLnBrk="0" fontAlgn="base" hangingPunct="0">
              <a:spcBef>
                <a:spcPct val="0"/>
              </a:spcBef>
              <a:spcAft>
                <a:spcPct val="0"/>
              </a:spcAft>
              <a:defRPr b="1" i="1">
                <a:solidFill>
                  <a:srgbClr val="FF0000"/>
                </a:solidFill>
                <a:latin typeface="Arial" charset="0"/>
              </a:defRPr>
            </a:lvl8pPr>
            <a:lvl9pPr marL="3886200" indent="-228600" eaLnBrk="0" fontAlgn="base" hangingPunct="0">
              <a:spcBef>
                <a:spcPct val="0"/>
              </a:spcBef>
              <a:spcAft>
                <a:spcPct val="0"/>
              </a:spcAft>
              <a:defRPr b="1" i="1">
                <a:solidFill>
                  <a:srgbClr val="FF0000"/>
                </a:solidFill>
                <a:latin typeface="Arial" charset="0"/>
              </a:defRPr>
            </a:lvl9pPr>
          </a:lstStyle>
          <a:p>
            <a:pPr algn="r" eaLnBrk="1" fontAlgn="base" hangingPunct="1">
              <a:spcBef>
                <a:spcPct val="0"/>
              </a:spcBef>
              <a:spcAft>
                <a:spcPct val="0"/>
              </a:spcAft>
            </a:pPr>
            <a:r>
              <a:rPr lang="en-US" sz="3200" dirty="0" smtClean="0">
                <a:solidFill>
                  <a:srgbClr val="FFFFFF"/>
                </a:solidFill>
                <a:latin typeface="+mn-lt"/>
              </a:rPr>
              <a:t>Broadest Reasonable Interpretation</a:t>
            </a:r>
            <a:endParaRPr lang="en-US" sz="3200" dirty="0">
              <a:solidFill>
                <a:srgbClr val="FFFFFF"/>
              </a:solidFill>
              <a:latin typeface="+mn-lt"/>
            </a:endParaRPr>
          </a:p>
        </p:txBody>
      </p:sp>
    </p:spTree>
    <p:extLst>
      <p:ext uri="{BB962C8B-B14F-4D97-AF65-F5344CB8AC3E}">
        <p14:creationId xmlns:p14="http://schemas.microsoft.com/office/powerpoint/2010/main" val="541463476"/>
      </p:ext>
    </p:extLst>
  </p:cSld>
  <p:clrMapOvr>
    <a:masterClrMapping/>
  </p:clrMapOvr>
  <p:transition>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054"/>
          <p:cNvSpPr>
            <a:spLocks noGrp="1" noChangeArrowheads="1"/>
          </p:cNvSpPr>
          <p:nvPr>
            <p:ph type="sldNum" sz="quarter" idx="12"/>
          </p:nvPr>
        </p:nvSpPr>
        <p:spPr/>
        <p:txBody>
          <a:bodyPr/>
          <a:lstStyle/>
          <a:p>
            <a:pPr>
              <a:defRPr/>
            </a:pPr>
            <a:fld id="{F36444ED-B8CD-4BBA-A243-31E16A17005E}" type="slidenum">
              <a:rPr lang="en-US"/>
              <a:pPr>
                <a:defRPr/>
              </a:pPr>
              <a:t>5</a:t>
            </a:fld>
            <a:endParaRPr lang="en-US" dirty="0"/>
          </a:p>
        </p:txBody>
      </p:sp>
      <p:sp>
        <p:nvSpPr>
          <p:cNvPr id="5" name="Slide Number Placeholder 5"/>
          <p:cNvSpPr txBox="1">
            <a:spLocks noGrp="1"/>
          </p:cNvSpPr>
          <p:nvPr/>
        </p:nvSpPr>
        <p:spPr bwMode="auto">
          <a:xfrm>
            <a:off x="7086600" y="6324600"/>
            <a:ext cx="1905000" cy="457200"/>
          </a:xfrm>
          <a:prstGeom prst="rect">
            <a:avLst/>
          </a:prstGeom>
          <a:noFill/>
          <a:ln>
            <a:miter lim="800000"/>
            <a:headEnd/>
            <a:tailEnd/>
          </a:ln>
        </p:spPr>
        <p:txBody>
          <a:bodyPr bIns="9144" anchor="b"/>
          <a:lstStyle/>
          <a:p>
            <a:pPr algn="r" fontAlgn="base">
              <a:spcBef>
                <a:spcPct val="0"/>
              </a:spcBef>
              <a:spcAft>
                <a:spcPct val="0"/>
              </a:spcAft>
              <a:defRPr/>
            </a:pPr>
            <a:endParaRPr lang="en-US" sz="1200" dirty="0">
              <a:solidFill>
                <a:srgbClr val="273C56"/>
              </a:solidFill>
            </a:endParaRPr>
          </a:p>
        </p:txBody>
      </p:sp>
      <p:sp>
        <p:nvSpPr>
          <p:cNvPr id="15364" name="Rectangle 5"/>
          <p:cNvSpPr>
            <a:spLocks noChangeArrowheads="1"/>
          </p:cNvSpPr>
          <p:nvPr/>
        </p:nvSpPr>
        <p:spPr bwMode="auto">
          <a:xfrm>
            <a:off x="228600" y="2133600"/>
            <a:ext cx="8610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fontAlgn="base">
              <a:spcBef>
                <a:spcPct val="20000"/>
              </a:spcBef>
              <a:spcAft>
                <a:spcPct val="0"/>
              </a:spcAft>
            </a:pPr>
            <a:endParaRPr lang="en-US" sz="2000" dirty="0">
              <a:solidFill>
                <a:srgbClr val="000000"/>
              </a:solidFill>
            </a:endParaRPr>
          </a:p>
          <a:p>
            <a:pPr marL="342900" indent="-342900" fontAlgn="base">
              <a:spcBef>
                <a:spcPct val="20000"/>
              </a:spcBef>
              <a:spcAft>
                <a:spcPct val="0"/>
              </a:spcAft>
              <a:buFontTx/>
              <a:buChar char="•"/>
            </a:pPr>
            <a:endParaRPr lang="en-US" sz="2000" dirty="0">
              <a:solidFill>
                <a:srgbClr val="000000"/>
              </a:solidFill>
            </a:endParaRPr>
          </a:p>
        </p:txBody>
      </p:sp>
      <p:sp>
        <p:nvSpPr>
          <p:cNvPr id="7" name="Rectangle 4"/>
          <p:cNvSpPr txBox="1">
            <a:spLocks noChangeArrowheads="1"/>
          </p:cNvSpPr>
          <p:nvPr/>
        </p:nvSpPr>
        <p:spPr>
          <a:xfrm>
            <a:off x="609599" y="1524000"/>
            <a:ext cx="7772401" cy="4648200"/>
          </a:xfrm>
          <a:prstGeom prst="rect">
            <a:avLst/>
          </a:prstGeom>
          <a:noFill/>
        </p:spPr>
        <p:txBody>
          <a:bodyPr/>
          <a:lstStyle>
            <a:lvl1pPr eaLnBrk="0" hangingPunct="0">
              <a:defRPr b="1" i="1">
                <a:solidFill>
                  <a:srgbClr val="FF0000"/>
                </a:solidFill>
                <a:latin typeface="Arial" charset="0"/>
              </a:defRPr>
            </a:lvl1pPr>
            <a:lvl2pPr marL="742950" indent="-285750" eaLnBrk="0" hangingPunct="0">
              <a:defRPr b="1" i="1">
                <a:solidFill>
                  <a:srgbClr val="FF0000"/>
                </a:solidFill>
                <a:latin typeface="Arial" charset="0"/>
              </a:defRPr>
            </a:lvl2pPr>
            <a:lvl3pPr marL="1143000" indent="-228600" eaLnBrk="0" hangingPunct="0">
              <a:defRPr b="1" i="1">
                <a:solidFill>
                  <a:srgbClr val="FF0000"/>
                </a:solidFill>
                <a:latin typeface="Arial" charset="0"/>
              </a:defRPr>
            </a:lvl3pPr>
            <a:lvl4pPr marL="1600200" indent="-228600" eaLnBrk="0" hangingPunct="0">
              <a:defRPr b="1" i="1">
                <a:solidFill>
                  <a:srgbClr val="FF0000"/>
                </a:solidFill>
                <a:latin typeface="Arial" charset="0"/>
              </a:defRPr>
            </a:lvl4pPr>
            <a:lvl5pPr marL="2057400" indent="-228600" eaLnBrk="0" hangingPunct="0">
              <a:defRPr b="1" i="1">
                <a:solidFill>
                  <a:srgbClr val="FF0000"/>
                </a:solidFill>
                <a:latin typeface="Arial" charset="0"/>
              </a:defRPr>
            </a:lvl5pPr>
            <a:lvl6pPr marL="2514600" indent="-228600" eaLnBrk="0" fontAlgn="base" hangingPunct="0">
              <a:spcBef>
                <a:spcPct val="0"/>
              </a:spcBef>
              <a:spcAft>
                <a:spcPct val="0"/>
              </a:spcAft>
              <a:defRPr b="1" i="1">
                <a:solidFill>
                  <a:srgbClr val="FF0000"/>
                </a:solidFill>
                <a:latin typeface="Arial" charset="0"/>
              </a:defRPr>
            </a:lvl6pPr>
            <a:lvl7pPr marL="2971800" indent="-228600" eaLnBrk="0" fontAlgn="base" hangingPunct="0">
              <a:spcBef>
                <a:spcPct val="0"/>
              </a:spcBef>
              <a:spcAft>
                <a:spcPct val="0"/>
              </a:spcAft>
              <a:defRPr b="1" i="1">
                <a:solidFill>
                  <a:srgbClr val="FF0000"/>
                </a:solidFill>
                <a:latin typeface="Arial" charset="0"/>
              </a:defRPr>
            </a:lvl7pPr>
            <a:lvl8pPr marL="3429000" indent="-228600" eaLnBrk="0" fontAlgn="base" hangingPunct="0">
              <a:spcBef>
                <a:spcPct val="0"/>
              </a:spcBef>
              <a:spcAft>
                <a:spcPct val="0"/>
              </a:spcAft>
              <a:defRPr b="1" i="1">
                <a:solidFill>
                  <a:srgbClr val="FF0000"/>
                </a:solidFill>
                <a:latin typeface="Arial" charset="0"/>
              </a:defRPr>
            </a:lvl8pPr>
            <a:lvl9pPr marL="3886200" indent="-228600" eaLnBrk="0" fontAlgn="base" hangingPunct="0">
              <a:spcBef>
                <a:spcPct val="0"/>
              </a:spcBef>
              <a:spcAft>
                <a:spcPct val="0"/>
              </a:spcAft>
              <a:defRPr b="1" i="1">
                <a:solidFill>
                  <a:srgbClr val="FF0000"/>
                </a:solidFill>
                <a:latin typeface="Arial" charset="0"/>
              </a:defRPr>
            </a:lvl9pPr>
          </a:lstStyle>
          <a:p>
            <a:pPr marL="457200" lvl="1" indent="-457200" eaLnBrk="1" fontAlgn="base" hangingPunct="1">
              <a:spcBef>
                <a:spcPct val="20000"/>
              </a:spcBef>
              <a:spcAft>
                <a:spcPts val="1200"/>
              </a:spcAft>
              <a:buFont typeface="Arial" pitchFamily="34" charset="0"/>
              <a:buChar char="•"/>
            </a:pPr>
            <a:r>
              <a:rPr lang="en-US" sz="2800" b="0" i="0" dirty="0" smtClean="0">
                <a:solidFill>
                  <a:prstClr val="black"/>
                </a:solidFill>
              </a:rPr>
              <a:t>For a claim limitation that does not invoke 112(f)</a:t>
            </a:r>
          </a:p>
          <a:p>
            <a:pPr marL="857250" lvl="2" indent="-457200" eaLnBrk="1" fontAlgn="base" hangingPunct="1">
              <a:spcBef>
                <a:spcPct val="20000"/>
              </a:spcBef>
              <a:spcAft>
                <a:spcPts val="1200"/>
              </a:spcAft>
              <a:buFont typeface="Arial" pitchFamily="34" charset="0"/>
              <a:buChar char="•"/>
            </a:pPr>
            <a:r>
              <a:rPr lang="en-US" sz="2400" b="0" i="0" dirty="0" smtClean="0">
                <a:solidFill>
                  <a:prstClr val="black"/>
                </a:solidFill>
              </a:rPr>
              <a:t>The claim terms are given the </a:t>
            </a:r>
            <a:r>
              <a:rPr lang="en-US" sz="2400" b="0" i="0" dirty="0" smtClean="0">
                <a:solidFill>
                  <a:prstClr val="black"/>
                </a:solidFill>
                <a:latin typeface="Arial"/>
              </a:rPr>
              <a:t>broadest interpretation that is consistent with their </a:t>
            </a:r>
            <a:r>
              <a:rPr lang="en-US" sz="2400" i="0" dirty="0" smtClean="0">
                <a:solidFill>
                  <a:prstClr val="black"/>
                </a:solidFill>
                <a:latin typeface="Arial"/>
              </a:rPr>
              <a:t>pl</a:t>
            </a:r>
            <a:r>
              <a:rPr lang="en-US" sz="2400" i="0" dirty="0" smtClean="0">
                <a:solidFill>
                  <a:prstClr val="black"/>
                </a:solidFill>
              </a:rPr>
              <a:t>ain </a:t>
            </a:r>
            <a:r>
              <a:rPr lang="en-US" sz="2400" i="0" dirty="0">
                <a:solidFill>
                  <a:prstClr val="black"/>
                </a:solidFill>
              </a:rPr>
              <a:t>meaning </a:t>
            </a:r>
            <a:r>
              <a:rPr lang="en-US" sz="2400" b="0" i="0" dirty="0">
                <a:solidFill>
                  <a:prstClr val="black"/>
                </a:solidFill>
              </a:rPr>
              <a:t>in light of the specification as </a:t>
            </a:r>
            <a:r>
              <a:rPr lang="en-US" sz="2400" b="0" i="0" dirty="0" smtClean="0">
                <a:solidFill>
                  <a:prstClr val="black"/>
                </a:solidFill>
              </a:rPr>
              <a:t>understood </a:t>
            </a:r>
            <a:r>
              <a:rPr lang="en-US" sz="2400" b="0" i="0" dirty="0">
                <a:solidFill>
                  <a:prstClr val="black"/>
                </a:solidFill>
              </a:rPr>
              <a:t>by one of ordinary skill in the </a:t>
            </a:r>
            <a:r>
              <a:rPr lang="en-US" sz="2400" b="0" i="0" dirty="0" smtClean="0">
                <a:solidFill>
                  <a:prstClr val="black"/>
                </a:solidFill>
              </a:rPr>
              <a:t>art</a:t>
            </a:r>
          </a:p>
          <a:p>
            <a:pPr marL="857250" lvl="2" indent="-457200" eaLnBrk="1" fontAlgn="base" hangingPunct="1">
              <a:spcBef>
                <a:spcPct val="20000"/>
              </a:spcBef>
              <a:spcAft>
                <a:spcPts val="1200"/>
              </a:spcAft>
              <a:buFont typeface="Arial" pitchFamily="34" charset="0"/>
              <a:buChar char="•"/>
            </a:pPr>
            <a:r>
              <a:rPr lang="en-US" sz="2400" b="0" i="0" dirty="0" smtClean="0">
                <a:solidFill>
                  <a:schemeClr val="bg1"/>
                </a:solidFill>
              </a:rPr>
              <a:t>The plain meaning is the ordinary </a:t>
            </a:r>
            <a:r>
              <a:rPr lang="en-US" sz="2400" b="0" i="0" dirty="0">
                <a:solidFill>
                  <a:schemeClr val="bg1"/>
                </a:solidFill>
              </a:rPr>
              <a:t>and customary meaning </a:t>
            </a:r>
            <a:r>
              <a:rPr lang="en-US" sz="2400" b="0" i="0" dirty="0" smtClean="0">
                <a:solidFill>
                  <a:schemeClr val="bg1"/>
                </a:solidFill>
              </a:rPr>
              <a:t>to those skilled in the art</a:t>
            </a:r>
          </a:p>
          <a:p>
            <a:pPr marL="400050" lvl="2" indent="0" eaLnBrk="1" fontAlgn="base" hangingPunct="1">
              <a:spcBef>
                <a:spcPct val="20000"/>
              </a:spcBef>
              <a:spcAft>
                <a:spcPts val="600"/>
              </a:spcAft>
            </a:pPr>
            <a:r>
              <a:rPr lang="en-US" sz="2800" b="0" i="0" dirty="0" smtClean="0">
                <a:solidFill>
                  <a:schemeClr val="bg1"/>
                </a:solidFill>
                <a:latin typeface="+mn-lt"/>
              </a:rPr>
              <a:t>See MPEP § 2111.</a:t>
            </a:r>
          </a:p>
        </p:txBody>
      </p:sp>
      <p:sp>
        <p:nvSpPr>
          <p:cNvPr id="9" name="Rectangle 4"/>
          <p:cNvSpPr txBox="1">
            <a:spLocks noChangeArrowheads="1"/>
          </p:cNvSpPr>
          <p:nvPr/>
        </p:nvSpPr>
        <p:spPr>
          <a:xfrm>
            <a:off x="457200" y="423333"/>
            <a:ext cx="7277100" cy="838200"/>
          </a:xfrm>
          <a:prstGeom prst="rect">
            <a:avLst/>
          </a:prstGeom>
          <a:noFill/>
        </p:spPr>
        <p:txBody>
          <a:bodyPr/>
          <a:lstStyle>
            <a:lvl1pPr eaLnBrk="0" hangingPunct="0">
              <a:defRPr b="1" i="1">
                <a:solidFill>
                  <a:srgbClr val="FF0000"/>
                </a:solidFill>
                <a:latin typeface="Arial" charset="0"/>
              </a:defRPr>
            </a:lvl1pPr>
            <a:lvl2pPr marL="742950" indent="-285750" eaLnBrk="0" hangingPunct="0">
              <a:defRPr b="1" i="1">
                <a:solidFill>
                  <a:srgbClr val="FF0000"/>
                </a:solidFill>
                <a:latin typeface="Arial" charset="0"/>
              </a:defRPr>
            </a:lvl2pPr>
            <a:lvl3pPr marL="1143000" indent="-228600" eaLnBrk="0" hangingPunct="0">
              <a:defRPr b="1" i="1">
                <a:solidFill>
                  <a:srgbClr val="FF0000"/>
                </a:solidFill>
                <a:latin typeface="Arial" charset="0"/>
              </a:defRPr>
            </a:lvl3pPr>
            <a:lvl4pPr marL="1600200" indent="-228600" eaLnBrk="0" hangingPunct="0">
              <a:defRPr b="1" i="1">
                <a:solidFill>
                  <a:srgbClr val="FF0000"/>
                </a:solidFill>
                <a:latin typeface="Arial" charset="0"/>
              </a:defRPr>
            </a:lvl4pPr>
            <a:lvl5pPr marL="2057400" indent="-228600" eaLnBrk="0" hangingPunct="0">
              <a:defRPr b="1" i="1">
                <a:solidFill>
                  <a:srgbClr val="FF0000"/>
                </a:solidFill>
                <a:latin typeface="Arial" charset="0"/>
              </a:defRPr>
            </a:lvl5pPr>
            <a:lvl6pPr marL="2514600" indent="-228600" eaLnBrk="0" fontAlgn="base" hangingPunct="0">
              <a:spcBef>
                <a:spcPct val="0"/>
              </a:spcBef>
              <a:spcAft>
                <a:spcPct val="0"/>
              </a:spcAft>
              <a:defRPr b="1" i="1">
                <a:solidFill>
                  <a:srgbClr val="FF0000"/>
                </a:solidFill>
                <a:latin typeface="Arial" charset="0"/>
              </a:defRPr>
            </a:lvl6pPr>
            <a:lvl7pPr marL="2971800" indent="-228600" eaLnBrk="0" fontAlgn="base" hangingPunct="0">
              <a:spcBef>
                <a:spcPct val="0"/>
              </a:spcBef>
              <a:spcAft>
                <a:spcPct val="0"/>
              </a:spcAft>
              <a:defRPr b="1" i="1">
                <a:solidFill>
                  <a:srgbClr val="FF0000"/>
                </a:solidFill>
                <a:latin typeface="Arial" charset="0"/>
              </a:defRPr>
            </a:lvl7pPr>
            <a:lvl8pPr marL="3429000" indent="-228600" eaLnBrk="0" fontAlgn="base" hangingPunct="0">
              <a:spcBef>
                <a:spcPct val="0"/>
              </a:spcBef>
              <a:spcAft>
                <a:spcPct val="0"/>
              </a:spcAft>
              <a:defRPr b="1" i="1">
                <a:solidFill>
                  <a:srgbClr val="FF0000"/>
                </a:solidFill>
                <a:latin typeface="Arial" charset="0"/>
              </a:defRPr>
            </a:lvl8pPr>
            <a:lvl9pPr marL="3886200" indent="-228600" eaLnBrk="0" fontAlgn="base" hangingPunct="0">
              <a:spcBef>
                <a:spcPct val="0"/>
              </a:spcBef>
              <a:spcAft>
                <a:spcPct val="0"/>
              </a:spcAft>
              <a:defRPr b="1" i="1">
                <a:solidFill>
                  <a:srgbClr val="FF0000"/>
                </a:solidFill>
                <a:latin typeface="Arial" charset="0"/>
              </a:defRPr>
            </a:lvl9pPr>
          </a:lstStyle>
          <a:p>
            <a:pPr algn="r" eaLnBrk="1" fontAlgn="base" hangingPunct="1">
              <a:spcBef>
                <a:spcPct val="0"/>
              </a:spcBef>
              <a:spcAft>
                <a:spcPct val="0"/>
              </a:spcAft>
            </a:pPr>
            <a:r>
              <a:rPr lang="en-US" sz="3200" dirty="0" smtClean="0">
                <a:solidFill>
                  <a:srgbClr val="FFFFFF"/>
                </a:solidFill>
                <a:latin typeface="+mn-lt"/>
              </a:rPr>
              <a:t>Broadest Reasonable Interpretation</a:t>
            </a:r>
            <a:endParaRPr lang="en-US" sz="3200" dirty="0">
              <a:solidFill>
                <a:srgbClr val="FFFFFF"/>
              </a:solidFill>
              <a:latin typeface="+mn-lt"/>
            </a:endParaRPr>
          </a:p>
        </p:txBody>
      </p:sp>
    </p:spTree>
    <p:extLst>
      <p:ext uri="{BB962C8B-B14F-4D97-AF65-F5344CB8AC3E}">
        <p14:creationId xmlns:p14="http://schemas.microsoft.com/office/powerpoint/2010/main" val="1381860341"/>
      </p:ext>
    </p:extLst>
  </p:cSld>
  <p:clrMapOvr>
    <a:masterClrMapping/>
  </p:clrMapOvr>
  <p:transition>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054"/>
          <p:cNvSpPr>
            <a:spLocks noGrp="1" noChangeArrowheads="1"/>
          </p:cNvSpPr>
          <p:nvPr>
            <p:ph type="sldNum" sz="quarter" idx="12"/>
          </p:nvPr>
        </p:nvSpPr>
        <p:spPr/>
        <p:txBody>
          <a:bodyPr/>
          <a:lstStyle/>
          <a:p>
            <a:pPr>
              <a:defRPr/>
            </a:pPr>
            <a:fld id="{F36444ED-B8CD-4BBA-A243-31E16A17005E}" type="slidenum">
              <a:rPr lang="en-US"/>
              <a:pPr>
                <a:defRPr/>
              </a:pPr>
              <a:t>6</a:t>
            </a:fld>
            <a:endParaRPr lang="en-US" dirty="0"/>
          </a:p>
        </p:txBody>
      </p:sp>
      <p:sp>
        <p:nvSpPr>
          <p:cNvPr id="5" name="Slide Number Placeholder 5"/>
          <p:cNvSpPr txBox="1">
            <a:spLocks noGrp="1"/>
          </p:cNvSpPr>
          <p:nvPr/>
        </p:nvSpPr>
        <p:spPr bwMode="auto">
          <a:xfrm>
            <a:off x="7086600" y="6324600"/>
            <a:ext cx="1905000" cy="457200"/>
          </a:xfrm>
          <a:prstGeom prst="rect">
            <a:avLst/>
          </a:prstGeom>
          <a:noFill/>
          <a:ln>
            <a:miter lim="800000"/>
            <a:headEnd/>
            <a:tailEnd/>
          </a:ln>
        </p:spPr>
        <p:txBody>
          <a:bodyPr bIns="9144" anchor="b"/>
          <a:lstStyle/>
          <a:p>
            <a:pPr algn="r" fontAlgn="base">
              <a:spcBef>
                <a:spcPct val="0"/>
              </a:spcBef>
              <a:spcAft>
                <a:spcPct val="0"/>
              </a:spcAft>
              <a:defRPr/>
            </a:pPr>
            <a:endParaRPr lang="en-US" sz="1200" dirty="0">
              <a:solidFill>
                <a:srgbClr val="273C56"/>
              </a:solidFill>
            </a:endParaRPr>
          </a:p>
        </p:txBody>
      </p:sp>
      <p:sp>
        <p:nvSpPr>
          <p:cNvPr id="15364" name="Rectangle 5"/>
          <p:cNvSpPr>
            <a:spLocks noChangeArrowheads="1"/>
          </p:cNvSpPr>
          <p:nvPr/>
        </p:nvSpPr>
        <p:spPr bwMode="auto">
          <a:xfrm>
            <a:off x="228600" y="2133600"/>
            <a:ext cx="8610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fontAlgn="base">
              <a:spcBef>
                <a:spcPct val="20000"/>
              </a:spcBef>
              <a:spcAft>
                <a:spcPct val="0"/>
              </a:spcAft>
            </a:pPr>
            <a:endParaRPr lang="en-US" sz="2000" dirty="0">
              <a:solidFill>
                <a:srgbClr val="000000"/>
              </a:solidFill>
            </a:endParaRPr>
          </a:p>
          <a:p>
            <a:pPr marL="342900" indent="-342900" fontAlgn="base">
              <a:spcBef>
                <a:spcPct val="20000"/>
              </a:spcBef>
              <a:spcAft>
                <a:spcPct val="0"/>
              </a:spcAft>
              <a:buFontTx/>
              <a:buChar char="•"/>
            </a:pPr>
            <a:endParaRPr lang="en-US" sz="2000" dirty="0">
              <a:solidFill>
                <a:srgbClr val="000000"/>
              </a:solidFill>
            </a:endParaRPr>
          </a:p>
        </p:txBody>
      </p:sp>
      <p:sp>
        <p:nvSpPr>
          <p:cNvPr id="7" name="Rectangle 4"/>
          <p:cNvSpPr txBox="1">
            <a:spLocks noChangeArrowheads="1"/>
          </p:cNvSpPr>
          <p:nvPr/>
        </p:nvSpPr>
        <p:spPr>
          <a:xfrm>
            <a:off x="370114" y="1592830"/>
            <a:ext cx="8305800" cy="5291667"/>
          </a:xfrm>
          <a:prstGeom prst="rect">
            <a:avLst/>
          </a:prstGeom>
          <a:noFill/>
        </p:spPr>
        <p:txBody>
          <a:bodyPr/>
          <a:lstStyle>
            <a:lvl1pPr eaLnBrk="0" hangingPunct="0">
              <a:defRPr b="1" i="1">
                <a:solidFill>
                  <a:srgbClr val="FF0000"/>
                </a:solidFill>
                <a:latin typeface="Arial" charset="0"/>
              </a:defRPr>
            </a:lvl1pPr>
            <a:lvl2pPr marL="742950" indent="-285750" eaLnBrk="0" hangingPunct="0">
              <a:defRPr b="1" i="1">
                <a:solidFill>
                  <a:srgbClr val="FF0000"/>
                </a:solidFill>
                <a:latin typeface="Arial" charset="0"/>
              </a:defRPr>
            </a:lvl2pPr>
            <a:lvl3pPr marL="1143000" indent="-228600" eaLnBrk="0" hangingPunct="0">
              <a:defRPr b="1" i="1">
                <a:solidFill>
                  <a:srgbClr val="FF0000"/>
                </a:solidFill>
                <a:latin typeface="Arial" charset="0"/>
              </a:defRPr>
            </a:lvl3pPr>
            <a:lvl4pPr marL="1600200" indent="-228600" eaLnBrk="0" hangingPunct="0">
              <a:defRPr b="1" i="1">
                <a:solidFill>
                  <a:srgbClr val="FF0000"/>
                </a:solidFill>
                <a:latin typeface="Arial" charset="0"/>
              </a:defRPr>
            </a:lvl4pPr>
            <a:lvl5pPr marL="2057400" indent="-228600" eaLnBrk="0" hangingPunct="0">
              <a:defRPr b="1" i="1">
                <a:solidFill>
                  <a:srgbClr val="FF0000"/>
                </a:solidFill>
                <a:latin typeface="Arial" charset="0"/>
              </a:defRPr>
            </a:lvl5pPr>
            <a:lvl6pPr marL="2514600" indent="-228600" eaLnBrk="0" fontAlgn="base" hangingPunct="0">
              <a:spcBef>
                <a:spcPct val="0"/>
              </a:spcBef>
              <a:spcAft>
                <a:spcPct val="0"/>
              </a:spcAft>
              <a:defRPr b="1" i="1">
                <a:solidFill>
                  <a:srgbClr val="FF0000"/>
                </a:solidFill>
                <a:latin typeface="Arial" charset="0"/>
              </a:defRPr>
            </a:lvl6pPr>
            <a:lvl7pPr marL="2971800" indent="-228600" eaLnBrk="0" fontAlgn="base" hangingPunct="0">
              <a:spcBef>
                <a:spcPct val="0"/>
              </a:spcBef>
              <a:spcAft>
                <a:spcPct val="0"/>
              </a:spcAft>
              <a:defRPr b="1" i="1">
                <a:solidFill>
                  <a:srgbClr val="FF0000"/>
                </a:solidFill>
                <a:latin typeface="Arial" charset="0"/>
              </a:defRPr>
            </a:lvl7pPr>
            <a:lvl8pPr marL="3429000" indent="-228600" eaLnBrk="0" fontAlgn="base" hangingPunct="0">
              <a:spcBef>
                <a:spcPct val="0"/>
              </a:spcBef>
              <a:spcAft>
                <a:spcPct val="0"/>
              </a:spcAft>
              <a:defRPr b="1" i="1">
                <a:solidFill>
                  <a:srgbClr val="FF0000"/>
                </a:solidFill>
                <a:latin typeface="Arial" charset="0"/>
              </a:defRPr>
            </a:lvl8pPr>
            <a:lvl9pPr marL="3886200" indent="-228600" eaLnBrk="0" fontAlgn="base" hangingPunct="0">
              <a:spcBef>
                <a:spcPct val="0"/>
              </a:spcBef>
              <a:spcAft>
                <a:spcPct val="0"/>
              </a:spcAft>
              <a:defRPr b="1" i="1">
                <a:solidFill>
                  <a:srgbClr val="FF0000"/>
                </a:solidFill>
                <a:latin typeface="Arial" charset="0"/>
              </a:defRPr>
            </a:lvl9pPr>
          </a:lstStyle>
          <a:p>
            <a:pPr marL="0" lvl="1" indent="0" eaLnBrk="1" fontAlgn="base" hangingPunct="1">
              <a:spcBef>
                <a:spcPct val="20000"/>
              </a:spcBef>
              <a:spcAft>
                <a:spcPts val="600"/>
              </a:spcAft>
            </a:pPr>
            <a:r>
              <a:rPr lang="en-US" sz="2400" i="0" dirty="0" smtClean="0">
                <a:solidFill>
                  <a:prstClr val="black"/>
                </a:solidFill>
                <a:latin typeface="Arial"/>
              </a:rPr>
              <a:t>Comparison of non-112(f) and 112(f) claim limitations</a:t>
            </a:r>
            <a:endParaRPr lang="en-US" sz="2400" i="0" dirty="0" smtClean="0">
              <a:solidFill>
                <a:schemeClr val="bg1"/>
              </a:solidFill>
            </a:endParaRPr>
          </a:p>
          <a:p>
            <a:pPr marL="0" lvl="1" indent="0" eaLnBrk="1" fontAlgn="base" hangingPunct="1">
              <a:spcBef>
                <a:spcPct val="20000"/>
              </a:spcBef>
              <a:spcAft>
                <a:spcPts val="600"/>
              </a:spcAft>
            </a:pPr>
            <a:endParaRPr lang="en-US" sz="2400" i="0" dirty="0">
              <a:solidFill>
                <a:schemeClr val="bg1"/>
              </a:solidFill>
            </a:endParaRPr>
          </a:p>
          <a:p>
            <a:pPr marL="857250" lvl="2" indent="-457200" eaLnBrk="1" fontAlgn="base" hangingPunct="1">
              <a:spcBef>
                <a:spcPct val="20000"/>
              </a:spcBef>
              <a:spcAft>
                <a:spcPts val="600"/>
              </a:spcAft>
              <a:buFont typeface="Arial" pitchFamily="34" charset="0"/>
              <a:buChar char="•"/>
            </a:pPr>
            <a:endParaRPr lang="en-US" sz="2400" b="0" i="0" dirty="0" smtClean="0">
              <a:solidFill>
                <a:schemeClr val="bg1"/>
              </a:solidFill>
            </a:endParaRPr>
          </a:p>
          <a:p>
            <a:pPr marL="857250" lvl="2" indent="-457200" eaLnBrk="1" fontAlgn="base" hangingPunct="1">
              <a:spcBef>
                <a:spcPct val="20000"/>
              </a:spcBef>
              <a:spcAft>
                <a:spcPts val="600"/>
              </a:spcAft>
              <a:buFont typeface="Arial" pitchFamily="34" charset="0"/>
              <a:buChar char="•"/>
            </a:pPr>
            <a:endParaRPr lang="en-US" sz="2400" b="0" i="0" dirty="0">
              <a:solidFill>
                <a:schemeClr val="bg1"/>
              </a:solidFill>
            </a:endParaRPr>
          </a:p>
          <a:p>
            <a:pPr marL="857250" lvl="2" indent="-457200" eaLnBrk="1" fontAlgn="base" hangingPunct="1">
              <a:spcBef>
                <a:spcPct val="20000"/>
              </a:spcBef>
              <a:spcAft>
                <a:spcPts val="600"/>
              </a:spcAft>
              <a:buFont typeface="Arial" pitchFamily="34" charset="0"/>
              <a:buChar char="•"/>
            </a:pPr>
            <a:endParaRPr lang="en-US" sz="2400" b="0" i="0" dirty="0" smtClean="0">
              <a:solidFill>
                <a:schemeClr val="bg1"/>
              </a:solidFill>
            </a:endParaRPr>
          </a:p>
          <a:p>
            <a:pPr marL="400050" lvl="2" indent="0" eaLnBrk="1" fontAlgn="base" hangingPunct="1">
              <a:spcBef>
                <a:spcPct val="20000"/>
              </a:spcBef>
              <a:spcAft>
                <a:spcPts val="600"/>
              </a:spcAft>
            </a:pPr>
            <a:endParaRPr lang="en-US" sz="1600" i="0" dirty="0" smtClean="0">
              <a:solidFill>
                <a:schemeClr val="bg1"/>
              </a:solidFill>
              <a:latin typeface="+mn-lt"/>
            </a:endParaRPr>
          </a:p>
          <a:p>
            <a:pPr marL="400050" lvl="2" indent="0" eaLnBrk="1" fontAlgn="base" hangingPunct="1">
              <a:spcBef>
                <a:spcPct val="20000"/>
              </a:spcBef>
              <a:spcAft>
                <a:spcPts val="600"/>
              </a:spcAft>
            </a:pPr>
            <a:endParaRPr lang="en-US" sz="1600" i="0" dirty="0">
              <a:solidFill>
                <a:schemeClr val="bg1"/>
              </a:solidFill>
              <a:latin typeface="+mn-lt"/>
            </a:endParaRPr>
          </a:p>
          <a:p>
            <a:pPr marL="400050" lvl="2" indent="0" eaLnBrk="1" fontAlgn="base" hangingPunct="1">
              <a:spcBef>
                <a:spcPct val="20000"/>
              </a:spcBef>
              <a:spcAft>
                <a:spcPts val="600"/>
              </a:spcAft>
            </a:pPr>
            <a:endParaRPr lang="en-US" sz="1600" i="0" dirty="0" smtClean="0">
              <a:solidFill>
                <a:schemeClr val="bg1"/>
              </a:solidFill>
              <a:latin typeface="+mn-lt"/>
            </a:endParaRPr>
          </a:p>
          <a:p>
            <a:pPr marL="400050" lvl="2" indent="0" eaLnBrk="1" fontAlgn="base" hangingPunct="1">
              <a:spcBef>
                <a:spcPct val="20000"/>
              </a:spcBef>
              <a:spcAft>
                <a:spcPts val="600"/>
              </a:spcAft>
            </a:pPr>
            <a:endParaRPr lang="en-US" sz="1600" b="0" i="0" dirty="0" smtClean="0">
              <a:solidFill>
                <a:schemeClr val="bg1"/>
              </a:solidFill>
              <a:latin typeface="+mn-lt"/>
            </a:endParaRPr>
          </a:p>
          <a:p>
            <a:pPr marL="400050" lvl="2" indent="0" eaLnBrk="1" fontAlgn="base" hangingPunct="1">
              <a:spcBef>
                <a:spcPct val="20000"/>
              </a:spcBef>
              <a:spcAft>
                <a:spcPts val="600"/>
              </a:spcAft>
            </a:pPr>
            <a:endParaRPr lang="en-US" sz="1600" b="0" i="0" dirty="0">
              <a:solidFill>
                <a:schemeClr val="bg1"/>
              </a:solidFill>
              <a:latin typeface="+mn-lt"/>
            </a:endParaRPr>
          </a:p>
          <a:p>
            <a:pPr marL="400050" lvl="2" indent="0" eaLnBrk="1" fontAlgn="base" hangingPunct="1">
              <a:spcBef>
                <a:spcPct val="20000"/>
              </a:spcBef>
              <a:spcAft>
                <a:spcPts val="600"/>
              </a:spcAft>
            </a:pPr>
            <a:r>
              <a:rPr lang="en-US" sz="1600" b="0" i="0" dirty="0" smtClean="0">
                <a:solidFill>
                  <a:schemeClr val="bg1"/>
                </a:solidFill>
                <a:latin typeface="+mn-lt"/>
              </a:rPr>
              <a:t>See MPEP 2111 &amp; 2181</a:t>
            </a:r>
            <a:endParaRPr lang="en-US" sz="1600" b="0" i="0" dirty="0" smtClean="0">
              <a:solidFill>
                <a:schemeClr val="bg1"/>
              </a:solidFill>
            </a:endParaRPr>
          </a:p>
        </p:txBody>
      </p:sp>
      <p:sp>
        <p:nvSpPr>
          <p:cNvPr id="9" name="Rectangle 4"/>
          <p:cNvSpPr txBox="1">
            <a:spLocks noChangeArrowheads="1"/>
          </p:cNvSpPr>
          <p:nvPr/>
        </p:nvSpPr>
        <p:spPr>
          <a:xfrm>
            <a:off x="609599" y="423333"/>
            <a:ext cx="8077201" cy="838200"/>
          </a:xfrm>
          <a:prstGeom prst="rect">
            <a:avLst/>
          </a:prstGeom>
          <a:noFill/>
        </p:spPr>
        <p:txBody>
          <a:bodyPr/>
          <a:lstStyle>
            <a:lvl1pPr eaLnBrk="0" hangingPunct="0">
              <a:defRPr b="1" i="1">
                <a:solidFill>
                  <a:srgbClr val="FF0000"/>
                </a:solidFill>
                <a:latin typeface="Arial" charset="0"/>
              </a:defRPr>
            </a:lvl1pPr>
            <a:lvl2pPr marL="742950" indent="-285750" eaLnBrk="0" hangingPunct="0">
              <a:defRPr b="1" i="1">
                <a:solidFill>
                  <a:srgbClr val="FF0000"/>
                </a:solidFill>
                <a:latin typeface="Arial" charset="0"/>
              </a:defRPr>
            </a:lvl2pPr>
            <a:lvl3pPr marL="1143000" indent="-228600" eaLnBrk="0" hangingPunct="0">
              <a:defRPr b="1" i="1">
                <a:solidFill>
                  <a:srgbClr val="FF0000"/>
                </a:solidFill>
                <a:latin typeface="Arial" charset="0"/>
              </a:defRPr>
            </a:lvl3pPr>
            <a:lvl4pPr marL="1600200" indent="-228600" eaLnBrk="0" hangingPunct="0">
              <a:defRPr b="1" i="1">
                <a:solidFill>
                  <a:srgbClr val="FF0000"/>
                </a:solidFill>
                <a:latin typeface="Arial" charset="0"/>
              </a:defRPr>
            </a:lvl4pPr>
            <a:lvl5pPr marL="2057400" indent="-228600" eaLnBrk="0" hangingPunct="0">
              <a:defRPr b="1" i="1">
                <a:solidFill>
                  <a:srgbClr val="FF0000"/>
                </a:solidFill>
                <a:latin typeface="Arial" charset="0"/>
              </a:defRPr>
            </a:lvl5pPr>
            <a:lvl6pPr marL="2514600" indent="-228600" eaLnBrk="0" fontAlgn="base" hangingPunct="0">
              <a:spcBef>
                <a:spcPct val="0"/>
              </a:spcBef>
              <a:spcAft>
                <a:spcPct val="0"/>
              </a:spcAft>
              <a:defRPr b="1" i="1">
                <a:solidFill>
                  <a:srgbClr val="FF0000"/>
                </a:solidFill>
                <a:latin typeface="Arial" charset="0"/>
              </a:defRPr>
            </a:lvl6pPr>
            <a:lvl7pPr marL="2971800" indent="-228600" eaLnBrk="0" fontAlgn="base" hangingPunct="0">
              <a:spcBef>
                <a:spcPct val="0"/>
              </a:spcBef>
              <a:spcAft>
                <a:spcPct val="0"/>
              </a:spcAft>
              <a:defRPr b="1" i="1">
                <a:solidFill>
                  <a:srgbClr val="FF0000"/>
                </a:solidFill>
                <a:latin typeface="Arial" charset="0"/>
              </a:defRPr>
            </a:lvl7pPr>
            <a:lvl8pPr marL="3429000" indent="-228600" eaLnBrk="0" fontAlgn="base" hangingPunct="0">
              <a:spcBef>
                <a:spcPct val="0"/>
              </a:spcBef>
              <a:spcAft>
                <a:spcPct val="0"/>
              </a:spcAft>
              <a:defRPr b="1" i="1">
                <a:solidFill>
                  <a:srgbClr val="FF0000"/>
                </a:solidFill>
                <a:latin typeface="Arial" charset="0"/>
              </a:defRPr>
            </a:lvl8pPr>
            <a:lvl9pPr marL="3886200" indent="-228600" eaLnBrk="0" fontAlgn="base" hangingPunct="0">
              <a:spcBef>
                <a:spcPct val="0"/>
              </a:spcBef>
              <a:spcAft>
                <a:spcPct val="0"/>
              </a:spcAft>
              <a:defRPr b="1" i="1">
                <a:solidFill>
                  <a:srgbClr val="FF0000"/>
                </a:solidFill>
                <a:latin typeface="Arial" charset="0"/>
              </a:defRPr>
            </a:lvl9pPr>
          </a:lstStyle>
          <a:p>
            <a:pPr eaLnBrk="1" fontAlgn="base" hangingPunct="1">
              <a:spcBef>
                <a:spcPct val="0"/>
              </a:spcBef>
              <a:spcAft>
                <a:spcPct val="0"/>
              </a:spcAft>
            </a:pPr>
            <a:r>
              <a:rPr lang="en-US" sz="3200" dirty="0">
                <a:solidFill>
                  <a:srgbClr val="FFFFFF"/>
                </a:solidFill>
              </a:rPr>
              <a:t>Broadest </a:t>
            </a:r>
            <a:r>
              <a:rPr lang="en-US" sz="3200" dirty="0" smtClean="0">
                <a:solidFill>
                  <a:srgbClr val="FFFFFF"/>
                </a:solidFill>
              </a:rPr>
              <a:t>Reasonable Interpretation</a:t>
            </a:r>
            <a:endParaRPr lang="en-US" sz="3200" dirty="0">
              <a:solidFill>
                <a:srgbClr val="FFFFFF"/>
              </a:solidFill>
            </a:endParaRPr>
          </a:p>
        </p:txBody>
      </p:sp>
      <p:graphicFrame>
        <p:nvGraphicFramePr>
          <p:cNvPr id="10" name="Table 9"/>
          <p:cNvGraphicFramePr>
            <a:graphicFrameLocks noGrp="1"/>
          </p:cNvGraphicFramePr>
          <p:nvPr>
            <p:extLst>
              <p:ext uri="{D42A27DB-BD31-4B8C-83A1-F6EECF244321}">
                <p14:modId xmlns:p14="http://schemas.microsoft.com/office/powerpoint/2010/main" val="3897695286"/>
              </p:ext>
            </p:extLst>
          </p:nvPr>
        </p:nvGraphicFramePr>
        <p:xfrm>
          <a:off x="370114" y="2317249"/>
          <a:ext cx="7772399" cy="3518901"/>
        </p:xfrm>
        <a:graphic>
          <a:graphicData uri="http://schemas.openxmlformats.org/drawingml/2006/table">
            <a:tbl>
              <a:tblPr firstRow="1" firstCol="1" bandRow="1">
                <a:tableStyleId>{5C22544A-7EE6-4342-B048-85BDC9FD1C3A}</a:tableStyleId>
              </a:tblPr>
              <a:tblGrid>
                <a:gridCol w="3336012"/>
                <a:gridCol w="1086143"/>
                <a:gridCol w="3350244"/>
              </a:tblGrid>
              <a:tr h="687339">
                <a:tc>
                  <a:txBody>
                    <a:bodyPr/>
                    <a:lstStyle/>
                    <a:p>
                      <a:pPr marL="0" marR="0" algn="ctr">
                        <a:lnSpc>
                          <a:spcPct val="115000"/>
                        </a:lnSpc>
                        <a:spcBef>
                          <a:spcPts val="0"/>
                        </a:spcBef>
                        <a:spcAft>
                          <a:spcPts val="0"/>
                        </a:spcAft>
                      </a:pPr>
                      <a:r>
                        <a:rPr lang="en-US" sz="2000" b="0" u="sng" dirty="0" smtClean="0">
                          <a:solidFill>
                            <a:schemeClr val="bg1"/>
                          </a:solidFill>
                          <a:effectLst/>
                        </a:rPr>
                        <a:t>§112(f) Not Invoked: Plain Meaning</a:t>
                      </a:r>
                      <a:endParaRPr lang="en-US" sz="2000" b="0" u="sng" dirty="0">
                        <a:solidFill>
                          <a:schemeClr val="bg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a:lnSpc>
                          <a:spcPct val="115000"/>
                        </a:lnSpc>
                        <a:spcBef>
                          <a:spcPts val="0"/>
                        </a:spcBef>
                        <a:spcAft>
                          <a:spcPts val="0"/>
                        </a:spcAft>
                        <a:tabLst>
                          <a:tab pos="971550" algn="l"/>
                        </a:tabLst>
                      </a:pPr>
                      <a:endParaRPr lang="en-US" sz="2400" b="0" u="none" dirty="0">
                        <a:solidFill>
                          <a:schemeClr val="bg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2000" b="0" u="sng" dirty="0" smtClean="0">
                          <a:solidFill>
                            <a:schemeClr val="bg1"/>
                          </a:solidFill>
                        </a:rPr>
                        <a:t>§</a:t>
                      </a:r>
                      <a:r>
                        <a:rPr lang="en-US" sz="2000" b="0" u="sng" dirty="0" smtClean="0">
                          <a:solidFill>
                            <a:schemeClr val="bg1"/>
                          </a:solidFill>
                          <a:effectLst/>
                        </a:rPr>
                        <a:t>112(f) Invoked: Means-plus-function </a:t>
                      </a:r>
                      <a:endParaRPr lang="en-US" sz="2000" b="0" u="sng" dirty="0">
                        <a:solidFill>
                          <a:schemeClr val="bg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17861">
                <a:tc>
                  <a:txBody>
                    <a:bodyPr/>
                    <a:lstStyle/>
                    <a:p>
                      <a:pPr marL="0" lvl="2" indent="0" algn="ctr" eaLnBrk="1" fontAlgn="base" hangingPunct="1">
                        <a:lnSpc>
                          <a:spcPct val="114000"/>
                        </a:lnSpc>
                        <a:spcBef>
                          <a:spcPts val="0"/>
                        </a:spcBef>
                        <a:spcAft>
                          <a:spcPts val="0"/>
                        </a:spcAft>
                        <a:buFontTx/>
                        <a:buNone/>
                      </a:pPr>
                      <a:r>
                        <a:rPr lang="en-US" sz="2000" b="0" i="0" dirty="0" smtClean="0">
                          <a:solidFill>
                            <a:prstClr val="black"/>
                          </a:solidFill>
                        </a:rPr>
                        <a:t>The claim terms are given the </a:t>
                      </a:r>
                      <a:r>
                        <a:rPr lang="en-US" sz="2000" b="0" i="0" dirty="0" smtClean="0">
                          <a:solidFill>
                            <a:prstClr val="black"/>
                          </a:solidFill>
                          <a:latin typeface="+mn-lt"/>
                        </a:rPr>
                        <a:t>broadest interpretation that is consistent with their </a:t>
                      </a:r>
                      <a:r>
                        <a:rPr lang="en-US" sz="2000" i="0" dirty="0" smtClean="0">
                          <a:solidFill>
                            <a:prstClr val="black"/>
                          </a:solidFill>
                          <a:latin typeface="+mn-lt"/>
                        </a:rPr>
                        <a:t>pl</a:t>
                      </a:r>
                      <a:r>
                        <a:rPr lang="en-US" sz="2000" i="0" dirty="0" smtClean="0">
                          <a:solidFill>
                            <a:prstClr val="black"/>
                          </a:solidFill>
                        </a:rPr>
                        <a:t>ain meaning </a:t>
                      </a:r>
                      <a:r>
                        <a:rPr lang="en-US" sz="2000" b="0" i="0" dirty="0" smtClean="0">
                          <a:solidFill>
                            <a:prstClr val="black"/>
                          </a:solidFill>
                        </a:rPr>
                        <a:t>in light of the specification as understood by one of ordinary skill in the art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endParaRPr lang="en-US" sz="2400" b="0" dirty="0">
                        <a:solidFill>
                          <a:schemeClr val="bg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2000" b="0" dirty="0" smtClean="0">
                          <a:effectLst/>
                        </a:rPr>
                        <a:t>The corresponding structure, material or acts disclosed in the  specification, and their equivalents, that perform the claimed function are considered part of the claim limitation</a:t>
                      </a:r>
                      <a:endParaRPr lang="en-US" sz="2000" b="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330858474"/>
      </p:ext>
    </p:extLst>
  </p:cSld>
  <p:clrMapOvr>
    <a:masterClrMapping/>
  </p:clrMapOvr>
  <p:transition>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93700"/>
            <a:ext cx="6934200" cy="762000"/>
          </a:xfrm>
        </p:spPr>
        <p:txBody>
          <a:bodyPr/>
          <a:lstStyle/>
          <a:p>
            <a:r>
              <a:rPr lang="en-US" sz="3200" dirty="0"/>
              <a:t>Plain Meaning</a:t>
            </a:r>
          </a:p>
        </p:txBody>
      </p:sp>
      <p:sp>
        <p:nvSpPr>
          <p:cNvPr id="3" name="Content Placeholder 2"/>
          <p:cNvSpPr>
            <a:spLocks noGrp="1"/>
          </p:cNvSpPr>
          <p:nvPr>
            <p:ph idx="1"/>
          </p:nvPr>
        </p:nvSpPr>
        <p:spPr>
          <a:xfrm>
            <a:off x="609600" y="1752600"/>
            <a:ext cx="8077200" cy="4114800"/>
          </a:xfrm>
        </p:spPr>
        <p:txBody>
          <a:bodyPr/>
          <a:lstStyle/>
          <a:p>
            <a:pPr marL="419100" lvl="2" indent="-382588">
              <a:spcBef>
                <a:spcPts val="0"/>
              </a:spcBef>
              <a:spcAft>
                <a:spcPts val="600"/>
              </a:spcAft>
              <a:buSzPct val="80000"/>
            </a:pPr>
            <a:r>
              <a:rPr lang="en-US" sz="2800" dirty="0" smtClean="0">
                <a:solidFill>
                  <a:schemeClr val="bg1"/>
                </a:solidFill>
                <a:ea typeface="Calibri"/>
                <a:cs typeface="Times New Roman"/>
              </a:rPr>
              <a:t>A claim term is interpreted in view of—</a:t>
            </a:r>
          </a:p>
          <a:p>
            <a:pPr marL="419100" lvl="2" indent="-382588">
              <a:spcBef>
                <a:spcPts val="0"/>
              </a:spcBef>
              <a:spcAft>
                <a:spcPts val="600"/>
              </a:spcAft>
              <a:buSzPct val="80000"/>
            </a:pPr>
            <a:endParaRPr lang="en-US" sz="2800" dirty="0" smtClean="0">
              <a:solidFill>
                <a:schemeClr val="bg1"/>
              </a:solidFill>
              <a:ea typeface="Calibri"/>
              <a:cs typeface="Times New Roman"/>
            </a:endParaRPr>
          </a:p>
          <a:p>
            <a:pPr marL="693737" lvl="3" indent="-382588">
              <a:spcBef>
                <a:spcPts val="0"/>
              </a:spcBef>
              <a:spcAft>
                <a:spcPts val="600"/>
              </a:spcAft>
              <a:buSzPct val="80000"/>
            </a:pPr>
            <a:r>
              <a:rPr lang="en-US" sz="2800" dirty="0" smtClean="0">
                <a:solidFill>
                  <a:schemeClr val="bg1"/>
                </a:solidFill>
                <a:ea typeface="Calibri"/>
                <a:cs typeface="Times New Roman"/>
              </a:rPr>
              <a:t>the other words of the claims, the </a:t>
            </a:r>
            <a:r>
              <a:rPr lang="en-US" sz="2800" dirty="0" smtClean="0">
                <a:solidFill>
                  <a:schemeClr val="bg1"/>
                </a:solidFill>
              </a:rPr>
              <a:t>specification </a:t>
            </a:r>
            <a:r>
              <a:rPr lang="en-US" sz="2800" dirty="0">
                <a:solidFill>
                  <a:schemeClr val="bg1"/>
                </a:solidFill>
              </a:rPr>
              <a:t>and </a:t>
            </a:r>
            <a:r>
              <a:rPr lang="en-US" sz="2800" dirty="0" smtClean="0">
                <a:solidFill>
                  <a:schemeClr val="bg1"/>
                </a:solidFill>
              </a:rPr>
              <a:t>drawings, and </a:t>
            </a:r>
          </a:p>
          <a:p>
            <a:pPr marL="419100" lvl="2" indent="-382588">
              <a:spcBef>
                <a:spcPts val="0"/>
              </a:spcBef>
              <a:spcAft>
                <a:spcPts val="600"/>
              </a:spcAft>
              <a:buSzPct val="80000"/>
            </a:pPr>
            <a:endParaRPr lang="en-US" sz="2800" dirty="0">
              <a:solidFill>
                <a:schemeClr val="bg1"/>
              </a:solidFill>
            </a:endParaRPr>
          </a:p>
          <a:p>
            <a:pPr marL="693737" lvl="3" indent="-382588">
              <a:spcBef>
                <a:spcPts val="0"/>
              </a:spcBef>
              <a:spcAft>
                <a:spcPts val="600"/>
              </a:spcAft>
              <a:buSzPct val="80000"/>
            </a:pPr>
            <a:r>
              <a:rPr lang="en-US" sz="2800" dirty="0" smtClean="0">
                <a:solidFill>
                  <a:schemeClr val="bg1"/>
                </a:solidFill>
              </a:rPr>
              <a:t>the prior art </a:t>
            </a:r>
            <a:r>
              <a:rPr lang="en-US" sz="2800" dirty="0" smtClean="0">
                <a:solidFill>
                  <a:schemeClr val="bg1"/>
                </a:solidFill>
                <a:ea typeface="Calibri"/>
                <a:cs typeface="Times New Roman"/>
              </a:rPr>
              <a:t>(prior art patent and published applications, trade publications, and dictionaries)</a:t>
            </a:r>
            <a:endParaRPr lang="en-US" sz="2800" dirty="0" smtClean="0">
              <a:solidFill>
                <a:schemeClr val="bg1"/>
              </a:solidFill>
            </a:endParaRPr>
          </a:p>
          <a:p>
            <a:pPr marL="311149" lvl="3" indent="0">
              <a:spcBef>
                <a:spcPts val="0"/>
              </a:spcBef>
              <a:spcAft>
                <a:spcPts val="600"/>
              </a:spcAft>
              <a:buSzPct val="80000"/>
              <a:buNone/>
            </a:pPr>
            <a:r>
              <a:rPr lang="en-US" dirty="0" smtClean="0">
                <a:solidFill>
                  <a:schemeClr val="bg2"/>
                </a:solidFill>
              </a:rPr>
              <a:t> </a:t>
            </a:r>
            <a:endParaRPr lang="en-US" sz="2800" dirty="0" smtClean="0"/>
          </a:p>
        </p:txBody>
      </p:sp>
      <p:sp>
        <p:nvSpPr>
          <p:cNvPr id="5" name="Slide Number Placeholder 4"/>
          <p:cNvSpPr>
            <a:spLocks noGrp="1"/>
          </p:cNvSpPr>
          <p:nvPr>
            <p:ph type="sldNum" sz="quarter" idx="12"/>
          </p:nvPr>
        </p:nvSpPr>
        <p:spPr/>
        <p:txBody>
          <a:bodyPr/>
          <a:lstStyle/>
          <a:p>
            <a:fld id="{57E34971-4FE8-493F-9D35-C35379E6AA30}" type="slidenum">
              <a:rPr lang="en-US" smtClean="0">
                <a:solidFill>
                  <a:srgbClr val="D4D2D0">
                    <a:lumMod val="25000"/>
                  </a:srgbClr>
                </a:solidFill>
              </a:rPr>
              <a:pPr/>
              <a:t>7</a:t>
            </a:fld>
            <a:endParaRPr lang="en-US" dirty="0">
              <a:solidFill>
                <a:srgbClr val="D4D2D0">
                  <a:lumMod val="25000"/>
                </a:srgbClr>
              </a:solidFill>
            </a:endParaRPr>
          </a:p>
        </p:txBody>
      </p:sp>
    </p:spTree>
    <p:extLst>
      <p:ext uri="{BB962C8B-B14F-4D97-AF65-F5344CB8AC3E}">
        <p14:creationId xmlns:p14="http://schemas.microsoft.com/office/powerpoint/2010/main" val="13018352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93700"/>
            <a:ext cx="7010400" cy="762000"/>
          </a:xfrm>
        </p:spPr>
        <p:txBody>
          <a:bodyPr/>
          <a:lstStyle/>
          <a:p>
            <a:r>
              <a:rPr lang="en-US" sz="3200" dirty="0"/>
              <a:t>Plain Meaning</a:t>
            </a:r>
          </a:p>
        </p:txBody>
      </p:sp>
      <p:sp>
        <p:nvSpPr>
          <p:cNvPr id="3" name="Content Placeholder 2"/>
          <p:cNvSpPr>
            <a:spLocks noGrp="1"/>
          </p:cNvSpPr>
          <p:nvPr>
            <p:ph idx="1"/>
          </p:nvPr>
        </p:nvSpPr>
        <p:spPr/>
        <p:txBody>
          <a:bodyPr/>
          <a:lstStyle/>
          <a:p>
            <a:pPr marL="419100" lvl="2" indent="-382588">
              <a:spcBef>
                <a:spcPts val="0"/>
              </a:spcBef>
              <a:spcAft>
                <a:spcPts val="600"/>
              </a:spcAft>
              <a:buSzPct val="80000"/>
            </a:pPr>
            <a:r>
              <a:rPr lang="en-US" sz="2800" dirty="0" smtClean="0">
                <a:solidFill>
                  <a:schemeClr val="bg1"/>
                </a:solidFill>
                <a:ea typeface="Calibri"/>
                <a:cs typeface="Times New Roman"/>
              </a:rPr>
              <a:t>The </a:t>
            </a:r>
            <a:r>
              <a:rPr lang="en-US" sz="2800" dirty="0" smtClean="0">
                <a:solidFill>
                  <a:schemeClr val="bg1"/>
                </a:solidFill>
              </a:rPr>
              <a:t>specification (including claims) and drawings are the best source for </a:t>
            </a:r>
            <a:r>
              <a:rPr lang="en-US" sz="2800" dirty="0" smtClean="0">
                <a:solidFill>
                  <a:schemeClr val="bg1"/>
                </a:solidFill>
                <a:ea typeface="Calibri"/>
                <a:cs typeface="Times New Roman"/>
              </a:rPr>
              <a:t>determining the meaning of a claim term</a:t>
            </a:r>
          </a:p>
          <a:p>
            <a:pPr marL="419100" lvl="2" indent="-382588">
              <a:spcBef>
                <a:spcPts val="0"/>
              </a:spcBef>
              <a:spcAft>
                <a:spcPts val="600"/>
              </a:spcAft>
              <a:buSzPct val="80000"/>
            </a:pPr>
            <a:endParaRPr lang="en-US" sz="2800" dirty="0">
              <a:solidFill>
                <a:schemeClr val="bg1"/>
              </a:solidFill>
              <a:ea typeface="Calibri"/>
              <a:cs typeface="Times New Roman"/>
            </a:endParaRPr>
          </a:p>
          <a:p>
            <a:pPr marL="419100" lvl="2" indent="-382588">
              <a:spcBef>
                <a:spcPts val="0"/>
              </a:spcBef>
              <a:spcAft>
                <a:spcPts val="600"/>
              </a:spcAft>
              <a:buSzPct val="80000"/>
            </a:pPr>
            <a:r>
              <a:rPr lang="en-US" sz="2800" dirty="0" smtClean="0">
                <a:solidFill>
                  <a:schemeClr val="bg1"/>
                </a:solidFill>
                <a:ea typeface="Calibri"/>
                <a:cs typeface="Times New Roman"/>
              </a:rPr>
              <a:t>The prior art may also be used to determine the meaning of a claim term, </a:t>
            </a:r>
          </a:p>
          <a:p>
            <a:pPr marL="693737" lvl="3" indent="-382588">
              <a:spcBef>
                <a:spcPts val="0"/>
              </a:spcBef>
              <a:spcAft>
                <a:spcPts val="600"/>
              </a:spcAft>
              <a:buSzPct val="80000"/>
            </a:pPr>
            <a:r>
              <a:rPr lang="en-US" sz="2400" dirty="0" smtClean="0">
                <a:solidFill>
                  <a:schemeClr val="bg1"/>
                </a:solidFill>
                <a:ea typeface="Calibri"/>
                <a:cs typeface="Times New Roman"/>
              </a:rPr>
              <a:t>Any meaning from the prior art must be consistent with the use of the claim term </a:t>
            </a:r>
            <a:r>
              <a:rPr lang="en-US" sz="2400" dirty="0">
                <a:solidFill>
                  <a:schemeClr val="bg1"/>
                </a:solidFill>
                <a:ea typeface="Calibri"/>
                <a:cs typeface="Times New Roman"/>
              </a:rPr>
              <a:t>in </a:t>
            </a:r>
            <a:r>
              <a:rPr lang="en-US" sz="2400" dirty="0" smtClean="0">
                <a:solidFill>
                  <a:schemeClr val="bg1"/>
                </a:solidFill>
                <a:ea typeface="Calibri"/>
                <a:cs typeface="Times New Roman"/>
              </a:rPr>
              <a:t>the </a:t>
            </a:r>
            <a:r>
              <a:rPr lang="en-US" sz="2400" dirty="0">
                <a:solidFill>
                  <a:schemeClr val="bg1"/>
                </a:solidFill>
              </a:rPr>
              <a:t>specification and </a:t>
            </a:r>
            <a:r>
              <a:rPr lang="en-US" sz="2400" dirty="0" smtClean="0">
                <a:solidFill>
                  <a:schemeClr val="bg1"/>
                </a:solidFill>
              </a:rPr>
              <a:t>drawings</a:t>
            </a:r>
          </a:p>
          <a:p>
            <a:pPr marL="693737" lvl="3" indent="-382588">
              <a:spcBef>
                <a:spcPts val="0"/>
              </a:spcBef>
              <a:spcAft>
                <a:spcPts val="600"/>
              </a:spcAft>
              <a:buSzPct val="80000"/>
            </a:pPr>
            <a:endParaRPr lang="en-US" sz="2400" dirty="0" smtClean="0">
              <a:solidFill>
                <a:schemeClr val="bg1"/>
              </a:solidFill>
            </a:endParaRPr>
          </a:p>
        </p:txBody>
      </p:sp>
      <p:sp>
        <p:nvSpPr>
          <p:cNvPr id="5" name="Slide Number Placeholder 4"/>
          <p:cNvSpPr>
            <a:spLocks noGrp="1"/>
          </p:cNvSpPr>
          <p:nvPr>
            <p:ph type="sldNum" sz="quarter" idx="12"/>
          </p:nvPr>
        </p:nvSpPr>
        <p:spPr/>
        <p:txBody>
          <a:bodyPr/>
          <a:lstStyle/>
          <a:p>
            <a:fld id="{57E34971-4FE8-493F-9D35-C35379E6AA30}" type="slidenum">
              <a:rPr lang="en-US" smtClean="0">
                <a:solidFill>
                  <a:srgbClr val="D4D2D0">
                    <a:lumMod val="25000"/>
                  </a:srgbClr>
                </a:solidFill>
              </a:rPr>
              <a:pPr/>
              <a:t>8</a:t>
            </a:fld>
            <a:endParaRPr lang="en-US" dirty="0">
              <a:solidFill>
                <a:srgbClr val="D4D2D0">
                  <a:lumMod val="25000"/>
                </a:srgbClr>
              </a:solidFill>
            </a:endParaRPr>
          </a:p>
        </p:txBody>
      </p:sp>
    </p:spTree>
    <p:extLst>
      <p:ext uri="{BB962C8B-B14F-4D97-AF65-F5344CB8AC3E}">
        <p14:creationId xmlns:p14="http://schemas.microsoft.com/office/powerpoint/2010/main" val="27444773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054"/>
          <p:cNvSpPr>
            <a:spLocks noGrp="1" noChangeArrowheads="1"/>
          </p:cNvSpPr>
          <p:nvPr>
            <p:ph type="sldNum" sz="quarter" idx="12"/>
          </p:nvPr>
        </p:nvSpPr>
        <p:spPr/>
        <p:txBody>
          <a:bodyPr/>
          <a:lstStyle/>
          <a:p>
            <a:pPr>
              <a:defRPr/>
            </a:pPr>
            <a:fld id="{F36444ED-B8CD-4BBA-A243-31E16A17005E}" type="slidenum">
              <a:rPr lang="en-US"/>
              <a:pPr>
                <a:defRPr/>
              </a:pPr>
              <a:t>9</a:t>
            </a:fld>
            <a:endParaRPr lang="en-US" dirty="0"/>
          </a:p>
        </p:txBody>
      </p:sp>
      <p:sp>
        <p:nvSpPr>
          <p:cNvPr id="5" name="Slide Number Placeholder 5"/>
          <p:cNvSpPr txBox="1">
            <a:spLocks noGrp="1"/>
          </p:cNvSpPr>
          <p:nvPr/>
        </p:nvSpPr>
        <p:spPr bwMode="auto">
          <a:xfrm>
            <a:off x="7086600" y="6324600"/>
            <a:ext cx="1905000" cy="457200"/>
          </a:xfrm>
          <a:prstGeom prst="rect">
            <a:avLst/>
          </a:prstGeom>
          <a:noFill/>
          <a:ln>
            <a:miter lim="800000"/>
            <a:headEnd/>
            <a:tailEnd/>
          </a:ln>
        </p:spPr>
        <p:txBody>
          <a:bodyPr bIns="9144" anchor="b"/>
          <a:lstStyle/>
          <a:p>
            <a:pPr algn="r" fontAlgn="base">
              <a:spcBef>
                <a:spcPct val="0"/>
              </a:spcBef>
              <a:spcAft>
                <a:spcPct val="0"/>
              </a:spcAft>
              <a:defRPr/>
            </a:pPr>
            <a:endParaRPr lang="en-US" sz="1200" dirty="0">
              <a:solidFill>
                <a:srgbClr val="273C56"/>
              </a:solidFill>
            </a:endParaRPr>
          </a:p>
        </p:txBody>
      </p:sp>
      <p:sp>
        <p:nvSpPr>
          <p:cNvPr id="15364" name="Rectangle 5"/>
          <p:cNvSpPr>
            <a:spLocks noChangeArrowheads="1"/>
          </p:cNvSpPr>
          <p:nvPr/>
        </p:nvSpPr>
        <p:spPr bwMode="auto">
          <a:xfrm>
            <a:off x="228600" y="2133600"/>
            <a:ext cx="8610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fontAlgn="base">
              <a:spcBef>
                <a:spcPct val="20000"/>
              </a:spcBef>
              <a:spcAft>
                <a:spcPct val="0"/>
              </a:spcAft>
            </a:pPr>
            <a:endParaRPr lang="en-US" sz="2000" dirty="0">
              <a:solidFill>
                <a:srgbClr val="000000"/>
              </a:solidFill>
            </a:endParaRPr>
          </a:p>
          <a:p>
            <a:pPr marL="342900" indent="-342900" fontAlgn="base">
              <a:spcBef>
                <a:spcPct val="20000"/>
              </a:spcBef>
              <a:spcAft>
                <a:spcPct val="0"/>
              </a:spcAft>
              <a:buFontTx/>
              <a:buChar char="•"/>
            </a:pPr>
            <a:endParaRPr lang="en-US" sz="2000" dirty="0">
              <a:solidFill>
                <a:srgbClr val="000000"/>
              </a:solidFill>
            </a:endParaRPr>
          </a:p>
        </p:txBody>
      </p:sp>
      <p:sp>
        <p:nvSpPr>
          <p:cNvPr id="7" name="Rectangle 4"/>
          <p:cNvSpPr txBox="1">
            <a:spLocks noChangeArrowheads="1"/>
          </p:cNvSpPr>
          <p:nvPr/>
        </p:nvSpPr>
        <p:spPr>
          <a:xfrm>
            <a:off x="381001" y="1494312"/>
            <a:ext cx="8191500" cy="4830288"/>
          </a:xfrm>
          <a:prstGeom prst="rect">
            <a:avLst/>
          </a:prstGeom>
          <a:noFill/>
        </p:spPr>
        <p:txBody>
          <a:bodyPr/>
          <a:lstStyle>
            <a:lvl1pPr eaLnBrk="0" hangingPunct="0">
              <a:defRPr b="1" i="1">
                <a:solidFill>
                  <a:srgbClr val="FF0000"/>
                </a:solidFill>
                <a:latin typeface="Arial" charset="0"/>
              </a:defRPr>
            </a:lvl1pPr>
            <a:lvl2pPr marL="742950" indent="-285750" eaLnBrk="0" hangingPunct="0">
              <a:defRPr b="1" i="1">
                <a:solidFill>
                  <a:srgbClr val="FF0000"/>
                </a:solidFill>
                <a:latin typeface="Arial" charset="0"/>
              </a:defRPr>
            </a:lvl2pPr>
            <a:lvl3pPr marL="1143000" indent="-228600" eaLnBrk="0" hangingPunct="0">
              <a:defRPr b="1" i="1">
                <a:solidFill>
                  <a:srgbClr val="FF0000"/>
                </a:solidFill>
                <a:latin typeface="Arial" charset="0"/>
              </a:defRPr>
            </a:lvl3pPr>
            <a:lvl4pPr marL="1600200" indent="-228600" eaLnBrk="0" hangingPunct="0">
              <a:defRPr b="1" i="1">
                <a:solidFill>
                  <a:srgbClr val="FF0000"/>
                </a:solidFill>
                <a:latin typeface="Arial" charset="0"/>
              </a:defRPr>
            </a:lvl4pPr>
            <a:lvl5pPr marL="2057400" indent="-228600" eaLnBrk="0" hangingPunct="0">
              <a:defRPr b="1" i="1">
                <a:solidFill>
                  <a:srgbClr val="FF0000"/>
                </a:solidFill>
                <a:latin typeface="Arial" charset="0"/>
              </a:defRPr>
            </a:lvl5pPr>
            <a:lvl6pPr marL="2514600" indent="-228600" eaLnBrk="0" fontAlgn="base" hangingPunct="0">
              <a:spcBef>
                <a:spcPct val="0"/>
              </a:spcBef>
              <a:spcAft>
                <a:spcPct val="0"/>
              </a:spcAft>
              <a:defRPr b="1" i="1">
                <a:solidFill>
                  <a:srgbClr val="FF0000"/>
                </a:solidFill>
                <a:latin typeface="Arial" charset="0"/>
              </a:defRPr>
            </a:lvl6pPr>
            <a:lvl7pPr marL="2971800" indent="-228600" eaLnBrk="0" fontAlgn="base" hangingPunct="0">
              <a:spcBef>
                <a:spcPct val="0"/>
              </a:spcBef>
              <a:spcAft>
                <a:spcPct val="0"/>
              </a:spcAft>
              <a:defRPr b="1" i="1">
                <a:solidFill>
                  <a:srgbClr val="FF0000"/>
                </a:solidFill>
                <a:latin typeface="Arial" charset="0"/>
              </a:defRPr>
            </a:lvl7pPr>
            <a:lvl8pPr marL="3429000" indent="-228600" eaLnBrk="0" fontAlgn="base" hangingPunct="0">
              <a:spcBef>
                <a:spcPct val="0"/>
              </a:spcBef>
              <a:spcAft>
                <a:spcPct val="0"/>
              </a:spcAft>
              <a:defRPr b="1" i="1">
                <a:solidFill>
                  <a:srgbClr val="FF0000"/>
                </a:solidFill>
                <a:latin typeface="Arial" charset="0"/>
              </a:defRPr>
            </a:lvl8pPr>
            <a:lvl9pPr marL="3886200" indent="-228600" eaLnBrk="0" fontAlgn="base" hangingPunct="0">
              <a:spcBef>
                <a:spcPct val="0"/>
              </a:spcBef>
              <a:spcAft>
                <a:spcPct val="0"/>
              </a:spcAft>
              <a:defRPr b="1" i="1">
                <a:solidFill>
                  <a:srgbClr val="FF0000"/>
                </a:solidFill>
                <a:latin typeface="Arial" charset="0"/>
              </a:defRPr>
            </a:lvl9pPr>
          </a:lstStyle>
          <a:p>
            <a:pPr marL="857250" lvl="2" indent="-457200" eaLnBrk="1" fontAlgn="base" hangingPunct="1">
              <a:spcBef>
                <a:spcPct val="20000"/>
              </a:spcBef>
              <a:spcAft>
                <a:spcPts val="1200"/>
              </a:spcAft>
              <a:buFont typeface="Arial" pitchFamily="34" charset="0"/>
              <a:buChar char="•"/>
            </a:pPr>
            <a:r>
              <a:rPr lang="en-US" sz="2800" b="0" i="0" dirty="0" smtClean="0">
                <a:solidFill>
                  <a:schemeClr val="bg1"/>
                </a:solidFill>
              </a:rPr>
              <a:t>Interpreting claim terms in light of the other words of the claim, and the specification and drawings</a:t>
            </a:r>
          </a:p>
          <a:p>
            <a:pPr marL="1314450" lvl="3" indent="-457200" eaLnBrk="1" fontAlgn="base" hangingPunct="1">
              <a:spcBef>
                <a:spcPct val="20000"/>
              </a:spcBef>
              <a:spcAft>
                <a:spcPts val="1200"/>
              </a:spcAft>
              <a:buFont typeface="Arial" pitchFamily="34" charset="0"/>
              <a:buChar char="•"/>
            </a:pPr>
            <a:r>
              <a:rPr lang="en-US" sz="2800" b="0" i="0" dirty="0" smtClean="0">
                <a:solidFill>
                  <a:schemeClr val="bg1"/>
                </a:solidFill>
              </a:rPr>
              <a:t>The </a:t>
            </a:r>
            <a:r>
              <a:rPr lang="en-US" sz="2800" b="0" i="0" dirty="0">
                <a:solidFill>
                  <a:schemeClr val="bg1"/>
                </a:solidFill>
              </a:rPr>
              <a:t>specification is used to </a:t>
            </a:r>
            <a:r>
              <a:rPr lang="en-US" sz="2800" b="0" dirty="0">
                <a:solidFill>
                  <a:schemeClr val="bg1"/>
                </a:solidFill>
              </a:rPr>
              <a:t>interpret</a:t>
            </a:r>
            <a:r>
              <a:rPr lang="en-US" sz="2800" b="0" i="0" dirty="0">
                <a:solidFill>
                  <a:schemeClr val="bg1"/>
                </a:solidFill>
              </a:rPr>
              <a:t> the meaning of the </a:t>
            </a:r>
            <a:r>
              <a:rPr lang="en-US" sz="2800" b="0" i="0" dirty="0" smtClean="0">
                <a:solidFill>
                  <a:schemeClr val="bg1"/>
                </a:solidFill>
              </a:rPr>
              <a:t>terms that appear in the claims</a:t>
            </a:r>
          </a:p>
          <a:p>
            <a:pPr marL="1314450" lvl="3" indent="-457200" eaLnBrk="1" fontAlgn="base" hangingPunct="1">
              <a:spcBef>
                <a:spcPct val="20000"/>
              </a:spcBef>
              <a:spcAft>
                <a:spcPts val="1200"/>
              </a:spcAft>
              <a:buFont typeface="Arial" pitchFamily="34" charset="0"/>
              <a:buChar char="•"/>
            </a:pPr>
            <a:r>
              <a:rPr lang="en-US" sz="2800" b="0" i="0" dirty="0" smtClean="0">
                <a:solidFill>
                  <a:schemeClr val="bg1"/>
                </a:solidFill>
              </a:rPr>
              <a:t>It is not appropriate to incorporate limitations from the specification which are not recited in the </a:t>
            </a:r>
            <a:r>
              <a:rPr lang="en-US" sz="2800" b="0" i="0" smtClean="0">
                <a:solidFill>
                  <a:schemeClr val="bg1"/>
                </a:solidFill>
              </a:rPr>
              <a:t>claim itself</a:t>
            </a:r>
            <a:endParaRPr lang="en-US" sz="1600" i="0" dirty="0">
              <a:solidFill>
                <a:schemeClr val="bg1"/>
              </a:solidFill>
              <a:latin typeface="+mn-lt"/>
            </a:endParaRPr>
          </a:p>
        </p:txBody>
      </p:sp>
      <p:sp>
        <p:nvSpPr>
          <p:cNvPr id="9" name="Rectangle 4"/>
          <p:cNvSpPr txBox="1">
            <a:spLocks noChangeArrowheads="1"/>
          </p:cNvSpPr>
          <p:nvPr/>
        </p:nvSpPr>
        <p:spPr>
          <a:xfrm>
            <a:off x="606631" y="457200"/>
            <a:ext cx="7277100" cy="838200"/>
          </a:xfrm>
          <a:prstGeom prst="rect">
            <a:avLst/>
          </a:prstGeom>
          <a:noFill/>
        </p:spPr>
        <p:txBody>
          <a:bodyPr/>
          <a:lstStyle>
            <a:lvl1pPr eaLnBrk="0" hangingPunct="0">
              <a:defRPr b="1" i="1">
                <a:solidFill>
                  <a:srgbClr val="FF0000"/>
                </a:solidFill>
                <a:latin typeface="Arial" charset="0"/>
              </a:defRPr>
            </a:lvl1pPr>
            <a:lvl2pPr marL="742950" indent="-285750" eaLnBrk="0" hangingPunct="0">
              <a:defRPr b="1" i="1">
                <a:solidFill>
                  <a:srgbClr val="FF0000"/>
                </a:solidFill>
                <a:latin typeface="Arial" charset="0"/>
              </a:defRPr>
            </a:lvl2pPr>
            <a:lvl3pPr marL="1143000" indent="-228600" eaLnBrk="0" hangingPunct="0">
              <a:defRPr b="1" i="1">
                <a:solidFill>
                  <a:srgbClr val="FF0000"/>
                </a:solidFill>
                <a:latin typeface="Arial" charset="0"/>
              </a:defRPr>
            </a:lvl3pPr>
            <a:lvl4pPr marL="1600200" indent="-228600" eaLnBrk="0" hangingPunct="0">
              <a:defRPr b="1" i="1">
                <a:solidFill>
                  <a:srgbClr val="FF0000"/>
                </a:solidFill>
                <a:latin typeface="Arial" charset="0"/>
              </a:defRPr>
            </a:lvl4pPr>
            <a:lvl5pPr marL="2057400" indent="-228600" eaLnBrk="0" hangingPunct="0">
              <a:defRPr b="1" i="1">
                <a:solidFill>
                  <a:srgbClr val="FF0000"/>
                </a:solidFill>
                <a:latin typeface="Arial" charset="0"/>
              </a:defRPr>
            </a:lvl5pPr>
            <a:lvl6pPr marL="2514600" indent="-228600" eaLnBrk="0" fontAlgn="base" hangingPunct="0">
              <a:spcBef>
                <a:spcPct val="0"/>
              </a:spcBef>
              <a:spcAft>
                <a:spcPct val="0"/>
              </a:spcAft>
              <a:defRPr b="1" i="1">
                <a:solidFill>
                  <a:srgbClr val="FF0000"/>
                </a:solidFill>
                <a:latin typeface="Arial" charset="0"/>
              </a:defRPr>
            </a:lvl6pPr>
            <a:lvl7pPr marL="2971800" indent="-228600" eaLnBrk="0" fontAlgn="base" hangingPunct="0">
              <a:spcBef>
                <a:spcPct val="0"/>
              </a:spcBef>
              <a:spcAft>
                <a:spcPct val="0"/>
              </a:spcAft>
              <a:defRPr b="1" i="1">
                <a:solidFill>
                  <a:srgbClr val="FF0000"/>
                </a:solidFill>
                <a:latin typeface="Arial" charset="0"/>
              </a:defRPr>
            </a:lvl7pPr>
            <a:lvl8pPr marL="3429000" indent="-228600" eaLnBrk="0" fontAlgn="base" hangingPunct="0">
              <a:spcBef>
                <a:spcPct val="0"/>
              </a:spcBef>
              <a:spcAft>
                <a:spcPct val="0"/>
              </a:spcAft>
              <a:defRPr b="1" i="1">
                <a:solidFill>
                  <a:srgbClr val="FF0000"/>
                </a:solidFill>
                <a:latin typeface="Arial" charset="0"/>
              </a:defRPr>
            </a:lvl8pPr>
            <a:lvl9pPr marL="3886200" indent="-228600" eaLnBrk="0" fontAlgn="base" hangingPunct="0">
              <a:spcBef>
                <a:spcPct val="0"/>
              </a:spcBef>
              <a:spcAft>
                <a:spcPct val="0"/>
              </a:spcAft>
              <a:defRPr b="1" i="1">
                <a:solidFill>
                  <a:srgbClr val="FF0000"/>
                </a:solidFill>
                <a:latin typeface="Arial" charset="0"/>
              </a:defRPr>
            </a:lvl9pPr>
          </a:lstStyle>
          <a:p>
            <a:pPr eaLnBrk="1" fontAlgn="base" hangingPunct="1">
              <a:spcBef>
                <a:spcPct val="0"/>
              </a:spcBef>
              <a:spcAft>
                <a:spcPct val="0"/>
              </a:spcAft>
            </a:pPr>
            <a:r>
              <a:rPr lang="en-US" sz="3200" dirty="0">
                <a:solidFill>
                  <a:schemeClr val="tx1"/>
                </a:solidFill>
              </a:rPr>
              <a:t>Plain Meaning</a:t>
            </a:r>
            <a:endParaRPr lang="en-US" sz="3200" dirty="0">
              <a:solidFill>
                <a:schemeClr val="tx1"/>
              </a:solidFill>
              <a:latin typeface="+mn-lt"/>
            </a:endParaRPr>
          </a:p>
        </p:txBody>
      </p:sp>
    </p:spTree>
    <p:extLst>
      <p:ext uri="{BB962C8B-B14F-4D97-AF65-F5344CB8AC3E}">
        <p14:creationId xmlns:p14="http://schemas.microsoft.com/office/powerpoint/2010/main" val="897215452"/>
      </p:ext>
    </p:extLst>
  </p:cSld>
  <p:clrMapOvr>
    <a:masterClrMapping/>
  </p:clrMapOvr>
  <p:transition>
    <p:random/>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SUBSTITUTION_ID" val="{FB7BA278-E34D-445B-910E-E46023C28C46}"/>
</p:tagLst>
</file>

<file path=ppt/tags/tag2.xml><?xml version="1.0" encoding="utf-8"?>
<p:tagLst xmlns:a="http://schemas.openxmlformats.org/drawingml/2006/main" xmlns:r="http://schemas.openxmlformats.org/officeDocument/2006/relationships" xmlns:p="http://schemas.openxmlformats.org/presentationml/2006/main">
  <p:tag name="MMPROD_SUBSTITUTION_ID" val="{5FF0FD26-B99D-4028-99DF-F664EEF5A0EF}"/>
</p:tagLst>
</file>

<file path=ppt/theme/theme1.xml><?xml version="1.0" encoding="utf-8"?>
<a:theme xmlns:a="http://schemas.openxmlformats.org/drawingml/2006/main" name="_6">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16853</TotalTime>
  <Words>4347</Words>
  <Application>Microsoft Office PowerPoint</Application>
  <PresentationFormat>On-screen Show (4:3)</PresentationFormat>
  <Paragraphs>286</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_6</vt:lpstr>
      <vt:lpstr>Claim Interpretation:  Broadest Reasonable Interpretation (BRI) and the Plain Meaning of Claim Terms</vt:lpstr>
      <vt:lpstr>PowerPoint Presentation</vt:lpstr>
      <vt:lpstr>PowerPoint Presentation</vt:lpstr>
      <vt:lpstr>PowerPoint Presentation</vt:lpstr>
      <vt:lpstr>PowerPoint Presentation</vt:lpstr>
      <vt:lpstr>PowerPoint Presentation</vt:lpstr>
      <vt:lpstr>Plain Meaning</vt:lpstr>
      <vt:lpstr>Plain Meaning</vt:lpstr>
      <vt:lpstr>PowerPoint Presentation</vt:lpstr>
      <vt:lpstr>Exceptions to Plain Meaning</vt:lpstr>
      <vt:lpstr>PowerPoint Presentation</vt:lpstr>
      <vt:lpstr>Broadest Reasonable Interpretation</vt:lpstr>
      <vt:lpstr>Broadest Reasonable Interpretation</vt:lpstr>
      <vt:lpstr>         Meaning of Claim Term Flow Chart</vt:lpstr>
      <vt:lpstr>Example 1 (In re Morris)</vt:lpstr>
      <vt:lpstr>Example 1 (In re Morris) (continued)</vt:lpstr>
      <vt:lpstr>Example 2 (In re Bigio)</vt:lpstr>
      <vt:lpstr>Example 2 (In re Bigio) (continued)</vt:lpstr>
      <vt:lpstr>Example 3 (In re Skvorecz)</vt:lpstr>
      <vt:lpstr>Example 3 (In re Skvorecz) (continued)</vt:lpstr>
      <vt:lpstr>How Proper Claim Interpretation leads to Clarity</vt:lpstr>
      <vt:lpstr>PowerPoint Presentation</vt:lpstr>
    </vt:vector>
  </TitlesOfParts>
  <Company>U.S. Patent and Trademark Office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Refresher 112/6</dc:title>
  <dc:creator>USPTO</dc:creator>
  <cp:lastModifiedBy>USPTO</cp:lastModifiedBy>
  <cp:revision>800</cp:revision>
  <cp:lastPrinted>2014-11-06T12:49:23Z</cp:lastPrinted>
  <dcterms:created xsi:type="dcterms:W3CDTF">2012-04-17T12:18:39Z</dcterms:created>
  <dcterms:modified xsi:type="dcterms:W3CDTF">2014-12-11T19:22:10Z</dcterms:modified>
</cp:coreProperties>
</file>