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  <p:sldMasterId id="2147483677" r:id="rId5"/>
  </p:sldMasterIdLst>
  <p:notesMasterIdLst>
    <p:notesMasterId r:id="rId27"/>
  </p:notesMasterIdLst>
  <p:handoutMasterIdLst>
    <p:handoutMasterId r:id="rId28"/>
  </p:handoutMasterIdLst>
  <p:sldIdLst>
    <p:sldId id="258" r:id="rId6"/>
    <p:sldId id="282" r:id="rId7"/>
    <p:sldId id="279" r:id="rId8"/>
    <p:sldId id="286" r:id="rId9"/>
    <p:sldId id="299" r:id="rId10"/>
    <p:sldId id="291" r:id="rId11"/>
    <p:sldId id="285" r:id="rId12"/>
    <p:sldId id="284" r:id="rId13"/>
    <p:sldId id="295" r:id="rId14"/>
    <p:sldId id="287" r:id="rId15"/>
    <p:sldId id="292" r:id="rId16"/>
    <p:sldId id="293" r:id="rId17"/>
    <p:sldId id="304" r:id="rId18"/>
    <p:sldId id="294" r:id="rId19"/>
    <p:sldId id="310" r:id="rId20"/>
    <p:sldId id="313" r:id="rId21"/>
    <p:sldId id="314" r:id="rId22"/>
    <p:sldId id="289" r:id="rId23"/>
    <p:sldId id="302" r:id="rId24"/>
    <p:sldId id="305" r:id="rId25"/>
    <p:sldId id="283" r:id="rId26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71543" autoAdjust="0"/>
  </p:normalViewPr>
  <p:slideViewPr>
    <p:cSldViewPr snapToGrid="0" snapToObjects="1">
      <p:cViewPr varScale="1">
        <p:scale>
          <a:sx n="105" d="100"/>
          <a:sy n="105" d="100"/>
        </p:scale>
        <p:origin x="696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Segoe U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950A3BB-CAF4-1D4E-B3B2-E95D9B9E66DF}" type="datetimeFigureOut">
              <a:rPr lang="en-US" smtClean="0">
                <a:latin typeface="Segoe UI"/>
              </a:rPr>
              <a:t>4/27/2018</a:t>
            </a:fld>
            <a:endParaRPr lang="en-US" dirty="0">
              <a:latin typeface="Segoe U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Segoe U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44BD52-4119-7642-B93F-8F4EDBD635EC}" type="slidenum">
              <a:rPr lang="en-US" smtClean="0">
                <a:latin typeface="Segoe UI"/>
              </a:rPr>
              <a:t>‹#›</a:t>
            </a:fld>
            <a:endParaRPr lang="en-US" dirty="0"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5876647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Segoe UI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Segoe UI"/>
              </a:defRPr>
            </a:lvl1pPr>
          </a:lstStyle>
          <a:p>
            <a:fld id="{139B48F8-1A14-4941-902A-1D33547A0B6A}" type="datetimeFigureOut">
              <a:rPr lang="en-US" smtClean="0"/>
              <a:pPr/>
              <a:t>4/27/2018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Segoe UI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Segoe UI"/>
              </a:defRPr>
            </a:lvl1pPr>
          </a:lstStyle>
          <a:p>
            <a:fld id="{C74B1ACE-5EB2-B245-8DCB-331A9858E0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9317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448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328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805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037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429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289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6581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975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5494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3904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23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5539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5288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77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696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747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167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32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177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432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638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9488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92417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‹#›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/>
              </a:defRPr>
            </a:lvl1pPr>
          </a:lstStyle>
          <a:p>
            <a:fld id="{FD0CF2A8-0F06-0B4F-A023-17698AFBF4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6196" y="3855203"/>
            <a:ext cx="9150195" cy="1288297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>
              <a:solidFill>
                <a:prstClr val="white"/>
              </a:solidFill>
            </a:endParaRPr>
          </a:p>
        </p:txBody>
      </p:sp>
      <p:pic>
        <p:nvPicPr>
          <p:cNvPr id="8" name="Picture 7" descr="USPTO-logo-reverse-stacked-500p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27" y="4231485"/>
            <a:ext cx="1338876" cy="596458"/>
          </a:xfrm>
          <a:prstGeom prst="rect">
            <a:avLst/>
          </a:prstGeom>
        </p:spPr>
      </p:pic>
      <p:sp>
        <p:nvSpPr>
          <p:cNvPr id="12" name="Rectangle 9"/>
          <p:cNvSpPr/>
          <p:nvPr/>
        </p:nvSpPr>
        <p:spPr>
          <a:xfrm>
            <a:off x="-815" y="0"/>
            <a:ext cx="9144000" cy="340220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>
              <a:solidFill>
                <a:prstClr val="white"/>
              </a:solidFill>
            </a:endParaRPr>
          </a:p>
        </p:txBody>
      </p:sp>
      <p:sp>
        <p:nvSpPr>
          <p:cNvPr id="11" name="Rectangle 9"/>
          <p:cNvSpPr/>
          <p:nvPr userDrawn="1"/>
        </p:nvSpPr>
        <p:spPr>
          <a:xfrm>
            <a:off x="-6196" y="3855203"/>
            <a:ext cx="9150195" cy="1288297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0933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>
              <a:solidFill>
                <a:prstClr val="white"/>
              </a:solidFill>
            </a:endParaRPr>
          </a:p>
        </p:txBody>
      </p:sp>
      <p:pic>
        <p:nvPicPr>
          <p:cNvPr id="13" name="Picture 12" descr="USPTO-logo-reverse-stacked-500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27" y="4231485"/>
            <a:ext cx="1338876" cy="596458"/>
          </a:xfrm>
          <a:prstGeom prst="rect">
            <a:avLst/>
          </a:prstGeom>
        </p:spPr>
      </p:pic>
      <p:sp>
        <p:nvSpPr>
          <p:cNvPr id="14" name="Rectangle 9"/>
          <p:cNvSpPr/>
          <p:nvPr userDrawn="1"/>
        </p:nvSpPr>
        <p:spPr>
          <a:xfrm>
            <a:off x="-815" y="0"/>
            <a:ext cx="9144000" cy="340220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0933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640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6429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>
              <a:solidFill>
                <a:prstClr val="white"/>
              </a:solidFill>
            </a:endParaRPr>
          </a:p>
        </p:txBody>
      </p:sp>
      <p:pic>
        <p:nvPicPr>
          <p:cNvPr id="5" name="Picture 4" descr="USPTO-logo-reverse-stacked-1000p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50" y="1666906"/>
            <a:ext cx="4021100" cy="17914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933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>
              <a:solidFill>
                <a:prstClr val="white"/>
              </a:solidFill>
            </a:endParaRPr>
          </a:p>
        </p:txBody>
      </p:sp>
      <p:pic>
        <p:nvPicPr>
          <p:cNvPr id="6" name="Picture 5" descr="USPTO-logo-reverse-stacked-1000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50" y="1666906"/>
            <a:ext cx="4021100" cy="179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7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>
              <a:solidFill>
                <a:prstClr val="white"/>
              </a:solidFill>
            </a:endParaRPr>
          </a:p>
        </p:txBody>
      </p:sp>
      <p:pic>
        <p:nvPicPr>
          <p:cNvPr id="4" name="Picture 3" descr="uspto_seal_1000px-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06" y="825216"/>
            <a:ext cx="3881188" cy="349306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933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>
              <a:solidFill>
                <a:prstClr val="white"/>
              </a:solidFill>
            </a:endParaRPr>
          </a:p>
        </p:txBody>
      </p:sp>
      <p:pic>
        <p:nvPicPr>
          <p:cNvPr id="6" name="Picture 5" descr="uspto_seal_1000px-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06" y="825216"/>
            <a:ext cx="3881188" cy="349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34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2826"/>
            <a:ext cx="8229600" cy="301319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134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933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>
              <a:solidFill>
                <a:prstClr val="white"/>
              </a:solidFill>
            </a:endParaRPr>
          </a:p>
        </p:txBody>
      </p:sp>
      <p:pic>
        <p:nvPicPr>
          <p:cNvPr id="5" name="Picture 4" descr="USPTO-logo-reverse-stacked-1000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50" y="1666906"/>
            <a:ext cx="4021100" cy="179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96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933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>
              <a:solidFill>
                <a:prstClr val="white"/>
              </a:solidFill>
            </a:endParaRPr>
          </a:p>
        </p:txBody>
      </p:sp>
      <p:pic>
        <p:nvPicPr>
          <p:cNvPr id="4" name="Picture 3" descr="uspto_seal_1000px-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06" y="825216"/>
            <a:ext cx="3881188" cy="349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75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9488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92417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‹#›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/>
              </a:defRPr>
            </a:lvl1pPr>
          </a:lstStyle>
          <a:p>
            <a:fld id="{FD0CF2A8-0F06-0B4F-A023-17698AFBF4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6196" y="3855203"/>
            <a:ext cx="9150195" cy="1288297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>
              <a:solidFill>
                <a:prstClr val="white"/>
              </a:solidFill>
            </a:endParaRPr>
          </a:p>
        </p:txBody>
      </p:sp>
      <p:pic>
        <p:nvPicPr>
          <p:cNvPr id="8" name="Picture 7" descr="USPTO-logo-reverse-stacked-500p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27" y="4231485"/>
            <a:ext cx="1338876" cy="596458"/>
          </a:xfrm>
          <a:prstGeom prst="rect">
            <a:avLst/>
          </a:prstGeom>
        </p:spPr>
      </p:pic>
      <p:sp>
        <p:nvSpPr>
          <p:cNvPr id="12" name="Rectangle 9"/>
          <p:cNvSpPr/>
          <p:nvPr/>
        </p:nvSpPr>
        <p:spPr>
          <a:xfrm>
            <a:off x="-815" y="0"/>
            <a:ext cx="9144000" cy="340220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>
              <a:solidFill>
                <a:prstClr val="white"/>
              </a:solidFill>
            </a:endParaRPr>
          </a:p>
        </p:txBody>
      </p:sp>
      <p:sp>
        <p:nvSpPr>
          <p:cNvPr id="11" name="Rectangle 9"/>
          <p:cNvSpPr/>
          <p:nvPr userDrawn="1"/>
        </p:nvSpPr>
        <p:spPr>
          <a:xfrm>
            <a:off x="-6196" y="3855203"/>
            <a:ext cx="9150195" cy="1288297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0933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>
              <a:solidFill>
                <a:prstClr val="white"/>
              </a:solidFill>
            </a:endParaRPr>
          </a:p>
        </p:txBody>
      </p:sp>
      <p:pic>
        <p:nvPicPr>
          <p:cNvPr id="13" name="Picture 12" descr="USPTO-logo-reverse-stacked-500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27" y="4231485"/>
            <a:ext cx="1338876" cy="596458"/>
          </a:xfrm>
          <a:prstGeom prst="rect">
            <a:avLst/>
          </a:prstGeom>
        </p:spPr>
      </p:pic>
      <p:sp>
        <p:nvSpPr>
          <p:cNvPr id="14" name="Rectangle 9"/>
          <p:cNvSpPr/>
          <p:nvPr userDrawn="1"/>
        </p:nvSpPr>
        <p:spPr>
          <a:xfrm>
            <a:off x="-815" y="0"/>
            <a:ext cx="9144000" cy="340220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0933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44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9144000" cy="5143499"/>
          </a:xfrm>
          <a:prstGeom prst="rect">
            <a:avLst/>
          </a:prstGeom>
          <a:blipFill dpi="0" rotWithShape="1">
            <a:blip r:embed="rId2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9488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92417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‹#›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/>
              </a:defRPr>
            </a:lvl1pPr>
          </a:lstStyle>
          <a:p>
            <a:fld id="{FD0CF2A8-0F06-0B4F-A023-17698AFBF4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6196" y="3855203"/>
            <a:ext cx="9150195" cy="1288297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>
              <a:solidFill>
                <a:prstClr val="white"/>
              </a:solidFill>
            </a:endParaRPr>
          </a:p>
        </p:txBody>
      </p:sp>
      <p:pic>
        <p:nvPicPr>
          <p:cNvPr id="8" name="Picture 7" descr="USPTO-logo-reverse-stacked-500p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27" y="4231485"/>
            <a:ext cx="1338876" cy="596458"/>
          </a:xfrm>
          <a:prstGeom prst="rect">
            <a:avLst/>
          </a:prstGeom>
        </p:spPr>
      </p:pic>
      <p:sp>
        <p:nvSpPr>
          <p:cNvPr id="12" name="Rectangle 9"/>
          <p:cNvSpPr/>
          <p:nvPr/>
        </p:nvSpPr>
        <p:spPr>
          <a:xfrm>
            <a:off x="-815" y="0"/>
            <a:ext cx="9144000" cy="340220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blipFill dpi="0" rotWithShape="1">
            <a:blip r:embed="rId4">
              <a:alphaModFix amt="5000"/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/>
          <p:nvPr userDrawn="1"/>
        </p:nvSpPr>
        <p:spPr>
          <a:xfrm>
            <a:off x="-6196" y="3855203"/>
            <a:ext cx="9150195" cy="1288297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0933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>
              <a:solidFill>
                <a:prstClr val="white"/>
              </a:solidFill>
            </a:endParaRPr>
          </a:p>
        </p:txBody>
      </p:sp>
      <p:pic>
        <p:nvPicPr>
          <p:cNvPr id="14" name="Picture 13" descr="USPTO-logo-reverse-stacked-500p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27" y="4231485"/>
            <a:ext cx="1338876" cy="596458"/>
          </a:xfrm>
          <a:prstGeom prst="rect">
            <a:avLst/>
          </a:prstGeom>
        </p:spPr>
      </p:pic>
      <p:sp>
        <p:nvSpPr>
          <p:cNvPr id="15" name="Rectangle 9"/>
          <p:cNvSpPr/>
          <p:nvPr userDrawn="1"/>
        </p:nvSpPr>
        <p:spPr>
          <a:xfrm>
            <a:off x="-815" y="0"/>
            <a:ext cx="9144000" cy="340220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0933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463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2826"/>
            <a:ext cx="8229600" cy="30131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5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6469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9144000" cy="5143499"/>
          </a:xfrm>
          <a:prstGeom prst="rect">
            <a:avLst/>
          </a:prstGeom>
          <a:blipFill dpi="0" rotWithShape="1">
            <a:blip r:embed="rId2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9488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92417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‹#›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/>
              </a:defRPr>
            </a:lvl1pPr>
          </a:lstStyle>
          <a:p>
            <a:fld id="{FD0CF2A8-0F06-0B4F-A023-17698AFBF4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6196" y="3855203"/>
            <a:ext cx="9150195" cy="1288297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>
              <a:solidFill>
                <a:prstClr val="white"/>
              </a:solidFill>
            </a:endParaRPr>
          </a:p>
        </p:txBody>
      </p:sp>
      <p:pic>
        <p:nvPicPr>
          <p:cNvPr id="8" name="Picture 7" descr="USPTO-logo-reverse-stacked-500p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27" y="4231485"/>
            <a:ext cx="1338876" cy="596458"/>
          </a:xfrm>
          <a:prstGeom prst="rect">
            <a:avLst/>
          </a:prstGeom>
        </p:spPr>
      </p:pic>
      <p:sp>
        <p:nvSpPr>
          <p:cNvPr id="12" name="Rectangle 9"/>
          <p:cNvSpPr/>
          <p:nvPr/>
        </p:nvSpPr>
        <p:spPr>
          <a:xfrm>
            <a:off x="-815" y="0"/>
            <a:ext cx="9144000" cy="340220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blipFill dpi="0" rotWithShape="1">
            <a:blip r:embed="rId4">
              <a:alphaModFix amt="5000"/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/>
          <p:nvPr userDrawn="1"/>
        </p:nvSpPr>
        <p:spPr>
          <a:xfrm>
            <a:off x="-6196" y="3855203"/>
            <a:ext cx="9150195" cy="1288297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0933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>
              <a:solidFill>
                <a:prstClr val="white"/>
              </a:solidFill>
            </a:endParaRPr>
          </a:p>
        </p:txBody>
      </p:sp>
      <p:pic>
        <p:nvPicPr>
          <p:cNvPr id="14" name="Picture 13" descr="USPTO-logo-reverse-stacked-500p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27" y="4231485"/>
            <a:ext cx="1338876" cy="596458"/>
          </a:xfrm>
          <a:prstGeom prst="rect">
            <a:avLst/>
          </a:prstGeom>
        </p:spPr>
      </p:pic>
      <p:sp>
        <p:nvSpPr>
          <p:cNvPr id="15" name="Rectangle 9"/>
          <p:cNvSpPr/>
          <p:nvPr userDrawn="1"/>
        </p:nvSpPr>
        <p:spPr>
          <a:xfrm>
            <a:off x="-815" y="0"/>
            <a:ext cx="9144000" cy="340220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0933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878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080147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080147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50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702719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7"/>
            <a:ext cx="4041775" cy="2702719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41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97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422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523874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23874"/>
            <a:ext cx="5111750" cy="4070748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395412"/>
            <a:ext cx="3008313" cy="3199211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661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0828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>
              <a:solidFill>
                <a:prstClr val="white"/>
              </a:solidFill>
            </a:endParaRPr>
          </a:p>
        </p:txBody>
      </p:sp>
      <p:pic>
        <p:nvPicPr>
          <p:cNvPr id="5" name="Picture 4" descr="USPTO-logo-reverse-stacked-1000p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50" y="1666906"/>
            <a:ext cx="4021100" cy="17914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933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>
              <a:solidFill>
                <a:prstClr val="white"/>
              </a:solidFill>
            </a:endParaRPr>
          </a:p>
        </p:txBody>
      </p:sp>
      <p:pic>
        <p:nvPicPr>
          <p:cNvPr id="6" name="Picture 5" descr="USPTO-logo-reverse-stacked-1000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50" y="1666906"/>
            <a:ext cx="4021100" cy="179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01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>
              <a:solidFill>
                <a:prstClr val="white"/>
              </a:solidFill>
            </a:endParaRPr>
          </a:p>
        </p:txBody>
      </p:sp>
      <p:pic>
        <p:nvPicPr>
          <p:cNvPr id="4" name="Picture 3" descr="uspto_seal_1000px-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06" y="825216"/>
            <a:ext cx="3881188" cy="349306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933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>
              <a:solidFill>
                <a:prstClr val="white"/>
              </a:solidFill>
            </a:endParaRPr>
          </a:p>
        </p:txBody>
      </p:sp>
      <p:pic>
        <p:nvPicPr>
          <p:cNvPr id="6" name="Picture 5" descr="uspto_seal_1000px-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06" y="825216"/>
            <a:ext cx="3881188" cy="349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62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2826"/>
            <a:ext cx="8229600" cy="30131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40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933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>
              <a:solidFill>
                <a:prstClr val="white"/>
              </a:solidFill>
            </a:endParaRPr>
          </a:p>
        </p:txBody>
      </p:sp>
      <p:pic>
        <p:nvPicPr>
          <p:cNvPr id="5" name="Picture 4" descr="USPTO-logo-reverse-stacked-1000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50" y="1666906"/>
            <a:ext cx="4021100" cy="179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2826"/>
            <a:ext cx="8229600" cy="30131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68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933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>
              <a:solidFill>
                <a:prstClr val="white"/>
              </a:solidFill>
            </a:endParaRPr>
          </a:p>
        </p:txBody>
      </p:sp>
      <p:pic>
        <p:nvPicPr>
          <p:cNvPr id="4" name="Picture 3" descr="uspto_seal_1000px-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06" y="825216"/>
            <a:ext cx="3881188" cy="349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69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7035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080147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080147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85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702719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7"/>
            <a:ext cx="4041775" cy="2702719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32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42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526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523874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23874"/>
            <a:ext cx="5111750" cy="4070748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395412"/>
            <a:ext cx="3008313" cy="3199211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040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862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02826"/>
            <a:ext cx="8229600" cy="3291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9"/>
          <p:cNvSpPr/>
          <p:nvPr/>
        </p:nvSpPr>
        <p:spPr>
          <a:xfrm>
            <a:off x="-815" y="0"/>
            <a:ext cx="9144000" cy="340220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>
              <a:solidFill>
                <a:prstClr val="white"/>
              </a:solidFill>
            </a:endParaRPr>
          </a:p>
        </p:txBody>
      </p:sp>
      <p:pic>
        <p:nvPicPr>
          <p:cNvPr id="5" name="Picture 4" descr="USPTO-logo-black-bug-only-500px.png"/>
          <p:cNvPicPr>
            <a:picLocks noChangeAspect="1"/>
          </p:cNvPicPr>
          <p:nvPr/>
        </p:nvPicPr>
        <p:blipFill>
          <a:blip r:embed="rId17">
            <a:alphaModFix amt="4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28" y="4599161"/>
            <a:ext cx="1338875" cy="42017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/>
        </p:nvSpPr>
        <p:spPr>
          <a:xfrm>
            <a:off x="159489" y="4808421"/>
            <a:ext cx="627321" cy="328613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5140DF-B7C3-4999-B139-50191EC5A59F}" type="slidenum">
              <a:rPr lang="en-US" sz="1080" smtClean="0">
                <a:solidFill>
                  <a:prstClr val="black"/>
                </a:solidFill>
              </a:rPr>
              <a:pPr/>
              <a:t>‹#›</a:t>
            </a:fld>
            <a:endParaRPr lang="en-US" sz="1080" dirty="0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/>
        </p:nvSpPr>
        <p:spPr>
          <a:xfrm>
            <a:off x="3124200" y="4808422"/>
            <a:ext cx="2895600" cy="328613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8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16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11480" rtl="0" eaLnBrk="1" latinLnBrk="0" hangingPunct="1">
        <a:spcBef>
          <a:spcPct val="0"/>
        </a:spcBef>
        <a:buNone/>
        <a:defRPr sz="2880" b="1" kern="1200">
          <a:solidFill>
            <a:schemeClr val="tx1"/>
          </a:solidFill>
          <a:latin typeface="Segoe UI"/>
          <a:ea typeface="+mj-ea"/>
          <a:cs typeface="+mj-cs"/>
        </a:defRPr>
      </a:lvl1pPr>
    </p:titleStyle>
    <p:bodyStyle>
      <a:lvl1pPr marL="308610" indent="-308610" algn="l" defTabSz="411480" rtl="0" eaLnBrk="1" latinLnBrk="0" hangingPunct="1">
        <a:spcBef>
          <a:spcPct val="20000"/>
        </a:spcBef>
        <a:buFont typeface="Arial"/>
        <a:buChar char="•"/>
        <a:defRPr sz="2880" kern="1200">
          <a:solidFill>
            <a:schemeClr val="tx1"/>
          </a:solidFill>
          <a:latin typeface="Segoe UI"/>
          <a:ea typeface="+mn-ea"/>
          <a:cs typeface="+mn-cs"/>
        </a:defRPr>
      </a:lvl1pPr>
      <a:lvl2pPr marL="668655" indent="-257175" algn="l" defTabSz="411480" rtl="0" eaLnBrk="1" latinLnBrk="0" hangingPunct="1">
        <a:spcBef>
          <a:spcPct val="20000"/>
        </a:spcBef>
        <a:buFont typeface="Arial"/>
        <a:buChar char="–"/>
        <a:defRPr sz="2520" kern="1200">
          <a:solidFill>
            <a:schemeClr val="tx1"/>
          </a:solidFill>
          <a:latin typeface="Segoe UI"/>
          <a:ea typeface="+mn-ea"/>
          <a:cs typeface="+mn-cs"/>
        </a:defRPr>
      </a:lvl2pPr>
      <a:lvl3pPr marL="1028700" indent="-205740" algn="l" defTabSz="411480" rtl="0" eaLnBrk="1" latinLnBrk="0" hangingPunct="1">
        <a:spcBef>
          <a:spcPct val="20000"/>
        </a:spcBef>
        <a:buFont typeface="Arial"/>
        <a:buChar char="•"/>
        <a:defRPr sz="2160" kern="1200">
          <a:solidFill>
            <a:schemeClr val="tx1"/>
          </a:solidFill>
          <a:latin typeface="Segoe UI"/>
          <a:ea typeface="+mn-ea"/>
          <a:cs typeface="+mn-cs"/>
        </a:defRPr>
      </a:lvl3pPr>
      <a:lvl4pPr marL="1440180" indent="-205740" algn="l" defTabSz="41148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Segoe UI"/>
          <a:ea typeface="+mn-ea"/>
          <a:cs typeface="+mn-cs"/>
        </a:defRPr>
      </a:lvl4pPr>
      <a:lvl5pPr marL="1851660" indent="-205740" algn="l" defTabSz="41148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Segoe UI"/>
          <a:ea typeface="+mn-ea"/>
          <a:cs typeface="+mn-cs"/>
        </a:defRPr>
      </a:lvl5pPr>
      <a:lvl6pPr marL="226314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862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02826"/>
            <a:ext cx="8229600" cy="3291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9"/>
          <p:cNvSpPr/>
          <p:nvPr/>
        </p:nvSpPr>
        <p:spPr>
          <a:xfrm>
            <a:off x="-815" y="0"/>
            <a:ext cx="9144000" cy="340220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>
              <a:solidFill>
                <a:prstClr val="white"/>
              </a:solidFill>
            </a:endParaRPr>
          </a:p>
        </p:txBody>
      </p:sp>
      <p:pic>
        <p:nvPicPr>
          <p:cNvPr id="5" name="Picture 4" descr="USPTO-logo-black-bug-only-500px.png"/>
          <p:cNvPicPr>
            <a:picLocks noChangeAspect="1"/>
          </p:cNvPicPr>
          <p:nvPr/>
        </p:nvPicPr>
        <p:blipFill>
          <a:blip r:embed="rId17">
            <a:alphaModFix amt="4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28" y="4599161"/>
            <a:ext cx="1338875" cy="42017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/>
        </p:nvSpPr>
        <p:spPr>
          <a:xfrm>
            <a:off x="159489" y="4808421"/>
            <a:ext cx="627321" cy="328613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5140DF-B7C3-4999-B139-50191EC5A59F}" type="slidenum">
              <a:rPr lang="en-US" sz="1080" smtClean="0">
                <a:solidFill>
                  <a:prstClr val="black"/>
                </a:solidFill>
              </a:rPr>
              <a:pPr/>
              <a:t>‹#›</a:t>
            </a:fld>
            <a:endParaRPr lang="en-US" sz="1080" dirty="0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/>
        </p:nvSpPr>
        <p:spPr>
          <a:xfrm>
            <a:off x="3124200" y="4808422"/>
            <a:ext cx="2895600" cy="328613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8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5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11480" rtl="0" eaLnBrk="1" latinLnBrk="0" hangingPunct="1">
        <a:spcBef>
          <a:spcPct val="0"/>
        </a:spcBef>
        <a:buNone/>
        <a:defRPr sz="2880" b="1" kern="1200">
          <a:solidFill>
            <a:schemeClr val="tx1"/>
          </a:solidFill>
          <a:latin typeface="Segoe UI"/>
          <a:ea typeface="+mj-ea"/>
          <a:cs typeface="+mj-cs"/>
        </a:defRPr>
      </a:lvl1pPr>
    </p:titleStyle>
    <p:bodyStyle>
      <a:lvl1pPr marL="308610" indent="-308610" algn="l" defTabSz="411480" rtl="0" eaLnBrk="1" latinLnBrk="0" hangingPunct="1">
        <a:spcBef>
          <a:spcPct val="20000"/>
        </a:spcBef>
        <a:buFont typeface="Arial"/>
        <a:buChar char="•"/>
        <a:defRPr sz="2880" kern="1200">
          <a:solidFill>
            <a:schemeClr val="tx1"/>
          </a:solidFill>
          <a:latin typeface="Segoe UI"/>
          <a:ea typeface="+mn-ea"/>
          <a:cs typeface="+mn-cs"/>
        </a:defRPr>
      </a:lvl1pPr>
      <a:lvl2pPr marL="668655" indent="-257175" algn="l" defTabSz="411480" rtl="0" eaLnBrk="1" latinLnBrk="0" hangingPunct="1">
        <a:spcBef>
          <a:spcPct val="20000"/>
        </a:spcBef>
        <a:buFont typeface="Arial"/>
        <a:buChar char="–"/>
        <a:defRPr sz="2520" kern="1200">
          <a:solidFill>
            <a:schemeClr val="tx1"/>
          </a:solidFill>
          <a:latin typeface="Segoe UI"/>
          <a:ea typeface="+mn-ea"/>
          <a:cs typeface="+mn-cs"/>
        </a:defRPr>
      </a:lvl2pPr>
      <a:lvl3pPr marL="1028700" indent="-205740" algn="l" defTabSz="411480" rtl="0" eaLnBrk="1" latinLnBrk="0" hangingPunct="1">
        <a:spcBef>
          <a:spcPct val="20000"/>
        </a:spcBef>
        <a:buFont typeface="Arial"/>
        <a:buChar char="•"/>
        <a:defRPr sz="2160" kern="1200">
          <a:solidFill>
            <a:schemeClr val="tx1"/>
          </a:solidFill>
          <a:latin typeface="Segoe UI"/>
          <a:ea typeface="+mn-ea"/>
          <a:cs typeface="+mn-cs"/>
        </a:defRPr>
      </a:lvl3pPr>
      <a:lvl4pPr marL="1440180" indent="-205740" algn="l" defTabSz="41148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Segoe UI"/>
          <a:ea typeface="+mn-ea"/>
          <a:cs typeface="+mn-cs"/>
        </a:defRPr>
      </a:lvl4pPr>
      <a:lvl5pPr marL="1851660" indent="-205740" algn="l" defTabSz="41148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Segoe UI"/>
          <a:ea typeface="+mn-ea"/>
          <a:cs typeface="+mn-cs"/>
        </a:defRPr>
      </a:lvl5pPr>
      <a:lvl6pPr marL="226314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pto.gov/web/offices/pac/mpep/mpep-9020-appx-r.html#d0e322124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toweb.uspto.gov/patents/exTrain/101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Visio_Drawing1.vsdx"/><Relationship Id="rId5" Type="http://schemas.openxmlformats.org/officeDocument/2006/relationships/image" Target="../media/image7.emf"/><Relationship Id="rId4" Type="http://schemas.openxmlformats.org/officeDocument/2006/relationships/package" Target="../embeddings/Microsoft_Visio_Drawing.vsd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912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7131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Option 1 – Statement(s) by Applicant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7015"/>
            <a:ext cx="8229600" cy="3831311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1800" dirty="0"/>
              <a:t>An explanation based on an express statement in the specification (</a:t>
            </a:r>
            <a:r>
              <a:rPr lang="en-US" sz="1800" i="1" dirty="0"/>
              <a:t>e.g</a:t>
            </a:r>
            <a:r>
              <a:rPr lang="en-US" sz="1800" dirty="0"/>
              <a:t>., citation to a relevant portion of the specification</a:t>
            </a:r>
            <a:r>
              <a:rPr lang="en-US" sz="1800" dirty="0" smtClean="0"/>
              <a:t>)</a:t>
            </a:r>
            <a:r>
              <a:rPr lang="en-US" sz="1800" dirty="0"/>
              <a:t> that demonstrates the well-understood, routine, conventional nature of the additional element(s</a:t>
            </a:r>
            <a:r>
              <a:rPr lang="en-US" sz="1800" dirty="0" smtClean="0"/>
              <a:t>) </a:t>
            </a:r>
          </a:p>
          <a:p>
            <a:pPr lvl="1"/>
            <a:r>
              <a:rPr lang="en-US" sz="1800" dirty="0"/>
              <a:t>A specification demonstrates the well-understood, routine, conventional nature of additional elements when it describes the additional element(s</a:t>
            </a:r>
            <a:r>
              <a:rPr lang="en-US" sz="1800" dirty="0" smtClean="0"/>
              <a:t>) </a:t>
            </a:r>
            <a:r>
              <a:rPr lang="en-US" sz="1800" dirty="0"/>
              <a:t>as conventional (or an equivalent term</a:t>
            </a:r>
            <a:r>
              <a:rPr lang="en-US" sz="1800" dirty="0" smtClean="0"/>
              <a:t>); </a:t>
            </a:r>
            <a:r>
              <a:rPr lang="en-US" sz="1800" dirty="0"/>
              <a:t>as </a:t>
            </a:r>
            <a:r>
              <a:rPr lang="en-US" sz="1800" dirty="0" smtClean="0"/>
              <a:t>a commercially </a:t>
            </a:r>
            <a:r>
              <a:rPr lang="en-US" sz="1800" dirty="0"/>
              <a:t>available </a:t>
            </a:r>
            <a:r>
              <a:rPr lang="en-US" sz="1800" dirty="0" smtClean="0"/>
              <a:t>product; or, in a way that shows the element is widely prevalent or in common use;</a:t>
            </a: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or</a:t>
            </a:r>
          </a:p>
          <a:p>
            <a:pPr>
              <a:spcAft>
                <a:spcPts val="600"/>
              </a:spcAft>
            </a:pPr>
            <a:r>
              <a:rPr lang="en-US" sz="1800" dirty="0" smtClean="0"/>
              <a:t>A </a:t>
            </a:r>
            <a:r>
              <a:rPr lang="en-US" sz="1800" dirty="0"/>
              <a:t>statement made by an applicant during prosecution, that demonstrates the well-understood, routine, conventional nature of the additional element(s</a:t>
            </a:r>
            <a:r>
              <a:rPr lang="en-US" sz="1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9155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Option 2 – Court Decisions in </a:t>
            </a:r>
            <a:r>
              <a:rPr lang="en-US" dirty="0"/>
              <a:t>MPEP § 2106.05(d)(II)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A citation to one or more of the court decisions discussed in MPEP § 2106.05(d)(II) as noting the well-understood, routine, conventional nature of the additional element(s</a:t>
            </a:r>
            <a:r>
              <a:rPr lang="en-US" dirty="0" smtClean="0"/>
              <a:t>)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The additional element in the claim must be the same as the element addressed in the court case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Citation should be limited to the list of cases in the MPEP</a:t>
            </a:r>
          </a:p>
        </p:txBody>
      </p:sp>
    </p:spTree>
    <p:extLst>
      <p:ext uri="{BB962C8B-B14F-4D97-AF65-F5344CB8AC3E}">
        <p14:creationId xmlns:p14="http://schemas.microsoft.com/office/powerpoint/2010/main" val="182103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483"/>
            <a:ext cx="8229600" cy="857250"/>
          </a:xfrm>
        </p:spPr>
        <p:txBody>
          <a:bodyPr/>
          <a:lstStyle/>
          <a:p>
            <a:r>
              <a:rPr lang="en-US" dirty="0" smtClean="0"/>
              <a:t>Option 3 – Publication(s)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8698"/>
            <a:ext cx="8229600" cy="386883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800" dirty="0"/>
              <a:t>A citation to a </a:t>
            </a:r>
            <a:r>
              <a:rPr lang="en-US" sz="1800" dirty="0" smtClean="0"/>
              <a:t>publication </a:t>
            </a:r>
            <a:r>
              <a:rPr lang="en-US" sz="1800" dirty="0"/>
              <a:t>(</a:t>
            </a:r>
            <a:r>
              <a:rPr lang="en-US" sz="1800" i="1" dirty="0"/>
              <a:t>e.g</a:t>
            </a:r>
            <a:r>
              <a:rPr lang="en-US" sz="1800" dirty="0"/>
              <a:t>., book, manual, </a:t>
            </a:r>
            <a:r>
              <a:rPr lang="en-US" sz="1800" dirty="0" smtClean="0"/>
              <a:t>review </a:t>
            </a:r>
            <a:r>
              <a:rPr lang="en-US" sz="1800" dirty="0"/>
              <a:t>article</a:t>
            </a:r>
            <a:r>
              <a:rPr lang="en-US" sz="1800" dirty="0" smtClean="0"/>
              <a:t>) </a:t>
            </a:r>
            <a:r>
              <a:rPr lang="en-US" sz="1800" dirty="0"/>
              <a:t>that demonstrates the well-understood, routine, conventional nature of the additional element(s</a:t>
            </a:r>
            <a:r>
              <a:rPr lang="en-US" sz="1800" dirty="0" smtClean="0"/>
              <a:t>) 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1800" dirty="0" smtClean="0"/>
              <a:t>An appropriate publication can include a book, manual, review article, or other source that describes the state of the art and discusses what is well-known and in common use in the relevant industry</a:t>
            </a:r>
          </a:p>
          <a:p>
            <a:pPr lvl="2">
              <a:lnSpc>
                <a:spcPct val="120000"/>
              </a:lnSpc>
              <a:spcAft>
                <a:spcPts val="600"/>
              </a:spcAft>
            </a:pPr>
            <a:r>
              <a:rPr lang="en-US" sz="1440" dirty="0" smtClean="0"/>
              <a:t>Does not include all items that might otherwise qualify as a “printed publication” under § 102</a:t>
            </a:r>
          </a:p>
          <a:p>
            <a:pPr lvl="2">
              <a:lnSpc>
                <a:spcPct val="120000"/>
              </a:lnSpc>
              <a:spcAft>
                <a:spcPts val="600"/>
              </a:spcAft>
            </a:pPr>
            <a:r>
              <a:rPr lang="en-US" sz="1440" dirty="0" smtClean="0"/>
              <a:t>Merely finding the additional element in a single patent or published application would not be sufficient to demonstrate that the additional element is well-understood, routine, conventional, </a:t>
            </a:r>
            <a:r>
              <a:rPr lang="en-US" sz="1440" i="1" dirty="0" smtClean="0"/>
              <a:t>unless</a:t>
            </a:r>
            <a:r>
              <a:rPr lang="en-US" sz="1440" dirty="0" smtClean="0"/>
              <a:t> the patent or published application demonstrates that the additional element is widely prevalent or in common use in the relevant field</a:t>
            </a:r>
            <a:endParaRPr lang="en-US" sz="1440" dirty="0"/>
          </a:p>
        </p:txBody>
      </p:sp>
    </p:spTree>
    <p:extLst>
      <p:ext uri="{BB962C8B-B14F-4D97-AF65-F5344CB8AC3E}">
        <p14:creationId xmlns:p14="http://schemas.microsoft.com/office/powerpoint/2010/main" val="12437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Publication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2826"/>
            <a:ext cx="8229600" cy="325993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3200" dirty="0" smtClean="0"/>
              <a:t>Publication must: 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3300" dirty="0" smtClean="0"/>
              <a:t>Be dated on or before the effective filing date of the application, or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3300" dirty="0" smtClean="0"/>
              <a:t>Establish that the well-understood, routine, conventional nature of the activity is on or before the effective filing date of the application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dirty="0" smtClean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3200" dirty="0" smtClean="0"/>
              <a:t>Identify </a:t>
            </a:r>
            <a:r>
              <a:rPr lang="en-US" sz="3200" dirty="0"/>
              <a:t>the publication in the Office action and on a PTO-892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3300" i="1" dirty="0"/>
              <a:t>Practice Tip</a:t>
            </a:r>
            <a:r>
              <a:rPr lang="en-US" sz="3300" dirty="0"/>
              <a:t>: Check patents, PGPubs, and non-patent literature cited by applicant or found in the prior art search first as they will often discuss the state of the art – there should be no need for a separate search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84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4 – Official Notice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2825"/>
            <a:ext cx="8229600" cy="332360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A statement that the examiner is taking official notice of the well-understood, routine, conventional nature of the additional element(s</a:t>
            </a:r>
            <a:r>
              <a:rPr lang="en-US" dirty="0" smtClean="0"/>
              <a:t>)  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dirty="0" smtClean="0"/>
              <a:t>Used </a:t>
            </a:r>
            <a:r>
              <a:rPr lang="en-US" b="1" dirty="0" smtClean="0"/>
              <a:t>only</a:t>
            </a:r>
            <a:r>
              <a:rPr lang="en-US" dirty="0" smtClean="0"/>
              <a:t> </a:t>
            </a:r>
            <a:r>
              <a:rPr lang="en-US" dirty="0"/>
              <a:t>when the examiner is certain, based upon his or her personal knowledge, that the additional element(s) represents well-understood, routine, conventional activity engaged in by those in the relevant art, in that the additional elements are widely prevalent or in common </a:t>
            </a:r>
            <a:r>
              <a:rPr lang="en-US" dirty="0" smtClean="0"/>
              <a:t>use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dirty="0" smtClean="0"/>
              <a:t>MPEP </a:t>
            </a:r>
            <a:r>
              <a:rPr lang="en-US" dirty="0"/>
              <a:t>§ 2144.03 discusses taking official notice in the context of making a rejection under 35 U.S.C. § </a:t>
            </a:r>
            <a:r>
              <a:rPr lang="en-US" dirty="0" smtClean="0"/>
              <a:t>103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600" dirty="0"/>
              <a:t>If the additional element(s) </a:t>
            </a:r>
            <a:r>
              <a:rPr lang="en-US" sz="2600" dirty="0" smtClean="0"/>
              <a:t>is well-known</a:t>
            </a:r>
            <a:r>
              <a:rPr lang="en-US" sz="2600" dirty="0"/>
              <a:t>, a best practice is to provide </a:t>
            </a:r>
            <a:r>
              <a:rPr lang="en-US" sz="2600" dirty="0" smtClean="0"/>
              <a:t>a publication before </a:t>
            </a:r>
            <a:r>
              <a:rPr lang="en-US" sz="2600" dirty="0"/>
              <a:t>resorting to </a:t>
            </a:r>
            <a:r>
              <a:rPr lang="en-US" sz="2600" dirty="0" smtClean="0"/>
              <a:t>official notice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52483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322"/>
            <a:ext cx="8229600" cy="857250"/>
          </a:xfrm>
        </p:spPr>
        <p:txBody>
          <a:bodyPr/>
          <a:lstStyle/>
          <a:p>
            <a:r>
              <a:rPr lang="en-US" dirty="0" smtClean="0"/>
              <a:t>Official Notice Practice 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6322"/>
            <a:ext cx="8229600" cy="368377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400" dirty="0" smtClean="0"/>
              <a:t>Should be used only </a:t>
            </a:r>
            <a:r>
              <a:rPr lang="en-US" sz="1400" dirty="0"/>
              <a:t>where </a:t>
            </a:r>
            <a:r>
              <a:rPr lang="en-US" sz="1400" dirty="0" smtClean="0"/>
              <a:t>facts </a:t>
            </a:r>
            <a:r>
              <a:rPr lang="en-US" sz="1400" dirty="0"/>
              <a:t>asserted to be well-known, or to be common knowledge in the </a:t>
            </a:r>
            <a:r>
              <a:rPr lang="en-US" sz="1400" dirty="0" smtClean="0"/>
              <a:t>art, </a:t>
            </a:r>
            <a:r>
              <a:rPr lang="en-US" sz="1400" dirty="0"/>
              <a:t>are capable of instant and unquestionable demonstration as being </a:t>
            </a:r>
            <a:r>
              <a:rPr lang="en-US" sz="1400" dirty="0" smtClean="0"/>
              <a:t>well-known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1400" dirty="0" smtClean="0"/>
              <a:t>Must </a:t>
            </a:r>
            <a:r>
              <a:rPr lang="en-US" sz="1400" dirty="0"/>
              <a:t>provide specific factual findings predicated on sound technical and scientific reasoning to support the conclusion of common </a:t>
            </a:r>
            <a:r>
              <a:rPr lang="en-US" sz="1400" dirty="0" smtClean="0"/>
              <a:t>knowledge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1400" dirty="0" smtClean="0"/>
              <a:t>Identify which element is subject to notice and explicitly explain the basis </a:t>
            </a:r>
            <a:r>
              <a:rPr lang="en-US" sz="1400" dirty="0"/>
              <a:t>on which the </a:t>
            </a:r>
            <a:r>
              <a:rPr lang="en-US" sz="1400" dirty="0" smtClean="0"/>
              <a:t>notice is taken so that the applicant can adequately </a:t>
            </a:r>
            <a:r>
              <a:rPr lang="en-US" sz="1400" dirty="0"/>
              <a:t>traverse the </a:t>
            </a:r>
            <a:r>
              <a:rPr lang="en-US" sz="1400" dirty="0" smtClean="0"/>
              <a:t>finding in </a:t>
            </a:r>
            <a:r>
              <a:rPr lang="en-US" sz="1400" dirty="0"/>
              <a:t>the next </a:t>
            </a:r>
            <a:r>
              <a:rPr lang="en-US" sz="1400" dirty="0" smtClean="0"/>
              <a:t>reply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1400" dirty="0"/>
              <a:t>Should be rare when an application is under final rejection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400" dirty="0" smtClean="0"/>
              <a:t>When properly traversed by the applicant, examiner must provide documentary support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1400" dirty="0" smtClean="0"/>
              <a:t>Options 1-3 above; or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1400" dirty="0" smtClean="0"/>
              <a:t>An </a:t>
            </a:r>
            <a:r>
              <a:rPr lang="en-US" sz="1400" dirty="0"/>
              <a:t>affidavit or declaration </a:t>
            </a:r>
            <a:r>
              <a:rPr lang="en-US" sz="1400" dirty="0" smtClean="0"/>
              <a:t>must be provided setting </a:t>
            </a:r>
            <a:r>
              <a:rPr lang="en-US" sz="1400" dirty="0"/>
              <a:t>forth specific factual statements and explanation to support the finding. See </a:t>
            </a:r>
            <a:r>
              <a:rPr lang="en-US" sz="1400" b="1" dirty="0">
                <a:hlinkClick r:id="rId3"/>
              </a:rPr>
              <a:t>37 CFR 1.104(d)(2</a:t>
            </a:r>
            <a:r>
              <a:rPr lang="en-US" sz="1400" b="1" dirty="0" smtClean="0">
                <a:hlinkClick r:id="rId3"/>
              </a:rPr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7123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Reminder</a:t>
            </a:r>
            <a:r>
              <a:rPr lang="en-US" dirty="0" smtClean="0"/>
              <a:t>: Consider Additional Elements Individually </a:t>
            </a:r>
            <a:r>
              <a:rPr lang="en-US" u="sng" dirty="0" smtClean="0"/>
              <a:t>and</a:t>
            </a:r>
            <a:r>
              <a:rPr lang="en-US" dirty="0" smtClean="0"/>
              <a:t> in Combination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2826"/>
            <a:ext cx="8229600" cy="326917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 smtClean="0"/>
              <a:t>Additional elements must be evaluated individually </a:t>
            </a:r>
            <a:r>
              <a:rPr lang="en-US" u="sng" dirty="0" smtClean="0"/>
              <a:t>and in combination</a:t>
            </a:r>
            <a:r>
              <a:rPr lang="en-US" dirty="0" smtClean="0"/>
              <a:t> to determine whether a claim includes significantly more than a judicial exception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 smtClean="0"/>
              <a:t>Must also consider the combination of elements 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dirty="0" smtClean="0"/>
              <a:t>To support a rejection of a claim </a:t>
            </a:r>
            <a:r>
              <a:rPr lang="en-US" dirty="0"/>
              <a:t>where the examiner takes the position that additional elements A and B are </a:t>
            </a:r>
            <a:r>
              <a:rPr lang="en-US" dirty="0" smtClean="0"/>
              <a:t>routine, the </a:t>
            </a:r>
            <a:r>
              <a:rPr lang="en-US" u="sng" dirty="0" smtClean="0"/>
              <a:t>combination</a:t>
            </a:r>
            <a:r>
              <a:rPr lang="en-US" dirty="0" smtClean="0"/>
              <a:t> of A and B must be shown to represent well-understood, routine, conventional activity in the pertinent 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40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141"/>
            <a:ext cx="8229600" cy="857250"/>
          </a:xfrm>
        </p:spPr>
        <p:txBody>
          <a:bodyPr/>
          <a:lstStyle/>
          <a:p>
            <a:r>
              <a:rPr lang="en-US" dirty="0"/>
              <a:t>Evaluating Applicant’s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077"/>
            <a:ext cx="8229600" cy="338693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800" dirty="0"/>
              <a:t>If an applicant challenges the examiner’s position that the additional element(s) is well-understood, routine, conventional </a:t>
            </a:r>
            <a:r>
              <a:rPr lang="en-US" sz="1800" dirty="0" smtClean="0"/>
              <a:t>activity by providing arguments and/or evidence: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1600" dirty="0" smtClean="0"/>
              <a:t>Reevaluate </a:t>
            </a:r>
            <a:r>
              <a:rPr lang="en-US" sz="1600" dirty="0"/>
              <a:t>whether it is readily apparent that the additional elements are in actuality well-understood, routine, conventional activities to those who work in the relevant </a:t>
            </a:r>
            <a:r>
              <a:rPr lang="en-US" sz="1600" dirty="0" smtClean="0"/>
              <a:t>field, and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1600" dirty="0" smtClean="0"/>
              <a:t>If it is appropriate to maintain the rejection, specifically respond to the arguments and/or evidence as normal in accordance with MPEP 707.07(f)</a:t>
            </a:r>
          </a:p>
        </p:txBody>
      </p:sp>
    </p:spTree>
    <p:extLst>
      <p:ext uri="{BB962C8B-B14F-4D97-AF65-F5344CB8AC3E}">
        <p14:creationId xmlns:p14="http://schemas.microsoft.com/office/powerpoint/2010/main" val="190812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141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Evaluating Applicant’s </a:t>
            </a:r>
            <a:r>
              <a:rPr lang="en-US" dirty="0" smtClean="0"/>
              <a:t>Response to Official Notice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1569"/>
            <a:ext cx="8229600" cy="385700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800" dirty="0" smtClean="0"/>
              <a:t>If </a:t>
            </a:r>
            <a:r>
              <a:rPr lang="en-US" sz="1800" dirty="0"/>
              <a:t>the examiner has taken official notice </a:t>
            </a:r>
            <a:r>
              <a:rPr lang="en-US" sz="1800" dirty="0" smtClean="0"/>
              <a:t>and </a:t>
            </a:r>
            <a:r>
              <a:rPr lang="en-US" sz="1800" dirty="0"/>
              <a:t>the applicant </a:t>
            </a:r>
            <a:r>
              <a:rPr lang="en-US" sz="1800" dirty="0" smtClean="0"/>
              <a:t>properly challenges </a:t>
            </a:r>
            <a:r>
              <a:rPr lang="en-US" sz="1800" dirty="0"/>
              <a:t>the examiner’s position by </a:t>
            </a:r>
            <a:r>
              <a:rPr lang="en-US" sz="1800" dirty="0" smtClean="0"/>
              <a:t>specifically </a:t>
            </a:r>
            <a:r>
              <a:rPr lang="en-US" sz="1800" dirty="0"/>
              <a:t>pointing out the supposed errors and stating why the noticed fact is not considered common knowledge or well-known in the </a:t>
            </a:r>
            <a:r>
              <a:rPr lang="en-US" sz="1800" dirty="0" smtClean="0"/>
              <a:t>art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1600" dirty="0"/>
              <a:t>Reevaluate whether it is readily apparent that the additional elements are in actuality well-understood, routine, conventional activities to those who work in the relevant </a:t>
            </a:r>
            <a:r>
              <a:rPr lang="en-US" sz="1600" dirty="0" smtClean="0"/>
              <a:t>field, and 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1600" dirty="0" smtClean="0"/>
              <a:t>Provide </a:t>
            </a:r>
            <a:r>
              <a:rPr lang="en-US" sz="1600" dirty="0"/>
              <a:t>one of the items </a:t>
            </a:r>
            <a:r>
              <a:rPr lang="en-US" sz="1600" dirty="0" smtClean="0"/>
              <a:t>in Options 1-3, or an </a:t>
            </a:r>
            <a:r>
              <a:rPr lang="en-US" sz="1600" dirty="0"/>
              <a:t>affidavit or declaration under 37 CFR 1.104(d)(2) setting forth specific factual statements and </a:t>
            </a:r>
            <a:r>
              <a:rPr lang="en-US" sz="1600" dirty="0" smtClean="0"/>
              <a:t>an explanation that supports the position </a:t>
            </a:r>
          </a:p>
        </p:txBody>
      </p:sp>
    </p:spTree>
    <p:extLst>
      <p:ext uri="{BB962C8B-B14F-4D97-AF65-F5344CB8AC3E}">
        <p14:creationId xmlns:p14="http://schemas.microsoft.com/office/powerpoint/2010/main" val="22146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Finality and Applications in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9251"/>
            <a:ext cx="8229600" cy="373790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600" dirty="0" smtClean="0"/>
              <a:t>If the examiner cites to a new publication that was not previously of record in response to an argument by applicant, the next Office action may not be made final (except as discussed below)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600" dirty="0" smtClean="0"/>
              <a:t>If the examiner responds to applicant’s argument by relying upon applicant’s own specification, a statement made by applicant during prosecution, or prior art already of record, or relies upon </a:t>
            </a:r>
            <a:r>
              <a:rPr lang="en-US" sz="1600" dirty="0"/>
              <a:t>a court </a:t>
            </a:r>
            <a:r>
              <a:rPr lang="en-US" sz="1600" dirty="0" smtClean="0"/>
              <a:t>decision </a:t>
            </a:r>
            <a:r>
              <a:rPr lang="en-US" sz="1600" dirty="0"/>
              <a:t>discussed in MPEP § 2106.05(d)(II</a:t>
            </a:r>
            <a:r>
              <a:rPr lang="en-US" sz="1600" dirty="0" smtClean="0"/>
              <a:t>), it may be appropriate to make the next action final 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1600" dirty="0" smtClean="0"/>
              <a:t>In addition, if the examiner cites a publication to rebut a challenge of official notice and that publication supports the facts taken as official notice, it may be appropriate to make the next action final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0093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9488"/>
            <a:ext cx="7772400" cy="1529057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Subject </a:t>
            </a:r>
            <a:r>
              <a:rPr lang="en-US" sz="3600" dirty="0"/>
              <a:t>Matter </a:t>
            </a:r>
            <a:r>
              <a:rPr lang="en-US" sz="3600" dirty="0" smtClean="0"/>
              <a:t>Eligibility: </a:t>
            </a:r>
            <a:br>
              <a:rPr lang="en-US" sz="3600" dirty="0" smtClean="0"/>
            </a:br>
            <a:r>
              <a:rPr lang="en-US" sz="3600" dirty="0" smtClean="0"/>
              <a:t>Well-Understood, Routine, Conventional Activity</a:t>
            </a:r>
            <a:endParaRPr lang="en-US" sz="324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729" y="2884713"/>
            <a:ext cx="7299297" cy="1099459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endParaRPr lang="en-US" sz="216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2160" dirty="0" smtClean="0">
                <a:solidFill>
                  <a:schemeClr val="tx1"/>
                </a:solidFill>
              </a:rPr>
              <a:t>April 2018</a:t>
            </a:r>
            <a:endParaRPr lang="en-US" sz="216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35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MPEP 2106 </a:t>
            </a:r>
            <a:r>
              <a:rPr lang="en-US" i="1" dirty="0" smtClean="0"/>
              <a:t>et seq </a:t>
            </a:r>
            <a:r>
              <a:rPr lang="en-US" dirty="0" smtClean="0"/>
              <a:t>for subject matter eligibility</a:t>
            </a:r>
          </a:p>
          <a:p>
            <a:r>
              <a:rPr lang="en-US" dirty="0" smtClean="0">
                <a:hlinkClick r:id="rId3"/>
              </a:rPr>
              <a:t>Section 101</a:t>
            </a:r>
            <a:r>
              <a:rPr lang="en-US" dirty="0" smtClean="0"/>
              <a:t> microsite</a:t>
            </a:r>
          </a:p>
          <a:p>
            <a:r>
              <a:rPr lang="en-US" dirty="0" smtClean="0"/>
              <a:t>TC POC or SPE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39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70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322"/>
            <a:ext cx="8229600" cy="85725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New Memorandum to the Examining Corps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135871"/>
            <a:ext cx="8477250" cy="3631391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 i="1" dirty="0"/>
              <a:t>Changes in Examination Procedure Pertaining to Subject Matter Eligibility, Recent Subject Matter Eligibility Decision (Berkheimer v. HP, Inc</a:t>
            </a:r>
            <a:r>
              <a:rPr lang="en-US" sz="2000" i="1" dirty="0" smtClean="0"/>
              <a:t>.) 4/19/18</a:t>
            </a:r>
          </a:p>
          <a:p>
            <a:pPr>
              <a:spcAft>
                <a:spcPts val="1200"/>
              </a:spcAft>
            </a:pPr>
            <a:r>
              <a:rPr lang="en-US" sz="1800" dirty="0" smtClean="0"/>
              <a:t>No change to basic </a:t>
            </a:r>
            <a:r>
              <a:rPr lang="en-US" sz="1800" dirty="0"/>
              <a:t>subject matter eligibility </a:t>
            </a:r>
            <a:r>
              <a:rPr lang="en-US" sz="1800" dirty="0" smtClean="0"/>
              <a:t>framework, but clarifies </a:t>
            </a:r>
            <a:r>
              <a:rPr lang="en-US" sz="1800" dirty="0"/>
              <a:t>how to determine whether an additional element (or combination of additional elements) represents well-understood, routine, conventional </a:t>
            </a:r>
            <a:r>
              <a:rPr lang="en-US" sz="1800" dirty="0" smtClean="0"/>
              <a:t>activity in Step 2B</a:t>
            </a:r>
            <a:endParaRPr lang="en-US" sz="1800" dirty="0"/>
          </a:p>
          <a:p>
            <a:pPr lvl="1">
              <a:spcAft>
                <a:spcPts val="1200"/>
              </a:spcAft>
            </a:pPr>
            <a:r>
              <a:rPr lang="en-US" sz="1800" dirty="0" smtClean="0"/>
              <a:t>An </a:t>
            </a:r>
            <a:r>
              <a:rPr lang="en-US" sz="1800" dirty="0"/>
              <a:t>examiner should conclude that an element (or combination of elements) is well-understood, routine, conventional activity </a:t>
            </a:r>
            <a:r>
              <a:rPr lang="en-US" sz="1800" b="1" dirty="0"/>
              <a:t>only</a:t>
            </a:r>
            <a:r>
              <a:rPr lang="en-US" sz="1800" dirty="0"/>
              <a:t> when the examiner can readily conclude that the element(s) is widely prevalent or in common use in the relevant </a:t>
            </a:r>
            <a:r>
              <a:rPr lang="en-US" sz="1800" dirty="0" smtClean="0"/>
              <a:t>industry, as explained in MPEP </a:t>
            </a:r>
            <a:r>
              <a:rPr lang="en-US" sz="1800" dirty="0"/>
              <a:t>§ 2106.05(d)(I</a:t>
            </a:r>
            <a:r>
              <a:rPr lang="en-US" sz="1800" dirty="0" smtClean="0"/>
              <a:t>) </a:t>
            </a:r>
          </a:p>
          <a:p>
            <a:pPr lvl="1">
              <a:spcAft>
                <a:spcPts val="1200"/>
              </a:spcAft>
            </a:pPr>
            <a:r>
              <a:rPr lang="en-US" sz="1800" b="1" i="1" dirty="0" smtClean="0"/>
              <a:t>NEW:</a:t>
            </a:r>
            <a:r>
              <a:rPr lang="en-US" sz="1800" dirty="0" smtClean="0"/>
              <a:t> Conclusion </a:t>
            </a:r>
            <a:r>
              <a:rPr lang="en-US" sz="1800" dirty="0"/>
              <a:t>must be based upon factual </a:t>
            </a:r>
            <a:r>
              <a:rPr lang="en-US" sz="1800" dirty="0" smtClean="0"/>
              <a:t>determinations</a:t>
            </a:r>
          </a:p>
          <a:p>
            <a:pPr lvl="1">
              <a:spcAft>
                <a:spcPts val="1200"/>
              </a:spcAft>
            </a:pPr>
            <a:endParaRPr lang="en-US" sz="1800" dirty="0" smtClean="0"/>
          </a:p>
          <a:p>
            <a:pPr lvl="1">
              <a:spcAft>
                <a:spcPts val="1200"/>
              </a:spcAft>
            </a:pPr>
            <a:endParaRPr lang="en-US" sz="1640" dirty="0" smtClean="0"/>
          </a:p>
        </p:txBody>
      </p:sp>
    </p:spTree>
    <p:extLst>
      <p:ext uri="{BB962C8B-B14F-4D97-AF65-F5344CB8AC3E}">
        <p14:creationId xmlns:p14="http://schemas.microsoft.com/office/powerpoint/2010/main" val="211164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008063" y="3686175"/>
            <a:ext cx="1343025" cy="9144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Eligibility Flowchart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1474" y="1135873"/>
            <a:ext cx="8391525" cy="3618174"/>
          </a:xfrm>
        </p:spPr>
        <p:txBody>
          <a:bodyPr/>
          <a:lstStyle/>
          <a:p>
            <a:pPr marL="3025775" lvl="1"/>
            <a:r>
              <a:rPr lang="en-US" sz="1440" dirty="0">
                <a:solidFill>
                  <a:prstClr val="black"/>
                </a:solidFill>
              </a:rPr>
              <a:t>Claims that do not recite a judicial exception or that are directed to an improvement in technology are eligible at Step 2A</a:t>
            </a:r>
          </a:p>
          <a:p>
            <a:pPr marL="3025775" lvl="1"/>
            <a:r>
              <a:rPr lang="en-US" sz="1440" dirty="0">
                <a:solidFill>
                  <a:prstClr val="black"/>
                </a:solidFill>
              </a:rPr>
              <a:t>Claims that are directed to a judicial exception must be analyzed under Step 2B to look for an “inventive concept” in the additional elements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33400" y="150098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521807"/>
              </p:ext>
            </p:extLst>
          </p:nvPr>
        </p:nvGraphicFramePr>
        <p:xfrm>
          <a:off x="4362450" y="2743200"/>
          <a:ext cx="4238625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" name="Visio" r:id="rId4" imgW="15628595" imgH="9966888" progId="Visio.Drawing.15">
                  <p:embed/>
                </p:oleObj>
              </mc:Choice>
              <mc:Fallback>
                <p:oleObj name="Visio" r:id="rId4" imgW="15628595" imgH="9966888" progId="Visio.Drawing.1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8733" r="59538" b="16791"/>
                      <a:stretch>
                        <a:fillRect/>
                      </a:stretch>
                    </p:blipFill>
                    <p:spPr bwMode="auto">
                      <a:xfrm>
                        <a:off x="4362450" y="2743200"/>
                        <a:ext cx="4238625" cy="2114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877320"/>
              </p:ext>
            </p:extLst>
          </p:nvPr>
        </p:nvGraphicFramePr>
        <p:xfrm>
          <a:off x="468313" y="1346481"/>
          <a:ext cx="2422525" cy="3394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" name="Visio" r:id="rId6" imgW="15628595" imgH="9966888" progId="Visio.Drawing.15">
                  <p:embed/>
                </p:oleObj>
              </mc:Choice>
              <mc:Fallback>
                <p:oleObj name="Visio" r:id="rId6" imgW="15628595" imgH="9966888" progId="Visio.Drawing.1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 t="4163" r="59453" b="16791"/>
                      <a:stretch>
                        <a:fillRect/>
                      </a:stretch>
                    </p:blipFill>
                    <p:spPr bwMode="auto">
                      <a:xfrm>
                        <a:off x="468313" y="1346481"/>
                        <a:ext cx="2422525" cy="33948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Curved Connector 15"/>
          <p:cNvCxnSpPr/>
          <p:nvPr/>
        </p:nvCxnSpPr>
        <p:spPr>
          <a:xfrm flipV="1">
            <a:off x="2351088" y="3545400"/>
            <a:ext cx="1878012" cy="520983"/>
          </a:xfrm>
          <a:prstGeom prst="curvedConnector3">
            <a:avLst>
              <a:gd name="adj1" fmla="val 50000"/>
            </a:avLst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60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175436"/>
            <a:ext cx="8229600" cy="857250"/>
          </a:xfrm>
        </p:spPr>
        <p:txBody>
          <a:bodyPr/>
          <a:lstStyle/>
          <a:p>
            <a:r>
              <a:rPr lang="en-US" dirty="0" smtClean="0"/>
              <a:t>Eligibility Framework MPEP 2106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5873"/>
            <a:ext cx="8229600" cy="3712352"/>
          </a:xfrm>
        </p:spPr>
        <p:txBody>
          <a:bodyPr>
            <a:normAutofit fontScale="32500" lnSpcReduction="20000"/>
          </a:bodyPr>
          <a:lstStyle/>
          <a:p>
            <a:pPr marL="257175"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500" dirty="0" smtClean="0"/>
              <a:t>Step </a:t>
            </a:r>
            <a:r>
              <a:rPr lang="en-US" sz="5500" dirty="0"/>
              <a:t>1: The Four Categories of Statutory Subject Matter </a:t>
            </a:r>
            <a:r>
              <a:rPr lang="en-US" sz="5500" i="1" dirty="0" smtClean="0"/>
              <a:t>MPEP 2106.03</a:t>
            </a:r>
            <a:endParaRPr lang="en-US" sz="5500" i="1" dirty="0"/>
          </a:p>
          <a:p>
            <a:pPr marL="257175"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500" dirty="0" smtClean="0"/>
              <a:t>Step </a:t>
            </a:r>
            <a:r>
              <a:rPr lang="en-US" sz="5500" dirty="0" smtClean="0"/>
              <a:t>2A: </a:t>
            </a:r>
            <a:r>
              <a:rPr lang="en-US" sz="5500" dirty="0"/>
              <a:t>Whether a Claim is Directed to a Judicial Exception </a:t>
            </a:r>
            <a:r>
              <a:rPr lang="en-US" sz="5500" i="1" dirty="0" smtClean="0"/>
              <a:t>MPEP 2106.04</a:t>
            </a:r>
            <a:endParaRPr lang="en-US" sz="5500" i="1" dirty="0"/>
          </a:p>
          <a:p>
            <a:pPr marL="257175"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500" dirty="0" smtClean="0"/>
              <a:t>Step </a:t>
            </a:r>
            <a:r>
              <a:rPr lang="en-US" sz="5500" dirty="0"/>
              <a:t>2B: Whether a Claim Amounts to Significantly More </a:t>
            </a:r>
            <a:r>
              <a:rPr lang="en-US" sz="5500" i="1" dirty="0" smtClean="0"/>
              <a:t>MPEP 2106.05</a:t>
            </a:r>
            <a:endParaRPr lang="en-US" sz="5500" i="1" dirty="0"/>
          </a:p>
          <a:p>
            <a:pPr marL="514350" lvl="2" indent="-20478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300" dirty="0"/>
              <a:t>2106.05(a)-Improvements to the Functioning of a Computer or To Any Other Technology or Technical Field </a:t>
            </a:r>
          </a:p>
          <a:p>
            <a:pPr marL="514350" lvl="2" indent="-20478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300" dirty="0"/>
              <a:t>2106.05(b)-Particular Machine </a:t>
            </a:r>
          </a:p>
          <a:p>
            <a:pPr marL="514350" lvl="2" indent="-20478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300" dirty="0"/>
              <a:t>2106.05(c)-Particular Transformation </a:t>
            </a:r>
          </a:p>
          <a:p>
            <a:pPr marL="514350" lvl="2" indent="-20478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300" dirty="0"/>
              <a:t>2106.05(d)-Well-Understood, Routine, Conventional Activity </a:t>
            </a:r>
          </a:p>
          <a:p>
            <a:pPr marL="514350" lvl="2" indent="-20478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300" dirty="0"/>
              <a:t>2106.05(e)-Other Meaningful Limitations </a:t>
            </a:r>
          </a:p>
          <a:p>
            <a:pPr marL="514350" lvl="2" indent="-20478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300" dirty="0"/>
              <a:t>2106.05(f)-Mere Instructions To Apply An Exception </a:t>
            </a:r>
          </a:p>
          <a:p>
            <a:pPr marL="514350" lvl="2" indent="-20478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300" dirty="0"/>
              <a:t>2106.05(g)-Insignificant Extra-Solution Activity </a:t>
            </a:r>
          </a:p>
          <a:p>
            <a:pPr marL="514350" lvl="2" indent="-20478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300" dirty="0"/>
              <a:t>2106.05(h)-Field of Use and Technological Environment </a:t>
            </a:r>
          </a:p>
        </p:txBody>
      </p:sp>
    </p:spTree>
    <p:extLst>
      <p:ext uri="{BB962C8B-B14F-4D97-AF65-F5344CB8AC3E}">
        <p14:creationId xmlns:p14="http://schemas.microsoft.com/office/powerpoint/2010/main" val="327674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Limitations that the courts have found to qualify as “significantly more</a:t>
            </a:r>
            <a:r>
              <a:rPr lang="en-US" sz="3200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Improvements </a:t>
            </a:r>
            <a:r>
              <a:rPr lang="en-US" sz="1800" dirty="0"/>
              <a:t>to the functioning of a </a:t>
            </a:r>
            <a:r>
              <a:rPr lang="en-US" sz="1800" dirty="0" smtClean="0"/>
              <a:t>computer </a:t>
            </a:r>
            <a:r>
              <a:rPr lang="en-US" sz="1800" i="1" dirty="0" smtClean="0"/>
              <a:t>MPEP 2106.05(a)</a:t>
            </a:r>
            <a:r>
              <a:rPr lang="en-US" sz="1800" dirty="0" smtClean="0"/>
              <a:t>; </a:t>
            </a:r>
            <a:endParaRPr lang="en-US" sz="1800" dirty="0"/>
          </a:p>
          <a:p>
            <a:r>
              <a:rPr lang="en-US" sz="1800" dirty="0" smtClean="0"/>
              <a:t>Improvements </a:t>
            </a:r>
            <a:r>
              <a:rPr lang="en-US" sz="1800" dirty="0"/>
              <a:t>to any other technology or technical </a:t>
            </a:r>
            <a:r>
              <a:rPr lang="en-US" sz="1800" dirty="0" smtClean="0"/>
              <a:t>field </a:t>
            </a:r>
            <a:r>
              <a:rPr lang="en-US" sz="1800" i="1" dirty="0"/>
              <a:t>MPEP </a:t>
            </a:r>
            <a:r>
              <a:rPr lang="en-US" sz="1800" i="1" dirty="0" smtClean="0"/>
              <a:t>2106.05(a)</a:t>
            </a:r>
            <a:r>
              <a:rPr lang="en-US" sz="1800" dirty="0" smtClean="0"/>
              <a:t>; </a:t>
            </a:r>
            <a:endParaRPr lang="en-US" sz="1800" dirty="0"/>
          </a:p>
          <a:p>
            <a:r>
              <a:rPr lang="en-US" sz="1800" dirty="0" smtClean="0"/>
              <a:t>Applying </a:t>
            </a:r>
            <a:r>
              <a:rPr lang="en-US" sz="1800" dirty="0"/>
              <a:t>the judicial exception with, or by use of, a particular </a:t>
            </a:r>
            <a:r>
              <a:rPr lang="en-US" sz="1800" dirty="0" smtClean="0"/>
              <a:t>machine </a:t>
            </a:r>
            <a:r>
              <a:rPr lang="en-US" sz="1800" i="1" dirty="0"/>
              <a:t>MPEP </a:t>
            </a:r>
            <a:r>
              <a:rPr lang="en-US" sz="1800" i="1" dirty="0" smtClean="0"/>
              <a:t>2106.05(b)</a:t>
            </a:r>
            <a:r>
              <a:rPr lang="en-US" sz="1800" dirty="0" smtClean="0"/>
              <a:t>; </a:t>
            </a:r>
            <a:endParaRPr lang="en-US" sz="1800" dirty="0"/>
          </a:p>
          <a:p>
            <a:r>
              <a:rPr lang="en-US" sz="1800" dirty="0" smtClean="0"/>
              <a:t>Effecting </a:t>
            </a:r>
            <a:r>
              <a:rPr lang="en-US" sz="1800" dirty="0"/>
              <a:t>a transformation or reduction of a particular article to a different state or </a:t>
            </a:r>
            <a:r>
              <a:rPr lang="en-US" sz="1800" dirty="0" smtClean="0"/>
              <a:t>thing </a:t>
            </a:r>
            <a:r>
              <a:rPr lang="en-US" sz="1800" i="1" dirty="0"/>
              <a:t>MPEP </a:t>
            </a:r>
            <a:r>
              <a:rPr lang="en-US" sz="1800" i="1" dirty="0" smtClean="0"/>
              <a:t>2106.05(c)</a:t>
            </a:r>
            <a:r>
              <a:rPr lang="en-US" sz="1800" dirty="0" smtClean="0"/>
              <a:t>; </a:t>
            </a:r>
            <a:endParaRPr lang="en-US" sz="1800" dirty="0"/>
          </a:p>
          <a:p>
            <a:r>
              <a:rPr lang="en-US" sz="1800" dirty="0" smtClean="0"/>
              <a:t>Adding </a:t>
            </a:r>
            <a:r>
              <a:rPr lang="en-US" sz="1800" dirty="0"/>
              <a:t>a specific limitation other than what is well-understood, routine, conventional activity in the field, or adding unconventional steps that confine the claim to a particular useful </a:t>
            </a:r>
            <a:r>
              <a:rPr lang="en-US" sz="1800" dirty="0" smtClean="0"/>
              <a:t>application </a:t>
            </a:r>
            <a:r>
              <a:rPr lang="en-US" sz="1800" i="1" dirty="0" smtClean="0"/>
              <a:t>MPEP 2106.05(d)</a:t>
            </a:r>
            <a:r>
              <a:rPr lang="en-US" sz="1800" dirty="0" smtClean="0"/>
              <a:t>; </a:t>
            </a:r>
            <a:r>
              <a:rPr lang="en-US" sz="1800" dirty="0"/>
              <a:t>or </a:t>
            </a:r>
          </a:p>
          <a:p>
            <a:r>
              <a:rPr lang="en-US" sz="1800" dirty="0" smtClean="0"/>
              <a:t>Other </a:t>
            </a:r>
            <a:r>
              <a:rPr lang="en-US" sz="1800" dirty="0"/>
              <a:t>meaningful limitations beyond generally linking the use of the judicial exception to a particular technological </a:t>
            </a:r>
            <a:r>
              <a:rPr lang="en-US" sz="1800" dirty="0" smtClean="0"/>
              <a:t>environment </a:t>
            </a:r>
            <a:r>
              <a:rPr lang="en-US" sz="1800" i="1" dirty="0"/>
              <a:t>MPEP </a:t>
            </a:r>
            <a:r>
              <a:rPr lang="en-US" sz="1800" i="1" dirty="0" smtClean="0"/>
              <a:t>2106.05(e)</a:t>
            </a:r>
            <a:r>
              <a:rPr lang="en-US" sz="1800" dirty="0" smtClean="0"/>
              <a:t>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8565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90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Limitations that the courts have found not to be enough to qualify as “significantly more</a:t>
            </a:r>
            <a:r>
              <a:rPr lang="en-US" sz="3200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7626"/>
            <a:ext cx="8229600" cy="3214746"/>
          </a:xfrm>
        </p:spPr>
        <p:txBody>
          <a:bodyPr>
            <a:noAutofit/>
          </a:bodyPr>
          <a:lstStyle/>
          <a:p>
            <a:r>
              <a:rPr lang="en-US" sz="1800" dirty="0" smtClean="0"/>
              <a:t>Adding </a:t>
            </a:r>
            <a:r>
              <a:rPr lang="en-US" sz="1800" dirty="0"/>
              <a:t>the words “apply it” (or an equivalent) with the judicial exception, or mere instructions to implement an abstract idea on a </a:t>
            </a:r>
            <a:r>
              <a:rPr lang="en-US" sz="1800" dirty="0" smtClean="0"/>
              <a:t>computer </a:t>
            </a:r>
            <a:r>
              <a:rPr lang="en-US" sz="1800" i="1" dirty="0"/>
              <a:t>MPEP </a:t>
            </a:r>
            <a:r>
              <a:rPr lang="en-US" sz="1800" i="1" dirty="0" smtClean="0"/>
              <a:t>2106.05(f)</a:t>
            </a:r>
            <a:r>
              <a:rPr lang="en-US" sz="1800" dirty="0" smtClean="0"/>
              <a:t>; </a:t>
            </a:r>
            <a:endParaRPr lang="en-US" sz="1800" dirty="0"/>
          </a:p>
          <a:p>
            <a:r>
              <a:rPr lang="en-US" sz="1800" dirty="0" smtClean="0"/>
              <a:t>Simply </a:t>
            </a:r>
            <a:r>
              <a:rPr lang="en-US" sz="1800" dirty="0"/>
              <a:t>appending well-understood, routine, conventional activities previously known to the industry, specified at a high level of generality, to the judicial </a:t>
            </a:r>
            <a:r>
              <a:rPr lang="en-US" sz="1800" dirty="0" smtClean="0"/>
              <a:t>exception </a:t>
            </a:r>
            <a:r>
              <a:rPr lang="en-US" sz="1800" i="1" dirty="0"/>
              <a:t>MPEP </a:t>
            </a:r>
            <a:r>
              <a:rPr lang="en-US" sz="1800" i="1" dirty="0" smtClean="0"/>
              <a:t>2106.05(d)</a:t>
            </a:r>
            <a:r>
              <a:rPr lang="en-US" sz="1800" dirty="0" smtClean="0"/>
              <a:t>; </a:t>
            </a:r>
            <a:endParaRPr lang="en-US" sz="1800" dirty="0"/>
          </a:p>
          <a:p>
            <a:r>
              <a:rPr lang="en-US" sz="1800" dirty="0" smtClean="0"/>
              <a:t>Adding </a:t>
            </a:r>
            <a:r>
              <a:rPr lang="en-US" sz="1800" dirty="0"/>
              <a:t>insignificant extra-solution activity to the judicial </a:t>
            </a:r>
            <a:r>
              <a:rPr lang="en-US" sz="1800" dirty="0" smtClean="0"/>
              <a:t>exception </a:t>
            </a:r>
            <a:r>
              <a:rPr lang="en-US" sz="1800" i="1" dirty="0"/>
              <a:t>MPEP </a:t>
            </a:r>
            <a:r>
              <a:rPr lang="en-US" sz="1800" i="1" dirty="0" smtClean="0"/>
              <a:t>2106.05(g)</a:t>
            </a:r>
            <a:r>
              <a:rPr lang="en-US" sz="1800" dirty="0" smtClean="0"/>
              <a:t>; </a:t>
            </a:r>
            <a:r>
              <a:rPr lang="en-US" sz="1800" dirty="0"/>
              <a:t>or </a:t>
            </a:r>
          </a:p>
          <a:p>
            <a:r>
              <a:rPr lang="en-US" sz="1800" dirty="0" smtClean="0"/>
              <a:t>Generally </a:t>
            </a:r>
            <a:r>
              <a:rPr lang="en-US" sz="1800" dirty="0"/>
              <a:t>linking the use of the judicial exception to a particular technological environment or field of </a:t>
            </a:r>
            <a:r>
              <a:rPr lang="en-US" sz="1800" dirty="0" smtClean="0"/>
              <a:t>use </a:t>
            </a:r>
            <a:r>
              <a:rPr lang="en-US" sz="1800" i="1" dirty="0" smtClean="0"/>
              <a:t>MPEP 2106.05(h)</a:t>
            </a:r>
            <a:r>
              <a:rPr lang="en-US" sz="1800" dirty="0" smtClean="0"/>
              <a:t>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2243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8622"/>
            <a:ext cx="8436429" cy="857250"/>
          </a:xfrm>
        </p:spPr>
        <p:txBody>
          <a:bodyPr>
            <a:noAutofit/>
          </a:bodyPr>
          <a:lstStyle/>
          <a:p>
            <a:r>
              <a:rPr lang="en-US" sz="2800" dirty="0"/>
              <a:t>Well-Understood, Routine, Conventional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0972"/>
            <a:ext cx="8229600" cy="354874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 smtClean="0"/>
              <a:t>If </a:t>
            </a:r>
            <a:r>
              <a:rPr lang="en-US" sz="2000" dirty="0"/>
              <a:t>the element is not widely prevalent or in common use, </a:t>
            </a:r>
            <a:r>
              <a:rPr lang="en-US" sz="2000" dirty="0" smtClean="0"/>
              <a:t>it </a:t>
            </a:r>
            <a:r>
              <a:rPr lang="en-US" sz="2000" dirty="0"/>
              <a:t>should </a:t>
            </a:r>
            <a:r>
              <a:rPr lang="en-US" sz="2000" b="1" dirty="0"/>
              <a:t>not</a:t>
            </a:r>
            <a:r>
              <a:rPr lang="en-US" sz="2000" dirty="0"/>
              <a:t> be considered to be a well-understood, routine, conventional </a:t>
            </a:r>
            <a:r>
              <a:rPr lang="en-US" sz="2000" dirty="0" smtClean="0"/>
              <a:t>element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 smtClean="0"/>
              <a:t>The </a:t>
            </a:r>
            <a:r>
              <a:rPr lang="en-US" sz="2000" dirty="0"/>
              <a:t>question of whether additional elements represent well-understood, routine, conventional activity is </a:t>
            </a:r>
            <a:r>
              <a:rPr lang="en-US" sz="2000" b="1" dirty="0"/>
              <a:t>distinct from patentability </a:t>
            </a:r>
            <a:r>
              <a:rPr lang="en-US" sz="2000" dirty="0"/>
              <a:t>over the prior art under 35 U.S.C. §§ 102 and </a:t>
            </a:r>
            <a:r>
              <a:rPr lang="en-US" sz="2000" dirty="0" smtClean="0"/>
              <a:t>103 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1800" dirty="0"/>
              <a:t>O</a:t>
            </a:r>
            <a:r>
              <a:rPr lang="en-US" sz="1800" dirty="0" smtClean="0"/>
              <a:t>bviousness </a:t>
            </a:r>
            <a:r>
              <a:rPr lang="en-US" sz="1800" dirty="0" smtClean="0"/>
              <a:t>or lack of novelty does </a:t>
            </a:r>
            <a:r>
              <a:rPr lang="en-US" sz="1800" dirty="0"/>
              <a:t>not </a:t>
            </a:r>
            <a:r>
              <a:rPr lang="en-US" sz="1800" dirty="0" smtClean="0"/>
              <a:t>establish </a:t>
            </a:r>
            <a:r>
              <a:rPr lang="en-US" sz="1800" dirty="0"/>
              <a:t>that the additional elements are well-understood, routine, conventional activities or elements to those in the relevant field.  </a:t>
            </a:r>
            <a:r>
              <a:rPr lang="en-US" sz="1800" i="1" dirty="0"/>
              <a:t>See </a:t>
            </a:r>
            <a:r>
              <a:rPr lang="en-US" sz="1800" dirty="0"/>
              <a:t>MPEP </a:t>
            </a:r>
            <a:r>
              <a:rPr lang="en-US" sz="1800" dirty="0" smtClean="0"/>
              <a:t>2106.05</a:t>
            </a:r>
            <a:r>
              <a:rPr lang="en-US" sz="1800" dirty="0"/>
              <a:t>.  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63732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976" y="455355"/>
            <a:ext cx="6654373" cy="857250"/>
          </a:xfrm>
        </p:spPr>
        <p:txBody>
          <a:bodyPr>
            <a:noAutofit/>
          </a:bodyPr>
          <a:lstStyle/>
          <a:p>
            <a:r>
              <a:rPr lang="en-US" sz="2800" dirty="0" smtClean="0"/>
              <a:t>Revised Examination Procedure in view of </a:t>
            </a:r>
            <a:r>
              <a:rPr lang="en-US" sz="2800" i="1" dirty="0" smtClean="0"/>
              <a:t>Berkheimer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197" y="1625556"/>
            <a:ext cx="8229600" cy="309244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b="1" i="1" dirty="0" smtClean="0"/>
              <a:t>Formulating </a:t>
            </a:r>
            <a:r>
              <a:rPr lang="en-US" sz="2600" b="1" i="1" dirty="0"/>
              <a:t>Rejections</a:t>
            </a:r>
            <a:r>
              <a:rPr lang="en-US" sz="2600" dirty="0"/>
              <a:t>: In a step 2B analysis, an additional element (or combination of elements) is not well-understood, routine or conventional </a:t>
            </a:r>
            <a:r>
              <a:rPr lang="en-US" sz="2600" u="sng" dirty="0"/>
              <a:t>unless</a:t>
            </a:r>
            <a:r>
              <a:rPr lang="en-US" sz="2600" dirty="0"/>
              <a:t> the examiner finds, and expressly supports a rejection in writing </a:t>
            </a:r>
            <a:r>
              <a:rPr lang="en-US" sz="2600" dirty="0" smtClean="0"/>
              <a:t>with, one </a:t>
            </a:r>
            <a:r>
              <a:rPr lang="en-US" sz="2600" dirty="0"/>
              <a:t>or more of the </a:t>
            </a:r>
            <a:r>
              <a:rPr lang="en-US" sz="2600" dirty="0" smtClean="0"/>
              <a:t>following four options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286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w pagination">
  <a:themeElements>
    <a:clrScheme name="USPTO Brand 1">
      <a:dk1>
        <a:sysClr val="windowText" lastClr="000000"/>
      </a:dk1>
      <a:lt1>
        <a:sysClr val="window" lastClr="FFFFFF"/>
      </a:lt1>
      <a:dk2>
        <a:srgbClr val="004C97"/>
      </a:dk2>
      <a:lt2>
        <a:srgbClr val="D9D9D6"/>
      </a:lt2>
      <a:accent1>
        <a:srgbClr val="1596D1"/>
      </a:accent1>
      <a:accent2>
        <a:srgbClr val="AC2B37"/>
      </a:accent2>
      <a:accent3>
        <a:srgbClr val="88A620"/>
      </a:accent3>
      <a:accent4>
        <a:srgbClr val="6B2F75"/>
      </a:accent4>
      <a:accent5>
        <a:srgbClr val="97B8D4"/>
      </a:accent5>
      <a:accent6>
        <a:srgbClr val="C88242"/>
      </a:accent6>
      <a:hlink>
        <a:srgbClr val="004C97"/>
      </a:hlink>
      <a:folHlink>
        <a:srgbClr val="3C1053"/>
      </a:folHlink>
    </a:clrScheme>
    <a:fontScheme name="USPTO Brand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lue w pagination">
  <a:themeElements>
    <a:clrScheme name="USPTO Brand 1">
      <a:dk1>
        <a:sysClr val="windowText" lastClr="000000"/>
      </a:dk1>
      <a:lt1>
        <a:sysClr val="window" lastClr="FFFFFF"/>
      </a:lt1>
      <a:dk2>
        <a:srgbClr val="004C97"/>
      </a:dk2>
      <a:lt2>
        <a:srgbClr val="D9D9D6"/>
      </a:lt2>
      <a:accent1>
        <a:srgbClr val="1596D1"/>
      </a:accent1>
      <a:accent2>
        <a:srgbClr val="AC2B37"/>
      </a:accent2>
      <a:accent3>
        <a:srgbClr val="88A620"/>
      </a:accent3>
      <a:accent4>
        <a:srgbClr val="6B2F75"/>
      </a:accent4>
      <a:accent5>
        <a:srgbClr val="97B8D4"/>
      </a:accent5>
      <a:accent6>
        <a:srgbClr val="C88242"/>
      </a:accent6>
      <a:hlink>
        <a:srgbClr val="004C97"/>
      </a:hlink>
      <a:folHlink>
        <a:srgbClr val="3C1053"/>
      </a:folHlink>
    </a:clrScheme>
    <a:fontScheme name="USPTO Brand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4B0E4683D1B14F8FDE3254791C6E33" ma:contentTypeVersion="5" ma:contentTypeDescription="Create a new document." ma:contentTypeScope="" ma:versionID="1d5abf72f3cbe6a289192150925fd10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fb85531492299a443187b2d09fe2a1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EF4EF9-D25F-48D6-82AC-610512167F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A91171-94EF-46AC-8759-FB0C9679ED06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744BBEA-19BF-4D8F-A494-DBAD26E959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PPAC 11.19.15 Comments to July Update IEG</Template>
  <TotalTime>1755</TotalTime>
  <Words>1589</Words>
  <Application>Microsoft Office PowerPoint</Application>
  <PresentationFormat>On-screen Show (16:9)</PresentationFormat>
  <Paragraphs>116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Segoe UI</vt:lpstr>
      <vt:lpstr>Blue w pagination</vt:lpstr>
      <vt:lpstr>1_Blue w pagination</vt:lpstr>
      <vt:lpstr>Visio</vt:lpstr>
      <vt:lpstr>PowerPoint Presentation</vt:lpstr>
      <vt:lpstr>Subject Matter Eligibility:  Well-Understood, Routine, Conventional Activity</vt:lpstr>
      <vt:lpstr>New Memorandum to the Examining Corps</vt:lpstr>
      <vt:lpstr>Eligibility Flowchart</vt:lpstr>
      <vt:lpstr>Eligibility Framework MPEP 2106</vt:lpstr>
      <vt:lpstr>Limitations that the courts have found to qualify as “significantly more”</vt:lpstr>
      <vt:lpstr>Limitations that the courts have found not to be enough to qualify as “significantly more”</vt:lpstr>
      <vt:lpstr>Well-Understood, Routine, Conventional Activity</vt:lpstr>
      <vt:lpstr>Revised Examination Procedure in view of Berkheimer </vt:lpstr>
      <vt:lpstr>Option 1 – Statement(s) by Applicant</vt:lpstr>
      <vt:lpstr>Option 2 – Court Decisions in MPEP § 2106.05(d)(II) </vt:lpstr>
      <vt:lpstr>Option 3 – Publication(s)</vt:lpstr>
      <vt:lpstr>Publication Requirements</vt:lpstr>
      <vt:lpstr>Option 4 – Official Notice</vt:lpstr>
      <vt:lpstr>Official Notice Practice Reminders</vt:lpstr>
      <vt:lpstr>Reminder: Consider Additional Elements Individually and in Combination</vt:lpstr>
      <vt:lpstr>Evaluating Applicant’s Response</vt:lpstr>
      <vt:lpstr>Evaluating Applicant’s Response to Official Notice</vt:lpstr>
      <vt:lpstr>Finality and Applications in Process</vt:lpstr>
      <vt:lpstr>Resources</vt:lpstr>
      <vt:lpstr>PowerPoint Presentation</vt:lpstr>
    </vt:vector>
  </TitlesOfParts>
  <Company>U.S. Patent and Trademark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USPTO</dc:creator>
  <cp:lastModifiedBy>Kosowski, Carolyn</cp:lastModifiedBy>
  <cp:revision>144</cp:revision>
  <cp:lastPrinted>2018-04-23T13:10:04Z</cp:lastPrinted>
  <dcterms:created xsi:type="dcterms:W3CDTF">2016-01-29T15:12:10Z</dcterms:created>
  <dcterms:modified xsi:type="dcterms:W3CDTF">2018-04-27T12:56:50Z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0x010100884B0E4683D1B14F8FDE3254791C6E33</vt:lpwstr>
  </property>
</Properties>
</file>