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1"/>
  </p:notesMasterIdLst>
  <p:handoutMasterIdLst>
    <p:handoutMasterId r:id="rId62"/>
  </p:handoutMasterIdLst>
  <p:sldIdLst>
    <p:sldId id="261" r:id="rId5"/>
    <p:sldId id="350" r:id="rId6"/>
    <p:sldId id="265" r:id="rId7"/>
    <p:sldId id="355" r:id="rId8"/>
    <p:sldId id="306" r:id="rId9"/>
    <p:sldId id="294" r:id="rId10"/>
    <p:sldId id="274" r:id="rId11"/>
    <p:sldId id="293" r:id="rId12"/>
    <p:sldId id="336" r:id="rId13"/>
    <p:sldId id="276" r:id="rId14"/>
    <p:sldId id="337" r:id="rId15"/>
    <p:sldId id="298" r:id="rId16"/>
    <p:sldId id="295" r:id="rId17"/>
    <p:sldId id="357" r:id="rId18"/>
    <p:sldId id="356" r:id="rId19"/>
    <p:sldId id="279" r:id="rId20"/>
    <p:sldId id="297" r:id="rId21"/>
    <p:sldId id="284" r:id="rId22"/>
    <p:sldId id="285" r:id="rId23"/>
    <p:sldId id="283" r:id="rId24"/>
    <p:sldId id="358" r:id="rId25"/>
    <p:sldId id="286" r:id="rId26"/>
    <p:sldId id="300" r:id="rId27"/>
    <p:sldId id="302" r:id="rId28"/>
    <p:sldId id="291" r:id="rId29"/>
    <p:sldId id="359" r:id="rId30"/>
    <p:sldId id="375" r:id="rId31"/>
    <p:sldId id="304" r:id="rId32"/>
    <p:sldId id="351" r:id="rId33"/>
    <p:sldId id="374" r:id="rId34"/>
    <p:sldId id="308" r:id="rId35"/>
    <p:sldId id="309" r:id="rId36"/>
    <p:sldId id="361" r:id="rId37"/>
    <p:sldId id="362" r:id="rId38"/>
    <p:sldId id="348" r:id="rId39"/>
    <p:sldId id="310" r:id="rId40"/>
    <p:sldId id="340" r:id="rId41"/>
    <p:sldId id="376" r:id="rId42"/>
    <p:sldId id="312" r:id="rId43"/>
    <p:sldId id="378" r:id="rId44"/>
    <p:sldId id="363" r:id="rId45"/>
    <p:sldId id="364" r:id="rId46"/>
    <p:sldId id="315" r:id="rId47"/>
    <p:sldId id="365" r:id="rId48"/>
    <p:sldId id="366" r:id="rId49"/>
    <p:sldId id="316" r:id="rId50"/>
    <p:sldId id="324" r:id="rId51"/>
    <p:sldId id="317" r:id="rId52"/>
    <p:sldId id="367" r:id="rId53"/>
    <p:sldId id="377" r:id="rId54"/>
    <p:sldId id="368" r:id="rId55"/>
    <p:sldId id="379" r:id="rId56"/>
    <p:sldId id="369" r:id="rId57"/>
    <p:sldId id="370" r:id="rId58"/>
    <p:sldId id="371" r:id="rId59"/>
    <p:sldId id="339" r:id="rId60"/>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B00"/>
    <a:srgbClr val="E2A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0" autoAdjust="0"/>
    <p:restoredTop sz="71924" autoAdjust="0"/>
  </p:normalViewPr>
  <p:slideViewPr>
    <p:cSldViewPr snapToGrid="0" snapToObjects="1">
      <p:cViewPr varScale="1">
        <p:scale>
          <a:sx n="92" d="100"/>
          <a:sy n="92" d="100"/>
        </p:scale>
        <p:origin x="-1042" y="-72"/>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5592"/>
    </p:cViewPr>
  </p:sorterViewPr>
  <p:notesViewPr>
    <p:cSldViewPr snapToGrid="0" snapToObjects="1">
      <p:cViewPr varScale="1">
        <p:scale>
          <a:sx n="81" d="100"/>
          <a:sy n="81" d="100"/>
        </p:scale>
        <p:origin x="-2774" y="-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12/11/2015</a:t>
            </a:fld>
            <a:endParaRPr lang="en-US" dirty="0">
              <a:latin typeface="Segoe UI"/>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12/11/2015</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Segoe UI"/>
                <a:ea typeface="+mn-ea"/>
                <a:cs typeface="+mn-cs"/>
              </a:rPr>
              <a:t>Instructor Note: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For this workshop the Examiner will be provided with:</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Workshop Handout that includes: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Example 21 and Example 23,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A link to blank Worksheets, and</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A link to the July 2015 Quick Reference Sheet (QRS);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PDF document of the Slides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endParaRPr kumimoji="0" lang="en-US" sz="12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The Instructor will have available completed Worksheets for each claim,  including a sample rejection where appropriate. </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endParaRPr kumimoji="0" lang="en-US" sz="1200" b="0" i="0" u="none" strike="noStrike" kern="1200" cap="none" spc="0" normalizeH="0" baseline="0" noProof="0" dirty="0" smtClean="0">
              <a:ln>
                <a:noFill/>
              </a:ln>
              <a:solidFill>
                <a:prstClr val="black"/>
              </a:solidFill>
              <a:effectLst/>
              <a:uLnTx/>
              <a:uFillTx/>
              <a:latin typeface="Segoe UI"/>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endParaRPr kumimoji="0" lang="en-US" sz="12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Examiners are encouraged to fill out the worksheets for each claim as they progress through the training.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During Webex presentations the examiners should each open the slide set and follow the links to the necessary documents.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Prior to taking the workshop, examiners should be familiar with the July 2015 Update and the published examples, especially examples 21 and 23.  As a prerequisite, training should have been completed on the 2014 Interim Guidance on Patent Subject Matter Eligibility, along with the first Abstract Idea Workshop.  Refresher training is also available on 35 U.S.C. 101: Statutory Requirements and Four Categories of Invention (Step 1).  All training is available at: http://www.uspto.gov/patent/laws-and-regulations/examination-policy/2014-interim-guidance-subject-matter-eligibility-0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91326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&lt;Examiner should fill out Section</a:t>
            </a:r>
            <a:r>
              <a:rPr lang="en-US" b="0" baseline="0" dirty="0" smtClean="0"/>
              <a:t> II of the blank worksheet.&gt;</a:t>
            </a:r>
            <a:endParaRPr lang="en-US" b="0"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33041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&lt;Pause for audience consideration</a:t>
            </a:r>
            <a:r>
              <a:rPr lang="en-US" baseline="0" dirty="0" smtClean="0"/>
              <a:t> and feedback, then advance slide</a:t>
            </a:r>
            <a:r>
              <a:rPr lang="en-US" dirty="0" smtClean="0"/>
              <a:t>&gt;</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9632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 if the claim is directed to an abstract idea.  Starting with</a:t>
            </a:r>
            <a:r>
              <a:rPr lang="en-US" baseline="0" dirty="0" smtClean="0"/>
              <a:t> identifying the abstract idea focuses the 101 analysis on the central issue – is applicant claiming an abstract idea without significantly more?</a:t>
            </a:r>
            <a:endParaRPr lang="en-US" dirty="0" smtClean="0"/>
          </a:p>
          <a:p>
            <a:r>
              <a:rPr lang="en-US" dirty="0" smtClean="0"/>
              <a:t>Does the claim set forth or describe any idea similar to an</a:t>
            </a:r>
            <a:r>
              <a:rPr lang="en-US" baseline="0" dirty="0" smtClean="0"/>
              <a:t> idea previously identified by a court as an abstract idea?</a:t>
            </a:r>
          </a:p>
          <a:p>
            <a:r>
              <a:rPr lang="en-US" baseline="0" dirty="0" smtClean="0"/>
              <a:t>The box on the left lists some concepts the courts have identified as abstract ideas.  Other concepts not listed here can be found in the Update materials.</a:t>
            </a:r>
          </a:p>
          <a:p>
            <a:endParaRPr lang="en-US" baseline="0" dirty="0" smtClean="0"/>
          </a:p>
          <a:p>
            <a:r>
              <a:rPr lang="en-US" baseline="0" dirty="0" smtClean="0"/>
              <a:t>&lt;Pause for audience consideration and feedback, then advance slide&gt;</a:t>
            </a: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2325042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&lt;Examiner should fill out Section</a:t>
            </a:r>
            <a:r>
              <a:rPr lang="en-US" b="0" baseline="0" dirty="0" smtClean="0"/>
              <a:t> III entitled “Is the claim directed to an abstract idea?” of the blank worksheet.&gt;</a:t>
            </a:r>
            <a:endParaRPr lang="en-US" sz="1200"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It is noted that the receiving and transmitting</a:t>
            </a:r>
            <a:r>
              <a:rPr lang="en-US" baseline="0" dirty="0" smtClean="0">
                <a:solidFill>
                  <a:srgbClr val="FF0000"/>
                </a:solidFill>
              </a:rPr>
              <a:t> steps are included as part of the abstract idea in this example.  Some courts have found that a broad recitation of receiving and transmitting information is part of the abstract idea.  However, other cases have treated similar claim elements as additional limitations to the abstract idea.  In those cases, these steps were found to not amount to significantly more because they are insignificant extra-solution activity.  In either scenario, the result is the same, broad recitations of receiving and transmitting data, alone, do not make an otherwise ineligible claim eligible.</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2561640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802753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&lt;Examiner should fill out Section</a:t>
            </a:r>
            <a:r>
              <a:rPr lang="en-US" b="0" baseline="0" dirty="0" smtClean="0"/>
              <a:t> IV.A entitled “Are there any additional elements recited in the claim beyond the abstract idea identified above?” of the blank worksheet.&gt;</a:t>
            </a:r>
            <a:endParaRPr lang="en-US" b="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endParaRPr kumimoji="0" lang="en-US" sz="1200" b="0" i="0" u="none" strike="noStrike" kern="1200" cap="none" spc="0" normalizeH="0" baseline="0" noProof="0" dirty="0" smtClean="0">
              <a:ln>
                <a:noFill/>
              </a:ln>
              <a:solidFill>
                <a:prstClr val="black"/>
              </a:solidFill>
              <a:effectLst/>
              <a:uLnTx/>
              <a:uFillTx/>
              <a:latin typeface="Segoe UI"/>
              <a:ea typeface="+mn-ea"/>
              <a:cs typeface="+mn-cs"/>
            </a:endParaRP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565164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802753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t>The transmission server is recited at a high level of generality and its broadest reasonable interpretation comprises only a microprocessor, memory and transmitter to simply perform the generic computer functions of receiving, processing and transmitting information to a</a:t>
            </a:r>
            <a:r>
              <a:rPr lang="en-US" sz="1200" baseline="0" dirty="0" smtClean="0"/>
              <a:t> computer of a remote subscriber</a:t>
            </a:r>
            <a:r>
              <a:rPr lang="en-US" sz="1200" dirty="0" smtClean="0"/>
              <a:t>. Generic computers performing generic computer functions, alone, do not amount to significantly more than the abstract idea. </a:t>
            </a:r>
          </a:p>
          <a:p>
            <a:pPr marL="285750" indent="-285750">
              <a:buFont typeface="Arial" panose="020B0604020202020204" pitchFamily="34" charset="0"/>
              <a:buChar char="•"/>
            </a:pPr>
            <a:r>
              <a:rPr lang="en-US" sz="1200" dirty="0" smtClean="0"/>
              <a:t>Finally, the Internet limitations are simply a field of use that is an attempt to limit the abstract idea to a particular technological environment and, so do not add a</a:t>
            </a:r>
            <a:r>
              <a:rPr lang="en-US" sz="1200" baseline="0" dirty="0" smtClean="0"/>
              <a:t> meaningful limit on the abstract idea.</a:t>
            </a:r>
            <a:r>
              <a:rPr lang="en-US" sz="1200" dirty="0" smtClean="0"/>
              <a:t> </a:t>
            </a:r>
          </a:p>
          <a:p>
            <a:pPr marL="285750" indent="-285750">
              <a:buFont typeface="Arial" panose="020B0604020202020204" pitchFamily="34" charset="0"/>
              <a:buChar char="•"/>
            </a:pPr>
            <a:r>
              <a:rPr lang="en-US" sz="1200" dirty="0" smtClean="0"/>
              <a:t>Viewing the limitations as a combination does not add anything further than the individual elements.</a:t>
            </a:r>
          </a:p>
          <a:p>
            <a:pPr marL="285750" indent="-285750">
              <a:buFont typeface="Arial" panose="020B0604020202020204" pitchFamily="34" charset="0"/>
              <a:buChar char="•"/>
            </a:pPr>
            <a:endParaRPr lang="en-US" sz="120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solidFill>
                  <a:srgbClr val="FF0000"/>
                </a:solidFill>
              </a:rPr>
              <a:t>&lt;Examiner should fill out Section</a:t>
            </a:r>
            <a:r>
              <a:rPr lang="en-US" b="0" baseline="0" dirty="0" smtClean="0">
                <a:solidFill>
                  <a:srgbClr val="FF0000"/>
                </a:solidFill>
              </a:rPr>
              <a:t> IV.B entitled “Evaluate the significance of the additional elements” of the blank worksheet&gt;</a:t>
            </a:r>
            <a:endParaRPr lang="en-US" b="0" dirty="0" smtClean="0">
              <a:solidFill>
                <a:srgbClr val="FF0000"/>
              </a:solidFill>
            </a:endParaRPr>
          </a:p>
          <a:p>
            <a:pPr marL="285750" indent="-285750">
              <a:buFont typeface="Arial" panose="020B0604020202020204" pitchFamily="34" charset="0"/>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1802535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3859495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&lt;Examiner should fill out the sample rejection portion of the </a:t>
            </a:r>
            <a:r>
              <a:rPr lang="en-US" b="0" baseline="0" dirty="0" smtClean="0">
                <a:solidFill>
                  <a:srgbClr val="FF0000"/>
                </a:solidFill>
              </a:rPr>
              <a:t>blank worksheet&gt;</a:t>
            </a:r>
            <a:endParaRPr lang="en-US" b="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403187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&lt;Examiners</a:t>
            </a:r>
            <a:r>
              <a:rPr lang="en-US" baseline="0" dirty="0" smtClean="0"/>
              <a:t> should have the July 2015 Quick Reference Sheet (QRS) and blank copies of the Subject Matter Eligibility Worksheets at hand during this training session. Examiners are encouraged to fill out the worksheets for each claim as they progress through the training.&gt;</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3859495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&lt;Pause for audience consideration</a:t>
            </a:r>
            <a:r>
              <a:rPr lang="en-US" sz="1000" baseline="0" dirty="0" smtClean="0"/>
              <a:t> and feedback, then advance slide</a:t>
            </a:r>
            <a:r>
              <a:rPr lang="en-US" sz="1000" dirty="0" smtClean="0"/>
              <a:t>&gt;</a:t>
            </a:r>
          </a:p>
          <a:p>
            <a:endParaRPr lang="en-US" sz="1000" dirty="0" smtClean="0"/>
          </a:p>
          <a:p>
            <a:r>
              <a:rPr lang="en-US" sz="1000" dirty="0" smtClean="0"/>
              <a:t>Note:  This is for discussion</a:t>
            </a:r>
            <a:r>
              <a:rPr lang="en-US" sz="1000" baseline="0" dirty="0" smtClean="0"/>
              <a:t> purposes only.  While the amended claim in the next slide is eligible, there may be other amendments that may make the claim patent eligible. </a:t>
            </a:r>
          </a:p>
          <a:p>
            <a:endParaRPr lang="en-US" sz="1000" baseline="0" dirty="0" smtClean="0"/>
          </a:p>
          <a:p>
            <a:r>
              <a:rPr lang="en-US" sz="1000" dirty="0" smtClean="0"/>
              <a:t>Recall that limitations that may be enough to qualify as “significantly more” when recited in a claim with a judicial exception include: </a:t>
            </a:r>
          </a:p>
          <a:p>
            <a:pPr lvl="1"/>
            <a:r>
              <a:rPr lang="en-US" sz="1000" dirty="0" smtClean="0"/>
              <a:t>Improvements to another technology or technical field </a:t>
            </a:r>
          </a:p>
          <a:p>
            <a:pPr lvl="1"/>
            <a:r>
              <a:rPr lang="en-US" sz="1000" dirty="0" smtClean="0"/>
              <a:t>Improvements to the functioning of the computer itself </a:t>
            </a:r>
          </a:p>
          <a:p>
            <a:pPr lvl="1"/>
            <a:r>
              <a:rPr lang="en-US" sz="1000" dirty="0" smtClean="0"/>
              <a:t>Applying the judicial exception with, or by use of, a particular machine </a:t>
            </a:r>
          </a:p>
          <a:p>
            <a:pPr lvl="1"/>
            <a:r>
              <a:rPr lang="en-US" sz="1000" dirty="0" smtClean="0"/>
              <a:t>Effecting a transformation or reduction of a particular article to a different state or thing </a:t>
            </a:r>
          </a:p>
          <a:p>
            <a:pPr lvl="1"/>
            <a:r>
              <a:rPr lang="en-US" sz="1000" dirty="0" smtClean="0"/>
              <a:t>Adding a specific limitation other than what is well-understood, routine and conventional in the field, or adding unconventional steps that confine the claim to a particular useful application </a:t>
            </a:r>
          </a:p>
          <a:p>
            <a:pPr lvl="1"/>
            <a:r>
              <a:rPr lang="en-US" sz="1000" dirty="0" smtClean="0"/>
              <a:t>Other meaningful limitations beyond generally linking the use of the judicial exception to a particular technological environment </a:t>
            </a:r>
          </a:p>
          <a:p>
            <a:endParaRPr lang="en-US" sz="100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3428491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r>
              <a:rPr lang="en-US" dirty="0" smtClean="0"/>
              <a:t>Note claim 1</a:t>
            </a:r>
            <a:r>
              <a:rPr lang="en-US" baseline="0" dirty="0" smtClean="0"/>
              <a:t> (amended) is the same as claim 2 in Example 21.</a:t>
            </a:r>
            <a:endParaRPr lang="en-US" dirty="0" smtClean="0"/>
          </a:p>
          <a:p>
            <a:endParaRPr lang="en-US" dirty="0" smtClean="0"/>
          </a:p>
          <a:p>
            <a:r>
              <a:rPr lang="en-US" dirty="0" smtClean="0"/>
              <a:t>Here the examiners should</a:t>
            </a:r>
            <a:r>
              <a:rPr lang="en-US" baseline="0" dirty="0" smtClean="0"/>
              <a:t> open the Workshop Handout to Example 21.  </a:t>
            </a:r>
          </a:p>
          <a:p>
            <a:endParaRPr lang="en-US" baseline="0" dirty="0" smtClean="0"/>
          </a:p>
          <a:p>
            <a:r>
              <a:rPr lang="en-US" baseline="0" dirty="0" smtClean="0"/>
              <a:t>Links are provided in the Handout to a blank worksheet and the QRS.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t>Proceed through slides 22-28, </a:t>
            </a:r>
            <a:r>
              <a:rPr lang="en-US" sz="1200" b="1" u="sng" baseline="0" dirty="0" smtClean="0"/>
              <a:t>pausing</a:t>
            </a:r>
            <a:r>
              <a:rPr lang="en-US" sz="1200" b="1" baseline="0" dirty="0" smtClean="0"/>
              <a:t> on the question slides to get feedback from the examiners and </a:t>
            </a:r>
            <a:r>
              <a:rPr lang="en-US" sz="1200" b="1" u="sng" baseline="0" dirty="0" smtClean="0"/>
              <a:t>then</a:t>
            </a:r>
            <a:r>
              <a:rPr lang="en-US" sz="1200" b="1" baseline="0" dirty="0" smtClean="0"/>
              <a:t> proceed to the answer slides.</a:t>
            </a:r>
            <a:endParaRPr lang="en-US" b="1" dirty="0" smtClean="0"/>
          </a:p>
          <a:p>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3859495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&lt;Examiners should review claim 1,</a:t>
            </a:r>
            <a:r>
              <a:rPr lang="en-US" baseline="0" dirty="0" smtClean="0"/>
              <a:t> as amended. &gt;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a:t>
            </a:r>
            <a:r>
              <a:rPr lang="en-US" baseline="0" dirty="0" smtClean="0"/>
              <a:t>Examiners are encouraged to fill out a new worksheet for amended claim 1 as they progress through the training. Part I of the worksheet for amended claim 1 will be the same as Part I of the worksheet for original claim 1&gt;</a:t>
            </a:r>
            <a:endParaRPr lang="en-US"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2980268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&lt;</a:t>
            </a:r>
            <a:r>
              <a:rPr lang="en-US" baseline="0" dirty="0" smtClean="0"/>
              <a:t> Consider whether the claim falls within a statutory category of invention. </a:t>
            </a:r>
            <a:r>
              <a:rPr lang="en-US" b="0" dirty="0" smtClean="0"/>
              <a:t>Examiner should fill out Section</a:t>
            </a:r>
            <a:r>
              <a:rPr lang="en-US" b="0" baseline="0" dirty="0" smtClean="0"/>
              <a:t> II of the blank worksheet.&gt;</a:t>
            </a:r>
            <a:endParaRPr lang="en-US" b="0"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4154972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t>The claim recites the steps of filtering and formatting stock quote information for transmission. </a:t>
            </a:r>
          </a:p>
          <a:p>
            <a:pPr marL="285750" indent="-285750">
              <a:buFont typeface="Arial" panose="020B0604020202020204" pitchFamily="34" charset="0"/>
              <a:buChar char="•"/>
            </a:pPr>
            <a:r>
              <a:rPr lang="en-US" sz="1200" dirty="0" smtClean="0"/>
              <a:t>In other words, the claim recites comparing and formatting information for transmission which can be performed mentally and is an idea of itself. </a:t>
            </a:r>
          </a:p>
          <a:p>
            <a:pPr marL="285750" indent="-285750">
              <a:buFont typeface="Arial" panose="020B0604020202020204" pitchFamily="34" charset="0"/>
              <a:buChar char="•"/>
            </a:pPr>
            <a:r>
              <a:rPr lang="en-US" sz="1200" dirty="0" smtClean="0"/>
              <a:t>It is similar to other concepts that have been identified as abstract by the courts, such as using categories to organize, store and transmit information in </a:t>
            </a:r>
            <a:r>
              <a:rPr lang="en-US" sz="1200" i="1" dirty="0" smtClean="0"/>
              <a:t>Cyberfone</a:t>
            </a:r>
            <a:r>
              <a:rPr lang="en-US" sz="1200" dirty="0" smtClean="0"/>
              <a:t>, or comparing new and stored information and using rules to identify options in </a:t>
            </a:r>
            <a:r>
              <a:rPr lang="en-US" sz="1200" i="1" dirty="0" smtClean="0"/>
              <a:t>SmartGene</a:t>
            </a:r>
            <a:r>
              <a:rPr lang="en-US" sz="120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It is noted that the receiving and transmitting</a:t>
            </a:r>
            <a:r>
              <a:rPr lang="en-US" baseline="0" dirty="0" smtClean="0">
                <a:solidFill>
                  <a:srgbClr val="FF0000"/>
                </a:solidFill>
              </a:rPr>
              <a:t> steps are included as part of the abstract idea in this example.  Some courts have found that a broad recitation of receiving and transmitting information is part of the abstract idea.  However, other cases have treated similar claim elements as additional limitations to the abstract idea.  In those cases, these steps were found to not amount to significantly more because they are insignificant extra-solution activity.  In either scenario, the result is the same, broad recitations of receiving and transmitting data, alone, do not make an otherwise ineligible claim eligible.</a:t>
            </a:r>
            <a:endParaRPr lang="en-US" dirty="0" smtClean="0">
              <a:solidFill>
                <a:srgbClr val="FF0000"/>
              </a:solidFill>
            </a:endParaRP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A finding that a claim is directed to an abstract idea must be explained, but does not require a showing of factual evidence.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&lt;Examiner should fill out Section</a:t>
            </a:r>
            <a:r>
              <a:rPr lang="en-US" b="0" baseline="0" dirty="0" smtClean="0"/>
              <a:t> III entitled “Is the claim directed to an abstract idea?” of the blank worksheet.&gt;</a:t>
            </a:r>
            <a:endParaRPr lang="en-US" sz="1200"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2561640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1659149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&lt;Examiner should fill out Section</a:t>
            </a:r>
            <a:r>
              <a:rPr lang="en-US" b="0" baseline="0" dirty="0" smtClean="0"/>
              <a:t> IV.A entitled “Are there any additional elements (features/limitations/steps) recited in the claim beyond the abstract idea identified above?” of the blank worksheet.&gt;</a:t>
            </a: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565164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802753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solidFill>
                  <a:srgbClr val="FF0000"/>
                </a:solidFill>
              </a:rPr>
              <a:t>&lt;Examiner should fill out Section</a:t>
            </a:r>
            <a:r>
              <a:rPr lang="en-US" b="0" baseline="0" dirty="0" smtClean="0">
                <a:solidFill>
                  <a:srgbClr val="FF0000"/>
                </a:solidFill>
              </a:rPr>
              <a:t> IV.B entitled “Evaluate the significance of the additional elements” of the blank worksheet&gt;</a:t>
            </a:r>
            <a:endParaRPr lang="en-US" b="0" dirty="0" smtClean="0">
              <a:solidFill>
                <a:srgbClr val="FF0000"/>
              </a:solidFill>
            </a:endParaRPr>
          </a:p>
          <a:p>
            <a:pPr marL="0" indent="0">
              <a:buFont typeface="Arial" panose="020B0604020202020204" pitchFamily="34" charset="0"/>
              <a:buNone/>
            </a:pPr>
            <a:endParaRPr lang="en-US" sz="1200" b="0" i="0" u="none" strike="noStrike" kern="1200" baseline="0" dirty="0" smtClean="0">
              <a:solidFill>
                <a:schemeClr val="tx1"/>
              </a:solidFill>
              <a:latin typeface="Segoe UI"/>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Segoe UI"/>
                <a:ea typeface="+mn-ea"/>
                <a:cs typeface="+mn-cs"/>
              </a:rPr>
              <a:t>It is noted that, as discussed above, some of the limitations when viewed individually do not amount to significantly more than the abstract idea (such as storing subscriber preferences or transmitting an alert). However, when looking at the additional limitations as a combination, the invention as a whole amounts to significantly more than simply organizing and comparing data. The claimed invention addresses the Internet‐centric challenge of alerting a subscriber with time sensitive information when the subscriber’s computer is offline. This is addressed by transmitting the alert over a wireless communication channel to activate the stock viewer application, which causes the alert to display and enables the connection of the remote subscriber computer to the data source over the Internet when the remote subscriber computer comes online. These are meaningful limitations that add more than generally linking the use of the abstract idea (the general concept of organizing and comparing data) to the Internet, because they solve an Internet‐centric problem with a claimed solution that is necessarily rooted in computer technology, similar to the additional elements in </a:t>
            </a:r>
            <a:r>
              <a:rPr lang="en-US" sz="1200" b="0" i="1" u="none" strike="noStrike" kern="1200" baseline="0" dirty="0" smtClean="0">
                <a:solidFill>
                  <a:schemeClr val="tx1"/>
                </a:solidFill>
                <a:latin typeface="Segoe UI"/>
                <a:ea typeface="+mn-ea"/>
                <a:cs typeface="+mn-cs"/>
              </a:rPr>
              <a:t>DDR Holdings</a:t>
            </a:r>
            <a:r>
              <a:rPr lang="en-US" sz="1200" b="0" i="0" u="none" strike="noStrike" kern="1200" baseline="0" dirty="0" smtClean="0">
                <a:solidFill>
                  <a:schemeClr val="tx1"/>
                </a:solidFill>
                <a:latin typeface="Segoe UI"/>
                <a:ea typeface="+mn-ea"/>
                <a:cs typeface="+mn-cs"/>
              </a:rPr>
              <a:t>. These limitations, when taken as a combination, provide unconventional steps that confine the abstract idea to a particular useful application. Therefore, the claim recites patent eligible subject matter (</a:t>
            </a:r>
            <a:r>
              <a:rPr lang="en-US" sz="1200" b="0" i="1" u="none" strike="noStrike" kern="1200" baseline="0" dirty="0" smtClean="0">
                <a:solidFill>
                  <a:schemeClr val="tx1"/>
                </a:solidFill>
                <a:latin typeface="Segoe UI"/>
                <a:ea typeface="+mn-ea"/>
                <a:cs typeface="+mn-cs"/>
              </a:rPr>
              <a:t>Step 2B: YES</a:t>
            </a:r>
            <a:r>
              <a:rPr lang="en-US" sz="1200" b="0" i="0" u="none" strike="noStrike" kern="1200" baseline="0" dirty="0" smtClean="0">
                <a:solidFill>
                  <a:schemeClr val="tx1"/>
                </a:solidFill>
                <a:latin typeface="Segoe UI"/>
                <a:ea typeface="+mn-ea"/>
                <a:cs typeface="+mn-cs"/>
              </a:rPr>
              <a:t>). </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2561640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385949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right of slide is the USPTO flowchart for determining eligibility.  Begin with a short explanation of </a:t>
            </a:r>
            <a:r>
              <a:rPr lang="en-US" baseline="0" dirty="0" smtClean="0"/>
              <a:t>the basic framework used for the eligibility inquiry.</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Segoe UI"/>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565164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r>
              <a:rPr lang="en-US" dirty="0" smtClean="0"/>
              <a:t>Here the examiners should</a:t>
            </a:r>
            <a:r>
              <a:rPr lang="en-US" baseline="0" dirty="0" smtClean="0"/>
              <a:t> open the Workshop Handout to example 23.  </a:t>
            </a:r>
          </a:p>
          <a:p>
            <a:endParaRPr lang="en-US" baseline="0" dirty="0" smtClean="0"/>
          </a:p>
          <a:p>
            <a:r>
              <a:rPr lang="en-US" baseline="0" dirty="0" smtClean="0"/>
              <a:t>Links are provided in the Handout to a blank worksheet and the QRS.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t>Proceed through slides 31-44, </a:t>
            </a:r>
            <a:r>
              <a:rPr lang="en-US" sz="1200" b="1" u="sng" baseline="0" dirty="0" smtClean="0"/>
              <a:t>pausing</a:t>
            </a:r>
            <a:r>
              <a:rPr lang="en-US" sz="1200" b="1" baseline="0" dirty="0" smtClean="0"/>
              <a:t> on the question slides to get feedback from the examiners and </a:t>
            </a:r>
            <a:r>
              <a:rPr lang="en-US" sz="1200" b="1" u="sng" baseline="0" dirty="0" smtClean="0"/>
              <a:t>then</a:t>
            </a:r>
            <a:r>
              <a:rPr lang="en-US" sz="1200" b="1" baseline="0" dirty="0" smtClean="0"/>
              <a:t> proceed to the answer slides.</a:t>
            </a:r>
            <a:endParaRPr lang="en-US" b="1" dirty="0" smtClean="0"/>
          </a:p>
          <a:p>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3859495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a:t>
            </a:r>
            <a:r>
              <a:rPr lang="en-US" baseline="0" dirty="0" smtClean="0"/>
              <a:t>Examiners are encouraged to fill out a new worksheet for claim 3 as they progress through the training. </a:t>
            </a:r>
            <a:r>
              <a:rPr lang="en-US" dirty="0" smtClean="0"/>
              <a:t>Examiner should fill out Section</a:t>
            </a:r>
            <a:r>
              <a:rPr lang="en-US" baseline="0" dirty="0" smtClean="0"/>
              <a:t> I entitled “What did applicant invent?” of the blank worksheet.&gt;</a:t>
            </a:r>
            <a:endParaRPr lang="en-US" dirty="0" smtClean="0"/>
          </a:p>
          <a:p>
            <a:endParaRPr lang="en-US" sz="1200" b="0" i="0" u="none" strike="noStrike" kern="1200" baseline="0" dirty="0" smtClean="0">
              <a:solidFill>
                <a:schemeClr val="tx1"/>
              </a:solidFill>
              <a:latin typeface="Segoe UI"/>
              <a:ea typeface="+mn-ea"/>
              <a:cs typeface="+mn-cs"/>
            </a:endParaRPr>
          </a:p>
          <a:p>
            <a:r>
              <a:rPr lang="en-US" sz="1200" b="0" i="0" u="none" strike="noStrike" kern="1200" baseline="0" dirty="0" smtClean="0">
                <a:solidFill>
                  <a:schemeClr val="tx1"/>
                </a:solidFill>
                <a:latin typeface="Segoe UI"/>
                <a:ea typeface="+mn-ea"/>
                <a:cs typeface="+mn-cs"/>
              </a:rPr>
              <a:t>In a graphical user interface that comprises multiple windows, the invention continuously determines whether the windows overlap such that the displayed text of an underlying window is obscured by an overlapping window. </a:t>
            </a:r>
          </a:p>
          <a:p>
            <a:r>
              <a:rPr lang="en-US" sz="1200" b="0" i="0" u="none" strike="noStrike" kern="1200" baseline="0" dirty="0" smtClean="0">
                <a:solidFill>
                  <a:schemeClr val="tx1"/>
                </a:solidFill>
                <a:latin typeface="Segoe UI"/>
                <a:ea typeface="+mn-ea"/>
                <a:cs typeface="+mn-cs"/>
              </a:rPr>
              <a:t>Whenever the text in the underlying window is obscured, the invention relocates and rescales the text to an unobscured portion of the underlying window.  </a:t>
            </a:r>
          </a:p>
          <a:p>
            <a:r>
              <a:rPr lang="en-US" sz="1200" b="0" i="0" u="none" strike="noStrike" kern="1200" baseline="0" dirty="0" smtClean="0">
                <a:solidFill>
                  <a:schemeClr val="tx1"/>
                </a:solidFill>
                <a:latin typeface="Segoe UI"/>
                <a:ea typeface="+mn-ea"/>
                <a:cs typeface="+mn-cs"/>
              </a:rPr>
              <a:t>When the overlap condition no longer exists, the underlying window’s text is returned to its original format and location. </a:t>
            </a:r>
          </a:p>
          <a:p>
            <a:endParaRPr lang="en-US" sz="1200" b="0" i="0" u="none" strike="noStrike" kern="1200" baseline="0" dirty="0" smtClean="0">
              <a:solidFill>
                <a:schemeClr val="tx1"/>
              </a:solidFill>
              <a:latin typeface="Segoe UI"/>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Segoe UI"/>
                <a:ea typeface="+mn-ea"/>
                <a:cs typeface="+mn-cs"/>
              </a:rPr>
              <a:t>This is </a:t>
            </a:r>
            <a:r>
              <a:rPr lang="en-US" dirty="0" smtClean="0"/>
              <a:t>Example 23, claims 3 and 4.</a:t>
            </a:r>
          </a:p>
          <a:p>
            <a:endParaRPr lang="en-US" dirty="0" smtClean="0"/>
          </a:p>
          <a:p>
            <a:endParaRPr lang="en-US" dirty="0"/>
          </a:p>
        </p:txBody>
      </p:sp>
    </p:spTree>
    <p:extLst>
      <p:ext uri="{BB962C8B-B14F-4D97-AF65-F5344CB8AC3E}">
        <p14:creationId xmlns:p14="http://schemas.microsoft.com/office/powerpoint/2010/main" val="3433357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US" dirty="0" smtClean="0"/>
              <a:t>The</a:t>
            </a:r>
            <a:r>
              <a:rPr lang="en-US" baseline="0" dirty="0" smtClean="0"/>
              <a:t> claimed invention is a computerized method of calculating a text scaling factor.  The claimed method </a:t>
            </a:r>
            <a:r>
              <a:rPr lang="en-US" sz="1200" kern="1200" baseline="0" dirty="0" smtClean="0">
                <a:solidFill>
                  <a:srgbClr val="000000"/>
                </a:solidFill>
                <a:latin typeface="Segoe UI"/>
                <a:ea typeface="+mn-ea"/>
                <a:cs typeface="+mn-cs"/>
              </a:rPr>
              <a:t>generates data representing </a:t>
            </a:r>
            <a:r>
              <a:rPr lang="en-US" sz="1200" kern="1200" dirty="0" smtClean="0">
                <a:solidFill>
                  <a:srgbClr val="000000"/>
                </a:solidFill>
                <a:latin typeface="Segoe UI"/>
                <a:ea typeface="+mn-ea"/>
                <a:cs typeface="+mn-cs"/>
              </a:rPr>
              <a:t>a first area and a second area, and uses the area</a:t>
            </a:r>
            <a:r>
              <a:rPr lang="en-US" sz="1200" kern="1200" baseline="0" dirty="0" smtClean="0">
                <a:solidFill>
                  <a:srgbClr val="000000"/>
                </a:solidFill>
                <a:latin typeface="Segoe UI"/>
                <a:ea typeface="+mn-ea"/>
                <a:cs typeface="+mn-cs"/>
              </a:rPr>
              <a:t> data</a:t>
            </a:r>
            <a:r>
              <a:rPr lang="en-US" sz="1200" kern="1200" dirty="0" smtClean="0">
                <a:solidFill>
                  <a:srgbClr val="000000"/>
                </a:solidFill>
                <a:latin typeface="Segoe UI"/>
                <a:ea typeface="+mn-ea"/>
                <a:cs typeface="+mn-cs"/>
              </a:rPr>
              <a:t> to calculate a scaling factor.</a:t>
            </a:r>
            <a:r>
              <a:rPr lang="en-US" sz="1200" kern="1200" baseline="0" dirty="0" smtClean="0">
                <a:solidFill>
                  <a:srgbClr val="000000"/>
                </a:solidFill>
                <a:latin typeface="Segoe UI"/>
                <a:ea typeface="+mn-ea"/>
                <a:cs typeface="+mn-cs"/>
              </a:rPr>
              <a:t>  </a:t>
            </a:r>
            <a:r>
              <a:rPr lang="en-US" sz="1200" b="0" i="0" u="none" strike="noStrike" kern="1200" baseline="0" dirty="0" smtClean="0">
                <a:solidFill>
                  <a:schemeClr val="tx1"/>
                </a:solidFill>
                <a:latin typeface="Segoe UI"/>
                <a:ea typeface="+mn-ea"/>
                <a:cs typeface="+mn-cs"/>
              </a:rPr>
              <a:t>This is </a:t>
            </a:r>
            <a:r>
              <a:rPr lang="en-US" dirty="0" smtClean="0"/>
              <a:t>Example 23, claim 3.</a:t>
            </a:r>
          </a:p>
        </p:txBody>
      </p:sp>
    </p:spTree>
    <p:extLst>
      <p:ext uri="{BB962C8B-B14F-4D97-AF65-F5344CB8AC3E}">
        <p14:creationId xmlns:p14="http://schemas.microsoft.com/office/powerpoint/2010/main" val="3433357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Examiners should consider whether the claim falls within a statutory category of invention.</a:t>
            </a:r>
            <a:endParaRPr lang="en-US" dirty="0" smtClean="0"/>
          </a:p>
          <a:p>
            <a:endParaRPr lang="en-US" dirty="0" smtClean="0"/>
          </a:p>
          <a:p>
            <a:r>
              <a:rPr lang="en-US" dirty="0" smtClean="0"/>
              <a:t>&lt;Pause for audience consideration</a:t>
            </a:r>
            <a:r>
              <a:rPr lang="en-US" baseline="0" dirty="0" smtClean="0"/>
              <a:t> and feedback, then advance slide</a:t>
            </a:r>
            <a:r>
              <a:rPr lang="en-US" dirty="0" smtClean="0"/>
              <a:t>&gt;</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696321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&lt;Examiner should fill out Section</a:t>
            </a:r>
            <a:r>
              <a:rPr lang="en-US" b="0" baseline="0" dirty="0" smtClean="0"/>
              <a:t> II of the blank worksheet.&gt;</a:t>
            </a:r>
            <a:endParaRPr lang="en-US" b="0"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34</a:t>
            </a:fld>
            <a:endParaRPr lang="en-US" dirty="0"/>
          </a:p>
        </p:txBody>
      </p:sp>
    </p:spTree>
    <p:extLst>
      <p:ext uri="{BB962C8B-B14F-4D97-AF65-F5344CB8AC3E}">
        <p14:creationId xmlns:p14="http://schemas.microsoft.com/office/powerpoint/2010/main" val="33041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&lt;Pause for audience consideration</a:t>
            </a:r>
            <a:r>
              <a:rPr lang="en-US" baseline="0" dirty="0" smtClean="0"/>
              <a:t> and feedback, then advance slide</a:t>
            </a:r>
            <a:r>
              <a:rPr lang="en-US" dirty="0" smtClean="0"/>
              <a:t>&gt;</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696321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 if the claim is directed to an abstract idea.  Starting with</a:t>
            </a:r>
            <a:r>
              <a:rPr lang="en-US" baseline="0" dirty="0" smtClean="0"/>
              <a:t> identifying the abstract idea focuses the 101 analysis on the central issue – is applicant claiming an abstract idea without significantly more?</a:t>
            </a:r>
            <a:endParaRPr lang="en-US" dirty="0" smtClean="0"/>
          </a:p>
          <a:p>
            <a:r>
              <a:rPr lang="en-US" dirty="0" smtClean="0"/>
              <a:t>Does the claim set forth or describe (i.e., the claim is directed to) any idea similar to an</a:t>
            </a:r>
            <a:r>
              <a:rPr lang="en-US" baseline="0" dirty="0" smtClean="0"/>
              <a:t> idea previously identified by a court as an abstract idea?</a:t>
            </a:r>
          </a:p>
          <a:p>
            <a:r>
              <a:rPr lang="en-US" baseline="0" dirty="0" smtClean="0"/>
              <a:t>The box on the right lists some concepts the courts have identified as abstract ideas.  Other concepts not listed here can be found in the Update materials.</a:t>
            </a:r>
          </a:p>
          <a:p>
            <a:endParaRPr lang="en-US" baseline="0" dirty="0" smtClean="0"/>
          </a:p>
          <a:p>
            <a:r>
              <a:rPr lang="en-US" baseline="0" dirty="0" smtClean="0"/>
              <a:t>&lt;Pause for audience consideration and feedback, then advance slide&gt;</a:t>
            </a:r>
          </a:p>
        </p:txBody>
      </p:sp>
    </p:spTree>
    <p:extLst>
      <p:ext uri="{BB962C8B-B14F-4D97-AF65-F5344CB8AC3E}">
        <p14:creationId xmlns:p14="http://schemas.microsoft.com/office/powerpoint/2010/main" val="3433357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Yes, the claim recites a mathematical calculation of a scaling factor from two datasets.  </a:t>
            </a:r>
          </a:p>
          <a:p>
            <a:r>
              <a:rPr lang="en-US" baseline="0" dirty="0" smtClean="0"/>
              <a:t>A mathematical calculation as claimed is similar to the types of concepts found by the courts to be abstract ideas.</a:t>
            </a:r>
          </a:p>
          <a:p>
            <a:r>
              <a:rPr lang="en-US" baseline="0" dirty="0" smtClean="0"/>
              <a:t>The presence of the computer in the claim is not relevant to the determination that the claim recites a mathematical calculation – the computer limitation will be addressed in Step 2B.</a:t>
            </a:r>
          </a:p>
          <a:p>
            <a:endParaRPr lang="en-US" b="1" baseline="0" dirty="0"/>
          </a:p>
          <a:p>
            <a:r>
              <a:rPr lang="en-US" b="1" baseline="0" dirty="0" smtClean="0"/>
              <a:t>A finding that a claim is directed to an abstract idea must be explained, but does not require a showing of factual evidence that an idea is abstract.</a:t>
            </a:r>
          </a:p>
          <a:p>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&lt;Examiner should fill out Section</a:t>
            </a:r>
            <a:r>
              <a:rPr lang="en-US" b="0" baseline="0" dirty="0" smtClean="0"/>
              <a:t> III entitled “Is the claim directed to an abstract idea?” of the blank worksheet.&gt;</a:t>
            </a:r>
            <a:endParaRPr lang="en-US" sz="1200" b="0" dirty="0" smtClean="0"/>
          </a:p>
          <a:p>
            <a:endParaRPr lang="en-US" b="1" baseline="0" dirty="0" smtClean="0"/>
          </a:p>
        </p:txBody>
      </p:sp>
    </p:spTree>
    <p:extLst>
      <p:ext uri="{BB962C8B-B14F-4D97-AF65-F5344CB8AC3E}">
        <p14:creationId xmlns:p14="http://schemas.microsoft.com/office/powerpoint/2010/main" val="3433357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38</a:t>
            </a:fld>
            <a:endParaRPr lang="en-US" dirty="0"/>
          </a:p>
        </p:txBody>
      </p:sp>
    </p:spTree>
    <p:extLst>
      <p:ext uri="{BB962C8B-B14F-4D97-AF65-F5344CB8AC3E}">
        <p14:creationId xmlns:p14="http://schemas.microsoft.com/office/powerpoint/2010/main" val="1659149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Segoe UI"/>
                <a:ea typeface="+mn-ea"/>
                <a:cs typeface="+mn-cs"/>
              </a:rPr>
              <a:t>Now we evaluate the significance of the additional elements.  We start by looking at each limitation individually.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Segoe UI"/>
                <a:ea typeface="+mn-ea"/>
                <a:cs typeface="+mn-cs"/>
              </a:rPr>
              <a:t>The additional elements beyond the abstract idea are highlighted here for convenience.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&lt;Examiner should fill out Section</a:t>
            </a:r>
            <a:r>
              <a:rPr lang="en-US" b="0" baseline="0" dirty="0" smtClean="0"/>
              <a:t> IV.A entitled “Are there any additional elements (features/limitations/steps) recited in the claim beyond the abstract idea identified above?” of the blank worksheet.&gt;</a:t>
            </a:r>
            <a:endParaRPr lang="en-US" b="0" dirty="0" smtClean="0"/>
          </a:p>
        </p:txBody>
      </p:sp>
    </p:spTree>
    <p:extLst>
      <p:ext uri="{BB962C8B-B14F-4D97-AF65-F5344CB8AC3E}">
        <p14:creationId xmlns:p14="http://schemas.microsoft.com/office/powerpoint/2010/main" val="343335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Instructor Notes:</a:t>
            </a:r>
          </a:p>
          <a:p>
            <a:r>
              <a:rPr lang="en-US" sz="1000" dirty="0" smtClean="0"/>
              <a:t>Here the examiners should</a:t>
            </a:r>
            <a:r>
              <a:rPr lang="en-US" sz="1000" baseline="0" dirty="0" smtClean="0"/>
              <a:t> open the Workshop Handout to Example 21.  </a:t>
            </a:r>
          </a:p>
          <a:p>
            <a:endParaRPr lang="en-US" sz="1000" baseline="0" dirty="0" smtClean="0"/>
          </a:p>
          <a:p>
            <a:r>
              <a:rPr lang="en-US" sz="1000" baseline="0" dirty="0" smtClean="0"/>
              <a:t>Links are provided in the Handout to a blank worksheet and the QRS.</a:t>
            </a:r>
          </a:p>
          <a:p>
            <a:endParaRPr lang="en-US" sz="1000" baseline="0" dirty="0" smtClean="0"/>
          </a:p>
          <a:p>
            <a:r>
              <a:rPr lang="en-US" sz="1000" b="1" baseline="0" dirty="0" smtClean="0"/>
              <a:t>Proceed through slides 5-20, </a:t>
            </a:r>
            <a:r>
              <a:rPr lang="en-US" sz="1000" b="1" u="sng" baseline="0" dirty="0" smtClean="0"/>
              <a:t>pausing</a:t>
            </a:r>
            <a:r>
              <a:rPr lang="en-US" sz="1000" b="1" baseline="0" dirty="0" smtClean="0"/>
              <a:t> on the question slides to get feedback from the examiners and </a:t>
            </a:r>
            <a:r>
              <a:rPr lang="en-US" sz="1000" b="1" u="sng" baseline="0" dirty="0" smtClean="0"/>
              <a:t>then</a:t>
            </a:r>
            <a:r>
              <a:rPr lang="en-US" sz="1000" b="1" baseline="0" dirty="0" smtClean="0"/>
              <a:t> proceed to the answer slides.</a:t>
            </a:r>
            <a:endParaRPr lang="en-US" sz="1000" b="1"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3859495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p:txBody>
      </p:sp>
      <p:sp>
        <p:nvSpPr>
          <p:cNvPr id="4" name="Slide Number Placeholder 3"/>
          <p:cNvSpPr>
            <a:spLocks noGrp="1"/>
          </p:cNvSpPr>
          <p:nvPr>
            <p:ph type="sldNum" sz="quarter" idx="10"/>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802753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Segoe UI"/>
                <a:ea typeface="+mn-ea"/>
                <a:cs typeface="+mn-cs"/>
              </a:rPr>
              <a:t>Regarding the graphical user interface limitation, the courts have found that simply limiting the use of the abstract idea to a particular technological environment is not significantly more. However, the mere recitation of “computer‐implemented” and “by the computer” are akin to adding the words “apply it” in conjunction with the abstract idea. Such a limitation is not enough to qualify as significantly more.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Segoe UI"/>
              <a:ea typeface="+mn-ea"/>
              <a:cs typeface="+mn-cs"/>
            </a:endParaRPr>
          </a:p>
          <a:p>
            <a:r>
              <a:rPr lang="en-US" sz="1200" b="0" i="0" u="none" strike="noStrike" kern="1200" baseline="0" dirty="0" smtClean="0">
                <a:solidFill>
                  <a:schemeClr val="tx1"/>
                </a:solidFill>
                <a:latin typeface="Segoe UI"/>
                <a:ea typeface="+mn-ea"/>
                <a:cs typeface="+mn-cs"/>
              </a:rPr>
              <a:t>Taking all limitations together, the claim recites a mathematical calculation being performed on a generically recited computer. </a:t>
            </a:r>
          </a:p>
          <a:p>
            <a:r>
              <a:rPr lang="en-US" sz="1200" b="0" i="0" u="none" strike="noStrike" kern="1200" baseline="0" dirty="0" smtClean="0">
                <a:solidFill>
                  <a:schemeClr val="tx1"/>
                </a:solidFill>
                <a:latin typeface="Segoe UI"/>
                <a:ea typeface="+mn-ea"/>
                <a:cs typeface="+mn-cs"/>
              </a:rPr>
              <a:t>Even though the </a:t>
            </a:r>
            <a:r>
              <a:rPr lang="en-US" sz="1200" b="1" i="0" u="none" strike="noStrike" kern="1200" baseline="0" dirty="0" smtClean="0">
                <a:solidFill>
                  <a:schemeClr val="tx1"/>
                </a:solidFill>
                <a:latin typeface="Segoe UI"/>
                <a:ea typeface="+mn-ea"/>
                <a:cs typeface="+mn-cs"/>
              </a:rPr>
              <a:t>disclosed</a:t>
            </a:r>
            <a:r>
              <a:rPr lang="en-US" sz="1200" b="0" i="0" u="none" strike="noStrike" kern="1200" baseline="0" dirty="0" smtClean="0">
                <a:solidFill>
                  <a:schemeClr val="tx1"/>
                </a:solidFill>
                <a:latin typeface="Segoe UI"/>
                <a:ea typeface="+mn-ea"/>
                <a:cs typeface="+mn-cs"/>
              </a:rPr>
              <a:t> invention may improve computer technology, the </a:t>
            </a:r>
            <a:r>
              <a:rPr lang="en-US" sz="1200" b="1" i="0" u="none" strike="noStrike" kern="1200" baseline="0" dirty="0" smtClean="0">
                <a:solidFill>
                  <a:schemeClr val="tx1"/>
                </a:solidFill>
                <a:latin typeface="Segoe UI"/>
                <a:ea typeface="+mn-ea"/>
                <a:cs typeface="+mn-cs"/>
              </a:rPr>
              <a:t>claimed</a:t>
            </a:r>
            <a:r>
              <a:rPr lang="en-US" sz="1200" b="0" i="0" u="none" strike="noStrike" kern="1200" baseline="0" dirty="0" smtClean="0">
                <a:solidFill>
                  <a:schemeClr val="tx1"/>
                </a:solidFill>
                <a:latin typeface="Segoe UI"/>
                <a:ea typeface="+mn-ea"/>
                <a:cs typeface="+mn-cs"/>
              </a:rPr>
              <a:t> invention merely uses the computer for its numerical calculation abilities – a basic computer function.</a:t>
            </a:r>
          </a:p>
          <a:p>
            <a:r>
              <a:rPr lang="en-US" sz="1200" b="0" i="0" u="none" strike="noStrike" kern="1200" baseline="0" dirty="0" smtClean="0">
                <a:solidFill>
                  <a:schemeClr val="tx1"/>
                </a:solidFill>
                <a:latin typeface="Segoe UI"/>
                <a:ea typeface="+mn-ea"/>
                <a:cs typeface="+mn-cs"/>
              </a:rPr>
              <a:t>Furthermore, calculating on the generically claimed computer, rather than manually or otherwise, does not meaningfully limit the performance of the calculation.</a:t>
            </a:r>
          </a:p>
          <a:p>
            <a:endParaRPr lang="en-US" sz="1200" b="0" i="0" u="none" strike="noStrike" kern="1200" baseline="0" dirty="0" smtClean="0">
              <a:solidFill>
                <a:schemeClr val="tx1"/>
              </a:solidFill>
              <a:latin typeface="Segoe UI"/>
              <a:ea typeface="+mn-ea"/>
              <a:cs typeface="+mn-cs"/>
            </a:endParaRPr>
          </a:p>
          <a:p>
            <a:r>
              <a:rPr lang="en-US" sz="1200" b="0" i="0" u="none" strike="noStrike" kern="1200" baseline="0" dirty="0" smtClean="0">
                <a:solidFill>
                  <a:schemeClr val="tx1"/>
                </a:solidFill>
                <a:latin typeface="Segoe UI"/>
                <a:ea typeface="+mn-ea"/>
                <a:cs typeface="+mn-cs"/>
              </a:rPr>
              <a:t>Simply because the calculation of the scaling factor is limited to a GUI context, the recited calculations are not meaningfully limited by that context in this claim.  </a:t>
            </a:r>
          </a:p>
          <a:p>
            <a:r>
              <a:rPr lang="en-US" sz="1200" b="0" i="0" u="none" strike="noStrike" kern="1200" baseline="0" dirty="0" smtClean="0">
                <a:solidFill>
                  <a:schemeClr val="tx1"/>
                </a:solidFill>
                <a:latin typeface="Segoe UI"/>
                <a:ea typeface="+mn-ea"/>
                <a:cs typeface="+mn-cs"/>
              </a:rPr>
              <a:t>None of the considerations for Step 2B are met.</a:t>
            </a:r>
          </a:p>
          <a:p>
            <a:endParaRPr lang="en-US" sz="1200" b="0" i="0" u="none" strike="noStrike" kern="1200" baseline="0" dirty="0" smtClean="0">
              <a:solidFill>
                <a:schemeClr val="tx1"/>
              </a:solidFill>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&lt;Examiner should fill out Section</a:t>
            </a:r>
            <a:r>
              <a:rPr lang="en-US" b="0" baseline="0" dirty="0" smtClean="0">
                <a:solidFill>
                  <a:srgbClr val="FF0000"/>
                </a:solidFill>
              </a:rPr>
              <a:t> IV.B entitled “Evaluate the significance of the additional elements” of the blank worksheet&gt;</a:t>
            </a:r>
            <a:endParaRPr lang="en-US" b="0" dirty="0" smtClean="0">
              <a:solidFill>
                <a:srgbClr val="FF0000"/>
              </a:solidFill>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Segoe UI"/>
              <a:ea typeface="+mn-ea"/>
              <a:cs typeface="+mn-cs"/>
            </a:endParaRPr>
          </a:p>
        </p:txBody>
      </p:sp>
    </p:spTree>
    <p:extLst>
      <p:ext uri="{BB962C8B-B14F-4D97-AF65-F5344CB8AC3E}">
        <p14:creationId xmlns:p14="http://schemas.microsoft.com/office/powerpoint/2010/main" val="3433357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42</a:t>
            </a:fld>
            <a:endParaRPr lang="en-US" dirty="0"/>
          </a:p>
        </p:txBody>
      </p:sp>
    </p:spTree>
    <p:extLst>
      <p:ext uri="{BB962C8B-B14F-4D97-AF65-F5344CB8AC3E}">
        <p14:creationId xmlns:p14="http://schemas.microsoft.com/office/powerpoint/2010/main" val="3859495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&lt;Examiner should fill out the sample rejection portion of the </a:t>
            </a:r>
            <a:r>
              <a:rPr lang="en-US" b="0" baseline="0" dirty="0" smtClean="0">
                <a:solidFill>
                  <a:srgbClr val="FF0000"/>
                </a:solidFill>
              </a:rPr>
              <a:t>blank worksheet&gt;</a:t>
            </a:r>
            <a:endParaRPr lang="en-US" b="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43</a:t>
            </a:fld>
            <a:endParaRPr lang="en-US" dirty="0"/>
          </a:p>
        </p:txBody>
      </p:sp>
    </p:spTree>
    <p:extLst>
      <p:ext uri="{BB962C8B-B14F-4D97-AF65-F5344CB8AC3E}">
        <p14:creationId xmlns:p14="http://schemas.microsoft.com/office/powerpoint/2010/main" val="3742142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&lt;Pause for audience consideration</a:t>
            </a:r>
            <a:r>
              <a:rPr lang="en-US" sz="1000" baseline="0" dirty="0" smtClean="0"/>
              <a:t> and feedback, then advance slide</a:t>
            </a:r>
            <a:r>
              <a:rPr lang="en-US" sz="1000" dirty="0" smtClean="0"/>
              <a:t>&gt;</a:t>
            </a:r>
          </a:p>
          <a:p>
            <a:endParaRPr lang="en-US" sz="1000" dirty="0" smtClean="0"/>
          </a:p>
          <a:p>
            <a:r>
              <a:rPr lang="en-US" sz="1000" dirty="0" smtClean="0"/>
              <a:t>Note:  This is for discussion</a:t>
            </a:r>
            <a:r>
              <a:rPr lang="en-US" sz="1000" baseline="0" dirty="0" smtClean="0"/>
              <a:t> purposes only.  While the amended claim in the next slide is eligible, there may be other amendments that may make the claim patent eligible. </a:t>
            </a:r>
          </a:p>
          <a:p>
            <a:endParaRPr lang="en-US" sz="1000" baseline="0" dirty="0" smtClean="0"/>
          </a:p>
          <a:p>
            <a:r>
              <a:rPr lang="en-US" sz="1000" dirty="0" smtClean="0"/>
              <a:t>Recall that limitations that may be enough to qualify as “significantly more” when recited in a claim with a judicial exception include: </a:t>
            </a:r>
          </a:p>
          <a:p>
            <a:pPr lvl="1"/>
            <a:r>
              <a:rPr lang="en-US" sz="1000" dirty="0" smtClean="0"/>
              <a:t>Improvements to another technology or technical field </a:t>
            </a:r>
          </a:p>
          <a:p>
            <a:pPr lvl="1"/>
            <a:r>
              <a:rPr lang="en-US" sz="1000" dirty="0" smtClean="0"/>
              <a:t>Improvements to the functioning of the computer itself </a:t>
            </a:r>
          </a:p>
          <a:p>
            <a:pPr lvl="1"/>
            <a:r>
              <a:rPr lang="en-US" sz="1000" dirty="0" smtClean="0"/>
              <a:t>Applying the judicial exception with, or by use of, a particular machine </a:t>
            </a:r>
          </a:p>
          <a:p>
            <a:pPr lvl="1"/>
            <a:r>
              <a:rPr lang="en-US" sz="1000" dirty="0" smtClean="0"/>
              <a:t>Effecting a transformation or reduction of a particular article to a different state or thing </a:t>
            </a:r>
          </a:p>
          <a:p>
            <a:pPr lvl="1"/>
            <a:r>
              <a:rPr lang="en-US" sz="1000" dirty="0" smtClean="0"/>
              <a:t>Adding a specific limitation other than what is well-understood, routine and conventional in the field, or adding unconventional steps that confine the claim to a particular useful application </a:t>
            </a:r>
          </a:p>
          <a:p>
            <a:pPr lvl="1"/>
            <a:r>
              <a:rPr lang="en-US" sz="1000" dirty="0" smtClean="0"/>
              <a:t>Other meaningful limitations beyond generally linking the use of the judicial exception to a particular technological environment </a:t>
            </a:r>
          </a:p>
          <a:p>
            <a:endParaRPr lang="en-US" sz="100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44</a:t>
            </a:fld>
            <a:endParaRPr lang="en-US" dirty="0"/>
          </a:p>
        </p:txBody>
      </p:sp>
    </p:spTree>
    <p:extLst>
      <p:ext uri="{BB962C8B-B14F-4D97-AF65-F5344CB8AC3E}">
        <p14:creationId xmlns:p14="http://schemas.microsoft.com/office/powerpoint/2010/main" val="34284912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Segoe UI"/>
                <a:ea typeface="+mn-ea"/>
                <a:cs typeface="+mn-cs"/>
              </a:rPr>
              <a:t>Instructor Notes: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Segoe UI"/>
                <a:ea typeface="+mn-ea"/>
                <a:cs typeface="+mn-cs"/>
              </a:rPr>
              <a:t>Here the examiners should open the Workshop Handout to Example 23.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Segoe UI"/>
                <a:ea typeface="+mn-ea"/>
                <a:cs typeface="+mn-cs"/>
              </a:rPr>
              <a:t>Give time for the examiners to fill out a blank worksheet for claim 4.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Segoe UI"/>
                <a:ea typeface="+mn-ea"/>
                <a:cs typeface="+mn-cs"/>
              </a:rPr>
              <a:t>Links are provided in the Handout to a blank worksheet and the QRS.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Segoe UI"/>
                <a:ea typeface="+mn-ea"/>
                <a:cs typeface="+mn-cs"/>
              </a:rPr>
              <a:t>Then proceed through slides 46-54, </a:t>
            </a:r>
            <a:r>
              <a:rPr kumimoji="0" lang="en-US" sz="1000" b="1" i="0" u="sng" strike="noStrike" kern="1200" cap="none" spc="0" normalizeH="0" baseline="0" noProof="0" dirty="0" smtClean="0">
                <a:ln>
                  <a:noFill/>
                </a:ln>
                <a:solidFill>
                  <a:prstClr val="black"/>
                </a:solidFill>
                <a:effectLst/>
                <a:uLnTx/>
                <a:uFillTx/>
                <a:latin typeface="Segoe UI"/>
                <a:ea typeface="+mn-ea"/>
                <a:cs typeface="+mn-cs"/>
              </a:rPr>
              <a:t>pausing</a:t>
            </a:r>
            <a:r>
              <a:rPr kumimoji="0" lang="en-US" sz="1000" b="1" i="0" u="none" strike="noStrike" kern="1200" cap="none" spc="0" normalizeH="0" baseline="0" noProof="0" dirty="0" smtClean="0">
                <a:ln>
                  <a:noFill/>
                </a:ln>
                <a:solidFill>
                  <a:prstClr val="black"/>
                </a:solidFill>
                <a:effectLst/>
                <a:uLnTx/>
                <a:uFillTx/>
                <a:latin typeface="Segoe UI"/>
                <a:ea typeface="+mn-ea"/>
                <a:cs typeface="+mn-cs"/>
              </a:rPr>
              <a:t> to get feedback from the examiners and </a:t>
            </a:r>
            <a:r>
              <a:rPr kumimoji="0" lang="en-US" sz="1000" b="1" i="0" u="sng" strike="noStrike" kern="1200" cap="none" spc="0" normalizeH="0" baseline="0" noProof="0" dirty="0" smtClean="0">
                <a:ln>
                  <a:noFill/>
                </a:ln>
                <a:solidFill>
                  <a:prstClr val="black"/>
                </a:solidFill>
                <a:effectLst/>
                <a:uLnTx/>
                <a:uFillTx/>
                <a:latin typeface="Segoe UI"/>
                <a:ea typeface="+mn-ea"/>
                <a:cs typeface="+mn-cs"/>
              </a:rPr>
              <a:t>then</a:t>
            </a:r>
            <a:r>
              <a:rPr kumimoji="0" lang="en-US" sz="1000" b="1" i="0" u="none" strike="noStrike" kern="1200" cap="none" spc="0" normalizeH="0" baseline="0" noProof="0" dirty="0" smtClean="0">
                <a:ln>
                  <a:noFill/>
                </a:ln>
                <a:solidFill>
                  <a:prstClr val="black"/>
                </a:solidFill>
                <a:effectLst/>
                <a:uLnTx/>
                <a:uFillTx/>
                <a:latin typeface="Segoe UI"/>
                <a:ea typeface="+mn-ea"/>
                <a:cs typeface="+mn-cs"/>
              </a:rPr>
              <a:t> walk through the worksheet answers.  </a:t>
            </a:r>
          </a:p>
          <a:p>
            <a:endParaRPr lang="en-US" sz="100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45</a:t>
            </a:fld>
            <a:endParaRPr lang="en-US" dirty="0"/>
          </a:p>
        </p:txBody>
      </p:sp>
    </p:spTree>
    <p:extLst>
      <p:ext uri="{BB962C8B-B14F-4D97-AF65-F5344CB8AC3E}">
        <p14:creationId xmlns:p14="http://schemas.microsoft.com/office/powerpoint/2010/main" val="38594953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Examiners should review claim 4</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a:t>
            </a:r>
            <a:r>
              <a:rPr lang="en-US" baseline="0" dirty="0" smtClean="0"/>
              <a:t>Examiners are encouraged to fill out a new worksheet for claim 4 as they progress through the training. Part I of the worksheet for claim 4 will be the same as Part I of the worksheet for claim 3&gt;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Examiners should consider whether the claim falls within a statutory category of invention.</a:t>
            </a:r>
            <a:endParaRPr lang="en-US" dirty="0" smtClean="0"/>
          </a:p>
          <a:p>
            <a:endParaRPr lang="en-US" dirty="0" smtClean="0"/>
          </a:p>
          <a:p>
            <a:r>
              <a:rPr lang="en-US" dirty="0" smtClean="0"/>
              <a:t>&lt;Pause for consideration</a:t>
            </a:r>
            <a:r>
              <a:rPr lang="en-US" baseline="0" dirty="0" smtClean="0"/>
              <a:t> of the question.&gt;</a:t>
            </a:r>
            <a:endParaRPr lang="en-US" dirty="0"/>
          </a:p>
        </p:txBody>
      </p:sp>
    </p:spTree>
    <p:extLst>
      <p:ext uri="{BB962C8B-B14F-4D97-AF65-F5344CB8AC3E}">
        <p14:creationId xmlns:p14="http://schemas.microsoft.com/office/powerpoint/2010/main" val="3433357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&lt;Examiner should fill out Section</a:t>
            </a:r>
            <a:r>
              <a:rPr lang="en-US" b="0" baseline="0" dirty="0" smtClean="0"/>
              <a:t> II of the blank worksheet.&gt;</a:t>
            </a:r>
            <a:endParaRPr lang="en-US" b="0"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47</a:t>
            </a:fld>
            <a:endParaRPr lang="en-US" dirty="0"/>
          </a:p>
        </p:txBody>
      </p:sp>
    </p:spTree>
    <p:extLst>
      <p:ext uri="{BB962C8B-B14F-4D97-AF65-F5344CB8AC3E}">
        <p14:creationId xmlns:p14="http://schemas.microsoft.com/office/powerpoint/2010/main" val="330418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 if the claim is directed to an abstract idea.  Starting with</a:t>
            </a:r>
            <a:r>
              <a:rPr lang="en-US" baseline="0" dirty="0" smtClean="0"/>
              <a:t> identifying the abstract idea focuses the 101 analysis on the central issue – is applicant claiming an abstract idea without significantly more?</a:t>
            </a:r>
            <a:endParaRPr lang="en-US" dirty="0" smtClean="0"/>
          </a:p>
          <a:p>
            <a:r>
              <a:rPr lang="en-US" dirty="0" smtClean="0"/>
              <a:t>Does the claim set forth or describe any idea similar to an</a:t>
            </a:r>
            <a:r>
              <a:rPr lang="en-US" baseline="0" dirty="0" smtClean="0"/>
              <a:t> idea previously identified by a court as an abstract idea?</a:t>
            </a:r>
          </a:p>
        </p:txBody>
      </p:sp>
    </p:spTree>
    <p:extLst>
      <p:ext uri="{BB962C8B-B14F-4D97-AF65-F5344CB8AC3E}">
        <p14:creationId xmlns:p14="http://schemas.microsoft.com/office/powerpoint/2010/main" val="34333578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the claim set forth or describe (i.e., the claim is directed to) any idea similar to an</a:t>
            </a:r>
            <a:r>
              <a:rPr lang="en-US" baseline="0" dirty="0" smtClean="0"/>
              <a:t> idea previously identified by a court as an abstract idea?</a:t>
            </a:r>
          </a:p>
          <a:p>
            <a:endParaRPr lang="en-US" baseline="0" dirty="0" smtClean="0"/>
          </a:p>
          <a:p>
            <a:r>
              <a:rPr lang="en-US" baseline="0" dirty="0" smtClean="0"/>
              <a:t>As in claim 3, claim 4 recites numerical calculation of a scaling factor from data sets.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&lt;Examiner should fill out Section</a:t>
            </a:r>
            <a:r>
              <a:rPr lang="en-US" b="0" baseline="0" dirty="0" smtClean="0"/>
              <a:t> III entitled “Is the claim directed to an abstract idea?” of the blank worksheet.&gt;</a:t>
            </a:r>
            <a:endParaRPr lang="en-US" sz="1200" b="0" dirty="0" smtClean="0"/>
          </a:p>
          <a:p>
            <a:endParaRPr lang="en-US" baseline="0" dirty="0" smtClean="0"/>
          </a:p>
          <a:p>
            <a:endParaRPr lang="en-US" baseline="0" dirty="0" smtClean="0"/>
          </a:p>
        </p:txBody>
      </p:sp>
    </p:spTree>
    <p:extLst>
      <p:ext uri="{BB962C8B-B14F-4D97-AF65-F5344CB8AC3E}">
        <p14:creationId xmlns:p14="http://schemas.microsoft.com/office/powerpoint/2010/main" val="343335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three slides provide an overview of</a:t>
            </a:r>
            <a:r>
              <a:rPr lang="en-US" baseline="0" dirty="0" smtClean="0"/>
              <a:t> the invention.</a:t>
            </a:r>
          </a:p>
          <a:p>
            <a:endParaRPr lang="en-US" dirty="0" smtClean="0"/>
          </a:p>
          <a:p>
            <a:r>
              <a:rPr lang="en-US" dirty="0" smtClean="0"/>
              <a:t>&lt;Examiner should fill out Section</a:t>
            </a:r>
            <a:r>
              <a:rPr lang="en-US" baseline="0" dirty="0" smtClean="0"/>
              <a:t> I entitled “What did applicant invent?” of the blank worksheet.&gt;</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30273379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50</a:t>
            </a:fld>
            <a:endParaRPr lang="en-US" dirty="0"/>
          </a:p>
        </p:txBody>
      </p:sp>
    </p:spTree>
    <p:extLst>
      <p:ext uri="{BB962C8B-B14F-4D97-AF65-F5344CB8AC3E}">
        <p14:creationId xmlns:p14="http://schemas.microsoft.com/office/powerpoint/2010/main" val="16591498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&lt;Examiner should fill out Section</a:t>
            </a:r>
            <a:r>
              <a:rPr lang="en-US" b="0" baseline="0" dirty="0" smtClean="0"/>
              <a:t> IV.A entitled “Are there any additional elements (features/limitations/steps) recited in the claim beyond the abstract idea identified above?” of the blank worksheet.&gt;</a:t>
            </a:r>
            <a:endParaRPr lang="en-US" b="0"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51</a:t>
            </a:fld>
            <a:endParaRPr lang="en-US" dirty="0"/>
          </a:p>
        </p:txBody>
      </p:sp>
    </p:spTree>
    <p:extLst>
      <p:ext uri="{BB962C8B-B14F-4D97-AF65-F5344CB8AC3E}">
        <p14:creationId xmlns:p14="http://schemas.microsoft.com/office/powerpoint/2010/main" val="5651646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&lt;Pause for audience consideration</a:t>
            </a:r>
            <a:r>
              <a:rPr lang="en-US" baseline="0" dirty="0" smtClean="0"/>
              <a:t> and feedback, then advance slide</a:t>
            </a:r>
            <a:r>
              <a:rPr lang="en-US" dirty="0" smtClean="0"/>
              <a:t>&gt;</a:t>
            </a:r>
          </a:p>
        </p:txBody>
      </p:sp>
      <p:sp>
        <p:nvSpPr>
          <p:cNvPr id="4" name="Slide Number Placeholder 3"/>
          <p:cNvSpPr>
            <a:spLocks noGrp="1"/>
          </p:cNvSpPr>
          <p:nvPr>
            <p:ph type="sldNum" sz="quarter" idx="10"/>
          </p:nvPr>
        </p:nvSpPr>
        <p:spPr/>
        <p:txBody>
          <a:bodyPr/>
          <a:lstStyle/>
          <a:p>
            <a:fld id="{C74B1ACE-5EB2-B245-8DCB-331A9858E083}" type="slidenum">
              <a:rPr lang="en-US" smtClean="0"/>
              <a:pPr/>
              <a:t>52</a:t>
            </a:fld>
            <a:endParaRPr lang="en-US" dirty="0"/>
          </a:p>
        </p:txBody>
      </p:sp>
    </p:spTree>
    <p:extLst>
      <p:ext uri="{BB962C8B-B14F-4D97-AF65-F5344CB8AC3E}">
        <p14:creationId xmlns:p14="http://schemas.microsoft.com/office/powerpoint/2010/main" val="8027530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 look to the limitations individually to see if any cause the claimed invention to be significantly more than the abstract idea itself.</a:t>
            </a:r>
          </a:p>
          <a:p>
            <a:r>
              <a:rPr lang="en-US" baseline="0" dirty="0" smtClean="0"/>
              <a:t>Consider, for example, that the claim recites a computer screen and a processor.  C</a:t>
            </a:r>
            <a:r>
              <a:rPr lang="en-US" sz="1200" b="0" i="0" u="none" strike="noStrike" kern="1200" baseline="0" dirty="0" smtClean="0">
                <a:solidFill>
                  <a:schemeClr val="tx1"/>
                </a:solidFill>
                <a:latin typeface="Segoe UI"/>
                <a:ea typeface="+mn-ea"/>
                <a:cs typeface="+mn-cs"/>
              </a:rPr>
              <a:t>alculating and displaying on the generically claimed screen and processor, rather than manually or otherwise, does not meaningfully limit the performance of the calculation and recordation of its result.  Without more, this claim would be ineligible for the same reasons as for claim 3.</a:t>
            </a:r>
            <a:endParaRPr lang="en-US" dirty="0" smtClean="0"/>
          </a:p>
          <a:p>
            <a:endParaRPr lang="en-US" dirty="0"/>
          </a:p>
        </p:txBody>
      </p:sp>
    </p:spTree>
    <p:extLst>
      <p:ext uri="{BB962C8B-B14F-4D97-AF65-F5344CB8AC3E}">
        <p14:creationId xmlns:p14="http://schemas.microsoft.com/office/powerpoint/2010/main" val="34333578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claim further requires additional steps that</a:t>
            </a:r>
            <a:r>
              <a:rPr lang="en-US" baseline="0" dirty="0" smtClean="0"/>
              <a:t> improve the ability of the computer to display information and interact with the user.  Thus, the combination of all limitations in the claim amounts to significantly more than the mathematical calculation of a scaling factor.</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&lt;Examiner should fill out Section</a:t>
            </a:r>
            <a:r>
              <a:rPr lang="en-US" b="0" baseline="0" dirty="0" smtClean="0">
                <a:solidFill>
                  <a:srgbClr val="FF0000"/>
                </a:solidFill>
              </a:rPr>
              <a:t> IV.B entitled “Evaluate the significance of the additional elements” of the blank worksheet&gt;</a:t>
            </a:r>
            <a:endParaRPr lang="en-US" b="0" dirty="0" smtClean="0">
              <a:solidFill>
                <a:srgbClr val="FF0000"/>
              </a:solidFill>
            </a:endParaRPr>
          </a:p>
          <a:p>
            <a:endParaRPr lang="en-US" dirty="0" smtClean="0"/>
          </a:p>
        </p:txBody>
      </p:sp>
    </p:spTree>
    <p:extLst>
      <p:ext uri="{BB962C8B-B14F-4D97-AF65-F5344CB8AC3E}">
        <p14:creationId xmlns:p14="http://schemas.microsoft.com/office/powerpoint/2010/main" val="34333578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55</a:t>
            </a:fld>
            <a:endParaRPr lang="en-US" dirty="0"/>
          </a:p>
        </p:txBody>
      </p:sp>
    </p:spTree>
    <p:extLst>
      <p:ext uri="{BB962C8B-B14F-4D97-AF65-F5344CB8AC3E}">
        <p14:creationId xmlns:p14="http://schemas.microsoft.com/office/powerpoint/2010/main" val="38594953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56</a:t>
            </a:fld>
            <a:endParaRPr lang="en-US" dirty="0"/>
          </a:p>
        </p:txBody>
      </p:sp>
    </p:spTree>
    <p:extLst>
      <p:ext uri="{BB962C8B-B14F-4D97-AF65-F5344CB8AC3E}">
        <p14:creationId xmlns:p14="http://schemas.microsoft.com/office/powerpoint/2010/main" val="340798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1307564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&lt;Using the Worksheet, the examiner should fill out Section</a:t>
            </a:r>
            <a:r>
              <a:rPr lang="en-US" baseline="0" dirty="0" smtClean="0"/>
              <a:t> I entitled “What did applicant invent?” of the blank worksheet.&gt;</a:t>
            </a:r>
            <a:endParaRPr lang="en-US"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565164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4203934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&lt;Pause for audience consideration</a:t>
            </a:r>
            <a:r>
              <a:rPr lang="en-US" baseline="0" dirty="0" smtClean="0"/>
              <a:t> and feedback, then advance slide</a:t>
            </a:r>
            <a:r>
              <a:rPr lang="en-US" dirty="0" smtClean="0"/>
              <a:t>&gt;</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96321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1F5C8B51-D684-4848-977D-72A9CA97318C}" type="datetime1">
              <a:rPr lang="en-US" smtClean="0"/>
              <a:t>12/11/2015</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0933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933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D6326-C3D5-4492-9619-FB206DC453F5}" type="datetime1">
              <a:rPr lang="en-US" smtClean="0"/>
              <a:t>12/11/2015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306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933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933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AF524803-F9EE-413C-A480-06E1CFFAA095}" type="datetime1">
              <a:rPr lang="en-US" smtClean="0"/>
              <a:t>12/11/2015</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0933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800167"/>
            <a:ext cx="1338876" cy="465696"/>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933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92490-B68C-4E29-AEEC-284A7151821B}" type="datetime1">
              <a:rPr lang="en-US" smtClean="0"/>
              <a:t>12/11/2015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1867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74287-0250-4DBF-AA2B-9BDD76543BD4}" type="datetime1">
              <a:rPr lang="en-US" smtClean="0"/>
              <a:t>12/11/2015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23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E85462-80FF-440D-8A5E-E2393074475C}" type="datetime1">
              <a:rPr lang="en-US" smtClean="0"/>
              <a:t>12/11/2015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3340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7D1C19-E4C7-4E64-9297-FE739D95C0AE}" type="datetime1">
              <a:rPr lang="en-US" smtClean="0"/>
              <a:t>12/11/2015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6434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F6E974-012D-4800-97F0-39F35995647E}" type="datetime1">
              <a:rPr lang="en-US" smtClean="0"/>
              <a:t>12/11/2015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9213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0CB77-FD87-4941-90F5-2A8626518200}" type="datetime1">
              <a:rPr lang="en-US" smtClean="0"/>
              <a:t>12/11/2015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820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DE353-7C9E-4305-8E32-6F50E4746274}" type="datetime1">
              <a:rPr lang="en-US" smtClean="0"/>
              <a:t>12/11/2015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5597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USPTO-logo-black-bug-only-500px.png"/>
          <p:cNvPicPr/>
          <p:nvPr userDrawn="1"/>
        </p:nvPicPr>
        <p:blipFill>
          <a:blip r:embed="rId14" cstate="print">
            <a:alphaModFix amt="4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99976" y="4777824"/>
            <a:ext cx="1338580" cy="466725"/>
          </a:xfrm>
          <a:prstGeom prst="rect">
            <a:avLst/>
          </a:prstGeom>
        </p:spPr>
      </p:pic>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9331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61888A24-A10B-4BAC-BC9E-AACB15E372D1}" type="datetime1">
              <a:rPr lang="en-US" smtClean="0"/>
              <a:t>12/11/2015</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www.uspto.gov/sites/default/files/documents/ieg-july-2015-app1.pdf"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wmf"/><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7577" y="983674"/>
            <a:ext cx="7772400" cy="2538124"/>
          </a:xfrm>
        </p:spPr>
        <p:txBody>
          <a:bodyPr>
            <a:normAutofit fontScale="90000"/>
          </a:bodyPr>
          <a:lstStyle/>
          <a:p>
            <a:r>
              <a:rPr lang="en-US" dirty="0" smtClean="0"/>
              <a:t>July 2015 Update to the Interim Eligibility Guidance: Abstract Idea Example Workshop II</a:t>
            </a:r>
            <a:endParaRPr lang="en-US" b="1" dirty="0"/>
          </a:p>
        </p:txBody>
      </p:sp>
      <p:sp>
        <p:nvSpPr>
          <p:cNvPr id="3" name="Slide Number Placeholder 2"/>
          <p:cNvSpPr>
            <a:spLocks noGrp="1"/>
          </p:cNvSpPr>
          <p:nvPr>
            <p:ph type="sldNum" sz="quarter" idx="12"/>
          </p:nvPr>
        </p:nvSpPr>
        <p:spPr/>
        <p:txBody>
          <a:bodyPr/>
          <a:lstStyle/>
          <a:p>
            <a:fld id="{FD0CF2A8-0F06-0B4F-A023-17698AFBF42D}" type="slidenum">
              <a:rPr lang="en-US" smtClean="0"/>
              <a:pPr/>
              <a:t>1</a:t>
            </a:fld>
            <a:endParaRPr lang="en-US" dirty="0"/>
          </a:p>
        </p:txBody>
      </p:sp>
    </p:spTree>
    <p:extLst>
      <p:ext uri="{BB962C8B-B14F-4D97-AF65-F5344CB8AC3E}">
        <p14:creationId xmlns:p14="http://schemas.microsoft.com/office/powerpoint/2010/main" val="4176538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84973785"/>
              </p:ext>
            </p:extLst>
          </p:nvPr>
        </p:nvGraphicFramePr>
        <p:xfrm>
          <a:off x="1045796" y="1970034"/>
          <a:ext cx="6815329" cy="2286000"/>
        </p:xfrm>
        <a:graphic>
          <a:graphicData uri="http://schemas.openxmlformats.org/drawingml/2006/table">
            <a:tbl>
              <a:tblPr firstRow="1" bandRow="1">
                <a:tableStyleId>{F5AB1C69-6EDB-4FF4-983F-18BD219EF322}</a:tableStyleId>
              </a:tblPr>
              <a:tblGrid>
                <a:gridCol w="6815329"/>
              </a:tblGrid>
              <a:tr h="332128">
                <a:tc>
                  <a:txBody>
                    <a:bodyPr/>
                    <a:lstStyle/>
                    <a:p>
                      <a:pPr algn="ctr"/>
                      <a:r>
                        <a:rPr lang="en-US" dirty="0" smtClean="0"/>
                        <a:t>II: (A) Yes </a:t>
                      </a:r>
                      <a:endParaRPr lang="en-US" dirty="0"/>
                    </a:p>
                  </a:txBody>
                  <a:tcPr/>
                </a:tc>
              </a:tr>
              <a:tr h="1916548">
                <a:tc>
                  <a:txBody>
                    <a:bodyPr/>
                    <a:lstStyle/>
                    <a:p>
                      <a:pPr marL="0" indent="0">
                        <a:buNone/>
                      </a:pPr>
                      <a:r>
                        <a:rPr lang="en-US" sz="2400" dirty="0" smtClean="0"/>
                        <a:t>The claim recites a series of acts for distributing stock quotes to selected remote devices. Thus, the claim is directed to a process, which is one of the statutory categories of invention. </a:t>
                      </a:r>
                    </a:p>
                    <a:p>
                      <a:pPr marL="0" indent="0">
                        <a:buNone/>
                      </a:pPr>
                      <a:endParaRPr lang="en-US" sz="2400" b="1" dirty="0" smtClean="0"/>
                    </a:p>
                  </a:txBody>
                  <a:tcPr/>
                </a:tc>
              </a:tr>
            </a:tbl>
          </a:graphicData>
        </a:graphic>
      </p:graphicFrame>
      <p:sp>
        <p:nvSpPr>
          <p:cNvPr id="6" name="Rectangle 5"/>
          <p:cNvSpPr/>
          <p:nvPr/>
        </p:nvSpPr>
        <p:spPr>
          <a:xfrm>
            <a:off x="276225" y="603306"/>
            <a:ext cx="8582026" cy="1446550"/>
          </a:xfrm>
          <a:prstGeom prst="rect">
            <a:avLst/>
          </a:prstGeom>
        </p:spPr>
        <p:txBody>
          <a:bodyPr wrap="square">
            <a:spAutoFit/>
          </a:bodyPr>
          <a:lstStyle/>
          <a:p>
            <a:r>
              <a:rPr lang="en-US" sz="2800" b="1" i="1" dirty="0" smtClean="0"/>
              <a:t>II</a:t>
            </a:r>
            <a:r>
              <a:rPr lang="en-US" sz="2800" b="1" i="1" dirty="0"/>
              <a:t>: </a:t>
            </a:r>
            <a:r>
              <a:rPr lang="en-US" sz="2800" b="1" i="1" dirty="0">
                <a:solidFill>
                  <a:prstClr val="black"/>
                </a:solidFill>
              </a:rPr>
              <a:t>Does the claimed invention fall within a statutory category of </a:t>
            </a:r>
            <a:r>
              <a:rPr lang="en-US" sz="2800" b="1" i="1" dirty="0" smtClean="0">
                <a:solidFill>
                  <a:prstClr val="black"/>
                </a:solidFill>
              </a:rPr>
              <a:t>invention </a:t>
            </a:r>
            <a:r>
              <a:rPr lang="en-US" sz="2800" b="1" i="1" dirty="0">
                <a:solidFill>
                  <a:prstClr val="black"/>
                </a:solidFill>
              </a:rPr>
              <a:t>(Step 1</a:t>
            </a:r>
            <a:r>
              <a:rPr lang="en-US" sz="2800" b="1" i="1" dirty="0" smtClean="0">
                <a:solidFill>
                  <a:prstClr val="black"/>
                </a:solidFill>
              </a:rPr>
              <a:t>)?</a:t>
            </a:r>
            <a:endParaRPr lang="en-US" sz="2800" b="1" i="1" dirty="0">
              <a:solidFill>
                <a:prstClr val="black"/>
              </a:solidFill>
            </a:endParaRPr>
          </a:p>
          <a:p>
            <a:pPr marL="457200" indent="-457200">
              <a:buFont typeface="Arial" panose="020B0604020202020204" pitchFamily="34" charset="0"/>
              <a:buChar char="•"/>
            </a:pPr>
            <a:endParaRPr lang="en-US" sz="3200" b="1" i="1" dirty="0">
              <a:solidFill>
                <a:prstClr val="black"/>
              </a:solidFill>
            </a:endParaRPr>
          </a:p>
        </p:txBody>
      </p:sp>
      <p:sp>
        <p:nvSpPr>
          <p:cNvPr id="2" name="Slide Number Placeholder 1"/>
          <p:cNvSpPr>
            <a:spLocks noGrp="1"/>
          </p:cNvSpPr>
          <p:nvPr>
            <p:ph type="sldNum" sz="quarter" idx="12"/>
          </p:nvPr>
        </p:nvSpPr>
        <p:spPr/>
        <p:txBody>
          <a:bodyPr/>
          <a:lstStyle/>
          <a:p>
            <a:fld id="{92DA454B-C859-4892-B9FA-68B588C9F547}" type="slidenum">
              <a:rPr lang="en-US" smtClean="0"/>
              <a:t>10</a:t>
            </a:fld>
            <a:endParaRPr lang="en-US" dirty="0"/>
          </a:p>
        </p:txBody>
      </p:sp>
    </p:spTree>
    <p:extLst>
      <p:ext uri="{BB962C8B-B14F-4D97-AF65-F5344CB8AC3E}">
        <p14:creationId xmlns:p14="http://schemas.microsoft.com/office/powerpoint/2010/main" val="1988638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2795" y="278379"/>
            <a:ext cx="8120959" cy="954107"/>
          </a:xfrm>
          <a:prstGeom prst="rect">
            <a:avLst/>
          </a:prstGeom>
        </p:spPr>
        <p:txBody>
          <a:bodyPr wrap="square">
            <a:spAutoFit/>
          </a:bodyPr>
          <a:lstStyle/>
          <a:p>
            <a:r>
              <a:rPr lang="en-US" sz="2800" b="1" i="1" dirty="0" smtClean="0">
                <a:solidFill>
                  <a:prstClr val="black"/>
                </a:solidFill>
              </a:rPr>
              <a:t>III:  Is the claim directed to an abstract idea (Step 2A)?</a:t>
            </a:r>
            <a:endParaRPr lang="en-US" sz="2800" b="1" i="1"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1107" y="1571626"/>
            <a:ext cx="5142432" cy="2964274"/>
          </a:xfrm>
          <a:prstGeom prst="rect">
            <a:avLst/>
          </a:prstGeom>
          <a:noFill/>
          <a:ln w="4445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588" y="1384161"/>
            <a:ext cx="3286719" cy="4278094"/>
          </a:xfrm>
          <a:prstGeom prst="rect">
            <a:avLst/>
          </a:prstGeom>
        </p:spPr>
        <p:txBody>
          <a:bodyPr wrap="square">
            <a:spAutoFit/>
          </a:bodyPr>
          <a:lstStyle/>
          <a:p>
            <a:pPr lvl="1">
              <a:spcAft>
                <a:spcPts val="1200"/>
              </a:spcAft>
            </a:pPr>
            <a:r>
              <a:rPr lang="en-US" dirty="0" smtClean="0"/>
              <a:t>“Directed </a:t>
            </a:r>
            <a:r>
              <a:rPr lang="en-US" dirty="0"/>
              <a:t>to” means that the claim </a:t>
            </a:r>
            <a:r>
              <a:rPr lang="en-US" dirty="0" smtClean="0"/>
              <a:t>recites (sets </a:t>
            </a:r>
            <a:r>
              <a:rPr lang="en-US" dirty="0"/>
              <a:t>forth or </a:t>
            </a:r>
            <a:r>
              <a:rPr lang="en-US" dirty="0" smtClean="0"/>
              <a:t>describes) </a:t>
            </a:r>
            <a:r>
              <a:rPr lang="en-US" dirty="0"/>
              <a:t>an abstract idea</a:t>
            </a:r>
            <a:r>
              <a:rPr lang="en-US" dirty="0" smtClean="0"/>
              <a:t>.</a:t>
            </a:r>
          </a:p>
          <a:p>
            <a:pPr lvl="1">
              <a:spcAft>
                <a:spcPts val="1200"/>
              </a:spcAft>
            </a:pPr>
            <a:r>
              <a:rPr lang="en-US" dirty="0" smtClean="0"/>
              <a:t>An </a:t>
            </a:r>
            <a:r>
              <a:rPr lang="en-US" dirty="0"/>
              <a:t>abstract idea </a:t>
            </a:r>
            <a:r>
              <a:rPr lang="en-US" dirty="0" smtClean="0"/>
              <a:t>can be identified by comparison to similar concepts found abstract by </a:t>
            </a:r>
            <a:r>
              <a:rPr lang="en-US" dirty="0"/>
              <a:t>the </a:t>
            </a:r>
            <a:r>
              <a:rPr lang="en-US" dirty="0" smtClean="0"/>
              <a:t>courts.</a:t>
            </a:r>
            <a:endParaRPr lang="en-US" dirty="0"/>
          </a:p>
          <a:p>
            <a:pPr lvl="1">
              <a:spcAft>
                <a:spcPts val="1200"/>
              </a:spcAft>
            </a:pPr>
            <a:r>
              <a:rPr lang="en-US" dirty="0" smtClean="0">
                <a:solidFill>
                  <a:prstClr val="black"/>
                </a:solidFill>
              </a:rPr>
              <a:t>The July </a:t>
            </a:r>
            <a:r>
              <a:rPr lang="en-US" dirty="0">
                <a:solidFill>
                  <a:prstClr val="black"/>
                </a:solidFill>
              </a:rPr>
              <a:t>2015 Update Quick Reference Sheet (page 2) </a:t>
            </a:r>
            <a:r>
              <a:rPr lang="en-US" dirty="0" smtClean="0">
                <a:solidFill>
                  <a:prstClr val="black"/>
                </a:solidFill>
              </a:rPr>
              <a:t>contains a </a:t>
            </a:r>
            <a:r>
              <a:rPr lang="en-US" dirty="0">
                <a:solidFill>
                  <a:prstClr val="black"/>
                </a:solidFill>
              </a:rPr>
              <a:t>categorized list of </a:t>
            </a:r>
            <a:r>
              <a:rPr lang="en-US" dirty="0" smtClean="0">
                <a:solidFill>
                  <a:prstClr val="black"/>
                </a:solidFill>
              </a:rPr>
              <a:t>some court-identified </a:t>
            </a:r>
            <a:r>
              <a:rPr lang="en-US" dirty="0">
                <a:solidFill>
                  <a:prstClr val="black"/>
                </a:solidFill>
              </a:rPr>
              <a:t>abstract ideas.</a:t>
            </a:r>
            <a:endParaRPr lang="en-US" sz="1600" dirty="0">
              <a:solidFill>
                <a:prstClr val="black"/>
              </a:solidFill>
            </a:endParaRPr>
          </a:p>
        </p:txBody>
      </p:sp>
      <p:cxnSp>
        <p:nvCxnSpPr>
          <p:cNvPr id="14" name="Elbow Connector 13"/>
          <p:cNvCxnSpPr>
            <a:endCxn id="2050" idx="2"/>
          </p:cNvCxnSpPr>
          <p:nvPr/>
        </p:nvCxnSpPr>
        <p:spPr>
          <a:xfrm flipV="1">
            <a:off x="3305175" y="4535900"/>
            <a:ext cx="2957148" cy="293275"/>
          </a:xfrm>
          <a:prstGeom prst="bentConnector2">
            <a:avLst/>
          </a:prstGeom>
          <a:ln w="4445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92DA454B-C859-4892-B9FA-68B588C9F547}" type="slidenum">
              <a:rPr lang="en-US" smtClean="0"/>
              <a:t>11</a:t>
            </a:fld>
            <a:endParaRPr lang="en-US" dirty="0"/>
          </a:p>
        </p:txBody>
      </p:sp>
    </p:spTree>
    <p:extLst>
      <p:ext uri="{BB962C8B-B14F-4D97-AF65-F5344CB8AC3E}">
        <p14:creationId xmlns:p14="http://schemas.microsoft.com/office/powerpoint/2010/main" val="948531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600" cy="612578"/>
          </a:xfrm>
        </p:spPr>
        <p:txBody>
          <a:bodyPr>
            <a:noAutofit/>
          </a:bodyPr>
          <a:lstStyle/>
          <a:p>
            <a:pPr algn="ctr"/>
            <a:r>
              <a:rPr lang="en-US" sz="2400" dirty="0" smtClean="0"/>
              <a:t>III:  </a:t>
            </a:r>
            <a:r>
              <a:rPr lang="en-US" sz="2400" dirty="0"/>
              <a:t>Is the claim directed to an abstract </a:t>
            </a:r>
            <a:r>
              <a:rPr lang="en-US" sz="2400" dirty="0" smtClean="0"/>
              <a:t>idea (Step 2A)?</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719327604"/>
              </p:ext>
            </p:extLst>
          </p:nvPr>
        </p:nvGraphicFramePr>
        <p:xfrm>
          <a:off x="4599709" y="1330036"/>
          <a:ext cx="4405746" cy="4129893"/>
        </p:xfrm>
        <a:graphic>
          <a:graphicData uri="http://schemas.openxmlformats.org/drawingml/2006/table">
            <a:tbl>
              <a:tblPr firstRow="1" bandRow="1">
                <a:tableStyleId>{F5AB1C69-6EDB-4FF4-983F-18BD219EF322}</a:tableStyleId>
              </a:tblPr>
              <a:tblGrid>
                <a:gridCol w="4405746"/>
              </a:tblGrid>
              <a:tr h="520636">
                <a:tc>
                  <a:txBody>
                    <a:bodyPr/>
                    <a:lstStyle/>
                    <a:p>
                      <a:pPr algn="ctr"/>
                      <a:r>
                        <a:rPr lang="en-US" dirty="0" smtClean="0"/>
                        <a:t>Claim 1  (Original)</a:t>
                      </a:r>
                      <a:endParaRPr lang="en-US" dirty="0"/>
                    </a:p>
                  </a:txBody>
                  <a:tcPr/>
                </a:tc>
              </a:tr>
              <a:tr h="3609257">
                <a:tc>
                  <a:txBody>
                    <a:bodyPr/>
                    <a:lstStyle/>
                    <a:p>
                      <a:pPr marL="0" indent="0">
                        <a:buNone/>
                      </a:pPr>
                      <a:r>
                        <a:rPr lang="en-US" sz="1200" dirty="0" smtClean="0">
                          <a:solidFill>
                            <a:schemeClr val="tx1"/>
                          </a:solidFill>
                        </a:rPr>
                        <a:t>A method of distributing stock quotes over a network to a remote subscriber computer, the method comprising:</a:t>
                      </a:r>
                    </a:p>
                    <a:p>
                      <a:pPr marL="0" indent="0">
                        <a:buNone/>
                      </a:pPr>
                      <a:r>
                        <a:rPr lang="en-US" sz="1200" dirty="0" smtClean="0">
                          <a:solidFill>
                            <a:schemeClr val="tx1"/>
                          </a:solidFill>
                        </a:rPr>
                        <a:t>receiving stock quotes at a transmission server sent from a data source over the Internet, the transmission server comprising a microprocessor and a memory that stores the remote subscriber’s preferences for information format, destination address, specified stock price values, and transmission schedule, wherein the microprocessor </a:t>
                      </a:r>
                    </a:p>
                    <a:p>
                      <a:pPr marL="0" indent="0">
                        <a:buNone/>
                      </a:pPr>
                      <a:r>
                        <a:rPr lang="en-US" sz="1200" dirty="0" smtClean="0">
                          <a:solidFill>
                            <a:schemeClr val="tx1"/>
                          </a:solidFill>
                        </a:rPr>
                        <a:t>	filters the received stock quotes by comparing the received stock quotes to the specified stock price values; </a:t>
                      </a:r>
                    </a:p>
                    <a:p>
                      <a:pPr marL="0" indent="0">
                        <a:buNone/>
                      </a:pPr>
                      <a:r>
                        <a:rPr lang="en-US" sz="1200" dirty="0" smtClean="0">
                          <a:solidFill>
                            <a:schemeClr val="tx1"/>
                          </a:solidFill>
                        </a:rPr>
                        <a:t>	generates a stock quote alert from the filtered stock quotes that contains a stock name, stock price and a universal resource locator (URL), which specifies the location of the data source; </a:t>
                      </a:r>
                    </a:p>
                    <a:p>
                      <a:pPr marL="0" indent="0">
                        <a:buNone/>
                      </a:pPr>
                      <a:r>
                        <a:rPr lang="en-US" sz="1200" dirty="0" smtClean="0">
                          <a:solidFill>
                            <a:schemeClr val="tx1"/>
                          </a:solidFill>
                        </a:rPr>
                        <a:t>	formats the stock quote alert into data blocks according to said information format; and </a:t>
                      </a:r>
                    </a:p>
                    <a:p>
                      <a:pPr marL="0" indent="0">
                        <a:buNone/>
                      </a:pPr>
                      <a:r>
                        <a:rPr lang="en-US" sz="1200" dirty="0" smtClean="0">
                          <a:solidFill>
                            <a:schemeClr val="tx1"/>
                          </a:solidFill>
                        </a:rPr>
                        <a:t>	transmits the formatted stock quote alert to a computer of the remote subscriber based upon the destination address and transmission schedule. </a:t>
                      </a:r>
                    </a:p>
                  </a:txBody>
                  <a:tcPr/>
                </a:tc>
              </a:tr>
            </a:tbl>
          </a:graphicData>
        </a:graphic>
      </p:graphicFrame>
      <p:sp>
        <p:nvSpPr>
          <p:cNvPr id="5" name="Text Placeholder 3"/>
          <p:cNvSpPr txBox="1">
            <a:spLocks/>
          </p:cNvSpPr>
          <p:nvPr/>
        </p:nvSpPr>
        <p:spPr>
          <a:xfrm>
            <a:off x="457201" y="1550457"/>
            <a:ext cx="3008313" cy="355467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i="1" dirty="0" smtClean="0"/>
          </a:p>
          <a:p>
            <a:endParaRPr lang="en-US" b="1" i="1" dirty="0" smtClean="0"/>
          </a:p>
          <a:p>
            <a:endParaRPr lang="en-US" b="1" i="1" dirty="0" smtClean="0"/>
          </a:p>
          <a:p>
            <a:pPr marL="0" indent="0">
              <a:buNone/>
            </a:pPr>
            <a:endParaRPr lang="en-US" b="1" i="1" dirty="0" smtClean="0"/>
          </a:p>
        </p:txBody>
      </p:sp>
      <p:graphicFrame>
        <p:nvGraphicFramePr>
          <p:cNvPr id="8" name="Table 7"/>
          <p:cNvGraphicFramePr>
            <a:graphicFrameLocks noGrp="1"/>
          </p:cNvGraphicFramePr>
          <p:nvPr>
            <p:extLst>
              <p:ext uri="{D42A27DB-BD31-4B8C-83A1-F6EECF244321}">
                <p14:modId xmlns:p14="http://schemas.microsoft.com/office/powerpoint/2010/main" val="1883686796"/>
              </p:ext>
            </p:extLst>
          </p:nvPr>
        </p:nvGraphicFramePr>
        <p:xfrm>
          <a:off x="269166" y="2662174"/>
          <a:ext cx="3968491" cy="2728912"/>
        </p:xfrm>
        <a:graphic>
          <a:graphicData uri="http://schemas.openxmlformats.org/drawingml/2006/table">
            <a:tbl>
              <a:tblPr firstRow="1" bandRow="1">
                <a:tableStyleId>{F5AB1C69-6EDB-4FF4-983F-18BD219EF322}</a:tableStyleId>
              </a:tblPr>
              <a:tblGrid>
                <a:gridCol w="3968491"/>
              </a:tblGrid>
              <a:tr h="398176">
                <a:tc>
                  <a:txBody>
                    <a:bodyPr/>
                    <a:lstStyle/>
                    <a:p>
                      <a:pPr algn="ctr"/>
                      <a:r>
                        <a:rPr lang="en-US" dirty="0" smtClean="0"/>
                        <a:t>Court Identified</a:t>
                      </a:r>
                      <a:r>
                        <a:rPr lang="en-US" baseline="0" dirty="0" smtClean="0"/>
                        <a:t> Abstract Ideas</a:t>
                      </a:r>
                      <a:endParaRPr lang="en-US" dirty="0"/>
                    </a:p>
                  </a:txBody>
                  <a:tcPr/>
                </a:tc>
              </a:tr>
              <a:tr h="2330736">
                <a:tc>
                  <a:txBody>
                    <a:bodyPr/>
                    <a:lstStyle/>
                    <a:p>
                      <a:pPr marL="171450" indent="-171450">
                        <a:buFont typeface="Arial" panose="020B0604020202020204" pitchFamily="34" charset="0"/>
                        <a:buChar char="•"/>
                      </a:pPr>
                      <a:r>
                        <a:rPr lang="en-US" sz="1600" dirty="0" smtClean="0"/>
                        <a:t>Using categories to organize, store and transmit information (</a:t>
                      </a:r>
                      <a:r>
                        <a:rPr lang="en-US" sz="1600" i="1" dirty="0" smtClean="0"/>
                        <a:t>Cyberfone</a:t>
                      </a:r>
                      <a:r>
                        <a:rPr lang="en-US" sz="1600" i="0" dirty="0" smtClean="0"/>
                        <a:t>)</a:t>
                      </a:r>
                      <a:endParaRPr lang="en-US" sz="1600" dirty="0" smtClean="0"/>
                    </a:p>
                    <a:p>
                      <a:pPr marL="171450" indent="-171450">
                        <a:buFont typeface="Arial" panose="020B0604020202020204" pitchFamily="34" charset="0"/>
                        <a:buChar char="•"/>
                      </a:pPr>
                      <a:r>
                        <a:rPr lang="en-US" sz="1600" dirty="0" smtClean="0"/>
                        <a:t>Comparing new and stored information and using rules to identify options (</a:t>
                      </a:r>
                      <a:r>
                        <a:rPr lang="en-US" sz="1600" i="1" dirty="0" smtClean="0"/>
                        <a:t>SmartGene</a:t>
                      </a:r>
                      <a:r>
                        <a:rPr lang="en-US" sz="1600" i="0" dirty="0" smtClean="0"/>
                        <a:t>)</a:t>
                      </a:r>
                      <a:endParaRPr lang="en-US" sz="1600" dirty="0" smtClean="0"/>
                    </a:p>
                    <a:p>
                      <a:pPr marL="171450" indent="-171450">
                        <a:buFont typeface="Arial" panose="020B0604020202020204" pitchFamily="34" charset="0"/>
                        <a:buChar char="•"/>
                      </a:pPr>
                      <a:r>
                        <a:rPr lang="en-US" sz="1600" baseline="0" dirty="0" smtClean="0"/>
                        <a:t>Collecting and comparing known information (</a:t>
                      </a:r>
                      <a:r>
                        <a:rPr lang="en-US" sz="1600" i="1" baseline="0" dirty="0" smtClean="0"/>
                        <a:t>Classen</a:t>
                      </a:r>
                      <a:r>
                        <a:rPr lang="en-US" sz="1600" i="0" baseline="0" dirty="0" smtClean="0"/>
                        <a:t>)</a:t>
                      </a:r>
                      <a:endParaRPr lang="en-US" sz="1600" baseline="0" dirty="0" smtClean="0"/>
                    </a:p>
                    <a:p>
                      <a:pPr marL="171450" indent="-171450">
                        <a:buFont typeface="Arial" panose="020B0604020202020204" pitchFamily="34" charset="0"/>
                        <a:buChar char="•"/>
                      </a:pPr>
                      <a:r>
                        <a:rPr lang="en-US" sz="1600" baseline="0" dirty="0" smtClean="0"/>
                        <a:t>Obtaining and comparing intangible data (</a:t>
                      </a:r>
                      <a:r>
                        <a:rPr lang="en-US" sz="1600" i="1" baseline="0" dirty="0" smtClean="0"/>
                        <a:t>Cybersource</a:t>
                      </a:r>
                      <a:r>
                        <a:rPr lang="en-US" sz="1600" i="0" baseline="0" dirty="0" smtClean="0"/>
                        <a:t>)</a:t>
                      </a:r>
                      <a:endParaRPr lang="en-US" sz="1600" baseline="0" dirty="0"/>
                    </a:p>
                  </a:txBody>
                  <a:tcPr/>
                </a:tc>
              </a:tr>
            </a:tbl>
          </a:graphicData>
        </a:graphic>
      </p:graphicFrame>
      <p:sp>
        <p:nvSpPr>
          <p:cNvPr id="3" name="Cloud Callout 2"/>
          <p:cNvSpPr/>
          <p:nvPr/>
        </p:nvSpPr>
        <p:spPr>
          <a:xfrm>
            <a:off x="457200" y="1149928"/>
            <a:ext cx="4023807" cy="1274618"/>
          </a:xfrm>
          <a:prstGeom prst="cloudCallou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An idea standing alone such as a mental process (thinking) that can be performed in the human mind or by a human using pen and paper.</a:t>
            </a:r>
            <a:endParaRPr lang="en-US" sz="1200" dirty="0">
              <a:solidFill>
                <a:schemeClr val="tx1"/>
              </a:solidFill>
            </a:endParaRPr>
          </a:p>
        </p:txBody>
      </p:sp>
      <p:sp>
        <p:nvSpPr>
          <p:cNvPr id="6" name="Slide Number Placeholder 5"/>
          <p:cNvSpPr>
            <a:spLocks noGrp="1"/>
          </p:cNvSpPr>
          <p:nvPr>
            <p:ph type="sldNum" sz="quarter" idx="12"/>
          </p:nvPr>
        </p:nvSpPr>
        <p:spPr/>
        <p:txBody>
          <a:bodyPr/>
          <a:lstStyle/>
          <a:p>
            <a:fld id="{92DA454B-C859-4892-B9FA-68B588C9F547}" type="slidenum">
              <a:rPr lang="en-US" smtClean="0"/>
              <a:t>12</a:t>
            </a:fld>
            <a:endParaRPr lang="en-US" dirty="0"/>
          </a:p>
        </p:txBody>
      </p:sp>
    </p:spTree>
    <p:extLst>
      <p:ext uri="{BB962C8B-B14F-4D97-AF65-F5344CB8AC3E}">
        <p14:creationId xmlns:p14="http://schemas.microsoft.com/office/powerpoint/2010/main" val="2024261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35" y="153415"/>
            <a:ext cx="8229600" cy="598723"/>
          </a:xfrm>
        </p:spPr>
        <p:txBody>
          <a:bodyPr>
            <a:noAutofit/>
          </a:bodyPr>
          <a:lstStyle/>
          <a:p>
            <a:pPr algn="ctr"/>
            <a:r>
              <a:rPr lang="en-US" sz="2400" dirty="0" smtClean="0"/>
              <a:t>III:  </a:t>
            </a:r>
            <a:r>
              <a:rPr lang="en-US" sz="2400" dirty="0"/>
              <a:t>Is the claim directed to an abstract </a:t>
            </a:r>
            <a:r>
              <a:rPr lang="en-US" sz="2400" dirty="0" smtClean="0"/>
              <a:t>idea (Step 2A)?</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110423877"/>
              </p:ext>
            </p:extLst>
          </p:nvPr>
        </p:nvGraphicFramePr>
        <p:xfrm>
          <a:off x="4599709" y="1330036"/>
          <a:ext cx="4405746" cy="4129893"/>
        </p:xfrm>
        <a:graphic>
          <a:graphicData uri="http://schemas.openxmlformats.org/drawingml/2006/table">
            <a:tbl>
              <a:tblPr firstRow="1" bandRow="1">
                <a:tableStyleId>{F5AB1C69-6EDB-4FF4-983F-18BD219EF322}</a:tableStyleId>
              </a:tblPr>
              <a:tblGrid>
                <a:gridCol w="4405746"/>
              </a:tblGrid>
              <a:tr h="520636">
                <a:tc>
                  <a:txBody>
                    <a:bodyPr/>
                    <a:lstStyle/>
                    <a:p>
                      <a:pPr algn="ctr"/>
                      <a:r>
                        <a:rPr lang="en-US" dirty="0" smtClean="0"/>
                        <a:t>Claim 1  (Original)</a:t>
                      </a:r>
                      <a:endParaRPr lang="en-US" dirty="0"/>
                    </a:p>
                  </a:txBody>
                  <a:tcPr/>
                </a:tc>
              </a:tr>
              <a:tr h="3609257">
                <a:tc>
                  <a:txBody>
                    <a:bodyPr/>
                    <a:lstStyle/>
                    <a:p>
                      <a:pPr marL="0" indent="0">
                        <a:buNone/>
                      </a:pPr>
                      <a:r>
                        <a:rPr lang="en-US" sz="1200" dirty="0" smtClean="0"/>
                        <a:t>A method of distributing stock quotes over a network to a remote subscriber computer, the method comprising:</a:t>
                      </a:r>
                    </a:p>
                    <a:p>
                      <a:pPr marL="0" indent="0">
                        <a:buNone/>
                      </a:pPr>
                      <a:r>
                        <a:rPr lang="en-US" sz="1200" b="1" i="1" dirty="0" smtClean="0">
                          <a:solidFill>
                            <a:schemeClr val="tx1"/>
                          </a:solidFill>
                        </a:rPr>
                        <a:t>receiving stock quotes at </a:t>
                      </a:r>
                      <a:r>
                        <a:rPr lang="en-US" sz="1200" dirty="0" smtClean="0">
                          <a:solidFill>
                            <a:schemeClr val="bg1">
                              <a:lumMod val="65000"/>
                            </a:schemeClr>
                          </a:solidFill>
                        </a:rPr>
                        <a:t>a transmission server sent from a data source over the Internet, the transmission server comprising a microprocessor and a memory that stores the remote subscriber’s preferences for information format, destination address, specified stock price values, and transmission schedule, wherein the microprocessor </a:t>
                      </a:r>
                    </a:p>
                    <a:p>
                      <a:pPr marL="0" indent="0">
                        <a:buNone/>
                      </a:pPr>
                      <a:r>
                        <a:rPr lang="en-US" sz="1200" dirty="0" smtClean="0"/>
                        <a:t>	</a:t>
                      </a:r>
                      <a:r>
                        <a:rPr lang="en-US" sz="1200" b="1" i="1" dirty="0" smtClean="0">
                          <a:solidFill>
                            <a:schemeClr val="tx1"/>
                          </a:solidFill>
                        </a:rPr>
                        <a:t>filters the received stock quotes by comparing the received stock quotes to the specified stock price values; </a:t>
                      </a:r>
                    </a:p>
                    <a:p>
                      <a:pPr marL="0" indent="0">
                        <a:buNone/>
                      </a:pPr>
                      <a:r>
                        <a:rPr lang="en-US" sz="1200" b="1" i="1" dirty="0" smtClean="0">
                          <a:solidFill>
                            <a:schemeClr val="tx1"/>
                          </a:solidFill>
                        </a:rPr>
                        <a:t>	generates a stock quote alert from the filtered stock quotes that contains a stock name, stock price and a universal resource locator (URL), which specifies the location of the data source; </a:t>
                      </a:r>
                    </a:p>
                    <a:p>
                      <a:pPr marL="0" indent="0">
                        <a:buNone/>
                      </a:pPr>
                      <a:r>
                        <a:rPr lang="en-US" sz="1200" b="1" i="1" dirty="0" smtClean="0">
                          <a:solidFill>
                            <a:schemeClr val="tx1"/>
                          </a:solidFill>
                        </a:rPr>
                        <a:t>	formats the stock quote alert into data blocks according to said information format; and</a:t>
                      </a:r>
                      <a:r>
                        <a:rPr lang="en-US" sz="1200" b="1" dirty="0" smtClean="0">
                          <a:solidFill>
                            <a:schemeClr val="tx1"/>
                          </a:solidFill>
                        </a:rPr>
                        <a:t> </a:t>
                      </a:r>
                    </a:p>
                    <a:p>
                      <a:pPr marL="0" indent="0">
                        <a:buNone/>
                      </a:pPr>
                      <a:r>
                        <a:rPr lang="en-US" sz="1200" dirty="0" smtClean="0"/>
                        <a:t>	</a:t>
                      </a:r>
                      <a:r>
                        <a:rPr lang="en-US" sz="1200" b="1" i="1" dirty="0" smtClean="0">
                          <a:solidFill>
                            <a:schemeClr val="tx1"/>
                          </a:solidFill>
                        </a:rPr>
                        <a:t>transmits the formatted stock quote alert </a:t>
                      </a:r>
                      <a:r>
                        <a:rPr lang="en-US" sz="1200" b="0" i="0" dirty="0" smtClean="0">
                          <a:solidFill>
                            <a:schemeClr val="bg1">
                              <a:lumMod val="65000"/>
                            </a:schemeClr>
                          </a:solidFill>
                        </a:rPr>
                        <a:t>to a computer of the remote subscriber </a:t>
                      </a:r>
                      <a:r>
                        <a:rPr lang="en-US" sz="1200" b="1" i="1" dirty="0" smtClean="0">
                          <a:solidFill>
                            <a:schemeClr val="tx1"/>
                          </a:solidFill>
                        </a:rPr>
                        <a:t>based upon the destination address and transmission schedule. </a:t>
                      </a:r>
                    </a:p>
                  </a:txBody>
                  <a:tcPr/>
                </a:tc>
              </a:tr>
            </a:tbl>
          </a:graphicData>
        </a:graphic>
      </p:graphicFrame>
      <p:sp>
        <p:nvSpPr>
          <p:cNvPr id="5" name="Text Placeholder 3"/>
          <p:cNvSpPr txBox="1">
            <a:spLocks/>
          </p:cNvSpPr>
          <p:nvPr/>
        </p:nvSpPr>
        <p:spPr>
          <a:xfrm>
            <a:off x="457201" y="1550457"/>
            <a:ext cx="3008313" cy="355467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i="1" dirty="0" smtClean="0"/>
          </a:p>
          <a:p>
            <a:endParaRPr lang="en-US" b="1" i="1" dirty="0" smtClean="0"/>
          </a:p>
          <a:p>
            <a:endParaRPr lang="en-US" b="1" i="1" dirty="0" smtClean="0"/>
          </a:p>
          <a:p>
            <a:pPr marL="0" indent="0">
              <a:buNone/>
            </a:pPr>
            <a:endParaRPr lang="en-US" b="1" i="1" dirty="0" smtClean="0"/>
          </a:p>
        </p:txBody>
      </p:sp>
      <p:sp>
        <p:nvSpPr>
          <p:cNvPr id="11" name="TextBox 10"/>
          <p:cNvSpPr txBox="1"/>
          <p:nvPr/>
        </p:nvSpPr>
        <p:spPr>
          <a:xfrm>
            <a:off x="475566" y="618979"/>
            <a:ext cx="3123591" cy="5047536"/>
          </a:xfrm>
          <a:prstGeom prst="rect">
            <a:avLst/>
          </a:prstGeom>
          <a:solidFill>
            <a:schemeClr val="bg1"/>
          </a:solidFill>
          <a:ln w="15875">
            <a:solidFill>
              <a:schemeClr val="tx1"/>
            </a:solidFill>
          </a:ln>
        </p:spPr>
        <p:txBody>
          <a:bodyPr wrap="square" rtlCol="0">
            <a:spAutoFit/>
          </a:bodyPr>
          <a:lstStyle/>
          <a:p>
            <a:r>
              <a:rPr lang="en-US" sz="1400" b="1" i="1" dirty="0" smtClean="0"/>
              <a:t>III: (C) Yes.  </a:t>
            </a:r>
            <a:r>
              <a:rPr lang="en-US" sz="1400" dirty="0" smtClean="0"/>
              <a:t>The </a:t>
            </a:r>
            <a:r>
              <a:rPr lang="en-US" sz="1400" dirty="0"/>
              <a:t>limitations that set forth the abstract idea are </a:t>
            </a:r>
            <a:r>
              <a:rPr lang="en-US" sz="1400" dirty="0" smtClean="0"/>
              <a:t>receiving, filtering</a:t>
            </a:r>
            <a:r>
              <a:rPr lang="en-US" sz="1400" dirty="0"/>
              <a:t>, </a:t>
            </a:r>
            <a:r>
              <a:rPr lang="en-US" sz="1400" dirty="0" smtClean="0"/>
              <a:t>generating, formatting, and transmitting the stock quote information (</a:t>
            </a:r>
            <a:r>
              <a:rPr lang="en-US" sz="1400" b="1" i="1" dirty="0" smtClean="0"/>
              <a:t>italics</a:t>
            </a:r>
            <a:r>
              <a:rPr lang="en-US" sz="1400" dirty="0" smtClean="0"/>
              <a:t>). </a:t>
            </a:r>
            <a:r>
              <a:rPr lang="en-US" sz="1400" dirty="0"/>
              <a:t>In other words, the claim </a:t>
            </a:r>
            <a:r>
              <a:rPr lang="en-US" sz="1400" dirty="0" smtClean="0"/>
              <a:t>describes </a:t>
            </a:r>
            <a:r>
              <a:rPr lang="en-US" sz="1400" dirty="0"/>
              <a:t>comparing and formatting information for transmission.  </a:t>
            </a:r>
          </a:p>
          <a:p>
            <a:endParaRPr lang="en-US" sz="1400" dirty="0"/>
          </a:p>
          <a:p>
            <a:r>
              <a:rPr lang="en-US" sz="1400" dirty="0"/>
              <a:t>Reasons: These steps can be performed </a:t>
            </a:r>
            <a:r>
              <a:rPr lang="en-US" sz="1400" dirty="0" smtClean="0"/>
              <a:t>mentally, and </a:t>
            </a:r>
            <a:r>
              <a:rPr lang="en-US" sz="1400" dirty="0"/>
              <a:t>are similar to the concepts identified as abstract ideas by the courts (</a:t>
            </a:r>
            <a:r>
              <a:rPr lang="en-US" sz="1400" i="1" dirty="0"/>
              <a:t>e.g.</a:t>
            </a:r>
            <a:r>
              <a:rPr lang="en-US" sz="1400" dirty="0"/>
              <a:t>, using categories to </a:t>
            </a:r>
            <a:r>
              <a:rPr lang="en-US" sz="1400" dirty="0" smtClean="0"/>
              <a:t>organize and store information for transmission (Cyberfone</a:t>
            </a:r>
            <a:r>
              <a:rPr lang="en-US" sz="1400" dirty="0"/>
              <a:t>) or comparing new and stored information and using rules to identify options in (SmartGene</a:t>
            </a:r>
            <a:r>
              <a:rPr lang="en-US" sz="1400" dirty="0" smtClean="0"/>
              <a:t>)).</a:t>
            </a:r>
          </a:p>
          <a:p>
            <a:endParaRPr lang="en-US" sz="1400" dirty="0"/>
          </a:p>
          <a:p>
            <a:r>
              <a:rPr lang="en-US" sz="1400" dirty="0" smtClean="0"/>
              <a:t>Specifying the type of information being manipulated (</a:t>
            </a:r>
            <a:r>
              <a:rPr lang="en-US" sz="1400" i="1" dirty="0" smtClean="0"/>
              <a:t>i.e.</a:t>
            </a:r>
            <a:r>
              <a:rPr lang="en-US" sz="1400" dirty="0" smtClean="0"/>
              <a:t> stock quotes and user preferences) does not render the idea any less abstract.</a:t>
            </a:r>
            <a:endParaRPr lang="en-US" sz="1400" dirty="0"/>
          </a:p>
        </p:txBody>
      </p:sp>
      <p:cxnSp>
        <p:nvCxnSpPr>
          <p:cNvPr id="13" name="Straight Arrow Connector 12"/>
          <p:cNvCxnSpPr>
            <a:stCxn id="11" idx="3"/>
          </p:cNvCxnSpPr>
          <p:nvPr/>
        </p:nvCxnSpPr>
        <p:spPr>
          <a:xfrm>
            <a:off x="3599157" y="3035025"/>
            <a:ext cx="975613" cy="7457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92DA454B-C859-4892-B9FA-68B588C9F547}" type="slidenum">
              <a:rPr lang="en-US" smtClean="0"/>
              <a:t>13</a:t>
            </a:fld>
            <a:endParaRPr lang="en-US" dirty="0"/>
          </a:p>
        </p:txBody>
      </p:sp>
      <p:cxnSp>
        <p:nvCxnSpPr>
          <p:cNvPr id="8" name="Straight Arrow Connector 7"/>
          <p:cNvCxnSpPr>
            <a:stCxn id="11" idx="3"/>
          </p:cNvCxnSpPr>
          <p:nvPr/>
        </p:nvCxnSpPr>
        <p:spPr>
          <a:xfrm flipV="1">
            <a:off x="3599157" y="2180617"/>
            <a:ext cx="975613" cy="85440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450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1" y="1025020"/>
            <a:ext cx="8229600" cy="3347989"/>
          </a:xfrm>
        </p:spPr>
        <p:txBody>
          <a:bodyPr>
            <a:normAutofit lnSpcReduction="10000"/>
          </a:bodyPr>
          <a:lstStyle/>
          <a:p>
            <a:pPr marL="0" indent="0">
              <a:buNone/>
            </a:pPr>
            <a:r>
              <a:rPr lang="en-US" b="1" i="1" dirty="0" smtClean="0"/>
              <a:t>IV: Does the claim as a whole amount to significantly more than the abstract idea (Step 2B)?</a:t>
            </a:r>
          </a:p>
          <a:p>
            <a:pPr marL="0" indent="0">
              <a:buNone/>
            </a:pPr>
            <a:endParaRPr lang="en-US" b="1" i="1" dirty="0" smtClean="0"/>
          </a:p>
          <a:p>
            <a:pPr marL="400050" lvl="1" indent="0">
              <a:buNone/>
            </a:pPr>
            <a:r>
              <a:rPr lang="en-US" b="1" i="1" dirty="0" smtClean="0"/>
              <a:t>A. Are there any additional </a:t>
            </a:r>
            <a:r>
              <a:rPr lang="en-US" b="1" i="1" dirty="0"/>
              <a:t>elements </a:t>
            </a:r>
            <a:r>
              <a:rPr lang="en-US" b="1" i="1" dirty="0" smtClean="0"/>
              <a:t>(features/limitations/steps) recited in the claim beyond the abstract idea?</a:t>
            </a:r>
            <a:endParaRPr lang="en-US" b="1" i="1" dirty="0"/>
          </a:p>
          <a:p>
            <a:pPr marL="0" indent="0">
              <a:buNone/>
            </a:pPr>
            <a:endParaRPr lang="en-US" b="1" i="1" dirty="0"/>
          </a:p>
        </p:txBody>
      </p:sp>
      <p:sp>
        <p:nvSpPr>
          <p:cNvPr id="2" name="Slide Number Placeholder 1"/>
          <p:cNvSpPr>
            <a:spLocks noGrp="1"/>
          </p:cNvSpPr>
          <p:nvPr>
            <p:ph type="sldNum" sz="quarter" idx="12"/>
          </p:nvPr>
        </p:nvSpPr>
        <p:spPr/>
        <p:txBody>
          <a:bodyPr/>
          <a:lstStyle/>
          <a:p>
            <a:fld id="{92DA454B-C859-4892-B9FA-68B588C9F547}" type="slidenum">
              <a:rPr lang="en-US" smtClean="0"/>
              <a:t>14</a:t>
            </a:fld>
            <a:endParaRPr lang="en-US" dirty="0"/>
          </a:p>
        </p:txBody>
      </p:sp>
    </p:spTree>
    <p:extLst>
      <p:ext uri="{BB962C8B-B14F-4D97-AF65-F5344CB8AC3E}">
        <p14:creationId xmlns:p14="http://schemas.microsoft.com/office/powerpoint/2010/main" val="48293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5" y="398509"/>
            <a:ext cx="7779327" cy="651295"/>
          </a:xfrm>
        </p:spPr>
        <p:txBody>
          <a:bodyPr anchor="t">
            <a:noAutofit/>
          </a:bodyPr>
          <a:lstStyle/>
          <a:p>
            <a:pPr algn="ctr"/>
            <a:r>
              <a:rPr lang="en-US" sz="2400" i="1" dirty="0" smtClean="0"/>
              <a:t>IV(A):</a:t>
            </a:r>
            <a:r>
              <a:rPr lang="en-US" sz="2400" dirty="0" smtClean="0"/>
              <a:t> Are there any additional elements recited in the claim beyond the abstract idea? </a:t>
            </a:r>
            <a:endParaRPr lang="en-US" sz="2400" dirty="0"/>
          </a:p>
        </p:txBody>
      </p:sp>
      <p:sp>
        <p:nvSpPr>
          <p:cNvPr id="6" name="Slide Number Placeholder 4"/>
          <p:cNvSpPr>
            <a:spLocks noGrp="1"/>
          </p:cNvSpPr>
          <p:nvPr>
            <p:ph type="sldNum" sz="quarter" idx="12"/>
          </p:nvPr>
        </p:nvSpPr>
        <p:spPr>
          <a:xfrm>
            <a:off x="2468376" y="5403851"/>
            <a:ext cx="2133600" cy="303212"/>
          </a:xfrm>
        </p:spPr>
        <p:txBody>
          <a:bodyPr/>
          <a:lstStyle/>
          <a:p>
            <a:pPr>
              <a:buNone/>
              <a:defRPr/>
            </a:pPr>
            <a:fld id="{0E631215-251D-4A40-9B89-3AA18C35486F}" type="slidenum">
              <a:rPr lang="en-US" smtClean="0"/>
              <a:pPr>
                <a:buNone/>
                <a:defRPr/>
              </a:pPr>
              <a:t>15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885435292"/>
              </p:ext>
            </p:extLst>
          </p:nvPr>
        </p:nvGraphicFramePr>
        <p:xfrm>
          <a:off x="4085359" y="1316504"/>
          <a:ext cx="4405746" cy="4129893"/>
        </p:xfrm>
        <a:graphic>
          <a:graphicData uri="http://schemas.openxmlformats.org/drawingml/2006/table">
            <a:tbl>
              <a:tblPr firstRow="1" bandRow="1">
                <a:tableStyleId>{F5AB1C69-6EDB-4FF4-983F-18BD219EF322}</a:tableStyleId>
              </a:tblPr>
              <a:tblGrid>
                <a:gridCol w="4405746"/>
              </a:tblGrid>
              <a:tr h="520636">
                <a:tc>
                  <a:txBody>
                    <a:bodyPr/>
                    <a:lstStyle/>
                    <a:p>
                      <a:pPr algn="ctr"/>
                      <a:r>
                        <a:rPr lang="en-US" dirty="0" smtClean="0"/>
                        <a:t>Claim 1  (Original)</a:t>
                      </a:r>
                      <a:endParaRPr lang="en-US" dirty="0"/>
                    </a:p>
                  </a:txBody>
                  <a:tcPr/>
                </a:tc>
              </a:tr>
              <a:tr h="3609257">
                <a:tc>
                  <a:txBody>
                    <a:bodyPr/>
                    <a:lstStyle/>
                    <a:p>
                      <a:pPr marL="0" indent="0">
                        <a:buNone/>
                      </a:pPr>
                      <a:r>
                        <a:rPr lang="en-US" sz="1200" dirty="0" smtClean="0"/>
                        <a:t>A method of distributing stock quotes over a network to a remote subscriber computer, the method comprising:</a:t>
                      </a:r>
                    </a:p>
                    <a:p>
                      <a:pPr marL="0" indent="0">
                        <a:buNone/>
                      </a:pPr>
                      <a:r>
                        <a:rPr lang="en-US" sz="1200" dirty="0" smtClean="0">
                          <a:solidFill>
                            <a:schemeClr val="bg1">
                              <a:lumMod val="65000"/>
                            </a:schemeClr>
                          </a:solidFill>
                        </a:rPr>
                        <a:t>receiving stock quotes at </a:t>
                      </a:r>
                      <a:r>
                        <a:rPr lang="en-US" sz="1200" b="1" dirty="0" smtClean="0">
                          <a:solidFill>
                            <a:schemeClr val="tx1"/>
                          </a:solidFill>
                        </a:rPr>
                        <a:t>a transmission server sent from a data source </a:t>
                      </a:r>
                      <a:r>
                        <a:rPr lang="en-US" sz="1200" b="1" i="1" dirty="0" smtClean="0">
                          <a:solidFill>
                            <a:schemeClr val="tx1"/>
                          </a:solidFill>
                        </a:rPr>
                        <a:t>over the Internet, </a:t>
                      </a:r>
                      <a:r>
                        <a:rPr lang="en-US" sz="1200" b="1" dirty="0" smtClean="0">
                          <a:solidFill>
                            <a:schemeClr val="tx1"/>
                          </a:solidFill>
                        </a:rPr>
                        <a:t>the transmission server comprising a microprocessor and a memory that stores the remote subscriber’s preferences for information format, destination address, specified stock price values, and transmission schedule, wherein the microprocessor </a:t>
                      </a:r>
                    </a:p>
                    <a:p>
                      <a:pPr marL="0" indent="0">
                        <a:buNone/>
                      </a:pPr>
                      <a:r>
                        <a:rPr lang="en-US" sz="1200" dirty="0" smtClean="0"/>
                        <a:t>	</a:t>
                      </a:r>
                      <a:r>
                        <a:rPr lang="en-US" sz="1200" dirty="0" smtClean="0">
                          <a:solidFill>
                            <a:schemeClr val="bg1">
                              <a:lumMod val="65000"/>
                            </a:schemeClr>
                          </a:solidFill>
                        </a:rPr>
                        <a:t>filters the received stock quotes by comparing the received stock quotes to the specified stock price values; </a:t>
                      </a:r>
                    </a:p>
                    <a:p>
                      <a:pPr marL="0" indent="0">
                        <a:buNone/>
                      </a:pPr>
                      <a:r>
                        <a:rPr lang="en-US" sz="1200" dirty="0" smtClean="0">
                          <a:solidFill>
                            <a:schemeClr val="bg1">
                              <a:lumMod val="65000"/>
                            </a:schemeClr>
                          </a:solidFill>
                        </a:rPr>
                        <a:t>	generates a stock quote alert from the filtered stock quotes that contains a stock name, stock price and a universal resource locator (URL), which specifies the location of the data source; </a:t>
                      </a:r>
                    </a:p>
                    <a:p>
                      <a:pPr marL="0" indent="0">
                        <a:buNone/>
                      </a:pPr>
                      <a:r>
                        <a:rPr lang="en-US" sz="1200" dirty="0" smtClean="0">
                          <a:solidFill>
                            <a:schemeClr val="bg1">
                              <a:lumMod val="65000"/>
                            </a:schemeClr>
                          </a:solidFill>
                        </a:rPr>
                        <a:t>	formats the stock quote alert into data blocks according to said information format; and </a:t>
                      </a:r>
                    </a:p>
                    <a:p>
                      <a:pPr marL="0" indent="0">
                        <a:buNone/>
                      </a:pPr>
                      <a:r>
                        <a:rPr lang="en-US" sz="1200" dirty="0" smtClean="0"/>
                        <a:t>	</a:t>
                      </a:r>
                      <a:r>
                        <a:rPr lang="en-US" sz="1200" b="0" dirty="0" smtClean="0">
                          <a:solidFill>
                            <a:schemeClr val="bg1">
                              <a:lumMod val="65000"/>
                            </a:schemeClr>
                          </a:solidFill>
                        </a:rPr>
                        <a:t>transmits the formatted stock quote alert </a:t>
                      </a:r>
                      <a:r>
                        <a:rPr lang="en-US" sz="1200" b="1" i="1" dirty="0" smtClean="0">
                          <a:solidFill>
                            <a:schemeClr val="tx1"/>
                          </a:solidFill>
                        </a:rPr>
                        <a:t>to a computer of the remote subscriber </a:t>
                      </a:r>
                      <a:r>
                        <a:rPr lang="en-US" sz="1200" dirty="0" smtClean="0">
                          <a:solidFill>
                            <a:schemeClr val="bg1">
                              <a:lumMod val="65000"/>
                            </a:schemeClr>
                          </a:solidFill>
                        </a:rPr>
                        <a:t>based upon the destination address and transmission schedule</a:t>
                      </a:r>
                      <a:r>
                        <a:rPr lang="en-US" sz="1200" dirty="0" smtClean="0"/>
                        <a:t>. </a:t>
                      </a:r>
                    </a:p>
                  </a:txBody>
                  <a:tcPr/>
                </a:tc>
              </a:tr>
            </a:tbl>
          </a:graphicData>
        </a:graphic>
      </p:graphicFrame>
      <p:sp>
        <p:nvSpPr>
          <p:cNvPr id="9" name="TextBox 8"/>
          <p:cNvSpPr txBox="1"/>
          <p:nvPr/>
        </p:nvSpPr>
        <p:spPr>
          <a:xfrm>
            <a:off x="439987" y="1316504"/>
            <a:ext cx="2608014" cy="4278094"/>
          </a:xfrm>
          <a:prstGeom prst="rect">
            <a:avLst/>
          </a:prstGeom>
          <a:solidFill>
            <a:schemeClr val="bg1"/>
          </a:solidFill>
          <a:ln w="15875">
            <a:solidFill>
              <a:schemeClr val="tx1"/>
            </a:solidFill>
          </a:ln>
        </p:spPr>
        <p:txBody>
          <a:bodyPr wrap="square" rtlCol="0">
            <a:spAutoFit/>
          </a:bodyPr>
          <a:lstStyle/>
          <a:p>
            <a:r>
              <a:rPr lang="en-US" sz="1600" b="1" i="1" dirty="0" smtClean="0"/>
              <a:t>IV (A) (2) Yes.  </a:t>
            </a:r>
            <a:r>
              <a:rPr lang="en-US" sz="1600" dirty="0" smtClean="0"/>
              <a:t>The </a:t>
            </a:r>
            <a:r>
              <a:rPr lang="en-US" sz="1600" dirty="0"/>
              <a:t>claim elements in addition to the abstract idea are:  a </a:t>
            </a:r>
            <a:r>
              <a:rPr lang="en-US" sz="1600" b="1" dirty="0"/>
              <a:t>transmission server with a memory that stores subscriber preferences</a:t>
            </a:r>
            <a:r>
              <a:rPr lang="en-US" sz="1600" b="1" dirty="0" smtClean="0"/>
              <a:t>,</a:t>
            </a:r>
            <a:r>
              <a:rPr lang="en-US" sz="1600" dirty="0"/>
              <a:t> a</a:t>
            </a:r>
            <a:r>
              <a:rPr lang="en-US" sz="1600" b="1" dirty="0"/>
              <a:t> microprocessor that performs the </a:t>
            </a:r>
            <a:r>
              <a:rPr lang="en-US" sz="1600" b="1" dirty="0" smtClean="0"/>
              <a:t>steps </a:t>
            </a:r>
            <a:r>
              <a:rPr lang="en-US" sz="1600" b="1" dirty="0"/>
              <a:t>of </a:t>
            </a:r>
            <a:r>
              <a:rPr lang="en-US" sz="1600" b="1" dirty="0" smtClean="0"/>
              <a:t>comparing, formatting, and transmitting information to a computer of the remote subscriber, </a:t>
            </a:r>
            <a:r>
              <a:rPr lang="en-US" sz="1600" dirty="0" smtClean="0"/>
              <a:t>and </a:t>
            </a:r>
            <a:r>
              <a:rPr lang="en-US" sz="1600" b="1" dirty="0" smtClean="0"/>
              <a:t>the step of receiving and transmitting the information </a:t>
            </a:r>
            <a:r>
              <a:rPr lang="en-US" sz="1600" b="1" i="1" dirty="0" smtClean="0"/>
              <a:t>over the Internet</a:t>
            </a:r>
            <a:r>
              <a:rPr lang="en-US" sz="1600" b="1" dirty="0" smtClean="0"/>
              <a:t>.</a:t>
            </a:r>
            <a:endParaRPr lang="en-US" sz="1600" b="1" dirty="0"/>
          </a:p>
        </p:txBody>
      </p:sp>
      <p:cxnSp>
        <p:nvCxnSpPr>
          <p:cNvPr id="10" name="Straight Arrow Connector 9"/>
          <p:cNvCxnSpPr/>
          <p:nvPr/>
        </p:nvCxnSpPr>
        <p:spPr>
          <a:xfrm flipV="1">
            <a:off x="3048001" y="2552700"/>
            <a:ext cx="1037358" cy="7905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048001" y="3343275"/>
            <a:ext cx="1037358" cy="15716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424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1" y="1025020"/>
            <a:ext cx="8229600" cy="3347989"/>
          </a:xfrm>
        </p:spPr>
        <p:txBody>
          <a:bodyPr>
            <a:normAutofit lnSpcReduction="10000"/>
          </a:bodyPr>
          <a:lstStyle/>
          <a:p>
            <a:pPr marL="0" indent="0">
              <a:buNone/>
            </a:pPr>
            <a:r>
              <a:rPr lang="en-US" b="1" i="1" dirty="0"/>
              <a:t>IV: Does the claim as a whole amount to significantly more than the abstract idea (Step 2B)?</a:t>
            </a:r>
          </a:p>
          <a:p>
            <a:pPr marL="0" indent="0">
              <a:buNone/>
            </a:pPr>
            <a:endParaRPr lang="en-US" b="1" i="1" dirty="0" smtClean="0"/>
          </a:p>
          <a:p>
            <a:pPr marL="400050" lvl="1" indent="0">
              <a:buNone/>
            </a:pPr>
            <a:r>
              <a:rPr lang="en-US" b="1" i="1" dirty="0" smtClean="0"/>
              <a:t>B: Evaluate the significance of the additional elements. Consider all the additional elements individually and in combination.</a:t>
            </a:r>
            <a:endParaRPr lang="en-US" b="1" i="1" dirty="0"/>
          </a:p>
        </p:txBody>
      </p:sp>
      <p:sp>
        <p:nvSpPr>
          <p:cNvPr id="2" name="Slide Number Placeholder 1"/>
          <p:cNvSpPr>
            <a:spLocks noGrp="1"/>
          </p:cNvSpPr>
          <p:nvPr>
            <p:ph type="sldNum" sz="quarter" idx="12"/>
          </p:nvPr>
        </p:nvSpPr>
        <p:spPr/>
        <p:txBody>
          <a:bodyPr/>
          <a:lstStyle/>
          <a:p>
            <a:fld id="{92DA454B-C859-4892-B9FA-68B588C9F547}" type="slidenum">
              <a:rPr lang="en-US" smtClean="0"/>
              <a:t>16</a:t>
            </a:fld>
            <a:endParaRPr lang="en-US" dirty="0"/>
          </a:p>
        </p:txBody>
      </p:sp>
    </p:spTree>
    <p:extLst>
      <p:ext uri="{BB962C8B-B14F-4D97-AF65-F5344CB8AC3E}">
        <p14:creationId xmlns:p14="http://schemas.microsoft.com/office/powerpoint/2010/main" val="304666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253331"/>
            <a:ext cx="8229600" cy="884058"/>
          </a:xfrm>
        </p:spPr>
        <p:txBody>
          <a:bodyPr>
            <a:noAutofit/>
          </a:bodyPr>
          <a:lstStyle/>
          <a:p>
            <a:pPr algn="ctr"/>
            <a:r>
              <a:rPr lang="en-US" sz="2200" dirty="0" smtClean="0"/>
              <a:t>IV (B): Do the additional elements, considered individually or in combination, provide an “inventive concept”?</a:t>
            </a: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978819084"/>
              </p:ext>
            </p:extLst>
          </p:nvPr>
        </p:nvGraphicFramePr>
        <p:xfrm>
          <a:off x="4599709" y="1330036"/>
          <a:ext cx="4405746" cy="4129893"/>
        </p:xfrm>
        <a:graphic>
          <a:graphicData uri="http://schemas.openxmlformats.org/drawingml/2006/table">
            <a:tbl>
              <a:tblPr firstRow="1" bandRow="1">
                <a:tableStyleId>{F5AB1C69-6EDB-4FF4-983F-18BD219EF322}</a:tableStyleId>
              </a:tblPr>
              <a:tblGrid>
                <a:gridCol w="4405746"/>
              </a:tblGrid>
              <a:tr h="520636">
                <a:tc>
                  <a:txBody>
                    <a:bodyPr/>
                    <a:lstStyle/>
                    <a:p>
                      <a:pPr algn="ctr"/>
                      <a:r>
                        <a:rPr lang="en-US" dirty="0" smtClean="0"/>
                        <a:t>Claim 1  (Original)</a:t>
                      </a:r>
                      <a:endParaRPr lang="en-US" dirty="0"/>
                    </a:p>
                  </a:txBody>
                  <a:tcPr/>
                </a:tc>
              </a:tr>
              <a:tr h="3609257">
                <a:tc>
                  <a:txBody>
                    <a:bodyPr/>
                    <a:lstStyle/>
                    <a:p>
                      <a:pPr marL="0" indent="0">
                        <a:buNone/>
                      </a:pPr>
                      <a:r>
                        <a:rPr lang="en-US" sz="1200" dirty="0" smtClean="0">
                          <a:solidFill>
                            <a:schemeClr val="bg1">
                              <a:lumMod val="65000"/>
                            </a:schemeClr>
                          </a:solidFill>
                        </a:rPr>
                        <a:t>A method of distributing stock quotes over a network to a remote subscriber computer, the method comprising:</a:t>
                      </a:r>
                    </a:p>
                    <a:p>
                      <a:pPr marL="0" indent="0">
                        <a:buNone/>
                      </a:pPr>
                      <a:r>
                        <a:rPr lang="en-US" sz="1200" b="0" dirty="0" smtClean="0">
                          <a:solidFill>
                            <a:schemeClr val="bg1">
                              <a:lumMod val="65000"/>
                            </a:schemeClr>
                          </a:solidFill>
                        </a:rPr>
                        <a:t>receiving stock quotes at </a:t>
                      </a:r>
                      <a:r>
                        <a:rPr lang="en-US" sz="1200" b="1" dirty="0" smtClean="0">
                          <a:solidFill>
                            <a:schemeClr val="tx1"/>
                          </a:solidFill>
                        </a:rPr>
                        <a:t>a transmission server sent from a data source </a:t>
                      </a:r>
                      <a:r>
                        <a:rPr lang="en-US" sz="1200" b="1" i="1" dirty="0" smtClean="0">
                          <a:solidFill>
                            <a:schemeClr val="tx1"/>
                          </a:solidFill>
                        </a:rPr>
                        <a:t>over the Internet, </a:t>
                      </a:r>
                      <a:r>
                        <a:rPr lang="en-US" sz="1200" b="1" dirty="0" smtClean="0">
                          <a:solidFill>
                            <a:schemeClr val="tx1"/>
                          </a:solidFill>
                        </a:rPr>
                        <a:t>the transmission server comprising a microprocessor and a memory that stores the remote subscriber’s preferences for information format, destination address, specified stock price values, and transmission schedule, wherein the microprocessor </a:t>
                      </a:r>
                    </a:p>
                    <a:p>
                      <a:pPr marL="0" indent="0">
                        <a:buNone/>
                      </a:pPr>
                      <a:r>
                        <a:rPr lang="en-US" sz="1200" dirty="0" smtClean="0"/>
                        <a:t>	</a:t>
                      </a:r>
                      <a:r>
                        <a:rPr lang="en-US" sz="1200" dirty="0" smtClean="0">
                          <a:solidFill>
                            <a:schemeClr val="bg1">
                              <a:lumMod val="65000"/>
                            </a:schemeClr>
                          </a:solidFill>
                        </a:rPr>
                        <a:t>filters the received stock quotes by comparing the received stock quotes to the specified stock price values; </a:t>
                      </a:r>
                    </a:p>
                    <a:p>
                      <a:pPr marL="0" indent="0">
                        <a:buNone/>
                      </a:pPr>
                      <a:r>
                        <a:rPr lang="en-US" sz="1200" dirty="0" smtClean="0">
                          <a:solidFill>
                            <a:schemeClr val="bg1">
                              <a:lumMod val="65000"/>
                            </a:schemeClr>
                          </a:solidFill>
                        </a:rPr>
                        <a:t>	generates a stock quote alert from the filtered stock quotes that contains a stock name, stock price and a universal resource locator (URL), which specifies the location of the data source; </a:t>
                      </a:r>
                    </a:p>
                    <a:p>
                      <a:pPr marL="0" indent="0">
                        <a:buNone/>
                      </a:pPr>
                      <a:r>
                        <a:rPr lang="en-US" sz="1200" dirty="0" smtClean="0">
                          <a:solidFill>
                            <a:schemeClr val="bg1">
                              <a:lumMod val="65000"/>
                            </a:schemeClr>
                          </a:solidFill>
                        </a:rPr>
                        <a:t>	formats the stock quote alert into data blocks according to said information format; and </a:t>
                      </a:r>
                    </a:p>
                    <a:p>
                      <a:pPr marL="0" indent="0">
                        <a:buNone/>
                      </a:pPr>
                      <a:r>
                        <a:rPr lang="en-US" sz="1200" dirty="0" smtClean="0"/>
                        <a:t>	</a:t>
                      </a:r>
                      <a:r>
                        <a:rPr lang="en-US" sz="1200" b="0" dirty="0" smtClean="0">
                          <a:solidFill>
                            <a:schemeClr val="bg1">
                              <a:lumMod val="65000"/>
                            </a:schemeClr>
                          </a:solidFill>
                        </a:rPr>
                        <a:t>transmits the formatted stock quote alert </a:t>
                      </a:r>
                      <a:r>
                        <a:rPr lang="en-US" sz="1200" b="1" i="1" dirty="0" smtClean="0">
                          <a:solidFill>
                            <a:schemeClr val="tx1"/>
                          </a:solidFill>
                        </a:rPr>
                        <a:t>to a computer of the remote subscriber </a:t>
                      </a:r>
                      <a:r>
                        <a:rPr lang="en-US" sz="1200" b="0" dirty="0" smtClean="0">
                          <a:solidFill>
                            <a:schemeClr val="bg1">
                              <a:lumMod val="65000"/>
                            </a:schemeClr>
                          </a:solidFill>
                        </a:rPr>
                        <a:t>based upon the destination address and transmission schedule. </a:t>
                      </a:r>
                    </a:p>
                  </a:txBody>
                  <a:tcPr/>
                </a:tc>
              </a:tr>
            </a:tbl>
          </a:graphicData>
        </a:graphic>
      </p:graphicFrame>
      <p:sp>
        <p:nvSpPr>
          <p:cNvPr id="5" name="Text Placeholder 3"/>
          <p:cNvSpPr txBox="1">
            <a:spLocks/>
          </p:cNvSpPr>
          <p:nvPr/>
        </p:nvSpPr>
        <p:spPr>
          <a:xfrm>
            <a:off x="457201" y="1550457"/>
            <a:ext cx="3008313" cy="355467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i="1" dirty="0" smtClean="0"/>
          </a:p>
          <a:p>
            <a:endParaRPr lang="en-US" b="1" i="1" dirty="0" smtClean="0"/>
          </a:p>
          <a:p>
            <a:endParaRPr lang="en-US" b="1" i="1" dirty="0" smtClean="0"/>
          </a:p>
          <a:p>
            <a:pPr marL="0" indent="0">
              <a:buNone/>
            </a:pPr>
            <a:endParaRPr lang="en-US" b="1" i="1" dirty="0" smtClean="0"/>
          </a:p>
        </p:txBody>
      </p:sp>
      <p:sp>
        <p:nvSpPr>
          <p:cNvPr id="6" name="Rectangle 5"/>
          <p:cNvSpPr/>
          <p:nvPr/>
        </p:nvSpPr>
        <p:spPr>
          <a:xfrm>
            <a:off x="426370" y="1061140"/>
            <a:ext cx="4015737" cy="3970318"/>
          </a:xfrm>
          <a:prstGeom prst="rect">
            <a:avLst/>
          </a:prstGeom>
          <a:ln>
            <a:solidFill>
              <a:schemeClr val="tx1"/>
            </a:solidFill>
          </a:ln>
        </p:spPr>
        <p:txBody>
          <a:bodyPr wrap="square">
            <a:spAutoFit/>
          </a:bodyPr>
          <a:lstStyle/>
          <a:p>
            <a:r>
              <a:rPr lang="en-US" sz="1400" b="1" dirty="0" smtClean="0"/>
              <a:t>IV (B) (2) No. </a:t>
            </a:r>
            <a:r>
              <a:rPr lang="en-US" sz="1400" dirty="0"/>
              <a:t>The transmission server is recited at a high level of generality, and comprises only a </a:t>
            </a:r>
            <a:r>
              <a:rPr lang="en-US" sz="1400" dirty="0" smtClean="0"/>
              <a:t>microprocessor and memory to </a:t>
            </a:r>
            <a:r>
              <a:rPr lang="en-US" sz="1400" dirty="0"/>
              <a:t>simply perform the generic computer functions of receiving, </a:t>
            </a:r>
            <a:r>
              <a:rPr lang="en-US" sz="1400" dirty="0" smtClean="0"/>
              <a:t>manipulating </a:t>
            </a:r>
            <a:r>
              <a:rPr lang="en-US" sz="1400" dirty="0"/>
              <a:t>and transmitting </a:t>
            </a:r>
            <a:r>
              <a:rPr lang="en-US" sz="1400" dirty="0" smtClean="0"/>
              <a:t>information to a computer of the remote subscriber.  </a:t>
            </a:r>
            <a:r>
              <a:rPr lang="en-US" sz="1400" dirty="0"/>
              <a:t>Generic computers performing generic computer functions, alone, do not amount to significantly more than the abstract idea. </a:t>
            </a:r>
          </a:p>
          <a:p>
            <a:endParaRPr lang="en-US" sz="1400" dirty="0">
              <a:solidFill>
                <a:srgbClr val="7030A0"/>
              </a:solidFill>
            </a:endParaRPr>
          </a:p>
          <a:p>
            <a:r>
              <a:rPr lang="en-US" sz="1400" i="1" dirty="0" smtClean="0"/>
              <a:t>The </a:t>
            </a:r>
            <a:r>
              <a:rPr lang="en-US" sz="1400" i="1" dirty="0"/>
              <a:t>Internet </a:t>
            </a:r>
            <a:r>
              <a:rPr lang="en-US" sz="1400" i="1" dirty="0" smtClean="0"/>
              <a:t>limitation is simply </a:t>
            </a:r>
            <a:r>
              <a:rPr lang="en-US" sz="1400" i="1" dirty="0"/>
              <a:t>a field of use </a:t>
            </a:r>
            <a:r>
              <a:rPr lang="en-US" sz="1400" i="1" dirty="0" smtClean="0"/>
              <a:t>and does </a:t>
            </a:r>
            <a:r>
              <a:rPr lang="en-US" sz="1400" i="1" dirty="0"/>
              <a:t>not add </a:t>
            </a:r>
            <a:r>
              <a:rPr lang="en-US" sz="1400" i="1" dirty="0" smtClean="0"/>
              <a:t>a meaningful limit on the abstract idea. </a:t>
            </a:r>
          </a:p>
          <a:p>
            <a:endParaRPr lang="en-US" sz="1400" dirty="0">
              <a:solidFill>
                <a:srgbClr val="00B050"/>
              </a:solidFill>
            </a:endParaRPr>
          </a:p>
          <a:p>
            <a:r>
              <a:rPr lang="en-US" sz="1400" dirty="0"/>
              <a:t>Viewing the </a:t>
            </a:r>
            <a:r>
              <a:rPr lang="en-US" sz="1400" dirty="0" smtClean="0"/>
              <a:t>elements as a </a:t>
            </a:r>
            <a:r>
              <a:rPr lang="en-US" sz="1400" dirty="0"/>
              <a:t>combination does not add anything further than </a:t>
            </a:r>
            <a:r>
              <a:rPr lang="en-US" sz="1400" dirty="0" smtClean="0"/>
              <a:t>the individual elements.</a:t>
            </a:r>
            <a:endParaRPr lang="en-US" sz="1400" dirty="0"/>
          </a:p>
        </p:txBody>
      </p:sp>
      <p:sp>
        <p:nvSpPr>
          <p:cNvPr id="3" name="Slide Number Placeholder 2"/>
          <p:cNvSpPr>
            <a:spLocks noGrp="1"/>
          </p:cNvSpPr>
          <p:nvPr>
            <p:ph type="sldNum" sz="quarter" idx="12"/>
          </p:nvPr>
        </p:nvSpPr>
        <p:spPr/>
        <p:txBody>
          <a:bodyPr/>
          <a:lstStyle/>
          <a:p>
            <a:fld id="{92DA454B-C859-4892-B9FA-68B588C9F547}" type="slidenum">
              <a:rPr lang="en-US" smtClean="0"/>
              <a:t>17</a:t>
            </a:fld>
            <a:endParaRPr lang="en-US" dirty="0"/>
          </a:p>
        </p:txBody>
      </p:sp>
      <p:sp>
        <p:nvSpPr>
          <p:cNvPr id="7" name="Rectangle 6"/>
          <p:cNvSpPr/>
          <p:nvPr/>
        </p:nvSpPr>
        <p:spPr>
          <a:xfrm>
            <a:off x="426370" y="5040459"/>
            <a:ext cx="4015737" cy="646331"/>
          </a:xfrm>
          <a:prstGeom prst="rect">
            <a:avLst/>
          </a:prstGeom>
          <a:ln>
            <a:solidFill>
              <a:schemeClr val="tx1"/>
            </a:solidFill>
          </a:ln>
        </p:spPr>
        <p:txBody>
          <a:bodyPr wrap="square">
            <a:spAutoFit/>
          </a:bodyPr>
          <a:lstStyle/>
          <a:p>
            <a:r>
              <a:rPr lang="en-US" b="1" i="1" dirty="0"/>
              <a:t>Step </a:t>
            </a:r>
            <a:r>
              <a:rPr lang="en-US" b="1" i="1" dirty="0" smtClean="0"/>
              <a:t>2B: No.  </a:t>
            </a:r>
          </a:p>
          <a:p>
            <a:r>
              <a:rPr lang="en-US" b="1" i="1" dirty="0" smtClean="0"/>
              <a:t>The claim is not patent eligible.</a:t>
            </a:r>
            <a:endParaRPr lang="en-US" b="1" i="1" dirty="0"/>
          </a:p>
        </p:txBody>
      </p:sp>
    </p:spTree>
    <p:extLst>
      <p:ext uri="{BB962C8B-B14F-4D97-AF65-F5344CB8AC3E}">
        <p14:creationId xmlns:p14="http://schemas.microsoft.com/office/powerpoint/2010/main" val="1251582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1" y="1025020"/>
            <a:ext cx="8229600" cy="3347989"/>
          </a:xfrm>
        </p:spPr>
        <p:txBody>
          <a:bodyPr/>
          <a:lstStyle/>
          <a:p>
            <a:pPr marL="0" indent="0">
              <a:buNone/>
            </a:pPr>
            <a:endParaRPr lang="en-US" b="1" i="1" dirty="0" smtClean="0"/>
          </a:p>
          <a:p>
            <a:pPr marL="0" indent="0">
              <a:buNone/>
            </a:pPr>
            <a:endParaRPr lang="en-US" b="1" i="1" dirty="0" smtClean="0"/>
          </a:p>
          <a:p>
            <a:pPr marL="0" indent="0">
              <a:buNone/>
            </a:pPr>
            <a:r>
              <a:rPr lang="en-US" b="1" i="1" dirty="0" smtClean="0"/>
              <a:t>What should be included in the rejection to make a prima facie case of ineligible subject matter?</a:t>
            </a:r>
            <a:endParaRPr lang="en-US" b="1" i="1" dirty="0"/>
          </a:p>
        </p:txBody>
      </p:sp>
      <p:sp>
        <p:nvSpPr>
          <p:cNvPr id="2" name="Slide Number Placeholder 1"/>
          <p:cNvSpPr>
            <a:spLocks noGrp="1"/>
          </p:cNvSpPr>
          <p:nvPr>
            <p:ph type="sldNum" sz="quarter" idx="12"/>
          </p:nvPr>
        </p:nvSpPr>
        <p:spPr/>
        <p:txBody>
          <a:bodyPr/>
          <a:lstStyle/>
          <a:p>
            <a:fld id="{92DA454B-C859-4892-B9FA-68B588C9F547}" type="slidenum">
              <a:rPr lang="en-US" smtClean="0"/>
              <a:t>18</a:t>
            </a:fld>
            <a:endParaRPr lang="en-US" dirty="0"/>
          </a:p>
        </p:txBody>
      </p:sp>
    </p:spTree>
    <p:extLst>
      <p:ext uri="{BB962C8B-B14F-4D97-AF65-F5344CB8AC3E}">
        <p14:creationId xmlns:p14="http://schemas.microsoft.com/office/powerpoint/2010/main" val="3462410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i="1" dirty="0" smtClean="0"/>
              <a:t>Making a Prima Facie Case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70007112"/>
              </p:ext>
            </p:extLst>
          </p:nvPr>
        </p:nvGraphicFramePr>
        <p:xfrm>
          <a:off x="1021080" y="1541424"/>
          <a:ext cx="7370673" cy="3596566"/>
        </p:xfrm>
        <a:graphic>
          <a:graphicData uri="http://schemas.openxmlformats.org/drawingml/2006/table">
            <a:tbl>
              <a:tblPr firstRow="1" bandRow="1">
                <a:tableStyleId>{F5AB1C69-6EDB-4FF4-983F-18BD219EF322}</a:tableStyleId>
              </a:tblPr>
              <a:tblGrid>
                <a:gridCol w="7370673"/>
              </a:tblGrid>
              <a:tr h="322224">
                <a:tc>
                  <a:txBody>
                    <a:bodyPr/>
                    <a:lstStyle/>
                    <a:p>
                      <a:pPr algn="ctr"/>
                      <a:r>
                        <a:rPr lang="en-US" dirty="0" smtClean="0"/>
                        <a:t> </a:t>
                      </a:r>
                      <a:endParaRPr lang="en-US" dirty="0"/>
                    </a:p>
                  </a:txBody>
                  <a:tcPr/>
                </a:tc>
              </a:tr>
              <a:tr h="3230806">
                <a:tc>
                  <a:txBody>
                    <a:bodyPr/>
                    <a:lstStyle/>
                    <a:p>
                      <a:pPr marL="342900" indent="-342900">
                        <a:spcAft>
                          <a:spcPts val="600"/>
                        </a:spcAft>
                        <a:buFont typeface="Arial" panose="020B0604020202020204" pitchFamily="34" charset="0"/>
                        <a:buChar char="•"/>
                      </a:pPr>
                      <a:r>
                        <a:rPr lang="en-US" sz="2000" dirty="0" smtClean="0"/>
                        <a:t>A rejection of claim 1 should identify the exception by pointing to the receiving, filtering, generating and formatting steps and explain that the comparing and formatting of information is a mental process that is similar to the concepts that courts have </a:t>
                      </a:r>
                      <a:r>
                        <a:rPr lang="en-US" sz="2000" strike="noStrike" baseline="0" dirty="0" smtClean="0"/>
                        <a:t>previously found </a:t>
                      </a:r>
                      <a:r>
                        <a:rPr lang="en-US" sz="2000" dirty="0" smtClean="0"/>
                        <a:t>abstract. </a:t>
                      </a:r>
                    </a:p>
                    <a:p>
                      <a:pPr marL="342900" indent="-342900">
                        <a:buFont typeface="Arial" panose="020B0604020202020204" pitchFamily="34" charset="0"/>
                        <a:buChar char="•"/>
                      </a:pPr>
                      <a:r>
                        <a:rPr lang="en-US" sz="2000" dirty="0" smtClean="0">
                          <a:solidFill>
                            <a:schemeClr val="tx1"/>
                          </a:solidFill>
                        </a:rPr>
                        <a:t>The rejection should also identify the additional elements and explain why those elements comprise only a generic computer performing generic computer functions that do not impose meaningful limits on the claimed method. </a:t>
                      </a:r>
                    </a:p>
                  </a:txBody>
                  <a:tcPr/>
                </a:tc>
              </a:tr>
            </a:tbl>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19</a:t>
            </a:fld>
            <a:endParaRPr lang="en-US" dirty="0"/>
          </a:p>
        </p:txBody>
      </p:sp>
    </p:spTree>
    <p:extLst>
      <p:ext uri="{BB962C8B-B14F-4D97-AF65-F5344CB8AC3E}">
        <p14:creationId xmlns:p14="http://schemas.microsoft.com/office/powerpoint/2010/main" val="3483715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Overview</a:t>
            </a:r>
            <a:endParaRPr lang="en-US" sz="3200" dirty="0"/>
          </a:p>
        </p:txBody>
      </p:sp>
      <p:sp>
        <p:nvSpPr>
          <p:cNvPr id="3" name="Content Placeholder 2"/>
          <p:cNvSpPr>
            <a:spLocks noGrp="1"/>
          </p:cNvSpPr>
          <p:nvPr>
            <p:ph idx="1"/>
          </p:nvPr>
        </p:nvSpPr>
        <p:spPr/>
        <p:txBody>
          <a:bodyPr>
            <a:normAutofit fontScale="92500"/>
          </a:bodyPr>
          <a:lstStyle/>
          <a:p>
            <a:r>
              <a:rPr lang="en-US" sz="2400" dirty="0" smtClean="0"/>
              <a:t>This workshop training will demonstrate the application of several key aspects of the July 2015 Update including:</a:t>
            </a:r>
          </a:p>
          <a:p>
            <a:pPr lvl="1"/>
            <a:r>
              <a:rPr lang="en-US" sz="2000" dirty="0" smtClean="0"/>
              <a:t>Identifying abstract ideas </a:t>
            </a:r>
          </a:p>
          <a:p>
            <a:pPr lvl="1"/>
            <a:r>
              <a:rPr lang="en-US" sz="2000" dirty="0" smtClean="0"/>
              <a:t>Evaluating additional elements, particularly in combination</a:t>
            </a:r>
          </a:p>
          <a:p>
            <a:pPr lvl="1"/>
            <a:r>
              <a:rPr lang="en-US" sz="2000" dirty="0" smtClean="0"/>
              <a:t>How to write a rejection that satisfies your burden to make a </a:t>
            </a:r>
            <a:r>
              <a:rPr lang="en-US" sz="2000" i="1" dirty="0" smtClean="0"/>
              <a:t>prima facie </a:t>
            </a:r>
            <a:r>
              <a:rPr lang="en-US" sz="2000" dirty="0" smtClean="0"/>
              <a:t>case</a:t>
            </a:r>
          </a:p>
          <a:p>
            <a:endParaRPr lang="en-US" sz="2400" dirty="0"/>
          </a:p>
          <a:p>
            <a:r>
              <a:rPr lang="en-US" sz="2400" dirty="0" smtClean="0"/>
              <a:t>The slides are designed to walk you through the analysis of several claims using the Subject Matter Eligibility Worksheets</a:t>
            </a:r>
            <a:endParaRPr lang="en-US" sz="2400" dirty="0"/>
          </a:p>
        </p:txBody>
      </p:sp>
      <p:sp>
        <p:nvSpPr>
          <p:cNvPr id="6" name="Slide Number Placeholder 5"/>
          <p:cNvSpPr>
            <a:spLocks noGrp="1"/>
          </p:cNvSpPr>
          <p:nvPr>
            <p:ph type="sldNum" sz="quarter" idx="12"/>
          </p:nvPr>
        </p:nvSpPr>
        <p:spPr/>
        <p:txBody>
          <a:bodyPr/>
          <a:lstStyle/>
          <a:p>
            <a:fld id="{92DA454B-C859-4892-B9FA-68B588C9F547}" type="slidenum">
              <a:rPr lang="en-US" smtClean="0"/>
              <a:t>2</a:t>
            </a:fld>
            <a:endParaRPr lang="en-US" dirty="0"/>
          </a:p>
        </p:txBody>
      </p:sp>
    </p:spTree>
    <p:extLst>
      <p:ext uri="{BB962C8B-B14F-4D97-AF65-F5344CB8AC3E}">
        <p14:creationId xmlns:p14="http://schemas.microsoft.com/office/powerpoint/2010/main" val="2353350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259" y="1045585"/>
            <a:ext cx="7681122" cy="3347989"/>
          </a:xfrm>
        </p:spPr>
        <p:txBody>
          <a:bodyPr/>
          <a:lstStyle/>
          <a:p>
            <a:pPr marL="0" indent="0">
              <a:buNone/>
            </a:pPr>
            <a:endParaRPr lang="en-US" b="1" i="1" dirty="0" smtClean="0"/>
          </a:p>
          <a:p>
            <a:pPr marL="0" indent="0">
              <a:buNone/>
            </a:pPr>
            <a:endParaRPr lang="en-US" b="1" i="1" dirty="0" smtClean="0"/>
          </a:p>
          <a:p>
            <a:pPr marL="0" indent="0">
              <a:buNone/>
            </a:pPr>
            <a:r>
              <a:rPr lang="en-US" b="1" i="1" dirty="0"/>
              <a:t>Are there elements in the disclosure that </a:t>
            </a:r>
            <a:r>
              <a:rPr lang="en-US" b="1" i="1" u="sng" dirty="0"/>
              <a:t>could be added</a:t>
            </a:r>
            <a:r>
              <a:rPr lang="en-US" b="1" i="1" dirty="0"/>
              <a:t> to the claim that may </a:t>
            </a:r>
            <a:r>
              <a:rPr lang="en-US" b="1" i="1" dirty="0" smtClean="0"/>
              <a:t>provide an inventive concept and make </a:t>
            </a:r>
            <a:r>
              <a:rPr lang="en-US" b="1" i="1" dirty="0"/>
              <a:t>it </a:t>
            </a:r>
            <a:r>
              <a:rPr lang="en-US" b="1" i="1" u="sng" dirty="0"/>
              <a:t>eligible</a:t>
            </a:r>
            <a:r>
              <a:rPr lang="en-US" b="1" i="1" dirty="0"/>
              <a:t>?</a:t>
            </a:r>
          </a:p>
          <a:p>
            <a:pPr marL="0" indent="0">
              <a:buNone/>
            </a:pPr>
            <a:endParaRPr lang="en-US" b="1" i="1" dirty="0"/>
          </a:p>
        </p:txBody>
      </p:sp>
      <p:sp>
        <p:nvSpPr>
          <p:cNvPr id="2" name="Slide Number Placeholder 1"/>
          <p:cNvSpPr>
            <a:spLocks noGrp="1"/>
          </p:cNvSpPr>
          <p:nvPr>
            <p:ph type="sldNum" sz="quarter" idx="12"/>
          </p:nvPr>
        </p:nvSpPr>
        <p:spPr/>
        <p:txBody>
          <a:bodyPr/>
          <a:lstStyle/>
          <a:p>
            <a:fld id="{92DA454B-C859-4892-B9FA-68B588C9F547}" type="slidenum">
              <a:rPr lang="en-US" smtClean="0"/>
              <a:t>20</a:t>
            </a:fld>
            <a:endParaRPr lang="en-US" dirty="0"/>
          </a:p>
        </p:txBody>
      </p:sp>
    </p:spTree>
    <p:extLst>
      <p:ext uri="{BB962C8B-B14F-4D97-AF65-F5344CB8AC3E}">
        <p14:creationId xmlns:p14="http://schemas.microsoft.com/office/powerpoint/2010/main" val="2725604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July 2015 Update </a:t>
            </a:r>
            <a:br>
              <a:rPr lang="en-US" sz="3200" dirty="0" smtClean="0"/>
            </a:br>
            <a:r>
              <a:rPr lang="en-US" sz="3200" dirty="0" smtClean="0"/>
              <a:t>Example 21, Claim 2,</a:t>
            </a:r>
            <a:br>
              <a:rPr lang="en-US" sz="3200" dirty="0" smtClean="0"/>
            </a:br>
            <a:r>
              <a:rPr lang="en-US" sz="3200" dirty="0" smtClean="0"/>
              <a:t>shown here as amended Claim 1</a:t>
            </a:r>
            <a:endParaRPr lang="en-US" sz="3200" dirty="0"/>
          </a:p>
        </p:txBody>
      </p:sp>
      <p:sp>
        <p:nvSpPr>
          <p:cNvPr id="3" name="Content Placeholder 2"/>
          <p:cNvSpPr>
            <a:spLocks noGrp="1"/>
          </p:cNvSpPr>
          <p:nvPr>
            <p:ph idx="1"/>
          </p:nvPr>
        </p:nvSpPr>
        <p:spPr>
          <a:xfrm>
            <a:off x="457200" y="1847634"/>
            <a:ext cx="8229600" cy="3347989"/>
          </a:xfrm>
        </p:spPr>
        <p:txBody>
          <a:bodyPr>
            <a:normAutofit/>
          </a:bodyPr>
          <a:lstStyle/>
          <a:p>
            <a:endParaRPr lang="en-US" sz="2400" dirty="0" smtClean="0"/>
          </a:p>
          <a:p>
            <a:r>
              <a:rPr lang="en-US" sz="2400" dirty="0"/>
              <a:t>Assume that the applicant has amended claim 1 in response to the rejection under </a:t>
            </a:r>
            <a:r>
              <a:rPr lang="en-US" sz="2400" dirty="0" smtClean="0"/>
              <a:t>§ 101</a:t>
            </a:r>
            <a:r>
              <a:rPr lang="en-US" sz="2400" dirty="0"/>
              <a:t>.</a:t>
            </a:r>
          </a:p>
          <a:p>
            <a:pPr lvl="1"/>
            <a:r>
              <a:rPr lang="en-US" sz="2000" dirty="0"/>
              <a:t>Note that for purposes of simplicity published claim 2 is shown here in amended form as amended claim 1</a:t>
            </a:r>
            <a:r>
              <a:rPr lang="en-US" sz="2000" dirty="0" smtClean="0"/>
              <a:t>.</a:t>
            </a:r>
          </a:p>
          <a:p>
            <a:pPr marL="457200" lvl="1" indent="0">
              <a:buNone/>
            </a:pPr>
            <a:endParaRPr lang="en-US" sz="2000" dirty="0"/>
          </a:p>
          <a:p>
            <a:r>
              <a:rPr lang="en-US" sz="2400" dirty="0"/>
              <a:t>Go to page 4 of the Workshop Handout for Example 21, sections IV-V to evaluate amended claim 1</a:t>
            </a:r>
            <a:endParaRPr lang="en-US" sz="2400" dirty="0" smtClean="0"/>
          </a:p>
        </p:txBody>
      </p:sp>
      <p:sp>
        <p:nvSpPr>
          <p:cNvPr id="6" name="Slide Number Placeholder 5"/>
          <p:cNvSpPr>
            <a:spLocks noGrp="1"/>
          </p:cNvSpPr>
          <p:nvPr>
            <p:ph type="sldNum" sz="quarter" idx="12"/>
          </p:nvPr>
        </p:nvSpPr>
        <p:spPr/>
        <p:txBody>
          <a:bodyPr/>
          <a:lstStyle/>
          <a:p>
            <a:fld id="{92DA454B-C859-4892-B9FA-68B588C9F547}" type="slidenum">
              <a:rPr lang="en-US" smtClean="0"/>
              <a:t>21</a:t>
            </a:fld>
            <a:endParaRPr lang="en-US" dirty="0"/>
          </a:p>
        </p:txBody>
      </p:sp>
    </p:spTree>
    <p:extLst>
      <p:ext uri="{BB962C8B-B14F-4D97-AF65-F5344CB8AC3E}">
        <p14:creationId xmlns:p14="http://schemas.microsoft.com/office/powerpoint/2010/main" val="2164828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33338190"/>
              </p:ext>
            </p:extLst>
          </p:nvPr>
        </p:nvGraphicFramePr>
        <p:xfrm>
          <a:off x="137160" y="730764"/>
          <a:ext cx="8870899" cy="4297680"/>
        </p:xfrm>
        <a:graphic>
          <a:graphicData uri="http://schemas.openxmlformats.org/drawingml/2006/table">
            <a:tbl>
              <a:tblPr firstRow="1" bandRow="1">
                <a:tableStyleId>{F5AB1C69-6EDB-4FF4-983F-18BD219EF322}</a:tableStyleId>
              </a:tblPr>
              <a:tblGrid>
                <a:gridCol w="8870899"/>
              </a:tblGrid>
              <a:tr h="0">
                <a:tc>
                  <a:txBody>
                    <a:bodyPr/>
                    <a:lstStyle/>
                    <a:p>
                      <a:pPr algn="ctr"/>
                      <a:r>
                        <a:rPr lang="en-US" dirty="0" smtClean="0"/>
                        <a:t>Claim 1  (amended)</a:t>
                      </a:r>
                      <a:endParaRPr lang="en-US" dirty="0"/>
                    </a:p>
                  </a:txBody>
                  <a:tcPr/>
                </a:tc>
              </a:tr>
              <a:tr h="3298787">
                <a:tc>
                  <a:txBody>
                    <a:bodyPr/>
                    <a:lstStyle/>
                    <a:p>
                      <a:pPr marL="0" indent="0">
                        <a:buNone/>
                      </a:pPr>
                      <a:r>
                        <a:rPr lang="en-US" sz="1200" dirty="0" smtClean="0"/>
                        <a:t>A method of distributing stock quotes over a network to a remote subscriber computer, the method comprising:</a:t>
                      </a:r>
                    </a:p>
                    <a:p>
                      <a:pPr marL="0" indent="0">
                        <a:buNone/>
                      </a:pPr>
                      <a:endParaRPr lang="en-US" sz="1200" dirty="0" smtClean="0"/>
                    </a:p>
                    <a:p>
                      <a:pPr marL="0" indent="0">
                        <a:buNone/>
                      </a:pPr>
                      <a:r>
                        <a:rPr lang="en-US" sz="1200" u="sng" dirty="0" smtClean="0"/>
                        <a:t>providing a stock viewer application to a subscriber for installation on the remote subscriber computer; </a:t>
                      </a:r>
                    </a:p>
                    <a:p>
                      <a:pPr marL="0" indent="0">
                        <a:buNone/>
                      </a:pPr>
                      <a:endParaRPr lang="en-US" sz="1200" dirty="0" smtClean="0"/>
                    </a:p>
                    <a:p>
                      <a:pPr marL="0" indent="0">
                        <a:buNone/>
                      </a:pPr>
                      <a:r>
                        <a:rPr lang="en-US" sz="1200" dirty="0" smtClean="0"/>
                        <a:t>receiving stock quotes at a transmission server sent from a data source over the Internet, the transmission server comprising a microprocessor and a memory that stores the remote subscriber’s preferences for information format, destination address, specified stock price values, and transmission schedule, wherein the microprocessor </a:t>
                      </a:r>
                    </a:p>
                    <a:p>
                      <a:pPr marL="0" indent="0">
                        <a:buNone/>
                      </a:pPr>
                      <a:endParaRPr lang="en-US" sz="1200" dirty="0" smtClean="0"/>
                    </a:p>
                    <a:p>
                      <a:pPr marL="0" indent="0">
                        <a:buNone/>
                      </a:pPr>
                      <a:r>
                        <a:rPr lang="en-US" sz="1200" dirty="0" smtClean="0"/>
                        <a:t>	filters the received stock quotes by comparing the received stock quotes to the specified stock price values; </a:t>
                      </a:r>
                    </a:p>
                    <a:p>
                      <a:pPr marL="0" indent="0">
                        <a:buNone/>
                      </a:pPr>
                      <a:endParaRPr lang="en-US" sz="1200" dirty="0" smtClean="0"/>
                    </a:p>
                    <a:p>
                      <a:pPr marL="0" indent="0">
                        <a:buNone/>
                      </a:pPr>
                      <a:r>
                        <a:rPr lang="en-US" sz="1200" dirty="0" smtClean="0"/>
                        <a:t>	generates a stock quote alert from the filtered stock quotes that contains a stock name, stock price and a universal 	resource locator (URL), which specifies the location of the data source; </a:t>
                      </a:r>
                    </a:p>
                    <a:p>
                      <a:pPr marL="0" indent="0">
                        <a:buNone/>
                      </a:pPr>
                      <a:endParaRPr lang="en-US" sz="1200" dirty="0" smtClean="0"/>
                    </a:p>
                    <a:p>
                      <a:pPr marL="0" indent="0">
                        <a:buNone/>
                      </a:pPr>
                      <a:r>
                        <a:rPr lang="en-US" sz="1200" dirty="0" smtClean="0"/>
                        <a:t>	formats the stock quote alert into data blocks according to said information format; and </a:t>
                      </a:r>
                    </a:p>
                    <a:p>
                      <a:pPr marL="0" indent="0">
                        <a:buNone/>
                      </a:pPr>
                      <a:endParaRPr lang="en-US" sz="1200" dirty="0" smtClean="0"/>
                    </a:p>
                    <a:p>
                      <a:pPr marL="0" indent="0">
                        <a:buNone/>
                      </a:pPr>
                      <a:r>
                        <a:rPr lang="en-US" sz="1200" dirty="0" smtClean="0"/>
                        <a:t>	transmits the formatted stock quote alert </a:t>
                      </a:r>
                      <a:r>
                        <a:rPr lang="en-US" sz="1200" u="sng" dirty="0" smtClean="0"/>
                        <a:t>over a wireless communication channel to a wireless device associated with a </a:t>
                      </a:r>
                      <a:r>
                        <a:rPr lang="en-US" sz="1200" dirty="0" smtClean="0"/>
                        <a:t>	</a:t>
                      </a:r>
                      <a:r>
                        <a:rPr lang="en-US" sz="1200" u="sng" dirty="0" smtClean="0"/>
                        <a:t>subscriber</a:t>
                      </a:r>
                      <a:r>
                        <a:rPr lang="en-US" sz="1200" dirty="0" smtClean="0"/>
                        <a:t> </a:t>
                      </a:r>
                      <a:r>
                        <a:rPr lang="en-US" sz="1200" strike="sngStrike" dirty="0" smtClean="0"/>
                        <a:t>to a computer of the remote subscriber </a:t>
                      </a:r>
                      <a:r>
                        <a:rPr lang="en-US" sz="1200" dirty="0" smtClean="0"/>
                        <a:t>based upon the destination address and transmission schedule, </a:t>
                      </a:r>
                    </a:p>
                    <a:p>
                      <a:pPr marL="0" indent="0">
                        <a:buNone/>
                      </a:pPr>
                      <a:endParaRPr lang="en-US" sz="1200" dirty="0" smtClean="0"/>
                    </a:p>
                    <a:p>
                      <a:pPr marL="0" indent="0">
                        <a:buNone/>
                      </a:pPr>
                      <a:r>
                        <a:rPr lang="en-US" sz="1200" dirty="0" smtClean="0"/>
                        <a:t>	</a:t>
                      </a:r>
                      <a:r>
                        <a:rPr lang="en-US" sz="1200" u="sng" dirty="0" smtClean="0"/>
                        <a:t>wherein the alert activates the stock viewer application to cause the stock quote alert to display on the remote </a:t>
                      </a:r>
                      <a:r>
                        <a:rPr lang="en-US" sz="1200" u="none" dirty="0" smtClean="0"/>
                        <a:t>	</a:t>
                      </a:r>
                      <a:r>
                        <a:rPr lang="en-US" sz="1200" u="sng" dirty="0" smtClean="0"/>
                        <a:t>subscriber computer and to enable connection via the URL to the data source over the Internet when the wireless device is </a:t>
                      </a:r>
                      <a:r>
                        <a:rPr lang="en-US" sz="1200" u="none" dirty="0" smtClean="0"/>
                        <a:t>	</a:t>
                      </a:r>
                      <a:r>
                        <a:rPr lang="en-US" sz="1200" u="sng" dirty="0" smtClean="0"/>
                        <a:t>locally connected to the remote subscriber computer and the remote subscriber computer comes online. </a:t>
                      </a:r>
                      <a:endParaRPr lang="en-US" sz="1200" b="1" i="1" u="sng" dirty="0"/>
                    </a:p>
                  </a:txBody>
                  <a:tcPr/>
                </a:tc>
              </a:tr>
            </a:tbl>
          </a:graphicData>
        </a:graphic>
      </p:graphicFrame>
      <p:sp>
        <p:nvSpPr>
          <p:cNvPr id="2" name="Slide Number Placeholder 1"/>
          <p:cNvSpPr>
            <a:spLocks noGrp="1"/>
          </p:cNvSpPr>
          <p:nvPr>
            <p:ph type="sldNum" sz="quarter" idx="12"/>
          </p:nvPr>
        </p:nvSpPr>
        <p:spPr/>
        <p:txBody>
          <a:bodyPr/>
          <a:lstStyle/>
          <a:p>
            <a:fld id="{92DA454B-C859-4892-B9FA-68B588C9F547}" type="slidenum">
              <a:rPr lang="en-US" smtClean="0"/>
              <a:t>22</a:t>
            </a:fld>
            <a:endParaRPr lang="en-US" dirty="0"/>
          </a:p>
        </p:txBody>
      </p:sp>
    </p:spTree>
    <p:extLst>
      <p:ext uri="{BB962C8B-B14F-4D97-AF65-F5344CB8AC3E}">
        <p14:creationId xmlns:p14="http://schemas.microsoft.com/office/powerpoint/2010/main" val="3049773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89760560"/>
              </p:ext>
            </p:extLst>
          </p:nvPr>
        </p:nvGraphicFramePr>
        <p:xfrm>
          <a:off x="1149704" y="1842039"/>
          <a:ext cx="6815329" cy="2320549"/>
        </p:xfrm>
        <a:graphic>
          <a:graphicData uri="http://schemas.openxmlformats.org/drawingml/2006/table">
            <a:tbl>
              <a:tblPr firstRow="1" bandRow="1">
                <a:tableStyleId>{F5AB1C69-6EDB-4FF4-983F-18BD219EF322}</a:tableStyleId>
              </a:tblPr>
              <a:tblGrid>
                <a:gridCol w="6815329"/>
              </a:tblGrid>
              <a:tr h="338755">
                <a:tc>
                  <a:txBody>
                    <a:bodyPr/>
                    <a:lstStyle/>
                    <a:p>
                      <a:pPr algn="ctr"/>
                      <a:r>
                        <a:rPr lang="en-US" dirty="0" smtClean="0"/>
                        <a:t> </a:t>
                      </a:r>
                      <a:r>
                        <a:rPr lang="en-US" baseline="0" dirty="0" smtClean="0"/>
                        <a:t>II: (A) Yes</a:t>
                      </a:r>
                      <a:endParaRPr lang="en-US" dirty="0"/>
                    </a:p>
                  </a:txBody>
                  <a:tcPr/>
                </a:tc>
              </a:tr>
              <a:tr h="1954789">
                <a:tc>
                  <a:txBody>
                    <a:bodyPr/>
                    <a:lstStyle/>
                    <a:p>
                      <a:pPr marL="0" indent="0">
                        <a:buNone/>
                      </a:pPr>
                      <a:r>
                        <a:rPr lang="en-US" sz="2400" dirty="0" smtClean="0"/>
                        <a:t>The claim recites a series of acts for distributing stock quotes to selected remote devices. Thus, the claim is directed to a process, which is one of the statutory categories of invention. </a:t>
                      </a:r>
                    </a:p>
                    <a:p>
                      <a:pPr marL="0" indent="0">
                        <a:buNone/>
                      </a:pPr>
                      <a:endParaRPr lang="en-US" sz="2400" b="1" dirty="0" smtClean="0"/>
                    </a:p>
                  </a:txBody>
                  <a:tcPr/>
                </a:tc>
              </a:tr>
            </a:tbl>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23</a:t>
            </a:fld>
            <a:endParaRPr lang="en-US" dirty="0"/>
          </a:p>
        </p:txBody>
      </p:sp>
      <p:sp>
        <p:nvSpPr>
          <p:cNvPr id="7" name="Rectangle 6"/>
          <p:cNvSpPr/>
          <p:nvPr/>
        </p:nvSpPr>
        <p:spPr>
          <a:xfrm>
            <a:off x="636444" y="395488"/>
            <a:ext cx="7719905" cy="954107"/>
          </a:xfrm>
          <a:prstGeom prst="rect">
            <a:avLst/>
          </a:prstGeom>
        </p:spPr>
        <p:txBody>
          <a:bodyPr wrap="square">
            <a:spAutoFit/>
          </a:bodyPr>
          <a:lstStyle/>
          <a:p>
            <a:r>
              <a:rPr lang="en-US" sz="2800" b="1" i="1" dirty="0" smtClean="0"/>
              <a:t>II</a:t>
            </a:r>
            <a:r>
              <a:rPr lang="en-US" sz="2800" b="1" i="1" dirty="0"/>
              <a:t>: </a:t>
            </a:r>
            <a:r>
              <a:rPr lang="en-US" sz="2800" b="1" i="1" dirty="0">
                <a:solidFill>
                  <a:prstClr val="black"/>
                </a:solidFill>
              </a:rPr>
              <a:t>Does the claimed invention fall within a statutory category of invention (Step 1</a:t>
            </a:r>
            <a:r>
              <a:rPr lang="en-US" sz="2800" b="1" i="1" dirty="0" smtClean="0">
                <a:solidFill>
                  <a:prstClr val="black"/>
                </a:solidFill>
              </a:rPr>
              <a:t>)?</a:t>
            </a:r>
            <a:endParaRPr lang="en-US" sz="2800" b="1" i="1" dirty="0">
              <a:solidFill>
                <a:prstClr val="black"/>
              </a:solidFill>
            </a:endParaRPr>
          </a:p>
        </p:txBody>
      </p:sp>
    </p:spTree>
    <p:extLst>
      <p:ext uri="{BB962C8B-B14F-4D97-AF65-F5344CB8AC3E}">
        <p14:creationId xmlns:p14="http://schemas.microsoft.com/office/powerpoint/2010/main" val="1139210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600" cy="884058"/>
          </a:xfrm>
        </p:spPr>
        <p:txBody>
          <a:bodyPr>
            <a:noAutofit/>
          </a:bodyPr>
          <a:lstStyle/>
          <a:p>
            <a:pPr algn="ctr"/>
            <a:r>
              <a:rPr lang="en-US" sz="2800" dirty="0" smtClean="0"/>
              <a:t>III</a:t>
            </a:r>
            <a:r>
              <a:rPr lang="en-US" sz="2800" dirty="0"/>
              <a:t>:  Is the claim directed to an abstract idea (Step 2A)?</a:t>
            </a:r>
          </a:p>
        </p:txBody>
      </p:sp>
      <p:sp>
        <p:nvSpPr>
          <p:cNvPr id="5" name="Text Placeholder 3"/>
          <p:cNvSpPr txBox="1">
            <a:spLocks/>
          </p:cNvSpPr>
          <p:nvPr/>
        </p:nvSpPr>
        <p:spPr>
          <a:xfrm>
            <a:off x="457201" y="1550457"/>
            <a:ext cx="3008313" cy="355467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i="1" dirty="0" smtClean="0"/>
          </a:p>
          <a:p>
            <a:endParaRPr lang="en-US" b="1" i="1" dirty="0" smtClean="0"/>
          </a:p>
          <a:p>
            <a:endParaRPr lang="en-US" b="1" i="1" dirty="0" smtClean="0"/>
          </a:p>
          <a:p>
            <a:pPr marL="0" indent="0">
              <a:buNone/>
            </a:pPr>
            <a:endParaRPr lang="en-US" b="1" i="1" dirty="0" smtClean="0"/>
          </a:p>
        </p:txBody>
      </p:sp>
      <p:sp>
        <p:nvSpPr>
          <p:cNvPr id="11" name="TextBox 10"/>
          <p:cNvSpPr txBox="1"/>
          <p:nvPr/>
        </p:nvSpPr>
        <p:spPr>
          <a:xfrm>
            <a:off x="457200" y="1489564"/>
            <a:ext cx="2639829" cy="3970318"/>
          </a:xfrm>
          <a:prstGeom prst="rect">
            <a:avLst/>
          </a:prstGeom>
          <a:solidFill>
            <a:schemeClr val="bg1"/>
          </a:solidFill>
          <a:ln w="15875">
            <a:solidFill>
              <a:schemeClr val="tx1"/>
            </a:solidFill>
          </a:ln>
        </p:spPr>
        <p:txBody>
          <a:bodyPr wrap="square" rtlCol="0">
            <a:spAutoFit/>
          </a:bodyPr>
          <a:lstStyle/>
          <a:p>
            <a:r>
              <a:rPr lang="en-US" b="1" dirty="0" smtClean="0"/>
              <a:t>III: (C) Yes.</a:t>
            </a:r>
            <a:r>
              <a:rPr lang="en-US" dirty="0" smtClean="0"/>
              <a:t> The amended claim recites the same concept of receiving, filtering</a:t>
            </a:r>
            <a:r>
              <a:rPr lang="en-US" dirty="0"/>
              <a:t>, </a:t>
            </a:r>
            <a:r>
              <a:rPr lang="en-US" dirty="0" smtClean="0"/>
              <a:t>generating, formatting, and transmitting stock </a:t>
            </a:r>
            <a:r>
              <a:rPr lang="en-US" dirty="0"/>
              <a:t>quote information as </a:t>
            </a:r>
            <a:r>
              <a:rPr lang="en-US" dirty="0" smtClean="0"/>
              <a:t>the original claim (</a:t>
            </a:r>
            <a:r>
              <a:rPr lang="en-US" b="1" i="1" dirty="0" smtClean="0"/>
              <a:t>italics</a:t>
            </a:r>
            <a:r>
              <a:rPr lang="en-US" dirty="0" smtClean="0"/>
              <a:t>).</a:t>
            </a:r>
            <a:endParaRPr lang="en-US" dirty="0">
              <a:solidFill>
                <a:srgbClr val="FF0000"/>
              </a:solidFill>
            </a:endParaRPr>
          </a:p>
          <a:p>
            <a:r>
              <a:rPr lang="en-US" dirty="0" smtClean="0"/>
              <a:t>As discussed previously, this concept is similar to the concepts the courts have identified as abstract ideas.</a:t>
            </a:r>
            <a:endParaRPr lang="en-US" dirty="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053237258"/>
              </p:ext>
            </p:extLst>
          </p:nvPr>
        </p:nvGraphicFramePr>
        <p:xfrm>
          <a:off x="3290621" y="1346593"/>
          <a:ext cx="5853379" cy="4145280"/>
        </p:xfrm>
        <a:graphic>
          <a:graphicData uri="http://schemas.openxmlformats.org/drawingml/2006/table">
            <a:tbl>
              <a:tblPr firstRow="1" bandRow="1">
                <a:tableStyleId>{F5AB1C69-6EDB-4FF4-983F-18BD219EF322}</a:tableStyleId>
              </a:tblPr>
              <a:tblGrid>
                <a:gridCol w="5853379"/>
              </a:tblGrid>
              <a:tr h="252944">
                <a:tc>
                  <a:txBody>
                    <a:bodyPr/>
                    <a:lstStyle/>
                    <a:p>
                      <a:pPr algn="ctr"/>
                      <a:r>
                        <a:rPr lang="en-US" dirty="0" smtClean="0"/>
                        <a:t>Claim 1  (amended)</a:t>
                      </a:r>
                      <a:endParaRPr lang="en-US" dirty="0"/>
                    </a:p>
                  </a:txBody>
                  <a:tcPr/>
                </a:tc>
              </a:tr>
              <a:tr h="3298787">
                <a:tc>
                  <a:txBody>
                    <a:bodyPr/>
                    <a:lstStyle/>
                    <a:p>
                      <a:pPr marL="0" indent="0">
                        <a:buNone/>
                      </a:pPr>
                      <a:r>
                        <a:rPr lang="en-US" sz="1100" dirty="0" smtClean="0"/>
                        <a:t>A method of distributing stock quotes over a network to a remote subscriber computer, the method comprising:</a:t>
                      </a:r>
                      <a:endParaRPr lang="en-US" sz="1100" u="none" dirty="0" smtClean="0"/>
                    </a:p>
                    <a:p>
                      <a:pPr marL="0" indent="0">
                        <a:buNone/>
                      </a:pPr>
                      <a:r>
                        <a:rPr lang="en-US" sz="1100" u="none" dirty="0" smtClean="0"/>
                        <a:t>providing a stock viewer application to a subscriber for installation on the remote subscriber computer; </a:t>
                      </a:r>
                    </a:p>
                    <a:p>
                      <a:pPr marL="0" indent="0">
                        <a:buNone/>
                      </a:pPr>
                      <a:r>
                        <a:rPr lang="en-US" sz="1100" b="1" i="1" u="none" dirty="0" smtClean="0">
                          <a:solidFill>
                            <a:schemeClr val="tx1"/>
                          </a:solidFill>
                        </a:rPr>
                        <a:t>receiving stock quotes </a:t>
                      </a:r>
                      <a:r>
                        <a:rPr lang="en-US" sz="1100" b="0" i="0" u="none" dirty="0" smtClean="0">
                          <a:solidFill>
                            <a:schemeClr val="tx1"/>
                          </a:solidFill>
                        </a:rPr>
                        <a:t>at a transmission server sent from a data source over the Internet</a:t>
                      </a:r>
                      <a:r>
                        <a:rPr lang="en-US" sz="1100" u="none" dirty="0" smtClean="0"/>
                        <a:t>, the transmission server comprising a microprocessor and a memory that stores the remote subscriber’s preferences for information format, destination address, specified stock price values, and transmission schedule, wherein the microprocessor </a:t>
                      </a:r>
                    </a:p>
                    <a:p>
                      <a:pPr marL="0" indent="0">
                        <a:buNone/>
                      </a:pPr>
                      <a:r>
                        <a:rPr lang="en-US" sz="1100" u="none" dirty="0" smtClean="0"/>
                        <a:t>	</a:t>
                      </a:r>
                      <a:r>
                        <a:rPr lang="en-US" sz="1100" b="1" i="1" u="none" dirty="0" smtClean="0">
                          <a:solidFill>
                            <a:schemeClr val="tx1"/>
                          </a:solidFill>
                        </a:rPr>
                        <a:t>filters the received stock quotes by comparing the received stock quotes to the specified stock price values; </a:t>
                      </a:r>
                    </a:p>
                    <a:p>
                      <a:pPr marL="0" indent="0">
                        <a:buNone/>
                      </a:pPr>
                      <a:r>
                        <a:rPr lang="en-US" sz="1100" b="1" i="1" u="none" dirty="0" smtClean="0">
                          <a:solidFill>
                            <a:schemeClr val="tx1"/>
                          </a:solidFill>
                        </a:rPr>
                        <a:t>	generates a stock quote alert from the filtered stock quotes that contains a stock name, stock price and a universal resource locator (URL), which specifies the location of the data source; </a:t>
                      </a:r>
                    </a:p>
                    <a:p>
                      <a:pPr marL="0" indent="0">
                        <a:buNone/>
                      </a:pPr>
                      <a:r>
                        <a:rPr lang="en-US" sz="1100" b="1" i="1" u="none" dirty="0" smtClean="0">
                          <a:solidFill>
                            <a:schemeClr val="tx1"/>
                          </a:solidFill>
                        </a:rPr>
                        <a:t>	formats the stock quote alert into data blocks according to said information format; and </a:t>
                      </a:r>
                    </a:p>
                    <a:p>
                      <a:pPr marL="0" indent="0">
                        <a:buNone/>
                      </a:pPr>
                      <a:r>
                        <a:rPr lang="en-US" sz="1100" u="none" dirty="0" smtClean="0"/>
                        <a:t>	</a:t>
                      </a:r>
                      <a:r>
                        <a:rPr lang="en-US" sz="1100" b="1" i="1" u="none" dirty="0" smtClean="0"/>
                        <a:t>transmits the formatted stock quote alert </a:t>
                      </a:r>
                      <a:r>
                        <a:rPr lang="en-US" sz="1100" u="none" dirty="0" smtClean="0"/>
                        <a:t>over a wireless communication channel to a wireless device associated with a subscriber </a:t>
                      </a:r>
                      <a:r>
                        <a:rPr lang="en-US" sz="1100" b="1" i="1" u="none" dirty="0" smtClean="0">
                          <a:solidFill>
                            <a:schemeClr val="tx1"/>
                          </a:solidFill>
                        </a:rPr>
                        <a:t>based upon the destination address and transmission schedule,</a:t>
                      </a:r>
                      <a:r>
                        <a:rPr lang="en-US" sz="1100" b="0" i="0" u="none" dirty="0" smtClean="0">
                          <a:solidFill>
                            <a:schemeClr val="tx1"/>
                          </a:solidFill>
                        </a:rPr>
                        <a:t> </a:t>
                      </a:r>
                    </a:p>
                    <a:p>
                      <a:pPr marL="0" indent="0">
                        <a:buNone/>
                      </a:pPr>
                      <a:r>
                        <a:rPr lang="en-US" sz="1100" u="none" dirty="0" smtClean="0"/>
                        <a:t>wherein the alert activates the stock viewer application to cause the stock quote 	alert to display on the remote subscriber computer and to enable connection via the URL to the data source over the Internet when the wireless device is locally connected to the remote subscriber computer and the remote subscriber computer 	comes online. </a:t>
                      </a:r>
                      <a:endParaRPr lang="en-US" sz="1100" b="1" i="1" u="none" dirty="0"/>
                    </a:p>
                  </a:txBody>
                  <a:tcPr/>
                </a:tc>
              </a:tr>
            </a:tbl>
          </a:graphicData>
        </a:graphic>
      </p:graphicFrame>
      <p:cxnSp>
        <p:nvCxnSpPr>
          <p:cNvPr id="13" name="Straight Arrow Connector 12"/>
          <p:cNvCxnSpPr>
            <a:stCxn id="11" idx="3"/>
          </p:cNvCxnSpPr>
          <p:nvPr/>
        </p:nvCxnSpPr>
        <p:spPr>
          <a:xfrm flipV="1">
            <a:off x="3097029" y="3160888"/>
            <a:ext cx="705426" cy="31383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92DA454B-C859-4892-B9FA-68B588C9F547}" type="slidenum">
              <a:rPr lang="en-US" smtClean="0"/>
              <a:t>24</a:t>
            </a:fld>
            <a:endParaRPr lang="en-US" dirty="0"/>
          </a:p>
        </p:txBody>
      </p:sp>
    </p:spTree>
    <p:extLst>
      <p:ext uri="{BB962C8B-B14F-4D97-AF65-F5344CB8AC3E}">
        <p14:creationId xmlns:p14="http://schemas.microsoft.com/office/powerpoint/2010/main" val="4234059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1" y="1025020"/>
            <a:ext cx="8229600" cy="3347989"/>
          </a:xfrm>
        </p:spPr>
        <p:txBody>
          <a:bodyPr/>
          <a:lstStyle/>
          <a:p>
            <a:pPr marL="0" indent="0">
              <a:buNone/>
            </a:pPr>
            <a:r>
              <a:rPr lang="en-US" b="1" i="1" dirty="0" smtClean="0"/>
              <a:t>IV: Does the claim as a whole amount to significantly more than the abstract idea?</a:t>
            </a:r>
          </a:p>
          <a:p>
            <a:pPr marL="0" indent="0">
              <a:buNone/>
            </a:pPr>
            <a:endParaRPr lang="en-US" b="1" i="1" dirty="0" smtClean="0"/>
          </a:p>
          <a:p>
            <a:pPr marL="400050" lvl="1" indent="0">
              <a:buNone/>
            </a:pPr>
            <a:r>
              <a:rPr lang="en-US" b="1" i="1" dirty="0" smtClean="0"/>
              <a:t>A: </a:t>
            </a:r>
            <a:r>
              <a:rPr lang="en-US" b="1" i="1" dirty="0"/>
              <a:t>Are there any additional </a:t>
            </a:r>
            <a:r>
              <a:rPr lang="en-US" b="1" i="1" dirty="0" smtClean="0"/>
              <a:t>elements (features/limitations/steps) recited </a:t>
            </a:r>
            <a:r>
              <a:rPr lang="en-US" b="1" i="1" dirty="0"/>
              <a:t>in the claim beyond the abstract idea?</a:t>
            </a:r>
          </a:p>
        </p:txBody>
      </p:sp>
      <p:sp>
        <p:nvSpPr>
          <p:cNvPr id="2" name="Slide Number Placeholder 1"/>
          <p:cNvSpPr>
            <a:spLocks noGrp="1"/>
          </p:cNvSpPr>
          <p:nvPr>
            <p:ph type="sldNum" sz="quarter" idx="12"/>
          </p:nvPr>
        </p:nvSpPr>
        <p:spPr/>
        <p:txBody>
          <a:bodyPr/>
          <a:lstStyle/>
          <a:p>
            <a:fld id="{92DA454B-C859-4892-B9FA-68B588C9F547}" type="slidenum">
              <a:rPr lang="en-US" smtClean="0"/>
              <a:t>25</a:t>
            </a:fld>
            <a:endParaRPr lang="en-US" dirty="0"/>
          </a:p>
        </p:txBody>
      </p:sp>
    </p:spTree>
    <p:extLst>
      <p:ext uri="{BB962C8B-B14F-4D97-AF65-F5344CB8AC3E}">
        <p14:creationId xmlns:p14="http://schemas.microsoft.com/office/powerpoint/2010/main" val="1484455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23825" y="228600"/>
            <a:ext cx="3810000" cy="1314450"/>
          </a:xfrm>
        </p:spPr>
        <p:txBody>
          <a:bodyPr>
            <a:noAutofit/>
          </a:bodyPr>
          <a:lstStyle/>
          <a:p>
            <a:pPr algn="ctr"/>
            <a:r>
              <a:rPr lang="en-US" dirty="0" smtClean="0"/>
              <a:t>IV (A) </a:t>
            </a:r>
            <a:br>
              <a:rPr lang="en-US" dirty="0" smtClean="0"/>
            </a:br>
            <a:r>
              <a:rPr lang="en-US" dirty="0" smtClean="0"/>
              <a:t>Are </a:t>
            </a:r>
            <a:r>
              <a:rPr lang="en-US" dirty="0"/>
              <a:t>there any additional elements recited in the claim beyond the </a:t>
            </a:r>
            <a:r>
              <a:rPr lang="en-US" dirty="0" smtClean="0"/>
              <a:t>abstract </a:t>
            </a:r>
            <a:r>
              <a:rPr lang="en-US" dirty="0"/>
              <a:t>idea? </a:t>
            </a:r>
          </a:p>
        </p:txBody>
      </p:sp>
      <p:sp>
        <p:nvSpPr>
          <p:cNvPr id="6" name="Slide Number Placeholder 4"/>
          <p:cNvSpPr>
            <a:spLocks noGrp="1"/>
          </p:cNvSpPr>
          <p:nvPr>
            <p:ph type="sldNum" sz="quarter" idx="12"/>
          </p:nvPr>
        </p:nvSpPr>
        <p:spPr>
          <a:xfrm>
            <a:off x="2468376" y="5403851"/>
            <a:ext cx="2133600" cy="303212"/>
          </a:xfrm>
        </p:spPr>
        <p:txBody>
          <a:bodyPr/>
          <a:lstStyle/>
          <a:p>
            <a:pPr>
              <a:buNone/>
              <a:defRPr/>
            </a:pPr>
            <a:fld id="{0E631215-251D-4A40-9B89-3AA18C35486F}" type="slidenum">
              <a:rPr lang="en-US" smtClean="0"/>
              <a:pPr>
                <a:buNone/>
                <a:defRPr/>
              </a:pPr>
              <a:t>26</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736891435"/>
              </p:ext>
            </p:extLst>
          </p:nvPr>
        </p:nvGraphicFramePr>
        <p:xfrm>
          <a:off x="4091940" y="492460"/>
          <a:ext cx="4930140" cy="4815840"/>
        </p:xfrm>
        <a:graphic>
          <a:graphicData uri="http://schemas.openxmlformats.org/drawingml/2006/table">
            <a:tbl>
              <a:tblPr firstRow="1" bandRow="1">
                <a:tableStyleId>{F5AB1C69-6EDB-4FF4-983F-18BD219EF322}</a:tableStyleId>
              </a:tblPr>
              <a:tblGrid>
                <a:gridCol w="4930140"/>
              </a:tblGrid>
              <a:tr h="355558">
                <a:tc>
                  <a:txBody>
                    <a:bodyPr/>
                    <a:lstStyle/>
                    <a:p>
                      <a:pPr algn="ctr"/>
                      <a:r>
                        <a:rPr lang="en-US" dirty="0" smtClean="0">
                          <a:solidFill>
                            <a:schemeClr val="bg1"/>
                          </a:solidFill>
                        </a:rPr>
                        <a:t>Claim 1 (Amended)</a:t>
                      </a:r>
                      <a:endParaRPr lang="en-US" dirty="0">
                        <a:solidFill>
                          <a:schemeClr val="bg1"/>
                        </a:solidFill>
                      </a:endParaRPr>
                    </a:p>
                  </a:txBody>
                  <a:tcPr/>
                </a:tc>
              </a:tr>
              <a:tr h="4325962">
                <a:tc>
                  <a:txBody>
                    <a:bodyPr/>
                    <a:lstStyle/>
                    <a:p>
                      <a:pPr marL="0" indent="0">
                        <a:buNone/>
                      </a:pPr>
                      <a:r>
                        <a:rPr lang="en-US" sz="1100" dirty="0" smtClean="0"/>
                        <a:t>A method of distributing stock quotes over a network to a remote subscriber computer, the method comprising:</a:t>
                      </a:r>
                      <a:endParaRPr lang="en-US" sz="1100" u="none" dirty="0" smtClean="0"/>
                    </a:p>
                    <a:p>
                      <a:pPr marL="0" indent="0">
                        <a:buNone/>
                      </a:pPr>
                      <a:r>
                        <a:rPr lang="en-US" sz="1100" b="1" i="1" u="none" dirty="0" smtClean="0">
                          <a:solidFill>
                            <a:schemeClr val="tx1"/>
                          </a:solidFill>
                        </a:rPr>
                        <a:t>providing a stock viewer application to a subscriber for installation on the remote subscriber computer;</a:t>
                      </a:r>
                      <a:r>
                        <a:rPr lang="en-US" sz="1100" b="1" u="none" dirty="0" smtClean="0">
                          <a:solidFill>
                            <a:srgbClr val="7030A0"/>
                          </a:solidFill>
                        </a:rPr>
                        <a:t> </a:t>
                      </a:r>
                    </a:p>
                    <a:p>
                      <a:pPr marL="0" indent="0">
                        <a:buNone/>
                      </a:pPr>
                      <a:r>
                        <a:rPr lang="en-US" sz="1100" b="0" i="0" u="none" dirty="0" smtClean="0">
                          <a:solidFill>
                            <a:schemeClr val="bg1">
                              <a:lumMod val="65000"/>
                            </a:schemeClr>
                          </a:solidFill>
                        </a:rPr>
                        <a:t>receiving stock quotes </a:t>
                      </a:r>
                      <a:r>
                        <a:rPr lang="en-US" sz="1100" b="1" i="1" u="none" dirty="0" smtClean="0">
                          <a:solidFill>
                            <a:schemeClr val="tx1"/>
                          </a:solidFill>
                        </a:rPr>
                        <a:t>at a transmission server sent from a data source over the Internet, the transmission server comprising a microprocessor and a memory that stores the remote subscriber’s preferences for information format, destination address, specified stock price values, and transmission schedule, wherein the microprocessor </a:t>
                      </a:r>
                    </a:p>
                    <a:p>
                      <a:pPr marL="0" indent="0">
                        <a:buNone/>
                      </a:pPr>
                      <a:r>
                        <a:rPr lang="en-US" sz="1100" u="none" dirty="0" smtClean="0"/>
                        <a:t>	</a:t>
                      </a:r>
                      <a:r>
                        <a:rPr lang="en-US" sz="1100" u="none" dirty="0" smtClean="0">
                          <a:solidFill>
                            <a:schemeClr val="bg1">
                              <a:lumMod val="65000"/>
                            </a:schemeClr>
                          </a:solidFill>
                        </a:rPr>
                        <a:t>filters the received stock quotes by comparing the received stock 	quotes to the specified stock price values; </a:t>
                      </a:r>
                    </a:p>
                    <a:p>
                      <a:pPr marL="0" indent="0">
                        <a:buNone/>
                      </a:pPr>
                      <a:r>
                        <a:rPr lang="en-US" sz="1100" u="none" dirty="0" smtClean="0">
                          <a:solidFill>
                            <a:schemeClr val="bg1">
                              <a:lumMod val="65000"/>
                            </a:schemeClr>
                          </a:solidFill>
                        </a:rPr>
                        <a:t>	generates a stock quote alert from the filtered stock quotes that 	contains a stock name, stock price and a universal resource locator 	(URL), which specifies the location of the data source; </a:t>
                      </a:r>
                    </a:p>
                    <a:p>
                      <a:pPr marL="0" indent="0">
                        <a:buNone/>
                      </a:pPr>
                      <a:r>
                        <a:rPr lang="en-US" sz="1100" u="none" dirty="0" smtClean="0">
                          <a:solidFill>
                            <a:schemeClr val="bg1">
                              <a:lumMod val="65000"/>
                            </a:schemeClr>
                          </a:solidFill>
                        </a:rPr>
                        <a:t>	formats the stock quote alert into data blocks according to said 	information format; and </a:t>
                      </a:r>
                    </a:p>
                    <a:p>
                      <a:pPr marL="0" indent="0">
                        <a:buNone/>
                      </a:pPr>
                      <a:r>
                        <a:rPr lang="en-US" sz="1100" u="none" dirty="0" smtClean="0"/>
                        <a:t>	</a:t>
                      </a:r>
                      <a:r>
                        <a:rPr lang="en-US" sz="1100" b="0" i="0" u="none" dirty="0" smtClean="0">
                          <a:solidFill>
                            <a:schemeClr val="bg1">
                              <a:lumMod val="65000"/>
                            </a:schemeClr>
                          </a:solidFill>
                        </a:rPr>
                        <a:t>transmits the formatted stock quote alert </a:t>
                      </a:r>
                      <a:r>
                        <a:rPr lang="en-US" sz="1100" b="1" i="1" u="none" dirty="0" smtClean="0">
                          <a:solidFill>
                            <a:schemeClr val="tx1"/>
                          </a:solidFill>
                        </a:rPr>
                        <a:t>over a wireless 	communication channel to a wireless device associated with a 	subscriber </a:t>
                      </a:r>
                      <a:r>
                        <a:rPr lang="en-US" sz="1100" b="0" i="0" u="none" dirty="0" smtClean="0">
                          <a:solidFill>
                            <a:schemeClr val="bg1">
                              <a:lumMod val="65000"/>
                            </a:schemeClr>
                          </a:solidFill>
                        </a:rPr>
                        <a:t>based upon the destination address and transmission 	schedule</a:t>
                      </a:r>
                      <a:r>
                        <a:rPr lang="en-US" sz="1100" u="none" dirty="0" smtClean="0">
                          <a:solidFill>
                            <a:schemeClr val="bg1">
                              <a:lumMod val="65000"/>
                            </a:schemeClr>
                          </a:solidFill>
                        </a:rPr>
                        <a:t>, </a:t>
                      </a:r>
                    </a:p>
                    <a:p>
                      <a:pPr marL="0" indent="0">
                        <a:buNone/>
                      </a:pPr>
                      <a:r>
                        <a:rPr lang="en-US" sz="1100" u="none" dirty="0" smtClean="0"/>
                        <a:t>	</a:t>
                      </a:r>
                      <a:r>
                        <a:rPr lang="en-US" sz="1100" b="1" i="1" u="none" dirty="0" smtClean="0">
                          <a:solidFill>
                            <a:schemeClr val="tx1"/>
                          </a:solidFill>
                        </a:rPr>
                        <a:t>wherein the alert activates the stock viewer application to cause 	the stock quote alert to display on the remote subscriber 	computer and to enable connection via the URL to the data 	source over the Internet when the wireless device is locally 	connected to the remote subscriber computer and the remote 	subscriber computer comes online. </a:t>
                      </a:r>
                      <a:endParaRPr lang="en-US" sz="1100" b="1" i="1" u="none" dirty="0">
                        <a:solidFill>
                          <a:schemeClr val="tx1"/>
                        </a:solidFill>
                      </a:endParaRPr>
                    </a:p>
                  </a:txBody>
                  <a:tcPr/>
                </a:tc>
              </a:tr>
            </a:tbl>
          </a:graphicData>
        </a:graphic>
      </p:graphicFrame>
      <p:sp>
        <p:nvSpPr>
          <p:cNvPr id="11" name="TextBox 10"/>
          <p:cNvSpPr txBox="1"/>
          <p:nvPr/>
        </p:nvSpPr>
        <p:spPr>
          <a:xfrm>
            <a:off x="219077" y="1696314"/>
            <a:ext cx="3619498" cy="3970318"/>
          </a:xfrm>
          <a:prstGeom prst="rect">
            <a:avLst/>
          </a:prstGeom>
          <a:solidFill>
            <a:schemeClr val="bg1"/>
          </a:solidFill>
          <a:ln w="15875">
            <a:solidFill>
              <a:schemeClr val="tx1"/>
            </a:solidFill>
          </a:ln>
        </p:spPr>
        <p:txBody>
          <a:bodyPr wrap="square" rtlCol="0">
            <a:spAutoFit/>
          </a:bodyPr>
          <a:lstStyle/>
          <a:p>
            <a:r>
              <a:rPr lang="en-US" sz="1400" b="1" i="1" dirty="0" smtClean="0"/>
              <a:t>IV (A) (2) Yes.  </a:t>
            </a:r>
            <a:r>
              <a:rPr lang="en-US" sz="1400" dirty="0" smtClean="0"/>
              <a:t>The </a:t>
            </a:r>
            <a:r>
              <a:rPr lang="en-US" sz="1400" dirty="0"/>
              <a:t>claim elements in addition to the abstract idea are:  </a:t>
            </a:r>
            <a:r>
              <a:rPr lang="en-US" sz="1400" dirty="0" smtClean="0"/>
              <a:t>a transmission server with a memory that stores subscriber preferences, a transmitter that transmits information over a data channel, and a microprocessor that performs the generic functions of comparing and formatting information; using a wireless device to receive information over a data channel and locally transmit that information to a subscriber computer; and a stock quote viewer application that causes the stock quote alert to display on the subscriber computer and enables a connection from the subscriber computer to the data source over the Internet when the subscriber computer comes online.</a:t>
            </a:r>
            <a:endParaRPr lang="en-US" sz="1400" b="1" dirty="0">
              <a:solidFill>
                <a:srgbClr val="7030A0"/>
              </a:solidFill>
            </a:endParaRPr>
          </a:p>
        </p:txBody>
      </p:sp>
      <p:cxnSp>
        <p:nvCxnSpPr>
          <p:cNvPr id="3" name="Straight Arrow Connector 2"/>
          <p:cNvCxnSpPr>
            <a:stCxn id="11" idx="3"/>
          </p:cNvCxnSpPr>
          <p:nvPr/>
        </p:nvCxnSpPr>
        <p:spPr>
          <a:xfrm flipV="1">
            <a:off x="3838575" y="2098965"/>
            <a:ext cx="324716" cy="158250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a:stCxn id="11" idx="3"/>
          </p:cNvCxnSpPr>
          <p:nvPr/>
        </p:nvCxnSpPr>
        <p:spPr>
          <a:xfrm>
            <a:off x="3838575" y="3681473"/>
            <a:ext cx="657225" cy="6065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842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1" y="1025020"/>
            <a:ext cx="8229600" cy="3347989"/>
          </a:xfrm>
        </p:spPr>
        <p:txBody>
          <a:bodyPr>
            <a:normAutofit lnSpcReduction="10000"/>
          </a:bodyPr>
          <a:lstStyle/>
          <a:p>
            <a:pPr marL="0" indent="0">
              <a:buNone/>
            </a:pPr>
            <a:r>
              <a:rPr lang="en-US" b="1" i="1" dirty="0"/>
              <a:t>IV: Does the claim as a whole amount to significantly more than the abstract idea (Step 2B)?</a:t>
            </a:r>
          </a:p>
          <a:p>
            <a:pPr marL="0" indent="0">
              <a:buNone/>
            </a:pPr>
            <a:endParaRPr lang="en-US" b="1" i="1" dirty="0" smtClean="0"/>
          </a:p>
          <a:p>
            <a:pPr marL="400050" lvl="1" indent="0">
              <a:buNone/>
            </a:pPr>
            <a:r>
              <a:rPr lang="en-US" b="1" i="1" dirty="0" smtClean="0"/>
              <a:t>B: Evaluate the significance of the additional elements. Consider all the additional elements individually and in combination.</a:t>
            </a:r>
            <a:endParaRPr lang="en-US" b="1" i="1" dirty="0"/>
          </a:p>
        </p:txBody>
      </p:sp>
      <p:sp>
        <p:nvSpPr>
          <p:cNvPr id="2" name="Slide Number Placeholder 1"/>
          <p:cNvSpPr>
            <a:spLocks noGrp="1"/>
          </p:cNvSpPr>
          <p:nvPr>
            <p:ph type="sldNum" sz="quarter" idx="12"/>
          </p:nvPr>
        </p:nvSpPr>
        <p:spPr/>
        <p:txBody>
          <a:bodyPr/>
          <a:lstStyle/>
          <a:p>
            <a:fld id="{92DA454B-C859-4892-B9FA-68B588C9F547}" type="slidenum">
              <a:rPr lang="en-US" smtClean="0"/>
              <a:t>27</a:t>
            </a:fld>
            <a:endParaRPr lang="en-US" dirty="0"/>
          </a:p>
        </p:txBody>
      </p:sp>
    </p:spTree>
    <p:extLst>
      <p:ext uri="{BB962C8B-B14F-4D97-AF65-F5344CB8AC3E}">
        <p14:creationId xmlns:p14="http://schemas.microsoft.com/office/powerpoint/2010/main" val="533155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551339678"/>
              </p:ext>
            </p:extLst>
          </p:nvPr>
        </p:nvGraphicFramePr>
        <p:xfrm>
          <a:off x="4088130" y="582514"/>
          <a:ext cx="4930140" cy="4815840"/>
        </p:xfrm>
        <a:graphic>
          <a:graphicData uri="http://schemas.openxmlformats.org/drawingml/2006/table">
            <a:tbl>
              <a:tblPr firstRow="1" bandRow="1">
                <a:tableStyleId>{F5AB1C69-6EDB-4FF4-983F-18BD219EF322}</a:tableStyleId>
              </a:tblPr>
              <a:tblGrid>
                <a:gridCol w="4930140"/>
              </a:tblGrid>
              <a:tr h="355558">
                <a:tc>
                  <a:txBody>
                    <a:bodyPr/>
                    <a:lstStyle/>
                    <a:p>
                      <a:pPr algn="ctr"/>
                      <a:r>
                        <a:rPr lang="en-US" dirty="0" smtClean="0"/>
                        <a:t>Claim 1  (amended)</a:t>
                      </a:r>
                      <a:endParaRPr lang="en-US" dirty="0"/>
                    </a:p>
                  </a:txBody>
                  <a:tcPr/>
                </a:tc>
              </a:tr>
              <a:tr h="4325962">
                <a:tc>
                  <a:txBody>
                    <a:bodyPr/>
                    <a:lstStyle/>
                    <a:p>
                      <a:pPr marL="0" indent="0">
                        <a:buNone/>
                      </a:pPr>
                      <a:r>
                        <a:rPr lang="en-US" sz="1100" dirty="0" smtClean="0"/>
                        <a:t>A method of distributing stock quotes over a network to a remote subscriber computer, the method comprising:</a:t>
                      </a:r>
                      <a:endParaRPr lang="en-US" sz="1100" u="none" dirty="0" smtClean="0"/>
                    </a:p>
                    <a:p>
                      <a:pPr marL="0" indent="0">
                        <a:buNone/>
                      </a:pPr>
                      <a:r>
                        <a:rPr lang="en-US" sz="1100" b="1" u="none" dirty="0" smtClean="0">
                          <a:solidFill>
                            <a:schemeClr val="tx1"/>
                          </a:solidFill>
                        </a:rPr>
                        <a:t>providing a stock viewer application to a subscriber for installation on the remote subscriber computer; </a:t>
                      </a:r>
                    </a:p>
                    <a:p>
                      <a:pPr marL="0" indent="0">
                        <a:buNone/>
                      </a:pPr>
                      <a:r>
                        <a:rPr lang="en-US" sz="1100" b="0" i="0" u="none" dirty="0" smtClean="0">
                          <a:solidFill>
                            <a:schemeClr val="bg1">
                              <a:lumMod val="65000"/>
                            </a:schemeClr>
                          </a:solidFill>
                        </a:rPr>
                        <a:t>receiving stock quotes </a:t>
                      </a:r>
                      <a:r>
                        <a:rPr lang="en-US" sz="1100" b="1" u="none" dirty="0" smtClean="0">
                          <a:solidFill>
                            <a:schemeClr val="tx1"/>
                          </a:solidFill>
                        </a:rPr>
                        <a:t>at a transmission server sent from a data source over the Internet, the transmission server comprising a microprocessor and a memory that stores the remote subscriber’s preferences for information format, destination address, specified stock price values, and transmission schedule, wherein the microprocessor </a:t>
                      </a:r>
                    </a:p>
                    <a:p>
                      <a:pPr marL="0" indent="0">
                        <a:buNone/>
                      </a:pPr>
                      <a:r>
                        <a:rPr lang="en-US" sz="1100" u="none" dirty="0" smtClean="0"/>
                        <a:t>	</a:t>
                      </a:r>
                      <a:r>
                        <a:rPr lang="en-US" sz="1100" u="none" dirty="0" smtClean="0">
                          <a:solidFill>
                            <a:schemeClr val="bg1">
                              <a:lumMod val="65000"/>
                            </a:schemeClr>
                          </a:solidFill>
                        </a:rPr>
                        <a:t>filters the received stock quotes by comparing the received stock 	quotes to the specified stock price values; </a:t>
                      </a:r>
                    </a:p>
                    <a:p>
                      <a:pPr marL="0" indent="0">
                        <a:buNone/>
                      </a:pPr>
                      <a:r>
                        <a:rPr lang="en-US" sz="1100" u="none" dirty="0" smtClean="0">
                          <a:solidFill>
                            <a:schemeClr val="bg1">
                              <a:lumMod val="65000"/>
                            </a:schemeClr>
                          </a:solidFill>
                        </a:rPr>
                        <a:t>	generates a stock quote alert from the filtered stock quotes that 	contains a stock name, stock price and a universal resource locator 	(URL), which specifies the location of the data source; </a:t>
                      </a:r>
                    </a:p>
                    <a:p>
                      <a:pPr marL="0" indent="0">
                        <a:buNone/>
                      </a:pPr>
                      <a:r>
                        <a:rPr lang="en-US" sz="1100" u="none" dirty="0" smtClean="0">
                          <a:solidFill>
                            <a:schemeClr val="bg1">
                              <a:lumMod val="65000"/>
                            </a:schemeClr>
                          </a:solidFill>
                        </a:rPr>
                        <a:t>	formats the stock quote alert into data blocks according to said 	information format; and </a:t>
                      </a:r>
                    </a:p>
                    <a:p>
                      <a:pPr marL="0" indent="0">
                        <a:buNone/>
                      </a:pPr>
                      <a:r>
                        <a:rPr lang="en-US" sz="1100" u="none" dirty="0" smtClean="0"/>
                        <a:t>	</a:t>
                      </a:r>
                      <a:r>
                        <a:rPr lang="en-US" sz="1100" b="0" i="0" u="none" dirty="0" smtClean="0">
                          <a:solidFill>
                            <a:schemeClr val="bg1">
                              <a:lumMod val="65000"/>
                            </a:schemeClr>
                          </a:solidFill>
                        </a:rPr>
                        <a:t>transmits the formatted stock quote alert </a:t>
                      </a:r>
                      <a:r>
                        <a:rPr lang="en-US" sz="1100" b="1" i="0" u="none" dirty="0" smtClean="0">
                          <a:solidFill>
                            <a:schemeClr val="tx1"/>
                          </a:solidFill>
                        </a:rPr>
                        <a:t>over a wireless 	communication channel to a wireless device associated with a 	subscriber</a:t>
                      </a:r>
                      <a:r>
                        <a:rPr lang="en-US" sz="1100" b="0" i="0" u="none" dirty="0" smtClean="0">
                          <a:solidFill>
                            <a:schemeClr val="bg1">
                              <a:lumMod val="65000"/>
                            </a:schemeClr>
                          </a:solidFill>
                        </a:rPr>
                        <a:t> based upon the destination address and transmission 	schedule, </a:t>
                      </a:r>
                    </a:p>
                    <a:p>
                      <a:pPr marL="0" indent="0">
                        <a:buNone/>
                      </a:pPr>
                      <a:r>
                        <a:rPr lang="en-US" sz="1100" u="none" dirty="0" smtClean="0"/>
                        <a:t>	</a:t>
                      </a:r>
                      <a:r>
                        <a:rPr lang="en-US" sz="1100" b="1" u="none" dirty="0" smtClean="0">
                          <a:solidFill>
                            <a:schemeClr val="tx1"/>
                          </a:solidFill>
                        </a:rPr>
                        <a:t>wherein the alert activates the stock viewer application to cause 	the stock quote alert to display on the remote subscriber 	computer and to enable connection via the URL to the data 	source over the Internet when the wireless device is locally 	connected to the remote subscriber computer and the remote 	subscriber computer comes online. </a:t>
                      </a:r>
                      <a:endParaRPr lang="en-US" sz="1100" b="1" i="1" u="none" dirty="0">
                        <a:solidFill>
                          <a:schemeClr val="tx1"/>
                        </a:solidFill>
                      </a:endParaRPr>
                    </a:p>
                  </a:txBody>
                  <a:tcPr/>
                </a:tc>
              </a:tr>
            </a:tbl>
          </a:graphicData>
        </a:graphic>
      </p:graphicFrame>
      <p:sp>
        <p:nvSpPr>
          <p:cNvPr id="9" name="Rectangle 8"/>
          <p:cNvSpPr/>
          <p:nvPr/>
        </p:nvSpPr>
        <p:spPr>
          <a:xfrm>
            <a:off x="353086" y="2249374"/>
            <a:ext cx="3385996" cy="2246769"/>
          </a:xfrm>
          <a:prstGeom prst="rect">
            <a:avLst/>
          </a:prstGeom>
          <a:ln>
            <a:solidFill>
              <a:schemeClr val="tx1"/>
            </a:solidFill>
          </a:ln>
        </p:spPr>
        <p:txBody>
          <a:bodyPr wrap="square">
            <a:spAutoFit/>
          </a:bodyPr>
          <a:lstStyle/>
          <a:p>
            <a:r>
              <a:rPr lang="en-US" sz="1400" b="1" dirty="0" smtClean="0"/>
              <a:t>IV (B) (1) Yes.  </a:t>
            </a:r>
            <a:r>
              <a:rPr lang="en-US" sz="1400" dirty="0" smtClean="0"/>
              <a:t>The additional elements, as a combination, address the Internet- centric challenge of alerting a subscriber when their computer is offline with a claimed solution necessarily rooted in computer technology. </a:t>
            </a:r>
          </a:p>
          <a:p>
            <a:endParaRPr lang="en-US" sz="1400" dirty="0"/>
          </a:p>
          <a:p>
            <a:r>
              <a:rPr lang="en-US" sz="1400" dirty="0" smtClean="0"/>
              <a:t>These are meaningful limitations beyond simply applying the abstract idea on the Internet.</a:t>
            </a:r>
            <a:endParaRPr lang="en-US" sz="1400" dirty="0"/>
          </a:p>
        </p:txBody>
      </p:sp>
      <p:sp>
        <p:nvSpPr>
          <p:cNvPr id="3" name="Slide Number Placeholder 2"/>
          <p:cNvSpPr>
            <a:spLocks noGrp="1"/>
          </p:cNvSpPr>
          <p:nvPr>
            <p:ph type="sldNum" sz="quarter" idx="12"/>
          </p:nvPr>
        </p:nvSpPr>
        <p:spPr/>
        <p:txBody>
          <a:bodyPr/>
          <a:lstStyle/>
          <a:p>
            <a:fld id="{92DA454B-C859-4892-B9FA-68B588C9F547}" type="slidenum">
              <a:rPr lang="en-US" smtClean="0"/>
              <a:t>28</a:t>
            </a:fld>
            <a:endParaRPr lang="en-US" dirty="0"/>
          </a:p>
        </p:txBody>
      </p:sp>
      <p:sp>
        <p:nvSpPr>
          <p:cNvPr id="10" name="Title 1"/>
          <p:cNvSpPr txBox="1">
            <a:spLocks/>
          </p:cNvSpPr>
          <p:nvPr/>
        </p:nvSpPr>
        <p:spPr>
          <a:xfrm>
            <a:off x="123825" y="228599"/>
            <a:ext cx="3810000" cy="1554933"/>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algn="ctr"/>
            <a:r>
              <a:rPr lang="en-US" sz="2000" dirty="0" smtClean="0"/>
              <a:t>IV </a:t>
            </a:r>
            <a:r>
              <a:rPr lang="en-US" sz="2000" dirty="0"/>
              <a:t>(B</a:t>
            </a:r>
            <a:r>
              <a:rPr lang="en-US" sz="2000" dirty="0" smtClean="0"/>
              <a:t>): Do </a:t>
            </a:r>
            <a:r>
              <a:rPr lang="en-US" sz="2000" dirty="0"/>
              <a:t>the additional elements, considered individually or in combination, provide an “inventive concept”? </a:t>
            </a:r>
          </a:p>
        </p:txBody>
      </p:sp>
      <p:sp>
        <p:nvSpPr>
          <p:cNvPr id="6" name="Rectangle 5"/>
          <p:cNvSpPr/>
          <p:nvPr/>
        </p:nvSpPr>
        <p:spPr>
          <a:xfrm>
            <a:off x="353086" y="4765603"/>
            <a:ext cx="3398520" cy="646331"/>
          </a:xfrm>
          <a:prstGeom prst="rect">
            <a:avLst/>
          </a:prstGeom>
          <a:ln>
            <a:solidFill>
              <a:schemeClr val="tx1"/>
            </a:solidFill>
          </a:ln>
        </p:spPr>
        <p:txBody>
          <a:bodyPr wrap="square">
            <a:spAutoFit/>
          </a:bodyPr>
          <a:lstStyle/>
          <a:p>
            <a:r>
              <a:rPr lang="en-US" b="1" i="1" dirty="0"/>
              <a:t>Step </a:t>
            </a:r>
            <a:r>
              <a:rPr lang="en-US" b="1" i="1" dirty="0" smtClean="0"/>
              <a:t>2B: Yes – the claim is patent eligible</a:t>
            </a:r>
            <a:endParaRPr lang="en-US" b="1" i="1" dirty="0"/>
          </a:p>
        </p:txBody>
      </p:sp>
    </p:spTree>
    <p:extLst>
      <p:ext uri="{BB962C8B-B14F-4D97-AF65-F5344CB8AC3E}">
        <p14:creationId xmlns:p14="http://schemas.microsoft.com/office/powerpoint/2010/main" val="3698473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Summary of Example 21</a:t>
            </a:r>
            <a:endParaRPr lang="en-US" sz="3200" dirty="0"/>
          </a:p>
        </p:txBody>
      </p:sp>
      <p:sp>
        <p:nvSpPr>
          <p:cNvPr id="3" name="Content Placeholder 2"/>
          <p:cNvSpPr>
            <a:spLocks noGrp="1"/>
          </p:cNvSpPr>
          <p:nvPr>
            <p:ph idx="1"/>
          </p:nvPr>
        </p:nvSpPr>
        <p:spPr/>
        <p:txBody>
          <a:bodyPr>
            <a:normAutofit/>
          </a:bodyPr>
          <a:lstStyle/>
          <a:p>
            <a:r>
              <a:rPr lang="en-US" sz="2400" dirty="0" smtClean="0"/>
              <a:t>For more information about the eligibility analysis of these claims, consult:</a:t>
            </a:r>
          </a:p>
          <a:p>
            <a:pPr lvl="1"/>
            <a:r>
              <a:rPr lang="en-US" sz="2000" dirty="0"/>
              <a:t>The analysis in Example 21 in Appendix 1 to the July 2015 Update for </a:t>
            </a:r>
            <a:r>
              <a:rPr lang="en-US" sz="2000" dirty="0">
                <a:solidFill>
                  <a:prstClr val="black"/>
                </a:solidFill>
              </a:rPr>
              <a:t>claim </a:t>
            </a:r>
            <a:r>
              <a:rPr lang="en-US" sz="2000" dirty="0" smtClean="0">
                <a:solidFill>
                  <a:prstClr val="black"/>
                </a:solidFill>
              </a:rPr>
              <a:t>1</a:t>
            </a:r>
            <a:r>
              <a:rPr lang="en-US" sz="2000" i="1" dirty="0" smtClean="0">
                <a:solidFill>
                  <a:prstClr val="black"/>
                </a:solidFill>
              </a:rPr>
              <a:t> </a:t>
            </a:r>
            <a:r>
              <a:rPr lang="en-US" sz="2000" dirty="0">
                <a:solidFill>
                  <a:prstClr val="black"/>
                </a:solidFill>
              </a:rPr>
              <a:t>and claim 2 </a:t>
            </a:r>
            <a:endParaRPr lang="en-US" sz="2000" dirty="0" smtClean="0">
              <a:solidFill>
                <a:prstClr val="black"/>
              </a:solidFill>
            </a:endParaRPr>
          </a:p>
          <a:p>
            <a:pPr lvl="2"/>
            <a:r>
              <a:rPr lang="en-US" sz="1600" dirty="0" smtClean="0">
                <a:solidFill>
                  <a:prstClr val="black"/>
                </a:solidFill>
              </a:rPr>
              <a:t>http://www.uspto.gov/sites/default/files/documents/ieg-july-2015-app1.pdf</a:t>
            </a:r>
          </a:p>
          <a:p>
            <a:pPr marL="0" indent="0">
              <a:buNone/>
            </a:pPr>
            <a:endParaRPr lang="en-US" sz="2400" dirty="0" smtClean="0"/>
          </a:p>
          <a:p>
            <a:r>
              <a:rPr lang="en-US" sz="2400" dirty="0" smtClean="0"/>
              <a:t>A sample rejection of claim 1 is presented in the worksheet answer key.</a:t>
            </a:r>
          </a:p>
        </p:txBody>
      </p:sp>
      <p:sp>
        <p:nvSpPr>
          <p:cNvPr id="6" name="Slide Number Placeholder 5"/>
          <p:cNvSpPr>
            <a:spLocks noGrp="1"/>
          </p:cNvSpPr>
          <p:nvPr>
            <p:ph type="sldNum" sz="quarter" idx="12"/>
          </p:nvPr>
        </p:nvSpPr>
        <p:spPr/>
        <p:txBody>
          <a:bodyPr/>
          <a:lstStyle/>
          <a:p>
            <a:fld id="{92DA454B-C859-4892-B9FA-68B588C9F547}" type="slidenum">
              <a:rPr lang="en-US" smtClean="0"/>
              <a:t>29</a:t>
            </a:fld>
            <a:endParaRPr lang="en-US" dirty="0"/>
          </a:p>
        </p:txBody>
      </p:sp>
    </p:spTree>
    <p:extLst>
      <p:ext uri="{BB962C8B-B14F-4D97-AF65-F5344CB8AC3E}">
        <p14:creationId xmlns:p14="http://schemas.microsoft.com/office/powerpoint/2010/main" val="1039101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651295"/>
          </a:xfrm>
        </p:spPr>
        <p:txBody>
          <a:bodyPr anchor="t">
            <a:normAutofit/>
          </a:bodyPr>
          <a:lstStyle/>
          <a:p>
            <a:pPr algn="ctr"/>
            <a:r>
              <a:rPr lang="en-US" sz="1800" dirty="0" smtClean="0"/>
              <a:t>Evaluating Subject Matter Eligibility</a:t>
            </a:r>
            <a:endParaRPr lang="en-US" sz="1800" dirty="0"/>
          </a:p>
        </p:txBody>
      </p:sp>
      <p:sp>
        <p:nvSpPr>
          <p:cNvPr id="4" name="Text Placeholder 3"/>
          <p:cNvSpPr>
            <a:spLocks noGrp="1"/>
          </p:cNvSpPr>
          <p:nvPr>
            <p:ph type="body" sz="half" idx="2"/>
          </p:nvPr>
        </p:nvSpPr>
        <p:spPr/>
        <p:txBody>
          <a:bodyPr/>
          <a:lstStyle/>
          <a:p>
            <a:r>
              <a:rPr lang="en-US" dirty="0"/>
              <a:t>Examiners are to:</a:t>
            </a:r>
          </a:p>
          <a:p>
            <a:pPr marL="457200" indent="-457200">
              <a:buFont typeface="+mj-lt"/>
              <a:buAutoNum type="arabicPeriod"/>
            </a:pPr>
            <a:r>
              <a:rPr lang="en-US" dirty="0" smtClean="0"/>
              <a:t>Review the disclosure to identify what applicant considers as the invention.</a:t>
            </a:r>
          </a:p>
          <a:p>
            <a:pPr marL="457200" indent="-457200">
              <a:buFont typeface="+mj-lt"/>
              <a:buAutoNum type="arabicPeriod"/>
            </a:pPr>
            <a:r>
              <a:rPr lang="en-US" dirty="0" smtClean="0"/>
              <a:t>Determine if </a:t>
            </a:r>
            <a:r>
              <a:rPr lang="en-US" dirty="0"/>
              <a:t>the claim falls into a statutory category</a:t>
            </a:r>
            <a:r>
              <a:rPr lang="en-US" dirty="0" smtClean="0"/>
              <a:t>.</a:t>
            </a:r>
            <a:endParaRPr lang="en-US" dirty="0"/>
          </a:p>
          <a:p>
            <a:pPr marL="457200" indent="-457200">
              <a:buFont typeface="+mj-lt"/>
              <a:buAutoNum type="arabicPeriod"/>
            </a:pPr>
            <a:r>
              <a:rPr lang="en-US" dirty="0"/>
              <a:t>Identify the </a:t>
            </a:r>
            <a:r>
              <a:rPr lang="en-US" dirty="0" smtClean="0"/>
              <a:t>judicial exception recited </a:t>
            </a:r>
            <a:r>
              <a:rPr lang="en-US" dirty="0"/>
              <a:t>in the claim (if any).</a:t>
            </a:r>
          </a:p>
          <a:p>
            <a:pPr marL="457200" indent="-457200">
              <a:buFont typeface="+mj-lt"/>
              <a:buAutoNum type="arabicPeriod"/>
            </a:pPr>
            <a:r>
              <a:rPr lang="en-US" dirty="0"/>
              <a:t>Determine if the claim as a whole recites significantly more than the </a:t>
            </a:r>
            <a:r>
              <a:rPr lang="en-US" dirty="0" smtClean="0"/>
              <a:t>judicial exception itself.</a:t>
            </a:r>
          </a:p>
          <a:p>
            <a:pPr marL="457200" indent="-457200">
              <a:buFont typeface="+mj-lt"/>
              <a:buAutoNum type="arabicPeriod"/>
            </a:pPr>
            <a:endParaRPr lang="en-US" dirty="0">
              <a:solidFill>
                <a:srgbClr val="16185E"/>
              </a:solidFill>
            </a:endParaRPr>
          </a:p>
          <a:p>
            <a:endParaRPr lang="en-US" dirty="0">
              <a:solidFill>
                <a:srgbClr val="16185E"/>
              </a:solidFill>
            </a:endParaRPr>
          </a:p>
          <a:p>
            <a:endParaRPr lang="en-US" dirty="0"/>
          </a:p>
        </p:txBody>
      </p:sp>
      <p:sp>
        <p:nvSpPr>
          <p:cNvPr id="6" name="Slide Number Placeholder 4"/>
          <p:cNvSpPr>
            <a:spLocks noGrp="1"/>
          </p:cNvSpPr>
          <p:nvPr>
            <p:ph type="sldNum" sz="quarter" idx="12"/>
          </p:nvPr>
        </p:nvSpPr>
        <p:spPr>
          <a:xfrm>
            <a:off x="2468376" y="5403851"/>
            <a:ext cx="2133600" cy="303212"/>
          </a:xfrm>
        </p:spPr>
        <p:txBody>
          <a:bodyPr/>
          <a:lstStyle/>
          <a:p>
            <a:pPr>
              <a:buNone/>
              <a:defRPr/>
            </a:pPr>
            <a:fld id="{0E631215-251D-4A40-9B89-3AA18C35486F}" type="slidenum">
              <a:rPr lang="en-US" smtClean="0"/>
              <a:pPr>
                <a:buNone/>
                <a:defRPr/>
              </a:pPr>
              <a:t>3</a:t>
            </a:fld>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53385" y="582614"/>
            <a:ext cx="3519016" cy="423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416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July 2015 Update </a:t>
            </a:r>
            <a:br>
              <a:rPr lang="en-US" sz="3200" dirty="0" smtClean="0"/>
            </a:br>
            <a:r>
              <a:rPr lang="en-US" sz="3200" dirty="0" smtClean="0"/>
              <a:t>Example 23, Claim 3</a:t>
            </a:r>
            <a:endParaRPr lang="en-US" sz="3200" dirty="0"/>
          </a:p>
        </p:txBody>
      </p:sp>
      <p:sp>
        <p:nvSpPr>
          <p:cNvPr id="3" name="Content Placeholder 2"/>
          <p:cNvSpPr>
            <a:spLocks noGrp="1"/>
          </p:cNvSpPr>
          <p:nvPr>
            <p:ph idx="1"/>
          </p:nvPr>
        </p:nvSpPr>
        <p:spPr>
          <a:xfrm>
            <a:off x="457200" y="1847634"/>
            <a:ext cx="8229600" cy="3347989"/>
          </a:xfrm>
        </p:spPr>
        <p:txBody>
          <a:bodyPr>
            <a:normAutofit lnSpcReduction="10000"/>
          </a:bodyPr>
          <a:lstStyle/>
          <a:p>
            <a:r>
              <a:rPr lang="en-US" sz="2400" dirty="0" smtClean="0"/>
              <a:t>The </a:t>
            </a:r>
            <a:r>
              <a:rPr lang="en-US" sz="2400" dirty="0"/>
              <a:t>following </a:t>
            </a:r>
            <a:r>
              <a:rPr lang="en-US" sz="2400" dirty="0" smtClean="0"/>
              <a:t>example should </a:t>
            </a:r>
            <a:r>
              <a:rPr lang="en-US" sz="2400" dirty="0"/>
              <a:t>be analyzed under the 2014 </a:t>
            </a:r>
            <a:r>
              <a:rPr lang="en-US" sz="2400" dirty="0">
                <a:solidFill>
                  <a:prstClr val="black"/>
                </a:solidFill>
              </a:rPr>
              <a:t>Interim Guidance on </a:t>
            </a:r>
            <a:r>
              <a:rPr lang="en-US" sz="2400" dirty="0" smtClean="0">
                <a:solidFill>
                  <a:prstClr val="black"/>
                </a:solidFill>
              </a:rPr>
              <a:t>Patent Subject </a:t>
            </a:r>
            <a:r>
              <a:rPr lang="en-US" sz="2400" dirty="0">
                <a:solidFill>
                  <a:prstClr val="black"/>
                </a:solidFill>
              </a:rPr>
              <a:t>Matter Eligibility (</a:t>
            </a:r>
            <a:r>
              <a:rPr lang="en-US" sz="2400" dirty="0"/>
              <a:t>IEG).</a:t>
            </a:r>
          </a:p>
          <a:p>
            <a:r>
              <a:rPr lang="en-US" sz="2400" dirty="0"/>
              <a:t>As the </a:t>
            </a:r>
            <a:r>
              <a:rPr lang="en-US" sz="2400" dirty="0" smtClean="0"/>
              <a:t>example is </a:t>
            </a:r>
            <a:r>
              <a:rPr lang="en-US" sz="2400" dirty="0"/>
              <a:t>intended to be illustrative only</a:t>
            </a:r>
            <a:r>
              <a:rPr lang="en-US" sz="2400" dirty="0" smtClean="0"/>
              <a:t>, it should </a:t>
            </a:r>
            <a:r>
              <a:rPr lang="en-US" sz="2400" dirty="0"/>
              <a:t>be interpreted based on the fact </a:t>
            </a:r>
            <a:r>
              <a:rPr lang="en-US" sz="2400" dirty="0" smtClean="0"/>
              <a:t>pattern </a:t>
            </a:r>
            <a:r>
              <a:rPr lang="en-US" sz="2400" dirty="0"/>
              <a:t>set forth below. </a:t>
            </a:r>
            <a:r>
              <a:rPr lang="en-US" sz="2400" u="sng" dirty="0"/>
              <a:t>Other fact patterns may have different eligibility outcomes</a:t>
            </a:r>
            <a:r>
              <a:rPr lang="en-US" sz="2400" dirty="0"/>
              <a:t>. </a:t>
            </a:r>
          </a:p>
          <a:p>
            <a:r>
              <a:rPr lang="en-US" sz="2400" dirty="0"/>
              <a:t>Go to page 5 of the Workshop Handout for Example 23, sections I-III to evaluate claim 3</a:t>
            </a:r>
            <a:endParaRPr lang="en-US" sz="2400" dirty="0" smtClean="0"/>
          </a:p>
        </p:txBody>
      </p:sp>
      <p:sp>
        <p:nvSpPr>
          <p:cNvPr id="6" name="Slide Number Placeholder 5"/>
          <p:cNvSpPr>
            <a:spLocks noGrp="1"/>
          </p:cNvSpPr>
          <p:nvPr>
            <p:ph type="sldNum" sz="quarter" idx="12"/>
          </p:nvPr>
        </p:nvSpPr>
        <p:spPr/>
        <p:txBody>
          <a:bodyPr/>
          <a:lstStyle/>
          <a:p>
            <a:fld id="{92DA454B-C859-4892-B9FA-68B588C9F547}" type="slidenum">
              <a:rPr lang="en-US" smtClean="0"/>
              <a:t>30</a:t>
            </a:fld>
            <a:endParaRPr lang="en-US" dirty="0"/>
          </a:p>
        </p:txBody>
      </p:sp>
    </p:spTree>
    <p:extLst>
      <p:ext uri="{BB962C8B-B14F-4D97-AF65-F5344CB8AC3E}">
        <p14:creationId xmlns:p14="http://schemas.microsoft.com/office/powerpoint/2010/main" val="2916574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84058"/>
          </a:xfrm>
        </p:spPr>
        <p:txBody>
          <a:bodyPr>
            <a:noAutofit/>
          </a:bodyPr>
          <a:lstStyle/>
          <a:p>
            <a:pPr algn="ctr"/>
            <a:r>
              <a:rPr lang="en-US" sz="2400" dirty="0" smtClean="0"/>
              <a:t>Example 23:  Graphical </a:t>
            </a:r>
            <a:r>
              <a:rPr lang="en-US" sz="2400" dirty="0"/>
              <a:t>User Interface For Relocating Obscured Textual Information </a:t>
            </a:r>
          </a:p>
        </p:txBody>
      </p:sp>
      <p:sp>
        <p:nvSpPr>
          <p:cNvPr id="4" name="Slide Number Placeholder 3"/>
          <p:cNvSpPr>
            <a:spLocks noGrp="1"/>
          </p:cNvSpPr>
          <p:nvPr>
            <p:ph type="sldNum" sz="quarter" idx="12"/>
          </p:nvPr>
        </p:nvSpPr>
        <p:spPr>
          <a:xfrm>
            <a:off x="2743200" y="5299076"/>
            <a:ext cx="2133600" cy="303212"/>
          </a:xfrm>
        </p:spPr>
        <p:txBody>
          <a:bodyPr/>
          <a:lstStyle/>
          <a:p>
            <a:fld id="{33382ED2-E86B-45BD-9826-9B4AA959F8D3}" type="slidenum">
              <a:rPr lang="en-US" smtClean="0"/>
              <a:t>31</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93268" y="1363980"/>
            <a:ext cx="2733670" cy="349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3875"/>
            <a:ext cx="2638424" cy="331368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a:off x="3019424" y="1825520"/>
            <a:ext cx="2973844" cy="0"/>
          </a:xfrm>
          <a:prstGeom prst="straightConnector1">
            <a:avLst/>
          </a:prstGeom>
          <a:ln w="5080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38150" y="1510600"/>
            <a:ext cx="2524125" cy="0"/>
          </a:xfrm>
          <a:prstGeom prst="line">
            <a:avLst/>
          </a:prstGeom>
          <a:ln w="254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962275" y="1510600"/>
            <a:ext cx="0" cy="3143250"/>
          </a:xfrm>
          <a:prstGeom prst="line">
            <a:avLst/>
          </a:prstGeom>
          <a:ln w="254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38150" y="1510600"/>
            <a:ext cx="0" cy="3143250"/>
          </a:xfrm>
          <a:prstGeom prst="line">
            <a:avLst/>
          </a:prstGeom>
          <a:ln w="254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38150" y="4653850"/>
            <a:ext cx="609600" cy="0"/>
          </a:xfrm>
          <a:prstGeom prst="line">
            <a:avLst/>
          </a:prstGeom>
          <a:ln w="254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047750" y="4701476"/>
            <a:ext cx="17145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762250" y="4653850"/>
            <a:ext cx="200025" cy="0"/>
          </a:xfrm>
          <a:prstGeom prst="line">
            <a:avLst/>
          </a:prstGeom>
          <a:ln w="254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083753" y="1470522"/>
            <a:ext cx="2643185"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083753" y="1470522"/>
            <a:ext cx="0" cy="329565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24" name="Straight Connector 1023"/>
          <p:cNvCxnSpPr/>
          <p:nvPr/>
        </p:nvCxnSpPr>
        <p:spPr>
          <a:xfrm>
            <a:off x="8722175" y="1470522"/>
            <a:ext cx="0" cy="329565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28" name="Straight Connector 1027"/>
          <p:cNvCxnSpPr/>
          <p:nvPr/>
        </p:nvCxnSpPr>
        <p:spPr>
          <a:xfrm flipH="1">
            <a:off x="8145916" y="4766172"/>
            <a:ext cx="581022"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30" name="Straight Connector 1029"/>
          <p:cNvCxnSpPr/>
          <p:nvPr/>
        </p:nvCxnSpPr>
        <p:spPr>
          <a:xfrm>
            <a:off x="6083753" y="4766172"/>
            <a:ext cx="404812"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32" name="Straight Connector 1031"/>
          <p:cNvCxnSpPr/>
          <p:nvPr/>
        </p:nvCxnSpPr>
        <p:spPr>
          <a:xfrm flipH="1">
            <a:off x="6488565" y="4813797"/>
            <a:ext cx="16573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488565" y="2189660"/>
            <a:ext cx="1657351" cy="2666820"/>
          </a:xfrm>
          <a:prstGeom prst="rect">
            <a:avLst/>
          </a:prstGeom>
          <a:noFill/>
          <a:ln w="254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047750" y="2929825"/>
            <a:ext cx="1714500" cy="1814333"/>
          </a:xfrm>
          <a:prstGeom prst="rect">
            <a:avLst/>
          </a:prstGeom>
          <a:noFill/>
          <a:ln w="254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2793113796"/>
              </p:ext>
            </p:extLst>
          </p:nvPr>
        </p:nvGraphicFramePr>
        <p:xfrm>
          <a:off x="3279270" y="2160721"/>
          <a:ext cx="2497696" cy="2422289"/>
        </p:xfrm>
        <a:graphic>
          <a:graphicData uri="http://schemas.openxmlformats.org/drawingml/2006/table">
            <a:tbl>
              <a:tblPr firstRow="1" bandRow="1">
                <a:tableStyleId>{F5AB1C69-6EDB-4FF4-983F-18BD219EF322}</a:tableStyleId>
              </a:tblPr>
              <a:tblGrid>
                <a:gridCol w="2497696"/>
              </a:tblGrid>
              <a:tr h="40907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prstClr val="black"/>
                          </a:solidFill>
                          <a:effectLst/>
                          <a:uLnTx/>
                          <a:uFillTx/>
                          <a:latin typeface="+mn-lt"/>
                          <a:ea typeface="+mn-ea"/>
                          <a:cs typeface="+mn-cs"/>
                        </a:rPr>
                        <a:t>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prstClr val="black"/>
                          </a:solidFill>
                          <a:effectLst/>
                          <a:uLnTx/>
                          <a:uFillTx/>
                          <a:latin typeface="+mn-lt"/>
                          <a:ea typeface="+mn-ea"/>
                          <a:cs typeface="+mn-cs"/>
                        </a:rPr>
                        <a:t>What did Applicant invent?</a:t>
                      </a:r>
                      <a:endParaRPr kumimoji="0" lang="en-US" sz="1200" b="1" i="1" u="none" strike="noStrike" kern="1200" cap="none" spc="0" normalizeH="0" baseline="0" noProof="0" dirty="0">
                        <a:ln>
                          <a:noFill/>
                        </a:ln>
                        <a:solidFill>
                          <a:prstClr val="black"/>
                        </a:solidFill>
                        <a:effectLst/>
                        <a:uLnTx/>
                        <a:uFillTx/>
                        <a:latin typeface="+mn-lt"/>
                        <a:ea typeface="+mn-ea"/>
                        <a:cs typeface="+mn-cs"/>
                      </a:endParaRPr>
                    </a:p>
                  </a:txBody>
                  <a:tcPr marL="65206" marR="65206" marT="32604" marB="32604"/>
                </a:tc>
              </a:tr>
              <a:tr h="1991321">
                <a:tc>
                  <a:txBody>
                    <a:bodyPr/>
                    <a:lstStyle/>
                    <a:p>
                      <a:pPr marL="0" indent="0" algn="ctr">
                        <a:buNone/>
                      </a:pPr>
                      <a:r>
                        <a:rPr lang="en-US" sz="1200" b="0" i="0" u="none" kern="1200" dirty="0" smtClean="0">
                          <a:solidFill>
                            <a:schemeClr val="dk1"/>
                          </a:solidFill>
                          <a:effectLst/>
                          <a:latin typeface="+mn-lt"/>
                          <a:ea typeface="+mn-ea"/>
                          <a:cs typeface="+mn-cs"/>
                        </a:rPr>
                        <a:t>A graphical user interface for dynamically relocating/rescaling obscured textual information of an underlying window to become automatically viewable to the user.</a:t>
                      </a:r>
                      <a:r>
                        <a:rPr lang="en-US" sz="1200" b="0" i="0" u="none" kern="1200" baseline="0" dirty="0" smtClean="0">
                          <a:solidFill>
                            <a:schemeClr val="dk1"/>
                          </a:solidFill>
                          <a:effectLst/>
                          <a:latin typeface="+mn-lt"/>
                          <a:ea typeface="+mn-ea"/>
                          <a:cs typeface="+mn-cs"/>
                        </a:rPr>
                        <a:t>  </a:t>
                      </a:r>
                      <a:r>
                        <a:rPr lang="en-US" sz="1200" b="0" i="0" u="none" kern="1200" baseline="0" dirty="0" smtClean="0">
                          <a:solidFill>
                            <a:schemeClr val="tx1"/>
                          </a:solidFill>
                          <a:effectLst/>
                          <a:latin typeface="+mn-lt"/>
                          <a:ea typeface="+mn-ea"/>
                          <a:cs typeface="+mn-cs"/>
                        </a:rPr>
                        <a:t>By permitting textual information to be dynamically relocated based on an overlap condition, the computer’s ability to display information is improved.</a:t>
                      </a:r>
                      <a:endParaRPr lang="en-US" sz="1200" b="0" i="0" u="none" dirty="0"/>
                    </a:p>
                  </a:txBody>
                  <a:tcPr marL="65206" marR="65206" marT="32604" marB="32604"/>
                </a:tc>
              </a:tr>
            </a:tbl>
          </a:graphicData>
        </a:graphic>
      </p:graphicFrame>
    </p:spTree>
    <p:extLst>
      <p:ext uri="{BB962C8B-B14F-4D97-AF65-F5344CB8AC3E}">
        <p14:creationId xmlns:p14="http://schemas.microsoft.com/office/powerpoint/2010/main" val="2110142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743200" y="5299076"/>
            <a:ext cx="2133600" cy="303212"/>
          </a:xfrm>
        </p:spPr>
        <p:txBody>
          <a:bodyPr/>
          <a:lstStyle/>
          <a:p>
            <a:fld id="{33382ED2-E86B-45BD-9826-9B4AA959F8D3}" type="slidenum">
              <a:rPr lang="en-US" smtClean="0"/>
              <a:t>32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406395898"/>
              </p:ext>
            </p:extLst>
          </p:nvPr>
        </p:nvGraphicFramePr>
        <p:xfrm>
          <a:off x="845128" y="720436"/>
          <a:ext cx="6967506" cy="3605199"/>
        </p:xfrm>
        <a:graphic>
          <a:graphicData uri="http://schemas.openxmlformats.org/drawingml/2006/table">
            <a:tbl>
              <a:tblPr firstRow="1" bandRow="1">
                <a:tableStyleId>{F5AB1C69-6EDB-4FF4-983F-18BD219EF322}</a:tableStyleId>
              </a:tblPr>
              <a:tblGrid>
                <a:gridCol w="6967506"/>
              </a:tblGrid>
              <a:tr h="432948">
                <a:tc>
                  <a:txBody>
                    <a:bodyPr/>
                    <a:lstStyle/>
                    <a:p>
                      <a:pPr algn="ctr"/>
                      <a:r>
                        <a:rPr lang="en-US" dirty="0" smtClean="0"/>
                        <a:t> Claim 3:  Calculating a Text</a:t>
                      </a:r>
                      <a:r>
                        <a:rPr lang="en-US" baseline="0" dirty="0" smtClean="0"/>
                        <a:t> Scaling Factor</a:t>
                      </a:r>
                      <a:endParaRPr lang="en-US" dirty="0"/>
                    </a:p>
                  </a:txBody>
                  <a:tcPr/>
                </a:tc>
              </a:tr>
              <a:tr h="3172251">
                <a:tc>
                  <a:txBody>
                    <a:bodyPr/>
                    <a:lstStyle/>
                    <a:p>
                      <a:pPr marL="0" indent="0">
                        <a:buNone/>
                      </a:pPr>
                      <a:r>
                        <a:rPr lang="en-US" sz="1800" dirty="0" smtClean="0"/>
                        <a:t>3. A computer‐implemented method of resizing textual information within a window displayed in a graphical user interface, the method comprising:</a:t>
                      </a:r>
                    </a:p>
                    <a:p>
                      <a:pPr marL="171450" indent="-171450">
                        <a:buFont typeface="Courier New" panose="02070309020205020404" pitchFamily="49" charset="0"/>
                        <a:buChar char="o"/>
                      </a:pPr>
                      <a:r>
                        <a:rPr lang="en-US" sz="1800" dirty="0" smtClean="0"/>
                        <a:t>generating first data for describing the area of a first graphical element; </a:t>
                      </a:r>
                    </a:p>
                    <a:p>
                      <a:pPr marL="171450" indent="-171450">
                        <a:buFont typeface="Courier New" panose="02070309020205020404" pitchFamily="49" charset="0"/>
                        <a:buChar char="o"/>
                      </a:pPr>
                      <a:r>
                        <a:rPr lang="en-US" sz="1800" dirty="0" smtClean="0"/>
                        <a:t>generating second data for describing the area of a second graphical element containing textual information; and</a:t>
                      </a:r>
                    </a:p>
                    <a:p>
                      <a:pPr marL="171450" indent="-171450">
                        <a:buFont typeface="Courier New" panose="02070309020205020404" pitchFamily="49" charset="0"/>
                        <a:buChar char="o"/>
                      </a:pPr>
                      <a:r>
                        <a:rPr lang="en-US" sz="1800" dirty="0" smtClean="0"/>
                        <a:t>calculating, by the computer, a scaling factor for the textual information which is proportional to the difference between the first data and second data. </a:t>
                      </a:r>
                      <a:endParaRPr lang="en-US" sz="1800" dirty="0"/>
                    </a:p>
                  </a:txBody>
                  <a:tcPr/>
                </a:tc>
              </a:tr>
            </a:tbl>
          </a:graphicData>
        </a:graphic>
      </p:graphicFrame>
    </p:spTree>
    <p:extLst>
      <p:ext uri="{BB962C8B-B14F-4D97-AF65-F5344CB8AC3E}">
        <p14:creationId xmlns:p14="http://schemas.microsoft.com/office/powerpoint/2010/main" val="4249100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3411" y="603306"/>
            <a:ext cx="8454839" cy="2554545"/>
          </a:xfrm>
          <a:prstGeom prst="rect">
            <a:avLst/>
          </a:prstGeom>
        </p:spPr>
        <p:txBody>
          <a:bodyPr wrap="square">
            <a:spAutoFit/>
          </a:bodyPr>
          <a:lstStyle/>
          <a:p>
            <a:r>
              <a:rPr lang="en-US" sz="2800" b="1" i="1" dirty="0" smtClean="0"/>
              <a:t>II: </a:t>
            </a:r>
            <a:r>
              <a:rPr lang="en-US" sz="2800" b="1" dirty="0" smtClean="0">
                <a:solidFill>
                  <a:prstClr val="black"/>
                </a:solidFill>
              </a:rPr>
              <a:t>Does </a:t>
            </a:r>
            <a:r>
              <a:rPr lang="en-US" sz="2800" b="1" dirty="0">
                <a:solidFill>
                  <a:prstClr val="black"/>
                </a:solidFill>
              </a:rPr>
              <a:t>the claimed invention fall within </a:t>
            </a:r>
            <a:r>
              <a:rPr lang="en-US" sz="2800" b="1" dirty="0" smtClean="0">
                <a:solidFill>
                  <a:prstClr val="black"/>
                </a:solidFill>
              </a:rPr>
              <a:t>a </a:t>
            </a:r>
            <a:r>
              <a:rPr lang="en-US" sz="2800" b="1" dirty="0">
                <a:solidFill>
                  <a:prstClr val="black"/>
                </a:solidFill>
              </a:rPr>
              <a:t>statutory </a:t>
            </a:r>
            <a:r>
              <a:rPr lang="en-US" sz="2800" b="1" dirty="0" smtClean="0">
                <a:solidFill>
                  <a:prstClr val="black"/>
                </a:solidFill>
              </a:rPr>
              <a:t>category </a:t>
            </a:r>
            <a:r>
              <a:rPr lang="en-US" sz="2800" b="1" dirty="0">
                <a:solidFill>
                  <a:prstClr val="black"/>
                </a:solidFill>
              </a:rPr>
              <a:t>of </a:t>
            </a:r>
            <a:r>
              <a:rPr lang="en-US" sz="2800" b="1" dirty="0" smtClean="0">
                <a:solidFill>
                  <a:prstClr val="black"/>
                </a:solidFill>
              </a:rPr>
              <a:t>invention (Step 1)?</a:t>
            </a:r>
            <a:endParaRPr lang="en-US" sz="2800" b="1" dirty="0">
              <a:solidFill>
                <a:prstClr val="black"/>
              </a:solidFill>
            </a:endParaRPr>
          </a:p>
          <a:p>
            <a:endParaRPr lang="en-US" sz="2400" b="1" i="1" dirty="0" smtClean="0">
              <a:solidFill>
                <a:prstClr val="black"/>
              </a:solidFill>
            </a:endParaRPr>
          </a:p>
          <a:p>
            <a:r>
              <a:rPr lang="en-US" sz="2400" b="1" i="1" dirty="0" smtClean="0">
                <a:solidFill>
                  <a:prstClr val="black"/>
                </a:solidFill>
              </a:rPr>
              <a:t>Process	  	Machine	 	Manufacture		Composition of </a:t>
            </a:r>
          </a:p>
          <a:p>
            <a:r>
              <a:rPr lang="en-US" sz="2400" b="1" i="1" dirty="0">
                <a:solidFill>
                  <a:prstClr val="black"/>
                </a:solidFill>
              </a:rPr>
              <a:t>	</a:t>
            </a:r>
            <a:r>
              <a:rPr lang="en-US" sz="2400" b="1" i="1" dirty="0" smtClean="0">
                <a:solidFill>
                  <a:prstClr val="black"/>
                </a:solidFill>
              </a:rPr>
              <a:t>												  Matter</a:t>
            </a:r>
          </a:p>
          <a:p>
            <a:pPr marL="457200" indent="-457200">
              <a:buFont typeface="Arial" panose="020B0604020202020204" pitchFamily="34" charset="0"/>
              <a:buChar char="•"/>
            </a:pPr>
            <a:endParaRPr lang="en-US" sz="3200" b="1" i="1" dirty="0">
              <a:solidFill>
                <a:prstClr val="black"/>
              </a:solidFill>
            </a:endParaRPr>
          </a:p>
        </p:txBody>
      </p:sp>
      <p:pic>
        <p:nvPicPr>
          <p:cNvPr id="3074" name="Picture 2" descr="C:\Users\mcygan\AppData\Local\Microsoft\Windows\Temporary Internet Files\Content.IE5\0I2D9SD3\erlenmeyer-311360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449" y="2884469"/>
            <a:ext cx="950491" cy="124145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mcygan\AppData\Local\Microsoft\Windows\Temporary Internet Files\Content.IE5\0I2D9SD3\7970022676_dbcafb75c4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6834" y="3011486"/>
            <a:ext cx="2248939" cy="9874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mcygan\AppData\Local\Microsoft\Windows\Temporary Internet Files\Content.IE5\0I2D9SD3\1049px-If-Then-Else-diagram.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93" y="2887262"/>
            <a:ext cx="1378341" cy="1345492"/>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mcygan\AppData\Local\Microsoft\Windows\Temporary Internet Files\Content.IE5\XUGL92OE\golf-club-150313_64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2813064"/>
            <a:ext cx="728663" cy="14573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2DA454B-C859-4892-B9FA-68B588C9F547}" type="slidenum">
              <a:rPr lang="en-US" smtClean="0"/>
              <a:t>33</a:t>
            </a:fld>
            <a:endParaRPr lang="en-US" dirty="0"/>
          </a:p>
        </p:txBody>
      </p:sp>
    </p:spTree>
    <p:extLst>
      <p:ext uri="{BB962C8B-B14F-4D97-AF65-F5344CB8AC3E}">
        <p14:creationId xmlns:p14="http://schemas.microsoft.com/office/powerpoint/2010/main" val="1274763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02562467"/>
              </p:ext>
            </p:extLst>
          </p:nvPr>
        </p:nvGraphicFramePr>
        <p:xfrm>
          <a:off x="997304" y="2197767"/>
          <a:ext cx="6815329" cy="2619313"/>
        </p:xfrm>
        <a:graphic>
          <a:graphicData uri="http://schemas.openxmlformats.org/drawingml/2006/table">
            <a:tbl>
              <a:tblPr firstRow="1" bandRow="1">
                <a:tableStyleId>{F5AB1C69-6EDB-4FF4-983F-18BD219EF322}</a:tableStyleId>
              </a:tblPr>
              <a:tblGrid>
                <a:gridCol w="6815329"/>
              </a:tblGrid>
              <a:tr h="386871">
                <a:tc>
                  <a:txBody>
                    <a:bodyPr/>
                    <a:lstStyle/>
                    <a:p>
                      <a:pPr algn="ctr"/>
                      <a:r>
                        <a:rPr lang="en-US" dirty="0" smtClean="0"/>
                        <a:t>Worksheet II: (A) Yes </a:t>
                      </a:r>
                      <a:endParaRPr lang="en-US" dirty="0"/>
                    </a:p>
                  </a:txBody>
                  <a:tcPr/>
                </a:tc>
              </a:tr>
              <a:tr h="2232442">
                <a:tc>
                  <a:txBody>
                    <a:bodyPr/>
                    <a:lstStyle/>
                    <a:p>
                      <a:pPr marL="0" indent="0">
                        <a:buNone/>
                      </a:pPr>
                      <a:r>
                        <a:rPr lang="en-US" sz="2400" dirty="0" smtClean="0"/>
                        <a:t>Claim 3 recites a series of steps for calculating a scaling factor. Thus, the claim is directed to a process, which is one of the statutory categories of invention. </a:t>
                      </a:r>
                      <a:r>
                        <a:rPr lang="en-US" sz="2000" b="0" i="1" dirty="0" smtClean="0"/>
                        <a:t>(Step 1: YES)</a:t>
                      </a:r>
                      <a:r>
                        <a:rPr lang="en-US" sz="2000" b="0" dirty="0" smtClean="0"/>
                        <a:t> </a:t>
                      </a:r>
                      <a:endParaRPr lang="en-US" sz="2000" b="0" dirty="0"/>
                    </a:p>
                  </a:txBody>
                  <a:tcPr/>
                </a:tc>
              </a:tr>
            </a:tbl>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34</a:t>
            </a:fld>
            <a:endParaRPr lang="en-US" dirty="0"/>
          </a:p>
        </p:txBody>
      </p:sp>
      <p:sp>
        <p:nvSpPr>
          <p:cNvPr id="7" name="Rectangle 6"/>
          <p:cNvSpPr/>
          <p:nvPr/>
        </p:nvSpPr>
        <p:spPr>
          <a:xfrm>
            <a:off x="350694" y="290713"/>
            <a:ext cx="8582026" cy="1569660"/>
          </a:xfrm>
          <a:prstGeom prst="rect">
            <a:avLst/>
          </a:prstGeom>
        </p:spPr>
        <p:txBody>
          <a:bodyPr wrap="square">
            <a:spAutoFit/>
          </a:bodyPr>
          <a:lstStyle/>
          <a:p>
            <a:pPr lvl="0" algn="ctr"/>
            <a:r>
              <a:rPr lang="en-US" sz="3200" b="1" i="1" dirty="0" smtClean="0">
                <a:solidFill>
                  <a:prstClr val="black"/>
                </a:solidFill>
              </a:rPr>
              <a:t>II</a:t>
            </a:r>
            <a:r>
              <a:rPr lang="en-US" sz="3200" b="1" i="1" dirty="0">
                <a:solidFill>
                  <a:prstClr val="black"/>
                </a:solidFill>
              </a:rPr>
              <a:t>. </a:t>
            </a:r>
            <a:r>
              <a:rPr lang="en-US" sz="3200" b="1" dirty="0">
                <a:solidFill>
                  <a:prstClr val="black"/>
                </a:solidFill>
              </a:rPr>
              <a:t>Does the claimed invention fall within a statutory category of invention (Step 1)? </a:t>
            </a:r>
          </a:p>
          <a:p>
            <a:pPr marL="457200" indent="-457200">
              <a:buFont typeface="Arial" panose="020B0604020202020204" pitchFamily="34" charset="0"/>
              <a:buChar char="•"/>
            </a:pPr>
            <a:endParaRPr lang="en-US" sz="3200" b="1" i="1" dirty="0">
              <a:solidFill>
                <a:prstClr val="black"/>
              </a:solidFill>
            </a:endParaRPr>
          </a:p>
        </p:txBody>
      </p:sp>
    </p:spTree>
    <p:extLst>
      <p:ext uri="{BB962C8B-B14F-4D97-AF65-F5344CB8AC3E}">
        <p14:creationId xmlns:p14="http://schemas.microsoft.com/office/powerpoint/2010/main" val="468999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1107" y="1571626"/>
            <a:ext cx="5142432" cy="2964274"/>
          </a:xfrm>
          <a:prstGeom prst="rect">
            <a:avLst/>
          </a:prstGeom>
          <a:noFill/>
          <a:ln w="4445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Elbow Connector 13"/>
          <p:cNvCxnSpPr>
            <a:endCxn id="2050" idx="2"/>
          </p:cNvCxnSpPr>
          <p:nvPr/>
        </p:nvCxnSpPr>
        <p:spPr>
          <a:xfrm flipV="1">
            <a:off x="3305175" y="4535900"/>
            <a:ext cx="2957148" cy="293275"/>
          </a:xfrm>
          <a:prstGeom prst="bentConnector2">
            <a:avLst/>
          </a:prstGeom>
          <a:ln w="4445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92DA454B-C859-4892-B9FA-68B588C9F547}" type="slidenum">
              <a:rPr lang="en-US" smtClean="0"/>
              <a:t>35</a:t>
            </a:fld>
            <a:endParaRPr lang="en-US" dirty="0"/>
          </a:p>
        </p:txBody>
      </p:sp>
      <p:sp>
        <p:nvSpPr>
          <p:cNvPr id="9" name="Rectangle 8"/>
          <p:cNvSpPr/>
          <p:nvPr/>
        </p:nvSpPr>
        <p:spPr>
          <a:xfrm>
            <a:off x="316871" y="1683785"/>
            <a:ext cx="3069436" cy="3570208"/>
          </a:xfrm>
          <a:prstGeom prst="rect">
            <a:avLst/>
          </a:prstGeom>
        </p:spPr>
        <p:txBody>
          <a:bodyPr wrap="square">
            <a:spAutoFit/>
          </a:bodyPr>
          <a:lstStyle/>
          <a:p>
            <a:pPr marL="0" lvl="1">
              <a:spcAft>
                <a:spcPts val="600"/>
              </a:spcAft>
            </a:pPr>
            <a:r>
              <a:rPr lang="en-US" dirty="0" smtClean="0"/>
              <a:t>“Directed </a:t>
            </a:r>
            <a:r>
              <a:rPr lang="en-US" dirty="0"/>
              <a:t>to” means that the claim </a:t>
            </a:r>
            <a:r>
              <a:rPr lang="en-US" dirty="0" smtClean="0"/>
              <a:t>recites (sets </a:t>
            </a:r>
            <a:r>
              <a:rPr lang="en-US" dirty="0"/>
              <a:t>forth or </a:t>
            </a:r>
            <a:r>
              <a:rPr lang="en-US" dirty="0" smtClean="0"/>
              <a:t>describes) </a:t>
            </a:r>
            <a:r>
              <a:rPr lang="en-US" dirty="0"/>
              <a:t>an abstract idea</a:t>
            </a:r>
            <a:r>
              <a:rPr lang="en-US" dirty="0" smtClean="0"/>
              <a:t>.</a:t>
            </a:r>
          </a:p>
          <a:p>
            <a:pPr marL="0" lvl="1">
              <a:spcAft>
                <a:spcPts val="600"/>
              </a:spcAft>
            </a:pPr>
            <a:r>
              <a:rPr lang="en-US" dirty="0" smtClean="0"/>
              <a:t>An </a:t>
            </a:r>
            <a:r>
              <a:rPr lang="en-US" dirty="0"/>
              <a:t>abstract idea </a:t>
            </a:r>
            <a:r>
              <a:rPr lang="en-US" dirty="0" smtClean="0"/>
              <a:t>can be identified by comparison to similar concepts found abstract </a:t>
            </a:r>
            <a:r>
              <a:rPr lang="en-US" dirty="0"/>
              <a:t>by the </a:t>
            </a:r>
            <a:r>
              <a:rPr lang="en-US" dirty="0" smtClean="0"/>
              <a:t>courts.</a:t>
            </a:r>
            <a:endParaRPr lang="en-US" dirty="0"/>
          </a:p>
          <a:p>
            <a:pPr marL="0" lvl="1">
              <a:spcAft>
                <a:spcPts val="600"/>
              </a:spcAft>
            </a:pPr>
            <a:r>
              <a:rPr lang="en-US" dirty="0" smtClean="0">
                <a:solidFill>
                  <a:prstClr val="black"/>
                </a:solidFill>
              </a:rPr>
              <a:t>The July </a:t>
            </a:r>
            <a:r>
              <a:rPr lang="en-US" dirty="0">
                <a:solidFill>
                  <a:prstClr val="black"/>
                </a:solidFill>
              </a:rPr>
              <a:t>2015 Update Quick Reference Sheet (page 2) </a:t>
            </a:r>
            <a:r>
              <a:rPr lang="en-US" dirty="0" smtClean="0">
                <a:solidFill>
                  <a:prstClr val="black"/>
                </a:solidFill>
              </a:rPr>
              <a:t>contains a </a:t>
            </a:r>
            <a:r>
              <a:rPr lang="en-US" dirty="0">
                <a:solidFill>
                  <a:prstClr val="black"/>
                </a:solidFill>
              </a:rPr>
              <a:t>categorized list of </a:t>
            </a:r>
            <a:r>
              <a:rPr lang="en-US" dirty="0" smtClean="0">
                <a:solidFill>
                  <a:prstClr val="black"/>
                </a:solidFill>
              </a:rPr>
              <a:t>some court-identified </a:t>
            </a:r>
            <a:r>
              <a:rPr lang="en-US" dirty="0">
                <a:solidFill>
                  <a:prstClr val="black"/>
                </a:solidFill>
              </a:rPr>
              <a:t>abstract ideas.</a:t>
            </a:r>
            <a:endParaRPr lang="en-US" sz="1600" dirty="0">
              <a:solidFill>
                <a:prstClr val="black"/>
              </a:solidFill>
            </a:endParaRPr>
          </a:p>
        </p:txBody>
      </p:sp>
      <p:sp>
        <p:nvSpPr>
          <p:cNvPr id="8" name="Rectangle 7"/>
          <p:cNvSpPr/>
          <p:nvPr/>
        </p:nvSpPr>
        <p:spPr>
          <a:xfrm>
            <a:off x="554862" y="362930"/>
            <a:ext cx="8131938" cy="954107"/>
          </a:xfrm>
          <a:prstGeom prst="rect">
            <a:avLst/>
          </a:prstGeom>
        </p:spPr>
        <p:txBody>
          <a:bodyPr wrap="square">
            <a:spAutoFit/>
          </a:bodyPr>
          <a:lstStyle/>
          <a:p>
            <a:pPr lvl="0"/>
            <a:r>
              <a:rPr lang="en-US" sz="2800" b="1" i="1" dirty="0" smtClean="0">
                <a:solidFill>
                  <a:prstClr val="black"/>
                </a:solidFill>
              </a:rPr>
              <a:t>III</a:t>
            </a:r>
            <a:r>
              <a:rPr lang="en-US" sz="2800" b="1" i="1" dirty="0">
                <a:solidFill>
                  <a:prstClr val="black"/>
                </a:solidFill>
              </a:rPr>
              <a:t>.  </a:t>
            </a:r>
            <a:r>
              <a:rPr lang="en-US" sz="2800" b="1" dirty="0">
                <a:solidFill>
                  <a:prstClr val="black"/>
                </a:solidFill>
              </a:rPr>
              <a:t>Is the claim directed to an abstract idea (Step 2A)?</a:t>
            </a:r>
          </a:p>
        </p:txBody>
      </p:sp>
    </p:spTree>
    <p:extLst>
      <p:ext uri="{BB962C8B-B14F-4D97-AF65-F5344CB8AC3E}">
        <p14:creationId xmlns:p14="http://schemas.microsoft.com/office/powerpoint/2010/main" val="3396870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66581920"/>
              </p:ext>
            </p:extLst>
          </p:nvPr>
        </p:nvGraphicFramePr>
        <p:xfrm>
          <a:off x="4998110" y="2483260"/>
          <a:ext cx="3968491" cy="2696496"/>
        </p:xfrm>
        <a:graphic>
          <a:graphicData uri="http://schemas.openxmlformats.org/drawingml/2006/table">
            <a:tbl>
              <a:tblPr firstRow="1" bandRow="1">
                <a:tableStyleId>{F5AB1C69-6EDB-4FF4-983F-18BD219EF322}</a:tableStyleId>
              </a:tblPr>
              <a:tblGrid>
                <a:gridCol w="3968491"/>
              </a:tblGrid>
              <a:tr h="0">
                <a:tc>
                  <a:txBody>
                    <a:bodyPr/>
                    <a:lstStyle/>
                    <a:p>
                      <a:pPr algn="ctr"/>
                      <a:r>
                        <a:rPr lang="en-US" dirty="0" smtClean="0"/>
                        <a:t>Court Identified</a:t>
                      </a:r>
                      <a:r>
                        <a:rPr lang="en-US" baseline="0" dirty="0" smtClean="0"/>
                        <a:t> Abstract Ideas</a:t>
                      </a:r>
                      <a:endParaRPr lang="en-US" dirty="0"/>
                    </a:p>
                  </a:txBody>
                  <a:tcPr/>
                </a:tc>
              </a:tr>
              <a:tr h="2330736">
                <a:tc>
                  <a:txBody>
                    <a:bodyPr/>
                    <a:lstStyle/>
                    <a:p>
                      <a:pPr marL="171450" indent="-171450">
                        <a:buFont typeface="Arial" panose="020B0604020202020204" pitchFamily="34" charset="0"/>
                        <a:buChar char="•"/>
                      </a:pPr>
                      <a:r>
                        <a:rPr lang="en-US" sz="1600" b="0" i="0" u="none" strike="noStrike" kern="1200" baseline="0" dirty="0" smtClean="0">
                          <a:solidFill>
                            <a:schemeClr val="dk1"/>
                          </a:solidFill>
                          <a:latin typeface="+mn-lt"/>
                          <a:ea typeface="+mn-ea"/>
                          <a:cs typeface="+mn-cs"/>
                        </a:rPr>
                        <a:t>An algorithm for converting binary coded decimal to pure binary</a:t>
                      </a:r>
                    </a:p>
                    <a:p>
                      <a:pPr marL="171450" indent="-171450">
                        <a:buFont typeface="Arial" panose="020B0604020202020204" pitchFamily="34" charset="0"/>
                        <a:buChar char="•"/>
                      </a:pPr>
                      <a:r>
                        <a:rPr lang="en-US" sz="1600" b="0" i="0" u="none" strike="noStrike" kern="1200" baseline="0" dirty="0" smtClean="0">
                          <a:solidFill>
                            <a:schemeClr val="dk1"/>
                          </a:solidFill>
                          <a:latin typeface="+mn-lt"/>
                          <a:ea typeface="+mn-ea"/>
                          <a:cs typeface="+mn-cs"/>
                        </a:rPr>
                        <a:t>A formula for computing an alarm limit</a:t>
                      </a:r>
                    </a:p>
                    <a:p>
                      <a:pPr marL="171450" indent="-171450">
                        <a:buFont typeface="Arial" panose="020B0604020202020204" pitchFamily="34" charset="0"/>
                        <a:buChar char="•"/>
                      </a:pPr>
                      <a:r>
                        <a:rPr lang="en-US" sz="1600" b="0" i="0" u="none" strike="noStrike" kern="1200" baseline="0" dirty="0" smtClean="0">
                          <a:solidFill>
                            <a:schemeClr val="dk1"/>
                          </a:solidFill>
                          <a:latin typeface="+mn-lt"/>
                          <a:ea typeface="+mn-ea"/>
                          <a:cs typeface="+mn-cs"/>
                        </a:rPr>
                        <a:t>A mathematical formula for hedging</a:t>
                      </a:r>
                    </a:p>
                    <a:p>
                      <a:pPr marL="171450" indent="-171450">
                        <a:buFont typeface="Arial" panose="020B0604020202020204" pitchFamily="34" charset="0"/>
                        <a:buChar char="•"/>
                      </a:pPr>
                      <a:r>
                        <a:rPr lang="en-US" sz="1600" b="0" i="0" u="none" strike="noStrike" kern="1200" baseline="0" dirty="0" smtClean="0">
                          <a:solidFill>
                            <a:schemeClr val="dk1"/>
                          </a:solidFill>
                          <a:latin typeface="+mn-lt"/>
                          <a:ea typeface="+mn-ea"/>
                          <a:cs typeface="+mn-cs"/>
                        </a:rPr>
                        <a:t>Computing a price for the sale of a fixed income asset and generating a financial analysis output</a:t>
                      </a:r>
                    </a:p>
                    <a:p>
                      <a:pPr marL="171450" indent="-171450">
                        <a:buFont typeface="Arial" panose="020B0604020202020204" pitchFamily="34" charset="0"/>
                        <a:buChar char="•"/>
                      </a:pPr>
                      <a:r>
                        <a:rPr lang="en-US" sz="1600" b="0" i="0" u="none" strike="noStrike" kern="1200" baseline="0" dirty="0" smtClean="0">
                          <a:solidFill>
                            <a:schemeClr val="dk1"/>
                          </a:solidFill>
                          <a:latin typeface="+mn-lt"/>
                          <a:ea typeface="+mn-ea"/>
                          <a:cs typeface="+mn-cs"/>
                        </a:rPr>
                        <a:t>Calculating the difference between local and average data values</a:t>
                      </a:r>
                      <a:endParaRPr lang="en-US" sz="1600" baseline="0" dirty="0"/>
                    </a:p>
                  </a:txBody>
                  <a:tcPr/>
                </a:tc>
              </a:tr>
            </a:tbl>
          </a:graphicData>
        </a:graphic>
      </p:graphicFrame>
      <p:sp>
        <p:nvSpPr>
          <p:cNvPr id="7" name="Cloud 6"/>
          <p:cNvSpPr/>
          <p:nvPr/>
        </p:nvSpPr>
        <p:spPr>
          <a:xfrm>
            <a:off x="4111506" y="861413"/>
            <a:ext cx="4761803" cy="995705"/>
          </a:xfrm>
          <a:prstGeom prst="cloud">
            <a:avLst/>
          </a:prstGeom>
          <a:solidFill>
            <a:schemeClr val="accent3">
              <a:lumMod val="40000"/>
              <a:lumOff val="60000"/>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accent3">
                  <a:lumMod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513965856"/>
              </p:ext>
            </p:extLst>
          </p:nvPr>
        </p:nvGraphicFramePr>
        <p:xfrm>
          <a:off x="263344" y="1560776"/>
          <a:ext cx="4247694" cy="3627120"/>
        </p:xfrm>
        <a:graphic>
          <a:graphicData uri="http://schemas.openxmlformats.org/drawingml/2006/table">
            <a:tbl>
              <a:tblPr firstRow="1" bandRow="1">
                <a:tableStyleId>{F5AB1C69-6EDB-4FF4-983F-18BD219EF322}</a:tableStyleId>
              </a:tblPr>
              <a:tblGrid>
                <a:gridCol w="4247694"/>
              </a:tblGrid>
              <a:tr h="324126">
                <a:tc>
                  <a:txBody>
                    <a:bodyPr/>
                    <a:lstStyle/>
                    <a:p>
                      <a:pPr algn="ctr"/>
                      <a:r>
                        <a:rPr lang="en-US" dirty="0" smtClean="0"/>
                        <a:t> Claimed Invention</a:t>
                      </a:r>
                      <a:endParaRPr lang="en-US" dirty="0"/>
                    </a:p>
                  </a:txBody>
                  <a:tcPr/>
                </a:tc>
              </a:tr>
              <a:tr h="1870370">
                <a:tc>
                  <a:txBody>
                    <a:bodyPr/>
                    <a:lstStyle/>
                    <a:p>
                      <a:pPr marL="0" indent="0">
                        <a:buNone/>
                      </a:pPr>
                      <a:r>
                        <a:rPr lang="en-US" sz="1600" dirty="0" smtClean="0"/>
                        <a:t>3. A computer‐implemented method of resizing textual information within a window displayed in a graphical user interface, the method comprising:</a:t>
                      </a:r>
                    </a:p>
                    <a:p>
                      <a:pPr marL="171450" indent="-171450">
                        <a:buFont typeface="Courier New" panose="02070309020205020404" pitchFamily="49" charset="0"/>
                        <a:buChar char="o"/>
                      </a:pPr>
                      <a:r>
                        <a:rPr lang="en-US" sz="1600" dirty="0" smtClean="0"/>
                        <a:t>generating first data for describing the area of a first graphical element; </a:t>
                      </a:r>
                    </a:p>
                    <a:p>
                      <a:pPr marL="171450" indent="-171450">
                        <a:buFont typeface="Courier New" panose="02070309020205020404" pitchFamily="49" charset="0"/>
                        <a:buChar char="o"/>
                      </a:pPr>
                      <a:r>
                        <a:rPr lang="en-US" sz="1600" dirty="0" smtClean="0"/>
                        <a:t>generating second data for describing the area of a second graphical element containing textual information; and</a:t>
                      </a:r>
                    </a:p>
                    <a:p>
                      <a:pPr marL="171450" indent="-171450">
                        <a:buFont typeface="Courier New" panose="02070309020205020404" pitchFamily="49" charset="0"/>
                        <a:buChar char="o"/>
                      </a:pPr>
                      <a:r>
                        <a:rPr lang="en-US" sz="1600" dirty="0" smtClean="0"/>
                        <a:t>calculating, by the computer, a scaling factor for the textual information which is proportional to the difference between the first data and second data. </a:t>
                      </a:r>
                      <a:endParaRPr lang="en-US" sz="1600" dirty="0"/>
                    </a:p>
                  </a:txBody>
                  <a:tcPr/>
                </a:tc>
              </a:tr>
            </a:tbl>
          </a:graphicData>
        </a:graphic>
      </p:graphicFrame>
      <p:sp>
        <p:nvSpPr>
          <p:cNvPr id="4" name="Slide Number Placeholder 3"/>
          <p:cNvSpPr>
            <a:spLocks noGrp="1"/>
          </p:cNvSpPr>
          <p:nvPr>
            <p:ph type="sldNum" sz="quarter" idx="12"/>
          </p:nvPr>
        </p:nvSpPr>
        <p:spPr>
          <a:xfrm>
            <a:off x="2743200" y="5299076"/>
            <a:ext cx="2133600" cy="303212"/>
          </a:xfrm>
        </p:spPr>
        <p:txBody>
          <a:bodyPr/>
          <a:lstStyle/>
          <a:p>
            <a:fld id="{33382ED2-E86B-45BD-9826-9B4AA959F8D3}" type="slidenum">
              <a:rPr lang="en-US" smtClean="0"/>
              <a:t>36</a:t>
            </a:fld>
            <a:endParaRPr lang="en-US" dirty="0"/>
          </a:p>
        </p:txBody>
      </p:sp>
      <p:sp>
        <p:nvSpPr>
          <p:cNvPr id="9" name="TextBox 8"/>
          <p:cNvSpPr txBox="1"/>
          <p:nvPr/>
        </p:nvSpPr>
        <p:spPr>
          <a:xfrm>
            <a:off x="4511038" y="989934"/>
            <a:ext cx="3855109" cy="738664"/>
          </a:xfrm>
          <a:prstGeom prst="rect">
            <a:avLst/>
          </a:prstGeom>
          <a:noFill/>
        </p:spPr>
        <p:txBody>
          <a:bodyPr wrap="square" rtlCol="0">
            <a:spAutoFit/>
          </a:bodyPr>
          <a:lstStyle/>
          <a:p>
            <a:pPr lvl="0" algn="ctr"/>
            <a:r>
              <a:rPr lang="en-US" sz="1400" dirty="0"/>
              <a:t>Mathematical concepts </a:t>
            </a:r>
            <a:r>
              <a:rPr lang="en-US" sz="1400" dirty="0" smtClean="0"/>
              <a:t>such as </a:t>
            </a:r>
            <a:r>
              <a:rPr lang="en-US" sz="1400" dirty="0"/>
              <a:t>mathematical </a:t>
            </a:r>
            <a:r>
              <a:rPr lang="en-US" sz="1400" dirty="0" smtClean="0"/>
              <a:t>algorithms, mathematical relationships, mathematical </a:t>
            </a:r>
            <a:r>
              <a:rPr lang="en-US" sz="1400" dirty="0"/>
              <a:t>formulas, </a:t>
            </a:r>
            <a:r>
              <a:rPr lang="en-US" sz="1400" dirty="0" smtClean="0"/>
              <a:t>and calculations</a:t>
            </a:r>
            <a:endParaRPr lang="en-US" sz="1400" dirty="0"/>
          </a:p>
        </p:txBody>
      </p:sp>
      <p:sp>
        <p:nvSpPr>
          <p:cNvPr id="12" name="Oval 11"/>
          <p:cNvSpPr/>
          <p:nvPr/>
        </p:nvSpPr>
        <p:spPr>
          <a:xfrm>
            <a:off x="5561615" y="2239079"/>
            <a:ext cx="212140" cy="204826"/>
          </a:xfrm>
          <a:prstGeom prst="ellipse">
            <a:avLst/>
          </a:prstGeom>
          <a:solidFill>
            <a:schemeClr val="accent3">
              <a:lumMod val="40000"/>
              <a:lumOff val="60000"/>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5333695" y="2443905"/>
            <a:ext cx="106070" cy="102413"/>
          </a:xfrm>
          <a:prstGeom prst="ellipse">
            <a:avLst/>
          </a:prstGeom>
          <a:solidFill>
            <a:schemeClr val="accent3">
              <a:lumMod val="40000"/>
              <a:lumOff val="60000"/>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5773755" y="1857118"/>
            <a:ext cx="334060" cy="324308"/>
          </a:xfrm>
          <a:prstGeom prst="ellipse">
            <a:avLst/>
          </a:prstGeom>
          <a:solidFill>
            <a:schemeClr val="accent3">
              <a:lumMod val="40000"/>
              <a:lumOff val="60000"/>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343662" y="378079"/>
            <a:ext cx="8529648" cy="521691"/>
          </a:xfrm>
        </p:spPr>
        <p:txBody>
          <a:bodyPr>
            <a:noAutofit/>
          </a:bodyPr>
          <a:lstStyle/>
          <a:p>
            <a:pPr lvl="0">
              <a:spcBef>
                <a:spcPts val="0"/>
              </a:spcBef>
            </a:pPr>
            <a:r>
              <a:rPr lang="en-US" sz="2000" i="1" dirty="0" smtClean="0">
                <a:solidFill>
                  <a:prstClr val="black"/>
                </a:solidFill>
                <a:ea typeface="+mn-ea"/>
                <a:cs typeface="+mn-cs"/>
              </a:rPr>
              <a:t>III</a:t>
            </a:r>
            <a:r>
              <a:rPr lang="en-US" sz="2000" i="1" dirty="0">
                <a:solidFill>
                  <a:prstClr val="black"/>
                </a:solidFill>
                <a:ea typeface="+mn-ea"/>
                <a:cs typeface="+mn-cs"/>
              </a:rPr>
              <a:t>.  </a:t>
            </a:r>
            <a:r>
              <a:rPr lang="en-US" sz="2000" dirty="0">
                <a:solidFill>
                  <a:prstClr val="black"/>
                </a:solidFill>
                <a:ea typeface="+mn-ea"/>
                <a:cs typeface="+mn-cs"/>
              </a:rPr>
              <a:t>Is the claim directed to an abstract idea (Step 2A)?</a:t>
            </a:r>
          </a:p>
        </p:txBody>
      </p:sp>
    </p:spTree>
    <p:extLst>
      <p:ext uri="{BB962C8B-B14F-4D97-AF65-F5344CB8AC3E}">
        <p14:creationId xmlns:p14="http://schemas.microsoft.com/office/powerpoint/2010/main" val="10170175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624318933"/>
              </p:ext>
            </p:extLst>
          </p:nvPr>
        </p:nvGraphicFramePr>
        <p:xfrm>
          <a:off x="764493" y="1368672"/>
          <a:ext cx="4247694" cy="3627120"/>
        </p:xfrm>
        <a:graphic>
          <a:graphicData uri="http://schemas.openxmlformats.org/drawingml/2006/table">
            <a:tbl>
              <a:tblPr firstRow="1" bandRow="1">
                <a:tableStyleId>{F5AB1C69-6EDB-4FF4-983F-18BD219EF322}</a:tableStyleId>
              </a:tblPr>
              <a:tblGrid>
                <a:gridCol w="4247694"/>
              </a:tblGrid>
              <a:tr h="324126">
                <a:tc>
                  <a:txBody>
                    <a:bodyPr/>
                    <a:lstStyle/>
                    <a:p>
                      <a:pPr algn="ctr"/>
                      <a:r>
                        <a:rPr lang="en-US" dirty="0" smtClean="0"/>
                        <a:t> Claimed Invention</a:t>
                      </a:r>
                      <a:endParaRPr lang="en-US" dirty="0"/>
                    </a:p>
                  </a:txBody>
                  <a:tcPr/>
                </a:tc>
              </a:tr>
              <a:tr h="1870370">
                <a:tc>
                  <a:txBody>
                    <a:bodyPr/>
                    <a:lstStyle/>
                    <a:p>
                      <a:pPr marL="0" indent="0">
                        <a:buNone/>
                      </a:pPr>
                      <a:r>
                        <a:rPr lang="en-US" sz="1600" dirty="0" smtClean="0"/>
                        <a:t>3. </a:t>
                      </a:r>
                      <a:r>
                        <a:rPr lang="en-US" sz="1600" dirty="0" smtClean="0">
                          <a:solidFill>
                            <a:schemeClr val="bg1">
                              <a:lumMod val="65000"/>
                            </a:schemeClr>
                          </a:solidFill>
                        </a:rPr>
                        <a:t>A computer‐implemented method of resizing textual information within a window displayed in a graphical user interface, the method comprising</a:t>
                      </a:r>
                      <a:r>
                        <a:rPr lang="en-US" sz="1600" dirty="0" smtClean="0"/>
                        <a:t>:</a:t>
                      </a:r>
                      <a:endParaRPr lang="en-US" sz="1600" i="1" dirty="0" smtClean="0">
                        <a:solidFill>
                          <a:schemeClr val="tx1"/>
                        </a:solidFill>
                      </a:endParaRPr>
                    </a:p>
                    <a:p>
                      <a:pPr marL="171450" indent="-171450">
                        <a:buFont typeface="Courier New" panose="02070309020205020404" pitchFamily="49" charset="0"/>
                        <a:buChar char="o"/>
                      </a:pPr>
                      <a:r>
                        <a:rPr lang="en-US" sz="1600" b="1" i="1" dirty="0" smtClean="0">
                          <a:solidFill>
                            <a:schemeClr val="tx1"/>
                          </a:solidFill>
                        </a:rPr>
                        <a:t>generating first data for describing the area of a first graphical element; </a:t>
                      </a:r>
                    </a:p>
                    <a:p>
                      <a:pPr marL="171450" indent="-171450">
                        <a:buFont typeface="Courier New" panose="02070309020205020404" pitchFamily="49" charset="0"/>
                        <a:buChar char="o"/>
                      </a:pPr>
                      <a:r>
                        <a:rPr lang="en-US" sz="1600" b="1" i="1" dirty="0" smtClean="0">
                          <a:solidFill>
                            <a:schemeClr val="tx1"/>
                          </a:solidFill>
                        </a:rPr>
                        <a:t>generating second data for describing the area of a second graphical element containing textual information; and</a:t>
                      </a:r>
                    </a:p>
                    <a:p>
                      <a:pPr marL="171450" indent="-171450">
                        <a:buFont typeface="Courier New" panose="02070309020205020404" pitchFamily="49" charset="0"/>
                        <a:buChar char="o"/>
                      </a:pPr>
                      <a:r>
                        <a:rPr lang="en-US" sz="1600" b="1" i="1" dirty="0" smtClean="0">
                          <a:solidFill>
                            <a:schemeClr val="tx1"/>
                          </a:solidFill>
                        </a:rPr>
                        <a:t>calculating</a:t>
                      </a:r>
                      <a:r>
                        <a:rPr lang="en-US" sz="1600" dirty="0" smtClean="0">
                          <a:solidFill>
                            <a:schemeClr val="accent3">
                              <a:lumMod val="50000"/>
                            </a:schemeClr>
                          </a:solidFill>
                        </a:rPr>
                        <a:t>,</a:t>
                      </a:r>
                      <a:r>
                        <a:rPr lang="en-US" sz="1600" dirty="0" smtClean="0">
                          <a:solidFill>
                            <a:schemeClr val="tx2"/>
                          </a:solidFill>
                        </a:rPr>
                        <a:t> </a:t>
                      </a:r>
                      <a:r>
                        <a:rPr lang="en-US" sz="1600" dirty="0" smtClean="0">
                          <a:solidFill>
                            <a:schemeClr val="bg1">
                              <a:lumMod val="65000"/>
                            </a:schemeClr>
                          </a:solidFill>
                        </a:rPr>
                        <a:t>by the computer, </a:t>
                      </a:r>
                      <a:r>
                        <a:rPr lang="en-US" sz="1600" b="1" i="1" dirty="0" smtClean="0">
                          <a:solidFill>
                            <a:schemeClr val="tx1"/>
                          </a:solidFill>
                        </a:rPr>
                        <a:t>a scaling factor for the textual information which is proportional to the difference between the first data and second data. </a:t>
                      </a:r>
                      <a:endParaRPr lang="en-US" sz="1600" b="1" i="1" dirty="0">
                        <a:solidFill>
                          <a:schemeClr val="tx1"/>
                        </a:solidFill>
                      </a:endParaRPr>
                    </a:p>
                  </a:txBody>
                  <a:tcPr/>
                </a:tc>
              </a:tr>
            </a:tbl>
          </a:graphicData>
        </a:graphic>
      </p:graphicFrame>
      <p:sp>
        <p:nvSpPr>
          <p:cNvPr id="2" name="Title 1"/>
          <p:cNvSpPr>
            <a:spLocks noGrp="1"/>
          </p:cNvSpPr>
          <p:nvPr>
            <p:ph type="title"/>
          </p:nvPr>
        </p:nvSpPr>
        <p:spPr>
          <a:xfrm>
            <a:off x="134111" y="378079"/>
            <a:ext cx="8884311" cy="521691"/>
          </a:xfrm>
        </p:spPr>
        <p:txBody>
          <a:bodyPr>
            <a:noAutofit/>
          </a:bodyPr>
          <a:lstStyle/>
          <a:p>
            <a:pPr algn="ctr"/>
            <a:r>
              <a:rPr lang="en-US" sz="2400" i="1" dirty="0" smtClean="0">
                <a:solidFill>
                  <a:srgbClr val="000000"/>
                </a:solidFill>
              </a:rPr>
              <a:t>III. C. </a:t>
            </a:r>
            <a:r>
              <a:rPr lang="en-US" sz="2400" dirty="0">
                <a:solidFill>
                  <a:srgbClr val="000000"/>
                </a:solidFill>
              </a:rPr>
              <a:t>Is the claim directed to an abstract idea</a:t>
            </a:r>
            <a:r>
              <a:rPr lang="en-US" sz="2400" dirty="0" smtClean="0">
                <a:solidFill>
                  <a:srgbClr val="000000"/>
                </a:solidFill>
              </a:rPr>
              <a:t>?</a:t>
            </a:r>
            <a:endParaRPr lang="en-US" sz="3200" dirty="0"/>
          </a:p>
        </p:txBody>
      </p:sp>
      <p:sp>
        <p:nvSpPr>
          <p:cNvPr id="4" name="Slide Number Placeholder 3"/>
          <p:cNvSpPr>
            <a:spLocks noGrp="1"/>
          </p:cNvSpPr>
          <p:nvPr>
            <p:ph type="sldNum" sz="quarter" idx="12"/>
          </p:nvPr>
        </p:nvSpPr>
        <p:spPr>
          <a:xfrm>
            <a:off x="2743200" y="5299076"/>
            <a:ext cx="2133600" cy="303212"/>
          </a:xfrm>
        </p:spPr>
        <p:txBody>
          <a:bodyPr/>
          <a:lstStyle/>
          <a:p>
            <a:fld id="{33382ED2-E86B-45BD-9826-9B4AA959F8D3}" type="slidenum">
              <a:rPr lang="en-US" smtClean="0"/>
              <a:t>37</a:t>
            </a:fld>
            <a:endParaRPr lang="en-US" dirty="0"/>
          </a:p>
        </p:txBody>
      </p:sp>
      <p:cxnSp>
        <p:nvCxnSpPr>
          <p:cNvPr id="6" name="Straight Arrow Connector 5"/>
          <p:cNvCxnSpPr/>
          <p:nvPr/>
        </p:nvCxnSpPr>
        <p:spPr>
          <a:xfrm flipH="1">
            <a:off x="4731327" y="3619848"/>
            <a:ext cx="947161" cy="308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678488" y="4811126"/>
            <a:ext cx="1466748" cy="369332"/>
          </a:xfrm>
          <a:prstGeom prst="rect">
            <a:avLst/>
          </a:prstGeom>
          <a:ln>
            <a:solidFill>
              <a:schemeClr val="tx1"/>
            </a:solidFill>
          </a:ln>
        </p:spPr>
        <p:txBody>
          <a:bodyPr wrap="none">
            <a:spAutoFit/>
          </a:bodyPr>
          <a:lstStyle/>
          <a:p>
            <a:r>
              <a:rPr lang="en-US" b="1" i="1" dirty="0"/>
              <a:t>Step 2A: Yes</a:t>
            </a:r>
          </a:p>
        </p:txBody>
      </p:sp>
      <p:sp>
        <p:nvSpPr>
          <p:cNvPr id="8" name="TextBox 7"/>
          <p:cNvSpPr txBox="1"/>
          <p:nvPr/>
        </p:nvSpPr>
        <p:spPr>
          <a:xfrm>
            <a:off x="5678488" y="1492707"/>
            <a:ext cx="3123591" cy="3046988"/>
          </a:xfrm>
          <a:prstGeom prst="rect">
            <a:avLst/>
          </a:prstGeom>
          <a:solidFill>
            <a:schemeClr val="bg1"/>
          </a:solidFill>
          <a:ln w="15875">
            <a:solidFill>
              <a:schemeClr val="tx1"/>
            </a:solidFill>
          </a:ln>
        </p:spPr>
        <p:txBody>
          <a:bodyPr wrap="square" rtlCol="0">
            <a:spAutoFit/>
          </a:bodyPr>
          <a:lstStyle/>
          <a:p>
            <a:r>
              <a:rPr lang="en-US" sz="1600" b="1" i="1" dirty="0">
                <a:solidFill>
                  <a:prstClr val="black"/>
                </a:solidFill>
              </a:rPr>
              <a:t>III C. Yes.</a:t>
            </a:r>
            <a:r>
              <a:rPr lang="en-US" sz="1600" dirty="0" smtClean="0"/>
              <a:t>, the claim recites </a:t>
            </a:r>
            <a:r>
              <a:rPr lang="en-US" sz="1600" dirty="0"/>
              <a:t>the steps of </a:t>
            </a:r>
            <a:r>
              <a:rPr lang="en-US" sz="1600" dirty="0" smtClean="0"/>
              <a:t>generating first and second data, </a:t>
            </a:r>
            <a:r>
              <a:rPr lang="en-US" sz="1600" dirty="0"/>
              <a:t>and </a:t>
            </a:r>
            <a:r>
              <a:rPr lang="en-US" sz="1600" dirty="0" smtClean="0"/>
              <a:t>calculating a scaling factor proportional to the difference between the first and second data </a:t>
            </a:r>
            <a:r>
              <a:rPr lang="en-US" sz="1600" i="1" dirty="0" smtClean="0"/>
              <a:t>(italics).</a:t>
            </a:r>
          </a:p>
          <a:p>
            <a:r>
              <a:rPr lang="en-US" sz="1600" dirty="0" smtClean="0"/>
              <a:t>Reasons</a:t>
            </a:r>
            <a:r>
              <a:rPr lang="en-US" sz="1600" dirty="0"/>
              <a:t>: These </a:t>
            </a:r>
            <a:r>
              <a:rPr lang="en-US" sz="1600" dirty="0" smtClean="0"/>
              <a:t>three steps recite and describe mathematical relationships and algorithms, </a:t>
            </a:r>
            <a:r>
              <a:rPr lang="en-US" sz="1600" dirty="0"/>
              <a:t>which has been found by the courts </a:t>
            </a:r>
            <a:r>
              <a:rPr lang="en-US" sz="1600" dirty="0" smtClean="0"/>
              <a:t>(e.g., </a:t>
            </a:r>
            <a:r>
              <a:rPr lang="en-US" sz="1600" i="1" dirty="0" smtClean="0"/>
              <a:t>Benson</a:t>
            </a:r>
            <a:r>
              <a:rPr lang="en-US" sz="1600" i="1" dirty="0"/>
              <a:t>, Flook, </a:t>
            </a:r>
            <a:r>
              <a:rPr lang="en-US" sz="1600" i="1" dirty="0" smtClean="0"/>
              <a:t>Diehr, Grams</a:t>
            </a:r>
            <a:r>
              <a:rPr lang="en-US" sz="1600" dirty="0" smtClean="0"/>
              <a:t>) </a:t>
            </a:r>
            <a:r>
              <a:rPr lang="en-US" sz="1600" dirty="0"/>
              <a:t>to be an abstract idea. </a:t>
            </a:r>
            <a:endParaRPr lang="en-US" sz="1600" i="1" dirty="0" smtClean="0"/>
          </a:p>
        </p:txBody>
      </p:sp>
    </p:spTree>
    <p:extLst>
      <p:ext uri="{BB962C8B-B14F-4D97-AF65-F5344CB8AC3E}">
        <p14:creationId xmlns:p14="http://schemas.microsoft.com/office/powerpoint/2010/main" val="3230241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1" y="1025020"/>
            <a:ext cx="8229600" cy="3347989"/>
          </a:xfrm>
        </p:spPr>
        <p:txBody>
          <a:bodyPr/>
          <a:lstStyle/>
          <a:p>
            <a:pPr marL="0" indent="0">
              <a:buNone/>
            </a:pPr>
            <a:r>
              <a:rPr lang="en-US" b="1" i="1" dirty="0" smtClean="0"/>
              <a:t>IV: Does the claim as a whole amount to significantly more than the abstract idea?</a:t>
            </a:r>
          </a:p>
          <a:p>
            <a:pPr marL="0" indent="0">
              <a:buNone/>
            </a:pPr>
            <a:endParaRPr lang="en-US" b="1" i="1" dirty="0" smtClean="0"/>
          </a:p>
          <a:p>
            <a:pPr marL="400050" lvl="1" indent="0">
              <a:buNone/>
            </a:pPr>
            <a:r>
              <a:rPr lang="en-US" b="1" i="1" dirty="0" smtClean="0"/>
              <a:t>A: </a:t>
            </a:r>
            <a:r>
              <a:rPr lang="en-US" b="1" i="1" dirty="0"/>
              <a:t>Are there any additional </a:t>
            </a:r>
            <a:r>
              <a:rPr lang="en-US" b="1" i="1" dirty="0" smtClean="0"/>
              <a:t>elements (features/limitations/steps) recited </a:t>
            </a:r>
            <a:r>
              <a:rPr lang="en-US" b="1" i="1" dirty="0"/>
              <a:t>in the claim beyond the abstract idea?</a:t>
            </a:r>
          </a:p>
        </p:txBody>
      </p:sp>
      <p:sp>
        <p:nvSpPr>
          <p:cNvPr id="2" name="Slide Number Placeholder 1"/>
          <p:cNvSpPr>
            <a:spLocks noGrp="1"/>
          </p:cNvSpPr>
          <p:nvPr>
            <p:ph type="sldNum" sz="quarter" idx="12"/>
          </p:nvPr>
        </p:nvSpPr>
        <p:spPr/>
        <p:txBody>
          <a:bodyPr/>
          <a:lstStyle/>
          <a:p>
            <a:fld id="{92DA454B-C859-4892-B9FA-68B588C9F547}" type="slidenum">
              <a:rPr lang="en-US" smtClean="0"/>
              <a:t>38</a:t>
            </a:fld>
            <a:endParaRPr lang="en-US" dirty="0"/>
          </a:p>
        </p:txBody>
      </p:sp>
    </p:spTree>
    <p:extLst>
      <p:ext uri="{BB962C8B-B14F-4D97-AF65-F5344CB8AC3E}">
        <p14:creationId xmlns:p14="http://schemas.microsoft.com/office/powerpoint/2010/main" val="19041217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743200" y="5299076"/>
            <a:ext cx="2133600" cy="303212"/>
          </a:xfrm>
        </p:spPr>
        <p:txBody>
          <a:bodyPr/>
          <a:lstStyle/>
          <a:p>
            <a:fld id="{33382ED2-E86B-45BD-9826-9B4AA959F8D3}" type="slidenum">
              <a:rPr lang="en-US" smtClean="0"/>
              <a:t>39</a:t>
            </a:fld>
            <a:endParaRPr lang="en-US" dirty="0"/>
          </a:p>
        </p:txBody>
      </p:sp>
      <p:sp>
        <p:nvSpPr>
          <p:cNvPr id="6" name="Title 1"/>
          <p:cNvSpPr>
            <a:spLocks noGrp="1"/>
          </p:cNvSpPr>
          <p:nvPr>
            <p:ph type="title"/>
          </p:nvPr>
        </p:nvSpPr>
        <p:spPr>
          <a:xfrm>
            <a:off x="831272" y="208730"/>
            <a:ext cx="7779327" cy="651295"/>
          </a:xfrm>
        </p:spPr>
        <p:txBody>
          <a:bodyPr anchor="t">
            <a:noAutofit/>
          </a:bodyPr>
          <a:lstStyle/>
          <a:p>
            <a:pPr algn="ctr"/>
            <a:r>
              <a:rPr lang="en-US" sz="2400" i="1" dirty="0" smtClean="0"/>
              <a:t>IV (A):</a:t>
            </a:r>
            <a:r>
              <a:rPr lang="en-US" sz="2400" dirty="0" smtClean="0"/>
              <a:t> Are there any additional elements recited in the claim beyond the abstract idea? </a:t>
            </a:r>
            <a:endParaRPr lang="en-US" sz="2400" dirty="0"/>
          </a:p>
        </p:txBody>
      </p:sp>
      <p:sp>
        <p:nvSpPr>
          <p:cNvPr id="8" name="Content Placeholder 2"/>
          <p:cNvSpPr>
            <a:spLocks noGrp="1"/>
          </p:cNvSpPr>
          <p:nvPr>
            <p:ph idx="1"/>
          </p:nvPr>
        </p:nvSpPr>
        <p:spPr>
          <a:xfrm>
            <a:off x="4455676" y="1511635"/>
            <a:ext cx="3958133" cy="2478795"/>
          </a:xfrm>
          <a:ln>
            <a:solidFill>
              <a:schemeClr val="tx1"/>
            </a:solidFill>
          </a:ln>
        </p:spPr>
        <p:txBody>
          <a:bodyPr>
            <a:noAutofit/>
          </a:bodyPr>
          <a:lstStyle/>
          <a:p>
            <a:pPr marL="0" lvl="0" indent="0">
              <a:spcBef>
                <a:spcPts val="0"/>
              </a:spcBef>
              <a:buNone/>
            </a:pPr>
            <a:r>
              <a:rPr lang="en-US" sz="1600" b="1" i="1" dirty="0">
                <a:solidFill>
                  <a:prstClr val="black"/>
                </a:solidFill>
              </a:rPr>
              <a:t>IV. A.2. Yes.  </a:t>
            </a:r>
            <a:r>
              <a:rPr lang="en-US" sz="1600" dirty="0">
                <a:solidFill>
                  <a:prstClr val="black"/>
                </a:solidFill>
              </a:rPr>
              <a:t>The claim elements in addition to the abstract idea are</a:t>
            </a:r>
            <a:r>
              <a:rPr lang="en-US" sz="1600" dirty="0" smtClean="0">
                <a:solidFill>
                  <a:prstClr val="black"/>
                </a:solidFill>
              </a:rPr>
              <a:t>: the recitations of </a:t>
            </a:r>
            <a:r>
              <a:rPr lang="en-US" sz="1600" b="1" dirty="0" smtClean="0"/>
              <a:t>“computer‐implemented”, “</a:t>
            </a:r>
            <a:r>
              <a:rPr lang="en-US" sz="1600" b="1" i="1" dirty="0" smtClean="0"/>
              <a:t>within </a:t>
            </a:r>
            <a:r>
              <a:rPr lang="en-US" sz="1600" b="1" i="1" dirty="0"/>
              <a:t>a window displayed in a graphical user </a:t>
            </a:r>
            <a:r>
              <a:rPr lang="en-US" sz="1600" b="1" i="1" dirty="0" smtClean="0"/>
              <a:t>interface</a:t>
            </a:r>
            <a:r>
              <a:rPr lang="en-US" sz="1600" b="1" dirty="0" smtClean="0"/>
              <a:t>” </a:t>
            </a:r>
            <a:r>
              <a:rPr lang="en-US" sz="1600" dirty="0" smtClean="0"/>
              <a:t>and</a:t>
            </a:r>
            <a:r>
              <a:rPr lang="en-US" sz="1600" b="1" dirty="0" smtClean="0"/>
              <a:t> “by </a:t>
            </a:r>
            <a:r>
              <a:rPr lang="en-US" sz="1600" b="1" dirty="0"/>
              <a:t>the </a:t>
            </a:r>
            <a:r>
              <a:rPr lang="en-US" sz="1600" b="1" dirty="0" smtClean="0"/>
              <a:t>computer”.</a:t>
            </a:r>
            <a:endParaRPr lang="en-US" sz="1600" b="1" dirty="0"/>
          </a:p>
        </p:txBody>
      </p:sp>
      <p:graphicFrame>
        <p:nvGraphicFramePr>
          <p:cNvPr id="9" name="Table 8"/>
          <p:cNvGraphicFramePr>
            <a:graphicFrameLocks noGrp="1"/>
          </p:cNvGraphicFramePr>
          <p:nvPr>
            <p:extLst>
              <p:ext uri="{D42A27DB-BD31-4B8C-83A1-F6EECF244321}">
                <p14:modId xmlns:p14="http://schemas.microsoft.com/office/powerpoint/2010/main" val="1694594161"/>
              </p:ext>
            </p:extLst>
          </p:nvPr>
        </p:nvGraphicFramePr>
        <p:xfrm>
          <a:off x="551368" y="1052422"/>
          <a:ext cx="3287603" cy="4479086"/>
        </p:xfrm>
        <a:graphic>
          <a:graphicData uri="http://schemas.openxmlformats.org/drawingml/2006/table">
            <a:tbl>
              <a:tblPr firstRow="1" bandRow="1">
                <a:tableStyleId>{F5AB1C69-6EDB-4FF4-983F-18BD219EF322}</a:tableStyleId>
              </a:tblPr>
              <a:tblGrid>
                <a:gridCol w="3287603"/>
              </a:tblGrid>
              <a:tr h="492897">
                <a:tc>
                  <a:txBody>
                    <a:bodyPr/>
                    <a:lstStyle/>
                    <a:p>
                      <a:pPr algn="ctr"/>
                      <a:r>
                        <a:rPr lang="en-US" sz="1700" dirty="0" smtClean="0">
                          <a:solidFill>
                            <a:schemeClr val="bg1"/>
                          </a:solidFill>
                        </a:rPr>
                        <a:t> Claimed Invention</a:t>
                      </a:r>
                      <a:endParaRPr lang="en-US" sz="1700" dirty="0">
                        <a:solidFill>
                          <a:schemeClr val="bg1"/>
                        </a:solidFill>
                      </a:endParaRPr>
                    </a:p>
                  </a:txBody>
                  <a:tcPr marL="86033" marR="86033" marT="43016" marB="43016"/>
                </a:tc>
              </a:tr>
              <a:tr h="3986189">
                <a:tc>
                  <a:txBody>
                    <a:bodyPr/>
                    <a:lstStyle/>
                    <a:p>
                      <a:pPr marL="0" indent="0" algn="l">
                        <a:buNone/>
                      </a:pPr>
                      <a:r>
                        <a:rPr lang="en-US" sz="1500" dirty="0" smtClean="0"/>
                        <a:t>3. </a:t>
                      </a:r>
                      <a:r>
                        <a:rPr lang="en-US" sz="1500" dirty="0" smtClean="0">
                          <a:solidFill>
                            <a:schemeClr val="bg1">
                              <a:lumMod val="65000"/>
                            </a:schemeClr>
                          </a:solidFill>
                        </a:rPr>
                        <a:t>A</a:t>
                      </a:r>
                      <a:r>
                        <a:rPr lang="en-US" sz="1500" dirty="0" smtClean="0"/>
                        <a:t> </a:t>
                      </a:r>
                      <a:r>
                        <a:rPr lang="en-US" sz="1500" b="1" dirty="0" smtClean="0">
                          <a:solidFill>
                            <a:schemeClr val="tx1"/>
                          </a:solidFill>
                        </a:rPr>
                        <a:t>computer‐implemented</a:t>
                      </a:r>
                      <a:r>
                        <a:rPr lang="en-US" sz="1500" b="1" dirty="0" smtClean="0"/>
                        <a:t> </a:t>
                      </a:r>
                      <a:r>
                        <a:rPr lang="en-US" sz="1500" dirty="0" smtClean="0">
                          <a:solidFill>
                            <a:schemeClr val="bg1">
                              <a:lumMod val="65000"/>
                            </a:schemeClr>
                          </a:solidFill>
                        </a:rPr>
                        <a:t>method of resizing textual information </a:t>
                      </a:r>
                      <a:r>
                        <a:rPr lang="en-US" sz="1500" b="1" i="1" dirty="0" smtClean="0">
                          <a:solidFill>
                            <a:schemeClr val="tx1"/>
                          </a:solidFill>
                        </a:rPr>
                        <a:t>within a window displayed in a graphical user interface</a:t>
                      </a:r>
                      <a:r>
                        <a:rPr lang="en-US" sz="1500" b="1" dirty="0" smtClean="0">
                          <a:solidFill>
                            <a:schemeClr val="tx1"/>
                          </a:solidFill>
                        </a:rPr>
                        <a:t>,</a:t>
                      </a:r>
                      <a:r>
                        <a:rPr lang="en-US" sz="1500" b="1" dirty="0" smtClean="0"/>
                        <a:t> </a:t>
                      </a:r>
                      <a:r>
                        <a:rPr lang="en-US" sz="1500" dirty="0" smtClean="0">
                          <a:solidFill>
                            <a:schemeClr val="bg1">
                              <a:lumMod val="65000"/>
                            </a:schemeClr>
                          </a:solidFill>
                        </a:rPr>
                        <a:t>the method comprising:</a:t>
                      </a:r>
                    </a:p>
                    <a:p>
                      <a:pPr marL="171450" indent="-171450">
                        <a:buFont typeface="Courier New" panose="02070309020205020404" pitchFamily="49" charset="0"/>
                        <a:buChar char="o"/>
                      </a:pPr>
                      <a:r>
                        <a:rPr lang="en-US" sz="1500" dirty="0" smtClean="0">
                          <a:solidFill>
                            <a:schemeClr val="bg1">
                              <a:lumMod val="65000"/>
                            </a:schemeClr>
                          </a:solidFill>
                        </a:rPr>
                        <a:t>generating first data for describing the area of a first graphical element; </a:t>
                      </a:r>
                    </a:p>
                    <a:p>
                      <a:pPr marL="171450" indent="-171450">
                        <a:buFont typeface="Courier New" panose="02070309020205020404" pitchFamily="49" charset="0"/>
                        <a:buChar char="o"/>
                      </a:pPr>
                      <a:r>
                        <a:rPr lang="en-US" sz="1500" dirty="0" smtClean="0">
                          <a:solidFill>
                            <a:schemeClr val="bg1">
                              <a:lumMod val="65000"/>
                            </a:schemeClr>
                          </a:solidFill>
                        </a:rPr>
                        <a:t>generating second data for describing the area of a second graphical element containing textual information; and</a:t>
                      </a:r>
                    </a:p>
                    <a:p>
                      <a:pPr marL="171450" indent="-171450">
                        <a:buFont typeface="Courier New" panose="02070309020205020404" pitchFamily="49" charset="0"/>
                        <a:buChar char="o"/>
                      </a:pPr>
                      <a:r>
                        <a:rPr lang="en-US" sz="1500" dirty="0" smtClean="0">
                          <a:solidFill>
                            <a:schemeClr val="bg1">
                              <a:lumMod val="65000"/>
                            </a:schemeClr>
                          </a:solidFill>
                        </a:rPr>
                        <a:t>calculating, </a:t>
                      </a:r>
                      <a:r>
                        <a:rPr lang="en-US" sz="1500" b="1" dirty="0" smtClean="0">
                          <a:solidFill>
                            <a:schemeClr val="tx1"/>
                          </a:solidFill>
                        </a:rPr>
                        <a:t>by the computer</a:t>
                      </a:r>
                      <a:r>
                        <a:rPr lang="en-US" sz="1500" b="1" dirty="0" smtClean="0">
                          <a:solidFill>
                            <a:schemeClr val="bg1">
                              <a:lumMod val="65000"/>
                            </a:schemeClr>
                          </a:solidFill>
                        </a:rPr>
                        <a:t>, </a:t>
                      </a:r>
                      <a:r>
                        <a:rPr lang="en-US" sz="1500" dirty="0" smtClean="0">
                          <a:solidFill>
                            <a:schemeClr val="bg1">
                              <a:lumMod val="65000"/>
                            </a:schemeClr>
                          </a:solidFill>
                        </a:rPr>
                        <a:t>a scaling factor for the textual information which is proportional to the difference between the first data and second data. </a:t>
                      </a:r>
                      <a:endParaRPr lang="en-US" sz="1500" dirty="0">
                        <a:solidFill>
                          <a:schemeClr val="bg1">
                            <a:lumMod val="65000"/>
                          </a:schemeClr>
                        </a:solidFill>
                      </a:endParaRPr>
                    </a:p>
                  </a:txBody>
                  <a:tcPr marL="86033" marR="86033" marT="43016" marB="43016"/>
                </a:tc>
              </a:tr>
            </a:tbl>
          </a:graphicData>
        </a:graphic>
      </p:graphicFrame>
    </p:spTree>
    <p:extLst>
      <p:ext uri="{BB962C8B-B14F-4D97-AF65-F5344CB8AC3E}">
        <p14:creationId xmlns:p14="http://schemas.microsoft.com/office/powerpoint/2010/main" val="235434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July 2015 Update </a:t>
            </a:r>
            <a:br>
              <a:rPr lang="en-US" sz="3200" dirty="0" smtClean="0"/>
            </a:br>
            <a:r>
              <a:rPr lang="en-US" sz="3200" dirty="0" smtClean="0"/>
              <a:t>Example 21, Claim 1 (original)</a:t>
            </a:r>
            <a:endParaRPr lang="en-US" sz="3200" dirty="0"/>
          </a:p>
        </p:txBody>
      </p:sp>
      <p:sp>
        <p:nvSpPr>
          <p:cNvPr id="3" name="Content Placeholder 2"/>
          <p:cNvSpPr>
            <a:spLocks noGrp="1"/>
          </p:cNvSpPr>
          <p:nvPr>
            <p:ph idx="1"/>
          </p:nvPr>
        </p:nvSpPr>
        <p:spPr>
          <a:xfrm>
            <a:off x="457200" y="1847634"/>
            <a:ext cx="8229600" cy="3347989"/>
          </a:xfrm>
        </p:spPr>
        <p:txBody>
          <a:bodyPr>
            <a:normAutofit lnSpcReduction="10000"/>
          </a:bodyPr>
          <a:lstStyle/>
          <a:p>
            <a:r>
              <a:rPr lang="en-US" sz="2400" dirty="0" smtClean="0"/>
              <a:t>The </a:t>
            </a:r>
            <a:r>
              <a:rPr lang="en-US" sz="2400" dirty="0"/>
              <a:t>following </a:t>
            </a:r>
            <a:r>
              <a:rPr lang="en-US" sz="2400" dirty="0" smtClean="0"/>
              <a:t>example should </a:t>
            </a:r>
            <a:r>
              <a:rPr lang="en-US" sz="2400" dirty="0"/>
              <a:t>be analyzed under the 2014 </a:t>
            </a:r>
            <a:r>
              <a:rPr lang="en-US" sz="2400" dirty="0">
                <a:solidFill>
                  <a:prstClr val="black"/>
                </a:solidFill>
              </a:rPr>
              <a:t>Interim Guidance on </a:t>
            </a:r>
            <a:r>
              <a:rPr lang="en-US" sz="2400" dirty="0" smtClean="0">
                <a:solidFill>
                  <a:prstClr val="black"/>
                </a:solidFill>
              </a:rPr>
              <a:t>Patent Subject </a:t>
            </a:r>
            <a:r>
              <a:rPr lang="en-US" sz="2400" dirty="0">
                <a:solidFill>
                  <a:prstClr val="black"/>
                </a:solidFill>
              </a:rPr>
              <a:t>Matter Eligibility (</a:t>
            </a:r>
            <a:r>
              <a:rPr lang="en-US" sz="2400" dirty="0"/>
              <a:t>IEG).</a:t>
            </a:r>
          </a:p>
          <a:p>
            <a:r>
              <a:rPr lang="en-US" sz="2400" dirty="0"/>
              <a:t>As the </a:t>
            </a:r>
            <a:r>
              <a:rPr lang="en-US" sz="2400" dirty="0" smtClean="0"/>
              <a:t>example is </a:t>
            </a:r>
            <a:r>
              <a:rPr lang="en-US" sz="2400" dirty="0"/>
              <a:t>intended to be illustrative only</a:t>
            </a:r>
            <a:r>
              <a:rPr lang="en-US" sz="2400" dirty="0" smtClean="0"/>
              <a:t>, it should </a:t>
            </a:r>
            <a:r>
              <a:rPr lang="en-US" sz="2400" dirty="0"/>
              <a:t>be interpreted based on the fact </a:t>
            </a:r>
            <a:r>
              <a:rPr lang="en-US" sz="2400" dirty="0" smtClean="0"/>
              <a:t>pattern </a:t>
            </a:r>
            <a:r>
              <a:rPr lang="en-US" sz="2400" dirty="0"/>
              <a:t>set forth below. </a:t>
            </a:r>
            <a:r>
              <a:rPr lang="en-US" sz="2400" u="sng" dirty="0"/>
              <a:t>Other fact patterns may have different eligibility outcomes</a:t>
            </a:r>
            <a:r>
              <a:rPr lang="en-US" sz="2400" dirty="0"/>
              <a:t>. </a:t>
            </a:r>
          </a:p>
          <a:p>
            <a:r>
              <a:rPr lang="en-US" sz="2400" dirty="0"/>
              <a:t>Go to page 2 of the Workshop Handout for Example 21, sections I-III to evaluate claim 1</a:t>
            </a:r>
            <a:endParaRPr lang="en-US" sz="2400" dirty="0" smtClean="0"/>
          </a:p>
        </p:txBody>
      </p:sp>
      <p:sp>
        <p:nvSpPr>
          <p:cNvPr id="6" name="Slide Number Placeholder 5"/>
          <p:cNvSpPr>
            <a:spLocks noGrp="1"/>
          </p:cNvSpPr>
          <p:nvPr>
            <p:ph type="sldNum" sz="quarter" idx="12"/>
          </p:nvPr>
        </p:nvSpPr>
        <p:spPr/>
        <p:txBody>
          <a:bodyPr/>
          <a:lstStyle/>
          <a:p>
            <a:fld id="{92DA454B-C859-4892-B9FA-68B588C9F547}" type="slidenum">
              <a:rPr lang="en-US" smtClean="0"/>
              <a:t>4</a:t>
            </a:fld>
            <a:endParaRPr lang="en-US" dirty="0"/>
          </a:p>
        </p:txBody>
      </p:sp>
    </p:spTree>
    <p:extLst>
      <p:ext uri="{BB962C8B-B14F-4D97-AF65-F5344CB8AC3E}">
        <p14:creationId xmlns:p14="http://schemas.microsoft.com/office/powerpoint/2010/main" val="16280860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1" y="1025020"/>
            <a:ext cx="8229600" cy="3347989"/>
          </a:xfrm>
        </p:spPr>
        <p:txBody>
          <a:bodyPr>
            <a:normAutofit lnSpcReduction="10000"/>
          </a:bodyPr>
          <a:lstStyle/>
          <a:p>
            <a:pPr marL="0" indent="0">
              <a:buNone/>
            </a:pPr>
            <a:r>
              <a:rPr lang="en-US" b="1" i="1" dirty="0"/>
              <a:t>IV: Does the claim as a whole amount to significantly more than the abstract idea (Step 2B)?</a:t>
            </a:r>
          </a:p>
          <a:p>
            <a:pPr marL="0" indent="0">
              <a:buNone/>
            </a:pPr>
            <a:endParaRPr lang="en-US" b="1" i="1" dirty="0" smtClean="0"/>
          </a:p>
          <a:p>
            <a:pPr marL="400050" lvl="1" indent="0">
              <a:buNone/>
            </a:pPr>
            <a:r>
              <a:rPr lang="en-US" b="1" i="1" dirty="0" smtClean="0"/>
              <a:t>B: Evaluate the significance of the additional elements. Consider all the additional elements individually and in combination.</a:t>
            </a:r>
            <a:endParaRPr lang="en-US" b="1" i="1" dirty="0"/>
          </a:p>
        </p:txBody>
      </p:sp>
      <p:sp>
        <p:nvSpPr>
          <p:cNvPr id="2" name="Slide Number Placeholder 1"/>
          <p:cNvSpPr>
            <a:spLocks noGrp="1"/>
          </p:cNvSpPr>
          <p:nvPr>
            <p:ph type="sldNum" sz="quarter" idx="12"/>
          </p:nvPr>
        </p:nvSpPr>
        <p:spPr/>
        <p:txBody>
          <a:bodyPr/>
          <a:lstStyle/>
          <a:p>
            <a:fld id="{92DA454B-C859-4892-B9FA-68B588C9F547}" type="slidenum">
              <a:rPr lang="en-US" smtClean="0"/>
              <a:t>40</a:t>
            </a:fld>
            <a:endParaRPr lang="en-US" dirty="0"/>
          </a:p>
        </p:txBody>
      </p:sp>
    </p:spTree>
    <p:extLst>
      <p:ext uri="{BB962C8B-B14F-4D97-AF65-F5344CB8AC3E}">
        <p14:creationId xmlns:p14="http://schemas.microsoft.com/office/powerpoint/2010/main" val="2125611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33375" y="890385"/>
            <a:ext cx="4667250" cy="3627185"/>
          </a:xfrm>
          <a:ln>
            <a:solidFill>
              <a:schemeClr val="tx1"/>
            </a:solidFill>
          </a:ln>
        </p:spPr>
        <p:txBody>
          <a:bodyPr>
            <a:noAutofit/>
          </a:bodyPr>
          <a:lstStyle/>
          <a:p>
            <a:pPr marL="0" indent="0">
              <a:spcBef>
                <a:spcPts val="0"/>
              </a:spcBef>
              <a:spcAft>
                <a:spcPts val="1200"/>
              </a:spcAft>
              <a:buNone/>
            </a:pPr>
            <a:r>
              <a:rPr lang="en-US" sz="1600" b="1" i="1" dirty="0">
                <a:solidFill>
                  <a:prstClr val="black"/>
                </a:solidFill>
              </a:rPr>
              <a:t>IV. B.2. No. </a:t>
            </a:r>
            <a:r>
              <a:rPr lang="en-US" sz="1600" dirty="0">
                <a:solidFill>
                  <a:prstClr val="black"/>
                </a:solidFill>
              </a:rPr>
              <a:t> </a:t>
            </a:r>
            <a:r>
              <a:rPr lang="en-US" sz="1600" dirty="0" smtClean="0">
                <a:solidFill>
                  <a:prstClr val="black"/>
                </a:solidFill>
              </a:rPr>
              <a:t> C</a:t>
            </a:r>
            <a:r>
              <a:rPr lang="en-US" sz="1600" dirty="0" smtClean="0"/>
              <a:t>onsidered individually, </a:t>
            </a:r>
            <a:r>
              <a:rPr lang="en-US" sz="1600" b="1" i="1" dirty="0" smtClean="0"/>
              <a:t>“computer-implemented”</a:t>
            </a:r>
            <a:r>
              <a:rPr lang="en-US" sz="1600" i="1" dirty="0" smtClean="0"/>
              <a:t> and </a:t>
            </a:r>
            <a:r>
              <a:rPr lang="en-US" sz="1600" b="1" i="1" dirty="0" smtClean="0"/>
              <a:t>“by </a:t>
            </a:r>
            <a:r>
              <a:rPr lang="en-US" sz="1600" b="1" i="1" dirty="0"/>
              <a:t>the computer</a:t>
            </a:r>
            <a:r>
              <a:rPr lang="en-US" sz="1600" i="1" dirty="0" smtClean="0"/>
              <a:t>” </a:t>
            </a:r>
            <a:r>
              <a:rPr lang="en-US" sz="1600" dirty="0" smtClean="0"/>
              <a:t>are merely using a computer for calculating numbers, i.e. “apply it”; and </a:t>
            </a:r>
            <a:r>
              <a:rPr lang="en-US" sz="1600" b="1" i="1" dirty="0" smtClean="0">
                <a:latin typeface="+mn-lt"/>
              </a:rPr>
              <a:t>“in a graphical user interface” </a:t>
            </a:r>
            <a:r>
              <a:rPr lang="en-US" sz="1600" dirty="0" smtClean="0">
                <a:latin typeface="+mn-lt"/>
              </a:rPr>
              <a:t>merely limits the abstract idea to a particular technological environment (GUI).</a:t>
            </a:r>
          </a:p>
          <a:p>
            <a:pPr marL="0" lvl="0" indent="0">
              <a:spcBef>
                <a:spcPts val="0"/>
              </a:spcBef>
              <a:spcAft>
                <a:spcPts val="600"/>
              </a:spcAft>
              <a:buNone/>
            </a:pPr>
            <a:r>
              <a:rPr lang="en-US" sz="1600" dirty="0">
                <a:solidFill>
                  <a:prstClr val="black"/>
                </a:solidFill>
              </a:rPr>
              <a:t>Considered in combination, the additional </a:t>
            </a:r>
            <a:r>
              <a:rPr lang="en-US" sz="1600" dirty="0" smtClean="0">
                <a:solidFill>
                  <a:prstClr val="black"/>
                </a:solidFill>
              </a:rPr>
              <a:t>elements do not show any inventive concept in applying the mathematical operations, e.g., an </a:t>
            </a:r>
            <a:r>
              <a:rPr lang="en-US" sz="1600" dirty="0">
                <a:solidFill>
                  <a:prstClr val="black"/>
                </a:solidFill>
              </a:rPr>
              <a:t>improvement to computer or other </a:t>
            </a:r>
            <a:r>
              <a:rPr lang="en-US" sz="1600" dirty="0" smtClean="0">
                <a:solidFill>
                  <a:prstClr val="black"/>
                </a:solidFill>
              </a:rPr>
              <a:t>technology.  Steps describe nothing more than computer’s </a:t>
            </a:r>
            <a:r>
              <a:rPr lang="en-US" sz="1600" dirty="0">
                <a:solidFill>
                  <a:prstClr val="black"/>
                </a:solidFill>
              </a:rPr>
              <a:t>basic function of numerical </a:t>
            </a:r>
            <a:r>
              <a:rPr lang="en-US" sz="1600" dirty="0" smtClean="0">
                <a:solidFill>
                  <a:prstClr val="black"/>
                </a:solidFill>
              </a:rPr>
              <a:t>calculation, and do </a:t>
            </a:r>
            <a:r>
              <a:rPr lang="en-US" sz="1600" dirty="0">
                <a:solidFill>
                  <a:prstClr val="black"/>
                </a:solidFill>
              </a:rPr>
              <a:t>not meaningfully limit the performance of the </a:t>
            </a:r>
            <a:r>
              <a:rPr lang="en-US" sz="1600" dirty="0" smtClean="0">
                <a:solidFill>
                  <a:prstClr val="black"/>
                </a:solidFill>
              </a:rPr>
              <a:t>calculation.</a:t>
            </a:r>
            <a:endParaRPr lang="en-US" sz="1600" dirty="0">
              <a:solidFill>
                <a:prstClr val="black"/>
              </a:solidFill>
            </a:endParaRPr>
          </a:p>
          <a:p>
            <a:pPr marL="0" indent="0">
              <a:spcBef>
                <a:spcPts val="0"/>
              </a:spcBef>
              <a:spcAft>
                <a:spcPts val="1200"/>
              </a:spcAft>
              <a:buNone/>
            </a:pPr>
            <a:endParaRPr lang="en-US" sz="1400" dirty="0" smtClean="0">
              <a:latin typeface="+mn-lt"/>
            </a:endParaRPr>
          </a:p>
        </p:txBody>
      </p:sp>
      <p:sp>
        <p:nvSpPr>
          <p:cNvPr id="4" name="Slide Number Placeholder 3"/>
          <p:cNvSpPr>
            <a:spLocks noGrp="1"/>
          </p:cNvSpPr>
          <p:nvPr>
            <p:ph type="sldNum" sz="quarter" idx="12"/>
          </p:nvPr>
        </p:nvSpPr>
        <p:spPr>
          <a:xfrm>
            <a:off x="2743200" y="5308601"/>
            <a:ext cx="2133600" cy="303212"/>
          </a:xfrm>
        </p:spPr>
        <p:txBody>
          <a:bodyPr/>
          <a:lstStyle/>
          <a:p>
            <a:fld id="{33382ED2-E86B-45BD-9826-9B4AA959F8D3}" type="slidenum">
              <a:rPr lang="en-US" smtClean="0"/>
              <a:t>41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864192049"/>
              </p:ext>
            </p:extLst>
          </p:nvPr>
        </p:nvGraphicFramePr>
        <p:xfrm>
          <a:off x="5462853" y="890386"/>
          <a:ext cx="3494228" cy="4602480"/>
        </p:xfrm>
        <a:graphic>
          <a:graphicData uri="http://schemas.openxmlformats.org/drawingml/2006/table">
            <a:tbl>
              <a:tblPr firstRow="1" bandRow="1">
                <a:tableStyleId>{F5AB1C69-6EDB-4FF4-983F-18BD219EF322}</a:tableStyleId>
              </a:tblPr>
              <a:tblGrid>
                <a:gridCol w="3494228"/>
              </a:tblGrid>
              <a:tr h="0">
                <a:tc>
                  <a:txBody>
                    <a:bodyPr/>
                    <a:lstStyle/>
                    <a:p>
                      <a:pPr algn="ctr"/>
                      <a:r>
                        <a:rPr lang="en-US" dirty="0" smtClean="0">
                          <a:solidFill>
                            <a:schemeClr val="bg1"/>
                          </a:solidFill>
                        </a:rPr>
                        <a:t>Claimed Invention</a:t>
                      </a:r>
                      <a:endParaRPr lang="en-US" dirty="0">
                        <a:solidFill>
                          <a:schemeClr val="bg1"/>
                        </a:solidFill>
                      </a:endParaRPr>
                    </a:p>
                  </a:txBody>
                  <a:tcPr/>
                </a:tc>
              </a:tr>
              <a:tr h="3846889">
                <a:tc>
                  <a:txBody>
                    <a:bodyPr/>
                    <a:lstStyle/>
                    <a:p>
                      <a:pPr marL="0" indent="0">
                        <a:buNone/>
                      </a:pPr>
                      <a:r>
                        <a:rPr lang="en-US" sz="1600" dirty="0" smtClean="0"/>
                        <a:t>3. </a:t>
                      </a:r>
                      <a:r>
                        <a:rPr lang="en-US" sz="1600" dirty="0" smtClean="0">
                          <a:solidFill>
                            <a:schemeClr val="bg1">
                              <a:lumMod val="65000"/>
                            </a:schemeClr>
                          </a:solidFill>
                        </a:rPr>
                        <a:t>A</a:t>
                      </a:r>
                      <a:r>
                        <a:rPr lang="en-US" sz="1600" dirty="0" smtClean="0"/>
                        <a:t> </a:t>
                      </a:r>
                      <a:r>
                        <a:rPr lang="en-US" sz="1600" b="1" dirty="0" smtClean="0">
                          <a:solidFill>
                            <a:schemeClr val="tx1"/>
                          </a:solidFill>
                        </a:rPr>
                        <a:t>computer‐implemented</a:t>
                      </a:r>
                      <a:r>
                        <a:rPr lang="en-US" sz="1600" dirty="0" smtClean="0"/>
                        <a:t> </a:t>
                      </a:r>
                      <a:r>
                        <a:rPr lang="en-US" sz="1600" dirty="0" smtClean="0">
                          <a:solidFill>
                            <a:schemeClr val="bg1">
                              <a:lumMod val="65000"/>
                            </a:schemeClr>
                          </a:solidFill>
                        </a:rPr>
                        <a:t>method of resizing textual information </a:t>
                      </a:r>
                      <a:r>
                        <a:rPr lang="en-US" sz="1600" b="1" i="1" dirty="0" smtClean="0">
                          <a:solidFill>
                            <a:schemeClr val="tx1"/>
                          </a:solidFill>
                        </a:rPr>
                        <a:t>within a window displayed in a graphical user interface, </a:t>
                      </a:r>
                      <a:r>
                        <a:rPr lang="en-US" sz="1600" dirty="0" smtClean="0">
                          <a:solidFill>
                            <a:schemeClr val="bg1">
                              <a:lumMod val="65000"/>
                            </a:schemeClr>
                          </a:solidFill>
                        </a:rPr>
                        <a:t>the method comprising:</a:t>
                      </a:r>
                    </a:p>
                    <a:p>
                      <a:pPr marL="171450" indent="-171450">
                        <a:buFont typeface="Courier New" panose="02070309020205020404" pitchFamily="49" charset="0"/>
                        <a:buChar char="o"/>
                      </a:pPr>
                      <a:r>
                        <a:rPr lang="en-US" sz="1600" dirty="0" smtClean="0">
                          <a:solidFill>
                            <a:schemeClr val="bg1">
                              <a:lumMod val="65000"/>
                            </a:schemeClr>
                          </a:solidFill>
                        </a:rPr>
                        <a:t>generating first data for describing the area of a first graphical element; </a:t>
                      </a:r>
                    </a:p>
                    <a:p>
                      <a:pPr marL="171450" indent="-171450">
                        <a:buFont typeface="Courier New" panose="02070309020205020404" pitchFamily="49" charset="0"/>
                        <a:buChar char="o"/>
                      </a:pPr>
                      <a:r>
                        <a:rPr lang="en-US" sz="1600" dirty="0" smtClean="0">
                          <a:solidFill>
                            <a:schemeClr val="bg1">
                              <a:lumMod val="65000"/>
                            </a:schemeClr>
                          </a:solidFill>
                        </a:rPr>
                        <a:t>generating second data for describing the area of a second graphical element containing textual information; and</a:t>
                      </a:r>
                    </a:p>
                    <a:p>
                      <a:pPr marL="171450" indent="-171450">
                        <a:buFont typeface="Courier New" panose="02070309020205020404" pitchFamily="49" charset="0"/>
                        <a:buChar char="o"/>
                      </a:pPr>
                      <a:r>
                        <a:rPr lang="en-US" sz="1600" dirty="0" smtClean="0">
                          <a:solidFill>
                            <a:schemeClr val="bg1">
                              <a:lumMod val="65000"/>
                            </a:schemeClr>
                          </a:solidFill>
                        </a:rPr>
                        <a:t>calculating, </a:t>
                      </a:r>
                      <a:r>
                        <a:rPr lang="en-US" sz="1600" b="1" dirty="0" smtClean="0">
                          <a:solidFill>
                            <a:schemeClr val="tx1"/>
                          </a:solidFill>
                        </a:rPr>
                        <a:t>by the computer</a:t>
                      </a:r>
                      <a:r>
                        <a:rPr lang="en-US" sz="1600" dirty="0" smtClean="0">
                          <a:solidFill>
                            <a:schemeClr val="bg1">
                              <a:lumMod val="65000"/>
                            </a:schemeClr>
                          </a:solidFill>
                        </a:rPr>
                        <a:t>, a scaling factor for the textual information which is proportional to the difference between the first data and second data. </a:t>
                      </a:r>
                      <a:endParaRPr lang="en-US" sz="1600" dirty="0">
                        <a:solidFill>
                          <a:schemeClr val="bg1">
                            <a:lumMod val="65000"/>
                          </a:schemeClr>
                        </a:solidFill>
                      </a:endParaRPr>
                    </a:p>
                  </a:txBody>
                  <a:tcPr/>
                </a:tc>
              </a:tr>
            </a:tbl>
          </a:graphicData>
        </a:graphic>
      </p:graphicFrame>
      <p:sp>
        <p:nvSpPr>
          <p:cNvPr id="6" name="Title 1"/>
          <p:cNvSpPr>
            <a:spLocks noGrp="1"/>
          </p:cNvSpPr>
          <p:nvPr>
            <p:ph type="title"/>
          </p:nvPr>
        </p:nvSpPr>
        <p:spPr>
          <a:xfrm>
            <a:off x="238126" y="218818"/>
            <a:ext cx="4857750" cy="803079"/>
          </a:xfrm>
        </p:spPr>
        <p:txBody>
          <a:bodyPr>
            <a:noAutofit/>
          </a:bodyPr>
          <a:lstStyle/>
          <a:p>
            <a:pPr algn="ctr"/>
            <a:r>
              <a:rPr lang="en-US" sz="2000" dirty="0" smtClean="0"/>
              <a:t>IV </a:t>
            </a:r>
            <a:r>
              <a:rPr lang="en-US" sz="2000" dirty="0"/>
              <a:t>B.  Evaluate the significance of the additional elements</a:t>
            </a:r>
          </a:p>
        </p:txBody>
      </p:sp>
      <p:sp>
        <p:nvSpPr>
          <p:cNvPr id="8" name="Rectangle 7"/>
          <p:cNvSpPr/>
          <p:nvPr/>
        </p:nvSpPr>
        <p:spPr>
          <a:xfrm>
            <a:off x="333375" y="4608117"/>
            <a:ext cx="4667250" cy="830997"/>
          </a:xfrm>
          <a:prstGeom prst="rect">
            <a:avLst/>
          </a:prstGeom>
          <a:noFill/>
          <a:ln w="19050">
            <a:solidFill>
              <a:schemeClr val="tx1"/>
            </a:solidFill>
          </a:ln>
        </p:spPr>
        <p:txBody>
          <a:bodyPr wrap="square">
            <a:spAutoFit/>
          </a:bodyPr>
          <a:lstStyle/>
          <a:p>
            <a:pPr marL="0" lvl="1">
              <a:spcAft>
                <a:spcPts val="600"/>
              </a:spcAft>
            </a:pPr>
            <a:r>
              <a:rPr lang="en-US" sz="1600" b="1" dirty="0"/>
              <a:t>Step 2B:  </a:t>
            </a:r>
            <a:r>
              <a:rPr lang="en-US" sz="1600" b="1" dirty="0" smtClean="0"/>
              <a:t>No - </a:t>
            </a:r>
            <a:r>
              <a:rPr lang="en-US" sz="1600" dirty="0" smtClean="0"/>
              <a:t>Claim </a:t>
            </a:r>
            <a:r>
              <a:rPr lang="en-US" sz="1600" dirty="0"/>
              <a:t>3</a:t>
            </a:r>
            <a:r>
              <a:rPr lang="en-US" sz="1600" dirty="0" smtClean="0"/>
              <a:t> as a whole is not </a:t>
            </a:r>
            <a:r>
              <a:rPr lang="en-US" sz="1600" dirty="0"/>
              <a:t>significantly </a:t>
            </a:r>
            <a:r>
              <a:rPr lang="en-US" sz="1600" dirty="0" smtClean="0"/>
              <a:t>more than the abstract idea itself, and is </a:t>
            </a:r>
            <a:r>
              <a:rPr lang="en-US" sz="1600" b="1" u="sng" dirty="0" smtClean="0"/>
              <a:t>ineligible</a:t>
            </a:r>
            <a:r>
              <a:rPr lang="en-US" sz="1600" dirty="0" smtClean="0"/>
              <a:t>.  </a:t>
            </a:r>
            <a:endParaRPr lang="en-US" sz="1600" b="1" u="sng" dirty="0"/>
          </a:p>
        </p:txBody>
      </p:sp>
    </p:spTree>
    <p:extLst>
      <p:ext uri="{BB962C8B-B14F-4D97-AF65-F5344CB8AC3E}">
        <p14:creationId xmlns:p14="http://schemas.microsoft.com/office/powerpoint/2010/main" val="40126878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1" y="1025020"/>
            <a:ext cx="8229600" cy="3347989"/>
          </a:xfrm>
        </p:spPr>
        <p:txBody>
          <a:bodyPr/>
          <a:lstStyle/>
          <a:p>
            <a:pPr marL="0" indent="0">
              <a:buNone/>
            </a:pPr>
            <a:endParaRPr lang="en-US" b="1" i="1" dirty="0" smtClean="0"/>
          </a:p>
          <a:p>
            <a:pPr marL="0" indent="0">
              <a:buNone/>
            </a:pPr>
            <a:endParaRPr lang="en-US" b="1" i="1" dirty="0" smtClean="0"/>
          </a:p>
          <a:p>
            <a:pPr marL="0" indent="0">
              <a:buNone/>
            </a:pPr>
            <a:r>
              <a:rPr lang="en-US" b="1" i="1" dirty="0" smtClean="0"/>
              <a:t>What should be included in the rejection to make a prima facie case of ineligible subject matter?</a:t>
            </a:r>
            <a:endParaRPr lang="en-US" b="1" i="1" dirty="0"/>
          </a:p>
        </p:txBody>
      </p:sp>
      <p:sp>
        <p:nvSpPr>
          <p:cNvPr id="2" name="Slide Number Placeholder 1"/>
          <p:cNvSpPr>
            <a:spLocks noGrp="1"/>
          </p:cNvSpPr>
          <p:nvPr>
            <p:ph type="sldNum" sz="quarter" idx="12"/>
          </p:nvPr>
        </p:nvSpPr>
        <p:spPr/>
        <p:txBody>
          <a:bodyPr/>
          <a:lstStyle/>
          <a:p>
            <a:fld id="{92DA454B-C859-4892-B9FA-68B588C9F547}" type="slidenum">
              <a:rPr lang="en-US" smtClean="0"/>
              <a:t>42</a:t>
            </a:fld>
            <a:endParaRPr lang="en-US" dirty="0"/>
          </a:p>
        </p:txBody>
      </p:sp>
    </p:spTree>
    <p:extLst>
      <p:ext uri="{BB962C8B-B14F-4D97-AF65-F5344CB8AC3E}">
        <p14:creationId xmlns:p14="http://schemas.microsoft.com/office/powerpoint/2010/main" val="27887857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i="1" dirty="0" smtClean="0"/>
              <a:t>Making a Prima Facie Case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49817031"/>
              </p:ext>
            </p:extLst>
          </p:nvPr>
        </p:nvGraphicFramePr>
        <p:xfrm>
          <a:off x="1021080" y="1238250"/>
          <a:ext cx="7370673" cy="3899740"/>
        </p:xfrm>
        <a:graphic>
          <a:graphicData uri="http://schemas.openxmlformats.org/drawingml/2006/table">
            <a:tbl>
              <a:tblPr firstRow="1" bandRow="1">
                <a:tableStyleId>{F5AB1C69-6EDB-4FF4-983F-18BD219EF322}</a:tableStyleId>
              </a:tblPr>
              <a:tblGrid>
                <a:gridCol w="7370673"/>
              </a:tblGrid>
              <a:tr h="668934">
                <a:tc>
                  <a:txBody>
                    <a:bodyPr/>
                    <a:lstStyle/>
                    <a:p>
                      <a:pPr algn="ctr"/>
                      <a:r>
                        <a:rPr lang="en-US" dirty="0" smtClean="0"/>
                        <a:t> </a:t>
                      </a:r>
                      <a:endParaRPr lang="en-US" dirty="0"/>
                    </a:p>
                  </a:txBody>
                  <a:tcPr/>
                </a:tc>
              </a:tr>
              <a:tr h="3230806">
                <a:tc>
                  <a:txBody>
                    <a:bodyPr/>
                    <a:lstStyle/>
                    <a:p>
                      <a:pPr marL="342900" indent="-342900">
                        <a:spcAft>
                          <a:spcPts val="600"/>
                        </a:spcAft>
                        <a:buFont typeface="Arial" panose="020B0604020202020204" pitchFamily="34" charset="0"/>
                        <a:buChar char="•"/>
                      </a:pPr>
                      <a:r>
                        <a:rPr lang="en-US" sz="2000" dirty="0" smtClean="0"/>
                        <a:t>A rejection of claim 3 should identify the exception by pointing to the generating and scaling steps and explain that these steps are a mathematical algorithm similar to those </a:t>
                      </a:r>
                      <a:r>
                        <a:rPr lang="en-US" sz="2000" strike="noStrike" baseline="0" dirty="0" smtClean="0"/>
                        <a:t>found</a:t>
                      </a:r>
                      <a:r>
                        <a:rPr lang="en-US" sz="2000" dirty="0" smtClean="0"/>
                        <a:t> by the courts to be abstract.  </a:t>
                      </a:r>
                    </a:p>
                    <a:p>
                      <a:pPr marL="342900" indent="-342900">
                        <a:buFont typeface="Arial" panose="020B0604020202020204" pitchFamily="34" charset="0"/>
                        <a:buChar char="•"/>
                      </a:pPr>
                      <a:r>
                        <a:rPr lang="en-US" sz="2000" dirty="0" smtClean="0"/>
                        <a:t>The rejection should also identify the additional elements</a:t>
                      </a:r>
                      <a:r>
                        <a:rPr lang="en-US" sz="2000" baseline="0" dirty="0" smtClean="0"/>
                        <a:t> including the computer-implementation and graphical user interface</a:t>
                      </a:r>
                      <a:r>
                        <a:rPr lang="en-US" sz="2000" dirty="0" smtClean="0"/>
                        <a:t> and explain why those </a:t>
                      </a:r>
                      <a:r>
                        <a:rPr lang="en-US" sz="2000" dirty="0" smtClean="0">
                          <a:solidFill>
                            <a:schemeClr val="tx1"/>
                          </a:solidFill>
                        </a:rPr>
                        <a:t>elements </a:t>
                      </a:r>
                      <a:r>
                        <a:rPr lang="en-US" sz="2000" dirty="0" smtClean="0"/>
                        <a:t>merely require the abstract idea to be performed by a generic</a:t>
                      </a:r>
                      <a:r>
                        <a:rPr lang="en-US" sz="2000" baseline="0" dirty="0" smtClean="0"/>
                        <a:t> </a:t>
                      </a:r>
                      <a:r>
                        <a:rPr lang="en-US" sz="2000" dirty="0" smtClean="0"/>
                        <a:t>computer and in a particular technological environment.</a:t>
                      </a:r>
                    </a:p>
                  </a:txBody>
                  <a:tcPr/>
                </a:tc>
              </a:tr>
            </a:tbl>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43</a:t>
            </a:fld>
            <a:endParaRPr lang="en-US" dirty="0"/>
          </a:p>
        </p:txBody>
      </p:sp>
    </p:spTree>
    <p:extLst>
      <p:ext uri="{BB962C8B-B14F-4D97-AF65-F5344CB8AC3E}">
        <p14:creationId xmlns:p14="http://schemas.microsoft.com/office/powerpoint/2010/main" val="42560661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965" y="1045585"/>
            <a:ext cx="7860416" cy="3347989"/>
          </a:xfrm>
        </p:spPr>
        <p:txBody>
          <a:bodyPr/>
          <a:lstStyle/>
          <a:p>
            <a:pPr marL="0" indent="0">
              <a:buNone/>
            </a:pPr>
            <a:endParaRPr lang="en-US" b="1" i="1" dirty="0" smtClean="0"/>
          </a:p>
          <a:p>
            <a:pPr marL="0" indent="0">
              <a:buNone/>
            </a:pPr>
            <a:endParaRPr lang="en-US" b="1" i="1" dirty="0" smtClean="0"/>
          </a:p>
          <a:p>
            <a:pPr marL="0" indent="0">
              <a:buNone/>
            </a:pPr>
            <a:r>
              <a:rPr lang="en-US" b="1" i="1" dirty="0"/>
              <a:t>Are there elements in the disclosure that </a:t>
            </a:r>
            <a:r>
              <a:rPr lang="en-US" b="1" i="1" u="sng" dirty="0"/>
              <a:t>could be added</a:t>
            </a:r>
            <a:r>
              <a:rPr lang="en-US" b="1" i="1" dirty="0"/>
              <a:t> to the claim that may </a:t>
            </a:r>
            <a:r>
              <a:rPr lang="en-US" b="1" i="1" dirty="0" smtClean="0"/>
              <a:t>provide an inventive concept and make </a:t>
            </a:r>
            <a:r>
              <a:rPr lang="en-US" b="1" i="1" dirty="0"/>
              <a:t>it </a:t>
            </a:r>
            <a:r>
              <a:rPr lang="en-US" b="1" i="1" u="sng" dirty="0"/>
              <a:t>eligible</a:t>
            </a:r>
            <a:r>
              <a:rPr lang="en-US" b="1" i="1" dirty="0"/>
              <a:t>?</a:t>
            </a:r>
          </a:p>
          <a:p>
            <a:pPr marL="0" indent="0">
              <a:buNone/>
            </a:pPr>
            <a:endParaRPr lang="en-US" b="1" i="1" dirty="0"/>
          </a:p>
        </p:txBody>
      </p:sp>
      <p:sp>
        <p:nvSpPr>
          <p:cNvPr id="2" name="Slide Number Placeholder 1"/>
          <p:cNvSpPr>
            <a:spLocks noGrp="1"/>
          </p:cNvSpPr>
          <p:nvPr>
            <p:ph type="sldNum" sz="quarter" idx="12"/>
          </p:nvPr>
        </p:nvSpPr>
        <p:spPr/>
        <p:txBody>
          <a:bodyPr/>
          <a:lstStyle/>
          <a:p>
            <a:fld id="{92DA454B-C859-4892-B9FA-68B588C9F547}" type="slidenum">
              <a:rPr lang="en-US" smtClean="0"/>
              <a:t>44</a:t>
            </a:fld>
            <a:endParaRPr lang="en-US" dirty="0"/>
          </a:p>
        </p:txBody>
      </p:sp>
    </p:spTree>
    <p:extLst>
      <p:ext uri="{BB962C8B-B14F-4D97-AF65-F5344CB8AC3E}">
        <p14:creationId xmlns:p14="http://schemas.microsoft.com/office/powerpoint/2010/main" val="39593224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July 2015 Update </a:t>
            </a:r>
            <a:br>
              <a:rPr lang="en-US" sz="3200" dirty="0" smtClean="0"/>
            </a:br>
            <a:r>
              <a:rPr lang="en-US" sz="3200" dirty="0" smtClean="0"/>
              <a:t>Appendix 1: Example 23, Claim 4</a:t>
            </a:r>
            <a:endParaRPr lang="en-US" sz="3200" dirty="0"/>
          </a:p>
        </p:txBody>
      </p:sp>
      <p:sp>
        <p:nvSpPr>
          <p:cNvPr id="3" name="Content Placeholder 2"/>
          <p:cNvSpPr>
            <a:spLocks noGrp="1"/>
          </p:cNvSpPr>
          <p:nvPr>
            <p:ph idx="1"/>
          </p:nvPr>
        </p:nvSpPr>
        <p:spPr>
          <a:xfrm>
            <a:off x="457200" y="1847634"/>
            <a:ext cx="8229600" cy="3347989"/>
          </a:xfrm>
        </p:spPr>
        <p:txBody>
          <a:bodyPr>
            <a:normAutofit/>
          </a:bodyPr>
          <a:lstStyle/>
          <a:p>
            <a:pPr lvl="0"/>
            <a:r>
              <a:rPr lang="en-US" sz="2400" dirty="0" smtClean="0">
                <a:solidFill>
                  <a:prstClr val="black"/>
                </a:solidFill>
              </a:rPr>
              <a:t>Assume that applicant has canceled claim 3 and presented a new claim 4 in response the rejection under § 101.</a:t>
            </a:r>
          </a:p>
          <a:p>
            <a:pPr lvl="0"/>
            <a:r>
              <a:rPr lang="en-US" sz="2400" dirty="0" smtClean="0"/>
              <a:t>Go </a:t>
            </a:r>
            <a:r>
              <a:rPr lang="en-US" sz="2400" dirty="0"/>
              <a:t>to page 7 of the Workshop Handout for Example 23, sections IV-V to evaluate claim 4</a:t>
            </a:r>
            <a:endParaRPr lang="en-US" sz="2400" dirty="0" smtClean="0"/>
          </a:p>
          <a:p>
            <a:r>
              <a:rPr lang="en-US" sz="2400" b="1" i="1" dirty="0" smtClean="0"/>
              <a:t>Worksheet answers are provided in the following slides</a:t>
            </a:r>
            <a:r>
              <a:rPr lang="en-US" sz="2400" dirty="0" smtClean="0"/>
              <a:t>.</a:t>
            </a:r>
            <a:endParaRPr lang="en-US" sz="2400" dirty="0"/>
          </a:p>
        </p:txBody>
      </p:sp>
      <p:sp>
        <p:nvSpPr>
          <p:cNvPr id="6" name="Slide Number Placeholder 5"/>
          <p:cNvSpPr>
            <a:spLocks noGrp="1"/>
          </p:cNvSpPr>
          <p:nvPr>
            <p:ph type="sldNum" sz="quarter" idx="12"/>
          </p:nvPr>
        </p:nvSpPr>
        <p:spPr/>
        <p:txBody>
          <a:bodyPr/>
          <a:lstStyle/>
          <a:p>
            <a:fld id="{92DA454B-C859-4892-B9FA-68B588C9F547}" type="slidenum">
              <a:rPr lang="en-US" smtClean="0"/>
              <a:t>45</a:t>
            </a:fld>
            <a:endParaRPr lang="en-US" dirty="0"/>
          </a:p>
        </p:txBody>
      </p:sp>
    </p:spTree>
    <p:extLst>
      <p:ext uri="{BB962C8B-B14F-4D97-AF65-F5344CB8AC3E}">
        <p14:creationId xmlns:p14="http://schemas.microsoft.com/office/powerpoint/2010/main" val="3224328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743200" y="5403204"/>
            <a:ext cx="2133600" cy="303212"/>
          </a:xfrm>
        </p:spPr>
        <p:txBody>
          <a:bodyPr/>
          <a:lstStyle/>
          <a:p>
            <a:fld id="{33382ED2-E86B-45BD-9826-9B4AA959F8D3}" type="slidenum">
              <a:rPr lang="en-US" smtClean="0"/>
              <a:t>46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11839289"/>
              </p:ext>
            </p:extLst>
          </p:nvPr>
        </p:nvGraphicFramePr>
        <p:xfrm>
          <a:off x="251269" y="1372479"/>
          <a:ext cx="8738822" cy="3842080"/>
        </p:xfrm>
        <a:graphic>
          <a:graphicData uri="http://schemas.openxmlformats.org/drawingml/2006/table">
            <a:tbl>
              <a:tblPr firstRow="1" bandRow="1">
                <a:tableStyleId>{F5AB1C69-6EDB-4FF4-983F-18BD219EF322}</a:tableStyleId>
              </a:tblPr>
              <a:tblGrid>
                <a:gridCol w="8738822"/>
              </a:tblGrid>
              <a:tr h="382600">
                <a:tc>
                  <a:txBody>
                    <a:bodyPr/>
                    <a:lstStyle/>
                    <a:p>
                      <a:pPr algn="ctr"/>
                      <a:r>
                        <a:rPr lang="en-US" dirty="0" smtClean="0"/>
                        <a:t>Claim 4</a:t>
                      </a:r>
                      <a:endParaRPr lang="en-US" dirty="0"/>
                    </a:p>
                  </a:txBody>
                  <a:tcPr/>
                </a:tc>
              </a:tr>
              <a:tr h="3450664">
                <a:tc>
                  <a:txBody>
                    <a:bodyPr/>
                    <a:lstStyle/>
                    <a:p>
                      <a:pPr marL="182880" marR="0" lvl="0" indent="-182880" algn="l" defTabSz="457200" rtl="0" eaLnBrk="1" fontAlgn="auto" latinLnBrk="0" hangingPunct="1">
                        <a:lnSpc>
                          <a:spcPct val="100000"/>
                        </a:lnSpc>
                        <a:spcBef>
                          <a:spcPts val="0"/>
                        </a:spcBef>
                        <a:spcAft>
                          <a:spcPts val="600"/>
                        </a:spcAft>
                        <a:buClrTx/>
                        <a:buSzTx/>
                        <a:buFont typeface="Arial"/>
                        <a:buNone/>
                        <a:tabLst/>
                        <a:defRPr/>
                      </a:pPr>
                      <a:r>
                        <a:rPr lang="en-US" sz="1200" dirty="0" smtClean="0"/>
                        <a:t>4. A computer‐implemented method for dynamically relocating textual information within an underlying window displayed in a graphical user interface, the method comprising: </a:t>
                      </a:r>
                    </a:p>
                    <a:p>
                      <a:pPr marL="182880" marR="0" lvl="0" indent="-182880" algn="l" defTabSz="457200" rtl="0" eaLnBrk="1" fontAlgn="auto" latinLnBrk="0" hangingPunct="1">
                        <a:lnSpc>
                          <a:spcPct val="100000"/>
                        </a:lnSpc>
                        <a:spcBef>
                          <a:spcPts val="0"/>
                        </a:spcBef>
                        <a:spcAft>
                          <a:spcPts val="0"/>
                        </a:spcAft>
                        <a:buClrTx/>
                        <a:buSzTx/>
                        <a:buFont typeface="Arial"/>
                        <a:buChar char="•"/>
                        <a:tabLst/>
                        <a:defRPr/>
                      </a:pPr>
                      <a:r>
                        <a:rPr kumimoji="0" lang="en-US" sz="1200" u="none" strike="noStrike" kern="1200" cap="none" spc="0" normalizeH="0" baseline="0" noProof="0" dirty="0" smtClean="0">
                          <a:ln>
                            <a:noFill/>
                          </a:ln>
                          <a:effectLst/>
                          <a:uLnTx/>
                          <a:uFillTx/>
                        </a:rPr>
                        <a:t>displaying a first window containing textual information in a first format within a graphical user interface on a computer screen; </a:t>
                      </a:r>
                    </a:p>
                    <a:p>
                      <a:pPr marL="182880" marR="0" lvl="0" indent="-182880" algn="l" defTabSz="457200" rtl="0" eaLnBrk="1" fontAlgn="auto" latinLnBrk="0" hangingPunct="1">
                        <a:lnSpc>
                          <a:spcPct val="100000"/>
                        </a:lnSpc>
                        <a:spcBef>
                          <a:spcPts val="0"/>
                        </a:spcBef>
                        <a:spcAft>
                          <a:spcPts val="0"/>
                        </a:spcAft>
                        <a:buClrTx/>
                        <a:buSzTx/>
                        <a:buFont typeface="Arial"/>
                        <a:buChar char="•"/>
                        <a:tabLst/>
                        <a:defRPr/>
                      </a:pPr>
                      <a:r>
                        <a:rPr kumimoji="0" lang="en-US" sz="1200" u="none" strike="noStrike" kern="1200" cap="none" spc="0" normalizeH="0" baseline="0" noProof="0" dirty="0" smtClean="0">
                          <a:ln>
                            <a:noFill/>
                          </a:ln>
                          <a:effectLst/>
                          <a:uLnTx/>
                          <a:uFillTx/>
                        </a:rPr>
                        <a:t>displaying a second window within the graphical user interface; </a:t>
                      </a:r>
                    </a:p>
                    <a:p>
                      <a:pPr marL="182880" marR="0" lvl="0" indent="-182880" algn="l" defTabSz="457200" rtl="0" eaLnBrk="1" fontAlgn="auto" latinLnBrk="0" hangingPunct="1">
                        <a:lnSpc>
                          <a:spcPct val="100000"/>
                        </a:lnSpc>
                        <a:spcBef>
                          <a:spcPts val="0"/>
                        </a:spcBef>
                        <a:spcAft>
                          <a:spcPts val="0"/>
                        </a:spcAft>
                        <a:buClrTx/>
                        <a:buSzTx/>
                        <a:buFont typeface="Arial"/>
                        <a:buChar char="•"/>
                        <a:tabLst/>
                        <a:defRPr/>
                      </a:pPr>
                      <a:r>
                        <a:rPr kumimoji="0" lang="en-US" sz="1200" u="none" strike="noStrike" kern="1200" cap="none" spc="0" normalizeH="0" baseline="0" noProof="0" dirty="0" smtClean="0">
                          <a:ln>
                            <a:noFill/>
                          </a:ln>
                          <a:effectLst/>
                          <a:uLnTx/>
                          <a:uFillTx/>
                        </a:rPr>
                        <a:t>constantly monitoring the boundaries of the first window and the second window to detect an overlap condition where the second window overlaps the first window such that the textual information in the first window is obscured from a user’s view; </a:t>
                      </a:r>
                    </a:p>
                    <a:p>
                      <a:pPr marL="182880" marR="0" lvl="0" indent="-182880" algn="l" defTabSz="457200" rtl="0" eaLnBrk="1" fontAlgn="auto" latinLnBrk="0" hangingPunct="1">
                        <a:lnSpc>
                          <a:spcPct val="100000"/>
                        </a:lnSpc>
                        <a:spcBef>
                          <a:spcPts val="0"/>
                        </a:spcBef>
                        <a:spcAft>
                          <a:spcPts val="0"/>
                        </a:spcAft>
                        <a:buClrTx/>
                        <a:buSzTx/>
                        <a:buFont typeface="Arial"/>
                        <a:buChar char="•"/>
                        <a:tabLst/>
                        <a:defRPr/>
                      </a:pPr>
                      <a:r>
                        <a:rPr kumimoji="0" lang="en-US" sz="1200" u="none" strike="noStrike" kern="1200" cap="none" spc="0" normalizeH="0" baseline="0" noProof="0" dirty="0" smtClean="0">
                          <a:ln>
                            <a:noFill/>
                          </a:ln>
                          <a:effectLst/>
                          <a:uLnTx/>
                          <a:uFillTx/>
                        </a:rPr>
                        <a:t>determining the textual information would not be completely viewable if relocated to an unobstructed portion of the first window; </a:t>
                      </a:r>
                    </a:p>
                    <a:p>
                      <a:pPr marL="182880" marR="0" lvl="0" indent="-182880" algn="l" defTabSz="457200" rtl="0" eaLnBrk="1" fontAlgn="auto" latinLnBrk="0" hangingPunct="1">
                        <a:lnSpc>
                          <a:spcPct val="100000"/>
                        </a:lnSpc>
                        <a:spcBef>
                          <a:spcPts val="0"/>
                        </a:spcBef>
                        <a:spcAft>
                          <a:spcPts val="0"/>
                        </a:spcAft>
                        <a:buClrTx/>
                        <a:buSzTx/>
                        <a:buFont typeface="Arial"/>
                        <a:buChar char="•"/>
                        <a:tabLst/>
                        <a:defRPr/>
                      </a:pPr>
                      <a:r>
                        <a:rPr kumimoji="0" lang="en-US" sz="1200" u="none" strike="noStrike" kern="1200" cap="none" spc="0" normalizeH="0" baseline="0" noProof="0" dirty="0" smtClean="0">
                          <a:ln>
                            <a:noFill/>
                          </a:ln>
                          <a:effectLst/>
                          <a:uLnTx/>
                          <a:uFillTx/>
                        </a:rPr>
                        <a:t>calculating a first measure of the area of the first window and a second measure of the area of the unobstructed portion of the first window;</a:t>
                      </a:r>
                    </a:p>
                    <a:p>
                      <a:pPr marL="182880" marR="0" lvl="0" indent="-182880" algn="l" defTabSz="457200" rtl="0" eaLnBrk="1" fontAlgn="auto" latinLnBrk="0" hangingPunct="1">
                        <a:lnSpc>
                          <a:spcPct val="100000"/>
                        </a:lnSpc>
                        <a:spcBef>
                          <a:spcPts val="0"/>
                        </a:spcBef>
                        <a:spcAft>
                          <a:spcPts val="0"/>
                        </a:spcAft>
                        <a:buClrTx/>
                        <a:buSzTx/>
                        <a:buFont typeface="Arial"/>
                        <a:buChar char="•"/>
                        <a:tabLst/>
                        <a:defRPr/>
                      </a:pPr>
                      <a:r>
                        <a:rPr kumimoji="0" lang="en-US" sz="1200" u="none" strike="noStrike" kern="1200" cap="none" spc="0" normalizeH="0" baseline="0" noProof="0" dirty="0" smtClean="0">
                          <a:ln>
                            <a:noFill/>
                          </a:ln>
                          <a:effectLst/>
                          <a:uLnTx/>
                          <a:uFillTx/>
                        </a:rPr>
                        <a:t>calculating a scaling factor which is proportional to the difference between the first measure and the second measure;</a:t>
                      </a:r>
                    </a:p>
                    <a:p>
                      <a:pPr marL="182880" marR="0" lvl="0" indent="-182880" algn="l" defTabSz="457200" rtl="0" eaLnBrk="1" fontAlgn="auto" latinLnBrk="0" hangingPunct="1">
                        <a:lnSpc>
                          <a:spcPct val="100000"/>
                        </a:lnSpc>
                        <a:spcBef>
                          <a:spcPts val="0"/>
                        </a:spcBef>
                        <a:spcAft>
                          <a:spcPts val="0"/>
                        </a:spcAft>
                        <a:buClrTx/>
                        <a:buSzTx/>
                        <a:buFont typeface="Arial"/>
                        <a:buChar char="•"/>
                        <a:tabLst/>
                        <a:defRPr/>
                      </a:pPr>
                      <a:r>
                        <a:rPr kumimoji="0" lang="en-US" sz="1200" u="none" strike="noStrike" kern="1200" cap="none" spc="0" normalizeH="0" baseline="0" noProof="0" dirty="0" smtClean="0">
                          <a:ln>
                            <a:noFill/>
                          </a:ln>
                          <a:effectLst/>
                          <a:uLnTx/>
                          <a:uFillTx/>
                        </a:rPr>
                        <a:t>scaling the textual information based upon the scaling factor; </a:t>
                      </a:r>
                    </a:p>
                    <a:p>
                      <a:pPr marL="182880" marR="0" lvl="0" indent="-182880" algn="l" defTabSz="457200" rtl="0" eaLnBrk="1" fontAlgn="auto" latinLnBrk="0" hangingPunct="1">
                        <a:lnSpc>
                          <a:spcPct val="100000"/>
                        </a:lnSpc>
                        <a:spcBef>
                          <a:spcPts val="0"/>
                        </a:spcBef>
                        <a:spcAft>
                          <a:spcPts val="0"/>
                        </a:spcAft>
                        <a:buClrTx/>
                        <a:buSzTx/>
                        <a:buFont typeface="Arial"/>
                        <a:buChar char="•"/>
                        <a:tabLst/>
                        <a:defRPr/>
                      </a:pPr>
                      <a:r>
                        <a:rPr kumimoji="0" lang="en-US" sz="1200" u="none" strike="noStrike" kern="1200" cap="none" spc="0" normalizeH="0" baseline="0" noProof="0" dirty="0" smtClean="0">
                          <a:ln>
                            <a:noFill/>
                          </a:ln>
                          <a:effectLst/>
                          <a:uLnTx/>
                          <a:uFillTx/>
                        </a:rPr>
                        <a:t>automatically relocating the scaled textual information, by a processor, to the unobscured portion of the first window in a second format during an overlap condition so that the entire scaled textual information is viewable on the computer screen by the user; and </a:t>
                      </a:r>
                    </a:p>
                    <a:p>
                      <a:pPr marL="182880" marR="0" lvl="0" indent="-182880" algn="l" defTabSz="457200" rtl="0" eaLnBrk="1" fontAlgn="auto" latinLnBrk="0" hangingPunct="1">
                        <a:lnSpc>
                          <a:spcPct val="100000"/>
                        </a:lnSpc>
                        <a:spcBef>
                          <a:spcPts val="0"/>
                        </a:spcBef>
                        <a:spcAft>
                          <a:spcPts val="0"/>
                        </a:spcAft>
                        <a:buClrTx/>
                        <a:buSzTx/>
                        <a:buFont typeface="Arial"/>
                        <a:buChar char="•"/>
                        <a:tabLst/>
                        <a:defRPr/>
                      </a:pPr>
                      <a:r>
                        <a:rPr kumimoji="0" lang="en-US" sz="1200" u="none" strike="noStrike" kern="1200" cap="none" spc="0" normalizeH="0" baseline="0" noProof="0" dirty="0" smtClean="0">
                          <a:ln>
                            <a:noFill/>
                          </a:ln>
                          <a:effectLst/>
                          <a:uLnTx/>
                          <a:uFillTx/>
                        </a:rPr>
                        <a:t>automatically returning the relocated scaled textual information, by the processor, to the first format within the first window when the overlap condition no longer exists. </a:t>
                      </a:r>
                    </a:p>
                  </a:txBody>
                  <a:tcPr/>
                </a:tc>
              </a:tr>
            </a:tbl>
          </a:graphicData>
        </a:graphic>
      </p:graphicFrame>
      <p:sp>
        <p:nvSpPr>
          <p:cNvPr id="8" name="Rectangle 7"/>
          <p:cNvSpPr/>
          <p:nvPr/>
        </p:nvSpPr>
        <p:spPr>
          <a:xfrm>
            <a:off x="395706" y="284144"/>
            <a:ext cx="8582026" cy="1200329"/>
          </a:xfrm>
          <a:prstGeom prst="rect">
            <a:avLst/>
          </a:prstGeom>
        </p:spPr>
        <p:txBody>
          <a:bodyPr wrap="square">
            <a:spAutoFit/>
          </a:bodyPr>
          <a:lstStyle/>
          <a:p>
            <a:pPr lvl="0" algn="ctr"/>
            <a:r>
              <a:rPr lang="en-US" sz="2400" b="1" i="1" dirty="0" smtClean="0">
                <a:solidFill>
                  <a:prstClr val="black"/>
                </a:solidFill>
              </a:rPr>
              <a:t>II</a:t>
            </a:r>
            <a:r>
              <a:rPr lang="en-US" sz="2400" b="1" i="1" dirty="0">
                <a:solidFill>
                  <a:prstClr val="black"/>
                </a:solidFill>
              </a:rPr>
              <a:t>. Does the claimed invention fall within a statutory category of invention (Step 1)? </a:t>
            </a:r>
          </a:p>
          <a:p>
            <a:pPr marL="457200" indent="-457200">
              <a:buFont typeface="Arial" panose="020B0604020202020204" pitchFamily="34" charset="0"/>
              <a:buChar char="•"/>
            </a:pPr>
            <a:endParaRPr lang="en-US" sz="2400" b="1" i="1" dirty="0">
              <a:solidFill>
                <a:prstClr val="black"/>
              </a:solidFill>
            </a:endParaRPr>
          </a:p>
        </p:txBody>
      </p:sp>
    </p:spTree>
    <p:extLst>
      <p:ext uri="{BB962C8B-B14F-4D97-AF65-F5344CB8AC3E}">
        <p14:creationId xmlns:p14="http://schemas.microsoft.com/office/powerpoint/2010/main" val="14869457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97242634"/>
              </p:ext>
            </p:extLst>
          </p:nvPr>
        </p:nvGraphicFramePr>
        <p:xfrm>
          <a:off x="997304" y="1845342"/>
          <a:ext cx="6815329" cy="2672871"/>
        </p:xfrm>
        <a:graphic>
          <a:graphicData uri="http://schemas.openxmlformats.org/drawingml/2006/table">
            <a:tbl>
              <a:tblPr firstRow="1" bandRow="1">
                <a:tableStyleId>{F5AB1C69-6EDB-4FF4-983F-18BD219EF322}</a:tableStyleId>
              </a:tblPr>
              <a:tblGrid>
                <a:gridCol w="6815329"/>
              </a:tblGrid>
              <a:tr h="38687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II: (A) Yes  </a:t>
                      </a:r>
                      <a:endParaRPr lang="en-US" dirty="0"/>
                    </a:p>
                  </a:txBody>
                  <a:tcPr/>
                </a:tc>
              </a:tr>
              <a:tr h="2232442">
                <a:tc>
                  <a:txBody>
                    <a:bodyPr/>
                    <a:lstStyle/>
                    <a:p>
                      <a:pPr marL="0" indent="0">
                        <a:buNone/>
                      </a:pPr>
                      <a:r>
                        <a:rPr lang="en-US" sz="2400" dirty="0" smtClean="0"/>
                        <a:t>The claim recites a series of acts for relocating obscured textual data. Thus, the claim is directed to a process, which is one of the statutory categories of invention. </a:t>
                      </a:r>
                    </a:p>
                    <a:p>
                      <a:pPr marL="0" indent="0">
                        <a:buNone/>
                      </a:pPr>
                      <a:endParaRPr lang="en-US" sz="2400" b="1" dirty="0" smtClean="0"/>
                    </a:p>
                    <a:p>
                      <a:pPr marL="0" indent="0">
                        <a:buNone/>
                      </a:pPr>
                      <a:r>
                        <a:rPr lang="en-US" sz="2400" b="1" i="1" dirty="0" smtClean="0"/>
                        <a:t>Step 1: YES</a:t>
                      </a:r>
                      <a:r>
                        <a:rPr lang="en-US" b="1" dirty="0" smtClean="0"/>
                        <a:t> </a:t>
                      </a:r>
                      <a:endParaRPr lang="en-US" b="1" dirty="0"/>
                    </a:p>
                  </a:txBody>
                  <a:tcPr/>
                </a:tc>
              </a:tr>
            </a:tbl>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47</a:t>
            </a:fld>
            <a:endParaRPr lang="en-US" dirty="0"/>
          </a:p>
        </p:txBody>
      </p:sp>
      <p:sp>
        <p:nvSpPr>
          <p:cNvPr id="5" name="Rectangle 4"/>
          <p:cNvSpPr/>
          <p:nvPr/>
        </p:nvSpPr>
        <p:spPr>
          <a:xfrm>
            <a:off x="395706" y="698192"/>
            <a:ext cx="8582026" cy="1200329"/>
          </a:xfrm>
          <a:prstGeom prst="rect">
            <a:avLst/>
          </a:prstGeom>
        </p:spPr>
        <p:txBody>
          <a:bodyPr wrap="square">
            <a:spAutoFit/>
          </a:bodyPr>
          <a:lstStyle/>
          <a:p>
            <a:pPr lvl="0" algn="ctr"/>
            <a:r>
              <a:rPr lang="en-US" sz="2400" b="1" i="1" dirty="0" smtClean="0">
                <a:solidFill>
                  <a:prstClr val="black"/>
                </a:solidFill>
              </a:rPr>
              <a:t>II</a:t>
            </a:r>
            <a:r>
              <a:rPr lang="en-US" sz="2400" b="1" i="1" dirty="0">
                <a:solidFill>
                  <a:prstClr val="black"/>
                </a:solidFill>
              </a:rPr>
              <a:t>. Does the claimed invention fall within a statutory category of invention (Step 1)? </a:t>
            </a:r>
          </a:p>
          <a:p>
            <a:pPr marL="457200" indent="-457200">
              <a:buFont typeface="Arial" panose="020B0604020202020204" pitchFamily="34" charset="0"/>
              <a:buChar char="•"/>
            </a:pPr>
            <a:endParaRPr lang="en-US" sz="2400" b="1" i="1" dirty="0">
              <a:solidFill>
                <a:prstClr val="black"/>
              </a:solidFill>
            </a:endParaRPr>
          </a:p>
        </p:txBody>
      </p:sp>
    </p:spTree>
    <p:extLst>
      <p:ext uri="{BB962C8B-B14F-4D97-AF65-F5344CB8AC3E}">
        <p14:creationId xmlns:p14="http://schemas.microsoft.com/office/powerpoint/2010/main" val="2686779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685701580"/>
              </p:ext>
            </p:extLst>
          </p:nvPr>
        </p:nvGraphicFramePr>
        <p:xfrm>
          <a:off x="1987716" y="1996135"/>
          <a:ext cx="7047529" cy="3375660"/>
        </p:xfrm>
        <a:graphic>
          <a:graphicData uri="http://schemas.openxmlformats.org/drawingml/2006/table">
            <a:tbl>
              <a:tblPr firstRow="1" bandRow="1">
                <a:tableStyleId>{F5AB1C69-6EDB-4FF4-983F-18BD219EF322}</a:tableStyleId>
              </a:tblPr>
              <a:tblGrid>
                <a:gridCol w="7047529"/>
              </a:tblGrid>
              <a:tr h="332560">
                <a:tc>
                  <a:txBody>
                    <a:bodyPr/>
                    <a:lstStyle/>
                    <a:p>
                      <a:pPr algn="ctr"/>
                      <a:r>
                        <a:rPr lang="en-US" dirty="0" smtClean="0"/>
                        <a:t>Claimed Invention</a:t>
                      </a:r>
                      <a:endParaRPr lang="en-US" dirty="0"/>
                    </a:p>
                  </a:txBody>
                  <a:tcPr/>
                </a:tc>
              </a:tr>
              <a:tr h="2780216">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t>4. A computer‐implemented method for dynamically relocating textual information within an underlying window displayed in a graphical user interface, the method comprising: </a:t>
                      </a: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800" u="none" strike="noStrike" kern="1200" cap="none" spc="0" normalizeH="0" baseline="0" noProof="0" dirty="0" smtClean="0">
                          <a:ln>
                            <a:noFill/>
                          </a:ln>
                          <a:solidFill>
                            <a:schemeClr val="bg1">
                              <a:lumMod val="50000"/>
                            </a:schemeClr>
                          </a:solidFill>
                          <a:effectLst/>
                          <a:uLnTx/>
                          <a:uFillTx/>
                        </a:rPr>
                        <a:t>displaying a first window containing textual information in a first format within a graphical user interface on a computer screen; </a:t>
                      </a: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800" u="none" strike="noStrike" kern="1200" cap="none" spc="0" normalizeH="0" baseline="0" noProof="0" dirty="0" smtClean="0">
                          <a:ln>
                            <a:noFill/>
                          </a:ln>
                          <a:solidFill>
                            <a:schemeClr val="bg1">
                              <a:lumMod val="50000"/>
                            </a:schemeClr>
                          </a:solidFill>
                          <a:effectLst/>
                          <a:uLnTx/>
                          <a:uFillTx/>
                        </a:rPr>
                        <a:t>displaying a second window within the graphical user interface; </a:t>
                      </a: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800" u="none" strike="noStrike" kern="1200" cap="none" spc="0" normalizeH="0" baseline="0" noProof="0" dirty="0" smtClean="0">
                          <a:ln>
                            <a:noFill/>
                          </a:ln>
                          <a:solidFill>
                            <a:schemeClr val="bg1">
                              <a:lumMod val="50000"/>
                            </a:schemeClr>
                          </a:solidFill>
                          <a:effectLst/>
                          <a:uLnTx/>
                          <a:uFillTx/>
                        </a:rPr>
                        <a:t>constantly monitoring the boundaries of the first window and the second window to detect an overlap condition where the second window overlaps the first window such that the textual information in the first window is obscured from a user’s view; </a:t>
                      </a: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800" u="none" strike="noStrike" kern="1200" cap="none" spc="0" normalizeH="0" baseline="0" noProof="0" dirty="0" smtClean="0">
                          <a:ln>
                            <a:noFill/>
                          </a:ln>
                          <a:solidFill>
                            <a:schemeClr val="bg1">
                              <a:lumMod val="50000"/>
                            </a:schemeClr>
                          </a:solidFill>
                          <a:effectLst/>
                          <a:uLnTx/>
                          <a:uFillTx/>
                        </a:rPr>
                        <a:t>determining the textual information would not be completely viewable if relocated to an unobstructed portion of the first window; </a:t>
                      </a:r>
                      <a:endParaRPr kumimoji="0" lang="en-US" sz="800" u="none" strike="noStrike" kern="1200" cap="none" spc="0" normalizeH="0" baseline="0" noProof="0" dirty="0" smtClean="0">
                        <a:ln>
                          <a:noFill/>
                        </a:ln>
                        <a:solidFill>
                          <a:schemeClr val="tx1"/>
                        </a:solidFill>
                        <a:effectLst/>
                        <a:uLnTx/>
                        <a:uFillTx/>
                      </a:endParaRP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1600" b="1" u="none" strike="noStrike" kern="1200" cap="none" spc="0" normalizeH="0" baseline="0" noProof="0" dirty="0" smtClean="0">
                          <a:ln>
                            <a:noFill/>
                          </a:ln>
                          <a:solidFill>
                            <a:schemeClr val="tx1"/>
                          </a:solidFill>
                          <a:effectLst/>
                          <a:uLnTx/>
                          <a:uFillTx/>
                        </a:rPr>
                        <a:t>calculating a first measure of the area of the first window and a second measure of the area of the unobstructed portion of the first window;</a:t>
                      </a: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1600" b="1" u="none" strike="noStrike" kern="1200" cap="none" spc="0" normalizeH="0" baseline="0" noProof="0" dirty="0" smtClean="0">
                          <a:ln>
                            <a:noFill/>
                          </a:ln>
                          <a:solidFill>
                            <a:schemeClr val="tx1"/>
                          </a:solidFill>
                          <a:effectLst/>
                          <a:uLnTx/>
                          <a:uFillTx/>
                        </a:rPr>
                        <a:t>calculating a scaling factor which is proportional to the difference between the first measure and the second measure;</a:t>
                      </a: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800" u="none" strike="noStrike" kern="1200" cap="none" spc="0" normalizeH="0" baseline="0" noProof="0" dirty="0" smtClean="0">
                          <a:ln>
                            <a:noFill/>
                          </a:ln>
                          <a:solidFill>
                            <a:schemeClr val="bg1">
                              <a:lumMod val="50000"/>
                            </a:schemeClr>
                          </a:solidFill>
                          <a:effectLst/>
                          <a:uLnTx/>
                          <a:uFillTx/>
                        </a:rPr>
                        <a:t>scaling the textual information based upon the scaling factor; </a:t>
                      </a: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800" u="none" strike="noStrike" kern="1200" cap="none" spc="0" normalizeH="0" baseline="0" noProof="0" dirty="0" smtClean="0">
                          <a:ln>
                            <a:noFill/>
                          </a:ln>
                          <a:solidFill>
                            <a:schemeClr val="bg1">
                              <a:lumMod val="50000"/>
                            </a:schemeClr>
                          </a:solidFill>
                          <a:effectLst/>
                          <a:uLnTx/>
                          <a:uFillTx/>
                        </a:rPr>
                        <a:t>automatically relocating the scaled textual information, by a processor, to the unobscured portion of the first window in a second format during an overlap condition so that the entire scaled textual information is viewable on the computer screen by the user; and </a:t>
                      </a: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800" u="none" strike="noStrike" kern="1200" cap="none" spc="0" normalizeH="0" baseline="0" noProof="0" dirty="0" smtClean="0">
                          <a:ln>
                            <a:noFill/>
                          </a:ln>
                          <a:solidFill>
                            <a:schemeClr val="bg1">
                              <a:lumMod val="50000"/>
                            </a:schemeClr>
                          </a:solidFill>
                          <a:effectLst/>
                          <a:uLnTx/>
                          <a:uFillTx/>
                        </a:rPr>
                        <a:t>automatically returning the relocated scaled textual information, by the processor, to the first format within the first window when the overlap condition no longer exists. </a:t>
                      </a:r>
                    </a:p>
                  </a:txBody>
                  <a:tcPr/>
                </a:tc>
              </a:tr>
            </a:tbl>
          </a:graphicData>
        </a:graphic>
      </p:graphicFrame>
      <p:sp>
        <p:nvSpPr>
          <p:cNvPr id="4" name="Slide Number Placeholder 3"/>
          <p:cNvSpPr>
            <a:spLocks noGrp="1"/>
          </p:cNvSpPr>
          <p:nvPr>
            <p:ph type="sldNum" sz="quarter" idx="12"/>
          </p:nvPr>
        </p:nvSpPr>
        <p:spPr>
          <a:xfrm>
            <a:off x="2743200" y="5299076"/>
            <a:ext cx="2133600" cy="303212"/>
          </a:xfrm>
        </p:spPr>
        <p:txBody>
          <a:bodyPr/>
          <a:lstStyle/>
          <a:p>
            <a:fld id="{33382ED2-E86B-45BD-9826-9B4AA959F8D3}" type="slidenum">
              <a:rPr lang="en-US" smtClean="0"/>
              <a:t>48</a:t>
            </a:fld>
            <a:endParaRPr lang="en-US" dirty="0"/>
          </a:p>
        </p:txBody>
      </p:sp>
      <p:sp>
        <p:nvSpPr>
          <p:cNvPr id="7" name="Cloud 6"/>
          <p:cNvSpPr/>
          <p:nvPr/>
        </p:nvSpPr>
        <p:spPr>
          <a:xfrm>
            <a:off x="21544" y="866681"/>
            <a:ext cx="4761803" cy="995705"/>
          </a:xfrm>
          <a:prstGeom prst="cloud">
            <a:avLst/>
          </a:prstGeom>
          <a:solidFill>
            <a:schemeClr val="accent3">
              <a:lumMod val="40000"/>
              <a:lumOff val="60000"/>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accent3">
                  <a:lumMod val="50000"/>
                </a:schemeClr>
              </a:solidFill>
            </a:endParaRPr>
          </a:p>
        </p:txBody>
      </p:sp>
      <p:sp>
        <p:nvSpPr>
          <p:cNvPr id="9" name="TextBox 8"/>
          <p:cNvSpPr txBox="1"/>
          <p:nvPr/>
        </p:nvSpPr>
        <p:spPr>
          <a:xfrm>
            <a:off x="396660" y="995202"/>
            <a:ext cx="3855109" cy="738664"/>
          </a:xfrm>
          <a:prstGeom prst="rect">
            <a:avLst/>
          </a:prstGeom>
          <a:noFill/>
        </p:spPr>
        <p:txBody>
          <a:bodyPr wrap="square" rtlCol="0">
            <a:spAutoFit/>
          </a:bodyPr>
          <a:lstStyle/>
          <a:p>
            <a:pPr lvl="0" algn="ctr"/>
            <a:r>
              <a:rPr lang="en-US" sz="1400" dirty="0"/>
              <a:t>Mathematical concepts </a:t>
            </a:r>
            <a:r>
              <a:rPr lang="en-US" sz="1400" dirty="0" smtClean="0"/>
              <a:t>such as </a:t>
            </a:r>
            <a:r>
              <a:rPr lang="en-US" sz="1400" dirty="0"/>
              <a:t>mathematical </a:t>
            </a:r>
            <a:r>
              <a:rPr lang="en-US" sz="1400" dirty="0" smtClean="0"/>
              <a:t>algorithms, mathematical relationships, mathematical </a:t>
            </a:r>
            <a:r>
              <a:rPr lang="en-US" sz="1400" dirty="0"/>
              <a:t>formulas, </a:t>
            </a:r>
            <a:r>
              <a:rPr lang="en-US" sz="1400" dirty="0" smtClean="0"/>
              <a:t>and calculations</a:t>
            </a:r>
            <a:endParaRPr lang="en-US" sz="1400" dirty="0"/>
          </a:p>
        </p:txBody>
      </p:sp>
      <p:sp>
        <p:nvSpPr>
          <p:cNvPr id="12" name="Oval 11"/>
          <p:cNvSpPr/>
          <p:nvPr/>
        </p:nvSpPr>
        <p:spPr>
          <a:xfrm>
            <a:off x="1671913" y="2817011"/>
            <a:ext cx="212140" cy="204826"/>
          </a:xfrm>
          <a:prstGeom prst="ellipse">
            <a:avLst/>
          </a:prstGeom>
          <a:solidFill>
            <a:schemeClr val="accent3">
              <a:lumMod val="40000"/>
              <a:lumOff val="60000"/>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1896415" y="3123920"/>
            <a:ext cx="106070" cy="102413"/>
          </a:xfrm>
          <a:prstGeom prst="ellipse">
            <a:avLst/>
          </a:prstGeom>
          <a:solidFill>
            <a:schemeClr val="accent3">
              <a:lumMod val="40000"/>
              <a:lumOff val="60000"/>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1281819" y="1861592"/>
            <a:ext cx="478266" cy="448461"/>
          </a:xfrm>
          <a:prstGeom prst="ellipse">
            <a:avLst/>
          </a:prstGeom>
          <a:solidFill>
            <a:schemeClr val="accent3">
              <a:lumMod val="40000"/>
              <a:lumOff val="60000"/>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471468" y="2423958"/>
            <a:ext cx="334060" cy="324308"/>
          </a:xfrm>
          <a:prstGeom prst="ellipse">
            <a:avLst/>
          </a:prstGeom>
          <a:solidFill>
            <a:schemeClr val="accent3">
              <a:lumMod val="40000"/>
              <a:lumOff val="60000"/>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458531" y="343461"/>
            <a:ext cx="8685469" cy="400110"/>
          </a:xfrm>
          <a:prstGeom prst="rect">
            <a:avLst/>
          </a:prstGeom>
        </p:spPr>
        <p:txBody>
          <a:bodyPr wrap="square">
            <a:spAutoFit/>
          </a:bodyPr>
          <a:lstStyle/>
          <a:p>
            <a:pPr lvl="0"/>
            <a:r>
              <a:rPr lang="en-US" sz="2000" b="1" i="1" dirty="0" smtClean="0">
                <a:solidFill>
                  <a:prstClr val="black"/>
                </a:solidFill>
              </a:rPr>
              <a:t>III</a:t>
            </a:r>
            <a:r>
              <a:rPr lang="en-US" sz="2000" b="1" i="1" dirty="0">
                <a:solidFill>
                  <a:prstClr val="black"/>
                </a:solidFill>
              </a:rPr>
              <a:t>.  Is the claim directed to an abstract idea (Step 2A</a:t>
            </a:r>
            <a:r>
              <a:rPr lang="en-US" sz="2000" b="1" i="1" dirty="0" smtClean="0">
                <a:solidFill>
                  <a:prstClr val="black"/>
                </a:solidFill>
              </a:rPr>
              <a:t>)?</a:t>
            </a:r>
            <a:endParaRPr lang="en-US" sz="2800" b="1" i="1" dirty="0">
              <a:solidFill>
                <a:prstClr val="black"/>
              </a:solidFill>
            </a:endParaRPr>
          </a:p>
        </p:txBody>
      </p:sp>
    </p:spTree>
    <p:extLst>
      <p:ext uri="{BB962C8B-B14F-4D97-AF65-F5344CB8AC3E}">
        <p14:creationId xmlns:p14="http://schemas.microsoft.com/office/powerpoint/2010/main" val="26378284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564341163"/>
              </p:ext>
            </p:extLst>
          </p:nvPr>
        </p:nvGraphicFramePr>
        <p:xfrm>
          <a:off x="3752850" y="884740"/>
          <a:ext cx="5238750" cy="4698498"/>
        </p:xfrm>
        <a:graphic>
          <a:graphicData uri="http://schemas.openxmlformats.org/drawingml/2006/table">
            <a:tbl>
              <a:tblPr firstRow="1" bandRow="1">
                <a:tableStyleId>{F5AB1C69-6EDB-4FF4-983F-18BD219EF322}</a:tableStyleId>
              </a:tblPr>
              <a:tblGrid>
                <a:gridCol w="5238750"/>
              </a:tblGrid>
              <a:tr h="50909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mn-lt"/>
                          <a:ea typeface="+mn-ea"/>
                          <a:cs typeface="+mn-cs"/>
                        </a:rPr>
                        <a:t>Claimed Invention</a:t>
                      </a:r>
                      <a:endParaRPr kumimoji="0" lang="en-US" sz="1800" b="1" i="0" u="none" strike="noStrike" kern="1200" cap="none" spc="0" normalizeH="0" baseline="0" noProof="0" dirty="0">
                        <a:ln>
                          <a:noFill/>
                        </a:ln>
                        <a:solidFill>
                          <a:schemeClr val="bg1"/>
                        </a:solidFill>
                        <a:effectLst/>
                        <a:uLnTx/>
                        <a:uFillTx/>
                        <a:latin typeface="+mn-lt"/>
                        <a:ea typeface="+mn-ea"/>
                        <a:cs typeface="+mn-cs"/>
                      </a:endParaRPr>
                    </a:p>
                  </a:txBody>
                  <a:tcPr/>
                </a:tc>
              </a:tr>
              <a:tr h="4189406">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t>4. A computer‐implemented method for dynamically relocating textual information within an underlying window displayed in a graphical user interface, the method comprising: </a:t>
                      </a: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800" u="none" strike="noStrike" kern="1200" cap="none" spc="0" normalizeH="0" baseline="0" noProof="0" dirty="0" smtClean="0">
                          <a:ln>
                            <a:noFill/>
                          </a:ln>
                          <a:solidFill>
                            <a:schemeClr val="bg1">
                              <a:lumMod val="50000"/>
                            </a:schemeClr>
                          </a:solidFill>
                          <a:effectLst/>
                          <a:uLnTx/>
                          <a:uFillTx/>
                        </a:rPr>
                        <a:t>displaying a first window containing textual information in a first format within a graphical user interface on a computer screen; </a:t>
                      </a: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800" u="none" strike="noStrike" kern="1200" cap="none" spc="0" normalizeH="0" baseline="0" noProof="0" dirty="0" smtClean="0">
                          <a:ln>
                            <a:noFill/>
                          </a:ln>
                          <a:solidFill>
                            <a:schemeClr val="bg1">
                              <a:lumMod val="50000"/>
                            </a:schemeClr>
                          </a:solidFill>
                          <a:effectLst/>
                          <a:uLnTx/>
                          <a:uFillTx/>
                        </a:rPr>
                        <a:t>displaying a second window within the graphical user interface; </a:t>
                      </a: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800" u="none" strike="noStrike" kern="1200" cap="none" spc="0" normalizeH="0" baseline="0" noProof="0" dirty="0" smtClean="0">
                          <a:ln>
                            <a:noFill/>
                          </a:ln>
                          <a:solidFill>
                            <a:schemeClr val="bg1">
                              <a:lumMod val="50000"/>
                            </a:schemeClr>
                          </a:solidFill>
                          <a:effectLst/>
                          <a:uLnTx/>
                          <a:uFillTx/>
                        </a:rPr>
                        <a:t>constantly monitoring the boundaries of the first window and the second window to detect an overlap condition where the second window overlaps the first window such that the textual information in the first window is obscured from a user’s view; </a:t>
                      </a: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800" u="none" strike="noStrike" kern="1200" cap="none" spc="0" normalizeH="0" baseline="0" noProof="0" dirty="0" smtClean="0">
                          <a:ln>
                            <a:noFill/>
                          </a:ln>
                          <a:solidFill>
                            <a:schemeClr val="bg1">
                              <a:lumMod val="50000"/>
                            </a:schemeClr>
                          </a:solidFill>
                          <a:effectLst/>
                          <a:uLnTx/>
                          <a:uFillTx/>
                        </a:rPr>
                        <a:t>determining the textual information would not be completely viewable if relocated to an unobstructed portion of the first window; </a:t>
                      </a:r>
                      <a:endParaRPr kumimoji="0" lang="en-US" sz="800" i="1" u="none" strike="noStrike" kern="1200" cap="none" spc="0" normalizeH="0" baseline="0" noProof="0" dirty="0" smtClean="0">
                        <a:ln>
                          <a:noFill/>
                        </a:ln>
                        <a:solidFill>
                          <a:schemeClr val="tx1"/>
                        </a:solidFill>
                        <a:effectLst/>
                        <a:uLnTx/>
                        <a:uFillTx/>
                      </a:endParaRP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1600" b="1" i="1" u="none" strike="noStrike" kern="1200" cap="none" spc="0" normalizeH="0" baseline="0" noProof="0" dirty="0" smtClean="0">
                          <a:ln>
                            <a:noFill/>
                          </a:ln>
                          <a:solidFill>
                            <a:schemeClr val="tx1"/>
                          </a:solidFill>
                          <a:effectLst/>
                          <a:uLnTx/>
                          <a:uFillTx/>
                        </a:rPr>
                        <a:t>calculating a first measure of the area of the first window and a second measure of the area of the unobstructed portion of the first window;</a:t>
                      </a: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1600" b="1" i="1" u="none" strike="noStrike" kern="1200" cap="none" spc="0" normalizeH="0" baseline="0" noProof="0" dirty="0" smtClean="0">
                          <a:ln>
                            <a:noFill/>
                          </a:ln>
                          <a:solidFill>
                            <a:schemeClr val="tx1"/>
                          </a:solidFill>
                          <a:effectLst/>
                          <a:uLnTx/>
                          <a:uFillTx/>
                        </a:rPr>
                        <a:t>calculating a scaling factor which is proportional to the difference between the first measure and the second measure;</a:t>
                      </a: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800" u="none" strike="noStrike" kern="1200" cap="none" spc="0" normalizeH="0" baseline="0" noProof="0" dirty="0" smtClean="0">
                          <a:ln>
                            <a:noFill/>
                          </a:ln>
                          <a:solidFill>
                            <a:schemeClr val="bg1">
                              <a:lumMod val="50000"/>
                            </a:schemeClr>
                          </a:solidFill>
                          <a:effectLst/>
                          <a:uLnTx/>
                          <a:uFillTx/>
                        </a:rPr>
                        <a:t>scaling the textual information based upon the scaling factor; </a:t>
                      </a: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800" u="none" strike="noStrike" kern="1200" cap="none" spc="0" normalizeH="0" baseline="0" noProof="0" dirty="0" smtClean="0">
                          <a:ln>
                            <a:noFill/>
                          </a:ln>
                          <a:solidFill>
                            <a:schemeClr val="bg1">
                              <a:lumMod val="50000"/>
                            </a:schemeClr>
                          </a:solidFill>
                          <a:effectLst/>
                          <a:uLnTx/>
                          <a:uFillTx/>
                        </a:rPr>
                        <a:t>automatically relocating the scaled textual information, by a processor, to the unobscured portion of the first window in a second format during an overlap condition so that the entire scaled textual information is viewable on the computer screen by the user; and </a:t>
                      </a:r>
                    </a:p>
                    <a:p>
                      <a:pPr marL="182880" marR="0" lvl="0" indent="-182880" algn="l" defTabSz="457200" rtl="0" eaLnBrk="1" fontAlgn="auto" latinLnBrk="0" hangingPunct="1">
                        <a:lnSpc>
                          <a:spcPct val="100000"/>
                        </a:lnSpc>
                        <a:spcBef>
                          <a:spcPts val="100"/>
                        </a:spcBef>
                        <a:spcAft>
                          <a:spcPts val="0"/>
                        </a:spcAft>
                        <a:buClrTx/>
                        <a:buSzTx/>
                        <a:buFont typeface="Arial"/>
                        <a:buChar char="•"/>
                        <a:tabLst/>
                        <a:defRPr/>
                      </a:pPr>
                      <a:r>
                        <a:rPr kumimoji="0" lang="en-US" sz="800" u="none" strike="noStrike" kern="1200" cap="none" spc="0" normalizeH="0" baseline="0" noProof="0" dirty="0" smtClean="0">
                          <a:ln>
                            <a:noFill/>
                          </a:ln>
                          <a:solidFill>
                            <a:schemeClr val="bg1">
                              <a:lumMod val="50000"/>
                            </a:schemeClr>
                          </a:solidFill>
                          <a:effectLst/>
                          <a:uLnTx/>
                          <a:uFillTx/>
                        </a:rPr>
                        <a:t>automatically returning the relocated scaled textual information, by the processor, to the first format within the first window when the overlap condition no longer exists. </a:t>
                      </a:r>
                    </a:p>
                  </a:txBody>
                  <a:tcPr/>
                </a:tc>
              </a:tr>
            </a:tbl>
          </a:graphicData>
        </a:graphic>
      </p:graphicFrame>
      <p:sp>
        <p:nvSpPr>
          <p:cNvPr id="4" name="Slide Number Placeholder 3"/>
          <p:cNvSpPr>
            <a:spLocks noGrp="1"/>
          </p:cNvSpPr>
          <p:nvPr>
            <p:ph type="sldNum" sz="quarter" idx="12"/>
          </p:nvPr>
        </p:nvSpPr>
        <p:spPr>
          <a:xfrm>
            <a:off x="2743200" y="5299076"/>
            <a:ext cx="2133600" cy="303212"/>
          </a:xfrm>
        </p:spPr>
        <p:txBody>
          <a:bodyPr/>
          <a:lstStyle/>
          <a:p>
            <a:fld id="{33382ED2-E86B-45BD-9826-9B4AA959F8D3}" type="slidenum">
              <a:rPr lang="en-US" smtClean="0"/>
              <a:t>49</a:t>
            </a:fld>
            <a:endParaRPr lang="en-US" dirty="0"/>
          </a:p>
        </p:txBody>
      </p:sp>
      <p:cxnSp>
        <p:nvCxnSpPr>
          <p:cNvPr id="19" name="Straight Arrow Connector 18"/>
          <p:cNvCxnSpPr>
            <a:endCxn id="13" idx="1"/>
          </p:cNvCxnSpPr>
          <p:nvPr/>
        </p:nvCxnSpPr>
        <p:spPr>
          <a:xfrm>
            <a:off x="2952751" y="1971675"/>
            <a:ext cx="800099" cy="12623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895401" y="4925709"/>
            <a:ext cx="1466748" cy="369332"/>
          </a:xfrm>
          <a:prstGeom prst="rect">
            <a:avLst/>
          </a:prstGeom>
          <a:ln>
            <a:solidFill>
              <a:schemeClr val="tx1"/>
            </a:solidFill>
          </a:ln>
        </p:spPr>
        <p:txBody>
          <a:bodyPr wrap="none">
            <a:spAutoFit/>
          </a:bodyPr>
          <a:lstStyle/>
          <a:p>
            <a:r>
              <a:rPr lang="en-US" b="1" i="1" dirty="0"/>
              <a:t>Step 2A: Yes</a:t>
            </a:r>
          </a:p>
        </p:txBody>
      </p:sp>
      <p:sp>
        <p:nvSpPr>
          <p:cNvPr id="11" name="Rectangle 10"/>
          <p:cNvSpPr/>
          <p:nvPr/>
        </p:nvSpPr>
        <p:spPr>
          <a:xfrm>
            <a:off x="458531" y="343461"/>
            <a:ext cx="8685469" cy="400110"/>
          </a:xfrm>
          <a:prstGeom prst="rect">
            <a:avLst/>
          </a:prstGeom>
        </p:spPr>
        <p:txBody>
          <a:bodyPr wrap="square">
            <a:spAutoFit/>
          </a:bodyPr>
          <a:lstStyle/>
          <a:p>
            <a:pPr lvl="0"/>
            <a:r>
              <a:rPr lang="en-US" sz="2000" b="1" i="1" dirty="0" smtClean="0">
                <a:solidFill>
                  <a:prstClr val="black"/>
                </a:solidFill>
              </a:rPr>
              <a:t>III</a:t>
            </a:r>
            <a:r>
              <a:rPr lang="en-US" sz="2000" b="1" i="1" dirty="0">
                <a:solidFill>
                  <a:prstClr val="black"/>
                </a:solidFill>
              </a:rPr>
              <a:t>.  Is the claim directed to an abstract idea (Step 2A</a:t>
            </a:r>
            <a:r>
              <a:rPr lang="en-US" sz="2000" b="1" i="1" dirty="0" smtClean="0">
                <a:solidFill>
                  <a:prstClr val="black"/>
                </a:solidFill>
              </a:rPr>
              <a:t>)?</a:t>
            </a:r>
            <a:endParaRPr lang="en-US" sz="2800" b="1" i="1" dirty="0">
              <a:solidFill>
                <a:prstClr val="black"/>
              </a:solidFill>
            </a:endParaRPr>
          </a:p>
        </p:txBody>
      </p:sp>
      <p:sp>
        <p:nvSpPr>
          <p:cNvPr id="8" name="TextBox 7"/>
          <p:cNvSpPr txBox="1"/>
          <p:nvPr/>
        </p:nvSpPr>
        <p:spPr>
          <a:xfrm>
            <a:off x="295275" y="1010271"/>
            <a:ext cx="2657476" cy="3539430"/>
          </a:xfrm>
          <a:prstGeom prst="rect">
            <a:avLst/>
          </a:prstGeom>
          <a:solidFill>
            <a:schemeClr val="bg1"/>
          </a:solidFill>
          <a:ln w="15875">
            <a:solidFill>
              <a:schemeClr val="tx1"/>
            </a:solidFill>
          </a:ln>
        </p:spPr>
        <p:txBody>
          <a:bodyPr wrap="square" rtlCol="0">
            <a:spAutoFit/>
          </a:bodyPr>
          <a:lstStyle/>
          <a:p>
            <a:pPr lvl="0"/>
            <a:r>
              <a:rPr lang="en-US" sz="1600" b="1" i="1" dirty="0">
                <a:solidFill>
                  <a:prstClr val="black"/>
                </a:solidFill>
              </a:rPr>
              <a:t>III C. Yes. </a:t>
            </a:r>
            <a:r>
              <a:rPr lang="en-US" sz="1600" dirty="0" smtClean="0">
                <a:solidFill>
                  <a:prstClr val="black"/>
                </a:solidFill>
              </a:rPr>
              <a:t>Similar to claim 3, claim 4 recites </a:t>
            </a:r>
            <a:r>
              <a:rPr lang="en-US" sz="1600" dirty="0">
                <a:solidFill>
                  <a:prstClr val="black"/>
                </a:solidFill>
              </a:rPr>
              <a:t>a mathematical calculation of a scaling factor from two </a:t>
            </a:r>
            <a:r>
              <a:rPr lang="en-US" sz="1600" dirty="0" smtClean="0">
                <a:solidFill>
                  <a:prstClr val="black"/>
                </a:solidFill>
              </a:rPr>
              <a:t>data sets (</a:t>
            </a:r>
            <a:r>
              <a:rPr lang="en-US" sz="1600" i="1" dirty="0" smtClean="0">
                <a:solidFill>
                  <a:prstClr val="black"/>
                </a:solidFill>
              </a:rPr>
              <a:t>italics</a:t>
            </a:r>
            <a:r>
              <a:rPr lang="en-US" sz="1600" dirty="0" smtClean="0">
                <a:solidFill>
                  <a:prstClr val="black"/>
                </a:solidFill>
              </a:rPr>
              <a:t>).  </a:t>
            </a:r>
          </a:p>
          <a:p>
            <a:pPr lvl="0"/>
            <a:endParaRPr lang="en-US" sz="1600" dirty="0">
              <a:solidFill>
                <a:prstClr val="black"/>
              </a:solidFill>
            </a:endParaRPr>
          </a:p>
          <a:p>
            <a:pPr lvl="0"/>
            <a:r>
              <a:rPr lang="en-US" sz="1600" dirty="0" smtClean="0">
                <a:solidFill>
                  <a:prstClr val="black"/>
                </a:solidFill>
              </a:rPr>
              <a:t>Reasons: As in claim 3, these limitations are mathematical relationships and algorithms and thus similar </a:t>
            </a:r>
            <a:r>
              <a:rPr lang="en-US" sz="1600" dirty="0">
                <a:solidFill>
                  <a:prstClr val="black"/>
                </a:solidFill>
              </a:rPr>
              <a:t>to the concepts found abstract previously by the courts (</a:t>
            </a:r>
            <a:r>
              <a:rPr lang="en-US" sz="1600" i="1" dirty="0">
                <a:solidFill>
                  <a:prstClr val="black"/>
                </a:solidFill>
              </a:rPr>
              <a:t>e.g., Benson, Flook, </a:t>
            </a:r>
            <a:r>
              <a:rPr lang="en-US" sz="1600" i="1" dirty="0" smtClean="0">
                <a:solidFill>
                  <a:prstClr val="black"/>
                </a:solidFill>
              </a:rPr>
              <a:t>Diehr, Grams</a:t>
            </a:r>
            <a:r>
              <a:rPr lang="en-US" sz="1600" dirty="0" smtClean="0">
                <a:solidFill>
                  <a:prstClr val="black"/>
                </a:solidFill>
              </a:rPr>
              <a:t>).</a:t>
            </a:r>
            <a:endParaRPr lang="en-US" sz="1600" dirty="0">
              <a:solidFill>
                <a:srgbClr val="FF0000"/>
              </a:solidFill>
            </a:endParaRPr>
          </a:p>
        </p:txBody>
      </p:sp>
    </p:spTree>
    <p:extLst>
      <p:ext uri="{BB962C8B-B14F-4D97-AF65-F5344CB8AC3E}">
        <p14:creationId xmlns:p14="http://schemas.microsoft.com/office/powerpoint/2010/main" val="3893697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a:t>
            </a:r>
            <a:r>
              <a:rPr lang="en-US" dirty="0" smtClean="0"/>
              <a:t>21: Transmission </a:t>
            </a:r>
            <a:r>
              <a:rPr lang="en-US" dirty="0"/>
              <a:t>of Stock Quote Data</a:t>
            </a:r>
          </a:p>
        </p:txBody>
      </p:sp>
      <p:sp>
        <p:nvSpPr>
          <p:cNvPr id="4" name="Text Placeholder 3"/>
          <p:cNvSpPr>
            <a:spLocks noGrp="1"/>
          </p:cNvSpPr>
          <p:nvPr>
            <p:ph type="body" sz="half" idx="2"/>
          </p:nvPr>
        </p:nvSpPr>
        <p:spPr>
          <a:xfrm>
            <a:off x="457201" y="2232660"/>
            <a:ext cx="3008313" cy="1432560"/>
          </a:xfrm>
          <a:ln>
            <a:solidFill>
              <a:schemeClr val="tx1"/>
            </a:solidFill>
          </a:ln>
        </p:spPr>
        <p:txBody>
          <a:bodyPr/>
          <a:lstStyle/>
          <a:p>
            <a:r>
              <a:rPr lang="en-US" dirty="0" smtClean="0"/>
              <a:t>The invention is directed to a </a:t>
            </a:r>
            <a:r>
              <a:rPr lang="en-US" dirty="0"/>
              <a:t>stock quote alert subscription service where subscribers receive customizable stock quotes on their local computers from a remote data source.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660" y="781118"/>
            <a:ext cx="4541520" cy="4293801"/>
          </a:xfrm>
          <a:prstGeom prst="rect">
            <a:avLst/>
          </a:prstGeom>
        </p:spPr>
      </p:pic>
      <p:sp>
        <p:nvSpPr>
          <p:cNvPr id="5" name="Slide Number Placeholder 4"/>
          <p:cNvSpPr>
            <a:spLocks noGrp="1"/>
          </p:cNvSpPr>
          <p:nvPr>
            <p:ph type="sldNum" sz="quarter" idx="12"/>
          </p:nvPr>
        </p:nvSpPr>
        <p:spPr/>
        <p:txBody>
          <a:bodyPr/>
          <a:lstStyle/>
          <a:p>
            <a:fld id="{92DA454B-C859-4892-B9FA-68B588C9F547}" type="slidenum">
              <a:rPr lang="en-US" smtClean="0"/>
              <a:t>5</a:t>
            </a:fld>
            <a:endParaRPr lang="en-US" dirty="0"/>
          </a:p>
        </p:txBody>
      </p:sp>
    </p:spTree>
    <p:extLst>
      <p:ext uri="{BB962C8B-B14F-4D97-AF65-F5344CB8AC3E}">
        <p14:creationId xmlns:p14="http://schemas.microsoft.com/office/powerpoint/2010/main" val="31970912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1" y="1025020"/>
            <a:ext cx="8229600" cy="3347989"/>
          </a:xfrm>
        </p:spPr>
        <p:txBody>
          <a:bodyPr/>
          <a:lstStyle/>
          <a:p>
            <a:pPr marL="0" indent="0">
              <a:buNone/>
            </a:pPr>
            <a:r>
              <a:rPr lang="en-US" b="1" i="1" dirty="0" smtClean="0"/>
              <a:t>IV: Does the claim as a whole amount to significantly more than the abstract idea?</a:t>
            </a:r>
          </a:p>
          <a:p>
            <a:pPr marL="0" indent="0">
              <a:buNone/>
            </a:pPr>
            <a:endParaRPr lang="en-US" b="1" i="1" dirty="0" smtClean="0"/>
          </a:p>
          <a:p>
            <a:pPr marL="400050" lvl="1" indent="0">
              <a:buNone/>
            </a:pPr>
            <a:r>
              <a:rPr lang="en-US" b="1" i="1" dirty="0" smtClean="0"/>
              <a:t>A: </a:t>
            </a:r>
            <a:r>
              <a:rPr lang="en-US" b="1" i="1" dirty="0"/>
              <a:t>Are there any additional </a:t>
            </a:r>
            <a:r>
              <a:rPr lang="en-US" b="1" i="1" dirty="0" smtClean="0"/>
              <a:t>elements (features/limitations/steps) recited </a:t>
            </a:r>
            <a:r>
              <a:rPr lang="en-US" b="1" i="1" dirty="0"/>
              <a:t>in the claim beyond the abstract idea?</a:t>
            </a:r>
          </a:p>
        </p:txBody>
      </p:sp>
      <p:sp>
        <p:nvSpPr>
          <p:cNvPr id="2" name="Slide Number Placeholder 1"/>
          <p:cNvSpPr>
            <a:spLocks noGrp="1"/>
          </p:cNvSpPr>
          <p:nvPr>
            <p:ph type="sldNum" sz="quarter" idx="12"/>
          </p:nvPr>
        </p:nvSpPr>
        <p:spPr/>
        <p:txBody>
          <a:bodyPr/>
          <a:lstStyle/>
          <a:p>
            <a:fld id="{92DA454B-C859-4892-B9FA-68B588C9F547}" type="slidenum">
              <a:rPr lang="en-US" smtClean="0"/>
              <a:t>50</a:t>
            </a:fld>
            <a:endParaRPr lang="en-US" dirty="0"/>
          </a:p>
        </p:txBody>
      </p:sp>
    </p:spTree>
    <p:extLst>
      <p:ext uri="{BB962C8B-B14F-4D97-AF65-F5344CB8AC3E}">
        <p14:creationId xmlns:p14="http://schemas.microsoft.com/office/powerpoint/2010/main" val="19041217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2468376" y="5403851"/>
            <a:ext cx="2133600" cy="303212"/>
          </a:xfrm>
        </p:spPr>
        <p:txBody>
          <a:bodyPr/>
          <a:lstStyle/>
          <a:p>
            <a:pPr>
              <a:buNone/>
              <a:defRPr/>
            </a:pPr>
            <a:fld id="{0E631215-251D-4A40-9B89-3AA18C35486F}" type="slidenum">
              <a:rPr lang="en-US" smtClean="0"/>
              <a:pPr>
                <a:buNone/>
                <a:defRPr/>
              </a:pPr>
              <a:t>51</a:t>
            </a:fld>
            <a:endParaRPr lang="en-US" dirty="0"/>
          </a:p>
        </p:txBody>
      </p:sp>
      <p:sp>
        <p:nvSpPr>
          <p:cNvPr id="8" name="Rectangle 7"/>
          <p:cNvSpPr/>
          <p:nvPr/>
        </p:nvSpPr>
        <p:spPr>
          <a:xfrm>
            <a:off x="262551" y="576999"/>
            <a:ext cx="2102584" cy="2246769"/>
          </a:xfrm>
          <a:prstGeom prst="rect">
            <a:avLst/>
          </a:prstGeom>
        </p:spPr>
        <p:txBody>
          <a:bodyPr wrap="square">
            <a:spAutoFit/>
          </a:bodyPr>
          <a:lstStyle/>
          <a:p>
            <a:pPr lvl="0" algn="ctr">
              <a:spcBef>
                <a:spcPts val="600"/>
              </a:spcBef>
              <a:spcAft>
                <a:spcPts val="600"/>
              </a:spcAft>
            </a:pPr>
            <a:r>
              <a:rPr lang="en-US" sz="2000" b="1" i="1" dirty="0" smtClean="0">
                <a:solidFill>
                  <a:prstClr val="black"/>
                </a:solidFill>
                <a:ea typeface="+mj-ea"/>
                <a:cs typeface="+mj-cs"/>
              </a:rPr>
              <a:t>IV </a:t>
            </a:r>
            <a:r>
              <a:rPr lang="en-US" sz="2000" b="1" i="1" dirty="0">
                <a:solidFill>
                  <a:prstClr val="black"/>
                </a:solidFill>
                <a:ea typeface="+mj-ea"/>
                <a:cs typeface="+mj-cs"/>
              </a:rPr>
              <a:t>A</a:t>
            </a:r>
            <a:r>
              <a:rPr lang="en-US" sz="2000" b="1" dirty="0">
                <a:solidFill>
                  <a:prstClr val="black"/>
                </a:solidFill>
                <a:ea typeface="+mj-ea"/>
                <a:cs typeface="+mj-cs"/>
              </a:rPr>
              <a:t>. Are there any additional </a:t>
            </a:r>
            <a:r>
              <a:rPr lang="en-US" sz="2000" b="1" dirty="0" smtClean="0">
                <a:solidFill>
                  <a:prstClr val="black"/>
                </a:solidFill>
                <a:ea typeface="+mj-ea"/>
                <a:cs typeface="+mj-cs"/>
              </a:rPr>
              <a:t>elements recited </a:t>
            </a:r>
            <a:r>
              <a:rPr lang="en-US" sz="2000" b="1" dirty="0">
                <a:solidFill>
                  <a:prstClr val="black"/>
                </a:solidFill>
                <a:ea typeface="+mj-ea"/>
                <a:cs typeface="+mj-cs"/>
              </a:rPr>
              <a:t>in the claim beyond the abstract idea? </a:t>
            </a:r>
            <a:endParaRPr lang="en-US" sz="2000" dirty="0">
              <a:solidFill>
                <a:srgbClr val="000000"/>
              </a:solidFill>
            </a:endParaRPr>
          </a:p>
        </p:txBody>
      </p:sp>
      <p:sp>
        <p:nvSpPr>
          <p:cNvPr id="11" name="Content Placeholder 2"/>
          <p:cNvSpPr>
            <a:spLocks noGrp="1"/>
          </p:cNvSpPr>
          <p:nvPr>
            <p:ph idx="1"/>
          </p:nvPr>
        </p:nvSpPr>
        <p:spPr>
          <a:xfrm>
            <a:off x="479834" y="3085481"/>
            <a:ext cx="1676987" cy="1359770"/>
          </a:xfrm>
          <a:ln>
            <a:solidFill>
              <a:schemeClr val="tx1"/>
            </a:solidFill>
          </a:ln>
        </p:spPr>
        <p:txBody>
          <a:bodyPr>
            <a:noAutofit/>
          </a:bodyPr>
          <a:lstStyle/>
          <a:p>
            <a:pPr marL="0" lvl="0" indent="0">
              <a:spcBef>
                <a:spcPts val="0"/>
              </a:spcBef>
              <a:buNone/>
            </a:pPr>
            <a:r>
              <a:rPr lang="en-US" sz="1400" b="1" i="1" dirty="0">
                <a:solidFill>
                  <a:prstClr val="black"/>
                </a:solidFill>
              </a:rPr>
              <a:t>IV. A.2. Yes.  </a:t>
            </a:r>
            <a:r>
              <a:rPr lang="en-US" sz="1400" dirty="0">
                <a:solidFill>
                  <a:prstClr val="black"/>
                </a:solidFill>
              </a:rPr>
              <a:t>The claim elements in addition to the abstract idea </a:t>
            </a:r>
            <a:r>
              <a:rPr lang="en-US" sz="1400" dirty="0" smtClean="0">
                <a:solidFill>
                  <a:prstClr val="black"/>
                </a:solidFill>
              </a:rPr>
              <a:t>are highlighted in claim 4.</a:t>
            </a:r>
          </a:p>
          <a:p>
            <a:pPr marL="0" lvl="0" indent="0">
              <a:spcBef>
                <a:spcPts val="0"/>
              </a:spcBef>
              <a:buNone/>
            </a:pPr>
            <a:endParaRPr lang="en-US" sz="1600" b="1" dirty="0">
              <a:solidFill>
                <a:srgbClr val="7030A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497761575"/>
              </p:ext>
            </p:extLst>
          </p:nvPr>
        </p:nvGraphicFramePr>
        <p:xfrm>
          <a:off x="2601726" y="363296"/>
          <a:ext cx="6408923" cy="5217610"/>
        </p:xfrm>
        <a:graphic>
          <a:graphicData uri="http://schemas.openxmlformats.org/drawingml/2006/table">
            <a:tbl>
              <a:tblPr firstRow="1" bandRow="1">
                <a:tableStyleId>{F5AB1C69-6EDB-4FF4-983F-18BD219EF322}</a:tableStyleId>
              </a:tblPr>
              <a:tblGrid>
                <a:gridCol w="6408923"/>
              </a:tblGrid>
              <a:tr h="420058">
                <a:tc>
                  <a:txBody>
                    <a:bodyPr/>
                    <a:lstStyle/>
                    <a:p>
                      <a:pPr algn="ctr"/>
                      <a:r>
                        <a:rPr lang="en-US" dirty="0" smtClean="0">
                          <a:solidFill>
                            <a:schemeClr val="bg1"/>
                          </a:solidFill>
                        </a:rPr>
                        <a:t>Claimed Invention</a:t>
                      </a:r>
                      <a:endParaRPr lang="en-US" dirty="0">
                        <a:solidFill>
                          <a:schemeClr val="bg1"/>
                        </a:solidFill>
                      </a:endParaRPr>
                    </a:p>
                  </a:txBody>
                  <a:tcPr/>
                </a:tc>
              </a:tr>
              <a:tr h="4639547">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t>4. A </a:t>
                      </a:r>
                      <a:r>
                        <a:rPr lang="en-US" sz="1200" b="0" dirty="0" smtClean="0">
                          <a:solidFill>
                            <a:schemeClr val="tx1"/>
                          </a:solidFill>
                        </a:rPr>
                        <a:t>computer‐implemented</a:t>
                      </a:r>
                      <a:r>
                        <a:rPr lang="en-US" sz="1200" b="1" dirty="0" smtClean="0">
                          <a:solidFill>
                            <a:srgbClr val="00B050"/>
                          </a:solidFill>
                        </a:rPr>
                        <a:t> </a:t>
                      </a:r>
                      <a:r>
                        <a:rPr lang="en-US" sz="1200" dirty="0" smtClean="0"/>
                        <a:t>method for dynamically relocating textual information within an underlying window displayed in a graphical user interface, the method comprising: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1" u="none" strike="noStrike" kern="1200" cap="none" spc="0" normalizeH="0" baseline="0" noProof="0" dirty="0" smtClean="0">
                          <a:ln>
                            <a:noFill/>
                          </a:ln>
                          <a:solidFill>
                            <a:schemeClr val="tx1"/>
                          </a:solidFill>
                          <a:effectLst/>
                          <a:uLnTx/>
                          <a:uFillTx/>
                        </a:rPr>
                        <a:t>displaying a first window </a:t>
                      </a:r>
                      <a:r>
                        <a:rPr kumimoji="0" lang="en-US" sz="1200" u="none" strike="noStrike" kern="1200" cap="none" spc="0" normalizeH="0" baseline="0" noProof="0" dirty="0" smtClean="0">
                          <a:ln>
                            <a:noFill/>
                          </a:ln>
                          <a:solidFill>
                            <a:schemeClr val="tx1"/>
                          </a:solidFill>
                          <a:effectLst/>
                          <a:uLnTx/>
                          <a:uFillTx/>
                        </a:rPr>
                        <a:t>containing textual information in a first format within a </a:t>
                      </a:r>
                      <a:r>
                        <a:rPr kumimoji="0" lang="en-US" sz="1400" b="1" i="1" u="none" strike="noStrike" kern="1200" cap="none" spc="0" normalizeH="0" baseline="0" noProof="0" dirty="0" smtClean="0">
                          <a:ln>
                            <a:noFill/>
                          </a:ln>
                          <a:solidFill>
                            <a:schemeClr val="tx1"/>
                          </a:solidFill>
                          <a:effectLst/>
                          <a:uLnTx/>
                          <a:uFillTx/>
                        </a:rPr>
                        <a:t>graphical user interface</a:t>
                      </a:r>
                      <a:r>
                        <a:rPr kumimoji="0" lang="en-US" sz="1400" b="1" u="none" strike="noStrike" kern="1200" cap="none" spc="0" normalizeH="0" baseline="0" noProof="0" dirty="0" smtClean="0">
                          <a:ln>
                            <a:noFill/>
                          </a:ln>
                          <a:solidFill>
                            <a:schemeClr val="tx1"/>
                          </a:solidFill>
                          <a:effectLst/>
                          <a:uLnTx/>
                          <a:uFillTx/>
                        </a:rPr>
                        <a:t> </a:t>
                      </a:r>
                      <a:r>
                        <a:rPr kumimoji="0" lang="en-US" sz="1200" u="none" strike="noStrike" kern="1200" cap="none" spc="0" normalizeH="0" baseline="0" noProof="0" dirty="0" smtClean="0">
                          <a:ln>
                            <a:noFill/>
                          </a:ln>
                          <a:solidFill>
                            <a:schemeClr val="tx1"/>
                          </a:solidFill>
                          <a:effectLst/>
                          <a:uLnTx/>
                          <a:uFillTx/>
                        </a:rPr>
                        <a:t>on a </a:t>
                      </a:r>
                      <a:r>
                        <a:rPr kumimoji="0" lang="en-US" sz="1400" b="1" i="1" u="none" strike="noStrike" kern="1200" cap="none" spc="0" normalizeH="0" baseline="0" noProof="0" dirty="0" smtClean="0">
                          <a:ln>
                            <a:noFill/>
                          </a:ln>
                          <a:solidFill>
                            <a:schemeClr val="tx1"/>
                          </a:solidFill>
                          <a:effectLst/>
                          <a:uLnTx/>
                          <a:uFillTx/>
                        </a:rPr>
                        <a:t>computer screen</a:t>
                      </a:r>
                      <a:r>
                        <a:rPr kumimoji="0" lang="en-US" sz="1200" u="none" strike="noStrike" kern="1200" cap="none" spc="0" normalizeH="0" baseline="0" noProof="0" dirty="0" smtClean="0">
                          <a:ln>
                            <a:noFill/>
                          </a:ln>
                          <a:solidFill>
                            <a:schemeClr val="tx1"/>
                          </a:solidFill>
                          <a:effectLst/>
                          <a:uLnTx/>
                          <a:uFillTx/>
                        </a:rPr>
                        <a: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1" u="none" strike="noStrike" kern="1200" cap="none" spc="0" normalizeH="0" baseline="0" noProof="0" dirty="0" smtClean="0">
                          <a:ln>
                            <a:noFill/>
                          </a:ln>
                          <a:solidFill>
                            <a:schemeClr val="tx1"/>
                          </a:solidFill>
                          <a:effectLst/>
                          <a:uLnTx/>
                          <a:uFillTx/>
                        </a:rPr>
                        <a:t>displaying a second window </a:t>
                      </a:r>
                      <a:r>
                        <a:rPr kumimoji="0" lang="en-US" sz="1400" b="1" i="1" u="none" strike="noStrike" kern="1200" cap="none" spc="0" normalizeH="0" baseline="0" noProof="0" dirty="0" smtClean="0">
                          <a:ln>
                            <a:noFill/>
                          </a:ln>
                          <a:solidFill>
                            <a:schemeClr val="tx1"/>
                          </a:solidFill>
                          <a:effectLst/>
                          <a:uLnTx/>
                          <a:uFillTx/>
                        </a:rPr>
                        <a:t>within the graphical user interface</a:t>
                      </a:r>
                      <a:r>
                        <a:rPr kumimoji="0" lang="en-US" sz="1200" u="none" strike="noStrike" kern="1200" cap="none" spc="0" normalizeH="0" baseline="0" noProof="0" dirty="0" smtClean="0">
                          <a:ln>
                            <a:noFill/>
                          </a:ln>
                          <a:solidFill>
                            <a:schemeClr val="tx1"/>
                          </a:solidFill>
                          <a:effectLst/>
                          <a:uLnTx/>
                          <a:uFillTx/>
                        </a:rPr>
                        <a: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1" u="none" strike="noStrike" kern="1200" cap="none" spc="0" normalizeH="0" baseline="0" noProof="0" dirty="0" smtClean="0">
                          <a:ln>
                            <a:noFill/>
                          </a:ln>
                          <a:solidFill>
                            <a:schemeClr val="tx1"/>
                          </a:solidFill>
                          <a:effectLst/>
                          <a:uLnTx/>
                          <a:uFillTx/>
                        </a:rPr>
                        <a:t>constantly monitoring the boundaries of the first window and the second window to detect an overlap condition where the second window overlaps the first window such that the textual information in the first window is obscured from a user’s view</a:t>
                      </a:r>
                      <a:r>
                        <a:rPr kumimoji="0" lang="en-US" sz="1200" u="none" strike="noStrike" kern="1200" cap="none" spc="0" normalizeH="0" baseline="0" noProof="0" dirty="0" smtClean="0">
                          <a:ln>
                            <a:noFill/>
                          </a:ln>
                          <a:solidFill>
                            <a:schemeClr val="tx1"/>
                          </a:solidFill>
                          <a:effectLst/>
                          <a:uLnTx/>
                          <a:uFillTx/>
                        </a:rPr>
                        <a: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1" u="none" strike="noStrike" kern="1200" cap="none" spc="0" normalizeH="0" baseline="0" noProof="0" dirty="0" smtClean="0">
                          <a:ln>
                            <a:noFill/>
                          </a:ln>
                          <a:solidFill>
                            <a:schemeClr val="tx1"/>
                          </a:solidFill>
                          <a:effectLst/>
                          <a:uLnTx/>
                          <a:uFillTx/>
                        </a:rPr>
                        <a:t>determining the textual information would not be completely viewable if relocated to an unobstructed portion of the first window;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800" u="none" strike="noStrike" kern="1200" cap="none" spc="0" normalizeH="0" baseline="0" noProof="0" dirty="0" smtClean="0">
                          <a:ln>
                            <a:noFill/>
                          </a:ln>
                          <a:solidFill>
                            <a:schemeClr val="tx1"/>
                          </a:solidFill>
                          <a:effectLst/>
                          <a:uLnTx/>
                          <a:uFillTx/>
                        </a:rPr>
                        <a:t>calculating a first measure of the area of the first window and a second measure of the area of the unobstructed portion of the first window;</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800" u="none" strike="noStrike" kern="1200" cap="none" spc="0" normalizeH="0" baseline="0" noProof="0" dirty="0" smtClean="0">
                          <a:ln>
                            <a:noFill/>
                          </a:ln>
                          <a:solidFill>
                            <a:schemeClr val="tx1"/>
                          </a:solidFill>
                          <a:effectLst/>
                          <a:uLnTx/>
                          <a:uFillTx/>
                        </a:rPr>
                        <a:t>calculating a scaling factor which is proportional to the difference between the first measure and the second measure;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1" u="none" strike="noStrike" kern="1200" cap="none" spc="0" normalizeH="0" baseline="0" noProof="0" dirty="0" smtClean="0">
                          <a:ln>
                            <a:noFill/>
                          </a:ln>
                          <a:solidFill>
                            <a:schemeClr val="tx1"/>
                          </a:solidFill>
                          <a:effectLst/>
                          <a:uLnTx/>
                          <a:uFillTx/>
                        </a:rPr>
                        <a:t>scaling the textual information based upon the scaling factor</a:t>
                      </a:r>
                      <a:r>
                        <a:rPr kumimoji="0" lang="en-US" sz="1200" u="none" strike="noStrike" kern="1200" cap="none" spc="0" normalizeH="0" baseline="0" noProof="0" dirty="0" smtClean="0">
                          <a:ln>
                            <a:noFill/>
                          </a:ln>
                          <a:solidFill>
                            <a:schemeClr val="tx1"/>
                          </a:solidFill>
                          <a:effectLst/>
                          <a:uLnTx/>
                          <a:uFillTx/>
                        </a:rPr>
                        <a: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1" u="none" strike="noStrike" kern="1200" cap="none" spc="0" normalizeH="0" baseline="0" noProof="0" dirty="0" smtClean="0">
                          <a:ln>
                            <a:noFill/>
                          </a:ln>
                          <a:solidFill>
                            <a:schemeClr val="tx1"/>
                          </a:solidFill>
                          <a:effectLst/>
                          <a:uLnTx/>
                          <a:uFillTx/>
                        </a:rPr>
                        <a:t>automatically relocating the scaled textual information, </a:t>
                      </a:r>
                      <a:r>
                        <a:rPr kumimoji="0" lang="en-US" sz="1400" b="1" i="1" u="none" strike="noStrike" kern="1200" cap="none" spc="0" normalizeH="0" baseline="0" noProof="0" dirty="0" smtClean="0">
                          <a:ln>
                            <a:noFill/>
                          </a:ln>
                          <a:solidFill>
                            <a:schemeClr val="tx1"/>
                          </a:solidFill>
                          <a:effectLst/>
                          <a:uLnTx/>
                          <a:uFillTx/>
                        </a:rPr>
                        <a:t>by a processor,</a:t>
                      </a:r>
                      <a:r>
                        <a:rPr kumimoji="0" lang="en-US" sz="1400" b="1" u="none" strike="noStrike" kern="1200" cap="none" spc="0" normalizeH="0" baseline="0" noProof="0" dirty="0" smtClean="0">
                          <a:ln>
                            <a:noFill/>
                          </a:ln>
                          <a:solidFill>
                            <a:schemeClr val="tx1"/>
                          </a:solidFill>
                          <a:effectLst/>
                          <a:uLnTx/>
                          <a:uFillTx/>
                        </a:rPr>
                        <a:t> to the unobscured portion of the first window in a second format during an overlap condition so that the entire scaled textual information is viewable on the </a:t>
                      </a:r>
                      <a:r>
                        <a:rPr kumimoji="0" lang="en-US" sz="1400" b="1" i="1" u="none" strike="noStrike" kern="1200" cap="none" spc="0" normalizeH="0" baseline="0" noProof="0" dirty="0" smtClean="0">
                          <a:ln>
                            <a:noFill/>
                          </a:ln>
                          <a:solidFill>
                            <a:schemeClr val="tx1"/>
                          </a:solidFill>
                          <a:effectLst/>
                          <a:uLnTx/>
                          <a:uFillTx/>
                        </a:rPr>
                        <a:t>computer screen </a:t>
                      </a:r>
                      <a:r>
                        <a:rPr kumimoji="0" lang="en-US" sz="1400" b="1" u="none" strike="noStrike" kern="1200" cap="none" spc="0" normalizeH="0" baseline="0" noProof="0" dirty="0" smtClean="0">
                          <a:ln>
                            <a:noFill/>
                          </a:ln>
                          <a:solidFill>
                            <a:schemeClr val="tx1"/>
                          </a:solidFill>
                          <a:effectLst/>
                          <a:uLnTx/>
                          <a:uFillTx/>
                        </a:rPr>
                        <a:t>by the user; and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1" u="none" strike="noStrike" kern="1200" cap="none" spc="0" normalizeH="0" baseline="0" noProof="0" dirty="0" smtClean="0">
                          <a:ln>
                            <a:noFill/>
                          </a:ln>
                          <a:solidFill>
                            <a:schemeClr val="tx1"/>
                          </a:solidFill>
                          <a:effectLst/>
                          <a:uLnTx/>
                          <a:uFillTx/>
                        </a:rPr>
                        <a:t>automatically returning the relocated scaled textual information, by the processor, to the first format within the first window when the overlap condition no longer exists. </a:t>
                      </a:r>
                    </a:p>
                  </a:txBody>
                  <a:tcPr/>
                </a:tc>
              </a:tr>
            </a:tbl>
          </a:graphicData>
        </a:graphic>
      </p:graphicFrame>
    </p:spTree>
    <p:extLst>
      <p:ext uri="{BB962C8B-B14F-4D97-AF65-F5344CB8AC3E}">
        <p14:creationId xmlns:p14="http://schemas.microsoft.com/office/powerpoint/2010/main" val="15622579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1" y="1025020"/>
            <a:ext cx="8229600" cy="3347989"/>
          </a:xfrm>
        </p:spPr>
        <p:txBody>
          <a:bodyPr>
            <a:normAutofit lnSpcReduction="10000"/>
          </a:bodyPr>
          <a:lstStyle/>
          <a:p>
            <a:pPr marL="0" indent="0">
              <a:buNone/>
            </a:pPr>
            <a:r>
              <a:rPr lang="en-US" b="1" i="1" dirty="0"/>
              <a:t>IV: Does the claim as a whole amount to significantly more than the abstract idea (Step 2B)?</a:t>
            </a:r>
          </a:p>
          <a:p>
            <a:pPr marL="0" indent="0">
              <a:buNone/>
            </a:pPr>
            <a:endParaRPr lang="en-US" b="1" i="1" dirty="0" smtClean="0"/>
          </a:p>
          <a:p>
            <a:pPr marL="400050" lvl="1" indent="0">
              <a:buNone/>
            </a:pPr>
            <a:r>
              <a:rPr lang="en-US" b="1" i="1" dirty="0" smtClean="0"/>
              <a:t>B: Evaluate the significance of the additional elements. Consider all the additional elements individually and in combination.</a:t>
            </a:r>
            <a:endParaRPr lang="en-US" b="1" i="1" dirty="0"/>
          </a:p>
        </p:txBody>
      </p:sp>
      <p:sp>
        <p:nvSpPr>
          <p:cNvPr id="2" name="Slide Number Placeholder 1"/>
          <p:cNvSpPr>
            <a:spLocks noGrp="1"/>
          </p:cNvSpPr>
          <p:nvPr>
            <p:ph type="sldNum" sz="quarter" idx="12"/>
          </p:nvPr>
        </p:nvSpPr>
        <p:spPr/>
        <p:txBody>
          <a:bodyPr/>
          <a:lstStyle/>
          <a:p>
            <a:fld id="{92DA454B-C859-4892-B9FA-68B588C9F547}" type="slidenum">
              <a:rPr lang="en-US" smtClean="0"/>
              <a:t>52</a:t>
            </a:fld>
            <a:endParaRPr lang="en-US" dirty="0"/>
          </a:p>
        </p:txBody>
      </p:sp>
    </p:spTree>
    <p:extLst>
      <p:ext uri="{BB962C8B-B14F-4D97-AF65-F5344CB8AC3E}">
        <p14:creationId xmlns:p14="http://schemas.microsoft.com/office/powerpoint/2010/main" val="21256118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4019576397"/>
              </p:ext>
            </p:extLst>
          </p:nvPr>
        </p:nvGraphicFramePr>
        <p:xfrm>
          <a:off x="134111" y="899770"/>
          <a:ext cx="6237428" cy="4405590"/>
        </p:xfrm>
        <a:graphic>
          <a:graphicData uri="http://schemas.openxmlformats.org/drawingml/2006/table">
            <a:tbl>
              <a:tblPr firstRow="1" bandRow="1">
                <a:tableStyleId>{F5AB1C69-6EDB-4FF4-983F-18BD219EF322}</a:tableStyleId>
              </a:tblPr>
              <a:tblGrid>
                <a:gridCol w="6237428"/>
              </a:tblGrid>
              <a:tr h="359476">
                <a:tc>
                  <a:txBody>
                    <a:bodyPr/>
                    <a:lstStyle/>
                    <a:p>
                      <a:pPr algn="ctr"/>
                      <a:r>
                        <a:rPr lang="en-US" dirty="0" smtClean="0">
                          <a:solidFill>
                            <a:schemeClr val="bg1"/>
                          </a:solidFill>
                        </a:rPr>
                        <a:t>Claimed Invention</a:t>
                      </a:r>
                      <a:endParaRPr lang="en-US" dirty="0">
                        <a:solidFill>
                          <a:schemeClr val="bg1"/>
                        </a:solidFill>
                      </a:endParaRPr>
                    </a:p>
                  </a:txBody>
                  <a:tcPr/>
                </a:tc>
              </a:tr>
              <a:tr h="4039830">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t>4. A computer‐implemented method for dynamically relocating textual information within an underlying window displayed in a graphical user interface, the method comprising: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u="none" strike="noStrike" kern="1200" cap="none" spc="0" normalizeH="0" baseline="0" noProof="0" dirty="0" smtClean="0">
                          <a:ln>
                            <a:noFill/>
                          </a:ln>
                          <a:solidFill>
                            <a:schemeClr val="tx1"/>
                          </a:solidFill>
                          <a:effectLst/>
                          <a:uLnTx/>
                          <a:uFillTx/>
                        </a:rPr>
                        <a:t>displaying a first window containing textual information in a first format within a graphical user interface on a </a:t>
                      </a:r>
                      <a:r>
                        <a:rPr kumimoji="0" lang="en-US" sz="1600" b="1" u="none" strike="noStrike" kern="1200" cap="none" spc="0" normalizeH="0" baseline="0" noProof="0" dirty="0" smtClean="0">
                          <a:ln>
                            <a:noFill/>
                          </a:ln>
                          <a:solidFill>
                            <a:schemeClr val="tx1"/>
                          </a:solidFill>
                          <a:effectLst/>
                          <a:uLnTx/>
                          <a:uFillTx/>
                        </a:rPr>
                        <a:t>computer screen</a:t>
                      </a:r>
                      <a:r>
                        <a:rPr kumimoji="0" lang="en-US" sz="1200" u="none" strike="noStrike" kern="1200" cap="none" spc="0" normalizeH="0" baseline="0" noProof="0" dirty="0" smtClean="0">
                          <a:ln>
                            <a:noFill/>
                          </a:ln>
                          <a:solidFill>
                            <a:schemeClr val="tx1"/>
                          </a:solidFill>
                          <a:effectLst/>
                          <a:uLnTx/>
                          <a:uFillTx/>
                        </a:rPr>
                        <a: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u="none" strike="noStrike" kern="1200" cap="none" spc="0" normalizeH="0" baseline="0" noProof="0" dirty="0" smtClean="0">
                          <a:ln>
                            <a:noFill/>
                          </a:ln>
                          <a:solidFill>
                            <a:schemeClr val="tx1"/>
                          </a:solidFill>
                          <a:effectLst/>
                          <a:uLnTx/>
                          <a:uFillTx/>
                        </a:rPr>
                        <a:t>displaying a second window within the graphical user interface;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u="none" strike="noStrike" kern="1200" cap="none" spc="0" normalizeH="0" baseline="0" noProof="0" dirty="0" smtClean="0">
                          <a:ln>
                            <a:noFill/>
                          </a:ln>
                          <a:solidFill>
                            <a:schemeClr val="tx1"/>
                          </a:solidFill>
                          <a:effectLst/>
                          <a:uLnTx/>
                          <a:uFillTx/>
                        </a:rPr>
                        <a:t>constantly monitoring the boundaries of the first window and the second window to detect an overlap condition where the second window overlaps the first window such that the textual information in the first window is obscured from a user’s view;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u="none" strike="noStrike" kern="1200" cap="none" spc="0" normalizeH="0" baseline="0" noProof="0" dirty="0" smtClean="0">
                          <a:ln>
                            <a:noFill/>
                          </a:ln>
                          <a:solidFill>
                            <a:schemeClr val="tx1"/>
                          </a:solidFill>
                          <a:effectLst/>
                          <a:uLnTx/>
                          <a:uFillTx/>
                        </a:rPr>
                        <a:t>determining the textual information would not be completely viewable if relocated to an unobstructed portion of the first window;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800" u="none" strike="noStrike" kern="1200" cap="none" spc="0" normalizeH="0" baseline="0" noProof="0" dirty="0" smtClean="0">
                          <a:ln>
                            <a:noFill/>
                          </a:ln>
                          <a:solidFill>
                            <a:schemeClr val="bg1">
                              <a:lumMod val="50000"/>
                            </a:schemeClr>
                          </a:solidFill>
                          <a:effectLst/>
                          <a:uLnTx/>
                          <a:uFillTx/>
                        </a:rPr>
                        <a:t>calculating a first measure of the area of the first window and a second measure of the area of the unobstructed portion of the first window;</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800" u="none" strike="noStrike" kern="1200" cap="none" spc="0" normalizeH="0" baseline="0" noProof="0" dirty="0" smtClean="0">
                          <a:ln>
                            <a:noFill/>
                          </a:ln>
                          <a:solidFill>
                            <a:schemeClr val="bg1">
                              <a:lumMod val="50000"/>
                            </a:schemeClr>
                          </a:solidFill>
                          <a:effectLst/>
                          <a:uLnTx/>
                          <a:uFillTx/>
                        </a:rPr>
                        <a:t>calculating a scaling factor which is proportional to the difference between the first measure and the second measure;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u="none" strike="noStrike" kern="1200" cap="none" spc="0" normalizeH="0" baseline="0" noProof="0" dirty="0" smtClean="0">
                          <a:ln>
                            <a:noFill/>
                          </a:ln>
                          <a:solidFill>
                            <a:schemeClr val="tx1"/>
                          </a:solidFill>
                          <a:effectLst/>
                          <a:uLnTx/>
                          <a:uFillTx/>
                        </a:rPr>
                        <a:t>scaling the textual information based upon the scaling factor;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u="none" strike="noStrike" kern="1200" cap="none" spc="0" normalizeH="0" baseline="0" noProof="0" dirty="0" smtClean="0">
                          <a:ln>
                            <a:noFill/>
                          </a:ln>
                          <a:solidFill>
                            <a:schemeClr val="tx1"/>
                          </a:solidFill>
                          <a:effectLst/>
                          <a:uLnTx/>
                          <a:uFillTx/>
                        </a:rPr>
                        <a:t>automatically relocating the scaled textual information, </a:t>
                      </a:r>
                      <a:r>
                        <a:rPr kumimoji="0" lang="en-US" sz="1600" b="1" u="none" strike="noStrike" kern="1200" cap="none" spc="0" normalizeH="0" baseline="0" noProof="0" dirty="0" smtClean="0">
                          <a:ln>
                            <a:noFill/>
                          </a:ln>
                          <a:solidFill>
                            <a:schemeClr val="tx1"/>
                          </a:solidFill>
                          <a:effectLst/>
                          <a:uLnTx/>
                          <a:uFillTx/>
                        </a:rPr>
                        <a:t>by a processor</a:t>
                      </a:r>
                      <a:r>
                        <a:rPr kumimoji="0" lang="en-US" sz="1200" u="none" strike="noStrike" kern="1200" cap="none" spc="0" normalizeH="0" baseline="0" noProof="0" dirty="0" smtClean="0">
                          <a:ln>
                            <a:noFill/>
                          </a:ln>
                          <a:solidFill>
                            <a:schemeClr val="tx1"/>
                          </a:solidFill>
                          <a:effectLst/>
                          <a:uLnTx/>
                          <a:uFillTx/>
                        </a:rPr>
                        <a:t>, to the unobscured portion of the first window in a second format during an overlap condition so that the entire scaled textual information is viewable on the computer screen by the user; and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u="none" strike="noStrike" kern="1200" cap="none" spc="0" normalizeH="0" baseline="0" noProof="0" dirty="0" smtClean="0">
                          <a:ln>
                            <a:noFill/>
                          </a:ln>
                          <a:solidFill>
                            <a:schemeClr val="tx1"/>
                          </a:solidFill>
                          <a:effectLst/>
                          <a:uLnTx/>
                          <a:uFillTx/>
                        </a:rPr>
                        <a:t>automatically returning the relocated scaled textual information, by the processor, to the first format within the first window when the overlap condition no longer exists. </a:t>
                      </a:r>
                    </a:p>
                  </a:txBody>
                  <a:tcPr/>
                </a:tc>
              </a:tr>
            </a:tbl>
          </a:graphicData>
        </a:graphic>
      </p:graphicFrame>
      <p:sp>
        <p:nvSpPr>
          <p:cNvPr id="4" name="Slide Number Placeholder 3"/>
          <p:cNvSpPr>
            <a:spLocks noGrp="1"/>
          </p:cNvSpPr>
          <p:nvPr>
            <p:ph type="sldNum" sz="quarter" idx="12"/>
          </p:nvPr>
        </p:nvSpPr>
        <p:spPr>
          <a:xfrm>
            <a:off x="2743200" y="5299076"/>
            <a:ext cx="2133600" cy="303212"/>
          </a:xfrm>
        </p:spPr>
        <p:txBody>
          <a:bodyPr/>
          <a:lstStyle/>
          <a:p>
            <a:fld id="{33382ED2-E86B-45BD-9826-9B4AA959F8D3}" type="slidenum">
              <a:rPr lang="en-US" smtClean="0"/>
              <a:t>53</a:t>
            </a:fld>
            <a:endParaRPr lang="en-US" dirty="0"/>
          </a:p>
        </p:txBody>
      </p:sp>
      <p:sp>
        <p:nvSpPr>
          <p:cNvPr id="3" name="Rectangle 2"/>
          <p:cNvSpPr/>
          <p:nvPr/>
        </p:nvSpPr>
        <p:spPr>
          <a:xfrm>
            <a:off x="6459321" y="1273962"/>
            <a:ext cx="2559102" cy="3954929"/>
          </a:xfrm>
          <a:prstGeom prst="rect">
            <a:avLst/>
          </a:prstGeom>
          <a:ln>
            <a:solidFill>
              <a:schemeClr val="tx1"/>
            </a:solidFill>
          </a:ln>
        </p:spPr>
        <p:txBody>
          <a:bodyPr wrap="square">
            <a:spAutoFit/>
          </a:bodyPr>
          <a:lstStyle/>
          <a:p>
            <a:pPr>
              <a:spcBef>
                <a:spcPts val="0"/>
              </a:spcBef>
              <a:spcAft>
                <a:spcPts val="600"/>
              </a:spcAft>
            </a:pPr>
            <a:r>
              <a:rPr lang="en-US" dirty="0" smtClean="0"/>
              <a:t>Claim 4 recites </a:t>
            </a:r>
            <a:r>
              <a:rPr lang="en-US" dirty="0"/>
              <a:t>a computer screen and </a:t>
            </a:r>
            <a:r>
              <a:rPr lang="en-US" dirty="0" smtClean="0"/>
              <a:t>processor. </a:t>
            </a:r>
          </a:p>
          <a:p>
            <a:pPr>
              <a:spcBef>
                <a:spcPts val="0"/>
              </a:spcBef>
              <a:spcAft>
                <a:spcPts val="600"/>
              </a:spcAft>
            </a:pPr>
            <a:r>
              <a:rPr lang="en-US" dirty="0" smtClean="0"/>
              <a:t>Considered </a:t>
            </a:r>
            <a:r>
              <a:rPr lang="en-US" i="1" u="sng" dirty="0" smtClean="0"/>
              <a:t>individually</a:t>
            </a:r>
            <a:r>
              <a:rPr lang="en-US" dirty="0" smtClean="0"/>
              <a:t>, these additional elements:</a:t>
            </a:r>
            <a:endParaRPr lang="en-US" dirty="0"/>
          </a:p>
          <a:p>
            <a:pPr marL="285750" indent="-285750">
              <a:spcAft>
                <a:spcPts val="600"/>
              </a:spcAft>
              <a:buFont typeface="Arial" panose="020B0604020202020204" pitchFamily="34" charset="0"/>
              <a:buChar char="•"/>
            </a:pPr>
            <a:r>
              <a:rPr lang="en-US" sz="1600" dirty="0" smtClean="0"/>
              <a:t>Limit </a:t>
            </a:r>
            <a:r>
              <a:rPr lang="en-US" sz="1600" dirty="0"/>
              <a:t>abstract idea </a:t>
            </a:r>
            <a:r>
              <a:rPr lang="en-US" sz="1600" dirty="0" smtClean="0"/>
              <a:t>solely by </a:t>
            </a:r>
            <a:r>
              <a:rPr lang="en-US" sz="1600" dirty="0"/>
              <a:t>generic computer components performing generic computer </a:t>
            </a:r>
            <a:r>
              <a:rPr lang="en-US" sz="1600" dirty="0" smtClean="0"/>
              <a:t>functions.  </a:t>
            </a:r>
          </a:p>
          <a:p>
            <a:pPr marL="285750" indent="-285750">
              <a:spcAft>
                <a:spcPts val="600"/>
              </a:spcAft>
              <a:buFont typeface="Arial" panose="020B0604020202020204" pitchFamily="34" charset="0"/>
              <a:buChar char="•"/>
            </a:pPr>
            <a:r>
              <a:rPr lang="en-US" sz="1600" dirty="0" smtClean="0"/>
              <a:t>Are not significantly more than the abstract idea.</a:t>
            </a:r>
            <a:endParaRPr lang="en-US" sz="1600" dirty="0"/>
          </a:p>
        </p:txBody>
      </p:sp>
      <p:sp>
        <p:nvSpPr>
          <p:cNvPr id="8" name="Title 1"/>
          <p:cNvSpPr txBox="1">
            <a:spLocks/>
          </p:cNvSpPr>
          <p:nvPr/>
        </p:nvSpPr>
        <p:spPr>
          <a:xfrm>
            <a:off x="123824" y="228600"/>
            <a:ext cx="8580229" cy="754811"/>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algn="ctr"/>
            <a:r>
              <a:rPr lang="en-US" sz="2000" dirty="0" smtClean="0"/>
              <a:t>IV </a:t>
            </a:r>
            <a:r>
              <a:rPr lang="en-US" sz="2000" dirty="0"/>
              <a:t>(B): </a:t>
            </a:r>
            <a:r>
              <a:rPr lang="en-US" sz="2000" dirty="0" smtClean="0"/>
              <a:t>Evaluate the significance of the additional elements.</a:t>
            </a:r>
            <a:endParaRPr lang="en-US" sz="2000" dirty="0"/>
          </a:p>
        </p:txBody>
      </p:sp>
    </p:spTree>
    <p:extLst>
      <p:ext uri="{BB962C8B-B14F-4D97-AF65-F5344CB8AC3E}">
        <p14:creationId xmlns:p14="http://schemas.microsoft.com/office/powerpoint/2010/main" val="28091331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653004641"/>
              </p:ext>
            </p:extLst>
          </p:nvPr>
        </p:nvGraphicFramePr>
        <p:xfrm>
          <a:off x="53643" y="826555"/>
          <a:ext cx="6003342" cy="4790364"/>
        </p:xfrm>
        <a:graphic>
          <a:graphicData uri="http://schemas.openxmlformats.org/drawingml/2006/table">
            <a:tbl>
              <a:tblPr firstRow="1" bandRow="1">
                <a:tableStyleId>{F5AB1C69-6EDB-4FF4-983F-18BD219EF322}</a:tableStyleId>
              </a:tblPr>
              <a:tblGrid>
                <a:gridCol w="6003342"/>
              </a:tblGrid>
              <a:tr h="370764">
                <a:tc>
                  <a:txBody>
                    <a:bodyPr/>
                    <a:lstStyle/>
                    <a:p>
                      <a:pPr algn="ctr"/>
                      <a:r>
                        <a:rPr lang="en-US" dirty="0" smtClean="0">
                          <a:solidFill>
                            <a:schemeClr val="bg1"/>
                          </a:solidFill>
                        </a:rPr>
                        <a:t>Claimed Invention</a:t>
                      </a:r>
                      <a:endParaRPr lang="en-US" dirty="0">
                        <a:solidFill>
                          <a:schemeClr val="bg1"/>
                        </a:solidFill>
                      </a:endParaRPr>
                    </a:p>
                  </a:txBody>
                  <a:tcPr/>
                </a:tc>
              </a:tr>
              <a:tr h="4331754">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t>4. A computer‐implemented method for dynamically relocating textual information within an underlying window displayed in a graphical user interface, the method comprising: </a:t>
                      </a:r>
                      <a:endParaRPr lang="en-US" sz="1200" dirty="0" smtClean="0">
                        <a:solidFill>
                          <a:schemeClr val="tx1"/>
                        </a:solidFil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1" u="none" strike="noStrike" kern="1200" cap="none" spc="0" normalizeH="0" baseline="0" noProof="0" dirty="0" smtClean="0">
                          <a:ln>
                            <a:noFill/>
                          </a:ln>
                          <a:solidFill>
                            <a:schemeClr val="tx1"/>
                          </a:solidFill>
                          <a:effectLst/>
                          <a:uLnTx/>
                          <a:uFillTx/>
                        </a:rPr>
                        <a:t>displaying a first window containing textual information in a first format within a graphical user interface on a computer screen;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1" u="none" strike="noStrike" kern="1200" cap="none" spc="0" normalizeH="0" baseline="0" noProof="0" dirty="0" smtClean="0">
                          <a:ln>
                            <a:noFill/>
                          </a:ln>
                          <a:solidFill>
                            <a:schemeClr val="tx1"/>
                          </a:solidFill>
                          <a:effectLst/>
                          <a:uLnTx/>
                          <a:uFillTx/>
                        </a:rPr>
                        <a:t>displaying a second window within the graphical user interface;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1" u="none" strike="noStrike" kern="1200" cap="none" spc="0" normalizeH="0" baseline="0" noProof="0" dirty="0" smtClean="0">
                          <a:ln>
                            <a:noFill/>
                          </a:ln>
                          <a:solidFill>
                            <a:schemeClr val="tx1"/>
                          </a:solidFill>
                          <a:effectLst/>
                          <a:uLnTx/>
                          <a:uFillTx/>
                        </a:rPr>
                        <a:t>constantly monitoring the boundaries of the first window and the second window to detect an overlap condition where the second window overlaps the first window such that the textual information in the first window is obscured from a user’s view;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1" u="none" strike="noStrike" kern="1200" cap="none" spc="0" normalizeH="0" baseline="0" noProof="0" dirty="0" smtClean="0">
                          <a:ln>
                            <a:noFill/>
                          </a:ln>
                          <a:solidFill>
                            <a:schemeClr val="tx1"/>
                          </a:solidFill>
                          <a:effectLst/>
                          <a:uLnTx/>
                          <a:uFillTx/>
                        </a:rPr>
                        <a:t>determining the textual information would not be completely viewable if relocated to an unobstructed portion of the first window;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800" u="none" strike="noStrike" kern="1200" cap="none" spc="0" normalizeH="0" baseline="0" noProof="0" dirty="0" smtClean="0">
                          <a:ln>
                            <a:noFill/>
                          </a:ln>
                          <a:solidFill>
                            <a:schemeClr val="tx1"/>
                          </a:solidFill>
                          <a:effectLst/>
                          <a:uLnTx/>
                          <a:uFillTx/>
                        </a:rPr>
                        <a:t>calculating a first measure of the area of the first window and a second measure of the area of the unobstructed portion of the first window;</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800" u="none" strike="noStrike" kern="1200" cap="none" spc="0" normalizeH="0" baseline="0" noProof="0" dirty="0" smtClean="0">
                          <a:ln>
                            <a:noFill/>
                          </a:ln>
                          <a:solidFill>
                            <a:schemeClr val="tx1"/>
                          </a:solidFill>
                          <a:effectLst/>
                          <a:uLnTx/>
                          <a:uFillTx/>
                        </a:rPr>
                        <a:t>calculating a scaling factor which is proportional to the difference between the first measure and the second measure;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1" u="none" strike="noStrike" kern="1200" cap="none" spc="0" normalizeH="0" baseline="0" noProof="0" dirty="0" smtClean="0">
                          <a:ln>
                            <a:noFill/>
                          </a:ln>
                          <a:solidFill>
                            <a:schemeClr val="tx1"/>
                          </a:solidFill>
                          <a:effectLst/>
                          <a:uLnTx/>
                          <a:uFillTx/>
                        </a:rPr>
                        <a:t>scaling the textual information based upon the scaling factor;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1" u="none" strike="noStrike" kern="1200" cap="none" spc="0" normalizeH="0" baseline="0" noProof="0" dirty="0" smtClean="0">
                          <a:ln>
                            <a:noFill/>
                          </a:ln>
                          <a:solidFill>
                            <a:schemeClr val="tx1"/>
                          </a:solidFill>
                          <a:effectLst/>
                          <a:uLnTx/>
                          <a:uFillTx/>
                        </a:rPr>
                        <a:t>automatically relocating the scaled textual information, by a processor, to the unobscured portion of the first window in a second format during an overlap condition so that the entire scaled textual information is viewable on the computer screen by the user; and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1" u="none" strike="noStrike" kern="1200" cap="none" spc="0" normalizeH="0" baseline="0" noProof="0" dirty="0" smtClean="0">
                          <a:ln>
                            <a:noFill/>
                          </a:ln>
                          <a:solidFill>
                            <a:schemeClr val="tx1"/>
                          </a:solidFill>
                          <a:effectLst/>
                          <a:uLnTx/>
                          <a:uFillTx/>
                        </a:rPr>
                        <a:t>automatically returning the relocated scaled textual information, by the processor, to the first format within the first window when the overlap condition no longer exists. </a:t>
                      </a:r>
                    </a:p>
                  </a:txBody>
                  <a:tcPr/>
                </a:tc>
              </a:tr>
            </a:tbl>
          </a:graphicData>
        </a:graphic>
      </p:graphicFrame>
      <p:sp>
        <p:nvSpPr>
          <p:cNvPr id="4" name="Slide Number Placeholder 3"/>
          <p:cNvSpPr>
            <a:spLocks noGrp="1"/>
          </p:cNvSpPr>
          <p:nvPr>
            <p:ph type="sldNum" sz="quarter" idx="12"/>
          </p:nvPr>
        </p:nvSpPr>
        <p:spPr>
          <a:xfrm>
            <a:off x="2743200" y="5299076"/>
            <a:ext cx="2133600" cy="303212"/>
          </a:xfrm>
        </p:spPr>
        <p:txBody>
          <a:bodyPr/>
          <a:lstStyle/>
          <a:p>
            <a:fld id="{33382ED2-E86B-45BD-9826-9B4AA959F8D3}" type="slidenum">
              <a:rPr lang="en-US" smtClean="0"/>
              <a:t>54</a:t>
            </a:fld>
            <a:endParaRPr lang="en-US" dirty="0"/>
          </a:p>
        </p:txBody>
      </p:sp>
      <p:sp>
        <p:nvSpPr>
          <p:cNvPr id="3" name="Rectangle 2"/>
          <p:cNvSpPr/>
          <p:nvPr/>
        </p:nvSpPr>
        <p:spPr>
          <a:xfrm>
            <a:off x="6203290" y="1099546"/>
            <a:ext cx="2878365" cy="2062103"/>
          </a:xfrm>
          <a:prstGeom prst="rect">
            <a:avLst/>
          </a:prstGeom>
          <a:solidFill>
            <a:schemeClr val="bg1"/>
          </a:solidFill>
          <a:ln>
            <a:solidFill>
              <a:schemeClr val="tx1"/>
            </a:solidFill>
          </a:ln>
        </p:spPr>
        <p:txBody>
          <a:bodyPr wrap="square">
            <a:spAutoFit/>
          </a:bodyPr>
          <a:lstStyle/>
          <a:p>
            <a:pPr>
              <a:spcBef>
                <a:spcPts val="0"/>
              </a:spcBef>
              <a:spcAft>
                <a:spcPts val="600"/>
              </a:spcAft>
            </a:pPr>
            <a:r>
              <a:rPr lang="en-US" sz="1600" b="1" i="1" dirty="0">
                <a:solidFill>
                  <a:prstClr val="black"/>
                </a:solidFill>
              </a:rPr>
              <a:t>IV. B.1. Yes </a:t>
            </a:r>
            <a:r>
              <a:rPr lang="en-US" sz="1600" dirty="0" smtClean="0"/>
              <a:t>Claim 4 further </a:t>
            </a:r>
            <a:r>
              <a:rPr lang="en-US" sz="1600" dirty="0"/>
              <a:t>recites window overlap detection and automatic text relocation </a:t>
            </a:r>
            <a:r>
              <a:rPr lang="en-US" sz="1600" dirty="0" smtClean="0"/>
              <a:t>limitations. Considered </a:t>
            </a:r>
            <a:r>
              <a:rPr lang="en-US" sz="1600" dirty="0"/>
              <a:t>as </a:t>
            </a:r>
            <a:r>
              <a:rPr lang="en-US" sz="1600" dirty="0" smtClean="0"/>
              <a:t>a </a:t>
            </a:r>
            <a:r>
              <a:rPr lang="en-US" sz="1600" i="1" u="sng" dirty="0" smtClean="0"/>
              <a:t>combination,</a:t>
            </a:r>
            <a:r>
              <a:rPr lang="en-US" sz="1600" dirty="0" smtClean="0"/>
              <a:t> the elements </a:t>
            </a:r>
            <a:r>
              <a:rPr lang="en-US" sz="1600" dirty="0"/>
              <a:t>improve the basic display function of the </a:t>
            </a:r>
            <a:r>
              <a:rPr lang="en-US" sz="1600" dirty="0" smtClean="0"/>
              <a:t>computer.</a:t>
            </a:r>
          </a:p>
        </p:txBody>
      </p:sp>
      <p:sp>
        <p:nvSpPr>
          <p:cNvPr id="5" name="Rectangle 4"/>
          <p:cNvSpPr/>
          <p:nvPr/>
        </p:nvSpPr>
        <p:spPr>
          <a:xfrm>
            <a:off x="6303986" y="3659377"/>
            <a:ext cx="2670048" cy="1754326"/>
          </a:xfrm>
          <a:prstGeom prst="rect">
            <a:avLst/>
          </a:prstGeom>
          <a:solidFill>
            <a:schemeClr val="bg1"/>
          </a:solidFill>
          <a:ln w="15875">
            <a:solidFill>
              <a:schemeClr val="tx1"/>
            </a:solidFill>
          </a:ln>
        </p:spPr>
        <p:txBody>
          <a:bodyPr wrap="square">
            <a:spAutoFit/>
          </a:bodyPr>
          <a:lstStyle/>
          <a:p>
            <a:pPr>
              <a:spcAft>
                <a:spcPts val="600"/>
              </a:spcAft>
            </a:pPr>
            <a:r>
              <a:rPr lang="en-US" b="1" dirty="0" smtClean="0"/>
              <a:t>Step 2B: Yes </a:t>
            </a:r>
            <a:r>
              <a:rPr lang="en-US" dirty="0" smtClean="0"/>
              <a:t>– the claim as a whole is </a:t>
            </a:r>
            <a:r>
              <a:rPr lang="en-US" dirty="0"/>
              <a:t>significantly more than the mathematical calculation of a scaling factor, and is </a:t>
            </a:r>
            <a:r>
              <a:rPr lang="en-US" b="1" u="sng" dirty="0"/>
              <a:t>eligible</a:t>
            </a:r>
            <a:r>
              <a:rPr lang="en-US" dirty="0"/>
              <a:t>.</a:t>
            </a:r>
          </a:p>
        </p:txBody>
      </p:sp>
      <p:sp>
        <p:nvSpPr>
          <p:cNvPr id="9" name="Title 1"/>
          <p:cNvSpPr txBox="1">
            <a:spLocks/>
          </p:cNvSpPr>
          <p:nvPr/>
        </p:nvSpPr>
        <p:spPr>
          <a:xfrm>
            <a:off x="123824" y="150966"/>
            <a:ext cx="8580229" cy="754811"/>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algn="ctr"/>
            <a:r>
              <a:rPr lang="en-US" sz="2000" dirty="0" smtClean="0"/>
              <a:t>IV </a:t>
            </a:r>
            <a:r>
              <a:rPr lang="en-US" sz="2000" dirty="0"/>
              <a:t>(B): </a:t>
            </a:r>
            <a:r>
              <a:rPr lang="en-US" sz="2000" dirty="0" smtClean="0"/>
              <a:t>Evaluate the significance of the additional elements.</a:t>
            </a:r>
            <a:endParaRPr lang="en-US" sz="2000" dirty="0"/>
          </a:p>
        </p:txBody>
      </p:sp>
    </p:spTree>
    <p:extLst>
      <p:ext uri="{BB962C8B-B14F-4D97-AF65-F5344CB8AC3E}">
        <p14:creationId xmlns:p14="http://schemas.microsoft.com/office/powerpoint/2010/main" val="24110852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Summary of Example 23</a:t>
            </a:r>
            <a:endParaRPr lang="en-US" sz="3200" dirty="0"/>
          </a:p>
        </p:txBody>
      </p:sp>
      <p:sp>
        <p:nvSpPr>
          <p:cNvPr id="3" name="Content Placeholder 2"/>
          <p:cNvSpPr>
            <a:spLocks noGrp="1"/>
          </p:cNvSpPr>
          <p:nvPr>
            <p:ph idx="1"/>
          </p:nvPr>
        </p:nvSpPr>
        <p:spPr/>
        <p:txBody>
          <a:bodyPr>
            <a:normAutofit/>
          </a:bodyPr>
          <a:lstStyle/>
          <a:p>
            <a:pPr lvl="0"/>
            <a:r>
              <a:rPr lang="en-US" sz="2400" dirty="0" smtClean="0">
                <a:solidFill>
                  <a:prstClr val="black"/>
                </a:solidFill>
              </a:rPr>
              <a:t>For </a:t>
            </a:r>
            <a:r>
              <a:rPr lang="en-US" sz="2400" dirty="0">
                <a:solidFill>
                  <a:prstClr val="black"/>
                </a:solidFill>
              </a:rPr>
              <a:t>more information about the eligibility analysis of these claims, consult:</a:t>
            </a:r>
          </a:p>
          <a:p>
            <a:pPr lvl="1"/>
            <a:r>
              <a:rPr lang="en-US" sz="2000" dirty="0">
                <a:solidFill>
                  <a:prstClr val="black"/>
                </a:solidFill>
              </a:rPr>
              <a:t>The analysis in Example </a:t>
            </a:r>
            <a:r>
              <a:rPr lang="en-US" sz="2000" dirty="0" smtClean="0">
                <a:solidFill>
                  <a:prstClr val="black"/>
                </a:solidFill>
              </a:rPr>
              <a:t>23 </a:t>
            </a:r>
            <a:r>
              <a:rPr lang="en-US" sz="2000" dirty="0">
                <a:solidFill>
                  <a:prstClr val="black"/>
                </a:solidFill>
              </a:rPr>
              <a:t>in Appendix 1 to the July 2015 Update for claim </a:t>
            </a:r>
            <a:r>
              <a:rPr lang="en-US" sz="2000" dirty="0" smtClean="0">
                <a:solidFill>
                  <a:prstClr val="black"/>
                </a:solidFill>
              </a:rPr>
              <a:t>3</a:t>
            </a:r>
            <a:r>
              <a:rPr lang="en-US" sz="2000" i="1" dirty="0" smtClean="0">
                <a:solidFill>
                  <a:prstClr val="black"/>
                </a:solidFill>
              </a:rPr>
              <a:t> </a:t>
            </a:r>
            <a:r>
              <a:rPr lang="en-US" sz="2000" dirty="0">
                <a:solidFill>
                  <a:prstClr val="black"/>
                </a:solidFill>
              </a:rPr>
              <a:t>and claim </a:t>
            </a:r>
            <a:r>
              <a:rPr lang="en-US" sz="2000" dirty="0" smtClean="0">
                <a:solidFill>
                  <a:prstClr val="black"/>
                </a:solidFill>
              </a:rPr>
              <a:t>4 </a:t>
            </a:r>
            <a:endParaRPr lang="en-US" sz="2000" dirty="0">
              <a:solidFill>
                <a:prstClr val="black"/>
              </a:solidFill>
            </a:endParaRPr>
          </a:p>
          <a:p>
            <a:pPr marL="857250" lvl="2" indent="0">
              <a:buNone/>
            </a:pPr>
            <a:r>
              <a:rPr lang="en-US" sz="1600" dirty="0">
                <a:solidFill>
                  <a:prstClr val="black"/>
                </a:solidFill>
                <a:hlinkClick r:id="rId3"/>
              </a:rPr>
              <a:t>http://www.uspto.gov/sites/default/files/documents/ieg-july-2015-app1.pdf</a:t>
            </a:r>
            <a:endParaRPr lang="en-US" sz="1600" dirty="0">
              <a:solidFill>
                <a:prstClr val="black"/>
              </a:solidFill>
            </a:endParaRPr>
          </a:p>
          <a:p>
            <a:pPr lvl="0"/>
            <a:endParaRPr lang="en-US" sz="2400" dirty="0">
              <a:solidFill>
                <a:prstClr val="black"/>
              </a:solidFill>
            </a:endParaRPr>
          </a:p>
          <a:p>
            <a:pPr lvl="0"/>
            <a:r>
              <a:rPr lang="en-US" sz="2400" dirty="0">
                <a:solidFill>
                  <a:prstClr val="black"/>
                </a:solidFill>
              </a:rPr>
              <a:t>A sample rejection of claim </a:t>
            </a:r>
            <a:r>
              <a:rPr lang="en-US" sz="2400" dirty="0" smtClean="0">
                <a:solidFill>
                  <a:prstClr val="black"/>
                </a:solidFill>
              </a:rPr>
              <a:t>3 </a:t>
            </a:r>
            <a:r>
              <a:rPr lang="en-US" sz="2400" dirty="0">
                <a:solidFill>
                  <a:prstClr val="black"/>
                </a:solidFill>
              </a:rPr>
              <a:t>is presented in the worksheet answer </a:t>
            </a:r>
            <a:r>
              <a:rPr lang="en-US" sz="2400" dirty="0" smtClean="0">
                <a:solidFill>
                  <a:prstClr val="black"/>
                </a:solidFill>
              </a:rPr>
              <a:t>key.</a:t>
            </a:r>
            <a:endParaRPr lang="en-US" sz="2400" dirty="0">
              <a:solidFill>
                <a:prstClr val="black"/>
              </a:solidFill>
            </a:endParaRPr>
          </a:p>
        </p:txBody>
      </p:sp>
      <p:sp>
        <p:nvSpPr>
          <p:cNvPr id="6" name="Slide Number Placeholder 5"/>
          <p:cNvSpPr>
            <a:spLocks noGrp="1"/>
          </p:cNvSpPr>
          <p:nvPr>
            <p:ph type="sldNum" sz="quarter" idx="12"/>
          </p:nvPr>
        </p:nvSpPr>
        <p:spPr/>
        <p:txBody>
          <a:bodyPr/>
          <a:lstStyle/>
          <a:p>
            <a:fld id="{92DA454B-C859-4892-B9FA-68B588C9F547}" type="slidenum">
              <a:rPr lang="en-US" smtClean="0"/>
              <a:t>55</a:t>
            </a:fld>
            <a:endParaRPr lang="en-US" dirty="0"/>
          </a:p>
        </p:txBody>
      </p:sp>
    </p:spTree>
    <p:extLst>
      <p:ext uri="{BB962C8B-B14F-4D97-AF65-F5344CB8AC3E}">
        <p14:creationId xmlns:p14="http://schemas.microsoft.com/office/powerpoint/2010/main" val="36008668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and Comments?</a:t>
            </a:r>
          </a:p>
        </p:txBody>
      </p:sp>
      <p:sp>
        <p:nvSpPr>
          <p:cNvPr id="3" name="Content Placeholder 2"/>
          <p:cNvSpPr>
            <a:spLocks noGrp="1"/>
          </p:cNvSpPr>
          <p:nvPr>
            <p:ph idx="1"/>
          </p:nvPr>
        </p:nvSpPr>
        <p:spPr/>
        <p:txBody>
          <a:bodyPr/>
          <a:lstStyle/>
          <a:p>
            <a:pPr marL="0" indent="0">
              <a:buNone/>
            </a:pPr>
            <a:r>
              <a:rPr lang="en-US" dirty="0" smtClean="0"/>
              <a:t>Please see your SPE for questions or comments.  Your SPE can direct you to TC subject matter eligibility points of contact (POCs) if needed.</a:t>
            </a:r>
          </a:p>
          <a:p>
            <a:pPr marL="0" indent="0">
              <a:buNone/>
            </a:pPr>
            <a:endParaRPr lang="en-US" dirty="0"/>
          </a:p>
          <a:p>
            <a:pPr marL="0" indent="0">
              <a:buNone/>
            </a:pPr>
            <a:r>
              <a:rPr lang="en-US" dirty="0" smtClean="0"/>
              <a:t>Training Time Code:  ATRAIN-0000-090101</a:t>
            </a: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56</a:t>
            </a:fld>
            <a:endParaRPr lang="en-US" dirty="0"/>
          </a:p>
        </p:txBody>
      </p:sp>
    </p:spTree>
    <p:extLst>
      <p:ext uri="{BB962C8B-B14F-4D97-AF65-F5344CB8AC3E}">
        <p14:creationId xmlns:p14="http://schemas.microsoft.com/office/powerpoint/2010/main" val="255628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Example </a:t>
            </a:r>
            <a:r>
              <a:rPr lang="en-US" sz="2800" dirty="0" smtClean="0"/>
              <a:t>21: Transmission </a:t>
            </a:r>
            <a:r>
              <a:rPr lang="en-US" sz="2800" dirty="0"/>
              <a:t>of Stock Quote Data</a:t>
            </a:r>
            <a:endParaRPr lang="en-US" sz="2800" b="0" dirty="0"/>
          </a:p>
        </p:txBody>
      </p:sp>
      <p:graphicFrame>
        <p:nvGraphicFramePr>
          <p:cNvPr id="5" name="Table 4"/>
          <p:cNvGraphicFramePr>
            <a:graphicFrameLocks noGrp="1"/>
          </p:cNvGraphicFramePr>
          <p:nvPr>
            <p:extLst>
              <p:ext uri="{D42A27DB-BD31-4B8C-83A1-F6EECF244321}">
                <p14:modId xmlns:p14="http://schemas.microsoft.com/office/powerpoint/2010/main" val="1391092861"/>
              </p:ext>
            </p:extLst>
          </p:nvPr>
        </p:nvGraphicFramePr>
        <p:xfrm>
          <a:off x="457200" y="1262080"/>
          <a:ext cx="8229600" cy="3830782"/>
        </p:xfrm>
        <a:graphic>
          <a:graphicData uri="http://schemas.openxmlformats.org/drawingml/2006/table">
            <a:tbl>
              <a:tblPr firstRow="1" bandRow="1">
                <a:tableStyleId>{F5AB1C69-6EDB-4FF4-983F-18BD219EF322}</a:tableStyleId>
              </a:tblPr>
              <a:tblGrid>
                <a:gridCol w="8229600"/>
              </a:tblGrid>
              <a:tr h="460038">
                <a:tc>
                  <a:txBody>
                    <a:bodyPr/>
                    <a:lstStyle/>
                    <a:p>
                      <a:pPr algn="ctr"/>
                      <a:r>
                        <a:rPr lang="en-US" dirty="0" smtClean="0"/>
                        <a:t> Background</a:t>
                      </a:r>
                      <a:endParaRPr lang="en-US" dirty="0"/>
                    </a:p>
                  </a:txBody>
                  <a:tcPr/>
                </a:tc>
              </a:tr>
              <a:tr h="3370744">
                <a:tc>
                  <a:txBody>
                    <a:bodyPr/>
                    <a:lstStyle/>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The invention addresses two issues:</a:t>
                      </a:r>
                    </a:p>
                    <a:p>
                      <a:pPr marL="742950" lvl="1" indent="-285750">
                        <a:buFont typeface="Segoe UI" panose="020B0502040204020203" pitchFamily="34" charset="0"/>
                        <a:buChar char="−"/>
                      </a:pPr>
                      <a:r>
                        <a:rPr lang="en-US" sz="1800" dirty="0" smtClean="0"/>
                        <a:t>Existing services experienced challenges when attempting to notify a subscriber whose computer was offline (not connected to the Internet) at the time of the alert, since many stock quotes are time sensitive.</a:t>
                      </a:r>
                    </a:p>
                    <a:p>
                      <a:pPr marL="742950" lvl="1" indent="-285750">
                        <a:buFont typeface="Segoe UI" panose="020B0502040204020203" pitchFamily="34" charset="0"/>
                        <a:buChar char="−"/>
                      </a:pPr>
                      <a:r>
                        <a:rPr lang="en-US" sz="1800" dirty="0" smtClean="0"/>
                        <a:t>Many previous subscription services simply transmitted all available stock quote information to the user at a given time, which required the subscriber to sort through large amounts of data to identify relevant stock quotes, and often sent information at an inconvenient time (</a:t>
                      </a:r>
                      <a:r>
                        <a:rPr lang="en-US" sz="1800" i="1" dirty="0" smtClean="0"/>
                        <a:t>e.g</a:t>
                      </a:r>
                      <a:r>
                        <a:rPr lang="en-US" sz="1800" dirty="0" smtClean="0"/>
                        <a:t>., after the stock exchanges are closed). </a:t>
                      </a:r>
                      <a:endParaRPr lang="en-US" sz="1800" dirty="0"/>
                    </a:p>
                  </a:txBody>
                  <a:tcPr/>
                </a:tc>
              </a:tr>
            </a:tbl>
          </a:graphicData>
        </a:graphic>
      </p:graphicFrame>
      <p:sp>
        <p:nvSpPr>
          <p:cNvPr id="3" name="Slide Number Placeholder 2"/>
          <p:cNvSpPr>
            <a:spLocks noGrp="1"/>
          </p:cNvSpPr>
          <p:nvPr>
            <p:ph type="sldNum" sz="quarter" idx="12"/>
          </p:nvPr>
        </p:nvSpPr>
        <p:spPr/>
        <p:txBody>
          <a:bodyPr/>
          <a:lstStyle/>
          <a:p>
            <a:fld id="{92DA454B-C859-4892-B9FA-68B588C9F547}" type="slidenum">
              <a:rPr lang="en-US" smtClean="0"/>
              <a:t>6</a:t>
            </a:fld>
            <a:endParaRPr lang="en-US" dirty="0"/>
          </a:p>
        </p:txBody>
      </p:sp>
    </p:spTree>
    <p:extLst>
      <p:ext uri="{BB962C8B-B14F-4D97-AF65-F5344CB8AC3E}">
        <p14:creationId xmlns:p14="http://schemas.microsoft.com/office/powerpoint/2010/main" val="1955329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endParaRPr lang="en-US" dirty="0">
              <a:solidFill>
                <a:srgbClr val="16185E"/>
              </a:solidFill>
            </a:endParaRPr>
          </a:p>
          <a:p>
            <a:endParaRPr lang="en-US" dirty="0"/>
          </a:p>
        </p:txBody>
      </p:sp>
      <p:pic>
        <p:nvPicPr>
          <p:cNvPr id="21" name="Picture 6"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317" y="4440293"/>
            <a:ext cx="1411994" cy="11360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msked\AppData\Local\Microsoft\Windows\Temporary Internet Files\Content.IE5\5WOIY1K6\New_Mobile_CellPhone_Info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6995" y="4721852"/>
            <a:ext cx="496159" cy="5729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C:\Users\msked\AppData\Local\Microsoft\Windows\Temporary Internet Files\Content.IE5\ZCI99LHD\Nuvola_filesystems_serv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714" y="1767522"/>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4" name="Cloud 23"/>
          <p:cNvSpPr/>
          <p:nvPr/>
        </p:nvSpPr>
        <p:spPr>
          <a:xfrm>
            <a:off x="7079419" y="1410697"/>
            <a:ext cx="2092087" cy="191383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Wireless</a:t>
            </a:r>
          </a:p>
          <a:p>
            <a:pPr algn="ctr"/>
            <a:r>
              <a:rPr lang="en-US" dirty="0" smtClean="0">
                <a:solidFill>
                  <a:schemeClr val="tx1"/>
                </a:solidFill>
              </a:rPr>
              <a:t>Network</a:t>
            </a:r>
            <a:endParaRPr lang="en-US" dirty="0">
              <a:solidFill>
                <a:schemeClr val="tx1"/>
              </a:solidFill>
            </a:endParaRPr>
          </a:p>
        </p:txBody>
      </p:sp>
      <p:cxnSp>
        <p:nvCxnSpPr>
          <p:cNvPr id="25" name="Straight Arrow Connector 24"/>
          <p:cNvCxnSpPr>
            <a:endCxn id="24" idx="2"/>
          </p:cNvCxnSpPr>
          <p:nvPr/>
        </p:nvCxnSpPr>
        <p:spPr>
          <a:xfrm flipV="1">
            <a:off x="5638800" y="2367615"/>
            <a:ext cx="1447108" cy="9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1"/>
            <a:endCxn id="22" idx="0"/>
          </p:cNvCxnSpPr>
          <p:nvPr/>
        </p:nvCxnSpPr>
        <p:spPr>
          <a:xfrm flipH="1">
            <a:off x="8125075" y="3322495"/>
            <a:ext cx="388" cy="13993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1"/>
            <a:endCxn id="21" idx="3"/>
          </p:cNvCxnSpPr>
          <p:nvPr/>
        </p:nvCxnSpPr>
        <p:spPr>
          <a:xfrm flipH="1">
            <a:off x="5984311" y="5008328"/>
            <a:ext cx="1892684" cy="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Cloud 27"/>
          <p:cNvSpPr/>
          <p:nvPr/>
        </p:nvSpPr>
        <p:spPr>
          <a:xfrm>
            <a:off x="4404451" y="3437958"/>
            <a:ext cx="1752600" cy="63995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Internet</a:t>
            </a:r>
            <a:endParaRPr lang="en-US" dirty="0">
              <a:solidFill>
                <a:schemeClr val="tx1"/>
              </a:solidFill>
            </a:endParaRPr>
          </a:p>
        </p:txBody>
      </p:sp>
      <p:cxnSp>
        <p:nvCxnSpPr>
          <p:cNvPr id="29" name="Straight Arrow Connector 28"/>
          <p:cNvCxnSpPr>
            <a:stCxn id="21" idx="0"/>
            <a:endCxn id="28" idx="1"/>
          </p:cNvCxnSpPr>
          <p:nvPr/>
        </p:nvCxnSpPr>
        <p:spPr>
          <a:xfrm flipV="1">
            <a:off x="5278314" y="4077233"/>
            <a:ext cx="2437" cy="363060"/>
          </a:xfrm>
          <a:prstGeom prst="straightConnector1">
            <a:avLst/>
          </a:prstGeom>
          <a:ln>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8" idx="3"/>
            <a:endCxn id="23" idx="2"/>
          </p:cNvCxnSpPr>
          <p:nvPr/>
        </p:nvCxnSpPr>
        <p:spPr>
          <a:xfrm flipH="1" flipV="1">
            <a:off x="5278314" y="2986722"/>
            <a:ext cx="2437" cy="48782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9" idx="2"/>
            <a:endCxn id="23" idx="0"/>
          </p:cNvCxnSpPr>
          <p:nvPr/>
        </p:nvCxnSpPr>
        <p:spPr>
          <a:xfrm>
            <a:off x="4208074" y="1585821"/>
            <a:ext cx="1070240" cy="18170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26" idx="2"/>
            <a:endCxn id="23" idx="0"/>
          </p:cNvCxnSpPr>
          <p:nvPr/>
        </p:nvCxnSpPr>
        <p:spPr>
          <a:xfrm flipH="1">
            <a:off x="5278314" y="1585821"/>
            <a:ext cx="1084040" cy="18170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2243429083"/>
              </p:ext>
            </p:extLst>
          </p:nvPr>
        </p:nvGraphicFramePr>
        <p:xfrm>
          <a:off x="84643" y="330401"/>
          <a:ext cx="3600666" cy="5192870"/>
        </p:xfrm>
        <a:graphic>
          <a:graphicData uri="http://schemas.openxmlformats.org/drawingml/2006/table">
            <a:tbl>
              <a:tblPr firstRow="1" bandRow="1">
                <a:tableStyleId>{F5AB1C69-6EDB-4FF4-983F-18BD219EF322}</a:tableStyleId>
              </a:tblPr>
              <a:tblGrid>
                <a:gridCol w="3600666"/>
              </a:tblGrid>
              <a:tr h="0">
                <a:tc>
                  <a:txBody>
                    <a:bodyPr/>
                    <a:lstStyle/>
                    <a:p>
                      <a:pPr algn="ctr"/>
                      <a:r>
                        <a:rPr lang="en-US" dirty="0" smtClean="0"/>
                        <a:t> I: What did Applicant invent?</a:t>
                      </a:r>
                      <a:endParaRPr lang="en-US" dirty="0"/>
                    </a:p>
                  </a:txBody>
                  <a:tcPr/>
                </a:tc>
              </a:tr>
              <a:tr h="4827110">
                <a:tc>
                  <a:txBody>
                    <a:bodyPr/>
                    <a:lstStyle/>
                    <a:p>
                      <a:pPr marL="0" indent="0">
                        <a:buFont typeface="Arial" panose="020B0604020202020204" pitchFamily="34" charset="0"/>
                        <a:buNone/>
                      </a:pPr>
                      <a:r>
                        <a:rPr lang="en-US" sz="1500" dirty="0" smtClean="0"/>
                        <a:t>A process for generating customized stock quotes and alerting a remote subscriber</a:t>
                      </a:r>
                      <a:r>
                        <a:rPr lang="en-US" sz="1500" baseline="0" dirty="0" smtClean="0"/>
                        <a:t> that the quotes can be accessed from their computer.</a:t>
                      </a:r>
                    </a:p>
                    <a:p>
                      <a:pPr marL="0" indent="0">
                        <a:buFont typeface="Arial" panose="020B0604020202020204" pitchFamily="34" charset="0"/>
                        <a:buNone/>
                      </a:pPr>
                      <a:endParaRPr lang="en-US" sz="1500" baseline="0" dirty="0" smtClean="0"/>
                    </a:p>
                    <a:p>
                      <a:pPr marL="0" indent="0">
                        <a:buFont typeface="Arial" panose="020B0604020202020204" pitchFamily="34" charset="0"/>
                        <a:buNone/>
                      </a:pPr>
                      <a:r>
                        <a:rPr lang="en-US" sz="1500" baseline="0" dirty="0" smtClean="0"/>
                        <a:t>The stock quote alerts are generated by filtering received stock quotes, building stock quote alerts and formatting the alerts into data blocks based upon subscriber preference information.</a:t>
                      </a:r>
                      <a:endParaRPr lang="en-US" sz="1500" dirty="0" smtClean="0"/>
                    </a:p>
                    <a:p>
                      <a:pPr marL="0" indent="0">
                        <a:buFont typeface="Arial" panose="020B0604020202020204" pitchFamily="34" charset="0"/>
                        <a:buNone/>
                      </a:pPr>
                      <a:endParaRPr lang="en-US" sz="1500" dirty="0" smtClean="0"/>
                    </a:p>
                    <a:p>
                      <a:pPr marL="0" indent="0">
                        <a:buFont typeface="Arial" panose="020B0604020202020204" pitchFamily="34" charset="0"/>
                        <a:buNone/>
                      </a:pPr>
                      <a:r>
                        <a:rPr lang="en-US" sz="1500" dirty="0" smtClean="0"/>
                        <a:t>The data blocks are transmitted to the subscriber’s wireless device which, when connected to the computer, causes the computer to auto-launch a stock viewer application to display the alert and provide access to more detailed information</a:t>
                      </a:r>
                      <a:r>
                        <a:rPr lang="en-US" sz="1500" baseline="0" dirty="0" smtClean="0"/>
                        <a:t> about the stock quote</a:t>
                      </a:r>
                      <a:r>
                        <a:rPr lang="en-US" sz="1500" dirty="0" smtClean="0"/>
                        <a:t>.</a:t>
                      </a:r>
                    </a:p>
                    <a:p>
                      <a:pPr marL="457200" indent="-457200">
                        <a:buFont typeface="Arial" panose="020B0604020202020204" pitchFamily="34" charset="0"/>
                        <a:buChar char="•"/>
                      </a:pPr>
                      <a:endParaRPr lang="en-US" sz="1600" dirty="0"/>
                    </a:p>
                  </a:txBody>
                  <a:tcPr/>
                </a:tc>
              </a:tr>
            </a:tbl>
          </a:graphicData>
        </a:graphic>
      </p:graphicFrame>
      <p:pic>
        <p:nvPicPr>
          <p:cNvPr id="1026" name="Picture 2" descr="C:\Users\msked\AppData\Local\Microsoft\Windows\Temporary Internet Files\Content.IE5\WL9WX5P7\Database_icon_simple[1].pn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5901713" y="664540"/>
            <a:ext cx="921281" cy="9212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msked\AppData\Local\Microsoft\Windows\Temporary Internet Files\Content.IE5\WL9WX5P7\Database_icon_simple[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7433" y="664540"/>
            <a:ext cx="921281" cy="9212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47433" y="335280"/>
            <a:ext cx="1066800" cy="400110"/>
          </a:xfrm>
          <a:prstGeom prst="rect">
            <a:avLst/>
          </a:prstGeom>
          <a:noFill/>
        </p:spPr>
        <p:txBody>
          <a:bodyPr wrap="square" rtlCol="0">
            <a:spAutoFit/>
          </a:bodyPr>
          <a:lstStyle/>
          <a:p>
            <a:r>
              <a:rPr lang="en-US" sz="800" dirty="0" smtClean="0"/>
              <a:t/>
            </a:r>
            <a:br>
              <a:rPr lang="en-US" sz="800" dirty="0" smtClean="0"/>
            </a:br>
            <a:r>
              <a:rPr lang="en-US" sz="1200" dirty="0" smtClean="0"/>
              <a:t>Data Source</a:t>
            </a:r>
            <a:endParaRPr lang="en-US" sz="1200" dirty="0"/>
          </a:p>
        </p:txBody>
      </p:sp>
      <p:sp>
        <p:nvSpPr>
          <p:cNvPr id="35" name="TextBox 34"/>
          <p:cNvSpPr txBox="1"/>
          <p:nvPr/>
        </p:nvSpPr>
        <p:spPr>
          <a:xfrm>
            <a:off x="5863853" y="304465"/>
            <a:ext cx="1066800" cy="400110"/>
          </a:xfrm>
          <a:prstGeom prst="rect">
            <a:avLst/>
          </a:prstGeom>
          <a:noFill/>
        </p:spPr>
        <p:txBody>
          <a:bodyPr wrap="square" rtlCol="0">
            <a:spAutoFit/>
          </a:bodyPr>
          <a:lstStyle/>
          <a:p>
            <a:r>
              <a:rPr lang="en-US" sz="800" dirty="0" smtClean="0"/>
              <a:t/>
            </a:r>
            <a:br>
              <a:rPr lang="en-US" sz="800" dirty="0" smtClean="0"/>
            </a:br>
            <a:r>
              <a:rPr lang="en-US" sz="1200" dirty="0" smtClean="0"/>
              <a:t>Data Source</a:t>
            </a:r>
            <a:endParaRPr lang="en-US" sz="1200" dirty="0"/>
          </a:p>
        </p:txBody>
      </p:sp>
      <p:sp>
        <p:nvSpPr>
          <p:cNvPr id="2" name="Slide Number Placeholder 1"/>
          <p:cNvSpPr>
            <a:spLocks noGrp="1"/>
          </p:cNvSpPr>
          <p:nvPr>
            <p:ph type="sldNum" sz="quarter" idx="12"/>
          </p:nvPr>
        </p:nvSpPr>
        <p:spPr/>
        <p:txBody>
          <a:bodyPr/>
          <a:lstStyle/>
          <a:p>
            <a:fld id="{92DA454B-C859-4892-B9FA-68B588C9F547}" type="slidenum">
              <a:rPr lang="en-US" smtClean="0"/>
              <a:t>7</a:t>
            </a:fld>
            <a:endParaRPr lang="en-US" dirty="0"/>
          </a:p>
        </p:txBody>
      </p:sp>
    </p:spTree>
    <p:extLst>
      <p:ext uri="{BB962C8B-B14F-4D97-AF65-F5344CB8AC3E}">
        <p14:creationId xmlns:p14="http://schemas.microsoft.com/office/powerpoint/2010/main" val="426364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45425239"/>
              </p:ext>
            </p:extLst>
          </p:nvPr>
        </p:nvGraphicFramePr>
        <p:xfrm>
          <a:off x="145694" y="474602"/>
          <a:ext cx="8870899" cy="4297680"/>
        </p:xfrm>
        <a:graphic>
          <a:graphicData uri="http://schemas.openxmlformats.org/drawingml/2006/table">
            <a:tbl>
              <a:tblPr firstRow="1" bandRow="1">
                <a:tableStyleId>{F5AB1C69-6EDB-4FF4-983F-18BD219EF322}</a:tableStyleId>
              </a:tblPr>
              <a:tblGrid>
                <a:gridCol w="8870899"/>
              </a:tblGrid>
              <a:tr h="355098">
                <a:tc>
                  <a:txBody>
                    <a:bodyPr/>
                    <a:lstStyle/>
                    <a:p>
                      <a:pPr algn="ctr"/>
                      <a:r>
                        <a:rPr lang="en-US" dirty="0" smtClean="0"/>
                        <a:t>Claim 1  (Original)</a:t>
                      </a:r>
                      <a:endParaRPr lang="en-US" dirty="0"/>
                    </a:p>
                  </a:txBody>
                  <a:tcPr/>
                </a:tc>
              </a:tr>
              <a:tr h="3298787">
                <a:tc>
                  <a:txBody>
                    <a:bodyPr/>
                    <a:lstStyle/>
                    <a:p>
                      <a:pPr marL="0" indent="0">
                        <a:buNone/>
                      </a:pPr>
                      <a:r>
                        <a:rPr lang="en-US" sz="1400" dirty="0" smtClean="0"/>
                        <a:t>A method of distributing stock quotes over a network to a remote subscriber computer, the method comprising:</a:t>
                      </a:r>
                    </a:p>
                    <a:p>
                      <a:pPr marL="0" indent="0">
                        <a:buNone/>
                      </a:pPr>
                      <a:endParaRPr lang="en-US" sz="1400" dirty="0" smtClean="0"/>
                    </a:p>
                    <a:p>
                      <a:pPr marL="0" indent="0">
                        <a:buNone/>
                      </a:pPr>
                      <a:r>
                        <a:rPr lang="en-US" sz="1400" dirty="0" smtClean="0"/>
                        <a:t>receiving stock quotes at a transmission server sent from a data source over the Internet, the transmission server comprising a microprocessor and a memory that stores the remote subscriber’s preferences for information format, destination address, specified stock price values, and transmission schedule, wherein the microprocessor </a:t>
                      </a:r>
                    </a:p>
                    <a:p>
                      <a:pPr marL="0" indent="0">
                        <a:buNone/>
                      </a:pPr>
                      <a:endParaRPr lang="en-US" sz="1400" dirty="0" smtClean="0"/>
                    </a:p>
                    <a:p>
                      <a:pPr marL="0" indent="0">
                        <a:buNone/>
                      </a:pPr>
                      <a:r>
                        <a:rPr lang="en-US" sz="1400" dirty="0" smtClean="0"/>
                        <a:t>	filters the received stock quotes by comparing the received stock quotes to the specified stock price 	values; </a:t>
                      </a:r>
                    </a:p>
                    <a:p>
                      <a:pPr marL="0" indent="0">
                        <a:buNone/>
                      </a:pPr>
                      <a:endParaRPr lang="en-US" sz="1400" dirty="0" smtClean="0"/>
                    </a:p>
                    <a:p>
                      <a:pPr marL="0" indent="0">
                        <a:buNone/>
                      </a:pPr>
                      <a:r>
                        <a:rPr lang="en-US" sz="1400" dirty="0" smtClean="0"/>
                        <a:t>	generates a stock quote alert from the filtered stock quotes that contains a stock name, stock price and 	a universal resource locator (URL), which specifies the location of the data source; </a:t>
                      </a:r>
                    </a:p>
                    <a:p>
                      <a:pPr marL="0" indent="0">
                        <a:buNone/>
                      </a:pPr>
                      <a:endParaRPr lang="en-US" sz="1400" dirty="0" smtClean="0"/>
                    </a:p>
                    <a:p>
                      <a:pPr marL="0" indent="0">
                        <a:buNone/>
                      </a:pPr>
                      <a:r>
                        <a:rPr lang="en-US" sz="1400" dirty="0" smtClean="0"/>
                        <a:t>	formats the stock quote alert into data blocks according to said information format; and </a:t>
                      </a:r>
                    </a:p>
                    <a:p>
                      <a:pPr marL="0" indent="0">
                        <a:buNone/>
                      </a:pPr>
                      <a:endParaRPr lang="en-US" sz="1400" dirty="0" smtClean="0"/>
                    </a:p>
                    <a:p>
                      <a:pPr marL="0" indent="0">
                        <a:buNone/>
                      </a:pPr>
                      <a:r>
                        <a:rPr lang="en-US" sz="1400" dirty="0" smtClean="0"/>
                        <a:t>	transmits the formatted stock quote alert to a computer of the remote subscriber based upon the 	destination address and transmission schedule. </a:t>
                      </a:r>
                    </a:p>
                  </a:txBody>
                  <a:tcPr/>
                </a:tc>
              </a:tr>
            </a:tbl>
          </a:graphicData>
        </a:graphic>
      </p:graphicFrame>
      <p:sp>
        <p:nvSpPr>
          <p:cNvPr id="2" name="Slide Number Placeholder 1"/>
          <p:cNvSpPr>
            <a:spLocks noGrp="1"/>
          </p:cNvSpPr>
          <p:nvPr>
            <p:ph type="sldNum" sz="quarter" idx="12"/>
          </p:nvPr>
        </p:nvSpPr>
        <p:spPr/>
        <p:txBody>
          <a:bodyPr/>
          <a:lstStyle/>
          <a:p>
            <a:fld id="{92DA454B-C859-4892-B9FA-68B588C9F547}" type="slidenum">
              <a:rPr lang="en-US" smtClean="0"/>
              <a:t>8</a:t>
            </a:fld>
            <a:endParaRPr lang="en-US" dirty="0"/>
          </a:p>
        </p:txBody>
      </p:sp>
    </p:spTree>
    <p:extLst>
      <p:ext uri="{BB962C8B-B14F-4D97-AF65-F5344CB8AC3E}">
        <p14:creationId xmlns:p14="http://schemas.microsoft.com/office/powerpoint/2010/main" val="1641056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6225" y="603306"/>
            <a:ext cx="8582026" cy="2554545"/>
          </a:xfrm>
          <a:prstGeom prst="rect">
            <a:avLst/>
          </a:prstGeom>
        </p:spPr>
        <p:txBody>
          <a:bodyPr wrap="square">
            <a:spAutoFit/>
          </a:bodyPr>
          <a:lstStyle/>
          <a:p>
            <a:r>
              <a:rPr lang="en-US" sz="2800" b="1" i="1" dirty="0" smtClean="0"/>
              <a:t>II: </a:t>
            </a:r>
            <a:r>
              <a:rPr lang="en-US" sz="2800" b="1" i="1" dirty="0" smtClean="0">
                <a:solidFill>
                  <a:prstClr val="black"/>
                </a:solidFill>
              </a:rPr>
              <a:t>Does </a:t>
            </a:r>
            <a:r>
              <a:rPr lang="en-US" sz="2800" b="1" i="1" dirty="0">
                <a:solidFill>
                  <a:prstClr val="black"/>
                </a:solidFill>
              </a:rPr>
              <a:t>the claimed invention fall within </a:t>
            </a:r>
            <a:r>
              <a:rPr lang="en-US" sz="2800" b="1" i="1" dirty="0" smtClean="0">
                <a:solidFill>
                  <a:prstClr val="black"/>
                </a:solidFill>
              </a:rPr>
              <a:t>a </a:t>
            </a:r>
            <a:r>
              <a:rPr lang="en-US" sz="2800" b="1" i="1" dirty="0">
                <a:solidFill>
                  <a:prstClr val="black"/>
                </a:solidFill>
              </a:rPr>
              <a:t>statutory </a:t>
            </a:r>
            <a:r>
              <a:rPr lang="en-US" sz="2800" b="1" i="1" dirty="0" smtClean="0">
                <a:solidFill>
                  <a:prstClr val="black"/>
                </a:solidFill>
              </a:rPr>
              <a:t>category </a:t>
            </a:r>
            <a:r>
              <a:rPr lang="en-US" sz="2800" b="1" i="1" dirty="0">
                <a:solidFill>
                  <a:prstClr val="black"/>
                </a:solidFill>
              </a:rPr>
              <a:t>of </a:t>
            </a:r>
            <a:r>
              <a:rPr lang="en-US" sz="2800" b="1" i="1" dirty="0" smtClean="0">
                <a:solidFill>
                  <a:prstClr val="black"/>
                </a:solidFill>
              </a:rPr>
              <a:t>invention (Step 1)?</a:t>
            </a:r>
            <a:endParaRPr lang="en-US" sz="2800" b="1" i="1" dirty="0">
              <a:solidFill>
                <a:prstClr val="black"/>
              </a:solidFill>
            </a:endParaRPr>
          </a:p>
          <a:p>
            <a:endParaRPr lang="en-US" sz="2400" b="1" i="1" dirty="0" smtClean="0">
              <a:solidFill>
                <a:prstClr val="black"/>
              </a:solidFill>
            </a:endParaRPr>
          </a:p>
          <a:p>
            <a:r>
              <a:rPr lang="en-US" sz="2400" b="1" i="1" dirty="0" smtClean="0">
                <a:solidFill>
                  <a:prstClr val="black"/>
                </a:solidFill>
              </a:rPr>
              <a:t>Process	  	Machine	 	Manufacture		Composition of </a:t>
            </a:r>
          </a:p>
          <a:p>
            <a:r>
              <a:rPr lang="en-US" sz="2400" b="1" i="1" dirty="0">
                <a:solidFill>
                  <a:prstClr val="black"/>
                </a:solidFill>
              </a:rPr>
              <a:t>	</a:t>
            </a:r>
            <a:r>
              <a:rPr lang="en-US" sz="2400" b="1" i="1" dirty="0" smtClean="0">
                <a:solidFill>
                  <a:prstClr val="black"/>
                </a:solidFill>
              </a:rPr>
              <a:t>												  Matter</a:t>
            </a:r>
          </a:p>
          <a:p>
            <a:pPr marL="457200" indent="-457200">
              <a:buFont typeface="Arial" panose="020B0604020202020204" pitchFamily="34" charset="0"/>
              <a:buChar char="•"/>
            </a:pPr>
            <a:endParaRPr lang="en-US" sz="3200" b="1" i="1" dirty="0">
              <a:solidFill>
                <a:prstClr val="black"/>
              </a:solidFill>
            </a:endParaRPr>
          </a:p>
        </p:txBody>
      </p:sp>
      <p:pic>
        <p:nvPicPr>
          <p:cNvPr id="3074" name="Picture 2" descr="C:\Users\mcygan\AppData\Local\Microsoft\Windows\Temporary Internet Files\Content.IE5\0I2D9SD3\erlenmeyer-311360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449" y="2884469"/>
            <a:ext cx="950491" cy="124145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mcygan\AppData\Local\Microsoft\Windows\Temporary Internet Files\Content.IE5\0I2D9SD3\7970022676_dbcafb75c4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6834" y="3011486"/>
            <a:ext cx="2248939" cy="9874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mcygan\AppData\Local\Microsoft\Windows\Temporary Internet Files\Content.IE5\0I2D9SD3\1049px-If-Then-Else-diagram.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93" y="2887262"/>
            <a:ext cx="1378341" cy="1345492"/>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mcygan\AppData\Local\Microsoft\Windows\Temporary Internet Files\Content.IE5\XUGL92OE\golf-club-150313_64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2813064"/>
            <a:ext cx="728663" cy="14573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2DA454B-C859-4892-B9FA-68B588C9F547}" type="slidenum">
              <a:rPr lang="en-US" smtClean="0"/>
              <a:t>9</a:t>
            </a:fld>
            <a:endParaRPr lang="en-US" dirty="0"/>
          </a:p>
        </p:txBody>
      </p:sp>
    </p:spTree>
    <p:extLst>
      <p:ext uri="{BB962C8B-B14F-4D97-AF65-F5344CB8AC3E}">
        <p14:creationId xmlns:p14="http://schemas.microsoft.com/office/powerpoint/2010/main" val="465866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AIPLA Abstract Ideas Biotech April 21 2015 (4-14-2015)">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4B0E4683D1B14F8FDE3254791C6E33" ma:contentTypeVersion="0" ma:contentTypeDescription="Create a new document." ma:contentTypeScope="" ma:versionID="b36a0316753e5b0e2833e7bace82ffb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AD3FE9A-993A-415B-94C8-06EFAF9A62BF}">
  <ds:schemaRefs>
    <ds:schemaRef ds:uri="http://schemas.microsoft.com/sharepoint/v3/contenttype/forms"/>
  </ds:schemaRefs>
</ds:datastoreItem>
</file>

<file path=customXml/itemProps2.xml><?xml version="1.0" encoding="utf-8"?>
<ds:datastoreItem xmlns:ds="http://schemas.openxmlformats.org/officeDocument/2006/customXml" ds:itemID="{86238C3A-4741-4685-91FE-CA7917708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1044E2B-E45E-48CB-80A6-6B4C09319AB5}">
  <ds:schemaRefs>
    <ds:schemaRef ds:uri="http://schemas.openxmlformats.org/package/2006/metadata/core-properties"/>
    <ds:schemaRef ds:uri="http://purl.org/dc/elements/1.1/"/>
    <ds:schemaRef ds:uri="http://purl.org/dc/dcmitype/"/>
    <ds:schemaRef ds:uri="http://www.w3.org/XML/1998/namespace"/>
    <ds:schemaRef ds:uri="http://schemas.microsoft.com/office/2006/documentManagement/types"/>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Austin</Template>
  <TotalTime>11966</TotalTime>
  <Words>9184</Words>
  <Application>Microsoft Office PowerPoint</Application>
  <PresentationFormat>On-screen Show (16:10)</PresentationFormat>
  <Paragraphs>689</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AIPLA Abstract Ideas Biotech April 21 2015 (4-14-2015)</vt:lpstr>
      <vt:lpstr>July 2015 Update to the Interim Eligibility Guidance: Abstract Idea Example Workshop II</vt:lpstr>
      <vt:lpstr>Overview</vt:lpstr>
      <vt:lpstr>Evaluating Subject Matter Eligibility</vt:lpstr>
      <vt:lpstr>July 2015 Update  Example 21, Claim 1 (original)</vt:lpstr>
      <vt:lpstr>Example 21: Transmission of Stock Quote Data</vt:lpstr>
      <vt:lpstr>Example 21: Transmission of Stock Quote Data</vt:lpstr>
      <vt:lpstr>PowerPoint Presentation</vt:lpstr>
      <vt:lpstr>PowerPoint Presentation</vt:lpstr>
      <vt:lpstr>PowerPoint Presentation</vt:lpstr>
      <vt:lpstr>PowerPoint Presentation</vt:lpstr>
      <vt:lpstr>PowerPoint Presentation</vt:lpstr>
      <vt:lpstr>III:  Is the claim directed to an abstract idea (Step 2A)?</vt:lpstr>
      <vt:lpstr>III:  Is the claim directed to an abstract idea (Step 2A)?</vt:lpstr>
      <vt:lpstr>PowerPoint Presentation</vt:lpstr>
      <vt:lpstr>IV(A): Are there any additional elements recited in the claim beyond the abstract idea? </vt:lpstr>
      <vt:lpstr>PowerPoint Presentation</vt:lpstr>
      <vt:lpstr>IV (B): Do the additional elements, considered individually or in combination, provide an “inventive concept”?</vt:lpstr>
      <vt:lpstr>PowerPoint Presentation</vt:lpstr>
      <vt:lpstr>Making a Prima Facie Case</vt:lpstr>
      <vt:lpstr>PowerPoint Presentation</vt:lpstr>
      <vt:lpstr>July 2015 Update  Example 21, Claim 2, shown here as amended Claim 1</vt:lpstr>
      <vt:lpstr>PowerPoint Presentation</vt:lpstr>
      <vt:lpstr>PowerPoint Presentation</vt:lpstr>
      <vt:lpstr>III:  Is the claim directed to an abstract idea (Step 2A)?</vt:lpstr>
      <vt:lpstr>PowerPoint Presentation</vt:lpstr>
      <vt:lpstr>IV (A)  Are there any additional elements recited in the claim beyond the abstract idea? </vt:lpstr>
      <vt:lpstr>PowerPoint Presentation</vt:lpstr>
      <vt:lpstr>PowerPoint Presentation</vt:lpstr>
      <vt:lpstr>Summary of Example 21</vt:lpstr>
      <vt:lpstr>July 2015 Update  Example 23, Claim 3</vt:lpstr>
      <vt:lpstr>Example 23:  Graphical User Interface For Relocating Obscured Textual Information </vt:lpstr>
      <vt:lpstr>PowerPoint Presentation</vt:lpstr>
      <vt:lpstr>PowerPoint Presentation</vt:lpstr>
      <vt:lpstr>PowerPoint Presentation</vt:lpstr>
      <vt:lpstr>PowerPoint Presentation</vt:lpstr>
      <vt:lpstr>III.  Is the claim directed to an abstract idea (Step 2A)?</vt:lpstr>
      <vt:lpstr>III. C. Is the claim directed to an abstract idea?</vt:lpstr>
      <vt:lpstr>PowerPoint Presentation</vt:lpstr>
      <vt:lpstr>IV (A): Are there any additional elements recited in the claim beyond the abstract idea? </vt:lpstr>
      <vt:lpstr>PowerPoint Presentation</vt:lpstr>
      <vt:lpstr>IV B.  Evaluate the significance of the additional elements</vt:lpstr>
      <vt:lpstr>PowerPoint Presentation</vt:lpstr>
      <vt:lpstr>Making a Prima Facie Case</vt:lpstr>
      <vt:lpstr>PowerPoint Presentation</vt:lpstr>
      <vt:lpstr>July 2015 Update  Appendix 1: Example 23, Claim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Example 23</vt:lpstr>
      <vt:lpstr>Questions and Comments?</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USPTO</cp:lastModifiedBy>
  <cp:revision>514</cp:revision>
  <cp:lastPrinted>2015-12-11T16:16:27Z</cp:lastPrinted>
  <dcterms:created xsi:type="dcterms:W3CDTF">2015-04-16T22:13:59Z</dcterms:created>
  <dcterms:modified xsi:type="dcterms:W3CDTF">2015-12-11T17:00:55Z</dcterms:modified>
</cp:coreProperties>
</file>