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 id="2147483676" r:id="rId5"/>
    <p:sldMasterId id="2147483683" r:id="rId6"/>
    <p:sldMasterId id="2147483697" r:id="rId7"/>
    <p:sldMasterId id="2147483714" r:id="rId8"/>
    <p:sldMasterId id="2147483723" r:id="rId9"/>
    <p:sldMasterId id="2147483731" r:id="rId10"/>
    <p:sldMasterId id="2147483748" r:id="rId11"/>
    <p:sldMasterId id="2147483765" r:id="rId12"/>
    <p:sldMasterId id="2147483773" r:id="rId13"/>
    <p:sldMasterId id="2147483790" r:id="rId14"/>
    <p:sldMasterId id="2147483808" r:id="rId15"/>
  </p:sldMasterIdLst>
  <p:notesMasterIdLst>
    <p:notesMasterId r:id="rId79"/>
  </p:notesMasterIdLst>
  <p:handoutMasterIdLst>
    <p:handoutMasterId r:id="rId80"/>
  </p:handoutMasterIdLst>
  <p:sldIdLst>
    <p:sldId id="258" r:id="rId16"/>
    <p:sldId id="261" r:id="rId17"/>
    <p:sldId id="582" r:id="rId18"/>
    <p:sldId id="920" r:id="rId19"/>
    <p:sldId id="1065" r:id="rId20"/>
    <p:sldId id="573" r:id="rId21"/>
    <p:sldId id="583" r:id="rId22"/>
    <p:sldId id="588" r:id="rId23"/>
    <p:sldId id="914" r:id="rId24"/>
    <p:sldId id="587" r:id="rId25"/>
    <p:sldId id="915" r:id="rId26"/>
    <p:sldId id="917" r:id="rId27"/>
    <p:sldId id="918" r:id="rId28"/>
    <p:sldId id="913" r:id="rId29"/>
    <p:sldId id="906" r:id="rId30"/>
    <p:sldId id="908" r:id="rId31"/>
    <p:sldId id="546" r:id="rId32"/>
    <p:sldId id="670" r:id="rId33"/>
    <p:sldId id="642" r:id="rId34"/>
    <p:sldId id="896" r:id="rId35"/>
    <p:sldId id="276" r:id="rId36"/>
    <p:sldId id="888" r:id="rId37"/>
    <p:sldId id="618" r:id="rId38"/>
    <p:sldId id="889" r:id="rId39"/>
    <p:sldId id="887" r:id="rId40"/>
    <p:sldId id="886" r:id="rId41"/>
    <p:sldId id="890" r:id="rId42"/>
    <p:sldId id="911" r:id="rId43"/>
    <p:sldId id="353" r:id="rId44"/>
    <p:sldId id="891" r:id="rId45"/>
    <p:sldId id="883" r:id="rId46"/>
    <p:sldId id="892" r:id="rId47"/>
    <p:sldId id="893" r:id="rId48"/>
    <p:sldId id="894" r:id="rId49"/>
    <p:sldId id="631" r:id="rId50"/>
    <p:sldId id="591" r:id="rId51"/>
    <p:sldId id="272" r:id="rId52"/>
    <p:sldId id="1076" r:id="rId53"/>
    <p:sldId id="895" r:id="rId54"/>
    <p:sldId id="604" r:id="rId55"/>
    <p:sldId id="607" r:id="rId56"/>
    <p:sldId id="663" r:id="rId57"/>
    <p:sldId id="873" r:id="rId58"/>
    <p:sldId id="874" r:id="rId59"/>
    <p:sldId id="1066" r:id="rId60"/>
    <p:sldId id="1069" r:id="rId61"/>
    <p:sldId id="712" r:id="rId62"/>
    <p:sldId id="586" r:id="rId63"/>
    <p:sldId id="904" r:id="rId64"/>
    <p:sldId id="1077" r:id="rId65"/>
    <p:sldId id="1078" r:id="rId66"/>
    <p:sldId id="1079" r:id="rId67"/>
    <p:sldId id="1080" r:id="rId68"/>
    <p:sldId id="919" r:id="rId69"/>
    <p:sldId id="1067" r:id="rId70"/>
    <p:sldId id="1068" r:id="rId71"/>
    <p:sldId id="905" r:id="rId72"/>
    <p:sldId id="705" r:id="rId73"/>
    <p:sldId id="704" r:id="rId74"/>
    <p:sldId id="666" r:id="rId75"/>
    <p:sldId id="694" r:id="rId76"/>
    <p:sldId id="512" r:id="rId77"/>
    <p:sldId id="556" r:id="rId78"/>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86782" autoAdjust="0"/>
  </p:normalViewPr>
  <p:slideViewPr>
    <p:cSldViewPr snapToGrid="0" snapToObjects="1">
      <p:cViewPr varScale="1">
        <p:scale>
          <a:sx n="100" d="100"/>
          <a:sy n="100" d="100"/>
        </p:scale>
        <p:origin x="648" y="78"/>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56.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6.xml"/><Relationship Id="rId82" Type="http://schemas.openxmlformats.org/officeDocument/2006/relationships/presProps" Target="presProps.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0-43EC-BF8E-DD432CF06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FY2018</c:v>
                </c:pt>
                <c:pt idx="1">
                  <c:v>FY2019</c:v>
                </c:pt>
                <c:pt idx="2">
                  <c:v>FY2020</c:v>
                </c:pt>
                <c:pt idx="3">
                  <c:v>FY2021</c:v>
                </c:pt>
                <c:pt idx="4">
                  <c:v>FY2022</c:v>
                </c:pt>
                <c:pt idx="5">
                  <c:v>FY2023</c:v>
                </c:pt>
              </c:strCache>
            </c:strRef>
          </c:cat>
          <c:val>
            <c:numRef>
              <c:f>Sheet1!$B$3:$B$8</c:f>
              <c:numCache>
                <c:formatCode>General</c:formatCode>
                <c:ptCount val="6"/>
                <c:pt idx="0">
                  <c:v>31</c:v>
                </c:pt>
                <c:pt idx="1">
                  <c:v>41</c:v>
                </c:pt>
                <c:pt idx="2">
                  <c:v>32</c:v>
                </c:pt>
                <c:pt idx="3">
                  <c:v>14</c:v>
                </c:pt>
                <c:pt idx="4">
                  <c:v>16</c:v>
                </c:pt>
                <c:pt idx="5">
                  <c:v>14</c:v>
                </c:pt>
              </c:numCache>
            </c:numRef>
          </c:val>
          <c:extLst>
            <c:ext xmlns:c16="http://schemas.microsoft.com/office/drawing/2014/chart" uri="{C3380CC4-5D6E-409C-BE32-E72D297353CC}">
              <c16:uniqueId val="{00000001-9470-43EC-BF8E-DD432CF0671E}"/>
            </c:ext>
          </c:extLst>
        </c:ser>
        <c:ser>
          <c:idx val="1"/>
          <c:order val="1"/>
          <c:tx>
            <c:strRef>
              <c:f>Sheet1!$C$1</c:f>
              <c:strCache>
                <c:ptCount val="1"/>
                <c:pt idx="0">
                  <c:v>Published formal matters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FY2018</c:v>
                </c:pt>
                <c:pt idx="1">
                  <c:v>FY2019</c:v>
                </c:pt>
                <c:pt idx="2">
                  <c:v>FY2020</c:v>
                </c:pt>
                <c:pt idx="3">
                  <c:v>FY2021</c:v>
                </c:pt>
                <c:pt idx="4">
                  <c:v>FY2022</c:v>
                </c:pt>
                <c:pt idx="5">
                  <c:v>FY2023</c:v>
                </c:pt>
              </c:strCache>
            </c:strRef>
          </c:cat>
          <c:val>
            <c:numRef>
              <c:f>Sheet1!$C$3:$C$8</c:f>
              <c:numCache>
                <c:formatCode>General</c:formatCode>
                <c:ptCount val="6"/>
                <c:pt idx="0">
                  <c:v>33</c:v>
                </c:pt>
                <c:pt idx="1">
                  <c:v>45</c:v>
                </c:pt>
                <c:pt idx="2">
                  <c:v>28</c:v>
                </c:pt>
                <c:pt idx="3">
                  <c:v>24</c:v>
                </c:pt>
                <c:pt idx="4">
                  <c:v>28</c:v>
                </c:pt>
                <c:pt idx="5">
                  <c:v>30</c:v>
                </c:pt>
              </c:numCache>
            </c:numRef>
          </c:val>
          <c:extLst>
            <c:ext xmlns:c16="http://schemas.microsoft.com/office/drawing/2014/chart" uri="{C3380CC4-5D6E-409C-BE32-E72D297353CC}">
              <c16:uniqueId val="{00000007-9470-43EC-BF8E-DD432CF0671E}"/>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8-9470-43EC-BF8E-DD432CF06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FY2018</c:v>
                </c:pt>
                <c:pt idx="1">
                  <c:v>FY2019</c:v>
                </c:pt>
                <c:pt idx="2">
                  <c:v>FY2020</c:v>
                </c:pt>
                <c:pt idx="3">
                  <c:v>FY2021</c:v>
                </c:pt>
                <c:pt idx="4">
                  <c:v>FY2022</c:v>
                </c:pt>
                <c:pt idx="5">
                  <c:v>FY2023</c:v>
                </c:pt>
              </c:strCache>
            </c:strRef>
          </c:cat>
          <c:val>
            <c:numRef>
              <c:f>Sheet1!$D$3:$D$8</c:f>
              <c:numCache>
                <c:formatCode>General</c:formatCode>
                <c:ptCount val="6"/>
                <c:pt idx="0">
                  <c:v>22</c:v>
                </c:pt>
                <c:pt idx="1">
                  <c:v>19</c:v>
                </c:pt>
                <c:pt idx="2">
                  <c:v>13</c:v>
                </c:pt>
                <c:pt idx="3">
                  <c:v>5</c:v>
                </c:pt>
                <c:pt idx="4">
                  <c:v>8</c:v>
                </c:pt>
                <c:pt idx="5">
                  <c:v>14</c:v>
                </c:pt>
              </c:numCache>
            </c:numRef>
          </c:val>
          <c:extLst>
            <c:ext xmlns:c16="http://schemas.microsoft.com/office/drawing/2014/chart" uri="{C3380CC4-5D6E-409C-BE32-E72D297353CC}">
              <c16:uniqueId val="{00000009-9470-43EC-BF8E-DD432CF0671E}"/>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FY 2021</a:t>
            </a:r>
          </a:p>
        </c:rich>
      </c:tx>
      <c:layout>
        <c:manualLayout>
          <c:xMode val="edge"/>
          <c:yMode val="edge"/>
          <c:x val="0.38023212884766255"/>
          <c:y val="3.671899919619275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454-4E94-81C8-CCC8D49ECC0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454-4E94-81C8-CCC8D49ECC0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454-4E94-81C8-CCC8D49ECC0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454-4E94-81C8-CCC8D49ECC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Patent Attorneys</c:v>
                </c:pt>
                <c:pt idx="1">
                  <c:v>Patent Agents</c:v>
                </c:pt>
                <c:pt idx="2">
                  <c:v>Trademark Attorneys</c:v>
                </c:pt>
              </c:strCache>
            </c:strRef>
          </c:cat>
          <c:val>
            <c:numRef>
              <c:f>Sheet1!$B$2:$B$4</c:f>
              <c:numCache>
                <c:formatCode>General</c:formatCode>
                <c:ptCount val="3"/>
                <c:pt idx="0">
                  <c:v>15</c:v>
                </c:pt>
                <c:pt idx="1">
                  <c:v>3</c:v>
                </c:pt>
                <c:pt idx="2">
                  <c:v>6</c:v>
                </c:pt>
              </c:numCache>
            </c:numRef>
          </c:val>
          <c:extLst>
            <c:ext xmlns:c16="http://schemas.microsoft.com/office/drawing/2014/chart" uri="{C3380CC4-5D6E-409C-BE32-E72D297353CC}">
              <c16:uniqueId val="{00000008-D454-4E94-81C8-CCC8D49ECC0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1523114532256707"/>
          <c:y val="0.74267581414648187"/>
          <c:w val="0.58021473461699424"/>
          <c:h val="0.240815528552188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FY 2022</a:t>
            </a:r>
          </a:p>
        </c:rich>
      </c:tx>
      <c:layout>
        <c:manualLayout>
          <c:xMode val="edge"/>
          <c:yMode val="edge"/>
          <c:x val="0.38050863570178778"/>
          <c:y val="5.002610970070482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466-445E-8EA1-8712153A228C}"/>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5466-445E-8EA1-8712153A228C}"/>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466-445E-8EA1-8712153A228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466-445E-8EA1-8712153A22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13</c:v>
                </c:pt>
                <c:pt idx="1">
                  <c:v>3</c:v>
                </c:pt>
                <c:pt idx="2">
                  <c:v>12</c:v>
                </c:pt>
              </c:numCache>
            </c:numRef>
          </c:val>
          <c:extLst>
            <c:ext xmlns:c16="http://schemas.microsoft.com/office/drawing/2014/chart" uri="{C3380CC4-5D6E-409C-BE32-E72D297353CC}">
              <c16:uniqueId val="{00000008-5466-445E-8EA1-8712153A228C}"/>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FY 2023</a:t>
            </a:r>
          </a:p>
        </c:rich>
      </c:tx>
      <c:layout>
        <c:manualLayout>
          <c:xMode val="edge"/>
          <c:yMode val="edge"/>
          <c:x val="0.37021383628397725"/>
          <c:y val="4.971333124045862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572-4E3A-9DDC-127E0008C30B}"/>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572-4E3A-9DDC-127E0008C30B}"/>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572-4E3A-9DDC-127E0008C30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572-4E3A-9DDC-127E0008C30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19</c:v>
                </c:pt>
                <c:pt idx="1">
                  <c:v>4</c:v>
                </c:pt>
                <c:pt idx="2">
                  <c:v>7</c:v>
                </c:pt>
              </c:numCache>
            </c:numRef>
          </c:val>
          <c:extLst>
            <c:ext xmlns:c16="http://schemas.microsoft.com/office/drawing/2014/chart" uri="{C3380CC4-5D6E-409C-BE32-E72D297353CC}">
              <c16:uniqueId val="{00000008-B572-4E3A-9DDC-127E0008C30B}"/>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3/21/2024</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17:16:59.163"/>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143">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17:17:00.480"/>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153">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17:17:12.367"/>
    </inkml:context>
    <inkml:brush xml:id="br0">
      <inkml:brushProperty name="width" value="0.05" units="cm"/>
      <inkml:brushProperty name="height" value="0.05" units="cm"/>
      <inkml:brushProperty name="color" value="#ED1C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3/21/2024</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6965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2588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1257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978652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22918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42659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29634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81918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7799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64246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315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38729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0806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89627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27169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92050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37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The following 17 jurisdictions will take reciprocal discipline from a USPTO order: Colorado, Connecticut, Hawaii, Idaho, Indiana, Massachusetts, Michigan, Mississippi, Nebraska, Nevada, New Mexico, New York, Ohio, Pennsylvania, Utah, Washington, and Wisconsin.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The following 7 jurisdictions reported rules that seem to include the USPTO: California, Florida,  Maryland, Missouri, New Jersey, Texas, and Virginia.  Note, however, that while Virginia can do a reciprocal based on a USPTO order BUT WOULD NOT do a reciprocal based on an exclusion upon consent, according to the Rules of the Supreme Court of Virginia, Part 6, Sec. IV, Paras 13-24.</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Also, another type of discipline available other than those already mentioned on slide is “Abeyance of disciplinary proceedings due to incapacity under 37 C.F.R. 11.28”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9197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82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163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86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6798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48</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193080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53</a:t>
            </a:fld>
            <a:endParaRPr lang="en-US" dirty="0"/>
          </a:p>
        </p:txBody>
      </p:sp>
    </p:spTree>
    <p:extLst>
      <p:ext uri="{BB962C8B-B14F-4D97-AF65-F5344CB8AC3E}">
        <p14:creationId xmlns:p14="http://schemas.microsoft.com/office/powerpoint/2010/main" val="3803557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85334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84819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1934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06527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08724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62</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63</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8186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6228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2795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29007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2" y="-6165"/>
            <a:ext cx="9144000" cy="5247343"/>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3" y="4995138"/>
            <a:ext cx="3442006"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206088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477979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015582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1856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02032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05542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8653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04570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79620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5" y="1391176"/>
            <a:ext cx="4263264" cy="1990696"/>
          </a:xfrm>
          <a:prstGeom prst="rect">
            <a:avLst/>
          </a:prstGeom>
        </p:spPr>
      </p:pic>
    </p:spTree>
    <p:extLst>
      <p:ext uri="{BB962C8B-B14F-4D97-AF65-F5344CB8AC3E}">
        <p14:creationId xmlns:p14="http://schemas.microsoft.com/office/powerpoint/2010/main" val="39719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38801619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265845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803260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1435858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223591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12"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3453496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0" y="42390"/>
            <a:ext cx="9150890" cy="5456393"/>
          </a:xfrm>
          <a:prstGeom prst="rect">
            <a:avLst/>
          </a:prstGeom>
        </p:spPr>
      </p:pic>
      <p:sp>
        <p:nvSpPr>
          <p:cNvPr id="10" name="Rectangle 9"/>
          <p:cNvSpPr/>
          <p:nvPr userDrawn="1"/>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12"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1636097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
        <p:nvSpPr>
          <p:cNvPr id="6" name="Text Placeholder 5"/>
          <p:cNvSpPr>
            <a:spLocks noGrp="1"/>
          </p:cNvSpPr>
          <p:nvPr>
            <p:ph type="body" sz="quarter" idx="11" hasCustomPrompt="1"/>
          </p:nvPr>
        </p:nvSpPr>
        <p:spPr>
          <a:xfrm>
            <a:off x="2294733" y="5257430"/>
            <a:ext cx="4554538" cy="323850"/>
          </a:xfrm>
        </p:spPr>
        <p:txBody>
          <a:bodyPr>
            <a:noAutofit/>
          </a:bodyPr>
          <a:lstStyle>
            <a:lvl1pPr marL="0" indent="0" algn="ctr">
              <a:buNone/>
              <a:defRPr sz="1400">
                <a:latin typeface="Segoe UI Light" panose="020B0502040204020203" pitchFamily="34" charset="0"/>
                <a:cs typeface="Segoe UI Light" panose="020B0502040204020203" pitchFamily="34" charset="0"/>
              </a:defRPr>
            </a:lvl1pPr>
            <a:lvl2pPr>
              <a:defRPr sz="1400">
                <a:latin typeface="Segoe UI Light" panose="020B0502040204020203" pitchFamily="34" charset="0"/>
                <a:cs typeface="Segoe UI Light" panose="020B0502040204020203" pitchFamily="34" charset="0"/>
              </a:defRPr>
            </a:lvl2pPr>
            <a:lvl3pPr>
              <a:defRPr sz="1400">
                <a:latin typeface="Segoe UI Light" panose="020B0502040204020203" pitchFamily="34" charset="0"/>
                <a:cs typeface="Segoe UI Light" panose="020B0502040204020203" pitchFamily="34" charset="0"/>
              </a:defRPr>
            </a:lvl3pPr>
            <a:lvl4pPr>
              <a:defRPr sz="1400">
                <a:latin typeface="Segoe UI Light" panose="020B0502040204020203" pitchFamily="34" charset="0"/>
                <a:cs typeface="Segoe UI Light" panose="020B0502040204020203" pitchFamily="34" charset="0"/>
              </a:defRPr>
            </a:lvl4pPr>
            <a:lvl5pPr>
              <a:defRPr sz="1400">
                <a:latin typeface="Segoe UI Light" panose="020B0502040204020203" pitchFamily="34" charset="0"/>
                <a:cs typeface="Segoe UI Light" panose="020B0502040204020203" pitchFamily="34" charset="0"/>
              </a:defRPr>
            </a:lvl5pPr>
          </a:lstStyle>
          <a:p>
            <a:pPr lvl="0"/>
            <a:r>
              <a:rPr lang="en-US" dirty="0"/>
              <a:t>Citation</a:t>
            </a:r>
          </a:p>
        </p:txBody>
      </p:sp>
    </p:spTree>
    <p:extLst>
      <p:ext uri="{BB962C8B-B14F-4D97-AF65-F5344CB8AC3E}">
        <p14:creationId xmlns:p14="http://schemas.microsoft.com/office/powerpoint/2010/main" val="11624126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
        <p:nvSpPr>
          <p:cNvPr id="5" name="Text Placeholder 5"/>
          <p:cNvSpPr>
            <a:spLocks noGrp="1"/>
          </p:cNvSpPr>
          <p:nvPr>
            <p:ph type="body" sz="quarter" idx="11" hasCustomPrompt="1"/>
          </p:nvPr>
        </p:nvSpPr>
        <p:spPr>
          <a:xfrm>
            <a:off x="2294733" y="5257038"/>
            <a:ext cx="4554538" cy="323850"/>
          </a:xfrm>
        </p:spPr>
        <p:txBody>
          <a:bodyPr>
            <a:noAutofit/>
          </a:bodyPr>
          <a:lstStyle>
            <a:lvl1pPr marL="0" indent="0" algn="ctr">
              <a:buNone/>
              <a:defRPr sz="1400">
                <a:latin typeface="Segoe UI Light" panose="020B0502040204020203" pitchFamily="34" charset="0"/>
                <a:cs typeface="Segoe UI Light" panose="020B0502040204020203" pitchFamily="34" charset="0"/>
              </a:defRPr>
            </a:lvl1pPr>
            <a:lvl2pPr>
              <a:defRPr sz="1400">
                <a:latin typeface="Segoe UI Light" panose="020B0502040204020203" pitchFamily="34" charset="0"/>
                <a:cs typeface="Segoe UI Light" panose="020B0502040204020203" pitchFamily="34" charset="0"/>
              </a:defRPr>
            </a:lvl2pPr>
            <a:lvl3pPr>
              <a:defRPr sz="1400">
                <a:latin typeface="Segoe UI Light" panose="020B0502040204020203" pitchFamily="34" charset="0"/>
                <a:cs typeface="Segoe UI Light" panose="020B0502040204020203" pitchFamily="34" charset="0"/>
              </a:defRPr>
            </a:lvl3pPr>
            <a:lvl4pPr>
              <a:defRPr sz="1400">
                <a:latin typeface="Segoe UI Light" panose="020B0502040204020203" pitchFamily="34" charset="0"/>
                <a:cs typeface="Segoe UI Light" panose="020B0502040204020203" pitchFamily="34" charset="0"/>
              </a:defRPr>
            </a:lvl4pPr>
            <a:lvl5pPr>
              <a:defRPr sz="1400">
                <a:latin typeface="Segoe UI Light" panose="020B0502040204020203" pitchFamily="34" charset="0"/>
                <a:cs typeface="Segoe UI Light" panose="020B0502040204020203" pitchFamily="34" charset="0"/>
              </a:defRPr>
            </a:lvl5pPr>
          </a:lstStyle>
          <a:p>
            <a:pPr lvl="0"/>
            <a:r>
              <a:rPr lang="en-US" dirty="0"/>
              <a:t>Citation</a:t>
            </a:r>
          </a:p>
        </p:txBody>
      </p:sp>
    </p:spTree>
    <p:extLst>
      <p:ext uri="{BB962C8B-B14F-4D97-AF65-F5344CB8AC3E}">
        <p14:creationId xmlns:p14="http://schemas.microsoft.com/office/powerpoint/2010/main" val="25156841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7109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9696743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359199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93111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02250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445402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Tree>
    <p:extLst>
      <p:ext uri="{BB962C8B-B14F-4D97-AF65-F5344CB8AC3E}">
        <p14:creationId xmlns:p14="http://schemas.microsoft.com/office/powerpoint/2010/main" val="39450657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Tree>
    <p:extLst>
      <p:ext uri="{BB962C8B-B14F-4D97-AF65-F5344CB8AC3E}">
        <p14:creationId xmlns:p14="http://schemas.microsoft.com/office/powerpoint/2010/main" val="6862390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36858980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userDrawn="1"/>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1178150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userDrawn="1"/>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74392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userDrawn="1"/>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userDrawn="1"/>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5218765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278094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7951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5379631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3960386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8407524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34082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186306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178812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17477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767901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727650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12198779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31235249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937575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6339208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3038357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5011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3" y="4995138"/>
            <a:ext cx="3442006"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Isosceles Triangle 14">
            <a:extLst>
              <a:ext uri="{FF2B5EF4-FFF2-40B4-BE49-F238E27FC236}">
                <a16:creationId xmlns:a16="http://schemas.microsoft.com/office/drawing/2014/main" id="{46030774-377F-4EB6-AADB-7D5DE162977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3" y="4995138"/>
            <a:ext cx="3442006"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5" y="1391176"/>
            <a:ext cx="4263264"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3" y="4995138"/>
            <a:ext cx="3442006"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0953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7.em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0.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image" Target="../media/image1.png"/><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image" Target="../media/image7.emf"/><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theme" Target="../theme/theme12.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1" y="4876696"/>
            <a:ext cx="1426531" cy="471579"/>
          </a:xfrm>
          <a:prstGeom prst="rect">
            <a:avLst/>
          </a:prstGeom>
        </p:spPr>
      </p:pic>
    </p:spTree>
    <p:extLst>
      <p:ext uri="{BB962C8B-B14F-4D97-AF65-F5344CB8AC3E}">
        <p14:creationId xmlns:p14="http://schemas.microsoft.com/office/powerpoint/2010/main" val="3237668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2724152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52564998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1" y="4876696"/>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3.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1.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1.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1.xml"/><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1.xml"/><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01.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Layout" Target="../slideLayouts/slideLayout78.xml"/><Relationship Id="rId6" Type="http://schemas.openxmlformats.org/officeDocument/2006/relationships/image" Target="../media/image12.png"/><Relationship Id="rId5" Type="http://schemas.openxmlformats.org/officeDocument/2006/relationships/customXml" Target="../ink/ink3.xml"/><Relationship Id="rId4" Type="http://schemas.openxmlformats.org/officeDocument/2006/relationships/customXml" Target="../ink/ink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8.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45.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6326"/>
            <a:ext cx="8229600" cy="4157526"/>
          </a:xfrm>
        </p:spPr>
        <p:txBody>
          <a:bodyPr>
            <a:normAutofit/>
          </a:bodyPr>
          <a:lstStyle/>
          <a:p>
            <a:r>
              <a:rPr lang="en-US" dirty="0">
                <a:latin typeface="+mn-lt"/>
                <a:cs typeface="Segoe UI Light" panose="020B0502040204020203" pitchFamily="34" charset="0"/>
              </a:rPr>
              <a:t>Pro Bono programs:</a:t>
            </a:r>
          </a:p>
          <a:p>
            <a:pPr lvl="1"/>
            <a:r>
              <a:rPr lang="en-US" dirty="0">
                <a:latin typeface="+mn-lt"/>
              </a:rPr>
              <a:t>Law School Clinic Certification Program; and</a:t>
            </a:r>
          </a:p>
          <a:p>
            <a:pPr lvl="1"/>
            <a:r>
              <a:rPr lang="en-US" dirty="0">
                <a:latin typeface="+mn-lt"/>
              </a:rPr>
              <a:t>Patent Pro Bono Program.</a:t>
            </a:r>
          </a:p>
          <a:p>
            <a:r>
              <a:rPr lang="en-US" dirty="0">
                <a:latin typeface="+mn-lt"/>
                <a:cs typeface="Segoe UI Light" panose="020B0502040204020203" pitchFamily="34" charset="0"/>
              </a:rPr>
              <a:t>Outreach:</a:t>
            </a:r>
          </a:p>
          <a:p>
            <a:pPr lvl="1"/>
            <a:r>
              <a:rPr lang="en-US" dirty="0">
                <a:latin typeface="+mn-lt"/>
              </a:rPr>
              <a:t>Speaking engagements: continuing legal education, roundtables/panels, diversion, pro bono, recent rulemaking, etc.</a:t>
            </a:r>
          </a:p>
          <a:p>
            <a:pPr marL="457211" lvl="1" indent="0">
              <a:buNone/>
            </a:pPr>
            <a:endParaRPr lang="en-US" dirty="0"/>
          </a:p>
          <a:p>
            <a:endParaRPr lang="en-US" dirty="0"/>
          </a:p>
        </p:txBody>
      </p:sp>
      <p:sp>
        <p:nvSpPr>
          <p:cNvPr id="2" name="Title 1"/>
          <p:cNvSpPr>
            <a:spLocks noGrp="1"/>
          </p:cNvSpPr>
          <p:nvPr>
            <p:ph type="title"/>
          </p:nvPr>
        </p:nvSpPr>
        <p:spPr/>
        <p:txBody>
          <a:bodyPr/>
          <a:lstStyle/>
          <a:p>
            <a:r>
              <a:rPr lang="en-US" dirty="0"/>
              <a:t>OED: other functions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180420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11</a:t>
            </a:fld>
            <a:endParaRPr lang="en-US" dirty="0">
              <a:solidFill>
                <a:prstClr val="black"/>
              </a:solidFill>
              <a:latin typeface="Segoe UI"/>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438276"/>
            <a:ext cx="8229600" cy="3795576"/>
          </a:xfrm>
        </p:spPr>
        <p:txBody>
          <a:bodyPr>
            <a:normAutofit fontScale="25000" lnSpcReduction="20000"/>
          </a:bodyPr>
          <a:lstStyle/>
          <a:p>
            <a:pPr lvl="0"/>
            <a:r>
              <a:rPr lang="en-US" altLang="en-US" sz="6400" dirty="0">
                <a:latin typeface="Segoe UI "/>
                <a:cs typeface="Segoe UI Light" panose="020B0502040204020203" pitchFamily="34" charset="0"/>
              </a:rPr>
              <a:t>In 2016, the ABA Commission on Lawyer Assistance Programs and the Hazelden Betty Ford Foundation published a study of about 13,000 currently practicing attorneys and found the following:</a:t>
            </a:r>
          </a:p>
          <a:p>
            <a:pPr lvl="1"/>
            <a:r>
              <a:rPr lang="en-US" altLang="en-US" sz="6400" dirty="0">
                <a:latin typeface="Segoe UI "/>
              </a:rPr>
              <a:t>About 21% qualify as problem drinkers;</a:t>
            </a:r>
          </a:p>
          <a:p>
            <a:pPr lvl="1"/>
            <a:r>
              <a:rPr lang="en-US" altLang="en-US" sz="6400" dirty="0">
                <a:latin typeface="Segoe UI "/>
              </a:rPr>
              <a:t>28% struggle with some level of depression;</a:t>
            </a:r>
          </a:p>
          <a:p>
            <a:pPr lvl="1"/>
            <a:r>
              <a:rPr lang="en-US" altLang="en-US" sz="6400" dirty="0">
                <a:latin typeface="Segoe UI "/>
              </a:rPr>
              <a:t>19% struggle with anxiety; and</a:t>
            </a:r>
          </a:p>
          <a:p>
            <a:pPr lvl="1"/>
            <a:r>
              <a:rPr lang="en-US" altLang="en-US" sz="6400" dirty="0">
                <a:latin typeface="Segoe UI "/>
              </a:rPr>
              <a:t>23% struggle with stress.</a:t>
            </a:r>
          </a:p>
          <a:p>
            <a:pPr lvl="0"/>
            <a:r>
              <a:rPr lang="en-US" altLang="en-US" sz="6400" dirty="0">
                <a:latin typeface="Segoe UI "/>
                <a:cs typeface="Segoe UI Light" panose="020B0502040204020203" pitchFamily="34" charset="0"/>
              </a:rPr>
              <a:t>Other difficulties include social alienation, work addiction, sleep deprivation, job dissatisfaction, and complaints of work-life conflict.</a:t>
            </a:r>
          </a:p>
          <a:p>
            <a:pPr lvl="0"/>
            <a:r>
              <a:rPr lang="en-US" altLang="en-US" sz="6400" dirty="0">
                <a:latin typeface="Segoe UI "/>
                <a:cs typeface="Segoe UI Light" panose="020B0502040204020203" pitchFamily="34" charset="0"/>
              </a:rPr>
              <a:t>The USPTO launched the Diversion Pilot Program in 2017 and it became formalized as a rule in August 2023. </a:t>
            </a:r>
          </a:p>
          <a:p>
            <a:pPr lvl="0"/>
            <a:r>
              <a:rPr lang="en-US" altLang="en-US" sz="6400" dirty="0">
                <a:latin typeface="Segoe UI "/>
                <a:cs typeface="Segoe UI Light" panose="020B0502040204020203" pitchFamily="34" charset="0"/>
              </a:rPr>
              <a:t>Guidance available at:  </a:t>
            </a:r>
            <a:r>
              <a:rPr lang="en-US" altLang="en-US" sz="6400" b="1" dirty="0">
                <a:latin typeface="Segoe UI "/>
                <a:cs typeface="Segoe UI Light" panose="020B0502040204020203" pitchFamily="34" charset="0"/>
              </a:rPr>
              <a:t>https://www.uspto.gov/sites/default/files/documents/Diversion_Guidance_Document.pdf </a:t>
            </a:r>
            <a:endParaRPr lang="en-US" sz="6400" b="1" dirty="0"/>
          </a:p>
          <a:p>
            <a:pPr lvl="1"/>
            <a:endParaRPr lang="en-US" sz="6400" dirty="0"/>
          </a:p>
          <a:p>
            <a:pPr lvl="1"/>
            <a:endParaRPr lang="en-US" sz="6400" dirty="0"/>
          </a:p>
          <a:p>
            <a:pPr lvl="1"/>
            <a:endParaRPr lang="en-US" sz="6400" dirty="0"/>
          </a:p>
          <a:p>
            <a:endParaRPr lang="en-US" altLang="en-US" sz="6400" dirty="0"/>
          </a:p>
          <a:p>
            <a:pPr lvl="1"/>
            <a:endParaRPr lang="en-US" altLang="en-US" sz="6400" dirty="0"/>
          </a:p>
          <a:p>
            <a:endParaRPr lang="en-US" dirty="0"/>
          </a:p>
        </p:txBody>
      </p:sp>
      <p:sp>
        <p:nvSpPr>
          <p:cNvPr id="2" name="Title 1"/>
          <p:cNvSpPr>
            <a:spLocks noGrp="1"/>
          </p:cNvSpPr>
          <p:nvPr>
            <p:ph type="title"/>
          </p:nvPr>
        </p:nvSpPr>
        <p:spPr>
          <a:xfrm>
            <a:off x="457200" y="309581"/>
            <a:ext cx="8229600" cy="1128695"/>
          </a:xfrm>
        </p:spPr>
        <p:txBody>
          <a:bodyPr>
            <a:normAutofit/>
          </a:bodyPr>
          <a:lstStyle/>
          <a:p>
            <a:pPr algn="ctr"/>
            <a:r>
              <a:rPr lang="en-US" altLang="en-US" sz="3400" dirty="0"/>
              <a:t>OED Diversion Program </a:t>
            </a:r>
            <a:br>
              <a:rPr lang="en-US" altLang="en-US" sz="3400" dirty="0"/>
            </a:br>
            <a:r>
              <a:rPr lang="en-US" altLang="en-US" sz="3400" dirty="0"/>
              <a:t>37 C.F.R </a:t>
            </a:r>
            <a:r>
              <a:rPr lang="en-US" altLang="en-US" sz="3400" dirty="0">
                <a:latin typeface="Segoe UI "/>
                <a:cs typeface="Segoe UI Light" panose="020B0502040204020203" pitchFamily="34" charset="0"/>
              </a:rPr>
              <a:t>§</a:t>
            </a:r>
            <a:r>
              <a:rPr lang="en-US" altLang="en-US" sz="3400" dirty="0"/>
              <a:t>11.30</a:t>
            </a:r>
            <a:endParaRPr lang="en-US" sz="3400" dirty="0"/>
          </a:p>
        </p:txBody>
      </p:sp>
    </p:spTree>
    <p:extLst>
      <p:ext uri="{BB962C8B-B14F-4D97-AF65-F5344CB8AC3E}">
        <p14:creationId xmlns:p14="http://schemas.microsoft.com/office/powerpoint/2010/main" val="323995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CFE8B4-9AD0-4E84-B654-15C3EA6A764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12</a:t>
            </a:fld>
            <a:endParaRPr lang="en-US" dirty="0">
              <a:solidFill>
                <a:prstClr val="black"/>
              </a:solidFill>
              <a:latin typeface="Segoe UI"/>
            </a:endParaRPr>
          </a:p>
        </p:txBody>
      </p:sp>
      <p:sp>
        <p:nvSpPr>
          <p:cNvPr id="2" name="Content Placeholder 1">
            <a:extLst>
              <a:ext uri="{FF2B5EF4-FFF2-40B4-BE49-F238E27FC236}">
                <a16:creationId xmlns:a16="http://schemas.microsoft.com/office/drawing/2014/main" id="{11944A41-E558-479E-8E22-26AD901A4437}"/>
              </a:ext>
              <a:ext uri="{C183D7F6-B498-43B3-948B-1728B52AA6E4}">
                <adec:decorative xmlns:adec="http://schemas.microsoft.com/office/drawing/2017/decorative" val="1"/>
              </a:ext>
            </a:extLst>
          </p:cNvPr>
          <p:cNvSpPr>
            <a:spLocks noGrp="1"/>
          </p:cNvSpPr>
          <p:nvPr>
            <p:ph idx="1"/>
          </p:nvPr>
        </p:nvSpPr>
        <p:spPr>
          <a:xfrm>
            <a:off x="457200" y="1172584"/>
            <a:ext cx="8229600" cy="4168344"/>
          </a:xfrm>
        </p:spPr>
        <p:txBody>
          <a:bodyPr>
            <a:normAutofit/>
          </a:bodyPr>
          <a:lstStyle/>
          <a:p>
            <a:pPr marL="0" indent="0">
              <a:buNone/>
            </a:pPr>
            <a:r>
              <a:rPr lang="en-US" sz="2800" dirty="0"/>
              <a:t>“A warning is neither public nor a disciplinary sanction. The OED Director may conclude an investigation with the issuance of a warning. The warning shall contain a statement of facts and identify the USPTO Rules of Professional Conduct relevant to the facts.”</a:t>
            </a:r>
          </a:p>
          <a:p>
            <a:r>
              <a:rPr lang="en-US" sz="2600" dirty="0"/>
              <a:t>A warning will not be an option if a formal complaint has been filed with a hearing officer.</a:t>
            </a:r>
          </a:p>
        </p:txBody>
      </p:sp>
      <p:sp>
        <p:nvSpPr>
          <p:cNvPr id="3" name="Title 2">
            <a:extLst>
              <a:ext uri="{FF2B5EF4-FFF2-40B4-BE49-F238E27FC236}">
                <a16:creationId xmlns:a16="http://schemas.microsoft.com/office/drawing/2014/main" id="{F2DD7F50-F96C-4A02-BC2A-5A61F3CA6931}"/>
              </a:ext>
              <a:ext uri="{C183D7F6-B498-43B3-948B-1728B52AA6E4}">
                <adec:decorative xmlns:adec="http://schemas.microsoft.com/office/drawing/2017/decorative" val="1"/>
              </a:ext>
            </a:extLst>
          </p:cNvPr>
          <p:cNvSpPr>
            <a:spLocks noGrp="1"/>
          </p:cNvSpPr>
          <p:nvPr>
            <p:ph type="title"/>
          </p:nvPr>
        </p:nvSpPr>
        <p:spPr>
          <a:xfrm>
            <a:off x="457200" y="309581"/>
            <a:ext cx="8229600" cy="712396"/>
          </a:xfrm>
        </p:spPr>
        <p:txBody>
          <a:bodyPr>
            <a:normAutofit/>
          </a:bodyPr>
          <a:lstStyle/>
          <a:p>
            <a:r>
              <a:rPr lang="en-US" sz="3600" dirty="0"/>
              <a:t>Warnings – 37 C.F.R. </a:t>
            </a:r>
            <a:r>
              <a:rPr lang="en-US" sz="3600" dirty="0">
                <a:latin typeface="Segoe UI" panose="020B0502040204020203" pitchFamily="34" charset="0"/>
                <a:cs typeface="Segoe UI" panose="020B0502040204020203" pitchFamily="34" charset="0"/>
              </a:rPr>
              <a:t>§ </a:t>
            </a:r>
            <a:r>
              <a:rPr lang="en-US" sz="3600" dirty="0"/>
              <a:t>11.21</a:t>
            </a:r>
          </a:p>
        </p:txBody>
      </p:sp>
    </p:spTree>
    <p:extLst>
      <p:ext uri="{BB962C8B-B14F-4D97-AF65-F5344CB8AC3E}">
        <p14:creationId xmlns:p14="http://schemas.microsoft.com/office/powerpoint/2010/main" val="175511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8AC773-37FC-416D-B6BA-5E7DB037F32B}"/>
              </a:ext>
              <a:ext uri="{C183D7F6-B498-43B3-948B-1728B52AA6E4}">
                <adec:decorative xmlns:adec="http://schemas.microsoft.com/office/drawing/2017/decorative" val="0"/>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13</a:t>
            </a:fld>
            <a:endParaRPr lang="en-US" dirty="0">
              <a:solidFill>
                <a:prstClr val="black"/>
              </a:solidFill>
              <a:latin typeface="Segoe UI"/>
            </a:endParaRPr>
          </a:p>
        </p:txBody>
      </p:sp>
      <p:sp>
        <p:nvSpPr>
          <p:cNvPr id="2" name="Content Placeholder 1">
            <a:extLst>
              <a:ext uri="{FF2B5EF4-FFF2-40B4-BE49-F238E27FC236}">
                <a16:creationId xmlns:a16="http://schemas.microsoft.com/office/drawing/2014/main" id="{AC61AC6B-AB76-4C14-84A0-7A5F98B4F57A}"/>
              </a:ext>
              <a:ext uri="{C183D7F6-B498-43B3-948B-1728B52AA6E4}">
                <adec:decorative xmlns:adec="http://schemas.microsoft.com/office/drawing/2017/decorative" val="1"/>
              </a:ext>
            </a:extLst>
          </p:cNvPr>
          <p:cNvSpPr>
            <a:spLocks noGrp="1"/>
          </p:cNvSpPr>
          <p:nvPr>
            <p:ph idx="1"/>
          </p:nvPr>
        </p:nvSpPr>
        <p:spPr>
          <a:xfrm>
            <a:off x="457200" y="1151069"/>
            <a:ext cx="8229600" cy="4189859"/>
          </a:xfrm>
        </p:spPr>
        <p:txBody>
          <a:bodyPr>
            <a:normAutofit fontScale="77500" lnSpcReduction="20000"/>
          </a:bodyPr>
          <a:lstStyle/>
          <a:p>
            <a:r>
              <a:rPr lang="en-US" dirty="0"/>
              <a:t>Exclusion from practice before the USPTO</a:t>
            </a:r>
          </a:p>
          <a:p>
            <a:pPr lvl="1"/>
            <a:r>
              <a:rPr lang="en-US" dirty="0">
                <a:latin typeface="Segoe UI "/>
              </a:rPr>
              <a:t>minimum of five years.  </a:t>
            </a:r>
            <a:r>
              <a:rPr lang="en-US" i="1" dirty="0">
                <a:latin typeface="Segoe UI "/>
              </a:rPr>
              <a:t>See </a:t>
            </a:r>
            <a:r>
              <a:rPr lang="en-US" dirty="0">
                <a:latin typeface="Segoe UI "/>
              </a:rPr>
              <a:t>37 C.F.R. § 11.60(b)</a:t>
            </a:r>
          </a:p>
          <a:p>
            <a:pPr lvl="1"/>
            <a:r>
              <a:rPr lang="en-US" dirty="0">
                <a:latin typeface="Segoe UI "/>
              </a:rPr>
              <a:t>reinstatement only upon grant of petition.  </a:t>
            </a:r>
            <a:r>
              <a:rPr lang="en-US" i="1" dirty="0">
                <a:latin typeface="Segoe UI "/>
              </a:rPr>
              <a:t>See </a:t>
            </a:r>
            <a:r>
              <a:rPr lang="da-DK" dirty="0">
                <a:latin typeface="Segoe UI "/>
              </a:rPr>
              <a:t>37 C.F.R. §§ 11.58(a), 11.60(a)</a:t>
            </a:r>
            <a:endParaRPr lang="en-US" dirty="0">
              <a:latin typeface="Segoe UI "/>
            </a:endParaRPr>
          </a:p>
          <a:p>
            <a:r>
              <a:rPr lang="en-US" dirty="0"/>
              <a:t>Suspension from practice before the USPTO for an appropriate period</a:t>
            </a:r>
          </a:p>
          <a:p>
            <a:pPr lvl="1"/>
            <a:r>
              <a:rPr lang="en-US" dirty="0">
                <a:latin typeface="Segoe UI "/>
              </a:rPr>
              <a:t>reinstatement only upon grant of petition upon expiration of suspension period. </a:t>
            </a:r>
            <a:r>
              <a:rPr lang="en-US" i="1" dirty="0">
                <a:latin typeface="Segoe UI "/>
              </a:rPr>
              <a:t>See id. </a:t>
            </a:r>
          </a:p>
          <a:p>
            <a:r>
              <a:rPr lang="en-US" dirty="0"/>
              <a:t>Reprimand or censure</a:t>
            </a:r>
          </a:p>
          <a:p>
            <a:r>
              <a:rPr lang="en-US" dirty="0"/>
              <a:t>Probation (in lieu of or in addition to other sanctions)</a:t>
            </a:r>
          </a:p>
          <a:p>
            <a:r>
              <a:rPr lang="en-US" dirty="0"/>
              <a:t>Possible conditions</a:t>
            </a:r>
          </a:p>
        </p:txBody>
      </p:sp>
      <p:sp>
        <p:nvSpPr>
          <p:cNvPr id="3" name="Title 2">
            <a:extLst>
              <a:ext uri="{FF2B5EF4-FFF2-40B4-BE49-F238E27FC236}">
                <a16:creationId xmlns:a16="http://schemas.microsoft.com/office/drawing/2014/main" id="{DA1210DB-97A9-426A-9516-7062DEC98E9B}"/>
              </a:ext>
              <a:ext uri="{C183D7F6-B498-43B3-948B-1728B52AA6E4}">
                <adec:decorative xmlns:adec="http://schemas.microsoft.com/office/drawing/2017/decorative" val="1"/>
              </a:ext>
            </a:extLst>
          </p:cNvPr>
          <p:cNvSpPr>
            <a:spLocks noGrp="1"/>
          </p:cNvSpPr>
          <p:nvPr>
            <p:ph type="title"/>
          </p:nvPr>
        </p:nvSpPr>
        <p:spPr>
          <a:xfrm>
            <a:off x="457200" y="309581"/>
            <a:ext cx="8229600" cy="626335"/>
          </a:xfrm>
        </p:spPr>
        <p:txBody>
          <a:bodyPr>
            <a:normAutofit/>
          </a:bodyPr>
          <a:lstStyle/>
          <a:p>
            <a:r>
              <a:rPr lang="en-US" sz="3200" dirty="0"/>
              <a:t>Disciplinary sanctions -37 C.F.R. </a:t>
            </a:r>
            <a:r>
              <a:rPr lang="en-US" sz="3200" dirty="0">
                <a:latin typeface="Segoe UI" panose="020B0502040204020203" pitchFamily="34" charset="0"/>
                <a:cs typeface="Segoe UI" panose="020B0502040204020203" pitchFamily="34" charset="0"/>
              </a:rPr>
              <a:t>§ 11.20</a:t>
            </a:r>
            <a:endParaRPr lang="en-US" sz="3200" dirty="0"/>
          </a:p>
        </p:txBody>
      </p:sp>
    </p:spTree>
    <p:extLst>
      <p:ext uri="{BB962C8B-B14F-4D97-AF65-F5344CB8AC3E}">
        <p14:creationId xmlns:p14="http://schemas.microsoft.com/office/powerpoint/2010/main" val="184852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108038"/>
            <a:ext cx="8229600" cy="3837942"/>
          </a:xfrm>
        </p:spPr>
        <p:txBody>
          <a:bodyPr>
            <a:normAutofit/>
          </a:bodyPr>
          <a:lstStyle/>
          <a:p>
            <a:r>
              <a:rPr lang="en-US" altLang="en-US" sz="2200" dirty="0">
                <a:latin typeface="Segoe UI "/>
                <a:cs typeface="Segoe UI Light" panose="020B0502040204020203" pitchFamily="34" charset="0"/>
              </a:rPr>
              <a:t>Reciprocal discipline (37 C.F.R. § 11.24):</a:t>
            </a:r>
          </a:p>
          <a:p>
            <a:pPr lvl="1"/>
            <a:r>
              <a:rPr lang="en-US" altLang="en-US" sz="2200" dirty="0">
                <a:latin typeface="Segoe UI "/>
              </a:rPr>
              <a:t>Based on discipline by a state or federal program or agency, and</a:t>
            </a:r>
          </a:p>
          <a:p>
            <a:pPr lvl="1"/>
            <a:r>
              <a:rPr lang="en-US" altLang="en-US" sz="2200" dirty="0">
                <a:latin typeface="Segoe UI "/>
              </a:rPr>
              <a:t>Often conducted on documentary record only</a:t>
            </a:r>
          </a:p>
          <a:p>
            <a:r>
              <a:rPr lang="en-US" altLang="en-US" sz="2200" dirty="0">
                <a:latin typeface="Segoe UI "/>
                <a:cs typeface="Segoe UI Light" panose="020B0502040204020203" pitchFamily="34" charset="0"/>
              </a:rPr>
              <a:t>Interim suspension based on conviction of a serious crime (37 C.F.R. § 11.25):</a:t>
            </a:r>
          </a:p>
          <a:p>
            <a:pPr lvl="1"/>
            <a:r>
              <a:rPr lang="en-US" altLang="en-US" sz="2200" dirty="0">
                <a:latin typeface="Segoe UI "/>
              </a:rPr>
              <a:t>Referred to a hearing officer for determination of final disciplinary action</a:t>
            </a:r>
          </a:p>
          <a:p>
            <a:r>
              <a:rPr lang="en-US" sz="2200" dirty="0"/>
              <a:t>Exclusion on Consent (37 C.F.R. </a:t>
            </a:r>
            <a:r>
              <a:rPr lang="en-US" altLang="en-US" sz="2200" dirty="0">
                <a:solidFill>
                  <a:prstClr val="black"/>
                </a:solidFill>
                <a:latin typeface="Segoe UI "/>
                <a:cs typeface="Segoe UI Light" panose="020B0502040204020203" pitchFamily="34" charset="0"/>
              </a:rPr>
              <a:t>§ 11.27)</a:t>
            </a:r>
            <a:endParaRPr lang="en-US" sz="2200" dirty="0"/>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57200" y="309581"/>
            <a:ext cx="8229600" cy="652445"/>
          </a:xfrm>
        </p:spPr>
        <p:txBody>
          <a:bodyPr>
            <a:normAutofit/>
          </a:bodyPr>
          <a:lstStyle/>
          <a:p>
            <a:r>
              <a:rPr lang="en-US" altLang="en-US" sz="3600" dirty="0"/>
              <a:t>Other types of discipline</a:t>
            </a:r>
            <a:endParaRPr lang="en-US" sz="3600"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14</a:t>
            </a:fld>
            <a:endParaRPr lang="en-US" dirty="0">
              <a:solidFill>
                <a:prstClr val="black"/>
              </a:solidFill>
              <a:latin typeface="Segoe UI"/>
            </a:endParaRPr>
          </a:p>
        </p:txBody>
      </p:sp>
    </p:spTree>
    <p:extLst>
      <p:ext uri="{BB962C8B-B14F-4D97-AF65-F5344CB8AC3E}">
        <p14:creationId xmlns:p14="http://schemas.microsoft.com/office/powerpoint/2010/main" val="152585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a:t>USPTO disciplinary matters</a:t>
            </a:r>
            <a:endParaRPr lang="en-US" dirty="0"/>
          </a:p>
        </p:txBody>
      </p:sp>
      <p:graphicFrame>
        <p:nvGraphicFramePr>
          <p:cNvPr id="6" name="Chart 5"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FF2B5EF4-FFF2-40B4-BE49-F238E27FC236}">
                <a16:creationId xmlns:a16="http://schemas.microsoft.com/office/drawing/2014/main" id="{640B3F64-386C-43E2-A29F-E882A665F4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8214131"/>
              </p:ext>
            </p:extLst>
          </p:nvPr>
        </p:nvGraphicFramePr>
        <p:xfrm>
          <a:off x="457202" y="1193428"/>
          <a:ext cx="8229599" cy="357019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pPr defTabSz="411490"/>
            <a:fld id="{92DA454B-C859-4892-B9FA-68B588C9F547}" type="slidenum">
              <a:rPr lang="en-US">
                <a:solidFill>
                  <a:prstClr val="black"/>
                </a:solidFill>
                <a:latin typeface="Segoe UI"/>
              </a:rPr>
              <a:pPr defTabSz="411490"/>
              <a:t>15</a:t>
            </a:fld>
            <a:endParaRPr lang="en-US" dirty="0">
              <a:solidFill>
                <a:prstClr val="black"/>
              </a:solidFill>
              <a:latin typeface="Segoe UI"/>
            </a:endParaRPr>
          </a:p>
        </p:txBody>
      </p:sp>
    </p:spTree>
    <p:extLst>
      <p:ext uri="{BB962C8B-B14F-4D97-AF65-F5344CB8AC3E}">
        <p14:creationId xmlns:p14="http://schemas.microsoft.com/office/powerpoint/2010/main" val="108682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6B04-F0CA-4AE1-AE38-0BDC55EF9BFA}"/>
              </a:ext>
            </a:extLst>
          </p:cNvPr>
          <p:cNvSpPr>
            <a:spLocks noGrp="1"/>
          </p:cNvSpPr>
          <p:nvPr>
            <p:ph type="title"/>
          </p:nvPr>
        </p:nvSpPr>
        <p:spPr>
          <a:xfrm>
            <a:off x="457200" y="564977"/>
            <a:ext cx="8229600" cy="777732"/>
          </a:xfrm>
        </p:spPr>
        <p:txBody>
          <a:bodyPr>
            <a:normAutofit/>
          </a:bodyPr>
          <a:lstStyle/>
          <a:p>
            <a:r>
              <a:rPr lang="en-US" dirty="0"/>
              <a:t>USPTO disciplinary matters</a:t>
            </a:r>
          </a:p>
        </p:txBody>
      </p:sp>
      <p:graphicFrame>
        <p:nvGraphicFramePr>
          <p:cNvPr id="4" name="Chart 3" descr="A pie chart for FY2021&#10;3 patent agents&#10;6 trademark attorneys&#10;15 patent attorneys&#10;">
            <a:extLst>
              <a:ext uri="{FF2B5EF4-FFF2-40B4-BE49-F238E27FC236}">
                <a16:creationId xmlns:a16="http://schemas.microsoft.com/office/drawing/2014/main" id="{43C6B604-8468-46EA-91ED-63FFEC5E8C63}"/>
              </a:ext>
            </a:extLst>
          </p:cNvPr>
          <p:cNvGraphicFramePr/>
          <p:nvPr>
            <p:extLst>
              <p:ext uri="{D42A27DB-BD31-4B8C-83A1-F6EECF244321}">
                <p14:modId xmlns:p14="http://schemas.microsoft.com/office/powerpoint/2010/main" val="1049522967"/>
              </p:ext>
            </p:extLst>
          </p:nvPr>
        </p:nvGraphicFramePr>
        <p:xfrm>
          <a:off x="-157373" y="1602384"/>
          <a:ext cx="3553716" cy="3135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A pie chart for FY 2022&#10;2 patent agents&#10;2 patent attorneys &#10;5 trademark attorneys">
            <a:extLst>
              <a:ext uri="{FF2B5EF4-FFF2-40B4-BE49-F238E27FC236}">
                <a16:creationId xmlns:a16="http://schemas.microsoft.com/office/drawing/2014/main" id="{160FFF20-9E28-49D8-A890-B86A1B6525D1}"/>
              </a:ext>
            </a:extLst>
          </p:cNvPr>
          <p:cNvGraphicFramePr/>
          <p:nvPr>
            <p:extLst>
              <p:ext uri="{D42A27DB-BD31-4B8C-83A1-F6EECF244321}">
                <p14:modId xmlns:p14="http://schemas.microsoft.com/office/powerpoint/2010/main" val="2021396959"/>
              </p:ext>
            </p:extLst>
          </p:nvPr>
        </p:nvGraphicFramePr>
        <p:xfrm>
          <a:off x="2863933" y="1602385"/>
          <a:ext cx="3371411" cy="2602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A pie chart for FY 2023, through Q2&#10;2 patent agents&#10;2 patent attorneys &#10;5 trademark attorneys">
            <a:extLst>
              <a:ext uri="{FF2B5EF4-FFF2-40B4-BE49-F238E27FC236}">
                <a16:creationId xmlns:a16="http://schemas.microsoft.com/office/drawing/2014/main" id="{6612B038-81B7-4996-8223-1A86DBA3C7B8}"/>
              </a:ext>
            </a:extLst>
          </p:cNvPr>
          <p:cNvGraphicFramePr/>
          <p:nvPr>
            <p:extLst>
              <p:ext uri="{D42A27DB-BD31-4B8C-83A1-F6EECF244321}">
                <p14:modId xmlns:p14="http://schemas.microsoft.com/office/powerpoint/2010/main" val="2187056664"/>
              </p:ext>
            </p:extLst>
          </p:nvPr>
        </p:nvGraphicFramePr>
        <p:xfrm>
          <a:off x="5822293" y="1596895"/>
          <a:ext cx="3371411" cy="2602481"/>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FFB04839-A863-4237-8881-6508F9D031B3}"/>
              </a:ext>
            </a:extLst>
          </p:cNvPr>
          <p:cNvSpPr>
            <a:spLocks noGrp="1"/>
          </p:cNvSpPr>
          <p:nvPr>
            <p:ph type="sldNum" sz="quarter" idx="10"/>
          </p:nvPr>
        </p:nvSpPr>
        <p:spPr/>
        <p:txBody>
          <a:bodyPr/>
          <a:lstStyle/>
          <a:p>
            <a:fld id="{92DA454B-C859-4892-B9FA-68B588C9F547}" type="slidenum">
              <a:rPr lang="en-US" smtClean="0"/>
              <a:t>16</a:t>
            </a:fld>
            <a:endParaRPr lang="en-US" dirty="0"/>
          </a:p>
        </p:txBody>
      </p:sp>
    </p:spTree>
    <p:extLst>
      <p:ext uri="{BB962C8B-B14F-4D97-AF65-F5344CB8AC3E}">
        <p14:creationId xmlns:p14="http://schemas.microsoft.com/office/powerpoint/2010/main" val="60859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Ethics scenarios and select case law</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r>
              <a:rPr lang="en-US" altLang="en-US" dirty="0"/>
              <a:t>OED</a:t>
            </a:r>
          </a:p>
        </p:txBody>
      </p:sp>
    </p:spTree>
    <p:extLst>
      <p:ext uri="{BB962C8B-B14F-4D97-AF65-F5344CB8AC3E}">
        <p14:creationId xmlns:p14="http://schemas.microsoft.com/office/powerpoint/2010/main" val="3389020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850"/>
            <a:ext cx="8229600" cy="3786267"/>
          </a:xfrm>
        </p:spPr>
        <p:txBody>
          <a:bodyPr>
            <a:normAutofit/>
          </a:bodyPr>
          <a:lstStyle/>
          <a:p>
            <a:r>
              <a:rPr lang="en-US" dirty="0">
                <a:latin typeface="Segoe UI "/>
                <a:cs typeface="Segoe UI Light" panose="020B0502040204020203" pitchFamily="34" charset="0"/>
              </a:rPr>
              <a:t>Neglect of client matters;</a:t>
            </a:r>
          </a:p>
          <a:p>
            <a:r>
              <a:rPr lang="en-US" dirty="0">
                <a:latin typeface="Segoe UI "/>
                <a:cs typeface="Segoe UI Light" panose="020B0502040204020203" pitchFamily="34" charset="0"/>
              </a:rPr>
              <a:t>Failure to communicate with the client;</a:t>
            </a:r>
          </a:p>
          <a:p>
            <a:r>
              <a:rPr lang="en-US" dirty="0">
                <a:latin typeface="Segoe UI "/>
                <a:cs typeface="Segoe UI Light" panose="020B0502040204020203" pitchFamily="34" charset="0"/>
              </a:rPr>
              <a:t>Lying to the client;</a:t>
            </a:r>
          </a:p>
          <a:p>
            <a:r>
              <a:rPr lang="en-US" dirty="0">
                <a:latin typeface="Segoe UI "/>
                <a:cs typeface="Segoe UI Light" panose="020B0502040204020203" pitchFamily="34" charset="0"/>
              </a:rPr>
              <a:t>Lack of candor to the USPTO;</a:t>
            </a:r>
          </a:p>
          <a:p>
            <a:r>
              <a:rPr lang="en-US" dirty="0">
                <a:latin typeface="Segoe UI "/>
                <a:cs typeface="Segoe UI Light" panose="020B0502040204020203" pitchFamily="34" charset="0"/>
              </a:rPr>
              <a:t>Trademark U.S. counsel cases; and </a:t>
            </a:r>
          </a:p>
          <a:p>
            <a:r>
              <a:rPr lang="en-US" dirty="0">
                <a:latin typeface="Segoe UI "/>
                <a:cs typeface="Segoe UI Light" panose="020B0502040204020203" pitchFamily="34" charset="0"/>
              </a:rPr>
              <a:t>Fee and trust account issues.</a:t>
            </a:r>
          </a:p>
        </p:txBody>
      </p:sp>
      <p:sp>
        <p:nvSpPr>
          <p:cNvPr id="2" name="Title 1"/>
          <p:cNvSpPr>
            <a:spLocks noGrp="1"/>
          </p:cNvSpPr>
          <p:nvPr>
            <p:ph type="title"/>
          </p:nvPr>
        </p:nvSpPr>
        <p:spPr/>
        <p:txBody>
          <a:bodyPr/>
          <a:lstStyle/>
          <a:p>
            <a:r>
              <a:rPr lang="en-US" dirty="0"/>
              <a:t>OED: Examples of misconduct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18</a:t>
            </a:fld>
            <a:endParaRPr lang="en-US" dirty="0"/>
          </a:p>
        </p:txBody>
      </p:sp>
    </p:spTree>
    <p:extLst>
      <p:ext uri="{BB962C8B-B14F-4D97-AF65-F5344CB8AC3E}">
        <p14:creationId xmlns:p14="http://schemas.microsoft.com/office/powerpoint/2010/main" val="100657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4400" b="1" i="1" dirty="0">
                <a:latin typeface="Segoe UI "/>
                <a:cs typeface="Segoe UI Light" panose="020B0502040204020203" pitchFamily="34" charset="0"/>
              </a:rPr>
              <a:t>In re Kroll</a:t>
            </a:r>
            <a:r>
              <a:rPr lang="en-US" altLang="en-US" sz="4400" dirty="0">
                <a:latin typeface="Segoe UI "/>
                <a:cs typeface="Segoe UI Light" panose="020B0502040204020203" pitchFamily="34" charset="0"/>
              </a:rPr>
              <a:t>, Proceeding No. D2014-14 (USPTO Mar. 4, 2016):</a:t>
            </a:r>
          </a:p>
          <a:p>
            <a:r>
              <a:rPr lang="en-US" altLang="en-US" sz="2900" dirty="0">
                <a:latin typeface="Segoe UI "/>
                <a:cs typeface="Segoe UI Light" panose="020B0502040204020203" pitchFamily="34" charset="0"/>
              </a:rPr>
              <a:t>Patent attorney:</a:t>
            </a:r>
          </a:p>
          <a:p>
            <a:pPr lvl="1"/>
            <a:r>
              <a:rPr lang="en-US" altLang="en-US" sz="2900" dirty="0">
                <a:latin typeface="Segoe UI "/>
              </a:rPr>
              <a:t>Attorney routinely offered (and charged) to post client inventions for sale on his website;</a:t>
            </a:r>
          </a:p>
          <a:p>
            <a:pPr lvl="1"/>
            <a:r>
              <a:rPr lang="en-US" altLang="en-US" sz="2900" dirty="0">
                <a:latin typeface="Segoe UI "/>
              </a:rPr>
              <a:t>Did not use modern docket management system;</a:t>
            </a:r>
          </a:p>
          <a:p>
            <a:pPr lvl="1"/>
            <a:r>
              <a:rPr lang="en-US" altLang="en-US" sz="2900" dirty="0">
                <a:latin typeface="Segoe UI "/>
              </a:rPr>
              <a:t>Failed to file client’s application, but posted the invention for sale on his website; and</a:t>
            </a:r>
          </a:p>
          <a:p>
            <a:pPr lvl="1"/>
            <a:r>
              <a:rPr lang="en-US" altLang="en-US" sz="2900" dirty="0">
                <a:latin typeface="Segoe UI "/>
              </a:rPr>
              <a:t>Filed application 20 months after posting on the website.</a:t>
            </a:r>
          </a:p>
          <a:p>
            <a:r>
              <a:rPr lang="en-US" altLang="en-US" sz="2900" dirty="0">
                <a:latin typeface="Segoe UI "/>
                <a:cs typeface="Segoe UI Light" panose="020B0502040204020203" pitchFamily="34" charset="0"/>
              </a:rPr>
              <a:t>Aggravating factors included prior disciplinary history.</a:t>
            </a:r>
          </a:p>
          <a:p>
            <a:r>
              <a:rPr lang="en-US" altLang="en-US" sz="2900" dirty="0">
                <a:latin typeface="Segoe UI "/>
                <a:cs typeface="Segoe UI Light" panose="020B0502040204020203" pitchFamily="34" charset="0"/>
              </a:rPr>
              <a:t>Received two-year suspension.</a:t>
            </a:r>
          </a:p>
          <a:p>
            <a:r>
              <a:rPr lang="en-US" altLang="en-US" sz="2900" dirty="0">
                <a:latin typeface="Segoe UI "/>
                <a:cs typeface="Segoe UI Light" panose="020B0502040204020203" pitchFamily="34" charset="0"/>
              </a:rPr>
              <a:t>Rule highlights:</a:t>
            </a:r>
          </a:p>
          <a:p>
            <a:pPr lvl="1"/>
            <a:r>
              <a:rPr lang="en-US" altLang="en-US" sz="2900" dirty="0">
                <a:latin typeface="Segoe UI "/>
              </a:rPr>
              <a:t>37 C.F.R. </a:t>
            </a:r>
            <a:r>
              <a:rPr lang="en-US" sz="2900" dirty="0">
                <a:latin typeface="Segoe UI "/>
              </a:rPr>
              <a:t>§ 10.23(a) – Disreputable or gross misconduct;</a:t>
            </a:r>
          </a:p>
          <a:p>
            <a:pPr lvl="1"/>
            <a:r>
              <a:rPr lang="en-US" altLang="en-US" sz="2900" dirty="0">
                <a:latin typeface="Segoe UI "/>
              </a:rPr>
              <a:t>37 C.F.R. </a:t>
            </a:r>
            <a:r>
              <a:rPr lang="en-US" sz="2900" dirty="0">
                <a:latin typeface="Segoe UI "/>
              </a:rPr>
              <a:t>§ 11.18(b) – Certification upon submitting of papers; and </a:t>
            </a:r>
          </a:p>
          <a:p>
            <a:pPr lvl="1"/>
            <a:r>
              <a:rPr lang="en-US" altLang="en-US" sz="2900" dirty="0">
                <a:latin typeface="Segoe UI "/>
              </a:rPr>
              <a:t>37 C.F.R. </a:t>
            </a:r>
            <a:r>
              <a:rPr lang="en-US" sz="2900" dirty="0">
                <a:latin typeface="Segoe UI "/>
              </a:rPr>
              <a:t>§ 10.77(c) – Neglect.</a:t>
            </a:r>
            <a:endParaRPr lang="en-US" altLang="en-US" sz="2900" dirty="0">
              <a:latin typeface="Segoe UI "/>
            </a:endParaRPr>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Neglect/candor</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658242"/>
            <a:ext cx="7086600" cy="1460500"/>
          </a:xfrm>
        </p:spPr>
        <p:txBody>
          <a:bodyPr>
            <a:normAutofit/>
          </a:bodyPr>
          <a:lstStyle/>
          <a:p>
            <a:r>
              <a:rPr lang="en-US" dirty="0"/>
              <a:t>Office of Enrollment and Discipline (OED)</a:t>
            </a:r>
          </a:p>
          <a:p>
            <a:pPr algn="l"/>
            <a:endParaRPr lang="en-US" dirty="0"/>
          </a:p>
        </p:txBody>
      </p:sp>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Lightning">
            <a:extLst>
              <a:ext uri="{FF2B5EF4-FFF2-40B4-BE49-F238E27FC236}">
                <a16:creationId xmlns:a16="http://schemas.microsoft.com/office/drawing/2014/main" id="{2C35DD5E-9193-4CB9-B947-E53AA83A3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715" y="2080760"/>
            <a:ext cx="2057400" cy="2057400"/>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470564" y="2688912"/>
            <a:ext cx="4995949" cy="1200329"/>
          </a:xfrm>
          <a:prstGeom prst="rect">
            <a:avLst/>
          </a:prstGeom>
          <a:noFill/>
        </p:spPr>
        <p:txBody>
          <a:bodyPr wrap="square" rtlCol="0">
            <a:spAutoFit/>
          </a:bodyPr>
          <a:lstStyle/>
          <a:p>
            <a:pPr algn="ctr" defTabSz="457211">
              <a:defRPr/>
            </a:pPr>
            <a:r>
              <a:rPr lang="en-US" sz="3600" b="1" dirty="0">
                <a:solidFill>
                  <a:srgbClr val="004C97">
                    <a:lumMod val="75000"/>
                  </a:srgbClr>
                </a:solidFill>
                <a:latin typeface="Segoe UI"/>
              </a:rPr>
              <a:t>Conflicts between clients</a:t>
            </a:r>
          </a:p>
        </p:txBody>
      </p:sp>
      <p:sp>
        <p:nvSpPr>
          <p:cNvPr id="6" name="Slide Number Placeholder 5">
            <a:extLst>
              <a:ext uri="{FF2B5EF4-FFF2-40B4-BE49-F238E27FC236}">
                <a16:creationId xmlns:a16="http://schemas.microsoft.com/office/drawing/2014/main" id="{EC05F864-F859-4B1B-8614-09FE4C184D8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20</a:t>
            </a:fld>
            <a:endParaRPr lang="en-US" dirty="0">
              <a:solidFill>
                <a:prstClr val="black"/>
              </a:solidFill>
              <a:latin typeface="Segoe UI"/>
            </a:endParaRPr>
          </a:p>
        </p:txBody>
      </p:sp>
    </p:spTree>
    <p:extLst>
      <p:ext uri="{BB962C8B-B14F-4D97-AF65-F5344CB8AC3E}">
        <p14:creationId xmlns:p14="http://schemas.microsoft.com/office/powerpoint/2010/main" val="2280839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3"/>
            <a:ext cx="8229600" cy="3854666"/>
          </a:xfrm>
        </p:spPr>
        <p:txBody>
          <a:bodyPr>
            <a:noAutofit/>
          </a:bodyPr>
          <a:lstStyle/>
          <a:p>
            <a:pPr>
              <a:spcBef>
                <a:spcPct val="0"/>
              </a:spcBef>
              <a:defRPr/>
            </a:pPr>
            <a:endParaRPr lang="en-US" altLang="en-US" sz="2200" i="1" dirty="0"/>
          </a:p>
          <a:p>
            <a:pPr>
              <a:spcBef>
                <a:spcPct val="0"/>
              </a:spcBef>
              <a:defRPr/>
            </a:pPr>
            <a:r>
              <a:rPr lang="en-US" altLang="en-US" sz="2400" i="1" dirty="0"/>
              <a:t>In re Radanovic, Proceeding No. D2014-29</a:t>
            </a:r>
            <a:r>
              <a:rPr lang="en-US" altLang="en-US" sz="2400" dirty="0"/>
              <a:t> (USPTO December 16, 2014)</a:t>
            </a:r>
          </a:p>
          <a:p>
            <a:pPr lvl="1">
              <a:spcBef>
                <a:spcPct val="0"/>
              </a:spcBef>
              <a:defRPr/>
            </a:pPr>
            <a:r>
              <a:rPr lang="en-US" altLang="en-US" sz="2000" dirty="0">
                <a:latin typeface="Segoe UI" panose="020B0502040204020203" pitchFamily="34" charset="0"/>
                <a:cs typeface="Segoe UI" panose="020B0502040204020203" pitchFamily="34" charset="0"/>
              </a:rPr>
              <a:t>Patent attorney:</a:t>
            </a:r>
          </a:p>
          <a:p>
            <a:pPr lvl="2">
              <a:spcBef>
                <a:spcPct val="0"/>
              </a:spcBef>
              <a:defRPr/>
            </a:pPr>
            <a:r>
              <a:rPr lang="en-US" altLang="en-US" sz="1600" dirty="0">
                <a:latin typeface="Segoe UI" panose="020B0502040204020203" pitchFamily="34" charset="0"/>
                <a:cs typeface="Segoe UI" panose="020B0502040204020203" pitchFamily="34" charset="0"/>
              </a:rPr>
              <a:t>Represented two joint inventors of patent application.</a:t>
            </a:r>
          </a:p>
          <a:p>
            <a:pPr lvl="2">
              <a:spcBef>
                <a:spcPct val="0"/>
              </a:spcBef>
              <a:defRPr/>
            </a:pPr>
            <a:r>
              <a:rPr lang="en-US" altLang="en-US" sz="1600" dirty="0">
                <a:latin typeface="Segoe UI" panose="020B0502040204020203" pitchFamily="34" charset="0"/>
                <a:cs typeface="Segoe UI" panose="020B0502040204020203" pitchFamily="34" charset="0"/>
              </a:rPr>
              <a:t>No written agreement regarding representation.</a:t>
            </a:r>
          </a:p>
          <a:p>
            <a:pPr lvl="2">
              <a:spcBef>
                <a:spcPct val="0"/>
              </a:spcBef>
              <a:defRPr/>
            </a:pPr>
            <a:r>
              <a:rPr lang="en-US" altLang="en-US" sz="1600" dirty="0">
                <a:latin typeface="Segoe UI" panose="020B0502040204020203" pitchFamily="34" charset="0"/>
                <a:cs typeface="Segoe UI" panose="020B0502040204020203" pitchFamily="34" charset="0"/>
              </a:rPr>
              <a:t>Attorney became aware of a dispute where one inventor alleged that the other did not contribute to the allowed claims.</a:t>
            </a:r>
          </a:p>
          <a:p>
            <a:pPr lvl="2">
              <a:spcBef>
                <a:spcPct val="0"/>
              </a:spcBef>
              <a:defRPr/>
            </a:pPr>
            <a:r>
              <a:rPr lang="en-US" altLang="en-US" sz="1600" dirty="0">
                <a:latin typeface="Segoe UI" panose="020B0502040204020203" pitchFamily="34" charset="0"/>
                <a:cs typeface="Segoe UI" panose="020B0502040204020203" pitchFamily="34" charset="0"/>
              </a:rPr>
              <a:t>Continued to represent both inventors. </a:t>
            </a:r>
          </a:p>
          <a:p>
            <a:pPr lvl="2">
              <a:spcBef>
                <a:spcPct val="0"/>
              </a:spcBef>
              <a:defRPr/>
            </a:pPr>
            <a:r>
              <a:rPr lang="en-US" altLang="en-US" sz="1600" dirty="0">
                <a:latin typeface="Segoe UI" panose="020B0502040204020203" pitchFamily="34" charset="0"/>
                <a:cs typeface="Segoe UI" panose="020B0502040204020203" pitchFamily="34" charset="0"/>
              </a:rPr>
              <a:t>Expressly abandoned application naming both inventors in favor of continuation naming one.</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Mitigating factors included clean 50-year disciplinary history.</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Received public reprimand.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dirty="0">
                <a:latin typeface="Segoe UI" pitchFamily="34" charset="0"/>
                <a:cs typeface="Times New Roman" pitchFamily="18" charset="0"/>
              </a:rPr>
              <a:t>Conflict of interest</a:t>
            </a:r>
            <a:endParaRPr lang="en-US"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21</a:t>
            </a:fld>
            <a:endParaRPr lang="en-US" dirty="0">
              <a:solidFill>
                <a:prstClr val="black"/>
              </a:solidFill>
              <a:latin typeface="Segoe UI"/>
            </a:endParaRPr>
          </a:p>
        </p:txBody>
      </p:sp>
    </p:spTree>
    <p:extLst>
      <p:ext uri="{BB962C8B-B14F-4D97-AF65-F5344CB8AC3E}">
        <p14:creationId xmlns:p14="http://schemas.microsoft.com/office/powerpoint/2010/main" val="199583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oardroom">
            <a:extLst>
              <a:ext uri="{FF2B5EF4-FFF2-40B4-BE49-F238E27FC236}">
                <a16:creationId xmlns:a16="http://schemas.microsoft.com/office/drawing/2014/main" id="{4F8D32E1-50BB-4E58-AE2C-F4078D454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714" y="1680996"/>
            <a:ext cx="2518756" cy="2518756"/>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470564" y="2688911"/>
            <a:ext cx="4995949" cy="646331"/>
          </a:xfrm>
          <a:prstGeom prst="rect">
            <a:avLst/>
          </a:prstGeom>
          <a:noFill/>
        </p:spPr>
        <p:txBody>
          <a:bodyPr wrap="square" rtlCol="0">
            <a:spAutoFit/>
          </a:bodyPr>
          <a:lstStyle/>
          <a:p>
            <a:pPr defTabSz="457211">
              <a:defRPr/>
            </a:pPr>
            <a:r>
              <a:rPr lang="en-US" sz="3600" b="1" dirty="0">
                <a:solidFill>
                  <a:srgbClr val="004C97">
                    <a:lumMod val="75000"/>
                  </a:srgbClr>
                </a:solidFill>
                <a:latin typeface="Segoe UI"/>
              </a:rPr>
              <a:t>Patent agent privilege</a:t>
            </a:r>
          </a:p>
        </p:txBody>
      </p:sp>
      <p:sp>
        <p:nvSpPr>
          <p:cNvPr id="5" name="Slide Number Placeholder 4">
            <a:extLst>
              <a:ext uri="{FF2B5EF4-FFF2-40B4-BE49-F238E27FC236}">
                <a16:creationId xmlns:a16="http://schemas.microsoft.com/office/drawing/2014/main" id="{C6C9A154-26CC-4D42-9B45-701EA60943EB}"/>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22</a:t>
            </a:fld>
            <a:endParaRPr lang="en-US" dirty="0">
              <a:solidFill>
                <a:prstClr val="black"/>
              </a:solidFill>
              <a:latin typeface="Segoe UI"/>
            </a:endParaRPr>
          </a:p>
        </p:txBody>
      </p:sp>
    </p:spTree>
    <p:extLst>
      <p:ext uri="{BB962C8B-B14F-4D97-AF65-F5344CB8AC3E}">
        <p14:creationId xmlns:p14="http://schemas.microsoft.com/office/powerpoint/2010/main" val="2920090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120"/>
            <a:ext cx="8229600" cy="3892732"/>
          </a:xfrm>
        </p:spPr>
        <p:txBody>
          <a:bodyPr>
            <a:noAutofit/>
          </a:bodyPr>
          <a:lstStyle/>
          <a:p>
            <a:pPr lvl="0">
              <a:lnSpc>
                <a:spcPct val="120000"/>
              </a:lnSpc>
            </a:pPr>
            <a:r>
              <a:rPr lang="en-US" sz="1800" i="1" dirty="0"/>
              <a:t>Onyx Therapeutics, Inc. v. Cipla Ltd. et. al.</a:t>
            </a:r>
            <a:r>
              <a:rPr lang="en-US" sz="1800" dirty="0"/>
              <a:t>, C.A. No. 16-988-LPS (consolidated), 2019 WL 668846, (D. Del. Feb. 15, 2019)</a:t>
            </a:r>
            <a:endParaRPr lang="en-US" sz="1400" dirty="0"/>
          </a:p>
          <a:p>
            <a:pPr lvl="1">
              <a:lnSpc>
                <a:spcPct val="120000"/>
              </a:lnSpc>
            </a:pPr>
            <a:r>
              <a:rPr lang="en-US" sz="1400" dirty="0">
                <a:latin typeface="Segoe UI" panose="020B0502040204020203" pitchFamily="34" charset="0"/>
                <a:cs typeface="Segoe UI" panose="020B0502040204020203" pitchFamily="34" charset="0"/>
              </a:rPr>
              <a:t>U.S. District Court found that a group of documents it inspected in camera would “almost certainly be within the scope of attorney client privilege,” but would not be “protected by the narrower patent agent privilege,” because they were not “reasonably necessary and incident to” the ultimate patent prosecution.</a:t>
            </a:r>
          </a:p>
          <a:p>
            <a:pPr lvl="1">
              <a:lnSpc>
                <a:spcPct val="120000"/>
              </a:lnSpc>
            </a:pPr>
            <a:r>
              <a:rPr lang="en-US" sz="1400" dirty="0">
                <a:latin typeface="Segoe UI" panose="020B0502040204020203" pitchFamily="34" charset="0"/>
                <a:cs typeface="Segoe UI" panose="020B0502040204020203" pitchFamily="34" charset="0"/>
              </a:rPr>
              <a:t>Documents were communications between scientists referencing prior art found by an individual who performed a patent assessment at the direction of a patent agent.</a:t>
            </a:r>
          </a:p>
          <a:p>
            <a:pPr lvl="1">
              <a:lnSpc>
                <a:spcPct val="120000"/>
              </a:lnSpc>
            </a:pPr>
            <a:r>
              <a:rPr lang="en-US" sz="1400" dirty="0">
                <a:latin typeface="Segoe UI" panose="020B0502040204020203" pitchFamily="34" charset="0"/>
                <a:cs typeface="Segoe UI" panose="020B0502040204020203" pitchFamily="34" charset="0"/>
              </a:rPr>
              <a:t>Email discussion among the scientists was found not to be protected by the patent-agent privilege “</a:t>
            </a:r>
            <a:r>
              <a:rPr lang="en-US" sz="1400" b="1" dirty="0">
                <a:latin typeface="Segoe UI" panose="020B0502040204020203" pitchFamily="34" charset="0"/>
                <a:cs typeface="Segoe UI" panose="020B0502040204020203" pitchFamily="34" charset="0"/>
              </a:rPr>
              <a:t>because the assessment was done as part of a plan to develop new chemical formulations, not to seek patent protection for already-developed formulations.</a:t>
            </a:r>
            <a:r>
              <a:rPr lang="en-US" sz="1400" dirty="0">
                <a:latin typeface="Segoe UI" panose="020B0502040204020203" pitchFamily="34" charset="0"/>
                <a:cs typeface="Segoe UI" panose="020B0502040204020203" pitchFamily="34" charset="0"/>
              </a:rPr>
              <a:t>”  </a:t>
            </a:r>
            <a:endParaRPr lang="en-US" sz="1200" dirty="0">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457200" y="309580"/>
            <a:ext cx="8229600" cy="839952"/>
          </a:xfrm>
        </p:spPr>
        <p:txBody>
          <a:bodyPr>
            <a:normAutofit/>
          </a:bodyPr>
          <a:lstStyle/>
          <a:p>
            <a:r>
              <a:rPr lang="en-US" sz="4400" dirty="0"/>
              <a:t>Patent agent privilege</a:t>
            </a:r>
          </a:p>
        </p:txBody>
      </p:sp>
      <p:sp>
        <p:nvSpPr>
          <p:cNvPr id="5" name="Slide Number Placeholder 4">
            <a:extLst>
              <a:ext uri="{FF2B5EF4-FFF2-40B4-BE49-F238E27FC236}">
                <a16:creationId xmlns:a16="http://schemas.microsoft.com/office/drawing/2014/main" id="{43E20B78-F3C0-4C58-B55C-369A773EDFFC}"/>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23</a:t>
            </a:fld>
            <a:endParaRPr lang="en-US" dirty="0">
              <a:solidFill>
                <a:prstClr val="black"/>
              </a:solidFill>
              <a:latin typeface="Segoe UI"/>
            </a:endParaRPr>
          </a:p>
        </p:txBody>
      </p:sp>
    </p:spTree>
    <p:extLst>
      <p:ext uri="{BB962C8B-B14F-4D97-AF65-F5344CB8AC3E}">
        <p14:creationId xmlns:p14="http://schemas.microsoft.com/office/powerpoint/2010/main" val="889004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2411"/>
            <a:ext cx="8229600" cy="3744686"/>
          </a:xfrm>
        </p:spPr>
        <p:txBody>
          <a:bodyPr>
            <a:normAutofit fontScale="55000" lnSpcReduction="20000"/>
          </a:bodyPr>
          <a:lstStyle/>
          <a:p>
            <a:pPr>
              <a:lnSpc>
                <a:spcPct val="120000"/>
              </a:lnSpc>
            </a:pPr>
            <a:r>
              <a:rPr lang="en-US" i="1" dirty="0">
                <a:latin typeface="SegoeUI"/>
              </a:rPr>
              <a:t>In</a:t>
            </a:r>
            <a:r>
              <a:rPr lang="en-US" dirty="0">
                <a:latin typeface="SegoeUI"/>
              </a:rPr>
              <a:t> </a:t>
            </a:r>
            <a:r>
              <a:rPr lang="en-US" i="1" dirty="0">
                <a:latin typeface="SegoeUI"/>
              </a:rPr>
              <a:t>re Queen’s University at Kingston</a:t>
            </a:r>
            <a:r>
              <a:rPr lang="en-US" dirty="0">
                <a:latin typeface="SegoeUI"/>
              </a:rPr>
              <a:t>, 820 F.3d 1287 (Fed. Cir. 2016)</a:t>
            </a:r>
          </a:p>
          <a:p>
            <a:pPr lvl="1">
              <a:lnSpc>
                <a:spcPct val="120000"/>
              </a:lnSpc>
            </a:pPr>
            <a:r>
              <a:rPr lang="en-US" dirty="0">
                <a:latin typeface="SegoeUI"/>
              </a:rPr>
              <a:t>U.S. District Court granted Samsung’s motion to compel documents, including communications between Queen’s University employees and registered (non-lawyer) patent agents discussing prosecution of patents at issue in suit.</a:t>
            </a:r>
          </a:p>
          <a:p>
            <a:pPr lvl="1">
              <a:lnSpc>
                <a:spcPct val="120000"/>
              </a:lnSpc>
            </a:pPr>
            <a:r>
              <a:rPr lang="en-US" dirty="0">
                <a:latin typeface="SegoeUI"/>
              </a:rPr>
              <a:t>Federal Circuit recognized privilege </a:t>
            </a:r>
            <a:r>
              <a:rPr lang="en-US" b="1" dirty="0">
                <a:latin typeface="SegoeUI"/>
              </a:rPr>
              <a:t>only</a:t>
            </a:r>
            <a:r>
              <a:rPr lang="en-US" dirty="0">
                <a:latin typeface="SegoeUI"/>
              </a:rPr>
              <a:t> as to those activities that patent agents are authorized to perform (s</a:t>
            </a:r>
            <a:r>
              <a:rPr lang="en-US" i="1" dirty="0">
                <a:latin typeface="SegoeUI"/>
              </a:rPr>
              <a:t>ee</a:t>
            </a:r>
            <a:r>
              <a:rPr lang="en-US" dirty="0">
                <a:latin typeface="SegoeUI"/>
              </a:rPr>
              <a:t> 37 C.F.R. § 11.5(b)(1)).</a:t>
            </a:r>
          </a:p>
          <a:p>
            <a:pPr>
              <a:lnSpc>
                <a:spcPct val="120000"/>
              </a:lnSpc>
            </a:pPr>
            <a:r>
              <a:rPr lang="en-US" i="1" dirty="0">
                <a:latin typeface="SegoeUI"/>
              </a:rPr>
              <a:t>In</a:t>
            </a:r>
            <a:r>
              <a:rPr lang="en-US" dirty="0">
                <a:latin typeface="SegoeUI"/>
              </a:rPr>
              <a:t> </a:t>
            </a:r>
            <a:r>
              <a:rPr lang="en-US" i="1" dirty="0">
                <a:latin typeface="SegoeUI"/>
              </a:rPr>
              <a:t>re Silver, </a:t>
            </a:r>
            <a:r>
              <a:rPr lang="en-US" dirty="0">
                <a:latin typeface="SegoeUI"/>
              </a:rPr>
              <a:t>540 S.W.3d 530 (Tex. 2018)</a:t>
            </a:r>
          </a:p>
          <a:p>
            <a:pPr lvl="1">
              <a:lnSpc>
                <a:spcPct val="120000"/>
              </a:lnSpc>
            </a:pPr>
            <a:r>
              <a:rPr lang="en-US" dirty="0">
                <a:latin typeface="SegoeUI"/>
              </a:rPr>
              <a:t>Lower court ruled that communications between client and patent agent were not protected from discovery because Texas law did not recognize patent agent privilege.</a:t>
            </a:r>
          </a:p>
          <a:p>
            <a:pPr lvl="1">
              <a:lnSpc>
                <a:spcPct val="120000"/>
              </a:lnSpc>
            </a:pPr>
            <a:r>
              <a:rPr lang="en-US" dirty="0">
                <a:latin typeface="SegoeUI"/>
              </a:rPr>
              <a:t>Supreme Court of Texas overturned, citing patent agents’ authorization to practice law.</a:t>
            </a:r>
          </a:p>
          <a:p>
            <a:pPr>
              <a:lnSpc>
                <a:spcPct val="120000"/>
              </a:lnSpc>
            </a:pPr>
            <a:r>
              <a:rPr lang="en-US" i="1" dirty="0">
                <a:latin typeface="SegoeUI"/>
              </a:rPr>
              <a:t>Rule on Attorney-Client Privilege for Trials Before the Patent Trial and Appeal Board</a:t>
            </a:r>
            <a:r>
              <a:rPr lang="en-US" dirty="0">
                <a:latin typeface="SegoeUI"/>
              </a:rPr>
              <a:t>, 82 Fed. Reg. 51570 (Nov. 7, 2017)</a:t>
            </a:r>
          </a:p>
          <a:p>
            <a:pPr>
              <a:lnSpc>
                <a:spcPct val="120000"/>
              </a:lnSpc>
            </a:pPr>
            <a:endParaRPr lang="en-US" dirty="0"/>
          </a:p>
        </p:txBody>
      </p:sp>
      <p:sp>
        <p:nvSpPr>
          <p:cNvPr id="2" name="Title 1"/>
          <p:cNvSpPr>
            <a:spLocks noGrp="1"/>
          </p:cNvSpPr>
          <p:nvPr>
            <p:ph type="title"/>
          </p:nvPr>
        </p:nvSpPr>
        <p:spPr>
          <a:xfrm>
            <a:off x="457200" y="309580"/>
            <a:ext cx="8229600" cy="831244"/>
          </a:xfrm>
        </p:spPr>
        <p:txBody>
          <a:bodyPr>
            <a:noAutofit/>
          </a:bodyPr>
          <a:lstStyle/>
          <a:p>
            <a:r>
              <a:rPr lang="en-US" sz="4400" dirty="0"/>
              <a:t>Patent agent privilege</a:t>
            </a:r>
          </a:p>
        </p:txBody>
      </p:sp>
      <p:sp>
        <p:nvSpPr>
          <p:cNvPr id="5" name="Slide Number Placeholder 4">
            <a:extLst>
              <a:ext uri="{FF2B5EF4-FFF2-40B4-BE49-F238E27FC236}">
                <a16:creationId xmlns:a16="http://schemas.microsoft.com/office/drawing/2014/main" id="{0A6D9339-8061-4631-9F51-9375EA21D25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24</a:t>
            </a:fld>
            <a:endParaRPr lang="en-US" dirty="0">
              <a:solidFill>
                <a:prstClr val="black"/>
              </a:solidFill>
              <a:latin typeface="Segoe UI"/>
            </a:endParaRPr>
          </a:p>
        </p:txBody>
      </p:sp>
    </p:spTree>
    <p:extLst>
      <p:ext uri="{BB962C8B-B14F-4D97-AF65-F5344CB8AC3E}">
        <p14:creationId xmlns:p14="http://schemas.microsoft.com/office/powerpoint/2010/main" val="208092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8"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9" y="2472779"/>
            <a:ext cx="4995949" cy="1015663"/>
          </a:xfrm>
          <a:prstGeom prst="rect">
            <a:avLst/>
          </a:prstGeom>
          <a:noFill/>
        </p:spPr>
        <p:txBody>
          <a:bodyPr wrap="square" rtlCol="0">
            <a:spAutoFit/>
          </a:bodyPr>
          <a:lstStyle/>
          <a:p>
            <a:pPr defTabSz="457211">
              <a:defRPr/>
            </a:pPr>
            <a:r>
              <a:rPr lang="en-US" sz="6000" b="1" dirty="0">
                <a:solidFill>
                  <a:srgbClr val="004C97">
                    <a:lumMod val="75000"/>
                  </a:srgbClr>
                </a:solidFill>
                <a:latin typeface="Segoe UI"/>
              </a:rPr>
              <a:t>Pop Quiz!</a:t>
            </a:r>
          </a:p>
        </p:txBody>
      </p:sp>
      <p:sp>
        <p:nvSpPr>
          <p:cNvPr id="12" name="TextBox 11">
            <a:extLst>
              <a:ext uri="{FF2B5EF4-FFF2-40B4-BE49-F238E27FC236}">
                <a16:creationId xmlns:a16="http://schemas.microsoft.com/office/drawing/2014/main" id="{BEED89BF-EF13-46C8-A991-E0CDD3CAD24C}"/>
              </a:ext>
            </a:extLst>
          </p:cNvPr>
          <p:cNvSpPr txBox="1"/>
          <p:nvPr/>
        </p:nvSpPr>
        <p:spPr>
          <a:xfrm>
            <a:off x="3836522" y="3313159"/>
            <a:ext cx="4995949" cy="769441"/>
          </a:xfrm>
          <a:prstGeom prst="rect">
            <a:avLst/>
          </a:prstGeom>
          <a:noFill/>
        </p:spPr>
        <p:txBody>
          <a:bodyPr wrap="square" rtlCol="0">
            <a:spAutoFit/>
          </a:bodyPr>
          <a:lstStyle/>
          <a:p>
            <a:pPr defTabSz="457211">
              <a:defRPr/>
            </a:pPr>
            <a:r>
              <a:rPr lang="en-US" sz="4400" b="1" dirty="0">
                <a:solidFill>
                  <a:srgbClr val="004C97">
                    <a:lumMod val="75000"/>
                  </a:srgbClr>
                </a:solidFill>
                <a:latin typeface="Segoe UI"/>
              </a:rPr>
              <a:t>Rule 1.56</a:t>
            </a:r>
          </a:p>
        </p:txBody>
      </p:sp>
      <p:sp>
        <p:nvSpPr>
          <p:cNvPr id="13" name="Slide Number Placeholder 12">
            <a:extLst>
              <a:ext uri="{FF2B5EF4-FFF2-40B4-BE49-F238E27FC236}">
                <a16:creationId xmlns:a16="http://schemas.microsoft.com/office/drawing/2014/main" id="{BA6DF660-8061-4990-86C4-5F014A2B443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25</a:t>
            </a:fld>
            <a:endParaRPr lang="en-US" dirty="0">
              <a:solidFill>
                <a:prstClr val="black"/>
              </a:solidFill>
              <a:latin typeface="Segoe UI"/>
            </a:endParaRPr>
          </a:p>
        </p:txBody>
      </p:sp>
    </p:spTree>
    <p:extLst>
      <p:ext uri="{BB962C8B-B14F-4D97-AF65-F5344CB8AC3E}">
        <p14:creationId xmlns:p14="http://schemas.microsoft.com/office/powerpoint/2010/main" val="2095123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8"/>
            <a:ext cx="8229600" cy="4102571"/>
          </a:xfrm>
        </p:spPr>
        <p:txBody>
          <a:bodyPr>
            <a:normAutofit/>
          </a:bodyPr>
          <a:lstStyle/>
          <a:p>
            <a:pPr marL="0" indent="0">
              <a:lnSpc>
                <a:spcPct val="120000"/>
              </a:lnSpc>
              <a:spcBef>
                <a:spcPts val="600"/>
              </a:spcBef>
              <a:buNone/>
            </a:pPr>
            <a:r>
              <a:rPr lang="en-US" altLang="en-US" sz="1600" dirty="0"/>
              <a:t>Which of the following persons is least likely to have a duty to disclose material information to the USPTO in connection with an application or proceeding pursuant to   37 CFR § 1.56? </a:t>
            </a:r>
          </a:p>
          <a:p>
            <a:pPr marL="0" indent="0">
              <a:lnSpc>
                <a:spcPct val="120000"/>
              </a:lnSpc>
              <a:spcBef>
                <a:spcPts val="600"/>
              </a:spcBef>
              <a:buNone/>
            </a:pPr>
            <a:endParaRPr lang="en-US" altLang="en-US" sz="1600" dirty="0"/>
          </a:p>
          <a:p>
            <a:pPr marL="0" indent="0">
              <a:spcBef>
                <a:spcPts val="0"/>
              </a:spcBef>
              <a:buNone/>
            </a:pPr>
            <a:r>
              <a:rPr lang="en-US" altLang="en-US" sz="1600" dirty="0"/>
              <a:t> 	A. A registered practitioner representing an applicant in a reexamination proceeding;</a:t>
            </a:r>
          </a:p>
          <a:p>
            <a:pPr marL="0" indent="0">
              <a:spcBef>
                <a:spcPts val="0"/>
              </a:spcBef>
              <a:buNone/>
            </a:pPr>
            <a:r>
              <a:rPr lang="en-US" altLang="en-US" sz="1600" dirty="0"/>
              <a:t>	</a:t>
            </a:r>
          </a:p>
          <a:p>
            <a:pPr marL="0" indent="0">
              <a:spcBef>
                <a:spcPts val="0"/>
              </a:spcBef>
              <a:buNone/>
            </a:pPr>
            <a:r>
              <a:rPr lang="en-US" altLang="en-US" sz="1600" dirty="0"/>
              <a:t>	B. An inventor working with her employer’s counsel on prosecution of the patent 	application for her invention; </a:t>
            </a:r>
          </a:p>
          <a:p>
            <a:pPr marL="0" indent="0">
              <a:spcBef>
                <a:spcPts val="0"/>
              </a:spcBef>
              <a:buNone/>
            </a:pPr>
            <a:endParaRPr lang="en-US" altLang="en-US" sz="1600" dirty="0"/>
          </a:p>
          <a:p>
            <a:pPr marL="0" indent="0">
              <a:spcBef>
                <a:spcPts val="0"/>
              </a:spcBef>
              <a:spcAft>
                <a:spcPts val="1200"/>
              </a:spcAft>
              <a:buNone/>
            </a:pPr>
            <a:r>
              <a:rPr lang="en-US" altLang="en-US" sz="1600" dirty="0"/>
              <a:t>	C. An unregistered R&amp;D Director who coordinates related patent litigation and 	reexamination proceedings for a company; or</a:t>
            </a:r>
          </a:p>
          <a:p>
            <a:pPr marL="0" indent="0">
              <a:spcBef>
                <a:spcPts val="0"/>
              </a:spcBef>
              <a:spcAft>
                <a:spcPts val="1200"/>
              </a:spcAft>
              <a:buNone/>
            </a:pPr>
            <a:r>
              <a:rPr lang="en-US" altLang="en-US" sz="1600" dirty="0"/>
              <a:t>	D. A typist working for a law firm prosecuting a patent application.</a:t>
            </a:r>
          </a:p>
        </p:txBody>
      </p:sp>
      <p:sp>
        <p:nvSpPr>
          <p:cNvPr id="2" name="Title 1"/>
          <p:cNvSpPr>
            <a:spLocks noGrp="1"/>
          </p:cNvSpPr>
          <p:nvPr>
            <p:ph type="title"/>
          </p:nvPr>
        </p:nvSpPr>
        <p:spPr>
          <a:xfrm>
            <a:off x="457200" y="309581"/>
            <a:ext cx="8229600" cy="796409"/>
          </a:xfrm>
        </p:spPr>
        <p:txBody>
          <a:bodyPr>
            <a:normAutofit/>
          </a:bodyPr>
          <a:lstStyle/>
          <a:p>
            <a:r>
              <a:rPr lang="en-US" dirty="0"/>
              <a:t>Pop Quiz – Rule 1.56</a:t>
            </a:r>
          </a:p>
        </p:txBody>
      </p:sp>
      <p:sp>
        <p:nvSpPr>
          <p:cNvPr id="5" name="Slide Number Placeholder 4">
            <a:extLst>
              <a:ext uri="{FF2B5EF4-FFF2-40B4-BE49-F238E27FC236}">
                <a16:creationId xmlns:a16="http://schemas.microsoft.com/office/drawing/2014/main" id="{48745486-D202-40F1-B0AB-4902259F8E59}"/>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26</a:t>
            </a:fld>
            <a:endParaRPr lang="en-US" dirty="0">
              <a:solidFill>
                <a:prstClr val="black"/>
              </a:solidFill>
              <a:latin typeface="Segoe UI"/>
            </a:endParaRPr>
          </a:p>
        </p:txBody>
      </p:sp>
    </p:spTree>
    <p:extLst>
      <p:ext uri="{BB962C8B-B14F-4D97-AF65-F5344CB8AC3E}">
        <p14:creationId xmlns:p14="http://schemas.microsoft.com/office/powerpoint/2010/main" val="205328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796409"/>
          </a:xfrm>
        </p:spPr>
        <p:txBody>
          <a:bodyPr>
            <a:normAutofit/>
          </a:bodyPr>
          <a:lstStyle/>
          <a:p>
            <a:r>
              <a:rPr lang="en-US" dirty="0"/>
              <a:t>Pop Quiz – Rule 1.56</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200" y="1479666"/>
            <a:ext cx="2057400" cy="369332"/>
          </a:xfrm>
          <a:prstGeom prst="rect">
            <a:avLst/>
          </a:prstGeom>
          <a:noFill/>
        </p:spPr>
        <p:txBody>
          <a:bodyPr wrap="square" rtlCol="0">
            <a:spAutoFit/>
          </a:bodyPr>
          <a:lstStyle/>
          <a:p>
            <a:pPr defTabSz="457211">
              <a:defRPr/>
            </a:pPr>
            <a:r>
              <a:rPr lang="en-US" dirty="0">
                <a:solidFill>
                  <a:prstClr val="black"/>
                </a:solidFill>
                <a:latin typeface="Segoe UI"/>
              </a:rPr>
              <a:t>Answer: D - Typist</a:t>
            </a:r>
          </a:p>
        </p:txBody>
      </p:sp>
      <p:sp>
        <p:nvSpPr>
          <p:cNvPr id="3" name="Content Placeholder 2"/>
          <p:cNvSpPr>
            <a:spLocks noGrp="1"/>
          </p:cNvSpPr>
          <p:nvPr>
            <p:ph idx="1"/>
          </p:nvPr>
        </p:nvSpPr>
        <p:spPr>
          <a:xfrm>
            <a:off x="1188722" y="2000251"/>
            <a:ext cx="6824749" cy="2886074"/>
          </a:xfrm>
        </p:spPr>
        <p:txBody>
          <a:bodyPr>
            <a:normAutofit/>
          </a:bodyPr>
          <a:lstStyle/>
          <a:p>
            <a:pPr marL="0" indent="0" algn="just">
              <a:lnSpc>
                <a:spcPct val="120000"/>
              </a:lnSpc>
              <a:spcBef>
                <a:spcPts val="600"/>
              </a:spcBef>
              <a:buNone/>
            </a:pPr>
            <a:r>
              <a:rPr lang="en-US" altLang="en-US" sz="1800" dirty="0"/>
              <a:t>“</a:t>
            </a:r>
            <a:r>
              <a:rPr lang="en-US" altLang="en-US" sz="1800" dirty="0">
                <a:latin typeface="SegoeUI"/>
              </a:rPr>
              <a:t>Individuals having a duty of disclosure are limited to those who are ‘substantively involved in the preparation or prosecution of the application.’ This is intended to make clear that the duty does not extend to typists, clerks, and similar personnel who assist with an application.”</a:t>
            </a:r>
          </a:p>
          <a:p>
            <a:pPr marL="400061" lvl="1" indent="0" algn="just">
              <a:lnSpc>
                <a:spcPct val="120000"/>
              </a:lnSpc>
              <a:spcBef>
                <a:spcPts val="600"/>
              </a:spcBef>
              <a:buNone/>
            </a:pPr>
            <a:r>
              <a:rPr lang="en-US" altLang="en-US" sz="1800" dirty="0">
                <a:latin typeface="SegoeUI"/>
              </a:rPr>
              <a:t>- MPEP 2001.01</a:t>
            </a:r>
          </a:p>
        </p:txBody>
      </p:sp>
      <p:sp>
        <p:nvSpPr>
          <p:cNvPr id="6" name="Slide Number Placeholder 5">
            <a:extLst>
              <a:ext uri="{FF2B5EF4-FFF2-40B4-BE49-F238E27FC236}">
                <a16:creationId xmlns:a16="http://schemas.microsoft.com/office/drawing/2014/main" id="{A2B2FB7B-483F-482F-873D-134868EC93D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27</a:t>
            </a:fld>
            <a:endParaRPr lang="en-US" dirty="0">
              <a:solidFill>
                <a:prstClr val="black"/>
              </a:solidFill>
              <a:latin typeface="Segoe UI"/>
            </a:endParaRPr>
          </a:p>
        </p:txBody>
      </p:sp>
    </p:spTree>
    <p:extLst>
      <p:ext uri="{BB962C8B-B14F-4D97-AF65-F5344CB8AC3E}">
        <p14:creationId xmlns:p14="http://schemas.microsoft.com/office/powerpoint/2010/main" val="52022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83" y="1126838"/>
            <a:ext cx="8335818" cy="4170651"/>
          </a:xfrm>
        </p:spPr>
        <p:txBody>
          <a:bodyPr>
            <a:noAutofit/>
          </a:bodyPr>
          <a:lstStyle/>
          <a:p>
            <a:pPr>
              <a:lnSpc>
                <a:spcPct val="120000"/>
              </a:lnSpc>
            </a:pPr>
            <a:r>
              <a:rPr lang="en-US" sz="1400" dirty="0">
                <a:latin typeface="Segoe UI "/>
              </a:rPr>
              <a:t>Patent attorney filed Rule 131 declaration re: reduction to practice with USPTO.</a:t>
            </a:r>
          </a:p>
          <a:p>
            <a:pPr>
              <a:lnSpc>
                <a:spcPct val="120000"/>
              </a:lnSpc>
            </a:pPr>
            <a:r>
              <a:rPr lang="en-US" sz="1300" dirty="0">
                <a:latin typeface="Segoe UI "/>
              </a:rPr>
              <a:t>Soon after, attorney learned that the inventor did not review the declaration and that declaration contained inaccurate information.</a:t>
            </a:r>
          </a:p>
          <a:p>
            <a:pPr>
              <a:lnSpc>
                <a:spcPct val="120000"/>
              </a:lnSpc>
            </a:pPr>
            <a:r>
              <a:rPr lang="en-US" sz="1300" dirty="0">
                <a:latin typeface="Segoe UI "/>
              </a:rPr>
              <a:t>Respondent did not advise the office in writing of the inaccurate information and did not fully correct the record in writing.</a:t>
            </a:r>
          </a:p>
          <a:p>
            <a:pPr>
              <a:lnSpc>
                <a:spcPct val="120000"/>
              </a:lnSpc>
            </a:pPr>
            <a:r>
              <a:rPr lang="en-US" sz="1300" dirty="0">
                <a:latin typeface="Segoe UI "/>
              </a:rPr>
              <a:t>District court held resultant patent unenforceable due to inequitable conduct, in part, because of false declaration.  </a:t>
            </a:r>
            <a:r>
              <a:rPr lang="en-US" sz="1300" i="1" dirty="0">
                <a:latin typeface="Segoe UI "/>
              </a:rPr>
              <a:t>Intellect Wireless v. HTC Corp</a:t>
            </a:r>
            <a:r>
              <a:rPr lang="en-US" sz="1300" dirty="0">
                <a:latin typeface="Segoe UI "/>
              </a:rPr>
              <a:t>., 910 F. Supp. 1056 (N.D. Ill. 2012). Federal Circuit upheld.</a:t>
            </a:r>
          </a:p>
          <a:p>
            <a:pPr lvl="1">
              <a:lnSpc>
                <a:spcPct val="120000"/>
              </a:lnSpc>
            </a:pPr>
            <a:r>
              <a:rPr lang="en-US" sz="1300" dirty="0">
                <a:latin typeface="Segoe UI "/>
              </a:rPr>
              <a:t>First requirement is to expressly advise the USPTO of existence of misrepresentation, stating specifically where it resides.</a:t>
            </a:r>
          </a:p>
          <a:p>
            <a:pPr lvl="1">
              <a:lnSpc>
                <a:spcPct val="120000"/>
              </a:lnSpc>
            </a:pPr>
            <a:r>
              <a:rPr lang="en-US" sz="1300" dirty="0">
                <a:latin typeface="Segoe UI "/>
              </a:rPr>
              <a:t>Second requirement is that the USPTO be advised of misrepresented facts, making it clear that further examination may be required if USPTO action may be based on the misrepresentation.</a:t>
            </a:r>
          </a:p>
          <a:p>
            <a:pPr lvl="1">
              <a:lnSpc>
                <a:spcPct val="120000"/>
              </a:lnSpc>
            </a:pPr>
            <a:r>
              <a:rPr lang="en-US" sz="1300" dirty="0">
                <a:latin typeface="Segoe UI "/>
              </a:rPr>
              <a:t>It does not suffice to merely supply the office with accurate facts without calling attention to the misrepresentation.</a:t>
            </a:r>
          </a:p>
          <a:p>
            <a:pPr>
              <a:lnSpc>
                <a:spcPct val="120000"/>
              </a:lnSpc>
            </a:pPr>
            <a:r>
              <a:rPr lang="en-US" sz="1300" dirty="0">
                <a:latin typeface="Segoe UI "/>
              </a:rPr>
              <a:t>Settlement: Four-year suspension (eligible for reinstatement after two years).</a:t>
            </a:r>
          </a:p>
        </p:txBody>
      </p:sp>
      <p:sp>
        <p:nvSpPr>
          <p:cNvPr id="2" name="Title 1"/>
          <p:cNvSpPr>
            <a:spLocks noGrp="1"/>
          </p:cNvSpPr>
          <p:nvPr>
            <p:ph type="title"/>
          </p:nvPr>
        </p:nvSpPr>
        <p:spPr>
          <a:xfrm>
            <a:off x="457200" y="203201"/>
            <a:ext cx="8229600" cy="860001"/>
          </a:xfrm>
        </p:spPr>
        <p:txBody>
          <a:bodyPr>
            <a:normAutofit fontScale="90000"/>
          </a:bodyPr>
          <a:lstStyle/>
          <a:p>
            <a:r>
              <a:rPr lang="en-US" sz="3600" dirty="0"/>
              <a:t>Inequitable conduct:</a:t>
            </a:r>
            <a:br>
              <a:rPr lang="en-US" sz="3600" dirty="0"/>
            </a:br>
            <a:r>
              <a:rPr lang="en-US" sz="2200" i="1" dirty="0"/>
              <a:t>In re Tendler</a:t>
            </a:r>
            <a:r>
              <a:rPr lang="en-US" sz="2200" dirty="0"/>
              <a:t>, Proceeding No. D2013-17 (USPTO Jan. 8, 2014)</a:t>
            </a:r>
            <a:br>
              <a:rPr lang="en-US" dirty="0"/>
            </a:br>
            <a:endParaRPr lang="en-US" dirty="0"/>
          </a:p>
        </p:txBody>
      </p:sp>
      <p:sp>
        <p:nvSpPr>
          <p:cNvPr id="5" name="Slide Number Placeholder 4">
            <a:extLst>
              <a:ext uri="{FF2B5EF4-FFF2-40B4-BE49-F238E27FC236}">
                <a16:creationId xmlns:a16="http://schemas.microsoft.com/office/drawing/2014/main" id="{1806C87E-7E7C-4AC6-BC63-6C7F051EA1A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28</a:t>
            </a:fld>
            <a:endParaRPr lang="en-US" dirty="0">
              <a:solidFill>
                <a:prstClr val="black"/>
              </a:solidFill>
              <a:latin typeface="Segoe UI"/>
            </a:endParaRPr>
          </a:p>
        </p:txBody>
      </p:sp>
    </p:spTree>
    <p:extLst>
      <p:ext uri="{BB962C8B-B14F-4D97-AF65-F5344CB8AC3E}">
        <p14:creationId xmlns:p14="http://schemas.microsoft.com/office/powerpoint/2010/main" val="285695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83"/>
            <a:ext cx="8229600" cy="3971771"/>
          </a:xfrm>
        </p:spPr>
        <p:txBody>
          <a:bodyPr>
            <a:normAutofit fontScale="62500" lnSpcReduction="20000"/>
          </a:bodyPr>
          <a:lstStyle/>
          <a:p>
            <a:pPr>
              <a:lnSpc>
                <a:spcPct val="120000"/>
              </a:lnSpc>
            </a:pPr>
            <a:r>
              <a:rPr lang="en-US" altLang="en-US" sz="2500" dirty="0">
                <a:latin typeface="SegoeUI"/>
              </a:rPr>
              <a:t>Attorney sanctioned by EDNY for non-compliance with discovery orders.</a:t>
            </a:r>
          </a:p>
          <a:p>
            <a:pPr>
              <a:lnSpc>
                <a:spcPct val="120000"/>
              </a:lnSpc>
            </a:pPr>
            <a:r>
              <a:rPr lang="en-US" altLang="en-US" sz="2500" dirty="0">
                <a:latin typeface="SegoeUI"/>
              </a:rPr>
              <a:t>Federal Circuit affirmed sanction and found appellate brief to contain “misleading or improper” statements. </a:t>
            </a:r>
          </a:p>
          <a:p>
            <a:pPr lvl="1">
              <a:lnSpc>
                <a:spcPct val="120000"/>
              </a:lnSpc>
            </a:pPr>
            <a:r>
              <a:rPr lang="en-US" sz="2500" dirty="0">
                <a:latin typeface="SegoeUI"/>
              </a:rPr>
              <a:t>Brief reads, “Both the Magistrate and the District Court Found that RTI's and its Litigation Counsel Hicks' Pre–Filing Investigation Was Sufficient.”  However, neither the magistrate judge nor the district court ultimately found that RTI's or Mr. Hicks's pre-filing investigation was “sufficient.”</a:t>
            </a:r>
          </a:p>
          <a:p>
            <a:pPr lvl="1">
              <a:lnSpc>
                <a:spcPct val="120000"/>
              </a:lnSpc>
            </a:pPr>
            <a:r>
              <a:rPr lang="en-US" sz="2500" dirty="0">
                <a:latin typeface="SegoeUI"/>
              </a:rPr>
              <a:t>Mr. Hicks also failed to inform the court that a case citation was non-precedential and therefore unavailable to support his legal contentions aside from “claim preclusion, issue preclusion, judicial estoppel, law of the case, and the like.”</a:t>
            </a:r>
          </a:p>
          <a:p>
            <a:pPr lvl="1">
              <a:lnSpc>
                <a:spcPct val="120000"/>
              </a:lnSpc>
            </a:pPr>
            <a:r>
              <a:rPr lang="en-US" sz="2500" i="1" dirty="0">
                <a:latin typeface="SegoeUI"/>
              </a:rPr>
              <a:t>Rates Technology, Inc. v Mediatrix Telecom, Inc</a:t>
            </a:r>
            <a:r>
              <a:rPr lang="en-US" sz="2500" dirty="0">
                <a:latin typeface="SegoeUI"/>
              </a:rPr>
              <a:t>., 688 F.3d 742 (Fed. Cir. 2012).</a:t>
            </a:r>
          </a:p>
          <a:p>
            <a:pPr>
              <a:lnSpc>
                <a:spcPct val="120000"/>
              </a:lnSpc>
            </a:pPr>
            <a:r>
              <a:rPr lang="en-US" altLang="en-US" sz="2500" dirty="0">
                <a:latin typeface="SegoeUI"/>
              </a:rPr>
              <a:t>Settlement: public reprimand and one-year probation.</a:t>
            </a:r>
          </a:p>
        </p:txBody>
      </p:sp>
      <p:sp>
        <p:nvSpPr>
          <p:cNvPr id="2" name="Title 1"/>
          <p:cNvSpPr>
            <a:spLocks noGrp="1"/>
          </p:cNvSpPr>
          <p:nvPr>
            <p:ph type="title"/>
          </p:nvPr>
        </p:nvSpPr>
        <p:spPr/>
        <p:txBody>
          <a:bodyPr>
            <a:noAutofit/>
          </a:bodyPr>
          <a:lstStyle/>
          <a:p>
            <a:r>
              <a:rPr lang="en-US" sz="3600" dirty="0"/>
              <a:t>Candor toward tribunal</a:t>
            </a:r>
            <a:br>
              <a:rPr lang="en-US" sz="3200" dirty="0"/>
            </a:br>
            <a:r>
              <a:rPr lang="en-US" sz="2000" i="1" dirty="0"/>
              <a:t>In re Hicks</a:t>
            </a:r>
            <a:r>
              <a:rPr lang="en-US" sz="2000" dirty="0"/>
              <a:t>, Proceeding No. D2013-11 (USPTO Sept. 10, 2013)</a:t>
            </a:r>
            <a:br>
              <a:rPr lang="en-US" sz="2400" dirty="0"/>
            </a:br>
            <a:endParaRPr lang="en-US" sz="3200" dirty="0"/>
          </a:p>
        </p:txBody>
      </p:sp>
      <p:sp>
        <p:nvSpPr>
          <p:cNvPr id="5" name="Slide Number Placeholder 4">
            <a:extLst>
              <a:ext uri="{FF2B5EF4-FFF2-40B4-BE49-F238E27FC236}">
                <a16:creationId xmlns:a16="http://schemas.microsoft.com/office/drawing/2014/main" id="{C5255CCC-21C4-422A-B95B-3BFDDC20EFD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29</a:t>
            </a:fld>
            <a:endParaRPr lang="en-US" dirty="0">
              <a:solidFill>
                <a:prstClr val="black"/>
              </a:solidFill>
              <a:latin typeface="Segoe UI"/>
            </a:endParaRPr>
          </a:p>
        </p:txBody>
      </p:sp>
    </p:spTree>
    <p:extLst>
      <p:ext uri="{BB962C8B-B14F-4D97-AF65-F5344CB8AC3E}">
        <p14:creationId xmlns:p14="http://schemas.microsoft.com/office/powerpoint/2010/main" val="90806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3951"/>
            <a:ext cx="8229600" cy="4109901"/>
          </a:xfrm>
        </p:spPr>
        <p:txBody>
          <a:bodyPr>
            <a:normAutofit/>
          </a:bodyPr>
          <a:lstStyle/>
          <a:p>
            <a:r>
              <a:rPr lang="en-US" sz="2400" dirty="0">
                <a:latin typeface="Segoe UI "/>
                <a:cs typeface="Segoe UI Light" panose="020B0502040204020203" pitchFamily="34" charset="0"/>
              </a:rPr>
              <a:t>Authorization to practice before the USPTO in patent matters:</a:t>
            </a:r>
          </a:p>
          <a:p>
            <a:pPr lvl="1"/>
            <a:r>
              <a:rPr lang="en-US" sz="2400" dirty="0">
                <a:latin typeface="Segoe UI "/>
              </a:rPr>
              <a:t>Attorneys, agents, limited recognition.</a:t>
            </a:r>
          </a:p>
          <a:p>
            <a:r>
              <a:rPr lang="en-US" sz="2400" dirty="0">
                <a:latin typeface="Segoe UI "/>
                <a:cs typeface="Segoe UI Light" panose="020B0502040204020203" pitchFamily="34" charset="0"/>
              </a:rPr>
              <a:t>3 factors for registration:</a:t>
            </a:r>
          </a:p>
          <a:p>
            <a:pPr lvl="1"/>
            <a:r>
              <a:rPr lang="en-US" sz="2400" dirty="0">
                <a:latin typeface="Segoe UI "/>
              </a:rPr>
              <a:t>Scientific and technical qualifications;</a:t>
            </a:r>
          </a:p>
          <a:p>
            <a:pPr lvl="1"/>
            <a:r>
              <a:rPr lang="en-US" sz="2400" dirty="0">
                <a:latin typeface="Segoe UI "/>
              </a:rPr>
              <a:t>Legal competence: registration exam; and</a:t>
            </a:r>
          </a:p>
          <a:p>
            <a:pPr lvl="1"/>
            <a:r>
              <a:rPr lang="en-US" sz="2400" dirty="0">
                <a:latin typeface="Segoe UI "/>
              </a:rPr>
              <a:t>Moral character.</a:t>
            </a:r>
          </a:p>
          <a:p>
            <a:pPr marL="457211" lvl="1" indent="0">
              <a:buNone/>
            </a:pPr>
            <a:r>
              <a:rPr lang="en-US" sz="2400" i="1" dirty="0">
                <a:latin typeface="Segoe UI "/>
              </a:rPr>
              <a:t>See</a:t>
            </a:r>
            <a:r>
              <a:rPr lang="en-US" sz="2400" dirty="0">
                <a:latin typeface="Segoe UI "/>
              </a:rPr>
              <a:t> 37 C.F.R. § 11.7 and General Requirements Bulletin.</a:t>
            </a:r>
          </a:p>
        </p:txBody>
      </p:sp>
      <p:sp>
        <p:nvSpPr>
          <p:cNvPr id="2" name="Title 1"/>
          <p:cNvSpPr>
            <a:spLocks noGrp="1"/>
          </p:cNvSpPr>
          <p:nvPr>
            <p:ph type="title"/>
          </p:nvPr>
        </p:nvSpPr>
        <p:spPr/>
        <p:txBody>
          <a:bodyPr>
            <a:normAutofit/>
          </a:bodyPr>
          <a:lstStyle/>
          <a:p>
            <a:r>
              <a:rPr lang="en-US" sz="3800" dirty="0"/>
              <a:t>OED: enrollment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162137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8"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9" y="2472779"/>
            <a:ext cx="4995949" cy="1015663"/>
          </a:xfrm>
          <a:prstGeom prst="rect">
            <a:avLst/>
          </a:prstGeom>
          <a:noFill/>
        </p:spPr>
        <p:txBody>
          <a:bodyPr wrap="square" rtlCol="0">
            <a:spAutoFit/>
          </a:bodyPr>
          <a:lstStyle/>
          <a:p>
            <a:pPr defTabSz="457211">
              <a:defRPr/>
            </a:pPr>
            <a:r>
              <a:rPr lang="en-US" sz="6000" b="1" dirty="0">
                <a:solidFill>
                  <a:srgbClr val="004C97">
                    <a:lumMod val="75000"/>
                  </a:srgbClr>
                </a:solidFill>
                <a:latin typeface="Segoe UI"/>
              </a:rPr>
              <a:t>Pop Quiz!</a:t>
            </a:r>
          </a:p>
        </p:txBody>
      </p:sp>
      <p:sp>
        <p:nvSpPr>
          <p:cNvPr id="5" name="TextBox 4">
            <a:extLst>
              <a:ext uri="{FF2B5EF4-FFF2-40B4-BE49-F238E27FC236}">
                <a16:creationId xmlns:a16="http://schemas.microsoft.com/office/drawing/2014/main" id="{AA5A0B4E-5842-4448-B13C-F0043B1EFF35}"/>
              </a:ext>
            </a:extLst>
          </p:cNvPr>
          <p:cNvSpPr txBox="1"/>
          <p:nvPr/>
        </p:nvSpPr>
        <p:spPr>
          <a:xfrm>
            <a:off x="3819104" y="3313159"/>
            <a:ext cx="4995949" cy="769441"/>
          </a:xfrm>
          <a:prstGeom prst="rect">
            <a:avLst/>
          </a:prstGeom>
          <a:noFill/>
        </p:spPr>
        <p:txBody>
          <a:bodyPr wrap="square" rtlCol="0">
            <a:spAutoFit/>
          </a:bodyPr>
          <a:lstStyle/>
          <a:p>
            <a:pPr defTabSz="457211">
              <a:defRPr/>
            </a:pPr>
            <a:r>
              <a:rPr lang="en-US" sz="4400" b="1" dirty="0">
                <a:solidFill>
                  <a:srgbClr val="004C97">
                    <a:lumMod val="75000"/>
                  </a:srgbClr>
                </a:solidFill>
                <a:latin typeface="Segoe UI"/>
              </a:rPr>
              <a:t>Signatures</a:t>
            </a:r>
          </a:p>
        </p:txBody>
      </p:sp>
      <p:sp>
        <p:nvSpPr>
          <p:cNvPr id="2" name="Slide Number Placeholder 1" descr="graphic featuring silhouette of a hear with two gears">
            <a:extLst>
              <a:ext uri="{FF2B5EF4-FFF2-40B4-BE49-F238E27FC236}">
                <a16:creationId xmlns:a16="http://schemas.microsoft.com/office/drawing/2014/main" id="{9B194317-D9BE-4D0E-BD53-35D88DCF07A9}"/>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30</a:t>
            </a:fld>
            <a:endParaRPr lang="en-US" dirty="0">
              <a:solidFill>
                <a:prstClr val="black"/>
              </a:solidFill>
              <a:latin typeface="Segoe UI"/>
            </a:endParaRPr>
          </a:p>
        </p:txBody>
      </p:sp>
    </p:spTree>
    <p:extLst>
      <p:ext uri="{BB962C8B-B14F-4D97-AF65-F5344CB8AC3E}">
        <p14:creationId xmlns:p14="http://schemas.microsoft.com/office/powerpoint/2010/main" val="1406233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4725"/>
            <a:ext cx="8229600" cy="4102571"/>
          </a:xfrm>
        </p:spPr>
        <p:txBody>
          <a:bodyPr>
            <a:normAutofit fontScale="85000" lnSpcReduction="10000"/>
          </a:bodyPr>
          <a:lstStyle/>
          <a:p>
            <a:pPr marL="0" indent="0">
              <a:lnSpc>
                <a:spcPct val="120000"/>
              </a:lnSpc>
              <a:spcBef>
                <a:spcPts val="600"/>
              </a:spcBef>
              <a:buNone/>
            </a:pPr>
            <a:r>
              <a:rPr lang="en-US" altLang="en-US" sz="1600" dirty="0"/>
              <a:t>After consulting with Patent Agent, Client decided to have Patent Agent represent him in prosecuting his patent application before the USPTO.  Client wants to grant Power of Attorney to Patent Agent with respect to the patent application.</a:t>
            </a:r>
          </a:p>
          <a:p>
            <a:pPr marL="0" indent="0">
              <a:lnSpc>
                <a:spcPct val="120000"/>
              </a:lnSpc>
              <a:spcBef>
                <a:spcPts val="600"/>
              </a:spcBef>
              <a:buNone/>
            </a:pPr>
            <a:r>
              <a:rPr lang="en-US" altLang="en-US" sz="1600" dirty="0"/>
              <a:t>      </a:t>
            </a:r>
          </a:p>
          <a:p>
            <a:pPr marL="0" indent="0">
              <a:lnSpc>
                <a:spcPct val="120000"/>
              </a:lnSpc>
              <a:spcBef>
                <a:spcPts val="600"/>
              </a:spcBef>
              <a:buNone/>
            </a:pPr>
            <a:r>
              <a:rPr lang="en-US" altLang="en-US" sz="1600" dirty="0"/>
              <a:t> </a:t>
            </a:r>
            <a:r>
              <a:rPr lang="en-US" altLang="en-US" sz="1600" b="1" dirty="0"/>
              <a:t>Which of the following statements is accurate?</a:t>
            </a:r>
          </a:p>
          <a:p>
            <a:pPr marL="0" indent="0">
              <a:lnSpc>
                <a:spcPct val="120000"/>
              </a:lnSpc>
              <a:spcBef>
                <a:spcPts val="600"/>
              </a:spcBef>
              <a:buNone/>
            </a:pPr>
            <a:r>
              <a:rPr lang="en-US" altLang="en-US" sz="1600" dirty="0"/>
              <a:t>  	A. Patent Agent may sign the Power of Attorney since he is the Client’s representative;</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B. Patent Agent may sign the Power of Attorney on behalf of Client as long as Client agrees;</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C. Client, as the applicant, is the only authorized individual to sign the Power of Attorney; or</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D. Patent Agent or anyone acting under the authority of Patent Agent may sign the Power of 	Attorney as long as Client gives prior consent.</a:t>
            </a:r>
            <a:endParaRPr lang="en-US" altLang="en-US" sz="1400" dirty="0"/>
          </a:p>
        </p:txBody>
      </p:sp>
      <p:sp>
        <p:nvSpPr>
          <p:cNvPr id="2" name="Title 1"/>
          <p:cNvSpPr>
            <a:spLocks noGrp="1"/>
          </p:cNvSpPr>
          <p:nvPr>
            <p:ph type="title"/>
          </p:nvPr>
        </p:nvSpPr>
        <p:spPr>
          <a:xfrm>
            <a:off x="457200" y="309581"/>
            <a:ext cx="8229600" cy="796409"/>
          </a:xfrm>
        </p:spPr>
        <p:txBody>
          <a:bodyPr>
            <a:normAutofit/>
          </a:bodyPr>
          <a:lstStyle/>
          <a:p>
            <a:r>
              <a:rPr lang="en-US" dirty="0"/>
              <a:t>Pop Quiz - signature</a:t>
            </a:r>
          </a:p>
        </p:txBody>
      </p:sp>
      <p:sp>
        <p:nvSpPr>
          <p:cNvPr id="5" name="Slide Number Placeholder 4">
            <a:extLst>
              <a:ext uri="{FF2B5EF4-FFF2-40B4-BE49-F238E27FC236}">
                <a16:creationId xmlns:a16="http://schemas.microsoft.com/office/drawing/2014/main" id="{4974EE14-55F1-424B-AEF5-FB96CB5F9F3D}"/>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31</a:t>
            </a:fld>
            <a:endParaRPr lang="en-US" dirty="0">
              <a:solidFill>
                <a:prstClr val="black"/>
              </a:solidFill>
              <a:latin typeface="Segoe UI"/>
            </a:endParaRPr>
          </a:p>
        </p:txBody>
      </p:sp>
    </p:spTree>
    <p:extLst>
      <p:ext uri="{BB962C8B-B14F-4D97-AF65-F5344CB8AC3E}">
        <p14:creationId xmlns:p14="http://schemas.microsoft.com/office/powerpoint/2010/main" val="1589325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479666"/>
            <a:ext cx="2904311" cy="369332"/>
          </a:xfrm>
          <a:prstGeom prst="rect">
            <a:avLst/>
          </a:prstGeom>
          <a:noFill/>
        </p:spPr>
        <p:txBody>
          <a:bodyPr wrap="square" rtlCol="0">
            <a:spAutoFit/>
          </a:bodyPr>
          <a:lstStyle/>
          <a:p>
            <a:pPr defTabSz="457211">
              <a:defRPr/>
            </a:pPr>
            <a:r>
              <a:rPr lang="en-US" dirty="0">
                <a:solidFill>
                  <a:prstClr val="black"/>
                </a:solidFill>
                <a:latin typeface="Segoe UI"/>
              </a:rPr>
              <a:t>Answer: C – Client only</a:t>
            </a:r>
          </a:p>
        </p:txBody>
      </p:sp>
      <p:sp>
        <p:nvSpPr>
          <p:cNvPr id="3" name="Content Placeholder 2"/>
          <p:cNvSpPr>
            <a:spLocks noGrp="1"/>
          </p:cNvSpPr>
          <p:nvPr>
            <p:ph idx="1"/>
          </p:nvPr>
        </p:nvSpPr>
        <p:spPr>
          <a:xfrm>
            <a:off x="1148716" y="2075812"/>
            <a:ext cx="6824749" cy="2994864"/>
          </a:xfrm>
        </p:spPr>
        <p:txBody>
          <a:bodyPr>
            <a:normAutofit lnSpcReduction="10000"/>
          </a:bodyPr>
          <a:lstStyle/>
          <a:p>
            <a:pPr marL="0" indent="0" algn="just">
              <a:lnSpc>
                <a:spcPct val="120000"/>
              </a:lnSpc>
              <a:spcBef>
                <a:spcPts val="600"/>
              </a:spcBef>
              <a:buNone/>
            </a:pPr>
            <a:r>
              <a:rPr lang="en-US" altLang="en-US" sz="1800" dirty="0"/>
              <a:t>37 CFR § 1.32 Power of attorney.</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(b) A power of attorney must:</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(4) Be signed by the applicant for patent (§ 1.42) or the patent owner. A patent owner who was not the applicant under § 1.46 must appoint any power of attorney in compliance with §§ 3.71 and 3.73 of this chapter.</a:t>
            </a:r>
            <a:endParaRPr lang="en-US" altLang="en-US" sz="1800" dirty="0">
              <a:latin typeface="+mn-lt"/>
            </a:endParaRPr>
          </a:p>
        </p:txBody>
      </p:sp>
      <p:sp>
        <p:nvSpPr>
          <p:cNvPr id="6" name="Slide Number Placeholder 5">
            <a:extLst>
              <a:ext uri="{FF2B5EF4-FFF2-40B4-BE49-F238E27FC236}">
                <a16:creationId xmlns:a16="http://schemas.microsoft.com/office/drawing/2014/main" id="{B7E0C8E8-FFAF-4AE3-9A0E-838E75140358}"/>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32</a:t>
            </a:fld>
            <a:endParaRPr lang="en-US" dirty="0">
              <a:solidFill>
                <a:prstClr val="black"/>
              </a:solidFill>
              <a:latin typeface="Segoe UI"/>
            </a:endParaRPr>
          </a:p>
        </p:txBody>
      </p:sp>
    </p:spTree>
    <p:extLst>
      <p:ext uri="{BB962C8B-B14F-4D97-AF65-F5344CB8AC3E}">
        <p14:creationId xmlns:p14="http://schemas.microsoft.com/office/powerpoint/2010/main" val="1152058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8"/>
            <a:ext cx="8229600" cy="4102571"/>
          </a:xfrm>
        </p:spPr>
        <p:txBody>
          <a:bodyPr>
            <a:normAutofit/>
          </a:bodyPr>
          <a:lstStyle/>
          <a:p>
            <a:pPr marL="0" indent="0">
              <a:spcBef>
                <a:spcPts val="0"/>
              </a:spcBef>
              <a:buNone/>
            </a:pPr>
            <a:r>
              <a:rPr lang="en-US" altLang="en-US" sz="1600" dirty="0"/>
              <a:t>Patent Agent represents Inventor and files Inventor’s patent application with the USPTO along with a properly executed Power of Attorney.</a:t>
            </a:r>
          </a:p>
          <a:p>
            <a:pPr marL="0" indent="0">
              <a:spcBef>
                <a:spcPts val="0"/>
              </a:spcBef>
              <a:buNone/>
            </a:pPr>
            <a:endParaRPr lang="en-US" altLang="en-US" sz="1600" dirty="0"/>
          </a:p>
          <a:p>
            <a:pPr marL="0" indent="0">
              <a:spcBef>
                <a:spcPts val="0"/>
              </a:spcBef>
              <a:buNone/>
            </a:pPr>
            <a:r>
              <a:rPr lang="en-US" altLang="en-US" sz="1600" b="1" dirty="0"/>
              <a:t>Which of the following statements is accurate with respect to the oath or declaration in the application?</a:t>
            </a:r>
          </a:p>
          <a:p>
            <a:pPr marL="0" indent="0">
              <a:lnSpc>
                <a:spcPct val="120000"/>
              </a:lnSpc>
              <a:spcBef>
                <a:spcPts val="600"/>
              </a:spcBef>
              <a:buNone/>
            </a:pPr>
            <a:r>
              <a:rPr lang="en-US" altLang="en-US" sz="1600" dirty="0"/>
              <a:t>  	A. Patent Practitioner Agent may sign the oath/declaration since he is the Inventor’s  	attorney/representative;</a:t>
            </a:r>
          </a:p>
          <a:p>
            <a:pPr marL="0" indent="0">
              <a:lnSpc>
                <a:spcPct val="120000"/>
              </a:lnSpc>
              <a:spcBef>
                <a:spcPts val="600"/>
              </a:spcBef>
              <a:buNone/>
            </a:pPr>
            <a:r>
              <a:rPr lang="en-US" altLang="en-US" sz="1600" dirty="0"/>
              <a:t>  	B. Patent Practitioner may sign the oath/declaration on behalf of Inventor as long as 	Inventor gives prior consent;</a:t>
            </a:r>
          </a:p>
          <a:p>
            <a:pPr marL="0" indent="0">
              <a:lnSpc>
                <a:spcPct val="120000"/>
              </a:lnSpc>
              <a:spcBef>
                <a:spcPts val="600"/>
              </a:spcBef>
              <a:buNone/>
            </a:pPr>
            <a:r>
              <a:rPr lang="en-US" altLang="en-US" sz="1600" dirty="0"/>
              <a:t>  	C. Inventor is the only individual authorized to sign the oath/declaration; or</a:t>
            </a:r>
          </a:p>
          <a:p>
            <a:pPr marL="0" indent="0">
              <a:lnSpc>
                <a:spcPct val="120000"/>
              </a:lnSpc>
              <a:spcBef>
                <a:spcPts val="600"/>
              </a:spcBef>
              <a:buNone/>
            </a:pPr>
            <a:r>
              <a:rPr lang="en-US" altLang="en-US" sz="1600" dirty="0"/>
              <a:t>  	D. Patent Practitioner or anyone acting under the authority of Patent Practitioner 	may sign the oath/declaration as long as Inventor gives prior consent.</a:t>
            </a:r>
            <a:endParaRPr lang="en-US" altLang="en-US" sz="1400" dirty="0"/>
          </a:p>
        </p:txBody>
      </p:sp>
      <p:sp>
        <p:nvSpPr>
          <p:cNvPr id="2" name="Title 1"/>
          <p:cNvSpPr>
            <a:spLocks noGrp="1"/>
          </p:cNvSpPr>
          <p:nvPr>
            <p:ph type="title"/>
          </p:nvPr>
        </p:nvSpPr>
        <p:spPr>
          <a:xfrm>
            <a:off x="457200" y="309582"/>
            <a:ext cx="8229600" cy="681020"/>
          </a:xfrm>
        </p:spPr>
        <p:txBody>
          <a:bodyPr>
            <a:normAutofit fontScale="90000"/>
          </a:bodyPr>
          <a:lstStyle/>
          <a:p>
            <a:r>
              <a:rPr lang="en-US" dirty="0"/>
              <a:t>Pop Quiz – signature</a:t>
            </a:r>
          </a:p>
        </p:txBody>
      </p:sp>
      <p:sp>
        <p:nvSpPr>
          <p:cNvPr id="5" name="Slide Number Placeholder 4">
            <a:extLst>
              <a:ext uri="{FF2B5EF4-FFF2-40B4-BE49-F238E27FC236}">
                <a16:creationId xmlns:a16="http://schemas.microsoft.com/office/drawing/2014/main" id="{C17D0328-87A7-4C95-917E-9C13968C847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33</a:t>
            </a:fld>
            <a:endParaRPr lang="en-US" dirty="0">
              <a:solidFill>
                <a:prstClr val="black"/>
              </a:solidFill>
              <a:latin typeface="Segoe UI"/>
            </a:endParaRPr>
          </a:p>
        </p:txBody>
      </p:sp>
    </p:spTree>
    <p:extLst>
      <p:ext uri="{BB962C8B-B14F-4D97-AF65-F5344CB8AC3E}">
        <p14:creationId xmlns:p14="http://schemas.microsoft.com/office/powerpoint/2010/main" val="599837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291"/>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671246"/>
            <a:ext cx="2904311" cy="369332"/>
          </a:xfrm>
          <a:prstGeom prst="rect">
            <a:avLst/>
          </a:prstGeom>
          <a:noFill/>
        </p:spPr>
        <p:txBody>
          <a:bodyPr wrap="square" rtlCol="0">
            <a:spAutoFit/>
          </a:bodyPr>
          <a:lstStyle/>
          <a:p>
            <a:pPr defTabSz="457211">
              <a:defRPr/>
            </a:pPr>
            <a:r>
              <a:rPr lang="en-US" dirty="0">
                <a:solidFill>
                  <a:prstClr val="black"/>
                </a:solidFill>
                <a:latin typeface="Segoe UI"/>
              </a:rPr>
              <a:t>Answer: C – Inventor only</a:t>
            </a:r>
          </a:p>
        </p:txBody>
      </p:sp>
      <p:sp>
        <p:nvSpPr>
          <p:cNvPr id="3" name="Content Placeholder 2"/>
          <p:cNvSpPr>
            <a:spLocks noGrp="1"/>
          </p:cNvSpPr>
          <p:nvPr>
            <p:ph idx="1"/>
          </p:nvPr>
        </p:nvSpPr>
        <p:spPr>
          <a:xfrm>
            <a:off x="1188722" y="2154563"/>
            <a:ext cx="6824749" cy="1955866"/>
          </a:xfrm>
        </p:spPr>
        <p:txBody>
          <a:bodyPr>
            <a:normAutofit/>
          </a:bodyPr>
          <a:lstStyle/>
          <a:p>
            <a:pPr marL="0" indent="0" algn="just">
              <a:lnSpc>
                <a:spcPct val="120000"/>
              </a:lnSpc>
              <a:spcBef>
                <a:spcPts val="600"/>
              </a:spcBef>
              <a:buNone/>
            </a:pPr>
            <a:r>
              <a:rPr lang="en-US" altLang="en-US" sz="1800" dirty="0"/>
              <a:t>35 U.S.C. § 115(a)</a:t>
            </a:r>
          </a:p>
          <a:p>
            <a:pPr marL="0" indent="0" algn="just">
              <a:lnSpc>
                <a:spcPct val="120000"/>
              </a:lnSpc>
              <a:spcBef>
                <a:spcPts val="600"/>
              </a:spcBef>
              <a:buNone/>
            </a:pPr>
            <a:r>
              <a:rPr lang="en-US" altLang="en-US" sz="1800" dirty="0"/>
              <a:t>“…Except as otherwise provided in this section, each individual who is the inventor or a joint inventor of a claimed invention in an application for patent shall execute an oath or declaration in connection with the application.”</a:t>
            </a:r>
            <a:endParaRPr lang="en-US" altLang="en-US" sz="1800" dirty="0">
              <a:latin typeface="+mn-lt"/>
            </a:endParaRPr>
          </a:p>
        </p:txBody>
      </p:sp>
      <p:sp>
        <p:nvSpPr>
          <p:cNvPr id="6" name="Content Placeholder 2">
            <a:extLst>
              <a:ext uri="{FF2B5EF4-FFF2-40B4-BE49-F238E27FC236}">
                <a16:creationId xmlns:a16="http://schemas.microsoft.com/office/drawing/2014/main" id="{1F4E5129-8B16-41E2-AEF3-D59B8ABD6609}"/>
              </a:ext>
            </a:extLst>
          </p:cNvPr>
          <p:cNvSpPr txBox="1">
            <a:spLocks/>
          </p:cNvSpPr>
          <p:nvPr/>
        </p:nvSpPr>
        <p:spPr>
          <a:xfrm>
            <a:off x="1184367" y="4170603"/>
            <a:ext cx="6824749" cy="1955866"/>
          </a:xfrm>
          <a:prstGeom prst="rect">
            <a:avLst/>
          </a:prstGeom>
        </p:spPr>
        <p:txBody>
          <a:bodyPr vert="horz" lIns="91440" tIns="45720" rIns="91440" bIns="45720" rtlCol="0">
            <a:norm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defTabSz="457211">
              <a:lnSpc>
                <a:spcPct val="120000"/>
              </a:lnSpc>
              <a:spcBef>
                <a:spcPts val="600"/>
              </a:spcBef>
              <a:buNone/>
              <a:defRPr/>
            </a:pPr>
            <a:r>
              <a:rPr lang="en-US" altLang="en-US" sz="1800" i="1" dirty="0">
                <a:solidFill>
                  <a:prstClr val="black"/>
                </a:solidFill>
              </a:rPr>
              <a:t>See however</a:t>
            </a:r>
            <a:r>
              <a:rPr lang="en-US" altLang="en-US" sz="1800" dirty="0">
                <a:solidFill>
                  <a:prstClr val="black"/>
                </a:solidFill>
              </a:rPr>
              <a:t>, substitute statements pursuant to 35 U.S.C. § 115(d).</a:t>
            </a:r>
          </a:p>
        </p:txBody>
      </p:sp>
      <p:sp>
        <p:nvSpPr>
          <p:cNvPr id="7" name="Slide Number Placeholder 6">
            <a:extLst>
              <a:ext uri="{FF2B5EF4-FFF2-40B4-BE49-F238E27FC236}">
                <a16:creationId xmlns:a16="http://schemas.microsoft.com/office/drawing/2014/main" id="{67E15C1D-B019-4BD6-93FA-7340DAFD3A58}"/>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34</a:t>
            </a:fld>
            <a:endParaRPr lang="en-US" dirty="0">
              <a:solidFill>
                <a:prstClr val="black"/>
              </a:solidFill>
              <a:latin typeface="Segoe UI"/>
            </a:endParaRPr>
          </a:p>
        </p:txBody>
      </p:sp>
    </p:spTree>
    <p:extLst>
      <p:ext uri="{BB962C8B-B14F-4D97-AF65-F5344CB8AC3E}">
        <p14:creationId xmlns:p14="http://schemas.microsoft.com/office/powerpoint/2010/main" val="3717232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725"/>
            <a:ext cx="8229600" cy="4005126"/>
          </a:xfrm>
        </p:spPr>
        <p:txBody>
          <a:bodyPr>
            <a:noAutofit/>
          </a:bodyPr>
          <a:lstStyle/>
          <a:p>
            <a:r>
              <a:rPr lang="en-US" altLang="en-US" sz="1400" dirty="0">
                <a:latin typeface="Segoe UI "/>
                <a:cs typeface="Segoe UI Light" panose="020B0502040204020203" pitchFamily="34" charset="0"/>
              </a:rPr>
              <a:t>37 C.F.R. § 1.4(d)(1) Handwritten signature. </a:t>
            </a:r>
          </a:p>
          <a:p>
            <a:pPr lvl="1"/>
            <a:r>
              <a:rPr lang="en-US" altLang="en-US" sz="1400" dirty="0">
                <a:latin typeface="Segoe UI "/>
              </a:rPr>
              <a:t>“Each piece of correspondence, except as provided in paragraphs (d)(2), (d)(3), (d)(4), (e), and (f) of this section, filed in an application, patent file, or other proceeding in the Office which requires a person's signature, must:</a:t>
            </a:r>
          </a:p>
          <a:p>
            <a:pPr lvl="2"/>
            <a:r>
              <a:rPr lang="en-US" altLang="en-US" sz="1400" dirty="0">
                <a:latin typeface="Segoe UI "/>
              </a:rPr>
              <a:t>(</a:t>
            </a:r>
            <a:r>
              <a:rPr lang="en-US" altLang="en-US" sz="1400" dirty="0" err="1">
                <a:latin typeface="Segoe UI "/>
              </a:rPr>
              <a:t>i</a:t>
            </a:r>
            <a:r>
              <a:rPr lang="en-US" altLang="en-US" sz="1400" dirty="0">
                <a:latin typeface="Segoe UI "/>
              </a:rPr>
              <a:t>) Be an original, that is, have an original handwritten signature </a:t>
            </a:r>
            <a:r>
              <a:rPr lang="en-US" altLang="en-US" sz="1400" b="1" dirty="0">
                <a:latin typeface="Segoe UI "/>
              </a:rPr>
              <a:t>personally signed</a:t>
            </a:r>
            <a:r>
              <a:rPr lang="en-US" altLang="en-US" sz="1400" dirty="0">
                <a:latin typeface="Segoe UI "/>
              </a:rPr>
              <a:t>, in permanent dark ink or its equivalent, </a:t>
            </a:r>
            <a:r>
              <a:rPr lang="en-US" altLang="en-US" sz="1400" b="1" dirty="0">
                <a:latin typeface="Segoe UI "/>
              </a:rPr>
              <a:t>by that person</a:t>
            </a:r>
            <a:r>
              <a:rPr lang="en-US" altLang="en-US" sz="1400" dirty="0">
                <a:latin typeface="Segoe UI "/>
              </a:rPr>
              <a:t>; or</a:t>
            </a:r>
          </a:p>
          <a:p>
            <a:pPr lvl="2"/>
            <a:r>
              <a:rPr lang="en-US" altLang="en-US" sz="1400" dirty="0">
                <a:latin typeface="Segoe UI "/>
              </a:rPr>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marL="457211" lvl="1" indent="0">
              <a:buNone/>
            </a:pPr>
            <a:endParaRPr lang="en-US" altLang="en-US" sz="1400" dirty="0">
              <a:latin typeface="Segoe UI "/>
            </a:endParaRPr>
          </a:p>
        </p:txBody>
      </p:sp>
      <p:sp>
        <p:nvSpPr>
          <p:cNvPr id="2" name="Title 1"/>
          <p:cNvSpPr>
            <a:spLocks noGrp="1"/>
          </p:cNvSpPr>
          <p:nvPr>
            <p:ph type="title"/>
          </p:nvPr>
        </p:nvSpPr>
        <p:spPr>
          <a:xfrm>
            <a:off x="457200" y="180976"/>
            <a:ext cx="8229600" cy="838200"/>
          </a:xfrm>
        </p:spPr>
        <p:txBody>
          <a:bodyPr>
            <a:normAutofit/>
          </a:bodyPr>
          <a:lstStyle/>
          <a:p>
            <a:r>
              <a:rPr lang="en-US" dirty="0"/>
              <a:t>Signatures on patent documents</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650"/>
            <a:ext cx="8229600" cy="3786267"/>
          </a:xfrm>
        </p:spPr>
        <p:txBody>
          <a:bodyPr>
            <a:normAutofit fontScale="55000" lnSpcReduction="20000"/>
          </a:bodyPr>
          <a:lstStyle/>
          <a:p>
            <a:pPr lvl="0"/>
            <a:r>
              <a:rPr lang="en-US" altLang="en-US" sz="2500" dirty="0">
                <a:latin typeface="Segoe UI "/>
                <a:cs typeface="Segoe UI Light" panose="020B0502040204020203" pitchFamily="34" charset="0"/>
              </a:rPr>
              <a:t>37 C.F.R. § 2.193 Trademark correspondence and signature requirements:</a:t>
            </a:r>
          </a:p>
          <a:p>
            <a:pPr lvl="1"/>
            <a:r>
              <a:rPr lang="en-US" altLang="en-US" sz="2500" dirty="0">
                <a:latin typeface="Segoe UI "/>
              </a:rPr>
              <a:t>“(a)…Each piece of correspondence that requires a signature must bear:</a:t>
            </a:r>
          </a:p>
          <a:p>
            <a:pPr lvl="2"/>
            <a:r>
              <a:rPr lang="en-US" altLang="en-US" sz="2500" dirty="0">
                <a:latin typeface="Segoe UI "/>
              </a:rPr>
              <a:t>(1) A handwritten signature </a:t>
            </a:r>
            <a:r>
              <a:rPr lang="en-US" altLang="en-US" sz="2500" b="1" dirty="0">
                <a:latin typeface="Segoe UI "/>
              </a:rPr>
              <a:t>personally</a:t>
            </a:r>
            <a:r>
              <a:rPr lang="en-US" altLang="en-US" sz="2500" dirty="0">
                <a:latin typeface="Segoe UI "/>
              </a:rPr>
              <a:t> signed in permanent ink by the person named as the signatory, or a true copy thereof; or</a:t>
            </a:r>
          </a:p>
          <a:p>
            <a:pPr lvl="2"/>
            <a:r>
              <a:rPr lang="en-US" altLang="en-US" sz="2500" dirty="0">
                <a:latin typeface="Segoe UI "/>
              </a:rPr>
              <a:t>(2) An electronic signature that meets the requirements of paragraph (c) of this section, </a:t>
            </a:r>
            <a:r>
              <a:rPr lang="en-US" altLang="en-US" sz="2500" b="1" dirty="0">
                <a:latin typeface="Segoe UI "/>
              </a:rPr>
              <a:t>personally entered by the person named as the signatory</a:t>
            </a:r>
            <a:r>
              <a:rPr lang="en-US" altLang="en-US" sz="2500" dirty="0">
                <a:latin typeface="Segoe UI "/>
              </a:rPr>
              <a:t>….</a:t>
            </a:r>
          </a:p>
          <a:p>
            <a:pPr marL="914423" lvl="2" indent="0">
              <a:buNone/>
            </a:pPr>
            <a:r>
              <a:rPr lang="en-US" altLang="en-US" sz="2500" dirty="0">
                <a:latin typeface="Segoe UI "/>
              </a:rPr>
              <a:t>* * * * *</a:t>
            </a:r>
          </a:p>
          <a:p>
            <a:pPr lvl="1"/>
            <a:r>
              <a:rPr lang="en-US" altLang="en-US" sz="2500" dirty="0">
                <a:latin typeface="Segoe UI "/>
              </a:rPr>
              <a:t> (c) Requirements for electronic signature. A person signing a document electronically must:</a:t>
            </a:r>
          </a:p>
          <a:p>
            <a:pPr lvl="2"/>
            <a:r>
              <a:rPr lang="en-US" altLang="en-US" sz="2500" dirty="0">
                <a:latin typeface="Segoe UI "/>
              </a:rPr>
              <a:t>(1) </a:t>
            </a:r>
            <a:r>
              <a:rPr lang="en-US" altLang="en-US" sz="2500" b="1" dirty="0">
                <a:latin typeface="Segoe UI "/>
              </a:rPr>
              <a:t>Personally enter </a:t>
            </a:r>
            <a:r>
              <a:rPr lang="en-US" altLang="en-US" sz="2500" dirty="0">
                <a:latin typeface="Segoe UI "/>
              </a:rPr>
              <a:t>any combination of letters, numbers, spaces and/or punctuation marks that the signer has adopted as a signature, placed between two forward slash (“/”) symbols in the signature block on the electronic submission; or</a:t>
            </a:r>
          </a:p>
          <a:p>
            <a:pPr lvl="2"/>
            <a:r>
              <a:rPr lang="en-US" altLang="en-US" sz="2500" dirty="0">
                <a:latin typeface="Segoe UI "/>
              </a:rPr>
              <a:t>(2) Sign the document using some other form of electronic signature specified by the Director.”</a:t>
            </a:r>
          </a:p>
          <a:p>
            <a:pPr lvl="2"/>
            <a:endParaRPr lang="en-US" altLang="en-US" sz="2500" dirty="0"/>
          </a:p>
          <a:p>
            <a:pPr lvl="1"/>
            <a:endParaRPr lang="en-US" altLang="en-US" dirty="0"/>
          </a:p>
          <a:p>
            <a:endParaRPr lang="en-US" dirty="0"/>
          </a:p>
        </p:txBody>
      </p:sp>
      <p:sp>
        <p:nvSpPr>
          <p:cNvPr id="2" name="Title 1"/>
          <p:cNvSpPr>
            <a:spLocks noGrp="1"/>
          </p:cNvSpPr>
          <p:nvPr>
            <p:ph type="title"/>
          </p:nvPr>
        </p:nvSpPr>
        <p:spPr>
          <a:xfrm>
            <a:off x="619125" y="351148"/>
            <a:ext cx="8229600" cy="639452"/>
          </a:xfrm>
        </p:spPr>
        <p:txBody>
          <a:bodyPr>
            <a:normAutofit fontScale="90000"/>
          </a:bodyPr>
          <a:lstStyle/>
          <a:p>
            <a:r>
              <a:rPr lang="en-US"/>
              <a:t>Signatures on trademark documents</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36</a:t>
            </a:fld>
            <a:endParaRPr lang="en-US" noProof="0" dirty="0"/>
          </a:p>
        </p:txBody>
      </p:sp>
    </p:spTree>
    <p:extLst>
      <p:ext uri="{BB962C8B-B14F-4D97-AF65-F5344CB8AC3E}">
        <p14:creationId xmlns:p14="http://schemas.microsoft.com/office/powerpoint/2010/main" val="3481434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623871"/>
          </a:xfrm>
        </p:spPr>
        <p:txBody>
          <a:bodyPr>
            <a:normAutofit/>
          </a:bodyPr>
          <a:lstStyle/>
          <a:p>
            <a:r>
              <a:rPr lang="en-US" sz="2800" dirty="0"/>
              <a:t>Post-Registration TM audit program</a:t>
            </a:r>
          </a:p>
        </p:txBody>
      </p:sp>
      <p:sp>
        <p:nvSpPr>
          <p:cNvPr id="3" name="Content Placeholder 2"/>
          <p:cNvSpPr>
            <a:spLocks noGrp="1"/>
          </p:cNvSpPr>
          <p:nvPr>
            <p:ph idx="1"/>
          </p:nvPr>
        </p:nvSpPr>
        <p:spPr>
          <a:xfrm>
            <a:off x="457200" y="933450"/>
            <a:ext cx="8229600" cy="4300402"/>
          </a:xfrm>
        </p:spPr>
        <p:txBody>
          <a:bodyPr>
            <a:normAutofit lnSpcReduction="10000"/>
          </a:bodyPr>
          <a:lstStyle/>
          <a:p>
            <a:r>
              <a:rPr lang="en-US" sz="1600" dirty="0">
                <a:latin typeface="Segoe UI "/>
              </a:rPr>
              <a:t>Launched as a pilot in 2012 to assess accuracy of use claims in TM registration maintenance filings:</a:t>
            </a:r>
          </a:p>
          <a:p>
            <a:pPr marL="0" indent="0">
              <a:buNone/>
            </a:pPr>
            <a:r>
              <a:rPr lang="en-US" sz="1600">
                <a:latin typeface="Segoe UI "/>
              </a:rPr>
              <a:t>	- </a:t>
            </a:r>
            <a:r>
              <a:rPr lang="en-US" sz="1600" dirty="0">
                <a:latin typeface="Segoe UI "/>
              </a:rPr>
              <a:t>Random selection of 500 TM registrations with six-year Section 8 or 71 declarations 	of use;</a:t>
            </a:r>
          </a:p>
          <a:p>
            <a:r>
              <a:rPr lang="en-US" sz="1600" dirty="0">
                <a:latin typeface="Segoe UI "/>
              </a:rPr>
              <a:t>51% (253) of audited registrations did not verify previously claimed use:</a:t>
            </a:r>
          </a:p>
          <a:p>
            <a:pPr lvl="1"/>
            <a:r>
              <a:rPr lang="en-US" sz="1600" dirty="0">
                <a:latin typeface="Segoe UI "/>
              </a:rPr>
              <a:t>35% deleted good/services; and</a:t>
            </a:r>
          </a:p>
          <a:p>
            <a:pPr lvl="1"/>
            <a:r>
              <a:rPr lang="en-US" sz="1600" dirty="0">
                <a:latin typeface="Segoe UI "/>
              </a:rPr>
              <a:t>16% failed to respond to office actions and were cancelled. </a:t>
            </a:r>
          </a:p>
          <a:p>
            <a:pPr>
              <a:defRPr/>
            </a:pPr>
            <a:r>
              <a:rPr lang="en-US" sz="1600" dirty="0">
                <a:solidFill>
                  <a:prstClr val="black"/>
                </a:solidFill>
                <a:latin typeface="Segoe UI "/>
              </a:rPr>
              <a:t>Effective November 2017, the pilot program became a finalized rule permitting the USPTO to require TM owner for information, exhibits and/or affidavits of declaration:</a:t>
            </a:r>
          </a:p>
          <a:p>
            <a:pPr lvl="1">
              <a:defRPr/>
            </a:pPr>
            <a:r>
              <a:rPr lang="en-US" sz="1600" dirty="0">
                <a:solidFill>
                  <a:prstClr val="black"/>
                </a:solidFill>
                <a:latin typeface="Segoe UI "/>
              </a:rPr>
              <a:t>Registration may be audited if a Section 8 or 71 declaration is filed and registration includes one class with 4 or more goods/services OR two classes with 2 or more goods/services.</a:t>
            </a:r>
          </a:p>
          <a:p>
            <a:pPr>
              <a:defRPr/>
            </a:pPr>
            <a:r>
              <a:rPr lang="en-US" sz="1600" dirty="0">
                <a:solidFill>
                  <a:prstClr val="black"/>
                </a:solidFill>
                <a:latin typeface="Segoe UI "/>
              </a:rPr>
              <a:t>Effective Jan 2, 2021, $250 per class fee required when:</a:t>
            </a:r>
          </a:p>
          <a:p>
            <a:pPr lvl="1">
              <a:defRPr/>
            </a:pPr>
            <a:r>
              <a:rPr lang="en-US" sz="1600" dirty="0">
                <a:solidFill>
                  <a:prstClr val="black"/>
                </a:solidFill>
                <a:latin typeface="Segoe UI "/>
              </a:rPr>
              <a:t>Goods/services, and/or class deleted after Section 8 or 71 is filed and before acceptance.</a:t>
            </a:r>
          </a:p>
          <a:p>
            <a:pPr marL="0" indent="0">
              <a:buNone/>
              <a:defRPr/>
            </a:pPr>
            <a:endParaRPr lang="en-US" sz="1600" dirty="0">
              <a:solidFill>
                <a:prstClr val="black"/>
              </a:solidFill>
            </a:endParaRPr>
          </a:p>
          <a:p>
            <a:pPr marL="457211" lvl="1" indent="0">
              <a:buNone/>
            </a:pPr>
            <a:endParaRPr lang="en-US" dirty="0"/>
          </a:p>
          <a:p>
            <a:endParaRPr lang="en-US" dirty="0"/>
          </a:p>
        </p:txBody>
      </p:sp>
      <p:sp>
        <p:nvSpPr>
          <p:cNvPr id="6" name="Slide Number Placeholder 5"/>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37</a:t>
            </a:fld>
            <a:endParaRPr lang="en-US">
              <a:solidFill>
                <a:prstClr val="black"/>
              </a:solidFill>
              <a:latin typeface="Segoe UI"/>
            </a:endParaRPr>
          </a:p>
        </p:txBody>
      </p:sp>
    </p:spTree>
    <p:extLst>
      <p:ext uri="{BB962C8B-B14F-4D97-AF65-F5344CB8AC3E}">
        <p14:creationId xmlns:p14="http://schemas.microsoft.com/office/powerpoint/2010/main" val="3686721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F223C1-35D5-45CA-925F-D41678A9825F}"/>
              </a:ext>
            </a:extLst>
          </p:cNvPr>
          <p:cNvSpPr>
            <a:spLocks noGrp="1"/>
          </p:cNvSpPr>
          <p:nvPr>
            <p:ph type="sldNum" sz="quarter" idx="10"/>
          </p:nvPr>
        </p:nvSpPr>
        <p:spPr/>
        <p:txBody>
          <a:bodyPr/>
          <a:lstStyle/>
          <a:p>
            <a:fld id="{1D648693-0942-45E9-83AE-76FC568F9452}" type="slidenum">
              <a:rPr lang="en-US" smtClean="0"/>
              <a:pPr/>
              <a:t>38</a:t>
            </a:fld>
            <a:endParaRPr lang="en-US" dirty="0"/>
          </a:p>
        </p:txBody>
      </p:sp>
      <p:sp>
        <p:nvSpPr>
          <p:cNvPr id="5" name="Title 2">
            <a:extLst>
              <a:ext uri="{FF2B5EF4-FFF2-40B4-BE49-F238E27FC236}">
                <a16:creationId xmlns:a16="http://schemas.microsoft.com/office/drawing/2014/main" id="{DD0F83FF-F991-4100-A364-4707AD1E1AC0}"/>
              </a:ext>
            </a:extLst>
          </p:cNvPr>
          <p:cNvSpPr>
            <a:spLocks noGrp="1"/>
          </p:cNvSpPr>
          <p:nvPr>
            <p:ph type="title"/>
          </p:nvPr>
        </p:nvSpPr>
        <p:spPr>
          <a:xfrm>
            <a:off x="638175" y="323850"/>
            <a:ext cx="7848599" cy="565387"/>
          </a:xfrm>
        </p:spPr>
        <p:txBody>
          <a:bodyPr>
            <a:noAutofit/>
          </a:bodyPr>
          <a:lstStyle/>
          <a:p>
            <a:r>
              <a:rPr lang="en-US" sz="2800" dirty="0"/>
              <a:t>Post-registration TM audit program statistics</a:t>
            </a:r>
          </a:p>
        </p:txBody>
      </p:sp>
      <p:sp>
        <p:nvSpPr>
          <p:cNvPr id="6" name="Title 2">
            <a:extLst>
              <a:ext uri="{FF2B5EF4-FFF2-40B4-BE49-F238E27FC236}">
                <a16:creationId xmlns:a16="http://schemas.microsoft.com/office/drawing/2014/main" id="{FA7CE3A1-5705-4E77-8E0F-4080400009B9}"/>
              </a:ext>
            </a:extLst>
          </p:cNvPr>
          <p:cNvSpPr txBox="1">
            <a:spLocks/>
          </p:cNvSpPr>
          <p:nvPr/>
        </p:nvSpPr>
        <p:spPr>
          <a:xfrm>
            <a:off x="1264700" y="1593211"/>
            <a:ext cx="6418053" cy="355402"/>
          </a:xfrm>
          <a:prstGeom prst="rect">
            <a:avLst/>
          </a:prstGeom>
        </p:spPr>
        <p:txBody>
          <a:bodyPr vert="horz" lIns="91440" tIns="45720" rIns="91440" bIns="45720" rtlCol="0" anchor="t" anchorCtr="0">
            <a:normAutofit fontScale="97500" lnSpcReduction="10000"/>
          </a:bodyPr>
          <a:lstStyle>
            <a:lvl1pPr algn="l" defTabSz="457211" rtl="0" eaLnBrk="1" latinLnBrk="0" hangingPunct="1">
              <a:spcBef>
                <a:spcPct val="0"/>
              </a:spcBef>
              <a:buNone/>
              <a:defRPr sz="4000" b="1" kern="1200">
                <a:solidFill>
                  <a:schemeClr val="tx1"/>
                </a:solidFill>
                <a:latin typeface="Segoe UI"/>
                <a:ea typeface="+mj-ea"/>
                <a:cs typeface="+mj-cs"/>
              </a:defRPr>
            </a:lvl1pPr>
          </a:lstStyle>
          <a:p>
            <a:pPr algn="l"/>
            <a:r>
              <a:rPr lang="en-US" sz="1800" b="1" i="0" dirty="0">
                <a:solidFill>
                  <a:srgbClr val="1B1B1B"/>
                </a:solidFill>
                <a:effectLst/>
                <a:latin typeface="+mn-lt"/>
              </a:rPr>
              <a:t>Audit actions to date</a:t>
            </a:r>
          </a:p>
        </p:txBody>
      </p:sp>
      <p:sp>
        <p:nvSpPr>
          <p:cNvPr id="9" name="Title 2">
            <a:extLst>
              <a:ext uri="{FF2B5EF4-FFF2-40B4-BE49-F238E27FC236}">
                <a16:creationId xmlns:a16="http://schemas.microsoft.com/office/drawing/2014/main" id="{E75D8C84-D82B-4D78-A6EA-D5B1755CAB7B}"/>
              </a:ext>
            </a:extLst>
          </p:cNvPr>
          <p:cNvSpPr txBox="1">
            <a:spLocks/>
          </p:cNvSpPr>
          <p:nvPr/>
        </p:nvSpPr>
        <p:spPr>
          <a:xfrm>
            <a:off x="752475" y="1102371"/>
            <a:ext cx="6913531" cy="490840"/>
          </a:xfrm>
          <a:prstGeom prst="rect">
            <a:avLst/>
          </a:prstGeom>
        </p:spPr>
        <p:txBody>
          <a:bodyPr vert="horz" lIns="91440" tIns="45720" rIns="91440" bIns="45720" rtlCol="0" anchor="t" anchorCtr="0">
            <a:normAutofit fontScale="97500"/>
          </a:bodyPr>
          <a:lstStyle>
            <a:lvl1pPr algn="l" defTabSz="457211" rtl="0" eaLnBrk="1" latinLnBrk="0" hangingPunct="1">
              <a:spcBef>
                <a:spcPct val="0"/>
              </a:spcBef>
              <a:buNone/>
              <a:defRPr sz="4000" b="1" kern="1200">
                <a:solidFill>
                  <a:schemeClr val="tx1"/>
                </a:solidFill>
                <a:latin typeface="Segoe UI"/>
                <a:ea typeface="+mj-ea"/>
                <a:cs typeface="+mj-cs"/>
              </a:defRPr>
            </a:lvl1pPr>
          </a:lstStyle>
          <a:p>
            <a:r>
              <a:rPr lang="en-US" sz="1200" b="0" dirty="0"/>
              <a:t>The following data shows a running total of audit actions and various other statistics since the</a:t>
            </a:r>
            <a:br>
              <a:rPr lang="en-US" sz="1200" b="0" dirty="0"/>
            </a:br>
            <a:r>
              <a:rPr lang="en-US" sz="1200" b="0" dirty="0"/>
              <a:t>inception of the audit program in November 2017. This data is updated quarterly.</a:t>
            </a:r>
          </a:p>
        </p:txBody>
      </p:sp>
      <p:graphicFrame>
        <p:nvGraphicFramePr>
          <p:cNvPr id="10" name="Table 9">
            <a:extLst>
              <a:ext uri="{FF2B5EF4-FFF2-40B4-BE49-F238E27FC236}">
                <a16:creationId xmlns:a16="http://schemas.microsoft.com/office/drawing/2014/main" id="{83D0059B-1397-4073-984E-26A3E6F5F572}"/>
              </a:ext>
            </a:extLst>
          </p:cNvPr>
          <p:cNvGraphicFramePr>
            <a:graphicFrameLocks noGrp="1"/>
          </p:cNvGraphicFramePr>
          <p:nvPr>
            <p:extLst>
              <p:ext uri="{D42A27DB-BD31-4B8C-83A1-F6EECF244321}">
                <p14:modId xmlns:p14="http://schemas.microsoft.com/office/powerpoint/2010/main" val="3395193708"/>
              </p:ext>
            </p:extLst>
          </p:nvPr>
        </p:nvGraphicFramePr>
        <p:xfrm>
          <a:off x="1334212" y="1948613"/>
          <a:ext cx="7645884" cy="1402080"/>
        </p:xfrm>
        <a:graphic>
          <a:graphicData uri="http://schemas.openxmlformats.org/drawingml/2006/table">
            <a:tbl>
              <a:tblPr/>
              <a:tblGrid>
                <a:gridCol w="3822942">
                  <a:extLst>
                    <a:ext uri="{9D8B030D-6E8A-4147-A177-3AD203B41FA5}">
                      <a16:colId xmlns:a16="http://schemas.microsoft.com/office/drawing/2014/main" val="1393489260"/>
                    </a:ext>
                  </a:extLst>
                </a:gridCol>
                <a:gridCol w="3822942">
                  <a:extLst>
                    <a:ext uri="{9D8B030D-6E8A-4147-A177-3AD203B41FA5}">
                      <a16:colId xmlns:a16="http://schemas.microsoft.com/office/drawing/2014/main" val="3465826560"/>
                    </a:ext>
                  </a:extLst>
                </a:gridCol>
              </a:tblGrid>
              <a:tr h="0">
                <a:tc>
                  <a:txBody>
                    <a:bodyPr/>
                    <a:lstStyle/>
                    <a:p>
                      <a:pPr algn="l"/>
                      <a:r>
                        <a:rPr lang="en-US" sz="1200" b="1" dirty="0">
                          <a:effectLst/>
                        </a:rPr>
                        <a:t>Type of action</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tc>
                  <a:txBody>
                    <a:bodyPr/>
                    <a:lstStyle/>
                    <a:p>
                      <a:pPr algn="l"/>
                      <a:r>
                        <a:rPr lang="en-US" sz="1200" b="1" dirty="0">
                          <a:effectLst/>
                        </a:rPr>
                        <a:t>Nov 2017 - Dec 2023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extLst>
                  <a:ext uri="{0D108BD9-81ED-4DB2-BD59-A6C34878D82A}">
                    <a16:rowId xmlns:a16="http://schemas.microsoft.com/office/drawing/2014/main" val="3179874919"/>
                  </a:ext>
                </a:extLst>
              </a:tr>
              <a:tr h="0">
                <a:tc>
                  <a:txBody>
                    <a:bodyPr/>
                    <a:lstStyle/>
                    <a:p>
                      <a:r>
                        <a:rPr lang="en-US" sz="1200" dirty="0">
                          <a:effectLst/>
                        </a:rPr>
                        <a:t>First office actions issued</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a:effectLst/>
                        </a:rPr>
                        <a:t>29,022</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2276052747"/>
                  </a:ext>
                </a:extLst>
              </a:tr>
              <a:tr h="0">
                <a:tc>
                  <a:txBody>
                    <a:bodyPr/>
                    <a:lstStyle/>
                    <a:p>
                      <a:r>
                        <a:rPr lang="en-US" sz="1200" dirty="0">
                          <a:effectLst/>
                        </a:rPr>
                        <a:t>Registrations with a response deleting goods/services/classes</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a:effectLst/>
                        </a:rPr>
                        <a:t>49.53%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1742623675"/>
                  </a:ext>
                </a:extLst>
              </a:tr>
              <a:tr h="0">
                <a:tc>
                  <a:txBody>
                    <a:bodyPr/>
                    <a:lstStyle/>
                    <a:p>
                      <a:r>
                        <a:rPr lang="en-US" sz="1200" dirty="0">
                          <a:effectLst/>
                        </a:rPr>
                        <a:t>Total registration cancellations</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dirty="0">
                          <a:effectLst/>
                        </a:rPr>
                        <a:t>3,883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1299714414"/>
                  </a:ext>
                </a:extLst>
              </a:tr>
            </a:tbl>
          </a:graphicData>
        </a:graphic>
      </p:graphicFrame>
      <p:sp>
        <p:nvSpPr>
          <p:cNvPr id="11" name="Title 2">
            <a:extLst>
              <a:ext uri="{FF2B5EF4-FFF2-40B4-BE49-F238E27FC236}">
                <a16:creationId xmlns:a16="http://schemas.microsoft.com/office/drawing/2014/main" id="{47191E11-8218-4980-B6F9-7A1A09EA9723}"/>
              </a:ext>
            </a:extLst>
          </p:cNvPr>
          <p:cNvSpPr txBox="1">
            <a:spLocks/>
          </p:cNvSpPr>
          <p:nvPr/>
        </p:nvSpPr>
        <p:spPr>
          <a:xfrm>
            <a:off x="1282456" y="3426459"/>
            <a:ext cx="6418053" cy="553062"/>
          </a:xfrm>
          <a:prstGeom prst="rect">
            <a:avLst/>
          </a:prstGeom>
        </p:spPr>
        <p:txBody>
          <a:bodyPr vert="horz" lIns="91440" tIns="45720" rIns="91440" bIns="45720" rtlCol="0" anchor="t" anchorCtr="0">
            <a:normAutofit fontScale="97500"/>
          </a:bodyPr>
          <a:lstStyle>
            <a:lvl1pPr algn="l" defTabSz="457211" rtl="0" eaLnBrk="1" latinLnBrk="0" hangingPunct="1">
              <a:spcBef>
                <a:spcPct val="0"/>
              </a:spcBef>
              <a:buNone/>
              <a:defRPr sz="4000" b="1" kern="1200">
                <a:solidFill>
                  <a:schemeClr val="tx1"/>
                </a:solidFill>
                <a:latin typeface="Segoe UI"/>
                <a:ea typeface="+mj-ea"/>
                <a:cs typeface="+mj-cs"/>
              </a:defRPr>
            </a:lvl1pPr>
          </a:lstStyle>
          <a:p>
            <a:pPr algn="l"/>
            <a:r>
              <a:rPr lang="en-US" sz="1800" b="1" i="0" dirty="0">
                <a:solidFill>
                  <a:srgbClr val="1B1B1B"/>
                </a:solidFill>
                <a:effectLst/>
                <a:latin typeface="+mn-lt"/>
              </a:rPr>
              <a:t>Represented by U.S. attorney</a:t>
            </a:r>
          </a:p>
        </p:txBody>
      </p:sp>
      <p:graphicFrame>
        <p:nvGraphicFramePr>
          <p:cNvPr id="12" name="Table 11">
            <a:extLst>
              <a:ext uri="{FF2B5EF4-FFF2-40B4-BE49-F238E27FC236}">
                <a16:creationId xmlns:a16="http://schemas.microsoft.com/office/drawing/2014/main" id="{A065EC5D-D3E3-4559-9BAC-948FEE7F6E18}"/>
              </a:ext>
            </a:extLst>
          </p:cNvPr>
          <p:cNvGraphicFramePr>
            <a:graphicFrameLocks noGrp="1"/>
          </p:cNvGraphicFramePr>
          <p:nvPr>
            <p:extLst>
              <p:ext uri="{D42A27DB-BD31-4B8C-83A1-F6EECF244321}">
                <p14:modId xmlns:p14="http://schemas.microsoft.com/office/powerpoint/2010/main" val="4173765065"/>
              </p:ext>
            </p:extLst>
          </p:nvPr>
        </p:nvGraphicFramePr>
        <p:xfrm>
          <a:off x="1282456" y="3911363"/>
          <a:ext cx="7645882" cy="914400"/>
        </p:xfrm>
        <a:graphic>
          <a:graphicData uri="http://schemas.openxmlformats.org/drawingml/2006/table">
            <a:tbl>
              <a:tblPr/>
              <a:tblGrid>
                <a:gridCol w="3822941">
                  <a:extLst>
                    <a:ext uri="{9D8B030D-6E8A-4147-A177-3AD203B41FA5}">
                      <a16:colId xmlns:a16="http://schemas.microsoft.com/office/drawing/2014/main" val="4187421444"/>
                    </a:ext>
                  </a:extLst>
                </a:gridCol>
                <a:gridCol w="3822941">
                  <a:extLst>
                    <a:ext uri="{9D8B030D-6E8A-4147-A177-3AD203B41FA5}">
                      <a16:colId xmlns:a16="http://schemas.microsoft.com/office/drawing/2014/main" val="882308220"/>
                    </a:ext>
                  </a:extLst>
                </a:gridCol>
              </a:tblGrid>
              <a:tr h="244344">
                <a:tc>
                  <a:txBody>
                    <a:bodyPr/>
                    <a:lstStyle/>
                    <a:p>
                      <a:pPr algn="l"/>
                      <a:r>
                        <a:rPr lang="en-US" sz="1200" b="1" dirty="0">
                          <a:effectLst/>
                        </a:rPr>
                        <a:t>Attorney representation</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tc>
                  <a:txBody>
                    <a:bodyPr/>
                    <a:lstStyle/>
                    <a:p>
                      <a:pPr algn="l"/>
                      <a:r>
                        <a:rPr lang="en-US" sz="1200" b="1" dirty="0">
                          <a:effectLst/>
                        </a:rPr>
                        <a:t>Nov 2017 - Dec 2023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extLst>
                  <a:ext uri="{0D108BD9-81ED-4DB2-BD59-A6C34878D82A}">
                    <a16:rowId xmlns:a16="http://schemas.microsoft.com/office/drawing/2014/main" val="1421656867"/>
                  </a:ext>
                </a:extLst>
              </a:tr>
              <a:tr h="269604">
                <a:tc>
                  <a:txBody>
                    <a:bodyPr/>
                    <a:lstStyle/>
                    <a:p>
                      <a:r>
                        <a:rPr lang="en-US" sz="1200" dirty="0">
                          <a:effectLst/>
                        </a:rPr>
                        <a:t>Respondents represented by U.S. attorney</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dirty="0">
                          <a:effectLst/>
                        </a:rPr>
                        <a:t>83%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137633347"/>
                  </a:ext>
                </a:extLst>
              </a:tr>
              <a:tr h="244344">
                <a:tc>
                  <a:txBody>
                    <a:bodyPr/>
                    <a:lstStyle/>
                    <a:p>
                      <a:r>
                        <a:rPr lang="en-US" sz="1200" dirty="0">
                          <a:effectLst/>
                        </a:rPr>
                        <a:t>Unrepresented respondents</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dirty="0">
                          <a:effectLst/>
                        </a:rPr>
                        <a:t>17%</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3072492972"/>
                  </a:ext>
                </a:extLst>
              </a:tr>
            </a:tbl>
          </a:graphicData>
        </a:graphic>
      </p:graphicFrame>
    </p:spTree>
    <p:extLst>
      <p:ext uri="{BB962C8B-B14F-4D97-AF65-F5344CB8AC3E}">
        <p14:creationId xmlns:p14="http://schemas.microsoft.com/office/powerpoint/2010/main" val="166816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A3F922-8B0D-480C-8560-C6A89A4F38A0}"/>
              </a:ext>
            </a:extLst>
          </p:cNvPr>
          <p:cNvSpPr txBox="1"/>
          <p:nvPr/>
        </p:nvSpPr>
        <p:spPr>
          <a:xfrm>
            <a:off x="3470564" y="2688911"/>
            <a:ext cx="4995949" cy="646331"/>
          </a:xfrm>
          <a:prstGeom prst="rect">
            <a:avLst/>
          </a:prstGeom>
          <a:noFill/>
        </p:spPr>
        <p:txBody>
          <a:bodyPr wrap="square" rtlCol="0">
            <a:spAutoFit/>
          </a:bodyPr>
          <a:lstStyle/>
          <a:p>
            <a:pPr defTabSz="457211">
              <a:defRPr/>
            </a:pPr>
            <a:r>
              <a:rPr lang="en-US" sz="3600" b="1" dirty="0">
                <a:latin typeface="Segoe UI"/>
              </a:rPr>
              <a:t>U.S. Counsel Rule</a:t>
            </a:r>
          </a:p>
        </p:txBody>
      </p:sp>
      <p:pic>
        <p:nvPicPr>
          <p:cNvPr id="5" name="Graphic 4" descr="Employee badge">
            <a:extLst>
              <a:ext uri="{FF2B5EF4-FFF2-40B4-BE49-F238E27FC236}">
                <a16:creationId xmlns:a16="http://schemas.microsoft.com/office/drawing/2014/main" id="{DCB14006-1B54-49B5-8757-AC7DF84B45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0011" y="1988820"/>
            <a:ext cx="1737360" cy="1737360"/>
          </a:xfrm>
          <a:prstGeom prst="rect">
            <a:avLst/>
          </a:prstGeom>
        </p:spPr>
      </p:pic>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39</a:t>
            </a:fld>
            <a:endParaRPr lang="en-US" dirty="0">
              <a:solidFill>
                <a:prstClr val="black"/>
              </a:solidFill>
              <a:latin typeface="Segoe UI"/>
            </a:endParaRPr>
          </a:p>
        </p:txBody>
      </p:sp>
    </p:spTree>
    <p:extLst>
      <p:ext uri="{BB962C8B-B14F-4D97-AF65-F5344CB8AC3E}">
        <p14:creationId xmlns:p14="http://schemas.microsoft.com/office/powerpoint/2010/main" val="283813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3962400"/>
          </a:xfrm>
        </p:spPr>
        <p:txBody>
          <a:bodyPr>
            <a:normAutofit fontScale="47500" lnSpcReduction="20000"/>
          </a:bodyPr>
          <a:lstStyle/>
          <a:p>
            <a:r>
              <a:rPr lang="en-US" sz="3400" dirty="0">
                <a:latin typeface="Segoe UI "/>
                <a:cs typeface="Segoe UI Light" panose="020B0502040204020203" pitchFamily="34" charset="0"/>
              </a:rPr>
              <a:t>On November 16, 2023, the USPTO published a final rule establishing scientific and technical criteria for design patent practitioner applicants.</a:t>
            </a:r>
          </a:p>
          <a:p>
            <a:r>
              <a:rPr lang="en-US" sz="3400" dirty="0">
                <a:latin typeface="Segoe UI "/>
                <a:cs typeface="Segoe UI Light" panose="020B0502040204020203" pitchFamily="34" charset="0"/>
              </a:rPr>
              <a:t>Applicants should have a bachelor’s, master’s or doctorate of </a:t>
            </a:r>
            <a:r>
              <a:rPr lang="en-US" sz="3400" dirty="0">
                <a:solidFill>
                  <a:srgbClr val="1B1B1B"/>
                </a:solidFill>
                <a:latin typeface="Segoe UI "/>
              </a:rPr>
              <a:t>philosophy degree in any of the following areas from an accredited college or university: </a:t>
            </a:r>
          </a:p>
          <a:p>
            <a:pPr lvl="1"/>
            <a:r>
              <a:rPr lang="en-US" sz="2900" dirty="0">
                <a:solidFill>
                  <a:srgbClr val="1B1B1B"/>
                </a:solidFill>
                <a:latin typeface="Segoe UI "/>
              </a:rPr>
              <a:t>industrial design, product design, architecture, applied arts, graphic design, fine/studio arts, art teacher education, or a degree equivalent to one of the listed degrees.</a:t>
            </a:r>
            <a:r>
              <a:rPr lang="en-US" sz="2900" dirty="0">
                <a:latin typeface="Segoe UI "/>
              </a:rPr>
              <a:t> </a:t>
            </a:r>
          </a:p>
          <a:p>
            <a:pPr lvl="1"/>
            <a:r>
              <a:rPr lang="en-US" sz="2900" dirty="0">
                <a:latin typeface="Segoe UI "/>
              </a:rPr>
              <a:t>Once scientific and technical criteria are met, </a:t>
            </a:r>
            <a:r>
              <a:rPr lang="en-US" sz="2900" dirty="0">
                <a:solidFill>
                  <a:srgbClr val="1B1B1B"/>
                </a:solidFill>
                <a:latin typeface="Segoe UI "/>
              </a:rPr>
              <a:t>design patent practitioner applicants must take and pass the current registration examination, and pass a moral character evaluation. </a:t>
            </a:r>
          </a:p>
          <a:p>
            <a:pPr lvl="1"/>
            <a:r>
              <a:rPr lang="en-US" sz="2900" dirty="0">
                <a:solidFill>
                  <a:srgbClr val="1B1B1B"/>
                </a:solidFill>
                <a:latin typeface="Segoe UI "/>
              </a:rPr>
              <a:t>Upon registration, design patent practitioners may practice in design patent matters only.</a:t>
            </a:r>
          </a:p>
          <a:p>
            <a:pPr lvl="1"/>
            <a:r>
              <a:rPr lang="en-US" sz="2900" dirty="0">
                <a:latin typeface="Segoe UI "/>
              </a:rPr>
              <a:t>The application process for design patent practitioner applicants began January 2, 2024. </a:t>
            </a:r>
          </a:p>
          <a:p>
            <a:r>
              <a:rPr lang="en-US" sz="3400" dirty="0">
                <a:solidFill>
                  <a:srgbClr val="1B1B1B"/>
                </a:solidFill>
                <a:latin typeface="Segoe UI "/>
              </a:rPr>
              <a:t>The design patent practitioner bar does not impact the ability of those already registered, and does not impact the ability of applicants who meet the current criteria, to practice in any patent matters, including design patent matters.</a:t>
            </a:r>
          </a:p>
          <a:p>
            <a:r>
              <a:rPr lang="en-US" sz="3400" dirty="0">
                <a:solidFill>
                  <a:srgbClr val="1B1B1B"/>
                </a:solidFill>
                <a:latin typeface="Segoe UI "/>
              </a:rPr>
              <a:t>Additional information may be found at https://www.uspto.gov/sites/default/files/docuemnts/OEDDesignBarFlyer.pdf.</a:t>
            </a:r>
            <a:endParaRPr lang="en-US" sz="3400" dirty="0">
              <a:latin typeface="Segoe UI "/>
            </a:endParaRPr>
          </a:p>
        </p:txBody>
      </p:sp>
      <p:sp>
        <p:nvSpPr>
          <p:cNvPr id="2" name="Title 1"/>
          <p:cNvSpPr>
            <a:spLocks noGrp="1"/>
          </p:cNvSpPr>
          <p:nvPr>
            <p:ph type="title"/>
          </p:nvPr>
        </p:nvSpPr>
        <p:spPr>
          <a:xfrm>
            <a:off x="457200" y="200027"/>
            <a:ext cx="8229600" cy="571499"/>
          </a:xfrm>
        </p:spPr>
        <p:txBody>
          <a:bodyPr>
            <a:normAutofit fontScale="90000"/>
          </a:bodyPr>
          <a:lstStyle/>
          <a:p>
            <a:r>
              <a:rPr lang="en-US" sz="3600" dirty="0"/>
              <a:t>Design Patent Practitioner Bar             </a:t>
            </a:r>
          </a:p>
        </p:txBody>
      </p:sp>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a:t>
            </a:fld>
            <a:endParaRPr lang="en-US" dirty="0">
              <a:solidFill>
                <a:prstClr val="black"/>
              </a:solidFill>
              <a:latin typeface="Segoe UI"/>
            </a:endParaRPr>
          </a:p>
        </p:txBody>
      </p:sp>
    </p:spTree>
    <p:extLst>
      <p:ext uri="{BB962C8B-B14F-4D97-AF65-F5344CB8AC3E}">
        <p14:creationId xmlns:p14="http://schemas.microsoft.com/office/powerpoint/2010/main" val="2938316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0100"/>
            <a:ext cx="8229600" cy="4605320"/>
          </a:xfrm>
        </p:spPr>
        <p:txBody>
          <a:bodyPr>
            <a:noAutofit/>
          </a:bodyPr>
          <a:lstStyle/>
          <a:p>
            <a:pPr>
              <a:lnSpc>
                <a:spcPct val="120000"/>
              </a:lnSpc>
            </a:pPr>
            <a:r>
              <a:rPr lang="en-US" sz="1400" dirty="0">
                <a:latin typeface="Segoe UI "/>
                <a:cs typeface="Segoe UI Light" panose="020B0502040204020203" pitchFamily="34" charset="0"/>
              </a:rPr>
              <a:t>Increase in foreign parties not authorized to represent trademark applicants and improperly representing foreign applicants in trademark (TM) matters.</a:t>
            </a:r>
          </a:p>
          <a:p>
            <a:pPr>
              <a:lnSpc>
                <a:spcPct val="120000"/>
              </a:lnSpc>
            </a:pPr>
            <a:r>
              <a:rPr lang="en-US" sz="1400" dirty="0">
                <a:latin typeface="Segoe UI "/>
                <a:cs typeface="Segoe UI Light" panose="020B0502040204020203" pitchFamily="34" charset="0"/>
              </a:rPr>
              <a:t>Fraudulent or inaccurate claims of use are a burden on the trademark system and the public and jeopardize validity of marks.</a:t>
            </a:r>
          </a:p>
          <a:p>
            <a:pPr>
              <a:lnSpc>
                <a:spcPct val="120000"/>
              </a:lnSpc>
            </a:pPr>
            <a:r>
              <a:rPr lang="en-US" sz="1400" dirty="0">
                <a:latin typeface="Segoe UI "/>
                <a:cs typeface="Segoe UI Light" panose="020B0502040204020203" pitchFamily="34" charset="0"/>
              </a:rPr>
              <a:t>Effective August 3, 2019: </a:t>
            </a:r>
          </a:p>
          <a:p>
            <a:pPr lvl="1">
              <a:lnSpc>
                <a:spcPct val="120000"/>
              </a:lnSpc>
            </a:pPr>
            <a:r>
              <a:rPr lang="en-US" sz="1400" dirty="0">
                <a:latin typeface="Segoe UI "/>
              </a:rPr>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400" dirty="0">
                <a:latin typeface="Segoe UI "/>
                <a:cs typeface="Segoe UI Light" panose="020B0502040204020203" pitchFamily="34" charset="0"/>
              </a:rPr>
              <a:t>Final rule: 84 Fed. Reg. 31498 (July 2, 2019).</a:t>
            </a:r>
          </a:p>
          <a:p>
            <a:pPr>
              <a:lnSpc>
                <a:spcPct val="120000"/>
              </a:lnSpc>
            </a:pPr>
            <a:r>
              <a:rPr lang="en-US" sz="1400" dirty="0">
                <a:latin typeface="Segoe UI "/>
                <a:cs typeface="Segoe UI Light" panose="020B0502040204020203" pitchFamily="34" charset="0"/>
              </a:rPr>
              <a:t>Canadian patent agents are no longer able to represent Canadian parties in U.S. TM matters.</a:t>
            </a:r>
          </a:p>
          <a:p>
            <a:pPr>
              <a:lnSpc>
                <a:spcPct val="120000"/>
              </a:lnSpc>
            </a:pPr>
            <a:r>
              <a:rPr lang="en-US" sz="1400" dirty="0">
                <a:latin typeface="Segoe UI "/>
                <a:cs typeface="Segoe UI Light" panose="020B0502040204020203" pitchFamily="34" charset="0"/>
              </a:rPr>
              <a:t>Canadian TM attorneys and agents will only be able to serve as additionally appointed practitioners:</a:t>
            </a:r>
          </a:p>
          <a:p>
            <a:pPr lvl="1">
              <a:lnSpc>
                <a:spcPct val="120000"/>
              </a:lnSpc>
            </a:pPr>
            <a:r>
              <a:rPr lang="en-US" sz="1400" dirty="0">
                <a:latin typeface="Segoe UI "/>
              </a:rPr>
              <a:t>Clients must appoint U.S.-licensed attorney to file formal responses; and </a:t>
            </a:r>
          </a:p>
          <a:p>
            <a:pPr lvl="1">
              <a:lnSpc>
                <a:spcPct val="120000"/>
              </a:lnSpc>
            </a:pPr>
            <a:r>
              <a:rPr lang="en-US" sz="1400" dirty="0">
                <a:latin typeface="Segoe UI "/>
              </a:rPr>
              <a:t>The USPTO will only correspond with U.S. licensed attorney.</a:t>
            </a:r>
          </a:p>
        </p:txBody>
      </p:sp>
      <p:sp>
        <p:nvSpPr>
          <p:cNvPr id="2" name="Title 1"/>
          <p:cNvSpPr>
            <a:spLocks noGrp="1"/>
          </p:cNvSpPr>
          <p:nvPr>
            <p:ph type="title"/>
          </p:nvPr>
        </p:nvSpPr>
        <p:spPr>
          <a:xfrm>
            <a:off x="457200" y="180976"/>
            <a:ext cx="8229600" cy="790575"/>
          </a:xfrm>
        </p:spPr>
        <p:txBody>
          <a:bodyPr/>
          <a:lstStyle/>
          <a:p>
            <a:r>
              <a:rPr lang="en-US" dirty="0"/>
              <a:t>Trademarks: U.S. Counsel Rule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40</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Counsel Rule </a:t>
            </a:r>
            <a:r>
              <a:rPr lang="en-US" altLang="en-US" dirty="0"/>
              <a:t>–</a:t>
            </a:r>
            <a:r>
              <a:rPr lang="en-US" dirty="0"/>
              <a:t> solicitation</a:t>
            </a:r>
          </a:p>
        </p:txBody>
      </p:sp>
      <p:pic>
        <p:nvPicPr>
          <p:cNvPr id="7" name="Picture 6" descr="Example of improper solicitation under U.S. Counsel rule"/>
          <p:cNvPicPr>
            <a:picLocks noChangeAspect="1"/>
          </p:cNvPicPr>
          <p:nvPr/>
        </p:nvPicPr>
        <p:blipFill>
          <a:blip r:embed="rId3"/>
          <a:stretch>
            <a:fillRect/>
          </a:stretch>
        </p:blipFill>
        <p:spPr>
          <a:xfrm>
            <a:off x="877332" y="1774172"/>
            <a:ext cx="7389336" cy="2386439"/>
          </a:xfrm>
          <a:prstGeom prst="rect">
            <a:avLst/>
          </a:prstGeom>
          <a:ln>
            <a:solidFill>
              <a:schemeClr val="tx1"/>
            </a:solidFill>
          </a:ln>
        </p:spPr>
      </p:pic>
      <p:sp>
        <p:nvSpPr>
          <p:cNvPr id="4" name="Slide Number Placeholder 3"/>
          <p:cNvSpPr>
            <a:spLocks noGrp="1"/>
          </p:cNvSpPr>
          <p:nvPr>
            <p:ph type="sldNum" sz="quarter" idx="10"/>
          </p:nvPr>
        </p:nvSpPr>
        <p:spPr/>
        <p:txBody>
          <a:bodyPr/>
          <a:lstStyle/>
          <a:p>
            <a:fld id="{92DA454B-C859-4892-B9FA-68B588C9F547}" type="slidenum">
              <a:rPr lang="en-US" smtClean="0"/>
              <a:t>41</a:t>
            </a:fld>
            <a:endParaRPr lang="en-US" dirty="0"/>
          </a:p>
        </p:txBody>
      </p:sp>
    </p:spTree>
    <p:extLst>
      <p:ext uri="{BB962C8B-B14F-4D97-AF65-F5344CB8AC3E}">
        <p14:creationId xmlns:p14="http://schemas.microsoft.com/office/powerpoint/2010/main" val="2098876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2"/>
            <a:ext cx="8229600" cy="477229"/>
          </a:xfrm>
        </p:spPr>
        <p:txBody>
          <a:bodyPr>
            <a:normAutofit fontScale="90000"/>
          </a:bodyPr>
          <a:lstStyle/>
          <a:p>
            <a:r>
              <a:rPr lang="en-US" dirty="0"/>
              <a:t>U.S. Counsel Rule </a:t>
            </a:r>
            <a:r>
              <a:rPr lang="en-US" altLang="en-US" dirty="0"/>
              <a:t>–</a:t>
            </a:r>
            <a:r>
              <a:rPr lang="en-US" dirty="0"/>
              <a:t> solicitation</a:t>
            </a:r>
          </a:p>
        </p:txBody>
      </p:sp>
      <p:sp>
        <p:nvSpPr>
          <p:cNvPr id="6" name="Rectangle 5">
            <a:extLst>
              <a:ext uri="{FF2B5EF4-FFF2-40B4-BE49-F238E27FC236}">
                <a16:creationId xmlns:a16="http://schemas.microsoft.com/office/drawing/2014/main" id="{C92177A0-E23F-49C4-B813-47B9F30CA27C}"/>
              </a:ext>
            </a:extLst>
          </p:cNvPr>
          <p:cNvSpPr/>
          <p:nvPr/>
        </p:nvSpPr>
        <p:spPr>
          <a:xfrm>
            <a:off x="474920" y="1265535"/>
            <a:ext cx="4203405" cy="3293209"/>
          </a:xfrm>
          <a:prstGeom prst="rect">
            <a:avLst/>
          </a:prstGeom>
        </p:spPr>
        <p:txBody>
          <a:bodyPr wrap="square">
            <a:spAutoFit/>
          </a:bodyPr>
          <a:lstStyle/>
          <a:p>
            <a:pPr defTabSz="457211">
              <a:defRPr/>
            </a:pPr>
            <a:r>
              <a:rPr lang="zh-CN" altLang="en-US" sz="1600" b="1" dirty="0">
                <a:solidFill>
                  <a:srgbClr val="000000"/>
                </a:solidFill>
                <a:latin typeface="Segoe UI Light" panose="020B0502040204020203" pitchFamily="34" charset="0"/>
                <a:cs typeface="Segoe UI Light" panose="020B0502040204020203" pitchFamily="34" charset="0"/>
              </a:rPr>
              <a:t>美标源头律师合作，非华人律师</a:t>
            </a:r>
          </a:p>
          <a:p>
            <a:pPr defTabSz="457211">
              <a:defRPr/>
            </a:pPr>
            <a:r>
              <a:rPr lang="en-US" sz="1600" dirty="0">
                <a:solidFill>
                  <a:srgbClr val="222222"/>
                </a:solidFill>
                <a:latin typeface="Segoe UI Light" panose="020B0502040204020203" pitchFamily="34" charset="0"/>
                <a:cs typeface="Segoe UI Light" panose="020B0502040204020203" pitchFamily="34" charset="0"/>
              </a:rPr>
              <a:t>1 message</a:t>
            </a:r>
          </a:p>
          <a:p>
            <a:pPr defTabSz="457211">
              <a:defRPr/>
            </a:pPr>
            <a:r>
              <a:rPr lang="en-US" sz="1600" b="1" dirty="0" err="1">
                <a:solidFill>
                  <a:srgbClr val="000000"/>
                </a:solidFill>
                <a:latin typeface="Segoe UI Light" panose="020B0502040204020203" pitchFamily="34" charset="0"/>
                <a:cs typeface="Segoe UI Light" panose="020B0502040204020203" pitchFamily="34" charset="0"/>
              </a:rPr>
              <a:t>US_Trademark_Agent</a:t>
            </a:r>
            <a:r>
              <a:rPr lang="en-US" sz="1600" b="1" dirty="0">
                <a:solidFill>
                  <a:srgbClr val="000000"/>
                </a:solidFill>
                <a:latin typeface="Segoe UI Light" panose="020B0502040204020203" pitchFamily="34" charset="0"/>
                <a:cs typeface="Segoe UI Light" panose="020B0502040204020203" pitchFamily="34" charset="0"/>
              </a:rPr>
              <a:t> </a:t>
            </a:r>
            <a:r>
              <a:rPr lang="en-US" sz="1600" dirty="0">
                <a:solidFill>
                  <a:srgbClr val="000000"/>
                </a:solidFill>
                <a:latin typeface="Segoe UI Light" panose="020B0502040204020203" pitchFamily="34" charset="0"/>
                <a:cs typeface="Segoe UI Light" panose="020B0502040204020203" pitchFamily="34" charset="0"/>
              </a:rPr>
              <a:t>&lt;</a:t>
            </a:r>
            <a:r>
              <a:rPr lang="en-US" sz="1600" dirty="0">
                <a:solidFill>
                  <a:srgbClr val="000000"/>
                </a:solidFill>
                <a:highlight>
                  <a:srgbClr val="000000"/>
                </a:highlight>
                <a:latin typeface="Segoe UI Light" panose="020B0502040204020203" pitchFamily="34" charset="0"/>
                <a:cs typeface="Segoe UI Light" panose="020B0502040204020203" pitchFamily="34" charset="0"/>
              </a:rPr>
              <a:t>tony@zcompany.com</a:t>
            </a:r>
            <a:r>
              <a:rPr lang="en-US" sz="1600" dirty="0">
                <a:solidFill>
                  <a:srgbClr val="000000"/>
                </a:solidFill>
                <a:latin typeface="Segoe UI Light" panose="020B0502040204020203" pitchFamily="34" charset="0"/>
                <a:cs typeface="Segoe UI Light" panose="020B0502040204020203" pitchFamily="34" charset="0"/>
              </a:rPr>
              <a:t>&gt; Sat, Mar 12, 2022 at 2:23 AM</a:t>
            </a:r>
          </a:p>
          <a:p>
            <a:pPr defTabSz="457211">
              <a:defRPr/>
            </a:pPr>
            <a:r>
              <a:rPr lang="en-US" sz="1600" dirty="0">
                <a:solidFill>
                  <a:srgbClr val="000000"/>
                </a:solidFill>
                <a:latin typeface="Segoe UI Light" panose="020B0502040204020203" pitchFamily="34" charset="0"/>
                <a:cs typeface="Segoe UI Light" panose="020B0502040204020203" pitchFamily="34" charset="0"/>
              </a:rPr>
              <a:t>Reply-To: </a:t>
            </a:r>
            <a:r>
              <a:rPr lang="en-US" sz="1600" dirty="0">
                <a:solidFill>
                  <a:srgbClr val="000000"/>
                </a:solidFill>
                <a:highlight>
                  <a:srgbClr val="000000"/>
                </a:highlight>
                <a:latin typeface="Segoe UI Light" panose="020B0502040204020203" pitchFamily="34" charset="0"/>
                <a:cs typeface="Segoe UI Light" panose="020B0502040204020203" pitchFamily="34" charset="0"/>
              </a:rPr>
              <a:t>tony@zcompany.cn</a:t>
            </a:r>
          </a:p>
          <a:p>
            <a:pPr defTabSz="457211">
              <a:defRPr/>
            </a:pPr>
            <a:r>
              <a:rPr lang="en-US" sz="1600" dirty="0">
                <a:solidFill>
                  <a:srgbClr val="000000"/>
                </a:solidFill>
                <a:latin typeface="Segoe UI Light" panose="020B0502040204020203" pitchFamily="34" charset="0"/>
                <a:cs typeface="Segoe UI Light" panose="020B0502040204020203" pitchFamily="34" charset="0"/>
              </a:rPr>
              <a:t>To: </a:t>
            </a:r>
            <a:r>
              <a:rPr lang="en-US" sz="1600" dirty="0">
                <a:solidFill>
                  <a:srgbClr val="000000"/>
                </a:solidFill>
                <a:highlight>
                  <a:srgbClr val="000000"/>
                </a:highlight>
                <a:latin typeface="Segoe UI Light" panose="020B0502040204020203" pitchFamily="34" charset="0"/>
                <a:cs typeface="Segoe UI Light" panose="020B0502040204020203" pitchFamily="34" charset="0"/>
              </a:rPr>
              <a:t>@gmail.com</a:t>
            </a:r>
          </a:p>
          <a:p>
            <a:pPr defTabSz="457211">
              <a:defRPr/>
            </a:pPr>
            <a:r>
              <a:rPr lang="ja-JP" altLang="en-US" sz="1600" dirty="0">
                <a:solidFill>
                  <a:srgbClr val="000000"/>
                </a:solidFill>
                <a:latin typeface="Segoe UI Light" panose="020B0502040204020203" pitchFamily="34" charset="0"/>
                <a:cs typeface="Segoe UI Light" panose="020B0502040204020203" pitchFamily="34" charset="0"/>
              </a:rPr>
              <a:t>您好，</a:t>
            </a:r>
          </a:p>
          <a:p>
            <a:pPr defTabSz="457211">
              <a:defRPr/>
            </a:pPr>
            <a:r>
              <a:rPr lang="zh-CN" altLang="en-US" sz="1600" dirty="0">
                <a:solidFill>
                  <a:srgbClr val="000000"/>
                </a:solidFill>
                <a:latin typeface="Segoe UI Light" panose="020B0502040204020203" pitchFamily="34" charset="0"/>
                <a:cs typeface="Segoe UI Light" panose="020B0502040204020203" pitchFamily="34" charset="0"/>
              </a:rPr>
              <a:t>初步沟通后，可提供美国白皮律师（非华人）商标方案如下：</a:t>
            </a:r>
          </a:p>
          <a:p>
            <a:pPr defTabSz="457211">
              <a:defRPr/>
            </a:pPr>
            <a:r>
              <a:rPr lang="zh-CN" altLang="en-US" sz="1600" dirty="0">
                <a:solidFill>
                  <a:srgbClr val="000000"/>
                </a:solidFill>
                <a:latin typeface="Segoe UI Light" panose="020B0502040204020203" pitchFamily="34" charset="0"/>
                <a:cs typeface="Segoe UI Light" panose="020B0502040204020203" pitchFamily="34" charset="0"/>
              </a:rPr>
              <a:t>*符合</a:t>
            </a:r>
            <a:r>
              <a:rPr lang="en-US" altLang="zh-CN" sz="1600" dirty="0">
                <a:solidFill>
                  <a:srgbClr val="000000"/>
                </a:solidFill>
                <a:latin typeface="Segoe UI Light" panose="020B0502040204020203" pitchFamily="34" charset="0"/>
                <a:cs typeface="Segoe UI Light" panose="020B0502040204020203" pitchFamily="34" charset="0"/>
              </a:rPr>
              <a:t>4</a:t>
            </a:r>
            <a:r>
              <a:rPr lang="zh-CN" altLang="en-US" sz="1600" dirty="0">
                <a:solidFill>
                  <a:srgbClr val="000000"/>
                </a:solidFill>
                <a:latin typeface="Segoe UI Light" panose="020B0502040204020203" pitchFamily="34" charset="0"/>
                <a:cs typeface="Segoe UI Light" panose="020B0502040204020203" pitchFamily="34" charset="0"/>
              </a:rPr>
              <a:t>月</a:t>
            </a:r>
            <a:r>
              <a:rPr lang="en-US" altLang="zh-CN" sz="1600" dirty="0">
                <a:solidFill>
                  <a:srgbClr val="000000"/>
                </a:solidFill>
                <a:latin typeface="Segoe UI Light" panose="020B0502040204020203" pitchFamily="34" charset="0"/>
                <a:cs typeface="Segoe UI Light" panose="020B0502040204020203" pitchFamily="34" charset="0"/>
              </a:rPr>
              <a:t>9</a:t>
            </a:r>
            <a:r>
              <a:rPr lang="zh-CN" altLang="en-US" sz="1600" dirty="0">
                <a:solidFill>
                  <a:srgbClr val="000000"/>
                </a:solidFill>
                <a:latin typeface="Segoe UI Light" panose="020B0502040204020203" pitchFamily="34" charset="0"/>
                <a:cs typeface="Segoe UI Light" panose="020B0502040204020203" pitchFamily="34" charset="0"/>
              </a:rPr>
              <a:t>日新规，</a:t>
            </a:r>
            <a:r>
              <a:rPr lang="en-US" altLang="zh-CN" sz="1600" dirty="0">
                <a:solidFill>
                  <a:srgbClr val="000000"/>
                </a:solidFill>
                <a:latin typeface="Segoe UI Light" panose="020B0502040204020203" pitchFamily="34" charset="0"/>
                <a:cs typeface="Segoe UI Light" panose="020B0502040204020203" pitchFamily="34" charset="0"/>
              </a:rPr>
              <a:t>USPTO</a:t>
            </a:r>
            <a:r>
              <a:rPr lang="zh-CN" altLang="en-US" sz="1600" dirty="0">
                <a:solidFill>
                  <a:srgbClr val="000000"/>
                </a:solidFill>
                <a:latin typeface="Segoe UI Light" panose="020B0502040204020203" pitchFamily="34" charset="0"/>
                <a:cs typeface="Segoe UI Light" panose="020B0502040204020203" pitchFamily="34" charset="0"/>
              </a:rPr>
              <a:t>律师实人认证；</a:t>
            </a:r>
          </a:p>
          <a:p>
            <a:pPr defTabSz="457211">
              <a:defRPr/>
            </a:pPr>
            <a:r>
              <a:rPr lang="zh-CN" altLang="en-US" sz="1600" dirty="0">
                <a:solidFill>
                  <a:srgbClr val="000000"/>
                </a:solidFill>
                <a:latin typeface="Segoe UI Light" panose="020B0502040204020203" pitchFamily="34" charset="0"/>
                <a:cs typeface="Segoe UI Light" panose="020B0502040204020203" pitchFamily="34" charset="0"/>
              </a:rPr>
              <a:t>*可协助</a:t>
            </a:r>
            <a:r>
              <a:rPr lang="en-US" altLang="zh-CN" sz="1600" dirty="0">
                <a:solidFill>
                  <a:srgbClr val="000000"/>
                </a:solidFill>
                <a:latin typeface="Segoe UI Light" panose="020B0502040204020203" pitchFamily="34" charset="0"/>
                <a:cs typeface="Segoe UI Light" panose="020B0502040204020203" pitchFamily="34" charset="0"/>
              </a:rPr>
              <a:t>OBJ</a:t>
            </a:r>
            <a:r>
              <a:rPr lang="zh-CN" altLang="en-US" sz="1600" dirty="0">
                <a:solidFill>
                  <a:srgbClr val="000000"/>
                </a:solidFill>
                <a:latin typeface="Segoe UI Light" panose="020B0502040204020203" pitchFamily="34" charset="0"/>
                <a:cs typeface="Segoe UI Light" panose="020B0502040204020203" pitchFamily="34" charset="0"/>
              </a:rPr>
              <a:t>制作（律师助手子账号操作）；</a:t>
            </a:r>
          </a:p>
          <a:p>
            <a:pPr defTabSz="457211">
              <a:defRPr/>
            </a:pPr>
            <a:r>
              <a:rPr lang="ja-JP" altLang="en-US" sz="1600" dirty="0">
                <a:solidFill>
                  <a:srgbClr val="000000"/>
                </a:solidFill>
                <a:latin typeface="Segoe UI Light" panose="020B0502040204020203" pitchFamily="34" charset="0"/>
                <a:cs typeface="Segoe UI Light" panose="020B0502040204020203" pitchFamily="34" charset="0"/>
              </a:rPr>
              <a:t>*使用</a:t>
            </a:r>
            <a:r>
              <a:rPr lang="en-US" sz="1600" dirty="0">
                <a:solidFill>
                  <a:srgbClr val="000000"/>
                </a:solidFill>
                <a:latin typeface="Segoe UI Light" panose="020B0502040204020203" pitchFamily="34" charset="0"/>
                <a:cs typeface="Segoe UI Light" panose="020B0502040204020203" pitchFamily="34" charset="0"/>
              </a:rPr>
              <a:t>USPTO Payement Account</a:t>
            </a:r>
            <a:r>
              <a:rPr lang="ja-JP" altLang="en-US" sz="1600" dirty="0">
                <a:solidFill>
                  <a:srgbClr val="000000"/>
                </a:solidFill>
                <a:latin typeface="Segoe UI Light" panose="020B0502040204020203" pitchFamily="34" charset="0"/>
                <a:cs typeface="Segoe UI Light" panose="020B0502040204020203" pitchFamily="34" charset="0"/>
              </a:rPr>
              <a:t>支付商标官费；</a:t>
            </a:r>
            <a:endParaRPr lang="en-US" sz="1600" dirty="0">
              <a:solidFill>
                <a:prstClr val="black"/>
              </a:solidFill>
              <a:latin typeface="Segoe UI Light" panose="020B0502040204020203" pitchFamily="34" charset="0"/>
              <a:cs typeface="Segoe UI Light" panose="020B0502040204020203" pitchFamily="34" charset="0"/>
            </a:endParaRPr>
          </a:p>
        </p:txBody>
      </p:sp>
      <p:pic>
        <p:nvPicPr>
          <p:cNvPr id="5" name="Content Placeholder 4" descr="Example of solicitation email under U.S. Counsel Rule">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3"/>
          <a:stretch>
            <a:fillRect/>
          </a:stretch>
        </p:blipFill>
        <p:spPr>
          <a:xfrm>
            <a:off x="5299204" y="1251098"/>
            <a:ext cx="2414720" cy="3539431"/>
          </a:xfrm>
          <a:prstGeom prst="rect">
            <a:avLst/>
          </a:prstGeom>
        </p:spPr>
      </p:pic>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42</a:t>
            </a:fld>
            <a:endParaRPr lang="en-US" dirty="0">
              <a:solidFill>
                <a:prstClr val="black"/>
              </a:solidFill>
              <a:latin typeface="Segoe UI"/>
            </a:endParaRPr>
          </a:p>
        </p:txBody>
      </p:sp>
    </p:spTree>
    <p:extLst>
      <p:ext uri="{BB962C8B-B14F-4D97-AF65-F5344CB8AC3E}">
        <p14:creationId xmlns:p14="http://schemas.microsoft.com/office/powerpoint/2010/main" val="1450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012874"/>
            <a:ext cx="7882482" cy="3882684"/>
          </a:xfrm>
        </p:spPr>
        <p:txBody>
          <a:bodyPr>
            <a:normAutofit fontScale="55000" lnSpcReduction="20000"/>
          </a:bodyPr>
          <a:lstStyle/>
          <a:p>
            <a:pPr marL="0" indent="0">
              <a:buNone/>
            </a:pPr>
            <a:endParaRPr lang="en-US" dirty="0"/>
          </a:p>
          <a:p>
            <a:pPr lvl="1"/>
            <a:r>
              <a:rPr lang="en-US" sz="2900" b="1" dirty="0">
                <a:latin typeface="Segoe UI" panose="020B0502040204020203" pitchFamily="34" charset="0"/>
                <a:cs typeface="Segoe UI" panose="020B0502040204020203" pitchFamily="34" charset="0"/>
              </a:rPr>
              <a:t>Yiheng Lou, Proceeding No. D2021-04 (USPTO May 12, 2021)</a:t>
            </a:r>
          </a:p>
          <a:p>
            <a:pPr lvl="2"/>
            <a:r>
              <a:rPr lang="en-US" sz="2500" dirty="0">
                <a:latin typeface="Segoe UI" panose="020B0502040204020203" pitchFamily="34" charset="0"/>
                <a:cs typeface="Segoe UI" panose="020B0502040204020203" pitchFamily="34" charset="0"/>
              </a:rPr>
              <a:t>NY-licensed attorney contracted with Chinese IP firm (5/12/2021)</a:t>
            </a:r>
          </a:p>
          <a:p>
            <a:pPr lvl="1"/>
            <a:r>
              <a:rPr lang="en-US" sz="2900" b="1" dirty="0">
                <a:latin typeface="Segoe UI" panose="020B0502040204020203" pitchFamily="34" charset="0"/>
                <a:cs typeface="Segoe UI" panose="020B0502040204020203" pitchFamily="34" charset="0"/>
              </a:rPr>
              <a:t>Devasena Reddy, Proceeding No. D2021-13 (USPTO Sept. 9, 2021)</a:t>
            </a:r>
          </a:p>
          <a:p>
            <a:pPr lvl="2"/>
            <a:r>
              <a:rPr lang="en-US" sz="2500" dirty="0">
                <a:latin typeface="Segoe UI" panose="020B0502040204020203" pitchFamily="34" charset="0"/>
                <a:cs typeface="Segoe UI" panose="020B0502040204020203" pitchFamily="34" charset="0"/>
              </a:rPr>
              <a:t>CA-licensed attorney contracted with Indian TM filing firm (9/9/2021)</a:t>
            </a:r>
          </a:p>
          <a:p>
            <a:pPr lvl="1"/>
            <a:r>
              <a:rPr lang="en-US" sz="2900" b="1" dirty="0">
                <a:latin typeface="Segoe UI" panose="020B0502040204020203" pitchFamily="34" charset="0"/>
                <a:cs typeface="Segoe UI" panose="020B0502040204020203" pitchFamily="34" charset="0"/>
              </a:rPr>
              <a:t>Bennett David, Proceeding No. D2021-8 (USPTO Sept. 24, 2021)</a:t>
            </a:r>
          </a:p>
          <a:p>
            <a:pPr lvl="2"/>
            <a:r>
              <a:rPr lang="en-US" sz="2500" dirty="0">
                <a:latin typeface="Segoe UI" panose="020B0502040204020203" pitchFamily="34" charset="0"/>
                <a:cs typeface="Segoe UI" panose="020B0502040204020203" pitchFamily="34" charset="0"/>
              </a:rPr>
              <a:t>Patent attorney and MA-licensed attorney contracted with Chinese IP firm (9/24/2021)</a:t>
            </a:r>
          </a:p>
          <a:p>
            <a:pPr lvl="1"/>
            <a:r>
              <a:rPr lang="en-US" sz="2900" b="1" dirty="0">
                <a:latin typeface="Segoe UI" panose="020B0502040204020203" pitchFamily="34" charset="0"/>
                <a:cs typeface="Segoe UI" panose="020B0502040204020203" pitchFamily="34" charset="0"/>
              </a:rPr>
              <a:t>Di Li, Proceeding No. D2021-16 (USPTO Oct. 7, 2021)</a:t>
            </a:r>
          </a:p>
          <a:p>
            <a:pPr lvl="2"/>
            <a:r>
              <a:rPr lang="en-US" sz="2500" dirty="0">
                <a:latin typeface="Segoe UI" panose="020B0502040204020203" pitchFamily="34" charset="0"/>
                <a:cs typeface="Segoe UI" panose="020B0502040204020203" pitchFamily="34" charset="0"/>
              </a:rPr>
              <a:t>CA-licensed attorney contracted with Chinese firm that consults with online retailers (10/7/2021)</a:t>
            </a:r>
          </a:p>
          <a:p>
            <a:pPr lvl="1"/>
            <a:r>
              <a:rPr lang="en-US" sz="2900" b="1" dirty="0">
                <a:latin typeface="Segoe UI" panose="020B0502040204020203" pitchFamily="34" charset="0"/>
                <a:cs typeface="Segoe UI" panose="020B0502040204020203" pitchFamily="34" charset="0"/>
              </a:rPr>
              <a:t>Tony Hom, Proceeding No. D2021-10 (USPTO Dec. 17, 2021)</a:t>
            </a:r>
          </a:p>
          <a:p>
            <a:pPr lvl="2"/>
            <a:r>
              <a:rPr lang="en-US" sz="2500" dirty="0">
                <a:latin typeface="Segoe UI" panose="020B0502040204020203" pitchFamily="34" charset="0"/>
                <a:cs typeface="Segoe UI" panose="020B0502040204020203" pitchFamily="34" charset="0"/>
              </a:rPr>
              <a:t>NY-licensed attorney contracted with several different Chinese firms (12/17/2021)</a:t>
            </a:r>
          </a:p>
        </p:txBody>
      </p:sp>
      <p:sp>
        <p:nvSpPr>
          <p:cNvPr id="2" name="Title 1"/>
          <p:cNvSpPr>
            <a:spLocks noGrp="1"/>
          </p:cNvSpPr>
          <p:nvPr>
            <p:ph type="title"/>
          </p:nvPr>
        </p:nvSpPr>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0D5DE98F-3AC3-4E2A-A92E-5B9F3D600BA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43</a:t>
            </a:fld>
            <a:endParaRPr lang="en-US" dirty="0">
              <a:solidFill>
                <a:prstClr val="black"/>
              </a:solidFill>
              <a:latin typeface="Segoe UI"/>
            </a:endParaRPr>
          </a:p>
        </p:txBody>
      </p:sp>
    </p:spTree>
    <p:extLst>
      <p:ext uri="{BB962C8B-B14F-4D97-AF65-F5344CB8AC3E}">
        <p14:creationId xmlns:p14="http://schemas.microsoft.com/office/powerpoint/2010/main" val="3499764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219200"/>
            <a:ext cx="7882482" cy="3819868"/>
          </a:xfrm>
        </p:spPr>
        <p:txBody>
          <a:bodyPr>
            <a:normAutofit/>
          </a:bodyPr>
          <a:lstStyle/>
          <a:p>
            <a:pPr lvl="1"/>
            <a:r>
              <a:rPr lang="en-US" sz="1600" b="1" dirty="0">
                <a:latin typeface="Segoe UI" panose="020B0502040204020203" pitchFamily="34" charset="0"/>
                <a:cs typeface="Segoe UI" panose="020B0502040204020203" pitchFamily="34" charset="0"/>
              </a:rPr>
              <a:t>Jonathan Morton, Proceeding No. D2022-07 (USPTO Apr. 20, 2022)</a:t>
            </a:r>
            <a:r>
              <a:rPr lang="en-US" sz="1600" b="1" dirty="0">
                <a:solidFill>
                  <a:prstClr val="black"/>
                </a:solidFill>
                <a:latin typeface="Segoe UI" panose="020B0502040204020203" pitchFamily="34" charset="0"/>
                <a:cs typeface="Segoe UI" panose="020B0502040204020203" pitchFamily="34" charset="0"/>
              </a:rPr>
              <a:t> </a:t>
            </a:r>
          </a:p>
          <a:p>
            <a:pPr lvl="2"/>
            <a:r>
              <a:rPr lang="en-US" sz="1400" dirty="0">
                <a:solidFill>
                  <a:prstClr val="black"/>
                </a:solidFill>
                <a:latin typeface="Segoe UI" panose="020B0502040204020203" pitchFamily="34" charset="0"/>
                <a:cs typeface="Segoe UI" panose="020B0502040204020203" pitchFamily="34" charset="0"/>
              </a:rPr>
              <a:t>NY-licensed attorney contracted with foreign entities </a:t>
            </a:r>
          </a:p>
          <a:p>
            <a:pPr lvl="1"/>
            <a:r>
              <a:rPr lang="en-US" sz="1600" b="1" dirty="0">
                <a:latin typeface="Segoe UI" panose="020B0502040204020203" pitchFamily="34" charset="0"/>
                <a:cs typeface="Segoe UI" panose="020B0502040204020203" pitchFamily="34" charset="0"/>
              </a:rPr>
              <a:t>Kathy Hao, Proceeding No. D2021-14 (USPTO Apr. 27, 2022)</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California licensed attorney contracted with several foreign entities </a:t>
            </a:r>
          </a:p>
          <a:p>
            <a:pPr lvl="1"/>
            <a:r>
              <a:rPr lang="en-US" sz="1600" b="1" dirty="0">
                <a:solidFill>
                  <a:prstClr val="black"/>
                </a:solidFill>
                <a:latin typeface="Segoe UI" panose="020B0502040204020203" pitchFamily="34" charset="0"/>
                <a:cs typeface="Segoe UI" panose="020B0502040204020203" pitchFamily="34" charset="0"/>
              </a:rPr>
              <a:t>Weibo Zhang, </a:t>
            </a:r>
            <a:r>
              <a:rPr lang="en-US" sz="1600" b="1" dirty="0">
                <a:latin typeface="Segoe UI" panose="020B0502040204020203" pitchFamily="34" charset="0"/>
                <a:cs typeface="Segoe UI" panose="020B0502040204020203" pitchFamily="34" charset="0"/>
              </a:rPr>
              <a:t>Proceeding No. D2022-16 (USPTO July 11, 2022)</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NY licensed attorney contracted with several foreign entities </a:t>
            </a:r>
          </a:p>
          <a:p>
            <a:pPr lvl="1"/>
            <a:r>
              <a:rPr lang="en-US" sz="1600" b="1" dirty="0">
                <a:solidFill>
                  <a:prstClr val="black"/>
                </a:solidFill>
                <a:latin typeface="Segoe UI" panose="020B0502040204020203" pitchFamily="34" charset="0"/>
                <a:cs typeface="Segoe UI" panose="020B0502040204020203" pitchFamily="34" charset="0"/>
              </a:rPr>
              <a:t>Elizabeth Yang, </a:t>
            </a:r>
            <a:r>
              <a:rPr lang="en-US" sz="1600" b="1" dirty="0">
                <a:latin typeface="Segoe UI" panose="020B0502040204020203" pitchFamily="34" charset="0"/>
                <a:cs typeface="Segoe UI" panose="020B0502040204020203" pitchFamily="34" charset="0"/>
              </a:rPr>
              <a:t>Proceeding No. D2021-11 (USPTO Dec. 17, 2021)</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CA-licensed attorney contracted with foreign firm serving online retailers </a:t>
            </a:r>
          </a:p>
          <a:p>
            <a:pPr marL="114303" indent="0">
              <a:buNone/>
            </a:pPr>
            <a:r>
              <a:rPr lang="en-US" sz="2200" dirty="0">
                <a:solidFill>
                  <a:prstClr val="black"/>
                </a:solidFill>
              </a:rPr>
              <a:t>    _   </a:t>
            </a:r>
            <a:r>
              <a:rPr lang="en-US" sz="1600" b="1" dirty="0">
                <a:solidFill>
                  <a:prstClr val="black"/>
                </a:solidFill>
              </a:rPr>
              <a:t>Zhihua Han, Proceeding No. D2022-23 (USPTO Jan. 09, 2023)</a:t>
            </a:r>
            <a:r>
              <a:rPr lang="en-US" sz="2200" b="1" dirty="0">
                <a:solidFill>
                  <a:prstClr val="black"/>
                </a:solidFill>
              </a:rPr>
              <a:t>  		 </a:t>
            </a:r>
          </a:p>
          <a:p>
            <a:pPr lvl="2"/>
            <a:r>
              <a:rPr lang="en-US" sz="1400" dirty="0">
                <a:solidFill>
                  <a:prstClr val="black"/>
                </a:solidFill>
                <a:latin typeface="Segoe UI" panose="020B0502040204020203" pitchFamily="34" charset="0"/>
                <a:cs typeface="Segoe UI" panose="020B0502040204020203" pitchFamily="34" charset="0"/>
              </a:rPr>
              <a:t>WA-licensed attorney contracted with several foreign firms to file both trademark and patent applications </a:t>
            </a:r>
          </a:p>
          <a:p>
            <a:pPr marL="740682" lvl="2" indent="0">
              <a:buNone/>
            </a:pPr>
            <a:endParaRPr lang="en-US" sz="1400" dirty="0">
              <a:solidFill>
                <a:prstClr val="black"/>
              </a:solidFill>
            </a:endParaRPr>
          </a:p>
          <a:p>
            <a:pPr marL="740682"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5"/>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44</a:t>
            </a:fld>
            <a:endParaRPr lang="en-US" dirty="0">
              <a:solidFill>
                <a:prstClr val="black"/>
              </a:solidFill>
              <a:latin typeface="Segoe UI"/>
            </a:endParaRPr>
          </a:p>
        </p:txBody>
      </p:sp>
    </p:spTree>
    <p:extLst>
      <p:ext uri="{BB962C8B-B14F-4D97-AF65-F5344CB8AC3E}">
        <p14:creationId xmlns:p14="http://schemas.microsoft.com/office/powerpoint/2010/main" val="2245499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219201"/>
            <a:ext cx="7882482" cy="4078288"/>
          </a:xfrm>
        </p:spPr>
        <p:txBody>
          <a:bodyPr>
            <a:normAutofit lnSpcReduction="10000"/>
          </a:bodyPr>
          <a:lstStyle/>
          <a:p>
            <a:pPr lvl="1"/>
            <a:r>
              <a:rPr lang="en-US" sz="1600" b="1" dirty="0" err="1">
                <a:latin typeface="Segoe UI" panose="020B0502040204020203" pitchFamily="34" charset="0"/>
                <a:cs typeface="Segoe UI" panose="020B0502040204020203" pitchFamily="34" charset="0"/>
              </a:rPr>
              <a:t>Daoyou</a:t>
            </a:r>
            <a:r>
              <a:rPr lang="en-US" sz="1600" b="1" dirty="0">
                <a:latin typeface="Segoe UI" panose="020B0502040204020203" pitchFamily="34" charset="0"/>
                <a:cs typeface="Segoe UI" panose="020B0502040204020203" pitchFamily="34" charset="0"/>
              </a:rPr>
              <a:t> T. Liu, Proceeding No. D2022-03</a:t>
            </a:r>
            <a:r>
              <a:rPr lang="en-US" sz="1600" b="1" dirty="0">
                <a:solidFill>
                  <a:prstClr val="black"/>
                </a:solidFill>
                <a:latin typeface="Segoe UI" panose="020B0502040204020203" pitchFamily="34" charset="0"/>
                <a:cs typeface="Segoe UI" panose="020B0502040204020203" pitchFamily="34" charset="0"/>
              </a:rPr>
              <a:t> (USPTO Aug. 9, 2022)</a:t>
            </a:r>
          </a:p>
          <a:p>
            <a:pPr lvl="2"/>
            <a:r>
              <a:rPr lang="en-US" sz="1400" dirty="0">
                <a:solidFill>
                  <a:prstClr val="black"/>
                </a:solidFill>
                <a:latin typeface="Segoe UI" panose="020B0502040204020203" pitchFamily="34" charset="0"/>
                <a:cs typeface="Segoe UI" panose="020B0502040204020203" pitchFamily="34" charset="0"/>
              </a:rPr>
              <a:t>TX-licensed attorney contracted with foreign entities </a:t>
            </a:r>
          </a:p>
          <a:p>
            <a:pPr lvl="1"/>
            <a:r>
              <a:rPr lang="en-US" sz="1600" b="1" dirty="0">
                <a:latin typeface="Segoe UI" panose="020B0502040204020203" pitchFamily="34" charset="0"/>
                <a:cs typeface="Segoe UI" panose="020B0502040204020203" pitchFamily="34" charset="0"/>
              </a:rPr>
              <a:t>Yi Wan, Proceeding No. D2022-04 (USPTO Apr. 11, 2022)</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NY-licensed attorney contracted with several foreign entities </a:t>
            </a:r>
          </a:p>
          <a:p>
            <a:pPr lvl="1"/>
            <a:r>
              <a:rPr lang="en-US" sz="1600" b="1" dirty="0" err="1">
                <a:solidFill>
                  <a:prstClr val="black"/>
                </a:solidFill>
                <a:latin typeface="Segoe UI" panose="020B0502040204020203" pitchFamily="34" charset="0"/>
                <a:cs typeface="Segoe UI" panose="020B0502040204020203" pitchFamily="34" charset="0"/>
              </a:rPr>
              <a:t>Jingfeng</a:t>
            </a:r>
            <a:r>
              <a:rPr lang="en-US" sz="1600" b="1" dirty="0">
                <a:solidFill>
                  <a:prstClr val="black"/>
                </a:solidFill>
                <a:latin typeface="Segoe UI" panose="020B0502040204020203" pitchFamily="34" charset="0"/>
                <a:cs typeface="Segoe UI" panose="020B0502040204020203" pitchFamily="34" charset="0"/>
              </a:rPr>
              <a:t> Song, </a:t>
            </a:r>
            <a:r>
              <a:rPr lang="en-US" sz="1600" b="1" dirty="0">
                <a:latin typeface="Segoe UI" panose="020B0502040204020203" pitchFamily="34" charset="0"/>
                <a:cs typeface="Segoe UI" panose="020B0502040204020203" pitchFamily="34" charset="0"/>
              </a:rPr>
              <a:t>Proceeding No. D2023-10 (USPTO May 4, 2023)</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IL-licensed attorney contracted with a foreign entity </a:t>
            </a:r>
          </a:p>
          <a:p>
            <a:pPr lvl="1"/>
            <a:r>
              <a:rPr lang="en-US" sz="1600" b="1" dirty="0">
                <a:solidFill>
                  <a:prstClr val="black"/>
                </a:solidFill>
                <a:latin typeface="Segoe UI" panose="020B0502040204020203" pitchFamily="34" charset="0"/>
                <a:cs typeface="Segoe UI" panose="020B0502040204020203" pitchFamily="34" charset="0"/>
              </a:rPr>
              <a:t>Kevin R. Gallagher, </a:t>
            </a:r>
            <a:r>
              <a:rPr lang="en-US" sz="1600" b="1" dirty="0">
                <a:latin typeface="Segoe UI" panose="020B0502040204020203" pitchFamily="34" charset="0"/>
                <a:cs typeface="Segoe UI" panose="020B0502040204020203" pitchFamily="34" charset="0"/>
              </a:rPr>
              <a:t>Proceeding No. D2023-28 (USPTO June 23, 2023)</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NJ and PA-licensed attorney contracted with two foreign entities </a:t>
            </a:r>
          </a:p>
          <a:p>
            <a:pPr marL="114303" indent="0">
              <a:buNone/>
            </a:pPr>
            <a:r>
              <a:rPr lang="en-US" sz="2200" dirty="0">
                <a:solidFill>
                  <a:prstClr val="black"/>
                </a:solidFill>
              </a:rPr>
              <a:t>    _  </a:t>
            </a:r>
            <a:r>
              <a:rPr lang="en-US" sz="1400" dirty="0">
                <a:solidFill>
                  <a:prstClr val="black"/>
                </a:solidFill>
              </a:rPr>
              <a:t> </a:t>
            </a:r>
            <a:r>
              <a:rPr lang="en-US" sz="1600" b="1" dirty="0">
                <a:solidFill>
                  <a:prstClr val="black"/>
                </a:solidFill>
              </a:rPr>
              <a:t>Yue </a:t>
            </a:r>
            <a:r>
              <a:rPr lang="en-US" sz="1600" b="1" dirty="0" err="1">
                <a:solidFill>
                  <a:prstClr val="black"/>
                </a:solidFill>
              </a:rPr>
              <a:t>Niu</a:t>
            </a:r>
            <a:r>
              <a:rPr lang="en-US" sz="1600" b="1" dirty="0">
                <a:solidFill>
                  <a:prstClr val="black"/>
                </a:solidFill>
              </a:rPr>
              <a:t>, Proceeding No. 2023-32 (USPTO Jan 3, 2024)</a:t>
            </a:r>
          </a:p>
          <a:p>
            <a:pPr lvl="2">
              <a:defRPr/>
            </a:pPr>
            <a:r>
              <a:rPr lang="en-US" sz="1400" dirty="0">
                <a:solidFill>
                  <a:prstClr val="black"/>
                </a:solidFill>
                <a:latin typeface="Segoe UI" panose="020B0502040204020203" pitchFamily="34" charset="0"/>
                <a:cs typeface="Segoe UI" panose="020B0502040204020203" pitchFamily="34" charset="0"/>
              </a:rPr>
              <a:t>NY and CA-licensed attorney contracted with two foreign entities </a:t>
            </a:r>
          </a:p>
          <a:p>
            <a:pPr marL="114303" indent="0">
              <a:buNone/>
            </a:pPr>
            <a:endParaRPr lang="en-US" sz="1600" b="1" dirty="0">
              <a:solidFill>
                <a:prstClr val="black"/>
              </a:solidFill>
            </a:endParaRPr>
          </a:p>
          <a:p>
            <a:pPr marL="114303" indent="0">
              <a:buNone/>
            </a:pPr>
            <a:r>
              <a:rPr lang="en-US" sz="1400" dirty="0">
                <a:solidFill>
                  <a:prstClr val="black"/>
                </a:solidFill>
              </a:rPr>
              <a:t> </a:t>
            </a:r>
          </a:p>
          <a:p>
            <a:pPr marL="740682" lvl="2" indent="0">
              <a:buNone/>
            </a:pPr>
            <a:endParaRPr lang="en-US" sz="1400" dirty="0">
              <a:solidFill>
                <a:prstClr val="black"/>
              </a:solidFill>
            </a:endParaRPr>
          </a:p>
          <a:p>
            <a:pPr marL="740682"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5"/>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45</a:t>
            </a:fld>
            <a:endParaRPr lang="en-US" dirty="0">
              <a:solidFill>
                <a:prstClr val="black"/>
              </a:solidFill>
              <a:latin typeface="Segoe UI"/>
            </a:endParaRPr>
          </a:p>
        </p:txBody>
      </p:sp>
    </p:spTree>
    <p:extLst>
      <p:ext uri="{BB962C8B-B14F-4D97-AF65-F5344CB8AC3E}">
        <p14:creationId xmlns:p14="http://schemas.microsoft.com/office/powerpoint/2010/main" val="3622285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219201"/>
            <a:ext cx="7882482" cy="4078288"/>
          </a:xfrm>
        </p:spPr>
        <p:txBody>
          <a:bodyPr>
            <a:normAutofit lnSpcReduction="10000"/>
          </a:bodyPr>
          <a:lstStyle/>
          <a:p>
            <a:pPr lvl="1"/>
            <a:r>
              <a:rPr lang="en-US" sz="1600" b="1" dirty="0">
                <a:latin typeface="Segoe UI" panose="020B0502040204020203" pitchFamily="34" charset="0"/>
                <a:cs typeface="Segoe UI" panose="020B0502040204020203" pitchFamily="34" charset="0"/>
              </a:rPr>
              <a:t>Puja </a:t>
            </a:r>
            <a:r>
              <a:rPr lang="en-US" sz="1600" b="1" dirty="0" err="1">
                <a:latin typeface="Segoe UI" panose="020B0502040204020203" pitchFamily="34" charset="0"/>
                <a:cs typeface="Segoe UI" panose="020B0502040204020203" pitchFamily="34" charset="0"/>
              </a:rPr>
              <a:t>Jabbour</a:t>
            </a:r>
            <a:r>
              <a:rPr lang="en-US" sz="1600" b="1" dirty="0">
                <a:latin typeface="Segoe UI" panose="020B0502040204020203" pitchFamily="34" charset="0"/>
                <a:cs typeface="Segoe UI" panose="020B0502040204020203" pitchFamily="34" charset="0"/>
              </a:rPr>
              <a:t>, Proceeding No. D2023-33</a:t>
            </a:r>
            <a:r>
              <a:rPr lang="en-US" sz="1600" b="1" dirty="0">
                <a:solidFill>
                  <a:prstClr val="black"/>
                </a:solidFill>
                <a:latin typeface="Segoe UI" panose="020B0502040204020203" pitchFamily="34" charset="0"/>
                <a:cs typeface="Segoe UI" panose="020B0502040204020203" pitchFamily="34" charset="0"/>
              </a:rPr>
              <a:t> (USPTO Sept 6, 2023)</a:t>
            </a:r>
          </a:p>
          <a:p>
            <a:pPr lvl="2"/>
            <a:r>
              <a:rPr lang="en-US" sz="1400" dirty="0">
                <a:solidFill>
                  <a:prstClr val="black"/>
                </a:solidFill>
                <a:latin typeface="Segoe UI" panose="020B0502040204020203" pitchFamily="34" charset="0"/>
                <a:cs typeface="Segoe UI" panose="020B0502040204020203" pitchFamily="34" charset="0"/>
              </a:rPr>
              <a:t>GA-licensed attorney contracted with foreign entity </a:t>
            </a:r>
          </a:p>
          <a:p>
            <a:pPr lvl="1"/>
            <a:r>
              <a:rPr lang="en-US" sz="1600" b="1" dirty="0">
                <a:latin typeface="Segoe UI" panose="020B0502040204020203" pitchFamily="34" charset="0"/>
                <a:cs typeface="Segoe UI" panose="020B0502040204020203" pitchFamily="34" charset="0"/>
              </a:rPr>
              <a:t>Grace Lee  Huang, Proceeding No. D2023-37 (USPTO Jan 8, 2024)</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MO-licensed attorney contracted with foreign entity </a:t>
            </a:r>
          </a:p>
          <a:p>
            <a:pPr lvl="1"/>
            <a:r>
              <a:rPr lang="en-US" sz="1600" b="1" dirty="0">
                <a:solidFill>
                  <a:prstClr val="black"/>
                </a:solidFill>
                <a:latin typeface="Segoe UI" panose="020B0502040204020203" pitchFamily="34" charset="0"/>
                <a:cs typeface="Segoe UI" panose="020B0502040204020203" pitchFamily="34" charset="0"/>
              </a:rPr>
              <a:t>Jing Wang, </a:t>
            </a:r>
            <a:r>
              <a:rPr lang="en-US" sz="1600" b="1" dirty="0">
                <a:latin typeface="Segoe UI" panose="020B0502040204020203" pitchFamily="34" charset="0"/>
                <a:cs typeface="Segoe UI" panose="020B0502040204020203" pitchFamily="34" charset="0"/>
              </a:rPr>
              <a:t>Proceeding No. D2023-38 (USPTO Nov 21, 2023)</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CA-licensed attorney contracted with two foreign entities </a:t>
            </a:r>
          </a:p>
          <a:p>
            <a:pPr lvl="1"/>
            <a:r>
              <a:rPr lang="en-US" sz="1600" b="1" dirty="0" err="1">
                <a:solidFill>
                  <a:prstClr val="black"/>
                </a:solidFill>
                <a:latin typeface="Segoe UI" panose="020B0502040204020203" pitchFamily="34" charset="0"/>
                <a:cs typeface="Segoe UI" panose="020B0502040204020203" pitchFamily="34" charset="0"/>
              </a:rPr>
              <a:t>Jie</a:t>
            </a:r>
            <a:r>
              <a:rPr lang="en-US" sz="1600" b="1" dirty="0">
                <a:solidFill>
                  <a:prstClr val="black"/>
                </a:solidFill>
                <a:latin typeface="Segoe UI" panose="020B0502040204020203" pitchFamily="34" charset="0"/>
                <a:cs typeface="Segoe UI" panose="020B0502040204020203" pitchFamily="34" charset="0"/>
              </a:rPr>
              <a:t> Yang, </a:t>
            </a:r>
            <a:r>
              <a:rPr lang="en-US" sz="1600" b="1" dirty="0">
                <a:latin typeface="Segoe UI" panose="020B0502040204020203" pitchFamily="34" charset="0"/>
                <a:cs typeface="Segoe UI" panose="020B0502040204020203" pitchFamily="34" charset="0"/>
              </a:rPr>
              <a:t>Proceeding No. D2024-04 (USPTO Feb 2, 2024)</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IL-licensed attorney contracted with foreign entity </a:t>
            </a:r>
          </a:p>
          <a:p>
            <a:pPr marL="114303" indent="0">
              <a:buNone/>
            </a:pPr>
            <a:r>
              <a:rPr lang="en-US" sz="2200" dirty="0">
                <a:solidFill>
                  <a:prstClr val="black"/>
                </a:solidFill>
              </a:rPr>
              <a:t>    _  </a:t>
            </a:r>
            <a:r>
              <a:rPr lang="en-US" sz="1400" dirty="0">
                <a:solidFill>
                  <a:prstClr val="black"/>
                </a:solidFill>
              </a:rPr>
              <a:t> </a:t>
            </a:r>
            <a:r>
              <a:rPr lang="en-US" sz="1600" b="1" dirty="0">
                <a:solidFill>
                  <a:prstClr val="black"/>
                </a:solidFill>
              </a:rPr>
              <a:t>Francis Koh, Proceeding No. D2024-07 (USPTO Feb 7, 2024)</a:t>
            </a:r>
          </a:p>
          <a:p>
            <a:pPr marL="1143029" marR="0" lvl="2" indent="-228606" algn="l" defTabSz="457211" rtl="0" eaLnBrk="1" fontAlgn="auto" latinLnBrk="0" hangingPunct="1">
              <a:lnSpc>
                <a:spcPct val="100000"/>
              </a:lnSpc>
              <a:spcBef>
                <a:spcPts val="90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D.C., VA, and MD-licensed attorney contracted with several entities </a:t>
            </a:r>
          </a:p>
          <a:p>
            <a:pPr marL="514363" lvl="1" indent="0">
              <a:buNone/>
            </a:pPr>
            <a:r>
              <a:rPr lang="en-US" sz="1200" i="1" dirty="0">
                <a:solidFill>
                  <a:prstClr val="black"/>
                </a:solidFill>
                <a:highlight>
                  <a:srgbClr val="FFFF00"/>
                </a:highlight>
              </a:rPr>
              <a:t>	</a:t>
            </a:r>
          </a:p>
          <a:p>
            <a:pPr marL="114303" indent="0">
              <a:buNone/>
            </a:pPr>
            <a:r>
              <a:rPr lang="en-US" sz="1400" dirty="0">
                <a:solidFill>
                  <a:prstClr val="black"/>
                </a:solidFill>
                <a:highlight>
                  <a:srgbClr val="FFFF00"/>
                </a:highlight>
              </a:rPr>
              <a:t> </a:t>
            </a:r>
          </a:p>
          <a:p>
            <a:pPr marL="740682" lvl="2" indent="0">
              <a:buNone/>
            </a:pPr>
            <a:endParaRPr lang="en-US" sz="1400" dirty="0">
              <a:solidFill>
                <a:prstClr val="black"/>
              </a:solidFill>
            </a:endParaRPr>
          </a:p>
          <a:p>
            <a:pPr marL="740682"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5"/>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46</a:t>
            </a:fld>
            <a:endParaRPr lang="en-US" dirty="0">
              <a:solidFill>
                <a:prstClr val="black"/>
              </a:solidFill>
              <a:latin typeface="Segoe UI"/>
            </a:endParaRPr>
          </a:p>
        </p:txBody>
      </p:sp>
    </p:spTree>
    <p:extLst>
      <p:ext uri="{BB962C8B-B14F-4D97-AF65-F5344CB8AC3E}">
        <p14:creationId xmlns:p14="http://schemas.microsoft.com/office/powerpoint/2010/main" val="228601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6C6E26-2064-4C7C-8FB9-8EA39DE6B4DE}"/>
              </a:ext>
            </a:extLst>
          </p:cNvPr>
          <p:cNvSpPr>
            <a:spLocks noGrp="1"/>
          </p:cNvSpPr>
          <p:nvPr>
            <p:ph type="title"/>
          </p:nvPr>
        </p:nvSpPr>
        <p:spPr/>
        <p:txBody>
          <a:bodyPr>
            <a:noAutofit/>
          </a:bodyPr>
          <a:lstStyle/>
          <a:p>
            <a:pPr lvl="0"/>
            <a:r>
              <a:rPr lang="en-US" sz="2400"/>
              <a:t>Trademark-Related administrative sanctions </a:t>
            </a:r>
            <a:r>
              <a:rPr lang="en-US" sz="2400" dirty="0"/>
              <a:t>issued by USPTO Orders from January 2018 through March 2024</a:t>
            </a:r>
            <a:br>
              <a:rPr lang="en-US" sz="2400" dirty="0"/>
            </a:br>
            <a:br>
              <a:rPr lang="en-US" sz="2400" dirty="0"/>
            </a:br>
            <a:br>
              <a:rPr lang="en-US" sz="2400" dirty="0"/>
            </a:br>
            <a:endParaRPr lang="en-US" sz="2400" dirty="0"/>
          </a:p>
        </p:txBody>
      </p:sp>
      <p:pic>
        <p:nvPicPr>
          <p:cNvPr id="7" name="Picture 6" descr="Graph showing sanctions statistics">
            <a:extLst>
              <a:ext uri="{FF2B5EF4-FFF2-40B4-BE49-F238E27FC236}">
                <a16:creationId xmlns:a16="http://schemas.microsoft.com/office/drawing/2014/main" id="{A837ADC4-9938-4EFF-A454-FA1109ACE3B1}"/>
              </a:ext>
            </a:extLst>
          </p:cNvPr>
          <p:cNvPicPr>
            <a:picLocks noChangeAspect="1"/>
          </p:cNvPicPr>
          <p:nvPr/>
        </p:nvPicPr>
        <p:blipFill>
          <a:blip r:embed="rId3"/>
          <a:stretch>
            <a:fillRect/>
          </a:stretch>
        </p:blipFill>
        <p:spPr>
          <a:xfrm>
            <a:off x="537495" y="1352551"/>
            <a:ext cx="6449901" cy="2876184"/>
          </a:xfrm>
          <a:prstGeom prst="rect">
            <a:avLst/>
          </a:prstGeom>
        </p:spPr>
      </p:pic>
      <p:sp>
        <p:nvSpPr>
          <p:cNvPr id="6" name="Title 4">
            <a:extLst>
              <a:ext uri="{FF2B5EF4-FFF2-40B4-BE49-F238E27FC236}">
                <a16:creationId xmlns:a16="http://schemas.microsoft.com/office/drawing/2014/main" id="{3437DD7C-2CB8-405A-9609-77CE1FFF5D4C}"/>
              </a:ext>
            </a:extLst>
          </p:cNvPr>
          <p:cNvSpPr txBox="1">
            <a:spLocks/>
          </p:cNvSpPr>
          <p:nvPr/>
        </p:nvSpPr>
        <p:spPr>
          <a:xfrm>
            <a:off x="1015041" y="5063937"/>
            <a:ext cx="8229600" cy="95250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3">
            <a:extLst>
              <a:ext uri="{FF2B5EF4-FFF2-40B4-BE49-F238E27FC236}">
                <a16:creationId xmlns:a16="http://schemas.microsoft.com/office/drawing/2014/main" id="{CF8F90FC-F8F2-4E38-8F8F-85076A829C61}"/>
              </a:ext>
            </a:extLst>
          </p:cNvPr>
          <p:cNvSpPr>
            <a:spLocks noGrp="1"/>
          </p:cNvSpPr>
          <p:nvPr>
            <p:ph type="sldNum" sz="quarter" idx="10"/>
          </p:nvPr>
        </p:nvSpPr>
        <p:spPr>
          <a:xfrm>
            <a:off x="489116" y="5297488"/>
            <a:ext cx="2057400" cy="3032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9" name="Picture 8">
            <a:extLst>
              <a:ext uri="{FF2B5EF4-FFF2-40B4-BE49-F238E27FC236}">
                <a16:creationId xmlns:a16="http://schemas.microsoft.com/office/drawing/2014/main" id="{CA21B2A6-8B09-433F-8526-D9805EC543F0}"/>
              </a:ext>
            </a:extLst>
          </p:cNvPr>
          <p:cNvPicPr>
            <a:picLocks noChangeAspect="1"/>
          </p:cNvPicPr>
          <p:nvPr/>
        </p:nvPicPr>
        <p:blipFill>
          <a:blip r:embed="rId4"/>
          <a:stretch>
            <a:fillRect/>
          </a:stretch>
        </p:blipFill>
        <p:spPr>
          <a:xfrm>
            <a:off x="6705545" y="3845629"/>
            <a:ext cx="343862" cy="200159"/>
          </a:xfrm>
          <a:prstGeom prst="rect">
            <a:avLst/>
          </a:prstGeom>
        </p:spPr>
      </p:pic>
      <p:pic>
        <p:nvPicPr>
          <p:cNvPr id="10" name="Picture 9">
            <a:extLst>
              <a:ext uri="{FF2B5EF4-FFF2-40B4-BE49-F238E27FC236}">
                <a16:creationId xmlns:a16="http://schemas.microsoft.com/office/drawing/2014/main" id="{A3081CB2-F18B-4D6B-AB29-F7F4CB4D2388}"/>
              </a:ext>
            </a:extLst>
          </p:cNvPr>
          <p:cNvPicPr>
            <a:picLocks noChangeAspect="1"/>
          </p:cNvPicPr>
          <p:nvPr/>
        </p:nvPicPr>
        <p:blipFill>
          <a:blip r:embed="rId5"/>
          <a:stretch>
            <a:fillRect/>
          </a:stretch>
        </p:blipFill>
        <p:spPr>
          <a:xfrm>
            <a:off x="1049546" y="4261864"/>
            <a:ext cx="365184" cy="289585"/>
          </a:xfrm>
          <a:prstGeom prst="rect">
            <a:avLst/>
          </a:prstGeom>
        </p:spPr>
      </p:pic>
      <p:pic>
        <p:nvPicPr>
          <p:cNvPr id="12" name="Picture 11">
            <a:extLst>
              <a:ext uri="{FF2B5EF4-FFF2-40B4-BE49-F238E27FC236}">
                <a16:creationId xmlns:a16="http://schemas.microsoft.com/office/drawing/2014/main" id="{9246ABA0-71EA-4E8E-BD3B-0D8C02ADCBF2}"/>
              </a:ext>
            </a:extLst>
          </p:cNvPr>
          <p:cNvPicPr>
            <a:picLocks noChangeAspect="1"/>
          </p:cNvPicPr>
          <p:nvPr/>
        </p:nvPicPr>
        <p:blipFill>
          <a:blip r:embed="rId6"/>
          <a:stretch>
            <a:fillRect/>
          </a:stretch>
        </p:blipFill>
        <p:spPr>
          <a:xfrm>
            <a:off x="1468648" y="4316110"/>
            <a:ext cx="145758" cy="189230"/>
          </a:xfrm>
          <a:prstGeom prst="rect">
            <a:avLst/>
          </a:prstGeom>
        </p:spPr>
      </p:pic>
      <p:pic>
        <p:nvPicPr>
          <p:cNvPr id="14" name="Picture 13">
            <a:extLst>
              <a:ext uri="{FF2B5EF4-FFF2-40B4-BE49-F238E27FC236}">
                <a16:creationId xmlns:a16="http://schemas.microsoft.com/office/drawing/2014/main" id="{E9528F6E-B628-4AF2-BBB1-7F1E5F006B64}"/>
              </a:ext>
            </a:extLst>
          </p:cNvPr>
          <p:cNvPicPr>
            <a:picLocks noChangeAspect="1"/>
          </p:cNvPicPr>
          <p:nvPr/>
        </p:nvPicPr>
        <p:blipFill>
          <a:blip r:embed="rId7"/>
          <a:stretch>
            <a:fillRect/>
          </a:stretch>
        </p:blipFill>
        <p:spPr>
          <a:xfrm>
            <a:off x="537495" y="4327945"/>
            <a:ext cx="447603" cy="187478"/>
          </a:xfrm>
          <a:prstGeom prst="rect">
            <a:avLst/>
          </a:prstGeom>
        </p:spPr>
      </p:pic>
    </p:spTree>
    <p:extLst>
      <p:ext uri="{BB962C8B-B14F-4D97-AF65-F5344CB8AC3E}">
        <p14:creationId xmlns:p14="http://schemas.microsoft.com/office/powerpoint/2010/main" val="3222053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Segoe UI "/>
                <a:cs typeface="Segoe UI Light" panose="020B0502040204020203" pitchFamily="34" charset="0"/>
              </a:rPr>
              <a:t>Since the implementation of the U.S. counsel rule, the Office has encountered several instances of co-opting/hijacking of U.S. practitioner’s name, address, and/or bar number.</a:t>
            </a:r>
          </a:p>
          <a:p>
            <a:pPr marL="0" indent="0">
              <a:buNone/>
            </a:pPr>
            <a:endParaRPr lang="en-US" sz="2400" dirty="0">
              <a:latin typeface="Segoe UI "/>
              <a:cs typeface="Segoe UI Light" panose="020B0502040204020203" pitchFamily="34" charset="0"/>
            </a:endParaRPr>
          </a:p>
          <a:p>
            <a:r>
              <a:rPr lang="en-US" sz="2400" dirty="0">
                <a:latin typeface="Segoe UI "/>
                <a:cs typeface="Segoe UI Light" panose="020B0502040204020203" pitchFamily="34" charset="0"/>
              </a:rPr>
              <a:t>Referral to state bars and other agencies that address fraud and consumer protection.</a:t>
            </a:r>
          </a:p>
        </p:txBody>
      </p:sp>
      <p:sp>
        <p:nvSpPr>
          <p:cNvPr id="2" name="Title 1"/>
          <p:cNvSpPr>
            <a:spLocks noGrp="1"/>
          </p:cNvSpPr>
          <p:nvPr>
            <p:ph type="title"/>
          </p:nvPr>
        </p:nvSpPr>
        <p:spPr>
          <a:xfrm>
            <a:off x="457200" y="309581"/>
            <a:ext cx="8229600" cy="823895"/>
          </a:xfrm>
        </p:spPr>
        <p:txBody>
          <a:bodyPr>
            <a:normAutofit fontScale="90000"/>
          </a:bodyPr>
          <a:lstStyle/>
          <a:p>
            <a:r>
              <a:rPr lang="en-US" dirty="0"/>
              <a:t>Hijacking of U.S. practitioner data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48</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3"/>
            <a:ext cx="8229600" cy="4090851"/>
          </a:xfrm>
        </p:spPr>
        <p:txBody>
          <a:bodyPr>
            <a:normAutofit fontScale="47500" lnSpcReduction="20000"/>
          </a:bodyPr>
          <a:lstStyle/>
          <a:p>
            <a:pPr>
              <a:lnSpc>
                <a:spcPct val="120000"/>
              </a:lnSpc>
            </a:pPr>
            <a:r>
              <a:rPr lang="en-US" dirty="0">
                <a:latin typeface="Segoe UI "/>
                <a:cs typeface="Segoe UI Light" panose="020B0502040204020203" pitchFamily="34" charset="0"/>
              </a:rPr>
              <a:t>Per the USPTO.gov User Agreement, U.S. trademark (TM) practitioners may only sponsor USPTO.gov accounts for their own employees whom they supervise.</a:t>
            </a:r>
          </a:p>
          <a:p>
            <a:pPr>
              <a:lnSpc>
                <a:spcPct val="120000"/>
              </a:lnSpc>
            </a:pPr>
            <a:r>
              <a:rPr lang="en-US" dirty="0">
                <a:latin typeface="Segoe UI "/>
                <a:cs typeface="Segoe UI Light" panose="020B0502040204020203" pitchFamily="34" charset="0"/>
              </a:rPr>
              <a:t>Lately, there have been instances where U.S. TM practitioners have been solicited to sponsor USPTO.gov accounts for foreign trademark filing entities.  Also, there have been instances where U.S. TM practitioners have sponsored users from foreign trademark filing entities. </a:t>
            </a:r>
          </a:p>
          <a:p>
            <a:pPr>
              <a:lnSpc>
                <a:spcPct val="120000"/>
              </a:lnSpc>
            </a:pPr>
            <a:r>
              <a:rPr lang="en-US" dirty="0">
                <a:latin typeface="Segoe UI "/>
                <a:cs typeface="Segoe UI Light" panose="020B0502040204020203" pitchFamily="34" charset="0"/>
              </a:rPr>
              <a:t>Such conduct violates the terms of the USPTO.gov User Agreement.  Accordingly, the Commissioner of Trademarks has suspended accounts of practitioners who engage in this conduct. </a:t>
            </a:r>
          </a:p>
          <a:p>
            <a:pPr>
              <a:lnSpc>
                <a:spcPct val="120000"/>
              </a:lnSpc>
            </a:pPr>
            <a:r>
              <a:rPr lang="en-US" dirty="0">
                <a:latin typeface="Segoe UI "/>
                <a:cs typeface="Segoe UI Light" panose="020B0502040204020203" pitchFamily="34" charset="0"/>
              </a:rPr>
              <a:t>This conduct is also subject to investigation by the Office of Enrollment and Discipline for ethical violation(s) of the USPTO Rules of Professional Conduct.</a:t>
            </a:r>
          </a:p>
          <a:p>
            <a:pPr>
              <a:lnSpc>
                <a:spcPct val="120000"/>
              </a:lnSpc>
            </a:pPr>
            <a:r>
              <a:rPr lang="en-US" dirty="0">
                <a:latin typeface="Segoe UI "/>
                <a:cs typeface="Segoe UI Light" panose="020B0502040204020203" pitchFamily="34" charset="0"/>
              </a:rPr>
              <a:t>In the future, all users (attorneys along with paralegals and other sponsored account users) will be required to verify their identity before filing TM documents with the USPTO.</a:t>
            </a:r>
            <a:endParaRPr lang="en-US" dirty="0">
              <a:latin typeface="Segoe UI "/>
            </a:endParaRPr>
          </a:p>
        </p:txBody>
      </p:sp>
      <p:sp>
        <p:nvSpPr>
          <p:cNvPr id="2" name="Title 1"/>
          <p:cNvSpPr>
            <a:spLocks noGrp="1"/>
          </p:cNvSpPr>
          <p:nvPr>
            <p:ph type="title"/>
          </p:nvPr>
        </p:nvSpPr>
        <p:spPr/>
        <p:txBody>
          <a:bodyPr/>
          <a:lstStyle/>
          <a:p>
            <a:r>
              <a:rPr lang="en-US" dirty="0"/>
              <a:t>U.S. counsel rule - sponsorship</a:t>
            </a:r>
          </a:p>
        </p:txBody>
      </p:sp>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49</a:t>
            </a:fld>
            <a:endParaRPr lang="en-US" dirty="0">
              <a:solidFill>
                <a:prstClr val="black"/>
              </a:solidFill>
              <a:latin typeface="Segoe UI"/>
            </a:endParaRPr>
          </a:p>
        </p:txBody>
      </p:sp>
    </p:spTree>
    <p:extLst>
      <p:ext uri="{BB962C8B-B14F-4D97-AF65-F5344CB8AC3E}">
        <p14:creationId xmlns:p14="http://schemas.microsoft.com/office/powerpoint/2010/main" val="227139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4414820"/>
          </a:xfrm>
        </p:spPr>
        <p:txBody>
          <a:bodyPr>
            <a:noAutofit/>
          </a:bodyPr>
          <a:lstStyle/>
          <a:p>
            <a:r>
              <a:rPr lang="en-US" sz="1600" dirty="0">
                <a:latin typeface="Segoe UI "/>
                <a:cs typeface="Segoe UI Light" panose="020B0502040204020203" pitchFamily="34" charset="0"/>
              </a:rPr>
              <a:t>On Feb 6, 2024, the USPTO issued a Memorandum regarding the applicability of the USPTO Rules of Professional Conduct related to the use of AI.</a:t>
            </a:r>
          </a:p>
          <a:p>
            <a:r>
              <a:rPr lang="en-US" sz="1600" dirty="0">
                <a:latin typeface="Segoe UI "/>
                <a:cs typeface="Segoe UI Light" panose="020B0502040204020203" pitchFamily="34" charset="0"/>
              </a:rPr>
              <a:t>When practicing before the USPTO, practitioners' use of IA may implicate ethical considerations. </a:t>
            </a:r>
            <a:endParaRPr lang="en-US" sz="1600" strike="sngStrike" dirty="0">
              <a:solidFill>
                <a:srgbClr val="FF0000"/>
              </a:solidFill>
              <a:latin typeface="Segoe UI "/>
              <a:cs typeface="Segoe UI Light" panose="020B0502040204020203" pitchFamily="34" charset="0"/>
            </a:endParaRPr>
          </a:p>
          <a:p>
            <a:r>
              <a:rPr lang="en-US" sz="1600" dirty="0">
                <a:latin typeface="Segoe UI "/>
                <a:cs typeface="Segoe UI Light" panose="020B0502040204020203" pitchFamily="34" charset="0"/>
              </a:rPr>
              <a:t>37 C.F.R. </a:t>
            </a:r>
            <a:r>
              <a:rPr lang="en-US" sz="1600" dirty="0">
                <a:solidFill>
                  <a:prstClr val="black"/>
                </a:solidFill>
                <a:latin typeface="Segoe UI "/>
                <a:ea typeface="+mj-ea"/>
                <a:cs typeface="+mj-cs"/>
              </a:rPr>
              <a:t>§</a:t>
            </a:r>
            <a:r>
              <a:rPr lang="en-US" sz="1600" b="1" dirty="0">
                <a:solidFill>
                  <a:prstClr val="black"/>
                </a:solidFill>
                <a:latin typeface="Segoe UI "/>
                <a:ea typeface="+mj-ea"/>
                <a:cs typeface="+mj-cs"/>
              </a:rPr>
              <a:t> </a:t>
            </a:r>
            <a:r>
              <a:rPr lang="en-US" sz="1600" dirty="0">
                <a:latin typeface="Segoe UI "/>
                <a:cs typeface="Segoe UI Light" panose="020B0502040204020203" pitchFamily="34" charset="0"/>
              </a:rPr>
              <a:t>11.18 imposes duties on parties and practitioners in connection with submissions before the USPTO.</a:t>
            </a:r>
          </a:p>
          <a:p>
            <a:r>
              <a:rPr lang="en-US" sz="1600" dirty="0">
                <a:latin typeface="Segoe UI "/>
                <a:cs typeface="Segoe UI Light" panose="020B0502040204020203" pitchFamily="34" charset="0"/>
              </a:rPr>
              <a:t>37 C.F.R. </a:t>
            </a:r>
            <a:r>
              <a:rPr lang="en-US" sz="1600" dirty="0">
                <a:solidFill>
                  <a:prstClr val="black"/>
                </a:solidFill>
                <a:latin typeface="Segoe UI "/>
              </a:rPr>
              <a:t>§</a:t>
            </a:r>
            <a:r>
              <a:rPr lang="en-US" sz="1600" b="1" dirty="0">
                <a:solidFill>
                  <a:prstClr val="black"/>
                </a:solidFill>
                <a:latin typeface="Segoe UI "/>
              </a:rPr>
              <a:t> </a:t>
            </a:r>
            <a:r>
              <a:rPr lang="en-US" sz="1600" dirty="0">
                <a:latin typeface="Segoe UI "/>
                <a:cs typeface="Segoe UI Light" panose="020B0502040204020203" pitchFamily="34" charset="0"/>
              </a:rPr>
              <a:t>11.18(b), in part, stipulates that parties presenting papers to the Office make a certification, formed after a reasonable inquiry, as to evidentiary support for factual contentions and allegations.</a:t>
            </a:r>
            <a:r>
              <a:rPr lang="en-US" sz="1600" u="sng" dirty="0">
                <a:solidFill>
                  <a:srgbClr val="FF0000"/>
                </a:solidFill>
                <a:latin typeface="Segoe UI "/>
                <a:cs typeface="Segoe UI Light" panose="020B0502040204020203" pitchFamily="34" charset="0"/>
              </a:rPr>
              <a:t> </a:t>
            </a:r>
            <a:r>
              <a:rPr lang="en-US" sz="1600" strike="sngStrike" dirty="0">
                <a:solidFill>
                  <a:srgbClr val="FF0000"/>
                </a:solidFill>
                <a:latin typeface="Segoe UI "/>
                <a:cs typeface="Segoe UI Light" panose="020B0502040204020203" pitchFamily="34" charset="0"/>
              </a:rPr>
              <a:t> </a:t>
            </a:r>
          </a:p>
          <a:p>
            <a:r>
              <a:rPr lang="en-US" sz="1600" dirty="0">
                <a:latin typeface="Segoe UI "/>
                <a:cs typeface="Segoe UI Light" panose="020B0502040204020203" pitchFamily="34" charset="0"/>
              </a:rPr>
              <a:t>37 C.F.R.</a:t>
            </a:r>
            <a:r>
              <a:rPr lang="en-US" sz="1600" b="1" dirty="0">
                <a:latin typeface="Segoe UI "/>
              </a:rPr>
              <a:t> </a:t>
            </a:r>
            <a:r>
              <a:rPr lang="en-US" sz="1600" dirty="0">
                <a:latin typeface="Segoe UI "/>
              </a:rPr>
              <a:t>§</a:t>
            </a:r>
            <a:r>
              <a:rPr lang="en-US" sz="1600" b="1" dirty="0">
                <a:latin typeface="Segoe UI "/>
              </a:rPr>
              <a:t> </a:t>
            </a:r>
            <a:r>
              <a:rPr lang="en-US" sz="1600" dirty="0">
                <a:latin typeface="Segoe UI "/>
                <a:cs typeface="Segoe UI Light" panose="020B0502040204020203" pitchFamily="34" charset="0"/>
              </a:rPr>
              <a:t>11.18(a) stipulates that each piece of correspondence filed with the Office by a practitioner must bear the practitioner’s signature pursuant to 37 C.F.R.              </a:t>
            </a:r>
            <a:r>
              <a:rPr lang="en-US" sz="1600" dirty="0">
                <a:solidFill>
                  <a:prstClr val="black"/>
                </a:solidFill>
                <a:latin typeface="Segoe UI "/>
                <a:ea typeface="+mj-ea"/>
                <a:cs typeface="+mj-cs"/>
              </a:rPr>
              <a:t>§</a:t>
            </a:r>
            <a:r>
              <a:rPr lang="en-US" sz="1600" dirty="0">
                <a:solidFill>
                  <a:prstClr val="black"/>
                </a:solidFill>
                <a:latin typeface="Segoe UI "/>
              </a:rPr>
              <a:t>§ 1.4(d)(1), 2.193.  </a:t>
            </a:r>
          </a:p>
          <a:p>
            <a:r>
              <a:rPr lang="en-US" sz="1600" i="1" dirty="0">
                <a:solidFill>
                  <a:prstClr val="black"/>
                </a:solidFill>
                <a:latin typeface="Segoe UI "/>
              </a:rPr>
              <a:t>See</a:t>
            </a:r>
            <a:r>
              <a:rPr lang="en-US" sz="1600" dirty="0">
                <a:solidFill>
                  <a:prstClr val="black"/>
                </a:solidFill>
                <a:latin typeface="Segoe UI "/>
              </a:rPr>
              <a:t>  </a:t>
            </a:r>
            <a:r>
              <a:rPr lang="en-US" sz="1600" dirty="0">
                <a:latin typeface="Segoe UI "/>
              </a:rPr>
              <a:t>https://www.uspto.gov/initiatives/artificial-intelligence/artificial-intelligence-resources</a:t>
            </a:r>
          </a:p>
          <a:p>
            <a:pPr marL="0" indent="0">
              <a:buNone/>
            </a:pPr>
            <a:endParaRPr lang="en-US" sz="1600" strike="sngStrike" dirty="0">
              <a:solidFill>
                <a:srgbClr val="FF0000"/>
              </a:solidFill>
              <a:highlight>
                <a:srgbClr val="FFFF00"/>
              </a:highlight>
              <a:latin typeface="Segoe UI "/>
              <a:cs typeface="Segoe UI Light" panose="020B0502040204020203" pitchFamily="34" charset="0"/>
            </a:endParaRPr>
          </a:p>
        </p:txBody>
      </p:sp>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a:t>
            </a:fld>
            <a:endParaRPr lang="en-US" dirty="0">
              <a:solidFill>
                <a:prstClr val="black"/>
              </a:solidFill>
              <a:latin typeface="Segoe UI"/>
            </a:endParaRPr>
          </a:p>
        </p:txBody>
      </p:sp>
      <p:sp>
        <p:nvSpPr>
          <p:cNvPr id="6" name="Title 5">
            <a:extLst>
              <a:ext uri="{FF2B5EF4-FFF2-40B4-BE49-F238E27FC236}">
                <a16:creationId xmlns:a16="http://schemas.microsoft.com/office/drawing/2014/main" id="{99E774F8-87C9-49CC-B720-E63D71166D85}"/>
              </a:ext>
            </a:extLst>
          </p:cNvPr>
          <p:cNvSpPr>
            <a:spLocks noGrp="1"/>
          </p:cNvSpPr>
          <p:nvPr>
            <p:ph type="title"/>
          </p:nvPr>
        </p:nvSpPr>
        <p:spPr>
          <a:xfrm>
            <a:off x="457200" y="231007"/>
            <a:ext cx="8229600" cy="449477"/>
          </a:xfrm>
        </p:spPr>
        <p:txBody>
          <a:bodyPr>
            <a:normAutofit fontScale="90000"/>
          </a:bodyPr>
          <a:lstStyle/>
          <a:p>
            <a:r>
              <a:rPr lang="en-US" sz="2400" dirty="0"/>
              <a:t>Practice before the USPTO and Artificial Intelligence (AI) </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595DB250-D889-4622-8A9F-3F2579CF5F82}"/>
                  </a:ext>
                </a:extLst>
              </p14:cNvPr>
              <p14:cNvContentPartPr/>
              <p14:nvPr/>
            </p14:nvContentPartPr>
            <p14:xfrm>
              <a:off x="5589904" y="1759896"/>
              <a:ext cx="360" cy="360"/>
            </p14:xfrm>
          </p:contentPart>
        </mc:Choice>
        <mc:Fallback xmlns="">
          <p:pic>
            <p:nvPicPr>
              <p:cNvPr id="7" name="Ink 6">
                <a:extLst>
                  <a:ext uri="{FF2B5EF4-FFF2-40B4-BE49-F238E27FC236}">
                    <a16:creationId xmlns:a16="http://schemas.microsoft.com/office/drawing/2014/main" id="{595DB250-D889-4622-8A9F-3F2579CF5F82}"/>
                  </a:ext>
                </a:extLst>
              </p:cNvPr>
              <p:cNvPicPr/>
              <p:nvPr/>
            </p:nvPicPr>
            <p:blipFill>
              <a:blip r:embed="rId3"/>
              <a:stretch>
                <a:fillRect/>
              </a:stretch>
            </p:blipFill>
            <p:spPr>
              <a:xfrm>
                <a:off x="5580904" y="1750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6582472-3A78-4EE7-B01A-C4DCA7A2B80E}"/>
                  </a:ext>
                </a:extLst>
              </p14:cNvPr>
              <p14:cNvContentPartPr/>
              <p14:nvPr/>
            </p14:nvContentPartPr>
            <p14:xfrm>
              <a:off x="5624464" y="1768536"/>
              <a:ext cx="360" cy="360"/>
            </p14:xfrm>
          </p:contentPart>
        </mc:Choice>
        <mc:Fallback xmlns="">
          <p:pic>
            <p:nvPicPr>
              <p:cNvPr id="10" name="Ink 9">
                <a:extLst>
                  <a:ext uri="{FF2B5EF4-FFF2-40B4-BE49-F238E27FC236}">
                    <a16:creationId xmlns:a16="http://schemas.microsoft.com/office/drawing/2014/main" id="{76582472-3A78-4EE7-B01A-C4DCA7A2B80E}"/>
                  </a:ext>
                </a:extLst>
              </p:cNvPr>
              <p:cNvPicPr/>
              <p:nvPr/>
            </p:nvPicPr>
            <p:blipFill>
              <a:blip r:embed="rId3"/>
              <a:stretch>
                <a:fillRect/>
              </a:stretch>
            </p:blipFill>
            <p:spPr>
              <a:xfrm>
                <a:off x="5615464" y="1759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F35284C3-452B-457B-88F3-E8A4184E7E21}"/>
                  </a:ext>
                </a:extLst>
              </p14:cNvPr>
              <p14:cNvContentPartPr/>
              <p14:nvPr/>
            </p14:nvContentPartPr>
            <p14:xfrm>
              <a:off x="5684944" y="1811376"/>
              <a:ext cx="360" cy="360"/>
            </p14:xfrm>
          </p:contentPart>
        </mc:Choice>
        <mc:Fallback xmlns="">
          <p:pic>
            <p:nvPicPr>
              <p:cNvPr id="11" name="Ink 10">
                <a:extLst>
                  <a:ext uri="{FF2B5EF4-FFF2-40B4-BE49-F238E27FC236}">
                    <a16:creationId xmlns:a16="http://schemas.microsoft.com/office/drawing/2014/main" id="{F35284C3-452B-457B-88F3-E8A4184E7E21}"/>
                  </a:ext>
                </a:extLst>
              </p:cNvPr>
              <p:cNvPicPr/>
              <p:nvPr/>
            </p:nvPicPr>
            <p:blipFill>
              <a:blip r:embed="rId6"/>
              <a:stretch>
                <a:fillRect/>
              </a:stretch>
            </p:blipFill>
            <p:spPr>
              <a:xfrm>
                <a:off x="5675944" y="1802376"/>
                <a:ext cx="18000" cy="18000"/>
              </a:xfrm>
              <a:prstGeom prst="rect">
                <a:avLst/>
              </a:prstGeom>
            </p:spPr>
          </p:pic>
        </mc:Fallback>
      </mc:AlternateContent>
    </p:spTree>
    <p:extLst>
      <p:ext uri="{BB962C8B-B14F-4D97-AF65-F5344CB8AC3E}">
        <p14:creationId xmlns:p14="http://schemas.microsoft.com/office/powerpoint/2010/main" val="712208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309580"/>
            <a:ext cx="8229600" cy="595295"/>
          </a:xfrm>
        </p:spPr>
        <p:txBody>
          <a:bodyPr>
            <a:normAutofit/>
          </a:bodyPr>
          <a:lstStyle/>
          <a:p>
            <a:r>
              <a:rPr lang="en-US" sz="3200" dirty="0"/>
              <a:t>Trademark Scams: Domestic</a:t>
            </a:r>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50</a:t>
            </a:fld>
            <a:endParaRPr lang="en-US" dirty="0"/>
          </a:p>
        </p:txBody>
      </p:sp>
      <p:pic>
        <p:nvPicPr>
          <p:cNvPr id="46" name="Picture 45">
            <a:extLst>
              <a:ext uri="{FF2B5EF4-FFF2-40B4-BE49-F238E27FC236}">
                <a16:creationId xmlns:a16="http://schemas.microsoft.com/office/drawing/2014/main" id="{4C49F17E-B8B9-46DD-8E10-B5C6810FDDBA}"/>
              </a:ext>
            </a:extLst>
          </p:cNvPr>
          <p:cNvPicPr>
            <a:picLocks noChangeAspect="1"/>
          </p:cNvPicPr>
          <p:nvPr/>
        </p:nvPicPr>
        <p:blipFill>
          <a:blip r:embed="rId2"/>
          <a:stretch>
            <a:fillRect/>
          </a:stretch>
        </p:blipFill>
        <p:spPr>
          <a:xfrm>
            <a:off x="1695450" y="988068"/>
            <a:ext cx="4933952" cy="4309421"/>
          </a:xfrm>
          <a:prstGeom prst="rect">
            <a:avLst/>
          </a:prstGeom>
        </p:spPr>
      </p:pic>
      <p:pic>
        <p:nvPicPr>
          <p:cNvPr id="6" name="Picture 5">
            <a:extLst>
              <a:ext uri="{FF2B5EF4-FFF2-40B4-BE49-F238E27FC236}">
                <a16:creationId xmlns:a16="http://schemas.microsoft.com/office/drawing/2014/main" id="{64F60822-1EBB-40C5-8B09-BAE1644D624E}"/>
              </a:ext>
            </a:extLst>
          </p:cNvPr>
          <p:cNvPicPr>
            <a:picLocks noChangeAspect="1"/>
          </p:cNvPicPr>
          <p:nvPr/>
        </p:nvPicPr>
        <p:blipFill>
          <a:blip r:embed="rId3"/>
          <a:stretch>
            <a:fillRect/>
          </a:stretch>
        </p:blipFill>
        <p:spPr>
          <a:xfrm>
            <a:off x="1835156" y="828133"/>
            <a:ext cx="4654540" cy="745471"/>
          </a:xfrm>
          <a:prstGeom prst="rect">
            <a:avLst/>
          </a:prstGeom>
        </p:spPr>
      </p:pic>
    </p:spTree>
    <p:extLst>
      <p:ext uri="{BB962C8B-B14F-4D97-AF65-F5344CB8AC3E}">
        <p14:creationId xmlns:p14="http://schemas.microsoft.com/office/powerpoint/2010/main" val="2284839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180976"/>
            <a:ext cx="8229600" cy="723900"/>
          </a:xfrm>
        </p:spPr>
        <p:txBody>
          <a:bodyPr>
            <a:normAutofit/>
          </a:bodyPr>
          <a:lstStyle/>
          <a:p>
            <a:r>
              <a:rPr lang="en-US" sz="3200" dirty="0"/>
              <a:t>Trademark Scams: Domestic  </a:t>
            </a:r>
            <a:r>
              <a:rPr lang="en-US" sz="3200" i="1" dirty="0"/>
              <a:t>cont’d</a:t>
            </a:r>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51</a:t>
            </a:fld>
            <a:endParaRPr lang="en-US" dirty="0"/>
          </a:p>
        </p:txBody>
      </p:sp>
      <p:pic>
        <p:nvPicPr>
          <p:cNvPr id="6" name="Picture 5">
            <a:extLst>
              <a:ext uri="{FF2B5EF4-FFF2-40B4-BE49-F238E27FC236}">
                <a16:creationId xmlns:a16="http://schemas.microsoft.com/office/drawing/2014/main" id="{CCF1D6E5-947E-49F9-8EE1-39B2ED338FF7}"/>
              </a:ext>
            </a:extLst>
          </p:cNvPr>
          <p:cNvPicPr>
            <a:picLocks noChangeAspect="1"/>
          </p:cNvPicPr>
          <p:nvPr/>
        </p:nvPicPr>
        <p:blipFill>
          <a:blip r:embed="rId2"/>
          <a:stretch>
            <a:fillRect/>
          </a:stretch>
        </p:blipFill>
        <p:spPr>
          <a:xfrm>
            <a:off x="815197" y="946289"/>
            <a:ext cx="3599160" cy="4654411"/>
          </a:xfrm>
          <a:prstGeom prst="rect">
            <a:avLst/>
          </a:prstGeom>
        </p:spPr>
      </p:pic>
      <p:pic>
        <p:nvPicPr>
          <p:cNvPr id="8" name="Picture 7">
            <a:extLst>
              <a:ext uri="{FF2B5EF4-FFF2-40B4-BE49-F238E27FC236}">
                <a16:creationId xmlns:a16="http://schemas.microsoft.com/office/drawing/2014/main" id="{DEE6D72A-7D3E-4583-ABEC-019F29E1939F}"/>
              </a:ext>
            </a:extLst>
          </p:cNvPr>
          <p:cNvPicPr>
            <a:picLocks noChangeAspect="1"/>
          </p:cNvPicPr>
          <p:nvPr/>
        </p:nvPicPr>
        <p:blipFill>
          <a:blip r:embed="rId3"/>
          <a:stretch>
            <a:fillRect/>
          </a:stretch>
        </p:blipFill>
        <p:spPr>
          <a:xfrm rot="16200000">
            <a:off x="6169982" y="846625"/>
            <a:ext cx="815206" cy="2878700"/>
          </a:xfrm>
          <a:prstGeom prst="rect">
            <a:avLst/>
          </a:prstGeom>
        </p:spPr>
      </p:pic>
      <p:pic>
        <p:nvPicPr>
          <p:cNvPr id="10" name="Picture 9">
            <a:extLst>
              <a:ext uri="{FF2B5EF4-FFF2-40B4-BE49-F238E27FC236}">
                <a16:creationId xmlns:a16="http://schemas.microsoft.com/office/drawing/2014/main" id="{A81EE911-8525-413E-ABC8-2B9500BF5BB0}"/>
              </a:ext>
            </a:extLst>
          </p:cNvPr>
          <p:cNvPicPr>
            <a:picLocks noChangeAspect="1"/>
          </p:cNvPicPr>
          <p:nvPr/>
        </p:nvPicPr>
        <p:blipFill>
          <a:blip r:embed="rId4"/>
          <a:stretch>
            <a:fillRect/>
          </a:stretch>
        </p:blipFill>
        <p:spPr>
          <a:xfrm rot="5400000">
            <a:off x="5989811" y="1640042"/>
            <a:ext cx="1850867" cy="4285783"/>
          </a:xfrm>
          <a:prstGeom prst="rect">
            <a:avLst/>
          </a:prstGeom>
        </p:spPr>
      </p:pic>
    </p:spTree>
    <p:extLst>
      <p:ext uri="{BB962C8B-B14F-4D97-AF65-F5344CB8AC3E}">
        <p14:creationId xmlns:p14="http://schemas.microsoft.com/office/powerpoint/2010/main" val="1684231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114300"/>
            <a:ext cx="8229600" cy="600075"/>
          </a:xfrm>
        </p:spPr>
        <p:txBody>
          <a:bodyPr>
            <a:normAutofit/>
          </a:bodyPr>
          <a:lstStyle/>
          <a:p>
            <a:r>
              <a:rPr lang="en-US" sz="3200" dirty="0"/>
              <a:t>Trademark Scams: Foreign  </a:t>
            </a:r>
            <a:endParaRPr lang="en-US" sz="3200" i="1" dirty="0"/>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52</a:t>
            </a:fld>
            <a:endParaRPr lang="en-US" dirty="0"/>
          </a:p>
        </p:txBody>
      </p:sp>
      <p:pic>
        <p:nvPicPr>
          <p:cNvPr id="6" name="Picture 5">
            <a:extLst>
              <a:ext uri="{FF2B5EF4-FFF2-40B4-BE49-F238E27FC236}">
                <a16:creationId xmlns:a16="http://schemas.microsoft.com/office/drawing/2014/main" id="{A6B8472B-C2A8-444D-882C-BDFF946474C9}"/>
              </a:ext>
            </a:extLst>
          </p:cNvPr>
          <p:cNvPicPr>
            <a:picLocks noChangeAspect="1"/>
          </p:cNvPicPr>
          <p:nvPr/>
        </p:nvPicPr>
        <p:blipFill>
          <a:blip r:embed="rId2"/>
          <a:stretch>
            <a:fillRect/>
          </a:stretch>
        </p:blipFill>
        <p:spPr>
          <a:xfrm>
            <a:off x="457201" y="904875"/>
            <a:ext cx="3623511" cy="4810125"/>
          </a:xfrm>
          <a:prstGeom prst="rect">
            <a:avLst/>
          </a:prstGeom>
        </p:spPr>
      </p:pic>
      <p:pic>
        <p:nvPicPr>
          <p:cNvPr id="8" name="Picture 7">
            <a:extLst>
              <a:ext uri="{FF2B5EF4-FFF2-40B4-BE49-F238E27FC236}">
                <a16:creationId xmlns:a16="http://schemas.microsoft.com/office/drawing/2014/main" id="{CD43B016-4C3B-4C9B-BAB9-341CBA120305}"/>
              </a:ext>
            </a:extLst>
          </p:cNvPr>
          <p:cNvPicPr>
            <a:picLocks noChangeAspect="1"/>
          </p:cNvPicPr>
          <p:nvPr/>
        </p:nvPicPr>
        <p:blipFill>
          <a:blip r:embed="rId3"/>
          <a:stretch>
            <a:fillRect/>
          </a:stretch>
        </p:blipFill>
        <p:spPr>
          <a:xfrm>
            <a:off x="4080712" y="904875"/>
            <a:ext cx="3801864" cy="3001160"/>
          </a:xfrm>
          <a:prstGeom prst="rect">
            <a:avLst/>
          </a:prstGeom>
        </p:spPr>
      </p:pic>
    </p:spTree>
    <p:extLst>
      <p:ext uri="{BB962C8B-B14F-4D97-AF65-F5344CB8AC3E}">
        <p14:creationId xmlns:p14="http://schemas.microsoft.com/office/powerpoint/2010/main" val="3861758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209551"/>
            <a:ext cx="8229600" cy="590550"/>
          </a:xfrm>
        </p:spPr>
        <p:txBody>
          <a:bodyPr>
            <a:normAutofit/>
          </a:bodyPr>
          <a:lstStyle/>
          <a:p>
            <a:r>
              <a:rPr lang="en-US" sz="3200" dirty="0"/>
              <a:t>Trademark Scams: Foreign    </a:t>
            </a:r>
            <a:r>
              <a:rPr lang="en-US" sz="3200" i="1" dirty="0"/>
              <a:t>cont’d </a:t>
            </a:r>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53</a:t>
            </a:fld>
            <a:endParaRPr lang="en-US" dirty="0"/>
          </a:p>
        </p:txBody>
      </p:sp>
      <p:pic>
        <p:nvPicPr>
          <p:cNvPr id="6" name="Picture 5">
            <a:extLst>
              <a:ext uri="{FF2B5EF4-FFF2-40B4-BE49-F238E27FC236}">
                <a16:creationId xmlns:a16="http://schemas.microsoft.com/office/drawing/2014/main" id="{1F2A5882-C011-4F8B-AA04-9B2F33056596}"/>
              </a:ext>
            </a:extLst>
          </p:cNvPr>
          <p:cNvPicPr>
            <a:picLocks noChangeAspect="1"/>
          </p:cNvPicPr>
          <p:nvPr/>
        </p:nvPicPr>
        <p:blipFill>
          <a:blip r:embed="rId3"/>
          <a:stretch>
            <a:fillRect/>
          </a:stretch>
        </p:blipFill>
        <p:spPr>
          <a:xfrm>
            <a:off x="2514601" y="877738"/>
            <a:ext cx="3570755" cy="4046687"/>
          </a:xfrm>
          <a:prstGeom prst="rect">
            <a:avLst/>
          </a:prstGeom>
        </p:spPr>
      </p:pic>
      <p:sp>
        <p:nvSpPr>
          <p:cNvPr id="5" name="Content Placeholder 1">
            <a:extLst>
              <a:ext uri="{FF2B5EF4-FFF2-40B4-BE49-F238E27FC236}">
                <a16:creationId xmlns:a16="http://schemas.microsoft.com/office/drawing/2014/main" id="{58BA6097-9837-4AB9-98F3-3F393BC9ED09}"/>
              </a:ext>
            </a:extLst>
          </p:cNvPr>
          <p:cNvSpPr>
            <a:spLocks noGrp="1"/>
          </p:cNvSpPr>
          <p:nvPr>
            <p:ph idx="1"/>
          </p:nvPr>
        </p:nvSpPr>
        <p:spPr>
          <a:xfrm>
            <a:off x="25878" y="5027937"/>
            <a:ext cx="7798280" cy="420509"/>
          </a:xfrm>
        </p:spPr>
        <p:txBody>
          <a:bodyPr>
            <a:normAutofit/>
          </a:bodyPr>
          <a:lstStyle/>
          <a:p>
            <a:pPr marL="0" indent="0">
              <a:buNone/>
            </a:pPr>
            <a:r>
              <a:rPr lang="en-US" sz="1600" i="1" dirty="0"/>
              <a:t>See</a:t>
            </a:r>
            <a:r>
              <a:rPr lang="en-US" sz="1600" dirty="0"/>
              <a:t>  https://www.uspto.gov/trademarks/protect/caution-misleading-notices</a:t>
            </a:r>
          </a:p>
        </p:txBody>
      </p:sp>
    </p:spTree>
    <p:extLst>
      <p:ext uri="{BB962C8B-B14F-4D97-AF65-F5344CB8AC3E}">
        <p14:creationId xmlns:p14="http://schemas.microsoft.com/office/powerpoint/2010/main" val="1123335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a:spcBef>
                <a:spcPct val="0"/>
              </a:spcBef>
              <a:defRPr/>
            </a:pPr>
            <a:r>
              <a:rPr lang="en-US" altLang="en-US" sz="2000" i="1" dirty="0"/>
              <a:t>In the Matter of Everitt Beers, Proceeding No. D2016-8</a:t>
            </a:r>
            <a:r>
              <a:rPr lang="en-US" altLang="en-US" sz="2000" dirty="0"/>
              <a:t> (USPTO June 10, 2016)</a:t>
            </a:r>
          </a:p>
          <a:p>
            <a:pPr lvl="1">
              <a:spcBef>
                <a:spcPct val="0"/>
              </a:spcBef>
              <a:defRPr/>
            </a:pPr>
            <a:r>
              <a:rPr lang="en-US" altLang="en-US" sz="1800" dirty="0">
                <a:latin typeface="Segoe UI" panose="020B0502040204020203" pitchFamily="34" charset="0"/>
                <a:cs typeface="Segoe UI" panose="020B0502040204020203" pitchFamily="34" charset="0"/>
              </a:rPr>
              <a:t>Registered patent attorney:</a:t>
            </a:r>
          </a:p>
          <a:p>
            <a:pPr lvl="2">
              <a:spcBef>
                <a:spcPct val="0"/>
              </a:spcBef>
              <a:defRPr/>
            </a:pPr>
            <a:r>
              <a:rPr lang="en-US" altLang="en-US" sz="1600" dirty="0">
                <a:latin typeface="Segoe UI" panose="020B0502040204020203" pitchFamily="34" charset="0"/>
                <a:cs typeface="Segoe UI" panose="020B0502040204020203" pitchFamily="34" charset="0"/>
              </a:rPr>
              <a:t>Client hired Respondent to file eight TM applications.</a:t>
            </a:r>
          </a:p>
          <a:p>
            <a:pPr lvl="2">
              <a:spcBef>
                <a:spcPct val="0"/>
              </a:spcBef>
              <a:defRPr/>
            </a:pPr>
            <a:r>
              <a:rPr lang="en-US" altLang="en-US" sz="1600" dirty="0">
                <a:latin typeface="Segoe UI" panose="020B0502040204020203" pitchFamily="34" charset="0"/>
                <a:cs typeface="Segoe UI" panose="020B0502040204020203" pitchFamily="34" charset="0"/>
              </a:rPr>
              <a:t>Respondent billed for and received $2,600 advanced costs as filing fees.</a:t>
            </a:r>
          </a:p>
          <a:p>
            <a:pPr lvl="2">
              <a:spcBef>
                <a:spcPct val="0"/>
              </a:spcBef>
              <a:defRPr/>
            </a:pPr>
            <a:r>
              <a:rPr lang="en-US" altLang="en-US" sz="1600" dirty="0">
                <a:latin typeface="Segoe UI" panose="020B0502040204020203" pitchFamily="34" charset="0"/>
                <a:cs typeface="Segoe UI" panose="020B0502040204020203" pitchFamily="34" charset="0"/>
              </a:rPr>
              <a:t>Respondent failed to deposit any of the $2,600 in a trust account.</a:t>
            </a:r>
          </a:p>
          <a:p>
            <a:pPr lvl="2">
              <a:spcBef>
                <a:spcPct val="0"/>
              </a:spcBef>
              <a:defRPr/>
            </a:pPr>
            <a:r>
              <a:rPr lang="en-US" altLang="en-US" sz="1600" dirty="0">
                <a:latin typeface="Segoe UI" panose="020B0502040204020203" pitchFamily="34" charset="0"/>
                <a:cs typeface="Segoe UI" panose="020B0502040204020203" pitchFamily="34" charset="0"/>
              </a:rPr>
              <a:t>Respondent then billed and received $5,005 advanced fees to prepare and file eight TM applications, neither of which he did.</a:t>
            </a:r>
          </a:p>
          <a:p>
            <a:pPr lvl="2">
              <a:spcBef>
                <a:spcPct val="0"/>
              </a:spcBef>
              <a:defRPr/>
            </a:pPr>
            <a:r>
              <a:rPr lang="en-US" altLang="en-US" sz="1600" dirty="0">
                <a:latin typeface="Segoe UI" panose="020B0502040204020203" pitchFamily="34" charset="0"/>
                <a:cs typeface="Segoe UI" panose="020B0502040204020203" pitchFamily="34" charset="0"/>
              </a:rPr>
              <a:t>Respondent then sent a list of work purportedly performed – eight fictitious TM applications.</a:t>
            </a:r>
          </a:p>
          <a:p>
            <a:pPr lvl="2">
              <a:spcBef>
                <a:spcPct val="0"/>
              </a:spcBef>
              <a:defRPr/>
            </a:pPr>
            <a:r>
              <a:rPr lang="en-US" altLang="en-US" sz="1600" dirty="0">
                <a:latin typeface="Segoe UI" panose="020B0502040204020203" pitchFamily="34" charset="0"/>
                <a:cs typeface="Segoe UI" panose="020B0502040204020203" pitchFamily="34" charset="0"/>
              </a:rPr>
              <a:t>Converted all advanced costs and fees for his own use and failed to deposit unearned legal fees and USPTO fees in a trust account.</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Mitigating factors included no prior disciplinary history during 12 years of practice.</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Suspended for four months.</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Fees and trust account issues</a:t>
            </a:r>
            <a:endParaRPr lang="en-US" sz="3600"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54</a:t>
            </a:fld>
            <a:endParaRPr lang="en-US" dirty="0">
              <a:solidFill>
                <a:prstClr val="black"/>
              </a:solidFill>
              <a:latin typeface="Segoe UI"/>
            </a:endParaRPr>
          </a:p>
        </p:txBody>
      </p:sp>
    </p:spTree>
    <p:extLst>
      <p:ext uri="{BB962C8B-B14F-4D97-AF65-F5344CB8AC3E}">
        <p14:creationId xmlns:p14="http://schemas.microsoft.com/office/powerpoint/2010/main" val="2391897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a:spcBef>
                <a:spcPct val="0"/>
              </a:spcBef>
              <a:defRPr/>
            </a:pPr>
            <a:r>
              <a:rPr lang="en-US" altLang="en-US" sz="2000" i="1" dirty="0"/>
              <a:t>In the Matter of Tung-Yun McNally, Proceeding No. D2023-22</a:t>
            </a:r>
            <a:r>
              <a:rPr lang="en-US" altLang="en-US" sz="2000" dirty="0"/>
              <a:t> (USPTO April7, 2023)</a:t>
            </a:r>
          </a:p>
          <a:p>
            <a:pPr lvl="1">
              <a:spcBef>
                <a:spcPct val="0"/>
              </a:spcBef>
              <a:defRPr/>
            </a:pPr>
            <a:r>
              <a:rPr lang="en-US" altLang="en-US" sz="1800" dirty="0">
                <a:latin typeface="Segoe UI" panose="020B0502040204020203" pitchFamily="34" charset="0"/>
                <a:cs typeface="Segoe UI" panose="020B0502040204020203" pitchFamily="34" charset="0"/>
              </a:rPr>
              <a:t>Registered patent agent:</a:t>
            </a:r>
          </a:p>
          <a:p>
            <a:pPr lvl="2">
              <a:spcBef>
                <a:spcPct val="0"/>
              </a:spcBef>
              <a:defRPr/>
            </a:pPr>
            <a:r>
              <a:rPr lang="en-US" altLang="en-US" sz="1800" dirty="0">
                <a:latin typeface="Segoe UI" panose="020B0502040204020203" pitchFamily="34" charset="0"/>
                <a:cs typeface="Segoe UI" panose="020B0502040204020203" pitchFamily="34" charset="0"/>
              </a:rPr>
              <a:t>Submitted more than 688 design patent applications on behalf of applicants between Aug 2019 and Sept 2021.</a:t>
            </a:r>
          </a:p>
          <a:p>
            <a:pPr lvl="2">
              <a:spcBef>
                <a:spcPct val="0"/>
              </a:spcBef>
              <a:defRPr/>
            </a:pPr>
            <a:r>
              <a:rPr lang="en-US" altLang="en-US" sz="1800" dirty="0">
                <a:latin typeface="Segoe UI" panose="020B0502040204020203" pitchFamily="34" charset="0"/>
                <a:cs typeface="Segoe UI" panose="020B0502040204020203" pitchFamily="34" charset="0"/>
              </a:rPr>
              <a:t>USPTO issued a Notice of Payment Deficiency for 21 of these applications where Respondent signed, executed and submitted a Certification of Micro Entity Status.</a:t>
            </a:r>
          </a:p>
          <a:p>
            <a:pPr lvl="2">
              <a:spcBef>
                <a:spcPct val="0"/>
              </a:spcBef>
              <a:defRPr/>
            </a:pPr>
            <a:r>
              <a:rPr lang="en-US" altLang="en-US" sz="1800" dirty="0">
                <a:latin typeface="Segoe UI" panose="020B0502040204020203" pitchFamily="34" charset="0"/>
                <a:cs typeface="Segoe UI" panose="020B0502040204020203" pitchFamily="34" charset="0"/>
              </a:rPr>
              <a:t>Respondent signed certifications based upon representations made to her by a foreign associate for the applicants.</a:t>
            </a:r>
          </a:p>
          <a:p>
            <a:pPr lvl="2">
              <a:spcBef>
                <a:spcPct val="0"/>
              </a:spcBef>
              <a:defRPr/>
            </a:pPr>
            <a:r>
              <a:rPr lang="en-US" altLang="en-US" sz="1800" dirty="0">
                <a:latin typeface="Segoe UI" panose="020B0502040204020203" pitchFamily="34" charset="0"/>
                <a:cs typeface="Segoe UI" panose="020B0502040204020203" pitchFamily="34" charset="0"/>
              </a:rPr>
              <a:t>Except for one application, Respondent claimed she was not aware of the Notices of Deficiency, changes in certifications, or the payment of the deficiency amounts until she received communication from OED.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Dealings with foreign entities</a:t>
            </a:r>
            <a:endParaRPr lang="en-US" sz="3600"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55</a:t>
            </a:fld>
            <a:endParaRPr lang="en-US" dirty="0">
              <a:solidFill>
                <a:prstClr val="black"/>
              </a:solidFill>
              <a:latin typeface="Segoe UI"/>
            </a:endParaRPr>
          </a:p>
        </p:txBody>
      </p:sp>
    </p:spTree>
    <p:extLst>
      <p:ext uri="{BB962C8B-B14F-4D97-AF65-F5344CB8AC3E}">
        <p14:creationId xmlns:p14="http://schemas.microsoft.com/office/powerpoint/2010/main" val="4094788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lvl="2">
              <a:spcBef>
                <a:spcPct val="0"/>
              </a:spcBef>
              <a:defRPr/>
            </a:pPr>
            <a:r>
              <a:rPr lang="en-US" altLang="en-US" sz="1800" dirty="0">
                <a:solidFill>
                  <a:prstClr val="black"/>
                </a:solidFill>
                <a:latin typeface="Segoe UI" panose="020B0502040204020203" pitchFamily="34" charset="0"/>
                <a:cs typeface="Segoe UI" panose="020B0502040204020203" pitchFamily="34" charset="0"/>
              </a:rPr>
              <a:t>Respondent relied upon the foreign associate’s representations, with whom Respondent’s law firm had an existing relationship.</a:t>
            </a:r>
          </a:p>
          <a:p>
            <a:pPr lvl="2">
              <a:spcBef>
                <a:spcPct val="0"/>
              </a:spcBef>
              <a:defRPr/>
            </a:pPr>
            <a:r>
              <a:rPr lang="en-US" altLang="en-US" sz="1800" dirty="0">
                <a:latin typeface="Segoe UI" panose="020B0502040204020203" pitchFamily="34" charset="0"/>
                <a:cs typeface="Segoe UI" panose="020B0502040204020203" pitchFamily="34" charset="0"/>
              </a:rPr>
              <a:t>No firm procedures or guidelines were in place to personally verify the underlying basis for Certification of Micro Entity status.</a:t>
            </a:r>
          </a:p>
          <a:p>
            <a:pPr marL="914423" lvl="2" indent="0">
              <a:spcBef>
                <a:spcPct val="0"/>
              </a:spcBef>
              <a:buNone/>
              <a:defRPr/>
            </a:pPr>
            <a:endParaRPr lang="en-US" altLang="en-US" sz="1600" dirty="0">
              <a:latin typeface="Segoe UI" panose="020B0502040204020203" pitchFamily="34" charset="0"/>
              <a:cs typeface="Segoe UI" panose="020B0502040204020203" pitchFamily="34" charset="0"/>
            </a:endParaRP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Mitigating factors:</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Respondent </a:t>
            </a:r>
            <a:r>
              <a:rPr lang="en-US" altLang="en-US" sz="1800" i="1" dirty="0" err="1">
                <a:latin typeface="Segoe UI" panose="020B0502040204020203" pitchFamily="34" charset="0"/>
                <a:cs typeface="Segoe UI" panose="020B0502040204020203" pitchFamily="34" charset="0"/>
              </a:rPr>
              <a:t>sua</a:t>
            </a:r>
            <a:r>
              <a:rPr lang="en-US" altLang="en-US" sz="1800" i="1" dirty="0">
                <a:latin typeface="Segoe UI" panose="020B0502040204020203" pitchFamily="34" charset="0"/>
                <a:cs typeface="Segoe UI" panose="020B0502040204020203" pitchFamily="34" charset="0"/>
              </a:rPr>
              <a:t> sponte </a:t>
            </a:r>
            <a:r>
              <a:rPr lang="en-US" altLang="en-US" sz="1800" dirty="0">
                <a:latin typeface="Segoe UI" panose="020B0502040204020203" pitchFamily="34" charset="0"/>
                <a:cs typeface="Segoe UI" panose="020B0502040204020203" pitchFamily="34" charset="0"/>
              </a:rPr>
              <a:t>investigated at least one filing made prior to receiving any communication from OED</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Worked with firm and foreign associate to implement new procedures for micro entity status certification and adopted law firm protocols to verify an applicant’s claim of micro entity status.</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No prior discipline and cooperation with OED’s investigation. </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Reprimanded.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Dealings with foreign entities, </a:t>
            </a:r>
            <a:r>
              <a:rPr lang="en-US" altLang="en-US" sz="3600" i="1" dirty="0">
                <a:latin typeface="Segoe UI" pitchFamily="34" charset="0"/>
                <a:cs typeface="Times New Roman" pitchFamily="18" charset="0"/>
              </a:rPr>
              <a:t>cont’d</a:t>
            </a:r>
            <a:endParaRPr lang="en-US" sz="3600" i="1"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56</a:t>
            </a:fld>
            <a:endParaRPr lang="en-US" dirty="0">
              <a:solidFill>
                <a:prstClr val="black"/>
              </a:solidFill>
              <a:latin typeface="Segoe UI"/>
            </a:endParaRPr>
          </a:p>
        </p:txBody>
      </p:sp>
    </p:spTree>
    <p:extLst>
      <p:ext uri="{BB962C8B-B14F-4D97-AF65-F5344CB8AC3E}">
        <p14:creationId xmlns:p14="http://schemas.microsoft.com/office/powerpoint/2010/main" val="298439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stylized smiley face with curse symbols">
            <a:extLst>
              <a:ext uri="{FF2B5EF4-FFF2-40B4-BE49-F238E27FC236}">
                <a16:creationId xmlns:a16="http://schemas.microsoft.com/office/drawing/2014/main" id="{93A542B2-7AD7-485B-97FD-8D5C960916ED}"/>
              </a:ext>
            </a:extLst>
          </p:cNvPr>
          <p:cNvPicPr>
            <a:picLocks noChangeAspect="1"/>
          </p:cNvPicPr>
          <p:nvPr/>
        </p:nvPicPr>
        <p:blipFill>
          <a:blip r:embed="rId3"/>
          <a:stretch>
            <a:fillRect/>
          </a:stretch>
        </p:blipFill>
        <p:spPr>
          <a:xfrm>
            <a:off x="677489" y="1159618"/>
            <a:ext cx="4285036" cy="3395766"/>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4962526" y="2688911"/>
            <a:ext cx="3503987" cy="646331"/>
          </a:xfrm>
          <a:prstGeom prst="rect">
            <a:avLst/>
          </a:prstGeom>
          <a:noFill/>
        </p:spPr>
        <p:txBody>
          <a:bodyPr wrap="square" rtlCol="0">
            <a:spAutoFit/>
          </a:bodyPr>
          <a:lstStyle/>
          <a:p>
            <a:pPr defTabSz="457211">
              <a:defRPr/>
            </a:pPr>
            <a:r>
              <a:rPr lang="en-US" sz="3600" b="1" dirty="0">
                <a:solidFill>
                  <a:srgbClr val="004C97">
                    <a:lumMod val="75000"/>
                  </a:srgbClr>
                </a:solidFill>
                <a:latin typeface="Segoe UI"/>
              </a:rPr>
              <a:t>37 C.F.R. § 1.3</a:t>
            </a:r>
          </a:p>
        </p:txBody>
      </p:sp>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57</a:t>
            </a:fld>
            <a:endParaRPr lang="en-US" dirty="0">
              <a:solidFill>
                <a:prstClr val="black"/>
              </a:solidFill>
              <a:latin typeface="Segoe UI"/>
            </a:endParaRPr>
          </a:p>
        </p:txBody>
      </p:sp>
    </p:spTree>
    <p:extLst>
      <p:ext uri="{BB962C8B-B14F-4D97-AF65-F5344CB8AC3E}">
        <p14:creationId xmlns:p14="http://schemas.microsoft.com/office/powerpoint/2010/main" val="1904406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a:p>
          <a:p>
            <a:r>
              <a:rPr lang="en-US" sz="3100" dirty="0">
                <a:latin typeface="Segoe UI "/>
                <a:cs typeface="Segoe UI Light" panose="020B0502040204020203" pitchFamily="34" charset="0"/>
              </a:rPr>
              <a:t>All those who practice TM matters before the USPTO are required to conduct their business with decorum and courtesy.  </a:t>
            </a:r>
            <a:r>
              <a:rPr lang="en-US" sz="3100" i="1" dirty="0">
                <a:latin typeface="Segoe UI "/>
                <a:cs typeface="Segoe UI Light" panose="020B0502040204020203" pitchFamily="34" charset="0"/>
              </a:rPr>
              <a:t>See</a:t>
            </a:r>
            <a:r>
              <a:rPr lang="en-US" sz="3100" dirty="0">
                <a:latin typeface="Segoe UI "/>
                <a:cs typeface="Segoe UI Light" panose="020B0502040204020203" pitchFamily="34" charset="0"/>
              </a:rPr>
              <a:t> 37 C.F.R. § 2.192; TMEP 709.07.</a:t>
            </a:r>
          </a:p>
          <a:p>
            <a:r>
              <a:rPr lang="en-US" sz="3100" dirty="0">
                <a:latin typeface="Segoe UI "/>
                <a:cs typeface="Segoe UI Light" panose="020B0502040204020203" pitchFamily="34" charset="0"/>
              </a:rPr>
              <a:t>If a submitted document contains rude or discourteous remarks, it may be referred to the Deputy Commissioner for Trademark Examination Policy for review.</a:t>
            </a:r>
          </a:p>
          <a:p>
            <a:r>
              <a:rPr lang="en-US" sz="3100" dirty="0">
                <a:latin typeface="Segoe UI "/>
                <a:cs typeface="Segoe UI Light" panose="020B0502040204020203" pitchFamily="34" charset="0"/>
              </a:rPr>
              <a:t>If it is determined that the document is in violation of     37 C.F.R. § 2.192, the document will not be considered and will be removed from the file. </a:t>
            </a:r>
          </a:p>
          <a:p>
            <a:endParaRPr lang="en-US" dirty="0"/>
          </a:p>
        </p:txBody>
      </p:sp>
      <p:sp>
        <p:nvSpPr>
          <p:cNvPr id="2" name="Title 1"/>
          <p:cNvSpPr>
            <a:spLocks noGrp="1"/>
          </p:cNvSpPr>
          <p:nvPr>
            <p:ph type="title"/>
          </p:nvPr>
        </p:nvSpPr>
        <p:spPr/>
        <p:txBody>
          <a:bodyPr>
            <a:normAutofit fontScale="90000"/>
          </a:bodyPr>
          <a:lstStyle/>
          <a:p>
            <a:r>
              <a:rPr lang="en-US" dirty="0"/>
              <a:t>Decorum required in trademark (TM) communications </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58</a:t>
            </a:fld>
            <a:endParaRPr lang="en-US" noProof="0" dirty="0"/>
          </a:p>
        </p:txBody>
      </p:sp>
    </p:spTree>
    <p:extLst>
      <p:ext uri="{BB962C8B-B14F-4D97-AF65-F5344CB8AC3E}">
        <p14:creationId xmlns:p14="http://schemas.microsoft.com/office/powerpoint/2010/main" val="3403805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57276"/>
            <a:ext cx="8229600" cy="4115644"/>
          </a:xfrm>
        </p:spPr>
        <p:txBody>
          <a:bodyPr>
            <a:normAutofit fontScale="55000" lnSpcReduction="20000"/>
          </a:bodyPr>
          <a:lstStyle/>
          <a:p>
            <a:pPr marL="0" indent="0">
              <a:buNone/>
            </a:pPr>
            <a:r>
              <a:rPr lang="en-US" altLang="en-US" sz="3800" b="1" i="1" dirty="0">
                <a:latin typeface="Segoe UI "/>
                <a:cs typeface="Segoe UI Light" panose="020B0502040204020203" pitchFamily="34" charset="0"/>
              </a:rPr>
              <a:t>In re Schroeder</a:t>
            </a:r>
            <a:r>
              <a:rPr lang="en-US" altLang="en-US" sz="3800" dirty="0">
                <a:latin typeface="Segoe UI "/>
                <a:cs typeface="Segoe UI Light" panose="020B0502040204020203" pitchFamily="34" charset="0"/>
              </a:rPr>
              <a:t>, Proceeding No. D2014-08 (USPTO May 18, 2015):</a:t>
            </a:r>
          </a:p>
          <a:p>
            <a:r>
              <a:rPr lang="en-US" altLang="en-US" dirty="0">
                <a:latin typeface="Segoe UI "/>
                <a:cs typeface="Segoe UI Light" panose="020B0502040204020203" pitchFamily="34" charset="0"/>
              </a:rPr>
              <a:t>Patent attorney:</a:t>
            </a:r>
          </a:p>
          <a:p>
            <a:pPr lvl="1"/>
            <a:r>
              <a:rPr lang="en-US" altLang="en-US" dirty="0">
                <a:latin typeface="Segoe UI "/>
              </a:rPr>
              <a:t>Submitted unprofessional remarks in two separate Office action responses;</a:t>
            </a:r>
          </a:p>
          <a:p>
            <a:pPr lvl="1"/>
            <a:r>
              <a:rPr lang="en-US" altLang="en-US" dirty="0">
                <a:latin typeface="Segoe UI "/>
              </a:rPr>
              <a:t>Remarks were ultimately stricken from application files pursuant to 37 C.F.R. § 11.18(c)(1);</a:t>
            </a:r>
          </a:p>
          <a:p>
            <a:pPr lvl="1"/>
            <a:r>
              <a:rPr lang="en-US" altLang="en-US" dirty="0">
                <a:latin typeface="Segoe UI "/>
              </a:rPr>
              <a:t>Order noted that behavior was outside of the ordinary standard of professional obligation and client’s interests; and</a:t>
            </a:r>
          </a:p>
          <a:p>
            <a:pPr lvl="1"/>
            <a:r>
              <a:rPr lang="en-US" altLang="en-US" dirty="0">
                <a:latin typeface="Segoe UI "/>
              </a:rPr>
              <a:t>Aggravating factor: has not accepted responsibility or shown remorse for remarks.</a:t>
            </a:r>
          </a:p>
          <a:p>
            <a:r>
              <a:rPr lang="en-US" altLang="en-US" dirty="0">
                <a:latin typeface="Segoe UI "/>
                <a:cs typeface="Segoe UI Light" panose="020B0502040204020203" pitchFamily="34" charset="0"/>
              </a:rPr>
              <a:t>Default: 6-month suspension.</a:t>
            </a:r>
          </a:p>
          <a:p>
            <a:r>
              <a:rPr lang="en-US" altLang="en-US" dirty="0">
                <a:latin typeface="Segoe UI "/>
                <a:cs typeface="Segoe UI Light" panose="020B0502040204020203" pitchFamily="34" charset="0"/>
              </a:rPr>
              <a:t>Rule highlights:</a:t>
            </a:r>
          </a:p>
          <a:p>
            <a:pPr lvl="1"/>
            <a:r>
              <a:rPr lang="en-US" altLang="en-US" dirty="0">
                <a:latin typeface="Segoe UI "/>
              </a:rPr>
              <a:t>37 C.F.R. </a:t>
            </a:r>
            <a:r>
              <a:rPr lang="en-US" dirty="0">
                <a:latin typeface="Segoe UI "/>
              </a:rPr>
              <a:t>§ 10.23(a) – Disreputable or gross misconduct;</a:t>
            </a:r>
          </a:p>
          <a:p>
            <a:pPr lvl="1"/>
            <a:r>
              <a:rPr lang="en-US" altLang="en-US" dirty="0">
                <a:latin typeface="Segoe UI "/>
              </a:rPr>
              <a:t>37 C.F.R. </a:t>
            </a:r>
            <a:r>
              <a:rPr lang="en-US" dirty="0">
                <a:latin typeface="Segoe UI "/>
              </a:rPr>
              <a:t>§ 10.89(c)(5) – Discourteous conduct before the Office;</a:t>
            </a:r>
          </a:p>
          <a:p>
            <a:pPr lvl="1"/>
            <a:r>
              <a:rPr lang="en-US" altLang="en-US" dirty="0">
                <a:latin typeface="Segoe UI "/>
              </a:rPr>
              <a:t>37 C.F.R. </a:t>
            </a:r>
            <a:r>
              <a:rPr lang="en-US" dirty="0">
                <a:latin typeface="Segoe UI "/>
              </a:rPr>
              <a:t>§ 10.23(b)(5) – Conduct prejudicial to the administration of justice; and </a:t>
            </a:r>
          </a:p>
          <a:p>
            <a:pPr lvl="1"/>
            <a:r>
              <a:rPr lang="en-US" altLang="en-US" dirty="0">
                <a:latin typeface="Segoe UI "/>
              </a:rPr>
              <a:t>37 C.F.R. </a:t>
            </a:r>
            <a:r>
              <a:rPr lang="en-US" dirty="0">
                <a:latin typeface="Segoe UI "/>
              </a:rPr>
              <a:t>§ 11.18 – Certification upon filing of papers.</a:t>
            </a:r>
            <a:endParaRPr lang="en-US" altLang="en-US" dirty="0">
              <a:latin typeface="Segoe UI "/>
            </a:endParaRPr>
          </a:p>
          <a:p>
            <a:pPr lvl="1"/>
            <a:endParaRPr lang="en-US" altLang="en-US" dirty="0"/>
          </a:p>
          <a:p>
            <a:endParaRPr lang="en-US" dirty="0"/>
          </a:p>
        </p:txBody>
      </p:sp>
      <p:sp>
        <p:nvSpPr>
          <p:cNvPr id="2" name="Title 1"/>
          <p:cNvSpPr>
            <a:spLocks noGrp="1"/>
          </p:cNvSpPr>
          <p:nvPr>
            <p:ph type="title"/>
          </p:nvPr>
        </p:nvSpPr>
        <p:spPr>
          <a:xfrm>
            <a:off x="457200" y="309580"/>
            <a:ext cx="8229600" cy="642920"/>
          </a:xfrm>
        </p:spPr>
        <p:txBody>
          <a:bodyPr>
            <a:normAutofit fontScale="90000"/>
          </a:bodyPr>
          <a:lstStyle/>
          <a:p>
            <a:r>
              <a:rPr lang="en-US"/>
              <a:t>Disreputable or gross misconduct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59</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latin typeface="Segoe UI "/>
                <a:cs typeface="Segoe UI Light" panose="020B0502040204020203" pitchFamily="34" charset="0"/>
              </a:rPr>
              <a:t>Activities that constitute practice before the USPTO are broadly defined in        37 C.F.R. §§ 11.5(b) and 11.14:</a:t>
            </a:r>
          </a:p>
          <a:p>
            <a:pPr lvl="1"/>
            <a:r>
              <a:rPr lang="en-US" dirty="0">
                <a:latin typeface="Segoe UI "/>
              </a:rPr>
              <a:t>Includes communicating with and advising a client concerning matters pending or contemplated to be presented before the USPTO (37 C.F.R. § 11.5(b));</a:t>
            </a:r>
          </a:p>
          <a:p>
            <a:pPr lvl="1"/>
            <a:r>
              <a:rPr lang="en-US" dirty="0">
                <a:latin typeface="Segoe UI "/>
              </a:rPr>
              <a:t>Consulting with or giving advice to a client in contemplation of filing a </a:t>
            </a:r>
            <a:r>
              <a:rPr lang="en-US" b="1" dirty="0">
                <a:latin typeface="Segoe UI "/>
              </a:rPr>
              <a:t>patent application </a:t>
            </a:r>
            <a:r>
              <a:rPr lang="en-US" dirty="0">
                <a:latin typeface="Segoe UI "/>
              </a:rPr>
              <a:t>or other document with the USPTO (37 C.F.R. § 11.5(b)(1)); or</a:t>
            </a:r>
          </a:p>
          <a:p>
            <a:pPr lvl="1"/>
            <a:r>
              <a:rPr lang="en-US" dirty="0">
                <a:latin typeface="Segoe UI "/>
              </a:rPr>
              <a:t>Consulting with or giving advice to a client in contemplation of filing a </a:t>
            </a:r>
            <a:r>
              <a:rPr lang="en-US" b="1" dirty="0">
                <a:latin typeface="Segoe UI "/>
              </a:rPr>
              <a:t>trademark application </a:t>
            </a:r>
            <a:r>
              <a:rPr lang="en-US" dirty="0">
                <a:latin typeface="Segoe UI "/>
              </a:rPr>
              <a:t>or other document with the USPTO (37 C.F.R. § 11.5(b)(2)).</a:t>
            </a:r>
          </a:p>
          <a:p>
            <a:pPr lvl="1"/>
            <a:r>
              <a:rPr lang="en-US" dirty="0">
                <a:latin typeface="Segoe UI "/>
              </a:rPr>
              <a:t>Nothing in this section (37 C.F.R. § 11.5(b)) proscribes a practitioner from employing or retaining non-practitioner assistants under the supervision of the practitioner to assist the practitioner in matters pending or contemplated to be presented before the USPTO. </a:t>
            </a:r>
          </a:p>
          <a:p>
            <a:pPr lvl="1"/>
            <a:r>
              <a:rPr lang="en-US" i="1" dirty="0">
                <a:latin typeface="Segoe UI "/>
              </a:rPr>
              <a:t>See also </a:t>
            </a:r>
            <a:r>
              <a:rPr lang="en-US" dirty="0">
                <a:latin typeface="Segoe UI "/>
              </a:rPr>
              <a:t>37 C.F.R. § 11.14 for details regarding individuals who may practice before the USPTO in trademark and other non-patent matters.</a:t>
            </a:r>
          </a:p>
        </p:txBody>
      </p:sp>
      <p:sp>
        <p:nvSpPr>
          <p:cNvPr id="2" name="Title 1"/>
          <p:cNvSpPr>
            <a:spLocks noGrp="1"/>
          </p:cNvSpPr>
          <p:nvPr>
            <p:ph type="title"/>
          </p:nvPr>
        </p:nvSpPr>
        <p:spPr/>
        <p:txBody>
          <a:bodyPr/>
          <a:lstStyle/>
          <a:p>
            <a:r>
              <a:rPr lang="en-US"/>
              <a:t>Practice before the USPTO</a:t>
            </a:r>
            <a:endParaRPr lang="en-US" dirty="0"/>
          </a:p>
        </p:txBody>
      </p:sp>
      <p:sp>
        <p:nvSpPr>
          <p:cNvPr id="5"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3287"/>
            <a:ext cx="8305800" cy="3862775"/>
          </a:xfrm>
        </p:spPr>
        <p:txBody>
          <a:bodyPr>
            <a:normAutofit fontScale="77500" lnSpcReduction="20000"/>
          </a:bodyPr>
          <a:lstStyle/>
          <a:p>
            <a:pPr marL="0" indent="0">
              <a:buNone/>
            </a:pPr>
            <a:r>
              <a:rPr lang="en-US" sz="2600" b="1" i="1" dirty="0">
                <a:latin typeface="SegoeUI"/>
                <a:cs typeface="Segoe UI Light" panose="020B0502040204020203" pitchFamily="34" charset="0"/>
              </a:rPr>
              <a:t>In re </a:t>
            </a:r>
            <a:r>
              <a:rPr lang="en-US" sz="2600" b="1" i="1" dirty="0" err="1">
                <a:latin typeface="SegoeUI"/>
                <a:cs typeface="Segoe UI Light" panose="020B0502040204020203" pitchFamily="34" charset="0"/>
              </a:rPr>
              <a:t>Tassan</a:t>
            </a:r>
            <a:r>
              <a:rPr lang="en-US" sz="2600" dirty="0">
                <a:latin typeface="SegoeUI"/>
                <a:cs typeface="Segoe UI Light" panose="020B0502040204020203" pitchFamily="34" charset="0"/>
              </a:rPr>
              <a:t>, Proceeding No. D2003-10 (USPTO Sept. 8, 2003):</a:t>
            </a:r>
          </a:p>
          <a:p>
            <a:r>
              <a:rPr lang="en-US" sz="2600" dirty="0">
                <a:latin typeface="SegoeUI"/>
                <a:cs typeface="Segoe UI Light" panose="020B0502040204020203" pitchFamily="34" charset="0"/>
              </a:rPr>
              <a:t>Registered practitioner who became upset when a case was decided against his client, and left profane voicemails with TTAB judges.</a:t>
            </a:r>
          </a:p>
          <a:p>
            <a:r>
              <a:rPr lang="en-US" sz="2600" dirty="0">
                <a:latin typeface="SegoeUI"/>
                <a:cs typeface="Segoe UI Light" panose="020B0502040204020203" pitchFamily="34" charset="0"/>
              </a:rPr>
              <a:t>Called and apologized one week later; said he had the flu and was taking strong cough medicine.</a:t>
            </a:r>
          </a:p>
          <a:p>
            <a:r>
              <a:rPr lang="en-US" sz="2600" dirty="0">
                <a:latin typeface="SegoeUI"/>
                <a:cs typeface="Segoe UI Light" panose="020B0502040204020203" pitchFamily="34" charset="0"/>
              </a:rPr>
              <a:t>Also had a floral arrangement and an apology note sent to each judge.</a:t>
            </a:r>
          </a:p>
          <a:p>
            <a:r>
              <a:rPr lang="en-US" sz="2600" dirty="0">
                <a:latin typeface="SegoeUI"/>
                <a:cs typeface="Segoe UI Light" panose="020B0502040204020203" pitchFamily="34" charset="0"/>
              </a:rPr>
              <a:t>Mitigating factors: private practice for 20 years with no prior discipline; cooperated fully with OED; showed remorse and voluntary sought and received counseling for anger management. </a:t>
            </a:r>
          </a:p>
          <a:p>
            <a:r>
              <a:rPr lang="en-US" sz="2600" dirty="0">
                <a:latin typeface="SegoeUI"/>
                <a:cs typeface="Segoe UI Light" panose="020B0502040204020203" pitchFamily="34" charset="0"/>
              </a:rPr>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a:xfrm>
            <a:off x="457200" y="309583"/>
            <a:ext cx="8229600" cy="753705"/>
          </a:xfrm>
        </p:spPr>
        <p:txBody>
          <a:bodyPr>
            <a:norm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60</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4476"/>
            <a:ext cx="8229600" cy="3514725"/>
          </a:xfrm>
        </p:spPr>
        <p:txBody>
          <a:bodyPr>
            <a:noAutofit/>
          </a:bodyPr>
          <a:lstStyle/>
          <a:p>
            <a:pPr>
              <a:lnSpc>
                <a:spcPct val="107000"/>
              </a:lnSpc>
              <a:spcBef>
                <a:spcPts val="0"/>
              </a:spcBef>
              <a:spcAft>
                <a:spcPts val="800"/>
              </a:spcAft>
            </a:pPr>
            <a:r>
              <a:rPr lang="en-US" sz="2000" dirty="0">
                <a:latin typeface="SegoeUI"/>
                <a:ea typeface="Calibri" panose="020F0502020204030204" pitchFamily="34" charset="0"/>
                <a:cs typeface="Times New Roman" panose="02020603050405020304" pitchFamily="18" charset="0"/>
              </a:rPr>
              <a:t>Speaking to a TTAB interlocutory, practitioner was in a rage and screamed at him, and to another, he yelled and told the interlocutory “how awful [you] all are” and “how terrible all government workers are.”</a:t>
            </a:r>
          </a:p>
          <a:p>
            <a:pPr>
              <a:lnSpc>
                <a:spcPct val="107000"/>
              </a:lnSpc>
              <a:spcBef>
                <a:spcPts val="0"/>
              </a:spcBef>
              <a:spcAft>
                <a:spcPts val="800"/>
              </a:spcAft>
            </a:pPr>
            <a:r>
              <a:rPr lang="en-US" sz="2000" dirty="0">
                <a:latin typeface="SegoeUI"/>
                <a:ea typeface="Calibri" panose="020F0502020204030204" pitchFamily="34" charset="0"/>
                <a:cs typeface="Times New Roman" panose="02020603050405020304" pitchFamily="18" charset="0"/>
              </a:rPr>
              <a:t>While yelling at an interlocutory over the phone, Practitioner claimed to be a friend of </a:t>
            </a:r>
            <a:r>
              <a:rPr lang="en-US" sz="2000">
                <a:latin typeface="SegoeUI"/>
                <a:ea typeface="Calibri" panose="020F0502020204030204" pitchFamily="34" charset="0"/>
                <a:cs typeface="Times New Roman" panose="02020603050405020304" pitchFamily="18" charset="0"/>
              </a:rPr>
              <a:t>TTAB Chief Judge </a:t>
            </a:r>
            <a:r>
              <a:rPr lang="en-US" sz="2000" dirty="0">
                <a:latin typeface="SegoeUI"/>
                <a:ea typeface="Calibri" panose="020F0502020204030204" pitchFamily="34" charset="0"/>
                <a:cs typeface="Times New Roman" panose="02020603050405020304" pitchFamily="18" charset="0"/>
              </a:rPr>
              <a:t>Rogers and that he should receive special treatment, and again attacked the character of PTO employees, and demanded that the interlocutory on his case be replaced.  Another instance, after yelling at the interlocutory, he hung up on her.</a:t>
            </a:r>
          </a:p>
          <a:p>
            <a:pPr marL="0" indent="0">
              <a:lnSpc>
                <a:spcPct val="107000"/>
              </a:lnSpc>
              <a:spcBef>
                <a:spcPts val="0"/>
              </a:spcBef>
              <a:spcAft>
                <a:spcPts val="800"/>
              </a:spcAft>
              <a:buNone/>
            </a:pPr>
            <a:endParaRPr lang="en-US" sz="1800" dirty="0">
              <a:latin typeface="Segoe Light"/>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7200" y="281354"/>
            <a:ext cx="8229600" cy="1128346"/>
          </a:xfrm>
        </p:spPr>
        <p:txBody>
          <a:bodyPr>
            <a:noAutofit/>
          </a:bodyPr>
          <a:lstStyle/>
          <a:p>
            <a:r>
              <a:rPr lang="en-US" sz="3600" dirty="0">
                <a:latin typeface="Segoe UI" pitchFamily="34" charset="0"/>
              </a:rPr>
              <a:t>Other examples of disreputable or gross misconduct</a:t>
            </a:r>
            <a:endParaRPr lang="en-US" sz="3600" i="1" dirty="0"/>
          </a:p>
        </p:txBody>
      </p:sp>
      <p:sp>
        <p:nvSpPr>
          <p:cNvPr id="4"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61</a:t>
            </a:fld>
            <a:endParaRPr lang="en-US" dirty="0">
              <a:solidFill>
                <a:prstClr val="black"/>
              </a:solidFill>
              <a:latin typeface="Segoe UI"/>
            </a:endParaRPr>
          </a:p>
        </p:txBody>
      </p:sp>
    </p:spTree>
    <p:extLst>
      <p:ext uri="{BB962C8B-B14F-4D97-AF65-F5344CB8AC3E}">
        <p14:creationId xmlns:p14="http://schemas.microsoft.com/office/powerpoint/2010/main" val="3288216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hlinkClick r:id="rId3"/>
              </a:rPr>
              <a:t>foiadocuments.uspto.gov/</a:t>
            </a:r>
            <a:r>
              <a:rPr lang="en-US" dirty="0" err="1">
                <a:latin typeface="Segoe UI Light" panose="020B0502040204020203" pitchFamily="34" charset="0"/>
                <a:cs typeface="Segoe UI Light" panose="020B0502040204020203" pitchFamily="34" charset="0"/>
                <a:hlinkClick r:id="rId3"/>
              </a:rPr>
              <a:t>oed</a:t>
            </a:r>
            <a:r>
              <a:rPr lang="en-US" dirty="0">
                <a:latin typeface="Segoe UI Light" panose="020B0502040204020203" pitchFamily="34" charset="0"/>
                <a:cs typeface="Segoe UI Light" panose="020B0502040204020203" pitchFamily="34" charset="0"/>
                <a:hlinkClick r:id="rId3"/>
              </a:rPr>
              <a:t>/</a:t>
            </a:r>
            <a:r>
              <a:rPr lang="en-US" dirty="0">
                <a:latin typeface="Segoe UI Light" panose="020B0502040204020203" pitchFamily="34" charset="0"/>
                <a:cs typeface="Segoe UI Light" panose="020B0502040204020203" pitchFamily="34" charset="0"/>
              </a:rPr>
              <a:t> </a:t>
            </a:r>
          </a:p>
          <a:p>
            <a:r>
              <a:rPr lang="en-US" altLang="en-US" dirty="0">
                <a:latin typeface="Segoe UI Light" panose="020B0502040204020203" pitchFamily="34" charset="0"/>
                <a:cs typeface="Segoe UI Light" panose="020B0502040204020203" pitchFamily="34" charset="0"/>
              </a:rPr>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62</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a:t>571-272-4097</a:t>
            </a:r>
            <a:endParaRPr lang="en-US" dirty="0"/>
          </a:p>
        </p:txBody>
      </p:sp>
      <p:sp>
        <p:nvSpPr>
          <p:cNvPr id="5" name="Text Placeholder 4"/>
          <p:cNvSpPr>
            <a:spLocks noGrp="1"/>
          </p:cNvSpPr>
          <p:nvPr>
            <p:ph type="body" sz="quarter" idx="10"/>
          </p:nvPr>
        </p:nvSpPr>
        <p:spPr/>
        <p:txBody>
          <a:bodyPr/>
          <a:lstStyle/>
          <a:p>
            <a:r>
              <a:rPr lang="en-US"/>
              <a:t>OED</a:t>
            </a:r>
            <a:endParaRPr lang="en-US" dirty="0"/>
          </a:p>
        </p:txBody>
      </p:sp>
    </p:spTree>
    <p:extLst>
      <p:ext uri="{BB962C8B-B14F-4D97-AF65-F5344CB8AC3E}">
        <p14:creationId xmlns:p14="http://schemas.microsoft.com/office/powerpoint/2010/main" val="63133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2526"/>
            <a:ext cx="8229600" cy="4081326"/>
          </a:xfrm>
        </p:spPr>
        <p:txBody>
          <a:bodyPr>
            <a:normAutofit lnSpcReduction="10000"/>
          </a:bodyPr>
          <a:lstStyle/>
          <a:p>
            <a:r>
              <a:rPr lang="en-US" sz="1800" dirty="0">
                <a:latin typeface="Segoe UI "/>
                <a:cs typeface="Segoe UI Light" panose="020B0502040204020203" pitchFamily="34" charset="0"/>
              </a:rPr>
              <a:t>Mission: protect the public and the integrity of the patent and trademark systems.</a:t>
            </a:r>
          </a:p>
          <a:p>
            <a:r>
              <a:rPr lang="en-US" sz="1800" dirty="0">
                <a:latin typeface="Segoe UI "/>
                <a:cs typeface="Segoe UI Light" panose="020B0502040204020203" pitchFamily="34" charset="0"/>
              </a:rPr>
              <a:t>Statutory authority:</a:t>
            </a:r>
          </a:p>
          <a:p>
            <a:pPr lvl="1"/>
            <a:r>
              <a:rPr lang="en-US" sz="1800" dirty="0">
                <a:latin typeface="Segoe UI "/>
              </a:rPr>
              <a:t>35 U.S.C. §§ 2(b)(2)(D) and 32. </a:t>
            </a:r>
          </a:p>
          <a:p>
            <a:r>
              <a:rPr lang="en-US" sz="1800" dirty="0">
                <a:latin typeface="Segoe UI "/>
                <a:cs typeface="Segoe UI Light" panose="020B0502040204020203" pitchFamily="34" charset="0"/>
              </a:rPr>
              <a:t>Disciplinary jurisdiction (37 C.F.R. § 11.19):</a:t>
            </a:r>
          </a:p>
          <a:p>
            <a:pPr lvl="1"/>
            <a:r>
              <a:rPr lang="en-US" sz="1800" dirty="0">
                <a:latin typeface="Segoe UI "/>
              </a:rPr>
              <a:t>All practitioners engaged in practice before the USPTO, </a:t>
            </a:r>
            <a:r>
              <a:rPr lang="en-US" sz="1800" i="1" dirty="0">
                <a:latin typeface="Segoe UI "/>
              </a:rPr>
              <a:t>e.g.</a:t>
            </a:r>
            <a:r>
              <a:rPr lang="en-US" sz="1800" dirty="0">
                <a:latin typeface="Segoe UI "/>
              </a:rPr>
              <a:t>,</a:t>
            </a:r>
            <a:r>
              <a:rPr lang="en-US" sz="1800" i="1" dirty="0">
                <a:latin typeface="Segoe UI "/>
              </a:rPr>
              <a:t> </a:t>
            </a:r>
            <a:r>
              <a:rPr lang="en-US" sz="1800" dirty="0">
                <a:latin typeface="Segoe UI "/>
              </a:rPr>
              <a:t>TM, pro hac vice in PTAB, Those representing others in OED proceedings, etc.; and</a:t>
            </a:r>
          </a:p>
          <a:p>
            <a:pPr lvl="1"/>
            <a:r>
              <a:rPr lang="en-US" sz="1800" dirty="0">
                <a:latin typeface="Segoe UI "/>
              </a:rPr>
              <a:t>Non-practitioners who engage in or offer to engage in practice before the USPTO.</a:t>
            </a:r>
          </a:p>
          <a:p>
            <a:r>
              <a:rPr lang="en-US" sz="1800" dirty="0">
                <a:latin typeface="Segoe UI "/>
                <a:cs typeface="Segoe UI Light" panose="020B0502040204020203" pitchFamily="34" charset="0"/>
              </a:rPr>
              <a:t>Governing regulations:</a:t>
            </a:r>
          </a:p>
          <a:p>
            <a:pPr lvl="1"/>
            <a:r>
              <a:rPr lang="en-US" sz="1800" dirty="0">
                <a:latin typeface="Segoe UI "/>
              </a:rPr>
              <a:t>USPTO Rules of Professional Conduct 37 C.F.R. §§ 11.101-11.901; and</a:t>
            </a:r>
          </a:p>
          <a:p>
            <a:pPr lvl="1"/>
            <a:r>
              <a:rPr lang="en-US" sz="1800" dirty="0">
                <a:latin typeface="Segoe UI "/>
              </a:rPr>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normAutofit/>
          </a:bodyPr>
          <a:lstStyle/>
          <a:p>
            <a:r>
              <a:rPr lang="en-US" sz="3600" dirty="0"/>
              <a:t>OED: discipline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255167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71"/>
            <a:ext cx="8229600" cy="4065451"/>
          </a:xfrm>
        </p:spPr>
        <p:txBody>
          <a:bodyPr>
            <a:normAutofit fontScale="55000" lnSpcReduction="20000"/>
          </a:bodyPr>
          <a:lstStyle/>
          <a:p>
            <a:r>
              <a:rPr lang="en-US" dirty="0">
                <a:latin typeface="Segoe UI "/>
                <a:cs typeface="Segoe UI Light" panose="020B0502040204020203" pitchFamily="34" charset="0"/>
              </a:rPr>
              <a:t>OED investigation begins with receipt of a grievance by the OED Director.</a:t>
            </a:r>
          </a:p>
          <a:p>
            <a:pPr lvl="1"/>
            <a:r>
              <a:rPr lang="en-US" dirty="0">
                <a:latin typeface="Segoe UI "/>
              </a:rPr>
              <a:t>Grievance: a written submission from any source received by the OED Director that presents possible grounds for discipline of a specified practitioner. </a:t>
            </a:r>
            <a:r>
              <a:rPr lang="en-US" i="1" dirty="0">
                <a:latin typeface="Segoe UI "/>
              </a:rPr>
              <a:t>See</a:t>
            </a:r>
            <a:r>
              <a:rPr lang="en-US" dirty="0">
                <a:latin typeface="Segoe UI "/>
              </a:rPr>
              <a:t> 37 C.F.R. § 11.1.</a:t>
            </a:r>
          </a:p>
          <a:p>
            <a:pPr lvl="1"/>
            <a:r>
              <a:rPr lang="en-US" altLang="en-US" dirty="0">
                <a:latin typeface="Segoe UI "/>
              </a:rPr>
              <a:t>Self-reporting is often considered as a mitigating factor in the disciplinary process.</a:t>
            </a:r>
            <a:endParaRPr lang="en-US" dirty="0">
              <a:latin typeface="Segoe UI "/>
            </a:endParaRPr>
          </a:p>
          <a:p>
            <a:r>
              <a:rPr lang="en-US" dirty="0">
                <a:latin typeface="Segoe UI "/>
                <a:cs typeface="Segoe UI Light" panose="020B0502040204020203" pitchFamily="34" charset="0"/>
              </a:rPr>
              <a:t>Time period for filing formal complaint = 1 year from receipt of grievance but not later than 10 years from date of misconduct.</a:t>
            </a:r>
          </a:p>
          <a:p>
            <a:pPr lvl="1"/>
            <a:r>
              <a:rPr lang="en-US" i="1" dirty="0">
                <a:latin typeface="Segoe UI "/>
              </a:rPr>
              <a:t>See</a:t>
            </a:r>
            <a:r>
              <a:rPr lang="en-US" dirty="0">
                <a:latin typeface="Segoe UI "/>
              </a:rPr>
              <a:t> 35 U.S.C. § 32 and 37 C.F.R. § 11.34(d).</a:t>
            </a:r>
          </a:p>
          <a:p>
            <a:r>
              <a:rPr lang="en-US" dirty="0">
                <a:latin typeface="Segoe UI "/>
                <a:cs typeface="Segoe UI Light" panose="020B0502040204020203" pitchFamily="34" charset="0"/>
              </a:rPr>
              <a:t>After investigation, OED Director may:</a:t>
            </a:r>
          </a:p>
          <a:p>
            <a:pPr lvl="1"/>
            <a:r>
              <a:rPr lang="en-US" dirty="0">
                <a:latin typeface="Segoe UI "/>
              </a:rPr>
              <a:t>Terminate investigation with no action;</a:t>
            </a:r>
          </a:p>
          <a:p>
            <a:pPr lvl="1"/>
            <a:r>
              <a:rPr lang="en-US" dirty="0">
                <a:latin typeface="Segoe UI "/>
              </a:rPr>
              <a:t>Issue a warning to the practitioner;</a:t>
            </a:r>
          </a:p>
          <a:p>
            <a:pPr lvl="1"/>
            <a:r>
              <a:rPr lang="en-US" dirty="0">
                <a:latin typeface="Segoe UI "/>
              </a:rPr>
              <a:t>Institute formal charges with the approval of the Committee on Discipline; or</a:t>
            </a:r>
          </a:p>
          <a:p>
            <a:pPr lvl="1"/>
            <a:r>
              <a:rPr lang="en-US" dirty="0">
                <a:latin typeface="Segoe UI "/>
              </a:rPr>
              <a:t>Enter into a settlement agreement with the practitioner and submit the same to the USPTO Director for approval.</a:t>
            </a:r>
          </a:p>
          <a:p>
            <a:pPr marL="457211" lvl="1" indent="0">
              <a:buNone/>
            </a:pPr>
            <a:r>
              <a:rPr lang="en-US" dirty="0">
                <a:latin typeface="Segoe UI "/>
              </a:rPr>
              <a:t>37 C.F.R. § 11.22(h).</a:t>
            </a:r>
          </a:p>
        </p:txBody>
      </p:sp>
      <p:sp>
        <p:nvSpPr>
          <p:cNvPr id="2" name="Title 1"/>
          <p:cNvSpPr>
            <a:spLocks noGrp="1"/>
          </p:cNvSpPr>
          <p:nvPr>
            <p:ph type="title"/>
          </p:nvPr>
        </p:nvSpPr>
        <p:spPr>
          <a:xfrm>
            <a:off x="457200" y="309581"/>
            <a:ext cx="8229600" cy="787700"/>
          </a:xfrm>
        </p:spPr>
        <p:txBody>
          <a:bodyPr>
            <a:noAutofit/>
          </a:bodyPr>
          <a:lstStyle/>
          <a:p>
            <a:r>
              <a:rPr lang="en-US" sz="3000" dirty="0"/>
              <a:t>Investigation and formal complaint process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69925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9</a:t>
            </a:fld>
            <a:endParaRPr lang="en-US" dirty="0">
              <a:solidFill>
                <a:prstClr val="black"/>
              </a:solidFill>
              <a:latin typeface="Segoe UI"/>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043494"/>
            <a:ext cx="8229600" cy="4190359"/>
          </a:xfrm>
        </p:spPr>
        <p:txBody>
          <a:bodyPr>
            <a:normAutofit fontScale="62500" lnSpcReduction="20000"/>
          </a:bodyPr>
          <a:lstStyle/>
          <a:p>
            <a:r>
              <a:rPr lang="en-US" sz="3500" dirty="0">
                <a:latin typeface="Segoe UI "/>
                <a:cs typeface="Segoe UI Light" panose="020B0502040204020203" pitchFamily="34" charset="0"/>
              </a:rPr>
              <a:t>Referral to the Committee on Discipline (COD)</a:t>
            </a:r>
          </a:p>
          <a:p>
            <a:pPr lvl="1"/>
            <a:r>
              <a:rPr lang="en-US" sz="3200" dirty="0">
                <a:latin typeface="Segoe UI "/>
              </a:rPr>
              <a:t>OED presents results of investigation to the COD</a:t>
            </a:r>
          </a:p>
          <a:p>
            <a:pPr lvl="1"/>
            <a:r>
              <a:rPr lang="en-US" sz="3200" dirty="0">
                <a:latin typeface="Segoe UI "/>
              </a:rPr>
              <a:t>COD determines if probable cause of misconduct exists</a:t>
            </a:r>
          </a:p>
          <a:p>
            <a:pPr marL="347480" lvl="1" indent="-347480">
              <a:buFont typeface="Arial" panose="020B0604020202020204" pitchFamily="34" charset="0"/>
              <a:buChar char="•"/>
            </a:pPr>
            <a:r>
              <a:rPr lang="en-US" sz="3500" dirty="0">
                <a:latin typeface="Segoe UI "/>
              </a:rPr>
              <a:t>If probable cause is found, the Solicitor’s Office, representing the OED Director, files formal complaint with hearing officer</a:t>
            </a:r>
          </a:p>
          <a:p>
            <a:pPr lvl="1"/>
            <a:r>
              <a:rPr lang="en-US" sz="3200" dirty="0">
                <a:latin typeface="Segoe UI "/>
              </a:rPr>
              <a:t>Hearing officer issues an initial decision; and</a:t>
            </a:r>
          </a:p>
          <a:p>
            <a:pPr lvl="1"/>
            <a:r>
              <a:rPr lang="en-US" sz="3200" dirty="0">
                <a:latin typeface="Segoe UI "/>
              </a:rPr>
              <a:t>Either party may appeal initial decision to USPTO Director, otherwise it becomes the final decision of the USPTO Director.</a:t>
            </a:r>
          </a:p>
          <a:p>
            <a:pPr marL="457211" lvl="1" indent="0">
              <a:buNone/>
            </a:pPr>
            <a:endParaRPr lang="en-US" sz="3200" dirty="0">
              <a:latin typeface="Segoe UI "/>
            </a:endParaRPr>
          </a:p>
          <a:p>
            <a:pPr marL="0" lvl="1" indent="0">
              <a:buNone/>
            </a:pPr>
            <a:r>
              <a:rPr lang="en-US" sz="2900" i="1" dirty="0">
                <a:latin typeface="Segoe UI "/>
              </a:rPr>
              <a:t>See </a:t>
            </a:r>
            <a:r>
              <a:rPr lang="en-US" sz="2900" dirty="0">
                <a:latin typeface="Segoe UI "/>
              </a:rPr>
              <a:t>37 C.F.R. §§ 11.22, 11.23, 11.32, 11.34, 11.40, 11.54 and 11.55.</a:t>
            </a: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57200" y="309580"/>
            <a:ext cx="8229600" cy="733912"/>
          </a:xfrm>
        </p:spPr>
        <p:txBody>
          <a:bodyPr>
            <a:normAutofit/>
          </a:bodyPr>
          <a:lstStyle/>
          <a:p>
            <a:r>
              <a:rPr lang="en-US" sz="3800" dirty="0"/>
              <a:t>USPTO disciplinary proceedings </a:t>
            </a:r>
          </a:p>
        </p:txBody>
      </p:sp>
    </p:spTree>
    <p:extLst>
      <p:ext uri="{BB962C8B-B14F-4D97-AF65-F5344CB8AC3E}">
        <p14:creationId xmlns:p14="http://schemas.microsoft.com/office/powerpoint/2010/main" val="3040920596"/>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11.xml><?xml version="1.0" encoding="utf-8"?>
<a:theme xmlns:a="http://schemas.openxmlformats.org/drawingml/2006/main" name="5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ED04B916-FC95-4464-918A-322F625D99C0}" vid="{039BCBCE-5E90-403D-8E96-AC05AC48784C}"/>
    </a:ext>
  </a:extLst>
</a:theme>
</file>

<file path=ppt/theme/theme12.xml><?xml version="1.0" encoding="utf-8"?>
<a:theme xmlns:a="http://schemas.openxmlformats.org/drawingml/2006/main" name="6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87B39D-A856-4E63-9F47-9925436C4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60319F-EA48-43D0-B82A-88FB1572A6B2}">
  <ds:schemaRefs>
    <ds:schemaRef ds:uri="http://schemas.microsoft.com/sharepoint/v3/contenttype/forms"/>
  </ds:schemaRefs>
</ds:datastoreItem>
</file>

<file path=customXml/itemProps3.xml><?xml version="1.0" encoding="utf-8"?>
<ds:datastoreItem xmlns:ds="http://schemas.openxmlformats.org/officeDocument/2006/customXml" ds:itemID="{A86E1D56-0087-4600-BBD7-3EBBD265CA3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0</TotalTime>
  <Words>6108</Words>
  <Application>Microsoft Office PowerPoint</Application>
  <PresentationFormat>On-screen Show (16:10)</PresentationFormat>
  <Paragraphs>530</Paragraphs>
  <Slides>63</Slides>
  <Notes>46</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63</vt:i4>
      </vt:variant>
    </vt:vector>
  </HeadingPairs>
  <TitlesOfParts>
    <vt:vector size="85" baseType="lpstr">
      <vt:lpstr>Arial</vt:lpstr>
      <vt:lpstr>Calibri</vt:lpstr>
      <vt:lpstr>Courier New</vt:lpstr>
      <vt:lpstr>Segoe Light</vt:lpstr>
      <vt:lpstr>Segoe UI</vt:lpstr>
      <vt:lpstr>Segoe UI </vt:lpstr>
      <vt:lpstr>Segoe UI Light</vt:lpstr>
      <vt:lpstr>Segoe UI Semibold</vt:lpstr>
      <vt:lpstr>SegoeUI</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4_Brand master navy</vt:lpstr>
      <vt:lpstr>5_Brand master navy</vt:lpstr>
      <vt:lpstr>6_Brand master navy</vt:lpstr>
      <vt:lpstr>PowerPoint Presentation</vt:lpstr>
      <vt:lpstr>Professional responsibility and  practice before the USPTO</vt:lpstr>
      <vt:lpstr>OED: enrollment</vt:lpstr>
      <vt:lpstr>Design Patent Practitioner Bar             </vt:lpstr>
      <vt:lpstr>Practice before the USPTO and Artificial Intelligence (AI) </vt:lpstr>
      <vt:lpstr>Practice before the USPTO</vt:lpstr>
      <vt:lpstr>OED: discipline</vt:lpstr>
      <vt:lpstr>Investigation and formal complaint process</vt:lpstr>
      <vt:lpstr>USPTO disciplinary proceedings </vt:lpstr>
      <vt:lpstr>OED: other functions</vt:lpstr>
      <vt:lpstr>OED Diversion Program  37 C.F.R §11.30</vt:lpstr>
      <vt:lpstr>Warnings – 37 C.F.R. § 11.21</vt:lpstr>
      <vt:lpstr>Disciplinary sanctions -37 C.F.R. § 11.20</vt:lpstr>
      <vt:lpstr>Other types of discipline</vt:lpstr>
      <vt:lpstr>USPTO disciplinary matters</vt:lpstr>
      <vt:lpstr>USPTO disciplinary matters</vt:lpstr>
      <vt:lpstr>Ethics scenarios and select case law</vt:lpstr>
      <vt:lpstr>OED: Examples of misconduct</vt:lpstr>
      <vt:lpstr>Neglect/candor</vt:lpstr>
      <vt:lpstr>PowerPoint Presentation</vt:lpstr>
      <vt:lpstr>Conflict of interest</vt:lpstr>
      <vt:lpstr>PowerPoint Presentation</vt:lpstr>
      <vt:lpstr>Patent agent privilege</vt:lpstr>
      <vt:lpstr>Patent agent privilege</vt:lpstr>
      <vt:lpstr>PowerPoint Presentation</vt:lpstr>
      <vt:lpstr>Pop Quiz – Rule 1.56</vt:lpstr>
      <vt:lpstr>Pop Quiz – Rule 1.56</vt:lpstr>
      <vt:lpstr>Inequitable conduct: In re Tendler, Proceeding No. D2013-17 (USPTO Jan. 8, 2014) </vt:lpstr>
      <vt:lpstr>Candor toward tribunal In re Hicks, Proceeding No. D2013-11 (USPTO Sept. 10, 2013) </vt:lpstr>
      <vt:lpstr>PowerPoint Presentation</vt:lpstr>
      <vt:lpstr>Pop Quiz - signature</vt:lpstr>
      <vt:lpstr>Pop Quiz – signature</vt:lpstr>
      <vt:lpstr>Pop Quiz – signature</vt:lpstr>
      <vt:lpstr>Pop Quiz – signature</vt:lpstr>
      <vt:lpstr>Signatures on patent documents</vt:lpstr>
      <vt:lpstr>Signatures on trademark documents</vt:lpstr>
      <vt:lpstr>Post-Registration TM audit program</vt:lpstr>
      <vt:lpstr>Post-registration TM audit program statistics</vt:lpstr>
      <vt:lpstr>PowerPoint Presentation</vt:lpstr>
      <vt:lpstr>Trademarks: U.S. Counsel Rule</vt:lpstr>
      <vt:lpstr>U.S. Counsel Rule – solicitation</vt:lpstr>
      <vt:lpstr>U.S. Counsel Rule – solicitation</vt:lpstr>
      <vt:lpstr>U.S. Counsel Rule Decisions</vt:lpstr>
      <vt:lpstr>U.S. Counsel Rule Decisions</vt:lpstr>
      <vt:lpstr>U.S. Counsel Rule Decisions</vt:lpstr>
      <vt:lpstr>U.S. Counsel Rule Decisions</vt:lpstr>
      <vt:lpstr>Trademark-Related administrative sanctions issued by USPTO Orders from January 2018 through March 2024   </vt:lpstr>
      <vt:lpstr>Hijacking of U.S. practitioner data </vt:lpstr>
      <vt:lpstr>U.S. counsel rule - sponsorship</vt:lpstr>
      <vt:lpstr>Trademark Scams: Domestic</vt:lpstr>
      <vt:lpstr>Trademark Scams: Domestic  cont’d</vt:lpstr>
      <vt:lpstr>Trademark Scams: Foreign  </vt:lpstr>
      <vt:lpstr>Trademark Scams: Foreign    cont’d </vt:lpstr>
      <vt:lpstr>Fees and trust account issues</vt:lpstr>
      <vt:lpstr>Dealings with foreign entities</vt:lpstr>
      <vt:lpstr>Dealings with foreign entities, cont’d</vt:lpstr>
      <vt:lpstr>PowerPoint Presentation</vt:lpstr>
      <vt:lpstr>Decorum required in trademark (TM) communications </vt:lpstr>
      <vt:lpstr>Disreputable or gross misconduct</vt:lpstr>
      <vt:lpstr>Disreputable or gross misconduct</vt:lpstr>
      <vt:lpstr>Other examples of 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2024-03-21T16:30:11Z</dcterms:modified>
</cp:coreProperties>
</file>