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3" r:id="rId2"/>
  </p:sldMasterIdLst>
  <p:notesMasterIdLst>
    <p:notesMasterId r:id="rId35"/>
  </p:notesMasterIdLst>
  <p:handoutMasterIdLst>
    <p:handoutMasterId r:id="rId36"/>
  </p:handoutMasterIdLst>
  <p:sldIdLst>
    <p:sldId id="261" r:id="rId3"/>
    <p:sldId id="1192" r:id="rId4"/>
    <p:sldId id="1164" r:id="rId5"/>
    <p:sldId id="1193" r:id="rId6"/>
    <p:sldId id="1204" r:id="rId7"/>
    <p:sldId id="1168" r:id="rId8"/>
    <p:sldId id="1165" r:id="rId9"/>
    <p:sldId id="1190" r:id="rId10"/>
    <p:sldId id="1182" r:id="rId11"/>
    <p:sldId id="1170" r:id="rId12"/>
    <p:sldId id="1184" r:id="rId13"/>
    <p:sldId id="1186" r:id="rId14"/>
    <p:sldId id="1188" r:id="rId15"/>
    <p:sldId id="1189" r:id="rId16"/>
    <p:sldId id="1163" r:id="rId17"/>
    <p:sldId id="507" r:id="rId18"/>
    <p:sldId id="1194" r:id="rId19"/>
    <p:sldId id="1195" r:id="rId20"/>
    <p:sldId id="1196" r:id="rId21"/>
    <p:sldId id="264" r:id="rId22"/>
    <p:sldId id="1197" r:id="rId23"/>
    <p:sldId id="1203" r:id="rId24"/>
    <p:sldId id="1202" r:id="rId25"/>
    <p:sldId id="1198" r:id="rId26"/>
    <p:sldId id="1206" r:id="rId27"/>
    <p:sldId id="1200" r:id="rId28"/>
    <p:sldId id="268" r:id="rId29"/>
    <p:sldId id="263" r:id="rId30"/>
    <p:sldId id="269" r:id="rId31"/>
    <p:sldId id="1205" r:id="rId32"/>
    <p:sldId id="1191" r:id="rId33"/>
    <p:sldId id="259" r:id="rId34"/>
  </p:sldIdLst>
  <p:sldSz cx="9144000" cy="5715000" type="screen16x1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B1C204-529C-BDB6-57D7-4C72F0438CC4}" name="Smith, Brannon W." initials="SBW" userId="Smith, Brannon W." providerId="None"/>
  <p188:author id="{0049BD08-4A5B-38F2-20A3-D985AF2C4F64}" name="Smith, Brannon W." initials="BS" userId="S::bsmith2@uspto.gov::7a51c297-4108-41c0-b6a9-4a2cecb0dea5" providerId="AD"/>
  <p188:author id="{FF1659A3-D0CF-180A-860F-B89AB3D048D5}" name="Patents " initials="PAT" userId="Patents " providerId="None"/>
  <p188:author id="{B5429AB3-AF76-C4DD-4492-673E6322FE80}" name="CK" initials="CK" userId="CK" providerId="None"/>
  <p188:author id="{EC29F3CE-1813-3C9F-4A42-B923BB40397B}" name="Nalini Mummalaneni" initials="MM" userId="Nalini Mummalaneni" providerId="None"/>
  <p188:author id="{71E4A4F3-1859-EBEB-F965-AB8827122935}" name="Kim, Charles" initials="CK" userId="S::ckim3@uspto.gov::5fa24eb4-c394-43b1-ba13-e0198a5339e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A900"/>
    <a:srgbClr val="D9D9D6"/>
    <a:srgbClr val="A7A8AA"/>
    <a:srgbClr val="63666A"/>
    <a:srgbClr val="EFDBB2"/>
    <a:srgbClr val="F3D54E"/>
    <a:srgbClr val="A07400"/>
    <a:srgbClr val="C9B1D0"/>
    <a:srgbClr val="AB3388"/>
    <a:srgbClr val="6B2F7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9" autoAdjust="0"/>
    <p:restoredTop sz="86364" autoAdjust="0"/>
  </p:normalViewPr>
  <p:slideViewPr>
    <p:cSldViewPr snapToGrid="0" snapToObjects="1">
      <p:cViewPr varScale="1">
        <p:scale>
          <a:sx n="88" d="100"/>
          <a:sy n="88" d="100"/>
        </p:scale>
        <p:origin x="96" y="474"/>
      </p:cViewPr>
      <p:guideLst>
        <p:guide orient="horz" pos="1800"/>
        <p:guide pos="2880"/>
      </p:guideLst>
    </p:cSldViewPr>
  </p:slideViewPr>
  <p:outlineViewPr>
    <p:cViewPr>
      <p:scale>
        <a:sx n="33" d="100"/>
        <a:sy n="33" d="100"/>
      </p:scale>
      <p:origin x="0" y="-2769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latin typeface="Segoe UI"/>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C950A3BB-CAF4-1D4E-B3B2-E95D9B9E66DF}" type="datetimeFigureOut">
              <a:rPr lang="en-US" smtClean="0">
                <a:latin typeface="Segoe UI"/>
              </a:rPr>
              <a:t>11/12/2025</a:t>
            </a:fld>
            <a:endParaRPr lang="en-US" dirty="0">
              <a:latin typeface="Segoe UI"/>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latin typeface="Segoe UI"/>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F44BD52-4119-7642-B93F-8F4EDBD635EC}" type="slidenum">
              <a:rPr lang="en-US" smtClean="0">
                <a:latin typeface="Segoe UI"/>
              </a:rPr>
              <a:t>‹#›</a:t>
            </a:fld>
            <a:endParaRPr lang="en-US" dirty="0">
              <a:latin typeface="Segoe UI"/>
            </a:endParaRPr>
          </a:p>
        </p:txBody>
      </p:sp>
    </p:spTree>
    <p:extLst>
      <p:ext uri="{BB962C8B-B14F-4D97-AF65-F5344CB8AC3E}">
        <p14:creationId xmlns:p14="http://schemas.microsoft.com/office/powerpoint/2010/main" val="35876647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atin typeface="Segoe UI"/>
              </a:defRPr>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atin typeface="Segoe UI"/>
              </a:defRPr>
            </a:lvl1pPr>
          </a:lstStyle>
          <a:p>
            <a:fld id="{139B48F8-1A14-4941-902A-1D33547A0B6A}" type="datetimeFigureOut">
              <a:rPr lang="en-US" smtClean="0"/>
              <a:pPr/>
              <a:t>11/12/2025</a:t>
            </a:fld>
            <a:endParaRPr lang="en-US" dirty="0"/>
          </a:p>
        </p:txBody>
      </p:sp>
      <p:sp>
        <p:nvSpPr>
          <p:cNvPr id="4" name="Slide Image Placeholder 3"/>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atin typeface="Segoe UI"/>
              </a:defRPr>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atin typeface="Segoe UI"/>
              </a:defRPr>
            </a:lvl1pPr>
          </a:lstStyle>
          <a:p>
            <a:fld id="{C74B1ACE-5EB2-B245-8DCB-331A9858E083}" type="slidenum">
              <a:rPr lang="en-US" smtClean="0"/>
              <a:pPr/>
              <a:t>‹#›</a:t>
            </a:fld>
            <a:endParaRPr lang="en-US" dirty="0"/>
          </a:p>
        </p:txBody>
      </p:sp>
    </p:spTree>
    <p:extLst>
      <p:ext uri="{BB962C8B-B14F-4D97-AF65-F5344CB8AC3E}">
        <p14:creationId xmlns:p14="http://schemas.microsoft.com/office/powerpoint/2010/main" val="417893179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Segoe UI"/>
        <a:ea typeface="+mn-ea"/>
        <a:cs typeface="+mn-cs"/>
      </a:defRPr>
    </a:lvl1pPr>
    <a:lvl2pPr marL="457200" algn="l" defTabSz="457200" rtl="0" eaLnBrk="1" latinLnBrk="0" hangingPunct="1">
      <a:defRPr sz="1200" kern="1200">
        <a:solidFill>
          <a:schemeClr val="tx1"/>
        </a:solidFill>
        <a:latin typeface="Segoe UI"/>
        <a:ea typeface="+mn-ea"/>
        <a:cs typeface="+mn-cs"/>
      </a:defRPr>
    </a:lvl2pPr>
    <a:lvl3pPr marL="914400" algn="l" defTabSz="457200" rtl="0" eaLnBrk="1" latinLnBrk="0" hangingPunct="1">
      <a:defRPr sz="1200" kern="1200">
        <a:solidFill>
          <a:schemeClr val="tx1"/>
        </a:solidFill>
        <a:latin typeface="Segoe UI"/>
        <a:ea typeface="+mn-ea"/>
        <a:cs typeface="+mn-cs"/>
      </a:defRPr>
    </a:lvl3pPr>
    <a:lvl4pPr marL="1371600" algn="l" defTabSz="457200" rtl="0" eaLnBrk="1" latinLnBrk="0" hangingPunct="1">
      <a:defRPr sz="1200" kern="1200">
        <a:solidFill>
          <a:schemeClr val="tx1"/>
        </a:solidFill>
        <a:latin typeface="Segoe UI"/>
        <a:ea typeface="+mn-ea"/>
        <a:cs typeface="+mn-cs"/>
      </a:defRPr>
    </a:lvl4pPr>
    <a:lvl5pPr marL="1828800" algn="l" defTabSz="457200" rtl="0" eaLnBrk="1" latinLnBrk="0" hangingPunct="1">
      <a:defRPr sz="1200" kern="1200">
        <a:solidFill>
          <a:schemeClr val="tx1"/>
        </a:solidFill>
        <a:latin typeface="Segoe UI"/>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1</a:t>
            </a:fld>
            <a:endParaRPr lang="en-US" dirty="0"/>
          </a:p>
        </p:txBody>
      </p:sp>
    </p:spTree>
    <p:extLst>
      <p:ext uri="{BB962C8B-B14F-4D97-AF65-F5344CB8AC3E}">
        <p14:creationId xmlns:p14="http://schemas.microsoft.com/office/powerpoint/2010/main" val="19945648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mn-lt"/>
            </a:endParaRPr>
          </a:p>
        </p:txBody>
      </p:sp>
      <p:sp>
        <p:nvSpPr>
          <p:cNvPr id="4" name="Slide Number Placeholder 3"/>
          <p:cNvSpPr>
            <a:spLocks noGrp="1"/>
          </p:cNvSpPr>
          <p:nvPr>
            <p:ph type="sldNum" sz="quarter" idx="5"/>
          </p:nvPr>
        </p:nvSpPr>
        <p:spPr/>
        <p:txBody>
          <a:bodyPr/>
          <a:lstStyle/>
          <a:p>
            <a:fld id="{C74B1ACE-5EB2-B245-8DCB-331A9858E083}" type="slidenum">
              <a:rPr lang="en-US" smtClean="0"/>
              <a:pPr/>
              <a:t>11</a:t>
            </a:fld>
            <a:endParaRPr lang="en-US" dirty="0"/>
          </a:p>
        </p:txBody>
      </p:sp>
    </p:spTree>
    <p:extLst>
      <p:ext uri="{BB962C8B-B14F-4D97-AF65-F5344CB8AC3E}">
        <p14:creationId xmlns:p14="http://schemas.microsoft.com/office/powerpoint/2010/main" val="40218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mn-lt"/>
            </a:endParaRPr>
          </a:p>
        </p:txBody>
      </p:sp>
      <p:sp>
        <p:nvSpPr>
          <p:cNvPr id="4" name="Slide Number Placeholder 3"/>
          <p:cNvSpPr>
            <a:spLocks noGrp="1"/>
          </p:cNvSpPr>
          <p:nvPr>
            <p:ph type="sldNum" sz="quarter" idx="5"/>
          </p:nvPr>
        </p:nvSpPr>
        <p:spPr/>
        <p:txBody>
          <a:bodyPr/>
          <a:lstStyle/>
          <a:p>
            <a:fld id="{C74B1ACE-5EB2-B245-8DCB-331A9858E083}" type="slidenum">
              <a:rPr lang="en-US" smtClean="0"/>
              <a:pPr/>
              <a:t>12</a:t>
            </a:fld>
            <a:endParaRPr lang="en-US" dirty="0"/>
          </a:p>
        </p:txBody>
      </p:sp>
    </p:spTree>
    <p:extLst>
      <p:ext uri="{BB962C8B-B14F-4D97-AF65-F5344CB8AC3E}">
        <p14:creationId xmlns:p14="http://schemas.microsoft.com/office/powerpoint/2010/main" val="1388231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mn-lt"/>
            </a:endParaRPr>
          </a:p>
        </p:txBody>
      </p:sp>
      <p:sp>
        <p:nvSpPr>
          <p:cNvPr id="4" name="Slide Number Placeholder 3"/>
          <p:cNvSpPr>
            <a:spLocks noGrp="1"/>
          </p:cNvSpPr>
          <p:nvPr>
            <p:ph type="sldNum" sz="quarter" idx="5"/>
          </p:nvPr>
        </p:nvSpPr>
        <p:spPr/>
        <p:txBody>
          <a:bodyPr/>
          <a:lstStyle/>
          <a:p>
            <a:fld id="{C74B1ACE-5EB2-B245-8DCB-331A9858E083}" type="slidenum">
              <a:rPr lang="en-US" smtClean="0"/>
              <a:pPr/>
              <a:t>13</a:t>
            </a:fld>
            <a:endParaRPr lang="en-US" dirty="0"/>
          </a:p>
        </p:txBody>
      </p:sp>
    </p:spTree>
    <p:extLst>
      <p:ext uri="{BB962C8B-B14F-4D97-AF65-F5344CB8AC3E}">
        <p14:creationId xmlns:p14="http://schemas.microsoft.com/office/powerpoint/2010/main" val="73386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mn-lt"/>
            </a:endParaRPr>
          </a:p>
        </p:txBody>
      </p:sp>
      <p:sp>
        <p:nvSpPr>
          <p:cNvPr id="4" name="Slide Number Placeholder 3"/>
          <p:cNvSpPr>
            <a:spLocks noGrp="1"/>
          </p:cNvSpPr>
          <p:nvPr>
            <p:ph type="sldNum" sz="quarter" idx="5"/>
          </p:nvPr>
        </p:nvSpPr>
        <p:spPr/>
        <p:txBody>
          <a:bodyPr/>
          <a:lstStyle/>
          <a:p>
            <a:fld id="{C74B1ACE-5EB2-B245-8DCB-331A9858E083}" type="slidenum">
              <a:rPr lang="en-US" smtClean="0"/>
              <a:pPr/>
              <a:t>14</a:t>
            </a:fld>
            <a:endParaRPr lang="en-US" dirty="0"/>
          </a:p>
        </p:txBody>
      </p:sp>
    </p:spTree>
    <p:extLst>
      <p:ext uri="{BB962C8B-B14F-4D97-AF65-F5344CB8AC3E}">
        <p14:creationId xmlns:p14="http://schemas.microsoft.com/office/powerpoint/2010/main" val="31384072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333333"/>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74B1ACE-5EB2-B245-8DCB-331A9858E083}" type="slidenum">
              <a:rPr lang="en-US" smtClean="0"/>
              <a:pPr/>
              <a:t>15</a:t>
            </a:fld>
            <a:endParaRPr lang="en-US" dirty="0"/>
          </a:p>
        </p:txBody>
      </p:sp>
    </p:spTree>
    <p:extLst>
      <p:ext uri="{BB962C8B-B14F-4D97-AF65-F5344CB8AC3E}">
        <p14:creationId xmlns:p14="http://schemas.microsoft.com/office/powerpoint/2010/main" val="3572171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29A0B56-5D09-4071-A1F6-FB0C74A417DF}" type="slidenum">
              <a:rPr lang="en-US" smtClean="0"/>
              <a:t>16</a:t>
            </a:fld>
            <a:endParaRPr lang="en-US"/>
          </a:p>
        </p:txBody>
      </p:sp>
    </p:spTree>
    <p:extLst>
      <p:ext uri="{BB962C8B-B14F-4D97-AF65-F5344CB8AC3E}">
        <p14:creationId xmlns:p14="http://schemas.microsoft.com/office/powerpoint/2010/main" val="29987549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620747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098095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637548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982977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726783">
              <a:defRPr/>
            </a:pPr>
            <a:fld id="{67BF0F53-2213-4157-B3A9-D07A8AEA36C4}" type="slidenum">
              <a:rPr lang="en-US">
                <a:solidFill>
                  <a:prstClr val="black"/>
                </a:solidFill>
                <a:latin typeface="Calibri" panose="020F0502020204030204"/>
              </a:rPr>
              <a:pPr defTabSz="726783">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30145496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261050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B1ACE-5EB2-B245-8DCB-331A9858E083}" type="slidenum">
              <a:rPr kumimoji="0" lang="en-US" sz="1200" b="0" i="0" u="none" strike="noStrike" kern="1200" cap="none" spc="0" normalizeH="0" baseline="0" noProof="0" smtClean="0">
                <a:ln>
                  <a:noFill/>
                </a:ln>
                <a:solidFill>
                  <a:prstClr val="black"/>
                </a:solidFill>
                <a:effectLst/>
                <a:uLnTx/>
                <a:uFillTx/>
                <a:latin typeface="Segoe U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343822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32</a:t>
            </a:fld>
            <a:endParaRPr lang="en-US" dirty="0"/>
          </a:p>
        </p:txBody>
      </p:sp>
    </p:spTree>
    <p:extLst>
      <p:ext uri="{BB962C8B-B14F-4D97-AF65-F5344CB8AC3E}">
        <p14:creationId xmlns:p14="http://schemas.microsoft.com/office/powerpoint/2010/main" val="2136137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ts val="0"/>
              </a:spcBef>
              <a:buFont typeface="Arial" panose="020B0604020202020204" pitchFamily="34" charset="0"/>
              <a:buNone/>
              <a:tabLst>
                <a:tab pos="457200" algn="l"/>
              </a:tabLst>
            </a:pPr>
            <a:endParaRPr lang="en-US" sz="2000" dirty="0">
              <a:latin typeface="+mn-lt"/>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4</a:t>
            </a:fld>
            <a:endParaRPr lang="en-US" dirty="0"/>
          </a:p>
        </p:txBody>
      </p:sp>
    </p:spTree>
    <p:extLst>
      <p:ext uri="{BB962C8B-B14F-4D97-AF65-F5344CB8AC3E}">
        <p14:creationId xmlns:p14="http://schemas.microsoft.com/office/powerpoint/2010/main" val="952373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Calibri" panose="020F0502020204030204" pitchFamily="34" charset="0"/>
              <a:ea typeface="Calibri" panose="020F0502020204030204" pitchFamily="34" charset="0"/>
            </a:endParaRPr>
          </a:p>
          <a:p>
            <a:endParaRPr lang="en-US" sz="1200" dirty="0">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5</a:t>
            </a:fld>
            <a:endParaRPr lang="en-US" dirty="0"/>
          </a:p>
        </p:txBody>
      </p:sp>
    </p:spTree>
    <p:extLst>
      <p:ext uri="{BB962C8B-B14F-4D97-AF65-F5344CB8AC3E}">
        <p14:creationId xmlns:p14="http://schemas.microsoft.com/office/powerpoint/2010/main" val="4069815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6</a:t>
            </a:fld>
            <a:endParaRPr lang="en-US" dirty="0"/>
          </a:p>
        </p:txBody>
      </p:sp>
    </p:spTree>
    <p:extLst>
      <p:ext uri="{BB962C8B-B14F-4D97-AF65-F5344CB8AC3E}">
        <p14:creationId xmlns:p14="http://schemas.microsoft.com/office/powerpoint/2010/main" val="321739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solidFill>
                <a:srgbClr val="333333"/>
              </a:solidFill>
              <a:latin typeface="+mn-lt"/>
            </a:endParaRPr>
          </a:p>
        </p:txBody>
      </p:sp>
      <p:sp>
        <p:nvSpPr>
          <p:cNvPr id="4" name="Slide Number Placeholder 3"/>
          <p:cNvSpPr>
            <a:spLocks noGrp="1"/>
          </p:cNvSpPr>
          <p:nvPr>
            <p:ph type="sldNum" sz="quarter" idx="5"/>
          </p:nvPr>
        </p:nvSpPr>
        <p:spPr/>
        <p:txBody>
          <a:bodyPr/>
          <a:lstStyle/>
          <a:p>
            <a:fld id="{C74B1ACE-5EB2-B245-8DCB-331A9858E083}" type="slidenum">
              <a:rPr lang="en-US" smtClean="0"/>
              <a:pPr/>
              <a:t>7</a:t>
            </a:fld>
            <a:endParaRPr lang="en-US" dirty="0"/>
          </a:p>
        </p:txBody>
      </p:sp>
    </p:spTree>
    <p:extLst>
      <p:ext uri="{BB962C8B-B14F-4D97-AF65-F5344CB8AC3E}">
        <p14:creationId xmlns:p14="http://schemas.microsoft.com/office/powerpoint/2010/main" val="1686369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4B1ACE-5EB2-B245-8DCB-331A9858E083}" type="slidenum">
              <a:rPr lang="en-US" smtClean="0"/>
              <a:pPr/>
              <a:t>8</a:t>
            </a:fld>
            <a:endParaRPr lang="en-US" dirty="0"/>
          </a:p>
        </p:txBody>
      </p:sp>
    </p:spTree>
    <p:extLst>
      <p:ext uri="{BB962C8B-B14F-4D97-AF65-F5344CB8AC3E}">
        <p14:creationId xmlns:p14="http://schemas.microsoft.com/office/powerpoint/2010/main" val="1133778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000" dirty="0">
              <a:latin typeface="+mn-lt"/>
            </a:endParaRPr>
          </a:p>
        </p:txBody>
      </p:sp>
      <p:sp>
        <p:nvSpPr>
          <p:cNvPr id="4" name="Slide Number Placeholder 3"/>
          <p:cNvSpPr>
            <a:spLocks noGrp="1"/>
          </p:cNvSpPr>
          <p:nvPr>
            <p:ph type="sldNum" sz="quarter" idx="5"/>
          </p:nvPr>
        </p:nvSpPr>
        <p:spPr/>
        <p:txBody>
          <a:bodyPr/>
          <a:lstStyle/>
          <a:p>
            <a:fld id="{C74B1ACE-5EB2-B245-8DCB-331A9858E083}" type="slidenum">
              <a:rPr lang="en-US" smtClean="0"/>
              <a:pPr/>
              <a:t>9</a:t>
            </a:fld>
            <a:endParaRPr lang="en-US" dirty="0"/>
          </a:p>
        </p:txBody>
      </p:sp>
    </p:spTree>
    <p:extLst>
      <p:ext uri="{BB962C8B-B14F-4D97-AF65-F5344CB8AC3E}">
        <p14:creationId xmlns:p14="http://schemas.microsoft.com/office/powerpoint/2010/main" val="125219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tabLst>
                <a:tab pos="914400" algn="l"/>
              </a:tabLst>
            </a:pPr>
            <a:endParaRPr lang="en-US" sz="1100" dirty="0">
              <a:latin typeface="+mn-lt"/>
            </a:endParaRPr>
          </a:p>
        </p:txBody>
      </p:sp>
      <p:sp>
        <p:nvSpPr>
          <p:cNvPr id="4" name="Slide Number Placeholder 3"/>
          <p:cNvSpPr>
            <a:spLocks noGrp="1"/>
          </p:cNvSpPr>
          <p:nvPr>
            <p:ph type="sldNum" sz="quarter" idx="5"/>
          </p:nvPr>
        </p:nvSpPr>
        <p:spPr/>
        <p:txBody>
          <a:bodyPr/>
          <a:lstStyle/>
          <a:p>
            <a:fld id="{C74B1ACE-5EB2-B245-8DCB-331A9858E083}" type="slidenum">
              <a:rPr lang="en-US" smtClean="0"/>
              <a:pPr/>
              <a:t>10</a:t>
            </a:fld>
            <a:endParaRPr lang="en-US" dirty="0"/>
          </a:p>
        </p:txBody>
      </p:sp>
    </p:spTree>
    <p:extLst>
      <p:ext uri="{BB962C8B-B14F-4D97-AF65-F5344CB8AC3E}">
        <p14:creationId xmlns:p14="http://schemas.microsoft.com/office/powerpoint/2010/main" val="1388231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305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8">
            <a:extLst>
              <a:ext uri="{FF2B5EF4-FFF2-40B4-BE49-F238E27FC236}">
                <a16:creationId xmlns:a16="http://schemas.microsoft.com/office/drawing/2014/main" id="{5EFCED2B-0FC3-4490-B611-B1F6603A7697}"/>
              </a:ext>
              <a:ext uri="{C183D7F6-B498-43B3-948B-1728B52AA6E4}">
                <adec:decorative xmlns:adec="http://schemas.microsoft.com/office/drawing/2017/decorative" val="1"/>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9" name="Rectangle 8">
            <a:extLst>
              <a:ext uri="{FF2B5EF4-FFF2-40B4-BE49-F238E27FC236}">
                <a16:creationId xmlns:a16="http://schemas.microsoft.com/office/drawing/2014/main" id="{8625F02B-4393-4638-9487-98FC36F3351D}"/>
              </a:ext>
              <a:ext uri="{C183D7F6-B498-43B3-948B-1728B52AA6E4}">
                <adec:decorative xmlns:adec="http://schemas.microsoft.com/office/drawing/2017/decorative" val="1"/>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FED903D0-1E66-4915-8FFA-407D4C5B2B02}"/>
              </a:ext>
              <a:ext uri="{C183D7F6-B498-43B3-948B-1728B52AA6E4}">
                <adec:decorative xmlns:adec="http://schemas.microsoft.com/office/drawing/2017/decorative" val="1"/>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USPTO logo">
            <a:extLst>
              <a:ext uri="{FF2B5EF4-FFF2-40B4-BE49-F238E27FC236}">
                <a16:creationId xmlns:a16="http://schemas.microsoft.com/office/drawing/2014/main" id="{3594C3FA-D04D-4DE1-895D-DDA79346B786}"/>
              </a:ext>
            </a:extLst>
          </p:cNvPr>
          <p:cNvPicPr>
            <a:picLocks noChangeAspect="1"/>
          </p:cNvPicPr>
          <p:nvPr userDrawn="1"/>
        </p:nvPicPr>
        <p:blipFill>
          <a:blip r:embed="rId2"/>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26619635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1892130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3382029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5" name="Freeform 4"/>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011476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pening slide with text">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5" name="Picture 4" descr="USPTO logo">
            <a:extLst>
              <a:ext uri="{FF2B5EF4-FFF2-40B4-BE49-F238E27FC236}">
                <a16:creationId xmlns:a16="http://schemas.microsoft.com/office/drawing/2014/main" id="{C707D8F9-906B-4ED4-AA33-A28BB4C90CFF}"/>
              </a:ext>
            </a:extLst>
          </p:cNvPr>
          <p:cNvPicPr>
            <a:picLocks noChangeAspect="1"/>
          </p:cNvPicPr>
          <p:nvPr userDrawn="1"/>
        </p:nvPicPr>
        <p:blipFill>
          <a:blip r:embed="rId2"/>
          <a:stretch>
            <a:fillRect/>
          </a:stretch>
        </p:blipFill>
        <p:spPr>
          <a:xfrm>
            <a:off x="2563844" y="1391176"/>
            <a:ext cx="4263263" cy="1990696"/>
          </a:xfrm>
          <a:prstGeom prst="rect">
            <a:avLst/>
          </a:prstGeom>
        </p:spPr>
      </p:pic>
      <p:sp>
        <p:nvSpPr>
          <p:cNvPr id="6" name="Subtitle 2"/>
          <p:cNvSpPr>
            <a:spLocks noGrp="1"/>
          </p:cNvSpPr>
          <p:nvPr>
            <p:ph type="subTitle" idx="1" hasCustomPrompt="1"/>
          </p:nvPr>
        </p:nvSpPr>
        <p:spPr>
          <a:xfrm>
            <a:off x="685799" y="4348634"/>
            <a:ext cx="7885827" cy="746877"/>
          </a:xfrm>
        </p:spPr>
        <p:txBody>
          <a:bodyPr anchor="b">
            <a:normAutofit/>
          </a:bodyPr>
          <a:lstStyle>
            <a:lvl1pPr marL="0" indent="0" algn="ctr">
              <a:buNone/>
              <a:defRPr sz="2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title style</a:t>
            </a:r>
          </a:p>
        </p:txBody>
      </p:sp>
    </p:spTree>
    <p:extLst>
      <p:ext uri="{BB962C8B-B14F-4D97-AF65-F5344CB8AC3E}">
        <p14:creationId xmlns:p14="http://schemas.microsoft.com/office/powerpoint/2010/main" val="2745986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pening slide">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descr="USPTO logo"/>
          <p:cNvPicPr>
            <a:picLocks noChangeAspect="1"/>
          </p:cNvPicPr>
          <p:nvPr userDrawn="1"/>
        </p:nvPicPr>
        <p:blipFill>
          <a:blip r:embed="rId2"/>
          <a:stretch>
            <a:fillRect/>
          </a:stretch>
        </p:blipFill>
        <p:spPr>
          <a:xfrm>
            <a:off x="2561450" y="1867964"/>
            <a:ext cx="4129734" cy="1928346"/>
          </a:xfrm>
          <a:prstGeom prst="rect">
            <a:avLst/>
          </a:prstGeom>
        </p:spPr>
      </p:pic>
    </p:spTree>
    <p:extLst>
      <p:ext uri="{BB962C8B-B14F-4D97-AF65-F5344CB8AC3E}">
        <p14:creationId xmlns:p14="http://schemas.microsoft.com/office/powerpoint/2010/main" val="1928937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Tree>
    <p:extLst>
      <p:ext uri="{BB962C8B-B14F-4D97-AF65-F5344CB8AC3E}">
        <p14:creationId xmlns:p14="http://schemas.microsoft.com/office/powerpoint/2010/main" val="8436196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losing slide with image disclaimer">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31406" y="916906"/>
            <a:ext cx="3881188" cy="3881188"/>
          </a:xfrm>
          <a:prstGeom prst="rect">
            <a:avLst/>
          </a:prstGeom>
        </p:spPr>
      </p:pic>
      <p:sp>
        <p:nvSpPr>
          <p:cNvPr id="2" name="TextBox 1"/>
          <p:cNvSpPr txBox="1"/>
          <p:nvPr userDrawn="1"/>
        </p:nvSpPr>
        <p:spPr>
          <a:xfrm>
            <a:off x="249941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350583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with contact info">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Tree>
    <p:extLst>
      <p:ext uri="{BB962C8B-B14F-4D97-AF65-F5344CB8AC3E}">
        <p14:creationId xmlns:p14="http://schemas.microsoft.com/office/powerpoint/2010/main" val="3378890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w/ contact info and disclaimer">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sp>
        <p:nvSpPr>
          <p:cNvPr id="13" name="Text Placeholder 12"/>
          <p:cNvSpPr>
            <a:spLocks noGrp="1"/>
          </p:cNvSpPr>
          <p:nvPr>
            <p:ph type="body" sz="quarter" idx="10" hasCustomPrompt="1"/>
          </p:nvPr>
        </p:nvSpPr>
        <p:spPr>
          <a:xfrm>
            <a:off x="5303520" y="2103447"/>
            <a:ext cx="2816225" cy="519383"/>
          </a:xfrm>
        </p:spPr>
        <p:txBody>
          <a:bodyPr>
            <a:normAutofit/>
          </a:bodyPr>
          <a:lstStyle>
            <a:lvl1pPr marL="0" indent="0">
              <a:buNone/>
              <a:defRPr sz="2800" b="1">
                <a:solidFill>
                  <a:schemeClr val="bg1"/>
                </a:solidFill>
              </a:defRPr>
            </a:lvl1pPr>
          </a:lstStyle>
          <a:p>
            <a:pPr lvl="0"/>
            <a:r>
              <a:rPr lang="en-US" dirty="0"/>
              <a:t>Name</a:t>
            </a:r>
          </a:p>
        </p:txBody>
      </p:sp>
      <p:sp>
        <p:nvSpPr>
          <p:cNvPr id="14" name="Text Placeholder 12"/>
          <p:cNvSpPr>
            <a:spLocks noGrp="1"/>
          </p:cNvSpPr>
          <p:nvPr>
            <p:ph type="body" sz="quarter" idx="11" hasCustomPrompt="1"/>
          </p:nvPr>
        </p:nvSpPr>
        <p:spPr>
          <a:xfrm>
            <a:off x="5303520" y="2637699"/>
            <a:ext cx="2816225" cy="519383"/>
          </a:xfrm>
        </p:spPr>
        <p:txBody>
          <a:bodyPr>
            <a:normAutofit/>
          </a:bodyPr>
          <a:lstStyle>
            <a:lvl1pPr marL="0" indent="0">
              <a:buNone/>
              <a:defRPr sz="1800" b="0">
                <a:solidFill>
                  <a:schemeClr val="bg1"/>
                </a:solidFill>
              </a:defRPr>
            </a:lvl1pPr>
          </a:lstStyle>
          <a:p>
            <a:pPr lvl="0"/>
            <a:r>
              <a:rPr lang="en-US" dirty="0"/>
              <a:t>Title</a:t>
            </a:r>
          </a:p>
        </p:txBody>
      </p:sp>
      <p:sp>
        <p:nvSpPr>
          <p:cNvPr id="15" name="Text Placeholder 12"/>
          <p:cNvSpPr>
            <a:spLocks noGrp="1"/>
          </p:cNvSpPr>
          <p:nvPr>
            <p:ph type="body" sz="quarter" idx="12" hasCustomPrompt="1"/>
          </p:nvPr>
        </p:nvSpPr>
        <p:spPr>
          <a:xfrm>
            <a:off x="5303520" y="3462967"/>
            <a:ext cx="2816225" cy="365618"/>
          </a:xfrm>
        </p:spPr>
        <p:txBody>
          <a:bodyPr>
            <a:normAutofit/>
          </a:bodyPr>
          <a:lstStyle>
            <a:lvl1pPr marL="0" indent="0">
              <a:buNone/>
              <a:defRPr sz="1800" b="0">
                <a:solidFill>
                  <a:schemeClr val="bg1"/>
                </a:solidFill>
              </a:defRPr>
            </a:lvl1pPr>
          </a:lstStyle>
          <a:p>
            <a:pPr lvl="0"/>
            <a:r>
              <a:rPr lang="en-US" dirty="0"/>
              <a:t>Email</a:t>
            </a:r>
          </a:p>
        </p:txBody>
      </p:sp>
      <p:sp>
        <p:nvSpPr>
          <p:cNvPr id="16" name="Text Placeholder 12"/>
          <p:cNvSpPr>
            <a:spLocks noGrp="1"/>
          </p:cNvSpPr>
          <p:nvPr>
            <p:ph type="body" sz="quarter" idx="13" hasCustomPrompt="1"/>
          </p:nvPr>
        </p:nvSpPr>
        <p:spPr>
          <a:xfrm>
            <a:off x="5303519" y="3828585"/>
            <a:ext cx="2816225" cy="386576"/>
          </a:xfrm>
        </p:spPr>
        <p:txBody>
          <a:bodyPr>
            <a:normAutofit/>
          </a:bodyPr>
          <a:lstStyle>
            <a:lvl1pPr marL="0" indent="0">
              <a:buNone/>
              <a:defRPr sz="1800" b="0">
                <a:solidFill>
                  <a:schemeClr val="bg1"/>
                </a:solidFill>
              </a:defRPr>
            </a:lvl1pPr>
          </a:lstStyle>
          <a:p>
            <a:pPr lvl="0"/>
            <a:r>
              <a:rPr lang="en-US" dirty="0"/>
              <a:t>Phone</a:t>
            </a:r>
          </a:p>
        </p:txBody>
      </p:sp>
      <p:sp>
        <p:nvSpPr>
          <p:cNvPr id="18" name="TextBox 17"/>
          <p:cNvSpPr txBox="1"/>
          <p:nvPr userDrawn="1"/>
        </p:nvSpPr>
        <p:spPr>
          <a:xfrm>
            <a:off x="5303520" y="4210157"/>
            <a:ext cx="281622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0" kern="1200" dirty="0">
                <a:solidFill>
                  <a:schemeClr val="bg1"/>
                </a:solidFill>
                <a:latin typeface="Segoe UI" panose="020B0502040204020203" pitchFamily="34" charset="0"/>
                <a:ea typeface="+mn-ea"/>
                <a:cs typeface="Segoe UI" panose="020B0502040204020203" pitchFamily="34" charset="0"/>
              </a:rPr>
              <a:t>www.uspto.gov</a:t>
            </a:r>
          </a:p>
        </p:txBody>
      </p:sp>
      <p:sp>
        <p:nvSpPr>
          <p:cNvPr id="10" name="TextBox 9"/>
          <p:cNvSpPr txBox="1"/>
          <p:nvPr userDrawn="1"/>
        </p:nvSpPr>
        <p:spPr>
          <a:xfrm>
            <a:off x="792532" y="5129408"/>
            <a:ext cx="4145175" cy="253916"/>
          </a:xfrm>
          <a:prstGeom prst="rect">
            <a:avLst/>
          </a:prstGeom>
          <a:noFill/>
        </p:spPr>
        <p:txBody>
          <a:bodyPr wrap="square" rtlCol="0">
            <a:spAutoFit/>
          </a:bodyPr>
          <a:lstStyle/>
          <a:p>
            <a:pPr algn="ctr"/>
            <a:r>
              <a:rPr lang="en-US" sz="1050" dirty="0">
                <a:solidFill>
                  <a:schemeClr val="bg1"/>
                </a:solidFill>
              </a:rPr>
              <a:t>Images used in this presentation are</a:t>
            </a:r>
            <a:r>
              <a:rPr lang="en-US" sz="1050" baseline="0" dirty="0">
                <a:solidFill>
                  <a:schemeClr val="bg1"/>
                </a:solidFill>
              </a:rPr>
              <a:t> for educational purposes only.</a:t>
            </a:r>
            <a:endParaRPr lang="en-US" sz="1050" dirty="0">
              <a:solidFill>
                <a:schemeClr val="bg1"/>
              </a:solidFill>
            </a:endParaRPr>
          </a:p>
        </p:txBody>
      </p:sp>
    </p:spTree>
    <p:extLst>
      <p:ext uri="{BB962C8B-B14F-4D97-AF65-F5344CB8AC3E}">
        <p14:creationId xmlns:p14="http://schemas.microsoft.com/office/powerpoint/2010/main" val="28342318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losing slide with social media info">
    <p:spTree>
      <p:nvGrpSpPr>
        <p:cNvPr id="1" name=""/>
        <p:cNvGrpSpPr/>
        <p:nvPr/>
      </p:nvGrpSpPr>
      <p:grpSpPr>
        <a:xfrm>
          <a:off x="0" y="0"/>
          <a:ext cx="0" cy="0"/>
          <a:chOff x="0" y="0"/>
          <a:chExt cx="0" cy="0"/>
        </a:xfrm>
      </p:grpSpPr>
      <p:sp>
        <p:nvSpPr>
          <p:cNvPr id="3" name="Rectangle 2">
            <a:extLst>
              <a:ext uri="{C183D7F6-B498-43B3-948B-1728B52AA6E4}">
                <adec:decorative xmlns:adec="http://schemas.microsoft.com/office/drawing/2017/decorative" val="1"/>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pic>
        <p:nvPicPr>
          <p:cNvPr id="4" name="Picture 3" title="USPTO seal"/>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24526" y="916906"/>
            <a:ext cx="3881188" cy="3881188"/>
          </a:xfrm>
          <a:prstGeom prst="rect">
            <a:avLst/>
          </a:prstGeom>
        </p:spPr>
      </p:pic>
      <p:sp>
        <p:nvSpPr>
          <p:cNvPr id="2" name="TextBox 1"/>
          <p:cNvSpPr txBox="1"/>
          <p:nvPr userDrawn="1"/>
        </p:nvSpPr>
        <p:spPr>
          <a:xfrm>
            <a:off x="5303520" y="975743"/>
            <a:ext cx="3396343" cy="769441"/>
          </a:xfrm>
          <a:prstGeom prst="rect">
            <a:avLst/>
          </a:prstGeom>
          <a:noFill/>
        </p:spPr>
        <p:txBody>
          <a:bodyPr wrap="square" rtlCol="0">
            <a:spAutoFit/>
          </a:bodyPr>
          <a:lstStyle/>
          <a:p>
            <a:r>
              <a:rPr lang="en-US" sz="4400" b="1" dirty="0">
                <a:solidFill>
                  <a:schemeClr val="bg1"/>
                </a:solidFill>
              </a:rPr>
              <a:t>Thank</a:t>
            </a:r>
            <a:r>
              <a:rPr lang="en-US" sz="4400" b="1" baseline="0" dirty="0">
                <a:solidFill>
                  <a:schemeClr val="bg1"/>
                </a:solidFill>
              </a:rPr>
              <a:t> you!</a:t>
            </a:r>
          </a:p>
        </p:txBody>
      </p:sp>
      <p:pic>
        <p:nvPicPr>
          <p:cNvPr id="6" name="Picture 5">
            <a:extLst>
              <a:ext uri="{FF2B5EF4-FFF2-40B4-BE49-F238E27FC236}">
                <a16:creationId xmlns:a16="http://schemas.microsoft.com/office/drawing/2014/main" id="{A4C2E935-B558-4FEF-8752-EB55D5C584A7}"/>
              </a:ext>
            </a:extLst>
          </p:cNvPr>
          <p:cNvPicPr>
            <a:picLocks noChangeAspect="1"/>
          </p:cNvPicPr>
          <p:nvPr userDrawn="1"/>
        </p:nvPicPr>
        <p:blipFill>
          <a:blip r:embed="rId3"/>
          <a:stretch>
            <a:fillRect/>
          </a:stretch>
        </p:blipFill>
        <p:spPr>
          <a:xfrm>
            <a:off x="4419600" y="2705100"/>
            <a:ext cx="304800" cy="304800"/>
          </a:xfrm>
          <a:prstGeom prst="rect">
            <a:avLst/>
          </a:prstGeom>
        </p:spPr>
      </p:pic>
      <p:pic>
        <p:nvPicPr>
          <p:cNvPr id="8" name="Picture 7">
            <a:extLst>
              <a:ext uri="{FF2B5EF4-FFF2-40B4-BE49-F238E27FC236}">
                <a16:creationId xmlns:a16="http://schemas.microsoft.com/office/drawing/2014/main" id="{86B8A7A6-BB7E-48A3-BC78-A7ACA4C1945C}"/>
              </a:ext>
            </a:extLst>
          </p:cNvPr>
          <p:cNvPicPr>
            <a:picLocks noChangeAspect="1"/>
          </p:cNvPicPr>
          <p:nvPr userDrawn="1"/>
        </p:nvPicPr>
        <p:blipFill>
          <a:blip r:embed="rId3"/>
          <a:stretch>
            <a:fillRect/>
          </a:stretch>
        </p:blipFill>
        <p:spPr>
          <a:xfrm>
            <a:off x="4419600" y="2705100"/>
            <a:ext cx="304800" cy="304800"/>
          </a:xfrm>
          <a:prstGeom prst="rect">
            <a:avLst/>
          </a:prstGeom>
        </p:spPr>
      </p:pic>
      <p:pic>
        <p:nvPicPr>
          <p:cNvPr id="12" name="Picture 11">
            <a:extLst>
              <a:ext uri="{FF2B5EF4-FFF2-40B4-BE49-F238E27FC236}">
                <a16:creationId xmlns:a16="http://schemas.microsoft.com/office/drawing/2014/main" id="{48DD9C19-9CB2-4D52-A611-0F152E6A053D}"/>
              </a:ext>
            </a:extLst>
          </p:cNvPr>
          <p:cNvPicPr>
            <a:picLocks noChangeAspect="1"/>
          </p:cNvPicPr>
          <p:nvPr userDrawn="1"/>
        </p:nvPicPr>
        <p:blipFill>
          <a:blip r:embed="rId4"/>
          <a:stretch>
            <a:fillRect/>
          </a:stretch>
        </p:blipFill>
        <p:spPr>
          <a:xfrm>
            <a:off x="5411833" y="1961031"/>
            <a:ext cx="305152" cy="305152"/>
          </a:xfrm>
          <a:prstGeom prst="rect">
            <a:avLst/>
          </a:prstGeom>
        </p:spPr>
      </p:pic>
      <p:pic>
        <p:nvPicPr>
          <p:cNvPr id="19" name="Picture 18">
            <a:extLst>
              <a:ext uri="{FF2B5EF4-FFF2-40B4-BE49-F238E27FC236}">
                <a16:creationId xmlns:a16="http://schemas.microsoft.com/office/drawing/2014/main" id="{64DC703C-A9D0-4B8E-8433-41AA8B6C70E9}"/>
              </a:ext>
            </a:extLst>
          </p:cNvPr>
          <p:cNvPicPr>
            <a:picLocks noChangeAspect="1"/>
          </p:cNvPicPr>
          <p:nvPr userDrawn="1"/>
        </p:nvPicPr>
        <p:blipFill>
          <a:blip r:embed="rId5"/>
          <a:stretch>
            <a:fillRect/>
          </a:stretch>
        </p:blipFill>
        <p:spPr>
          <a:xfrm>
            <a:off x="5425088" y="3152620"/>
            <a:ext cx="305152" cy="305152"/>
          </a:xfrm>
          <a:prstGeom prst="rect">
            <a:avLst/>
          </a:prstGeom>
        </p:spPr>
      </p:pic>
      <p:pic>
        <p:nvPicPr>
          <p:cNvPr id="21" name="Picture 20">
            <a:extLst>
              <a:ext uri="{FF2B5EF4-FFF2-40B4-BE49-F238E27FC236}">
                <a16:creationId xmlns:a16="http://schemas.microsoft.com/office/drawing/2014/main" id="{A159AE99-CA87-4B13-BAF0-158048F0DC01}"/>
              </a:ext>
            </a:extLst>
          </p:cNvPr>
          <p:cNvPicPr>
            <a:picLocks noChangeAspect="1"/>
          </p:cNvPicPr>
          <p:nvPr userDrawn="1"/>
        </p:nvPicPr>
        <p:blipFill>
          <a:blip r:embed="rId6"/>
          <a:stretch>
            <a:fillRect/>
          </a:stretch>
        </p:blipFill>
        <p:spPr>
          <a:xfrm>
            <a:off x="5425088" y="4321443"/>
            <a:ext cx="305152" cy="305152"/>
          </a:xfrm>
          <a:prstGeom prst="rect">
            <a:avLst/>
          </a:prstGeom>
        </p:spPr>
      </p:pic>
      <p:pic>
        <p:nvPicPr>
          <p:cNvPr id="23" name="Picture 22">
            <a:extLst>
              <a:ext uri="{FF2B5EF4-FFF2-40B4-BE49-F238E27FC236}">
                <a16:creationId xmlns:a16="http://schemas.microsoft.com/office/drawing/2014/main" id="{609E5D94-F88C-4A2F-9E8C-0D8E2B77F4D0}"/>
              </a:ext>
            </a:extLst>
          </p:cNvPr>
          <p:cNvPicPr>
            <a:picLocks noChangeAspect="1"/>
          </p:cNvPicPr>
          <p:nvPr userDrawn="1"/>
        </p:nvPicPr>
        <p:blipFill>
          <a:blip r:embed="rId7"/>
          <a:stretch>
            <a:fillRect/>
          </a:stretch>
        </p:blipFill>
        <p:spPr>
          <a:xfrm>
            <a:off x="5411833" y="2557667"/>
            <a:ext cx="305152" cy="305152"/>
          </a:xfrm>
          <a:prstGeom prst="rect">
            <a:avLst/>
          </a:prstGeom>
        </p:spPr>
      </p:pic>
      <p:pic>
        <p:nvPicPr>
          <p:cNvPr id="25" name="Picture 24">
            <a:extLst>
              <a:ext uri="{FF2B5EF4-FFF2-40B4-BE49-F238E27FC236}">
                <a16:creationId xmlns:a16="http://schemas.microsoft.com/office/drawing/2014/main" id="{85CD7554-60EB-4CC4-9347-2A03862AAF12}"/>
              </a:ext>
            </a:extLst>
          </p:cNvPr>
          <p:cNvPicPr>
            <a:picLocks noChangeAspect="1"/>
          </p:cNvPicPr>
          <p:nvPr userDrawn="1"/>
        </p:nvPicPr>
        <p:blipFill>
          <a:blip r:embed="rId8"/>
          <a:stretch>
            <a:fillRect/>
          </a:stretch>
        </p:blipFill>
        <p:spPr>
          <a:xfrm>
            <a:off x="5425088" y="3747573"/>
            <a:ext cx="305152" cy="305152"/>
          </a:xfrm>
          <a:prstGeom prst="rect">
            <a:avLst/>
          </a:prstGeom>
        </p:spPr>
      </p:pic>
      <p:sp>
        <p:nvSpPr>
          <p:cNvPr id="26" name="TextBox 25">
            <a:extLst>
              <a:ext uri="{FF2B5EF4-FFF2-40B4-BE49-F238E27FC236}">
                <a16:creationId xmlns:a16="http://schemas.microsoft.com/office/drawing/2014/main" id="{9E9179CD-19FC-4D6B-BB9E-12AE57C4FCD0}"/>
              </a:ext>
            </a:extLst>
          </p:cNvPr>
          <p:cNvSpPr txBox="1"/>
          <p:nvPr userDrawn="1"/>
        </p:nvSpPr>
        <p:spPr>
          <a:xfrm>
            <a:off x="6030686" y="1961031"/>
            <a:ext cx="1763485" cy="369332"/>
          </a:xfrm>
          <a:prstGeom prst="rect">
            <a:avLst/>
          </a:prstGeom>
          <a:noFill/>
        </p:spPr>
        <p:txBody>
          <a:bodyPr wrap="square" rtlCol="0">
            <a:spAutoFit/>
          </a:bodyPr>
          <a:lstStyle/>
          <a:p>
            <a:r>
              <a:rPr lang="en-US" dirty="0">
                <a:solidFill>
                  <a:schemeClr val="bg1"/>
                </a:solidFill>
                <a:latin typeface="Segoe UI Semilight" panose="020B0402040204020203" pitchFamily="34" charset="0"/>
                <a:cs typeface="Segoe UI Semilight" panose="020B0402040204020203" pitchFamily="34" charset="0"/>
              </a:rPr>
              <a:t>uspto.gov</a:t>
            </a:r>
          </a:p>
        </p:txBody>
      </p:sp>
      <p:sp>
        <p:nvSpPr>
          <p:cNvPr id="27" name="TextBox 26">
            <a:extLst>
              <a:ext uri="{FF2B5EF4-FFF2-40B4-BE49-F238E27FC236}">
                <a16:creationId xmlns:a16="http://schemas.microsoft.com/office/drawing/2014/main" id="{FCCC1E1C-DEF1-42EE-8937-E373BD65CB63}"/>
              </a:ext>
            </a:extLst>
          </p:cNvPr>
          <p:cNvSpPr txBox="1"/>
          <p:nvPr userDrawn="1"/>
        </p:nvSpPr>
        <p:spPr>
          <a:xfrm>
            <a:off x="6030686" y="2546210"/>
            <a:ext cx="1763485" cy="369332"/>
          </a:xfrm>
          <a:prstGeom prst="rect">
            <a:avLst/>
          </a:prstGeom>
          <a:noFill/>
        </p:spPr>
        <p:txBody>
          <a:bodyPr wrap="square" rtlCol="0">
            <a:spAutoFit/>
          </a:bodyPr>
          <a:lstStyle/>
          <a:p>
            <a:r>
              <a:rPr lang="en-US" dirty="0">
                <a:solidFill>
                  <a:schemeClr val="bg1"/>
                </a:solidFill>
                <a:latin typeface="Segoe UI Semilight" panose="020B0402040204020203" pitchFamily="34" charset="0"/>
                <a:cs typeface="Segoe UI Semilight" panose="020B0402040204020203" pitchFamily="34" charset="0"/>
              </a:rPr>
              <a:t>@uspto</a:t>
            </a:r>
          </a:p>
        </p:txBody>
      </p:sp>
      <p:sp>
        <p:nvSpPr>
          <p:cNvPr id="28" name="TextBox 27">
            <a:extLst>
              <a:ext uri="{FF2B5EF4-FFF2-40B4-BE49-F238E27FC236}">
                <a16:creationId xmlns:a16="http://schemas.microsoft.com/office/drawing/2014/main" id="{D1AE9B80-1BEE-410B-BD25-4B2EDF26581E}"/>
              </a:ext>
            </a:extLst>
          </p:cNvPr>
          <p:cNvSpPr txBox="1"/>
          <p:nvPr userDrawn="1"/>
        </p:nvSpPr>
        <p:spPr>
          <a:xfrm>
            <a:off x="6030686" y="3131389"/>
            <a:ext cx="1763485" cy="369332"/>
          </a:xfrm>
          <a:prstGeom prst="rect">
            <a:avLst/>
          </a:prstGeom>
          <a:noFill/>
        </p:spPr>
        <p:txBody>
          <a:bodyPr wrap="square" rtlCol="0">
            <a:spAutoFit/>
          </a:bodyPr>
          <a:lstStyle/>
          <a:p>
            <a:r>
              <a:rPr lang="en-US" dirty="0">
                <a:solidFill>
                  <a:schemeClr val="bg1"/>
                </a:solidFill>
                <a:latin typeface="Segoe UI Semilight" panose="020B0402040204020203" pitchFamily="34" charset="0"/>
                <a:cs typeface="Segoe UI Semilight" panose="020B0402040204020203" pitchFamily="34" charset="0"/>
              </a:rPr>
              <a:t>@uspto</a:t>
            </a:r>
          </a:p>
        </p:txBody>
      </p:sp>
      <p:sp>
        <p:nvSpPr>
          <p:cNvPr id="29" name="TextBox 28">
            <a:extLst>
              <a:ext uri="{FF2B5EF4-FFF2-40B4-BE49-F238E27FC236}">
                <a16:creationId xmlns:a16="http://schemas.microsoft.com/office/drawing/2014/main" id="{AD980178-2EFB-4576-9B5A-DD0150DBE155}"/>
              </a:ext>
            </a:extLst>
          </p:cNvPr>
          <p:cNvSpPr txBox="1"/>
          <p:nvPr userDrawn="1"/>
        </p:nvSpPr>
        <p:spPr>
          <a:xfrm>
            <a:off x="6030686" y="3712089"/>
            <a:ext cx="1763485" cy="369332"/>
          </a:xfrm>
          <a:prstGeom prst="rect">
            <a:avLst/>
          </a:prstGeom>
          <a:noFill/>
        </p:spPr>
        <p:txBody>
          <a:bodyPr wrap="square" rtlCol="0">
            <a:spAutoFit/>
          </a:bodyPr>
          <a:lstStyle/>
          <a:p>
            <a:r>
              <a:rPr lang="en-US" dirty="0" err="1">
                <a:solidFill>
                  <a:schemeClr val="bg1"/>
                </a:solidFill>
                <a:latin typeface="Segoe UI Semilight" panose="020B0402040204020203" pitchFamily="34" charset="0"/>
                <a:cs typeface="Segoe UI Semilight" panose="020B0402040204020203" pitchFamily="34" charset="0"/>
              </a:rPr>
              <a:t>USPTOvideo</a:t>
            </a:r>
            <a:endParaRPr lang="en-US" dirty="0">
              <a:solidFill>
                <a:schemeClr val="bg1"/>
              </a:solidFill>
              <a:latin typeface="Segoe UI Semilight" panose="020B0402040204020203" pitchFamily="34" charset="0"/>
              <a:cs typeface="Segoe UI Semilight" panose="020B0402040204020203" pitchFamily="34" charset="0"/>
            </a:endParaRPr>
          </a:p>
        </p:txBody>
      </p:sp>
      <p:sp>
        <p:nvSpPr>
          <p:cNvPr id="30" name="TextBox 29">
            <a:extLst>
              <a:ext uri="{FF2B5EF4-FFF2-40B4-BE49-F238E27FC236}">
                <a16:creationId xmlns:a16="http://schemas.microsoft.com/office/drawing/2014/main" id="{A8FFF333-4BDC-43EF-9737-23D926F73CD4}"/>
              </a:ext>
            </a:extLst>
          </p:cNvPr>
          <p:cNvSpPr txBox="1"/>
          <p:nvPr userDrawn="1"/>
        </p:nvSpPr>
        <p:spPr>
          <a:xfrm>
            <a:off x="6030686" y="4292789"/>
            <a:ext cx="1763485" cy="369332"/>
          </a:xfrm>
          <a:prstGeom prst="rect">
            <a:avLst/>
          </a:prstGeom>
          <a:noFill/>
        </p:spPr>
        <p:txBody>
          <a:bodyPr wrap="square" rtlCol="0">
            <a:spAutoFit/>
          </a:bodyPr>
          <a:lstStyle/>
          <a:p>
            <a:r>
              <a:rPr lang="en-US" dirty="0">
                <a:solidFill>
                  <a:schemeClr val="bg1"/>
                </a:solidFill>
                <a:latin typeface="Segoe UI Semilight" panose="020B0402040204020203" pitchFamily="34" charset="0"/>
                <a:cs typeface="Segoe UI Semilight" panose="020B0402040204020203" pitchFamily="34" charset="0"/>
              </a:rPr>
              <a:t>USPTO</a:t>
            </a:r>
          </a:p>
        </p:txBody>
      </p:sp>
    </p:spTree>
    <p:extLst>
      <p:ext uri="{BB962C8B-B14F-4D97-AF65-F5344CB8AC3E}">
        <p14:creationId xmlns:p14="http://schemas.microsoft.com/office/powerpoint/2010/main" val="5681316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backgroun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4531CA9-CD88-46D8-B961-5D0D80692AB8}"/>
              </a:ext>
              <a:ext uri="{C183D7F6-B498-43B3-948B-1728B52AA6E4}">
                <adec:decorative xmlns:adec="http://schemas.microsoft.com/office/drawing/2017/decorative" val="1"/>
              </a:ext>
            </a:extLst>
          </p:cNvPr>
          <p:cNvPicPr>
            <a:picLocks noChangeAspect="1"/>
          </p:cNvPicPr>
          <p:nvPr userDrawn="1"/>
        </p:nvPicPr>
        <p:blipFill rotWithShape="1">
          <a:blip r:embed="rId2"/>
          <a:srcRect l="12408" t="11681" r="2939" b="25459"/>
          <a:stretch/>
        </p:blipFill>
        <p:spPr>
          <a:xfrm>
            <a:off x="1" y="-6167"/>
            <a:ext cx="9144000" cy="5247343"/>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D47750E4-82AA-4845-9B45-E30EEC1FB7FA}"/>
              </a:ext>
              <a:ext uri="{C183D7F6-B498-43B3-948B-1728B52AA6E4}">
                <adec:decorative xmlns:adec="http://schemas.microsoft.com/office/drawing/2017/decorative" val="1"/>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1" name="Rectangle 8">
            <a:extLst>
              <a:ext uri="{FF2B5EF4-FFF2-40B4-BE49-F238E27FC236}">
                <a16:creationId xmlns:a16="http://schemas.microsoft.com/office/drawing/2014/main" id="{93AA097B-91BE-4997-B48C-79834B5304EA}"/>
              </a:ext>
              <a:ext uri="{C183D7F6-B498-43B3-948B-1728B52AA6E4}">
                <adec:decorative xmlns:adec="http://schemas.microsoft.com/office/drawing/2017/decorative" val="1"/>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4">
            <a:extLst>
              <a:ext uri="{FF2B5EF4-FFF2-40B4-BE49-F238E27FC236}">
                <a16:creationId xmlns:a16="http://schemas.microsoft.com/office/drawing/2014/main" id="{46030774-377F-4EB6-AADB-7D5DE162977D}"/>
              </a:ext>
              <a:ext uri="{C183D7F6-B498-43B3-948B-1728B52AA6E4}">
                <adec:decorative xmlns:adec="http://schemas.microsoft.com/office/drawing/2017/decorative" val="1"/>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userDrawn="1"/>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16824248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no logo">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447584"/>
            <a:ext cx="8229600" cy="3786267"/>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5478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 2 line headline no logo">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
        <p:nvSpPr>
          <p:cNvPr id="2" name="Title 1"/>
          <p:cNvSpPr>
            <a:spLocks noGrp="1"/>
          </p:cNvSpPr>
          <p:nvPr>
            <p:ph type="title"/>
          </p:nvPr>
        </p:nvSpPr>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1849582"/>
            <a:ext cx="8229600" cy="3491345"/>
          </a:xfrm>
        </p:spPr>
        <p:txBody>
          <a:bodyPr>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33627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no logo">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1D648693-0942-45E9-83AE-76FC568F9452}" type="slidenum">
              <a:rPr lang="en-US" smtClean="0"/>
              <a:pPr/>
              <a:t>‹#›</a:t>
            </a:fld>
            <a:endParaRPr lang="en-US"/>
          </a:p>
        </p:txBody>
      </p:sp>
      <p:sp>
        <p:nvSpPr>
          <p:cNvPr id="2" name="Title 1"/>
          <p:cNvSpPr>
            <a:spLocks noGrp="1"/>
          </p:cNvSpPr>
          <p:nvPr>
            <p:ph type="title"/>
          </p:nvPr>
        </p:nvSpPr>
        <p:spPr>
          <a:xfrm>
            <a:off x="457200" y="310250"/>
            <a:ext cx="8229600" cy="864147"/>
          </a:xfrm>
        </p:spPr>
        <p:txBody>
          <a:bodyPr anchor="t" anchorCtr="0"/>
          <a:lstStyle>
            <a:lvl1pPr algn="l">
              <a:defRPr/>
            </a:lvl1pPr>
          </a:lstStyle>
          <a:p>
            <a:r>
              <a:rPr lang="en-US"/>
              <a:t>Click to edit Master title style</a:t>
            </a:r>
            <a:endParaRPr lang="en-US" dirty="0"/>
          </a:p>
        </p:txBody>
      </p:sp>
    </p:spTree>
    <p:extLst>
      <p:ext uri="{BB962C8B-B14F-4D97-AF65-F5344CB8AC3E}">
        <p14:creationId xmlns:p14="http://schemas.microsoft.com/office/powerpoint/2010/main" val="39594045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no logo">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1D648693-0942-45E9-83AE-76FC568F9452}" type="slidenum">
              <a:rPr lang="en-US" smtClean="0"/>
              <a:pPr/>
              <a:t>‹#›</a:t>
            </a:fld>
            <a:endParaRPr lang="en-US"/>
          </a:p>
        </p:txBody>
      </p:sp>
    </p:spTree>
    <p:extLst>
      <p:ext uri="{BB962C8B-B14F-4D97-AF65-F5344CB8AC3E}">
        <p14:creationId xmlns:p14="http://schemas.microsoft.com/office/powerpoint/2010/main" val="28583779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 no log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59300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1_Two Content two line headline - no logo">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814286"/>
            <a:ext cx="4038600" cy="2941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14286"/>
            <a:ext cx="4038600" cy="29415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80150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8" name="Slide Number Placeholder 7"/>
          <p:cNvSpPr>
            <a:spLocks noGrp="1"/>
          </p:cNvSpPr>
          <p:nvPr>
            <p:ph type="sldNum" sz="quarter" idx="10"/>
          </p:nvPr>
        </p:nvSpPr>
        <p:spPr/>
        <p:txBody>
          <a:bodyPr/>
          <a:lstStyle/>
          <a:p>
            <a:fld id="{1D648693-0942-45E9-83AE-76FC568F9452}" type="slidenum">
              <a:rPr lang="en-US" smtClean="0"/>
              <a:pPr/>
              <a:t>‹#›</a:t>
            </a:fld>
            <a:endParaRPr lang="en-US" dirty="0"/>
          </a:p>
        </p:txBody>
      </p:sp>
      <p:sp>
        <p:nvSpPr>
          <p:cNvPr id="7" name="Title 1"/>
          <p:cNvSpPr>
            <a:spLocks noGrp="1"/>
          </p:cNvSpPr>
          <p:nvPr>
            <p:ph type="title" hasCustomPrompt="1"/>
          </p:nvPr>
        </p:nvSpPr>
        <p:spPr>
          <a:xfrm>
            <a:off x="747424" y="834887"/>
            <a:ext cx="7999012" cy="3101009"/>
          </a:xfrm>
        </p:spPr>
        <p:txBody>
          <a:bodyPr anchor="t">
            <a:normAutofit/>
          </a:bodyPr>
          <a:lstStyle>
            <a:lvl1pPr algn="l">
              <a:defRPr sz="4000" b="0" baseline="0">
                <a:latin typeface="+mj-lt"/>
              </a:defRPr>
            </a:lvl1pPr>
          </a:lstStyle>
          <a:p>
            <a:r>
              <a:rPr lang="en-US" dirty="0"/>
              <a:t>Quote here Twenty Words or Less. Keep it Short and Memorable. Quote here Twenty Words or Less. Keep it Short.”</a:t>
            </a:r>
          </a:p>
        </p:txBody>
      </p:sp>
      <p:sp>
        <p:nvSpPr>
          <p:cNvPr id="6" name="Content Placeholder 5"/>
          <p:cNvSpPr>
            <a:spLocks noGrp="1"/>
          </p:cNvSpPr>
          <p:nvPr>
            <p:ph sz="quarter" idx="4" hasCustomPrompt="1"/>
          </p:nvPr>
        </p:nvSpPr>
        <p:spPr>
          <a:xfrm>
            <a:off x="1065009" y="4131482"/>
            <a:ext cx="7681428" cy="489163"/>
          </a:xfrm>
        </p:spPr>
        <p:txBody>
          <a:bodyPr anchor="b">
            <a:normAutofit/>
          </a:bodyPr>
          <a:lstStyle>
            <a:lvl1pPr marL="0" indent="0" algn="r">
              <a:buFont typeface="Courier New" panose="02070309020205020404" pitchFamily="49" charset="0"/>
              <a:buNone/>
              <a:defRPr sz="1600" b="1" spc="200" baseline="0">
                <a:latin typeface="+mn-lt"/>
              </a:defRPr>
            </a:lvl1pPr>
            <a:lvl2pPr marL="891540" indent="-342900">
              <a:buFont typeface="Arial" panose="020B0604020202020204" pitchFamily="34" charset="0"/>
              <a:buChar char="•"/>
              <a:defRPr sz="2400"/>
            </a:lvl2pPr>
            <a:lvl3pPr marL="1371600" indent="-274320">
              <a:buFont typeface="Wingdings" panose="05000000000000000000" pitchFamily="2" charset="2"/>
              <a:buChar char="§"/>
              <a:defRPr sz="2160"/>
            </a:lvl3pPr>
            <a:lvl4pPr>
              <a:defRPr sz="1920"/>
            </a:lvl4pPr>
            <a:lvl5pPr>
              <a:defRPr sz="1920"/>
            </a:lvl5pPr>
            <a:lvl6pPr>
              <a:defRPr sz="1920"/>
            </a:lvl6pPr>
            <a:lvl7pPr>
              <a:defRPr sz="1920"/>
            </a:lvl7pPr>
            <a:lvl8pPr>
              <a:defRPr sz="1920"/>
            </a:lvl8pPr>
            <a:lvl9pPr>
              <a:defRPr sz="1920"/>
            </a:lvl9pPr>
          </a:lstStyle>
          <a:p>
            <a:pPr lvl="0"/>
            <a:r>
              <a:rPr lang="en-US" dirty="0"/>
              <a:t>- CREDIT IN ALL CAPS</a:t>
            </a:r>
          </a:p>
        </p:txBody>
      </p:sp>
      <p:sp>
        <p:nvSpPr>
          <p:cNvPr id="5" name="Freeform 4" title="Quotation mark"/>
          <p:cNvSpPr/>
          <p:nvPr userDrawn="1"/>
        </p:nvSpPr>
        <p:spPr>
          <a:xfrm>
            <a:off x="404558" y="452445"/>
            <a:ext cx="911259" cy="811812"/>
          </a:xfrm>
          <a:custGeom>
            <a:avLst/>
            <a:gdLst/>
            <a:ahLst/>
            <a:cxnLst/>
            <a:rect l="l" t="t" r="r" b="b"/>
            <a:pathLst>
              <a:path w="1246682" h="1110630">
                <a:moveTo>
                  <a:pt x="1030110" y="0"/>
                </a:moveTo>
                <a:lnTo>
                  <a:pt x="1182821" y="97614"/>
                </a:lnTo>
                <a:cubicBezTo>
                  <a:pt x="1060478" y="268663"/>
                  <a:pt x="992915" y="445294"/>
                  <a:pt x="980131" y="627506"/>
                </a:cubicBezTo>
                <a:lnTo>
                  <a:pt x="1246682" y="627506"/>
                </a:lnTo>
                <a:lnTo>
                  <a:pt x="1246682" y="1110630"/>
                </a:lnTo>
                <a:lnTo>
                  <a:pt x="769112" y="1110630"/>
                </a:lnTo>
                <a:lnTo>
                  <a:pt x="769112" y="648548"/>
                </a:lnTo>
                <a:cubicBezTo>
                  <a:pt x="769112" y="470413"/>
                  <a:pt x="856111" y="254231"/>
                  <a:pt x="1030110" y="0"/>
                </a:cubicBezTo>
                <a:close/>
                <a:moveTo>
                  <a:pt x="260998" y="0"/>
                </a:moveTo>
                <a:lnTo>
                  <a:pt x="408157" y="92018"/>
                </a:lnTo>
                <a:cubicBezTo>
                  <a:pt x="282285" y="287246"/>
                  <a:pt x="216573" y="465742"/>
                  <a:pt x="211020" y="627506"/>
                </a:cubicBezTo>
                <a:lnTo>
                  <a:pt x="472018" y="627506"/>
                </a:lnTo>
                <a:lnTo>
                  <a:pt x="472018" y="1110630"/>
                </a:lnTo>
                <a:lnTo>
                  <a:pt x="0" y="1110630"/>
                </a:lnTo>
                <a:lnTo>
                  <a:pt x="0" y="648548"/>
                </a:lnTo>
                <a:cubicBezTo>
                  <a:pt x="0" y="449994"/>
                  <a:pt x="87000" y="233811"/>
                  <a:pt x="260998" y="0"/>
                </a:cubicBezTo>
                <a:close/>
              </a:path>
            </a:pathLst>
          </a:custGeom>
          <a:gradFill flip="none" rotWithShape="1">
            <a:gsLst>
              <a:gs pos="0">
                <a:schemeClr val="accent3"/>
              </a:gs>
              <a:gs pos="100000">
                <a:schemeClr val="accent3">
                  <a:lumMod val="20000"/>
                  <a:lumOff val="80000"/>
                </a:schemeClr>
              </a:gs>
            </a:gsLst>
            <a:lin ang="4800000" scaled="0"/>
            <a:tileRect/>
          </a:gradFill>
          <a:ln w="190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5960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blank" preserve="1">
  <p:cSld name="Completel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193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with TM backgroun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3721BA0C-83A0-434C-ABD5-417CE80A3F30}"/>
              </a:ext>
              <a:ext uri="{C183D7F6-B498-43B3-948B-1728B52AA6E4}">
                <adec:decorative xmlns:adec="http://schemas.microsoft.com/office/drawing/2017/decorative" val="1"/>
              </a:ext>
            </a:extLst>
          </p:cNvPr>
          <p:cNvPicPr>
            <a:picLocks noChangeAspect="1"/>
          </p:cNvPicPr>
          <p:nvPr userDrawn="1"/>
        </p:nvPicPr>
        <p:blipFill rotWithShape="1">
          <a:blip r:embed="rId2">
            <a:alphaModFix amt="8000"/>
          </a:blip>
          <a:srcRect l="4989" t="12838" r="22382" b="4657"/>
          <a:stretch/>
        </p:blipFill>
        <p:spPr>
          <a:xfrm>
            <a:off x="191531" y="-6167"/>
            <a:ext cx="8952469" cy="5720462"/>
          </a:xfrm>
          <a:prstGeom prst="rect">
            <a:avLst/>
          </a:prstGeom>
        </p:spPr>
      </p:pic>
      <p:sp>
        <p:nvSpPr>
          <p:cNvPr id="2" name="Title 1"/>
          <p:cNvSpPr>
            <a:spLocks noGrp="1"/>
          </p:cNvSpPr>
          <p:nvPr>
            <p:ph type="ctrTitle"/>
          </p:nvPr>
        </p:nvSpPr>
        <p:spPr>
          <a:xfrm>
            <a:off x="685800" y="1277208"/>
            <a:ext cx="7772400" cy="1225021"/>
          </a:xfrm>
        </p:spPr>
        <p:txBody>
          <a:bodyPr/>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685800" y="2826248"/>
            <a:ext cx="7086600" cy="14605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 name="Rectangle 8">
            <a:extLst>
              <a:ext uri="{FF2B5EF4-FFF2-40B4-BE49-F238E27FC236}">
                <a16:creationId xmlns:a16="http://schemas.microsoft.com/office/drawing/2014/main" id="{D47750E4-82AA-4845-9B45-E30EEC1FB7FA}"/>
              </a:ext>
              <a:ext uri="{C183D7F6-B498-43B3-948B-1728B52AA6E4}">
                <adec:decorative xmlns:adec="http://schemas.microsoft.com/office/drawing/2017/decorative" val="1"/>
              </a:ext>
            </a:extLst>
          </p:cNvPr>
          <p:cNvSpPr/>
          <p:nvPr userDrawn="1"/>
        </p:nvSpPr>
        <p:spPr>
          <a:xfrm>
            <a:off x="-3250" y="4154346"/>
            <a:ext cx="9153446" cy="1146097"/>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 name="connsiteX0" fmla="*/ 0 w 9152368"/>
              <a:gd name="connsiteY0" fmla="*/ 788069 h 1316753"/>
              <a:gd name="connsiteX1" fmla="*/ 9152368 w 9152368"/>
              <a:gd name="connsiteY1" fmla="*/ 0 h 1316753"/>
              <a:gd name="connsiteX2" fmla="*/ 9152368 w 9152368"/>
              <a:gd name="connsiteY2" fmla="*/ 545228 h 1316753"/>
              <a:gd name="connsiteX3" fmla="*/ 2173 w 9152368"/>
              <a:gd name="connsiteY3" fmla="*/ 1316753 h 1316753"/>
              <a:gd name="connsiteX4" fmla="*/ 0 w 9152368"/>
              <a:gd name="connsiteY4" fmla="*/ 788069 h 1316753"/>
              <a:gd name="connsiteX0" fmla="*/ 1137 w 9153505"/>
              <a:gd name="connsiteY0" fmla="*/ 788069 h 1062753"/>
              <a:gd name="connsiteX1" fmla="*/ 9153505 w 9153505"/>
              <a:gd name="connsiteY1" fmla="*/ 0 h 1062753"/>
              <a:gd name="connsiteX2" fmla="*/ 9153505 w 9153505"/>
              <a:gd name="connsiteY2" fmla="*/ 545228 h 1062753"/>
              <a:gd name="connsiteX3" fmla="*/ 135 w 9153505"/>
              <a:gd name="connsiteY3" fmla="*/ 1062753 h 1062753"/>
              <a:gd name="connsiteX4" fmla="*/ 1137 w 9153505"/>
              <a:gd name="connsiteY4" fmla="*/ 788069 h 1062753"/>
              <a:gd name="connsiteX0" fmla="*/ 29590 w 9153383"/>
              <a:gd name="connsiteY0" fmla="*/ 892844 h 1062753"/>
              <a:gd name="connsiteX1" fmla="*/ 9153383 w 9153383"/>
              <a:gd name="connsiteY1" fmla="*/ 0 h 1062753"/>
              <a:gd name="connsiteX2" fmla="*/ 9153383 w 9153383"/>
              <a:gd name="connsiteY2" fmla="*/ 545228 h 1062753"/>
              <a:gd name="connsiteX3" fmla="*/ 13 w 9153383"/>
              <a:gd name="connsiteY3" fmla="*/ 1062753 h 1062753"/>
              <a:gd name="connsiteX4" fmla="*/ 29590 w 9153383"/>
              <a:gd name="connsiteY4" fmla="*/ 892844 h 1062753"/>
              <a:gd name="connsiteX0" fmla="*/ 65301 w 9189094"/>
              <a:gd name="connsiteY0" fmla="*/ 892844 h 1146097"/>
              <a:gd name="connsiteX1" fmla="*/ 9189094 w 9189094"/>
              <a:gd name="connsiteY1" fmla="*/ 0 h 1146097"/>
              <a:gd name="connsiteX2" fmla="*/ 9189094 w 9189094"/>
              <a:gd name="connsiteY2" fmla="*/ 545228 h 1146097"/>
              <a:gd name="connsiteX3" fmla="*/ 5 w 9189094"/>
              <a:gd name="connsiteY3" fmla="*/ 1146097 h 1146097"/>
              <a:gd name="connsiteX4" fmla="*/ 65301 w 9189094"/>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29590 w 9153383"/>
              <a:gd name="connsiteY0" fmla="*/ 892844 h 1146097"/>
              <a:gd name="connsiteX1" fmla="*/ 9153383 w 9153383"/>
              <a:gd name="connsiteY1" fmla="*/ 0 h 1146097"/>
              <a:gd name="connsiteX2" fmla="*/ 9153383 w 9153383"/>
              <a:gd name="connsiteY2" fmla="*/ 545228 h 1146097"/>
              <a:gd name="connsiteX3" fmla="*/ 13 w 9153383"/>
              <a:gd name="connsiteY3" fmla="*/ 1146097 h 1146097"/>
              <a:gd name="connsiteX4" fmla="*/ 29590 w 9153383"/>
              <a:gd name="connsiteY4" fmla="*/ 892844 h 1146097"/>
              <a:gd name="connsiteX0" fmla="*/ 1137 w 9153505"/>
              <a:gd name="connsiteY0" fmla="*/ 1028575 h 1146097"/>
              <a:gd name="connsiteX1" fmla="*/ 9153505 w 9153505"/>
              <a:gd name="connsiteY1" fmla="*/ 0 h 1146097"/>
              <a:gd name="connsiteX2" fmla="*/ 9153505 w 9153505"/>
              <a:gd name="connsiteY2" fmla="*/ 545228 h 1146097"/>
              <a:gd name="connsiteX3" fmla="*/ 135 w 9153505"/>
              <a:gd name="connsiteY3" fmla="*/ 1146097 h 1146097"/>
              <a:gd name="connsiteX4" fmla="*/ 1137 w 9153505"/>
              <a:gd name="connsiteY4" fmla="*/ 1028575 h 1146097"/>
              <a:gd name="connsiteX0" fmla="*/ 1078 w 9153446"/>
              <a:gd name="connsiteY0" fmla="*/ 1028575 h 1146097"/>
              <a:gd name="connsiteX1" fmla="*/ 9153446 w 9153446"/>
              <a:gd name="connsiteY1" fmla="*/ 0 h 1146097"/>
              <a:gd name="connsiteX2" fmla="*/ 9153446 w 9153446"/>
              <a:gd name="connsiteY2" fmla="*/ 545228 h 1146097"/>
              <a:gd name="connsiteX3" fmla="*/ 76 w 9153446"/>
              <a:gd name="connsiteY3" fmla="*/ 1146097 h 1146097"/>
              <a:gd name="connsiteX4" fmla="*/ 1078 w 9153446"/>
              <a:gd name="connsiteY4" fmla="*/ 1028575 h 1146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3446" h="1146097">
                <a:moveTo>
                  <a:pt x="1078" y="1028575"/>
                </a:moveTo>
                <a:lnTo>
                  <a:pt x="9153446" y="0"/>
                </a:lnTo>
                <a:lnTo>
                  <a:pt x="9153446" y="545228"/>
                </a:lnTo>
                <a:lnTo>
                  <a:pt x="76" y="1146097"/>
                </a:lnTo>
                <a:cubicBezTo>
                  <a:pt x="-648" y="1122269"/>
                  <a:pt x="4183" y="1073835"/>
                  <a:pt x="1078" y="1028575"/>
                </a:cubicBezTo>
                <a:close/>
              </a:path>
            </a:pathLst>
          </a:custGeom>
          <a:solidFill>
            <a:srgbClr val="F2A9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a:p>
        </p:txBody>
      </p:sp>
      <p:sp>
        <p:nvSpPr>
          <p:cNvPr id="11" name="Rectangle 8">
            <a:extLst>
              <a:ext uri="{FF2B5EF4-FFF2-40B4-BE49-F238E27FC236}">
                <a16:creationId xmlns:a16="http://schemas.microsoft.com/office/drawing/2014/main" id="{93AA097B-91BE-4997-B48C-79834B5304EA}"/>
              </a:ext>
              <a:ext uri="{C183D7F6-B498-43B3-948B-1728B52AA6E4}">
                <adec:decorative xmlns:adec="http://schemas.microsoft.com/office/drawing/2017/decorative" val="1"/>
              </a:ext>
            </a:extLst>
          </p:cNvPr>
          <p:cNvSpPr/>
          <p:nvPr userDrawn="1"/>
        </p:nvSpPr>
        <p:spPr>
          <a:xfrm>
            <a:off x="-2172" y="4397542"/>
            <a:ext cx="9152368" cy="1316753"/>
          </a:xfrm>
          <a:custGeom>
            <a:avLst/>
            <a:gdLst>
              <a:gd name="connsiteX0" fmla="*/ 0 w 9150195"/>
              <a:gd name="connsiteY0" fmla="*/ 0 h 1316753"/>
              <a:gd name="connsiteX1" fmla="*/ 9150195 w 9150195"/>
              <a:gd name="connsiteY1" fmla="*/ 0 h 1316753"/>
              <a:gd name="connsiteX2" fmla="*/ 9150195 w 9150195"/>
              <a:gd name="connsiteY2" fmla="*/ 1316753 h 1316753"/>
              <a:gd name="connsiteX3" fmla="*/ 0 w 9150195"/>
              <a:gd name="connsiteY3" fmla="*/ 1316753 h 1316753"/>
              <a:gd name="connsiteX4" fmla="*/ 0 w 9150195"/>
              <a:gd name="connsiteY4" fmla="*/ 0 h 1316753"/>
              <a:gd name="connsiteX0" fmla="*/ 0 w 9168243"/>
              <a:gd name="connsiteY0" fmla="*/ 902369 h 1316753"/>
              <a:gd name="connsiteX1" fmla="*/ 9168243 w 9168243"/>
              <a:gd name="connsiteY1" fmla="*/ 0 h 1316753"/>
              <a:gd name="connsiteX2" fmla="*/ 9168243 w 9168243"/>
              <a:gd name="connsiteY2" fmla="*/ 1316753 h 1316753"/>
              <a:gd name="connsiteX3" fmla="*/ 18048 w 9168243"/>
              <a:gd name="connsiteY3" fmla="*/ 1316753 h 1316753"/>
              <a:gd name="connsiteX4" fmla="*/ 0 w 9168243"/>
              <a:gd name="connsiteY4" fmla="*/ 902369 h 1316753"/>
              <a:gd name="connsiteX0" fmla="*/ 0 w 9152368"/>
              <a:gd name="connsiteY0" fmla="*/ 788069 h 1316753"/>
              <a:gd name="connsiteX1" fmla="*/ 9152368 w 9152368"/>
              <a:gd name="connsiteY1" fmla="*/ 0 h 1316753"/>
              <a:gd name="connsiteX2" fmla="*/ 9152368 w 9152368"/>
              <a:gd name="connsiteY2" fmla="*/ 1316753 h 1316753"/>
              <a:gd name="connsiteX3" fmla="*/ 2173 w 9152368"/>
              <a:gd name="connsiteY3" fmla="*/ 1316753 h 1316753"/>
              <a:gd name="connsiteX4" fmla="*/ 0 w 9152368"/>
              <a:gd name="connsiteY4" fmla="*/ 788069 h 1316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2368" h="1316753">
                <a:moveTo>
                  <a:pt x="0" y="788069"/>
                </a:moveTo>
                <a:lnTo>
                  <a:pt x="9152368" y="0"/>
                </a:lnTo>
                <a:lnTo>
                  <a:pt x="9152368" y="1316753"/>
                </a:lnTo>
                <a:lnTo>
                  <a:pt x="2173" y="1316753"/>
                </a:lnTo>
                <a:cubicBezTo>
                  <a:pt x="1449" y="1140525"/>
                  <a:pt x="724" y="964297"/>
                  <a:pt x="0" y="788069"/>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Isosceles Triangle 14">
            <a:extLst>
              <a:ext uri="{FF2B5EF4-FFF2-40B4-BE49-F238E27FC236}">
                <a16:creationId xmlns:a16="http://schemas.microsoft.com/office/drawing/2014/main" id="{46030774-377F-4EB6-AADB-7D5DE162977D}"/>
              </a:ext>
              <a:ext uri="{C183D7F6-B498-43B3-948B-1728B52AA6E4}">
                <adec:decorative xmlns:adec="http://schemas.microsoft.com/office/drawing/2017/decorative" val="1"/>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USPTO logo">
            <a:extLst>
              <a:ext uri="{FF2B5EF4-FFF2-40B4-BE49-F238E27FC236}">
                <a16:creationId xmlns:a16="http://schemas.microsoft.com/office/drawing/2014/main" id="{709AAF22-60B0-4185-87B6-B3D8A78CA681}"/>
              </a:ext>
            </a:extLst>
          </p:cNvPr>
          <p:cNvPicPr>
            <a:picLocks noChangeAspect="1"/>
          </p:cNvPicPr>
          <p:nvPr userDrawn="1"/>
        </p:nvPicPr>
        <p:blipFill>
          <a:blip r:embed="rId3"/>
          <a:stretch>
            <a:fillRect/>
          </a:stretch>
        </p:blipFill>
        <p:spPr>
          <a:xfrm>
            <a:off x="5510462" y="4995136"/>
            <a:ext cx="3442007" cy="417213"/>
          </a:xfrm>
          <a:prstGeom prst="rect">
            <a:avLst/>
          </a:prstGeom>
        </p:spPr>
      </p:pic>
    </p:spTree>
    <p:extLst>
      <p:ext uri="{BB962C8B-B14F-4D97-AF65-F5344CB8AC3E}">
        <p14:creationId xmlns:p14="http://schemas.microsoft.com/office/powerpoint/2010/main" val="19104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lvl1pPr>
              <a:defRPr sz="800">
                <a:solidFill>
                  <a:schemeClr val="tx1"/>
                </a:solidFill>
              </a:defRPr>
            </a:lvl1pPr>
          </a:lstStyle>
          <a:p>
            <a:fld id="{1D648693-0942-45E9-83AE-76FC568F9452}" type="slidenum">
              <a:rPr lang="en-US" smtClean="0"/>
              <a:pPr/>
              <a:t>‹#›</a:t>
            </a:fld>
            <a:endParaRPr lang="en-US" dirty="0"/>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447584"/>
            <a:ext cx="8229600" cy="3786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8672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2 line headline">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1D648693-0942-45E9-83AE-76FC568F9452}" type="slidenum">
              <a:rPr lang="en-US" smtClean="0"/>
              <a:pPr/>
              <a:t>‹#›</a:t>
            </a:fld>
            <a:endParaRPr lang="en-US"/>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nvPr>
        </p:nvSpPr>
        <p:spPr>
          <a:xfrm>
            <a:off x="457200" y="1849582"/>
            <a:ext cx="8229600" cy="349134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52428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Divider slide">
    <p:spTree>
      <p:nvGrpSpPr>
        <p:cNvPr id="1" name=""/>
        <p:cNvGrpSpPr/>
        <p:nvPr/>
      </p:nvGrpSpPr>
      <p:grpSpPr>
        <a:xfrm>
          <a:off x="0" y="0"/>
          <a:ext cx="0" cy="0"/>
          <a:chOff x="0" y="0"/>
          <a:chExt cx="0" cy="0"/>
        </a:xfrm>
      </p:grpSpPr>
      <p:sp>
        <p:nvSpPr>
          <p:cNvPr id="4" name="Rectangle 3">
            <a:extLst>
              <a:ext uri="{C183D7F6-B498-43B3-948B-1728B52AA6E4}">
                <adec:decorative xmlns:adec="http://schemas.microsoft.com/office/drawing/2017/decorative" val="1"/>
              </a:ext>
            </a:extLst>
          </p:cNvPr>
          <p:cNvSpPr/>
          <p:nvPr userDrawn="1"/>
        </p:nvSpPr>
        <p:spPr>
          <a:xfrm>
            <a:off x="0" y="0"/>
            <a:ext cx="9144000" cy="5715000"/>
          </a:xfrm>
          <a:prstGeom prst="rect">
            <a:avLst/>
          </a:prstGeom>
          <a:solidFill>
            <a:srgbClr val="16446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lang="en-US" dirty="0">
              <a:effectLst/>
              <a:latin typeface="Segoe UI"/>
            </a:endParaRP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2">
                    <a:lumMod val="20000"/>
                    <a:lumOff val="8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 name="Title 1"/>
          <p:cNvSpPr>
            <a:spLocks noGrp="1"/>
          </p:cNvSpPr>
          <p:nvPr>
            <p:ph type="title"/>
          </p:nvPr>
        </p:nvSpPr>
        <p:spPr>
          <a:xfrm>
            <a:off x="722313" y="3672417"/>
            <a:ext cx="7772400" cy="1135063"/>
          </a:xfrm>
        </p:spPr>
        <p:txBody>
          <a:bodyPr anchor="t"/>
          <a:lstStyle>
            <a:lvl1pPr algn="l">
              <a:defRPr sz="4000" b="1" cap="none"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322231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4223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33405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two line headline">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1D648693-0942-45E9-83AE-76FC568F9452}" type="slidenum">
              <a:rPr lang="en-US" smtClean="0"/>
              <a:pPr/>
              <a:t>‹#›</a:t>
            </a:fld>
            <a:endParaRPr lang="en-US"/>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sz="half" idx="1"/>
          </p:nvPr>
        </p:nvSpPr>
        <p:spPr>
          <a:xfrm>
            <a:off x="457200" y="1821543"/>
            <a:ext cx="4038600" cy="2934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821543"/>
            <a:ext cx="4038600" cy="293434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64180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lide Number Placeholder 6"/>
          <p:cNvSpPr>
            <a:spLocks noGrp="1"/>
          </p:cNvSpPr>
          <p:nvPr>
            <p:ph type="sldNum" sz="quarter" idx="10"/>
          </p:nvPr>
        </p:nvSpPr>
        <p:spPr/>
        <p:txBody>
          <a:bodyPr/>
          <a:lstStyle/>
          <a:p>
            <a:fld id="{1D648693-0942-45E9-83AE-76FC568F9452}" type="slidenum">
              <a:rPr lang="en-US" smtClean="0"/>
              <a:pPr/>
              <a:t>‹#›</a:t>
            </a:fld>
            <a:endParaRPr lang="en-US"/>
          </a:p>
        </p:txBody>
      </p:sp>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Text Placeholder 2"/>
          <p:cNvSpPr>
            <a:spLocks noGrp="1"/>
          </p:cNvSpPr>
          <p:nvPr>
            <p:ph type="body" idx="1"/>
          </p:nvPr>
        </p:nvSpPr>
        <p:spPr>
          <a:xfrm>
            <a:off x="457200" y="1423200"/>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56335"/>
            <a:ext cx="4040188"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423200"/>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956335"/>
            <a:ext cx="4041775" cy="28696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43498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Isosceles Triangle 14">
            <a:extLst>
              <a:ext uri="{FF2B5EF4-FFF2-40B4-BE49-F238E27FC236}">
                <a16:creationId xmlns:a16="http://schemas.microsoft.com/office/drawing/2014/main" id="{9AD9D243-CB53-47F5-8D25-CC39442F7422}"/>
              </a:ext>
              <a:ext uri="{C183D7F6-B498-43B3-948B-1728B52AA6E4}">
                <adec:decorative xmlns:adec="http://schemas.microsoft.com/office/drawing/2017/decorative" val="1"/>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pic>
        <p:nvPicPr>
          <p:cNvPr id="7" name="Picture 6">
            <a:extLst>
              <a:ext uri="{FF2B5EF4-FFF2-40B4-BE49-F238E27FC236}">
                <a16:creationId xmlns:a16="http://schemas.microsoft.com/office/drawing/2014/main" id="{3349E080-732C-4921-861E-55FECCFED417}"/>
              </a:ext>
              <a:ext uri="{C183D7F6-B498-43B3-948B-1728B52AA6E4}">
                <adec:decorative xmlns:adec="http://schemas.microsoft.com/office/drawing/2017/decorative" val="1"/>
              </a:ext>
            </a:extLst>
          </p:cNvPr>
          <p:cNvPicPr>
            <a:picLocks noChangeAspect="1"/>
          </p:cNvPicPr>
          <p:nvPr userDrawn="1"/>
        </p:nvPicPr>
        <p:blipFill>
          <a:blip r:embed="rId21"/>
          <a:stretch>
            <a:fillRect/>
          </a:stretch>
        </p:blipFill>
        <p:spPr>
          <a:xfrm>
            <a:off x="7412669" y="4876694"/>
            <a:ext cx="1426531" cy="471579"/>
          </a:xfrm>
          <a:prstGeom prst="rect">
            <a:avLst/>
          </a:prstGeom>
        </p:spPr>
      </p:pic>
    </p:spTree>
    <p:extLst>
      <p:ext uri="{BB962C8B-B14F-4D97-AF65-F5344CB8AC3E}">
        <p14:creationId xmlns:p14="http://schemas.microsoft.com/office/powerpoint/2010/main" val="6328470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5" r:id="rId3"/>
    <p:sldLayoutId id="2147483650" r:id="rId4"/>
    <p:sldLayoutId id="2147483670" r:id="rId5"/>
    <p:sldLayoutId id="2147483651" r:id="rId6"/>
    <p:sldLayoutId id="2147483652" r:id="rId7"/>
    <p:sldLayoutId id="2147483692" r:id="rId8"/>
    <p:sldLayoutId id="2147483653" r:id="rId9"/>
    <p:sldLayoutId id="2147483654" r:id="rId10"/>
    <p:sldLayoutId id="2147483655" r:id="rId11"/>
    <p:sldLayoutId id="2147483687" r:id="rId12"/>
    <p:sldLayoutId id="2147483658" r:id="rId13"/>
    <p:sldLayoutId id="2147483671" r:id="rId14"/>
    <p:sldLayoutId id="2147483659" r:id="rId15"/>
    <p:sldLayoutId id="2147483689" r:id="rId16"/>
    <p:sldLayoutId id="2147483672" r:id="rId17"/>
    <p:sldLayoutId id="2147483690" r:id="rId18"/>
    <p:sldLayoutId id="2147483694" r:id="rId19"/>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457200" y="5297488"/>
            <a:ext cx="2057400" cy="303212"/>
          </a:xfrm>
          <a:prstGeom prst="rect">
            <a:avLst/>
          </a:prstGeom>
        </p:spPr>
        <p:txBody>
          <a:bodyPr vert="horz" lIns="91440" tIns="45720" rIns="91440" bIns="45720" rtlCol="0" anchor="ctr"/>
          <a:lstStyle>
            <a:lvl1pPr algn="l">
              <a:defRPr sz="800">
                <a:solidFill>
                  <a:schemeClr val="tx1"/>
                </a:solidFill>
              </a:defRPr>
            </a:lvl1pPr>
          </a:lstStyle>
          <a:p>
            <a:fld id="{1D648693-0942-45E9-83AE-76FC568F9452}" type="slidenum">
              <a:rPr lang="en-US" smtClean="0"/>
              <a:pPr/>
              <a:t>‹#›</a:t>
            </a:fld>
            <a:endParaRPr lang="en-US" dirty="0"/>
          </a:p>
        </p:txBody>
      </p:sp>
      <p:sp>
        <p:nvSpPr>
          <p:cNvPr id="2" name="Title Placeholder 1"/>
          <p:cNvSpPr>
            <a:spLocks noGrp="1"/>
          </p:cNvSpPr>
          <p:nvPr>
            <p:ph type="title"/>
          </p:nvPr>
        </p:nvSpPr>
        <p:spPr>
          <a:xfrm>
            <a:off x="457200" y="309580"/>
            <a:ext cx="8229600" cy="952500"/>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p:cNvSpPr>
            <a:spLocks noGrp="1"/>
          </p:cNvSpPr>
          <p:nvPr>
            <p:ph type="body" idx="1"/>
          </p:nvPr>
        </p:nvSpPr>
        <p:spPr>
          <a:xfrm>
            <a:off x="457200" y="1447584"/>
            <a:ext cx="8229600" cy="365755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Isosceles Triangle 14">
            <a:extLst>
              <a:ext uri="{FF2B5EF4-FFF2-40B4-BE49-F238E27FC236}">
                <a16:creationId xmlns:a16="http://schemas.microsoft.com/office/drawing/2014/main" id="{8744B0B0-8A1A-4583-B0F2-6FDA3020753D}"/>
              </a:ext>
              <a:ext uri="{C183D7F6-B498-43B3-948B-1728B52AA6E4}">
                <adec:decorative xmlns:adec="http://schemas.microsoft.com/office/drawing/2017/decorative" val="1"/>
              </a:ext>
            </a:extLst>
          </p:cNvPr>
          <p:cNvSpPr/>
          <p:nvPr userDrawn="1"/>
        </p:nvSpPr>
        <p:spPr>
          <a:xfrm>
            <a:off x="0" y="-6167"/>
            <a:ext cx="9164399" cy="301334"/>
          </a:xfrm>
          <a:custGeom>
            <a:avLst/>
            <a:gdLst>
              <a:gd name="connsiteX0" fmla="*/ 0 w 9152368"/>
              <a:gd name="connsiteY0" fmla="*/ 384859 h 384859"/>
              <a:gd name="connsiteX1" fmla="*/ 4576184 w 9152368"/>
              <a:gd name="connsiteY1" fmla="*/ 0 h 384859"/>
              <a:gd name="connsiteX2" fmla="*/ 9152368 w 9152368"/>
              <a:gd name="connsiteY2" fmla="*/ 384859 h 384859"/>
              <a:gd name="connsiteX3" fmla="*/ 0 w 9152368"/>
              <a:gd name="connsiteY3" fmla="*/ 384859 h 384859"/>
              <a:gd name="connsiteX0" fmla="*/ 0 w 9164399"/>
              <a:gd name="connsiteY0" fmla="*/ 1106905 h 1106905"/>
              <a:gd name="connsiteX1" fmla="*/ 4576184 w 9164399"/>
              <a:gd name="connsiteY1" fmla="*/ 722046 h 1106905"/>
              <a:gd name="connsiteX2" fmla="*/ 9164399 w 9164399"/>
              <a:gd name="connsiteY2" fmla="*/ 0 h 1106905"/>
              <a:gd name="connsiteX3" fmla="*/ 0 w 9164399"/>
              <a:gd name="connsiteY3" fmla="*/ 1106905 h 1106905"/>
              <a:gd name="connsiteX0" fmla="*/ 0 w 9164399"/>
              <a:gd name="connsiteY0" fmla="*/ 6015 h 722046"/>
              <a:gd name="connsiteX1" fmla="*/ 4576184 w 9164399"/>
              <a:gd name="connsiteY1" fmla="*/ 722046 h 722046"/>
              <a:gd name="connsiteX2" fmla="*/ 9164399 w 9164399"/>
              <a:gd name="connsiteY2" fmla="*/ 0 h 722046"/>
              <a:gd name="connsiteX3" fmla="*/ 0 w 9164399"/>
              <a:gd name="connsiteY3" fmla="*/ 6015 h 722046"/>
              <a:gd name="connsiteX0" fmla="*/ 0 w 9164399"/>
              <a:gd name="connsiteY0" fmla="*/ 6015 h 499461"/>
              <a:gd name="connsiteX1" fmla="*/ 4184 w 9164399"/>
              <a:gd name="connsiteY1" fmla="*/ 499461 h 499461"/>
              <a:gd name="connsiteX2" fmla="*/ 9164399 w 9164399"/>
              <a:gd name="connsiteY2" fmla="*/ 0 h 499461"/>
              <a:gd name="connsiteX3" fmla="*/ 0 w 9164399"/>
              <a:gd name="connsiteY3" fmla="*/ 6015 h 499461"/>
            </a:gdLst>
            <a:ahLst/>
            <a:cxnLst>
              <a:cxn ang="0">
                <a:pos x="connsiteX0" y="connsiteY0"/>
              </a:cxn>
              <a:cxn ang="0">
                <a:pos x="connsiteX1" y="connsiteY1"/>
              </a:cxn>
              <a:cxn ang="0">
                <a:pos x="connsiteX2" y="connsiteY2"/>
              </a:cxn>
              <a:cxn ang="0">
                <a:pos x="connsiteX3" y="connsiteY3"/>
              </a:cxn>
            </a:cxnLst>
            <a:rect l="l" t="t" r="r" b="b"/>
            <a:pathLst>
              <a:path w="9164399" h="499461">
                <a:moveTo>
                  <a:pt x="0" y="6015"/>
                </a:moveTo>
                <a:cubicBezTo>
                  <a:pt x="1395" y="170497"/>
                  <a:pt x="2789" y="334979"/>
                  <a:pt x="4184" y="499461"/>
                </a:cubicBezTo>
                <a:lnTo>
                  <a:pt x="9164399" y="0"/>
                </a:lnTo>
                <a:lnTo>
                  <a:pt x="0" y="6015"/>
                </a:lnTo>
                <a:close/>
              </a:path>
            </a:pathLst>
          </a:custGeom>
          <a:solidFill>
            <a:srgbClr val="164469">
              <a:alpha val="14902"/>
            </a:srgb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effectLst/>
              <a:latin typeface="Segoe UI"/>
            </a:endParaRPr>
          </a:p>
        </p:txBody>
      </p:sp>
    </p:spTree>
    <p:extLst>
      <p:ext uri="{BB962C8B-B14F-4D97-AF65-F5344CB8AC3E}">
        <p14:creationId xmlns:p14="http://schemas.microsoft.com/office/powerpoint/2010/main" val="791547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81" r:id="rId3"/>
    <p:sldLayoutId id="2147483682" r:id="rId4"/>
    <p:sldLayoutId id="2147483688" r:id="rId5"/>
    <p:sldLayoutId id="2147483693" r:id="rId6"/>
    <p:sldLayoutId id="2147483685" r:id="rId7"/>
    <p:sldLayoutId id="2147483686" r:id="rId8"/>
  </p:sldLayoutIdLst>
  <p:hf hdr="0" ftr="0" dt="0"/>
  <p:txStyles>
    <p:titleStyle>
      <a:lvl1pPr algn="l" defTabSz="457200" rtl="0" eaLnBrk="1" latinLnBrk="0" hangingPunct="1">
        <a:spcBef>
          <a:spcPct val="0"/>
        </a:spcBef>
        <a:buNone/>
        <a:defRPr sz="4000" b="1" kern="1200">
          <a:solidFill>
            <a:schemeClr val="tx1"/>
          </a:solidFill>
          <a:latin typeface="Segoe UI"/>
          <a:ea typeface="+mj-ea"/>
          <a:cs typeface="+mj-cs"/>
        </a:defRPr>
      </a:lvl1pPr>
    </p:titleStyle>
    <p:bodyStyle>
      <a:lvl1pPr marL="342900" indent="-342900" algn="l" defTabSz="457200" rtl="0" eaLnBrk="1" latinLnBrk="0" hangingPunct="1">
        <a:spcBef>
          <a:spcPts val="900"/>
        </a:spcBef>
        <a:buFont typeface="Arial"/>
        <a:buChar char="•"/>
        <a:defRPr sz="3200" kern="1200">
          <a:solidFill>
            <a:schemeClr val="tx1"/>
          </a:solidFill>
          <a:latin typeface="Segoe UI" panose="020B0502040204020203" pitchFamily="34" charset="0"/>
          <a:ea typeface="+mn-ea"/>
          <a:cs typeface="Segoe UI" panose="020B0502040204020203" pitchFamily="34" charset="0"/>
        </a:defRPr>
      </a:lvl1pPr>
      <a:lvl2pPr marL="742950" indent="-285750" algn="l" defTabSz="457200" rtl="0" eaLnBrk="1" latinLnBrk="0" hangingPunct="1">
        <a:spcBef>
          <a:spcPts val="900"/>
        </a:spcBef>
        <a:buFont typeface="Arial"/>
        <a:buChar char="–"/>
        <a:defRPr sz="28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457200" rtl="0" eaLnBrk="1" latinLnBrk="0" hangingPunct="1">
        <a:spcBef>
          <a:spcPts val="900"/>
        </a:spcBef>
        <a:buFont typeface="Arial"/>
        <a:buChar char="•"/>
        <a:defRPr sz="24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457200" rtl="0" eaLnBrk="1" latinLnBrk="0" hangingPunct="1">
        <a:spcBef>
          <a:spcPts val="900"/>
        </a:spcBef>
        <a:buFont typeface="Arial"/>
        <a:buChar char="»"/>
        <a:defRPr sz="20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www.uspto.gov/PatentEligibility"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4" Type="http://schemas.openxmlformats.org/officeDocument/2006/relationships/hyperlink" Target="http://www.uspto.gov/MPE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hyperlink" Target="https://www.uspto.gov/sites/default/files/documents/pgr2023_00039_paper_49_.pdf" TargetMode="External"/><Relationship Id="rId2" Type="http://schemas.openxmlformats.org/officeDocument/2006/relationships/hyperlink" Target="https://www.uspto.gov/patents/ptab/decisions/appeals-review-panel-status?utm_campaign=subscriptioncenter&amp;utm_content=&amp;utm_medium=email&amp;utm_name=&amp;utm_source=govdelivery&amp;utm_term="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mailto:101@uspto.gov"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hyperlink" Target="https://www.federalregister.gov/documents/2024/07/17/2024-15377/2024-guidance-update-on-patent-subject-matter-eligibility-including-on-artificial-intelligence"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ptoweb.uspto.gov/patents/exTrain/101.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www.uspto.gov/sites/default/files/documents/memo-101-20250804.pdf"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pPr algn="l"/>
            <a:r>
              <a:rPr lang="en-US" b="1" dirty="0"/>
              <a:t>USPTO Subject Matter Eligibility Updates</a:t>
            </a:r>
          </a:p>
        </p:txBody>
      </p:sp>
      <p:sp>
        <p:nvSpPr>
          <p:cNvPr id="3" name="Subtitle 2"/>
          <p:cNvSpPr>
            <a:spLocks noGrp="1"/>
          </p:cNvSpPr>
          <p:nvPr>
            <p:ph type="subTitle" idx="1"/>
          </p:nvPr>
        </p:nvSpPr>
        <p:spPr>
          <a:xfrm>
            <a:off x="884977" y="2658241"/>
            <a:ext cx="7086600" cy="1460500"/>
          </a:xfrm>
        </p:spPr>
        <p:txBody>
          <a:bodyPr/>
          <a:lstStyle/>
          <a:p>
            <a:pPr algn="l"/>
            <a:endParaRPr lang="en-US" sz="2400" dirty="0"/>
          </a:p>
          <a:p>
            <a:pPr algn="l"/>
            <a:endParaRPr lang="en-US" sz="2400" dirty="0"/>
          </a:p>
          <a:p>
            <a:pPr algn="l"/>
            <a:r>
              <a:rPr lang="en-US" sz="2400" dirty="0"/>
              <a:t>November 5, 2025</a:t>
            </a:r>
            <a:endParaRPr lang="en-US" dirty="0"/>
          </a:p>
        </p:txBody>
      </p:sp>
    </p:spTree>
    <p:extLst>
      <p:ext uri="{BB962C8B-B14F-4D97-AF65-F5344CB8AC3E}">
        <p14:creationId xmlns:p14="http://schemas.microsoft.com/office/powerpoint/2010/main" val="41765389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D1282AA-2663-797E-2424-94FEE62971E8}"/>
              </a:ext>
            </a:extLst>
          </p:cNvPr>
          <p:cNvSpPr>
            <a:spLocks noGrp="1"/>
          </p:cNvSpPr>
          <p:nvPr>
            <p:ph type="title"/>
          </p:nvPr>
        </p:nvSpPr>
        <p:spPr/>
        <p:txBody>
          <a:bodyPr>
            <a:noAutofit/>
          </a:bodyPr>
          <a:lstStyle/>
          <a:p>
            <a:r>
              <a:rPr lang="en-US" sz="3600" dirty="0"/>
              <a:t>Memorandum - Step 2A Prong One (cont.)  </a:t>
            </a:r>
            <a:br>
              <a:rPr lang="en-US" sz="4000" dirty="0"/>
            </a:br>
            <a:endParaRPr lang="en-US" dirty="0"/>
          </a:p>
        </p:txBody>
      </p:sp>
      <p:graphicFrame>
        <p:nvGraphicFramePr>
          <p:cNvPr id="6" name="Table 5">
            <a:extLst>
              <a:ext uri="{FF2B5EF4-FFF2-40B4-BE49-F238E27FC236}">
                <a16:creationId xmlns:a16="http://schemas.microsoft.com/office/drawing/2014/main" id="{B3A9CAE6-AD2F-6267-3AB9-708EEA250917}"/>
              </a:ext>
            </a:extLst>
          </p:cNvPr>
          <p:cNvGraphicFramePr>
            <a:graphicFrameLocks noGrp="1"/>
          </p:cNvGraphicFramePr>
          <p:nvPr>
            <p:extLst>
              <p:ext uri="{D42A27DB-BD31-4B8C-83A1-F6EECF244321}">
                <p14:modId xmlns:p14="http://schemas.microsoft.com/office/powerpoint/2010/main" val="901028416"/>
              </p:ext>
            </p:extLst>
          </p:nvPr>
        </p:nvGraphicFramePr>
        <p:xfrm>
          <a:off x="614079" y="1726221"/>
          <a:ext cx="7915842" cy="1303062"/>
        </p:xfrm>
        <a:graphic>
          <a:graphicData uri="http://schemas.openxmlformats.org/drawingml/2006/table">
            <a:tbl>
              <a:tblPr firstRow="1"/>
              <a:tblGrid>
                <a:gridCol w="3957892">
                  <a:extLst>
                    <a:ext uri="{9D8B030D-6E8A-4147-A177-3AD203B41FA5}">
                      <a16:colId xmlns:a16="http://schemas.microsoft.com/office/drawing/2014/main" val="1998319874"/>
                    </a:ext>
                  </a:extLst>
                </a:gridCol>
                <a:gridCol w="3957950">
                  <a:extLst>
                    <a:ext uri="{9D8B030D-6E8A-4147-A177-3AD203B41FA5}">
                      <a16:colId xmlns:a16="http://schemas.microsoft.com/office/drawing/2014/main" val="3803022130"/>
                    </a:ext>
                  </a:extLst>
                </a:gridCol>
              </a:tblGrid>
              <a:tr h="258989">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b="1" i="0" dirty="0">
                          <a:effectLst/>
                          <a:latin typeface="+mn-lt"/>
                        </a:rPr>
                        <a:t>Example 39</a:t>
                      </a:r>
                      <a:endParaRPr lang="en-US" sz="1600" b="0" i="0" dirty="0">
                        <a:effectLst/>
                        <a:latin typeface="+mn-lt"/>
                      </a:endParaRPr>
                    </a:p>
                  </a:txBody>
                  <a:tcPr marL="53381" marR="53381" marT="26691" marB="26691"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b="1" i="0" dirty="0">
                          <a:effectLst/>
                          <a:latin typeface="+mn-lt"/>
                        </a:rPr>
                        <a:t>Example 47</a:t>
                      </a:r>
                      <a:endParaRPr lang="en-US" sz="1600" b="0" i="0" dirty="0">
                        <a:effectLst/>
                        <a:latin typeface="+mn-lt"/>
                      </a:endParaRPr>
                    </a:p>
                  </a:txBody>
                  <a:tcPr marL="53381" marR="53381" marT="26691" marB="26691"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57001489"/>
                  </a:ext>
                </a:extLst>
              </a:tr>
              <a:tr h="728946">
                <a:tc>
                  <a:txBody>
                    <a:bodyPr/>
                    <a:lstStyle/>
                    <a:p>
                      <a:r>
                        <a:rPr lang="en-US" sz="1200" dirty="0"/>
                        <a:t>training the neural network in a first stage using the first training set</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pPr marL="0" lvl="0" indent="0">
                        <a:buFont typeface="Arial" panose="020B0604020202020204" pitchFamily="34" charset="0"/>
                        <a:buNone/>
                      </a:pPr>
                      <a:r>
                        <a:rPr lang="en-US" sz="1200" dirty="0"/>
                        <a:t>training, by the computer, the ANN based on the input data and a selected training algorithm to generate a trained ANN, wherein the selected training algorithm includes a backpropagation algorithm and a gradient descent algorithm</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2986383"/>
                  </a:ext>
                </a:extLst>
              </a:tr>
            </a:tbl>
          </a:graphicData>
        </a:graphic>
      </p:graphicFrame>
      <p:sp>
        <p:nvSpPr>
          <p:cNvPr id="7" name="TextBox 6">
            <a:extLst>
              <a:ext uri="{FF2B5EF4-FFF2-40B4-BE49-F238E27FC236}">
                <a16:creationId xmlns:a16="http://schemas.microsoft.com/office/drawing/2014/main" id="{169A8792-7C5B-3CB7-05E0-F3269F0332BB}"/>
              </a:ext>
            </a:extLst>
          </p:cNvPr>
          <p:cNvSpPr txBox="1"/>
          <p:nvPr/>
        </p:nvSpPr>
        <p:spPr>
          <a:xfrm>
            <a:off x="1093035" y="3148218"/>
            <a:ext cx="6957930" cy="369332"/>
          </a:xfrm>
          <a:prstGeom prst="rect">
            <a:avLst/>
          </a:prstGeom>
          <a:noFill/>
        </p:spPr>
        <p:txBody>
          <a:bodyPr wrap="none" rtlCol="0">
            <a:spAutoFit/>
          </a:bodyPr>
          <a:lstStyle/>
          <a:p>
            <a:pPr algn="ctr"/>
            <a:r>
              <a:rPr lang="en-US" dirty="0"/>
              <a:t>Compare with this example from MPEP 2106.04, Subsection II(A)(1):</a:t>
            </a:r>
          </a:p>
        </p:txBody>
      </p:sp>
      <p:graphicFrame>
        <p:nvGraphicFramePr>
          <p:cNvPr id="9" name="Table 8">
            <a:extLst>
              <a:ext uri="{FF2B5EF4-FFF2-40B4-BE49-F238E27FC236}">
                <a16:creationId xmlns:a16="http://schemas.microsoft.com/office/drawing/2014/main" id="{033644F1-8FC7-B39E-A6C0-EDF4FC63D2F1}"/>
              </a:ext>
            </a:extLst>
          </p:cNvPr>
          <p:cNvGraphicFramePr>
            <a:graphicFrameLocks noGrp="1"/>
          </p:cNvGraphicFramePr>
          <p:nvPr>
            <p:extLst>
              <p:ext uri="{D42A27DB-BD31-4B8C-83A1-F6EECF244321}">
                <p14:modId xmlns:p14="http://schemas.microsoft.com/office/powerpoint/2010/main" val="1368227782"/>
              </p:ext>
            </p:extLst>
          </p:nvPr>
        </p:nvGraphicFramePr>
        <p:xfrm>
          <a:off x="614079" y="3588813"/>
          <a:ext cx="7915842" cy="1180327"/>
        </p:xfrm>
        <a:graphic>
          <a:graphicData uri="http://schemas.openxmlformats.org/drawingml/2006/table">
            <a:tbl>
              <a:tblPr firstRow="1"/>
              <a:tblGrid>
                <a:gridCol w="3957892">
                  <a:extLst>
                    <a:ext uri="{9D8B030D-6E8A-4147-A177-3AD203B41FA5}">
                      <a16:colId xmlns:a16="http://schemas.microsoft.com/office/drawing/2014/main" val="1998319874"/>
                    </a:ext>
                  </a:extLst>
                </a:gridCol>
                <a:gridCol w="3957950">
                  <a:extLst>
                    <a:ext uri="{9D8B030D-6E8A-4147-A177-3AD203B41FA5}">
                      <a16:colId xmlns:a16="http://schemas.microsoft.com/office/drawing/2014/main" val="3803022130"/>
                    </a:ext>
                  </a:extLst>
                </a:gridCol>
              </a:tblGrid>
              <a:tr h="357367">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b="1" i="0" dirty="0">
                          <a:effectLst/>
                          <a:latin typeface="+mn-lt"/>
                        </a:rPr>
                        <a:t>Does not recite a judicial exception</a:t>
                      </a:r>
                      <a:endParaRPr lang="en-US" sz="1600" b="0" i="0" dirty="0">
                        <a:effectLst/>
                        <a:latin typeface="+mn-lt"/>
                      </a:endParaRPr>
                    </a:p>
                  </a:txBody>
                  <a:tcPr marL="53381" marR="53381" marT="26691" marB="26691"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lang="en-US" sz="1600" b="1" i="0" dirty="0">
                          <a:effectLst/>
                          <a:latin typeface="+mn-lt"/>
                        </a:rPr>
                        <a:t>Recites a judicial exception</a:t>
                      </a:r>
                      <a:endParaRPr lang="en-US" sz="1600" b="0" i="0" dirty="0">
                        <a:effectLst/>
                        <a:latin typeface="+mn-lt"/>
                      </a:endParaRPr>
                    </a:p>
                  </a:txBody>
                  <a:tcPr marL="53381" marR="53381" marT="26691" marB="26691"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57001489"/>
                  </a:ext>
                </a:extLst>
              </a:tr>
              <a:tr h="519015">
                <a:tc>
                  <a:txBody>
                    <a:bodyPr/>
                    <a:lstStyle/>
                    <a:p>
                      <a:r>
                        <a:rPr lang="en-US" sz="1200" dirty="0"/>
                        <a:t>A teeter-totter comprising an elongated member pivotably attached to a base member, having seats and handles attached at opposing sides of the elongated member.</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lvl="0" indent="0">
                        <a:buFont typeface="Arial" panose="020B0604020202020204" pitchFamily="34" charset="0"/>
                        <a:buNone/>
                      </a:pPr>
                      <a:r>
                        <a:rPr lang="en-US" sz="1200" dirty="0"/>
                        <a:t>A machine comprising elements that operate in accordance with F=ma.</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32986383"/>
                  </a:ext>
                </a:extLst>
              </a:tr>
            </a:tbl>
          </a:graphicData>
        </a:graphic>
      </p:graphicFrame>
      <p:sp>
        <p:nvSpPr>
          <p:cNvPr id="2" name="Slide Number Placeholder 1"/>
          <p:cNvSpPr>
            <a:spLocks noGrp="1"/>
          </p:cNvSpPr>
          <p:nvPr>
            <p:ph type="sldNum" sz="quarter" idx="10"/>
          </p:nvPr>
        </p:nvSpPr>
        <p:spPr>
          <a:xfrm>
            <a:off x="457200" y="5297488"/>
            <a:ext cx="2057400" cy="303212"/>
          </a:xfrm>
        </p:spPr>
        <p:txBody>
          <a:bodyPr/>
          <a:lstStyle/>
          <a:p>
            <a:pPr lvl="0"/>
            <a:fld id="{1D648693-0942-45E9-83AE-76FC568F9452}" type="slidenum">
              <a:rPr lang="en-US" noProof="0" smtClean="0"/>
              <a:pPr lvl="0"/>
              <a:t>10</a:t>
            </a:fld>
            <a:endParaRPr lang="en-US" noProof="0" dirty="0"/>
          </a:p>
        </p:txBody>
      </p:sp>
    </p:spTree>
    <p:extLst>
      <p:ext uri="{BB962C8B-B14F-4D97-AF65-F5344CB8AC3E}">
        <p14:creationId xmlns:p14="http://schemas.microsoft.com/office/powerpoint/2010/main" val="36777849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AC06D5E-A062-5886-EA0E-2957D3B6D3AE}"/>
              </a:ext>
            </a:extLst>
          </p:cNvPr>
          <p:cNvSpPr>
            <a:spLocks noGrp="1"/>
          </p:cNvSpPr>
          <p:nvPr>
            <p:ph type="title"/>
          </p:nvPr>
        </p:nvSpPr>
        <p:spPr/>
        <p:txBody>
          <a:bodyPr>
            <a:noAutofit/>
          </a:bodyPr>
          <a:lstStyle/>
          <a:p>
            <a:r>
              <a:rPr lang="en-US" sz="3600" dirty="0"/>
              <a:t>Memorandum - Step 2A Prong One (cont.)   </a:t>
            </a:r>
            <a:br>
              <a:rPr lang="en-US" sz="4000" dirty="0"/>
            </a:br>
            <a:endParaRPr lang="en-US" dirty="0"/>
          </a:p>
        </p:txBody>
      </p:sp>
      <p:sp>
        <p:nvSpPr>
          <p:cNvPr id="7" name="Content Placeholder 6">
            <a:extLst>
              <a:ext uri="{FF2B5EF4-FFF2-40B4-BE49-F238E27FC236}">
                <a16:creationId xmlns:a16="http://schemas.microsoft.com/office/drawing/2014/main" id="{5DFF0B93-2603-BA7C-BBDD-61B640FA6336}"/>
              </a:ext>
            </a:extLst>
          </p:cNvPr>
          <p:cNvSpPr>
            <a:spLocks noGrp="1"/>
          </p:cNvSpPr>
          <p:nvPr>
            <p:ph idx="1"/>
          </p:nvPr>
        </p:nvSpPr>
        <p:spPr/>
        <p:txBody>
          <a:bodyPr>
            <a:normAutofit fontScale="70000" lnSpcReduction="20000"/>
          </a:bodyPr>
          <a:lstStyle/>
          <a:p>
            <a:pPr marL="0" indent="0">
              <a:lnSpc>
                <a:spcPct val="120000"/>
              </a:lnSpc>
              <a:buNone/>
            </a:pPr>
            <a:r>
              <a:rPr lang="en-US" dirty="0"/>
              <a:t>While examples 39 and 47 may appear similar, the limitations illustrate important points from the USPTO’s SME Guidance:</a:t>
            </a:r>
          </a:p>
          <a:p>
            <a:pPr lvl="1">
              <a:lnSpc>
                <a:spcPct val="120000"/>
              </a:lnSpc>
            </a:pPr>
            <a:r>
              <a:rPr lang="en-US" dirty="0"/>
              <a:t>Breadth is not ineligibility (i.e., broad claims may be eligible and narrow claims may be ineligible, and vice versa). See MPEP 2106.05(f). </a:t>
            </a:r>
          </a:p>
          <a:p>
            <a:pPr lvl="1">
              <a:lnSpc>
                <a:spcPct val="120000"/>
              </a:lnSpc>
            </a:pPr>
            <a:r>
              <a:rPr lang="en-US" dirty="0"/>
              <a:t>The training limitation in example 39 does not recite (i.e., set forth or describe) a judicial exception. </a:t>
            </a:r>
          </a:p>
          <a:p>
            <a:pPr lvl="1">
              <a:lnSpc>
                <a:spcPct val="120000"/>
              </a:lnSpc>
            </a:pPr>
            <a:r>
              <a:rPr lang="en-US" sz="2800" dirty="0"/>
              <a:t>The critical difference in example 47 is not the breadth of the claim, but that the limitation </a:t>
            </a:r>
            <a:r>
              <a:rPr lang="en-US" sz="2800" dirty="0">
                <a:latin typeface="Segoe UI Semibold" panose="020B0702040204020203" pitchFamily="34" charset="0"/>
                <a:cs typeface="Segoe UI Semibold" panose="020B0702040204020203" pitchFamily="34" charset="0"/>
              </a:rPr>
              <a:t>sets forth</a:t>
            </a:r>
            <a:r>
              <a:rPr lang="en-US" sz="2800" dirty="0"/>
              <a:t> mathematical calculations. In other words, this claim explicitly requires mathematical calculations.</a:t>
            </a:r>
          </a:p>
          <a:p>
            <a:pPr lvl="1">
              <a:lnSpc>
                <a:spcPct val="120000"/>
              </a:lnSpc>
            </a:pPr>
            <a:endParaRPr lang="en-US" dirty="0"/>
          </a:p>
          <a:p>
            <a:pPr lvl="1">
              <a:lnSpc>
                <a:spcPct val="120000"/>
              </a:lnSpc>
            </a:pPr>
            <a:endParaRPr lang="en-US" dirty="0"/>
          </a:p>
          <a:p>
            <a:pPr>
              <a:lnSpc>
                <a:spcPct val="120000"/>
              </a:lnSpc>
            </a:pPr>
            <a:endParaRPr lang="en-US" dirty="0"/>
          </a:p>
        </p:txBody>
      </p:sp>
      <p:sp>
        <p:nvSpPr>
          <p:cNvPr id="2" name="Slide Number Placeholder 1"/>
          <p:cNvSpPr>
            <a:spLocks noGrp="1"/>
          </p:cNvSpPr>
          <p:nvPr>
            <p:ph type="sldNum" sz="quarter" idx="10"/>
          </p:nvPr>
        </p:nvSpPr>
        <p:spPr/>
        <p:txBody>
          <a:bodyPr/>
          <a:lstStyle/>
          <a:p>
            <a:pPr lvl="0"/>
            <a:fld id="{1D648693-0942-45E9-83AE-76FC568F9452}" type="slidenum">
              <a:rPr lang="en-US" noProof="0" smtClean="0"/>
              <a:pPr lvl="0"/>
              <a:t>11</a:t>
            </a:fld>
            <a:endParaRPr lang="en-US" noProof="0" dirty="0"/>
          </a:p>
        </p:txBody>
      </p:sp>
    </p:spTree>
    <p:extLst>
      <p:ext uri="{BB962C8B-B14F-4D97-AF65-F5344CB8AC3E}">
        <p14:creationId xmlns:p14="http://schemas.microsoft.com/office/powerpoint/2010/main" val="3211695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05229E2-2DEF-02C7-C70E-3AD9C467CAD9}"/>
              </a:ext>
            </a:extLst>
          </p:cNvPr>
          <p:cNvSpPr>
            <a:spLocks noGrp="1"/>
          </p:cNvSpPr>
          <p:nvPr>
            <p:ph type="title"/>
          </p:nvPr>
        </p:nvSpPr>
        <p:spPr>
          <a:xfrm>
            <a:off x="457200" y="309563"/>
            <a:ext cx="8229600" cy="802545"/>
          </a:xfrm>
        </p:spPr>
        <p:txBody>
          <a:bodyPr>
            <a:noAutofit/>
          </a:bodyPr>
          <a:lstStyle/>
          <a:p>
            <a:r>
              <a:rPr lang="en-US" sz="3600" dirty="0"/>
              <a:t>Memorandum - Step 2A Prong Two </a:t>
            </a:r>
            <a:br>
              <a:rPr lang="en-US" dirty="0"/>
            </a:br>
            <a:endParaRPr lang="en-US" dirty="0"/>
          </a:p>
        </p:txBody>
      </p:sp>
      <p:sp>
        <p:nvSpPr>
          <p:cNvPr id="3" name="Content Placeholder 2"/>
          <p:cNvSpPr>
            <a:spLocks noGrp="1"/>
          </p:cNvSpPr>
          <p:nvPr>
            <p:ph idx="1"/>
          </p:nvPr>
        </p:nvSpPr>
        <p:spPr>
          <a:xfrm>
            <a:off x="457200" y="1268627"/>
            <a:ext cx="8229600" cy="3965361"/>
          </a:xfrm>
        </p:spPr>
        <p:txBody>
          <a:bodyPr>
            <a:noAutofit/>
          </a:bodyPr>
          <a:lstStyle/>
          <a:p>
            <a:r>
              <a:rPr lang="en-US" sz="2400" dirty="0"/>
              <a:t>Step 2A Prong Two considers the claim </a:t>
            </a:r>
            <a:r>
              <a:rPr lang="en-US" sz="2400" b="1" dirty="0"/>
              <a:t>as a whole</a:t>
            </a:r>
            <a:r>
              <a:rPr lang="en-US" sz="2400" dirty="0"/>
              <a:t>.</a:t>
            </a:r>
          </a:p>
          <a:p>
            <a:pPr lvl="1"/>
            <a:r>
              <a:rPr lang="en-US" sz="2000" dirty="0"/>
              <a:t>Claim limitations reciting the judicial exception are evaluated together with the limitations reciting additional elements.</a:t>
            </a:r>
          </a:p>
          <a:p>
            <a:pPr lvl="2"/>
            <a:r>
              <a:rPr lang="en-US" sz="1600" dirty="0"/>
              <a:t>Additional elements are not evaluated in a vacuum completely separate from the recited judicial exception. </a:t>
            </a:r>
          </a:p>
          <a:p>
            <a:pPr lvl="2"/>
            <a:r>
              <a:rPr lang="en-US" sz="1600" dirty="0"/>
              <a:t>Analysis must consider how limitations interact and impact each other when evaluating whether the exception is integrated into a practical application.</a:t>
            </a:r>
          </a:p>
          <a:p>
            <a:pPr lvl="1"/>
            <a:r>
              <a:rPr lang="en-US" sz="2000" dirty="0"/>
              <a:t>If the claim as a whole integrates the judicial exception into a practical application based upon evaluation of these considerations, the additional limitations impose a meaningful limit on the judicial exception and the claim is eligible at Step 2A.</a:t>
            </a:r>
          </a:p>
          <a:p>
            <a:pPr lvl="3"/>
            <a:endParaRPr lang="en-US" dirty="0"/>
          </a:p>
        </p:txBody>
      </p:sp>
      <p:sp>
        <p:nvSpPr>
          <p:cNvPr id="2" name="Slide Number Placeholder 1"/>
          <p:cNvSpPr>
            <a:spLocks noGrp="1"/>
          </p:cNvSpPr>
          <p:nvPr>
            <p:ph type="sldNum" sz="quarter" idx="10"/>
          </p:nvPr>
        </p:nvSpPr>
        <p:spPr>
          <a:xfrm>
            <a:off x="457200" y="5297488"/>
            <a:ext cx="2057400" cy="303212"/>
          </a:xfrm>
        </p:spPr>
        <p:txBody>
          <a:bodyPr/>
          <a:lstStyle/>
          <a:p>
            <a:pPr lvl="0"/>
            <a:fld id="{1D648693-0942-45E9-83AE-76FC568F9452}" type="slidenum">
              <a:rPr lang="en-US" noProof="0" smtClean="0"/>
              <a:pPr lvl="0"/>
              <a:t>12</a:t>
            </a:fld>
            <a:endParaRPr lang="en-US" noProof="0" dirty="0"/>
          </a:p>
        </p:txBody>
      </p:sp>
    </p:spTree>
    <p:extLst>
      <p:ext uri="{BB962C8B-B14F-4D97-AF65-F5344CB8AC3E}">
        <p14:creationId xmlns:p14="http://schemas.microsoft.com/office/powerpoint/2010/main" val="1248140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F53B61C-BC2A-2F42-9EDF-2DB0A5B6F075}"/>
              </a:ext>
            </a:extLst>
          </p:cNvPr>
          <p:cNvSpPr>
            <a:spLocks noGrp="1"/>
          </p:cNvSpPr>
          <p:nvPr>
            <p:ph type="title"/>
          </p:nvPr>
        </p:nvSpPr>
        <p:spPr/>
        <p:txBody>
          <a:bodyPr>
            <a:noAutofit/>
          </a:bodyPr>
          <a:lstStyle/>
          <a:p>
            <a:r>
              <a:rPr lang="en-US" sz="3600" dirty="0"/>
              <a:t>Memorandum</a:t>
            </a:r>
            <a:r>
              <a:rPr lang="en-US" sz="3600" baseline="0" dirty="0"/>
              <a:t> – Step 2A Prong Two (cont.)</a:t>
            </a:r>
            <a:endParaRPr lang="en-US" sz="3600" dirty="0"/>
          </a:p>
        </p:txBody>
      </p:sp>
      <p:sp>
        <p:nvSpPr>
          <p:cNvPr id="3" name="Content Placeholder 2"/>
          <p:cNvSpPr>
            <a:spLocks noGrp="1"/>
          </p:cNvSpPr>
          <p:nvPr>
            <p:ph idx="1"/>
          </p:nvPr>
        </p:nvSpPr>
        <p:spPr>
          <a:xfrm>
            <a:off x="457200" y="1619153"/>
            <a:ext cx="8229600" cy="3786267"/>
          </a:xfrm>
        </p:spPr>
        <p:txBody>
          <a:bodyPr>
            <a:normAutofit fontScale="70000" lnSpcReduction="20000"/>
          </a:bodyPr>
          <a:lstStyle/>
          <a:p>
            <a:r>
              <a:rPr lang="en-US" sz="2800" dirty="0"/>
              <a:t>Claims may be found eligible in computer-related technologies like AI when the claim reflects an improvement to the functioning of a computer or to another technology or technical field.</a:t>
            </a:r>
          </a:p>
          <a:p>
            <a:pPr lvl="1"/>
            <a:r>
              <a:rPr lang="en-US" sz="2400" dirty="0"/>
              <a:t>Examiners should evaluate the specification to determine if the disclosure provides sufficient details such that one of ordinary skill in the art would recognize the claimed invention as providing an improvement.</a:t>
            </a:r>
          </a:p>
          <a:p>
            <a:pPr lvl="2"/>
            <a:r>
              <a:rPr lang="en-US" sz="2000" dirty="0"/>
              <a:t>The specification need not explicitly call out or name the improvement, but describe the invention such that the improvement would be apparent to one of ordinary skill in the art.</a:t>
            </a:r>
          </a:p>
          <a:p>
            <a:pPr lvl="1"/>
            <a:r>
              <a:rPr lang="en-US" sz="2400" dirty="0"/>
              <a:t>If the specification sets forth an improvement in technology, the claim must be evaluated to ensure that the claim itself reflects the disclosed improvement. That is, the claim includes the components or steps of the invention that provide the improvement described in the specification.</a:t>
            </a:r>
          </a:p>
          <a:p>
            <a:pPr lvl="2"/>
            <a:r>
              <a:rPr lang="en-US" sz="2000" dirty="0"/>
              <a:t>Again, the claim need not explicitly call out or name the improvement or state the intended result or outcome, so long as the components or steps that achieve the improvement are present in the claim.</a:t>
            </a:r>
          </a:p>
          <a:p>
            <a:pPr lvl="3"/>
            <a:endParaRPr lang="en-US" sz="1800" dirty="0"/>
          </a:p>
        </p:txBody>
      </p:sp>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3756124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E960621-F4C3-EE91-DEA2-21DEA4F49F22}"/>
              </a:ext>
            </a:extLst>
          </p:cNvPr>
          <p:cNvSpPr>
            <a:spLocks noGrp="1"/>
          </p:cNvSpPr>
          <p:nvPr>
            <p:ph type="title"/>
          </p:nvPr>
        </p:nvSpPr>
        <p:spPr/>
        <p:txBody>
          <a:bodyPr>
            <a:normAutofit fontScale="90000"/>
          </a:bodyPr>
          <a:lstStyle/>
          <a:p>
            <a:r>
              <a:rPr lang="en-US" dirty="0"/>
              <a:t>Memorandum – Step 2A Prong Two (cont.) </a:t>
            </a:r>
          </a:p>
        </p:txBody>
      </p:sp>
      <p:sp>
        <p:nvSpPr>
          <p:cNvPr id="3" name="Content Placeholder 2"/>
          <p:cNvSpPr>
            <a:spLocks noGrp="1"/>
          </p:cNvSpPr>
          <p:nvPr>
            <p:ph idx="1"/>
          </p:nvPr>
        </p:nvSpPr>
        <p:spPr/>
        <p:txBody>
          <a:bodyPr>
            <a:normAutofit fontScale="92500" lnSpcReduction="20000"/>
          </a:bodyPr>
          <a:lstStyle/>
          <a:p>
            <a:r>
              <a:rPr lang="en-US" sz="2400" dirty="0"/>
              <a:t>The memo emphasizes the distinction between the “apply it” consideration and the “improvements” consideration.</a:t>
            </a:r>
          </a:p>
          <a:p>
            <a:pPr lvl="1"/>
            <a:r>
              <a:rPr lang="en-US" sz="2000" dirty="0"/>
              <a:t>Explains how to evaluate the “apply it” consideration (see MPEP 2106.05(f)).</a:t>
            </a:r>
          </a:p>
          <a:p>
            <a:pPr lvl="1"/>
            <a:r>
              <a:rPr lang="en-US" sz="2000" dirty="0"/>
              <a:t>Examiners should not oversimplify claim limitations and expand the application of the “apply it” consideration.</a:t>
            </a:r>
          </a:p>
          <a:p>
            <a:pPr lvl="1"/>
            <a:r>
              <a:rPr lang="en-US" sz="2000" dirty="0"/>
              <a:t>Examiners should consider whether the limitations recite a tool to improve the recited judicial exception – for example, automating a manual business process like in </a:t>
            </a:r>
            <a:r>
              <a:rPr lang="en-US" sz="2000" i="1" dirty="0"/>
              <a:t>Alice</a:t>
            </a:r>
            <a:r>
              <a:rPr lang="en-US" sz="2000" dirty="0"/>
              <a:t> – or whether the claim as a whole provides an improvement to technology or a technical field like in </a:t>
            </a:r>
            <a:r>
              <a:rPr lang="en-US" sz="2000" i="1" dirty="0" err="1"/>
              <a:t>Enfish</a:t>
            </a:r>
            <a:r>
              <a:rPr lang="en-US" sz="2000" dirty="0"/>
              <a:t> and </a:t>
            </a:r>
            <a:r>
              <a:rPr lang="en-US" sz="2000" i="1" dirty="0" err="1"/>
              <a:t>McRo</a:t>
            </a:r>
            <a:r>
              <a:rPr lang="en-US" sz="2000" i="1" dirty="0"/>
              <a:t>.</a:t>
            </a:r>
          </a:p>
          <a:p>
            <a:pPr lvl="1"/>
            <a:r>
              <a:rPr lang="en-US" sz="2000" dirty="0"/>
              <a:t>Footnote provides a comparison of </a:t>
            </a:r>
            <a:r>
              <a:rPr lang="en-US" sz="2000" i="1" dirty="0" err="1"/>
              <a:t>Recentive</a:t>
            </a:r>
            <a:r>
              <a:rPr lang="en-US" sz="2000" i="1" dirty="0"/>
              <a:t> </a:t>
            </a:r>
            <a:r>
              <a:rPr lang="en-US" sz="2000" dirty="0"/>
              <a:t>and Example 47, claim 3.  </a:t>
            </a:r>
            <a:endParaRPr lang="en-US" sz="1600" dirty="0"/>
          </a:p>
        </p:txBody>
      </p:sp>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89236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9580"/>
            <a:ext cx="8229600" cy="720797"/>
          </a:xfrm>
        </p:spPr>
        <p:txBody>
          <a:bodyPr>
            <a:noAutofit/>
          </a:bodyPr>
          <a:lstStyle/>
          <a:p>
            <a:r>
              <a:rPr lang="en-US" sz="3200" dirty="0"/>
              <a:t>Memorandum - Reminders on Deciding Whether to Make an SME rejection</a:t>
            </a:r>
          </a:p>
        </p:txBody>
      </p:sp>
      <p:sp>
        <p:nvSpPr>
          <p:cNvPr id="3" name="Content Placeholder 2"/>
          <p:cNvSpPr>
            <a:spLocks noGrp="1"/>
          </p:cNvSpPr>
          <p:nvPr>
            <p:ph idx="1"/>
          </p:nvPr>
        </p:nvSpPr>
        <p:spPr>
          <a:xfrm>
            <a:off x="457200" y="1570084"/>
            <a:ext cx="8229600" cy="3265528"/>
          </a:xfrm>
        </p:spPr>
        <p:txBody>
          <a:bodyPr>
            <a:normAutofit/>
          </a:bodyPr>
          <a:lstStyle/>
          <a:p>
            <a:r>
              <a:rPr lang="en-US" sz="2800" dirty="0"/>
              <a:t>When not to make an SME rejection and when to make one</a:t>
            </a:r>
          </a:p>
          <a:p>
            <a:pPr lvl="1"/>
            <a:r>
              <a:rPr lang="en-US" sz="2400" dirty="0"/>
              <a:t>Claims should not be rejected simply because an examiner is uncertain about the claim’s eligibility</a:t>
            </a:r>
          </a:p>
          <a:p>
            <a:r>
              <a:rPr lang="en-US" sz="2800" dirty="0"/>
              <a:t>Dealing with “close call” situations</a:t>
            </a:r>
          </a:p>
          <a:p>
            <a:pPr lvl="1"/>
            <a:r>
              <a:rPr lang="en-US" sz="2400" dirty="0"/>
              <a:t>To reject a claim under any statute, unpatentability must be established by a preponderance of the evidence. </a:t>
            </a:r>
          </a:p>
        </p:txBody>
      </p:sp>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06640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4CC3CE-D81F-4590-A0BD-38A7045CD8B9}"/>
              </a:ext>
            </a:extLst>
          </p:cNvPr>
          <p:cNvSpPr>
            <a:spLocks noGrp="1"/>
          </p:cNvSpPr>
          <p:nvPr>
            <p:ph type="title"/>
          </p:nvPr>
        </p:nvSpPr>
        <p:spPr/>
        <p:txBody>
          <a:bodyPr>
            <a:normAutofit/>
          </a:bodyPr>
          <a:lstStyle/>
          <a:p>
            <a:r>
              <a:rPr lang="en-US" sz="3600" dirty="0"/>
              <a:t>Resources</a:t>
            </a:r>
          </a:p>
        </p:txBody>
      </p:sp>
      <p:sp>
        <p:nvSpPr>
          <p:cNvPr id="2" name="Slide Number Placeholder 1">
            <a:extLst>
              <a:ext uri="{FF2B5EF4-FFF2-40B4-BE49-F238E27FC236}">
                <a16:creationId xmlns:a16="http://schemas.microsoft.com/office/drawing/2014/main" id="{B7F9897C-299E-487F-BBB0-0BA459B76E8B}"/>
              </a:ext>
            </a:extLst>
          </p:cNvPr>
          <p:cNvSpPr>
            <a:spLocks noGrp="1"/>
          </p:cNvSpPr>
          <p:nvPr>
            <p:ph type="sldNum" sz="quarter" idx="10"/>
          </p:nvPr>
        </p:nvSpPr>
        <p:spPr/>
        <p:txBody>
          <a:bodyPr/>
          <a:lstStyle/>
          <a:p>
            <a:fld id="{1D648693-0942-45E9-83AE-76FC568F9452}" type="slidenum">
              <a:rPr lang="en-US" smtClean="0"/>
              <a:pPr/>
              <a:t>16</a:t>
            </a:fld>
            <a:endParaRPr lang="en-US" dirty="0"/>
          </a:p>
        </p:txBody>
      </p:sp>
      <p:sp>
        <p:nvSpPr>
          <p:cNvPr id="5" name="TextBox 4">
            <a:extLst>
              <a:ext uri="{FF2B5EF4-FFF2-40B4-BE49-F238E27FC236}">
                <a16:creationId xmlns:a16="http://schemas.microsoft.com/office/drawing/2014/main" id="{25212970-061E-01F4-C31E-55833B442240}"/>
              </a:ext>
            </a:extLst>
          </p:cNvPr>
          <p:cNvSpPr txBox="1"/>
          <p:nvPr/>
        </p:nvSpPr>
        <p:spPr>
          <a:xfrm>
            <a:off x="457200" y="1460226"/>
            <a:ext cx="7402286" cy="461665"/>
          </a:xfrm>
          <a:prstGeom prst="rect">
            <a:avLst/>
          </a:prstGeom>
          <a:noFill/>
        </p:spPr>
        <p:txBody>
          <a:bodyPr wrap="square" rtlCol="0">
            <a:spAutoFit/>
          </a:bodyPr>
          <a:lstStyle/>
          <a:p>
            <a:r>
              <a:rPr lang="en-US" sz="2400" dirty="0"/>
              <a:t>SME guidance page: </a:t>
            </a:r>
            <a:r>
              <a:rPr lang="en-US" sz="2400" dirty="0">
                <a:hlinkClick r:id="rId3"/>
              </a:rPr>
              <a:t>www.uspto.gov/PatentEligibility</a:t>
            </a:r>
            <a:r>
              <a:rPr lang="en-US" sz="2400" dirty="0"/>
              <a:t> </a:t>
            </a:r>
          </a:p>
        </p:txBody>
      </p:sp>
      <p:sp>
        <p:nvSpPr>
          <p:cNvPr id="6" name="TextBox 5">
            <a:extLst>
              <a:ext uri="{FF2B5EF4-FFF2-40B4-BE49-F238E27FC236}">
                <a16:creationId xmlns:a16="http://schemas.microsoft.com/office/drawing/2014/main" id="{D2A4F37F-BC2C-6DD9-403E-AC73F7AF689D}"/>
              </a:ext>
            </a:extLst>
          </p:cNvPr>
          <p:cNvSpPr txBox="1"/>
          <p:nvPr/>
        </p:nvSpPr>
        <p:spPr>
          <a:xfrm>
            <a:off x="457200" y="2165002"/>
            <a:ext cx="8567057" cy="461665"/>
          </a:xfrm>
          <a:prstGeom prst="rect">
            <a:avLst/>
          </a:prstGeom>
          <a:noFill/>
        </p:spPr>
        <p:txBody>
          <a:bodyPr wrap="square" rtlCol="0">
            <a:spAutoFit/>
          </a:bodyPr>
          <a:lstStyle/>
          <a:p>
            <a:r>
              <a:rPr lang="en-US" sz="2400" dirty="0"/>
              <a:t>Manual of Patent Examining Procedure: </a:t>
            </a:r>
            <a:r>
              <a:rPr lang="en-US" sz="2400" dirty="0">
                <a:hlinkClick r:id="rId4"/>
              </a:rPr>
              <a:t>www.uspto.gov/MPEP</a:t>
            </a:r>
            <a:r>
              <a:rPr lang="en-US" sz="2400" dirty="0"/>
              <a:t> </a:t>
            </a:r>
          </a:p>
        </p:txBody>
      </p:sp>
    </p:spTree>
    <p:extLst>
      <p:ext uri="{BB962C8B-B14F-4D97-AF65-F5344CB8AC3E}">
        <p14:creationId xmlns:p14="http://schemas.microsoft.com/office/powerpoint/2010/main" val="3365895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FA7F07-8475-5112-541F-B0449C231B59}"/>
              </a:ext>
            </a:extLst>
          </p:cNvPr>
          <p:cNvSpPr>
            <a:spLocks noGrp="1"/>
          </p:cNvSpPr>
          <p:nvPr>
            <p:ph type="title"/>
          </p:nvPr>
        </p:nvSpPr>
        <p:spPr/>
        <p:txBody>
          <a:bodyPr>
            <a:normAutofit fontScale="90000"/>
          </a:bodyPr>
          <a:lstStyle/>
          <a:p>
            <a:r>
              <a:rPr lang="en-US" dirty="0"/>
              <a:t>Appeal Review Panel Decision – </a:t>
            </a:r>
            <a:br>
              <a:rPr lang="en-US" dirty="0"/>
            </a:br>
            <a:r>
              <a:rPr lang="en-US" i="1" dirty="0"/>
              <a:t>Ex </a:t>
            </a:r>
            <a:r>
              <a:rPr lang="en-US" i="1" dirty="0" err="1"/>
              <a:t>parte</a:t>
            </a:r>
            <a:r>
              <a:rPr lang="en-US" i="1" dirty="0"/>
              <a:t> Desjardins </a:t>
            </a:r>
            <a:r>
              <a:rPr lang="en-US" dirty="0"/>
              <a:t>(2024-00567)</a:t>
            </a:r>
            <a:endParaRPr lang="en-US" i="1" dirty="0"/>
          </a:p>
        </p:txBody>
      </p:sp>
    </p:spTree>
    <p:extLst>
      <p:ext uri="{BB962C8B-B14F-4D97-AF65-F5344CB8AC3E}">
        <p14:creationId xmlns:p14="http://schemas.microsoft.com/office/powerpoint/2010/main" val="741442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9036190-1C85-98F0-EFCE-878B8820B4A4}"/>
              </a:ext>
            </a:extLst>
          </p:cNvPr>
          <p:cNvSpPr>
            <a:spLocks noGrp="1"/>
          </p:cNvSpPr>
          <p:nvPr>
            <p:ph type="title"/>
          </p:nvPr>
        </p:nvSpPr>
        <p:spPr/>
        <p:txBody>
          <a:bodyPr>
            <a:normAutofit/>
          </a:bodyPr>
          <a:lstStyle/>
          <a:p>
            <a:r>
              <a:rPr lang="en-US" sz="3600" i="1" dirty="0"/>
              <a:t>Ex </a:t>
            </a:r>
            <a:r>
              <a:rPr lang="en-US" sz="3600" i="1" dirty="0" err="1"/>
              <a:t>parte</a:t>
            </a:r>
            <a:r>
              <a:rPr lang="en-US" sz="3600" i="1" dirty="0"/>
              <a:t> Desjardins </a:t>
            </a:r>
            <a:r>
              <a:rPr lang="en-US" sz="3600" dirty="0"/>
              <a:t>- Invention</a:t>
            </a:r>
          </a:p>
        </p:txBody>
      </p:sp>
      <p:sp>
        <p:nvSpPr>
          <p:cNvPr id="4" name="Content Placeholder 3">
            <a:extLst>
              <a:ext uri="{FF2B5EF4-FFF2-40B4-BE49-F238E27FC236}">
                <a16:creationId xmlns:a16="http://schemas.microsoft.com/office/drawing/2014/main" id="{4B120364-4E50-8B13-5419-39AB6D2B512F}"/>
              </a:ext>
            </a:extLst>
          </p:cNvPr>
          <p:cNvSpPr>
            <a:spLocks noGrp="1"/>
          </p:cNvSpPr>
          <p:nvPr>
            <p:ph idx="1"/>
          </p:nvPr>
        </p:nvSpPr>
        <p:spPr/>
        <p:txBody>
          <a:bodyPr>
            <a:noAutofit/>
          </a:bodyPr>
          <a:lstStyle/>
          <a:p>
            <a:r>
              <a:rPr lang="en-US" sz="2400" dirty="0"/>
              <a:t>Application No. 16/319,040</a:t>
            </a:r>
          </a:p>
          <a:p>
            <a:r>
              <a:rPr lang="en-US" sz="2400" dirty="0"/>
              <a:t>Method of training machine learning models on multiple tasks, such that once the model has been trained, the model can be used for each of the multiple tasks with an acceptable level of performance</a:t>
            </a:r>
          </a:p>
          <a:p>
            <a:r>
              <a:rPr lang="en-US" sz="2400" dirty="0"/>
              <a:t>Specification explains that machine learning models trained on multiple tasks may lose knowledge of a previous task when a new task is learned, a phenomenon referred to as “catastrophic forgetting.”</a:t>
            </a:r>
          </a:p>
          <a:p>
            <a:pPr marL="0" indent="0">
              <a:buNone/>
            </a:pPr>
            <a:endParaRPr lang="en-US" dirty="0"/>
          </a:p>
        </p:txBody>
      </p:sp>
      <p:sp>
        <p:nvSpPr>
          <p:cNvPr id="2" name="Slide Number Placeholder 1">
            <a:extLst>
              <a:ext uri="{FF2B5EF4-FFF2-40B4-BE49-F238E27FC236}">
                <a16:creationId xmlns:a16="http://schemas.microsoft.com/office/drawing/2014/main" id="{D0954B3E-A7DB-1A65-A547-7DE9118EB878}"/>
              </a:ext>
            </a:extLst>
          </p:cNvPr>
          <p:cNvSpPr>
            <a:spLocks noGrp="1"/>
          </p:cNvSpPr>
          <p:nvPr>
            <p:ph type="sldNum" sz="quarter" idx="10"/>
          </p:nvPr>
        </p:nvSpPr>
        <p:spPr/>
        <p:txBody>
          <a:bodyPr/>
          <a:lstStyle/>
          <a:p>
            <a:fld id="{1D648693-0942-45E9-83AE-76FC568F9452}" type="slidenum">
              <a:rPr lang="en-US" smtClean="0"/>
              <a:pPr/>
              <a:t>18</a:t>
            </a:fld>
            <a:endParaRPr lang="en-US" dirty="0"/>
          </a:p>
        </p:txBody>
      </p:sp>
    </p:spTree>
    <p:extLst>
      <p:ext uri="{BB962C8B-B14F-4D97-AF65-F5344CB8AC3E}">
        <p14:creationId xmlns:p14="http://schemas.microsoft.com/office/powerpoint/2010/main" val="922950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C51F08-CD28-23F1-D998-90FA707057C0}"/>
              </a:ext>
            </a:extLst>
          </p:cNvPr>
          <p:cNvSpPr>
            <a:spLocks noGrp="1"/>
          </p:cNvSpPr>
          <p:nvPr>
            <p:ph type="title"/>
          </p:nvPr>
        </p:nvSpPr>
        <p:spPr>
          <a:xfrm>
            <a:off x="457200" y="309580"/>
            <a:ext cx="8229600" cy="695436"/>
          </a:xfrm>
        </p:spPr>
        <p:txBody>
          <a:bodyPr>
            <a:normAutofit/>
          </a:bodyPr>
          <a:lstStyle/>
          <a:p>
            <a:r>
              <a:rPr lang="en-US" sz="3600" i="1" dirty="0"/>
              <a:t>Ex </a:t>
            </a:r>
            <a:r>
              <a:rPr lang="en-US" sz="3600" i="1" dirty="0" err="1"/>
              <a:t>parte</a:t>
            </a:r>
            <a:r>
              <a:rPr lang="en-US" sz="3600" i="1" dirty="0"/>
              <a:t> Desjardins </a:t>
            </a:r>
            <a:r>
              <a:rPr lang="en-US" sz="3600" dirty="0"/>
              <a:t>– Claim 1</a:t>
            </a:r>
          </a:p>
        </p:txBody>
      </p:sp>
      <p:sp>
        <p:nvSpPr>
          <p:cNvPr id="4" name="Content Placeholder 3">
            <a:extLst>
              <a:ext uri="{FF2B5EF4-FFF2-40B4-BE49-F238E27FC236}">
                <a16:creationId xmlns:a16="http://schemas.microsoft.com/office/drawing/2014/main" id="{459BA85D-215D-FC12-C43C-DC7DD13EAB24}"/>
              </a:ext>
            </a:extLst>
          </p:cNvPr>
          <p:cNvSpPr>
            <a:spLocks noGrp="1"/>
          </p:cNvSpPr>
          <p:nvPr>
            <p:ph idx="1"/>
          </p:nvPr>
        </p:nvSpPr>
        <p:spPr/>
        <p:txBody>
          <a:bodyPr>
            <a:normAutofit fontScale="25000" lnSpcReduction="20000"/>
          </a:bodyPr>
          <a:lstStyle/>
          <a:p>
            <a:pPr marL="0" indent="0">
              <a:buNone/>
            </a:pPr>
            <a:r>
              <a:rPr lang="en-US" sz="4400" dirty="0">
                <a:latin typeface="+mn-lt"/>
              </a:rPr>
              <a:t>A computer-implemented method of training a machine learning model, </a:t>
            </a:r>
          </a:p>
          <a:p>
            <a:pPr marL="0" indent="0">
              <a:buNone/>
            </a:pPr>
            <a:r>
              <a:rPr lang="en-US" sz="4400" dirty="0">
                <a:latin typeface="+mn-lt"/>
              </a:rPr>
              <a:t>	wherein the machine learning model has at least a plurality of parameters and has been trained on a first machine learning task using first training data to determine first values of the plurality of parameters of the machine learning model, and </a:t>
            </a:r>
          </a:p>
          <a:p>
            <a:pPr marL="0" indent="0">
              <a:buNone/>
            </a:pPr>
            <a:r>
              <a:rPr lang="en-US" sz="4400" dirty="0">
                <a:latin typeface="+mn-lt"/>
              </a:rPr>
              <a:t>	wherein the method comprises:</a:t>
            </a:r>
          </a:p>
          <a:p>
            <a:pPr marL="0" indent="0">
              <a:buNone/>
            </a:pPr>
            <a:r>
              <a:rPr lang="en-US" sz="4400" dirty="0">
                <a:latin typeface="+mn-lt"/>
              </a:rPr>
              <a:t>	determining, for each of the plurality of parameters, a respective measure of an importance of the parameter to the first machine learning task, comprising:</a:t>
            </a:r>
          </a:p>
          <a:p>
            <a:pPr marL="457200" lvl="1" indent="0">
              <a:buNone/>
            </a:pPr>
            <a:r>
              <a:rPr lang="en-US" sz="4400" dirty="0">
                <a:latin typeface="+mn-lt"/>
              </a:rPr>
              <a:t>	computing, based on the first values of the plurality of parameters determined by training the machine learning model on the first machine learning task, an approximation of a posterior distribution over possible values of the plurality of parameters,</a:t>
            </a:r>
          </a:p>
          <a:p>
            <a:pPr marL="457200" lvl="1" indent="0">
              <a:buNone/>
            </a:pPr>
            <a:r>
              <a:rPr lang="en-US" sz="4400" i="1" dirty="0">
                <a:latin typeface="+mn-lt"/>
              </a:rPr>
              <a:t>	assigning, using the approximation, a value to each of the plurality of parameters, the value being the respective measure of the importance of the parameter to the first machine learning task and approximating a probability that the first value of the parameter after the training on the first machine learning task is a correct value of the parameter given the first training data used to train the machine learning model on the first machine learning task;</a:t>
            </a:r>
          </a:p>
          <a:p>
            <a:pPr marL="0" indent="0">
              <a:buNone/>
            </a:pPr>
            <a:r>
              <a:rPr lang="en-US" sz="4400" dirty="0">
                <a:latin typeface="+mn-lt"/>
              </a:rPr>
              <a:t>	obtaining second training data for training the machine learning model on a second, different machine learning task; and </a:t>
            </a:r>
          </a:p>
          <a:p>
            <a:pPr marL="0" indent="0">
              <a:buNone/>
            </a:pPr>
            <a:r>
              <a:rPr lang="en-US" sz="4400" dirty="0">
                <a:latin typeface="+mn-lt"/>
              </a:rPr>
              <a:t>	training the machine learning model on the second machine learning task by training the machine learning model on the second training data to adjust the first values of the plurality of parameters to optimize performance of the machine learning model on the second machine learning task while protecting performance of the machine learning model on the first machine learning task, </a:t>
            </a:r>
          </a:p>
          <a:p>
            <a:pPr marL="0" indent="0">
              <a:buNone/>
            </a:pPr>
            <a:r>
              <a:rPr lang="en-US" sz="4400" dirty="0">
                <a:latin typeface="+mn-lt"/>
              </a:rPr>
              <a:t>	wherein adjusting the first values of the plurality of parameters comprises adjusting the first values of the plurality of parameters </a:t>
            </a:r>
            <a:r>
              <a:rPr lang="en-US" sz="4400" i="1" dirty="0">
                <a:latin typeface="+mn-lt"/>
              </a:rPr>
              <a:t>to optimize an objective function that depends in part on a penalty term that is based on the determined measures of importance of the plurality of parameters to the first machine learning task.</a:t>
            </a:r>
            <a:endParaRPr lang="en-US" sz="4400" dirty="0">
              <a:latin typeface="+mn-lt"/>
            </a:endParaRPr>
          </a:p>
          <a:p>
            <a:endParaRPr lang="en-US" dirty="0"/>
          </a:p>
        </p:txBody>
      </p:sp>
      <p:sp>
        <p:nvSpPr>
          <p:cNvPr id="2" name="Slide Number Placeholder 1">
            <a:extLst>
              <a:ext uri="{FF2B5EF4-FFF2-40B4-BE49-F238E27FC236}">
                <a16:creationId xmlns:a16="http://schemas.microsoft.com/office/drawing/2014/main" id="{46B7A887-8317-924A-084C-BE9C3D73F211}"/>
              </a:ext>
            </a:extLst>
          </p:cNvPr>
          <p:cNvSpPr>
            <a:spLocks noGrp="1"/>
          </p:cNvSpPr>
          <p:nvPr>
            <p:ph type="sldNum" sz="quarter" idx="10"/>
          </p:nvPr>
        </p:nvSpPr>
        <p:spPr/>
        <p:txBody>
          <a:bodyPr/>
          <a:lstStyle/>
          <a:p>
            <a:fld id="{1D648693-0942-45E9-83AE-76FC568F9452}" type="slidenum">
              <a:rPr lang="en-US" smtClean="0"/>
              <a:pPr/>
              <a:t>19</a:t>
            </a:fld>
            <a:endParaRPr lang="en-US" dirty="0"/>
          </a:p>
        </p:txBody>
      </p:sp>
    </p:spTree>
    <p:extLst>
      <p:ext uri="{BB962C8B-B14F-4D97-AF65-F5344CB8AC3E}">
        <p14:creationId xmlns:p14="http://schemas.microsoft.com/office/powerpoint/2010/main" val="2857399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9443D9C-2271-3C1A-8648-3ACE52B7C162}"/>
              </a:ext>
            </a:extLst>
          </p:cNvPr>
          <p:cNvSpPr>
            <a:spLocks noGrp="1"/>
          </p:cNvSpPr>
          <p:nvPr>
            <p:ph type="title"/>
          </p:nvPr>
        </p:nvSpPr>
        <p:spPr>
          <a:xfrm>
            <a:off x="457200" y="309563"/>
            <a:ext cx="8229600" cy="854697"/>
          </a:xfrm>
        </p:spPr>
        <p:txBody>
          <a:bodyPr>
            <a:normAutofit/>
          </a:bodyPr>
          <a:lstStyle/>
          <a:p>
            <a:r>
              <a:rPr lang="en-US" sz="3600" dirty="0"/>
              <a:t>Agenda</a:t>
            </a:r>
          </a:p>
        </p:txBody>
      </p:sp>
      <p:sp>
        <p:nvSpPr>
          <p:cNvPr id="4" name="Content Placeholder 3">
            <a:extLst>
              <a:ext uri="{FF2B5EF4-FFF2-40B4-BE49-F238E27FC236}">
                <a16:creationId xmlns:a16="http://schemas.microsoft.com/office/drawing/2014/main" id="{EF98B71D-BD7A-AB63-A3CA-7E6B686F5AB6}"/>
              </a:ext>
            </a:extLst>
          </p:cNvPr>
          <p:cNvSpPr>
            <a:spLocks noGrp="1"/>
          </p:cNvSpPr>
          <p:nvPr>
            <p:ph idx="1"/>
          </p:nvPr>
        </p:nvSpPr>
        <p:spPr>
          <a:xfrm>
            <a:off x="457200" y="1164260"/>
            <a:ext cx="8229600" cy="3786188"/>
          </a:xfrm>
        </p:spPr>
        <p:txBody>
          <a:bodyPr>
            <a:normAutofit/>
          </a:bodyPr>
          <a:lstStyle/>
          <a:p>
            <a:pPr lvl="0"/>
            <a:r>
              <a:rPr lang="en-US" sz="2400" dirty="0"/>
              <a:t>The USPTO’s current subject matter eligibility guidance (SME), training, and resources</a:t>
            </a:r>
          </a:p>
          <a:p>
            <a:pPr lvl="0"/>
            <a:r>
              <a:rPr lang="en-US" sz="2400" dirty="0"/>
              <a:t>The memorandum, issued in August 2025, reminding examiners about important aspects of the USPTO’s subject matter eligibility guidance</a:t>
            </a:r>
          </a:p>
          <a:p>
            <a:pPr lvl="0"/>
            <a:r>
              <a:rPr lang="en-US" sz="2400" dirty="0"/>
              <a:t>Appeal Review Panel decision (</a:t>
            </a:r>
            <a:r>
              <a:rPr lang="en-US" sz="2400" i="1" dirty="0"/>
              <a:t>Ex </a:t>
            </a:r>
            <a:r>
              <a:rPr lang="en-US" sz="2400" i="1" dirty="0" err="1"/>
              <a:t>parte</a:t>
            </a:r>
            <a:r>
              <a:rPr lang="en-US" sz="2400" i="1" dirty="0"/>
              <a:t> Desjardins</a:t>
            </a:r>
            <a:r>
              <a:rPr lang="en-US" sz="2400" dirty="0"/>
              <a:t>,</a:t>
            </a:r>
            <a:r>
              <a:rPr lang="en-US" sz="2400" dirty="0">
                <a:hlinkClick r:id="rId2"/>
              </a:rPr>
              <a:t> 2024-00567</a:t>
            </a:r>
            <a:r>
              <a:rPr lang="en-US" sz="2400" dirty="0"/>
              <a:t>) </a:t>
            </a:r>
          </a:p>
          <a:p>
            <a:pPr lvl="0"/>
            <a:r>
              <a:rPr lang="en-US" sz="2400" dirty="0"/>
              <a:t>Delegated Rehearing Panel decision (</a:t>
            </a:r>
            <a:r>
              <a:rPr lang="en-US" sz="2400" i="1" dirty="0"/>
              <a:t>Crusoe Energy System, LLC v. </a:t>
            </a:r>
            <a:r>
              <a:rPr lang="en-US" sz="2400" i="1" dirty="0" err="1"/>
              <a:t>UpStream</a:t>
            </a:r>
            <a:r>
              <a:rPr lang="en-US" sz="2400" i="1" dirty="0"/>
              <a:t> Data Inc.</a:t>
            </a:r>
            <a:r>
              <a:rPr lang="en-US" sz="2400" dirty="0"/>
              <a:t>, </a:t>
            </a:r>
            <a:r>
              <a:rPr lang="en-US" sz="2400" dirty="0">
                <a:hlinkClick r:id="rId3"/>
              </a:rPr>
              <a:t>PGR2023-00049</a:t>
            </a:r>
            <a:r>
              <a:rPr lang="en-US" sz="2400" dirty="0"/>
              <a:t>)</a:t>
            </a:r>
          </a:p>
        </p:txBody>
      </p:sp>
      <p:sp>
        <p:nvSpPr>
          <p:cNvPr id="2" name="Slide Number Placeholder 1">
            <a:extLst>
              <a:ext uri="{FF2B5EF4-FFF2-40B4-BE49-F238E27FC236}">
                <a16:creationId xmlns:a16="http://schemas.microsoft.com/office/drawing/2014/main" id="{DB754705-7485-4A6A-7E89-777F80161B2B}"/>
              </a:ext>
            </a:extLst>
          </p:cNvPr>
          <p:cNvSpPr>
            <a:spLocks noGrp="1"/>
          </p:cNvSpPr>
          <p:nvPr>
            <p:ph type="sldNum" sz="quarter" idx="10"/>
          </p:nvPr>
        </p:nvSpPr>
        <p:spPr>
          <a:xfrm>
            <a:off x="457200" y="5297488"/>
            <a:ext cx="2057400" cy="303212"/>
          </a:xfrm>
        </p:spPr>
        <p:txBody>
          <a:bodyPr/>
          <a:lstStyle/>
          <a:p>
            <a:fld id="{1D648693-0942-45E9-83AE-76FC568F9452}" type="slidenum">
              <a:rPr lang="en-US" smtClean="0"/>
              <a:pPr/>
              <a:t>2</a:t>
            </a:fld>
            <a:endParaRPr lang="en-US" dirty="0"/>
          </a:p>
        </p:txBody>
      </p:sp>
    </p:spTree>
    <p:extLst>
      <p:ext uri="{BB962C8B-B14F-4D97-AF65-F5344CB8AC3E}">
        <p14:creationId xmlns:p14="http://schemas.microsoft.com/office/powerpoint/2010/main" val="15148995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i="1" dirty="0"/>
              <a:t>Ex </a:t>
            </a:r>
            <a:r>
              <a:rPr lang="en-US" sz="3600" i="1" dirty="0" err="1"/>
              <a:t>parte</a:t>
            </a:r>
            <a:r>
              <a:rPr lang="en-US" sz="3600" i="1" dirty="0"/>
              <a:t> Desjardins </a:t>
            </a:r>
            <a:r>
              <a:rPr lang="en-US" sz="3600" dirty="0"/>
              <a:t>– Procedure </a:t>
            </a:r>
          </a:p>
        </p:txBody>
      </p:sp>
      <p:sp>
        <p:nvSpPr>
          <p:cNvPr id="3" name="Content Placeholder 2"/>
          <p:cNvSpPr>
            <a:spLocks noGrp="1"/>
          </p:cNvSpPr>
          <p:nvPr>
            <p:ph idx="1"/>
          </p:nvPr>
        </p:nvSpPr>
        <p:spPr/>
        <p:txBody>
          <a:bodyPr>
            <a:noAutofit/>
          </a:bodyPr>
          <a:lstStyle/>
          <a:p>
            <a:r>
              <a:rPr lang="en-US" sz="2400" dirty="0"/>
              <a:t>Original PTAB appeals panel</a:t>
            </a:r>
          </a:p>
          <a:p>
            <a:pPr lvl="1"/>
            <a:r>
              <a:rPr lang="en-US" sz="2000" dirty="0"/>
              <a:t>Affirmed Examiner’s rejections under § 103.</a:t>
            </a:r>
          </a:p>
          <a:p>
            <a:pPr lvl="1"/>
            <a:r>
              <a:rPr lang="en-US" sz="2000" dirty="0"/>
              <a:t>Entered new ground of rejection under § 101.</a:t>
            </a:r>
          </a:p>
          <a:p>
            <a:pPr lvl="2"/>
            <a:r>
              <a:rPr lang="en-US" sz="1800" dirty="0"/>
              <a:t>Claims ineligible because “directed to a patent-ineligible abstract concept of training a machine learning model (algorithm) on multiple machine learning tasks sequentially.”</a:t>
            </a:r>
          </a:p>
          <a:p>
            <a:pPr lvl="1"/>
            <a:r>
              <a:rPr lang="en-US" sz="2000" dirty="0"/>
              <a:t>Denied request for panel rehearing.</a:t>
            </a:r>
          </a:p>
          <a:p>
            <a:r>
              <a:rPr lang="en-US" sz="2400" dirty="0"/>
              <a:t>Appeals Rehearing Panel (ARP)</a:t>
            </a:r>
          </a:p>
          <a:p>
            <a:pPr lvl="1"/>
            <a:r>
              <a:rPr lang="en-US" sz="2000" dirty="0"/>
              <a:t>Granted </a:t>
            </a:r>
            <a:r>
              <a:rPr lang="en-US" sz="2000" i="1" dirty="0" err="1"/>
              <a:t>sua</a:t>
            </a:r>
            <a:r>
              <a:rPr lang="en-US" sz="2000" i="1" dirty="0"/>
              <a:t> sponte</a:t>
            </a:r>
            <a:r>
              <a:rPr lang="en-US" sz="2000" dirty="0"/>
              <a:t> review of § 101 rejection.</a:t>
            </a:r>
          </a:p>
          <a:p>
            <a:pPr lvl="1"/>
            <a:endParaRPr lang="en-US" dirty="0"/>
          </a:p>
        </p:txBody>
      </p:sp>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86559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par>
                                <p:cTn id="13" presetID="12" presetClass="entr" presetSubtype="4" fill="hold" nodeType="with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par>
                                <p:cTn id="17" presetID="12" presetClass="entr" presetSubtype="4" fill="hold" nodeType="with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par>
                                <p:cTn id="21" presetID="12" presetClass="entr" presetSubtype="4" fill="hold" nodeType="with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4" end="4"/>
                                            </p:txEl>
                                          </p:spTgt>
                                        </p:tgtEl>
                                      </p:cBhvr>
                                    </p:animEffect>
                                  </p:childTnLst>
                                </p:cTn>
                              </p:par>
                              <p:par>
                                <p:cTn id="25" presetID="12" presetClass="entr" presetSubtype="4" fill="hold" nodeType="withEffect">
                                  <p:stCondLst>
                                    <p:cond delay="50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8" dur="500"/>
                                        <p:tgtEl>
                                          <p:spTgt spid="3">
                                            <p:txEl>
                                              <p:pRg st="5" end="5"/>
                                            </p:txEl>
                                          </p:spTgt>
                                        </p:tgtEl>
                                      </p:cBhvr>
                                    </p:animEffect>
                                  </p:childTnLst>
                                </p:cTn>
                              </p:par>
                              <p:par>
                                <p:cTn id="29" presetID="12" presetClass="entr" presetSubtype="4" fill="hold" nodeType="withEffect">
                                  <p:stCondLst>
                                    <p:cond delay="50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B5C56B-E5B0-293D-6925-AFD2D499FBF0}"/>
              </a:ext>
            </a:extLst>
          </p:cNvPr>
          <p:cNvSpPr>
            <a:spLocks noGrp="1"/>
          </p:cNvSpPr>
          <p:nvPr>
            <p:ph type="title"/>
          </p:nvPr>
        </p:nvSpPr>
        <p:spPr/>
        <p:txBody>
          <a:bodyPr>
            <a:noAutofit/>
          </a:bodyPr>
          <a:lstStyle/>
          <a:p>
            <a:r>
              <a:rPr lang="en-US" sz="3600" i="1" dirty="0"/>
              <a:t>Ex </a:t>
            </a:r>
            <a:r>
              <a:rPr lang="en-US" sz="3600" i="1" dirty="0" err="1"/>
              <a:t>parte</a:t>
            </a:r>
            <a:r>
              <a:rPr lang="en-US" sz="3600" i="1" dirty="0"/>
              <a:t> Desjardins </a:t>
            </a:r>
            <a:r>
              <a:rPr lang="en-US" sz="3600" dirty="0"/>
              <a:t>– Appeals Review Panel (ARP) Decision</a:t>
            </a:r>
          </a:p>
        </p:txBody>
      </p:sp>
      <p:sp>
        <p:nvSpPr>
          <p:cNvPr id="4" name="Content Placeholder 3">
            <a:extLst>
              <a:ext uri="{FF2B5EF4-FFF2-40B4-BE49-F238E27FC236}">
                <a16:creationId xmlns:a16="http://schemas.microsoft.com/office/drawing/2014/main" id="{284EE3B8-192E-E8D9-5BF1-C7ECB1ACF7F2}"/>
              </a:ext>
            </a:extLst>
          </p:cNvPr>
          <p:cNvSpPr>
            <a:spLocks noGrp="1"/>
          </p:cNvSpPr>
          <p:nvPr>
            <p:ph idx="1"/>
          </p:nvPr>
        </p:nvSpPr>
        <p:spPr>
          <a:xfrm>
            <a:off x="457200" y="1526245"/>
            <a:ext cx="8229600" cy="3786267"/>
          </a:xfrm>
        </p:spPr>
        <p:txBody>
          <a:bodyPr>
            <a:normAutofit fontScale="62500" lnSpcReduction="20000"/>
          </a:bodyPr>
          <a:lstStyle/>
          <a:p>
            <a:r>
              <a:rPr lang="en-US" sz="3000" dirty="0"/>
              <a:t>ARP decision </a:t>
            </a:r>
            <a:r>
              <a:rPr lang="en-US" sz="2800" dirty="0"/>
              <a:t>i</a:t>
            </a:r>
            <a:r>
              <a:rPr lang="en-US" sz="3000" dirty="0"/>
              <a:t>ssued on September 26, 2025. </a:t>
            </a:r>
          </a:p>
          <a:p>
            <a:r>
              <a:rPr lang="en-US" sz="3000" dirty="0"/>
              <a:t>Decision vacated the § 101 rejection.</a:t>
            </a:r>
          </a:p>
          <a:p>
            <a:pPr lvl="1"/>
            <a:r>
              <a:rPr lang="en-US" sz="2600" dirty="0"/>
              <a:t>Although claims recite an abstract idea (i.e., a mathematical concept), they additionally reflect an improvement in how the machine learning model operates.</a:t>
            </a:r>
          </a:p>
          <a:p>
            <a:pPr lvl="1"/>
            <a:r>
              <a:rPr lang="en-US" sz="2600" dirty="0"/>
              <a:t>The Decision explains, “the Specification . . . identifies improvements in training the machine learning model itself. Of course, such as assertion in the in the Specification alone is insufficient to support a patent eligibility determination, absent a subsequent determination that the claim itself reflects the disclosed improvement. . . . Here, however, we are persuaded that the claims reflect such an improvement. . . . The Specification also recites that the claimed improvement allows artificial intelligence (AI) systems to ‘us[e] less of their storage capacity’ and enables ‘reduced system complexity.’ . . . When evaluating the claim as a whole, we discern at least the following limitation of independent claim 1 that reflects the improvement: ‘adjust the first values of the plurality of parameters to optimize performance of the machine learning model on the second machine learning task while protecting performance of the machine learning model on the first machine learning task.’”</a:t>
            </a:r>
            <a:endParaRPr lang="en-US" dirty="0"/>
          </a:p>
        </p:txBody>
      </p:sp>
      <p:sp>
        <p:nvSpPr>
          <p:cNvPr id="2" name="Slide Number Placeholder 1">
            <a:extLst>
              <a:ext uri="{FF2B5EF4-FFF2-40B4-BE49-F238E27FC236}">
                <a16:creationId xmlns:a16="http://schemas.microsoft.com/office/drawing/2014/main" id="{4EFD83A5-E0FE-F77D-196B-0B69FC92D348}"/>
              </a:ext>
            </a:extLst>
          </p:cNvPr>
          <p:cNvSpPr>
            <a:spLocks noGrp="1"/>
          </p:cNvSpPr>
          <p:nvPr>
            <p:ph type="sldNum" sz="quarter" idx="10"/>
          </p:nvPr>
        </p:nvSpPr>
        <p:spPr/>
        <p:txBody>
          <a:bodyPr/>
          <a:lstStyle/>
          <a:p>
            <a:fld id="{1D648693-0942-45E9-83AE-76FC568F9452}" type="slidenum">
              <a:rPr lang="en-US" smtClean="0"/>
              <a:pPr/>
              <a:t>21</a:t>
            </a:fld>
            <a:endParaRPr lang="en-US" dirty="0"/>
          </a:p>
        </p:txBody>
      </p:sp>
    </p:spTree>
    <p:extLst>
      <p:ext uri="{BB962C8B-B14F-4D97-AF65-F5344CB8AC3E}">
        <p14:creationId xmlns:p14="http://schemas.microsoft.com/office/powerpoint/2010/main" val="12526011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B5C56B-E5B0-293D-6925-AFD2D499FBF0}"/>
              </a:ext>
            </a:extLst>
          </p:cNvPr>
          <p:cNvSpPr>
            <a:spLocks noGrp="1"/>
          </p:cNvSpPr>
          <p:nvPr>
            <p:ph type="title"/>
          </p:nvPr>
        </p:nvSpPr>
        <p:spPr/>
        <p:txBody>
          <a:bodyPr>
            <a:noAutofit/>
          </a:bodyPr>
          <a:lstStyle/>
          <a:p>
            <a:r>
              <a:rPr lang="en-US" sz="3600" i="1" dirty="0"/>
              <a:t>Ex </a:t>
            </a:r>
            <a:r>
              <a:rPr lang="en-US" sz="3600" i="1" dirty="0" err="1"/>
              <a:t>parte</a:t>
            </a:r>
            <a:r>
              <a:rPr lang="en-US" sz="3600" i="1" dirty="0"/>
              <a:t> Desjardins </a:t>
            </a:r>
            <a:r>
              <a:rPr lang="en-US" sz="3600" dirty="0"/>
              <a:t>– ARP Decision (cont.)</a:t>
            </a:r>
          </a:p>
        </p:txBody>
      </p:sp>
      <p:sp>
        <p:nvSpPr>
          <p:cNvPr id="4" name="Content Placeholder 3">
            <a:extLst>
              <a:ext uri="{FF2B5EF4-FFF2-40B4-BE49-F238E27FC236}">
                <a16:creationId xmlns:a16="http://schemas.microsoft.com/office/drawing/2014/main" id="{284EE3B8-192E-E8D9-5BF1-C7ECB1ACF7F2}"/>
              </a:ext>
            </a:extLst>
          </p:cNvPr>
          <p:cNvSpPr>
            <a:spLocks noGrp="1"/>
          </p:cNvSpPr>
          <p:nvPr>
            <p:ph idx="1"/>
          </p:nvPr>
        </p:nvSpPr>
        <p:spPr>
          <a:xfrm>
            <a:off x="457200" y="1687133"/>
            <a:ext cx="8229600" cy="3786267"/>
          </a:xfrm>
        </p:spPr>
        <p:txBody>
          <a:bodyPr>
            <a:normAutofit/>
          </a:bodyPr>
          <a:lstStyle/>
          <a:p>
            <a:pPr lvl="1"/>
            <a:r>
              <a:rPr lang="en-US" sz="1600" dirty="0"/>
              <a:t>“[C]</a:t>
            </a:r>
            <a:r>
              <a:rPr lang="en-US" sz="1600" dirty="0" err="1"/>
              <a:t>laims</a:t>
            </a:r>
            <a:r>
              <a:rPr lang="en-US" sz="1600" dirty="0"/>
              <a:t> directed to an improvement in the functioning of a computer, or an improvement to other technology or technical field are patent eligible. See MPEP §§ 2106.04(d)(l) and 2106.05(a) (citing </a:t>
            </a:r>
            <a:r>
              <a:rPr lang="en-US" sz="1600" i="1" dirty="0" err="1"/>
              <a:t>Enfish</a:t>
            </a:r>
            <a:r>
              <a:rPr lang="en-US" sz="1600" i="1" dirty="0"/>
              <a:t>, LLC v. Microsoft Corp.</a:t>
            </a:r>
            <a:r>
              <a:rPr lang="en-US" sz="1600" dirty="0"/>
              <a:t>, 822 F.3d 1327, 1339 (Fed. Cir. 2016) and </a:t>
            </a:r>
            <a:r>
              <a:rPr lang="en-US" sz="1600" i="1" dirty="0" err="1"/>
              <a:t>McRO</a:t>
            </a:r>
            <a:r>
              <a:rPr lang="en-US" sz="1600" i="1" dirty="0"/>
              <a:t>, Inc. v. Bandai Namco Games Am. Inc.</a:t>
            </a:r>
            <a:r>
              <a:rPr lang="en-US" sz="1600" dirty="0"/>
              <a:t>, 837 F.3d 1299, 1315 (Fed. Cir. 2016)). “</a:t>
            </a:r>
            <a:r>
              <a:rPr lang="en-US" sz="1600" i="1" dirty="0" err="1"/>
              <a:t>Enfish</a:t>
            </a:r>
            <a:r>
              <a:rPr lang="en-US" sz="1600" dirty="0"/>
              <a:t> ranks among the Federal Circuit's leading cases on the eligibility of technological improvements. In particular, </a:t>
            </a:r>
            <a:r>
              <a:rPr lang="en-US" sz="1600" i="1" dirty="0" err="1"/>
              <a:t>Enfish</a:t>
            </a:r>
            <a:r>
              <a:rPr lang="en-US" sz="1600" dirty="0"/>
              <a:t> recognized that ‘[m]</a:t>
            </a:r>
            <a:r>
              <a:rPr lang="en-US" sz="1600" dirty="0" err="1"/>
              <a:t>uch</a:t>
            </a:r>
            <a:r>
              <a:rPr lang="en-US" sz="1600" dirty="0"/>
              <a:t> of the advancement made in computer technology consists of improvements to software that, by their very nature, may not be defined by particular physical features but rather by logical structures and processes.’ 822 F.3d at 1339. Moreover, because ‘[s]</a:t>
            </a:r>
            <a:r>
              <a:rPr lang="en-US" sz="1600" dirty="0" err="1"/>
              <a:t>oftware</a:t>
            </a:r>
            <a:r>
              <a:rPr lang="en-US" sz="1600" dirty="0"/>
              <a:t> can make non-abstract improvements to computer technology, just as hardware improvements can,’ the Federal Circuit held that the eligibility determination should turn on whether the claims are directed to an improvement to computer functionality versus being directed to an abstract idea.’ </a:t>
            </a:r>
            <a:r>
              <a:rPr lang="en-US" sz="1600" i="1" dirty="0"/>
              <a:t>Id. </a:t>
            </a:r>
            <a:r>
              <a:rPr lang="en-US" sz="1600" dirty="0"/>
              <a:t>at 1336.”</a:t>
            </a:r>
            <a:endParaRPr lang="en-US" sz="1200" dirty="0"/>
          </a:p>
        </p:txBody>
      </p:sp>
      <p:sp>
        <p:nvSpPr>
          <p:cNvPr id="2" name="Slide Number Placeholder 1">
            <a:extLst>
              <a:ext uri="{FF2B5EF4-FFF2-40B4-BE49-F238E27FC236}">
                <a16:creationId xmlns:a16="http://schemas.microsoft.com/office/drawing/2014/main" id="{4EFD83A5-E0FE-F77D-196B-0B69FC92D348}"/>
              </a:ext>
            </a:extLst>
          </p:cNvPr>
          <p:cNvSpPr>
            <a:spLocks noGrp="1"/>
          </p:cNvSpPr>
          <p:nvPr>
            <p:ph type="sldNum" sz="quarter" idx="10"/>
          </p:nvPr>
        </p:nvSpPr>
        <p:spPr/>
        <p:txBody>
          <a:bodyPr/>
          <a:lstStyle/>
          <a:p>
            <a:fld id="{1D648693-0942-45E9-83AE-76FC568F9452}" type="slidenum">
              <a:rPr lang="en-US" smtClean="0"/>
              <a:pPr/>
              <a:t>22</a:t>
            </a:fld>
            <a:endParaRPr lang="en-US" dirty="0"/>
          </a:p>
        </p:txBody>
      </p:sp>
    </p:spTree>
    <p:extLst>
      <p:ext uri="{BB962C8B-B14F-4D97-AF65-F5344CB8AC3E}">
        <p14:creationId xmlns:p14="http://schemas.microsoft.com/office/powerpoint/2010/main" val="86989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B5C56B-E5B0-293D-6925-AFD2D499FBF0}"/>
              </a:ext>
            </a:extLst>
          </p:cNvPr>
          <p:cNvSpPr>
            <a:spLocks noGrp="1"/>
          </p:cNvSpPr>
          <p:nvPr>
            <p:ph type="title"/>
          </p:nvPr>
        </p:nvSpPr>
        <p:spPr/>
        <p:txBody>
          <a:bodyPr>
            <a:noAutofit/>
          </a:bodyPr>
          <a:lstStyle/>
          <a:p>
            <a:r>
              <a:rPr lang="en-US" sz="3200" i="1" dirty="0"/>
              <a:t>Ex </a:t>
            </a:r>
            <a:r>
              <a:rPr lang="en-US" sz="3200" i="1" dirty="0" err="1"/>
              <a:t>parte</a:t>
            </a:r>
            <a:r>
              <a:rPr lang="en-US" sz="3200" i="1" dirty="0"/>
              <a:t> Desjardins </a:t>
            </a:r>
            <a:r>
              <a:rPr lang="en-US" sz="3200" dirty="0"/>
              <a:t>– ARP Decision (cont.) </a:t>
            </a:r>
          </a:p>
        </p:txBody>
      </p:sp>
      <p:sp>
        <p:nvSpPr>
          <p:cNvPr id="4" name="Content Placeholder 3">
            <a:extLst>
              <a:ext uri="{FF2B5EF4-FFF2-40B4-BE49-F238E27FC236}">
                <a16:creationId xmlns:a16="http://schemas.microsoft.com/office/drawing/2014/main" id="{284EE3B8-192E-E8D9-5BF1-C7ECB1ACF7F2}"/>
              </a:ext>
            </a:extLst>
          </p:cNvPr>
          <p:cNvSpPr>
            <a:spLocks noGrp="1"/>
          </p:cNvSpPr>
          <p:nvPr>
            <p:ph idx="1"/>
          </p:nvPr>
        </p:nvSpPr>
        <p:spPr>
          <a:xfrm>
            <a:off x="457200" y="1523592"/>
            <a:ext cx="8229600" cy="3786267"/>
          </a:xfrm>
        </p:spPr>
        <p:txBody>
          <a:bodyPr>
            <a:normAutofit/>
          </a:bodyPr>
          <a:lstStyle/>
          <a:p>
            <a:pPr lvl="1"/>
            <a:r>
              <a:rPr lang="en-US" sz="2400" dirty="0"/>
              <a:t>“[U]</a:t>
            </a:r>
            <a:r>
              <a:rPr lang="en-US" sz="2400" dirty="0" err="1"/>
              <a:t>nder</a:t>
            </a:r>
            <a:r>
              <a:rPr lang="en-US" sz="2400" dirty="0"/>
              <a:t> the panel's reasoning, many AI innovations are potentially unpatentable-even if they are adequately described and nonobvious-because the panel essentially equated any machine learning with an unpatentable "algorithm" and the remaining additional elements as "generic computer components," without adequate explanation. . . . Examiners and panels should not evaluate claims at such a high level of generality.”</a:t>
            </a:r>
          </a:p>
          <a:p>
            <a:endParaRPr lang="en-US" dirty="0"/>
          </a:p>
        </p:txBody>
      </p:sp>
      <p:sp>
        <p:nvSpPr>
          <p:cNvPr id="2" name="Slide Number Placeholder 1">
            <a:extLst>
              <a:ext uri="{FF2B5EF4-FFF2-40B4-BE49-F238E27FC236}">
                <a16:creationId xmlns:a16="http://schemas.microsoft.com/office/drawing/2014/main" id="{4EFD83A5-E0FE-F77D-196B-0B69FC92D348}"/>
              </a:ext>
            </a:extLst>
          </p:cNvPr>
          <p:cNvSpPr>
            <a:spLocks noGrp="1"/>
          </p:cNvSpPr>
          <p:nvPr>
            <p:ph type="sldNum" sz="quarter" idx="10"/>
          </p:nvPr>
        </p:nvSpPr>
        <p:spPr/>
        <p:txBody>
          <a:bodyPr/>
          <a:lstStyle/>
          <a:p>
            <a:fld id="{1D648693-0942-45E9-83AE-76FC568F9452}" type="slidenum">
              <a:rPr lang="en-US" smtClean="0"/>
              <a:pPr/>
              <a:t>23</a:t>
            </a:fld>
            <a:endParaRPr lang="en-US" dirty="0"/>
          </a:p>
        </p:txBody>
      </p:sp>
    </p:spTree>
    <p:extLst>
      <p:ext uri="{BB962C8B-B14F-4D97-AF65-F5344CB8AC3E}">
        <p14:creationId xmlns:p14="http://schemas.microsoft.com/office/powerpoint/2010/main" val="228169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6B5C56B-E5B0-293D-6925-AFD2D499FBF0}"/>
              </a:ext>
            </a:extLst>
          </p:cNvPr>
          <p:cNvSpPr>
            <a:spLocks noGrp="1"/>
          </p:cNvSpPr>
          <p:nvPr>
            <p:ph type="title"/>
          </p:nvPr>
        </p:nvSpPr>
        <p:spPr/>
        <p:txBody>
          <a:bodyPr>
            <a:noAutofit/>
          </a:bodyPr>
          <a:lstStyle/>
          <a:p>
            <a:r>
              <a:rPr lang="en-US" sz="3600" i="1" dirty="0"/>
              <a:t>Ex </a:t>
            </a:r>
            <a:r>
              <a:rPr lang="en-US" sz="3600" i="1" dirty="0" err="1"/>
              <a:t>parte</a:t>
            </a:r>
            <a:r>
              <a:rPr lang="en-US" sz="3600" i="1" dirty="0"/>
              <a:t> Desjardins </a:t>
            </a:r>
            <a:r>
              <a:rPr lang="en-US" sz="3600" dirty="0"/>
              <a:t>– ARP Decision (cont.)  </a:t>
            </a:r>
          </a:p>
        </p:txBody>
      </p:sp>
      <p:sp>
        <p:nvSpPr>
          <p:cNvPr id="4" name="Content Placeholder 3">
            <a:extLst>
              <a:ext uri="{FF2B5EF4-FFF2-40B4-BE49-F238E27FC236}">
                <a16:creationId xmlns:a16="http://schemas.microsoft.com/office/drawing/2014/main" id="{284EE3B8-192E-E8D9-5BF1-C7ECB1ACF7F2}"/>
              </a:ext>
            </a:extLst>
          </p:cNvPr>
          <p:cNvSpPr>
            <a:spLocks noGrp="1"/>
          </p:cNvSpPr>
          <p:nvPr>
            <p:ph idx="1"/>
          </p:nvPr>
        </p:nvSpPr>
        <p:spPr>
          <a:xfrm>
            <a:off x="457200" y="1523592"/>
            <a:ext cx="8229600" cy="3786267"/>
          </a:xfrm>
        </p:spPr>
        <p:txBody>
          <a:bodyPr>
            <a:noAutofit/>
          </a:bodyPr>
          <a:lstStyle/>
          <a:p>
            <a:r>
              <a:rPr lang="en-US" dirty="0"/>
              <a:t>Vacated § 101 rejection</a:t>
            </a:r>
          </a:p>
          <a:p>
            <a:pPr lvl="1"/>
            <a:r>
              <a:rPr lang="en-US" sz="2400" dirty="0"/>
              <a:t>“At the same time, the claims at issue stand rejected under § 103. This case demonstrates that §§ 102, 103 and 112 are the traditional and appropriate tools to limit patent protection to its proper scope,” and those statutory provisions “should be the focus of examination.”</a:t>
            </a:r>
          </a:p>
          <a:p>
            <a:endParaRPr lang="en-US" dirty="0"/>
          </a:p>
        </p:txBody>
      </p:sp>
      <p:sp>
        <p:nvSpPr>
          <p:cNvPr id="2" name="Slide Number Placeholder 1">
            <a:extLst>
              <a:ext uri="{FF2B5EF4-FFF2-40B4-BE49-F238E27FC236}">
                <a16:creationId xmlns:a16="http://schemas.microsoft.com/office/drawing/2014/main" id="{4EFD83A5-E0FE-F77D-196B-0B69FC92D348}"/>
              </a:ext>
            </a:extLst>
          </p:cNvPr>
          <p:cNvSpPr>
            <a:spLocks noGrp="1"/>
          </p:cNvSpPr>
          <p:nvPr>
            <p:ph type="sldNum" sz="quarter" idx="10"/>
          </p:nvPr>
        </p:nvSpPr>
        <p:spPr/>
        <p:txBody>
          <a:bodyPr/>
          <a:lstStyle/>
          <a:p>
            <a:fld id="{1D648693-0942-45E9-83AE-76FC568F9452}" type="slidenum">
              <a:rPr lang="en-US" smtClean="0"/>
              <a:pPr/>
              <a:t>24</a:t>
            </a:fld>
            <a:endParaRPr lang="en-US" dirty="0"/>
          </a:p>
        </p:txBody>
      </p:sp>
    </p:spTree>
    <p:extLst>
      <p:ext uri="{BB962C8B-B14F-4D97-AF65-F5344CB8AC3E}">
        <p14:creationId xmlns:p14="http://schemas.microsoft.com/office/powerpoint/2010/main" val="2080803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FA7F07-8475-5112-541F-B0449C231B59}"/>
              </a:ext>
            </a:extLst>
          </p:cNvPr>
          <p:cNvSpPr>
            <a:spLocks noGrp="1"/>
          </p:cNvSpPr>
          <p:nvPr>
            <p:ph type="title"/>
          </p:nvPr>
        </p:nvSpPr>
        <p:spPr>
          <a:xfrm>
            <a:off x="722313" y="3672417"/>
            <a:ext cx="7772400" cy="1262048"/>
          </a:xfrm>
        </p:spPr>
        <p:txBody>
          <a:bodyPr>
            <a:noAutofit/>
          </a:bodyPr>
          <a:lstStyle/>
          <a:p>
            <a:r>
              <a:rPr lang="en-US" sz="2800" dirty="0"/>
              <a:t>Delegated Rehearing Panel Decision – </a:t>
            </a:r>
            <a:r>
              <a:rPr lang="en-US" sz="2800" i="1" dirty="0"/>
              <a:t>Crusoe Energy System, LLC v. </a:t>
            </a:r>
            <a:r>
              <a:rPr lang="en-US" sz="2800" i="1" dirty="0" err="1"/>
              <a:t>UpStream</a:t>
            </a:r>
            <a:r>
              <a:rPr lang="en-US" sz="2800" i="1" dirty="0"/>
              <a:t> Data Inc. (PGR2023-0039)</a:t>
            </a:r>
          </a:p>
        </p:txBody>
      </p:sp>
    </p:spTree>
    <p:extLst>
      <p:ext uri="{BB962C8B-B14F-4D97-AF65-F5344CB8AC3E}">
        <p14:creationId xmlns:p14="http://schemas.microsoft.com/office/powerpoint/2010/main" val="1712943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9580"/>
            <a:ext cx="8229600" cy="952500"/>
          </a:xfrm>
        </p:spPr>
        <p:txBody>
          <a:bodyPr>
            <a:normAutofit/>
          </a:bodyPr>
          <a:lstStyle/>
          <a:p>
            <a:r>
              <a:rPr lang="en-US" sz="3600" dirty="0"/>
              <a:t>Crusoe - Invention</a:t>
            </a:r>
          </a:p>
        </p:txBody>
      </p:sp>
      <p:sp>
        <p:nvSpPr>
          <p:cNvPr id="3" name="Content Placeholder 2"/>
          <p:cNvSpPr>
            <a:spLocks noGrp="1"/>
          </p:cNvSpPr>
          <p:nvPr>
            <p:ph idx="1"/>
          </p:nvPr>
        </p:nvSpPr>
        <p:spPr>
          <a:xfrm>
            <a:off x="457200" y="1447584"/>
            <a:ext cx="8229600" cy="3786267"/>
          </a:xfrm>
        </p:spPr>
        <p:txBody>
          <a:bodyPr>
            <a:noAutofit/>
          </a:bodyPr>
          <a:lstStyle/>
          <a:p>
            <a:r>
              <a:rPr lang="en-US" sz="2400" dirty="0"/>
              <a:t>Systems for powering blockchain mines at remote gas facilities.</a:t>
            </a:r>
          </a:p>
          <a:p>
            <a:r>
              <a:rPr lang="en-US" sz="2400" dirty="0"/>
              <a:t>Claimed system comprises a (1) a combustible gas source, (2) a generator, and (3) blockchain mining devices connected to a network interface and including a processor adapted to mine transactions associated with a distributed blockchain database accessible over or stored on a peer-to-peer network</a:t>
            </a:r>
            <a:r>
              <a:rPr lang="en-US" sz="2800" dirty="0"/>
              <a:t>.</a:t>
            </a:r>
          </a:p>
        </p:txBody>
      </p:sp>
      <p:sp>
        <p:nvSpPr>
          <p:cNvPr id="2" name="Slide Number Placeholder 1"/>
          <p:cNvSpPr>
            <a:spLocks noGrp="1"/>
          </p:cNvSpPr>
          <p:nvPr>
            <p:ph type="sldNum" sz="quarter" idx="10"/>
          </p:nvPr>
        </p:nvSpPr>
        <p:spPr>
          <a:xfrm>
            <a:off x="457200" y="5297488"/>
            <a:ext cx="2057400" cy="303212"/>
          </a:xfrm>
        </p:spPr>
        <p:txBody>
          <a:bodyPr/>
          <a:lstStyle/>
          <a:p>
            <a:pPr lvl="0"/>
            <a:fld id="{1D648693-0942-45E9-83AE-76FC568F9452}" type="slidenum">
              <a:rPr lang="en-US" noProof="0" smtClean="0"/>
              <a:pPr lvl="0"/>
              <a:t>26</a:t>
            </a:fld>
            <a:endParaRPr lang="en-US" noProof="0"/>
          </a:p>
        </p:txBody>
      </p:sp>
    </p:spTree>
    <p:extLst>
      <p:ext uri="{BB962C8B-B14F-4D97-AF65-F5344CB8AC3E}">
        <p14:creationId xmlns:p14="http://schemas.microsoft.com/office/powerpoint/2010/main" val="3064022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i="1" dirty="0"/>
              <a:t>Crusoe</a:t>
            </a:r>
            <a:r>
              <a:rPr lang="en-US" sz="3600" dirty="0"/>
              <a:t> – Final Written Decision</a:t>
            </a:r>
          </a:p>
        </p:txBody>
      </p:sp>
      <p:sp>
        <p:nvSpPr>
          <p:cNvPr id="3" name="Content Placeholder 2"/>
          <p:cNvSpPr>
            <a:spLocks noGrp="1"/>
          </p:cNvSpPr>
          <p:nvPr>
            <p:ph idx="1"/>
          </p:nvPr>
        </p:nvSpPr>
        <p:spPr/>
        <p:txBody>
          <a:bodyPr>
            <a:normAutofit fontScale="55000" lnSpcReduction="20000"/>
          </a:bodyPr>
          <a:lstStyle/>
          <a:p>
            <a:r>
              <a:rPr lang="en-US" dirty="0"/>
              <a:t>Final Written Decision (Paper 45, January 21, 2025) determined that independent claims were ineligible under Section 101 as “broadly directed to the abstract idea of ‘using natural gas to power a blockchain mine,’” which “may be fairly characterized as a ‘fundamental economic practice’: to find a low-cost supply of resources in producing a product, so as to increase profit.” “Such a “fundamental [and] long prevalent” practice has been held to be an abstract idea. </a:t>
            </a:r>
            <a:r>
              <a:rPr lang="en-US" i="1" dirty="0"/>
              <a:t>Intellectual Ventures I LLC v. Symantec Corp.</a:t>
            </a:r>
            <a:r>
              <a:rPr lang="en-US" dirty="0"/>
              <a:t>, 838 F.3d 1307, 1314 (Fed. Cir. 2016) (quoting </a:t>
            </a:r>
            <a:r>
              <a:rPr lang="en-US" i="1" dirty="0"/>
              <a:t>Alice</a:t>
            </a:r>
            <a:r>
              <a:rPr lang="en-US" dirty="0"/>
              <a:t>, 573 U.S. at 219).” </a:t>
            </a:r>
          </a:p>
          <a:p>
            <a:r>
              <a:rPr lang="en-US" dirty="0"/>
              <a:t>The Final Written Decision further found that collection and manipulation of data recited in the independent claims “is similar to the data collection and management concepts that were held to be patent ineligible in previous cases,” citing </a:t>
            </a:r>
            <a:r>
              <a:rPr lang="en-US" i="1" dirty="0"/>
              <a:t>Content Extraction &amp; Transmission LLC v. Wells Fargo Bank</a:t>
            </a:r>
            <a:r>
              <a:rPr lang="en-US" dirty="0"/>
              <a:t>, 776 F.3d 1343, 1345, 1347 (Fed. Cir. 2014); </a:t>
            </a:r>
            <a:r>
              <a:rPr lang="en-US" i="1" dirty="0"/>
              <a:t>In re TLI Commc’ns LLC Patent Litig.</a:t>
            </a:r>
            <a:r>
              <a:rPr lang="en-US" dirty="0"/>
              <a:t>, 823 F.3d 607, 610, 613 (Fed. Cir. 2016); and </a:t>
            </a:r>
            <a:r>
              <a:rPr lang="en-US" i="1" dirty="0"/>
              <a:t>Elec. Power Grp., LLC v. Alstom S.A.</a:t>
            </a:r>
            <a:r>
              <a:rPr lang="en-US" dirty="0"/>
              <a:t>, 830 F.3d 1350, 1351–54 (Fed. Cir. 2016). </a:t>
            </a:r>
            <a:endParaRPr lang="en-US" sz="4400" dirty="0"/>
          </a:p>
        </p:txBody>
      </p:sp>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45173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09579"/>
            <a:ext cx="8229600" cy="1074367"/>
          </a:xfrm>
        </p:spPr>
        <p:txBody>
          <a:bodyPr>
            <a:noAutofit/>
          </a:bodyPr>
          <a:lstStyle/>
          <a:p>
            <a:r>
              <a:rPr lang="en-US" sz="3600" i="1" dirty="0"/>
              <a:t>Crusoe </a:t>
            </a:r>
            <a:r>
              <a:rPr lang="en-US" sz="3600" dirty="0"/>
              <a:t>– Designated Review Panel Decision</a:t>
            </a:r>
            <a:endParaRPr lang="en-US" sz="3600" i="1" dirty="0"/>
          </a:p>
        </p:txBody>
      </p:sp>
      <p:sp>
        <p:nvSpPr>
          <p:cNvPr id="3" name="Content Placeholder 2"/>
          <p:cNvSpPr>
            <a:spLocks noGrp="1"/>
          </p:cNvSpPr>
          <p:nvPr>
            <p:ph idx="1"/>
          </p:nvPr>
        </p:nvSpPr>
        <p:spPr>
          <a:xfrm>
            <a:off x="457200" y="1608641"/>
            <a:ext cx="8229600" cy="3786267"/>
          </a:xfrm>
        </p:spPr>
        <p:txBody>
          <a:bodyPr>
            <a:normAutofit/>
          </a:bodyPr>
          <a:lstStyle/>
          <a:p>
            <a:r>
              <a:rPr lang="en-US" sz="2400" dirty="0"/>
              <a:t>Designated Review Panel (DRP) decision (April 11, 2025, Paper 49) vacated Final Written Decision’s eligibility determination and concluded that the petitioner had not met its burden of showing that the claims were ineligible.  </a:t>
            </a:r>
          </a:p>
          <a:p>
            <a:r>
              <a:rPr lang="en-US" sz="2400" dirty="0"/>
              <a:t>The DRP reasoned that the independent claims do not describe a result or effect that is itself an abstract idea but instead “describe[] a machine defined by its constituent parts.”</a:t>
            </a:r>
          </a:p>
        </p:txBody>
      </p:sp>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617610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i="1" dirty="0"/>
              <a:t>Crusoe </a:t>
            </a:r>
            <a:r>
              <a:rPr lang="en-US" sz="3600" dirty="0"/>
              <a:t>- Appeal</a:t>
            </a:r>
          </a:p>
        </p:txBody>
      </p:sp>
      <p:sp>
        <p:nvSpPr>
          <p:cNvPr id="3" name="Content Placeholder 2"/>
          <p:cNvSpPr>
            <a:spLocks noGrp="1"/>
          </p:cNvSpPr>
          <p:nvPr>
            <p:ph idx="1"/>
          </p:nvPr>
        </p:nvSpPr>
        <p:spPr/>
        <p:txBody>
          <a:bodyPr>
            <a:normAutofit/>
          </a:bodyPr>
          <a:lstStyle/>
          <a:p>
            <a:r>
              <a:rPr lang="en-US" sz="2400" dirty="0"/>
              <a:t>Petitioner appealed to the Federal Circuit on June 13, 2025 (Appeal No. 25-1861).</a:t>
            </a:r>
          </a:p>
          <a:p>
            <a:r>
              <a:rPr lang="en-US" sz="2400" dirty="0"/>
              <a:t>Due date for Petitioner/Appellant’s opening brief has been extended to Nov. 26, 2025.</a:t>
            </a:r>
          </a:p>
        </p:txBody>
      </p:sp>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2740858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Current SME Guidance and 101 Reminder Memo</a:t>
            </a:r>
          </a:p>
        </p:txBody>
      </p:sp>
    </p:spTree>
    <p:extLst>
      <p:ext uri="{BB962C8B-B14F-4D97-AF65-F5344CB8AC3E}">
        <p14:creationId xmlns:p14="http://schemas.microsoft.com/office/powerpoint/2010/main" val="19993527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a:t>Takeaways</a:t>
            </a:r>
          </a:p>
        </p:txBody>
      </p:sp>
      <p:sp>
        <p:nvSpPr>
          <p:cNvPr id="3" name="Content Placeholder 2"/>
          <p:cNvSpPr>
            <a:spLocks noGrp="1"/>
          </p:cNvSpPr>
          <p:nvPr>
            <p:ph idx="1"/>
          </p:nvPr>
        </p:nvSpPr>
        <p:spPr/>
        <p:txBody>
          <a:bodyPr>
            <a:normAutofit fontScale="70000" lnSpcReduction="20000"/>
          </a:bodyPr>
          <a:lstStyle/>
          <a:p>
            <a:r>
              <a:rPr lang="en-US" dirty="0"/>
              <a:t>The 101 reminder memo was issued as part of the USPTO’s broader efforts to improve quality by analyzing outlier trends.</a:t>
            </a:r>
          </a:p>
          <a:p>
            <a:r>
              <a:rPr lang="en-US" dirty="0"/>
              <a:t>The 101 reminder memo reminds examiners about important aspects of the USPTO’s subject matter eligibility guidance.</a:t>
            </a:r>
          </a:p>
          <a:p>
            <a:r>
              <a:rPr lang="en-US" dirty="0"/>
              <a:t>The ARP </a:t>
            </a:r>
            <a:r>
              <a:rPr lang="en-US" dirty="0">
                <a:latin typeface="+mn-lt"/>
              </a:rPr>
              <a:t>decision in </a:t>
            </a:r>
            <a:r>
              <a:rPr lang="en-US" i="1" dirty="0">
                <a:latin typeface="+mn-lt"/>
                <a:ea typeface="Times New Roman" panose="02020603050405020304" pitchFamily="18" charset="0"/>
                <a:cs typeface="Aptos" panose="020B0004020202020204" pitchFamily="34" charset="0"/>
              </a:rPr>
              <a:t>Ex </a:t>
            </a:r>
            <a:r>
              <a:rPr lang="en-US" i="1" dirty="0" err="1">
                <a:latin typeface="+mn-lt"/>
                <a:ea typeface="Times New Roman" panose="02020603050405020304" pitchFamily="18" charset="0"/>
                <a:cs typeface="Aptos" panose="020B0004020202020204" pitchFamily="34" charset="0"/>
              </a:rPr>
              <a:t>parte</a:t>
            </a:r>
            <a:r>
              <a:rPr lang="en-US" i="1" dirty="0">
                <a:latin typeface="+mn-lt"/>
                <a:ea typeface="Times New Roman" panose="02020603050405020304" pitchFamily="18" charset="0"/>
                <a:cs typeface="Aptos" panose="020B0004020202020204" pitchFamily="34" charset="0"/>
              </a:rPr>
              <a:t> Desjardins </a:t>
            </a:r>
            <a:r>
              <a:rPr lang="en-US" dirty="0">
                <a:latin typeface="+mn-lt"/>
                <a:ea typeface="Times New Roman" panose="02020603050405020304" pitchFamily="18" charset="0"/>
                <a:cs typeface="Aptos" panose="020B0004020202020204" pitchFamily="34" charset="0"/>
              </a:rPr>
              <a:t>makes clear that claims to AI inventions that reflect an improvement to technology (i.e., how a machine learning model operates</a:t>
            </a:r>
            <a:r>
              <a:rPr lang="en-US" dirty="0">
                <a:latin typeface="Aptos" panose="020B0004020202020204" pitchFamily="34" charset="0"/>
                <a:ea typeface="Times New Roman" panose="02020603050405020304" pitchFamily="18" charset="0"/>
                <a:cs typeface="Aptos" panose="020B0004020202020204" pitchFamily="34" charset="0"/>
              </a:rPr>
              <a:t>) are eligible.</a:t>
            </a:r>
          </a:p>
          <a:p>
            <a:r>
              <a:rPr lang="en-US" dirty="0"/>
              <a:t>The USPTO welcomes questions, thoughts, and suggestions on our subject matter eligibility guidance.</a:t>
            </a:r>
          </a:p>
        </p:txBody>
      </p:sp>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30</a:t>
            </a:fld>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271257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nodeType="with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par>
                                <p:cTn id="13" presetID="12" presetClass="entr" presetSubtype="4" fill="hold" nodeType="with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par>
                                <p:cTn id="17" presetID="12" presetClass="entr" presetSubtype="4" fill="hold" nodeType="with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442A5D-E52C-6D8F-1945-17393A63904D}"/>
              </a:ext>
            </a:extLst>
          </p:cNvPr>
          <p:cNvSpPr>
            <a:spLocks noGrp="1"/>
          </p:cNvSpPr>
          <p:nvPr>
            <p:ph type="title"/>
          </p:nvPr>
        </p:nvSpPr>
        <p:spPr/>
        <p:txBody>
          <a:bodyPr>
            <a:normAutofit/>
          </a:bodyPr>
          <a:lstStyle/>
          <a:p>
            <a:r>
              <a:rPr lang="en-US" sz="3600" dirty="0"/>
              <a:t>Questions or Suggestions </a:t>
            </a:r>
          </a:p>
        </p:txBody>
      </p:sp>
      <p:sp>
        <p:nvSpPr>
          <p:cNvPr id="4" name="Content Placeholder 3">
            <a:extLst>
              <a:ext uri="{FF2B5EF4-FFF2-40B4-BE49-F238E27FC236}">
                <a16:creationId xmlns:a16="http://schemas.microsoft.com/office/drawing/2014/main" id="{2D3FF51B-88B3-6400-8318-FAD170FCB1CA}"/>
              </a:ext>
            </a:extLst>
          </p:cNvPr>
          <p:cNvSpPr>
            <a:spLocks noGrp="1"/>
          </p:cNvSpPr>
          <p:nvPr>
            <p:ph idx="1"/>
          </p:nvPr>
        </p:nvSpPr>
        <p:spPr/>
        <p:txBody>
          <a:bodyPr/>
          <a:lstStyle/>
          <a:p>
            <a:pPr marL="0" indent="0">
              <a:buNone/>
            </a:pPr>
            <a:r>
              <a:rPr lang="en-US" dirty="0"/>
              <a:t>For any questions or suggestions, please email: </a:t>
            </a:r>
            <a:r>
              <a:rPr lang="en-US" u="sng" dirty="0">
                <a:hlinkClick r:id="rId2"/>
              </a:rPr>
              <a:t>101@uspto.gov</a:t>
            </a:r>
            <a:r>
              <a:rPr lang="en-US" dirty="0"/>
              <a:t>.</a:t>
            </a:r>
          </a:p>
        </p:txBody>
      </p:sp>
      <p:sp>
        <p:nvSpPr>
          <p:cNvPr id="2" name="Slide Number Placeholder 1">
            <a:extLst>
              <a:ext uri="{FF2B5EF4-FFF2-40B4-BE49-F238E27FC236}">
                <a16:creationId xmlns:a16="http://schemas.microsoft.com/office/drawing/2014/main" id="{76817035-47BC-1871-4D8F-9B9F182841A8}"/>
              </a:ext>
            </a:extLst>
          </p:cNvPr>
          <p:cNvSpPr>
            <a:spLocks noGrp="1"/>
          </p:cNvSpPr>
          <p:nvPr>
            <p:ph type="sldNum" sz="quarter" idx="10"/>
          </p:nvPr>
        </p:nvSpPr>
        <p:spPr/>
        <p:txBody>
          <a:bodyPr/>
          <a:lstStyle/>
          <a:p>
            <a:fld id="{1D648693-0942-45E9-83AE-76FC568F9452}" type="slidenum">
              <a:rPr lang="en-US" smtClean="0"/>
              <a:pPr/>
              <a:t>31</a:t>
            </a:fld>
            <a:endParaRPr lang="en-US" dirty="0"/>
          </a:p>
        </p:txBody>
      </p:sp>
    </p:spTree>
    <p:extLst>
      <p:ext uri="{BB962C8B-B14F-4D97-AF65-F5344CB8AC3E}">
        <p14:creationId xmlns:p14="http://schemas.microsoft.com/office/powerpoint/2010/main" val="30848624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780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0A0814-764F-73B7-CE07-0763CEB5203C}"/>
              </a:ext>
            </a:extLst>
          </p:cNvPr>
          <p:cNvSpPr>
            <a:spLocks noGrp="1"/>
          </p:cNvSpPr>
          <p:nvPr>
            <p:ph type="title"/>
          </p:nvPr>
        </p:nvSpPr>
        <p:spPr/>
        <p:txBody>
          <a:bodyPr>
            <a:noAutofit/>
          </a:bodyPr>
          <a:lstStyle/>
          <a:p>
            <a:r>
              <a:rPr lang="en-US" sz="3600" dirty="0"/>
              <a:t>Background – Current USPTO Subject Matter Eligibility Guidance </a:t>
            </a:r>
          </a:p>
        </p:txBody>
      </p:sp>
      <p:sp>
        <p:nvSpPr>
          <p:cNvPr id="4" name="Content Placeholder 3">
            <a:extLst>
              <a:ext uri="{FF2B5EF4-FFF2-40B4-BE49-F238E27FC236}">
                <a16:creationId xmlns:a16="http://schemas.microsoft.com/office/drawing/2014/main" id="{1E66306F-437E-A954-73B2-F067D0F641F5}"/>
              </a:ext>
            </a:extLst>
          </p:cNvPr>
          <p:cNvSpPr>
            <a:spLocks noGrp="1"/>
          </p:cNvSpPr>
          <p:nvPr>
            <p:ph idx="1"/>
          </p:nvPr>
        </p:nvSpPr>
        <p:spPr>
          <a:xfrm>
            <a:off x="391297" y="1545214"/>
            <a:ext cx="8229600" cy="3667897"/>
          </a:xfrm>
        </p:spPr>
        <p:txBody>
          <a:bodyPr>
            <a:normAutofit fontScale="92500" lnSpcReduction="10000"/>
          </a:bodyPr>
          <a:lstStyle/>
          <a:p>
            <a:r>
              <a:rPr lang="en-US" sz="1900" dirty="0">
                <a:solidFill>
                  <a:srgbClr val="000000"/>
                </a:solidFill>
                <a:latin typeface="+mn-lt"/>
              </a:rPr>
              <a:t>The USPTO SME guidance is found in the Manual of Patent Examining Procedure (MPEP), sections 2103 - 2106.07.</a:t>
            </a:r>
          </a:p>
          <a:p>
            <a:pPr lvl="1"/>
            <a:r>
              <a:rPr lang="en-US" sz="1500" dirty="0">
                <a:solidFill>
                  <a:srgbClr val="000000"/>
                </a:solidFill>
                <a:latin typeface="+mn-lt"/>
              </a:rPr>
              <a:t>Addresses relevant cases from the Supreme Court and Court of Appeals for the Federal Circuit on SME up to the last MPEP revision.</a:t>
            </a:r>
          </a:p>
          <a:p>
            <a:r>
              <a:rPr lang="en-US" sz="1900" dirty="0">
                <a:solidFill>
                  <a:srgbClr val="000000"/>
                </a:solidFill>
                <a:latin typeface="+mn-lt"/>
              </a:rPr>
              <a:t>In addition, the USPTO issued a Federal Register Notice </a:t>
            </a:r>
            <a:r>
              <a:rPr lang="en-US" sz="1900" i="0" dirty="0">
                <a:solidFill>
                  <a:srgbClr val="000000"/>
                </a:solidFill>
                <a:effectLst/>
                <a:latin typeface="+mn-lt"/>
                <a:cs typeface="Segoe UI"/>
              </a:rPr>
              <a:t>titled ”</a:t>
            </a:r>
            <a:r>
              <a:rPr lang="en-US" sz="1900" i="0" dirty="0">
                <a:solidFill>
                  <a:srgbClr val="000000"/>
                </a:solidFill>
                <a:effectLst/>
                <a:latin typeface="+mn-lt"/>
                <a:cs typeface="Segoe UI"/>
                <a:hlinkClick r:id="rId3"/>
              </a:rPr>
              <a:t>2024 Patent Subject Matter Eligibility Guidance Update Includin</a:t>
            </a:r>
            <a:r>
              <a:rPr lang="en-US" sz="1900" dirty="0">
                <a:solidFill>
                  <a:srgbClr val="000000"/>
                </a:solidFill>
                <a:latin typeface="+mn-lt"/>
                <a:cs typeface="Segoe UI"/>
                <a:hlinkClick r:id="rId3"/>
              </a:rPr>
              <a:t>g </a:t>
            </a:r>
            <a:r>
              <a:rPr lang="en-US" sz="1900" i="0" dirty="0">
                <a:solidFill>
                  <a:srgbClr val="000000"/>
                </a:solidFill>
                <a:effectLst/>
                <a:latin typeface="+mn-lt"/>
                <a:cs typeface="Segoe UI"/>
                <a:hlinkClick r:id="rId3"/>
              </a:rPr>
              <a:t>on Artificial Intelligence</a:t>
            </a:r>
            <a:r>
              <a:rPr lang="en-US" sz="1900" i="0" dirty="0">
                <a:solidFill>
                  <a:srgbClr val="000000"/>
                </a:solidFill>
                <a:effectLst/>
                <a:latin typeface="+mn-lt"/>
                <a:cs typeface="Segoe UI"/>
              </a:rPr>
              <a:t>” on July 17, 2024.</a:t>
            </a:r>
          </a:p>
          <a:p>
            <a:pPr lvl="1"/>
            <a:r>
              <a:rPr lang="en-US" sz="1500" dirty="0">
                <a:latin typeface="+mn-lt"/>
                <a:cs typeface="Segoe UI"/>
              </a:rPr>
              <a:t>Supplements existing guidance and addresses innovation in critical and emerging technologies, especially in AI.</a:t>
            </a:r>
            <a:endParaRPr lang="en-US" sz="1500" dirty="0">
              <a:solidFill>
                <a:srgbClr val="000000"/>
              </a:solidFill>
              <a:latin typeface="+mn-lt"/>
            </a:endParaRPr>
          </a:p>
          <a:p>
            <a:r>
              <a:rPr lang="en-US" sz="1900" dirty="0">
                <a:solidFill>
                  <a:srgbClr val="000000"/>
                </a:solidFill>
                <a:latin typeface="+mn-lt"/>
              </a:rPr>
              <a:t>The USPTO has issued </a:t>
            </a:r>
            <a:r>
              <a:rPr lang="en-US" sz="1900" dirty="0">
                <a:solidFill>
                  <a:srgbClr val="000000"/>
                </a:solidFill>
                <a:latin typeface="+mn-lt"/>
                <a:hlinkClick r:id="rId4"/>
              </a:rPr>
              <a:t>49 examples</a:t>
            </a:r>
            <a:r>
              <a:rPr lang="en-US" sz="1900" dirty="0">
                <a:solidFill>
                  <a:srgbClr val="000000"/>
                </a:solidFill>
                <a:latin typeface="+mn-lt"/>
              </a:rPr>
              <a:t> providing analysis of various fact patterns to assist USPTO personnel and stakeholders in evaluating SME. </a:t>
            </a:r>
          </a:p>
          <a:p>
            <a:pPr lvl="1"/>
            <a:r>
              <a:rPr lang="en-US" sz="1500" dirty="0">
                <a:solidFill>
                  <a:srgbClr val="000000"/>
                </a:solidFill>
                <a:latin typeface="+mn-lt"/>
              </a:rPr>
              <a:t>Address a wide range of technologies, including AI, diagnostic and treatment methods, precision medicine, and software.</a:t>
            </a:r>
          </a:p>
          <a:p>
            <a:pPr lvl="1" indent="-342900">
              <a:spcBef>
                <a:spcPts val="0"/>
              </a:spcBef>
              <a:buFont typeface="Arial" panose="020B0604020202020204" pitchFamily="34" charset="0"/>
              <a:buChar char="•"/>
              <a:tabLst>
                <a:tab pos="457200" algn="l"/>
              </a:tabLst>
            </a:pPr>
            <a:endParaRPr lang="en-US" sz="2000" dirty="0">
              <a:latin typeface="+mn-lt"/>
              <a:ea typeface="Aptos" panose="020B0004020202020204" pitchFamily="34" charset="0"/>
              <a:cs typeface="Times New Roman" panose="02020603050405020304" pitchFamily="18" charset="0"/>
            </a:endParaRPr>
          </a:p>
          <a:p>
            <a:pPr>
              <a:spcBef>
                <a:spcPts val="0"/>
              </a:spcBef>
              <a:buFont typeface="Arial" panose="020B0604020202020204" pitchFamily="34" charset="0"/>
              <a:buChar char="•"/>
              <a:tabLst>
                <a:tab pos="457200" algn="l"/>
              </a:tabLst>
            </a:pPr>
            <a:endParaRPr lang="en-US" sz="2400" dirty="0">
              <a:effectLst/>
              <a:latin typeface="+mn-lt"/>
              <a:ea typeface="Aptos" panose="020B000402020202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83309905-B60D-BF18-95C6-B09F3D201BD0}"/>
              </a:ext>
            </a:extLst>
          </p:cNvPr>
          <p:cNvSpPr>
            <a:spLocks noGrp="1"/>
          </p:cNvSpPr>
          <p:nvPr>
            <p:ph type="sldNum" sz="quarter" idx="10"/>
          </p:nvPr>
        </p:nvSpPr>
        <p:spPr/>
        <p:txBody>
          <a:bodyPr/>
          <a:lstStyle/>
          <a:p>
            <a:fld id="{1D648693-0942-45E9-83AE-76FC568F9452}" type="slidenum">
              <a:rPr lang="en-US" smtClean="0"/>
              <a:pPr/>
              <a:t>4</a:t>
            </a:fld>
            <a:endParaRPr lang="en-US" dirty="0"/>
          </a:p>
        </p:txBody>
      </p:sp>
    </p:spTree>
    <p:extLst>
      <p:ext uri="{BB962C8B-B14F-4D97-AF65-F5344CB8AC3E}">
        <p14:creationId xmlns:p14="http://schemas.microsoft.com/office/powerpoint/2010/main" val="2555187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0A0814-764F-73B7-CE07-0763CEB5203C}"/>
              </a:ext>
            </a:extLst>
          </p:cNvPr>
          <p:cNvSpPr>
            <a:spLocks noGrp="1"/>
          </p:cNvSpPr>
          <p:nvPr>
            <p:ph type="title"/>
          </p:nvPr>
        </p:nvSpPr>
        <p:spPr/>
        <p:txBody>
          <a:bodyPr>
            <a:noAutofit/>
          </a:bodyPr>
          <a:lstStyle/>
          <a:p>
            <a:r>
              <a:rPr lang="en-US" sz="3600" dirty="0"/>
              <a:t>Background - 101 Rejection Trends</a:t>
            </a:r>
          </a:p>
        </p:txBody>
      </p:sp>
      <p:sp>
        <p:nvSpPr>
          <p:cNvPr id="4" name="Content Placeholder 3">
            <a:extLst>
              <a:ext uri="{FF2B5EF4-FFF2-40B4-BE49-F238E27FC236}">
                <a16:creationId xmlns:a16="http://schemas.microsoft.com/office/drawing/2014/main" id="{1E66306F-437E-A954-73B2-F067D0F641F5}"/>
              </a:ext>
            </a:extLst>
          </p:cNvPr>
          <p:cNvSpPr>
            <a:spLocks noGrp="1"/>
          </p:cNvSpPr>
          <p:nvPr>
            <p:ph idx="1"/>
          </p:nvPr>
        </p:nvSpPr>
        <p:spPr/>
        <p:txBody>
          <a:bodyPr>
            <a:normAutofit lnSpcReduction="10000"/>
          </a:bodyPr>
          <a:lstStyle/>
          <a:p>
            <a:pPr lvl="0"/>
            <a:r>
              <a:rPr lang="en-US" sz="2400" dirty="0"/>
              <a:t>After the 2019 PEG was issued, the 101 rejection rates significantly decreased across all Technology Centers (TCs).</a:t>
            </a:r>
          </a:p>
          <a:p>
            <a:pPr lvl="0"/>
            <a:endParaRPr lang="en-US" sz="2400" dirty="0"/>
          </a:p>
          <a:p>
            <a:pPr lvl="0"/>
            <a:r>
              <a:rPr lang="en-US" sz="2400" dirty="0"/>
              <a:t>101 rejection rates in many TCs have been relatively stable since the issuance of the 2019 PEG.</a:t>
            </a:r>
          </a:p>
          <a:p>
            <a:endParaRPr lang="en-US" sz="2400" dirty="0"/>
          </a:p>
          <a:p>
            <a:r>
              <a:rPr lang="en-US" sz="2400" dirty="0"/>
              <a:t>In recent years, however, the 101 rejection rates have increased in certain TCs.</a:t>
            </a:r>
          </a:p>
        </p:txBody>
      </p:sp>
      <p:sp>
        <p:nvSpPr>
          <p:cNvPr id="2" name="Slide Number Placeholder 1">
            <a:extLst>
              <a:ext uri="{FF2B5EF4-FFF2-40B4-BE49-F238E27FC236}">
                <a16:creationId xmlns:a16="http://schemas.microsoft.com/office/drawing/2014/main" id="{83309905-B60D-BF18-95C6-B09F3D201BD0}"/>
              </a:ext>
            </a:extLst>
          </p:cNvPr>
          <p:cNvSpPr>
            <a:spLocks noGrp="1"/>
          </p:cNvSpPr>
          <p:nvPr>
            <p:ph type="sldNum" sz="quarter" idx="10"/>
          </p:nvPr>
        </p:nvSpPr>
        <p:spPr/>
        <p:txBody>
          <a:bodyPr/>
          <a:lstStyle/>
          <a:p>
            <a:fld id="{1D648693-0942-45E9-83AE-76FC568F9452}" type="slidenum">
              <a:rPr lang="en-US" smtClean="0"/>
              <a:pPr/>
              <a:t>5</a:t>
            </a:fld>
            <a:endParaRPr lang="en-US" dirty="0"/>
          </a:p>
        </p:txBody>
      </p:sp>
    </p:spTree>
    <p:extLst>
      <p:ext uri="{BB962C8B-B14F-4D97-AF65-F5344CB8AC3E}">
        <p14:creationId xmlns:p14="http://schemas.microsoft.com/office/powerpoint/2010/main" val="138873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8776D5-1F8C-3CBA-3754-C6425AE65754}"/>
              </a:ext>
            </a:extLst>
          </p:cNvPr>
          <p:cNvSpPr>
            <a:spLocks noGrp="1"/>
          </p:cNvSpPr>
          <p:nvPr>
            <p:ph type="title"/>
          </p:nvPr>
        </p:nvSpPr>
        <p:spPr/>
        <p:txBody>
          <a:bodyPr>
            <a:normAutofit/>
          </a:bodyPr>
          <a:lstStyle/>
          <a:p>
            <a:r>
              <a:rPr lang="en-US" sz="3600" dirty="0"/>
              <a:t>Memorandum Overview</a:t>
            </a:r>
          </a:p>
        </p:txBody>
      </p:sp>
      <p:sp>
        <p:nvSpPr>
          <p:cNvPr id="4" name="Content Placeholder 3">
            <a:extLst>
              <a:ext uri="{FF2B5EF4-FFF2-40B4-BE49-F238E27FC236}">
                <a16:creationId xmlns:a16="http://schemas.microsoft.com/office/drawing/2014/main" id="{F70CFB07-336A-604C-6192-2E497077539A}"/>
              </a:ext>
            </a:extLst>
          </p:cNvPr>
          <p:cNvSpPr>
            <a:spLocks noGrp="1"/>
          </p:cNvSpPr>
          <p:nvPr>
            <p:ph idx="1"/>
          </p:nvPr>
        </p:nvSpPr>
        <p:spPr>
          <a:xfrm>
            <a:off x="457200" y="1262080"/>
            <a:ext cx="8229600" cy="3786267"/>
          </a:xfrm>
        </p:spPr>
        <p:txBody>
          <a:bodyPr>
            <a:normAutofit/>
          </a:bodyPr>
          <a:lstStyle/>
          <a:p>
            <a:r>
              <a:rPr lang="en-US" sz="2400" dirty="0"/>
              <a:t>Memorandum titled “</a:t>
            </a:r>
            <a:r>
              <a:rPr lang="en-US" sz="2400" dirty="0">
                <a:hlinkClick r:id="rId3"/>
              </a:rPr>
              <a:t>Reminders on evaluating subject matter eligibility of claims under 35 U.S.C. 101</a:t>
            </a:r>
            <a:r>
              <a:rPr lang="en-US" sz="2400" dirty="0"/>
              <a:t>” issued on August 4, 2025.</a:t>
            </a:r>
          </a:p>
          <a:p>
            <a:pPr lvl="1"/>
            <a:r>
              <a:rPr lang="en-US" sz="2000" dirty="0"/>
              <a:t>Addressed to Technology Centers 2100, 2600 and 3600.</a:t>
            </a:r>
          </a:p>
          <a:p>
            <a:pPr lvl="1"/>
            <a:r>
              <a:rPr lang="en-US" sz="2000" dirty="0"/>
              <a:t>Sent to entire examining corps.</a:t>
            </a:r>
          </a:p>
          <a:p>
            <a:r>
              <a:rPr lang="en-US" sz="2400" dirty="0"/>
              <a:t>Memo is not intended to announce any new USPTO practice or procedure and is meant to be consistent with existing guidance.</a:t>
            </a:r>
          </a:p>
        </p:txBody>
      </p:sp>
      <p:sp>
        <p:nvSpPr>
          <p:cNvPr id="2" name="Slide Number Placeholder 1">
            <a:extLst>
              <a:ext uri="{FF2B5EF4-FFF2-40B4-BE49-F238E27FC236}">
                <a16:creationId xmlns:a16="http://schemas.microsoft.com/office/drawing/2014/main" id="{1F932280-582D-1890-D715-116F371CE4A2}"/>
              </a:ext>
            </a:extLst>
          </p:cNvPr>
          <p:cNvSpPr>
            <a:spLocks noGrp="1"/>
          </p:cNvSpPr>
          <p:nvPr>
            <p:ph type="sldNum" sz="quarter" idx="10"/>
          </p:nvPr>
        </p:nvSpPr>
        <p:spPr/>
        <p:txBody>
          <a:bodyPr/>
          <a:lstStyle/>
          <a:p>
            <a:fld id="{1D648693-0942-45E9-83AE-76FC568F9452}" type="slidenum">
              <a:rPr lang="en-US" smtClean="0"/>
              <a:pPr/>
              <a:t>6</a:t>
            </a:fld>
            <a:endParaRPr lang="en-US" dirty="0"/>
          </a:p>
        </p:txBody>
      </p:sp>
    </p:spTree>
    <p:extLst>
      <p:ext uri="{BB962C8B-B14F-4D97-AF65-F5344CB8AC3E}">
        <p14:creationId xmlns:p14="http://schemas.microsoft.com/office/powerpoint/2010/main" val="3109078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7818" y="302577"/>
            <a:ext cx="8836182" cy="863871"/>
          </a:xfrm>
        </p:spPr>
        <p:txBody>
          <a:bodyPr>
            <a:noAutofit/>
          </a:bodyPr>
          <a:lstStyle/>
          <a:p>
            <a:r>
              <a:rPr lang="en-US" sz="3600" dirty="0"/>
              <a:t>Memorandum Overview </a:t>
            </a:r>
          </a:p>
        </p:txBody>
      </p:sp>
      <p:sp>
        <p:nvSpPr>
          <p:cNvPr id="3" name="Content Placeholder 2"/>
          <p:cNvSpPr>
            <a:spLocks noGrp="1"/>
          </p:cNvSpPr>
          <p:nvPr>
            <p:ph idx="1"/>
          </p:nvPr>
        </p:nvSpPr>
        <p:spPr>
          <a:xfrm>
            <a:off x="457200" y="1203090"/>
            <a:ext cx="8229600" cy="3940410"/>
          </a:xfrm>
        </p:spPr>
        <p:txBody>
          <a:bodyPr>
            <a:normAutofit fontScale="92500" lnSpcReduction="20000"/>
          </a:bodyPr>
          <a:lstStyle/>
          <a:p>
            <a:r>
              <a:rPr lang="en-US" sz="2400" dirty="0"/>
              <a:t>The memo focuses on Step 2A of the USPTO’s SME guidance</a:t>
            </a:r>
          </a:p>
          <a:p>
            <a:r>
              <a:rPr lang="en-US" sz="2400" dirty="0"/>
              <a:t>Step 2A Prong One Reminders</a:t>
            </a:r>
          </a:p>
          <a:p>
            <a:pPr lvl="1"/>
            <a:r>
              <a:rPr lang="en-US" sz="1900" dirty="0"/>
              <a:t>Limits on the mental process grouping of abstract ideas</a:t>
            </a:r>
          </a:p>
          <a:p>
            <a:pPr lvl="1"/>
            <a:r>
              <a:rPr lang="en-US" sz="1900" dirty="0"/>
              <a:t>Distinguishing claims that recite a judicial exception from claims that merely involve a judicial exception</a:t>
            </a:r>
          </a:p>
          <a:p>
            <a:r>
              <a:rPr lang="en-US" sz="2400" dirty="0"/>
              <a:t>Step 2A Prong Two Reminders</a:t>
            </a:r>
          </a:p>
          <a:p>
            <a:pPr lvl="1"/>
            <a:r>
              <a:rPr lang="en-US" sz="1900" dirty="0"/>
              <a:t>Considering the claim </a:t>
            </a:r>
            <a:r>
              <a:rPr lang="en-US" sz="1900" b="1" i="1" dirty="0"/>
              <a:t>as a whole</a:t>
            </a:r>
            <a:endParaRPr lang="en-US" sz="1900" dirty="0"/>
          </a:p>
          <a:p>
            <a:pPr lvl="1"/>
            <a:r>
              <a:rPr lang="en-US" sz="1900" dirty="0"/>
              <a:t>Improvements to the functioning of a computer or to another technology or technical field </a:t>
            </a:r>
          </a:p>
          <a:p>
            <a:pPr lvl="1"/>
            <a:r>
              <a:rPr lang="en-US" sz="1900" dirty="0"/>
              <a:t>Caution against oversimplifying the “apply it” consideration, particularly when it overlaps with the improvements consideration</a:t>
            </a:r>
          </a:p>
          <a:p>
            <a:r>
              <a:rPr lang="en-US" sz="2400" dirty="0"/>
              <a:t>When to make a SME rejection (close calls)</a:t>
            </a:r>
          </a:p>
        </p:txBody>
      </p:sp>
      <p:sp>
        <p:nvSpPr>
          <p:cNvPr id="2" name="Slide Number Placeholder 1"/>
          <p:cNvSpPr>
            <a:spLocks noGrp="1"/>
          </p:cNvSpPr>
          <p:nvPr>
            <p:ph type="sldNum" sz="quarter"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1D648693-0942-45E9-83AE-76FC568F9452}" type="slidenum">
              <a:rPr kumimoji="0" lang="en-US" sz="800" b="0" i="0" u="none" strike="noStrike" kern="1200" cap="none" spc="0" normalizeH="0" baseline="0" noProof="0" smtClean="0">
                <a:ln>
                  <a:noFill/>
                </a:ln>
                <a:solidFill>
                  <a:prstClr val="black"/>
                </a:solidFill>
                <a:effectLst/>
                <a:uLnTx/>
                <a:uFillTx/>
                <a:latin typeface="Segoe U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800" b="0" i="0" u="none" strike="noStrike" kern="1200" cap="none" spc="0" normalizeH="0" baseline="0" noProof="0" dirty="0">
              <a:ln>
                <a:noFill/>
              </a:ln>
              <a:solidFill>
                <a:prstClr val="black"/>
              </a:solidFill>
              <a:effectLst/>
              <a:uLnTx/>
              <a:uFillTx/>
              <a:latin typeface="Segoe UI"/>
              <a:ea typeface="+mn-ea"/>
              <a:cs typeface="+mn-cs"/>
            </a:endParaRPr>
          </a:p>
        </p:txBody>
      </p:sp>
    </p:spTree>
    <p:extLst>
      <p:ext uri="{BB962C8B-B14F-4D97-AF65-F5344CB8AC3E}">
        <p14:creationId xmlns:p14="http://schemas.microsoft.com/office/powerpoint/2010/main" val="1650509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C2A23-ECF1-CF0D-688C-151607833672}"/>
              </a:ext>
            </a:extLst>
          </p:cNvPr>
          <p:cNvSpPr>
            <a:spLocks noGrp="1"/>
          </p:cNvSpPr>
          <p:nvPr>
            <p:ph type="title"/>
          </p:nvPr>
        </p:nvSpPr>
        <p:spPr>
          <a:xfrm>
            <a:off x="457200" y="369384"/>
            <a:ext cx="8229600" cy="952500"/>
          </a:xfrm>
        </p:spPr>
        <p:txBody>
          <a:bodyPr>
            <a:noAutofit/>
          </a:bodyPr>
          <a:lstStyle/>
          <a:p>
            <a:r>
              <a:rPr lang="en-US" sz="3600" dirty="0"/>
              <a:t>Memorandum - Step 2A Prong One</a:t>
            </a:r>
          </a:p>
        </p:txBody>
      </p:sp>
      <p:sp>
        <p:nvSpPr>
          <p:cNvPr id="4" name="Content Placeholder 3">
            <a:extLst>
              <a:ext uri="{FF2B5EF4-FFF2-40B4-BE49-F238E27FC236}">
                <a16:creationId xmlns:a16="http://schemas.microsoft.com/office/drawing/2014/main" id="{06A4AB79-99D7-171A-894C-B28FD823547E}"/>
              </a:ext>
            </a:extLst>
          </p:cNvPr>
          <p:cNvSpPr>
            <a:spLocks noGrp="1"/>
          </p:cNvSpPr>
          <p:nvPr>
            <p:ph idx="1"/>
          </p:nvPr>
        </p:nvSpPr>
        <p:spPr>
          <a:xfrm>
            <a:off x="457200" y="1321885"/>
            <a:ext cx="8229600" cy="4023732"/>
          </a:xfrm>
        </p:spPr>
        <p:txBody>
          <a:bodyPr>
            <a:normAutofit fontScale="92500"/>
          </a:bodyPr>
          <a:lstStyle/>
          <a:p>
            <a:r>
              <a:rPr lang="en-US" sz="2400" dirty="0"/>
              <a:t>The mental process grouping of abstract ideas is discussed in MPEP 2106.04(a)(2), subsection III.</a:t>
            </a:r>
          </a:p>
          <a:p>
            <a:pPr lvl="1"/>
            <a:r>
              <a:rPr lang="en-US" sz="1900" dirty="0"/>
              <a:t>Instructs examiners to determine that a claim recites a mental process when it contains limitations that can be practically performed in the human mind.</a:t>
            </a:r>
          </a:p>
          <a:p>
            <a:pPr lvl="1"/>
            <a:r>
              <a:rPr lang="en-US" sz="1900" dirty="0"/>
              <a:t>Includes, for example, observations, evaluations, judgments and opinions.</a:t>
            </a:r>
          </a:p>
          <a:p>
            <a:r>
              <a:rPr lang="en-US" sz="2400" dirty="0"/>
              <a:t>The memo reminds examiners not to expand this grouping in a manner that encompasses claim limitations that cannot practically be performed in the human mind.</a:t>
            </a:r>
          </a:p>
          <a:p>
            <a:pPr lvl="1"/>
            <a:r>
              <a:rPr lang="en-US" sz="1900" dirty="0"/>
              <a:t>Claim limitations that encompass AI in a way that cannot be practically performed in the human mind do not fall in the mental process grouping.</a:t>
            </a:r>
          </a:p>
          <a:p>
            <a:endParaRPr lang="en-US" sz="2400" dirty="0"/>
          </a:p>
        </p:txBody>
      </p:sp>
      <p:sp>
        <p:nvSpPr>
          <p:cNvPr id="2" name="Slide Number Placeholder 1">
            <a:extLst>
              <a:ext uri="{FF2B5EF4-FFF2-40B4-BE49-F238E27FC236}">
                <a16:creationId xmlns:a16="http://schemas.microsoft.com/office/drawing/2014/main" id="{FBF3CC6F-69D2-F37D-5467-9BD6509E6000}"/>
              </a:ext>
            </a:extLst>
          </p:cNvPr>
          <p:cNvSpPr>
            <a:spLocks noGrp="1"/>
          </p:cNvSpPr>
          <p:nvPr>
            <p:ph type="sldNum" sz="quarter" idx="10"/>
          </p:nvPr>
        </p:nvSpPr>
        <p:spPr/>
        <p:txBody>
          <a:bodyPr/>
          <a:lstStyle/>
          <a:p>
            <a:fld id="{1D648693-0942-45E9-83AE-76FC568F9452}" type="slidenum">
              <a:rPr lang="en-US" smtClean="0"/>
              <a:pPr/>
              <a:t>8</a:t>
            </a:fld>
            <a:endParaRPr lang="en-US" dirty="0"/>
          </a:p>
        </p:txBody>
      </p:sp>
    </p:spTree>
    <p:extLst>
      <p:ext uri="{BB962C8B-B14F-4D97-AF65-F5344CB8AC3E}">
        <p14:creationId xmlns:p14="http://schemas.microsoft.com/office/powerpoint/2010/main" val="4150883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1A83B52-204E-6CE1-B519-8639E8505B50}"/>
              </a:ext>
            </a:extLst>
          </p:cNvPr>
          <p:cNvSpPr>
            <a:spLocks noGrp="1"/>
          </p:cNvSpPr>
          <p:nvPr>
            <p:ph type="title"/>
          </p:nvPr>
        </p:nvSpPr>
        <p:spPr/>
        <p:txBody>
          <a:bodyPr>
            <a:noAutofit/>
          </a:bodyPr>
          <a:lstStyle/>
          <a:p>
            <a:r>
              <a:rPr lang="en-US" sz="3600" dirty="0"/>
              <a:t>Memorandum - Step 2A Prong One  </a:t>
            </a:r>
            <a:endParaRPr lang="en-US" dirty="0"/>
          </a:p>
        </p:txBody>
      </p:sp>
      <p:sp>
        <p:nvSpPr>
          <p:cNvPr id="3" name="Content Placeholder 3">
            <a:extLst>
              <a:ext uri="{FF2B5EF4-FFF2-40B4-BE49-F238E27FC236}">
                <a16:creationId xmlns:a16="http://schemas.microsoft.com/office/drawing/2014/main" id="{C29E56D1-FFFD-38C8-7D6F-5AAC7806141F}"/>
              </a:ext>
            </a:extLst>
          </p:cNvPr>
          <p:cNvSpPr>
            <a:spLocks noGrp="1"/>
          </p:cNvSpPr>
          <p:nvPr>
            <p:ph idx="1"/>
          </p:nvPr>
        </p:nvSpPr>
        <p:spPr/>
        <p:txBody>
          <a:bodyPr>
            <a:noAutofit/>
          </a:bodyPr>
          <a:lstStyle/>
          <a:p>
            <a:pPr marL="0" indent="0">
              <a:buNone/>
            </a:pPr>
            <a:r>
              <a:rPr lang="en-US" sz="2400" b="1" dirty="0"/>
              <a:t>Reciting vs. Merely Involving a Judicial Exception</a:t>
            </a:r>
          </a:p>
          <a:p>
            <a:pPr marL="0" indent="0">
              <a:spcBef>
                <a:spcPts val="0"/>
              </a:spcBef>
              <a:buNone/>
            </a:pPr>
            <a:endParaRPr lang="en-US" sz="800" dirty="0"/>
          </a:p>
          <a:p>
            <a:pPr marL="0" indent="0">
              <a:buNone/>
            </a:pPr>
            <a:r>
              <a:rPr lang="en-US" sz="1800" dirty="0"/>
              <a:t>The memo reminds examiners to be careful in distinguishing claims that</a:t>
            </a:r>
            <a:r>
              <a:rPr lang="en-US" sz="1800" b="1" dirty="0"/>
              <a:t> recite </a:t>
            </a:r>
            <a:r>
              <a:rPr lang="en-US" sz="1800" dirty="0"/>
              <a:t>an exception (which require further eligibility analysis) and claims that merely </a:t>
            </a:r>
            <a:r>
              <a:rPr lang="en-US" sz="1800" b="1" dirty="0"/>
              <a:t>involve</a:t>
            </a:r>
            <a:r>
              <a:rPr lang="en-US" sz="1800" dirty="0"/>
              <a:t> or are based on an exception (which are eligible and do not require further eligibility analysis). MPEP 2106.04, Subsection II(A)(1).</a:t>
            </a:r>
          </a:p>
          <a:p>
            <a:pPr marL="0" indent="0">
              <a:buNone/>
            </a:pPr>
            <a:r>
              <a:rPr lang="en-US" sz="1800" dirty="0"/>
              <a:t>A claim </a:t>
            </a:r>
            <a:r>
              <a:rPr lang="en-US" sz="1800" b="1" dirty="0"/>
              <a:t>“recites” </a:t>
            </a:r>
            <a:r>
              <a:rPr lang="en-US" sz="1800" dirty="0"/>
              <a:t>a judicial exception when a law of nature, natural phenomenon, or abstract idea is either set forth or described in the claim. A claim </a:t>
            </a:r>
            <a:r>
              <a:rPr lang="en-US" sz="1800" b="1" dirty="0"/>
              <a:t>sets forth </a:t>
            </a:r>
            <a:r>
              <a:rPr lang="en-US" sz="1800" dirty="0"/>
              <a:t>a judicial exception when it is explicitly stated in the claim. A claim </a:t>
            </a:r>
            <a:r>
              <a:rPr lang="en-US" sz="1800" b="1" dirty="0"/>
              <a:t>describes</a:t>
            </a:r>
            <a:r>
              <a:rPr lang="en-US" sz="1800" dirty="0"/>
              <a:t> a judicial exception when the limitation(s) express the judicial exception without explicitly naming the judicial exception (e.g., as the claims in Alice described the concept of intermediated settlement without explicitly using the words “intermediated” or “settlement”).</a:t>
            </a:r>
          </a:p>
        </p:txBody>
      </p:sp>
      <p:sp>
        <p:nvSpPr>
          <p:cNvPr id="2" name="Slide Number Placeholder 1"/>
          <p:cNvSpPr>
            <a:spLocks noGrp="1"/>
          </p:cNvSpPr>
          <p:nvPr>
            <p:ph type="sldNum" sz="quarter" idx="10"/>
          </p:nvPr>
        </p:nvSpPr>
        <p:spPr/>
        <p:txBody>
          <a:bodyPr/>
          <a:lstStyle/>
          <a:p>
            <a:pPr lvl="0"/>
            <a:fld id="{1D648693-0942-45E9-83AE-76FC568F9452}" type="slidenum">
              <a:rPr lang="en-US" noProof="0" smtClean="0"/>
              <a:pPr lvl="0"/>
              <a:t>9</a:t>
            </a:fld>
            <a:endParaRPr lang="en-US" noProof="0" dirty="0"/>
          </a:p>
        </p:txBody>
      </p:sp>
    </p:spTree>
    <p:extLst>
      <p:ext uri="{BB962C8B-B14F-4D97-AF65-F5344CB8AC3E}">
        <p14:creationId xmlns:p14="http://schemas.microsoft.com/office/powerpoint/2010/main" val="3506819489"/>
      </p:ext>
    </p:extLst>
  </p:cSld>
  <p:clrMapOvr>
    <a:masterClrMapping/>
  </p:clrMapOvr>
</p:sld>
</file>

<file path=ppt/theme/theme1.xml><?xml version="1.0" encoding="utf-8"?>
<a:theme xmlns:a="http://schemas.openxmlformats.org/drawingml/2006/main" name="Brand master navy">
  <a:themeElements>
    <a:clrScheme name="USPTO Brand 3">
      <a:dk1>
        <a:sysClr val="windowText" lastClr="000000"/>
      </a:dk1>
      <a:lt1>
        <a:sysClr val="window" lastClr="FFFFFF"/>
      </a:lt1>
      <a:dk2>
        <a:srgbClr val="004C97"/>
      </a:dk2>
      <a:lt2>
        <a:srgbClr val="003865"/>
      </a:lt2>
      <a:accent1>
        <a:srgbClr val="009CDE"/>
      </a:accent1>
      <a:accent2>
        <a:srgbClr val="A6192E"/>
      </a:accent2>
      <a:accent3>
        <a:srgbClr val="007A33"/>
      </a:accent3>
      <a:accent4>
        <a:srgbClr val="671E75"/>
      </a:accent4>
      <a:accent5>
        <a:srgbClr val="7A9A01"/>
      </a:accent5>
      <a:accent6>
        <a:srgbClr val="F2A900"/>
      </a:accent6>
      <a:hlink>
        <a:srgbClr val="004C97"/>
      </a:hlink>
      <a:folHlink>
        <a:srgbClr val="BB16A3"/>
      </a:folHlink>
    </a:clrScheme>
    <a:fontScheme name="USPTO Brand">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9050">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10-2024.potx" id="{53F0FB61-831A-40A4-AC46-BFD3C5BA34AF}" vid="{EB7D6DC9-EE97-40C3-855B-67E6791E6C39}"/>
    </a:ext>
  </a:extLst>
</a:theme>
</file>

<file path=ppt/theme/theme2.xml><?xml version="1.0" encoding="utf-8"?>
<a:theme xmlns:a="http://schemas.openxmlformats.org/drawingml/2006/main" name="Brand master navy no logo">
  <a:themeElements>
    <a:clrScheme name="USPTO Brand">
      <a:dk1>
        <a:sysClr val="windowText" lastClr="000000"/>
      </a:dk1>
      <a:lt1>
        <a:sysClr val="window" lastClr="FFFFFF"/>
      </a:lt1>
      <a:dk2>
        <a:srgbClr val="004C97"/>
      </a:dk2>
      <a:lt2>
        <a:srgbClr val="EEECE1"/>
      </a:lt2>
      <a:accent1>
        <a:srgbClr val="009CDE"/>
      </a:accent1>
      <a:accent2>
        <a:srgbClr val="A6192E"/>
      </a:accent2>
      <a:accent3>
        <a:srgbClr val="7A9A01"/>
      </a:accent3>
      <a:accent4>
        <a:srgbClr val="671E75"/>
      </a:accent4>
      <a:accent5>
        <a:srgbClr val="4BACC6"/>
      </a:accent5>
      <a:accent6>
        <a:srgbClr val="F2A900"/>
      </a:accent6>
      <a:hlink>
        <a:srgbClr val="004C97"/>
      </a:hlink>
      <a:folHlink>
        <a:srgbClr val="BB16A3"/>
      </a:folHlink>
    </a:clrScheme>
    <a:fontScheme name="USPTO Brand 1">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rand master navy revised 10-2024.potx" id="{53F0FB61-831A-40A4-AC46-BFD3C5BA34AF}" vid="{E756EB4F-EECC-4E83-803A-6350586F6AF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brand-master-navy-revised-10-2024 (1)</Template>
  <TotalTime>7829</TotalTime>
  <Words>3213</Words>
  <Application>Microsoft Office PowerPoint</Application>
  <PresentationFormat>On-screen Show (16:10)</PresentationFormat>
  <Paragraphs>196</Paragraphs>
  <Slides>32</Slides>
  <Notes>22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32</vt:i4>
      </vt:variant>
    </vt:vector>
  </HeadingPairs>
  <TitlesOfParts>
    <vt:vector size="43" baseType="lpstr">
      <vt:lpstr>Aptos</vt:lpstr>
      <vt:lpstr>Arial</vt:lpstr>
      <vt:lpstr>Calibri</vt:lpstr>
      <vt:lpstr>Courier New</vt:lpstr>
      <vt:lpstr>Segoe UI</vt:lpstr>
      <vt:lpstr>Segoe UI Light</vt:lpstr>
      <vt:lpstr>Segoe UI Semibold</vt:lpstr>
      <vt:lpstr>Segoe UI Semilight</vt:lpstr>
      <vt:lpstr>Wingdings</vt:lpstr>
      <vt:lpstr>Brand master navy</vt:lpstr>
      <vt:lpstr>Brand master navy no logo</vt:lpstr>
      <vt:lpstr>USPTO Subject Matter Eligibility Updates</vt:lpstr>
      <vt:lpstr>Agenda</vt:lpstr>
      <vt:lpstr>Current SME Guidance and 101 Reminder Memo</vt:lpstr>
      <vt:lpstr>Background – Current USPTO Subject Matter Eligibility Guidance </vt:lpstr>
      <vt:lpstr>Background - 101 Rejection Trends</vt:lpstr>
      <vt:lpstr>Memorandum Overview</vt:lpstr>
      <vt:lpstr>Memorandum Overview </vt:lpstr>
      <vt:lpstr>Memorandum - Step 2A Prong One</vt:lpstr>
      <vt:lpstr>Memorandum - Step 2A Prong One  </vt:lpstr>
      <vt:lpstr>Memorandum - Step 2A Prong One (cont.)   </vt:lpstr>
      <vt:lpstr>Memorandum - Step 2A Prong One (cont.)    </vt:lpstr>
      <vt:lpstr>Memorandum - Step 2A Prong Two  </vt:lpstr>
      <vt:lpstr>Memorandum – Step 2A Prong Two (cont.)</vt:lpstr>
      <vt:lpstr>Memorandum – Step 2A Prong Two (cont.) </vt:lpstr>
      <vt:lpstr>Memorandum - Reminders on Deciding Whether to Make an SME rejection</vt:lpstr>
      <vt:lpstr>Resources</vt:lpstr>
      <vt:lpstr>Appeal Review Panel Decision –  Ex parte Desjardins (2024-00567)</vt:lpstr>
      <vt:lpstr>Ex parte Desjardins - Invention</vt:lpstr>
      <vt:lpstr>Ex parte Desjardins – Claim 1</vt:lpstr>
      <vt:lpstr>Ex parte Desjardins – Procedure </vt:lpstr>
      <vt:lpstr>Ex parte Desjardins – Appeals Review Panel (ARP) Decision</vt:lpstr>
      <vt:lpstr>Ex parte Desjardins – ARP Decision (cont.)</vt:lpstr>
      <vt:lpstr>Ex parte Desjardins – ARP Decision (cont.) </vt:lpstr>
      <vt:lpstr>Ex parte Desjardins – ARP Decision (cont.)  </vt:lpstr>
      <vt:lpstr>Delegated Rehearing Panel Decision – Crusoe Energy System, LLC v. UpStream Data Inc. (PGR2023-0039)</vt:lpstr>
      <vt:lpstr>Crusoe - Invention</vt:lpstr>
      <vt:lpstr>Crusoe – Final Written Decision</vt:lpstr>
      <vt:lpstr>Crusoe – Designated Review Panel Decision</vt:lpstr>
      <vt:lpstr>Crusoe - Appeal</vt:lpstr>
      <vt:lpstr>Takeaways</vt:lpstr>
      <vt:lpstr>Questions or Suggestions </vt:lpstr>
      <vt:lpstr>PowerPoint Presentation</vt:lpstr>
    </vt:vector>
  </TitlesOfParts>
  <Company>United States Patent and Trademark Office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 Kosowski</dc:creator>
  <dc:description>Revised 6-24-19</dc:description>
  <cp:lastModifiedBy>Hunter, Sean</cp:lastModifiedBy>
  <cp:revision>90</cp:revision>
  <cp:lastPrinted>2025-08-25T11:32:48Z</cp:lastPrinted>
  <dcterms:created xsi:type="dcterms:W3CDTF">2025-04-08T13:06:53Z</dcterms:created>
  <dcterms:modified xsi:type="dcterms:W3CDTF">2025-11-14T15:00:36Z</dcterms:modified>
</cp:coreProperties>
</file>