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60"/>
  </p:notesMasterIdLst>
  <p:handoutMasterIdLst>
    <p:handoutMasterId r:id="rId61"/>
  </p:handoutMasterIdLst>
  <p:sldIdLst>
    <p:sldId id="258" r:id="rId6"/>
    <p:sldId id="280" r:id="rId7"/>
    <p:sldId id="281" r:id="rId8"/>
    <p:sldId id="336" r:id="rId9"/>
    <p:sldId id="283" r:id="rId10"/>
    <p:sldId id="284" r:id="rId11"/>
    <p:sldId id="285" r:id="rId12"/>
    <p:sldId id="337" r:id="rId13"/>
    <p:sldId id="338" r:id="rId14"/>
    <p:sldId id="339" r:id="rId15"/>
    <p:sldId id="340" r:id="rId16"/>
    <p:sldId id="341" r:id="rId17"/>
    <p:sldId id="342" r:id="rId18"/>
    <p:sldId id="292" r:id="rId19"/>
    <p:sldId id="293" r:id="rId20"/>
    <p:sldId id="344" r:id="rId21"/>
    <p:sldId id="345" r:id="rId22"/>
    <p:sldId id="346" r:id="rId23"/>
    <p:sldId id="297" r:id="rId24"/>
    <p:sldId id="347" r:id="rId25"/>
    <p:sldId id="348" r:id="rId26"/>
    <p:sldId id="349" r:id="rId27"/>
    <p:sldId id="350" r:id="rId28"/>
    <p:sldId id="351" r:id="rId29"/>
    <p:sldId id="303" r:id="rId30"/>
    <p:sldId id="304" r:id="rId31"/>
    <p:sldId id="305" r:id="rId32"/>
    <p:sldId id="306" r:id="rId33"/>
    <p:sldId id="307" r:id="rId34"/>
    <p:sldId id="352" r:id="rId35"/>
    <p:sldId id="353" r:id="rId36"/>
    <p:sldId id="354" r:id="rId37"/>
    <p:sldId id="355" r:id="rId38"/>
    <p:sldId id="356" r:id="rId39"/>
    <p:sldId id="357" r:id="rId40"/>
    <p:sldId id="314" r:id="rId41"/>
    <p:sldId id="358" r:id="rId42"/>
    <p:sldId id="359" r:id="rId43"/>
    <p:sldId id="360" r:id="rId44"/>
    <p:sldId id="361" r:id="rId45"/>
    <p:sldId id="362" r:id="rId46"/>
    <p:sldId id="363" r:id="rId47"/>
    <p:sldId id="364" r:id="rId48"/>
    <p:sldId id="365" r:id="rId49"/>
    <p:sldId id="366" r:id="rId50"/>
    <p:sldId id="367" r:id="rId51"/>
    <p:sldId id="368" r:id="rId52"/>
    <p:sldId id="369" r:id="rId53"/>
    <p:sldId id="370" r:id="rId54"/>
    <p:sldId id="371" r:id="rId55"/>
    <p:sldId id="372" r:id="rId56"/>
    <p:sldId id="373" r:id="rId57"/>
    <p:sldId id="374" r:id="rId58"/>
    <p:sldId id="259" r:id="rId59"/>
  </p:sldIdLst>
  <p:sldSz cx="9144000" cy="5715000" type="screen16x10"/>
  <p:notesSz cx="6858000" cy="91440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Megan" initials="MM" lastIdx="1" clrIdx="0">
    <p:extLst>
      <p:ext uri="{19B8F6BF-5375-455C-9EA6-DF929625EA0E}">
        <p15:presenceInfo xmlns:p15="http://schemas.microsoft.com/office/powerpoint/2012/main" userId="S-1-5-21-185489447-88882503-980507067-347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43335"/>
    <a:srgbClr val="009CDE"/>
    <a:srgbClr val="7A9A01"/>
    <a:srgbClr val="3C1053"/>
    <a:srgbClr val="215732"/>
    <a:srgbClr val="D9D9D6"/>
    <a:srgbClr val="A7A8AA"/>
    <a:srgbClr val="63666A"/>
    <a:srgbClr val="EFDB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7" autoAdjust="0"/>
  </p:normalViewPr>
  <p:slideViewPr>
    <p:cSldViewPr snapToGrid="0" snapToObjects="1">
      <p:cViewPr varScale="1">
        <p:scale>
          <a:sx n="152" d="100"/>
          <a:sy n="152" d="100"/>
        </p:scale>
        <p:origin x="402" y="144"/>
      </p:cViewPr>
      <p:guideLst>
        <p:guide orient="horz" pos="1800"/>
        <p:guide pos="2880"/>
      </p:guideLst>
    </p:cSldViewPr>
  </p:slideViewPr>
  <p:outlineViewPr>
    <p:cViewPr>
      <p:scale>
        <a:sx n="33" d="100"/>
        <a:sy n="33" d="100"/>
      </p:scale>
      <p:origin x="0" y="-49142"/>
    </p:cViewPr>
  </p:outlineViewPr>
  <p:notesTextViewPr>
    <p:cViewPr>
      <p:scale>
        <a:sx n="100" d="100"/>
        <a:sy n="100" d="100"/>
      </p:scale>
      <p:origin x="0" y="0"/>
    </p:cViewPr>
  </p:notesTextViewPr>
  <p:sorterViewPr>
    <p:cViewPr>
      <p:scale>
        <a:sx n="100" d="100"/>
        <a:sy n="100" d="100"/>
      </p:scale>
      <p:origin x="0" y="0"/>
    </p:cViewPr>
  </p:sorter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50A3BB-CAF4-1D4E-B3B2-E95D9B9E66DF}" type="datetimeFigureOut">
              <a:rPr lang="en-US" smtClean="0">
                <a:latin typeface="Segoe UI"/>
              </a:rPr>
              <a:t>6/8/2020</a:t>
            </a:fld>
            <a:endParaRPr lang="en-US" dirty="0">
              <a:latin typeface="Segoe U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a:defRPr>
            </a:lvl1pPr>
          </a:lstStyle>
          <a:p>
            <a:fld id="{139B48F8-1A14-4941-902A-1D33547A0B6A}" type="datetimeFigureOut">
              <a:rPr lang="en-US" smtClean="0"/>
              <a:pPr/>
              <a:t>6/8/2020</a:t>
            </a:fld>
            <a:endParaRPr lang="en-US" dirty="0"/>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61207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292336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2046694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2316887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86417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2781960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1140835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685800" y="685800"/>
            <a:ext cx="5486400" cy="3429000"/>
          </a:xfrm>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500" b="1">
                <a:solidFill>
                  <a:srgbClr val="FF0000"/>
                </a:solidFill>
                <a:latin typeface="Arial" charset="0"/>
              </a:defRPr>
            </a:lvl1pPr>
            <a:lvl2pPr marL="729057" indent="-280406" eaLnBrk="0" hangingPunct="0">
              <a:defRPr sz="6500" b="1">
                <a:solidFill>
                  <a:srgbClr val="FF0000"/>
                </a:solidFill>
                <a:latin typeface="Arial" charset="0"/>
              </a:defRPr>
            </a:lvl2pPr>
            <a:lvl3pPr marL="1121626" indent="-224325" eaLnBrk="0" hangingPunct="0">
              <a:defRPr sz="6500" b="1">
                <a:solidFill>
                  <a:srgbClr val="FF0000"/>
                </a:solidFill>
                <a:latin typeface="Arial" charset="0"/>
              </a:defRPr>
            </a:lvl3pPr>
            <a:lvl4pPr marL="1570276" indent="-224325" eaLnBrk="0" hangingPunct="0">
              <a:defRPr sz="6500" b="1">
                <a:solidFill>
                  <a:srgbClr val="FF0000"/>
                </a:solidFill>
                <a:latin typeface="Arial" charset="0"/>
              </a:defRPr>
            </a:lvl4pPr>
            <a:lvl5pPr marL="2018927" indent="-224325" eaLnBrk="0" hangingPunct="0">
              <a:defRPr sz="6500" b="1">
                <a:solidFill>
                  <a:srgbClr val="FF0000"/>
                </a:solidFill>
                <a:latin typeface="Arial" charset="0"/>
              </a:defRPr>
            </a:lvl5pPr>
            <a:lvl6pPr marL="2467577" indent="-224325" eaLnBrk="0" fontAlgn="base" hangingPunct="0">
              <a:spcBef>
                <a:spcPct val="0"/>
              </a:spcBef>
              <a:spcAft>
                <a:spcPct val="0"/>
              </a:spcAft>
              <a:defRPr sz="6500" b="1">
                <a:solidFill>
                  <a:srgbClr val="FF0000"/>
                </a:solidFill>
                <a:latin typeface="Arial" charset="0"/>
              </a:defRPr>
            </a:lvl6pPr>
            <a:lvl7pPr marL="2916227" indent="-224325" eaLnBrk="0" fontAlgn="base" hangingPunct="0">
              <a:spcBef>
                <a:spcPct val="0"/>
              </a:spcBef>
              <a:spcAft>
                <a:spcPct val="0"/>
              </a:spcAft>
              <a:defRPr sz="6500" b="1">
                <a:solidFill>
                  <a:srgbClr val="FF0000"/>
                </a:solidFill>
                <a:latin typeface="Arial" charset="0"/>
              </a:defRPr>
            </a:lvl7pPr>
            <a:lvl8pPr marL="3364878" indent="-224325" eaLnBrk="0" fontAlgn="base" hangingPunct="0">
              <a:spcBef>
                <a:spcPct val="0"/>
              </a:spcBef>
              <a:spcAft>
                <a:spcPct val="0"/>
              </a:spcAft>
              <a:defRPr sz="6500" b="1">
                <a:solidFill>
                  <a:srgbClr val="FF0000"/>
                </a:solidFill>
                <a:latin typeface="Arial" charset="0"/>
              </a:defRPr>
            </a:lvl8pPr>
            <a:lvl9pPr marL="3813528" indent="-224325" eaLnBrk="0" fontAlgn="base" hangingPunct="0">
              <a:spcBef>
                <a:spcPct val="0"/>
              </a:spcBef>
              <a:spcAft>
                <a:spcPct val="0"/>
              </a:spcAft>
              <a:defRPr sz="6500" b="1">
                <a:solidFill>
                  <a:srgbClr val="FF0000"/>
                </a:solidFill>
                <a:latin typeface="Arial" charset="0"/>
              </a:defRPr>
            </a:lvl9pPr>
          </a:lstStyle>
          <a:p>
            <a:pPr eaLnBrk="1" hangingPunct="1"/>
            <a:fld id="{B2A7381E-074B-4FBA-BC00-B3BEB881FED3}" type="slidenum">
              <a:rPr lang="en-US" altLang="en-US" sz="1200" b="0">
                <a:solidFill>
                  <a:schemeClr val="tx1"/>
                </a:solidFill>
                <a:latin typeface="Tahoma" pitchFamily="34" charset="0"/>
              </a:rPr>
              <a:pPr eaLnBrk="1" hangingPunct="1"/>
              <a:t>17</a:t>
            </a:fld>
            <a:endParaRPr lang="en-US" altLang="en-US" sz="1200" b="0">
              <a:solidFill>
                <a:schemeClr val="tx1"/>
              </a:solidFill>
              <a:latin typeface="Tahoma" pitchFamily="34" charset="0"/>
            </a:endParaRPr>
          </a:p>
        </p:txBody>
      </p:sp>
    </p:spTree>
    <p:extLst>
      <p:ext uri="{BB962C8B-B14F-4D97-AF65-F5344CB8AC3E}">
        <p14:creationId xmlns:p14="http://schemas.microsoft.com/office/powerpoint/2010/main" val="2367537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1395991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897601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417445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74310-7625-4731-964B-AD2015EE2AF0}" type="slidenum">
              <a:rPr lang="en-US"/>
              <a:pPr/>
              <a:t>3</a:t>
            </a:fld>
            <a:endParaRPr lang="en-US"/>
          </a:p>
        </p:txBody>
      </p:sp>
      <p:sp>
        <p:nvSpPr>
          <p:cNvPr id="335874" name="Rectangle 2"/>
          <p:cNvSpPr>
            <a:spLocks noGrp="1" noRot="1" noChangeAspect="1" noChangeArrowheads="1" noTextEdit="1"/>
          </p:cNvSpPr>
          <p:nvPr>
            <p:ph type="sldImg"/>
          </p:nvPr>
        </p:nvSpPr>
        <p:spPr>
          <a:xfrm>
            <a:off x="2582863" y="534988"/>
            <a:ext cx="4275137" cy="2671762"/>
          </a:xfrm>
          <a:ln/>
        </p:spPr>
      </p:sp>
      <p:sp>
        <p:nvSpPr>
          <p:cNvPr id="335875" name="Rectangle 3"/>
          <p:cNvSpPr>
            <a:spLocks noGrp="1" noChangeArrowheads="1"/>
          </p:cNvSpPr>
          <p:nvPr>
            <p:ph type="body" idx="1"/>
          </p:nvPr>
        </p:nvSpPr>
        <p:spPr>
          <a:xfrm>
            <a:off x="1259272" y="3385928"/>
            <a:ext cx="6922780" cy="3207015"/>
          </a:xfrm>
        </p:spPr>
        <p:txBody>
          <a:bodyPr/>
          <a:lstStyle/>
          <a:p>
            <a:endParaRPr lang="en-US"/>
          </a:p>
        </p:txBody>
      </p:sp>
    </p:spTree>
    <p:extLst>
      <p:ext uri="{BB962C8B-B14F-4D97-AF65-F5344CB8AC3E}">
        <p14:creationId xmlns:p14="http://schemas.microsoft.com/office/powerpoint/2010/main" val="4283342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521812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2621393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3410184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24</a:t>
            </a:fld>
            <a:endParaRPr lang="en-US" dirty="0"/>
          </a:p>
        </p:txBody>
      </p:sp>
    </p:spTree>
    <p:extLst>
      <p:ext uri="{BB962C8B-B14F-4D97-AF65-F5344CB8AC3E}">
        <p14:creationId xmlns:p14="http://schemas.microsoft.com/office/powerpoint/2010/main" val="2340884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1308724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2967633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1952978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722093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1835577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2312228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2405109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1456788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32</a:t>
            </a:fld>
            <a:endParaRPr lang="en-US" dirty="0"/>
          </a:p>
        </p:txBody>
      </p:sp>
    </p:spTree>
    <p:extLst>
      <p:ext uri="{BB962C8B-B14F-4D97-AF65-F5344CB8AC3E}">
        <p14:creationId xmlns:p14="http://schemas.microsoft.com/office/powerpoint/2010/main" val="300532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33</a:t>
            </a:fld>
            <a:endParaRPr lang="en-US" dirty="0"/>
          </a:p>
        </p:txBody>
      </p:sp>
    </p:spTree>
    <p:extLst>
      <p:ext uri="{BB962C8B-B14F-4D97-AF65-F5344CB8AC3E}">
        <p14:creationId xmlns:p14="http://schemas.microsoft.com/office/powerpoint/2010/main" val="1243844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2670355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3011417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2183820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37</a:t>
            </a:fld>
            <a:endParaRPr lang="en-US" dirty="0"/>
          </a:p>
        </p:txBody>
      </p:sp>
    </p:spTree>
    <p:extLst>
      <p:ext uri="{BB962C8B-B14F-4D97-AF65-F5344CB8AC3E}">
        <p14:creationId xmlns:p14="http://schemas.microsoft.com/office/powerpoint/2010/main" val="8740662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4234700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39</a:t>
            </a:fld>
            <a:endParaRPr lang="en-US" dirty="0"/>
          </a:p>
        </p:txBody>
      </p:sp>
    </p:spTree>
    <p:extLst>
      <p:ext uri="{BB962C8B-B14F-4D97-AF65-F5344CB8AC3E}">
        <p14:creationId xmlns:p14="http://schemas.microsoft.com/office/powerpoint/2010/main" val="666198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311464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36620585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1218326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42</a:t>
            </a:fld>
            <a:endParaRPr lang="en-US" dirty="0"/>
          </a:p>
        </p:txBody>
      </p:sp>
    </p:spTree>
    <p:extLst>
      <p:ext uri="{BB962C8B-B14F-4D97-AF65-F5344CB8AC3E}">
        <p14:creationId xmlns:p14="http://schemas.microsoft.com/office/powerpoint/2010/main" val="2687645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43</a:t>
            </a:fld>
            <a:endParaRPr lang="en-US" dirty="0"/>
          </a:p>
        </p:txBody>
      </p:sp>
    </p:spTree>
    <p:extLst>
      <p:ext uri="{BB962C8B-B14F-4D97-AF65-F5344CB8AC3E}">
        <p14:creationId xmlns:p14="http://schemas.microsoft.com/office/powerpoint/2010/main" val="1427811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44</a:t>
            </a:fld>
            <a:endParaRPr lang="en-US" dirty="0"/>
          </a:p>
        </p:txBody>
      </p:sp>
    </p:spTree>
    <p:extLst>
      <p:ext uri="{BB962C8B-B14F-4D97-AF65-F5344CB8AC3E}">
        <p14:creationId xmlns:p14="http://schemas.microsoft.com/office/powerpoint/2010/main" val="35784613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45</a:t>
            </a:fld>
            <a:endParaRPr lang="en-US" dirty="0"/>
          </a:p>
        </p:txBody>
      </p:sp>
    </p:spTree>
    <p:extLst>
      <p:ext uri="{BB962C8B-B14F-4D97-AF65-F5344CB8AC3E}">
        <p14:creationId xmlns:p14="http://schemas.microsoft.com/office/powerpoint/2010/main" val="4152384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49</a:t>
            </a:fld>
            <a:endParaRPr lang="en-US" dirty="0"/>
          </a:p>
        </p:txBody>
      </p:sp>
    </p:spTree>
    <p:extLst>
      <p:ext uri="{BB962C8B-B14F-4D97-AF65-F5344CB8AC3E}">
        <p14:creationId xmlns:p14="http://schemas.microsoft.com/office/powerpoint/2010/main" val="4047249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50</a:t>
            </a:fld>
            <a:endParaRPr lang="en-US" dirty="0"/>
          </a:p>
        </p:txBody>
      </p:sp>
    </p:spTree>
    <p:extLst>
      <p:ext uri="{BB962C8B-B14F-4D97-AF65-F5344CB8AC3E}">
        <p14:creationId xmlns:p14="http://schemas.microsoft.com/office/powerpoint/2010/main" val="844511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51</a:t>
            </a:fld>
            <a:endParaRPr lang="en-US" dirty="0"/>
          </a:p>
        </p:txBody>
      </p:sp>
    </p:spTree>
    <p:extLst>
      <p:ext uri="{BB962C8B-B14F-4D97-AF65-F5344CB8AC3E}">
        <p14:creationId xmlns:p14="http://schemas.microsoft.com/office/powerpoint/2010/main" val="11974397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52</a:t>
            </a:fld>
            <a:endParaRPr lang="en-US" dirty="0"/>
          </a:p>
        </p:txBody>
      </p:sp>
    </p:spTree>
    <p:extLst>
      <p:ext uri="{BB962C8B-B14F-4D97-AF65-F5344CB8AC3E}">
        <p14:creationId xmlns:p14="http://schemas.microsoft.com/office/powerpoint/2010/main" val="675597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53</a:t>
            </a:fld>
            <a:endParaRPr lang="en-US" dirty="0"/>
          </a:p>
        </p:txBody>
      </p:sp>
    </p:spTree>
    <p:extLst>
      <p:ext uri="{BB962C8B-B14F-4D97-AF65-F5344CB8AC3E}">
        <p14:creationId xmlns:p14="http://schemas.microsoft.com/office/powerpoint/2010/main" val="20179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10323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41636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105679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268773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3141229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26619635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title style</a:t>
            </a:r>
            <a:endParaRPr lang="en-US" dirty="0"/>
          </a:p>
        </p:txBody>
      </p:sp>
    </p:spTree>
    <p:extLst>
      <p:ext uri="{BB962C8B-B14F-4D97-AF65-F5344CB8AC3E}">
        <p14:creationId xmlns:p14="http://schemas.microsoft.com/office/powerpoint/2010/main" val="274598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Tree>
    <p:extLst>
      <p:ext uri="{BB962C8B-B14F-4D97-AF65-F5344CB8AC3E}">
        <p14:creationId xmlns:p14="http://schemas.microsoft.com/office/powerpoint/2010/main" val="1928937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smtClean="0">
                <a:solidFill>
                  <a:schemeClr val="bg1"/>
                </a:solidFill>
              </a:rPr>
              <a:t>Images used in this presentation are</a:t>
            </a:r>
            <a:r>
              <a:rPr lang="en-US" sz="1050" baseline="0" dirty="0" smtClean="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167481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378890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smtClean="0">
                <a:solidFill>
                  <a:schemeClr val="bg1"/>
                </a:solidFill>
              </a:rPr>
              <a:t>Thank</a:t>
            </a:r>
            <a:r>
              <a:rPr lang="en-US" sz="4400" b="1" baseline="0" dirty="0" smtClean="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smtClean="0"/>
              <a:t>Name</a:t>
            </a:r>
            <a:endParaRPr lang="en-US" dirty="0"/>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smtClean="0"/>
              <a:t>Title</a:t>
            </a:r>
            <a:endParaRPr lang="en-US" dirty="0"/>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smtClean="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smtClean="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smtClean="0">
                <a:solidFill>
                  <a:schemeClr val="bg1"/>
                </a:solidFill>
              </a:rPr>
              <a:t>Images used in this presentation are</a:t>
            </a:r>
            <a:r>
              <a:rPr lang="en-US" sz="1050" baseline="0" dirty="0" smtClean="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698665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074034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154786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336272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userDrawn="1"/>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16824248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9594045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583779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5763389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smtClean="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smtClean="0"/>
              <a:t>Quote here Twenty Words or Less. Keep it Short and Memorable. Quote here Twenty Words or Less. Keep it Short.”</a:t>
            </a:r>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025960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86722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8524285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3C10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3222312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334054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1643498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921306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82029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3C1053">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 id="2147483691" r:id="rId17"/>
  </p:sldLayoutIdLst>
  <p:hf hdr="0" ftr="0" dt="0"/>
  <p:txStyles>
    <p:titleStyle>
      <a:lvl1pPr algn="l" defTabSz="457200" rtl="0" eaLnBrk="1" latinLnBrk="0" hangingPunct="1">
        <a:spcBef>
          <a:spcPct val="0"/>
        </a:spcBef>
        <a:buNone/>
        <a:defRPr sz="4000" b="1" i="0" u="none"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b="0" i="0" u="none"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3C1053">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85" r:id="rId6"/>
    <p:sldLayoutId id="2147483686" r:id="rId7"/>
  </p:sldLayoutIdLst>
  <p:timing>
    <p:tnLst>
      <p:par>
        <p:cTn id="1" dur="indefinite" restart="never" nodeType="tmRoot"/>
      </p:par>
    </p:tnLst>
  </p:timing>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uspto.gov/trademark/laws-regulations/madrid-protoco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wipo.int/madrid/e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www.wipo.int/madrid/en/forms/"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mailto:MPU@uspto.gov"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hyperlink" Target="mailto:TrademarkAssistanceCenter@uspto.gov" TargetMode="External"/><Relationship Id="rId4" Type="http://schemas.openxmlformats.org/officeDocument/2006/relationships/hyperlink" Target="mailto:TEAS@uspto.gov"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Madrid Protocol </a:t>
            </a:r>
            <a:br>
              <a:rPr lang="en-US" dirty="0" smtClean="0"/>
            </a:br>
            <a:r>
              <a:rPr lang="en-US" dirty="0" smtClean="0"/>
              <a:t>implementation in U.S.</a:t>
            </a:r>
            <a:endParaRPr lang="en-US" dirty="0"/>
          </a:p>
        </p:txBody>
      </p:sp>
      <p:sp>
        <p:nvSpPr>
          <p:cNvPr id="3" name="Content Placeholder 2"/>
          <p:cNvSpPr>
            <a:spLocks noGrp="1"/>
          </p:cNvSpPr>
          <p:nvPr>
            <p:ph idx="1"/>
          </p:nvPr>
        </p:nvSpPr>
        <p:spPr/>
        <p:txBody>
          <a:bodyPr>
            <a:normAutofit fontScale="47500" lnSpcReduction="20000"/>
          </a:bodyPr>
          <a:lstStyle/>
          <a:p>
            <a:pPr>
              <a:lnSpc>
                <a:spcPct val="120000"/>
              </a:lnSpc>
            </a:pPr>
            <a:r>
              <a:rPr lang="en-US" dirty="0" smtClean="0"/>
              <a:t>Madrid Protocol was made effective in U.S. as of November 2, 2003.</a:t>
            </a:r>
          </a:p>
          <a:p>
            <a:pPr>
              <a:lnSpc>
                <a:spcPct val="120000"/>
              </a:lnSpc>
            </a:pPr>
            <a:r>
              <a:rPr lang="en-US" dirty="0" smtClean="0"/>
              <a:t>Madrid Protocol Implementation Act of 2002 amended the U.S. Trademark Act to provide:</a:t>
            </a:r>
          </a:p>
          <a:p>
            <a:pPr lvl="1">
              <a:lnSpc>
                <a:spcPct val="120000"/>
              </a:lnSpc>
            </a:pPr>
            <a:r>
              <a:rPr lang="en-US" dirty="0" smtClean="0"/>
              <a:t>Owner of a U.S. national application and/or registration may seek protection of its mark in any of the countries or intergovernmental organizations party to the Madrid Protocol by submitting a single international application to the International Bureau of WIPO through the USPTO; and</a:t>
            </a:r>
          </a:p>
          <a:p>
            <a:pPr lvl="1">
              <a:lnSpc>
                <a:spcPct val="120000"/>
              </a:lnSpc>
            </a:pPr>
            <a:r>
              <a:rPr lang="en-US" dirty="0" smtClean="0"/>
              <a:t>Holder of an international registration may request an extension of protection of the international registration to the U.S.</a:t>
            </a:r>
          </a:p>
          <a:p>
            <a:pPr>
              <a:lnSpc>
                <a:spcPct val="120000"/>
              </a:lnSpc>
            </a:pPr>
            <a:r>
              <a:rPr lang="en-US" dirty="0" smtClean="0"/>
              <a:t>A notice of final rulemaking amending the USPTO Trademark Rules of Practice was published at 68 Fed. Reg. 55748 (September 26, 2003).</a:t>
            </a:r>
          </a:p>
          <a:p>
            <a:pPr>
              <a:lnSpc>
                <a:spcPct val="120000"/>
              </a:lnSpc>
            </a:pPr>
            <a:r>
              <a:rPr lang="en-US" dirty="0" smtClean="0"/>
              <a:t>The U.S. is a big user of the Madrid system.</a:t>
            </a:r>
          </a:p>
          <a:p>
            <a:pPr lvl="1">
              <a:lnSpc>
                <a:spcPct val="120000"/>
              </a:lnSpc>
            </a:pPr>
            <a:r>
              <a:rPr lang="en-US" dirty="0" smtClean="0"/>
              <a:t>Top-three user as </a:t>
            </a:r>
            <a:r>
              <a:rPr lang="en-US" dirty="0"/>
              <a:t>O</a:t>
            </a:r>
            <a:r>
              <a:rPr lang="en-US" dirty="0" smtClean="0"/>
              <a:t>ffice of origin and as a designated Contracting Party</a:t>
            </a:r>
          </a:p>
          <a:p>
            <a:pPr lvl="1">
              <a:lnSpc>
                <a:spcPct val="120000"/>
              </a:lnSpc>
            </a:pPr>
            <a:r>
              <a:rPr lang="en-US" dirty="0" smtClean="0"/>
              <a:t>8-10% of applications as designated Contracting Party</a:t>
            </a:r>
            <a:endParaRPr lang="en-US" dirty="0"/>
          </a:p>
        </p:txBody>
      </p:sp>
      <p:sp>
        <p:nvSpPr>
          <p:cNvPr id="6" name="Slide Number Placeholder 5"/>
          <p:cNvSpPr>
            <a:spLocks noGrp="1"/>
          </p:cNvSpPr>
          <p:nvPr>
            <p:ph type="sldNum" sz="quarter" idx="10"/>
          </p:nvPr>
        </p:nvSpPr>
        <p:spPr/>
        <p:txBody>
          <a:bodyPr/>
          <a:lstStyle/>
          <a:p>
            <a:fld id="{92DA454B-C859-4892-B9FA-68B588C9F547}" type="slidenum">
              <a:rPr lang="en-US" smtClean="0"/>
              <a:pPr/>
              <a:t>10</a:t>
            </a:fld>
            <a:endParaRPr lang="en-US" dirty="0"/>
          </a:p>
        </p:txBody>
      </p:sp>
    </p:spTree>
    <p:extLst>
      <p:ext uri="{BB962C8B-B14F-4D97-AF65-F5344CB8AC3E}">
        <p14:creationId xmlns:p14="http://schemas.microsoft.com/office/powerpoint/2010/main" val="3846954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USPTO implementation</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smtClean="0"/>
              <a:t>18-month refusal period</a:t>
            </a:r>
          </a:p>
          <a:p>
            <a:pPr lvl="1">
              <a:lnSpc>
                <a:spcPct val="120000"/>
              </a:lnSpc>
            </a:pPr>
            <a:r>
              <a:rPr lang="en-US" dirty="0" smtClean="0"/>
              <a:t>If IB not notified of a refusal — automatic grant of protection</a:t>
            </a:r>
          </a:p>
          <a:p>
            <a:pPr>
              <a:lnSpc>
                <a:spcPct val="120000"/>
              </a:lnSpc>
            </a:pPr>
            <a:r>
              <a:rPr lang="en-US" dirty="0" smtClean="0"/>
              <a:t>Declaration of Use requirement</a:t>
            </a:r>
          </a:p>
          <a:p>
            <a:pPr lvl="1">
              <a:lnSpc>
                <a:spcPct val="120000"/>
              </a:lnSpc>
            </a:pPr>
            <a:r>
              <a:rPr lang="en-US" dirty="0" smtClean="0"/>
              <a:t>MM18</a:t>
            </a:r>
          </a:p>
          <a:p>
            <a:pPr>
              <a:lnSpc>
                <a:spcPct val="120000"/>
              </a:lnSpc>
            </a:pPr>
            <a:r>
              <a:rPr lang="en-US" dirty="0" smtClean="0"/>
              <a:t>Individual fee (same fee as TEAS in CFH)</a:t>
            </a:r>
          </a:p>
          <a:p>
            <a:pPr>
              <a:lnSpc>
                <a:spcPct val="120000"/>
              </a:lnSpc>
            </a:pPr>
            <a:r>
              <a:rPr lang="en-US" dirty="0" smtClean="0"/>
              <a:t>Incorporated the designations into U.S. trademark </a:t>
            </a:r>
            <a:br>
              <a:rPr lang="en-US" dirty="0" smtClean="0"/>
            </a:br>
            <a:r>
              <a:rPr lang="en-US" dirty="0" smtClean="0"/>
              <a:t>national filing system</a:t>
            </a:r>
          </a:p>
          <a:p>
            <a:pPr>
              <a:lnSpc>
                <a:spcPct val="120000"/>
              </a:lnSpc>
            </a:pPr>
            <a:r>
              <a:rPr lang="en-US" dirty="0" smtClean="0"/>
              <a:t>Established a separate unit to process Madrid transactions (</a:t>
            </a:r>
            <a:r>
              <a:rPr lang="en-US" b="1" dirty="0" smtClean="0"/>
              <a:t>MPU</a:t>
            </a:r>
            <a:r>
              <a:rPr lang="en-US" dirty="0" smtClean="0"/>
              <a:t>)</a:t>
            </a:r>
          </a:p>
        </p:txBody>
      </p:sp>
      <p:sp>
        <p:nvSpPr>
          <p:cNvPr id="5" name="Slide Number Placeholder 4"/>
          <p:cNvSpPr>
            <a:spLocks noGrp="1"/>
          </p:cNvSpPr>
          <p:nvPr>
            <p:ph type="sldNum" sz="quarter" idx="10"/>
          </p:nvPr>
        </p:nvSpPr>
        <p:spPr/>
        <p:txBody>
          <a:bodyPr/>
          <a:lstStyle/>
          <a:p>
            <a:r>
              <a:rPr lang="en-US" smtClean="0"/>
              <a:t>11</a:t>
            </a:r>
            <a:endParaRPr lang="en-US" dirty="0"/>
          </a:p>
        </p:txBody>
      </p:sp>
    </p:spTree>
    <p:extLst>
      <p:ext uri="{BB962C8B-B14F-4D97-AF65-F5344CB8AC3E}">
        <p14:creationId xmlns:p14="http://schemas.microsoft.com/office/powerpoint/2010/main" val="643929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Madrid system is a two-way process</a:t>
            </a:r>
            <a:endParaRPr lang="en-US" dirty="0"/>
          </a:p>
        </p:txBody>
      </p:sp>
      <p:sp>
        <p:nvSpPr>
          <p:cNvPr id="3" name="Content Placeholder 2"/>
          <p:cNvSpPr>
            <a:spLocks noGrp="1"/>
          </p:cNvSpPr>
          <p:nvPr>
            <p:ph idx="1"/>
          </p:nvPr>
        </p:nvSpPr>
        <p:spPr/>
        <p:txBody>
          <a:bodyPr>
            <a:normAutofit fontScale="47500" lnSpcReduction="20000"/>
          </a:bodyPr>
          <a:lstStyle/>
          <a:p>
            <a:pPr marL="0" indent="0">
              <a:lnSpc>
                <a:spcPct val="120000"/>
              </a:lnSpc>
              <a:buNone/>
            </a:pPr>
            <a:r>
              <a:rPr lang="en-US" sz="5100" b="1" dirty="0" smtClean="0"/>
              <a:t>Outgoing — international applications</a:t>
            </a:r>
          </a:p>
          <a:p>
            <a:pPr>
              <a:lnSpc>
                <a:spcPct val="120000"/>
              </a:lnSpc>
            </a:pPr>
            <a:r>
              <a:rPr lang="en-US" dirty="0" smtClean="0"/>
              <a:t>U.S. applicants seeking protection in other countries (USPTO is </a:t>
            </a:r>
            <a:r>
              <a:rPr lang="en-US" dirty="0"/>
              <a:t>O</a:t>
            </a:r>
            <a:r>
              <a:rPr lang="en-US" dirty="0" smtClean="0"/>
              <a:t>ffice of origin)</a:t>
            </a:r>
          </a:p>
          <a:p>
            <a:pPr>
              <a:lnSpc>
                <a:spcPct val="120000"/>
              </a:lnSpc>
            </a:pPr>
            <a:r>
              <a:rPr lang="en-US" dirty="0" smtClean="0"/>
              <a:t>TMEP §§1900–1903 applies to outgoing international applications</a:t>
            </a:r>
          </a:p>
          <a:p>
            <a:pPr>
              <a:lnSpc>
                <a:spcPct val="120000"/>
              </a:lnSpc>
            </a:pPr>
            <a:endParaRPr lang="en-US" dirty="0" smtClean="0"/>
          </a:p>
          <a:p>
            <a:pPr>
              <a:lnSpc>
                <a:spcPct val="120000"/>
              </a:lnSpc>
            </a:pPr>
            <a:endParaRPr lang="en-US" dirty="0" smtClean="0"/>
          </a:p>
          <a:p>
            <a:pPr marL="0" indent="0">
              <a:lnSpc>
                <a:spcPct val="120000"/>
              </a:lnSpc>
              <a:buNone/>
            </a:pPr>
            <a:endParaRPr lang="en-US" dirty="0" smtClean="0"/>
          </a:p>
          <a:p>
            <a:pPr marL="0" indent="0">
              <a:lnSpc>
                <a:spcPct val="120000"/>
              </a:lnSpc>
              <a:buNone/>
            </a:pPr>
            <a:r>
              <a:rPr lang="en-US" sz="5100" b="1" dirty="0" smtClean="0"/>
              <a:t>Incoming — requests for extension of protection</a:t>
            </a:r>
          </a:p>
          <a:p>
            <a:pPr>
              <a:lnSpc>
                <a:spcPct val="120000"/>
              </a:lnSpc>
            </a:pPr>
            <a:r>
              <a:rPr lang="en-US" dirty="0" smtClean="0"/>
              <a:t>Foreign applicants seeking protection in U.S. (USPTO is a designated Contracting Party)</a:t>
            </a:r>
          </a:p>
          <a:p>
            <a:pPr>
              <a:lnSpc>
                <a:spcPct val="120000"/>
              </a:lnSpc>
            </a:pPr>
            <a:r>
              <a:rPr lang="en-US" dirty="0" smtClean="0"/>
              <a:t>TMEP §§1904–1904.15 apply to incoming §66(a) applications, i.e., requests for extension of protection to the U.S.</a:t>
            </a:r>
            <a:endParaRPr lang="en-US" dirty="0"/>
          </a:p>
        </p:txBody>
      </p:sp>
      <p:sp>
        <p:nvSpPr>
          <p:cNvPr id="6" name="Slide Number Placeholder 5"/>
          <p:cNvSpPr>
            <a:spLocks noGrp="1"/>
          </p:cNvSpPr>
          <p:nvPr>
            <p:ph type="sldNum" sz="quarter" idx="10"/>
          </p:nvPr>
        </p:nvSpPr>
        <p:spPr/>
        <p:txBody>
          <a:bodyPr/>
          <a:lstStyle/>
          <a:p>
            <a:fld id="{92DA454B-C859-4892-B9FA-68B588C9F547}" type="slidenum">
              <a:rPr lang="en-US" smtClean="0"/>
              <a:pPr/>
              <a:t>12</a:t>
            </a:fld>
            <a:endParaRPr lang="en-US"/>
          </a:p>
        </p:txBody>
      </p:sp>
      <p:grpSp>
        <p:nvGrpSpPr>
          <p:cNvPr id="14" name="Group 13" descr="Image of left and right arrows"/>
          <p:cNvGrpSpPr/>
          <p:nvPr/>
        </p:nvGrpSpPr>
        <p:grpSpPr>
          <a:xfrm>
            <a:off x="3053256" y="2928059"/>
            <a:ext cx="1518744" cy="412658"/>
            <a:chOff x="5163992" y="2710904"/>
            <a:chExt cx="1518744" cy="412658"/>
          </a:xfrm>
        </p:grpSpPr>
        <p:cxnSp>
          <p:nvCxnSpPr>
            <p:cNvPr id="10" name="Straight Arrow Connector 9"/>
            <p:cNvCxnSpPr/>
            <p:nvPr/>
          </p:nvCxnSpPr>
          <p:spPr>
            <a:xfrm flipV="1">
              <a:off x="5579150" y="2710904"/>
              <a:ext cx="1103586" cy="0"/>
            </a:xfrm>
            <a:prstGeom prst="straightConnector1">
              <a:avLst/>
            </a:prstGeom>
            <a:ln w="127000">
              <a:solidFill>
                <a:srgbClr val="7A9A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163992" y="3123562"/>
              <a:ext cx="1103586" cy="0"/>
            </a:xfrm>
            <a:prstGeom prst="straightConnector1">
              <a:avLst/>
            </a:prstGeom>
            <a:ln w="127000">
              <a:solidFill>
                <a:srgbClr val="009CDE"/>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78358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Madrid Processing </a:t>
            </a:r>
            <a:r>
              <a:rPr lang="en-US" dirty="0"/>
              <a:t>U</a:t>
            </a:r>
            <a:r>
              <a:rPr lang="en-US" dirty="0" smtClean="0"/>
              <a:t>nit</a:t>
            </a:r>
            <a:endParaRPr lang="en-US" dirty="0"/>
          </a:p>
        </p:txBody>
      </p:sp>
      <p:sp>
        <p:nvSpPr>
          <p:cNvPr id="3" name="Content Placeholder 2"/>
          <p:cNvSpPr>
            <a:spLocks noGrp="1"/>
          </p:cNvSpPr>
          <p:nvPr>
            <p:ph idx="1"/>
          </p:nvPr>
        </p:nvSpPr>
        <p:spPr/>
        <p:txBody>
          <a:bodyPr>
            <a:normAutofit fontScale="47500" lnSpcReduction="20000"/>
          </a:bodyPr>
          <a:lstStyle/>
          <a:p>
            <a:pPr marL="0" indent="0">
              <a:lnSpc>
                <a:spcPct val="120000"/>
              </a:lnSpc>
              <a:buNone/>
            </a:pPr>
            <a:r>
              <a:rPr lang="en-US" sz="3800" b="1" dirty="0" smtClean="0"/>
              <a:t>Madrid Processing Unit (MPU) </a:t>
            </a:r>
          </a:p>
          <a:p>
            <a:pPr>
              <a:lnSpc>
                <a:spcPct val="120000"/>
              </a:lnSpc>
            </a:pPr>
            <a:r>
              <a:rPr lang="en-US" dirty="0" smtClean="0"/>
              <a:t>One supervisor</a:t>
            </a:r>
          </a:p>
          <a:p>
            <a:pPr>
              <a:lnSpc>
                <a:spcPct val="120000"/>
              </a:lnSpc>
            </a:pPr>
            <a:r>
              <a:rPr lang="en-US" dirty="0" smtClean="0"/>
              <a:t>One administrative assistant</a:t>
            </a:r>
          </a:p>
          <a:p>
            <a:pPr>
              <a:lnSpc>
                <a:spcPct val="120000"/>
              </a:lnSpc>
            </a:pPr>
            <a:r>
              <a:rPr lang="en-US" dirty="0" smtClean="0"/>
              <a:t>One lead </a:t>
            </a:r>
            <a:r>
              <a:rPr lang="en-US" dirty="0"/>
              <a:t>s</a:t>
            </a:r>
            <a:r>
              <a:rPr lang="en-US" dirty="0" smtClean="0"/>
              <a:t>pecialist</a:t>
            </a:r>
          </a:p>
          <a:p>
            <a:pPr>
              <a:lnSpc>
                <a:spcPct val="120000"/>
              </a:lnSpc>
            </a:pPr>
            <a:r>
              <a:rPr lang="en-US" dirty="0" smtClean="0"/>
              <a:t>Six specialists</a:t>
            </a:r>
          </a:p>
          <a:p>
            <a:pPr marL="914400" lvl="2" indent="0">
              <a:lnSpc>
                <a:spcPct val="120000"/>
              </a:lnSpc>
              <a:buNone/>
            </a:pPr>
            <a:endParaRPr lang="en-US" dirty="0" smtClean="0"/>
          </a:p>
          <a:p>
            <a:pPr marL="0" indent="0">
              <a:lnSpc>
                <a:spcPct val="120000"/>
              </a:lnSpc>
              <a:buNone/>
            </a:pPr>
            <a:r>
              <a:rPr lang="en-US" sz="3800" b="1" dirty="0" smtClean="0"/>
              <a:t>MPU specialists are responsible for international applications </a:t>
            </a:r>
            <a:br>
              <a:rPr lang="en-US" sz="3800" b="1" dirty="0" smtClean="0"/>
            </a:br>
            <a:r>
              <a:rPr lang="en-US" sz="3800" b="1" dirty="0" smtClean="0"/>
              <a:t>(Office of origin):</a:t>
            </a:r>
          </a:p>
          <a:p>
            <a:pPr>
              <a:lnSpc>
                <a:spcPct val="120000"/>
              </a:lnSpc>
            </a:pPr>
            <a:r>
              <a:rPr lang="en-US" dirty="0" smtClean="0"/>
              <a:t>Examination of international applications</a:t>
            </a:r>
          </a:p>
          <a:p>
            <a:pPr>
              <a:lnSpc>
                <a:spcPct val="120000"/>
              </a:lnSpc>
            </a:pPr>
            <a:r>
              <a:rPr lang="en-US" dirty="0" smtClean="0"/>
              <a:t>Review responses to irregularity notices</a:t>
            </a:r>
          </a:p>
          <a:p>
            <a:pPr>
              <a:lnSpc>
                <a:spcPct val="120000"/>
              </a:lnSpc>
            </a:pPr>
            <a:r>
              <a:rPr lang="en-US" dirty="0" smtClean="0"/>
              <a:t>Ceasing of effect notices to the IB</a:t>
            </a:r>
          </a:p>
          <a:p>
            <a:endParaRPr lang="en-US" dirty="0"/>
          </a:p>
        </p:txBody>
      </p:sp>
      <p:sp>
        <p:nvSpPr>
          <p:cNvPr id="8" name="Slide Number Placeholder 7"/>
          <p:cNvSpPr>
            <a:spLocks noGrp="1"/>
          </p:cNvSpPr>
          <p:nvPr>
            <p:ph type="sldNum" sz="quarter" idx="10"/>
          </p:nvPr>
        </p:nvSpPr>
        <p:spPr/>
        <p:txBody>
          <a:bodyPr/>
          <a:lstStyle/>
          <a:p>
            <a:fld id="{1D648693-0942-45E9-83AE-76FC568F9452}" type="slidenum">
              <a:rPr lang="en-US" smtClean="0"/>
              <a:pPr/>
              <a:t>13</a:t>
            </a:fld>
            <a:endParaRPr lang="en-US" dirty="0"/>
          </a:p>
        </p:txBody>
      </p:sp>
    </p:spTree>
    <p:extLst>
      <p:ext uri="{BB962C8B-B14F-4D97-AF65-F5344CB8AC3E}">
        <p14:creationId xmlns:p14="http://schemas.microsoft.com/office/powerpoint/2010/main" val="1360458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a:bodyPr>
          <a:lstStyle/>
          <a:p>
            <a:r>
              <a:rPr lang="en-US" altLang="en-US" dirty="0" smtClean="0"/>
              <a:t>USPTO webpage for Madrid</a:t>
            </a:r>
            <a:r>
              <a:rPr lang="en-US" altLang="en-US" sz="1200" dirty="0" smtClean="0"/>
              <a:t/>
            </a:r>
            <a:br>
              <a:rPr lang="en-US" altLang="en-US" sz="1200" dirty="0" smtClean="0"/>
            </a:br>
            <a:endParaRPr lang="en-US" altLang="en-US" sz="1200" dirty="0" smtClean="0"/>
          </a:p>
        </p:txBody>
      </p:sp>
      <p:pic>
        <p:nvPicPr>
          <p:cNvPr id="3" name="Picture 2" descr="Screen capture of uspto website for Madrid Protocol."/>
          <p:cNvPicPr>
            <a:picLocks noChangeAspect="1"/>
          </p:cNvPicPr>
          <p:nvPr/>
        </p:nvPicPr>
        <p:blipFill>
          <a:blip r:embed="rId3"/>
          <a:stretch>
            <a:fillRect/>
          </a:stretch>
        </p:blipFill>
        <p:spPr>
          <a:xfrm>
            <a:off x="941990" y="1088790"/>
            <a:ext cx="5037883" cy="4185846"/>
          </a:xfrm>
          <a:prstGeom prst="rect">
            <a:avLst/>
          </a:prstGeom>
        </p:spPr>
      </p:pic>
      <p:sp>
        <p:nvSpPr>
          <p:cNvPr id="11" name="TextBox 10"/>
          <p:cNvSpPr txBox="1"/>
          <p:nvPr/>
        </p:nvSpPr>
        <p:spPr>
          <a:xfrm>
            <a:off x="6464662" y="2314340"/>
            <a:ext cx="2361838" cy="738664"/>
          </a:xfrm>
          <a:prstGeom prst="rect">
            <a:avLst/>
          </a:prstGeom>
          <a:noFill/>
        </p:spPr>
        <p:txBody>
          <a:bodyPr wrap="square" rtlCol="0">
            <a:spAutoFit/>
          </a:bodyPr>
          <a:lstStyle/>
          <a:p>
            <a:r>
              <a:rPr lang="en-US" altLang="en-US" sz="1400" dirty="0" smtClean="0">
                <a:hlinkClick r:id="rId4"/>
              </a:rPr>
              <a:t>www.uspto.gov/trademark/</a:t>
            </a:r>
            <a:br>
              <a:rPr lang="en-US" altLang="en-US" sz="1400" dirty="0" smtClean="0">
                <a:hlinkClick r:id="rId4"/>
              </a:rPr>
            </a:br>
            <a:r>
              <a:rPr lang="en-US" altLang="en-US" sz="1400" dirty="0" smtClean="0">
                <a:hlinkClick r:id="rId4"/>
              </a:rPr>
              <a:t>laws-regulations/</a:t>
            </a:r>
            <a:br>
              <a:rPr lang="en-US" altLang="en-US" sz="1400" dirty="0" smtClean="0">
                <a:hlinkClick r:id="rId4"/>
              </a:rPr>
            </a:br>
            <a:r>
              <a:rPr lang="en-US" altLang="en-US" sz="1400" dirty="0" err="1" smtClean="0">
                <a:hlinkClick r:id="rId4"/>
              </a:rPr>
              <a:t>madrid</a:t>
            </a:r>
            <a:r>
              <a:rPr lang="en-US" altLang="en-US" sz="1400" dirty="0" smtClean="0">
                <a:hlinkClick r:id="rId4"/>
              </a:rPr>
              <a:t>-protocol</a:t>
            </a:r>
            <a:endParaRPr lang="en-US" sz="1400" dirty="0"/>
          </a:p>
        </p:txBody>
      </p:sp>
      <p:sp>
        <p:nvSpPr>
          <p:cNvPr id="12" name="Slide Number Placeholder 11"/>
          <p:cNvSpPr>
            <a:spLocks noGrp="1"/>
          </p:cNvSpPr>
          <p:nvPr>
            <p:ph type="sldNum" sz="quarter" idx="10"/>
          </p:nvPr>
        </p:nvSpPr>
        <p:spPr/>
        <p:txBody>
          <a:bodyPr/>
          <a:lstStyle/>
          <a:p>
            <a:fld id="{1D648693-0942-45E9-83AE-76FC568F9452}" type="slidenum">
              <a:rPr lang="en-US" smtClean="0"/>
              <a:pPr/>
              <a:t>14</a:t>
            </a:fld>
            <a:endParaRPr lang="en-US" dirty="0"/>
          </a:p>
        </p:txBody>
      </p:sp>
    </p:spTree>
    <p:extLst>
      <p:ext uri="{BB962C8B-B14F-4D97-AF65-F5344CB8AC3E}">
        <p14:creationId xmlns:p14="http://schemas.microsoft.com/office/powerpoint/2010/main" val="105505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a:bodyPr>
          <a:lstStyle/>
          <a:p>
            <a:r>
              <a:rPr lang="en-US" altLang="en-US" dirty="0" smtClean="0"/>
              <a:t>WIPO website</a:t>
            </a:r>
            <a:endParaRPr lang="en-US" altLang="en-US" dirty="0"/>
          </a:p>
        </p:txBody>
      </p:sp>
      <p:pic>
        <p:nvPicPr>
          <p:cNvPr id="2" name="Picture 1" descr="Screen capture of WIPO site for Madrid - The International trademark system."/>
          <p:cNvPicPr>
            <a:picLocks noChangeAspect="1"/>
          </p:cNvPicPr>
          <p:nvPr/>
        </p:nvPicPr>
        <p:blipFill>
          <a:blip r:embed="rId3"/>
          <a:stretch>
            <a:fillRect/>
          </a:stretch>
        </p:blipFill>
        <p:spPr>
          <a:xfrm>
            <a:off x="850792" y="1080548"/>
            <a:ext cx="5818022" cy="3989322"/>
          </a:xfrm>
          <a:prstGeom prst="rect">
            <a:avLst/>
          </a:prstGeom>
        </p:spPr>
      </p:pic>
      <p:sp>
        <p:nvSpPr>
          <p:cNvPr id="8" name="TextBox 7"/>
          <p:cNvSpPr txBox="1"/>
          <p:nvPr/>
        </p:nvSpPr>
        <p:spPr>
          <a:xfrm>
            <a:off x="6763406" y="2530820"/>
            <a:ext cx="2380593" cy="307777"/>
          </a:xfrm>
          <a:prstGeom prst="rect">
            <a:avLst/>
          </a:prstGeom>
          <a:noFill/>
        </p:spPr>
        <p:txBody>
          <a:bodyPr wrap="square" rtlCol="0">
            <a:spAutoFit/>
          </a:bodyPr>
          <a:lstStyle/>
          <a:p>
            <a:r>
              <a:rPr lang="en-US" altLang="en-US" sz="1400" dirty="0" smtClean="0">
                <a:hlinkClick r:id="rId4"/>
              </a:rPr>
              <a:t>www.wipo.int/madrid/en/</a:t>
            </a:r>
            <a:r>
              <a:rPr lang="en-US" altLang="en-US" sz="1400" dirty="0" smtClean="0"/>
              <a:t> </a:t>
            </a:r>
            <a:endParaRPr lang="en-US" sz="1400"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15</a:t>
            </a:fld>
            <a:endParaRPr lang="en-US" dirty="0"/>
          </a:p>
        </p:txBody>
      </p:sp>
    </p:spTree>
    <p:extLst>
      <p:ext uri="{BB962C8B-B14F-4D97-AF65-F5344CB8AC3E}">
        <p14:creationId xmlns:p14="http://schemas.microsoft.com/office/powerpoint/2010/main" val="1693516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Filing options</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pPr>
            <a:r>
              <a:rPr lang="en-US" dirty="0" smtClean="0"/>
              <a:t>Electronic filing system is available.</a:t>
            </a:r>
          </a:p>
          <a:p>
            <a:pPr>
              <a:lnSpc>
                <a:spcPct val="120000"/>
              </a:lnSpc>
            </a:pPr>
            <a:r>
              <a:rPr lang="en-US" dirty="0" smtClean="0"/>
              <a:t>The filing language is English only.</a:t>
            </a:r>
          </a:p>
          <a:p>
            <a:pPr>
              <a:lnSpc>
                <a:spcPct val="120000"/>
              </a:lnSpc>
            </a:pPr>
            <a:r>
              <a:rPr lang="en-US" dirty="0" smtClean="0"/>
              <a:t>Certification fees:</a:t>
            </a:r>
          </a:p>
          <a:p>
            <a:pPr lvl="1">
              <a:lnSpc>
                <a:spcPct val="120000"/>
              </a:lnSpc>
            </a:pPr>
            <a:r>
              <a:rPr lang="en-US" dirty="0" smtClean="0"/>
              <a:t>US$100 per class if based on one basic application or registration</a:t>
            </a:r>
          </a:p>
          <a:p>
            <a:pPr lvl="1">
              <a:lnSpc>
                <a:spcPct val="120000"/>
              </a:lnSpc>
            </a:pPr>
            <a:r>
              <a:rPr lang="en-US" dirty="0" smtClean="0"/>
              <a:t>US$150 per class if based on more than one basic application or registration</a:t>
            </a:r>
          </a:p>
          <a:p>
            <a:pPr>
              <a:lnSpc>
                <a:spcPct val="120000"/>
              </a:lnSpc>
            </a:pPr>
            <a:r>
              <a:rPr lang="en-US" dirty="0" smtClean="0"/>
              <a:t>Official WIPO and country fees can </a:t>
            </a:r>
            <a:r>
              <a:rPr lang="en-US" dirty="0" smtClean="0"/>
              <a:t>be paid </a:t>
            </a:r>
            <a:r>
              <a:rPr lang="en-US" dirty="0" smtClean="0"/>
              <a:t>through the USPTO or to WIPO directly via a WIPO account. </a:t>
            </a:r>
          </a:p>
          <a:p>
            <a:pPr>
              <a:lnSpc>
                <a:spcPct val="120000"/>
              </a:lnSpc>
            </a:pPr>
            <a:r>
              <a:rPr lang="en-US" altLang="en-US" dirty="0" smtClean="0"/>
              <a:t>The USPTO sends transactions to the IB every day in a batch file (not individually).</a:t>
            </a:r>
          </a:p>
          <a:p>
            <a:pPr lvl="1">
              <a:lnSpc>
                <a:spcPct val="120000"/>
              </a:lnSpc>
            </a:pPr>
            <a:r>
              <a:rPr lang="en-US" altLang="en-US" dirty="0" smtClean="0"/>
              <a:t>The USPTO sends fees to the IB once a week.</a:t>
            </a:r>
          </a:p>
          <a:p>
            <a:endParaRPr lang="en-US" dirty="0"/>
          </a:p>
        </p:txBody>
      </p:sp>
      <p:sp>
        <p:nvSpPr>
          <p:cNvPr id="6" name="Slide Number Placeholder 5"/>
          <p:cNvSpPr>
            <a:spLocks noGrp="1"/>
          </p:cNvSpPr>
          <p:nvPr>
            <p:ph type="sldNum" sz="quarter" idx="10"/>
          </p:nvPr>
        </p:nvSpPr>
        <p:spPr/>
        <p:txBody>
          <a:bodyPr/>
          <a:lstStyle/>
          <a:p>
            <a:fld id="{1D648693-0942-45E9-83AE-76FC568F9452}" type="slidenum">
              <a:rPr lang="en-US" smtClean="0"/>
              <a:pPr/>
              <a:t>16</a:t>
            </a:fld>
            <a:endParaRPr lang="en-US" dirty="0"/>
          </a:p>
        </p:txBody>
      </p:sp>
    </p:spTree>
    <p:extLst>
      <p:ext uri="{BB962C8B-B14F-4D97-AF65-F5344CB8AC3E}">
        <p14:creationId xmlns:p14="http://schemas.microsoft.com/office/powerpoint/2010/main" val="258981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USPTO TEASi forms</a:t>
            </a:r>
            <a:endParaRPr lang="en-US" altLang="en-US" dirty="0" smtClean="0"/>
          </a:p>
        </p:txBody>
      </p:sp>
      <p:sp>
        <p:nvSpPr>
          <p:cNvPr id="14339" name="Content Placeholder 2"/>
          <p:cNvSpPr>
            <a:spLocks noGrp="1"/>
          </p:cNvSpPr>
          <p:nvPr>
            <p:ph idx="1"/>
          </p:nvPr>
        </p:nvSpPr>
        <p:spPr/>
        <p:txBody>
          <a:bodyPr>
            <a:normAutofit fontScale="77500" lnSpcReduction="20000"/>
          </a:bodyPr>
          <a:lstStyle/>
          <a:p>
            <a:pPr>
              <a:lnSpc>
                <a:spcPct val="120000"/>
              </a:lnSpc>
            </a:pPr>
            <a:r>
              <a:rPr lang="en-US" altLang="en-US" dirty="0" smtClean="0"/>
              <a:t>The USPTO accepts two types of filings:</a:t>
            </a:r>
          </a:p>
          <a:p>
            <a:pPr lvl="1">
              <a:lnSpc>
                <a:spcPct val="120000"/>
              </a:lnSpc>
            </a:pPr>
            <a:r>
              <a:rPr lang="en-US" altLang="en-US" dirty="0" smtClean="0"/>
              <a:t>Electronic applications:  </a:t>
            </a:r>
          </a:p>
          <a:p>
            <a:pPr lvl="2">
              <a:lnSpc>
                <a:spcPct val="120000"/>
              </a:lnSpc>
            </a:pPr>
            <a:r>
              <a:rPr lang="en-US" altLang="en-US" dirty="0" smtClean="0"/>
              <a:t>Pre-populated form — only one base mark</a:t>
            </a:r>
          </a:p>
          <a:p>
            <a:pPr lvl="3">
              <a:lnSpc>
                <a:spcPct val="120000"/>
              </a:lnSpc>
            </a:pPr>
            <a:r>
              <a:rPr lang="en-US" altLang="en-US" dirty="0" smtClean="0"/>
              <a:t> No modifications — no review</a:t>
            </a:r>
          </a:p>
          <a:p>
            <a:pPr lvl="2">
              <a:lnSpc>
                <a:spcPct val="120000"/>
              </a:lnSpc>
            </a:pPr>
            <a:r>
              <a:rPr lang="en-US" altLang="en-US" dirty="0" smtClean="0"/>
              <a:t>Free-text form — more than one base mark</a:t>
            </a:r>
          </a:p>
          <a:p>
            <a:pPr lvl="1">
              <a:lnSpc>
                <a:spcPct val="120000"/>
              </a:lnSpc>
            </a:pPr>
            <a:r>
              <a:rPr lang="en-US" altLang="en-US" dirty="0" smtClean="0"/>
              <a:t>Paper applications: must be submitted to the USPTO on IB’s MM2 form, available from WIPO via petition as appropriate*</a:t>
            </a:r>
          </a:p>
          <a:p>
            <a:pPr lvl="2">
              <a:lnSpc>
                <a:spcPct val="120000"/>
              </a:lnSpc>
            </a:pPr>
            <a:r>
              <a:rPr lang="en-US" altLang="en-US" dirty="0" smtClean="0"/>
              <a:t>Mandatory electronic filing</a:t>
            </a:r>
          </a:p>
          <a:p>
            <a:pPr lvl="2">
              <a:lnSpc>
                <a:spcPct val="120000"/>
              </a:lnSpc>
            </a:pPr>
            <a:r>
              <a:rPr lang="en-US" altLang="en-US" dirty="0" smtClean="0"/>
              <a:t>U.S. counsel </a:t>
            </a:r>
          </a:p>
        </p:txBody>
      </p:sp>
      <p:sp>
        <p:nvSpPr>
          <p:cNvPr id="4" name="Slide Number Placeholder 3"/>
          <p:cNvSpPr>
            <a:spLocks noGrp="1"/>
          </p:cNvSpPr>
          <p:nvPr>
            <p:ph type="sldNum" sz="quarter" idx="10"/>
          </p:nvPr>
        </p:nvSpPr>
        <p:spPr/>
        <p:txBody>
          <a:bodyPr/>
          <a:lstStyle/>
          <a:p>
            <a:fld id="{1D648693-0942-45E9-83AE-76FC568F9452}" type="slidenum">
              <a:rPr lang="en-US" smtClean="0"/>
              <a:pPr/>
              <a:t>17</a:t>
            </a:fld>
            <a:endParaRPr lang="en-US" dirty="0"/>
          </a:p>
        </p:txBody>
      </p:sp>
    </p:spTree>
    <p:extLst>
      <p:ext uri="{BB962C8B-B14F-4D97-AF65-F5344CB8AC3E}">
        <p14:creationId xmlns:p14="http://schemas.microsoft.com/office/powerpoint/2010/main" val="121087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Electronic filing options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Electronic applications filed via </a:t>
            </a:r>
            <a:r>
              <a:rPr lang="en-US" sz="2800" dirty="0" err="1" smtClean="0"/>
              <a:t>TEASi</a:t>
            </a:r>
            <a:r>
              <a:rPr lang="en-US" sz="2800" dirty="0" smtClean="0"/>
              <a:t/>
            </a:r>
            <a:br>
              <a:rPr lang="en-US" sz="2800" dirty="0" smtClean="0"/>
            </a:br>
            <a:r>
              <a:rPr lang="en-US" sz="1600" dirty="0" err="1" smtClean="0">
                <a:latin typeface="Segoe UI Light" panose="020B0502040204020203" pitchFamily="34" charset="0"/>
                <a:cs typeface="Segoe UI Light" panose="020B0502040204020203" pitchFamily="34" charset="0"/>
              </a:rPr>
              <a:t>TEASi</a:t>
            </a:r>
            <a:r>
              <a:rPr lang="en-US" sz="1600" dirty="0" smtClean="0">
                <a:latin typeface="Segoe UI Light" panose="020B0502040204020203" pitchFamily="34" charset="0"/>
                <a:cs typeface="Segoe UI Light" panose="020B0502040204020203" pitchFamily="34" charset="0"/>
              </a:rPr>
              <a:t> forms on the USPTO website allow filing an international application in two ways:</a:t>
            </a:r>
            <a:endParaRPr lang="en-US" sz="2000" dirty="0">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fld id="{065B34EC-FE40-4609-B1AE-0FB8A37E6F51}" type="slidenum">
              <a:rPr lang="en-US" smtClean="0"/>
              <a:pPr/>
              <a:t>18</a:t>
            </a:fld>
            <a:endParaRPr lang="en-US"/>
          </a:p>
        </p:txBody>
      </p:sp>
      <p:sp>
        <p:nvSpPr>
          <p:cNvPr id="10" name="Curved Right Arrow 9" descr="arrow points to prepopulated form link"/>
          <p:cNvSpPr/>
          <p:nvPr/>
        </p:nvSpPr>
        <p:spPr>
          <a:xfrm>
            <a:off x="1608832" y="2412124"/>
            <a:ext cx="693174" cy="1494092"/>
          </a:xfrm>
          <a:prstGeom prst="curvedRightArrow">
            <a:avLst/>
          </a:prstGeom>
          <a:solidFill>
            <a:srgbClr val="009C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Curved Left Arrow 10" descr="Arrow points to free text form link&#10;"/>
          <p:cNvSpPr/>
          <p:nvPr/>
        </p:nvSpPr>
        <p:spPr>
          <a:xfrm>
            <a:off x="6864092" y="2412124"/>
            <a:ext cx="732504" cy="2711674"/>
          </a:xfrm>
          <a:prstGeom prst="curvedLeftArrow">
            <a:avLst/>
          </a:prstGeom>
          <a:solidFill>
            <a:srgbClr val="009C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descr="Screen capture of Trademark Electronic Application System (TEASi) form."/>
          <p:cNvPicPr>
            <a:picLocks noChangeAspect="1"/>
          </p:cNvPicPr>
          <p:nvPr/>
        </p:nvPicPr>
        <p:blipFill rotWithShape="1">
          <a:blip r:embed="rId3"/>
          <a:srcRect b="37428"/>
          <a:stretch/>
        </p:blipFill>
        <p:spPr>
          <a:xfrm>
            <a:off x="2349062" y="2624555"/>
            <a:ext cx="4515030" cy="2672933"/>
          </a:xfrm>
          <a:prstGeom prst="rect">
            <a:avLst/>
          </a:prstGeom>
        </p:spPr>
      </p:pic>
      <p:sp>
        <p:nvSpPr>
          <p:cNvPr id="9" name="TextBox 8"/>
          <p:cNvSpPr txBox="1"/>
          <p:nvPr/>
        </p:nvSpPr>
        <p:spPr>
          <a:xfrm>
            <a:off x="2259716" y="2318748"/>
            <a:ext cx="2330754" cy="338554"/>
          </a:xfrm>
          <a:prstGeom prst="rect">
            <a:avLst/>
          </a:prstGeom>
          <a:noFill/>
        </p:spPr>
        <p:txBody>
          <a:bodyPr wrap="square" rtlCol="0">
            <a:spAutoFit/>
          </a:bodyPr>
          <a:lstStyle/>
          <a:p>
            <a:r>
              <a:rPr lang="en-US" sz="1600" dirty="0">
                <a:latin typeface="Segoe UI Semibold" panose="020B0702040204020203" pitchFamily="34" charset="0"/>
                <a:cs typeface="Segoe UI Semibold" panose="020B0702040204020203" pitchFamily="34" charset="0"/>
              </a:rPr>
              <a:t>1. Pre-populated </a:t>
            </a:r>
            <a:r>
              <a:rPr lang="en-US" sz="1600" dirty="0" smtClean="0">
                <a:latin typeface="Segoe UI Semibold" panose="020B0702040204020203" pitchFamily="34" charset="0"/>
                <a:cs typeface="Segoe UI Semibold" panose="020B0702040204020203" pitchFamily="34" charset="0"/>
              </a:rPr>
              <a:t>form</a:t>
            </a:r>
            <a:endParaRPr lang="en-US" sz="1600" dirty="0">
              <a:latin typeface="Segoe UI Semibold" panose="020B0702040204020203" pitchFamily="34" charset="0"/>
              <a:cs typeface="Segoe UI Semibold" panose="020B0702040204020203" pitchFamily="34" charset="0"/>
            </a:endParaRPr>
          </a:p>
        </p:txBody>
      </p:sp>
      <p:sp>
        <p:nvSpPr>
          <p:cNvPr id="12" name="TextBox 11"/>
          <p:cNvSpPr txBox="1"/>
          <p:nvPr/>
        </p:nvSpPr>
        <p:spPr>
          <a:xfrm>
            <a:off x="5143500" y="2318748"/>
            <a:ext cx="1767648" cy="338554"/>
          </a:xfrm>
          <a:prstGeom prst="rect">
            <a:avLst/>
          </a:prstGeom>
          <a:noFill/>
        </p:spPr>
        <p:txBody>
          <a:bodyPr wrap="square" rtlCol="0">
            <a:spAutoFit/>
          </a:bodyPr>
          <a:lstStyle/>
          <a:p>
            <a:r>
              <a:rPr lang="en-US" sz="1600" dirty="0">
                <a:latin typeface="Segoe UI Semibold" panose="020B0702040204020203" pitchFamily="34" charset="0"/>
                <a:cs typeface="Segoe UI Semibold" panose="020B0702040204020203" pitchFamily="34" charset="0"/>
              </a:rPr>
              <a:t>2. Free-text </a:t>
            </a:r>
            <a:r>
              <a:rPr lang="en-US" sz="1600" dirty="0" smtClean="0">
                <a:latin typeface="Segoe UI Semibold" panose="020B0702040204020203" pitchFamily="34" charset="0"/>
                <a:cs typeface="Segoe UI Semibold" panose="020B0702040204020203" pitchFamily="34" charset="0"/>
              </a:rPr>
              <a:t>form</a:t>
            </a:r>
            <a:endParaRPr lang="en-US" sz="16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123813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t>TEASi</a:t>
            </a:r>
            <a:r>
              <a:rPr lang="en-US" dirty="0" smtClean="0"/>
              <a:t> pre-populated </a:t>
            </a:r>
            <a:br>
              <a:rPr lang="en-US" dirty="0" smtClean="0"/>
            </a:br>
            <a:r>
              <a:rPr lang="en-US" dirty="0" smtClean="0"/>
              <a:t>form advantages</a:t>
            </a:r>
            <a:endParaRPr lang="en-US" dirty="0"/>
          </a:p>
        </p:txBody>
      </p:sp>
      <p:sp>
        <p:nvSpPr>
          <p:cNvPr id="3" name="Content Placeholder 2"/>
          <p:cNvSpPr>
            <a:spLocks noGrp="1"/>
          </p:cNvSpPr>
          <p:nvPr>
            <p:ph idx="1"/>
          </p:nvPr>
        </p:nvSpPr>
        <p:spPr/>
        <p:txBody>
          <a:bodyPr>
            <a:normAutofit fontScale="55000" lnSpcReduction="20000"/>
          </a:bodyPr>
          <a:lstStyle/>
          <a:p>
            <a:pPr marL="0" indent="0">
              <a:lnSpc>
                <a:spcPct val="120000"/>
              </a:lnSpc>
              <a:buNone/>
            </a:pPr>
            <a:r>
              <a:rPr lang="en-US" sz="4400" dirty="0" smtClean="0">
                <a:latin typeface="+mj-lt"/>
              </a:rPr>
              <a:t>Only one U.S. basic application or registration is used as the basis for filing an international application.</a:t>
            </a:r>
          </a:p>
          <a:p>
            <a:pPr>
              <a:lnSpc>
                <a:spcPct val="120000"/>
              </a:lnSpc>
            </a:pPr>
            <a:r>
              <a:rPr lang="en-US" dirty="0" smtClean="0"/>
              <a:t>The form automatically displays the exact information from the USPTO database for one U.S. basic application serial number or registration number.</a:t>
            </a:r>
          </a:p>
          <a:p>
            <a:pPr>
              <a:lnSpc>
                <a:spcPct val="120000"/>
              </a:lnSpc>
            </a:pPr>
            <a:r>
              <a:rPr lang="en-US" dirty="0" smtClean="0"/>
              <a:t>If no changes are made, the USPTO automatically certifies the international application and transmits it directly to the IB, without independent review of this data. There is no specialist review of the data.</a:t>
            </a:r>
          </a:p>
          <a:p>
            <a:pPr>
              <a:lnSpc>
                <a:spcPct val="120000"/>
              </a:lnSpc>
            </a:pPr>
            <a:r>
              <a:rPr lang="en-US" dirty="0" smtClean="0"/>
              <a:t>If any changes are made to the data fields, independent review will occur by MPU before the application will be certified and forwarded to IB. </a:t>
            </a:r>
            <a:endParaRPr lang="en-US" dirty="0"/>
          </a:p>
        </p:txBody>
      </p:sp>
      <p:sp>
        <p:nvSpPr>
          <p:cNvPr id="4" name="Slide Number Placeholder 3"/>
          <p:cNvSpPr>
            <a:spLocks noGrp="1"/>
          </p:cNvSpPr>
          <p:nvPr>
            <p:ph type="sldNum" sz="quarter" idx="10"/>
          </p:nvPr>
        </p:nvSpPr>
        <p:spPr/>
        <p:txBody>
          <a:bodyPr/>
          <a:lstStyle/>
          <a:p>
            <a:fld id="{065B34EC-FE40-4609-B1AE-0FB8A37E6F51}" type="slidenum">
              <a:rPr lang="en-US" smtClean="0"/>
              <a:pPr/>
              <a:t>19</a:t>
            </a:fld>
            <a:endParaRPr lang="en-US"/>
          </a:p>
        </p:txBody>
      </p:sp>
    </p:spTree>
    <p:extLst>
      <p:ext uri="{BB962C8B-B14F-4D97-AF65-F5344CB8AC3E}">
        <p14:creationId xmlns:p14="http://schemas.microsoft.com/office/powerpoint/2010/main" val="3002267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p:txBody>
          <a:bodyPr>
            <a:normAutofit fontScale="90000"/>
          </a:bodyPr>
          <a:lstStyle/>
          <a:p>
            <a:r>
              <a:rPr lang="en-US" altLang="en-US" dirty="0" smtClean="0"/>
              <a:t>Madrid Protocol</a:t>
            </a:r>
            <a:br>
              <a:rPr lang="en-US" altLang="en-US" dirty="0" smtClean="0"/>
            </a:br>
            <a:r>
              <a:rPr lang="en-US" altLang="en-US" dirty="0" smtClean="0"/>
              <a:t>USPTO as </a:t>
            </a:r>
            <a:r>
              <a:rPr lang="en-US" altLang="en-US" dirty="0"/>
              <a:t>O</a:t>
            </a:r>
            <a:r>
              <a:rPr lang="en-US" altLang="en-US" dirty="0" smtClean="0"/>
              <a:t>ffice of origin</a:t>
            </a:r>
          </a:p>
        </p:txBody>
      </p:sp>
      <p:sp>
        <p:nvSpPr>
          <p:cNvPr id="3076" name="Rectangle 3"/>
          <p:cNvSpPr>
            <a:spLocks noGrp="1" noChangeArrowheads="1"/>
          </p:cNvSpPr>
          <p:nvPr>
            <p:ph type="subTitle" idx="1"/>
          </p:nvPr>
        </p:nvSpPr>
        <p:spPr/>
        <p:txBody>
          <a:bodyPr>
            <a:normAutofit fontScale="70000" lnSpcReduction="20000"/>
          </a:bodyPr>
          <a:lstStyle/>
          <a:p>
            <a:r>
              <a:rPr lang="en-US" altLang="en-US" dirty="0" smtClean="0"/>
              <a:t>Presenters:</a:t>
            </a:r>
          </a:p>
          <a:p>
            <a:r>
              <a:rPr lang="en-US" altLang="en-US" dirty="0" smtClean="0"/>
              <a:t>Moderator: </a:t>
            </a:r>
          </a:p>
          <a:p>
            <a:r>
              <a:rPr lang="en-US" altLang="en-US" dirty="0" smtClean="0"/>
              <a:t>Date:</a:t>
            </a:r>
          </a:p>
          <a:p>
            <a:r>
              <a:rPr lang="en-US" altLang="en-US" sz="2000" dirty="0" smtClean="0"/>
              <a:t>Images used in this presentation are for educational purposes only</a:t>
            </a:r>
            <a:endParaRPr lang="en-US" altLang="en-US" sz="2000" dirty="0"/>
          </a:p>
        </p:txBody>
      </p:sp>
      <p:sp>
        <p:nvSpPr>
          <p:cNvPr id="6" name="Rectangle 6"/>
          <p:cNvSpPr>
            <a:spLocks noGrp="1" noChangeArrowheads="1"/>
          </p:cNvSpPr>
          <p:nvPr>
            <p:ph type="sldNum" sz="quarter" idx="4294967295"/>
          </p:nvPr>
        </p:nvSpPr>
        <p:spPr>
          <a:xfrm>
            <a:off x="0" y="5297488"/>
            <a:ext cx="2057400" cy="303212"/>
          </a:xfrm>
        </p:spPr>
        <p:txBody>
          <a:bodyPr/>
          <a:lstStyle>
            <a:lvl1pPr eaLnBrk="0" hangingPunct="0">
              <a:defRPr b="1">
                <a:solidFill>
                  <a:srgbClr val="FF0000"/>
                </a:solidFill>
                <a:latin typeface="Arial" panose="020B0604020202020204" pitchFamily="34" charset="0"/>
              </a:defRPr>
            </a:lvl1pPr>
            <a:lvl2pPr marL="619100" indent="-238115" eaLnBrk="0" hangingPunct="0">
              <a:defRPr b="1">
                <a:solidFill>
                  <a:srgbClr val="FF0000"/>
                </a:solidFill>
                <a:latin typeface="Arial" panose="020B0604020202020204" pitchFamily="34" charset="0"/>
              </a:defRPr>
            </a:lvl2pPr>
            <a:lvl3pPr marL="952462" indent="-190492" eaLnBrk="0" hangingPunct="0">
              <a:defRPr b="1">
                <a:solidFill>
                  <a:srgbClr val="FF0000"/>
                </a:solidFill>
                <a:latin typeface="Arial" panose="020B0604020202020204" pitchFamily="34" charset="0"/>
              </a:defRPr>
            </a:lvl3pPr>
            <a:lvl4pPr marL="1333447" indent="-190492" eaLnBrk="0" hangingPunct="0">
              <a:defRPr b="1">
                <a:solidFill>
                  <a:srgbClr val="FF0000"/>
                </a:solidFill>
                <a:latin typeface="Arial" panose="020B0604020202020204" pitchFamily="34" charset="0"/>
              </a:defRPr>
            </a:lvl4pPr>
            <a:lvl5pPr marL="1714431" indent="-190492" eaLnBrk="0" hangingPunct="0">
              <a:defRPr b="1">
                <a:solidFill>
                  <a:srgbClr val="FF0000"/>
                </a:solidFill>
                <a:latin typeface="Arial" panose="020B0604020202020204" pitchFamily="34" charset="0"/>
              </a:defRPr>
            </a:lvl5pPr>
            <a:lvl6pPr marL="2095416" indent="-190492" eaLnBrk="0" fontAlgn="base" hangingPunct="0">
              <a:spcBef>
                <a:spcPct val="0"/>
              </a:spcBef>
              <a:spcAft>
                <a:spcPct val="0"/>
              </a:spcAft>
              <a:defRPr b="1">
                <a:solidFill>
                  <a:srgbClr val="FF0000"/>
                </a:solidFill>
                <a:latin typeface="Arial" panose="020B0604020202020204" pitchFamily="34" charset="0"/>
              </a:defRPr>
            </a:lvl6pPr>
            <a:lvl7pPr marL="2476401" indent="-190492" eaLnBrk="0" fontAlgn="base" hangingPunct="0">
              <a:spcBef>
                <a:spcPct val="0"/>
              </a:spcBef>
              <a:spcAft>
                <a:spcPct val="0"/>
              </a:spcAft>
              <a:defRPr b="1">
                <a:solidFill>
                  <a:srgbClr val="FF0000"/>
                </a:solidFill>
                <a:latin typeface="Arial" panose="020B0604020202020204" pitchFamily="34" charset="0"/>
              </a:defRPr>
            </a:lvl7pPr>
            <a:lvl8pPr marL="2857386" indent="-190492" eaLnBrk="0" fontAlgn="base" hangingPunct="0">
              <a:spcBef>
                <a:spcPct val="0"/>
              </a:spcBef>
              <a:spcAft>
                <a:spcPct val="0"/>
              </a:spcAft>
              <a:defRPr b="1">
                <a:solidFill>
                  <a:srgbClr val="FF0000"/>
                </a:solidFill>
                <a:latin typeface="Arial" panose="020B0604020202020204" pitchFamily="34" charset="0"/>
              </a:defRPr>
            </a:lvl8pPr>
            <a:lvl9pPr marL="3238370" indent="-190492" eaLnBrk="0" fontAlgn="base" hangingPunct="0">
              <a:spcBef>
                <a:spcPct val="0"/>
              </a:spcBef>
              <a:spcAft>
                <a:spcPct val="0"/>
              </a:spcAft>
              <a:defRPr b="1">
                <a:solidFill>
                  <a:srgbClr val="FF0000"/>
                </a:solidFill>
                <a:latin typeface="Arial" panose="020B0604020202020204" pitchFamily="34" charset="0"/>
              </a:defRPr>
            </a:lvl9pPr>
          </a:lstStyle>
          <a:p>
            <a:pPr eaLnBrk="1" hangingPunct="1"/>
            <a:fld id="{349337D3-7941-48BE-82C7-D44561CFC0D2}" type="slidenum">
              <a:rPr lang="en-US" altLang="en-US" b="0">
                <a:solidFill>
                  <a:srgbClr val="273C56"/>
                </a:solidFill>
                <a:latin typeface="Helvetica" panose="020B0604020202020204" pitchFamily="34" charset="0"/>
              </a:rPr>
              <a:pPr eaLnBrk="1" hangingPunct="1"/>
              <a:t>2</a:t>
            </a:fld>
            <a:endParaRPr lang="en-US" altLang="en-US" b="0" dirty="0">
              <a:solidFill>
                <a:srgbClr val="273C56"/>
              </a:solidFill>
              <a:latin typeface="Helvetica" panose="020B0604020202020204" pitchFamily="34" charset="0"/>
            </a:endParaRPr>
          </a:p>
        </p:txBody>
      </p:sp>
    </p:spTree>
    <p:extLst>
      <p:ext uri="{BB962C8B-B14F-4D97-AF65-F5344CB8AC3E}">
        <p14:creationId xmlns:p14="http://schemas.microsoft.com/office/powerpoint/2010/main" val="3140143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Electronic filing options disadvantages</a:t>
            </a:r>
            <a:endParaRPr lang="en-US" dirty="0"/>
          </a:p>
        </p:txBody>
      </p:sp>
      <p:sp>
        <p:nvSpPr>
          <p:cNvPr id="3" name="Content Placeholder 2"/>
          <p:cNvSpPr>
            <a:spLocks noGrp="1"/>
          </p:cNvSpPr>
          <p:nvPr>
            <p:ph idx="1"/>
          </p:nvPr>
        </p:nvSpPr>
        <p:spPr/>
        <p:txBody>
          <a:bodyPr>
            <a:normAutofit fontScale="55000" lnSpcReduction="20000"/>
          </a:bodyPr>
          <a:lstStyle/>
          <a:p>
            <a:pPr marL="0" indent="0">
              <a:lnSpc>
                <a:spcPct val="120000"/>
              </a:lnSpc>
              <a:buNone/>
            </a:pPr>
            <a:r>
              <a:rPr lang="en-US" sz="3800" dirty="0">
                <a:latin typeface="+mj-lt"/>
              </a:rPr>
              <a:t>Mistakes in basic </a:t>
            </a:r>
            <a:r>
              <a:rPr lang="en-US" dirty="0" smtClean="0">
                <a:sym typeface="Wingdings" panose="05000000000000000000" pitchFamily="2" charset="2"/>
              </a:rPr>
              <a:t></a:t>
            </a:r>
            <a:r>
              <a:rPr lang="en-US" dirty="0" smtClean="0"/>
              <a:t> </a:t>
            </a:r>
            <a:r>
              <a:rPr lang="en-US" sz="3800" dirty="0">
                <a:latin typeface="+mj-lt"/>
              </a:rPr>
              <a:t>mistakes in international application and international </a:t>
            </a:r>
            <a:r>
              <a:rPr lang="en-US" sz="3800" dirty="0" smtClean="0">
                <a:latin typeface="+mj-lt"/>
              </a:rPr>
              <a:t>registration</a:t>
            </a:r>
            <a:endParaRPr lang="en-US" sz="3800" dirty="0">
              <a:latin typeface="+mj-lt"/>
            </a:endParaRPr>
          </a:p>
          <a:p>
            <a:pPr marL="0" indent="0">
              <a:lnSpc>
                <a:spcPct val="120000"/>
              </a:lnSpc>
              <a:buNone/>
            </a:pPr>
            <a:r>
              <a:rPr lang="en-US" sz="3800" dirty="0">
                <a:latin typeface="+mj-lt"/>
              </a:rPr>
              <a:t>These</a:t>
            </a:r>
            <a:r>
              <a:rPr lang="en-US" dirty="0" smtClean="0"/>
              <a:t> </a:t>
            </a:r>
            <a:r>
              <a:rPr lang="en-US" sz="3800" b="1" dirty="0" smtClean="0">
                <a:solidFill>
                  <a:schemeClr val="accent2"/>
                </a:solidFill>
              </a:rPr>
              <a:t>cannot</a:t>
            </a:r>
            <a:r>
              <a:rPr lang="en-US" b="1" dirty="0" smtClean="0"/>
              <a:t> </a:t>
            </a:r>
            <a:r>
              <a:rPr lang="en-US" sz="3800" dirty="0">
                <a:latin typeface="+mj-lt"/>
              </a:rPr>
              <a:t>be </a:t>
            </a:r>
            <a:r>
              <a:rPr lang="en-US" sz="3800" dirty="0" smtClean="0">
                <a:latin typeface="+mj-lt"/>
              </a:rPr>
              <a:t>corrected.</a:t>
            </a:r>
            <a:endParaRPr lang="en-US" sz="3800" dirty="0">
              <a:latin typeface="+mj-lt"/>
            </a:endParaRPr>
          </a:p>
          <a:p>
            <a:pPr>
              <a:lnSpc>
                <a:spcPct val="120000"/>
              </a:lnSpc>
            </a:pPr>
            <a:r>
              <a:rPr lang="en-US" dirty="0" smtClean="0"/>
              <a:t>Examples include hyphens, punctuation, and wrong type of mark.</a:t>
            </a:r>
          </a:p>
          <a:p>
            <a:pPr>
              <a:lnSpc>
                <a:spcPct val="120000"/>
              </a:lnSpc>
            </a:pPr>
            <a:r>
              <a:rPr lang="en-US" dirty="0" smtClean="0"/>
              <a:t>This may affect protection in designated countries.</a:t>
            </a:r>
          </a:p>
          <a:p>
            <a:pPr>
              <a:lnSpc>
                <a:spcPct val="120000"/>
              </a:lnSpc>
            </a:pPr>
            <a:r>
              <a:rPr lang="en-US" dirty="0" smtClean="0"/>
              <a:t>A color image but no color claim in the U.S. will generate </a:t>
            </a:r>
            <a:br>
              <a:rPr lang="en-US" dirty="0" smtClean="0"/>
            </a:br>
            <a:r>
              <a:rPr lang="en-US" dirty="0" smtClean="0"/>
              <a:t>a black and white mark image.</a:t>
            </a:r>
          </a:p>
          <a:p>
            <a:pPr>
              <a:lnSpc>
                <a:spcPct val="120000"/>
              </a:lnSpc>
            </a:pPr>
            <a:r>
              <a:rPr lang="en-US" dirty="0" smtClean="0"/>
              <a:t>Assignment of change of ownership did not automatically upload.</a:t>
            </a:r>
          </a:p>
          <a:p>
            <a:pPr lvl="1">
              <a:lnSpc>
                <a:spcPct val="120000"/>
              </a:lnSpc>
            </a:pPr>
            <a:r>
              <a:rPr lang="en-US" dirty="0" smtClean="0"/>
              <a:t>Check assignment record</a:t>
            </a:r>
            <a:endParaRPr lang="en-US" dirty="0"/>
          </a:p>
        </p:txBody>
      </p:sp>
      <p:sp>
        <p:nvSpPr>
          <p:cNvPr id="6" name="Slide Number Placeholder 5"/>
          <p:cNvSpPr>
            <a:spLocks noGrp="1"/>
          </p:cNvSpPr>
          <p:nvPr>
            <p:ph type="sldNum" sz="quarter" idx="10"/>
          </p:nvPr>
        </p:nvSpPr>
        <p:spPr/>
        <p:txBody>
          <a:bodyPr/>
          <a:lstStyle/>
          <a:p>
            <a:fld id="{92DA454B-C859-4892-B9FA-68B588C9F547}" type="slidenum">
              <a:rPr lang="en-US" smtClean="0"/>
              <a:pPr/>
              <a:t>20</a:t>
            </a:fld>
            <a:endParaRPr lang="en-US" dirty="0"/>
          </a:p>
        </p:txBody>
      </p:sp>
    </p:spTree>
    <p:extLst>
      <p:ext uri="{BB962C8B-B14F-4D97-AF65-F5344CB8AC3E}">
        <p14:creationId xmlns:p14="http://schemas.microsoft.com/office/powerpoint/2010/main" val="1987442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775" y="3153083"/>
            <a:ext cx="672636" cy="611488"/>
          </a:xfrm>
          <a:prstGeom prst="rect">
            <a:avLst/>
          </a:prstGeom>
        </p:spPr>
      </p:pic>
      <p:sp>
        <p:nvSpPr>
          <p:cNvPr id="2" name="Title 1"/>
          <p:cNvSpPr>
            <a:spLocks noGrp="1"/>
          </p:cNvSpPr>
          <p:nvPr>
            <p:ph type="title"/>
          </p:nvPr>
        </p:nvSpPr>
        <p:spPr/>
        <p:txBody>
          <a:bodyPr/>
          <a:lstStyle/>
          <a:p>
            <a:r>
              <a:rPr lang="en-US" dirty="0" smtClean="0"/>
              <a:t>Examination for certification</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smtClean="0"/>
              <a:t>MPU examines the international application and compares the information with each basic application/registration.</a:t>
            </a:r>
          </a:p>
          <a:p>
            <a:pPr>
              <a:lnSpc>
                <a:spcPct val="120000"/>
              </a:lnSpc>
            </a:pPr>
            <a:r>
              <a:rPr lang="en-US" dirty="0" smtClean="0"/>
              <a:t>MPU will either </a:t>
            </a:r>
            <a:r>
              <a:rPr lang="en-US" b="1" dirty="0" smtClean="0"/>
              <a:t>certify or deny </a:t>
            </a:r>
            <a:r>
              <a:rPr lang="en-US" dirty="0" smtClean="0"/>
              <a:t>the international application:</a:t>
            </a:r>
          </a:p>
          <a:p>
            <a:pPr lvl="1">
              <a:lnSpc>
                <a:spcPct val="120000"/>
              </a:lnSpc>
            </a:pPr>
            <a:r>
              <a:rPr lang="en-US" dirty="0" smtClean="0"/>
              <a:t>MPU </a:t>
            </a:r>
            <a:r>
              <a:rPr lang="en-US" b="1" dirty="0" smtClean="0"/>
              <a:t>certifies</a:t>
            </a:r>
            <a:r>
              <a:rPr lang="en-US" dirty="0" smtClean="0"/>
              <a:t> and forwards the international application to the IB for further examination (either electronically or via upload to MOP).</a:t>
            </a:r>
          </a:p>
          <a:p>
            <a:pPr marL="457200" lvl="1" indent="0">
              <a:lnSpc>
                <a:spcPct val="120000"/>
              </a:lnSpc>
              <a:buNone/>
            </a:pPr>
            <a:r>
              <a:rPr lang="en-US" dirty="0" smtClean="0"/>
              <a:t>	Or</a:t>
            </a:r>
          </a:p>
          <a:p>
            <a:pPr lvl="1">
              <a:lnSpc>
                <a:spcPct val="120000"/>
              </a:lnSpc>
            </a:pPr>
            <a:r>
              <a:rPr lang="en-US" dirty="0" smtClean="0"/>
              <a:t>MPU </a:t>
            </a:r>
            <a:r>
              <a:rPr lang="en-US" b="1" dirty="0" smtClean="0"/>
              <a:t>denies</a:t>
            </a:r>
            <a:r>
              <a:rPr lang="en-US" dirty="0" smtClean="0"/>
              <a:t> certification of the international application and sends the applicant a letter setting forth the reasons for the denial, if filing requirements </a:t>
            </a:r>
            <a:r>
              <a:rPr lang="en-US" b="1" dirty="0" smtClean="0"/>
              <a:t>are not met</a:t>
            </a:r>
            <a:r>
              <a:rPr lang="en-US" dirty="0" smtClean="0"/>
              <a:t>.</a:t>
            </a:r>
          </a:p>
          <a:p>
            <a:pPr lvl="2">
              <a:lnSpc>
                <a:spcPct val="120000"/>
              </a:lnSpc>
            </a:pPr>
            <a:r>
              <a:rPr lang="en-US" dirty="0" smtClean="0"/>
              <a:t>Refund of fees</a:t>
            </a:r>
            <a:endParaRPr lang="en-US" dirty="0"/>
          </a:p>
        </p:txBody>
      </p:sp>
      <p:sp>
        <p:nvSpPr>
          <p:cNvPr id="4" name="Slide Number Placeholder 3"/>
          <p:cNvSpPr>
            <a:spLocks noGrp="1"/>
          </p:cNvSpPr>
          <p:nvPr>
            <p:ph type="sldNum" sz="quarter" idx="10"/>
          </p:nvPr>
        </p:nvSpPr>
        <p:spPr/>
        <p:txBody>
          <a:bodyPr/>
          <a:lstStyle/>
          <a:p>
            <a:fld id="{065B34EC-FE40-4609-B1AE-0FB8A37E6F51}" type="slidenum">
              <a:rPr lang="en-US" smtClean="0"/>
              <a:pPr/>
              <a:t>21</a:t>
            </a:fld>
            <a:endParaRPr lang="en-US"/>
          </a:p>
        </p:txBody>
      </p:sp>
      <p:pic>
        <p:nvPicPr>
          <p:cNvPr id="6" name="Picture 5" descr="x mark"/>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53513" y="4522568"/>
            <a:ext cx="819160" cy="743102"/>
          </a:xfrm>
          <a:prstGeom prst="rect">
            <a:avLst/>
          </a:prstGeom>
        </p:spPr>
      </p:pic>
    </p:spTree>
    <p:extLst>
      <p:ext uri="{BB962C8B-B14F-4D97-AF65-F5344CB8AC3E}">
        <p14:creationId xmlns:p14="http://schemas.microsoft.com/office/powerpoint/2010/main" val="1448365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sz="4400" smtClean="0"/>
              <a:t>Key elements of </a:t>
            </a:r>
            <a:br>
              <a:rPr lang="en-US" sz="4400" smtClean="0"/>
            </a:br>
            <a:r>
              <a:rPr lang="en-US" sz="4400" smtClean="0"/>
              <a:t>review for certification</a:t>
            </a:r>
            <a:r>
              <a:rPr lang="en-US" smtClean="0"/>
              <a:t/>
            </a:r>
            <a:br>
              <a:rPr lang="en-US" smtClean="0"/>
            </a:br>
            <a:endParaRPr lang="en-US" dirty="0"/>
          </a:p>
        </p:txBody>
      </p:sp>
      <p:sp>
        <p:nvSpPr>
          <p:cNvPr id="3" name="Content Placeholder 2"/>
          <p:cNvSpPr>
            <a:spLocks noGrp="1"/>
          </p:cNvSpPr>
          <p:nvPr>
            <p:ph idx="1"/>
          </p:nvPr>
        </p:nvSpPr>
        <p:spPr/>
        <p:txBody>
          <a:bodyPr>
            <a:normAutofit/>
          </a:bodyPr>
          <a:lstStyle/>
          <a:p>
            <a:pPr>
              <a:lnSpc>
                <a:spcPct val="120000"/>
              </a:lnSpc>
            </a:pPr>
            <a:r>
              <a:rPr lang="en-US" sz="2000" dirty="0" smtClean="0"/>
              <a:t>Ownership</a:t>
            </a:r>
            <a:endParaRPr lang="en-US" sz="1600" b="1" dirty="0"/>
          </a:p>
          <a:p>
            <a:pPr lvl="1">
              <a:lnSpc>
                <a:spcPct val="120000"/>
              </a:lnSpc>
            </a:pPr>
            <a:r>
              <a:rPr lang="en-US" sz="1400" dirty="0" smtClean="0"/>
              <a:t>Owner must be </a:t>
            </a:r>
            <a:r>
              <a:rPr lang="en-US" sz="1400" b="1" dirty="0" smtClean="0"/>
              <a:t>identical</a:t>
            </a:r>
            <a:r>
              <a:rPr lang="en-US" sz="1400" dirty="0" smtClean="0"/>
              <a:t> in the international application and in </a:t>
            </a:r>
            <a:r>
              <a:rPr lang="en-US" sz="1400" b="1" dirty="0" smtClean="0"/>
              <a:t>all</a:t>
            </a:r>
            <a:r>
              <a:rPr lang="en-US" sz="1400" dirty="0" smtClean="0"/>
              <a:t> basic applications/registrations.</a:t>
            </a:r>
          </a:p>
          <a:p>
            <a:pPr>
              <a:lnSpc>
                <a:spcPct val="120000"/>
              </a:lnSpc>
            </a:pPr>
            <a:r>
              <a:rPr lang="en-US" sz="2000" dirty="0" smtClean="0"/>
              <a:t>Reproduction of mark</a:t>
            </a:r>
            <a:endParaRPr lang="en-US" sz="2400" dirty="0"/>
          </a:p>
          <a:p>
            <a:pPr lvl="1">
              <a:lnSpc>
                <a:spcPct val="120000"/>
              </a:lnSpc>
            </a:pPr>
            <a:r>
              <a:rPr lang="en-US" sz="1400" dirty="0" smtClean="0"/>
              <a:t>Must be the </a:t>
            </a:r>
            <a:r>
              <a:rPr lang="en-US" sz="1400" b="1" dirty="0" smtClean="0"/>
              <a:t>same</a:t>
            </a:r>
            <a:r>
              <a:rPr lang="en-US" sz="1400" dirty="0" smtClean="0"/>
              <a:t> as in basic application/registration.</a:t>
            </a:r>
          </a:p>
          <a:p>
            <a:pPr>
              <a:lnSpc>
                <a:spcPct val="120000"/>
              </a:lnSpc>
            </a:pPr>
            <a:r>
              <a:rPr lang="en-US" sz="2000" dirty="0" smtClean="0"/>
              <a:t>Standard character claim</a:t>
            </a:r>
            <a:endParaRPr lang="en-US" sz="1600" b="1" dirty="0"/>
          </a:p>
          <a:p>
            <a:pPr lvl="1">
              <a:lnSpc>
                <a:spcPct val="120000"/>
              </a:lnSpc>
            </a:pPr>
            <a:r>
              <a:rPr lang="en-US" sz="1400" dirty="0" smtClean="0"/>
              <a:t>Standard character claim must be present in </a:t>
            </a:r>
            <a:r>
              <a:rPr lang="en-US" sz="1400" b="1" dirty="0" smtClean="0"/>
              <a:t>all</a:t>
            </a:r>
            <a:r>
              <a:rPr lang="en-US" sz="1400" dirty="0" smtClean="0"/>
              <a:t> basic applications/registrations.</a:t>
            </a:r>
          </a:p>
          <a:p>
            <a:pPr>
              <a:lnSpc>
                <a:spcPct val="120000"/>
              </a:lnSpc>
            </a:pPr>
            <a:r>
              <a:rPr lang="en-US" sz="2000" dirty="0" smtClean="0"/>
              <a:t>Description of the mark</a:t>
            </a:r>
            <a:endParaRPr lang="en-US" sz="2400" dirty="0"/>
          </a:p>
          <a:p>
            <a:pPr lvl="1">
              <a:lnSpc>
                <a:spcPct val="120000"/>
              </a:lnSpc>
            </a:pPr>
            <a:r>
              <a:rPr lang="en-US" sz="1400" dirty="0" smtClean="0"/>
              <a:t>Must be the </a:t>
            </a:r>
            <a:r>
              <a:rPr lang="en-US" sz="1400" b="1" dirty="0" smtClean="0"/>
              <a:t>same</a:t>
            </a:r>
            <a:r>
              <a:rPr lang="en-US" sz="1400" dirty="0" smtClean="0"/>
              <a:t> as the description of the mark in the basic application/registration.</a:t>
            </a:r>
          </a:p>
        </p:txBody>
      </p:sp>
      <p:sp>
        <p:nvSpPr>
          <p:cNvPr id="4" name="Slide Number Placeholder 3"/>
          <p:cNvSpPr>
            <a:spLocks noGrp="1"/>
          </p:cNvSpPr>
          <p:nvPr>
            <p:ph type="sldNum" sz="quarter" idx="10"/>
          </p:nvPr>
        </p:nvSpPr>
        <p:spPr/>
        <p:txBody>
          <a:bodyPr/>
          <a:lstStyle/>
          <a:p>
            <a:fld id="{065B34EC-FE40-4609-B1AE-0FB8A37E6F51}" type="slidenum">
              <a:rPr lang="en-US" smtClean="0"/>
              <a:pPr/>
              <a:t>22</a:t>
            </a:fld>
            <a:endParaRPr lang="en-US"/>
          </a:p>
        </p:txBody>
      </p:sp>
    </p:spTree>
    <p:extLst>
      <p:ext uri="{BB962C8B-B14F-4D97-AF65-F5344CB8AC3E}">
        <p14:creationId xmlns:p14="http://schemas.microsoft.com/office/powerpoint/2010/main" val="219814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r>
              <a:rPr lang="en-US" dirty="0" smtClean="0"/>
              <a:t>Key elements of </a:t>
            </a:r>
            <a:br>
              <a:rPr lang="en-US" dirty="0" smtClean="0"/>
            </a:br>
            <a:r>
              <a:rPr lang="en-US" dirty="0" smtClean="0"/>
              <a:t>review for certification</a:t>
            </a:r>
            <a:endParaRPr lang="en-US" dirty="0"/>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US" b="1" dirty="0" smtClean="0"/>
              <a:t>Special type/category of marks</a:t>
            </a:r>
          </a:p>
          <a:p>
            <a:pPr>
              <a:lnSpc>
                <a:spcPct val="120000"/>
              </a:lnSpc>
            </a:pPr>
            <a:r>
              <a:rPr lang="en-US" dirty="0" smtClean="0"/>
              <a:t>If basic mark is one of the following, international application must indicate the same by checking the appropriate box: </a:t>
            </a:r>
          </a:p>
          <a:p>
            <a:pPr lvl="1">
              <a:lnSpc>
                <a:spcPct val="120000"/>
              </a:lnSpc>
            </a:pPr>
            <a:r>
              <a:rPr lang="en-US" dirty="0" smtClean="0"/>
              <a:t>Three-dimensional mark</a:t>
            </a:r>
          </a:p>
          <a:p>
            <a:pPr lvl="2">
              <a:lnSpc>
                <a:spcPct val="120000"/>
              </a:lnSpc>
            </a:pPr>
            <a:r>
              <a:rPr lang="en-US" dirty="0" smtClean="0"/>
              <a:t>Checking this box indicates the mark is trade dress (i.e., product design, product packaging, interior/exterior of buildings).</a:t>
            </a:r>
          </a:p>
          <a:p>
            <a:pPr lvl="1">
              <a:lnSpc>
                <a:spcPct val="120000"/>
              </a:lnSpc>
            </a:pPr>
            <a:r>
              <a:rPr lang="en-US" dirty="0" smtClean="0"/>
              <a:t>Sound mark</a:t>
            </a:r>
          </a:p>
          <a:p>
            <a:pPr lvl="1">
              <a:lnSpc>
                <a:spcPct val="120000"/>
              </a:lnSpc>
            </a:pPr>
            <a:r>
              <a:rPr lang="en-US" dirty="0" smtClean="0"/>
              <a:t>Collective mark or certification mark</a:t>
            </a:r>
            <a:endParaRPr lang="en-US" dirty="0"/>
          </a:p>
        </p:txBody>
      </p:sp>
      <p:sp>
        <p:nvSpPr>
          <p:cNvPr id="4" name="Slide Number Placeholder 3"/>
          <p:cNvSpPr>
            <a:spLocks noGrp="1"/>
          </p:cNvSpPr>
          <p:nvPr>
            <p:ph type="sldNum" sz="quarter" idx="10"/>
          </p:nvPr>
        </p:nvSpPr>
        <p:spPr/>
        <p:txBody>
          <a:bodyPr/>
          <a:lstStyle/>
          <a:p>
            <a:fld id="{065B34EC-FE40-4609-B1AE-0FB8A37E6F51}" type="slidenum">
              <a:rPr lang="en-US" smtClean="0"/>
              <a:pPr/>
              <a:t>23</a:t>
            </a:fld>
            <a:endParaRPr lang="en-US"/>
          </a:p>
        </p:txBody>
      </p:sp>
    </p:spTree>
    <p:extLst>
      <p:ext uri="{BB962C8B-B14F-4D97-AF65-F5344CB8AC3E}">
        <p14:creationId xmlns:p14="http://schemas.microsoft.com/office/powerpoint/2010/main" val="1060420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smtClean="0"/>
              <a:t>Key elements of </a:t>
            </a:r>
            <a:br>
              <a:rPr lang="en-US" dirty="0" smtClean="0"/>
            </a:br>
            <a:r>
              <a:rPr lang="en-US" dirty="0" smtClean="0"/>
              <a:t>review for certification</a:t>
            </a:r>
            <a:endParaRPr lang="en-US" dirty="0"/>
          </a:p>
        </p:txBody>
      </p:sp>
      <p:sp>
        <p:nvSpPr>
          <p:cNvPr id="3" name="Content Placeholder 2"/>
          <p:cNvSpPr>
            <a:spLocks noGrp="1"/>
          </p:cNvSpPr>
          <p:nvPr>
            <p:ph idx="1"/>
          </p:nvPr>
        </p:nvSpPr>
        <p:spPr/>
        <p:txBody>
          <a:bodyPr>
            <a:noAutofit/>
          </a:bodyPr>
          <a:lstStyle/>
          <a:p>
            <a:pPr marL="0" indent="0">
              <a:lnSpc>
                <a:spcPct val="120000"/>
              </a:lnSpc>
              <a:buNone/>
            </a:pPr>
            <a:r>
              <a:rPr lang="en-US" sz="1800" b="1" dirty="0" smtClean="0"/>
              <a:t>Identification of goods/services</a:t>
            </a:r>
          </a:p>
          <a:p>
            <a:pPr>
              <a:lnSpc>
                <a:spcPct val="120000"/>
              </a:lnSpc>
            </a:pPr>
            <a:r>
              <a:rPr lang="en-US" sz="1400" dirty="0" smtClean="0"/>
              <a:t>It must be same as or less than the goods and services in the U.S. basic application/registration.</a:t>
            </a:r>
          </a:p>
          <a:p>
            <a:pPr>
              <a:lnSpc>
                <a:spcPct val="120000"/>
              </a:lnSpc>
            </a:pPr>
            <a:r>
              <a:rPr lang="en-US" sz="1400" dirty="0" smtClean="0"/>
              <a:t>The listing of goods and services in the international application must be within scope of the basic application/registration on the day it is reviewed.</a:t>
            </a:r>
          </a:p>
          <a:p>
            <a:pPr lvl="1">
              <a:lnSpc>
                <a:spcPct val="120000"/>
              </a:lnSpc>
            </a:pPr>
            <a:r>
              <a:rPr lang="en-US" sz="1400" dirty="0" smtClean="0"/>
              <a:t>Caution: If identification is amended in the basic application/registration before review of the international application, it may be denied.</a:t>
            </a:r>
          </a:p>
          <a:p>
            <a:pPr>
              <a:lnSpc>
                <a:spcPct val="120000"/>
              </a:lnSpc>
            </a:pPr>
            <a:r>
              <a:rPr lang="en-US" sz="1400" dirty="0" smtClean="0"/>
              <a:t>May include a limitation:</a:t>
            </a:r>
          </a:p>
          <a:p>
            <a:pPr lvl="1">
              <a:lnSpc>
                <a:spcPct val="120000"/>
              </a:lnSpc>
            </a:pPr>
            <a:r>
              <a:rPr lang="en-US" sz="1400" dirty="0" smtClean="0"/>
              <a:t>List the specific goods and services that apply to each designated Contracting </a:t>
            </a:r>
            <a:r>
              <a:rPr lang="en-US" sz="1400" dirty="0"/>
              <a:t>P</a:t>
            </a:r>
            <a:r>
              <a:rPr lang="en-US" sz="1400" dirty="0" smtClean="0"/>
              <a:t>arty. </a:t>
            </a:r>
          </a:p>
          <a:p>
            <a:pPr lvl="1">
              <a:lnSpc>
                <a:spcPct val="120000"/>
              </a:lnSpc>
            </a:pPr>
            <a:r>
              <a:rPr lang="en-US" sz="1400" dirty="0" smtClean="0"/>
              <a:t>Limited goods and services must be within scope of goods and services </a:t>
            </a:r>
            <a:br>
              <a:rPr lang="en-US" sz="1400" dirty="0" smtClean="0"/>
            </a:br>
            <a:r>
              <a:rPr lang="en-US" sz="1400" dirty="0" smtClean="0"/>
              <a:t>in the basic application/registration.</a:t>
            </a:r>
            <a:endParaRPr lang="en-US" sz="1400" dirty="0"/>
          </a:p>
        </p:txBody>
      </p:sp>
      <p:sp>
        <p:nvSpPr>
          <p:cNvPr id="4" name="Slide Number Placeholder 3"/>
          <p:cNvSpPr>
            <a:spLocks noGrp="1"/>
          </p:cNvSpPr>
          <p:nvPr>
            <p:ph type="sldNum" sz="quarter" idx="10"/>
          </p:nvPr>
        </p:nvSpPr>
        <p:spPr/>
        <p:txBody>
          <a:bodyPr/>
          <a:lstStyle/>
          <a:p>
            <a:fld id="{065B34EC-FE40-4609-B1AE-0FB8A37E6F51}" type="slidenum">
              <a:rPr lang="en-US" smtClean="0"/>
              <a:pPr/>
              <a:t>24</a:t>
            </a:fld>
            <a:endParaRPr lang="en-US"/>
          </a:p>
        </p:txBody>
      </p:sp>
    </p:spTree>
    <p:extLst>
      <p:ext uri="{BB962C8B-B14F-4D97-AF65-F5344CB8AC3E}">
        <p14:creationId xmlns:p14="http://schemas.microsoft.com/office/powerpoint/2010/main" val="45471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 certification requirement</a:t>
            </a:r>
            <a:endParaRPr lang="en-US" dirty="0"/>
          </a:p>
        </p:txBody>
      </p:sp>
      <p:sp>
        <p:nvSpPr>
          <p:cNvPr id="3" name="Content Placeholder 2"/>
          <p:cNvSpPr>
            <a:spLocks noGrp="1"/>
          </p:cNvSpPr>
          <p:nvPr>
            <p:ph idx="1"/>
          </p:nvPr>
        </p:nvSpPr>
        <p:spPr/>
        <p:txBody>
          <a:bodyPr>
            <a:normAutofit/>
          </a:bodyPr>
          <a:lstStyle/>
          <a:p>
            <a:pPr marL="0" indent="0">
              <a:lnSpc>
                <a:spcPct val="110000"/>
              </a:lnSpc>
              <a:buNone/>
            </a:pPr>
            <a:r>
              <a:rPr lang="en-US" sz="2800" b="1" dirty="0" smtClean="0"/>
              <a:t>Classification</a:t>
            </a:r>
          </a:p>
          <a:p>
            <a:pPr>
              <a:lnSpc>
                <a:spcPct val="110000"/>
              </a:lnSpc>
            </a:pPr>
            <a:r>
              <a:rPr lang="en-US" sz="2000" dirty="0" smtClean="0"/>
              <a:t>MPU does not certify classification stated in </a:t>
            </a:r>
            <a:br>
              <a:rPr lang="en-US" sz="2000" dirty="0" smtClean="0"/>
            </a:br>
            <a:r>
              <a:rPr lang="en-US" sz="2000" dirty="0" smtClean="0"/>
              <a:t>international application.</a:t>
            </a:r>
            <a:endParaRPr lang="en-US" sz="2000" dirty="0"/>
          </a:p>
          <a:p>
            <a:pPr lvl="1">
              <a:lnSpc>
                <a:spcPct val="110000"/>
              </a:lnSpc>
            </a:pPr>
            <a:r>
              <a:rPr lang="en-US" sz="1800" dirty="0" smtClean="0"/>
              <a:t>TMEP §1902.02(g)</a:t>
            </a:r>
          </a:p>
          <a:p>
            <a:pPr>
              <a:lnSpc>
                <a:spcPct val="110000"/>
              </a:lnSpc>
            </a:pPr>
            <a:r>
              <a:rPr lang="en-US" sz="2000" dirty="0" smtClean="0"/>
              <a:t>IB determines proper classification based on Nice Agreement.</a:t>
            </a:r>
          </a:p>
          <a:p>
            <a:pPr>
              <a:lnSpc>
                <a:spcPct val="110000"/>
              </a:lnSpc>
            </a:pPr>
            <a:r>
              <a:rPr lang="en-US" sz="2000" dirty="0" smtClean="0"/>
              <a:t>Current edition of Nice Agreement in effect as of filing date of international application.</a:t>
            </a:r>
          </a:p>
          <a:p>
            <a:pPr marL="0" indent="0">
              <a:lnSpc>
                <a:spcPct val="110000"/>
              </a:lnSpc>
              <a:buNone/>
            </a:pPr>
            <a:endParaRPr lang="en-US" sz="2800" dirty="0" smtClean="0"/>
          </a:p>
        </p:txBody>
      </p:sp>
      <p:sp>
        <p:nvSpPr>
          <p:cNvPr id="6" name="Slide Number Placeholder 5"/>
          <p:cNvSpPr>
            <a:spLocks noGrp="1"/>
          </p:cNvSpPr>
          <p:nvPr>
            <p:ph type="sldNum" sz="quarter" idx="10"/>
          </p:nvPr>
        </p:nvSpPr>
        <p:spPr/>
        <p:txBody>
          <a:bodyPr/>
          <a:lstStyle/>
          <a:p>
            <a:fld id="{92DA454B-C859-4892-B9FA-68B588C9F547}" type="slidenum">
              <a:rPr lang="en-US" smtClean="0"/>
              <a:pPr/>
              <a:t>25</a:t>
            </a:fld>
            <a:endParaRPr lang="en-US" dirty="0"/>
          </a:p>
        </p:txBody>
      </p:sp>
    </p:spTree>
    <p:extLst>
      <p:ext uri="{BB962C8B-B14F-4D97-AF65-F5344CB8AC3E}">
        <p14:creationId xmlns:p14="http://schemas.microsoft.com/office/powerpoint/2010/main" val="378464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International registration date</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sz="2800" dirty="0" smtClean="0"/>
              <a:t>If IB receives international application within </a:t>
            </a:r>
            <a:r>
              <a:rPr lang="en-US" sz="2800" b="1" dirty="0" smtClean="0"/>
              <a:t>two months </a:t>
            </a:r>
            <a:r>
              <a:rPr lang="en-US" sz="2800" dirty="0" smtClean="0"/>
              <a:t>of the date of receipt by the USPTO, the international registration date is the date of receipt at the USPTO.</a:t>
            </a:r>
          </a:p>
          <a:p>
            <a:pPr>
              <a:lnSpc>
                <a:spcPct val="120000"/>
              </a:lnSpc>
            </a:pPr>
            <a:r>
              <a:rPr lang="en-US" sz="2800" dirty="0" smtClean="0"/>
              <a:t>If </a:t>
            </a:r>
            <a:r>
              <a:rPr lang="en-US" sz="2800" b="1" dirty="0" smtClean="0"/>
              <a:t>priority</a:t>
            </a:r>
            <a:r>
              <a:rPr lang="en-US" sz="2800" dirty="0" smtClean="0"/>
              <a:t> is claimed in an international application and the international application is certified within two months, IB will honor the priority claim.</a:t>
            </a:r>
          </a:p>
          <a:p>
            <a:pPr marL="571500" lvl="1" indent="0">
              <a:lnSpc>
                <a:spcPct val="120000"/>
              </a:lnSpc>
              <a:buNone/>
            </a:pPr>
            <a:r>
              <a:rPr lang="en-US" sz="2600" dirty="0" smtClean="0"/>
              <a:t>Example:</a:t>
            </a:r>
            <a:br>
              <a:rPr lang="en-US" sz="2600" dirty="0" smtClean="0"/>
            </a:br>
            <a:r>
              <a:rPr lang="en-US" sz="2600" dirty="0" smtClean="0"/>
              <a:t>If the international application is filed with the USPTO on the last day of the priority period, the USPTO will have two months to forward the international application to the IB.</a:t>
            </a:r>
            <a:endParaRPr lang="en-US" sz="2600" dirty="0"/>
          </a:p>
        </p:txBody>
      </p:sp>
      <p:sp>
        <p:nvSpPr>
          <p:cNvPr id="4" name="Slide Number Placeholder 3"/>
          <p:cNvSpPr>
            <a:spLocks noGrp="1"/>
          </p:cNvSpPr>
          <p:nvPr>
            <p:ph type="sldNum" sz="quarter" idx="10"/>
          </p:nvPr>
        </p:nvSpPr>
        <p:spPr/>
        <p:txBody>
          <a:bodyPr/>
          <a:lstStyle/>
          <a:p>
            <a:fld id="{065B34EC-FE40-4609-B1AE-0FB8A37E6F51}" type="slidenum">
              <a:rPr lang="en-US" smtClean="0"/>
              <a:pPr/>
              <a:t>26</a:t>
            </a:fld>
            <a:endParaRPr lang="en-US"/>
          </a:p>
        </p:txBody>
      </p:sp>
    </p:spTree>
    <p:extLst>
      <p:ext uri="{BB962C8B-B14F-4D97-AF65-F5344CB8AC3E}">
        <p14:creationId xmlns:p14="http://schemas.microsoft.com/office/powerpoint/2010/main" val="2460957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avoid a </a:t>
            </a:r>
            <a:br>
              <a:rPr lang="en-US" dirty="0" smtClean="0"/>
            </a:br>
            <a:r>
              <a:rPr lang="en-US" dirty="0" smtClean="0"/>
              <a:t>denial of certification</a:t>
            </a:r>
            <a:endParaRPr lang="en-US" dirty="0"/>
          </a:p>
        </p:txBody>
      </p:sp>
      <p:sp>
        <p:nvSpPr>
          <p:cNvPr id="5" name="Text Placeholder 4"/>
          <p:cNvSpPr>
            <a:spLocks noGrp="1"/>
          </p:cNvSpPr>
          <p:nvPr>
            <p:ph type="body" idx="1"/>
          </p:nvPr>
        </p:nvSpPr>
        <p:spPr/>
        <p:txBody>
          <a:bodyPr/>
          <a:lstStyle/>
          <a:p>
            <a:endParaRPr lang="en-US"/>
          </a:p>
        </p:txBody>
      </p:sp>
      <p:sp>
        <p:nvSpPr>
          <p:cNvPr id="6" name="Slide Number Placeholder 5"/>
          <p:cNvSpPr>
            <a:spLocks noGrp="1"/>
          </p:cNvSpPr>
          <p:nvPr>
            <p:ph type="sldNum" sz="quarter" idx="4294967295"/>
          </p:nvPr>
        </p:nvSpPr>
        <p:spPr>
          <a:xfrm>
            <a:off x="0" y="5297488"/>
            <a:ext cx="2057400" cy="303212"/>
          </a:xfrm>
        </p:spPr>
        <p:txBody>
          <a:bodyPr/>
          <a:lstStyle/>
          <a:p>
            <a:fld id="{92DA454B-C859-4892-B9FA-68B588C9F547}" type="slidenum">
              <a:rPr lang="en-US" smtClean="0"/>
              <a:t>27</a:t>
            </a:fld>
            <a:endParaRPr lang="en-US"/>
          </a:p>
        </p:txBody>
      </p:sp>
    </p:spTree>
    <p:extLst>
      <p:ext uri="{BB962C8B-B14F-4D97-AF65-F5344CB8AC3E}">
        <p14:creationId xmlns:p14="http://schemas.microsoft.com/office/powerpoint/2010/main" val="319845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Before filing </a:t>
            </a:r>
            <a:br>
              <a:rPr lang="en-US" dirty="0" smtClean="0"/>
            </a:br>
            <a:r>
              <a:rPr lang="en-US" dirty="0" smtClean="0"/>
              <a:t>international application </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Review information in </a:t>
            </a:r>
            <a:r>
              <a:rPr lang="en-US" b="1" dirty="0" smtClean="0"/>
              <a:t>each</a:t>
            </a:r>
            <a:r>
              <a:rPr lang="en-US" dirty="0" smtClean="0"/>
              <a:t> basic application/registration to ensure it is correct.</a:t>
            </a:r>
          </a:p>
          <a:p>
            <a:pPr>
              <a:lnSpc>
                <a:spcPct val="120000"/>
              </a:lnSpc>
            </a:pPr>
            <a:r>
              <a:rPr lang="en-US" dirty="0" smtClean="0"/>
              <a:t>Mistakes and inaccuracies should be fixed </a:t>
            </a:r>
            <a:r>
              <a:rPr lang="en-US" b="1" dirty="0" smtClean="0"/>
              <a:t>before</a:t>
            </a:r>
            <a:r>
              <a:rPr lang="en-US" dirty="0" smtClean="0"/>
              <a:t> international application is filed.</a:t>
            </a:r>
          </a:p>
          <a:p>
            <a:pPr>
              <a:lnSpc>
                <a:spcPct val="120000"/>
              </a:lnSpc>
            </a:pPr>
            <a:r>
              <a:rPr lang="en-US" dirty="0" smtClean="0"/>
              <a:t>When filling out international application, use basic record data shown in the Trademark Status and Document Retrieval (TSDR) system, not the Trademark Electronic Search System (TESS).</a:t>
            </a:r>
            <a:endParaRPr lang="en-US" dirty="0"/>
          </a:p>
        </p:txBody>
      </p:sp>
      <p:sp>
        <p:nvSpPr>
          <p:cNvPr id="6" name="Slide Number Placeholder 5"/>
          <p:cNvSpPr>
            <a:spLocks noGrp="1"/>
          </p:cNvSpPr>
          <p:nvPr>
            <p:ph type="sldNum" sz="quarter" idx="10"/>
          </p:nvPr>
        </p:nvSpPr>
        <p:spPr/>
        <p:txBody>
          <a:bodyPr/>
          <a:lstStyle/>
          <a:p>
            <a:fld id="{92DA454B-C859-4892-B9FA-68B588C9F547}" type="slidenum">
              <a:rPr lang="en-US" smtClean="0"/>
              <a:pPr/>
              <a:t>28</a:t>
            </a:fld>
            <a:endParaRPr lang="en-US" dirty="0"/>
          </a:p>
        </p:txBody>
      </p:sp>
    </p:spTree>
    <p:extLst>
      <p:ext uri="{BB962C8B-B14F-4D97-AF65-F5344CB8AC3E}">
        <p14:creationId xmlns:p14="http://schemas.microsoft.com/office/powerpoint/2010/main" val="480472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Before filing </a:t>
            </a:r>
            <a:br>
              <a:rPr lang="en-US" dirty="0" smtClean="0"/>
            </a:br>
            <a:r>
              <a:rPr lang="en-US" dirty="0" smtClean="0"/>
              <a:t>international application</a:t>
            </a:r>
            <a:endParaRPr lang="en-US" dirty="0"/>
          </a:p>
        </p:txBody>
      </p:sp>
      <p:sp>
        <p:nvSpPr>
          <p:cNvPr id="3" name="Content Placeholder 2"/>
          <p:cNvSpPr>
            <a:spLocks noGrp="1"/>
          </p:cNvSpPr>
          <p:nvPr>
            <p:ph idx="1"/>
          </p:nvPr>
        </p:nvSpPr>
        <p:spPr/>
        <p:txBody>
          <a:bodyPr>
            <a:normAutofit fontScale="40000" lnSpcReduction="20000"/>
          </a:bodyPr>
          <a:lstStyle/>
          <a:p>
            <a:pPr marL="0" indent="0">
              <a:lnSpc>
                <a:spcPct val="120000"/>
              </a:lnSpc>
              <a:buNone/>
            </a:pPr>
            <a:r>
              <a:rPr lang="en-US" sz="3800" b="1" dirty="0" smtClean="0"/>
              <a:t>Fixing inconsistencies:</a:t>
            </a:r>
          </a:p>
          <a:p>
            <a:pPr>
              <a:lnSpc>
                <a:spcPct val="120000"/>
              </a:lnSpc>
            </a:pPr>
            <a:r>
              <a:rPr lang="en-US" sz="3400" dirty="0" smtClean="0"/>
              <a:t>Amend basic application</a:t>
            </a:r>
          </a:p>
          <a:p>
            <a:pPr lvl="1">
              <a:lnSpc>
                <a:spcPct val="120000"/>
              </a:lnSpc>
            </a:pPr>
            <a:r>
              <a:rPr lang="en-US" sz="2900" dirty="0" smtClean="0"/>
              <a:t>If assigned to examining attorney </a:t>
            </a:r>
            <a:r>
              <a:rPr lang="en-US" sz="2900" dirty="0" smtClean="0">
                <a:sym typeface="Wingdings" panose="05000000000000000000" pitchFamily="2" charset="2"/>
              </a:rPr>
              <a:t></a:t>
            </a:r>
            <a:r>
              <a:rPr lang="en-US" sz="2900" dirty="0" smtClean="0"/>
              <a:t> contact examining attorney to request necessary amendment(s)</a:t>
            </a:r>
          </a:p>
          <a:p>
            <a:pPr lvl="1">
              <a:lnSpc>
                <a:spcPct val="120000"/>
              </a:lnSpc>
            </a:pPr>
            <a:r>
              <a:rPr lang="en-US" sz="2900" dirty="0" smtClean="0"/>
              <a:t>If not assigned to examining attorney </a:t>
            </a:r>
            <a:r>
              <a:rPr lang="en-US" sz="2900" dirty="0" smtClean="0">
                <a:sym typeface="Wingdings" panose="05000000000000000000" pitchFamily="2" charset="2"/>
              </a:rPr>
              <a:t></a:t>
            </a:r>
            <a:r>
              <a:rPr lang="en-US" sz="2900" dirty="0" smtClean="0"/>
              <a:t> may file voluntary amendment</a:t>
            </a:r>
          </a:p>
          <a:p>
            <a:pPr>
              <a:lnSpc>
                <a:spcPct val="120000"/>
              </a:lnSpc>
            </a:pPr>
            <a:r>
              <a:rPr lang="en-US" sz="3400" dirty="0" smtClean="0"/>
              <a:t>Amend basic registration</a:t>
            </a:r>
          </a:p>
          <a:p>
            <a:pPr lvl="1">
              <a:lnSpc>
                <a:spcPct val="120000"/>
              </a:lnSpc>
            </a:pPr>
            <a:r>
              <a:rPr lang="en-US" sz="2900" dirty="0" smtClean="0"/>
              <a:t>File §7 amendment with USPTO Post Registration Unit. </a:t>
            </a:r>
            <a:br>
              <a:rPr lang="en-US" sz="2900" dirty="0" smtClean="0"/>
            </a:br>
            <a:r>
              <a:rPr lang="en-US" sz="2900" dirty="0" smtClean="0"/>
              <a:t>37 C.F.R. §2.173; TMEP §1609.01</a:t>
            </a:r>
          </a:p>
          <a:p>
            <a:pPr>
              <a:lnSpc>
                <a:spcPct val="120000"/>
              </a:lnSpc>
            </a:pPr>
            <a:r>
              <a:rPr lang="en-US" sz="3400" dirty="0" smtClean="0"/>
              <a:t>Filing assignment in basic application/registration</a:t>
            </a:r>
          </a:p>
          <a:p>
            <a:pPr lvl="1">
              <a:lnSpc>
                <a:spcPct val="120000"/>
              </a:lnSpc>
            </a:pPr>
            <a:r>
              <a:rPr lang="en-US" sz="2900" dirty="0" smtClean="0"/>
              <a:t>May file assignment with USPTO Assignment Recordation Branch using the USPTO Electronic Trademark Assignment System (ETAS). </a:t>
            </a:r>
            <a:br>
              <a:rPr lang="en-US" sz="2900" dirty="0" smtClean="0"/>
            </a:br>
            <a:r>
              <a:rPr lang="en-US" sz="2900" dirty="0" smtClean="0"/>
              <a:t>See TMEP Chapter 500</a:t>
            </a:r>
          </a:p>
        </p:txBody>
      </p:sp>
      <p:sp>
        <p:nvSpPr>
          <p:cNvPr id="6" name="Slide Number Placeholder 5"/>
          <p:cNvSpPr>
            <a:spLocks noGrp="1"/>
          </p:cNvSpPr>
          <p:nvPr>
            <p:ph type="sldNum" sz="quarter" idx="10"/>
          </p:nvPr>
        </p:nvSpPr>
        <p:spPr/>
        <p:txBody>
          <a:bodyPr/>
          <a:lstStyle/>
          <a:p>
            <a:fld id="{92DA454B-C859-4892-B9FA-68B588C9F547}" type="slidenum">
              <a:rPr lang="en-US" smtClean="0"/>
              <a:pPr/>
              <a:t>29</a:t>
            </a:fld>
            <a:endParaRPr lang="en-US" dirty="0"/>
          </a:p>
        </p:txBody>
      </p:sp>
    </p:spTree>
    <p:extLst>
      <p:ext uri="{BB962C8B-B14F-4D97-AF65-F5344CB8AC3E}">
        <p14:creationId xmlns:p14="http://schemas.microsoft.com/office/powerpoint/2010/main" val="507514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en-US" smtClean="0"/>
              <a:t>Topics covered</a:t>
            </a:r>
            <a:endParaRPr lang="en-US" dirty="0"/>
          </a:p>
        </p:txBody>
      </p:sp>
      <p:sp>
        <p:nvSpPr>
          <p:cNvPr id="334851" name="Rectangle 3"/>
          <p:cNvSpPr>
            <a:spLocks noGrp="1" noChangeArrowheads="1"/>
          </p:cNvSpPr>
          <p:nvPr>
            <p:ph idx="1"/>
          </p:nvPr>
        </p:nvSpPr>
        <p:spPr/>
        <p:txBody>
          <a:bodyPr>
            <a:normAutofit fontScale="92500" lnSpcReduction="20000"/>
          </a:bodyPr>
          <a:lstStyle/>
          <a:p>
            <a:pPr>
              <a:lnSpc>
                <a:spcPct val="110000"/>
              </a:lnSpc>
            </a:pPr>
            <a:r>
              <a:rPr lang="en-US" dirty="0" smtClean="0"/>
              <a:t>Overview of the Madrid system</a:t>
            </a:r>
          </a:p>
          <a:p>
            <a:pPr>
              <a:lnSpc>
                <a:spcPct val="110000"/>
              </a:lnSpc>
            </a:pPr>
            <a:r>
              <a:rPr lang="en-US" dirty="0" smtClean="0"/>
              <a:t>Filing and review of the international application</a:t>
            </a:r>
          </a:p>
          <a:p>
            <a:pPr>
              <a:lnSpc>
                <a:spcPct val="110000"/>
              </a:lnSpc>
            </a:pPr>
            <a:r>
              <a:rPr lang="en-US" dirty="0" smtClean="0"/>
              <a:t>How to avoid a denial of certification</a:t>
            </a:r>
          </a:p>
          <a:p>
            <a:pPr>
              <a:lnSpc>
                <a:spcPct val="110000"/>
              </a:lnSpc>
            </a:pPr>
            <a:r>
              <a:rPr lang="en-US" dirty="0" smtClean="0"/>
              <a:t>Petition to the director</a:t>
            </a:r>
          </a:p>
          <a:p>
            <a:pPr>
              <a:lnSpc>
                <a:spcPct val="110000"/>
              </a:lnSpc>
            </a:pPr>
            <a:r>
              <a:rPr lang="en-US" dirty="0" smtClean="0"/>
              <a:t>Notice of irregularity</a:t>
            </a:r>
          </a:p>
          <a:p>
            <a:pPr>
              <a:lnSpc>
                <a:spcPct val="110000"/>
              </a:lnSpc>
            </a:pPr>
            <a:r>
              <a:rPr lang="en-US" dirty="0" smtClean="0"/>
              <a:t>After the international registration issues</a:t>
            </a:r>
          </a:p>
          <a:p>
            <a:endParaRPr lang="en-US" dirty="0" smtClean="0"/>
          </a:p>
          <a:p>
            <a:endParaRPr lang="en-US" dirty="0" smtClean="0"/>
          </a:p>
          <a:p>
            <a:endParaRPr lang="en-US" dirty="0"/>
          </a:p>
        </p:txBody>
      </p:sp>
      <p:sp>
        <p:nvSpPr>
          <p:cNvPr id="5" name="Slide Number Placeholder 5"/>
          <p:cNvSpPr>
            <a:spLocks noGrp="1"/>
          </p:cNvSpPr>
          <p:nvPr>
            <p:ph type="sldNum" sz="quarter" idx="10"/>
          </p:nvPr>
        </p:nvSpPr>
        <p:spPr/>
        <p:txBody>
          <a:bodyPr/>
          <a:lstStyle/>
          <a:p>
            <a:fld id="{5493E252-5C10-466E-928C-9743775B2215}" type="slidenum">
              <a:rPr lang="en-US" smtClean="0"/>
              <a:pPr/>
              <a:t>3</a:t>
            </a:fld>
            <a:endParaRPr lang="en-US"/>
          </a:p>
        </p:txBody>
      </p:sp>
    </p:spTree>
    <p:extLst>
      <p:ext uri="{BB962C8B-B14F-4D97-AF65-F5344CB8AC3E}">
        <p14:creationId xmlns:p14="http://schemas.microsoft.com/office/powerpoint/2010/main" val="40125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Before filing </a:t>
            </a:r>
            <a:br>
              <a:rPr lang="en-US" dirty="0" smtClean="0"/>
            </a:br>
            <a:r>
              <a:rPr lang="en-US" dirty="0" smtClean="0"/>
              <a:t>international application</a:t>
            </a:r>
            <a:endParaRPr lang="en-US" dirty="0"/>
          </a:p>
        </p:txBody>
      </p:sp>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US" sz="3800" b="1" dirty="0" smtClean="0"/>
              <a:t>Owner name, entity, and citizenship</a:t>
            </a:r>
          </a:p>
          <a:p>
            <a:pPr>
              <a:lnSpc>
                <a:spcPct val="120000"/>
              </a:lnSpc>
            </a:pPr>
            <a:r>
              <a:rPr lang="en-US" dirty="0" smtClean="0"/>
              <a:t>Must be same in international application and in each basic record</a:t>
            </a:r>
          </a:p>
          <a:p>
            <a:pPr>
              <a:lnSpc>
                <a:spcPct val="120000"/>
              </a:lnSpc>
            </a:pPr>
            <a:r>
              <a:rPr lang="en-US" dirty="0" smtClean="0"/>
              <a:t>Fixing ownership issues in basic application/registration:</a:t>
            </a:r>
          </a:p>
          <a:p>
            <a:pPr lvl="1">
              <a:lnSpc>
                <a:spcPct val="120000"/>
              </a:lnSpc>
            </a:pPr>
            <a:r>
              <a:rPr lang="en-US" dirty="0" smtClean="0"/>
              <a:t>Amend basic record or file assignment.</a:t>
            </a:r>
          </a:p>
          <a:p>
            <a:pPr lvl="1">
              <a:lnSpc>
                <a:spcPct val="120000"/>
              </a:lnSpc>
            </a:pPr>
            <a:r>
              <a:rPr lang="en-US" dirty="0" smtClean="0"/>
              <a:t>If assignment filed within days of filing international application </a:t>
            </a:r>
            <a:r>
              <a:rPr lang="en-US" dirty="0" smtClean="0">
                <a:sym typeface="Wingdings" panose="05000000000000000000" pitchFamily="2" charset="2"/>
              </a:rPr>
              <a:t></a:t>
            </a:r>
            <a:r>
              <a:rPr lang="en-US" dirty="0" smtClean="0"/>
              <a:t> wait until Assignment Recordation Branch has recorded and correct owner name appears in USPTO records before filing international application.</a:t>
            </a:r>
          </a:p>
          <a:p>
            <a:pPr lvl="1">
              <a:lnSpc>
                <a:spcPct val="120000"/>
              </a:lnSpc>
            </a:pPr>
            <a:r>
              <a:rPr lang="en-US" dirty="0" smtClean="0"/>
              <a:t>Mistake in owner name or legal entity may or may not be correctible.</a:t>
            </a:r>
            <a:br>
              <a:rPr lang="en-US" dirty="0" smtClean="0"/>
            </a:br>
            <a:r>
              <a:rPr lang="en-US" dirty="0" smtClean="0"/>
              <a:t>See TMEP §1201.02(c)</a:t>
            </a:r>
          </a:p>
        </p:txBody>
      </p:sp>
      <p:sp>
        <p:nvSpPr>
          <p:cNvPr id="6" name="Slide Number Placeholder 5"/>
          <p:cNvSpPr>
            <a:spLocks noGrp="1"/>
          </p:cNvSpPr>
          <p:nvPr>
            <p:ph type="sldNum" sz="quarter" idx="10"/>
          </p:nvPr>
        </p:nvSpPr>
        <p:spPr/>
        <p:txBody>
          <a:bodyPr/>
          <a:lstStyle/>
          <a:p>
            <a:fld id="{92DA454B-C859-4892-B9FA-68B588C9F547}" type="slidenum">
              <a:rPr lang="en-US" smtClean="0"/>
              <a:pPr/>
              <a:t>30</a:t>
            </a:fld>
            <a:endParaRPr lang="en-US" dirty="0"/>
          </a:p>
        </p:txBody>
      </p:sp>
    </p:spTree>
    <p:extLst>
      <p:ext uri="{BB962C8B-B14F-4D97-AF65-F5344CB8AC3E}">
        <p14:creationId xmlns:p14="http://schemas.microsoft.com/office/powerpoint/2010/main" val="1875943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Denial of certification of international application </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If international application does not meet filing requirements </a:t>
            </a:r>
            <a:r>
              <a:rPr lang="en-US" dirty="0" smtClean="0">
                <a:sym typeface="Wingdings" panose="05000000000000000000" pitchFamily="2" charset="2"/>
              </a:rPr>
              <a:t></a:t>
            </a:r>
            <a:r>
              <a:rPr lang="en-US" dirty="0" smtClean="0"/>
              <a:t> MPU denies certification.</a:t>
            </a:r>
          </a:p>
          <a:p>
            <a:pPr lvl="1">
              <a:lnSpc>
                <a:spcPct val="120000"/>
              </a:lnSpc>
            </a:pPr>
            <a:r>
              <a:rPr lang="en-US" dirty="0" smtClean="0"/>
              <a:t>MPU sends letter to applicant informing of reasons for denial.</a:t>
            </a:r>
          </a:p>
          <a:p>
            <a:pPr>
              <a:lnSpc>
                <a:spcPct val="120000"/>
              </a:lnSpc>
            </a:pPr>
            <a:r>
              <a:rPr lang="en-US" dirty="0" smtClean="0"/>
              <a:t>MPU decision to deny certification is final.</a:t>
            </a:r>
          </a:p>
          <a:p>
            <a:pPr lvl="1">
              <a:lnSpc>
                <a:spcPct val="120000"/>
              </a:lnSpc>
            </a:pPr>
            <a:r>
              <a:rPr lang="en-US" dirty="0" smtClean="0"/>
              <a:t>Applicant cannot respond to MPU’s denial — no back and forth. </a:t>
            </a:r>
          </a:p>
          <a:p>
            <a:pPr lvl="1">
              <a:lnSpc>
                <a:spcPct val="120000"/>
              </a:lnSpc>
            </a:pPr>
            <a:r>
              <a:rPr lang="en-US" dirty="0" smtClean="0"/>
              <a:t>Applicant cannot amend electronically filed international application.					</a:t>
            </a:r>
            <a:endParaRPr lang="en-US" dirty="0"/>
          </a:p>
        </p:txBody>
      </p:sp>
      <p:sp>
        <p:nvSpPr>
          <p:cNvPr id="6" name="Slide Number Placeholder 5"/>
          <p:cNvSpPr>
            <a:spLocks noGrp="1"/>
          </p:cNvSpPr>
          <p:nvPr>
            <p:ph type="sldNum" sz="quarter" idx="10"/>
          </p:nvPr>
        </p:nvSpPr>
        <p:spPr/>
        <p:txBody>
          <a:bodyPr/>
          <a:lstStyle/>
          <a:p>
            <a:fld id="{92DA454B-C859-4892-B9FA-68B588C9F547}" type="slidenum">
              <a:rPr lang="en-US" smtClean="0"/>
              <a:pPr/>
              <a:t>31</a:t>
            </a:fld>
            <a:endParaRPr lang="en-US" dirty="0"/>
          </a:p>
        </p:txBody>
      </p:sp>
    </p:spTree>
    <p:extLst>
      <p:ext uri="{BB962C8B-B14F-4D97-AF65-F5344CB8AC3E}">
        <p14:creationId xmlns:p14="http://schemas.microsoft.com/office/powerpoint/2010/main" val="3100848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Petition to review </a:t>
            </a:r>
            <a:br>
              <a:rPr lang="en-US" dirty="0" smtClean="0"/>
            </a:br>
            <a:r>
              <a:rPr lang="en-US" dirty="0" smtClean="0"/>
              <a:t>denial of certification</a:t>
            </a:r>
            <a:endParaRPr lang="en-US" dirty="0"/>
          </a:p>
        </p:txBody>
      </p:sp>
      <p:sp>
        <p:nvSpPr>
          <p:cNvPr id="9" name="Content Placeholder 8"/>
          <p:cNvSpPr>
            <a:spLocks noGrp="1"/>
          </p:cNvSpPr>
          <p:nvPr>
            <p:ph idx="1"/>
          </p:nvPr>
        </p:nvSpPr>
        <p:spPr/>
        <p:txBody>
          <a:bodyPr>
            <a:normAutofit fontScale="77500" lnSpcReduction="20000"/>
          </a:bodyPr>
          <a:lstStyle/>
          <a:p>
            <a:pPr>
              <a:lnSpc>
                <a:spcPct val="120000"/>
              </a:lnSpc>
            </a:pPr>
            <a:r>
              <a:rPr lang="en-US" dirty="0"/>
              <a:t>A petition is a request to the Director </a:t>
            </a:r>
            <a:r>
              <a:rPr lang="en-US" dirty="0" smtClean="0"/>
              <a:t>of </a:t>
            </a:r>
            <a:r>
              <a:rPr lang="en-US" dirty="0"/>
              <a:t>the USPTO to review the MPU decision or exercise authority to permit applicant to correct </a:t>
            </a:r>
            <a:r>
              <a:rPr lang="en-US" b="1" dirty="0"/>
              <a:t>minor</a:t>
            </a:r>
            <a:r>
              <a:rPr lang="en-US" dirty="0"/>
              <a:t> mistakes in the international application</a:t>
            </a:r>
            <a:r>
              <a:rPr lang="en-US" dirty="0" smtClean="0"/>
              <a:t>.</a:t>
            </a:r>
          </a:p>
          <a:p>
            <a:pPr>
              <a:lnSpc>
                <a:spcPct val="120000"/>
              </a:lnSpc>
            </a:pPr>
            <a:r>
              <a:rPr lang="en-US" dirty="0" smtClean="0"/>
              <a:t>If you have any questions, please contact the USPTO Petitions Office at 571-272-8950 for guidance </a:t>
            </a:r>
            <a:r>
              <a:rPr lang="en-US" b="1" dirty="0" smtClean="0"/>
              <a:t>before</a:t>
            </a:r>
            <a:r>
              <a:rPr lang="en-US" dirty="0" smtClean="0"/>
              <a:t> filing IA and </a:t>
            </a:r>
            <a:r>
              <a:rPr lang="en-US" b="1" dirty="0" smtClean="0"/>
              <a:t>before</a:t>
            </a:r>
            <a:r>
              <a:rPr lang="en-US" dirty="0" smtClean="0"/>
              <a:t> filing a petition.</a:t>
            </a:r>
          </a:p>
        </p:txBody>
      </p:sp>
      <p:sp>
        <p:nvSpPr>
          <p:cNvPr id="4" name="Slide Number Placeholder 3"/>
          <p:cNvSpPr>
            <a:spLocks noGrp="1"/>
          </p:cNvSpPr>
          <p:nvPr>
            <p:ph type="sldNum" sz="quarter" idx="10"/>
          </p:nvPr>
        </p:nvSpPr>
        <p:spPr/>
        <p:txBody>
          <a:bodyPr/>
          <a:lstStyle/>
          <a:p>
            <a:fld id="{065B34EC-FE40-4609-B1AE-0FB8A37E6F51}" type="slidenum">
              <a:rPr lang="en-US" smtClean="0"/>
              <a:pPr/>
              <a:t>32</a:t>
            </a:fld>
            <a:endParaRPr lang="en-US"/>
          </a:p>
        </p:txBody>
      </p:sp>
    </p:spTree>
    <p:extLst>
      <p:ext uri="{BB962C8B-B14F-4D97-AF65-F5344CB8AC3E}">
        <p14:creationId xmlns:p14="http://schemas.microsoft.com/office/powerpoint/2010/main" val="27356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Petition to review </a:t>
            </a:r>
            <a:br>
              <a:rPr lang="en-US" dirty="0" smtClean="0"/>
            </a:br>
            <a:r>
              <a:rPr lang="en-US" dirty="0" smtClean="0"/>
              <a:t>denial of certification</a:t>
            </a:r>
            <a:endParaRPr lang="en-US" dirty="0"/>
          </a:p>
        </p:txBody>
      </p:sp>
      <p:sp>
        <p:nvSpPr>
          <p:cNvPr id="7" name="Content Placeholder 6"/>
          <p:cNvSpPr>
            <a:spLocks noGrp="1"/>
          </p:cNvSpPr>
          <p:nvPr>
            <p:ph idx="1"/>
          </p:nvPr>
        </p:nvSpPr>
        <p:spPr/>
        <p:txBody>
          <a:bodyPr>
            <a:normAutofit fontScale="70000" lnSpcReduction="20000"/>
          </a:bodyPr>
          <a:lstStyle/>
          <a:p>
            <a:pPr>
              <a:lnSpc>
                <a:spcPct val="120000"/>
              </a:lnSpc>
            </a:pPr>
            <a:r>
              <a:rPr lang="en-US" dirty="0"/>
              <a:t>Petitions regarding denials of </a:t>
            </a:r>
            <a:r>
              <a:rPr lang="en-US" dirty="0" smtClean="0"/>
              <a:t>international applications </a:t>
            </a:r>
            <a:r>
              <a:rPr lang="en-US" dirty="0"/>
              <a:t>are expedited due to two month </a:t>
            </a:r>
            <a:r>
              <a:rPr lang="en-US" dirty="0" smtClean="0"/>
              <a:t>window.</a:t>
            </a:r>
            <a:endParaRPr lang="en-US" dirty="0"/>
          </a:p>
          <a:p>
            <a:pPr>
              <a:lnSpc>
                <a:spcPct val="120000"/>
              </a:lnSpc>
            </a:pPr>
            <a:r>
              <a:rPr lang="en-US" dirty="0"/>
              <a:t>If electronically filed </a:t>
            </a:r>
            <a:r>
              <a:rPr lang="en-US" dirty="0" smtClean="0"/>
              <a:t>international application </a:t>
            </a:r>
            <a:r>
              <a:rPr lang="en-US" dirty="0"/>
              <a:t>is incorrect (</a:t>
            </a:r>
            <a:r>
              <a:rPr lang="en-US" dirty="0" smtClean="0"/>
              <a:t>base application/registration </a:t>
            </a:r>
            <a:r>
              <a:rPr lang="en-US" dirty="0"/>
              <a:t>is correct</a:t>
            </a:r>
            <a:r>
              <a:rPr lang="en-US" dirty="0" smtClean="0"/>
              <a:t>), </a:t>
            </a:r>
            <a:r>
              <a:rPr lang="en-US" dirty="0"/>
              <a:t>then a substitute MM2 must be submitted with the </a:t>
            </a:r>
            <a:r>
              <a:rPr lang="en-US" dirty="0" smtClean="0"/>
              <a:t>petition.</a:t>
            </a:r>
            <a:endParaRPr lang="en-US" dirty="0"/>
          </a:p>
          <a:p>
            <a:pPr>
              <a:lnSpc>
                <a:spcPct val="120000"/>
              </a:lnSpc>
            </a:pPr>
            <a:r>
              <a:rPr lang="en-US" dirty="0"/>
              <a:t>If the </a:t>
            </a:r>
            <a:r>
              <a:rPr lang="en-US" dirty="0" smtClean="0"/>
              <a:t>international application </a:t>
            </a:r>
            <a:r>
              <a:rPr lang="en-US" dirty="0"/>
              <a:t>is not certified within </a:t>
            </a:r>
            <a:r>
              <a:rPr lang="en-US" dirty="0" smtClean="0"/>
              <a:t>two </a:t>
            </a:r>
            <a:r>
              <a:rPr lang="en-US" dirty="0"/>
              <a:t>months of the date of receipt </a:t>
            </a:r>
            <a:r>
              <a:rPr lang="en-US" dirty="0" smtClean="0"/>
              <a:t>of </a:t>
            </a:r>
            <a:r>
              <a:rPr lang="en-US" dirty="0"/>
              <a:t>the </a:t>
            </a:r>
            <a:r>
              <a:rPr lang="en-US" dirty="0" smtClean="0"/>
              <a:t>international application </a:t>
            </a:r>
            <a:r>
              <a:rPr lang="en-US" dirty="0"/>
              <a:t>in the USPTO, the date of international </a:t>
            </a:r>
            <a:r>
              <a:rPr lang="en-US" dirty="0" smtClean="0"/>
              <a:t>registration will </a:t>
            </a:r>
            <a:r>
              <a:rPr lang="en-US" dirty="0"/>
              <a:t>be </a:t>
            </a:r>
            <a:r>
              <a:rPr lang="en-US" dirty="0" smtClean="0"/>
              <a:t>affected.</a:t>
            </a:r>
            <a:endParaRPr lang="en-US" dirty="0"/>
          </a:p>
        </p:txBody>
      </p:sp>
      <p:sp>
        <p:nvSpPr>
          <p:cNvPr id="4" name="Slide Number Placeholder 3"/>
          <p:cNvSpPr>
            <a:spLocks noGrp="1"/>
          </p:cNvSpPr>
          <p:nvPr>
            <p:ph type="sldNum" sz="quarter" idx="10"/>
          </p:nvPr>
        </p:nvSpPr>
        <p:spPr/>
        <p:txBody>
          <a:bodyPr/>
          <a:lstStyle/>
          <a:p>
            <a:fld id="{065B34EC-FE40-4609-B1AE-0FB8A37E6F51}" type="slidenum">
              <a:rPr lang="en-US" smtClean="0"/>
              <a:pPr/>
              <a:t>33</a:t>
            </a:fld>
            <a:endParaRPr lang="en-US"/>
          </a:p>
        </p:txBody>
      </p:sp>
    </p:spTree>
    <p:extLst>
      <p:ext uri="{BB962C8B-B14F-4D97-AF65-F5344CB8AC3E}">
        <p14:creationId xmlns:p14="http://schemas.microsoft.com/office/powerpoint/2010/main" val="679804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Other considerations for international application</a:t>
            </a:r>
            <a:endParaRPr lang="en-US" dirty="0"/>
          </a:p>
        </p:txBody>
      </p:sp>
      <p:sp>
        <p:nvSpPr>
          <p:cNvPr id="3" name="Content Placeholder 2"/>
          <p:cNvSpPr>
            <a:spLocks noGrp="1"/>
          </p:cNvSpPr>
          <p:nvPr>
            <p:ph idx="1"/>
          </p:nvPr>
        </p:nvSpPr>
        <p:spPr/>
        <p:txBody>
          <a:bodyPr>
            <a:normAutofit fontScale="85000" lnSpcReduction="10000"/>
          </a:bodyPr>
          <a:lstStyle/>
          <a:p>
            <a:pPr>
              <a:lnSpc>
                <a:spcPct val="120000"/>
              </a:lnSpc>
            </a:pPr>
            <a:r>
              <a:rPr lang="en-US" dirty="0" smtClean="0"/>
              <a:t>Pending U.S. applications or registrations issued by the USPTO on </a:t>
            </a:r>
            <a:r>
              <a:rPr lang="en-US" dirty="0"/>
              <a:t>the Supplemental Register.</a:t>
            </a:r>
            <a:endParaRPr lang="en-US" dirty="0" smtClean="0"/>
          </a:p>
          <a:p>
            <a:pPr>
              <a:lnSpc>
                <a:spcPct val="120000"/>
              </a:lnSpc>
            </a:pPr>
            <a:r>
              <a:rPr lang="en-US" dirty="0" smtClean="0"/>
              <a:t>Additional information may be provided in international application that is not in base (e.g., disclaimer or translation).</a:t>
            </a:r>
          </a:p>
          <a:p>
            <a:pPr>
              <a:lnSpc>
                <a:spcPct val="120000"/>
              </a:lnSpc>
            </a:pPr>
            <a:r>
              <a:rPr lang="en-US" dirty="0" smtClean="0"/>
              <a:t>Subsequent designations are covered on the </a:t>
            </a:r>
            <a:br>
              <a:rPr lang="en-US" dirty="0" smtClean="0"/>
            </a:br>
            <a:r>
              <a:rPr lang="en-US" dirty="0" smtClean="0"/>
              <a:t>next slide.</a:t>
            </a:r>
          </a:p>
          <a:p>
            <a:endParaRPr lang="en-US" dirty="0"/>
          </a:p>
        </p:txBody>
      </p:sp>
      <p:sp>
        <p:nvSpPr>
          <p:cNvPr id="6" name="Slide Number Placeholder 5"/>
          <p:cNvSpPr>
            <a:spLocks noGrp="1"/>
          </p:cNvSpPr>
          <p:nvPr>
            <p:ph type="sldNum" sz="quarter" idx="10"/>
          </p:nvPr>
        </p:nvSpPr>
        <p:spPr/>
        <p:txBody>
          <a:bodyPr/>
          <a:lstStyle/>
          <a:p>
            <a:fld id="{92DA454B-C859-4892-B9FA-68B588C9F547}" type="slidenum">
              <a:rPr lang="en-US" smtClean="0"/>
              <a:pPr/>
              <a:t>34</a:t>
            </a:fld>
            <a:endParaRPr lang="en-US" dirty="0"/>
          </a:p>
        </p:txBody>
      </p:sp>
    </p:spTree>
    <p:extLst>
      <p:ext uri="{BB962C8B-B14F-4D97-AF65-F5344CB8AC3E}">
        <p14:creationId xmlns:p14="http://schemas.microsoft.com/office/powerpoint/2010/main" val="1794647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Other considerations — subsequent designations</a:t>
            </a:r>
            <a:endParaRPr lang="en-US" dirty="0"/>
          </a:p>
        </p:txBody>
      </p:sp>
      <p:sp>
        <p:nvSpPr>
          <p:cNvPr id="3" name="Content Placeholder 2"/>
          <p:cNvSpPr>
            <a:spLocks noGrp="1"/>
          </p:cNvSpPr>
          <p:nvPr>
            <p:ph idx="1"/>
          </p:nvPr>
        </p:nvSpPr>
        <p:spPr>
          <a:xfrm>
            <a:off x="457200" y="1849582"/>
            <a:ext cx="8388350" cy="3751118"/>
          </a:xfrm>
        </p:spPr>
        <p:txBody>
          <a:bodyPr>
            <a:normAutofit fontScale="47500" lnSpcReduction="20000"/>
          </a:bodyPr>
          <a:lstStyle/>
          <a:p>
            <a:pPr>
              <a:lnSpc>
                <a:spcPct val="120000"/>
              </a:lnSpc>
            </a:pPr>
            <a:r>
              <a:rPr lang="en-US" sz="3400" dirty="0" smtClean="0">
                <a:sym typeface="Wingdings" panose="05000000000000000000" pitchFamily="2" charset="2"/>
              </a:rPr>
              <a:t>Protection of subsequent designation expires on same date as international registration.</a:t>
            </a:r>
          </a:p>
          <a:p>
            <a:pPr marL="457200" lvl="1" indent="0">
              <a:lnSpc>
                <a:spcPct val="120000"/>
              </a:lnSpc>
              <a:buNone/>
            </a:pPr>
            <a:r>
              <a:rPr lang="en-US" dirty="0" smtClean="0">
                <a:sym typeface="Wingdings" panose="05000000000000000000" pitchFamily="2" charset="2"/>
              </a:rPr>
              <a:t>Example: </a:t>
            </a:r>
            <a:br>
              <a:rPr lang="en-US" dirty="0" smtClean="0">
                <a:sym typeface="Wingdings" panose="05000000000000000000" pitchFamily="2" charset="2"/>
              </a:rPr>
            </a:br>
            <a:r>
              <a:rPr lang="en-US" dirty="0" smtClean="0">
                <a:sym typeface="Wingdings" panose="05000000000000000000" pitchFamily="2" charset="2"/>
              </a:rPr>
              <a:t>International registration expires on May 1, 2012. Subsequent designation is filed and meets filing requirements such that its effective date is February 1, 2012. Subsequent designation expires on May 1, 2012.</a:t>
            </a:r>
          </a:p>
          <a:p>
            <a:pPr>
              <a:lnSpc>
                <a:spcPct val="120000"/>
              </a:lnSpc>
            </a:pPr>
            <a:r>
              <a:rPr lang="en-US" sz="3400" dirty="0" smtClean="0">
                <a:sym typeface="Wingdings" panose="05000000000000000000" pitchFamily="2" charset="2"/>
              </a:rPr>
              <a:t>You may only subsequently designate certain Contracting </a:t>
            </a:r>
            <a:r>
              <a:rPr lang="en-US" sz="3400" dirty="0">
                <a:sym typeface="Wingdings" panose="05000000000000000000" pitchFamily="2" charset="2"/>
              </a:rPr>
              <a:t>P</a:t>
            </a:r>
            <a:r>
              <a:rPr lang="en-US" sz="3400" dirty="0" smtClean="0">
                <a:sym typeface="Wingdings" panose="05000000000000000000" pitchFamily="2" charset="2"/>
              </a:rPr>
              <a:t>arties if international registration date is after accession date (date those countries joined Madrid Protocol), e.g.,:</a:t>
            </a:r>
          </a:p>
          <a:p>
            <a:pPr lvl="1">
              <a:lnSpc>
                <a:spcPct val="120000"/>
              </a:lnSpc>
            </a:pPr>
            <a:r>
              <a:rPr lang="en-US" dirty="0" smtClean="0">
                <a:sym typeface="Wingdings" panose="05000000000000000000" pitchFamily="2" charset="2"/>
              </a:rPr>
              <a:t>Brazil — October 2, 2019</a:t>
            </a:r>
          </a:p>
          <a:p>
            <a:pPr lvl="1">
              <a:lnSpc>
                <a:spcPct val="120000"/>
              </a:lnSpc>
            </a:pPr>
            <a:r>
              <a:rPr lang="en-US" dirty="0" smtClean="0">
                <a:sym typeface="Wingdings" panose="05000000000000000000" pitchFamily="2" charset="2"/>
              </a:rPr>
              <a:t>India — July 8, 2013</a:t>
            </a:r>
          </a:p>
          <a:p>
            <a:pPr lvl="1">
              <a:lnSpc>
                <a:spcPct val="120000"/>
              </a:lnSpc>
            </a:pPr>
            <a:r>
              <a:rPr lang="en-US" dirty="0" smtClean="0">
                <a:sym typeface="Wingdings" panose="05000000000000000000" pitchFamily="2" charset="2"/>
              </a:rPr>
              <a:t>Philippines — July 25, 2012</a:t>
            </a:r>
          </a:p>
          <a:p>
            <a:pPr lvl="1">
              <a:lnSpc>
                <a:spcPct val="120000"/>
              </a:lnSpc>
            </a:pPr>
            <a:r>
              <a:rPr lang="en-US" dirty="0" smtClean="0">
                <a:sym typeface="Wingdings" panose="05000000000000000000" pitchFamily="2" charset="2"/>
              </a:rPr>
              <a:t>Namibia — June 30, 2004</a:t>
            </a:r>
          </a:p>
          <a:p>
            <a:pPr lvl="1">
              <a:lnSpc>
                <a:spcPct val="120000"/>
              </a:lnSpc>
            </a:pPr>
            <a:r>
              <a:rPr lang="en-US" dirty="0" smtClean="0">
                <a:sym typeface="Wingdings" panose="05000000000000000000" pitchFamily="2" charset="2"/>
              </a:rPr>
              <a:t>Estonia — November 17, 1998</a:t>
            </a:r>
            <a:endParaRPr lang="en-US" dirty="0">
              <a:sym typeface="Wingdings" panose="05000000000000000000" pitchFamily="2" charset="2"/>
            </a:endParaRPr>
          </a:p>
        </p:txBody>
      </p:sp>
      <p:sp>
        <p:nvSpPr>
          <p:cNvPr id="6" name="Slide Number Placeholder 5"/>
          <p:cNvSpPr>
            <a:spLocks noGrp="1"/>
          </p:cNvSpPr>
          <p:nvPr>
            <p:ph type="sldNum" sz="quarter" idx="10"/>
          </p:nvPr>
        </p:nvSpPr>
        <p:spPr/>
        <p:txBody>
          <a:bodyPr/>
          <a:lstStyle/>
          <a:p>
            <a:fld id="{92DA454B-C859-4892-B9FA-68B588C9F547}" type="slidenum">
              <a:rPr lang="en-US" smtClean="0"/>
              <a:pPr/>
              <a:t>35</a:t>
            </a:fld>
            <a:endParaRPr lang="en-US" dirty="0"/>
          </a:p>
        </p:txBody>
      </p:sp>
    </p:spTree>
    <p:extLst>
      <p:ext uri="{BB962C8B-B14F-4D97-AF65-F5344CB8AC3E}">
        <p14:creationId xmlns:p14="http://schemas.microsoft.com/office/powerpoint/2010/main" val="352656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Notices of irregularity</a:t>
            </a:r>
            <a:endParaRPr lang="en-US" dirty="0"/>
          </a:p>
        </p:txBody>
      </p:sp>
      <p:sp>
        <p:nvSpPr>
          <p:cNvPr id="8" name="Text Placeholder 7"/>
          <p:cNvSpPr>
            <a:spLocks noGrp="1"/>
          </p:cNvSpPr>
          <p:nvPr>
            <p:ph type="body" idx="1"/>
          </p:nvPr>
        </p:nvSpPr>
        <p:spPr/>
        <p:txBody>
          <a:bodyPr/>
          <a:lstStyle/>
          <a:p>
            <a:endParaRPr lang="en-US"/>
          </a:p>
        </p:txBody>
      </p:sp>
      <p:sp>
        <p:nvSpPr>
          <p:cNvPr id="6" name="Slide Number Placeholder 5"/>
          <p:cNvSpPr>
            <a:spLocks noGrp="1"/>
          </p:cNvSpPr>
          <p:nvPr>
            <p:ph type="sldNum" sz="quarter" idx="4294967295"/>
          </p:nvPr>
        </p:nvSpPr>
        <p:spPr>
          <a:xfrm>
            <a:off x="0" y="5297488"/>
            <a:ext cx="2057400" cy="303212"/>
          </a:xfrm>
        </p:spPr>
        <p:txBody>
          <a:bodyPr/>
          <a:lstStyle/>
          <a:p>
            <a:fld id="{92DA454B-C859-4892-B9FA-68B588C9F547}" type="slidenum">
              <a:rPr lang="en-US" smtClean="0">
                <a:latin typeface="Arial" panose="020B0604020202020204" pitchFamily="34" charset="0"/>
                <a:cs typeface="Arial" panose="020B0604020202020204" pitchFamily="34" charset="0"/>
              </a:rPr>
              <a:t>36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145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of irregularity issued by IB</a:t>
            </a:r>
            <a:endParaRPr lang="en-US" dirty="0"/>
          </a:p>
        </p:txBody>
      </p:sp>
      <p:sp>
        <p:nvSpPr>
          <p:cNvPr id="3" name="Content Placeholder 2"/>
          <p:cNvSpPr>
            <a:spLocks noGrp="1"/>
          </p:cNvSpPr>
          <p:nvPr>
            <p:ph idx="1"/>
          </p:nvPr>
        </p:nvSpPr>
        <p:spPr/>
        <p:txBody>
          <a:bodyPr>
            <a:normAutofit/>
          </a:bodyPr>
          <a:lstStyle/>
          <a:p>
            <a:r>
              <a:rPr lang="en-US" sz="2400" dirty="0" smtClean="0"/>
              <a:t>IB may issue one or more irregularities if there are deficiencies in international application upon examination.</a:t>
            </a:r>
          </a:p>
          <a:p>
            <a:r>
              <a:rPr lang="en-US" sz="2400" dirty="0" smtClean="0"/>
              <a:t>Irregularities may be issued for several reasons:</a:t>
            </a:r>
          </a:p>
          <a:p>
            <a:pPr lvl="1"/>
            <a:r>
              <a:rPr lang="en-US" sz="2000" dirty="0" smtClean="0"/>
              <a:t>Classification of goods/services</a:t>
            </a:r>
          </a:p>
          <a:p>
            <a:pPr lvl="1"/>
            <a:r>
              <a:rPr lang="en-US" sz="2000" dirty="0" smtClean="0"/>
              <a:t>Identification of goods/services</a:t>
            </a:r>
          </a:p>
          <a:p>
            <a:pPr lvl="1"/>
            <a:r>
              <a:rPr lang="en-US" sz="2000" dirty="0" smtClean="0"/>
              <a:t>Fees</a:t>
            </a:r>
          </a:p>
        </p:txBody>
      </p:sp>
      <p:sp>
        <p:nvSpPr>
          <p:cNvPr id="6" name="Slide Number Placeholder 5"/>
          <p:cNvSpPr>
            <a:spLocks noGrp="1"/>
          </p:cNvSpPr>
          <p:nvPr>
            <p:ph type="sldNum" sz="quarter" idx="10"/>
          </p:nvPr>
        </p:nvSpPr>
        <p:spPr/>
        <p:txBody>
          <a:bodyPr/>
          <a:lstStyle/>
          <a:p>
            <a:fld id="{92DA454B-C859-4892-B9FA-68B588C9F547}" type="slidenum">
              <a:rPr lang="en-US" smtClean="0"/>
              <a:pPr/>
              <a:t>37</a:t>
            </a:fld>
            <a:endParaRPr lang="en-US" dirty="0"/>
          </a:p>
        </p:txBody>
      </p:sp>
    </p:spTree>
    <p:extLst>
      <p:ext uri="{BB962C8B-B14F-4D97-AF65-F5344CB8AC3E}">
        <p14:creationId xmlns:p14="http://schemas.microsoft.com/office/powerpoint/2010/main" val="2836005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Response to notice of irregularity</a:t>
            </a:r>
            <a:endParaRPr lang="en-US" dirty="0"/>
          </a:p>
        </p:txBody>
      </p:sp>
      <p:sp>
        <p:nvSpPr>
          <p:cNvPr id="3" name="Content Placeholder 2"/>
          <p:cNvSpPr>
            <a:spLocks noGrp="1"/>
          </p:cNvSpPr>
          <p:nvPr>
            <p:ph idx="1"/>
          </p:nvPr>
        </p:nvSpPr>
        <p:spPr/>
        <p:txBody>
          <a:bodyPr>
            <a:noAutofit/>
          </a:bodyPr>
          <a:lstStyle/>
          <a:p>
            <a:pPr>
              <a:lnSpc>
                <a:spcPct val="120000"/>
              </a:lnSpc>
            </a:pPr>
            <a:r>
              <a:rPr lang="en-US" sz="1800" dirty="0" smtClean="0"/>
              <a:t>Must be remedied by USPTO</a:t>
            </a:r>
            <a:br>
              <a:rPr lang="en-US" sz="1800" dirty="0" smtClean="0"/>
            </a:br>
            <a:r>
              <a:rPr lang="en-US" sz="1400" dirty="0" smtClean="0"/>
              <a:t>e.g., omission of drawing or USPTO signature</a:t>
            </a:r>
          </a:p>
          <a:p>
            <a:pPr>
              <a:lnSpc>
                <a:spcPct val="120000"/>
              </a:lnSpc>
            </a:pPr>
            <a:r>
              <a:rPr lang="en-US" sz="1800" dirty="0" smtClean="0"/>
              <a:t>Remedied by applicant directly with IB</a:t>
            </a:r>
            <a:br>
              <a:rPr lang="en-US" sz="1800" dirty="0" smtClean="0"/>
            </a:br>
            <a:r>
              <a:rPr lang="en-US" sz="1400" dirty="0" smtClean="0"/>
              <a:t>e.g., fees</a:t>
            </a:r>
          </a:p>
          <a:p>
            <a:pPr>
              <a:lnSpc>
                <a:spcPct val="120000"/>
              </a:lnSpc>
            </a:pPr>
            <a:r>
              <a:rPr lang="en-US" sz="1800" dirty="0" smtClean="0"/>
              <a:t>Remedied by applicant through USPTO and forwarded to IB</a:t>
            </a:r>
            <a:br>
              <a:rPr lang="en-US" sz="1800" dirty="0" smtClean="0"/>
            </a:br>
            <a:r>
              <a:rPr lang="en-US" sz="1400" dirty="0" smtClean="0"/>
              <a:t>e.g., amending goods/services</a:t>
            </a:r>
          </a:p>
          <a:p>
            <a:pPr lvl="1">
              <a:lnSpc>
                <a:spcPct val="120000"/>
              </a:lnSpc>
            </a:pPr>
            <a:r>
              <a:rPr lang="en-US" sz="1400" dirty="0" smtClean="0"/>
              <a:t>Classification of goods/services not proper. </a:t>
            </a:r>
            <a:br>
              <a:rPr lang="en-US" sz="1400" dirty="0" smtClean="0"/>
            </a:br>
            <a:r>
              <a:rPr lang="en-US" sz="1400" dirty="0" smtClean="0"/>
              <a:t>USPTO will not advise applicant </a:t>
            </a:r>
            <a:r>
              <a:rPr lang="en-US" sz="1400" dirty="0"/>
              <a:t>regarding reclassification.</a:t>
            </a:r>
            <a:br>
              <a:rPr lang="en-US" sz="1400" dirty="0"/>
            </a:br>
            <a:r>
              <a:rPr lang="en-US" sz="1400" dirty="0"/>
              <a:t>Common </a:t>
            </a:r>
            <a:r>
              <a:rPr lang="en-US" sz="1400" dirty="0" err="1"/>
              <a:t>Regs</a:t>
            </a:r>
            <a:r>
              <a:rPr lang="en-US" sz="1400" dirty="0"/>
              <a:t>., Rule </a:t>
            </a:r>
            <a:r>
              <a:rPr lang="en-US" sz="1400" dirty="0" smtClean="0"/>
              <a:t>12</a:t>
            </a:r>
          </a:p>
          <a:p>
            <a:pPr lvl="1">
              <a:lnSpc>
                <a:spcPct val="120000"/>
              </a:lnSpc>
            </a:pPr>
            <a:r>
              <a:rPr lang="en-US" sz="1400" dirty="0" smtClean="0"/>
              <a:t>Identification of goods/services is too vague for purposes of classification, </a:t>
            </a:r>
            <a:br>
              <a:rPr lang="en-US" sz="1400" dirty="0" smtClean="0"/>
            </a:br>
            <a:r>
              <a:rPr lang="en-US" sz="1400" dirty="0" smtClean="0"/>
              <a:t>incomprehensible, or linguistically incorrect.  </a:t>
            </a:r>
            <a:br>
              <a:rPr lang="en-US" sz="1400" dirty="0" smtClean="0"/>
            </a:br>
            <a:r>
              <a:rPr lang="en-US" sz="1400" dirty="0" smtClean="0"/>
              <a:t>Common </a:t>
            </a:r>
            <a:r>
              <a:rPr lang="en-US" sz="1400" dirty="0" err="1" smtClean="0"/>
              <a:t>Regs</a:t>
            </a:r>
            <a:r>
              <a:rPr lang="en-US" sz="1400" dirty="0" smtClean="0"/>
              <a:t>., Rule 13</a:t>
            </a:r>
          </a:p>
        </p:txBody>
      </p:sp>
      <p:sp>
        <p:nvSpPr>
          <p:cNvPr id="6" name="Slide Number Placeholder 5"/>
          <p:cNvSpPr>
            <a:spLocks noGrp="1"/>
          </p:cNvSpPr>
          <p:nvPr>
            <p:ph type="sldNum" sz="quarter" idx="10"/>
          </p:nvPr>
        </p:nvSpPr>
        <p:spPr/>
        <p:txBody>
          <a:bodyPr/>
          <a:lstStyle/>
          <a:p>
            <a:fld id="{92DA454B-C859-4892-B9FA-68B588C9F547}" type="slidenum">
              <a:rPr lang="en-US" smtClean="0"/>
              <a:pPr/>
              <a:t>38</a:t>
            </a:fld>
            <a:endParaRPr lang="en-US" dirty="0"/>
          </a:p>
        </p:txBody>
      </p:sp>
    </p:spTree>
    <p:extLst>
      <p:ext uri="{BB962C8B-B14F-4D97-AF65-F5344CB8AC3E}">
        <p14:creationId xmlns:p14="http://schemas.microsoft.com/office/powerpoint/2010/main" val="15732108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Response to notice of irregularity </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400" dirty="0" smtClean="0"/>
              <a:t>Applicant’s response deadline is generally </a:t>
            </a:r>
            <a:r>
              <a:rPr lang="en-US" sz="2400" b="1" dirty="0" smtClean="0"/>
              <a:t>three months </a:t>
            </a:r>
            <a:r>
              <a:rPr lang="en-US" sz="2400" dirty="0" smtClean="0"/>
              <a:t>from the date of notice.</a:t>
            </a:r>
          </a:p>
          <a:p>
            <a:pPr lvl="1">
              <a:lnSpc>
                <a:spcPct val="120000"/>
              </a:lnSpc>
            </a:pPr>
            <a:r>
              <a:rPr lang="en-US" sz="2000" dirty="0" smtClean="0"/>
              <a:t>Suggest filing response with the USPTO at least </a:t>
            </a:r>
            <a:r>
              <a:rPr lang="en-US" sz="2000" b="1" dirty="0" smtClean="0"/>
              <a:t>one month </a:t>
            </a:r>
            <a:r>
              <a:rPr lang="en-US" sz="2000" dirty="0" smtClean="0"/>
              <a:t>before deadline to allow MPU to review response.</a:t>
            </a:r>
          </a:p>
          <a:p>
            <a:pPr lvl="1">
              <a:lnSpc>
                <a:spcPct val="120000"/>
              </a:lnSpc>
            </a:pPr>
            <a:r>
              <a:rPr lang="en-US" sz="2000" dirty="0" smtClean="0"/>
              <a:t>MPU will not process response received after IB’s response deadline.</a:t>
            </a:r>
          </a:p>
        </p:txBody>
      </p:sp>
      <p:sp>
        <p:nvSpPr>
          <p:cNvPr id="6" name="Slide Number Placeholder 5"/>
          <p:cNvSpPr>
            <a:spLocks noGrp="1"/>
          </p:cNvSpPr>
          <p:nvPr>
            <p:ph type="sldNum" sz="quarter" idx="10"/>
          </p:nvPr>
        </p:nvSpPr>
        <p:spPr/>
        <p:txBody>
          <a:bodyPr/>
          <a:lstStyle/>
          <a:p>
            <a:fld id="{92DA454B-C859-4892-B9FA-68B588C9F547}" type="slidenum">
              <a:rPr lang="en-US" smtClean="0"/>
              <a:pPr/>
              <a:t>39</a:t>
            </a:fld>
            <a:endParaRPr lang="en-US" dirty="0"/>
          </a:p>
        </p:txBody>
      </p:sp>
    </p:spTree>
    <p:extLst>
      <p:ext uri="{BB962C8B-B14F-4D97-AF65-F5344CB8AC3E}">
        <p14:creationId xmlns:p14="http://schemas.microsoft.com/office/powerpoint/2010/main" val="235279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Overview of Madrid Protocol</a:t>
            </a:r>
            <a:endParaRPr lang="en-US" dirty="0"/>
          </a:p>
        </p:txBody>
      </p:sp>
      <p:sp>
        <p:nvSpPr>
          <p:cNvPr id="3" name="Content Placeholder 2"/>
          <p:cNvSpPr>
            <a:spLocks noGrp="1"/>
          </p:cNvSpPr>
          <p:nvPr>
            <p:ph idx="1"/>
          </p:nvPr>
        </p:nvSpPr>
        <p:spPr/>
        <p:txBody>
          <a:bodyPr>
            <a:noAutofit/>
          </a:bodyPr>
          <a:lstStyle/>
          <a:p>
            <a:pPr>
              <a:spcBef>
                <a:spcPts val="0"/>
              </a:spcBef>
            </a:pPr>
            <a:r>
              <a:rPr lang="en-US" sz="2000" dirty="0"/>
              <a:t>Filing treaty </a:t>
            </a:r>
            <a:r>
              <a:rPr lang="en-US" sz="2000" dirty="0" smtClean="0"/>
              <a:t>only. </a:t>
            </a:r>
            <a:endParaRPr lang="en-US" sz="2000" dirty="0"/>
          </a:p>
          <a:p>
            <a:pPr>
              <a:spcBef>
                <a:spcPts val="0"/>
              </a:spcBef>
            </a:pPr>
            <a:r>
              <a:rPr lang="en-US" sz="2000" dirty="0"/>
              <a:t>Cost-effective and efficient for trademark holders to seek protection in multiple </a:t>
            </a:r>
            <a:r>
              <a:rPr lang="en-US" sz="2000" dirty="0" smtClean="0"/>
              <a:t>countries:</a:t>
            </a:r>
            <a:endParaRPr lang="en-US" sz="2000" dirty="0"/>
          </a:p>
          <a:p>
            <a:pPr lvl="1">
              <a:spcBef>
                <a:spcPts val="0"/>
              </a:spcBef>
            </a:pPr>
            <a:r>
              <a:rPr lang="en-US" sz="1800" b="1" dirty="0"/>
              <a:t>One</a:t>
            </a:r>
            <a:r>
              <a:rPr lang="en-US" sz="1800" dirty="0"/>
              <a:t> application with a single office; </a:t>
            </a:r>
            <a:r>
              <a:rPr lang="en-US" sz="1800" b="1" dirty="0"/>
              <a:t>one</a:t>
            </a:r>
            <a:r>
              <a:rPr lang="en-US" sz="1800" dirty="0"/>
              <a:t> language; </a:t>
            </a:r>
            <a:r>
              <a:rPr lang="en-US" sz="1800" b="1" dirty="0"/>
              <a:t>one</a:t>
            </a:r>
            <a:r>
              <a:rPr lang="en-US" sz="1800" dirty="0"/>
              <a:t> set of fees</a:t>
            </a:r>
          </a:p>
          <a:p>
            <a:pPr lvl="1">
              <a:spcBef>
                <a:spcPts val="0"/>
              </a:spcBef>
            </a:pPr>
            <a:r>
              <a:rPr lang="en-US" sz="1800" dirty="0"/>
              <a:t>No local agent is needed to file</a:t>
            </a:r>
          </a:p>
          <a:p>
            <a:pPr lvl="1">
              <a:spcBef>
                <a:spcPts val="0"/>
              </a:spcBef>
            </a:pPr>
            <a:r>
              <a:rPr lang="en-US" sz="1800" dirty="0"/>
              <a:t>When international </a:t>
            </a:r>
            <a:r>
              <a:rPr lang="en-US" sz="1800" dirty="0" smtClean="0"/>
              <a:t>registration issues:</a:t>
            </a:r>
            <a:endParaRPr lang="en-US" sz="1800" dirty="0"/>
          </a:p>
          <a:p>
            <a:pPr lvl="2">
              <a:spcBef>
                <a:spcPts val="0"/>
              </a:spcBef>
            </a:pPr>
            <a:r>
              <a:rPr lang="en-US" sz="1500" dirty="0"/>
              <a:t>Each </a:t>
            </a:r>
            <a:r>
              <a:rPr lang="en-US" sz="1500" dirty="0" smtClean="0"/>
              <a:t>Contracting </a:t>
            </a:r>
            <a:r>
              <a:rPr lang="en-US" sz="1500" dirty="0"/>
              <a:t>P</a:t>
            </a:r>
            <a:r>
              <a:rPr lang="en-US" sz="1500" dirty="0" smtClean="0"/>
              <a:t>arty </a:t>
            </a:r>
            <a:r>
              <a:rPr lang="en-US" sz="1500" dirty="0"/>
              <a:t>designated for protection determines whether or not protection can be </a:t>
            </a:r>
            <a:r>
              <a:rPr lang="en-US" sz="1500" dirty="0" smtClean="0"/>
              <a:t>granted. </a:t>
            </a:r>
            <a:endParaRPr lang="en-US" sz="1500" dirty="0"/>
          </a:p>
          <a:p>
            <a:pPr lvl="2">
              <a:spcBef>
                <a:spcPts val="0"/>
              </a:spcBef>
            </a:pPr>
            <a:r>
              <a:rPr lang="en-US" sz="1500" dirty="0"/>
              <a:t>Once the trademark office in a designated country grants protection, the mark is protected in that country just as if that office had registered a directly filed </a:t>
            </a:r>
            <a:r>
              <a:rPr lang="en-US" sz="1500" dirty="0" smtClean="0"/>
              <a:t>application.</a:t>
            </a:r>
            <a:endParaRPr lang="en-US" sz="1500" dirty="0"/>
          </a:p>
          <a:p>
            <a:pPr lvl="1">
              <a:spcBef>
                <a:spcPts val="0"/>
              </a:spcBef>
            </a:pPr>
            <a:r>
              <a:rPr lang="en-US" sz="1800" dirty="0"/>
              <a:t>Simplifies the subsequent management of the mark</a:t>
            </a:r>
          </a:p>
          <a:p>
            <a:pPr lvl="2">
              <a:spcBef>
                <a:spcPts val="0"/>
              </a:spcBef>
            </a:pPr>
            <a:r>
              <a:rPr lang="en-US" sz="1500" dirty="0"/>
              <a:t>Changes in ownership; name or address of the holder; renewal; adding </a:t>
            </a:r>
            <a:r>
              <a:rPr lang="en-US" sz="1500" dirty="0" smtClean="0"/>
              <a:t>designations</a:t>
            </a:r>
            <a:endParaRPr lang="en-US" sz="1500" dirty="0"/>
          </a:p>
          <a:p>
            <a:pPr>
              <a:spcBef>
                <a:spcPts val="0"/>
              </a:spcBef>
            </a:pPr>
            <a:r>
              <a:rPr lang="en-US" sz="2000" dirty="0"/>
              <a:t>Administered by the International Bureau (IB) in Geneva, </a:t>
            </a:r>
            <a:r>
              <a:rPr lang="en-US" sz="2000" dirty="0" smtClean="0"/>
              <a:t>Switzerland.</a:t>
            </a:r>
            <a:endParaRPr lang="en-US" sz="2000" dirty="0"/>
          </a:p>
          <a:p>
            <a:pPr>
              <a:spcBef>
                <a:spcPts val="0"/>
              </a:spcBef>
            </a:pPr>
            <a:r>
              <a:rPr lang="en-US" sz="2000" dirty="0"/>
              <a:t>Current members: </a:t>
            </a:r>
            <a:r>
              <a:rPr lang="en-US" sz="2000" b="1"/>
              <a:t>106</a:t>
            </a:r>
            <a:r>
              <a:rPr lang="en-US" sz="2000"/>
              <a:t> </a:t>
            </a:r>
            <a:r>
              <a:rPr lang="en-US" sz="2000" smtClean="0"/>
              <a:t>covering 122 </a:t>
            </a:r>
            <a:r>
              <a:rPr lang="en-US" sz="2000" dirty="0" smtClean="0"/>
              <a:t>countries.</a:t>
            </a:r>
            <a:endParaRPr lang="en-US" sz="2000" dirty="0"/>
          </a:p>
        </p:txBody>
      </p:sp>
      <p:sp>
        <p:nvSpPr>
          <p:cNvPr id="6" name="Slide Number Placeholder 5"/>
          <p:cNvSpPr>
            <a:spLocks noGrp="1"/>
          </p:cNvSpPr>
          <p:nvPr>
            <p:ph type="sldNum" sz="quarter" idx="10"/>
          </p:nvPr>
        </p:nvSpPr>
        <p:spPr/>
        <p:txBody>
          <a:bodyPr/>
          <a:lstStyle/>
          <a:p>
            <a:fld id="{92DA454B-C859-4892-B9FA-68B588C9F547}" type="slidenum">
              <a:rPr lang="en-US" smtClean="0"/>
              <a:t>4</a:t>
            </a:fld>
            <a:endParaRPr lang="en-US"/>
          </a:p>
        </p:txBody>
      </p:sp>
    </p:spTree>
    <p:extLst>
      <p:ext uri="{BB962C8B-B14F-4D97-AF65-F5344CB8AC3E}">
        <p14:creationId xmlns:p14="http://schemas.microsoft.com/office/powerpoint/2010/main" val="354017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Electronic form available</a:t>
            </a:r>
            <a:endParaRPr lang="en-US" dirty="0"/>
          </a:p>
        </p:txBody>
      </p:sp>
      <p:sp>
        <p:nvSpPr>
          <p:cNvPr id="8" name="Slide Number Placeholder 5"/>
          <p:cNvSpPr>
            <a:spLocks noGrp="1"/>
          </p:cNvSpPr>
          <p:nvPr>
            <p:ph type="sldNum" sz="quarter" idx="10"/>
          </p:nvPr>
        </p:nvSpPr>
        <p:spPr/>
        <p:txBody>
          <a:bodyPr/>
          <a:lstStyle/>
          <a:p>
            <a:fld id="{92DA454B-C859-4892-B9FA-68B588C9F547}" type="slidenum">
              <a:rPr lang="en-US" smtClean="0"/>
              <a:pPr/>
              <a:t>40</a:t>
            </a:fld>
            <a:endParaRPr lang="en-US" dirty="0"/>
          </a:p>
        </p:txBody>
      </p:sp>
      <p:pic>
        <p:nvPicPr>
          <p:cNvPr id="7" name="Picture 6" descr="Response to Irregulartiy form&#10;TEASi website - offering link to electrronic form"/>
          <p:cNvPicPr>
            <a:picLocks noChangeAspect="1"/>
          </p:cNvPicPr>
          <p:nvPr/>
        </p:nvPicPr>
        <p:blipFill rotWithShape="1">
          <a:blip r:embed="rId3"/>
          <a:srcRect t="70" b="2283"/>
          <a:stretch/>
        </p:blipFill>
        <p:spPr>
          <a:xfrm>
            <a:off x="457200" y="1434979"/>
            <a:ext cx="8247618" cy="3586337"/>
          </a:xfrm>
          <a:prstGeom prst="rect">
            <a:avLst/>
          </a:prstGeom>
        </p:spPr>
      </p:pic>
    </p:spTree>
    <p:extLst>
      <p:ext uri="{BB962C8B-B14F-4D97-AF65-F5344CB8AC3E}">
        <p14:creationId xmlns:p14="http://schemas.microsoft.com/office/powerpoint/2010/main" val="377016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Applicant’s response </a:t>
            </a:r>
            <a:br>
              <a:rPr lang="en-US" dirty="0" smtClean="0"/>
            </a:br>
            <a:r>
              <a:rPr lang="en-US" dirty="0" smtClean="0"/>
              <a:t>to notice of irregularity</a:t>
            </a:r>
            <a:endParaRPr lang="en-US" dirty="0"/>
          </a:p>
        </p:txBody>
      </p:sp>
      <p:sp>
        <p:nvSpPr>
          <p:cNvPr id="3" name="Content Placeholder 2"/>
          <p:cNvSpPr>
            <a:spLocks noGrp="1"/>
          </p:cNvSpPr>
          <p:nvPr>
            <p:ph idx="1"/>
          </p:nvPr>
        </p:nvSpPr>
        <p:spPr/>
        <p:txBody>
          <a:bodyPr>
            <a:noAutofit/>
          </a:bodyPr>
          <a:lstStyle/>
          <a:p>
            <a:r>
              <a:rPr lang="en-US" sz="2000" dirty="0" smtClean="0"/>
              <a:t>MPU will review goods/services in response to ensure they are </a:t>
            </a:r>
            <a:r>
              <a:rPr lang="en-US" sz="2000" b="1" dirty="0" smtClean="0"/>
              <a:t>within scope </a:t>
            </a:r>
            <a:r>
              <a:rPr lang="en-US" sz="2000" dirty="0" smtClean="0"/>
              <a:t>of basic goods/services at time response is reviewed.</a:t>
            </a:r>
          </a:p>
          <a:p>
            <a:pPr lvl="1"/>
            <a:r>
              <a:rPr lang="en-US" sz="1400" dirty="0" smtClean="0"/>
              <a:t>If basic goods/services were amended since the date international application was filed, goods/services in response must be within scope of amended goods/services.</a:t>
            </a:r>
          </a:p>
          <a:p>
            <a:r>
              <a:rPr lang="en-US" sz="2000" dirty="0" smtClean="0"/>
              <a:t>If goods/services in response </a:t>
            </a:r>
            <a:r>
              <a:rPr lang="en-US" sz="2000" b="1" dirty="0" smtClean="0"/>
              <a:t>exceed scope </a:t>
            </a:r>
            <a:r>
              <a:rPr lang="en-US" sz="2000" dirty="0" smtClean="0"/>
              <a:t>of basic goods/services as amended, MPU will not forward response to IB and will notify applicant that proposed amendment does not conform to basic goods/services.</a:t>
            </a:r>
          </a:p>
          <a:p>
            <a:pPr lvl="1"/>
            <a:r>
              <a:rPr lang="en-US" sz="1400" dirty="0" smtClean="0"/>
              <a:t>If response deadline not expired </a:t>
            </a:r>
            <a:r>
              <a:rPr lang="en-US" sz="1400" dirty="0" smtClean="0">
                <a:sym typeface="Wingdings" panose="05000000000000000000" pitchFamily="2" charset="2"/>
              </a:rPr>
              <a:t> applicant may submit new response and, </a:t>
            </a:r>
            <a:br>
              <a:rPr lang="en-US" sz="1400" dirty="0" smtClean="0">
                <a:sym typeface="Wingdings" panose="05000000000000000000" pitchFamily="2" charset="2"/>
              </a:rPr>
            </a:br>
            <a:r>
              <a:rPr lang="en-US" sz="1400" dirty="0" smtClean="0">
                <a:sym typeface="Wingdings" panose="05000000000000000000" pitchFamily="2" charset="2"/>
              </a:rPr>
              <a:t>if acceptable, MPU will forward to IB.</a:t>
            </a:r>
            <a:endParaRPr lang="en-US" sz="1400" dirty="0" smtClean="0"/>
          </a:p>
        </p:txBody>
      </p:sp>
      <p:sp>
        <p:nvSpPr>
          <p:cNvPr id="6" name="Slide Number Placeholder 5"/>
          <p:cNvSpPr>
            <a:spLocks noGrp="1"/>
          </p:cNvSpPr>
          <p:nvPr>
            <p:ph type="sldNum" sz="quarter" idx="10"/>
          </p:nvPr>
        </p:nvSpPr>
        <p:spPr/>
        <p:txBody>
          <a:bodyPr/>
          <a:lstStyle/>
          <a:p>
            <a:fld id="{92DA454B-C859-4892-B9FA-68B588C9F547}" type="slidenum">
              <a:rPr lang="en-US" smtClean="0"/>
              <a:pPr/>
              <a:t>41</a:t>
            </a:fld>
            <a:endParaRPr lang="en-US" dirty="0"/>
          </a:p>
        </p:txBody>
      </p:sp>
    </p:spTree>
    <p:extLst>
      <p:ext uri="{BB962C8B-B14F-4D97-AF65-F5344CB8AC3E}">
        <p14:creationId xmlns:p14="http://schemas.microsoft.com/office/powerpoint/2010/main" val="9625419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Applicant’s response </a:t>
            </a:r>
            <a:br>
              <a:rPr lang="en-US" dirty="0" smtClean="0"/>
            </a:br>
            <a:r>
              <a:rPr lang="en-US" dirty="0" smtClean="0"/>
              <a:t>to notice of irregularity </a:t>
            </a:r>
            <a:endParaRPr lang="en-US" dirty="0"/>
          </a:p>
        </p:txBody>
      </p:sp>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US" b="1" dirty="0" smtClean="0"/>
              <a:t>Goods/services</a:t>
            </a:r>
          </a:p>
          <a:p>
            <a:pPr>
              <a:lnSpc>
                <a:spcPct val="120000"/>
              </a:lnSpc>
            </a:pPr>
            <a:r>
              <a:rPr lang="en-US" dirty="0" smtClean="0"/>
              <a:t>If goods/services are not amended to remedy the irregularity </a:t>
            </a:r>
            <a:br>
              <a:rPr lang="en-US" dirty="0" smtClean="0"/>
            </a:br>
            <a:r>
              <a:rPr lang="en-US" dirty="0" smtClean="0"/>
              <a:t>within response deadline and all other international application requirements are met, IB will:</a:t>
            </a:r>
          </a:p>
          <a:p>
            <a:pPr lvl="1">
              <a:lnSpc>
                <a:spcPct val="120000"/>
              </a:lnSpc>
            </a:pPr>
            <a:r>
              <a:rPr lang="en-US" b="1" dirty="0" smtClean="0"/>
              <a:t>If class provided in the international application: </a:t>
            </a:r>
            <a:r>
              <a:rPr lang="en-US" dirty="0" smtClean="0"/>
              <a:t>Include the unacceptable wording/terms in goods/services in IR with indication that IB considers such wording/terms to be too vague for purposes of classification.</a:t>
            </a:r>
          </a:p>
          <a:p>
            <a:pPr lvl="1">
              <a:lnSpc>
                <a:spcPct val="120000"/>
              </a:lnSpc>
            </a:pPr>
            <a:r>
              <a:rPr lang="en-US" b="1" dirty="0" smtClean="0"/>
              <a:t>If class not provided in the international application: </a:t>
            </a:r>
            <a:r>
              <a:rPr lang="en-US" dirty="0" smtClean="0"/>
              <a:t>Delete the unacceptable wording/terms and notify both the USPTO and applicant.</a:t>
            </a:r>
            <a:br>
              <a:rPr lang="en-US" dirty="0" smtClean="0"/>
            </a:br>
            <a:endParaRPr lang="en-US" dirty="0" smtClean="0"/>
          </a:p>
        </p:txBody>
      </p:sp>
      <p:sp>
        <p:nvSpPr>
          <p:cNvPr id="6" name="Slide Number Placeholder 5"/>
          <p:cNvSpPr>
            <a:spLocks noGrp="1"/>
          </p:cNvSpPr>
          <p:nvPr>
            <p:ph type="sldNum" sz="quarter" idx="10"/>
          </p:nvPr>
        </p:nvSpPr>
        <p:spPr/>
        <p:txBody>
          <a:bodyPr/>
          <a:lstStyle/>
          <a:p>
            <a:fld id="{92DA454B-C859-4892-B9FA-68B588C9F547}" type="slidenum">
              <a:rPr lang="en-US" smtClean="0"/>
              <a:pPr/>
              <a:t>42</a:t>
            </a:fld>
            <a:endParaRPr lang="en-US" dirty="0"/>
          </a:p>
        </p:txBody>
      </p:sp>
    </p:spTree>
    <p:extLst>
      <p:ext uri="{BB962C8B-B14F-4D97-AF65-F5344CB8AC3E}">
        <p14:creationId xmlns:p14="http://schemas.microsoft.com/office/powerpoint/2010/main" val="627787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international registration issues</a:t>
            </a:r>
            <a:endParaRPr lang="en-US" dirty="0"/>
          </a:p>
        </p:txBody>
      </p:sp>
      <p:sp>
        <p:nvSpPr>
          <p:cNvPr id="3" name="Content Placeholder 2"/>
          <p:cNvSpPr>
            <a:spLocks noGrp="1"/>
          </p:cNvSpPr>
          <p:nvPr>
            <p:ph idx="1"/>
          </p:nvPr>
        </p:nvSpPr>
        <p:spPr/>
        <p:txBody>
          <a:bodyPr>
            <a:normAutofit/>
          </a:bodyPr>
          <a:lstStyle/>
          <a:p>
            <a:r>
              <a:rPr lang="en-US" sz="2800" dirty="0" smtClean="0"/>
              <a:t>Dependency — ceasing of effect</a:t>
            </a:r>
          </a:p>
          <a:p>
            <a:r>
              <a:rPr lang="en-US" sz="2800" dirty="0" smtClean="0"/>
              <a:t>Maintaining international registration</a:t>
            </a:r>
          </a:p>
          <a:p>
            <a:r>
              <a:rPr lang="en-US" sz="2800" dirty="0" smtClean="0"/>
              <a:t>Changes to international registration</a:t>
            </a:r>
          </a:p>
        </p:txBody>
      </p:sp>
      <p:sp>
        <p:nvSpPr>
          <p:cNvPr id="6" name="Slide Number Placeholder 5"/>
          <p:cNvSpPr>
            <a:spLocks noGrp="1"/>
          </p:cNvSpPr>
          <p:nvPr>
            <p:ph type="sldNum" sz="quarter" idx="10"/>
          </p:nvPr>
        </p:nvSpPr>
        <p:spPr/>
        <p:txBody>
          <a:bodyPr/>
          <a:lstStyle/>
          <a:p>
            <a:fld id="{92DA454B-C859-4892-B9FA-68B588C9F547}" type="slidenum">
              <a:rPr lang="en-US" smtClean="0"/>
              <a:pPr/>
              <a:t>43</a:t>
            </a:fld>
            <a:endParaRPr lang="en-US" dirty="0"/>
          </a:p>
        </p:txBody>
      </p:sp>
    </p:spTree>
    <p:extLst>
      <p:ext uri="{BB962C8B-B14F-4D97-AF65-F5344CB8AC3E}">
        <p14:creationId xmlns:p14="http://schemas.microsoft.com/office/powerpoint/2010/main" val="12544805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 ceasing of effect</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smtClean="0"/>
              <a:t>International registration is dependent on basic application/registration for five years.</a:t>
            </a:r>
          </a:p>
          <a:p>
            <a:pPr>
              <a:lnSpc>
                <a:spcPct val="120000"/>
              </a:lnSpc>
            </a:pPr>
            <a:r>
              <a:rPr lang="en-US" dirty="0" smtClean="0"/>
              <a:t>Any protection extended to a mark in a designated country is also dependent on basic application/registration for five years.</a:t>
            </a:r>
          </a:p>
          <a:p>
            <a:pPr>
              <a:lnSpc>
                <a:spcPct val="120000"/>
              </a:lnSpc>
            </a:pPr>
            <a:r>
              <a:rPr lang="en-US" dirty="0" smtClean="0"/>
              <a:t>Within five-year period </a:t>
            </a:r>
            <a:r>
              <a:rPr lang="en-US" dirty="0" smtClean="0">
                <a:sym typeface="Wingdings" panose="05000000000000000000" pitchFamily="2" charset="2"/>
              </a:rPr>
              <a:t></a:t>
            </a:r>
            <a:r>
              <a:rPr lang="en-US" dirty="0" smtClean="0"/>
              <a:t> the USPTO must notify IB </a:t>
            </a:r>
            <a:br>
              <a:rPr lang="en-US" dirty="0" smtClean="0"/>
            </a:br>
            <a:r>
              <a:rPr lang="en-US" dirty="0" smtClean="0"/>
              <a:t>to restrict or cancel international registration, either totally or partially if:</a:t>
            </a:r>
          </a:p>
          <a:p>
            <a:pPr lvl="1">
              <a:lnSpc>
                <a:spcPct val="120000"/>
              </a:lnSpc>
            </a:pPr>
            <a:r>
              <a:rPr lang="en-US" dirty="0" smtClean="0"/>
              <a:t>Basic application abandons, registers, or is divided; or</a:t>
            </a:r>
          </a:p>
          <a:p>
            <a:pPr lvl="1">
              <a:lnSpc>
                <a:spcPct val="120000"/>
              </a:lnSpc>
            </a:pPr>
            <a:r>
              <a:rPr lang="en-US" dirty="0" smtClean="0"/>
              <a:t>Basic registration cancels or is divided</a:t>
            </a:r>
          </a:p>
        </p:txBody>
      </p:sp>
      <p:sp>
        <p:nvSpPr>
          <p:cNvPr id="6" name="Slide Number Placeholder 5"/>
          <p:cNvSpPr>
            <a:spLocks noGrp="1"/>
          </p:cNvSpPr>
          <p:nvPr>
            <p:ph type="sldNum" sz="quarter" idx="10"/>
          </p:nvPr>
        </p:nvSpPr>
        <p:spPr/>
        <p:txBody>
          <a:bodyPr/>
          <a:lstStyle/>
          <a:p>
            <a:fld id="{92DA454B-C859-4892-B9FA-68B588C9F547}" type="slidenum">
              <a:rPr lang="en-US" smtClean="0"/>
              <a:pPr/>
              <a:t>44</a:t>
            </a:fld>
            <a:endParaRPr lang="en-US" dirty="0"/>
          </a:p>
        </p:txBody>
      </p:sp>
    </p:spTree>
    <p:extLst>
      <p:ext uri="{BB962C8B-B14F-4D97-AF65-F5344CB8AC3E}">
        <p14:creationId xmlns:p14="http://schemas.microsoft.com/office/powerpoint/2010/main" val="1493746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 ceasing of effect</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pPr>
            <a:r>
              <a:rPr lang="en-US" sz="3500" b="1" dirty="0" smtClean="0"/>
              <a:t>“Ceasing of effect” </a:t>
            </a:r>
            <a:r>
              <a:rPr lang="en-US" sz="3500" dirty="0" smtClean="0"/>
              <a:t>— The USPTO informs IB of which goods/services are protected in U.S.; extends only to:</a:t>
            </a:r>
          </a:p>
          <a:p>
            <a:pPr lvl="1">
              <a:lnSpc>
                <a:spcPct val="120000"/>
              </a:lnSpc>
            </a:pPr>
            <a:r>
              <a:rPr lang="en-US" sz="3100" dirty="0" smtClean="0"/>
              <a:t>Registration of basic application — all or some goods/services protected in U.S.</a:t>
            </a:r>
          </a:p>
          <a:p>
            <a:pPr lvl="1">
              <a:lnSpc>
                <a:spcPct val="120000"/>
              </a:lnSpc>
            </a:pPr>
            <a:r>
              <a:rPr lang="en-US" sz="3100" dirty="0" smtClean="0"/>
              <a:t>Abandonment of basic application — no goods/services protected in U.S.</a:t>
            </a:r>
          </a:p>
          <a:p>
            <a:pPr lvl="1">
              <a:lnSpc>
                <a:spcPct val="120000"/>
              </a:lnSpc>
            </a:pPr>
            <a:r>
              <a:rPr lang="en-US" sz="3100" dirty="0" smtClean="0"/>
              <a:t>Cancelation of the basic registration — goods/services no longer protected in U.S.</a:t>
            </a:r>
          </a:p>
          <a:p>
            <a:pPr>
              <a:lnSpc>
                <a:spcPct val="120000"/>
              </a:lnSpc>
            </a:pPr>
            <a:r>
              <a:rPr lang="en-US" sz="3500" dirty="0" smtClean="0"/>
              <a:t>IB will restrict or cancel international registration accordingly and notify all designated countries.</a:t>
            </a:r>
          </a:p>
          <a:p>
            <a:pPr lvl="1">
              <a:lnSpc>
                <a:spcPct val="120000"/>
              </a:lnSpc>
            </a:pPr>
            <a:r>
              <a:rPr lang="en-US" sz="3100" dirty="0" smtClean="0"/>
              <a:t>End of five years </a:t>
            </a:r>
            <a:r>
              <a:rPr lang="en-US" sz="3100" dirty="0" smtClean="0">
                <a:sym typeface="Wingdings" panose="05000000000000000000" pitchFamily="2" charset="2"/>
              </a:rPr>
              <a:t></a:t>
            </a:r>
            <a:r>
              <a:rPr lang="en-US" sz="3100" dirty="0" smtClean="0"/>
              <a:t> international registration and every extension of protection</a:t>
            </a:r>
            <a:r>
              <a:rPr lang="en-US" sz="3100" dirty="0"/>
              <a:t> </a:t>
            </a:r>
            <a:r>
              <a:rPr lang="en-US" sz="3100" dirty="0" smtClean="0"/>
              <a:t>becomes independent of basic application/registration</a:t>
            </a:r>
          </a:p>
          <a:p>
            <a:endParaRPr lang="en-US" dirty="0"/>
          </a:p>
        </p:txBody>
      </p:sp>
      <p:sp>
        <p:nvSpPr>
          <p:cNvPr id="6" name="Slide Number Placeholder 5"/>
          <p:cNvSpPr>
            <a:spLocks noGrp="1"/>
          </p:cNvSpPr>
          <p:nvPr>
            <p:ph type="sldNum" sz="quarter" idx="10"/>
          </p:nvPr>
        </p:nvSpPr>
        <p:spPr/>
        <p:txBody>
          <a:bodyPr/>
          <a:lstStyle/>
          <a:p>
            <a:fld id="{92DA454B-C859-4892-B9FA-68B588C9F547}" type="slidenum">
              <a:rPr lang="en-US" smtClean="0"/>
              <a:pPr/>
              <a:t>45</a:t>
            </a:fld>
            <a:endParaRPr lang="en-US" dirty="0"/>
          </a:p>
        </p:txBody>
      </p:sp>
    </p:spTree>
    <p:extLst>
      <p:ext uri="{BB962C8B-B14F-4D97-AF65-F5344CB8AC3E}">
        <p14:creationId xmlns:p14="http://schemas.microsoft.com/office/powerpoint/2010/main" val="40691168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Caution: dependency — </a:t>
            </a:r>
            <a:br>
              <a:rPr lang="en-US" dirty="0" smtClean="0"/>
            </a:br>
            <a:r>
              <a:rPr lang="en-US" dirty="0" smtClean="0"/>
              <a:t>ceasing of effect</a:t>
            </a:r>
            <a:endParaRPr lang="en-US" dirty="0"/>
          </a:p>
        </p:txBody>
      </p:sp>
      <p:sp>
        <p:nvSpPr>
          <p:cNvPr id="3" name="Content Placeholder 2"/>
          <p:cNvSpPr>
            <a:spLocks noGrp="1"/>
          </p:cNvSpPr>
          <p:nvPr>
            <p:ph idx="1"/>
          </p:nvPr>
        </p:nvSpPr>
        <p:spPr/>
        <p:txBody>
          <a:bodyPr>
            <a:normAutofit fontScale="70000" lnSpcReduction="20000"/>
          </a:bodyPr>
          <a:lstStyle/>
          <a:p>
            <a:pPr lvl="0">
              <a:lnSpc>
                <a:spcPct val="120000"/>
              </a:lnSpc>
            </a:pPr>
            <a:r>
              <a:rPr lang="en-US" dirty="0" smtClean="0"/>
              <a:t>Changes in basic record to drawing, description, translation, owner, and address</a:t>
            </a:r>
            <a:r>
              <a:rPr lang="en-US" dirty="0" smtClean="0">
                <a:sym typeface="Wingdings" panose="05000000000000000000" pitchFamily="2" charset="2"/>
              </a:rPr>
              <a:t>  </a:t>
            </a:r>
            <a:r>
              <a:rPr lang="en-US" dirty="0" smtClean="0"/>
              <a:t> not notified to IB.</a:t>
            </a:r>
          </a:p>
          <a:p>
            <a:pPr>
              <a:lnSpc>
                <a:spcPct val="120000"/>
              </a:lnSpc>
            </a:pPr>
            <a:r>
              <a:rPr lang="en-US" dirty="0" smtClean="0"/>
              <a:t>Changes in basic record to goods/services</a:t>
            </a:r>
            <a:r>
              <a:rPr lang="en-US" dirty="0" smtClean="0">
                <a:sym typeface="Wingdings" panose="05000000000000000000" pitchFamily="2" charset="2"/>
              </a:rPr>
              <a:t> </a:t>
            </a:r>
            <a:r>
              <a:rPr lang="en-US" dirty="0" smtClean="0"/>
              <a:t> are notified to IB (i.e., ceasing of effect).</a:t>
            </a:r>
          </a:p>
          <a:p>
            <a:pPr lvl="1">
              <a:lnSpc>
                <a:spcPct val="120000"/>
              </a:lnSpc>
            </a:pPr>
            <a:r>
              <a:rPr lang="en-US" dirty="0" smtClean="0">
                <a:sym typeface="Wingdings" panose="05000000000000000000" pitchFamily="2" charset="2"/>
              </a:rPr>
              <a:t>International registration updated with final basic goods/services</a:t>
            </a:r>
          </a:p>
          <a:p>
            <a:pPr>
              <a:lnSpc>
                <a:spcPct val="120000"/>
              </a:lnSpc>
            </a:pPr>
            <a:r>
              <a:rPr lang="en-US" dirty="0" smtClean="0"/>
              <a:t>Negative consequences to international registration may arise due to changes in basic record during prosecution or after registration.</a:t>
            </a:r>
            <a:endParaRPr lang="en-US"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1D648693-0942-45E9-83AE-76FC568F9452}" type="slidenum">
              <a:rPr lang="en-US" smtClean="0"/>
              <a:pPr/>
              <a:t>46</a:t>
            </a:fld>
            <a:endParaRPr lang="en-US" dirty="0"/>
          </a:p>
        </p:txBody>
      </p:sp>
    </p:spTree>
    <p:extLst>
      <p:ext uri="{BB962C8B-B14F-4D97-AF65-F5344CB8AC3E}">
        <p14:creationId xmlns:p14="http://schemas.microsoft.com/office/powerpoint/2010/main" val="23523023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Other considerations — </a:t>
            </a:r>
            <a:br>
              <a:rPr lang="en-US" dirty="0" smtClean="0"/>
            </a:br>
            <a:r>
              <a:rPr lang="en-US" dirty="0" smtClean="0"/>
              <a:t>caution about dependency </a:t>
            </a:r>
            <a:endParaRPr lang="en-US" dirty="0"/>
          </a:p>
        </p:txBody>
      </p:sp>
      <p:sp>
        <p:nvSpPr>
          <p:cNvPr id="3" name="Content Placeholder 2"/>
          <p:cNvSpPr>
            <a:spLocks noGrp="1"/>
          </p:cNvSpPr>
          <p:nvPr>
            <p:ph idx="1"/>
          </p:nvPr>
        </p:nvSpPr>
        <p:spPr/>
        <p:txBody>
          <a:bodyPr>
            <a:normAutofit/>
          </a:bodyPr>
          <a:lstStyle/>
          <a:p>
            <a:pPr>
              <a:lnSpc>
                <a:spcPct val="110000"/>
              </a:lnSpc>
            </a:pPr>
            <a:r>
              <a:rPr lang="en-US" sz="2800" dirty="0" smtClean="0"/>
              <a:t>Applicants encouraged to wait until at least the USPTO issues first office action.</a:t>
            </a:r>
          </a:p>
          <a:p>
            <a:pPr>
              <a:lnSpc>
                <a:spcPct val="110000"/>
              </a:lnSpc>
            </a:pPr>
            <a:r>
              <a:rPr lang="en-US" sz="2800" dirty="0" smtClean="0"/>
              <a:t>Note: Priority may be claimed if international application is filed within six months of filing date of U.S. basic application.</a:t>
            </a:r>
            <a:endParaRPr lang="en-US" sz="280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47</a:t>
            </a:fld>
            <a:endParaRPr lang="en-US" dirty="0"/>
          </a:p>
        </p:txBody>
      </p:sp>
    </p:spTree>
    <p:extLst>
      <p:ext uri="{BB962C8B-B14F-4D97-AF65-F5344CB8AC3E}">
        <p14:creationId xmlns:p14="http://schemas.microsoft.com/office/powerpoint/2010/main" val="31348053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Caution: dependency – </a:t>
            </a:r>
            <a:br>
              <a:rPr lang="en-US" dirty="0" smtClean="0"/>
            </a:br>
            <a:r>
              <a:rPr lang="en-US" dirty="0" smtClean="0"/>
              <a:t>ceasing of effect</a:t>
            </a:r>
            <a:endParaRPr lang="en-US" dirty="0"/>
          </a:p>
        </p:txBody>
      </p:sp>
      <p:sp>
        <p:nvSpPr>
          <p:cNvPr id="3" name="Content Placeholder 2"/>
          <p:cNvSpPr>
            <a:spLocks noGrp="1"/>
          </p:cNvSpPr>
          <p:nvPr>
            <p:ph idx="1"/>
          </p:nvPr>
        </p:nvSpPr>
        <p:spPr/>
        <p:txBody>
          <a:bodyPr>
            <a:normAutofit fontScale="55000" lnSpcReduction="20000"/>
          </a:bodyPr>
          <a:lstStyle/>
          <a:p>
            <a:pPr marL="0" indent="0">
              <a:lnSpc>
                <a:spcPct val="120000"/>
              </a:lnSpc>
              <a:buNone/>
            </a:pPr>
            <a:r>
              <a:rPr lang="en-US" b="1" dirty="0">
                <a:cs typeface="Arial" panose="020B0604020202020204" pitchFamily="34" charset="0"/>
              </a:rPr>
              <a:t>Different/inconsistent protection may result:</a:t>
            </a:r>
            <a:r>
              <a:rPr lang="en-US" dirty="0">
                <a:cs typeface="Arial" panose="020B0604020202020204" pitchFamily="34" charset="0"/>
              </a:rPr>
              <a:t> </a:t>
            </a:r>
            <a:endParaRPr lang="en-US" dirty="0" smtClean="0"/>
          </a:p>
          <a:p>
            <a:pPr>
              <a:lnSpc>
                <a:spcPct val="120000"/>
              </a:lnSpc>
            </a:pPr>
            <a:r>
              <a:rPr lang="en-US" dirty="0" smtClean="0"/>
              <a:t>Mark may be different by the time basic application registers.</a:t>
            </a:r>
          </a:p>
          <a:p>
            <a:pPr marL="457200" lvl="1" indent="0">
              <a:lnSpc>
                <a:spcPct val="120000"/>
              </a:lnSpc>
              <a:buNone/>
            </a:pPr>
            <a:r>
              <a:rPr lang="en-US" dirty="0" smtClean="0"/>
              <a:t>Example: </a:t>
            </a:r>
            <a:br>
              <a:rPr lang="en-US" dirty="0" smtClean="0"/>
            </a:br>
            <a:r>
              <a:rPr lang="en-US" dirty="0" smtClean="0"/>
              <a:t>Basic mark filed as RIGHT-ON. International application mark registers as RIGHT-ON. Basic mark registers as RIGHT ON (no hyphen). No provision in Madrid rules to change mark in international registration to RIGHT ON.</a:t>
            </a:r>
          </a:p>
          <a:p>
            <a:pPr>
              <a:lnSpc>
                <a:spcPct val="120000"/>
              </a:lnSpc>
            </a:pPr>
            <a:r>
              <a:rPr lang="en-US" dirty="0" smtClean="0"/>
              <a:t>Goods/services may be different by the time basic application registers.</a:t>
            </a:r>
          </a:p>
          <a:p>
            <a:pPr marL="457200" lvl="1" indent="0">
              <a:lnSpc>
                <a:spcPct val="120000"/>
              </a:lnSpc>
              <a:buNone/>
            </a:pPr>
            <a:r>
              <a:rPr lang="en-US" dirty="0" smtClean="0"/>
              <a:t>Example: </a:t>
            </a:r>
            <a:br>
              <a:rPr lang="en-US" dirty="0" smtClean="0"/>
            </a:br>
            <a:r>
              <a:rPr lang="en-US" dirty="0" smtClean="0"/>
              <a:t>In response to USPTO refusal, “headgear” in Class 25 is amended to “motorcycle helmets” in Class 9. USPTO will notify IB of the ceasing that the USPTO registered “motorcycle helmets” in Class 25. The ceasing will be recorded in the international registration by the IB and notified to all the affected designated Contracting Parties. </a:t>
            </a:r>
          </a:p>
          <a:p>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48</a:t>
            </a:fld>
            <a:endParaRPr lang="en-US" dirty="0"/>
          </a:p>
        </p:txBody>
      </p:sp>
    </p:spTree>
    <p:extLst>
      <p:ext uri="{BB962C8B-B14F-4D97-AF65-F5344CB8AC3E}">
        <p14:creationId xmlns:p14="http://schemas.microsoft.com/office/powerpoint/2010/main" val="14124162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Maintaining an </a:t>
            </a:r>
            <a:br>
              <a:rPr lang="en-US" dirty="0" smtClean="0"/>
            </a:br>
            <a:r>
              <a:rPr lang="en-US" dirty="0" smtClean="0"/>
              <a:t>international registration</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smtClean="0"/>
              <a:t>International registration is valid for 10 years (10-year renewal periods from date of international registration).</a:t>
            </a:r>
          </a:p>
          <a:p>
            <a:pPr>
              <a:lnSpc>
                <a:spcPct val="120000"/>
              </a:lnSpc>
            </a:pPr>
            <a:r>
              <a:rPr lang="en-US" dirty="0" smtClean="0"/>
              <a:t>Must be renewed directly with IB.</a:t>
            </a:r>
          </a:p>
          <a:p>
            <a:pPr lvl="1">
              <a:lnSpc>
                <a:spcPct val="120000"/>
              </a:lnSpc>
            </a:pPr>
            <a:r>
              <a:rPr lang="en-US" dirty="0" smtClean="0"/>
              <a:t>E-renewal form or form MM11 can be found on WIPO’s website.</a:t>
            </a:r>
          </a:p>
          <a:p>
            <a:pPr lvl="1">
              <a:lnSpc>
                <a:spcPct val="120000"/>
              </a:lnSpc>
            </a:pPr>
            <a:r>
              <a:rPr lang="en-US" dirty="0" smtClean="0"/>
              <a:t>The USPTO will not process or forward request for renewal of international registration to IB.</a:t>
            </a:r>
          </a:p>
          <a:p>
            <a:pPr>
              <a:lnSpc>
                <a:spcPct val="120000"/>
              </a:lnSpc>
            </a:pPr>
            <a:r>
              <a:rPr lang="en-US" dirty="0" smtClean="0"/>
              <a:t>If not renewed </a:t>
            </a:r>
            <a:r>
              <a:rPr lang="en-US" dirty="0" smtClean="0">
                <a:sym typeface="Wingdings" panose="05000000000000000000" pitchFamily="2" charset="2"/>
              </a:rPr>
              <a:t> international registration will be canceled, and IB will notify all designated countries.</a:t>
            </a:r>
            <a:r>
              <a:rPr lang="en-US" dirty="0" smtClean="0"/>
              <a:t>			</a:t>
            </a:r>
            <a:endParaRPr lang="en-US" dirty="0"/>
          </a:p>
        </p:txBody>
      </p:sp>
      <p:sp>
        <p:nvSpPr>
          <p:cNvPr id="6" name="Slide Number Placeholder 5"/>
          <p:cNvSpPr>
            <a:spLocks noGrp="1"/>
          </p:cNvSpPr>
          <p:nvPr>
            <p:ph type="sldNum" sz="quarter" idx="10"/>
          </p:nvPr>
        </p:nvSpPr>
        <p:spPr/>
        <p:txBody>
          <a:bodyPr/>
          <a:lstStyle/>
          <a:p>
            <a:fld id="{92DA454B-C859-4892-B9FA-68B588C9F547}" type="slidenum">
              <a:rPr lang="en-US" smtClean="0"/>
              <a:pPr/>
              <a:t>49</a:t>
            </a:fld>
            <a:endParaRPr lang="en-US" dirty="0"/>
          </a:p>
        </p:txBody>
      </p:sp>
    </p:spTree>
    <p:extLst>
      <p:ext uri="{BB962C8B-B14F-4D97-AF65-F5344CB8AC3E}">
        <p14:creationId xmlns:p14="http://schemas.microsoft.com/office/powerpoint/2010/main" val="2810809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p:nvPr>
        </p:nvSpPr>
        <p:spPr/>
        <p:txBody>
          <a:bodyPr>
            <a:normAutofit fontScale="90000"/>
          </a:bodyPr>
          <a:lstStyle/>
          <a:p>
            <a:r>
              <a:rPr lang="en-US" smtClean="0"/>
              <a:t>General procedure of Madrid system </a:t>
            </a:r>
            <a:endParaRPr lang="en-US" dirty="0"/>
          </a:p>
        </p:txBody>
      </p:sp>
      <p:sp>
        <p:nvSpPr>
          <p:cNvPr id="43" name="Slide Number Placeholder 5"/>
          <p:cNvSpPr>
            <a:spLocks noGrp="1"/>
          </p:cNvSpPr>
          <p:nvPr>
            <p:ph type="sldNum" sz="quarter" idx="10"/>
          </p:nvPr>
        </p:nvSpPr>
        <p:spPr/>
        <p:txBody>
          <a:bodyPr/>
          <a:lstStyle/>
          <a:p>
            <a:fld id="{92DA454B-C859-4892-B9FA-68B588C9F547}" type="slidenum">
              <a:rPr lang="en-US" smtClean="0"/>
              <a:t>5</a:t>
            </a:fld>
            <a:endParaRPr lang="en-US"/>
          </a:p>
        </p:txBody>
      </p:sp>
      <p:grpSp>
        <p:nvGrpSpPr>
          <p:cNvPr id="8" name="Group 7"/>
          <p:cNvGrpSpPr/>
          <p:nvPr/>
        </p:nvGrpSpPr>
        <p:grpSpPr>
          <a:xfrm>
            <a:off x="574919" y="977180"/>
            <a:ext cx="1682206" cy="4273306"/>
            <a:chOff x="574919" y="977180"/>
            <a:chExt cx="1682206" cy="4273306"/>
          </a:xfrm>
        </p:grpSpPr>
        <p:sp>
          <p:nvSpPr>
            <p:cNvPr id="2" name="TextBox 1"/>
            <p:cNvSpPr txBox="1"/>
            <p:nvPr/>
          </p:nvSpPr>
          <p:spPr>
            <a:xfrm>
              <a:off x="574919" y="977180"/>
              <a:ext cx="1033251" cy="769441"/>
            </a:xfrm>
            <a:prstGeom prst="rect">
              <a:avLst/>
            </a:prstGeom>
            <a:solidFill>
              <a:schemeClr val="accent4"/>
            </a:solidFill>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solidFill>
                    <a:schemeClr val="bg1"/>
                  </a:solidFill>
                </a:rPr>
                <a:t>Basic </a:t>
              </a:r>
              <a:r>
                <a:rPr lang="en-US" sz="1400" dirty="0" smtClean="0">
                  <a:solidFill>
                    <a:schemeClr val="bg1"/>
                  </a:solidFill>
                </a:rPr>
                <a:t>mark</a:t>
              </a:r>
              <a:endParaRPr lang="en-US" sz="1400" dirty="0">
                <a:solidFill>
                  <a:schemeClr val="bg1"/>
                </a:solidFill>
              </a:endParaRPr>
            </a:p>
            <a:p>
              <a:endParaRPr lang="en-US" sz="1500" dirty="0">
                <a:solidFill>
                  <a:schemeClr val="bg1"/>
                </a:solidFill>
              </a:endParaRPr>
            </a:p>
            <a:p>
              <a:endParaRPr lang="en-US" sz="1500" dirty="0">
                <a:solidFill>
                  <a:schemeClr val="bg1"/>
                </a:solidFill>
              </a:endParaRPr>
            </a:p>
          </p:txBody>
        </p:sp>
        <p:sp>
          <p:nvSpPr>
            <p:cNvPr id="3" name="TextBox 2"/>
            <p:cNvSpPr txBox="1"/>
            <p:nvPr/>
          </p:nvSpPr>
          <p:spPr>
            <a:xfrm>
              <a:off x="901951" y="1333571"/>
              <a:ext cx="1086891" cy="461665"/>
            </a:xfrm>
            <a:prstGeom prst="rect">
              <a:avLst/>
            </a:prstGeom>
            <a:solidFill>
              <a:schemeClr val="accent4"/>
            </a:solidFill>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solidFill>
                    <a:schemeClr val="bg1"/>
                  </a:solidFill>
                </a:rPr>
                <a:t>International a</a:t>
              </a:r>
              <a:r>
                <a:rPr lang="en-US" sz="1200" dirty="0" smtClean="0">
                  <a:solidFill>
                    <a:schemeClr val="bg1"/>
                  </a:solidFill>
                </a:rPr>
                <a:t>pplication</a:t>
              </a:r>
              <a:endParaRPr lang="en-US" sz="1200" dirty="0">
                <a:solidFill>
                  <a:schemeClr val="bg1"/>
                </a:solidFill>
              </a:endParaRPr>
            </a:p>
          </p:txBody>
        </p:sp>
        <p:sp>
          <p:nvSpPr>
            <p:cNvPr id="4" name="TextBox 3"/>
            <p:cNvSpPr txBox="1"/>
            <p:nvPr/>
          </p:nvSpPr>
          <p:spPr>
            <a:xfrm>
              <a:off x="658304" y="2154650"/>
              <a:ext cx="1250778" cy="523220"/>
            </a:xfrm>
            <a:prstGeom prst="rect">
              <a:avLst/>
            </a:prstGeom>
            <a:solidFill>
              <a:schemeClr val="accent4"/>
            </a:solidFill>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bg1"/>
                  </a:solidFill>
                </a:rPr>
                <a:t>Office of</a:t>
              </a:r>
            </a:p>
            <a:p>
              <a:pPr algn="ctr"/>
              <a:r>
                <a:rPr lang="en-US" sz="1400" dirty="0" smtClean="0">
                  <a:solidFill>
                    <a:schemeClr val="bg1"/>
                  </a:solidFill>
                </a:rPr>
                <a:t> origin</a:t>
              </a:r>
              <a:endParaRPr lang="en-US" sz="1400" dirty="0">
                <a:solidFill>
                  <a:schemeClr val="bg1"/>
                </a:solidFill>
              </a:endParaRPr>
            </a:p>
          </p:txBody>
        </p:sp>
        <p:sp>
          <p:nvSpPr>
            <p:cNvPr id="6" name="TextBox 5"/>
            <p:cNvSpPr txBox="1"/>
            <p:nvPr/>
          </p:nvSpPr>
          <p:spPr>
            <a:xfrm>
              <a:off x="632926" y="3151033"/>
              <a:ext cx="1250778" cy="523220"/>
            </a:xfrm>
            <a:prstGeom prst="rect">
              <a:avLst/>
            </a:prstGeom>
            <a:solidFill>
              <a:schemeClr val="accent4"/>
            </a:solidFill>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solidFill>
                    <a:schemeClr val="bg1"/>
                  </a:solidFill>
                </a:rPr>
                <a:t>International Bureau</a:t>
              </a:r>
            </a:p>
          </p:txBody>
        </p:sp>
        <p:cxnSp>
          <p:nvCxnSpPr>
            <p:cNvPr id="11" name="Straight Arrow Connector 10"/>
            <p:cNvCxnSpPr>
              <a:stCxn id="4" idx="2"/>
            </p:cNvCxnSpPr>
            <p:nvPr/>
          </p:nvCxnSpPr>
          <p:spPr>
            <a:xfrm flipH="1">
              <a:off x="1278257" y="2677870"/>
              <a:ext cx="5436" cy="4565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4498" y="4296379"/>
              <a:ext cx="1169205" cy="954107"/>
            </a:xfrm>
            <a:prstGeom prst="rect">
              <a:avLst/>
            </a:prstGeom>
            <a:solidFill>
              <a:schemeClr val="accent4"/>
            </a:solidFill>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solidFill>
                    <a:schemeClr val="bg1"/>
                  </a:solidFill>
                </a:rPr>
                <a:t>Office of </a:t>
              </a:r>
              <a:r>
                <a:rPr lang="en-US" sz="1400" dirty="0" smtClean="0">
                  <a:solidFill>
                    <a:schemeClr val="bg1"/>
                  </a:solidFill>
                </a:rPr>
                <a:t>designated </a:t>
              </a:r>
              <a:r>
                <a:rPr lang="en-US" sz="1400" dirty="0">
                  <a:solidFill>
                    <a:schemeClr val="bg1"/>
                  </a:solidFill>
                </a:rPr>
                <a:t>C</a:t>
              </a:r>
              <a:r>
                <a:rPr lang="en-US" sz="1400" dirty="0" smtClean="0">
                  <a:solidFill>
                    <a:schemeClr val="bg1"/>
                  </a:solidFill>
                </a:rPr>
                <a:t>ontracting </a:t>
              </a:r>
              <a:r>
                <a:rPr lang="en-US" sz="1400" dirty="0">
                  <a:solidFill>
                    <a:schemeClr val="bg1"/>
                  </a:solidFill>
                </a:rPr>
                <a:t>P</a:t>
              </a:r>
              <a:r>
                <a:rPr lang="en-US" sz="1400" dirty="0" smtClean="0">
                  <a:solidFill>
                    <a:schemeClr val="bg1"/>
                  </a:solidFill>
                </a:rPr>
                <a:t>arty</a:t>
              </a:r>
              <a:endParaRPr lang="en-US" sz="1400" dirty="0">
                <a:solidFill>
                  <a:schemeClr val="bg1"/>
                </a:solidFill>
              </a:endParaRPr>
            </a:p>
          </p:txBody>
        </p:sp>
        <p:cxnSp>
          <p:nvCxnSpPr>
            <p:cNvPr id="18" name="Straight Arrow Connector 17"/>
            <p:cNvCxnSpPr>
              <a:stCxn id="6" idx="2"/>
            </p:cNvCxnSpPr>
            <p:nvPr/>
          </p:nvCxnSpPr>
          <p:spPr>
            <a:xfrm>
              <a:off x="1258315" y="3674253"/>
              <a:ext cx="0" cy="6132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4" idx="0"/>
            </p:cNvCxnSpPr>
            <p:nvPr/>
          </p:nvCxnSpPr>
          <p:spPr>
            <a:xfrm>
              <a:off x="1278256" y="1806614"/>
              <a:ext cx="5437" cy="34803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 idx="3"/>
            </p:cNvCxnSpPr>
            <p:nvPr/>
          </p:nvCxnSpPr>
          <p:spPr>
            <a:xfrm flipV="1">
              <a:off x="1909082" y="2391873"/>
              <a:ext cx="347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883704" y="3381666"/>
              <a:ext cx="32266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5" idx="3"/>
            </p:cNvCxnSpPr>
            <p:nvPr/>
          </p:nvCxnSpPr>
          <p:spPr>
            <a:xfrm flipV="1">
              <a:off x="1883703" y="4724699"/>
              <a:ext cx="3734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2278990" y="1891550"/>
            <a:ext cx="6429675" cy="692497"/>
          </a:xfrm>
          <a:prstGeom prst="rect">
            <a:avLst/>
          </a:prstGeom>
          <a:noFill/>
        </p:spPr>
        <p:txBody>
          <a:bodyPr wrap="square" rtlCol="0">
            <a:spAutoFit/>
          </a:bodyPr>
          <a:lstStyle/>
          <a:p>
            <a:r>
              <a:rPr lang="en-US" sz="1300" b="1" dirty="0"/>
              <a:t>Certifies</a:t>
            </a:r>
            <a:r>
              <a:rPr lang="en-US" sz="1300" dirty="0"/>
              <a:t> that the particulars in the prerequisite national or regional basic application or basic registration are the same as those in the international </a:t>
            </a:r>
            <a:r>
              <a:rPr lang="en-US" sz="1300" dirty="0" smtClean="0"/>
              <a:t>application.</a:t>
            </a:r>
            <a:endParaRPr lang="en-US" sz="1300" dirty="0"/>
          </a:p>
          <a:p>
            <a:r>
              <a:rPr lang="en-US" sz="1300" b="1" dirty="0"/>
              <a:t>Forwards</a:t>
            </a:r>
            <a:r>
              <a:rPr lang="en-US" sz="1300" dirty="0"/>
              <a:t> the international application to </a:t>
            </a:r>
            <a:r>
              <a:rPr lang="en-US" sz="1300" dirty="0" smtClean="0"/>
              <a:t>IB in </a:t>
            </a:r>
            <a:r>
              <a:rPr lang="en-US" sz="1300" dirty="0"/>
              <a:t>a timely manner, as </a:t>
            </a:r>
            <a:r>
              <a:rPr lang="en-US" sz="1300" dirty="0" smtClean="0"/>
              <a:t>required.</a:t>
            </a:r>
            <a:endParaRPr lang="en-US" sz="1300" dirty="0"/>
          </a:p>
        </p:txBody>
      </p:sp>
      <p:sp>
        <p:nvSpPr>
          <p:cNvPr id="24" name="TextBox 23"/>
          <p:cNvSpPr txBox="1"/>
          <p:nvPr/>
        </p:nvSpPr>
        <p:spPr>
          <a:xfrm>
            <a:off x="2300856" y="2674409"/>
            <a:ext cx="6385944" cy="1323054"/>
          </a:xfrm>
          <a:prstGeom prst="rect">
            <a:avLst/>
          </a:prstGeom>
          <a:noFill/>
        </p:spPr>
        <p:txBody>
          <a:bodyPr wrap="square" rtlCol="0">
            <a:spAutoFit/>
          </a:bodyPr>
          <a:lstStyle/>
          <a:p>
            <a:r>
              <a:rPr lang="en-US" sz="1300" b="1" dirty="0"/>
              <a:t>Examines</a:t>
            </a:r>
            <a:r>
              <a:rPr lang="en-US" sz="1300" dirty="0"/>
              <a:t> formalities, not substantive </a:t>
            </a:r>
            <a:r>
              <a:rPr lang="en-US" sz="1300" dirty="0" smtClean="0"/>
              <a:t>issues.</a:t>
            </a:r>
            <a:endParaRPr lang="en-US" sz="1300" dirty="0"/>
          </a:p>
          <a:p>
            <a:r>
              <a:rPr lang="en-US" sz="1300" b="1" dirty="0"/>
              <a:t>Records</a:t>
            </a:r>
            <a:r>
              <a:rPr lang="en-US" sz="1300" dirty="0"/>
              <a:t> in the International </a:t>
            </a:r>
            <a:r>
              <a:rPr lang="en-US" sz="1300" dirty="0" smtClean="0"/>
              <a:t>Register.</a:t>
            </a:r>
            <a:endParaRPr lang="en-US" sz="1300" dirty="0"/>
          </a:p>
          <a:p>
            <a:r>
              <a:rPr lang="en-US" sz="1300" b="1" dirty="0"/>
              <a:t>Publishes</a:t>
            </a:r>
            <a:r>
              <a:rPr lang="en-US" sz="1300" dirty="0"/>
              <a:t> in WIPO Gazette of International </a:t>
            </a:r>
            <a:r>
              <a:rPr lang="en-US" sz="1300" dirty="0" smtClean="0"/>
              <a:t>Marks.</a:t>
            </a:r>
            <a:endParaRPr lang="en-US" sz="1300" dirty="0"/>
          </a:p>
          <a:p>
            <a:r>
              <a:rPr lang="en-US" sz="1300" b="1" dirty="0"/>
              <a:t>Issues</a:t>
            </a:r>
            <a:r>
              <a:rPr lang="en-US" sz="1300" dirty="0"/>
              <a:t> a registration </a:t>
            </a:r>
            <a:r>
              <a:rPr lang="en-US" sz="1300" dirty="0" smtClean="0"/>
              <a:t>certificate.</a:t>
            </a:r>
            <a:endParaRPr lang="en-US" sz="1300" dirty="0"/>
          </a:p>
          <a:p>
            <a:r>
              <a:rPr lang="en-US" sz="1300" b="1" dirty="0"/>
              <a:t>Notifies</a:t>
            </a:r>
            <a:r>
              <a:rPr lang="en-US" sz="1300" dirty="0"/>
              <a:t> </a:t>
            </a:r>
            <a:r>
              <a:rPr lang="en-US" sz="1300" dirty="0" smtClean="0"/>
              <a:t>Contracting </a:t>
            </a:r>
            <a:r>
              <a:rPr lang="en-US" sz="1300" dirty="0"/>
              <a:t>P</a:t>
            </a:r>
            <a:r>
              <a:rPr lang="en-US" sz="1300" dirty="0" smtClean="0"/>
              <a:t>arties </a:t>
            </a:r>
            <a:r>
              <a:rPr lang="en-US" sz="1300" dirty="0"/>
              <a:t>designated in international registration; </a:t>
            </a:r>
            <a:r>
              <a:rPr lang="en-US" sz="1300" dirty="0" smtClean="0"/>
              <a:t/>
            </a:r>
            <a:br>
              <a:rPr lang="en-US" sz="1300" dirty="0" smtClean="0"/>
            </a:br>
            <a:r>
              <a:rPr lang="en-US" sz="1300" dirty="0" smtClean="0"/>
              <a:t>has </a:t>
            </a:r>
            <a:r>
              <a:rPr lang="en-US" sz="1300" dirty="0"/>
              <a:t>effect as a national or regional </a:t>
            </a:r>
            <a:r>
              <a:rPr lang="en-US" sz="1300" dirty="0" smtClean="0"/>
              <a:t>application.</a:t>
            </a:r>
            <a:endParaRPr lang="en-US" sz="1300" dirty="0"/>
          </a:p>
        </p:txBody>
      </p:sp>
      <p:sp>
        <p:nvSpPr>
          <p:cNvPr id="26" name="TextBox 25"/>
          <p:cNvSpPr txBox="1"/>
          <p:nvPr/>
        </p:nvSpPr>
        <p:spPr>
          <a:xfrm>
            <a:off x="2257126" y="4075364"/>
            <a:ext cx="6429674" cy="707694"/>
          </a:xfrm>
          <a:prstGeom prst="rect">
            <a:avLst/>
          </a:prstGeom>
          <a:noFill/>
        </p:spPr>
        <p:txBody>
          <a:bodyPr wrap="square" rtlCol="0">
            <a:spAutoFit/>
          </a:bodyPr>
          <a:lstStyle/>
          <a:p>
            <a:r>
              <a:rPr lang="en-US" sz="1300" b="1" dirty="0"/>
              <a:t>Substantive examination</a:t>
            </a:r>
            <a:r>
              <a:rPr lang="en-US" sz="1300" dirty="0"/>
              <a:t>:</a:t>
            </a:r>
          </a:p>
          <a:p>
            <a:r>
              <a:rPr lang="en-US" sz="1300" dirty="0"/>
              <a:t>Refusals must be made within set time limits from publication of international </a:t>
            </a:r>
            <a:r>
              <a:rPr lang="en-US" sz="1300" dirty="0" smtClean="0"/>
              <a:t>registration.</a:t>
            </a:r>
            <a:endParaRPr lang="en-US" sz="1300" dirty="0"/>
          </a:p>
        </p:txBody>
      </p:sp>
      <p:cxnSp>
        <p:nvCxnSpPr>
          <p:cNvPr id="30" name="Straight Connector 29"/>
          <p:cNvCxnSpPr/>
          <p:nvPr/>
        </p:nvCxnSpPr>
        <p:spPr>
          <a:xfrm>
            <a:off x="4463127" y="4556707"/>
            <a:ext cx="0" cy="241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917347" y="4798370"/>
            <a:ext cx="545780" cy="2290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63127" y="4798370"/>
            <a:ext cx="579049" cy="2290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364378" y="4705858"/>
            <a:ext cx="1517569" cy="600164"/>
          </a:xfrm>
          <a:prstGeom prst="rect">
            <a:avLst/>
          </a:prstGeom>
          <a:noFill/>
        </p:spPr>
        <p:txBody>
          <a:bodyPr wrap="square" rtlCol="0">
            <a:spAutoFit/>
          </a:bodyPr>
          <a:lstStyle/>
          <a:p>
            <a:pPr algn="r"/>
            <a:r>
              <a:rPr lang="en-US" sz="1100" b="1" dirty="0"/>
              <a:t>No </a:t>
            </a:r>
            <a:r>
              <a:rPr lang="en-US" sz="1100" b="1" dirty="0" smtClean="0"/>
              <a:t>refusal:</a:t>
            </a:r>
            <a:r>
              <a:rPr lang="en-US" sz="1100" dirty="0" smtClean="0"/>
              <a:t> </a:t>
            </a:r>
            <a:r>
              <a:rPr lang="en-US" sz="1100" dirty="0"/>
              <a:t>effect as a national or regional registration</a:t>
            </a:r>
          </a:p>
        </p:txBody>
      </p:sp>
      <p:sp>
        <p:nvSpPr>
          <p:cNvPr id="28" name="TextBox 27"/>
          <p:cNvSpPr txBox="1"/>
          <p:nvPr/>
        </p:nvSpPr>
        <p:spPr>
          <a:xfrm>
            <a:off x="5097024" y="4724699"/>
            <a:ext cx="1946123" cy="600164"/>
          </a:xfrm>
          <a:prstGeom prst="rect">
            <a:avLst/>
          </a:prstGeom>
          <a:noFill/>
        </p:spPr>
        <p:txBody>
          <a:bodyPr wrap="square" rtlCol="0">
            <a:spAutoFit/>
          </a:bodyPr>
          <a:lstStyle/>
          <a:p>
            <a:r>
              <a:rPr lang="en-US" sz="1100" b="1" dirty="0"/>
              <a:t>Refusal</a:t>
            </a:r>
            <a:r>
              <a:rPr lang="en-US" sz="1100" dirty="0"/>
              <a:t>: national or regional procedure </a:t>
            </a:r>
            <a:r>
              <a:rPr lang="en-US" sz="1100" dirty="0" smtClean="0"/>
              <a:t>followed; </a:t>
            </a:r>
            <a:r>
              <a:rPr lang="en-US" sz="1100" dirty="0"/>
              <a:t>final result reported to IB</a:t>
            </a:r>
          </a:p>
        </p:txBody>
      </p:sp>
    </p:spTree>
    <p:extLst>
      <p:ext uri="{BB962C8B-B14F-4D97-AF65-F5344CB8AC3E}">
        <p14:creationId xmlns:p14="http://schemas.microsoft.com/office/powerpoint/2010/main" val="17321162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Changes to an </a:t>
            </a:r>
            <a:br>
              <a:rPr lang="en-US" dirty="0" smtClean="0"/>
            </a:br>
            <a:r>
              <a:rPr lang="en-US" dirty="0" smtClean="0"/>
              <a:t>international registration</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smtClean="0"/>
              <a:t>Changes to international registration must be filed directly with IB.</a:t>
            </a:r>
          </a:p>
          <a:p>
            <a:pPr lvl="1">
              <a:lnSpc>
                <a:spcPct val="120000"/>
              </a:lnSpc>
            </a:pPr>
            <a:r>
              <a:rPr lang="en-US" dirty="0" smtClean="0"/>
              <a:t>Change in owner/holder name, entity, citizenship, and address (MM5)</a:t>
            </a:r>
          </a:p>
          <a:p>
            <a:pPr lvl="1">
              <a:lnSpc>
                <a:spcPct val="120000"/>
              </a:lnSpc>
            </a:pPr>
            <a:r>
              <a:rPr lang="en-US" dirty="0" smtClean="0"/>
              <a:t>Change in owner/holder representative name and/or address (MM9)</a:t>
            </a:r>
          </a:p>
          <a:p>
            <a:pPr lvl="1">
              <a:lnSpc>
                <a:spcPct val="120000"/>
              </a:lnSpc>
            </a:pPr>
            <a:r>
              <a:rPr lang="en-US" dirty="0" smtClean="0"/>
              <a:t>Limitation of goods/services (MM6)</a:t>
            </a:r>
          </a:p>
          <a:p>
            <a:pPr lvl="1">
              <a:lnSpc>
                <a:spcPct val="120000"/>
              </a:lnSpc>
            </a:pPr>
            <a:r>
              <a:rPr lang="en-US" dirty="0" smtClean="0"/>
              <a:t>Renunciation of a designated Contracting Party (MM7)</a:t>
            </a:r>
          </a:p>
          <a:p>
            <a:pPr lvl="1">
              <a:lnSpc>
                <a:spcPct val="120000"/>
              </a:lnSpc>
            </a:pPr>
            <a:r>
              <a:rPr lang="en-US" dirty="0" smtClean="0"/>
              <a:t>Cancelation of international registration, in whole or in part (MM8)</a:t>
            </a:r>
          </a:p>
          <a:p>
            <a:pPr>
              <a:lnSpc>
                <a:spcPct val="120000"/>
              </a:lnSpc>
            </a:pPr>
            <a:r>
              <a:rPr lang="en-US" dirty="0" smtClean="0"/>
              <a:t>All official forms for filing these changes can be found on WIPO website —</a:t>
            </a:r>
            <a:r>
              <a:rPr lang="en-US" dirty="0" smtClean="0">
                <a:hlinkClick r:id="rId3"/>
              </a:rPr>
              <a:t>www.wipo.int/madrid/en/forms/</a:t>
            </a:r>
            <a:r>
              <a:rPr lang="en-US" dirty="0" smtClean="0"/>
              <a:t>.</a:t>
            </a:r>
          </a:p>
          <a:p>
            <a:endParaRPr lang="en-US" dirty="0" smtClean="0"/>
          </a:p>
        </p:txBody>
      </p:sp>
      <p:sp>
        <p:nvSpPr>
          <p:cNvPr id="6" name="Slide Number Placeholder 5"/>
          <p:cNvSpPr>
            <a:spLocks noGrp="1"/>
          </p:cNvSpPr>
          <p:nvPr>
            <p:ph type="sldNum" sz="quarter" idx="10"/>
          </p:nvPr>
        </p:nvSpPr>
        <p:spPr/>
        <p:txBody>
          <a:bodyPr/>
          <a:lstStyle/>
          <a:p>
            <a:fld id="{92DA454B-C859-4892-B9FA-68B588C9F547}" type="slidenum">
              <a:rPr lang="en-US" smtClean="0"/>
              <a:pPr/>
              <a:t>50</a:t>
            </a:fld>
            <a:endParaRPr lang="en-US" dirty="0"/>
          </a:p>
        </p:txBody>
      </p:sp>
    </p:spTree>
    <p:extLst>
      <p:ext uri="{BB962C8B-B14F-4D97-AF65-F5344CB8AC3E}">
        <p14:creationId xmlns:p14="http://schemas.microsoft.com/office/powerpoint/2010/main" val="23127585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Changes to an </a:t>
            </a:r>
            <a:br>
              <a:rPr lang="en-US" dirty="0" smtClean="0"/>
            </a:br>
            <a:r>
              <a:rPr lang="en-US" dirty="0" smtClean="0"/>
              <a:t>international registration </a:t>
            </a:r>
            <a:endParaRPr lang="en-US" dirty="0"/>
          </a:p>
        </p:txBody>
      </p:sp>
      <p:sp>
        <p:nvSpPr>
          <p:cNvPr id="3" name="Content Placeholder 2"/>
          <p:cNvSpPr>
            <a:spLocks noGrp="1"/>
          </p:cNvSpPr>
          <p:nvPr>
            <p:ph idx="1"/>
          </p:nvPr>
        </p:nvSpPr>
        <p:spPr/>
        <p:txBody>
          <a:bodyPr>
            <a:normAutofit fontScale="62500" lnSpcReduction="20000"/>
          </a:bodyPr>
          <a:lstStyle/>
          <a:p>
            <a:pPr marL="0" indent="0">
              <a:lnSpc>
                <a:spcPct val="120000"/>
              </a:lnSpc>
              <a:buNone/>
            </a:pPr>
            <a:r>
              <a:rPr lang="en-US" b="1" dirty="0" smtClean="0"/>
              <a:t>Change in owner name, entity, citizenship, and address</a:t>
            </a:r>
          </a:p>
          <a:p>
            <a:pPr>
              <a:lnSpc>
                <a:spcPct val="120000"/>
              </a:lnSpc>
            </a:pPr>
            <a:r>
              <a:rPr lang="en-US" b="1" dirty="0" smtClean="0"/>
              <a:t>Change in ownership: </a:t>
            </a:r>
            <a:r>
              <a:rPr lang="en-US" dirty="0" smtClean="0"/>
              <a:t>To record a change due to transfer of property from one legal entity to another, or a change in the nature of legal entity </a:t>
            </a:r>
            <a:r>
              <a:rPr lang="en-US" dirty="0" smtClean="0">
                <a:sym typeface="Wingdings" panose="05000000000000000000" pitchFamily="2" charset="2"/>
              </a:rPr>
              <a:t></a:t>
            </a:r>
            <a:r>
              <a:rPr lang="en-US" dirty="0" smtClean="0"/>
              <a:t> use WIPO MM5 form.</a:t>
            </a:r>
          </a:p>
          <a:p>
            <a:pPr lvl="1">
              <a:lnSpc>
                <a:spcPct val="120000"/>
              </a:lnSpc>
            </a:pPr>
            <a:r>
              <a:rPr lang="en-US" dirty="0" smtClean="0"/>
              <a:t>IB does not require evidence of change in ownership, so supporting documents should </a:t>
            </a:r>
            <a:r>
              <a:rPr lang="en-US" b="1" dirty="0" smtClean="0"/>
              <a:t>not</a:t>
            </a:r>
            <a:r>
              <a:rPr lang="en-US" dirty="0" smtClean="0"/>
              <a:t> be sent to IB (e.g., copies of deed of assignment or other contract).</a:t>
            </a:r>
          </a:p>
          <a:p>
            <a:pPr>
              <a:lnSpc>
                <a:spcPct val="120000"/>
              </a:lnSpc>
            </a:pPr>
            <a:r>
              <a:rPr lang="en-US" b="1" dirty="0" smtClean="0"/>
              <a:t>Change in name, address, or legal nature: </a:t>
            </a:r>
            <a:r>
              <a:rPr lang="en-US" dirty="0" smtClean="0"/>
              <a:t>To record a change in name and/or address only (including address for correspondence)   </a:t>
            </a:r>
            <a:r>
              <a:rPr lang="en-US" dirty="0" smtClean="0">
                <a:sym typeface="Wingdings" panose="05000000000000000000" pitchFamily="2" charset="2"/>
              </a:rPr>
              <a:t></a:t>
            </a:r>
            <a:r>
              <a:rPr lang="en-US" dirty="0" smtClean="0"/>
              <a:t> use WIPO MM9 form.</a:t>
            </a:r>
            <a:endParaRPr lang="en-US" dirty="0"/>
          </a:p>
        </p:txBody>
      </p:sp>
      <p:sp>
        <p:nvSpPr>
          <p:cNvPr id="6" name="Slide Number Placeholder 5"/>
          <p:cNvSpPr>
            <a:spLocks noGrp="1"/>
          </p:cNvSpPr>
          <p:nvPr>
            <p:ph type="sldNum" sz="quarter" idx="10"/>
          </p:nvPr>
        </p:nvSpPr>
        <p:spPr/>
        <p:txBody>
          <a:bodyPr/>
          <a:lstStyle/>
          <a:p>
            <a:fld id="{92DA454B-C859-4892-B9FA-68B588C9F547}" type="slidenum">
              <a:rPr lang="en-US" smtClean="0"/>
              <a:pPr/>
              <a:t>51</a:t>
            </a:fld>
            <a:endParaRPr lang="en-US" dirty="0"/>
          </a:p>
        </p:txBody>
      </p:sp>
    </p:spTree>
    <p:extLst>
      <p:ext uri="{BB962C8B-B14F-4D97-AF65-F5344CB8AC3E}">
        <p14:creationId xmlns:p14="http://schemas.microsoft.com/office/powerpoint/2010/main" val="37425463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0"/>
            <a:ext cx="8458200" cy="952500"/>
          </a:xfrm>
        </p:spPr>
        <p:txBody>
          <a:bodyPr>
            <a:noAutofit/>
          </a:bodyPr>
          <a:lstStyle/>
          <a:p>
            <a:r>
              <a:rPr lang="en-US" dirty="0" smtClean="0"/>
              <a:t>Change of holder (MM5) — </a:t>
            </a:r>
            <a:br>
              <a:rPr lang="en-US" dirty="0" smtClean="0"/>
            </a:br>
            <a:r>
              <a:rPr lang="en-US" dirty="0" smtClean="0"/>
              <a:t>when USPTO signs and sends to IB</a:t>
            </a:r>
            <a:endParaRPr lang="en-US" dirty="0"/>
          </a:p>
        </p:txBody>
      </p:sp>
      <p:sp>
        <p:nvSpPr>
          <p:cNvPr id="3" name="Content Placeholder 2"/>
          <p:cNvSpPr>
            <a:spLocks noGrp="1"/>
          </p:cNvSpPr>
          <p:nvPr>
            <p:ph idx="1"/>
          </p:nvPr>
        </p:nvSpPr>
        <p:spPr/>
        <p:txBody>
          <a:bodyPr>
            <a:normAutofit fontScale="85000" lnSpcReduction="10000"/>
          </a:bodyPr>
          <a:lstStyle/>
          <a:p>
            <a:pPr>
              <a:lnSpc>
                <a:spcPct val="120000"/>
              </a:lnSpc>
            </a:pPr>
            <a:r>
              <a:rPr lang="en-US" dirty="0" smtClean="0"/>
              <a:t>File directly with the IB.</a:t>
            </a:r>
          </a:p>
          <a:p>
            <a:pPr>
              <a:lnSpc>
                <a:spcPct val="120000"/>
              </a:lnSpc>
            </a:pPr>
            <a:r>
              <a:rPr lang="en-US" dirty="0" smtClean="0"/>
              <a:t>All requests must be signed by holder.</a:t>
            </a:r>
          </a:p>
          <a:p>
            <a:pPr>
              <a:lnSpc>
                <a:spcPct val="120000"/>
              </a:lnSpc>
            </a:pPr>
            <a:r>
              <a:rPr lang="en-US" dirty="0" smtClean="0"/>
              <a:t>What happens if holder no longer exists or new owner cannot obtain signature of the holder?</a:t>
            </a:r>
          </a:p>
          <a:p>
            <a:pPr lvl="1">
              <a:lnSpc>
                <a:spcPct val="120000"/>
              </a:lnSpc>
            </a:pPr>
            <a:r>
              <a:rPr lang="en-US" dirty="0" smtClean="0"/>
              <a:t>Trademark Rule 7.23</a:t>
            </a:r>
          </a:p>
          <a:p>
            <a:pPr>
              <a:lnSpc>
                <a:spcPct val="120000"/>
              </a:lnSpc>
            </a:pPr>
            <a:r>
              <a:rPr lang="en-US" dirty="0" smtClean="0"/>
              <a:t>Electronic petition form is available.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52</a:t>
            </a:fld>
            <a:endParaRPr lang="en-US"/>
          </a:p>
        </p:txBody>
      </p:sp>
    </p:spTree>
    <p:extLst>
      <p:ext uri="{BB962C8B-B14F-4D97-AF65-F5344CB8AC3E}">
        <p14:creationId xmlns:p14="http://schemas.microsoft.com/office/powerpoint/2010/main" val="64543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Important trademark </a:t>
            </a:r>
            <a:br>
              <a:rPr lang="en-US" dirty="0" smtClean="0"/>
            </a:br>
            <a:r>
              <a:rPr lang="en-US" dirty="0" smtClean="0"/>
              <a:t>contact information</a:t>
            </a:r>
            <a:endParaRPr lang="en-US" dirty="0"/>
          </a:p>
        </p:txBody>
      </p:sp>
      <p:sp>
        <p:nvSpPr>
          <p:cNvPr id="3" name="Content Placeholder 2"/>
          <p:cNvSpPr>
            <a:spLocks noGrp="1"/>
          </p:cNvSpPr>
          <p:nvPr>
            <p:ph idx="1"/>
          </p:nvPr>
        </p:nvSpPr>
        <p:spPr>
          <a:xfrm>
            <a:off x="457200" y="2141244"/>
            <a:ext cx="3302876" cy="2895839"/>
          </a:xfrm>
        </p:spPr>
        <p:txBody>
          <a:bodyPr>
            <a:normAutofit/>
          </a:bodyPr>
          <a:lstStyle/>
          <a:p>
            <a:pPr marL="0" indent="0">
              <a:lnSpc>
                <a:spcPct val="120000"/>
              </a:lnSpc>
              <a:buNone/>
            </a:pPr>
            <a:r>
              <a:rPr lang="en-US" sz="1500" b="1" dirty="0" smtClean="0"/>
              <a:t>Assignments Recordation </a:t>
            </a:r>
            <a:r>
              <a:rPr lang="en-US" sz="1500" b="1" dirty="0"/>
              <a:t>B</a:t>
            </a:r>
            <a:r>
              <a:rPr lang="en-US" sz="1500" b="1" dirty="0" smtClean="0"/>
              <a:t>ranch </a:t>
            </a:r>
            <a:r>
              <a:rPr lang="en-US" sz="1600" dirty="0" smtClean="0"/>
              <a:t/>
            </a:r>
            <a:br>
              <a:rPr lang="en-US" sz="1600" dirty="0" smtClean="0"/>
            </a:br>
            <a:r>
              <a:rPr lang="en-US" sz="1200" dirty="0" smtClean="0"/>
              <a:t>571-272-3350 </a:t>
            </a:r>
            <a:br>
              <a:rPr lang="en-US" sz="1200" dirty="0" smtClean="0"/>
            </a:br>
            <a:r>
              <a:rPr lang="en-US" sz="1200" dirty="0" smtClean="0"/>
              <a:t>Monday-Friday, 8:30 a.m. to 5 p.m. ET</a:t>
            </a:r>
          </a:p>
          <a:p>
            <a:pPr marL="0" indent="0">
              <a:lnSpc>
                <a:spcPct val="120000"/>
              </a:lnSpc>
              <a:buNone/>
            </a:pPr>
            <a:r>
              <a:rPr lang="en-US" sz="1500" b="1" dirty="0" smtClean="0"/>
              <a:t>Madrid Processing </a:t>
            </a:r>
            <a:r>
              <a:rPr lang="en-US" sz="1500" b="1" dirty="0"/>
              <a:t>U</a:t>
            </a:r>
            <a:r>
              <a:rPr lang="en-US" sz="1500" b="1" dirty="0" smtClean="0"/>
              <a:t>nit (MPU) </a:t>
            </a:r>
            <a:r>
              <a:rPr lang="en-US" sz="1600" dirty="0" smtClean="0"/>
              <a:t/>
            </a:r>
            <a:br>
              <a:rPr lang="en-US" sz="1600" dirty="0" smtClean="0"/>
            </a:br>
            <a:r>
              <a:rPr lang="en-US" sz="1200" dirty="0" smtClean="0"/>
              <a:t>571-272-8910</a:t>
            </a:r>
            <a:br>
              <a:rPr lang="en-US" sz="1200" dirty="0" smtClean="0"/>
            </a:br>
            <a:r>
              <a:rPr lang="en-US" sz="1200" dirty="0" smtClean="0">
                <a:hlinkClick r:id="rId3"/>
              </a:rPr>
              <a:t>MPU@uspto.gov</a:t>
            </a:r>
            <a:r>
              <a:rPr lang="en-US" sz="1200" dirty="0" smtClean="0"/>
              <a:t> </a:t>
            </a:r>
            <a:br>
              <a:rPr lang="en-US" sz="1200" dirty="0" smtClean="0"/>
            </a:br>
            <a:r>
              <a:rPr lang="en-US" sz="1200" dirty="0" smtClean="0"/>
              <a:t>Monday-Friday, 8:30 a.m. to 5 p.m. ET </a:t>
            </a:r>
          </a:p>
          <a:p>
            <a:pPr marL="0" indent="0">
              <a:lnSpc>
                <a:spcPct val="120000"/>
              </a:lnSpc>
              <a:buNone/>
            </a:pPr>
            <a:r>
              <a:rPr lang="en-US" sz="1500" b="1" dirty="0" smtClean="0"/>
              <a:t>Petitions Office </a:t>
            </a:r>
            <a:r>
              <a:rPr lang="en-US" sz="1600" dirty="0" smtClean="0"/>
              <a:t/>
            </a:r>
            <a:br>
              <a:rPr lang="en-US" sz="1600" dirty="0" smtClean="0"/>
            </a:br>
            <a:r>
              <a:rPr lang="en-US" sz="1200" dirty="0" smtClean="0"/>
              <a:t>571-272-8950 </a:t>
            </a:r>
            <a:br>
              <a:rPr lang="en-US" sz="1200" dirty="0" smtClean="0"/>
            </a:br>
            <a:r>
              <a:rPr lang="en-US" sz="1200" dirty="0" smtClean="0"/>
              <a:t>Monday-Friday 9 a.m. to 5 p.m. ET</a:t>
            </a:r>
          </a:p>
        </p:txBody>
      </p:sp>
      <p:sp>
        <p:nvSpPr>
          <p:cNvPr id="6" name="Slide Number Placeholder 5"/>
          <p:cNvSpPr>
            <a:spLocks noGrp="1"/>
          </p:cNvSpPr>
          <p:nvPr>
            <p:ph type="sldNum" sz="quarter" idx="10"/>
          </p:nvPr>
        </p:nvSpPr>
        <p:spPr/>
        <p:txBody>
          <a:bodyPr/>
          <a:lstStyle/>
          <a:p>
            <a:fld id="{92DA454B-C859-4892-B9FA-68B588C9F547}" type="slidenum">
              <a:rPr lang="en-US" smtClean="0"/>
              <a:pPr/>
              <a:t>53</a:t>
            </a:fld>
            <a:endParaRPr lang="en-US" dirty="0"/>
          </a:p>
        </p:txBody>
      </p:sp>
      <p:sp>
        <p:nvSpPr>
          <p:cNvPr id="9" name="Content Placeholder 2"/>
          <p:cNvSpPr txBox="1">
            <a:spLocks/>
          </p:cNvSpPr>
          <p:nvPr/>
        </p:nvSpPr>
        <p:spPr>
          <a:xfrm>
            <a:off x="4376561" y="2141244"/>
            <a:ext cx="3580986" cy="2438639"/>
          </a:xfrm>
          <a:prstGeom prst="rect">
            <a:avLst/>
          </a:prstGeom>
        </p:spPr>
        <p:txBody>
          <a:bodyPr vert="horz" lIns="91440" tIns="45720" rIns="91440" bIns="45720" rtlCol="0">
            <a:no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b="0" i="0" u="none"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1500" b="1" dirty="0" smtClean="0"/>
              <a:t>TEAS and </a:t>
            </a:r>
            <a:r>
              <a:rPr lang="en-US" sz="1500" b="1" dirty="0" err="1" smtClean="0"/>
              <a:t>TEASi</a:t>
            </a:r>
            <a:r>
              <a:rPr lang="en-US" sz="1500" b="1" dirty="0" smtClean="0"/>
              <a:t> online forms technical difficulties</a:t>
            </a:r>
            <a:r>
              <a:rPr lang="en-US" sz="1600" dirty="0" smtClean="0"/>
              <a:t/>
            </a:r>
            <a:br>
              <a:rPr lang="en-US" sz="1600" dirty="0" smtClean="0"/>
            </a:br>
            <a:r>
              <a:rPr lang="en-US" sz="1200" dirty="0" smtClean="0">
                <a:hlinkClick r:id="rId4"/>
              </a:rPr>
              <a:t>TEAS@uspto.gov</a:t>
            </a:r>
            <a:r>
              <a:rPr lang="en-US" sz="1200" dirty="0" smtClean="0"/>
              <a:t> </a:t>
            </a:r>
            <a:br>
              <a:rPr lang="en-US" sz="1200" dirty="0" smtClean="0"/>
            </a:br>
            <a:r>
              <a:rPr lang="en-US" sz="1200" dirty="0" smtClean="0"/>
              <a:t>Monday-Friday 8 a.m. to 8 p.m. ET</a:t>
            </a:r>
          </a:p>
          <a:p>
            <a:pPr marL="0" indent="0">
              <a:lnSpc>
                <a:spcPct val="120000"/>
              </a:lnSpc>
              <a:buFont typeface="Arial"/>
              <a:buNone/>
            </a:pPr>
            <a:r>
              <a:rPr lang="en-US" sz="1500" b="1" dirty="0" smtClean="0"/>
              <a:t>Trademark Assistance </a:t>
            </a:r>
            <a:r>
              <a:rPr lang="en-US" sz="1500" b="1" dirty="0"/>
              <a:t>C</a:t>
            </a:r>
            <a:r>
              <a:rPr lang="en-US" sz="1500" b="1" dirty="0" smtClean="0"/>
              <a:t>enter (TAC)</a:t>
            </a:r>
            <a:r>
              <a:rPr lang="en-US" sz="1600" b="1" dirty="0" smtClean="0"/>
              <a:t/>
            </a:r>
            <a:br>
              <a:rPr lang="en-US" sz="1600" b="1" dirty="0" smtClean="0"/>
            </a:br>
            <a:r>
              <a:rPr lang="en-US" sz="1200" dirty="0" smtClean="0"/>
              <a:t>800-786-9199 </a:t>
            </a:r>
            <a:br>
              <a:rPr lang="en-US" sz="1200" dirty="0" smtClean="0"/>
            </a:br>
            <a:r>
              <a:rPr lang="en-US" sz="1200" dirty="0" smtClean="0">
                <a:hlinkClick r:id="rId5"/>
              </a:rPr>
              <a:t>TrademarkAssistanceCenter@uspto.gov</a:t>
            </a:r>
            <a:r>
              <a:rPr lang="en-US" sz="1200" dirty="0" smtClean="0"/>
              <a:t/>
            </a:r>
            <a:br>
              <a:rPr lang="en-US" sz="1200" dirty="0" smtClean="0"/>
            </a:br>
            <a:r>
              <a:rPr lang="en-US" sz="1200" dirty="0" smtClean="0"/>
              <a:t>Monday-Friday 8:30 a.m. to 8 p.m. ET</a:t>
            </a:r>
            <a:endParaRPr lang="en-US" sz="1200" dirty="0"/>
          </a:p>
        </p:txBody>
      </p:sp>
    </p:spTree>
    <p:extLst>
      <p:ext uri="{BB962C8B-B14F-4D97-AF65-F5344CB8AC3E}">
        <p14:creationId xmlns:p14="http://schemas.microsoft.com/office/powerpoint/2010/main" val="26857765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44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Filing overview</a:t>
            </a:r>
            <a:endParaRPr lang="en-US" dirty="0"/>
          </a:p>
        </p:txBody>
      </p:sp>
      <p:sp>
        <p:nvSpPr>
          <p:cNvPr id="6" name="Slide Number Placeholder 5"/>
          <p:cNvSpPr>
            <a:spLocks noGrp="1"/>
          </p:cNvSpPr>
          <p:nvPr>
            <p:ph type="sldNum" sz="quarter" idx="10"/>
          </p:nvPr>
        </p:nvSpPr>
        <p:spPr/>
        <p:txBody>
          <a:bodyPr/>
          <a:lstStyle/>
          <a:p>
            <a:fld id="{92DA454B-C859-4892-B9FA-68B588C9F547}" type="slidenum">
              <a:rPr lang="en-US" smtClean="0"/>
              <a:pPr/>
              <a:t>6</a:t>
            </a:fld>
            <a:endParaRPr lang="en-US"/>
          </a:p>
        </p:txBody>
      </p:sp>
      <p:grpSp>
        <p:nvGrpSpPr>
          <p:cNvPr id="4" name="Group 3"/>
          <p:cNvGrpSpPr/>
          <p:nvPr/>
        </p:nvGrpSpPr>
        <p:grpSpPr>
          <a:xfrm>
            <a:off x="820219" y="1390229"/>
            <a:ext cx="7321652" cy="3979429"/>
            <a:chOff x="820219" y="1390229"/>
            <a:chExt cx="7321652" cy="3979429"/>
          </a:xfrm>
        </p:grpSpPr>
        <p:sp>
          <p:nvSpPr>
            <p:cNvPr id="7" name="TextBox 6"/>
            <p:cNvSpPr txBox="1"/>
            <p:nvPr/>
          </p:nvSpPr>
          <p:spPr>
            <a:xfrm>
              <a:off x="873125" y="1770399"/>
              <a:ext cx="1174750" cy="553998"/>
            </a:xfrm>
            <a:prstGeom prst="rect">
              <a:avLst/>
            </a:prstGeom>
            <a:solidFill>
              <a:schemeClr val="accent4"/>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smtClean="0">
                  <a:solidFill>
                    <a:schemeClr val="bg1"/>
                  </a:solidFill>
                </a:rPr>
                <a:t>“</a:t>
              </a:r>
              <a:r>
                <a:rPr lang="en-US" sz="1500" dirty="0">
                  <a:solidFill>
                    <a:schemeClr val="bg1"/>
                  </a:solidFill>
                </a:rPr>
                <a:t>Basic” TM </a:t>
              </a:r>
              <a:r>
                <a:rPr lang="en-US" sz="1500" dirty="0" smtClean="0">
                  <a:solidFill>
                    <a:schemeClr val="bg1"/>
                  </a:solidFill>
                </a:rPr>
                <a:t>application</a:t>
              </a:r>
              <a:endParaRPr lang="en-US" sz="1500" dirty="0">
                <a:solidFill>
                  <a:schemeClr val="bg1"/>
                </a:solidFill>
              </a:endParaRPr>
            </a:p>
          </p:txBody>
        </p:sp>
        <p:sp>
          <p:nvSpPr>
            <p:cNvPr id="8" name="TextBox 7"/>
            <p:cNvSpPr txBox="1"/>
            <p:nvPr/>
          </p:nvSpPr>
          <p:spPr>
            <a:xfrm>
              <a:off x="820220" y="3058595"/>
              <a:ext cx="1256921" cy="553998"/>
            </a:xfrm>
            <a:prstGeom prst="rect">
              <a:avLst/>
            </a:prstGeom>
            <a:solidFill>
              <a:schemeClr val="accent4"/>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smtClean="0">
                  <a:solidFill>
                    <a:schemeClr val="bg1"/>
                  </a:solidFill>
                </a:rPr>
                <a:t>“</a:t>
              </a:r>
              <a:r>
                <a:rPr lang="en-US" sz="1500" dirty="0">
                  <a:solidFill>
                    <a:schemeClr val="bg1"/>
                  </a:solidFill>
                </a:rPr>
                <a:t>Basic” TM </a:t>
              </a:r>
              <a:r>
                <a:rPr lang="en-US" sz="1500" dirty="0" smtClean="0">
                  <a:solidFill>
                    <a:schemeClr val="bg1"/>
                  </a:solidFill>
                </a:rPr>
                <a:t>registration</a:t>
              </a:r>
              <a:endParaRPr lang="en-US" sz="1500" dirty="0">
                <a:solidFill>
                  <a:schemeClr val="bg1"/>
                </a:solidFill>
              </a:endParaRPr>
            </a:p>
          </p:txBody>
        </p:sp>
        <p:sp>
          <p:nvSpPr>
            <p:cNvPr id="9" name="TextBox 8"/>
            <p:cNvSpPr txBox="1"/>
            <p:nvPr/>
          </p:nvSpPr>
          <p:spPr>
            <a:xfrm>
              <a:off x="2775365" y="2432201"/>
              <a:ext cx="1385998" cy="553998"/>
            </a:xfrm>
            <a:prstGeom prst="rect">
              <a:avLst/>
            </a:prstGeom>
            <a:solidFill>
              <a:schemeClr val="accent4"/>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solidFill>
                    <a:schemeClr val="bg1"/>
                  </a:solidFill>
                </a:rPr>
                <a:t>International </a:t>
              </a:r>
              <a:r>
                <a:rPr lang="en-US" sz="1500" dirty="0" smtClean="0">
                  <a:solidFill>
                    <a:schemeClr val="bg1"/>
                  </a:solidFill>
                </a:rPr>
                <a:t>application</a:t>
              </a:r>
              <a:endParaRPr lang="en-US" sz="1500" dirty="0">
                <a:solidFill>
                  <a:schemeClr val="bg1"/>
                </a:solidFill>
              </a:endParaRPr>
            </a:p>
          </p:txBody>
        </p:sp>
        <p:cxnSp>
          <p:nvCxnSpPr>
            <p:cNvPr id="10" name="Straight Arrow Connector 9"/>
            <p:cNvCxnSpPr/>
            <p:nvPr/>
          </p:nvCxnSpPr>
          <p:spPr>
            <a:xfrm>
              <a:off x="2108555" y="2733676"/>
              <a:ext cx="41275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94513" y="3122476"/>
              <a:ext cx="1778000" cy="553998"/>
            </a:xfrm>
            <a:prstGeom prst="rect">
              <a:avLst/>
            </a:prstGeom>
            <a:noFill/>
          </p:spPr>
          <p:txBody>
            <a:bodyPr wrap="square" rtlCol="0">
              <a:spAutoFit/>
            </a:bodyPr>
            <a:lstStyle/>
            <a:p>
              <a:pPr algn="ctr"/>
              <a:r>
                <a:rPr lang="en-US" sz="1000" dirty="0"/>
                <a:t>Certified by O</a:t>
              </a:r>
              <a:r>
                <a:rPr lang="en-US" sz="1000" dirty="0" smtClean="0"/>
                <a:t>ffice </a:t>
              </a:r>
              <a:r>
                <a:rPr lang="en-US" sz="1000" dirty="0"/>
                <a:t>of </a:t>
              </a:r>
              <a:r>
                <a:rPr lang="en-US" sz="1000" dirty="0" smtClean="0"/>
                <a:t>origin  </a:t>
              </a:r>
              <a:r>
                <a:rPr lang="en-US" sz="1000" dirty="0"/>
                <a:t>as matching scope of </a:t>
              </a:r>
              <a:r>
                <a:rPr lang="en-US" sz="1000" dirty="0" smtClean="0"/>
                <a:t>basic </a:t>
              </a:r>
              <a:r>
                <a:rPr lang="en-US" sz="1000" dirty="0"/>
                <a:t>m</a:t>
              </a:r>
              <a:r>
                <a:rPr lang="en-US" sz="1000" dirty="0" smtClean="0"/>
                <a:t>ark(s)</a:t>
              </a:r>
              <a:endParaRPr lang="en-US" sz="1000" dirty="0"/>
            </a:p>
          </p:txBody>
        </p:sp>
        <p:sp>
          <p:nvSpPr>
            <p:cNvPr id="12" name="TextBox 11"/>
            <p:cNvSpPr txBox="1"/>
            <p:nvPr/>
          </p:nvSpPr>
          <p:spPr>
            <a:xfrm>
              <a:off x="1042067" y="2542769"/>
              <a:ext cx="813226" cy="297454"/>
            </a:xfrm>
            <a:prstGeom prst="rect">
              <a:avLst/>
            </a:prstGeom>
            <a:noFill/>
          </p:spPr>
          <p:txBody>
            <a:bodyPr wrap="square" rtlCol="0">
              <a:spAutoFit/>
            </a:bodyPr>
            <a:lstStyle/>
            <a:p>
              <a:r>
                <a:rPr lang="en-US" sz="1333" dirty="0">
                  <a:solidFill>
                    <a:srgbClr val="000000"/>
                  </a:solidFill>
                </a:rPr>
                <a:t>a</a:t>
              </a:r>
              <a:r>
                <a:rPr lang="en-US" sz="1333" dirty="0" smtClean="0">
                  <a:solidFill>
                    <a:srgbClr val="000000"/>
                  </a:solidFill>
                </a:rPr>
                <a:t>nd/or</a:t>
              </a:r>
              <a:endParaRPr lang="en-US" sz="1333" dirty="0">
                <a:solidFill>
                  <a:srgbClr val="000000"/>
                </a:solidFill>
              </a:endParaRPr>
            </a:p>
          </p:txBody>
        </p:sp>
        <p:sp>
          <p:nvSpPr>
            <p:cNvPr id="13" name="TextBox 12"/>
            <p:cNvSpPr txBox="1"/>
            <p:nvPr/>
          </p:nvSpPr>
          <p:spPr>
            <a:xfrm>
              <a:off x="820219" y="1390229"/>
              <a:ext cx="1256921" cy="323165"/>
            </a:xfrm>
            <a:prstGeom prst="rect">
              <a:avLst/>
            </a:prstGeom>
            <a:noFill/>
          </p:spPr>
          <p:txBody>
            <a:bodyPr wrap="square" rtlCol="0">
              <a:spAutoFit/>
            </a:bodyPr>
            <a:lstStyle/>
            <a:p>
              <a:r>
                <a:rPr lang="en-US" sz="1500" dirty="0"/>
                <a:t>“Basic </a:t>
              </a:r>
              <a:r>
                <a:rPr lang="en-US" sz="1500" dirty="0" smtClean="0"/>
                <a:t>mark</a:t>
              </a:r>
              <a:r>
                <a:rPr lang="en-US" sz="1500" dirty="0"/>
                <a:t>”</a:t>
              </a:r>
            </a:p>
          </p:txBody>
        </p:sp>
        <p:sp>
          <p:nvSpPr>
            <p:cNvPr id="14" name="TextBox 13"/>
            <p:cNvSpPr txBox="1"/>
            <p:nvPr/>
          </p:nvSpPr>
          <p:spPr>
            <a:xfrm>
              <a:off x="4794250" y="2388806"/>
              <a:ext cx="1293882" cy="553998"/>
            </a:xfrm>
            <a:prstGeom prst="rect">
              <a:avLst/>
            </a:prstGeom>
            <a:solidFill>
              <a:schemeClr val="accent4"/>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500" dirty="0">
                  <a:solidFill>
                    <a:schemeClr val="bg1"/>
                  </a:solidFill>
                </a:rPr>
                <a:t>International </a:t>
              </a:r>
              <a:r>
                <a:rPr lang="en-US" sz="1500" dirty="0" smtClean="0">
                  <a:solidFill>
                    <a:schemeClr val="bg1"/>
                  </a:solidFill>
                </a:rPr>
                <a:t>registration</a:t>
              </a:r>
              <a:endParaRPr lang="en-US" sz="1500" dirty="0">
                <a:solidFill>
                  <a:schemeClr val="bg1"/>
                </a:solidFill>
              </a:endParaRPr>
            </a:p>
          </p:txBody>
        </p:sp>
        <p:cxnSp>
          <p:nvCxnSpPr>
            <p:cNvPr id="15" name="Straight Arrow Connector 14"/>
            <p:cNvCxnSpPr/>
            <p:nvPr/>
          </p:nvCxnSpPr>
          <p:spPr>
            <a:xfrm>
              <a:off x="4337259" y="2701503"/>
              <a:ext cx="285749"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37973" y="2001232"/>
              <a:ext cx="698500" cy="323165"/>
            </a:xfrm>
            <a:prstGeom prst="rect">
              <a:avLst/>
            </a:prstGeom>
            <a:noFill/>
          </p:spPr>
          <p:txBody>
            <a:bodyPr wrap="square" rtlCol="0">
              <a:spAutoFit/>
            </a:bodyPr>
            <a:lstStyle/>
            <a:p>
              <a:r>
                <a:rPr lang="en-US" sz="1500" dirty="0"/>
                <a:t>WIPO</a:t>
              </a:r>
            </a:p>
          </p:txBody>
        </p:sp>
        <p:sp>
          <p:nvSpPr>
            <p:cNvPr id="17" name="TextBox 16"/>
            <p:cNvSpPr txBox="1"/>
            <p:nvPr/>
          </p:nvSpPr>
          <p:spPr>
            <a:xfrm>
              <a:off x="4623007" y="3283192"/>
              <a:ext cx="1809323" cy="271934"/>
            </a:xfrm>
            <a:prstGeom prst="rect">
              <a:avLst/>
            </a:prstGeom>
            <a:noFill/>
          </p:spPr>
          <p:txBody>
            <a:bodyPr wrap="square" rtlCol="0">
              <a:spAutoFit/>
            </a:bodyPr>
            <a:lstStyle/>
            <a:p>
              <a:r>
                <a:rPr lang="en-US" sz="1167" dirty="0"/>
                <a:t>WIPO formalities </a:t>
              </a:r>
              <a:r>
                <a:rPr lang="en-US" sz="1167" dirty="0" smtClean="0"/>
                <a:t>review</a:t>
              </a:r>
              <a:endParaRPr lang="en-US" sz="1167" dirty="0"/>
            </a:p>
          </p:txBody>
        </p:sp>
        <p:sp>
          <p:nvSpPr>
            <p:cNvPr id="18" name="TextBox 17"/>
            <p:cNvSpPr txBox="1"/>
            <p:nvPr/>
          </p:nvSpPr>
          <p:spPr>
            <a:xfrm>
              <a:off x="7189371" y="1600423"/>
              <a:ext cx="952500" cy="553998"/>
            </a:xfrm>
            <a:prstGeom prst="rect">
              <a:avLst/>
            </a:prstGeom>
            <a:solidFill>
              <a:schemeClr val="accent4"/>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dirty="0">
                  <a:solidFill>
                    <a:schemeClr val="bg1"/>
                  </a:solidFill>
                </a:rPr>
                <a:t>Request for </a:t>
              </a:r>
              <a:r>
                <a:rPr lang="en-US" sz="1000" dirty="0" smtClean="0">
                  <a:solidFill>
                    <a:schemeClr val="bg1"/>
                  </a:solidFill>
                </a:rPr>
                <a:t>extension </a:t>
              </a:r>
              <a:r>
                <a:rPr lang="en-US" sz="1000" dirty="0">
                  <a:solidFill>
                    <a:schemeClr val="bg1"/>
                  </a:solidFill>
                </a:rPr>
                <a:t>of protection</a:t>
              </a:r>
            </a:p>
          </p:txBody>
        </p:sp>
        <p:sp>
          <p:nvSpPr>
            <p:cNvPr id="19" name="TextBox 18"/>
            <p:cNvSpPr txBox="1"/>
            <p:nvPr/>
          </p:nvSpPr>
          <p:spPr>
            <a:xfrm>
              <a:off x="7189371" y="2387274"/>
              <a:ext cx="952500" cy="553998"/>
            </a:xfrm>
            <a:prstGeom prst="rect">
              <a:avLst/>
            </a:prstGeom>
            <a:solidFill>
              <a:schemeClr val="accent4"/>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dirty="0">
                  <a:solidFill>
                    <a:schemeClr val="bg1"/>
                  </a:solidFill>
                </a:rPr>
                <a:t>Request for </a:t>
              </a:r>
              <a:r>
                <a:rPr lang="en-US" sz="1000" dirty="0" smtClean="0">
                  <a:solidFill>
                    <a:schemeClr val="bg1"/>
                  </a:solidFill>
                </a:rPr>
                <a:t>extension </a:t>
              </a:r>
              <a:r>
                <a:rPr lang="en-US" sz="1000" dirty="0">
                  <a:solidFill>
                    <a:schemeClr val="bg1"/>
                  </a:solidFill>
                </a:rPr>
                <a:t>of protection</a:t>
              </a:r>
            </a:p>
          </p:txBody>
        </p:sp>
        <p:sp>
          <p:nvSpPr>
            <p:cNvPr id="20" name="TextBox 19"/>
            <p:cNvSpPr txBox="1"/>
            <p:nvPr/>
          </p:nvSpPr>
          <p:spPr>
            <a:xfrm>
              <a:off x="7189371" y="3123455"/>
              <a:ext cx="952500" cy="553998"/>
            </a:xfrm>
            <a:prstGeom prst="rect">
              <a:avLst/>
            </a:prstGeom>
            <a:solidFill>
              <a:schemeClr val="accent4"/>
            </a:solidFill>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dirty="0">
                  <a:solidFill>
                    <a:schemeClr val="bg1"/>
                  </a:solidFill>
                </a:rPr>
                <a:t>Request for </a:t>
              </a:r>
              <a:r>
                <a:rPr lang="en-US" sz="1000" dirty="0" smtClean="0">
                  <a:solidFill>
                    <a:schemeClr val="bg1"/>
                  </a:solidFill>
                </a:rPr>
                <a:t>extension </a:t>
              </a:r>
              <a:r>
                <a:rPr lang="en-US" sz="1000" dirty="0">
                  <a:solidFill>
                    <a:schemeClr val="bg1"/>
                  </a:solidFill>
                </a:rPr>
                <a:t>of protection</a:t>
              </a:r>
            </a:p>
          </p:txBody>
        </p:sp>
        <p:cxnSp>
          <p:nvCxnSpPr>
            <p:cNvPr id="21" name="Straight Arrow Connector 20"/>
            <p:cNvCxnSpPr>
              <a:stCxn id="14" idx="3"/>
            </p:cNvCxnSpPr>
            <p:nvPr/>
          </p:nvCxnSpPr>
          <p:spPr>
            <a:xfrm flipV="1">
              <a:off x="6088132" y="1976435"/>
              <a:ext cx="940661" cy="689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3"/>
            </p:cNvCxnSpPr>
            <p:nvPr/>
          </p:nvCxnSpPr>
          <p:spPr>
            <a:xfrm>
              <a:off x="6088132" y="2665805"/>
              <a:ext cx="9603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4" idx="3"/>
            </p:cNvCxnSpPr>
            <p:nvPr/>
          </p:nvCxnSpPr>
          <p:spPr>
            <a:xfrm>
              <a:off x="6088132" y="2665805"/>
              <a:ext cx="960368" cy="8285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17397" y="1457291"/>
              <a:ext cx="1035863" cy="810735"/>
            </a:xfrm>
            <a:prstGeom prst="rect">
              <a:avLst/>
            </a:prstGeom>
            <a:noFill/>
          </p:spPr>
          <p:txBody>
            <a:bodyPr wrap="square" rtlCol="0">
              <a:spAutoFit/>
            </a:bodyPr>
            <a:lstStyle/>
            <a:p>
              <a:r>
                <a:rPr lang="en-US" sz="1167" dirty="0"/>
                <a:t>Designated </a:t>
              </a:r>
              <a:r>
                <a:rPr lang="en-US" sz="1167" dirty="0" smtClean="0"/>
                <a:t>Contracting </a:t>
              </a:r>
              <a:r>
                <a:rPr lang="en-US" sz="1167" dirty="0"/>
                <a:t>P</a:t>
              </a:r>
              <a:r>
                <a:rPr lang="en-US" sz="1167" dirty="0" smtClean="0"/>
                <a:t>arties (DCPs)</a:t>
              </a:r>
              <a:endParaRPr lang="en-US" sz="1167" dirty="0"/>
            </a:p>
          </p:txBody>
        </p:sp>
        <p:sp>
          <p:nvSpPr>
            <p:cNvPr id="25" name="Right Brace 24"/>
            <p:cNvSpPr/>
            <p:nvPr/>
          </p:nvSpPr>
          <p:spPr>
            <a:xfrm rot="5400000">
              <a:off x="2721756" y="2672405"/>
              <a:ext cx="194048" cy="30369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p>
          </p:txBody>
        </p:sp>
        <p:sp>
          <p:nvSpPr>
            <p:cNvPr id="26" name="TextBox 25"/>
            <p:cNvSpPr txBox="1"/>
            <p:nvPr/>
          </p:nvSpPr>
          <p:spPr>
            <a:xfrm>
              <a:off x="1140717" y="4251723"/>
              <a:ext cx="3346188" cy="1117935"/>
            </a:xfrm>
            <a:prstGeom prst="rect">
              <a:avLst/>
            </a:prstGeom>
            <a:noFill/>
          </p:spPr>
          <p:txBody>
            <a:bodyPr wrap="square" rtlCol="0">
              <a:spAutoFit/>
            </a:bodyPr>
            <a:lstStyle/>
            <a:p>
              <a:pPr algn="ctr"/>
              <a:r>
                <a:rPr lang="en-US" sz="1333" dirty="0"/>
                <a:t>Scope of the </a:t>
              </a:r>
              <a:r>
                <a:rPr lang="en-US" sz="1333" dirty="0" smtClean="0"/>
                <a:t>international registration is </a:t>
              </a:r>
              <a:r>
                <a:rPr lang="en-US" sz="1333" dirty="0"/>
                <a:t>dependent on the scope of the </a:t>
              </a:r>
              <a:r>
                <a:rPr lang="en-US" sz="1333" dirty="0" smtClean="0"/>
                <a:t>basic </a:t>
              </a:r>
              <a:r>
                <a:rPr lang="en-US" sz="1333" dirty="0"/>
                <a:t>m</a:t>
              </a:r>
              <a:r>
                <a:rPr lang="en-US" sz="1333" dirty="0" smtClean="0"/>
                <a:t>ark </a:t>
              </a:r>
              <a:r>
                <a:rPr lang="en-US" sz="1333" dirty="0"/>
                <a:t>for </a:t>
              </a:r>
              <a:r>
                <a:rPr lang="en-US" sz="1333" dirty="0" smtClean="0"/>
                <a:t>five </a:t>
              </a:r>
              <a:r>
                <a:rPr lang="en-US" sz="1333" dirty="0"/>
                <a:t>years. If </a:t>
              </a:r>
              <a:r>
                <a:rPr lang="en-US" sz="1333" dirty="0" smtClean="0"/>
                <a:t>basic </a:t>
              </a:r>
              <a:r>
                <a:rPr lang="en-US" sz="1333" dirty="0"/>
                <a:t>m</a:t>
              </a:r>
              <a:r>
                <a:rPr lang="en-US" sz="1333" dirty="0" smtClean="0"/>
                <a:t>ark </a:t>
              </a:r>
              <a:r>
                <a:rPr lang="en-US" sz="1333" dirty="0"/>
                <a:t>is </a:t>
              </a:r>
              <a:r>
                <a:rPr lang="en-US" sz="1333" dirty="0" smtClean="0"/>
                <a:t>canceled </a:t>
              </a:r>
              <a:br>
                <a:rPr lang="en-US" sz="1333" dirty="0" smtClean="0"/>
              </a:br>
              <a:r>
                <a:rPr lang="en-US" sz="1333" dirty="0" smtClean="0"/>
                <a:t>or </a:t>
              </a:r>
              <a:r>
                <a:rPr lang="en-US" sz="1333" dirty="0"/>
                <a:t>limited, so is the </a:t>
              </a:r>
              <a:r>
                <a:rPr lang="en-US" sz="1333" dirty="0" smtClean="0"/>
                <a:t>international registration and the DCPs.</a:t>
              </a:r>
              <a:endParaRPr lang="en-US" sz="1333" dirty="0"/>
            </a:p>
          </p:txBody>
        </p:sp>
        <p:sp>
          <p:nvSpPr>
            <p:cNvPr id="27" name="Right Brace 26"/>
            <p:cNvSpPr/>
            <p:nvPr/>
          </p:nvSpPr>
          <p:spPr>
            <a:xfrm rot="5400000">
              <a:off x="6215704" y="2672405"/>
              <a:ext cx="194048" cy="30369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p>
          </p:txBody>
        </p:sp>
        <p:sp>
          <p:nvSpPr>
            <p:cNvPr id="28" name="TextBox 27"/>
            <p:cNvSpPr txBox="1"/>
            <p:nvPr/>
          </p:nvSpPr>
          <p:spPr>
            <a:xfrm>
              <a:off x="4572000" y="4251723"/>
              <a:ext cx="3492116" cy="707694"/>
            </a:xfrm>
            <a:prstGeom prst="rect">
              <a:avLst/>
            </a:prstGeom>
            <a:noFill/>
          </p:spPr>
          <p:txBody>
            <a:bodyPr wrap="square" rtlCol="0">
              <a:spAutoFit/>
            </a:bodyPr>
            <a:lstStyle/>
            <a:p>
              <a:pPr algn="ctr"/>
              <a:r>
                <a:rPr lang="en-US" sz="1333" dirty="0" smtClean="0"/>
                <a:t>Renewal </a:t>
              </a:r>
              <a:r>
                <a:rPr lang="en-US" sz="1333" dirty="0"/>
                <a:t>and maintenance of </a:t>
              </a:r>
              <a:r>
                <a:rPr lang="en-US" sz="1333" dirty="0" smtClean="0"/>
                <a:t>extensions </a:t>
              </a:r>
              <a:r>
                <a:rPr lang="en-US" sz="1333" dirty="0"/>
                <a:t>of </a:t>
              </a:r>
              <a:r>
                <a:rPr lang="en-US" sz="1333" dirty="0" smtClean="0"/>
                <a:t>protection is centralized by </a:t>
              </a:r>
              <a:r>
                <a:rPr lang="en-US" sz="1333" dirty="0"/>
                <a:t>maintaining </a:t>
              </a:r>
              <a:r>
                <a:rPr lang="en-US" sz="1333" dirty="0" smtClean="0"/>
                <a:t>international registration </a:t>
              </a:r>
              <a:r>
                <a:rPr lang="en-US" sz="1333" dirty="0"/>
                <a:t>at </a:t>
              </a:r>
              <a:r>
                <a:rPr lang="en-US" sz="1333" dirty="0" smtClean="0"/>
                <a:t>WIPO.</a:t>
              </a:r>
              <a:endParaRPr lang="en-US" sz="1333" dirty="0"/>
            </a:p>
          </p:txBody>
        </p:sp>
      </p:grpSp>
    </p:spTree>
    <p:extLst>
      <p:ext uri="{BB962C8B-B14F-4D97-AF65-F5344CB8AC3E}">
        <p14:creationId xmlns:p14="http://schemas.microsoft.com/office/powerpoint/2010/main" val="525648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altLang="en-US" dirty="0" smtClean="0"/>
              <a:t>Noteworthy items </a:t>
            </a:r>
            <a:br>
              <a:rPr lang="en-US" altLang="en-US" dirty="0" smtClean="0"/>
            </a:br>
            <a:r>
              <a:rPr lang="en-US" altLang="en-US" dirty="0" smtClean="0"/>
              <a:t>of the Madrid system</a:t>
            </a:r>
          </a:p>
        </p:txBody>
      </p:sp>
      <p:sp>
        <p:nvSpPr>
          <p:cNvPr id="17411" name="Content Placeholder 2"/>
          <p:cNvSpPr>
            <a:spLocks noGrp="1"/>
          </p:cNvSpPr>
          <p:nvPr>
            <p:ph idx="1"/>
          </p:nvPr>
        </p:nvSpPr>
        <p:spPr>
          <a:xfrm>
            <a:off x="457201" y="1849582"/>
            <a:ext cx="3920358" cy="3491345"/>
          </a:xfrm>
        </p:spPr>
        <p:txBody>
          <a:bodyPr>
            <a:normAutofit fontScale="47500" lnSpcReduction="20000"/>
          </a:bodyPr>
          <a:lstStyle/>
          <a:p>
            <a:pPr>
              <a:lnSpc>
                <a:spcPct val="120000"/>
              </a:lnSpc>
            </a:pPr>
            <a:r>
              <a:rPr lang="en-US" altLang="en-US" dirty="0" smtClean="0"/>
              <a:t>An international application may be based on one or more applications and/or registrations that cover the same mark.</a:t>
            </a:r>
          </a:p>
          <a:p>
            <a:pPr>
              <a:lnSpc>
                <a:spcPct val="120000"/>
              </a:lnSpc>
            </a:pPr>
            <a:r>
              <a:rPr lang="en-US" altLang="en-US" dirty="0" smtClean="0"/>
              <a:t>Fees include: </a:t>
            </a:r>
          </a:p>
          <a:p>
            <a:pPr lvl="1">
              <a:lnSpc>
                <a:spcPct val="120000"/>
              </a:lnSpc>
            </a:pPr>
            <a:r>
              <a:rPr lang="en-US" altLang="en-US" dirty="0" smtClean="0"/>
              <a:t>Basic fee (due to WIPO)</a:t>
            </a:r>
          </a:p>
          <a:p>
            <a:pPr lvl="1">
              <a:lnSpc>
                <a:spcPct val="120000"/>
              </a:lnSpc>
            </a:pPr>
            <a:r>
              <a:rPr lang="en-US" altLang="en-US" dirty="0" smtClean="0"/>
              <a:t>Designated Contracting </a:t>
            </a:r>
            <a:r>
              <a:rPr lang="en-US" altLang="en-US" dirty="0"/>
              <a:t>P</a:t>
            </a:r>
            <a:r>
              <a:rPr lang="en-US" altLang="en-US" dirty="0" smtClean="0"/>
              <a:t>arty fees</a:t>
            </a:r>
          </a:p>
          <a:p>
            <a:pPr>
              <a:lnSpc>
                <a:spcPct val="120000"/>
              </a:lnSpc>
            </a:pPr>
            <a:r>
              <a:rPr lang="en-US" altLang="en-US" dirty="0" smtClean="0"/>
              <a:t>Scope of protection determined by designated Contracting </a:t>
            </a:r>
            <a:r>
              <a:rPr lang="en-US" altLang="en-US" dirty="0"/>
              <a:t>P</a:t>
            </a:r>
            <a:r>
              <a:rPr lang="en-US" altLang="en-US" dirty="0" smtClean="0"/>
              <a:t>arty.</a:t>
            </a:r>
          </a:p>
          <a:p>
            <a:pPr lvl="1">
              <a:lnSpc>
                <a:spcPct val="120000"/>
              </a:lnSpc>
            </a:pPr>
            <a:r>
              <a:rPr lang="en-US" altLang="en-US" dirty="0" smtClean="0"/>
              <a:t>Right of refusal</a:t>
            </a:r>
          </a:p>
          <a:p>
            <a:pPr lvl="1">
              <a:lnSpc>
                <a:spcPct val="120000"/>
              </a:lnSpc>
            </a:pPr>
            <a:r>
              <a:rPr lang="en-US" altLang="en-US" dirty="0" smtClean="0"/>
              <a:t>Right of invalidation</a:t>
            </a:r>
          </a:p>
        </p:txBody>
      </p:sp>
      <p:sp>
        <p:nvSpPr>
          <p:cNvPr id="6" name="Slide Number Placeholder 5"/>
          <p:cNvSpPr>
            <a:spLocks noGrp="1"/>
          </p:cNvSpPr>
          <p:nvPr>
            <p:ph type="sldNum" sz="quarter" idx="10"/>
          </p:nvPr>
        </p:nvSpPr>
        <p:spPr/>
        <p:txBody>
          <a:bodyPr/>
          <a:lstStyle/>
          <a:p>
            <a:fld id="{1D648693-0942-45E9-83AE-76FC568F9452}" type="slidenum">
              <a:rPr lang="en-US" smtClean="0"/>
              <a:pPr/>
              <a:t>7</a:t>
            </a:fld>
            <a:endParaRPr lang="en-US" dirty="0"/>
          </a:p>
        </p:txBody>
      </p:sp>
      <p:sp>
        <p:nvSpPr>
          <p:cNvPr id="10" name="Content Placeholder 2"/>
          <p:cNvSpPr txBox="1">
            <a:spLocks/>
          </p:cNvSpPr>
          <p:nvPr/>
        </p:nvSpPr>
        <p:spPr>
          <a:xfrm>
            <a:off x="4377558" y="1849582"/>
            <a:ext cx="4122683" cy="3491345"/>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b="0" i="0" u="none"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altLang="en-US" dirty="0" smtClean="0"/>
              <a:t>Period for refusal is limited in time.</a:t>
            </a:r>
          </a:p>
          <a:p>
            <a:pPr lvl="1">
              <a:lnSpc>
                <a:spcPct val="120000"/>
              </a:lnSpc>
            </a:pPr>
            <a:r>
              <a:rPr lang="en-US" altLang="en-US" dirty="0" smtClean="0"/>
              <a:t>12 months or 18 months</a:t>
            </a:r>
          </a:p>
          <a:p>
            <a:pPr lvl="1">
              <a:lnSpc>
                <a:spcPct val="120000"/>
              </a:lnSpc>
            </a:pPr>
            <a:r>
              <a:rPr lang="en-US" altLang="en-US" dirty="0" smtClean="0"/>
              <a:t>Beyond 18 months in cases of opposition</a:t>
            </a:r>
          </a:p>
          <a:p>
            <a:pPr>
              <a:lnSpc>
                <a:spcPct val="120000"/>
              </a:lnSpc>
            </a:pPr>
            <a:r>
              <a:rPr lang="en-US" altLang="en-US" dirty="0" smtClean="0"/>
              <a:t>Five-year period of dependency on basic mark — transformation option.</a:t>
            </a:r>
          </a:p>
          <a:p>
            <a:pPr>
              <a:lnSpc>
                <a:spcPct val="120000"/>
              </a:lnSpc>
            </a:pPr>
            <a:r>
              <a:rPr lang="en-US" altLang="en-US" dirty="0" smtClean="0"/>
              <a:t>Possibility of subsequent designation:</a:t>
            </a:r>
          </a:p>
          <a:p>
            <a:pPr lvl="1">
              <a:lnSpc>
                <a:spcPct val="120000"/>
              </a:lnSpc>
            </a:pPr>
            <a:r>
              <a:rPr lang="en-US" altLang="en-US" dirty="0" smtClean="0"/>
              <a:t>Geographic expansion</a:t>
            </a:r>
          </a:p>
          <a:p>
            <a:pPr lvl="1">
              <a:lnSpc>
                <a:spcPct val="120000"/>
              </a:lnSpc>
            </a:pPr>
            <a:r>
              <a:rPr lang="en-US" altLang="en-US" dirty="0" smtClean="0"/>
              <a:t>Re-designation after initial refusal</a:t>
            </a:r>
          </a:p>
          <a:p>
            <a:pPr lvl="1">
              <a:lnSpc>
                <a:spcPct val="120000"/>
              </a:lnSpc>
            </a:pPr>
            <a:r>
              <a:rPr lang="en-US" altLang="en-US" dirty="0" smtClean="0"/>
              <a:t>Designation of goods/services not previously extended</a:t>
            </a:r>
          </a:p>
          <a:p>
            <a:endParaRPr lang="en-US" altLang="en-US" dirty="0" smtClean="0"/>
          </a:p>
        </p:txBody>
      </p:sp>
    </p:spTree>
    <p:extLst>
      <p:ext uri="{BB962C8B-B14F-4D97-AF65-F5344CB8AC3E}">
        <p14:creationId xmlns:p14="http://schemas.microsoft.com/office/powerpoint/2010/main" val="783265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r>
              <a:rPr lang="en-US" altLang="en-US" dirty="0" smtClean="0"/>
              <a:t>Noteworthy items </a:t>
            </a:r>
            <a:br>
              <a:rPr lang="en-US" altLang="en-US" dirty="0" smtClean="0"/>
            </a:br>
            <a:r>
              <a:rPr lang="en-US" altLang="en-US" dirty="0" smtClean="0"/>
              <a:t>of the Madrid system</a:t>
            </a:r>
          </a:p>
        </p:txBody>
      </p:sp>
      <p:sp>
        <p:nvSpPr>
          <p:cNvPr id="20483" name="Content Placeholder 2"/>
          <p:cNvSpPr>
            <a:spLocks noGrp="1"/>
          </p:cNvSpPr>
          <p:nvPr>
            <p:ph idx="1"/>
          </p:nvPr>
        </p:nvSpPr>
        <p:spPr/>
        <p:txBody>
          <a:bodyPr>
            <a:normAutofit fontScale="77500" lnSpcReduction="20000"/>
          </a:bodyPr>
          <a:lstStyle/>
          <a:p>
            <a:pPr>
              <a:lnSpc>
                <a:spcPct val="120000"/>
              </a:lnSpc>
            </a:pPr>
            <a:r>
              <a:rPr lang="en-US" altLang="en-US" dirty="0" smtClean="0"/>
              <a:t>Rights in the international registration </a:t>
            </a:r>
            <a:r>
              <a:rPr lang="en-US" altLang="en-US" b="1" dirty="0" smtClean="0"/>
              <a:t>may not </a:t>
            </a:r>
            <a:r>
              <a:rPr lang="en-US" altLang="en-US" dirty="0" smtClean="0"/>
              <a:t>exceed those present in the basic mark.</a:t>
            </a:r>
          </a:p>
          <a:p>
            <a:pPr lvl="1">
              <a:lnSpc>
                <a:spcPct val="120000"/>
              </a:lnSpc>
            </a:pPr>
            <a:r>
              <a:rPr lang="en-US" altLang="en-US" dirty="0" smtClean="0"/>
              <a:t>Representation and description of mark</a:t>
            </a:r>
          </a:p>
          <a:p>
            <a:pPr lvl="1">
              <a:lnSpc>
                <a:spcPct val="120000"/>
              </a:lnSpc>
            </a:pPr>
            <a:r>
              <a:rPr lang="en-US" altLang="en-US" dirty="0" smtClean="0"/>
              <a:t>Listing of goods and/or services</a:t>
            </a:r>
          </a:p>
          <a:p>
            <a:pPr lvl="1">
              <a:lnSpc>
                <a:spcPct val="120000"/>
              </a:lnSpc>
            </a:pPr>
            <a:r>
              <a:rPr lang="en-US" altLang="en-US" dirty="0" smtClean="0"/>
              <a:t>Type of mark (three dimensional, certification, collective, sound)</a:t>
            </a:r>
          </a:p>
          <a:p>
            <a:pPr lvl="1">
              <a:lnSpc>
                <a:spcPct val="120000"/>
              </a:lnSpc>
            </a:pPr>
            <a:r>
              <a:rPr lang="en-US" altLang="en-US" dirty="0" smtClean="0"/>
              <a:t>Color claims</a:t>
            </a:r>
          </a:p>
          <a:p>
            <a:pPr lvl="1">
              <a:lnSpc>
                <a:spcPct val="120000"/>
              </a:lnSpc>
            </a:pPr>
            <a:r>
              <a:rPr lang="en-US" altLang="en-US" dirty="0" smtClean="0"/>
              <a:t>Standard characters</a:t>
            </a:r>
          </a:p>
          <a:p>
            <a:pPr lvl="1"/>
            <a:endParaRPr lang="en-US" altLang="en-US" dirty="0" smtClean="0"/>
          </a:p>
        </p:txBody>
      </p:sp>
      <p:sp>
        <p:nvSpPr>
          <p:cNvPr id="6" name="Slide Number Placeholder 5"/>
          <p:cNvSpPr>
            <a:spLocks noGrp="1"/>
          </p:cNvSpPr>
          <p:nvPr>
            <p:ph type="sldNum" sz="quarter" idx="10"/>
          </p:nvPr>
        </p:nvSpPr>
        <p:spPr/>
        <p:txBody>
          <a:bodyPr/>
          <a:lstStyle/>
          <a:p>
            <a:fld id="{1D648693-0942-45E9-83AE-76FC568F9452}" type="slidenum">
              <a:rPr lang="en-US" smtClean="0"/>
              <a:pPr/>
              <a:t>8</a:t>
            </a:fld>
            <a:endParaRPr lang="en-US"/>
          </a:p>
        </p:txBody>
      </p:sp>
    </p:spTree>
    <p:extLst>
      <p:ext uri="{BB962C8B-B14F-4D97-AF65-F5344CB8AC3E}">
        <p14:creationId xmlns:p14="http://schemas.microsoft.com/office/powerpoint/2010/main" val="2017181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altLang="en-US" smtClean="0"/>
              <a:t>Madrid system administered at WIPO</a:t>
            </a:r>
            <a:endParaRPr lang="en-US" altLang="en-US" dirty="0" smtClean="0"/>
          </a:p>
        </p:txBody>
      </p:sp>
      <p:sp>
        <p:nvSpPr>
          <p:cNvPr id="24579" name="Content Placeholder 4"/>
          <p:cNvSpPr>
            <a:spLocks noGrp="1"/>
          </p:cNvSpPr>
          <p:nvPr>
            <p:ph idx="1"/>
          </p:nvPr>
        </p:nvSpPr>
        <p:spPr/>
        <p:txBody>
          <a:bodyPr>
            <a:normAutofit fontScale="85000" lnSpcReduction="10000"/>
          </a:bodyPr>
          <a:lstStyle/>
          <a:p>
            <a:pPr>
              <a:lnSpc>
                <a:spcPct val="110000"/>
              </a:lnSpc>
            </a:pPr>
            <a:r>
              <a:rPr lang="en-US" altLang="en-US" dirty="0" smtClean="0"/>
              <a:t>Operations of the IB:</a:t>
            </a:r>
          </a:p>
          <a:p>
            <a:pPr lvl="1">
              <a:lnSpc>
                <a:spcPct val="110000"/>
              </a:lnSpc>
            </a:pPr>
            <a:r>
              <a:rPr lang="en-US" altLang="en-US" dirty="0" smtClean="0"/>
              <a:t>Four teams</a:t>
            </a:r>
          </a:p>
          <a:p>
            <a:pPr lvl="2">
              <a:lnSpc>
                <a:spcPct val="110000"/>
              </a:lnSpc>
            </a:pPr>
            <a:r>
              <a:rPr lang="en-US" altLang="en-US" dirty="0" smtClean="0"/>
              <a:t>Centralized knowledge and service according to member states</a:t>
            </a:r>
          </a:p>
          <a:p>
            <a:pPr lvl="2">
              <a:lnSpc>
                <a:spcPct val="110000"/>
              </a:lnSpc>
            </a:pPr>
            <a:r>
              <a:rPr lang="en-US" altLang="en-US" dirty="0" smtClean="0"/>
              <a:t>Streamlined communication </a:t>
            </a:r>
          </a:p>
          <a:p>
            <a:pPr lvl="2">
              <a:lnSpc>
                <a:spcPct val="110000"/>
              </a:lnSpc>
            </a:pPr>
            <a:r>
              <a:rPr lang="en-US" altLang="en-US" dirty="0" smtClean="0"/>
              <a:t>Processing applications, decisions from national offices, requests regarding maintenance of rights, corrections, restrictions, etc.</a:t>
            </a:r>
          </a:p>
          <a:p>
            <a:pPr lvl="1">
              <a:lnSpc>
                <a:spcPct val="110000"/>
              </a:lnSpc>
            </a:pPr>
            <a:r>
              <a:rPr lang="en-US" altLang="en-US" dirty="0" smtClean="0"/>
              <a:t>Customer service to users for information and guidance</a:t>
            </a:r>
          </a:p>
          <a:p>
            <a:pPr lvl="1">
              <a:lnSpc>
                <a:spcPct val="110000"/>
              </a:lnSpc>
            </a:pPr>
            <a:r>
              <a:rPr lang="en-US" altLang="en-US" dirty="0" smtClean="0"/>
              <a:t>Outreach</a:t>
            </a:r>
          </a:p>
          <a:p>
            <a:pPr lvl="2"/>
            <a:endParaRPr lang="en-US" altLang="en-US" dirty="0"/>
          </a:p>
        </p:txBody>
      </p:sp>
      <p:sp>
        <p:nvSpPr>
          <p:cNvPr id="6" name="Slide Number Placeholder 5"/>
          <p:cNvSpPr>
            <a:spLocks noGrp="1"/>
          </p:cNvSpPr>
          <p:nvPr>
            <p:ph type="sldNum" sz="quarter" idx="10"/>
          </p:nvPr>
        </p:nvSpPr>
        <p:spPr/>
        <p:txBody>
          <a:bodyPr/>
          <a:lstStyle/>
          <a:p>
            <a:fld id="{1D648693-0942-45E9-83AE-76FC568F9452}" type="slidenum">
              <a:rPr lang="en-US" smtClean="0"/>
              <a:pPr/>
              <a:t>9</a:t>
            </a:fld>
            <a:endParaRPr lang="en-US" dirty="0"/>
          </a:p>
        </p:txBody>
      </p:sp>
    </p:spTree>
    <p:extLst>
      <p:ext uri="{BB962C8B-B14F-4D97-AF65-F5344CB8AC3E}">
        <p14:creationId xmlns:p14="http://schemas.microsoft.com/office/powerpoint/2010/main" val="279880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8&quot;/&gt;&lt;/object&gt;&lt;object type=&quot;3&quot; unique_id=&quot;10004&quot;&gt;&lt;property id=&quot;20148&quot; value=&quot;5&quot;/&gt;&lt;property id=&quot;20300&quot; value=&quot;Slide 2 - &amp;quot;Madrid Protocol USPTO as office of origin&amp;quot;&quot;/&gt;&lt;property id=&quot;20307&quot; value=&quot;280&quot;/&gt;&lt;/object&gt;&lt;object type=&quot;3&quot; unique_id=&quot;10005&quot;&gt;&lt;property id=&quot;20148&quot; value=&quot;5&quot;/&gt;&lt;property id=&quot;20300&quot; value=&quot;Slide 3 - &amp;quot;Topics covered&amp;quot;&quot;/&gt;&lt;property id=&quot;20307&quot; value=&quot;281&quot;/&gt;&lt;/object&gt;&lt;object type=&quot;3&quot; unique_id=&quot;10006&quot;&gt;&lt;property id=&quot;20148&quot; value=&quot;5&quot;/&gt;&lt;property id=&quot;20300&quot; value=&quot;Slide 4 - &amp;quot;Overview of Madrid Protocol&amp;quot;&quot;/&gt;&lt;property id=&quot;20307&quot; value=&quot;282&quot;/&gt;&lt;/object&gt;&lt;object type=&quot;3&quot; unique_id=&quot;10007&quot;&gt;&lt;property id=&quot;20148&quot; value=&quot;5&quot;/&gt;&lt;property id=&quot;20300&quot; value=&quot;Slide 5 - &amp;quot;General procedure of Madrid system &amp;#x0D;&amp;quot;&quot;/&gt;&lt;property id=&quot;20307&quot; value=&quot;283&quot;/&gt;&lt;/object&gt;&lt;object type=&quot;3&quot; unique_id=&quot;10008&quot;&gt;&lt;property id=&quot;20148&quot; value=&quot;5&quot;/&gt;&lt;property id=&quot;20300&quot; value=&quot;Slide 6 - &amp;quot;Filing overview&amp;quot;&quot;/&gt;&lt;property id=&quot;20307&quot; value=&quot;284&quot;/&gt;&lt;/object&gt;&lt;object type=&quot;3&quot; unique_id=&quot;10009&quot;&gt;&lt;property id=&quot;20148&quot; value=&quot;5&quot;/&gt;&lt;property id=&quot;20300&quot; value=&quot;Slide 7 - &amp;quot;Noteworthy items of the Madrid system&amp;quot;&quot;/&gt;&lt;property id=&quot;20307&quot; value=&quot;285&quot;/&gt;&lt;/object&gt;&lt;object type=&quot;3&quot; unique_id=&quot;10010&quot;&gt;&lt;property id=&quot;20148&quot; value=&quot;5&quot;/&gt;&lt;property id=&quot;20300&quot; value=&quot;Slide 8 - &amp;quot;Noteworthy items of the Madrid system&amp;quot;&quot;/&gt;&lt;property id=&quot;20307&quot; value=&quot;286&quot;/&gt;&lt;/object&gt;&lt;object type=&quot;3&quot; unique_id=&quot;10011&quot;&gt;&lt;property id=&quot;20148&quot; value=&quot;5&quot;/&gt;&lt;property id=&quot;20300&quot; value=&quot;Slide 9 - &amp;quot;Madrid system administered at WIPO&amp;quot;&quot;/&gt;&lt;property id=&quot;20307&quot; value=&quot;287&quot;/&gt;&lt;/object&gt;&lt;object type=&quot;3&quot; unique_id=&quot;10012&quot;&gt;&lt;property id=&quot;20148&quot; value=&quot;5&quot;/&gt;&lt;property id=&quot;20300&quot; value=&quot;Slide 10 - &amp;quot;Madrid Protocol implementation in US&amp;quot;&quot;/&gt;&lt;property id=&quot;20307&quot; value=&quot;288&quot;/&gt;&lt;/object&gt;&lt;object type=&quot;3&quot; unique_id=&quot;10013&quot;&gt;&lt;property id=&quot;20148&quot; value=&quot;5&quot;/&gt;&lt;property id=&quot;20300&quot; value=&quot;Slide 11 - &amp;quot;USPTO implementation&amp;quot;&quot;/&gt;&lt;property id=&quot;20307&quot; value=&quot;289&quot;/&gt;&lt;/object&gt;&lt;object type=&quot;3&quot; unique_id=&quot;10014&quot;&gt;&lt;property id=&quot;20148&quot; value=&quot;5&quot;/&gt;&lt;property id=&quot;20300&quot; value=&quot;Slide 12 - &amp;quot;Madrid System is a two-way process&amp;quot;&quot;/&gt;&lt;property id=&quot;20307&quot; value=&quot;290&quot;/&gt;&lt;/object&gt;&lt;object type=&quot;3&quot; unique_id=&quot;10015&quot;&gt;&lt;property id=&quot;20148&quot; value=&quot;5&quot;/&gt;&lt;property id=&quot;20300&quot; value=&quot;Slide 13 - &amp;quot;Madrid processing unit (MPU)&amp;quot;&quot;/&gt;&lt;property id=&quot;20307&quot; value=&quot;291&quot;/&gt;&lt;/object&gt;&lt;object type=&quot;3&quot; unique_id=&quot;10016&quot;&gt;&lt;property id=&quot;20148&quot; value=&quot;5&quot;/&gt;&lt;property id=&quot;20300&quot; value=&quot;Slide 14 - &amp;quot;USPTO website for Madrid https://www.uspto.gov/trademark/laws-regulations/madrid-protocol &amp;quot;&quot;/&gt;&lt;property id=&quot;20307&quot; value=&quot;292&quot;/&gt;&lt;/object&gt;&lt;object type=&quot;3&quot; unique_id=&quot;10017&quot;&gt;&lt;property id=&quot;20148&quot; value=&quot;5&quot;/&gt;&lt;property id=&quot;20300&quot; value=&quot;Slide 15 - &amp;quot;WIPO website - http://www.wipo.int/madrid/en/   &amp;quot;&quot;/&gt;&lt;property id=&quot;20307&quot; value=&quot;293&quot;/&gt;&lt;/object&gt;&lt;object type=&quot;3&quot; unique_id=&quot;10018&quot;&gt;&lt;property id=&quot;20148&quot; value=&quot;5&quot;/&gt;&lt;property id=&quot;20300&quot; value=&quot;Slide 16 - &amp;quot;Filing options&amp;quot;&quot;/&gt;&lt;property id=&quot;20307&quot; value=&quot;294&quot;/&gt;&lt;/object&gt;&lt;object type=&quot;3&quot; unique_id=&quot;10019&quot;&gt;&lt;property id=&quot;20148&quot; value=&quot;5&quot;/&gt;&lt;property id=&quot;20300&quot; value=&quot;Slide 17 - &amp;quot;USPTO TEASi forms&amp;quot;&quot;/&gt;&lt;property id=&quot;20307&quot; value=&quot;295&quot;/&gt;&lt;/object&gt;&lt;object type=&quot;3&quot; unique_id=&quot;10020&quot;&gt;&lt;property id=&quot;20148&quot; value=&quot;5&quot;/&gt;&lt;property id=&quot;20300&quot; value=&quot;Slide 18 - &amp;quot;Electronic filing options&amp;quot;&quot;/&gt;&lt;property id=&quot;20307&quot; value=&quot;296&quot;/&gt;&lt;/object&gt;&lt;object type=&quot;3&quot; unique_id=&quot;10021&quot;&gt;&lt;property id=&quot;20148&quot; value=&quot;5&quot;/&gt;&lt;property id=&quot;20300&quot; value=&quot;Slide 19 - &amp;quot;TEASi Pre-populated form: advantages&amp;quot;&quot;/&gt;&lt;property id=&quot;20307&quot; value=&quot;297&quot;/&gt;&lt;/object&gt;&lt;object type=&quot;3&quot; unique_id=&quot;10022&quot;&gt;&lt;property id=&quot;20148&quot; value=&quot;5&quot;/&gt;&lt;property id=&quot;20300&quot; value=&quot;Slide 20 - &amp;quot;Electronic filing options: disadvantages&amp;quot;&quot;/&gt;&lt;property id=&quot;20307&quot; value=&quot;298&quot;/&gt;&lt;/object&gt;&lt;object type=&quot;3&quot; unique_id=&quot;10023&quot;&gt;&lt;property id=&quot;20148&quot; value=&quot;5&quot;/&gt;&lt;property id=&quot;20300&quot; value=&quot;Slide 21 - &amp;quot;Examination for Certification&amp;quot;&quot;/&gt;&lt;property id=&quot;20307&quot; value=&quot;299&quot;/&gt;&lt;/object&gt;&lt;object type=&quot;3&quot; unique_id=&quot;10024&quot;&gt;&lt;property id=&quot;20148&quot; value=&quot;5&quot;/&gt;&lt;property id=&quot;20300&quot; value=&quot;Slide 22 - &amp;quot;Key elements of review for certification &amp;quot;&quot;/&gt;&lt;property id=&quot;20307&quot; value=&quot;300&quot;/&gt;&lt;/object&gt;&lt;object type=&quot;3&quot; unique_id=&quot;10025&quot;&gt;&lt;property id=&quot;20148&quot; value=&quot;5&quot;/&gt;&lt;property id=&quot;20300&quot; value=&quot;Slide 23 - &amp;quot;Key elements of review for certification&amp;quot;&quot;/&gt;&lt;property id=&quot;20307&quot; value=&quot;301&quot;/&gt;&lt;/object&gt;&lt;object type=&quot;3&quot; unique_id=&quot;10026&quot;&gt;&lt;property id=&quot;20148&quot; value=&quot;5&quot;/&gt;&lt;property id=&quot;20300&quot; value=&quot;Slide 24 - &amp;quot;Key elements of review for certification&amp;quot;&quot;/&gt;&lt;property id=&quot;20307&quot; value=&quot;302&quot;/&gt;&lt;/object&gt;&lt;object type=&quot;3&quot; unique_id=&quot;10027&quot;&gt;&lt;property id=&quot;20148&quot; value=&quot;5&quot;/&gt;&lt;property id=&quot;20300&quot; value=&quot;Slide 25 - &amp;quot;Not a certification requirement&amp;quot;&quot;/&gt;&lt;property id=&quot;20307&quot; value=&quot;303&quot;/&gt;&lt;/object&gt;&lt;object type=&quot;3&quot; unique_id=&quot;10028&quot;&gt;&lt;property id=&quot;20148&quot; value=&quot;5&quot;/&gt;&lt;property id=&quot;20300&quot; value=&quot;Slide 26 - &amp;quot;International registration (IR) date&amp;quot;&quot;/&gt;&lt;property id=&quot;20307&quot; value=&quot;304&quot;/&gt;&lt;/object&gt;&lt;object type=&quot;3&quot; unique_id=&quot;10029&quot;&gt;&lt;property id=&quot;20148&quot; value=&quot;5&quot;/&gt;&lt;property id=&quot;20300&quot; value=&quot;Slide 27 - &amp;quot;&amp;amp;#x09;&amp;quot;&quot;/&gt;&lt;property id=&quot;20307&quot; value=&quot;305&quot;/&gt;&lt;/object&gt;&lt;object type=&quot;3&quot; unique_id=&quot;10030&quot;&gt;&lt;property id=&quot;20148&quot; value=&quot;5&quot;/&gt;&lt;property id=&quot;20300&quot; value=&quot;Slide 28 - &amp;quot;Before filing IA &amp;quot;&quot;/&gt;&lt;property id=&quot;20307&quot; value=&quot;306&quot;/&gt;&lt;/object&gt;&lt;object type=&quot;3&quot; unique_id=&quot;10031&quot;&gt;&lt;property id=&quot;20148&quot; value=&quot;5&quot;/&gt;&lt;property id=&quot;20300&quot; value=&quot;Slide 29 - &amp;quot;Before filing IA  &amp;quot;&quot;/&gt;&lt;property id=&quot;20307&quot; value=&quot;307&quot;/&gt;&lt;/object&gt;&lt;object type=&quot;3&quot; unique_id=&quot;10032&quot;&gt;&lt;property id=&quot;20148&quot; value=&quot;5&quot;/&gt;&lt;property id=&quot;20300&quot; value=&quot;Slide 30 - &amp;quot; Before filing IA&amp;quot;&quot;/&gt;&lt;property id=&quot;20307&quot; value=&quot;308&quot;/&gt;&lt;/object&gt;&lt;object type=&quot;3&quot; unique_id=&quot;10033&quot;&gt;&lt;property id=&quot;20148&quot; value=&quot;5&quot;/&gt;&lt;property id=&quot;20300&quot; value=&quot;Slide 31 - &amp;quot;Denial of certification of IA &amp;quot;&quot;/&gt;&lt;property id=&quot;20307&quot; value=&quot;309&quot;/&gt;&lt;/object&gt;&lt;object type=&quot;3&quot; unique_id=&quot;10034&quot;&gt;&lt;property id=&quot;20148&quot; value=&quot;5&quot;/&gt;&lt;property id=&quot;20300&quot; value=&quot;Slide 32 - &amp;quot;Petition to review denial of certification&amp;quot;&quot;/&gt;&lt;property id=&quot;20307&quot; value=&quot;310&quot;/&gt;&lt;/object&gt;&lt;object type=&quot;3&quot; unique_id=&quot;10035&quot;&gt;&lt;property id=&quot;20148&quot; value=&quot;5&quot;/&gt;&lt;property id=&quot;20300&quot; value=&quot;Slide 33 - &amp;quot;Petition to review denial of certification&amp;quot;&quot;/&gt;&lt;property id=&quot;20307&quot; value=&quot;311&quot;/&gt;&lt;/object&gt;&lt;object type=&quot;3&quot; unique_id=&quot;10036&quot;&gt;&lt;property id=&quot;20148&quot; value=&quot;5&quot;/&gt;&lt;property id=&quot;20300&quot; value=&quot;Slide 34 - &amp;quot;Other considerations for IA&amp;quot;&quot;/&gt;&lt;property id=&quot;20307&quot; value=&quot;312&quot;/&gt;&lt;/object&gt;&lt;object type=&quot;3&quot; unique_id=&quot;10037&quot;&gt;&lt;property id=&quot;20148&quot; value=&quot;5&quot;/&gt;&lt;property id=&quot;20300&quot; value=&quot;Slide 35 - &amp;quot;Other considerations – subsequent designations&amp;quot;&quot;/&gt;&lt;property id=&quot;20307&quot; value=&quot;313&quot;/&gt;&lt;/object&gt;&lt;object type=&quot;3&quot; unique_id=&quot;10038&quot;&gt;&lt;property id=&quot;20148&quot; value=&quot;5&quot;/&gt;&lt;property id=&quot;20300&quot; value=&quot;Slide 36 - &amp;quot;&amp;amp;#x09;&amp;amp;#x09;Notices of irregularity&amp;quot;&quot;/&gt;&lt;property id=&quot;20307&quot; value=&quot;314&quot;/&gt;&lt;/object&gt;&lt;object type=&quot;3&quot; unique_id=&quot;10039&quot;&gt;&lt;property id=&quot;20148&quot; value=&quot;5&quot;/&gt;&lt;property id=&quot;20300&quot; value=&quot;Slide 37 - &amp;quot;Notice of irregularity issued by IB&amp;quot;&quot;/&gt;&lt;property id=&quot;20307&quot; value=&quot;315&quot;/&gt;&lt;/object&gt;&lt;object type=&quot;3&quot; unique_id=&quot;10040&quot;&gt;&lt;property id=&quot;20148&quot; value=&quot;5&quot;/&gt;&lt;property id=&quot;20300&quot; value=&quot;Slide 38 - &amp;quot;Response to notice of irregularity&amp;quot;&quot;/&gt;&lt;property id=&quot;20307&quot; value=&quot;316&quot;/&gt;&lt;/object&gt;&lt;object type=&quot;3&quot; unique_id=&quot;10041&quot;&gt;&lt;property id=&quot;20148&quot; value=&quot;5&quot;/&gt;&lt;property id=&quot;20300&quot; value=&quot;Slide 39 - &amp;quot;Response to Notice of Irregularity &amp;quot;&quot;/&gt;&lt;property id=&quot;20307&quot; value=&quot;317&quot;/&gt;&lt;/object&gt;&lt;object type=&quot;3&quot; unique_id=&quot;10042&quot;&gt;&lt;property id=&quot;20148&quot; value=&quot;5&quot;/&gt;&lt;property id=&quot;20300&quot; value=&quot;Slide 40 - &amp;quot;Electronic form available&amp;quot;&quot;/&gt;&lt;property id=&quot;20307&quot; value=&quot;318&quot;/&gt;&lt;/object&gt;&lt;object type=&quot;3&quot; unique_id=&quot;10043&quot;&gt;&lt;property id=&quot;20148&quot; value=&quot;5&quot;/&gt;&lt;property id=&quot;20300&quot; value=&quot;Slide 41 - &amp;quot;Applicant’s response to notice of irregularity&amp;quot;&quot;/&gt;&lt;property id=&quot;20307&quot; value=&quot;319&quot;/&gt;&lt;/object&gt;&lt;object type=&quot;3&quot; unique_id=&quot;10044&quot;&gt;&lt;property id=&quot;20148&quot; value=&quot;5&quot;/&gt;&lt;property id=&quot;20300&quot; value=&quot;Slide 42 - &amp;quot;Applicant’s response to notice of irregularity &amp;quot;&quot;/&gt;&lt;property id=&quot;20307&quot; value=&quot;320&quot;/&gt;&lt;/object&gt;&lt;object type=&quot;3&quot; unique_id=&quot;10045&quot;&gt;&lt;property id=&quot;20148&quot; value=&quot;5&quot;/&gt;&lt;property id=&quot;20300&quot; value=&quot;Slide 43 - &amp;quot;After international registration issues&amp;quot;&quot;/&gt;&lt;property id=&quot;20307&quot; value=&quot;321&quot;/&gt;&lt;/object&gt;&lt;object type=&quot;3&quot; unique_id=&quot;10046&quot;&gt;&lt;property id=&quot;20148&quot; value=&quot;5&quot;/&gt;&lt;property id=&quot;20300&quot; value=&quot;Slide 44 - &amp;quot;Dependency – ceasing of effect&amp;quot;&quot;/&gt;&lt;property id=&quot;20307&quot; value=&quot;322&quot;/&gt;&lt;/object&gt;&lt;object type=&quot;3&quot; unique_id=&quot;10047&quot;&gt;&lt;property id=&quot;20148&quot; value=&quot;5&quot;/&gt;&lt;property id=&quot;20300&quot; value=&quot;Slide 45 - &amp;quot;Dependency – ceasing of effect&amp;quot;&quot;/&gt;&lt;property id=&quot;20307&quot; value=&quot;323&quot;/&gt;&lt;/object&gt;&lt;object type=&quot;3&quot; unique_id=&quot;10048&quot;&gt;&lt;property id=&quot;20148&quot; value=&quot;5&quot;/&gt;&lt;property id=&quot;20300&quot; value=&quot;Slide 46 - &amp;quot;Caution - dependency – ceasing of effect&amp;quot;&quot;/&gt;&lt;property id=&quot;20307&quot; value=&quot;335&quot;/&gt;&lt;/object&gt;&lt;object type=&quot;3&quot; unique_id=&quot;10049&quot;&gt;&lt;property id=&quot;20148&quot; value=&quot;5&quot;/&gt;&lt;property id=&quot;20300&quot; value=&quot;Slide 47 - &amp;quot;Other considerations – caution about dependency &amp;quot;&quot;/&gt;&lt;property id=&quot;20307&quot; value=&quot;334&quot;/&gt;&lt;/object&gt;&lt;object type=&quot;3&quot; unique_id=&quot;10050&quot;&gt;&lt;property id=&quot;20148&quot; value=&quot;5&quot;/&gt;&lt;property id=&quot;20300&quot; value=&quot;Slide 48 - &amp;quot;Caution: dependency – ceasing of effect&amp;quot;&quot;/&gt;&lt;property id=&quot;20307&quot; value=&quot;333&quot;/&gt;&lt;/object&gt;&lt;object type=&quot;3&quot; unique_id=&quot;10051&quot;&gt;&lt;property id=&quot;20148&quot; value=&quot;5&quot;/&gt;&lt;property id=&quot;20300&quot; value=&quot;Slide 49 - &amp;quot;Maintaining an international registration&amp;quot;&quot;/&gt;&lt;property id=&quot;20307&quot; value=&quot;327&quot;/&gt;&lt;/object&gt;&lt;object type=&quot;3&quot; unique_id=&quot;10052&quot;&gt;&lt;property id=&quot;20148&quot; value=&quot;5&quot;/&gt;&lt;property id=&quot;20300&quot; value=&quot;Slide 50 - &amp;quot;Changes to an international registration&amp;quot;&quot;/&gt;&lt;property id=&quot;20307&quot; value=&quot;328&quot;/&gt;&lt;/object&gt;&lt;object type=&quot;3&quot; unique_id=&quot;10053&quot;&gt;&lt;property id=&quot;20148&quot; value=&quot;5&quot;/&gt;&lt;property id=&quot;20300&quot; value=&quot;Slide 51 - &amp;quot;Changes to an international registration &amp;quot;&quot;/&gt;&lt;property id=&quot;20307&quot; value=&quot;329&quot;/&gt;&lt;/object&gt;&lt;object type=&quot;3&quot; unique_id=&quot;10054&quot;&gt;&lt;property id=&quot;20148&quot; value=&quot;5&quot;/&gt;&lt;property id=&quot;20300&quot; value=&quot;Slide 52 - &amp;quot;   Change of holder (MM5) – when USPTO signs and sends to IB&amp;quot;&quot;/&gt;&lt;property id=&quot;20307&quot; value=&quot;330&quot;/&gt;&lt;/object&gt;&lt;object type=&quot;3&quot; unique_id=&quot;10055&quot;&gt;&lt;property id=&quot;20148&quot; value=&quot;5&quot;/&gt;&lt;property id=&quot;20300&quot; value=&quot;Slide 53 - &amp;quot;Important trademark contact information&amp;quot;&quot;/&gt;&lt;property id=&quot;20307&quot; value=&quot;331&quot;/&gt;&lt;/object&gt;&lt;object type=&quot;3&quot; unique_id=&quot;10056&quot;&gt;&lt;property id=&quot;20148&quot; value=&quot;5&quot;/&gt;&lt;property id=&quot;20300&quot; value=&quot;Slide 54 - &amp;quot;THANK YOU&amp;quot;&quot;/&gt;&lt;property id=&quot;20307&quot; value=&quot;332&quot;/&gt;&lt;/object&gt;&lt;object type=&quot;3&quot; unique_id=&quot;10057&quot;&gt;&lt;property id=&quot;20148&quot; value=&quot;5&quot;/&gt;&lt;property id=&quot;20300&quot; value=&quot;Slide 55&quot;/&gt;&lt;property id=&quot;20307&quot; value=&quot;259&quot;/&gt;&lt;/object&gt;&lt;/object&gt;&lt;object type=&quot;8&quot; unique_id=&quot;10114&quot;&gt;&lt;/object&gt;&lt;/object&gt;&lt;/database&gt;"/>
  <p:tag name="SECTOMILLISECCONVERTED" val="1"/>
</p:tagLst>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purple revised 5-2019.potx [Read-Only]" id="{D3C7B1D8-7F9D-4F17-8C1E-618608CB51ED}" vid="{BA01E877-A512-41EA-B8D7-F9B6EB42F7AC}"/>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purple revised 5-2019.potx [Read-Only]" id="{D3C7B1D8-7F9D-4F17-8C1E-618608CB51ED}" vid="{01541E79-A375-415F-978F-1714A718E1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2BD504-51BE-4246-A4C6-2F2015210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D8764A4-F313-4812-BFD5-D8526E23F385}">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95FB955-89A4-4DD4-AD3D-12B466B7AA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master purple revised 5-2019</Template>
  <TotalTime>5769</TotalTime>
  <Words>3796</Words>
  <Application>Microsoft Office PowerPoint</Application>
  <PresentationFormat>On-screen Show (16:10)</PresentationFormat>
  <Paragraphs>446</Paragraphs>
  <Slides>54</Slides>
  <Notes>49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54</vt:i4>
      </vt:variant>
    </vt:vector>
  </HeadingPairs>
  <TitlesOfParts>
    <vt:vector size="64" baseType="lpstr">
      <vt:lpstr>Arial</vt:lpstr>
      <vt:lpstr>Courier New</vt:lpstr>
      <vt:lpstr>Helvetica</vt:lpstr>
      <vt:lpstr>Segoe UI</vt:lpstr>
      <vt:lpstr>Segoe UI Light</vt:lpstr>
      <vt:lpstr>Segoe UI Semibold</vt:lpstr>
      <vt:lpstr>Tahoma</vt:lpstr>
      <vt:lpstr>Wingdings</vt:lpstr>
      <vt:lpstr>Brand master navy</vt:lpstr>
      <vt:lpstr>Brand master navy no logo</vt:lpstr>
      <vt:lpstr>PowerPoint Presentation</vt:lpstr>
      <vt:lpstr>Madrid Protocol USPTO as Office of origin</vt:lpstr>
      <vt:lpstr>Topics covered</vt:lpstr>
      <vt:lpstr>Overview of Madrid Protocol</vt:lpstr>
      <vt:lpstr>General procedure of Madrid system </vt:lpstr>
      <vt:lpstr>Filing overview</vt:lpstr>
      <vt:lpstr>Noteworthy items  of the Madrid system</vt:lpstr>
      <vt:lpstr>Noteworthy items  of the Madrid system</vt:lpstr>
      <vt:lpstr>Madrid system administered at WIPO</vt:lpstr>
      <vt:lpstr>Madrid Protocol  implementation in U.S.</vt:lpstr>
      <vt:lpstr>USPTO implementation</vt:lpstr>
      <vt:lpstr>Madrid system is a two-way process</vt:lpstr>
      <vt:lpstr>Madrid Processing Unit</vt:lpstr>
      <vt:lpstr>USPTO webpage for Madrid </vt:lpstr>
      <vt:lpstr>WIPO website</vt:lpstr>
      <vt:lpstr>Filing options</vt:lpstr>
      <vt:lpstr>USPTO TEASi forms</vt:lpstr>
      <vt:lpstr>Electronic filing options</vt:lpstr>
      <vt:lpstr>TEASi pre-populated  form advantages</vt:lpstr>
      <vt:lpstr>Electronic filing options disadvantages</vt:lpstr>
      <vt:lpstr>Examination for certification</vt:lpstr>
      <vt:lpstr>Key elements of  review for certification </vt:lpstr>
      <vt:lpstr>Key elements of  review for certification</vt:lpstr>
      <vt:lpstr>Key elements of  review for certification</vt:lpstr>
      <vt:lpstr>Not a certification requirement</vt:lpstr>
      <vt:lpstr>International registration date</vt:lpstr>
      <vt:lpstr>How to avoid a  denial of certification</vt:lpstr>
      <vt:lpstr>Before filing  international application </vt:lpstr>
      <vt:lpstr>Before filing  international application</vt:lpstr>
      <vt:lpstr>Before filing  international application</vt:lpstr>
      <vt:lpstr>Denial of certification of international application </vt:lpstr>
      <vt:lpstr>Petition to review  denial of certification</vt:lpstr>
      <vt:lpstr>Petition to review  denial of certification</vt:lpstr>
      <vt:lpstr>Other considerations for international application</vt:lpstr>
      <vt:lpstr>Other considerations — subsequent designations</vt:lpstr>
      <vt:lpstr>Notices of irregularity</vt:lpstr>
      <vt:lpstr>Notice of irregularity issued by IB</vt:lpstr>
      <vt:lpstr>Response to notice of irregularity</vt:lpstr>
      <vt:lpstr>Response to notice of irregularity </vt:lpstr>
      <vt:lpstr>Electronic form available</vt:lpstr>
      <vt:lpstr>Applicant’s response  to notice of irregularity</vt:lpstr>
      <vt:lpstr>Applicant’s response  to notice of irregularity </vt:lpstr>
      <vt:lpstr>After international registration issues</vt:lpstr>
      <vt:lpstr>Dependency — ceasing of effect</vt:lpstr>
      <vt:lpstr>Dependency — ceasing of effect</vt:lpstr>
      <vt:lpstr>Caution: dependency —  ceasing of effect</vt:lpstr>
      <vt:lpstr>Other considerations —  caution about dependency </vt:lpstr>
      <vt:lpstr>Caution: dependency –  ceasing of effect</vt:lpstr>
      <vt:lpstr>Maintaining an  international registration</vt:lpstr>
      <vt:lpstr>Changes to an  international registration</vt:lpstr>
      <vt:lpstr>Changes to an  international registration </vt:lpstr>
      <vt:lpstr>Change of holder (MM5) —  when USPTO signs and sends to IB</vt:lpstr>
      <vt:lpstr>Important trademark  contact information</vt:lpstr>
      <vt:lpstr>PowerPoint Presentation</vt:lpstr>
    </vt:vector>
  </TitlesOfParts>
  <Company>United States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Strzyz, Karen</dc:creator>
  <dc:description>Revised 6-24-19</dc:description>
  <cp:lastModifiedBy>Bunch, Tashia</cp:lastModifiedBy>
  <cp:revision>111</cp:revision>
  <dcterms:created xsi:type="dcterms:W3CDTF">2020-05-05T14:06:43Z</dcterms:created>
  <dcterms:modified xsi:type="dcterms:W3CDTF">2020-06-08T20:42:49Z</dcterms:modified>
</cp:coreProperties>
</file>