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9" r:id="rId4"/>
    <p:sldMasterId id="2147483687" r:id="rId5"/>
    <p:sldMasterId id="2147483695" r:id="rId6"/>
    <p:sldMasterId id="2147483713" r:id="rId7"/>
    <p:sldMasterId id="2147483721" r:id="rId8"/>
    <p:sldMasterId id="2147483753" r:id="rId9"/>
    <p:sldMasterId id="2147483760" r:id="rId10"/>
  </p:sldMasterIdLst>
  <p:notesMasterIdLst>
    <p:notesMasterId r:id="rId20"/>
  </p:notesMasterIdLst>
  <p:sldIdLst>
    <p:sldId id="745" r:id="rId11"/>
    <p:sldId id="685" r:id="rId12"/>
    <p:sldId id="710" r:id="rId13"/>
    <p:sldId id="1324" r:id="rId14"/>
    <p:sldId id="1316" r:id="rId15"/>
    <p:sldId id="1319" r:id="rId16"/>
    <p:sldId id="1337" r:id="rId17"/>
    <p:sldId id="1321" r:id="rId18"/>
    <p:sldId id="1320" r:id="rId19"/>
  </p:sldIdLst>
  <p:sldSz cx="10160000" cy="5715000"/>
  <p:notesSz cx="9296400" cy="7010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Johnson, Hellen" initials="BH" lastIdx="6" clrIdx="0">
    <p:extLst>
      <p:ext uri="{19B8F6BF-5375-455C-9EA6-DF929625EA0E}">
        <p15:presenceInfo xmlns:p15="http://schemas.microsoft.com/office/powerpoint/2012/main" userId="S-1-5-21-185489447-88882503-980507067-27111" providerId="AD"/>
      </p:ext>
    </p:extLst>
  </p:cmAuthor>
  <p:cmAuthor id="2" name="Johnson, Anastasia" initials="JA" lastIdx="0" clrIdx="1">
    <p:extLst>
      <p:ext uri="{19B8F6BF-5375-455C-9EA6-DF929625EA0E}">
        <p15:presenceInfo xmlns:p15="http://schemas.microsoft.com/office/powerpoint/2012/main" userId="S-1-5-21-185489447-88882503-980507067-352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a:srgbClr val="C9B1D0"/>
    <a:srgbClr val="D4EB8E"/>
    <a:srgbClr val="EFDBB2"/>
    <a:srgbClr val="008139"/>
    <a:srgbClr val="AB3388"/>
    <a:srgbClr val="F2A900"/>
    <a:srgbClr val="CC0000"/>
    <a:srgbClr val="7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67" y="691"/>
      </p:cViewPr>
      <p:guideLst>
        <p:guide orient="horz" pos="2880"/>
        <p:guide pos="2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nsx-orgshares\TMBudget\Project%20STELLA\Adhoc\Slides%20for%20Various%20TM%20Exec%20Purposes\Data%20and%20Charts%20for%20TPAC%20slid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1091226664928751"/>
          <c:y val="0.24145547858986041"/>
          <c:w val="0.65989565488283819"/>
          <c:h val="0.75854452141013962"/>
        </c:manualLayout>
      </c:layout>
      <c:pie3DChart>
        <c:varyColors val="1"/>
        <c:ser>
          <c:idx val="0"/>
          <c:order val="0"/>
          <c:spPr>
            <a:ln>
              <a:noFill/>
            </a:ln>
          </c:spPr>
          <c:dPt>
            <c:idx val="0"/>
            <c:bubble3D val="0"/>
            <c:spPr>
              <a:solidFill>
                <a:schemeClr val="bg1">
                  <a:lumMod val="75000"/>
                </a:schemeClr>
              </a:solidFill>
              <a:ln w="25400">
                <a:noFill/>
              </a:ln>
              <a:effectLst/>
              <a:sp3d/>
            </c:spPr>
            <c:extLst>
              <c:ext xmlns:c16="http://schemas.microsoft.com/office/drawing/2014/chart" uri="{C3380CC4-5D6E-409C-BE32-E72D297353CC}">
                <c16:uniqueId val="{00000001-DB27-4151-9F0A-F660A94E32E4}"/>
              </c:ext>
            </c:extLst>
          </c:dPt>
          <c:dPt>
            <c:idx val="1"/>
            <c:bubble3D val="0"/>
            <c:spPr>
              <a:solidFill>
                <a:schemeClr val="accent1">
                  <a:lumMod val="75000"/>
                </a:schemeClr>
              </a:solidFill>
              <a:ln w="25400">
                <a:noFill/>
              </a:ln>
              <a:effectLst/>
              <a:sp3d/>
            </c:spPr>
            <c:extLst>
              <c:ext xmlns:c16="http://schemas.microsoft.com/office/drawing/2014/chart" uri="{C3380CC4-5D6E-409C-BE32-E72D297353CC}">
                <c16:uniqueId val="{00000003-DB27-4151-9F0A-F660A94E32E4}"/>
              </c:ext>
            </c:extLst>
          </c:dPt>
          <c:dPt>
            <c:idx val="2"/>
            <c:bubble3D val="0"/>
            <c:spPr>
              <a:solidFill>
                <a:srgbClr val="FFC000"/>
              </a:solidFill>
              <a:ln w="25400">
                <a:noFill/>
              </a:ln>
              <a:effectLst/>
              <a:sp3d/>
            </c:spPr>
            <c:extLst>
              <c:ext xmlns:c16="http://schemas.microsoft.com/office/drawing/2014/chart" uri="{C3380CC4-5D6E-409C-BE32-E72D297353CC}">
                <c16:uniqueId val="{00000005-DB27-4151-9F0A-F660A94E32E4}"/>
              </c:ext>
            </c:extLst>
          </c:dPt>
          <c:dPt>
            <c:idx val="3"/>
            <c:bubble3D val="0"/>
            <c:spPr>
              <a:solidFill>
                <a:schemeClr val="accent1">
                  <a:lumMod val="60000"/>
                  <a:lumOff val="40000"/>
                </a:schemeClr>
              </a:solidFill>
              <a:ln w="25400">
                <a:noFill/>
              </a:ln>
              <a:effectLst/>
              <a:sp3d/>
            </c:spPr>
            <c:extLst>
              <c:ext xmlns:c16="http://schemas.microsoft.com/office/drawing/2014/chart" uri="{C3380CC4-5D6E-409C-BE32-E72D297353CC}">
                <c16:uniqueId val="{00000007-DB27-4151-9F0A-F660A94E32E4}"/>
              </c:ext>
            </c:extLst>
          </c:dPt>
          <c:dPt>
            <c:idx val="4"/>
            <c:bubble3D val="0"/>
            <c:spPr>
              <a:solidFill>
                <a:schemeClr val="tx1"/>
              </a:solidFill>
              <a:ln w="25400">
                <a:noFill/>
              </a:ln>
              <a:effectLst/>
              <a:sp3d/>
            </c:spPr>
            <c:extLst>
              <c:ext xmlns:c16="http://schemas.microsoft.com/office/drawing/2014/chart" uri="{C3380CC4-5D6E-409C-BE32-E72D297353CC}">
                <c16:uniqueId val="{00000009-DB27-4151-9F0A-F660A94E32E4}"/>
              </c:ext>
            </c:extLst>
          </c:dPt>
          <c:dPt>
            <c:idx val="5"/>
            <c:bubble3D val="0"/>
            <c:spPr>
              <a:solidFill>
                <a:srgbClr val="92D050"/>
              </a:solidFill>
              <a:ln w="25400">
                <a:noFill/>
              </a:ln>
              <a:effectLst/>
              <a:sp3d/>
            </c:spPr>
            <c:extLst>
              <c:ext xmlns:c16="http://schemas.microsoft.com/office/drawing/2014/chart" uri="{C3380CC4-5D6E-409C-BE32-E72D297353CC}">
                <c16:uniqueId val="{0000000B-DB27-4151-9F0A-F660A94E32E4}"/>
              </c:ext>
            </c:extLst>
          </c:dPt>
          <c:dPt>
            <c:idx val="6"/>
            <c:bubble3D val="0"/>
            <c:spPr>
              <a:solidFill>
                <a:srgbClr val="F7B3EF"/>
              </a:solidFill>
              <a:ln w="25400">
                <a:noFill/>
              </a:ln>
              <a:effectLst/>
              <a:sp3d/>
            </c:spPr>
            <c:extLst>
              <c:ext xmlns:c16="http://schemas.microsoft.com/office/drawing/2014/chart" uri="{C3380CC4-5D6E-409C-BE32-E72D297353CC}">
                <c16:uniqueId val="{0000000D-DB27-4151-9F0A-F660A94E32E4}"/>
              </c:ext>
            </c:extLst>
          </c:dPt>
          <c:dPt>
            <c:idx val="7"/>
            <c:bubble3D val="0"/>
            <c:spPr>
              <a:solidFill>
                <a:schemeClr val="accent2">
                  <a:lumMod val="75000"/>
                </a:schemeClr>
              </a:solidFill>
              <a:ln w="25400">
                <a:noFill/>
              </a:ln>
              <a:effectLst/>
              <a:sp3d/>
            </c:spPr>
            <c:extLst>
              <c:ext xmlns:c16="http://schemas.microsoft.com/office/drawing/2014/chart" uri="{C3380CC4-5D6E-409C-BE32-E72D297353CC}">
                <c16:uniqueId val="{0000000F-DB27-4151-9F0A-F660A94E32E4}"/>
              </c:ext>
            </c:extLst>
          </c:dPt>
          <c:dLbls>
            <c:dLbl>
              <c:idx val="1"/>
              <c:layout>
                <c:manualLayout>
                  <c:x val="-7.6711206016349426E-2"/>
                  <c:y val="-0.1341745607338290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27-4151-9F0A-F660A94E32E4}"/>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B27-4151-9F0A-F660A94E32E4}"/>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B27-4151-9F0A-F660A94E32E4}"/>
                </c:ext>
              </c:extLst>
            </c:dLbl>
            <c:dLbl>
              <c:idx val="4"/>
              <c:layout>
                <c:manualLayout>
                  <c:x val="6.4164619409548158E-3"/>
                  <c:y val="-2.0257940036756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27-4151-9F0A-F660A94E32E4}"/>
                </c:ext>
              </c:extLst>
            </c:dLbl>
            <c:dLbl>
              <c:idx val="5"/>
              <c:layout>
                <c:manualLayout>
                  <c:x val="1.1605501908763071E-2"/>
                  <c:y val="-1.92547058757322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27-4151-9F0A-F660A94E32E4}"/>
                </c:ext>
              </c:extLst>
            </c:dLbl>
            <c:dLbl>
              <c:idx val="6"/>
              <c:layout>
                <c:manualLayout>
                  <c:x val="1.5908881908987565E-2"/>
                  <c:y val="-1.2873988992099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27-4151-9F0A-F660A94E32E4}"/>
                </c:ext>
              </c:extLst>
            </c:dLbl>
            <c:dLbl>
              <c:idx val="7"/>
              <c:layout>
                <c:manualLayout>
                  <c:x val="2.8753743371270034E-2"/>
                  <c:y val="4.40901766129336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27-4151-9F0A-F660A94E32E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'TM Staffing PieChart'!$D$4:$D$11</c:f>
              <c:strCache>
                <c:ptCount val="8"/>
                <c:pt idx="0">
                  <c:v>Executives</c:v>
                </c:pt>
                <c:pt idx="1">
                  <c:v>Examining Attornyes</c:v>
                </c:pt>
                <c:pt idx="2">
                  <c:v>Managers/Supervisors</c:v>
                </c:pt>
                <c:pt idx="3">
                  <c:v>Staff Attorneys</c:v>
                </c:pt>
                <c:pt idx="4">
                  <c:v>TM Admin/Info Specialists/Assistants</c:v>
                </c:pt>
                <c:pt idx="5">
                  <c:v>Paralegals/Specialists/LIEs</c:v>
                </c:pt>
                <c:pt idx="6">
                  <c:v>Librarians</c:v>
                </c:pt>
                <c:pt idx="7">
                  <c:v>Program/Business/Web/Visiual Analysts</c:v>
                </c:pt>
              </c:strCache>
            </c:strRef>
          </c:cat>
          <c:val>
            <c:numRef>
              <c:f>'TM Staffing PieChart'!$E$4:$E$11</c:f>
              <c:numCache>
                <c:formatCode>0%</c:formatCode>
                <c:ptCount val="8"/>
                <c:pt idx="0">
                  <c:v>8.5066162570888466E-3</c:v>
                </c:pt>
                <c:pt idx="1">
                  <c:v>0.67674858223062384</c:v>
                </c:pt>
                <c:pt idx="2">
                  <c:v>5.1984877126654061E-2</c:v>
                </c:pt>
                <c:pt idx="3">
                  <c:v>0.13043478260869565</c:v>
                </c:pt>
                <c:pt idx="4">
                  <c:v>1.1342155009451797E-2</c:v>
                </c:pt>
                <c:pt idx="5">
                  <c:v>0.04</c:v>
                </c:pt>
                <c:pt idx="6">
                  <c:v>5.6710775047258983E-3</c:v>
                </c:pt>
                <c:pt idx="7">
                  <c:v>6.8998109640831765E-2</c:v>
                </c:pt>
              </c:numCache>
            </c:numRef>
          </c:val>
          <c:extLst>
            <c:ext xmlns:c16="http://schemas.microsoft.com/office/drawing/2014/chart" uri="{C3380CC4-5D6E-409C-BE32-E72D297353CC}">
              <c16:uniqueId val="{00000010-DB27-4151-9F0A-F660A94E32E4}"/>
            </c:ext>
          </c:extLst>
        </c:ser>
        <c:dLbls>
          <c:showLegendKey val="0"/>
          <c:showVal val="0"/>
          <c:showCatName val="0"/>
          <c:showSerName val="0"/>
          <c:showPercent val="0"/>
          <c:showBubbleSize val="0"/>
          <c:showLeaderLines val="1"/>
        </c:dLbls>
      </c:pie3DChart>
      <c:spPr>
        <a:noFill/>
        <a:ln>
          <a:noFill/>
        </a:ln>
        <a:effectLst/>
      </c:spPr>
    </c:plotArea>
    <c:legend>
      <c:legendPos val="l"/>
      <c:layout>
        <c:manualLayout>
          <c:xMode val="edge"/>
          <c:yMode val="edge"/>
          <c:x val="0"/>
          <c:y val="0.41643659460438581"/>
          <c:w val="0.32678399902929722"/>
          <c:h val="0.52402088648812095"/>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0346" tIns="50173" rIns="100346" bIns="50173" rtlCol="0"/>
          <a:lstStyle>
            <a:lvl1pPr algn="l">
              <a:defRPr sz="13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100346" tIns="50173" rIns="100346" bIns="50173" rtlCol="0"/>
          <a:lstStyle>
            <a:lvl1pPr algn="r">
              <a:defRPr sz="1300"/>
            </a:lvl1pPr>
          </a:lstStyle>
          <a:p>
            <a:fld id="{18DCED45-7152-4A41-8F8F-1CE467DA0ABE}" type="datetimeFigureOut">
              <a:rPr lang="en-US" smtClean="0"/>
              <a:t>8/4/2022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100346" tIns="50173" rIns="100346" bIns="50173" rtlCol="0" anchor="ctr"/>
          <a:lstStyle/>
          <a:p>
            <a:endParaRPr lang="en-US"/>
          </a:p>
        </p:txBody>
      </p:sp>
      <p:sp>
        <p:nvSpPr>
          <p:cNvPr id="5" name="Notes Placeholder 4"/>
          <p:cNvSpPr>
            <a:spLocks noGrp="1"/>
          </p:cNvSpPr>
          <p:nvPr>
            <p:ph type="body" sz="quarter" idx="3"/>
          </p:nvPr>
        </p:nvSpPr>
        <p:spPr>
          <a:xfrm>
            <a:off x="929640" y="3374730"/>
            <a:ext cx="7437120" cy="2759371"/>
          </a:xfrm>
          <a:prstGeom prst="rect">
            <a:avLst/>
          </a:prstGeom>
        </p:spPr>
        <p:txBody>
          <a:bodyPr vert="horz" lIns="100346" tIns="50173" rIns="100346" bIns="501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880"/>
            <a:ext cx="4028440" cy="350520"/>
          </a:xfrm>
          <a:prstGeom prst="rect">
            <a:avLst/>
          </a:prstGeom>
        </p:spPr>
        <p:txBody>
          <a:bodyPr vert="horz" lIns="100346" tIns="50173" rIns="100346" bIns="50173" rtlCol="0" anchor="b"/>
          <a:lstStyle>
            <a:lvl1pPr algn="l">
              <a:defRPr sz="1300"/>
            </a:lvl1pPr>
          </a:lstStyle>
          <a:p>
            <a:endParaRPr lang="en-US"/>
          </a:p>
        </p:txBody>
      </p:sp>
      <p:sp>
        <p:nvSpPr>
          <p:cNvPr id="7" name="Slide Number Placeholder 6"/>
          <p:cNvSpPr>
            <a:spLocks noGrp="1"/>
          </p:cNvSpPr>
          <p:nvPr>
            <p:ph type="sldNum" sz="quarter" idx="5"/>
          </p:nvPr>
        </p:nvSpPr>
        <p:spPr>
          <a:xfrm>
            <a:off x="5266347" y="6659880"/>
            <a:ext cx="4028440" cy="350520"/>
          </a:xfrm>
          <a:prstGeom prst="rect">
            <a:avLst/>
          </a:prstGeom>
        </p:spPr>
        <p:txBody>
          <a:bodyPr vert="horz" lIns="100346" tIns="50173" rIns="100346" bIns="50173" rtlCol="0" anchor="b"/>
          <a:lstStyle>
            <a:lvl1pPr algn="r">
              <a:defRPr sz="1300"/>
            </a:lvl1pPr>
          </a:lstStyle>
          <a:p>
            <a:fld id="{D29E8AC0-13B8-4C1D-8C42-34B8956789BE}" type="slidenum">
              <a:rPr lang="en-US" smtClean="0"/>
              <a:t>‹#›</a:t>
            </a:fld>
            <a:endParaRPr lang="en-US"/>
          </a:p>
        </p:txBody>
      </p:sp>
    </p:spTree>
    <p:extLst>
      <p:ext uri="{BB962C8B-B14F-4D97-AF65-F5344CB8AC3E}">
        <p14:creationId xmlns:p14="http://schemas.microsoft.com/office/powerpoint/2010/main" val="105174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lvl="1"/>
            <a:endParaRPr lang="en-US">
              <a:cs typeface="Calibri"/>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2</a:t>
            </a:fld>
            <a:endParaRPr lang="en-US"/>
          </a:p>
        </p:txBody>
      </p:sp>
    </p:spTree>
    <p:extLst>
      <p:ext uri="{BB962C8B-B14F-4D97-AF65-F5344CB8AC3E}">
        <p14:creationId xmlns:p14="http://schemas.microsoft.com/office/powerpoint/2010/main" val="89325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7/19/22 TV</a:t>
            </a:r>
          </a:p>
        </p:txBody>
      </p:sp>
      <p:sp>
        <p:nvSpPr>
          <p:cNvPr id="4" name="Slide Number Placeholder 3"/>
          <p:cNvSpPr>
            <a:spLocks noGrp="1"/>
          </p:cNvSpPr>
          <p:nvPr>
            <p:ph type="sldNum" sz="quarter" idx="5"/>
          </p:nvPr>
        </p:nvSpPr>
        <p:spPr/>
        <p:txBody>
          <a:bodyPr/>
          <a:lstStyle/>
          <a:p>
            <a:fld id="{D29E8AC0-13B8-4C1D-8C42-34B8956789BE}" type="slidenum">
              <a:rPr lang="en-US" smtClean="0"/>
              <a:t>5</a:t>
            </a:fld>
            <a:endParaRPr lang="en-US"/>
          </a:p>
        </p:txBody>
      </p:sp>
      <p:sp>
        <p:nvSpPr>
          <p:cNvPr id="5" name="Footer Placeholder 4">
            <a:extLst>
              <a:ext uri="{FF2B5EF4-FFF2-40B4-BE49-F238E27FC236}">
                <a16:creationId xmlns:a16="http://schemas.microsoft.com/office/drawing/2014/main" id="{E34FD065-656F-4C20-9642-42FDF8099B5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937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7/19/22 TV</a:t>
            </a:r>
          </a:p>
        </p:txBody>
      </p:sp>
      <p:sp>
        <p:nvSpPr>
          <p:cNvPr id="4" name="Slide Number Placeholder 3"/>
          <p:cNvSpPr>
            <a:spLocks noGrp="1"/>
          </p:cNvSpPr>
          <p:nvPr>
            <p:ph type="sldNum" sz="quarter" idx="5"/>
          </p:nvPr>
        </p:nvSpPr>
        <p:spPr/>
        <p:txBody>
          <a:bodyPr/>
          <a:lstStyle/>
          <a:p>
            <a:fld id="{D29E8AC0-13B8-4C1D-8C42-34B8956789BE}" type="slidenum">
              <a:rPr lang="en-US" smtClean="0"/>
              <a:t>6</a:t>
            </a:fld>
            <a:endParaRPr lang="en-US"/>
          </a:p>
        </p:txBody>
      </p:sp>
      <p:sp>
        <p:nvSpPr>
          <p:cNvPr id="5" name="Footer Placeholder 4">
            <a:extLst>
              <a:ext uri="{FF2B5EF4-FFF2-40B4-BE49-F238E27FC236}">
                <a16:creationId xmlns:a16="http://schemas.microsoft.com/office/drawing/2014/main" id="{87C9CA10-EBA7-4916-822D-50E1BACF49A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4931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b="1" dirty="0"/>
              <a:t>Updated</a:t>
            </a:r>
            <a:endParaRPr lang="en-US" dirty="0"/>
          </a:p>
          <a:p>
            <a:r>
              <a:rPr lang="en-US" dirty="0"/>
              <a:t>•Number total TM employees, EAs, and percentages</a:t>
            </a:r>
            <a:endParaRPr lang="en-US" dirty="0">
              <a:cs typeface="Calibri"/>
            </a:endParaRPr>
          </a:p>
          <a:p>
            <a:endParaRPr lang="en-US" b="1" dirty="0"/>
          </a:p>
          <a:p>
            <a:r>
              <a:rPr lang="en-US" b="1" dirty="0"/>
              <a:t>Unchanged</a:t>
            </a:r>
            <a:r>
              <a:rPr lang="en-US" dirty="0"/>
              <a:t>: </a:t>
            </a:r>
            <a:endParaRPr lang="en-US" dirty="0">
              <a:cs typeface="Calibri"/>
            </a:endParaRPr>
          </a:p>
          <a:p>
            <a:r>
              <a:rPr lang="en-US" dirty="0"/>
              <a:t>•USPTO/Trademarks still in state of “Maximum telework</a:t>
            </a:r>
            <a:endParaRPr lang="en-US" dirty="0">
              <a:cs typeface="Calibri"/>
            </a:endParaRPr>
          </a:p>
          <a:p>
            <a:endParaRPr lang="en-US" dirty="0"/>
          </a:p>
          <a:p>
            <a:r>
              <a:rPr lang="en-US" i="1" dirty="0"/>
              <a:t>Slide updated 07/18/2022, Trademark Analytics</a:t>
            </a:r>
            <a:endParaRPr lang="en-US" i="1" dirty="0">
              <a:cs typeface="Calibri"/>
            </a:endParaRPr>
          </a:p>
        </p:txBody>
      </p:sp>
      <p:sp>
        <p:nvSpPr>
          <p:cNvPr id="4" name="Slide Number Placeholder 3"/>
          <p:cNvSpPr>
            <a:spLocks noGrp="1"/>
          </p:cNvSpPr>
          <p:nvPr>
            <p:ph type="sldNum" sz="quarter" idx="10"/>
          </p:nvPr>
        </p:nvSpPr>
        <p:spPr/>
        <p:txBody>
          <a:bodyPr/>
          <a:lstStyle/>
          <a:p>
            <a:fld id="{D29E8AC0-13B8-4C1D-8C42-34B8956789BE}" type="slidenum">
              <a:rPr lang="en-US" smtClean="0"/>
              <a:t>7</a:t>
            </a:fld>
            <a:endParaRPr lang="en-US"/>
          </a:p>
        </p:txBody>
      </p:sp>
      <p:sp>
        <p:nvSpPr>
          <p:cNvPr id="5" name="Footer Placeholder 4">
            <a:extLst>
              <a:ext uri="{FF2B5EF4-FFF2-40B4-BE49-F238E27FC236}">
                <a16:creationId xmlns:a16="http://schemas.microsoft.com/office/drawing/2014/main" id="{039C2C18-E2E1-4B73-BB56-B50F8F60287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7766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7/19/22 TV</a:t>
            </a:r>
          </a:p>
        </p:txBody>
      </p:sp>
      <p:sp>
        <p:nvSpPr>
          <p:cNvPr id="4" name="Slide Number Placeholder 3"/>
          <p:cNvSpPr>
            <a:spLocks noGrp="1"/>
          </p:cNvSpPr>
          <p:nvPr>
            <p:ph type="sldNum" sz="quarter" idx="5"/>
          </p:nvPr>
        </p:nvSpPr>
        <p:spPr/>
        <p:txBody>
          <a:bodyPr/>
          <a:lstStyle/>
          <a:p>
            <a:fld id="{D29E8AC0-13B8-4C1D-8C42-34B8956789BE}" type="slidenum">
              <a:rPr lang="en-US" smtClean="0"/>
              <a:t>9</a:t>
            </a:fld>
            <a:endParaRPr lang="en-US"/>
          </a:p>
        </p:txBody>
      </p:sp>
      <p:sp>
        <p:nvSpPr>
          <p:cNvPr id="5" name="Footer Placeholder 4">
            <a:extLst>
              <a:ext uri="{FF2B5EF4-FFF2-40B4-BE49-F238E27FC236}">
                <a16:creationId xmlns:a16="http://schemas.microsoft.com/office/drawing/2014/main" id="{6B645B10-8605-48B5-89E4-C1CB1783D5B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43484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1"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19330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8287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391428"/>
            <a:ext cx="4467889" cy="1990444"/>
          </a:xfrm>
          <a:prstGeom prst="rect">
            <a:avLst/>
          </a:prstGeom>
        </p:spPr>
      </p:pic>
      <p:sp>
        <p:nvSpPr>
          <p:cNvPr id="6" name="Subtitle 2"/>
          <p:cNvSpPr>
            <a:spLocks noGrp="1"/>
          </p:cNvSpPr>
          <p:nvPr>
            <p:ph type="subTitle" idx="1" hasCustomPrompt="1"/>
          </p:nvPr>
        </p:nvSpPr>
        <p:spPr>
          <a:xfrm>
            <a:off x="761999" y="4348635"/>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211316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384364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5"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object 2"/>
          <p:cNvSpPr/>
          <p:nvPr userDrawn="1"/>
        </p:nvSpPr>
        <p:spPr>
          <a:xfrm>
            <a:off x="2924387" y="763222"/>
            <a:ext cx="4114800" cy="4114800"/>
          </a:xfrm>
          <a:prstGeom prst="rect">
            <a:avLst/>
          </a:prstGeom>
          <a:blipFill>
            <a:blip r:embed="rId3"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64314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0" y="916906"/>
            <a:ext cx="3886200" cy="3881188"/>
          </a:xfrm>
          <a:prstGeom prst="rect">
            <a:avLst/>
          </a:prstGeom>
        </p:spPr>
      </p:pic>
      <p:sp>
        <p:nvSpPr>
          <p:cNvPr id="2" name="TextBox 1"/>
          <p:cNvSpPr txBox="1"/>
          <p:nvPr/>
        </p:nvSpPr>
        <p:spPr>
          <a:xfrm>
            <a:off x="5892801" y="975744"/>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1" y="2103448"/>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1" y="2637700"/>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1"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799"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1"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127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272741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7067" y="916907"/>
            <a:ext cx="3934048" cy="3881188"/>
          </a:xfrm>
          <a:prstGeom prst="rect">
            <a:avLst/>
          </a:prstGeom>
        </p:spPr>
      </p:pic>
    </p:spTree>
    <p:extLst>
      <p:ext uri="{BB962C8B-B14F-4D97-AF65-F5344CB8AC3E}">
        <p14:creationId xmlns:p14="http://schemas.microsoft.com/office/powerpoint/2010/main" val="110880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12197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0751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540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0"/>
            <a:ext cx="10167654" cy="5456393"/>
          </a:xfrm>
          <a:prstGeom prst="rect">
            <a:avLst/>
          </a:prstGeom>
        </p:spPr>
      </p:pic>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4"/>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4"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16293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05756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382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35737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1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80263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286712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526633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657148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26655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5791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6871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11641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4901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53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751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18"/>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0703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61616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049029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2"/>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2"/>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Rectangle 9"/>
          <p:cNvSpPr/>
          <p:nvPr userDrawn="1"/>
        </p:nvSpPr>
        <p:spPr>
          <a:xfrm>
            <a:off x="-6883" y="4283563"/>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4" name="Rectangle 9"/>
          <p:cNvSpPr/>
          <p:nvPr userDrawn="1"/>
        </p:nvSpPr>
        <p:spPr>
          <a:xfrm>
            <a:off x="-906" y="3"/>
            <a:ext cx="10160000" cy="378023"/>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spTree>
    <p:extLst>
      <p:ext uri="{BB962C8B-B14F-4D97-AF65-F5344CB8AC3E}">
        <p14:creationId xmlns:p14="http://schemas.microsoft.com/office/powerpoint/2010/main" val="2613921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366273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952961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80507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861579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3"/>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8"/>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423203"/>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2" y="1956338"/>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402230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37942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248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53648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625402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391428"/>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4282744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710496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6"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4533" y="916908"/>
            <a:ext cx="5207000" cy="3881188"/>
          </a:xfrm>
          <a:prstGeom prst="rect">
            <a:avLst/>
          </a:prstGeom>
        </p:spPr>
      </p:pic>
    </p:spTree>
    <p:extLst>
      <p:ext uri="{BB962C8B-B14F-4D97-AF65-F5344CB8AC3E}">
        <p14:creationId xmlns:p14="http://schemas.microsoft.com/office/powerpoint/2010/main" val="3071557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1" y="916906"/>
            <a:ext cx="4312431" cy="3881188"/>
          </a:xfrm>
          <a:prstGeom prst="rect">
            <a:avLst/>
          </a:prstGeom>
        </p:spPr>
      </p:pic>
      <p:sp>
        <p:nvSpPr>
          <p:cNvPr id="2" name="TextBox 1"/>
          <p:cNvSpPr txBox="1"/>
          <p:nvPr/>
        </p:nvSpPr>
        <p:spPr>
          <a:xfrm>
            <a:off x="5892802" y="975746"/>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2" y="2103450"/>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2" y="2637702"/>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2"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2"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424813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802702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0417" y="904875"/>
            <a:ext cx="4339167" cy="3905250"/>
          </a:xfrm>
          <a:prstGeom prst="rect">
            <a:avLst/>
          </a:prstGeom>
        </p:spPr>
      </p:pic>
    </p:spTree>
    <p:extLst>
      <p:ext uri="{BB962C8B-B14F-4D97-AF65-F5344CB8AC3E}">
        <p14:creationId xmlns:p14="http://schemas.microsoft.com/office/powerpoint/2010/main" val="929463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39323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28674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7483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1"/>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6"/>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423201"/>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1" y="1956336"/>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07190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70490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76035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86432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180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4449332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01878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0"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3205859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5" r:id="rId15"/>
    <p:sldLayoutId id="2147483686" r:id="rId16"/>
  </p:sldLayoutIdLst>
  <p:hf hdr="0" dt="0"/>
  <p:txStyles>
    <p:titleStyle>
      <a:lvl1pPr algn="l" defTabSz="457200" rtl="0" eaLnBrk="1" latinLnBrk="0" hangingPunct="1">
        <a:spcBef>
          <a:spcPct val="0"/>
        </a:spcBef>
        <a:buNone/>
        <a:defRPr sz="4000" b="1" i="0" u="none"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9947666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38" r:id="rId8"/>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7568901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39" r:id="rId8"/>
    <p:sldLayoutId id="2147483740" r:id="rId9"/>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1"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0474619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15172780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7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09"/>
            <a:ext cx="8192814" cy="1225021"/>
          </a:xfrm>
        </p:spPr>
        <p:txBody>
          <a:bodyPr>
            <a:normAutofit/>
          </a:bodyPr>
          <a:lstStyle/>
          <a:p>
            <a:r>
              <a:rPr lang="en-US" sz="3600"/>
              <a:t>Trademarks management report</a:t>
            </a:r>
          </a:p>
        </p:txBody>
      </p:sp>
      <p:sp>
        <p:nvSpPr>
          <p:cNvPr id="3" name="Subtitle 2"/>
          <p:cNvSpPr>
            <a:spLocks noGrp="1"/>
          </p:cNvSpPr>
          <p:nvPr>
            <p:ph type="subTitle" idx="1"/>
          </p:nvPr>
        </p:nvSpPr>
        <p:spPr/>
        <p:txBody>
          <a:bodyPr vert="horz" lIns="91440" tIns="45720" rIns="91440" bIns="45720" rtlCol="0" anchor="t">
            <a:normAutofit/>
          </a:bodyPr>
          <a:lstStyle/>
          <a:p>
            <a:r>
              <a:rPr lang="en-US" sz="3000" b="1">
                <a:latin typeface="Segoe UI"/>
                <a:cs typeface="Segoe UI"/>
              </a:rPr>
              <a:t>David Gooder</a:t>
            </a:r>
          </a:p>
          <a:p>
            <a:r>
              <a:rPr lang="en-US" sz="2000">
                <a:latin typeface="Segoe UI"/>
                <a:cs typeface="Segoe UI"/>
              </a:rPr>
              <a:t>Commissioner for Trademarks</a:t>
            </a:r>
          </a:p>
        </p:txBody>
      </p:sp>
    </p:spTree>
    <p:extLst>
      <p:ext uri="{BB962C8B-B14F-4D97-AF65-F5344CB8AC3E}">
        <p14:creationId xmlns:p14="http://schemas.microsoft.com/office/powerpoint/2010/main" val="172141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8080-7953-4E32-A037-AED396DE9C26}"/>
              </a:ext>
            </a:extLst>
          </p:cNvPr>
          <p:cNvSpPr>
            <a:spLocks noGrp="1"/>
          </p:cNvSpPr>
          <p:nvPr>
            <p:ph type="title"/>
          </p:nvPr>
        </p:nvSpPr>
        <p:spPr>
          <a:xfrm>
            <a:off x="457200" y="316521"/>
            <a:ext cx="8486351" cy="492443"/>
          </a:xfrm>
        </p:spPr>
        <p:txBody>
          <a:bodyPr vert="horz" wrap="square" lIns="0" tIns="0" rIns="0" bIns="0" rtlCol="0" anchor="t" anchorCtr="0">
            <a:spAutoFit/>
          </a:bodyPr>
          <a:lstStyle/>
          <a:p>
            <a:r>
              <a:rPr lang="en-US" sz="3200"/>
              <a:t>Trademarks management report agenda</a:t>
            </a:r>
            <a:endParaRPr lang="en-US" sz="3200">
              <a:cs typeface="Segoe UI"/>
            </a:endParaRPr>
          </a:p>
        </p:txBody>
      </p:sp>
      <p:sp>
        <p:nvSpPr>
          <p:cNvPr id="3" name="Content Placeholder 2">
            <a:extLst>
              <a:ext uri="{FF2B5EF4-FFF2-40B4-BE49-F238E27FC236}">
                <a16:creationId xmlns:a16="http://schemas.microsoft.com/office/drawing/2014/main" id="{431758AF-2687-4E46-B775-3F1F930E5D2F}"/>
              </a:ext>
            </a:extLst>
          </p:cNvPr>
          <p:cNvSpPr>
            <a:spLocks noGrp="1"/>
          </p:cNvSpPr>
          <p:nvPr>
            <p:ph idx="1"/>
          </p:nvPr>
        </p:nvSpPr>
        <p:spPr>
          <a:xfrm>
            <a:off x="457200" y="1187337"/>
            <a:ext cx="8662881" cy="3108543"/>
          </a:xfrm>
        </p:spPr>
        <p:txBody>
          <a:bodyPr vert="horz" wrap="square" lIns="0" tIns="0" rIns="0" bIns="0" rtlCol="0" anchor="t">
            <a:spAutoFit/>
          </a:bodyPr>
          <a:lstStyle/>
          <a:p>
            <a:pPr>
              <a:spcAft>
                <a:spcPts val="600"/>
              </a:spcAft>
            </a:pPr>
            <a:r>
              <a:rPr lang="en-US">
                <a:latin typeface="Segoe UI"/>
                <a:cs typeface="Segoe UI"/>
              </a:rPr>
              <a:t>FY22 YTD business operations update</a:t>
            </a:r>
          </a:p>
          <a:p>
            <a:pPr lvl="1">
              <a:spcAft>
                <a:spcPts val="600"/>
              </a:spcAft>
            </a:pPr>
            <a:r>
              <a:rPr lang="en-US">
                <a:latin typeface="Segoe UI"/>
                <a:cs typeface="Segoe UI"/>
              </a:rPr>
              <a:t>Filing performance and staffing</a:t>
            </a:r>
          </a:p>
          <a:p>
            <a:pPr>
              <a:spcAft>
                <a:spcPts val="600"/>
              </a:spcAft>
            </a:pPr>
            <a:r>
              <a:rPr lang="en-US">
                <a:latin typeface="Segoe UI"/>
                <a:cs typeface="Segoe UI"/>
              </a:rPr>
              <a:t>Financial update (OCFO)</a:t>
            </a:r>
          </a:p>
          <a:p>
            <a:pPr>
              <a:spcAft>
                <a:spcPts val="600"/>
              </a:spcAft>
            </a:pPr>
            <a:r>
              <a:rPr lang="en-US">
                <a:latin typeface="Segoe UI"/>
                <a:cs typeface="Segoe UI"/>
              </a:rPr>
              <a:t>Management updates</a:t>
            </a:r>
          </a:p>
          <a:p>
            <a:pPr lvl="1">
              <a:spcAft>
                <a:spcPts val="600"/>
              </a:spcAft>
            </a:pPr>
            <a:r>
              <a:rPr lang="en-US">
                <a:latin typeface="Segoe UI"/>
                <a:cs typeface="Segoe UI"/>
              </a:rPr>
              <a:t>Policy, Admin/IT, &amp; Operations </a:t>
            </a:r>
          </a:p>
        </p:txBody>
      </p:sp>
      <p:sp>
        <p:nvSpPr>
          <p:cNvPr id="4" name="Slide Number Placeholder 3">
            <a:extLst>
              <a:ext uri="{FF2B5EF4-FFF2-40B4-BE49-F238E27FC236}">
                <a16:creationId xmlns:a16="http://schemas.microsoft.com/office/drawing/2014/main" id="{81C28C36-67CF-40DB-9456-F43E4F8070BF}"/>
              </a:ext>
            </a:extLst>
          </p:cNvPr>
          <p:cNvSpPr>
            <a:spLocks noGrp="1"/>
          </p:cNvSpPr>
          <p:nvPr>
            <p:ph type="sldNum" sz="quarter" idx="10"/>
          </p:nvPr>
        </p:nvSpPr>
        <p:spPr>
          <a:xfrm>
            <a:off x="457200" y="5305424"/>
            <a:ext cx="312738" cy="244037"/>
          </a:xfrm>
        </p:spPr>
        <p:txBody>
          <a:bodyPr/>
          <a:lstStyle/>
          <a:p>
            <a:fld id="{92DA454B-C859-4892-B9FA-68B588C9F547}" type="slidenum">
              <a:rPr lang="en-US" smtClean="0"/>
              <a:pPr/>
              <a:t>2</a:t>
            </a:fld>
            <a:endParaRPr lang="en-US"/>
          </a:p>
        </p:txBody>
      </p:sp>
    </p:spTree>
    <p:extLst>
      <p:ext uri="{BB962C8B-B14F-4D97-AF65-F5344CB8AC3E}">
        <p14:creationId xmlns:p14="http://schemas.microsoft.com/office/powerpoint/2010/main" val="6673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28" y="3709289"/>
            <a:ext cx="8636000" cy="1135063"/>
          </a:xfrm>
        </p:spPr>
        <p:txBody>
          <a:bodyPr>
            <a:noAutofit/>
          </a:bodyPr>
          <a:lstStyle/>
          <a:p>
            <a:r>
              <a:rPr lang="en-US" sz="2800"/>
              <a:t>Trademark filing performance</a:t>
            </a:r>
          </a:p>
        </p:txBody>
      </p:sp>
    </p:spTree>
    <p:extLst>
      <p:ext uri="{BB962C8B-B14F-4D97-AF65-F5344CB8AC3E}">
        <p14:creationId xmlns:p14="http://schemas.microsoft.com/office/powerpoint/2010/main" val="306200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C58A27-39D4-4BAF-A24A-4714D7A05910}"/>
              </a:ext>
            </a:extLst>
          </p:cNvPr>
          <p:cNvSpPr>
            <a:spLocks noGrp="1"/>
          </p:cNvSpPr>
          <p:nvPr>
            <p:ph type="title"/>
          </p:nvPr>
        </p:nvSpPr>
        <p:spPr/>
        <p:txBody>
          <a:bodyPr>
            <a:normAutofit fontScale="90000"/>
          </a:bodyPr>
          <a:lstStyle/>
          <a:p>
            <a:r>
              <a:rPr lang="en-US"/>
              <a:t>Trademark application filing levels</a:t>
            </a:r>
            <a:br>
              <a:rPr lang="en-US"/>
            </a:br>
            <a:endParaRPr lang="en-US"/>
          </a:p>
        </p:txBody>
      </p:sp>
      <p:pic>
        <p:nvPicPr>
          <p:cNvPr id="5" name="Picture 4" descr="FY2022 filings are currently below the FY 2022 high of 943,928 but are still increased over FY2020 filings showing moderated increased growth." title="TM application filing levels FY1990 to FY2022">
            <a:extLst>
              <a:ext uri="{FF2B5EF4-FFF2-40B4-BE49-F238E27FC236}">
                <a16:creationId xmlns:a16="http://schemas.microsoft.com/office/drawing/2014/main" id="{841A4C19-B891-4CEA-BC11-958698C1243E}"/>
              </a:ext>
            </a:extLst>
          </p:cNvPr>
          <p:cNvPicPr>
            <a:picLocks noChangeAspect="1"/>
          </p:cNvPicPr>
          <p:nvPr/>
        </p:nvPicPr>
        <p:blipFill>
          <a:blip r:embed="rId2"/>
          <a:stretch>
            <a:fillRect/>
          </a:stretch>
        </p:blipFill>
        <p:spPr>
          <a:xfrm>
            <a:off x="508000" y="1021500"/>
            <a:ext cx="6773243" cy="4224894"/>
          </a:xfrm>
          <a:prstGeom prst="rect">
            <a:avLst/>
          </a:prstGeom>
        </p:spPr>
      </p:pic>
      <p:pic>
        <p:nvPicPr>
          <p:cNvPr id="6" name="Picture 5" descr="799K classes have decreased 0.3% vs Plan, increased 8% vs FY 2020 and decreased 16% vs FY 2021." title="FY 2022 - projected">
            <a:extLst>
              <a:ext uri="{FF2B5EF4-FFF2-40B4-BE49-F238E27FC236}">
                <a16:creationId xmlns:a16="http://schemas.microsoft.com/office/drawing/2014/main" id="{00D88D01-2001-44E7-A682-DB685820847E}"/>
              </a:ext>
            </a:extLst>
          </p:cNvPr>
          <p:cNvPicPr>
            <a:picLocks noChangeAspect="1"/>
          </p:cNvPicPr>
          <p:nvPr/>
        </p:nvPicPr>
        <p:blipFill>
          <a:blip r:embed="rId3"/>
          <a:stretch>
            <a:fillRect/>
          </a:stretch>
        </p:blipFill>
        <p:spPr>
          <a:xfrm>
            <a:off x="8009388" y="1021500"/>
            <a:ext cx="1438781" cy="2816596"/>
          </a:xfrm>
          <a:prstGeom prst="rect">
            <a:avLst/>
          </a:prstGeom>
        </p:spPr>
      </p:pic>
      <p:pic>
        <p:nvPicPr>
          <p:cNvPr id="7" name="Picture 6" descr="''" title="''">
            <a:extLst>
              <a:ext uri="{FF2B5EF4-FFF2-40B4-BE49-F238E27FC236}">
                <a16:creationId xmlns:a16="http://schemas.microsoft.com/office/drawing/2014/main" id="{10759600-66B6-4F1F-98EB-E81D1E0BB599}"/>
              </a:ext>
            </a:extLst>
          </p:cNvPr>
          <p:cNvPicPr>
            <a:picLocks noChangeAspect="1"/>
          </p:cNvPicPr>
          <p:nvPr/>
        </p:nvPicPr>
        <p:blipFill>
          <a:blip r:embed="rId4"/>
          <a:stretch>
            <a:fillRect/>
          </a:stretch>
        </p:blipFill>
        <p:spPr>
          <a:xfrm>
            <a:off x="7917940" y="944143"/>
            <a:ext cx="1530229" cy="1012024"/>
          </a:xfrm>
          <a:prstGeom prst="rect">
            <a:avLst/>
          </a:prstGeom>
        </p:spPr>
      </p:pic>
      <p:sp>
        <p:nvSpPr>
          <p:cNvPr id="2" name="Slide Number Placeholder 1">
            <a:extLst>
              <a:ext uri="{FF2B5EF4-FFF2-40B4-BE49-F238E27FC236}">
                <a16:creationId xmlns:a16="http://schemas.microsoft.com/office/drawing/2014/main" id="{81259387-0E75-4DAF-A60F-8E5DEA252367}"/>
              </a:ext>
            </a:extLst>
          </p:cNvPr>
          <p:cNvSpPr>
            <a:spLocks noGrp="1"/>
          </p:cNvSpPr>
          <p:nvPr>
            <p:ph type="sldNum" sz="quarter" idx="10"/>
          </p:nvPr>
        </p:nvSpPr>
        <p:spPr/>
        <p:txBody>
          <a:bodyPr/>
          <a:lstStyle/>
          <a:p>
            <a:fld id="{92DA454B-C859-4892-B9FA-68B588C9F547}" type="slidenum">
              <a:rPr lang="en-US" smtClean="0"/>
              <a:t>4</a:t>
            </a:fld>
            <a:endParaRPr lang="en-US"/>
          </a:p>
        </p:txBody>
      </p:sp>
    </p:spTree>
    <p:extLst>
      <p:ext uri="{BB962C8B-B14F-4D97-AF65-F5344CB8AC3E}">
        <p14:creationId xmlns:p14="http://schemas.microsoft.com/office/powerpoint/2010/main" val="265049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3841-061E-D714-FED3-179555597D9C}"/>
              </a:ext>
            </a:extLst>
          </p:cNvPr>
          <p:cNvSpPr>
            <a:spLocks noGrp="1"/>
          </p:cNvSpPr>
          <p:nvPr>
            <p:ph type="title"/>
          </p:nvPr>
        </p:nvSpPr>
        <p:spPr/>
        <p:txBody>
          <a:bodyPr vert="horz" lIns="91440" tIns="45720" rIns="91440" bIns="45720" rtlCol="0" anchor="t" anchorCtr="0">
            <a:noAutofit/>
          </a:bodyPr>
          <a:lstStyle/>
          <a:p>
            <a:r>
              <a:rPr lang="en-US" sz="2800">
                <a:cs typeface="Segoe UI"/>
              </a:rPr>
              <a:t>Share of application classes filed by applicant's domicile (FY 2018 - FY 2022)</a:t>
            </a:r>
          </a:p>
        </p:txBody>
      </p:sp>
      <p:pic>
        <p:nvPicPr>
          <p:cNvPr id="5" name="Picture 5" descr="US filings are currently at 64%, decreasing from a high of 70% in FY 2018; Chinese filings are currently at 16% down from a high of 24% in FY 2021; Europe (EU + non-EU) filings are currently at 11% down from a high of 12% in FY 2018; Asia and Pacific (excluding China) are currently at 6%; Americas (excluding the US) are currently at 4%." title="Share of application classes filed by applicant's domicile (FY 2018 to FY 2022)">
            <a:extLst>
              <a:ext uri="{FF2B5EF4-FFF2-40B4-BE49-F238E27FC236}">
                <a16:creationId xmlns:a16="http://schemas.microsoft.com/office/drawing/2014/main" id="{D628F384-0956-46CE-4F5C-0BC29BBC2DEE}"/>
              </a:ext>
            </a:extLst>
          </p:cNvPr>
          <p:cNvPicPr>
            <a:picLocks noChangeAspect="1"/>
          </p:cNvPicPr>
          <p:nvPr/>
        </p:nvPicPr>
        <p:blipFill>
          <a:blip r:embed="rId3"/>
          <a:stretch>
            <a:fillRect/>
          </a:stretch>
        </p:blipFill>
        <p:spPr>
          <a:xfrm>
            <a:off x="647924" y="1385317"/>
            <a:ext cx="9004076" cy="4063777"/>
          </a:xfrm>
          <a:prstGeom prst="rect">
            <a:avLst/>
          </a:prstGeom>
        </p:spPr>
      </p:pic>
      <p:sp>
        <p:nvSpPr>
          <p:cNvPr id="4" name="Slide Number Placeholder 3">
            <a:extLst>
              <a:ext uri="{FF2B5EF4-FFF2-40B4-BE49-F238E27FC236}">
                <a16:creationId xmlns:a16="http://schemas.microsoft.com/office/drawing/2014/main" id="{AAC5C99C-2964-4A13-AD72-9D683B3B7C40}"/>
              </a:ext>
            </a:extLst>
          </p:cNvPr>
          <p:cNvSpPr>
            <a:spLocks noGrp="1"/>
          </p:cNvSpPr>
          <p:nvPr>
            <p:ph type="sldNum" sz="quarter" idx="10"/>
          </p:nvPr>
        </p:nvSpPr>
        <p:spPr/>
        <p:txBody>
          <a:bodyPr/>
          <a:lstStyle/>
          <a:p>
            <a:fld id="{1D648693-0942-45E9-83AE-76FC568F9452}" type="slidenum">
              <a:rPr lang="en-US" smtClean="0"/>
              <a:pPr/>
              <a:t>5</a:t>
            </a:fld>
            <a:endParaRPr lang="en-US"/>
          </a:p>
        </p:txBody>
      </p:sp>
    </p:spTree>
    <p:extLst>
      <p:ext uri="{BB962C8B-B14F-4D97-AF65-F5344CB8AC3E}">
        <p14:creationId xmlns:p14="http://schemas.microsoft.com/office/powerpoint/2010/main" val="254811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E29D-F4EE-7E39-E5FE-3B2A39E194F0}"/>
              </a:ext>
            </a:extLst>
          </p:cNvPr>
          <p:cNvSpPr>
            <a:spLocks noGrp="1"/>
          </p:cNvSpPr>
          <p:nvPr>
            <p:ph type="title"/>
          </p:nvPr>
        </p:nvSpPr>
        <p:spPr/>
        <p:txBody>
          <a:bodyPr vert="horz" lIns="91440" tIns="45720" rIns="91440" bIns="45720" rtlCol="0" anchor="t" anchorCtr="0">
            <a:noAutofit/>
          </a:bodyPr>
          <a:lstStyle/>
          <a:p>
            <a:r>
              <a:rPr lang="en-US" sz="2800">
                <a:cs typeface="Segoe UI"/>
              </a:rPr>
              <a:t>Regional filings FY 2018 - FY 2022 (projected)</a:t>
            </a:r>
          </a:p>
        </p:txBody>
      </p:sp>
      <p:pic>
        <p:nvPicPr>
          <p:cNvPr id="5" name="Picture 5" descr="The line graph shows that projected regional filings for US and China will be less than FY 2021 while Europe (EU + Non-EU) will increase slightly and Asia (ex China) and Americas (ex US) will remain roughly the same." title="Regional filings FY 2018 to FY 2022 (projected)">
            <a:extLst>
              <a:ext uri="{FF2B5EF4-FFF2-40B4-BE49-F238E27FC236}">
                <a16:creationId xmlns:a16="http://schemas.microsoft.com/office/drawing/2014/main" id="{0B1DEC88-F4AF-A20F-B3CB-2B137BAF9001}"/>
              </a:ext>
            </a:extLst>
          </p:cNvPr>
          <p:cNvPicPr>
            <a:picLocks noChangeAspect="1"/>
          </p:cNvPicPr>
          <p:nvPr/>
        </p:nvPicPr>
        <p:blipFill>
          <a:blip r:embed="rId3"/>
          <a:stretch>
            <a:fillRect/>
          </a:stretch>
        </p:blipFill>
        <p:spPr>
          <a:xfrm>
            <a:off x="318573" y="875698"/>
            <a:ext cx="9783900" cy="4725002"/>
          </a:xfrm>
          <a:prstGeom prst="rect">
            <a:avLst/>
          </a:prstGeom>
        </p:spPr>
      </p:pic>
      <p:sp>
        <p:nvSpPr>
          <p:cNvPr id="4" name="Slide Number Placeholder 3">
            <a:extLst>
              <a:ext uri="{FF2B5EF4-FFF2-40B4-BE49-F238E27FC236}">
                <a16:creationId xmlns:a16="http://schemas.microsoft.com/office/drawing/2014/main" id="{CB1D6F89-8A59-4255-B94C-172553A988BB}"/>
              </a:ext>
            </a:extLst>
          </p:cNvPr>
          <p:cNvSpPr>
            <a:spLocks noGrp="1"/>
          </p:cNvSpPr>
          <p:nvPr>
            <p:ph type="sldNum" sz="quarter" idx="10"/>
          </p:nvPr>
        </p:nvSpPr>
        <p:spPr/>
        <p:txBody>
          <a:bodyPr/>
          <a:lstStyle/>
          <a:p>
            <a:fld id="{1D648693-0942-45E9-83AE-76FC568F9452}" type="slidenum">
              <a:rPr lang="en-US" smtClean="0"/>
              <a:pPr/>
              <a:t>6</a:t>
            </a:fld>
            <a:endParaRPr lang="en-US"/>
          </a:p>
        </p:txBody>
      </p:sp>
    </p:spTree>
    <p:extLst>
      <p:ext uri="{BB962C8B-B14F-4D97-AF65-F5344CB8AC3E}">
        <p14:creationId xmlns:p14="http://schemas.microsoft.com/office/powerpoint/2010/main" val="1540792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a:t>Trademarks staffing</a:t>
            </a:r>
          </a:p>
        </p:txBody>
      </p:sp>
      <p:sp>
        <p:nvSpPr>
          <p:cNvPr id="2" name="Content Placeholder 1"/>
          <p:cNvSpPr>
            <a:spLocks noGrp="1"/>
          </p:cNvSpPr>
          <p:nvPr>
            <p:ph idx="1"/>
          </p:nvPr>
        </p:nvSpPr>
        <p:spPr>
          <a:xfrm>
            <a:off x="571062" y="1096122"/>
            <a:ext cx="9144000" cy="3786267"/>
          </a:xfrm>
        </p:spPr>
        <p:txBody>
          <a:bodyPr vert="horz" wrap="square" lIns="0" tIns="0" rIns="0" bIns="0" rtlCol="0" anchor="t">
            <a:normAutofit/>
          </a:bodyPr>
          <a:lstStyle/>
          <a:p>
            <a:pPr>
              <a:spcBef>
                <a:spcPts val="0"/>
              </a:spcBef>
              <a:spcAft>
                <a:spcPts val="600"/>
              </a:spcAft>
            </a:pPr>
            <a:r>
              <a:rPr lang="en-US" sz="2000">
                <a:latin typeface="+mn-lt"/>
                <a:cs typeface="Segoe UI"/>
              </a:rPr>
              <a:t>1,058</a:t>
            </a:r>
            <a:r>
              <a:rPr lang="en-US" sz="2000" b="1">
                <a:latin typeface="+mn-lt"/>
                <a:cs typeface="Segoe UI"/>
              </a:rPr>
              <a:t> </a:t>
            </a:r>
            <a:r>
              <a:rPr lang="en-US" sz="2000">
                <a:latin typeface="+mn-lt"/>
                <a:cs typeface="Segoe UI"/>
              </a:rPr>
              <a:t>employees (7.5% of USPTO)</a:t>
            </a:r>
          </a:p>
          <a:p>
            <a:pPr>
              <a:spcBef>
                <a:spcPts val="0"/>
              </a:spcBef>
              <a:spcAft>
                <a:spcPts val="600"/>
              </a:spcAft>
            </a:pPr>
            <a:r>
              <a:rPr lang="en-US" sz="2000">
                <a:latin typeface="+mn-lt"/>
                <a:cs typeface="Segoe UI"/>
              </a:rPr>
              <a:t>716 examining attorneys (68% of Trademarks)</a:t>
            </a:r>
          </a:p>
          <a:p>
            <a:pPr lvl="1">
              <a:spcBef>
                <a:spcPts val="0"/>
              </a:spcBef>
              <a:spcAft>
                <a:spcPts val="600"/>
              </a:spcAft>
            </a:pPr>
            <a:r>
              <a:rPr lang="en-US" sz="1600">
                <a:latin typeface="+mn-lt"/>
                <a:cs typeface="Segoe UI Light"/>
              </a:rPr>
              <a:t>32 hires onboarded in March 2022</a:t>
            </a:r>
          </a:p>
          <a:p>
            <a:pPr lvl="1">
              <a:spcBef>
                <a:spcPts val="0"/>
              </a:spcBef>
              <a:spcAft>
                <a:spcPts val="600"/>
              </a:spcAft>
            </a:pPr>
            <a:r>
              <a:rPr lang="en-US" sz="1600">
                <a:latin typeface="+mn-lt"/>
                <a:cs typeface="Segoe UI Light"/>
              </a:rPr>
              <a:t>Currently recruiting</a:t>
            </a:r>
            <a:endParaRPr lang="en-US" sz="1600">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3544071191"/>
              </p:ext>
            </p:extLst>
          </p:nvPr>
        </p:nvGraphicFramePr>
        <p:xfrm>
          <a:off x="1311108" y="2403889"/>
          <a:ext cx="679784" cy="2720560"/>
        </p:xfrm>
        <a:graphic>
          <a:graphicData uri="http://schemas.openxmlformats.org/drawingml/2006/table">
            <a:tbl>
              <a:tblPr firstRow="1"/>
              <a:tblGrid>
                <a:gridCol w="679784">
                  <a:extLst>
                    <a:ext uri="{9D8B030D-6E8A-4147-A177-3AD203B41FA5}">
                      <a16:colId xmlns:a16="http://schemas.microsoft.com/office/drawing/2014/main" val="4277955931"/>
                    </a:ext>
                  </a:extLst>
                </a:gridCol>
              </a:tblGrid>
              <a:tr h="497417">
                <a:tc>
                  <a:txBody>
                    <a:bodyPr/>
                    <a:lstStyle/>
                    <a:p>
                      <a:pPr algn="r" fontAlgn="b"/>
                      <a:r>
                        <a:rPr lang="en-US" sz="1100" b="0"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2516224692"/>
                  </a:ext>
                </a:extLst>
              </a:tr>
              <a:tr h="304540">
                <a:tc>
                  <a:txBody>
                    <a:bodyPr/>
                    <a:lstStyle/>
                    <a:p>
                      <a:pPr algn="r" fontAlgn="b"/>
                      <a:r>
                        <a:rPr lang="en-US" sz="1100" b="0" i="0" u="none" strike="noStrike">
                          <a:solidFill>
                            <a:srgbClr val="000000"/>
                          </a:solidFill>
                          <a:effectLst/>
                          <a:latin typeface="Calibri"/>
                        </a:rPr>
                        <a:t>68%</a:t>
                      </a:r>
                    </a:p>
                  </a:txBody>
                  <a:tcPr marL="9525" marR="9525" marT="9525" marB="0" anchor="b">
                    <a:lnL>
                      <a:noFill/>
                    </a:lnL>
                    <a:lnR>
                      <a:noFill/>
                    </a:lnR>
                    <a:lnT>
                      <a:noFill/>
                    </a:lnT>
                    <a:lnB>
                      <a:noFill/>
                    </a:lnB>
                  </a:tcPr>
                </a:tc>
                <a:extLst>
                  <a:ext uri="{0D108BD9-81ED-4DB2-BD59-A6C34878D82A}">
                    <a16:rowId xmlns:a16="http://schemas.microsoft.com/office/drawing/2014/main" val="3570773092"/>
                  </a:ext>
                </a:extLst>
              </a:tr>
              <a:tr h="345145">
                <a:tc>
                  <a:txBody>
                    <a:bodyPr/>
                    <a:lstStyle/>
                    <a:p>
                      <a:pPr algn="r" fontAlgn="b"/>
                      <a:r>
                        <a:rPr lang="en-US" sz="1100" b="0" i="0" u="none" strike="noStrike">
                          <a:solidFill>
                            <a:srgbClr val="000000"/>
                          </a:solidFill>
                          <a:effectLst/>
                          <a:latin typeface="Calibri"/>
                        </a:rPr>
                        <a:t>5%</a:t>
                      </a:r>
                    </a:p>
                  </a:txBody>
                  <a:tcPr marL="9525" marR="9525" marT="9525" marB="0" anchor="b">
                    <a:lnL>
                      <a:noFill/>
                    </a:lnL>
                    <a:lnR>
                      <a:noFill/>
                    </a:lnR>
                    <a:lnT>
                      <a:noFill/>
                    </a:lnT>
                    <a:lnB>
                      <a:noFill/>
                    </a:lnB>
                  </a:tcPr>
                </a:tc>
                <a:extLst>
                  <a:ext uri="{0D108BD9-81ED-4DB2-BD59-A6C34878D82A}">
                    <a16:rowId xmlns:a16="http://schemas.microsoft.com/office/drawing/2014/main" val="1159715508"/>
                  </a:ext>
                </a:extLst>
              </a:tr>
              <a:tr h="304540">
                <a:tc>
                  <a:txBody>
                    <a:bodyPr/>
                    <a:lstStyle/>
                    <a:p>
                      <a:pPr algn="r" fontAlgn="b"/>
                      <a:r>
                        <a:rPr lang="en-US" sz="1100" b="0" i="0" u="none" strike="noStrike">
                          <a:solidFill>
                            <a:srgbClr val="000000"/>
                          </a:solidFill>
                          <a:effectLst/>
                          <a:latin typeface="Calibri"/>
                        </a:rPr>
                        <a:t>13%</a:t>
                      </a:r>
                    </a:p>
                  </a:txBody>
                  <a:tcPr marL="9525" marR="9525" marT="9525" marB="0" anchor="b">
                    <a:lnL>
                      <a:noFill/>
                    </a:lnL>
                    <a:lnR>
                      <a:noFill/>
                    </a:lnR>
                    <a:lnT>
                      <a:noFill/>
                    </a:lnT>
                    <a:lnB>
                      <a:noFill/>
                    </a:lnB>
                  </a:tcPr>
                </a:tc>
                <a:extLst>
                  <a:ext uri="{0D108BD9-81ED-4DB2-BD59-A6C34878D82A}">
                    <a16:rowId xmlns:a16="http://schemas.microsoft.com/office/drawing/2014/main" val="1748242158"/>
                  </a:ext>
                </a:extLst>
              </a:tr>
              <a:tr h="345145">
                <a:tc>
                  <a:txBody>
                    <a:bodyPr/>
                    <a:lstStyle/>
                    <a:p>
                      <a:pPr algn="r" fontAlgn="b"/>
                      <a:r>
                        <a:rPr lang="en-US" sz="1100" b="0"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2117436624"/>
                  </a:ext>
                </a:extLst>
              </a:tr>
              <a:tr h="304540">
                <a:tc>
                  <a:txBody>
                    <a:bodyPr/>
                    <a:lstStyle/>
                    <a:p>
                      <a:pPr algn="r" fontAlgn="b"/>
                      <a:r>
                        <a:rPr lang="en-US" sz="1100" b="0" i="0" u="none" strike="noStrike">
                          <a:solidFill>
                            <a:srgbClr val="000000"/>
                          </a:solidFill>
                          <a:effectLst/>
                          <a:latin typeface="Calibri"/>
                        </a:rPr>
                        <a:t>4%</a:t>
                      </a:r>
                    </a:p>
                  </a:txBody>
                  <a:tcPr marL="9525" marR="9525" marT="9525" marB="0" anchor="b">
                    <a:lnL>
                      <a:noFill/>
                    </a:lnL>
                    <a:lnR>
                      <a:noFill/>
                    </a:lnR>
                    <a:lnT>
                      <a:noFill/>
                    </a:lnT>
                    <a:lnB>
                      <a:noFill/>
                    </a:lnB>
                  </a:tcPr>
                </a:tc>
                <a:extLst>
                  <a:ext uri="{0D108BD9-81ED-4DB2-BD59-A6C34878D82A}">
                    <a16:rowId xmlns:a16="http://schemas.microsoft.com/office/drawing/2014/main" val="3759450085"/>
                  </a:ext>
                </a:extLst>
              </a:tr>
              <a:tr h="294389">
                <a:tc>
                  <a:txBody>
                    <a:bodyPr/>
                    <a:lstStyle/>
                    <a:p>
                      <a:pPr algn="r" fontAlgn="b"/>
                      <a:r>
                        <a:rPr lang="en-US" sz="1100" b="0"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4220685929"/>
                  </a:ext>
                </a:extLst>
              </a:tr>
              <a:tr h="324844">
                <a:tc>
                  <a:txBody>
                    <a:bodyPr/>
                    <a:lstStyle/>
                    <a:p>
                      <a:pPr algn="r" fontAlgn="b"/>
                      <a:r>
                        <a:rPr lang="en-US" sz="1100" b="0" i="0" u="none" strike="noStrike" dirty="0">
                          <a:solidFill>
                            <a:srgbClr val="000000"/>
                          </a:solidFill>
                          <a:effectLst/>
                          <a:latin typeface="Calibri"/>
                        </a:rPr>
                        <a:t>7%</a:t>
                      </a:r>
                    </a:p>
                  </a:txBody>
                  <a:tcPr marL="9525" marR="9525" marT="9525" marB="0" anchor="b">
                    <a:lnL>
                      <a:noFill/>
                    </a:lnL>
                    <a:lnR>
                      <a:noFill/>
                    </a:lnR>
                    <a:lnT>
                      <a:noFill/>
                    </a:lnT>
                    <a:lnB>
                      <a:noFill/>
                    </a:lnB>
                  </a:tcPr>
                </a:tc>
                <a:extLst>
                  <a:ext uri="{0D108BD9-81ED-4DB2-BD59-A6C34878D82A}">
                    <a16:rowId xmlns:a16="http://schemas.microsoft.com/office/drawing/2014/main" val="1903682548"/>
                  </a:ext>
                </a:extLst>
              </a:tr>
            </a:tbl>
          </a:graphicData>
        </a:graphic>
      </p:graphicFrame>
      <p:graphicFrame>
        <p:nvGraphicFramePr>
          <p:cNvPr id="9" name="Chart 8" descr="Pie chart showing breakdown of Trademark staffing levels:&#10;1% executives&#10;68% examining attorneys&#10;5% managers/supervisors&#10;13% staff attorneys&#10;1% TM admin/info specialist/assistants&#10;4% paralegals/specialists/LIEs&#10;1% librarians&#10;7% program/business/web/visual analysts">
            <a:extLst>
              <a:ext uri="{FF2B5EF4-FFF2-40B4-BE49-F238E27FC236}">
                <a16:creationId xmlns:a16="http://schemas.microsoft.com/office/drawing/2014/main" id="{B02C8561-CF32-4824-BD6E-B0339DACE5CB}"/>
              </a:ext>
            </a:extLst>
          </p:cNvPr>
          <p:cNvGraphicFramePr>
            <a:graphicFrameLocks/>
          </p:cNvGraphicFramePr>
          <p:nvPr>
            <p:extLst>
              <p:ext uri="{D42A27DB-BD31-4B8C-83A1-F6EECF244321}">
                <p14:modId xmlns:p14="http://schemas.microsoft.com/office/powerpoint/2010/main" val="1187447989"/>
              </p:ext>
            </p:extLst>
          </p:nvPr>
        </p:nvGraphicFramePr>
        <p:xfrm>
          <a:off x="2053954" y="646690"/>
          <a:ext cx="6988751" cy="48415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8AD3316-FBA5-4AF9-AE00-AA026E15A8E8}"/>
              </a:ext>
            </a:extLst>
          </p:cNvPr>
          <p:cNvSpPr>
            <a:spLocks noGrp="1"/>
          </p:cNvSpPr>
          <p:nvPr>
            <p:ph type="sldNum" sz="quarter" idx="10"/>
          </p:nvPr>
        </p:nvSpPr>
        <p:spPr/>
        <p:txBody>
          <a:bodyPr/>
          <a:lstStyle/>
          <a:p>
            <a:fld id="{92DA454B-C859-4892-B9FA-68B588C9F547}" type="slidenum">
              <a:rPr lang="en-US" smtClean="0"/>
              <a:t>7</a:t>
            </a:fld>
            <a:endParaRPr lang="en-US"/>
          </a:p>
        </p:txBody>
      </p:sp>
    </p:spTree>
    <p:extLst>
      <p:ext uri="{BB962C8B-B14F-4D97-AF65-F5344CB8AC3E}">
        <p14:creationId xmlns:p14="http://schemas.microsoft.com/office/powerpoint/2010/main" val="223237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are we today…literally!</a:t>
            </a:r>
          </a:p>
        </p:txBody>
      </p:sp>
      <p:pic>
        <p:nvPicPr>
          <p:cNvPr id="6" name="Picture 5" descr="Map showing the number of teleworkers in each state across the US, Hawaii and PR. &#10;A majority are located in Virginia and Maryland. Telework data is from ETIS as of 7-22-2022, produced by the Office of Human Resources HRIS Data Analytics; Questions please email CAO_Data_Analytics@uspto.gov." title="Telework locations of TM employees across the US and Puerto Rico">
            <a:extLst>
              <a:ext uri="{FF2B5EF4-FFF2-40B4-BE49-F238E27FC236}">
                <a16:creationId xmlns:a16="http://schemas.microsoft.com/office/drawing/2014/main" id="{18D5884A-E059-40BF-880F-8F5C89CAE881}"/>
              </a:ext>
            </a:extLst>
          </p:cNvPr>
          <p:cNvPicPr>
            <a:picLocks noChangeAspect="1"/>
          </p:cNvPicPr>
          <p:nvPr/>
        </p:nvPicPr>
        <p:blipFill>
          <a:blip r:embed="rId2"/>
          <a:stretch>
            <a:fillRect/>
          </a:stretch>
        </p:blipFill>
        <p:spPr>
          <a:xfrm>
            <a:off x="430696" y="999247"/>
            <a:ext cx="5822649" cy="4589858"/>
          </a:xfrm>
          <a:prstGeom prst="rect">
            <a:avLst/>
          </a:prstGeom>
        </p:spPr>
      </p:pic>
      <p:sp>
        <p:nvSpPr>
          <p:cNvPr id="7" name="Content Placeholder 2">
            <a:extLst>
              <a:ext uri="{FF2B5EF4-FFF2-40B4-BE49-F238E27FC236}">
                <a16:creationId xmlns:a16="http://schemas.microsoft.com/office/drawing/2014/main" id="{AB5012BC-068B-4309-B3C0-65EA20A62653}"/>
              </a:ext>
            </a:extLst>
          </p:cNvPr>
          <p:cNvSpPr>
            <a:spLocks noGrp="1"/>
          </p:cNvSpPr>
          <p:nvPr>
            <p:ph idx="1"/>
          </p:nvPr>
        </p:nvSpPr>
        <p:spPr>
          <a:xfrm>
            <a:off x="6207034" y="1198896"/>
            <a:ext cx="4009489" cy="3608094"/>
          </a:xfrm>
        </p:spPr>
        <p:txBody>
          <a:bodyPr>
            <a:normAutofit fontScale="77500" lnSpcReduction="20000"/>
          </a:bodyPr>
          <a:lstStyle/>
          <a:p>
            <a:pPr marL="0" indent="0">
              <a:buNone/>
            </a:pPr>
            <a:r>
              <a:rPr lang="en-US" sz="2917"/>
              <a:t>A total of 1,077 professionals</a:t>
            </a:r>
          </a:p>
          <a:p>
            <a:pPr lvl="1"/>
            <a:r>
              <a:rPr lang="en-US" sz="2500"/>
              <a:t>935 TEAP or Remote 50</a:t>
            </a:r>
          </a:p>
          <a:p>
            <a:pPr lvl="2"/>
            <a:r>
              <a:rPr lang="en-US" sz="2083"/>
              <a:t>87.5%</a:t>
            </a:r>
          </a:p>
          <a:p>
            <a:pPr lvl="1"/>
            <a:r>
              <a:rPr lang="en-US" sz="2500"/>
              <a:t>28 </a:t>
            </a:r>
            <a:r>
              <a:rPr lang="en-US" sz="2500" err="1"/>
              <a:t>Hotelers</a:t>
            </a:r>
            <a:endParaRPr lang="en-US" sz="2500"/>
          </a:p>
          <a:p>
            <a:pPr lvl="2"/>
            <a:r>
              <a:rPr lang="en-US" sz="2083"/>
              <a:t>2.7%</a:t>
            </a:r>
          </a:p>
          <a:p>
            <a:pPr lvl="1"/>
            <a:r>
              <a:rPr lang="en-US" sz="2500"/>
              <a:t>103 Routine</a:t>
            </a:r>
          </a:p>
          <a:p>
            <a:pPr lvl="2"/>
            <a:r>
              <a:rPr lang="en-US" sz="2083"/>
              <a:t>9.85%</a:t>
            </a:r>
          </a:p>
          <a:p>
            <a:pPr lvl="1"/>
            <a:r>
              <a:rPr lang="en-US" sz="2500"/>
              <a:t>5 Situational </a:t>
            </a:r>
          </a:p>
          <a:p>
            <a:pPr lvl="2"/>
            <a:r>
              <a:rPr lang="en-US" sz="2083"/>
              <a:t>0.5%</a:t>
            </a:r>
          </a:p>
          <a:p>
            <a:pPr lvl="1"/>
            <a:r>
              <a:rPr lang="en-US" sz="2500"/>
              <a:t>6 no telework </a:t>
            </a:r>
          </a:p>
          <a:p>
            <a:pPr lvl="2"/>
            <a:r>
              <a:rPr lang="en-US" sz="2083"/>
              <a:t>0.6%</a:t>
            </a:r>
          </a:p>
          <a:p>
            <a:pPr lvl="2"/>
            <a:endParaRPr lang="en-US" sz="1667"/>
          </a:p>
        </p:txBody>
      </p:sp>
      <p:sp>
        <p:nvSpPr>
          <p:cNvPr id="4" name="Slide Number Placeholder 3">
            <a:extLst>
              <a:ext uri="{FF2B5EF4-FFF2-40B4-BE49-F238E27FC236}">
                <a16:creationId xmlns:a16="http://schemas.microsoft.com/office/drawing/2014/main" id="{D18E38CF-52D3-4DFD-B2C9-DAB18CD7C770}"/>
              </a:ext>
            </a:extLst>
          </p:cNvPr>
          <p:cNvSpPr>
            <a:spLocks noGrp="1"/>
          </p:cNvSpPr>
          <p:nvPr>
            <p:ph type="sldNum" sz="quarter" idx="10"/>
          </p:nvPr>
        </p:nvSpPr>
        <p:spPr/>
        <p:txBody>
          <a:bodyPr/>
          <a:lstStyle/>
          <a:p>
            <a:fld id="{575BB0E6-8AF4-4A71-BA9B-F08E03F2F702}" type="slidenum">
              <a:rPr lang="en-US" smtClean="0"/>
              <a:t>8</a:t>
            </a:fld>
            <a:endParaRPr lang="en-US"/>
          </a:p>
        </p:txBody>
      </p:sp>
    </p:spTree>
    <p:extLst>
      <p:ext uri="{BB962C8B-B14F-4D97-AF65-F5344CB8AC3E}">
        <p14:creationId xmlns:p14="http://schemas.microsoft.com/office/powerpoint/2010/main" val="27798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368F-6282-5427-9077-8DFE90B7D254}"/>
              </a:ext>
            </a:extLst>
          </p:cNvPr>
          <p:cNvSpPr>
            <a:spLocks noGrp="1"/>
          </p:cNvSpPr>
          <p:nvPr>
            <p:ph type="title"/>
          </p:nvPr>
        </p:nvSpPr>
        <p:spPr/>
        <p:txBody>
          <a:bodyPr vert="horz" lIns="91440" tIns="45720" rIns="91440" bIns="45720" rtlCol="0" anchor="t" anchorCtr="0">
            <a:noAutofit/>
          </a:bodyPr>
          <a:lstStyle/>
          <a:p>
            <a:r>
              <a:rPr lang="en-US" sz="3200">
                <a:cs typeface="Segoe UI"/>
              </a:rPr>
              <a:t>USPTO trademark examining attorneys </a:t>
            </a:r>
            <a:br>
              <a:rPr lang="en-US" sz="3200">
                <a:cs typeface="Segoe UI"/>
              </a:rPr>
            </a:br>
            <a:r>
              <a:rPr lang="en-US" sz="3200">
                <a:cs typeface="Segoe UI"/>
              </a:rPr>
              <a:t>FY 2019 to FY 2022</a:t>
            </a:r>
          </a:p>
        </p:txBody>
      </p:sp>
      <p:pic>
        <p:nvPicPr>
          <p:cNvPr id="6" name="Picture 6" descr="Compares existing examining attorneys (EAs) to New Hires. New hires in 2019 were 84 of 626, in 2020 were 27 of 623, in 2021 were 74 of 662, in 2022 Q1 were 59 of 712, in 2022 Q2 were 32 of 734, in 2022 Q2 were 0 of 721." title="USPTO TM examining attorneys FY 2019 to FY 2022">
            <a:extLst>
              <a:ext uri="{FF2B5EF4-FFF2-40B4-BE49-F238E27FC236}">
                <a16:creationId xmlns:a16="http://schemas.microsoft.com/office/drawing/2014/main" id="{AE79CBBE-1E05-71C6-76CF-A42E843D0A8B}"/>
              </a:ext>
            </a:extLst>
          </p:cNvPr>
          <p:cNvPicPr>
            <a:picLocks noChangeAspect="1"/>
          </p:cNvPicPr>
          <p:nvPr/>
        </p:nvPicPr>
        <p:blipFill>
          <a:blip r:embed="rId3"/>
          <a:stretch>
            <a:fillRect/>
          </a:stretch>
        </p:blipFill>
        <p:spPr>
          <a:xfrm>
            <a:off x="264695" y="1316938"/>
            <a:ext cx="9895305" cy="4283762"/>
          </a:xfrm>
          <a:prstGeom prst="rect">
            <a:avLst/>
          </a:prstGeom>
        </p:spPr>
      </p:pic>
      <p:sp>
        <p:nvSpPr>
          <p:cNvPr id="4" name="Slide Number Placeholder 3">
            <a:extLst>
              <a:ext uri="{FF2B5EF4-FFF2-40B4-BE49-F238E27FC236}">
                <a16:creationId xmlns:a16="http://schemas.microsoft.com/office/drawing/2014/main" id="{686FB1F9-3025-4F72-8A1C-8BE48CA51A3D}"/>
              </a:ext>
            </a:extLst>
          </p:cNvPr>
          <p:cNvSpPr>
            <a:spLocks noGrp="1"/>
          </p:cNvSpPr>
          <p:nvPr>
            <p:ph type="sldNum" sz="quarter" idx="10"/>
          </p:nvPr>
        </p:nvSpPr>
        <p:spPr/>
        <p:txBody>
          <a:bodyPr/>
          <a:lstStyle/>
          <a:p>
            <a:fld id="{1D648693-0942-45E9-83AE-76FC568F9452}" type="slidenum">
              <a:rPr lang="en-US" smtClean="0"/>
              <a:pPr/>
              <a:t>9</a:t>
            </a:fld>
            <a:endParaRPr lang="en-US"/>
          </a:p>
        </p:txBody>
      </p:sp>
    </p:spTree>
    <p:extLst>
      <p:ext uri="{BB962C8B-B14F-4D97-AF65-F5344CB8AC3E}">
        <p14:creationId xmlns:p14="http://schemas.microsoft.com/office/powerpoint/2010/main" val="2414513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6 - &amp;quot;Stephanie Bald&amp;quot;&quot;/&gt;&lt;property id=&quot;20307&quot; value=&quot;299&quot;/&gt;&lt;/object&gt;&lt;object type=&quot;3&quot; unique_id=&quot;10025&quot;&gt;&lt;property id=&quot;20148&quot; value=&quot;5&quot;/&gt;&lt;property id=&quot;20300&quot; value=&quot;Slide 15 - &amp;quot;Trademarks performance: quality&amp;quot;&quot;/&gt;&lt;property id=&quot;20307&quot; value=&quot;269&quot;/&gt;&lt;/object&gt;&lt;object type=&quot;3&quot; unique_id=&quot;14870&quot;&gt;&lt;property id=&quot;20148&quot; value=&quot;5&quot;/&gt;&lt;property id=&quot;20300&quot; value=&quot;Slide 105&quot;/&gt;&lt;property id=&quot;20307&quot; value=&quot;424&quot;/&gt;&lt;/object&gt;&lt;object type=&quot;3&quot; unique_id=&quot;16092&quot;&gt;&lt;property id=&quot;20148&quot; value=&quot;5&quot;/&gt;&lt;property id=&quot;20300&quot; value=&quot;Slide 2 - &amp;quot;Welcome! The TPAC public meeting  will start at 1:00 p.m. ET&amp;quot;&quot;/&gt;&lt;property id=&quot;20307&quot; value=&quot;574&quot;/&gt;&lt;/object&gt;&lt;object type=&quot;3&quot; unique_id=&quot;16093&quot;&gt;&lt;property id=&quot;20148&quot; value=&quot;5&quot;/&gt;&lt;property id=&quot;20300&quot; value=&quot;Slide 3 - &amp;quot;Introduction and welcome by TPAC Chair&amp;quot;&quot;/&gt;&lt;property id=&quot;20307&quot; value=&quot;588&quot;/&gt;&lt;/object&gt;&lt;object type=&quot;3&quot; unique_id=&quot;16094&quot;&gt;&lt;property id=&quot;20148&quot; value=&quot;5&quot;/&gt;&lt;property id=&quot;20300&quot; value=&quot;Slide 4 - &amp;quot;Presentation to outgoing members and opening remarks&amp;quot;&quot;/&gt;&lt;property id=&quot;20307&quot; value=&quot;718&quot;/&gt;&lt;/object&gt;&lt;object type=&quot;3&quot; unique_id=&quot;16095&quot;&gt;&lt;property id=&quot;20148&quot; value=&quot;5&quot;/&gt;&lt;property id=&quot;20300&quot; value=&quot;Slide 5 - &amp;quot;Christopher Kelly&amp;quot;&quot;/&gt;&lt;property id=&quot;20307&quot; value=&quot;722&quot;/&gt;&lt;/object&gt;&lt;object type=&quot;3&quot; unique_id=&quot;16096&quot;&gt;&lt;property id=&quot;20148&quot; value=&quot;5&quot;/&gt;&lt;property id=&quot;20300&quot; value=&quot;Slide 7 - &amp;quot;Kelly Walton&amp;quot;&quot;/&gt;&lt;property id=&quot;20307&quot; value=&quot;723&quot;/&gt;&lt;/object&gt;&lt;object type=&quot;3&quot; unique_id=&quot;16097&quot;&gt;&lt;property id=&quot;20148&quot; value=&quot;5&quot;/&gt;&lt;property id=&quot;20300&quot; value=&quot;Slide 8 - &amp;quot;Trademarks business performance&amp;quot;&quot;/&gt;&lt;property id=&quot;20307&quot; value=&quot;745&quot;/&gt;&lt;/object&gt;&lt;object type=&quot;3&quot; unique_id=&quot;16098&quot;&gt;&lt;property id=&quot;20148&quot; value=&quot;5&quot;/&gt;&lt;property id=&quot;20300&quot; value=&quot;Slide 9 - &amp;quot;Commissioners report agenda&amp;quot;&quot;/&gt;&lt;property id=&quot;20307&quot; value=&quot;644&quot;/&gt;&lt;/object&gt;&lt;object type=&quot;3&quot; unique_id=&quot;16099&quot;&gt;&lt;property id=&quot;20148&quot; value=&quot;5&quot;/&gt;&lt;property id=&quot;20300&quot; value=&quot;Slide 10 - &amp;quot;Trademarks staffing&amp;quot;&quot;/&gt;&lt;property id=&quot;20307&quot; value=&quot;572&quot;/&gt;&lt;/object&gt;&lt;object type=&quot;3&quot; unique_id=&quot;16100&quot;&gt;&lt;property id=&quot;20148&quot; value=&quot;5&quot;/&gt;&lt;property id=&quot;20300&quot; value=&quot;Slide 11&quot;/&gt;&lt;property id=&quot;20307&quot; value=&quot;587&quot;/&gt;&lt;/object&gt;&lt;object type=&quot;3&quot; unique_id=&quot;16101&quot;&gt;&lt;property id=&quot;20148&quot; value=&quot;5&quot;/&gt;&lt;property id=&quot;20300&quot; value=&quot;Slide 12 - &amp;quot;Monthly growth rates&amp;quot;&quot;/&gt;&lt;property id=&quot;20307&quot; value=&quot;586&quot;/&gt;&lt;/object&gt;&lt;object type=&quot;3&quot; unique_id=&quot;16102&quot;&gt;&lt;property id=&quot;20148&quot; value=&quot;5&quot;/&gt;&lt;property id=&quot;20300&quot; value=&quot;Slide 13 - &amp;quot;USPTO application filings origins:  U.S., China, European Union, and rest of the world &amp;quot;&quot;/&gt;&lt;property id=&quot;20307&quot; value=&quot;488&quot;/&gt;&lt;/object&gt;&lt;object type=&quot;3&quot; unique_id=&quot;16103&quot;&gt;&lt;property id=&quot;20148&quot; value=&quot;5&quot;/&gt;&lt;property id=&quot;20300&quot; value=&quot;Slide 14 - &amp;quot;FY21 first action and disposal pendency&amp;quot;&quot;/&gt;&lt;property id=&quot;20307&quot; value=&quot;489&quot;/&gt;&lt;/object&gt;&lt;object type=&quot;3&quot; unique_id=&quot;16104&quot;&gt;&lt;property id=&quot;20148&quot; value=&quot;5&quot;/&gt;&lt;property id=&quot;20300&quot; value=&quot;Slide 16 - &amp;quot;Trademarks financial performance&amp;quot;&quot;/&gt;&lt;property id=&quot;20307&quot; value=&quot;746&quot;/&gt;&lt;/object&gt;&lt;object type=&quot;3&quot; unique_id=&quot;16105&quot;&gt;&lt;property id=&quot;20148&quot; value=&quot;5&quot;/&gt;&lt;property id=&quot;20300&quot; value=&quot;Slide 17 - &amp;quot;Agenda&amp;quot;&quot;/&gt;&lt;property id=&quot;20307&quot; value=&quot;753&quot;/&gt;&lt;/object&gt;&lt;object type=&quot;3&quot; unique_id=&quot;16106&quot;&gt;&lt;property id=&quot;20148&quot; value=&quot;5&quot;/&gt;&lt;property id=&quot;20300&quot; value=&quot;Slide 18 - &amp;quot;FY 2021 status: End of Year (est.)&amp;quot;&quot;/&gt;&lt;property id=&quot;20307&quot; value=&quot;754&quot;/&gt;&lt;/object&gt;&lt;object type=&quot;3&quot; unique_id=&quot;16107&quot;&gt;&lt;property id=&quot;20148&quot; value=&quot;5&quot;/&gt;&lt;property id=&quot;20300&quot; value=&quot;Slide 19 - &amp;quot;FY 2021 status: Trademarks  EOY revenue projections&amp;quot;&quot;/&gt;&lt;property id=&quot;20307&quot; value=&quot;755&quot;/&gt;&lt;/object&gt;&lt;object type=&quot;3&quot; unique_id=&quot;16108&quot;&gt;&lt;property id=&quot;20148&quot; value=&quot;5&quot;/&gt;&lt;property id=&quot;20300&quot; value=&quot;Slide 20 - &amp;quot;FY 2022 planning assumptions – FY 2022 President’s budget&amp;quot;&quot;/&gt;&lt;property id=&quot;20307&quot; value=&quot;756&quot;/&gt;&lt;/object&gt;&lt;object type=&quot;3&quot; unique_id=&quot;16109&quot;&gt;&lt;property id=&quot;20148&quot; value=&quot;5&quot;/&gt;&lt;property id=&quot;20300&quot; value=&quot;Slide 21 - &amp;quot;FY 2022 - President’s budget  total spending&amp;quot;&quot;/&gt;&lt;property id=&quot;20307&quot; value=&quot;757&quot;/&gt;&lt;/object&gt;&lt;object type=&quot;3&quot; unique_id=&quot;16110&quot;&gt;&lt;property id=&quot;20148&quot; value=&quot;5&quot;/&gt;&lt;property id=&quot;20300&quot; value=&quot;Slide 22 - &amp;quot;FY 2022 status&amp;quot;&quot;/&gt;&lt;property id=&quot;20307&quot; value=&quot;758&quot;/&gt;&lt;/object&gt;&lt;object type=&quot;3&quot; unique_id=&quot;16111&quot;&gt;&lt;property id=&quot;20148&quot; value=&quot;5&quot;/&gt;&lt;property id=&quot;20300&quot; value=&quot;Slide 23 - &amp;quot;On the horizon &amp;quot;&quot;/&gt;&lt;property id=&quot;20307&quot; value=&quot;759&quot;/&gt;&lt;/object&gt;&lt;object type=&quot;3&quot; unique_id=&quot;16112&quot;&gt;&lt;property id=&quot;20148&quot; value=&quot;5&quot;/&gt;&lt;property id=&quot;20300&quot; value=&quot;Slide 24 - &amp;quot;Thank you!&amp;quot;&quot;/&gt;&lt;property id=&quot;20307&quot; value=&quot;760&quot;/&gt;&lt;/object&gt;&lt;object type=&quot;3&quot; unique_id=&quot;16113&quot;&gt;&lt;property id=&quot;20148&quot; value=&quot;5&quot;/&gt;&lt;property id=&quot;20300&quot; value=&quot;Slide 25 - &amp;quot;What drove the surge?&amp;quot;&quot;/&gt;&lt;property id=&quot;20307&quot; value=&quot;784&quot;/&gt;&lt;/object&gt;&lt;object type=&quot;3&quot; unique_id=&quot;16114&quot;&gt;&lt;property id=&quot;20148&quot; value=&quot;5&quot;/&gt;&lt;property id=&quot;20300&quot; value=&quot;Slide 26 - &amp;quot;Overall - 76% of all trademark filings:  Filed by applicants with less than 10 applications&amp;quot;&quot;/&gt;&lt;property id=&quot;20307&quot; value=&quot;620&quot;/&gt;&lt;/object&gt;&lt;object type=&quot;3&quot; unique_id=&quot;16115&quot;&gt;&lt;property id=&quot;20148&quot; value=&quot;5&quot;/&gt;&lt;property id=&quot;20300&quot; value=&quot;Slide 27 - &amp;quot;Who drove the surge Filers with fewer than 10 applications all-time; Use and ITU; Individuals; USA and China&amp;quot;&quot;/&gt;&lt;property id=&quot;20307&quot; value=&quot;643&quot;/&gt;&lt;/object&gt;&lt;object type=&quot;3&quot; unique_id=&quot;16116&quot;&gt;&lt;property id=&quot;20148&quot; value=&quot;5&quot;/&gt;&lt;property id=&quot;20300&quot; value=&quot;Slide 28 - &amp;quot;Factors in the FY21 surge&amp;quot;&quot;/&gt;&lt;property id=&quot;20307&quot; value=&quot;609&quot;/&gt;&lt;/object&gt;&lt;object type=&quot;3&quot; unique_id=&quot;16117&quot;&gt;&lt;property id=&quot;20148&quot; value=&quot;5&quot;/&gt;&lt;property id=&quot;20300&quot; value=&quot;Slide 29 - &amp;quot;Update: Obtaining timely certified copies&amp;quot;&quot;/&gt;&lt;property id=&quot;20307&quot; value=&quot;680&quot;/&gt;&lt;/object&gt;&lt;object type=&quot;3&quot; unique_id=&quot;16118&quot;&gt;&lt;property id=&quot;20148&quot; value=&quot;5&quot;/&gt;&lt;property id=&quot;20300&quot; value=&quot;Slide 30 - &amp;quot;Stepping up: Public Records Division&amp;quot;&quot;/&gt;&lt;property id=&quot;20307&quot; value=&quot;654&quot;/&gt;&lt;/object&gt;&lt;object type=&quot;3&quot; unique_id=&quot;16119&quot;&gt;&lt;property id=&quot;20148&quot; value=&quot;5&quot;/&gt;&lt;property id=&quot;20300&quot; value=&quot;Slide 31 - &amp;quot;Trademarks FY 2021-22 priorities&amp;quot;&quot;/&gt;&lt;property id=&quot;20307&quot; value=&quot;656&quot;/&gt;&lt;/object&gt;&lt;object type=&quot;3&quot; unique_id=&quot;16120&quot;&gt;&lt;property id=&quot;20148&quot; value=&quot;5&quot;/&gt;&lt;property id=&quot;20300&quot; value=&quot;Slide 32 - &amp;quot;Trademarks FY 2021-22 priorities&amp;#x0D;&amp;quot;&quot;/&gt;&lt;property id=&quot;20307&quot; value=&quot;439&quot;/&gt;&lt;/object&gt;&lt;object type=&quot;3&quot; unique_id=&quot;16121&quot;&gt;&lt;property id=&quot;20148&quot; value=&quot;5&quot;/&gt;&lt;property id=&quot;20300&quot; value=&quot;Slide 33 - &amp;quot;Operations update&amp;quot;&quot;/&gt;&lt;property id=&quot;20307&quot; value=&quot;748&quot;/&gt;&lt;/object&gt;&lt;object type=&quot;3&quot; unique_id=&quot;16122&quot;&gt;&lt;property id=&quot;20148&quot; value=&quot;5&quot;/&gt;&lt;property id=&quot;20300&quot; value=&quot;Slide 34 - &amp;quot;Unexamined application inventory (classes)&amp;quot;&quot;/&gt;&lt;property id=&quot;20307&quot; value=&quot;684&quot;/&gt;&lt;/object&gt;&lt;object type=&quot;3&quot; unique_id=&quot;16123&quot;&gt;&lt;property id=&quot;20148&quot; value=&quot;5&quot;/&gt;&lt;property id=&quot;20300&quot; value=&quot;Slide 35 - &amp;quot;Current processing timelines&amp;quot;&quot;/&gt;&lt;property id=&quot;20307&quot; value=&quot;686&quot;/&gt;&lt;/object&gt;&lt;object type=&quot;3&quot; unique_id=&quot;16124&quot;&gt;&lt;property id=&quot;20148&quot; value=&quot;5&quot;/&gt;&lt;property id=&quot;20300&quot; value=&quot;Slide 36 - &amp;quot;Processing wait times: webpage&amp;quot;&quot;/&gt;&lt;property id=&quot;20307&quot; value=&quot;687&quot;/&gt;&lt;/object&gt;&lt;object type=&quot;3&quot; unique_id=&quot;16125&quot;&gt;&lt;property id=&quot;20148&quot; value=&quot;5&quot;/&gt;&lt;property id=&quot;20300&quot; value=&quot;Slide 37 - &amp;quot;Combating the surge&amp;quot;&quot;/&gt;&lt;property id=&quot;20307&quot; value=&quot;706&quot;/&gt;&lt;/object&gt;&lt;object type=&quot;3&quot; unique_id=&quot;16126&quot;&gt;&lt;property id=&quot;20148&quot; value=&quot;5&quot;/&gt;&lt;property id=&quot;20300&quot; value=&quot;Slide 38 - &amp;quot;Staffing and process&amp;quot;&quot;/&gt;&lt;property id=&quot;20307&quot; value=&quot;688&quot;/&gt;&lt;/object&gt;&lt;object type=&quot;3&quot; unique_id=&quot;16127&quot;&gt;&lt;property id=&quot;20148&quot; value=&quot;5&quot;/&gt;&lt;property id=&quot;20300&quot; value=&quot;Slide 39 - &amp;quot;Communications&amp;quot;&quot;/&gt;&lt;property id=&quot;20307&quot; value=&quot;689&quot;/&gt;&lt;/object&gt;&lt;object type=&quot;3&quot; unique_id=&quot;16128&quot;&gt;&lt;property id=&quot;20148&quot; value=&quot;5&quot;/&gt;&lt;property id=&quot;20300&quot; value=&quot;Slide 40 - &amp;quot;TM dashboard in action&amp;quot;&quot;/&gt;&lt;property id=&quot;20307&quot; value=&quot;690&quot;/&gt;&lt;/object&gt;&lt;object type=&quot;3&quot; unique_id=&quot;16129&quot;&gt;&lt;property id=&quot;20148&quot; value=&quot;5&quot;/&gt;&lt;property id=&quot;20300&quot; value=&quot;Slide 41 - &amp;quot;Trademark Modernization Act: Final Rule&amp;quot;&quot;/&gt;&lt;property id=&quot;20307&quot; value=&quot;749&quot;/&gt;&lt;/object&gt;&lt;object type=&quot;3&quot; unique_id=&quot;16130&quot;&gt;&lt;property id=&quot;20148&quot; value=&quot;5&quot;/&gt;&lt;property id=&quot;20300&quot; value=&quot;Slide 42 - &amp;quot;Trademark Modernization Act&amp;quot;&quot;/&gt;&lt;property id=&quot;20307&quot; value=&quot;661&quot;/&gt;&lt;/object&gt;&lt;object type=&quot;3&quot; unique_id=&quot;16131&quot;&gt;&lt;property id=&quot;20148&quot; value=&quot;5&quot;/&gt;&lt;property id=&quot;20300&quot; value=&quot;Slide 43 - &amp;quot;TMA implementation timeline&amp;quot;&quot;/&gt;&lt;property id=&quot;20307&quot; value=&quot;663&quot;/&gt;&lt;/object&gt;&lt;object type=&quot;3&quot; unique_id=&quot;16132&quot;&gt;&lt;property id=&quot;20148&quot; value=&quot;5&quot;/&gt;&lt;property id=&quot;20300&quot; value=&quot;Slide 44 - &amp;quot;The OIG audit report: implementing recommendations&amp;quot;&quot;/&gt;&lt;property id=&quot;20307&quot; value=&quot;513&quot;/&gt;&lt;/object&gt;&lt;object type=&quot;3&quot; unique_id=&quot;16133&quot;&gt;&lt;property id=&quot;20148&quot; value=&quot;5&quot;/&gt;&lt;property id=&quot;20300&quot; value=&quot;Slide 45 - &amp;quot;Office of the Inspector General (OIG) Department of Commerce&amp;quot;&quot;/&gt;&lt;property id=&quot;20307&quot; value=&quot;662&quot;/&gt;&lt;/object&gt;&lt;object type=&quot;3&quot; unique_id=&quot;16134&quot;&gt;&lt;property id=&quot;20148&quot; value=&quot;5&quot;/&gt;&lt;property id=&quot;20300&quot; value=&quot;Slide 46 - &amp;quot;OIG audit&amp;quot;&quot;/&gt;&lt;property id=&quot;20307&quot; value=&quot;664&quot;/&gt;&lt;/object&gt;&lt;object type=&quot;3&quot; unique_id=&quot;16135&quot;&gt;&lt;property id=&quot;20148&quot; value=&quot;5&quot;/&gt;&lt;property id=&quot;20300&quot; value=&quot;Slide 47 - &amp;quot;OIG findings during audit period&amp;quot;&quot;/&gt;&lt;property id=&quot;20307&quot; value=&quot;665&quot;/&gt;&lt;/object&gt;&lt;object type=&quot;3&quot; unique_id=&quot;16136&quot;&gt;&lt;property id=&quot;20148&quot; value=&quot;5&quot;/&gt;&lt;property id=&quot;20300&quot; value=&quot;Slide 48 - &amp;quot;OIG audit report&amp;quot;&quot;/&gt;&lt;property id=&quot;20307&quot; value=&quot;666&quot;/&gt;&lt;/object&gt;&lt;object type=&quot;3&quot; unique_id=&quot;16137&quot;&gt;&lt;property id=&quot;20148&quot; value=&quot;5&quot;/&gt;&lt;property id=&quot;20300&quot; value=&quot;Slide 49 - &amp;quot;Address verification&amp;quot;&quot;/&gt;&lt;property id=&quot;20307&quot; value=&quot;667&quot;/&gt;&lt;/object&gt;&lt;object type=&quot;3&quot; unique_id=&quot;16138&quot;&gt;&lt;property id=&quot;20148&quot; value=&quot;5&quot;/&gt;&lt;property id=&quot;20300&quot; value=&quot;Slide 50 - &amp;quot;Holding attorneys accountable&amp;quot;&quot;/&gt;&lt;property id=&quot;20307&quot; value=&quot;668&quot;/&gt;&lt;/object&gt;&lt;object type=&quot;3&quot; unique_id=&quot;16139&quot;&gt;&lt;property id=&quot;20148&quot; value=&quot;5&quot;/&gt;&lt;property id=&quot;20300&quot; value=&quot;Slide 51 - &amp;quot;OIG audit report&amp;quot;&quot;/&gt;&lt;property id=&quot;20307&quot; value=&quot;669&quot;/&gt;&lt;/object&gt;&lt;object type=&quot;3&quot; unique_id=&quot;16140&quot;&gt;&lt;property id=&quot;20148&quot; value=&quot;5&quot;/&gt;&lt;property id=&quot;20300&quot; value=&quot;Slide 52 - &amp;quot;Digitally altered specimens&amp;quot;&quot;/&gt;&lt;property id=&quot;20307&quot; value=&quot;670&quot;/&gt;&lt;/object&gt;&lt;object type=&quot;3&quot; unique_id=&quot;16141&quot;&gt;&lt;property id=&quot;20148&quot; value=&quot;5&quot;/&gt;&lt;property id=&quot;20300&quot; value=&quot;Slide 53 - &amp;quot;OIG audit report&amp;quot;&quot;/&gt;&lt;property id=&quot;20307&quot; value=&quot;671&quot;/&gt;&lt;/object&gt;&lt;object type=&quot;3&quot; unique_id=&quot;16142&quot;&gt;&lt;property id=&quot;20148&quot; value=&quot;5&quot;/&gt;&lt;property id=&quot;20300&quot; value=&quot;Slide 54 - &amp;quot;Disparate goods&amp;quot;&quot;/&gt;&lt;property id=&quot;20307&quot; value=&quot;672&quot;/&gt;&lt;/object&gt;&lt;object type=&quot;3&quot; unique_id=&quot;16143&quot;&gt;&lt;property id=&quot;20148&quot; value=&quot;5&quot;/&gt;&lt;property id=&quot;20300&quot; value=&quot;Slide 55 - &amp;quot;OIG audit report&amp;quot;&quot;/&gt;&lt;property id=&quot;20307&quot; value=&quot;673&quot;/&gt;&lt;/object&gt;&lt;object type=&quot;3&quot; unique_id=&quot;16144&quot;&gt;&lt;property id=&quot;20148&quot; value=&quot;5&quot;/&gt;&lt;property id=&quot;20300&quot; value=&quot;Slide 56 - &amp;quot;Risk framework&amp;quot;&quot;/&gt;&lt;property id=&quot;20307&quot; value=&quot;674&quot;/&gt;&lt;/object&gt;&lt;object type=&quot;3&quot; unique_id=&quot;16145&quot;&gt;&lt;property id=&quot;20148&quot; value=&quot;5&quot;/&gt;&lt;property id=&quot;20300&quot; value=&quot;Slide 57 - &amp;quot;Sanctions transparency&amp;quot;&quot;/&gt;&lt;property id=&quot;20307&quot; value=&quot;514&quot;/&gt;&lt;/object&gt;&lt;object type=&quot;3&quot; unique_id=&quot;16146&quot;&gt;&lt;property id=&quot;20148&quot; value=&quot;5&quot;/&gt;&lt;property id=&quot;20300&quot; value=&quot;Slide 58 - &amp;quot;Administrative sanctions process&amp;quot;&quot;/&gt;&lt;property id=&quot;20307&quot; value=&quot;675&quot;/&gt;&lt;/object&gt;&lt;object type=&quot;3&quot; unique_id=&quot;16147&quot;&gt;&lt;property id=&quot;20148&quot; value=&quot;5&quot;/&gt;&lt;property id=&quot;20300&quot; value=&quot;Slide 59 - &amp;quot;IT highlights&amp;quot;&quot;/&gt;&lt;property id=&quot;20307&quot; value=&quot;750&quot;/&gt;&lt;/object&gt;&lt;object type=&quot;3&quot; unique_id=&quot;16148&quot;&gt;&lt;property id=&quot;20148&quot; value=&quot;5&quot;/&gt;&lt;property id=&quot;20300&quot; value=&quot;Slide 60 - &amp;quot;Trademarks IT business highlights&amp;quot;&quot;/&gt;&lt;property id=&quot;20307&quot; value=&quot;714&quot;/&gt;&lt;/object&gt;&lt;object type=&quot;3&quot; unique_id=&quot;16149&quot;&gt;&lt;property id=&quot;20148&quot; value=&quot;5&quot;/&gt;&lt;property id=&quot;20300&quot; value=&quot;Slide 61 - &amp;quot;Trademarks IT business highlights, cont’d&amp;quot;&quot;/&gt;&lt;property id=&quot;20307&quot; value=&quot;715&quot;/&gt;&lt;/object&gt;&lt;object type=&quot;3&quot; unique_id=&quot;16150&quot;&gt;&lt;property id=&quot;20148&quot; value=&quot;5&quot;/&gt;&lt;property id=&quot;20300&quot; value=&quot;Slide 62 - &amp;quot;Around Trademarks: Customer Outreach&amp;quot;&quot;/&gt;&lt;property id=&quot;20307&quot; value=&quot;751&quot;/&gt;&lt;/object&gt;&lt;object type=&quot;3&quot; unique_id=&quot;16151&quot;&gt;&lt;property id=&quot;20148&quot; value=&quot;5&quot;/&gt;&lt;property id=&quot;20300&quot; value=&quot;Slide 63 - &amp;quot;Trademarks Customer Outreach&amp;quot;&quot;/&gt;&lt;property id=&quot;20307&quot; value=&quot;730&quot;/&gt;&lt;/object&gt;&lt;object type=&quot;3&quot; unique_id=&quot;16152&quot;&gt;&lt;property id=&quot;20148&quot; value=&quot;5&quot;/&gt;&lt;property id=&quot;20300&quot; value=&quot;Slide 64 - &amp;quot;Outreach audience and focus&amp;quot;&quot;/&gt;&lt;property id=&quot;20307&quot; value=&quot;731&quot;/&gt;&lt;/object&gt;&lt;object type=&quot;3&quot; unique_id=&quot;16153&quot;&gt;&lt;property id=&quot;20148&quot; value=&quot;5&quot;/&gt;&lt;property id=&quot;20300&quot; value=&quot;Slide 65 - &amp;quot;Outreach audience and focus&amp;quot;&quot;/&gt;&lt;property id=&quot;20307&quot; value=&quot;732&quot;/&gt;&lt;/object&gt;&lt;object type=&quot;3&quot; unique_id=&quot;16154&quot;&gt;&lt;property id=&quot;20148&quot; value=&quot;5&quot;/&gt;&lt;property id=&quot;20300&quot; value=&quot;Slide 66 - &amp;quot;Novice owners and practitioners&amp;quot;&quot;/&gt;&lt;property id=&quot;20307&quot; value=&quot;733&quot;/&gt;&lt;/object&gt;&lt;object type=&quot;3&quot; unique_id=&quot;16155&quot;&gt;&lt;property id=&quot;20148&quot; value=&quot;5&quot;/&gt;&lt;property id=&quot;20300&quot; value=&quot;Slide 67 - &amp;quot;Novice owners and practitioners&amp;quot;&quot;/&gt;&lt;property id=&quot;20307&quot; value=&quot;734&quot;/&gt;&lt;/object&gt;&lt;object type=&quot;3&quot; unique_id=&quot;16156&quot;&gt;&lt;property id=&quot;20148&quot; value=&quot;5&quot;/&gt;&lt;property id=&quot;20300&quot; value=&quot;Slide 68 - &amp;quot;Novice owners and practitioners&amp;quot;&quot;/&gt;&lt;property id=&quot;20307&quot; value=&quot;735&quot;/&gt;&lt;/object&gt;&lt;object type=&quot;3&quot; unique_id=&quot;16157&quot;&gt;&lt;property id=&quot;20148&quot; value=&quot;5&quot;/&gt;&lt;property id=&quot;20300&quot; value=&quot;Slide 69 - &amp;quot;Novice owners and practitioners&amp;quot;&quot;/&gt;&lt;property id=&quot;20307&quot; value=&quot;736&quot;/&gt;&lt;/object&gt;&lt;object type=&quot;3&quot; unique_id=&quot;16158&quot;&gt;&lt;property id=&quot;20148&quot; value=&quot;5&quot;/&gt;&lt;property id=&quot;20300&quot; value=&quot;Slide 70 - &amp;quot;Novice owners and practitioners&amp;quot;&quot;/&gt;&lt;property id=&quot;20307&quot; value=&quot;737&quot;/&gt;&lt;/object&gt;&lt;object type=&quot;3&quot; unique_id=&quot;16159&quot;&gt;&lt;property id=&quot;20148&quot; value=&quot;5&quot;/&gt;&lt;property id=&quot;20300&quot; value=&quot;Slide 71 - &amp;quot;Experienced practitioners&amp;quot;&quot;/&gt;&lt;property id=&quot;20307&quot; value=&quot;738&quot;/&gt;&lt;/object&gt;&lt;object type=&quot;3&quot; unique_id=&quot;16160&quot;&gt;&lt;property id=&quot;20148&quot; value=&quot;5&quot;/&gt;&lt;property id=&quot;20300&quot; value=&quot;Slide 72 - &amp;quot;Experienced practitioners&amp;quot;&quot;/&gt;&lt;property id=&quot;20307&quot; value=&quot;739&quot;/&gt;&lt;/object&gt;&lt;object type=&quot;3&quot; unique_id=&quot;16161&quot;&gt;&lt;property id=&quot;20148&quot; value=&quot;5&quot;/&gt;&lt;property id=&quot;20300&quot; value=&quot;Slide 73 - &amp;quot;Experienced practitioners&amp;quot;&quot;/&gt;&lt;property id=&quot;20307&quot; value=&quot;740&quot;/&gt;&lt;/object&gt;&lt;object type=&quot;3&quot; unique_id=&quot;16162&quot;&gt;&lt;property id=&quot;20148&quot; value=&quot;5&quot;/&gt;&lt;property id=&quot;20300&quot; value=&quot;Slide 74 - &amp;quot;Customer experience&amp;quot;&quot;/&gt;&lt;property id=&quot;20307&quot; value=&quot;741&quot;/&gt;&lt;/object&gt;&lt;object type=&quot;3&quot; unique_id=&quot;16163&quot;&gt;&lt;property id=&quot;20148&quot; value=&quot;5&quot;/&gt;&lt;property id=&quot;20300&quot; value=&quot;Slide 75 - &amp;quot;Customer experience&amp;quot;&quot;/&gt;&lt;property id=&quot;20307&quot; value=&quot;742&quot;/&gt;&lt;/object&gt;&lt;object type=&quot;3&quot; unique_id=&quot;16164&quot;&gt;&lt;property id=&quot;20148&quot; value=&quot;5&quot;/&gt;&lt;property id=&quot;20300&quot; value=&quot;Slide 76 - &amp;quot;Equity and inclusion&amp;quot;&quot;/&gt;&lt;property id=&quot;20307&quot; value=&quot;743&quot;/&gt;&lt;/object&gt;&lt;object type=&quot;3&quot; unique_id=&quot;16165&quot;&gt;&lt;property id=&quot;20148&quot; value=&quot;5&quot;/&gt;&lt;property id=&quot;20300&quot; value=&quot;Slide 77 - &amp;quot;BREAK &amp;quot;&quot;/&gt;&lt;property id=&quot;20307&quot; value=&quot;562&quot;/&gt;&lt;/object&gt;&lt;object type=&quot;3&quot; unique_id=&quot;16166&quot;&gt;&lt;property id=&quot;20148&quot; value=&quot;5&quot;/&gt;&lt;property id=&quot;20300&quot; value=&quot;Slide 78 - &amp;quot;Office of the Chief Information Officer (OCIO) update&amp;quot;&quot;/&gt;&lt;property id=&quot;20307&quot; value=&quot;724&quot;/&gt;&lt;/object&gt;&lt;object type=&quot;3&quot; unique_id=&quot;16167&quot;&gt;&lt;property id=&quot;20148&quot; value=&quot;5&quot;/&gt;&lt;property id=&quot;20300&quot; value=&quot;Slide 79 - &amp;quot;OCIO IT highlights&amp;quot;&quot;/&gt;&lt;property id=&quot;20307&quot; value=&quot;713&quot;/&gt;&lt;/object&gt;&lt;object type=&quot;3&quot; unique_id=&quot;16168&quot;&gt;&lt;property id=&quot;20148&quot; value=&quot;5&quot;/&gt;&lt;property id=&quot;20300&quot; value=&quot;Slide 80 - &amp;quot;Legislative/Governmental Affairs update&amp;quot;&quot;/&gt;&lt;property id=&quot;20307&quot; value=&quot;725&quot;/&gt;&lt;/object&gt;&lt;object type=&quot;3&quot; unique_id=&quot;16169&quot;&gt;&lt;property id=&quot;20148&quot; value=&quot;5&quot;/&gt;&lt;property id=&quot;20300&quot; value=&quot;Slide 81 - &amp;quot;Legislative Activity   117th Congress&amp;quot;&quot;/&gt;&lt;property id=&quot;20307&quot; value=&quot;762&quot;/&gt;&lt;/object&gt;&lt;object type=&quot;3&quot; unique_id=&quot;16170&quot;&gt;&lt;property id=&quot;20148&quot; value=&quot;5&quot;/&gt;&lt;property id=&quot;20300&quot; value=&quot;Slide 82 - &amp;quot;Legislative Activity  117th Congress&amp;quot;&quot;/&gt;&lt;property id=&quot;20307&quot; value=&quot;763&quot;/&gt;&lt;/object&gt;&lt;object type=&quot;3&quot; unique_id=&quot;16171&quot;&gt;&lt;property id=&quot;20148&quot; value=&quot;5&quot;/&gt;&lt;property id=&quot;20300&quot; value=&quot;Slide 83 - &amp;quot;Thank you!&amp;quot;&quot;/&gt;&lt;property id=&quot;20307&quot; value=&quot;764&quot;/&gt;&lt;/object&gt;&lt;object type=&quot;3&quot; unique_id=&quot;16172&quot;&gt;&lt;property id=&quot;20148&quot; value=&quot;5&quot;/&gt;&lt;property id=&quot;20300&quot; value=&quot;Slide 84 - &amp;quot;Office of Policy and International Affairs (OPIA) update&amp;quot;&quot;/&gt;&lt;property id=&quot;20307&quot; value=&quot;726&quot;/&gt;&lt;/object&gt;&lt;object type=&quot;3&quot; unique_id=&quot;16173&quot;&gt;&lt;property id=&quot;20148&quot; value=&quot;5&quot;/&gt;&lt;property id=&quot;20300&quot; value=&quot;Slide 85 - &amp;quot;Topics for discussion&amp;quot;&quot;/&gt;&lt;property id=&quot;20307&quot; value=&quot;777&quot;/&gt;&lt;/object&gt;&lt;object type=&quot;3&quot; unique_id=&quot;16174&quot;&gt;&lt;property id=&quot;20148&quot; value=&quot;5&quot;/&gt;&lt;property id=&quot;20300&quot; value=&quot;Slide 86 - &amp;quot;ICANN updates&amp;quot;&quot;/&gt;&lt;property id=&quot;20307&quot; value=&quot;778&quot;/&gt;&lt;/object&gt;&lt;object type=&quot;3&quot; unique_id=&quot;16175&quot;&gt;&lt;property id=&quot;20148&quot; value=&quot;5&quot;/&gt;&lt;property id=&quot;20300&quot; value=&quot;Slide 87 - &amp;quot;Update on Madrid-related developments at the World Intellectual Property Organization&amp;quot;&quot;/&gt;&lt;property id=&quot;20307&quot; value=&quot;779&quot;/&gt;&lt;/object&gt;&lt;object type=&quot;3&quot; unique_id=&quot;16176&quot;&gt;&lt;property id=&quot;20148&quot; value=&quot;5&quot;/&gt;&lt;property id=&quot;20300&quot; value=&quot;Slide 88 - &amp;quot;TM5&amp;quot;&quot;/&gt;&lt;property id=&quot;20307&quot; value=&quot;780&quot;/&gt;&lt;/object&gt;&lt;object type=&quot;3&quot; unique_id=&quot;16177&quot;&gt;&lt;property id=&quot;20148&quot; value=&quot;5&quot;/&gt;&lt;property id=&quot;20300&quot; value=&quot;Slide 89 - &amp;quot;Requests for authentication of documents&amp;quot;&quot;/&gt;&lt;property id=&quot;20307&quot; value=&quot;781&quot;/&gt;&lt;/object&gt;&lt;object type=&quot;3&quot; unique_id=&quot;16178&quot;&gt;&lt;property id=&quot;20148&quot; value=&quot;5&quot;/&gt;&lt;property id=&quot;20300&quot; value=&quot;Slide 90 - &amp;quot;OPIA training – some highlights&amp;quot;&quot;/&gt;&lt;property id=&quot;20307&quot; value=&quot;782&quot;/&gt;&lt;/object&gt;&lt;object type=&quot;3&quot; unique_id=&quot;16180&quot;&gt;&lt;property id=&quot;20148&quot; value=&quot;5&quot;/&gt;&lt;property id=&quot;20300&quot; value=&quot;Slide 91 - &amp;quot;Trademark Trial and Appeal Board (TTAB) update&amp;quot;&quot;/&gt;&lt;property id=&quot;20307&quot; value=&quot;727&quot;/&gt;&lt;/object&gt;&lt;object type=&quot;3&quot; unique_id=&quot;16181&quot;&gt;&lt;property id=&quot;20148&quot; value=&quot;5&quot;/&gt;&lt;property id=&quot;20300&quot; value=&quot;Slide 92 - &amp;quot;Moderating filings in FY20&amp;quot;&quot;/&gt;&lt;property id=&quot;20307&quot; value=&quot;765&quot;/&gt;&lt;/object&gt;&lt;object type=&quot;3&quot; unique_id=&quot;16182&quot;&gt;&lt;property id=&quot;20148&quot; value=&quot;5&quot;/&gt;&lt;property id=&quot;20300&quot; value=&quot;Slide 93 - &amp;quot;Continued moderation in FY21&amp;quot;&quot;/&gt;&lt;property id=&quot;20307&quot; value=&quot;766&quot;/&gt;&lt;/object&gt;&lt;object type=&quot;3&quot; unique_id=&quot;16183&quot;&gt;&lt;property id=&quot;20148&quot; value=&quot;5&quot;/&gt;&lt;property id=&quot;20300&quot; value=&quot;Slide 94 - &amp;quot;Pendency goals met in FY21&amp;quot;&quot;/&gt;&lt;property id=&quot;20307&quot; value=&quot;767&quot;/&gt;&lt;/object&gt;&lt;object type=&quot;3&quot; unique_id=&quot;16184&quot;&gt;&lt;property id=&quot;20148&quot; value=&quot;5&quot;/&gt;&lt;property id=&quot;20300&quot; value=&quot;Slide 95 - &amp;quot;“End to End” processing in FY21&amp;quot;&quot;/&gt;&lt;property id=&quot;20307&quot; value=&quot;768&quot;/&gt;&lt;/object&gt;&lt;object type=&quot;3&quot; unique_id=&quot;16185&quot;&gt;&lt;property id=&quot;20148&quot; value=&quot;5&quot;/&gt;&lt;property id=&quot;20300&quot; value=&quot;Slide 96 - &amp;quot;Pretrial Conference pilot&amp;quot;&quot;/&gt;&lt;property id=&quot;20307&quot; value=&quot;769&quot;/&gt;&lt;/object&gt;&lt;object type=&quot;3&quot; unique_id=&quot;16186&quot;&gt;&lt;property id=&quot;20148&quot; value=&quot;5&quot;/&gt;&lt;property id=&quot;20300&quot; value=&quot;Slide 97 - &amp;quot;Pretrial conference pilot&amp;quot;&quot;/&gt;&lt;property id=&quot;20307&quot; value=&quot;770&quot;/&gt;&lt;/object&gt;&lt;object type=&quot;3&quot; unique_id=&quot;16187&quot;&gt;&lt;property id=&quot;20148&quot; value=&quot;5&quot;/&gt;&lt;property id=&quot;20300&quot; value=&quot;Slide 98 - &amp;quot;Benefits&amp;quot;&quot;/&gt;&lt;property id=&quot;20307&quot; value=&quot;771&quot;/&gt;&lt;/object&gt;&lt;object type=&quot;3&quot; unique_id=&quot;16188&quot;&gt;&lt;property id=&quot;20148&quot; value=&quot;5&quot;/&gt;&lt;property id=&quot;20300&quot; value=&quot;Slide 99 - &amp;quot;Recommendations&amp;quot;&quot;/&gt;&lt;property id=&quot;20307&quot; value=&quot;772&quot;/&gt;&lt;/object&gt;&lt;object type=&quot;3&quot; unique_id=&quot;16189&quot;&gt;&lt;property id=&quot;20148&quot; value=&quot;5&quot;/&gt;&lt;property id=&quot;20300&quot; value=&quot;Slide 100 - &amp;quot;Recommendations&amp;quot;&quot;/&gt;&lt;property id=&quot;20307&quot; value=&quot;773&quot;/&gt;&lt;/object&gt;&lt;object type=&quot;3&quot; unique_id=&quot;16190&quot;&gt;&lt;property id=&quot;20148&quot; value=&quot;5&quot;/&gt;&lt;property id=&quot;20300&quot; value=&quot;Slide 101 - &amp;quot;Recommendations&amp;quot;&quot;/&gt;&lt;property id=&quot;20307&quot; value=&quot;774&quot;/&gt;&lt;/object&gt;&lt;object type=&quot;3&quot; unique_id=&quot;16191&quot;&gt;&lt;property id=&quot;20148&quot; value=&quot;5&quot;/&gt;&lt;property id=&quot;20300&quot; value=&quot;Slide 102 - &amp;quot;Recommendations&amp;quot;&quot;/&gt;&lt;property id=&quot;20307&quot; value=&quot;775&quot;/&gt;&lt;/object&gt;&lt;object type=&quot;3&quot; unique_id=&quot;16192&quot;&gt;&lt;property id=&quot;20148&quot; value=&quot;5&quot;/&gt;&lt;property id=&quot;20300&quot; value=&quot;Slide 103 - &amp;quot;Input needed&amp;quot;&quot;/&gt;&lt;property id=&quot;20307&quot; value=&quot;776&quot;/&gt;&lt;/object&gt;&lt;object type=&quot;3&quot; unique_id=&quot;16193&quot;&gt;&lt;property id=&quot;20148&quot; value=&quot;5&quot;/&gt;&lt;property id=&quot;20300&quot; value=&quot;Slide 104 - &amp;quot;Public comments &amp;amp; adjournment&amp;quot;&quot;/&gt;&lt;property id=&quot;20307&quot; value=&quot;744&quot;/&gt;&lt;/object&gt;&lt;/object&gt;&lt;object type=&quot;8&quot; unique_id=&quot;10104&quot;&gt;&lt;/object&gt;&lt;/object&gt;&lt;/database&gt;"/>
  <p:tag name="SECTOMILLISECCONVERTED" val="1"/>
</p:tagLst>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6.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4B8C5B36C5F498CAD675D6F4D02FE" ma:contentTypeVersion="11" ma:contentTypeDescription="Create a new document." ma:contentTypeScope="" ma:versionID="f95e90c6e693d32921b2f278c5c78952">
  <xsd:schema xmlns:xsd="http://www.w3.org/2001/XMLSchema" xmlns:xs="http://www.w3.org/2001/XMLSchema" xmlns:p="http://schemas.microsoft.com/office/2006/metadata/properties" xmlns:ns3="c1914182-5dd0-42d0-9bf9-fa9c42eac4e5" xmlns:ns4="94b4c645-0522-4a51-906e-a10bc2da41b1" targetNamespace="http://schemas.microsoft.com/office/2006/metadata/properties" ma:root="true" ma:fieldsID="2d251241ee4025f7fd7d9ec7ae662f7a" ns3:_="" ns4:_="">
    <xsd:import namespace="c1914182-5dd0-42d0-9bf9-fa9c42eac4e5"/>
    <xsd:import namespace="94b4c645-0522-4a51-906e-a10bc2da41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14182-5dd0-42d0-9bf9-fa9c42eac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b4c645-0522-4a51-906e-a10bc2da41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D1E9AA-B2EC-4B64-8FCB-9E117DA3372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1914182-5dd0-42d0-9bf9-fa9c42eac4e5"/>
    <ds:schemaRef ds:uri="http://purl.org/dc/elements/1.1/"/>
    <ds:schemaRef ds:uri="http://schemas.microsoft.com/office/2006/metadata/properties"/>
    <ds:schemaRef ds:uri="94b4c645-0522-4a51-906e-a10bc2da41b1"/>
    <ds:schemaRef ds:uri="http://www.w3.org/XML/1998/namespace"/>
  </ds:schemaRefs>
</ds:datastoreItem>
</file>

<file path=customXml/itemProps2.xml><?xml version="1.0" encoding="utf-8"?>
<ds:datastoreItem xmlns:ds="http://schemas.openxmlformats.org/officeDocument/2006/customXml" ds:itemID="{9A31E5C3-0D98-4CF3-944C-0FC27CC46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14182-5dd0-42d0-9bf9-fa9c42eac4e5"/>
    <ds:schemaRef ds:uri="94b4c645-0522-4a51-906e-a10bc2da4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739E9-ACA5-4C1C-80AD-7AC460DBD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TotalTime>
  <Words>216</Words>
  <Application>Microsoft Office PowerPoint</Application>
  <PresentationFormat>Custom</PresentationFormat>
  <Paragraphs>68</Paragraphs>
  <Slides>9</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9</vt:i4>
      </vt:variant>
    </vt:vector>
  </HeadingPairs>
  <TitlesOfParts>
    <vt:vector size="23" baseType="lpstr">
      <vt:lpstr>Arial</vt:lpstr>
      <vt:lpstr>Calibri</vt:lpstr>
      <vt:lpstr>Courier New</vt:lpstr>
      <vt:lpstr>Segoe UI</vt:lpstr>
      <vt:lpstr>Segoe UI Light</vt:lpstr>
      <vt:lpstr>Segoe UI Semibold</vt:lpstr>
      <vt:lpstr>Wingdings</vt:lpstr>
      <vt:lpstr>Brand master navy</vt:lpstr>
      <vt:lpstr>Brand master navy no logo</vt:lpstr>
      <vt:lpstr>1_Brand master navy</vt:lpstr>
      <vt:lpstr>1_Brand master navy no logo</vt:lpstr>
      <vt:lpstr>2_Brand master navy</vt:lpstr>
      <vt:lpstr>2_Brand master navy no logo</vt:lpstr>
      <vt:lpstr>1_Brand master navy</vt:lpstr>
      <vt:lpstr>Trademarks management report</vt:lpstr>
      <vt:lpstr>Trademarks management report agenda</vt:lpstr>
      <vt:lpstr>Trademark filing performance</vt:lpstr>
      <vt:lpstr>Trademark application filing levels </vt:lpstr>
      <vt:lpstr>Share of application classes filed by applicant's domicile (FY 2018 - FY 2022)</vt:lpstr>
      <vt:lpstr>Regional filings FY 2018 - FY 2022 (projected)</vt:lpstr>
      <vt:lpstr>Trademarks staffing</vt:lpstr>
      <vt:lpstr>Where are we today…literally!</vt:lpstr>
      <vt:lpstr>USPTO trademark examining attorneys  FY 2019 to FY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TPAC Public Presentation 2020-10-30 Full 508</dc:title>
  <dc:creator>Wilkins, Jo Ann</dc:creator>
  <cp:keywords>TPAC</cp:keywords>
  <cp:lastModifiedBy>Grammatica Fletcher, Mickey</cp:lastModifiedBy>
  <cp:revision>4</cp:revision>
  <cp:lastPrinted>2021-05-14T15:21:54Z</cp:lastPrinted>
  <dcterms:created xsi:type="dcterms:W3CDTF">2020-10-20T03:52:06Z</dcterms:created>
  <dcterms:modified xsi:type="dcterms:W3CDTF">2022-08-04T19:04:49Z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2020-07-24T00:00:00Z</vt:filetime>
  </property>
  <property fmtid="{D5CDD505-2E9C-101B-9397-08002B2CF9AE}" pid="3" name="Creator">
    <vt:lpwstr>Acrobat PDFMaker 20 for PowerPoint</vt:lpwstr>
  </property>
  <property fmtid="{D5CDD505-2E9C-101B-9397-08002B2CF9AE}" pid="4" name="LastSaved">
    <vt:filetime>2020-10-20T00:00:00Z</vt:filetime>
  </property>
  <property fmtid="{D5CDD505-2E9C-101B-9397-08002B2CF9AE}" pid="5" name="ContentTypeId">
    <vt:lpwstr>0x01010002E4B8C5B36C5F498CAD675D6F4D02FE</vt:lpwstr>
  </property>
</Properties>
</file>