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9" r:id="rId4"/>
    <p:sldMasterId id="2147483687" r:id="rId5"/>
    <p:sldMasterId id="2147483695" r:id="rId6"/>
    <p:sldMasterId id="2147483713" r:id="rId7"/>
    <p:sldMasterId id="2147483721" r:id="rId8"/>
    <p:sldMasterId id="2147483753" r:id="rId9"/>
    <p:sldMasterId id="2147483760" r:id="rId10"/>
  </p:sldMasterIdLst>
  <p:notesMasterIdLst>
    <p:notesMasterId r:id="rId22"/>
  </p:notesMasterIdLst>
  <p:sldIdLst>
    <p:sldId id="846" r:id="rId11"/>
    <p:sldId id="1287" r:id="rId12"/>
    <p:sldId id="1309" r:id="rId13"/>
    <p:sldId id="1331" r:id="rId14"/>
    <p:sldId id="1332" r:id="rId15"/>
    <p:sldId id="1333" r:id="rId16"/>
    <p:sldId id="1334" r:id="rId17"/>
    <p:sldId id="1335" r:id="rId18"/>
    <p:sldId id="1336" r:id="rId19"/>
    <p:sldId id="1323" r:id="rId20"/>
    <p:sldId id="894" r:id="rId21"/>
  </p:sldIdLst>
  <p:sldSz cx="10160000" cy="5715000"/>
  <p:notesSz cx="9296400" cy="7010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-Johnson, Hellen" initials="BH" lastIdx="6" clrIdx="0">
    <p:extLst>
      <p:ext uri="{19B8F6BF-5375-455C-9EA6-DF929625EA0E}">
        <p15:presenceInfo xmlns:p15="http://schemas.microsoft.com/office/powerpoint/2012/main" userId="S-1-5-21-185489447-88882503-980507067-27111" providerId="AD"/>
      </p:ext>
    </p:extLst>
  </p:cmAuthor>
  <p:cmAuthor id="2" name="Johnson, Anastasia" initials="JA" lastIdx="0" clrIdx="1">
    <p:extLst>
      <p:ext uri="{19B8F6BF-5375-455C-9EA6-DF929625EA0E}">
        <p15:presenceInfo xmlns:p15="http://schemas.microsoft.com/office/powerpoint/2012/main" userId="S-1-5-21-185489447-88882503-980507067-352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  <a:srgbClr val="C9B1D0"/>
    <a:srgbClr val="D4EB8E"/>
    <a:srgbClr val="EFDBB2"/>
    <a:srgbClr val="008139"/>
    <a:srgbClr val="AB3388"/>
    <a:srgbClr val="F2A900"/>
    <a:srgbClr val="CC0000"/>
    <a:srgbClr val="7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7" y="888"/>
      </p:cViewPr>
      <p:guideLst>
        <p:guide orient="horz" pos="288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r">
              <a:defRPr sz="1300"/>
            </a:lvl1pPr>
          </a:lstStyle>
          <a:p>
            <a:fld id="{18DCED45-7152-4A41-8F8F-1CE467DA0AB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46" tIns="50173" rIns="100346" bIns="501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730"/>
            <a:ext cx="7437120" cy="2759371"/>
          </a:xfrm>
          <a:prstGeom prst="rect">
            <a:avLst/>
          </a:prstGeom>
        </p:spPr>
        <p:txBody>
          <a:bodyPr vert="horz" lIns="100346" tIns="50173" rIns="100346" bIns="501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88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988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r">
              <a:defRPr sz="1300"/>
            </a:lvl1pPr>
          </a:lstStyle>
          <a:p>
            <a:fld id="{D29E8AC0-13B8-4C1D-8C42-34B89567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6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4" y="4283559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884" y="4283562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3309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391428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5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1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62278"/>
            <a:ext cx="4467889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52118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85" y="916906"/>
            <a:ext cx="4312431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2924387" y="763222"/>
            <a:ext cx="4114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4314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0" y="916906"/>
            <a:ext cx="3886200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1" y="97574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Thank</a:t>
            </a:r>
            <a:r>
              <a:rPr lang="en-US" sz="440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1" y="2103448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1" y="263770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1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799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1" y="4210157"/>
            <a:ext cx="312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127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52118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67" y="916907"/>
            <a:ext cx="393404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1" y="42390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4" y="4283559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"/>
            <a:ext cx="10160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9"/>
          <p:cNvSpPr/>
          <p:nvPr userDrawn="1"/>
        </p:nvSpPr>
        <p:spPr>
          <a:xfrm>
            <a:off x="-6884" y="4283562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62930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7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18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63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3871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1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570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8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9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2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423203"/>
            <a:ext cx="4489099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1956338"/>
            <a:ext cx="4489099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423203"/>
            <a:ext cx="4490861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956338"/>
            <a:ext cx="4490861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3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8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440" b="1" spc="180" baseline="0">
                <a:latin typeface="+mn-lt"/>
              </a:defRPr>
            </a:lvl1pPr>
            <a:lvl2pPr marL="802386" indent="-308610">
              <a:buFont typeface="Arial" panose="020B0604020202020204" pitchFamily="34" charset="0"/>
              <a:buChar char="•"/>
              <a:defRPr sz="2160"/>
            </a:lvl2pPr>
            <a:lvl3pPr marL="1234440" indent="-246888">
              <a:buFont typeface="Wingdings" panose="05000000000000000000" pitchFamily="2" charset="2"/>
              <a:buChar char="§"/>
              <a:defRPr sz="1944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2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391429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52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05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86227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9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86833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126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2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960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3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7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93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9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589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154469">
              <a:alpha val="149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5489" y="1229797"/>
            <a:ext cx="42502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52156" y="1229798"/>
            <a:ext cx="402519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8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5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1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1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1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36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703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61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49029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2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0160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Rectangle 9"/>
          <p:cNvSpPr/>
          <p:nvPr userDrawn="1"/>
        </p:nvSpPr>
        <p:spPr>
          <a:xfrm>
            <a:off x="-6883" y="4283563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906" y="3"/>
            <a:ext cx="10160000" cy="378023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13921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1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507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9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3203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956338"/>
            <a:ext cx="448909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2" y="1423203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1956338"/>
            <a:ext cx="4490861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0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2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8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2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391428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44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62278"/>
            <a:ext cx="4467889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5211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96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86" y="916906"/>
            <a:ext cx="4312431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916908"/>
            <a:ext cx="5207000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7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1" y="916906"/>
            <a:ext cx="4312431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Thank</a:t>
            </a:r>
            <a:r>
              <a:rPr lang="en-US" sz="440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2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2" y="2637702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2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2" y="4210157"/>
            <a:ext cx="312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3424813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5211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2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17" y="904875"/>
            <a:ext cx="4339167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3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4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3201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956336"/>
            <a:ext cx="448909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423201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956336"/>
            <a:ext cx="4490861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05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08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5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2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180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3871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1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5706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99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32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423203"/>
            <a:ext cx="4489099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1956338"/>
            <a:ext cx="4489099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423203"/>
            <a:ext cx="4490861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956338"/>
            <a:ext cx="4490861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3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5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8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440" b="1" spc="180" baseline="0">
                <a:latin typeface="+mn-lt"/>
              </a:defRPr>
            </a:lvl1pPr>
            <a:lvl2pPr marL="802386" indent="-308610">
              <a:buFont typeface="Arial" panose="020B0604020202020204" pitchFamily="34" charset="0"/>
              <a:buChar char="•"/>
              <a:defRPr sz="2160"/>
            </a:lvl2pPr>
            <a:lvl3pPr marL="1234440" indent="-246888">
              <a:buFont typeface="Wingdings" panose="05000000000000000000" pitchFamily="2" charset="2"/>
              <a:buChar char="§"/>
              <a:defRPr sz="1944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2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391429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52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05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86227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9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86833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9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126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2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9607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7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93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88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589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154469">
              <a:alpha val="149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5489" y="1229797"/>
            <a:ext cx="42502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52156" y="1229798"/>
            <a:ext cx="402519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0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5" r:id="rId15"/>
    <p:sldLayoutId id="214748368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38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2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dt="0"/>
  <p:txStyles>
    <p:titleStyle>
      <a:lvl1pPr algn="l" defTabSz="411480" rtl="0" eaLnBrk="1" latinLnBrk="0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ts val="810"/>
        </a:spcBef>
        <a:buFont typeface="Arial"/>
        <a:buChar char="•"/>
        <a:defRPr sz="28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68655" indent="-257175" algn="l" defTabSz="411480" rtl="0" eaLnBrk="1" latinLnBrk="0" hangingPunct="1">
        <a:spcBef>
          <a:spcPts val="810"/>
        </a:spcBef>
        <a:buFont typeface="Arial"/>
        <a:buChar char="–"/>
        <a:defRPr sz="252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028700" indent="-205740" algn="l" defTabSz="411480" rtl="0" eaLnBrk="1" latinLnBrk="0" hangingPunct="1">
        <a:spcBef>
          <a:spcPts val="810"/>
        </a:spcBef>
        <a:buFont typeface="Arial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440180" indent="-205740" algn="l" defTabSz="411480" rtl="0" eaLnBrk="1" latinLnBrk="0" hangingPunct="1">
        <a:spcBef>
          <a:spcPts val="810"/>
        </a:spcBef>
        <a:buFont typeface="Arial"/>
        <a:buChar char="–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851660" indent="-205740" algn="l" defTabSz="411480" rtl="0" eaLnBrk="1" latinLnBrk="0" hangingPunct="1">
        <a:spcBef>
          <a:spcPts val="810"/>
        </a:spcBef>
        <a:buFont typeface="Arial"/>
        <a:buChar char="»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39" r:id="rId8"/>
    <p:sldLayoutId id="214748374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1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7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2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dt="0"/>
  <p:txStyles>
    <p:titleStyle>
      <a:lvl1pPr algn="l" defTabSz="411480" rtl="0" eaLnBrk="1" latinLnBrk="0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ts val="810"/>
        </a:spcBef>
        <a:buFont typeface="Arial"/>
        <a:buChar char="•"/>
        <a:defRPr sz="28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68655" indent="-257175" algn="l" defTabSz="411480" rtl="0" eaLnBrk="1" latinLnBrk="0" hangingPunct="1">
        <a:spcBef>
          <a:spcPts val="810"/>
        </a:spcBef>
        <a:buFont typeface="Arial"/>
        <a:buChar char="–"/>
        <a:defRPr sz="252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028700" indent="-205740" algn="l" defTabSz="411480" rtl="0" eaLnBrk="1" latinLnBrk="0" hangingPunct="1">
        <a:spcBef>
          <a:spcPts val="810"/>
        </a:spcBef>
        <a:buFont typeface="Arial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440180" indent="-205740" algn="l" defTabSz="411480" rtl="0" eaLnBrk="1" latinLnBrk="0" hangingPunct="1">
        <a:spcBef>
          <a:spcPts val="810"/>
        </a:spcBef>
        <a:buFont typeface="Arial"/>
        <a:buChar char="–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851660" indent="-205740" algn="l" defTabSz="411480" rtl="0" eaLnBrk="1" latinLnBrk="0" hangingPunct="1">
        <a:spcBef>
          <a:spcPts val="810"/>
        </a:spcBef>
        <a:buFont typeface="Arial"/>
        <a:buChar char="»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192814" cy="1225021"/>
          </a:xfrm>
        </p:spPr>
        <p:txBody>
          <a:bodyPr>
            <a:normAutofit fontScale="90000"/>
          </a:bodyPr>
          <a:lstStyle/>
          <a:p>
            <a:r>
              <a:rPr lang="en-US"/>
              <a:t>Trademarks IT business highlights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91732"/>
            <a:ext cx="7874000" cy="19918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>
                <a:latin typeface="Segoe UI"/>
                <a:cs typeface="Segoe UI"/>
              </a:rPr>
              <a:t>Greg Dodson </a:t>
            </a:r>
            <a:endParaRPr lang="en-US" sz="3000"/>
          </a:p>
          <a:p>
            <a:r>
              <a:rPr lang="en-US" sz="2000">
                <a:latin typeface="Segoe UI"/>
                <a:cs typeface="Segoe UI"/>
              </a:rPr>
              <a:t>Deputy Commissioner for Trademark Administration </a:t>
            </a:r>
            <a:endParaRPr lang="en-US" sz="3000"/>
          </a:p>
          <a:p>
            <a:r>
              <a:rPr lang="en-US" sz="3000">
                <a:latin typeface="Segoe UI"/>
                <a:cs typeface="Segoe UI"/>
              </a:rPr>
              <a:t>Glen Brown</a:t>
            </a:r>
            <a:endParaRPr lang="en-US" sz="3000"/>
          </a:p>
          <a:p>
            <a:r>
              <a:rPr lang="en-US" sz="2000">
                <a:latin typeface="Segoe UI"/>
                <a:cs typeface="Segoe UI"/>
              </a:rPr>
              <a:t>Group Director for Information Technology</a:t>
            </a:r>
            <a:endParaRPr lang="en-US" sz="3000"/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08767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417815"/>
            <a:ext cx="8601037" cy="857250"/>
          </a:xfrm>
        </p:spPr>
        <p:txBody>
          <a:bodyPr>
            <a:noAutofit/>
          </a:bodyPr>
          <a:lstStyle/>
          <a:p>
            <a:r>
              <a:rPr lang="en-US" sz="3000"/>
              <a:t>Trademark IT priorities</a:t>
            </a:r>
            <a:r>
              <a:rPr lang="en-US" sz="1600" b="0"/>
              <a:t> (effective 7/25/22)</a:t>
            </a:r>
            <a:r>
              <a:rPr lang="en-US" sz="300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480" y="1050588"/>
            <a:ext cx="8006040" cy="4319080"/>
          </a:xfrm>
        </p:spPr>
        <p:txBody>
          <a:bodyPr vert="horz" lIns="82296" tIns="41148" rIns="82296" bIns="41148" rtlCol="0" anchor="t">
            <a:normAutofit/>
          </a:bodyPr>
          <a:lstStyle/>
          <a:p>
            <a:r>
              <a:rPr lang="en-US" sz="1800">
                <a:latin typeface="Segoe UI"/>
                <a:cs typeface="Segoe UI"/>
              </a:rPr>
              <a:t>TRAM mainframe retirement (Priority #1)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Planned completion September 2023</a:t>
            </a:r>
          </a:p>
          <a:p>
            <a:r>
              <a:rPr lang="en-US" sz="1800">
                <a:latin typeface="Segoe UI"/>
                <a:cs typeface="Segoe UI"/>
              </a:rPr>
              <a:t>TM Exam modernization (Priority #2)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Fulfill feature parity of FAST 1 and Letter of Protest for delivery by December 2022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Implement TMA Phase 2 – Flexible Response Times</a:t>
            </a:r>
          </a:p>
          <a:p>
            <a:r>
              <a:rPr lang="en-US" sz="1800" err="1">
                <a:latin typeface="Segoe UI"/>
                <a:cs typeface="Segoe UI"/>
              </a:rPr>
              <a:t>eFile</a:t>
            </a:r>
            <a:r>
              <a:rPr lang="en-US" sz="1800">
                <a:latin typeface="Segoe UI"/>
                <a:cs typeface="Segoe UI"/>
              </a:rPr>
              <a:t> modernization (Priority #3)</a:t>
            </a:r>
          </a:p>
          <a:p>
            <a:r>
              <a:rPr lang="en-US" sz="1800">
                <a:latin typeface="Segoe UI"/>
                <a:cs typeface="Segoe UI"/>
              </a:rPr>
              <a:t>Continue TTAB center work (Priority #4)</a:t>
            </a:r>
          </a:p>
          <a:p>
            <a:r>
              <a:rPr lang="en-US" sz="1800">
                <a:latin typeface="Segoe UI"/>
                <a:cs typeface="Segoe UI"/>
              </a:rPr>
              <a:t>Support international treaty obligations (Priority #5)</a:t>
            </a:r>
          </a:p>
          <a:p>
            <a:pPr lvl="1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10</a:t>
            </a:fld>
            <a:endParaRPr lang="en-US"/>
          </a:p>
        </p:txBody>
      </p:sp>
      <p:sp>
        <p:nvSpPr>
          <p:cNvPr id="7" name="Isosceles Triangle 6" descr="''" title="''">
            <a:extLst>
              <a:ext uri="{FF2B5EF4-FFF2-40B4-BE49-F238E27FC236}">
                <a16:creationId xmlns:a16="http://schemas.microsoft.com/office/drawing/2014/main" id="{2DDA8700-1705-4453-BCEE-21F80D6A65B3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2B30D4-8F79-4616-965A-C38E9C324C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2798" y="989514"/>
            <a:ext cx="3759201" cy="952500"/>
          </a:xfrm>
          <a:solidFill>
            <a:srgbClr val="164469"/>
          </a:solidFill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latin typeface="Segoe UI"/>
                <a:cs typeface="Segoe UI"/>
              </a:rPr>
              <a:t>Greg Dodson</a:t>
            </a:r>
          </a:p>
          <a:p>
            <a:r>
              <a:rPr lang="en-US" sz="3200">
                <a:latin typeface="Segoe UI"/>
                <a:cs typeface="Segoe UI"/>
              </a:rPr>
              <a:t>Glen Brown</a:t>
            </a:r>
            <a:endParaRPr lang="en-US" sz="3200"/>
          </a:p>
          <a:p>
            <a:endParaRPr lang="en-US" sz="32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164469"/>
                </a:solidFill>
              </a:rPr>
              <a:t>Greg.Dodson@USPTO.GOV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(571) 272-8901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6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564372"/>
            <a:ext cx="9028561" cy="857250"/>
          </a:xfrm>
        </p:spPr>
        <p:txBody>
          <a:bodyPr>
            <a:noAutofit/>
          </a:bodyPr>
          <a:lstStyle/>
          <a:p>
            <a:r>
              <a:rPr lang="en-US" sz="3000"/>
              <a:t>Trademark administration organizational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480" y="1188356"/>
            <a:ext cx="8826948" cy="3962272"/>
          </a:xfrm>
        </p:spPr>
        <p:txBody>
          <a:bodyPr vert="horz" lIns="82296" tIns="41148" rIns="82296" bIns="41148" rtlCol="0" anchor="t">
            <a:normAutofit/>
          </a:bodyPr>
          <a:lstStyle/>
          <a:p>
            <a:r>
              <a:rPr lang="en-US" sz="2200">
                <a:latin typeface="Segoe UI"/>
                <a:cs typeface="Segoe UI"/>
              </a:rPr>
              <a:t>Executive administrative services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Administrative Officer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Assigned executive assistants: commissioner, deputies, group directors/senior managers</a:t>
            </a:r>
          </a:p>
          <a:p>
            <a:r>
              <a:rPr lang="en-US" sz="2200">
                <a:latin typeface="Segoe UI"/>
                <a:cs typeface="Segoe UI"/>
              </a:rPr>
              <a:t>Workforce programs office </a:t>
            </a:r>
            <a:endParaRPr lang="en-US" sz="2200"/>
          </a:p>
          <a:p>
            <a:pPr lvl="1"/>
            <a:r>
              <a:rPr lang="en-US" sz="1400">
                <a:latin typeface="Segoe UI"/>
                <a:cs typeface="Segoe UI"/>
              </a:rPr>
              <a:t>Office director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Senior workforce advisor; four lead specialists and coordinators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Administrative assistant</a:t>
            </a:r>
          </a:p>
          <a:p>
            <a:r>
              <a:rPr lang="en-US" sz="2200">
                <a:latin typeface="Segoe UI"/>
                <a:cs typeface="Segoe UI"/>
              </a:rPr>
              <a:t>Performance planning and financial management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Forecasting and budget office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Data and analytics office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Knowledge management office</a:t>
            </a:r>
          </a:p>
          <a:p>
            <a:pPr lvl="1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</a:t>
            </a:fld>
            <a:endParaRPr lang="en-US"/>
          </a:p>
        </p:txBody>
      </p:sp>
      <p:sp>
        <p:nvSpPr>
          <p:cNvPr id="5" name="Isosceles Triangle 4" descr="''" title="''">
            <a:extLst>
              <a:ext uri="{FF2B5EF4-FFF2-40B4-BE49-F238E27FC236}">
                <a16:creationId xmlns:a16="http://schemas.microsoft.com/office/drawing/2014/main" id="{AD17FAAF-2CF5-43BE-A9CF-C065F2639397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9" y="564372"/>
            <a:ext cx="9083741" cy="857250"/>
          </a:xfrm>
        </p:spPr>
        <p:txBody>
          <a:bodyPr>
            <a:noAutofit/>
          </a:bodyPr>
          <a:lstStyle/>
          <a:p>
            <a:r>
              <a:rPr lang="en-US" sz="3000"/>
              <a:t>Trademark administration organizational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480" y="1188356"/>
            <a:ext cx="8006040" cy="3780927"/>
          </a:xfrm>
        </p:spPr>
        <p:txBody>
          <a:bodyPr vert="horz" lIns="82296" tIns="41148" rIns="82296" bIns="41148" rtlCol="0" anchor="t">
            <a:normAutofit/>
          </a:bodyPr>
          <a:lstStyle/>
          <a:p>
            <a:r>
              <a:rPr lang="en-US" sz="2200">
                <a:latin typeface="Segoe UI"/>
                <a:cs typeface="Segoe UI"/>
              </a:rPr>
              <a:t>Group Director for Information Technology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Information technology project management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Contract support function</a:t>
            </a:r>
          </a:p>
          <a:p>
            <a:r>
              <a:rPr lang="en-US" sz="2200">
                <a:latin typeface="Segoe UI"/>
                <a:cs typeface="Segoe UI"/>
              </a:rPr>
              <a:t>Electronic filing and public web services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Communications manager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Increasing plain language team</a:t>
            </a:r>
          </a:p>
          <a:p>
            <a:r>
              <a:rPr lang="en-US" sz="2200">
                <a:latin typeface="Segoe UI"/>
                <a:cs typeface="Segoe UI"/>
              </a:rPr>
              <a:t>Audio visual and desktop support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Graphic arts and video production</a:t>
            </a:r>
          </a:p>
          <a:p>
            <a:pPr lvl="1"/>
            <a:r>
              <a:rPr lang="en-US" sz="1400">
                <a:latin typeface="Segoe UI"/>
                <a:cs typeface="Segoe UI"/>
              </a:rPr>
              <a:t>Desktop and account management support</a:t>
            </a:r>
          </a:p>
          <a:p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</a:t>
            </a:fld>
            <a:endParaRPr lang="en-US"/>
          </a:p>
        </p:txBody>
      </p:sp>
      <p:sp>
        <p:nvSpPr>
          <p:cNvPr id="7" name="Isosceles Triangle 6" descr="''" title="''">
            <a:extLst>
              <a:ext uri="{FF2B5EF4-FFF2-40B4-BE49-F238E27FC236}">
                <a16:creationId xmlns:a16="http://schemas.microsoft.com/office/drawing/2014/main" id="{2DDA8700-1705-4453-BCEE-21F80D6A65B3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4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9DBAEE-F83D-4901-8285-E3321E58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71" y="391111"/>
            <a:ext cx="9639738" cy="952500"/>
          </a:xfrm>
        </p:spPr>
        <p:txBody>
          <a:bodyPr>
            <a:noAutofit/>
          </a:bodyPr>
          <a:lstStyle/>
          <a:p>
            <a:r>
              <a:rPr lang="en-US" sz="3000"/>
              <a:t>Trademark product Line “Business Value”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A27DF-A47C-40CE-A88A-DFA16410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46516"/>
              </p:ext>
            </p:extLst>
          </p:nvPr>
        </p:nvGraphicFramePr>
        <p:xfrm>
          <a:off x="1285660" y="988219"/>
          <a:ext cx="6823343" cy="38670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0048">
                  <a:extLst>
                    <a:ext uri="{9D8B030D-6E8A-4147-A177-3AD203B41FA5}">
                      <a16:colId xmlns:a16="http://schemas.microsoft.com/office/drawing/2014/main" val="2314209502"/>
                    </a:ext>
                  </a:extLst>
                </a:gridCol>
                <a:gridCol w="3773295">
                  <a:extLst>
                    <a:ext uri="{9D8B030D-6E8A-4147-A177-3AD203B41FA5}">
                      <a16:colId xmlns:a16="http://schemas.microsoft.com/office/drawing/2014/main" val="3721010929"/>
                    </a:ext>
                  </a:extLst>
                </a:gridCol>
              </a:tblGrid>
              <a:tr h="1075803"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Product Line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Results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85099"/>
                  </a:ext>
                </a:extLst>
              </a:tr>
              <a:tr h="2791287">
                <a:tc>
                  <a:txBody>
                    <a:bodyPr/>
                    <a:lstStyle/>
                    <a:p>
                      <a:r>
                        <a:rPr lang="en-US" sz="1400" u="sng"/>
                        <a:t>External: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</a:rPr>
                        <a:t> M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odernized 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one-stop portfolio of 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branded capabilities 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designed to provide 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trademark applicants </a:t>
                      </a:r>
                    </a:p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and attorneys a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positive and fulfilling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end-to-end </a:t>
                      </a:r>
                      <a:endParaRPr lang="en-US"/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customer experience.</a:t>
                      </a:r>
                      <a:endParaRPr lang="en-US" sz="1400" u="sng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spc="-70" baseline="0">
                          <a:solidFill>
                            <a:schemeClr val="tx1"/>
                          </a:solidFill>
                        </a:rPr>
                        <a:t>Trademark Modernization Act Phase 1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spc="-70" baseline="0">
                          <a:solidFill>
                            <a:schemeClr val="tx1"/>
                          </a:solidFill>
                        </a:rPr>
                        <a:t>Identity verification (Phase I / IIa., IIb) 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spc="-70" baseline="0">
                          <a:solidFill>
                            <a:schemeClr val="tx1"/>
                          </a:solidFill>
                        </a:rPr>
                        <a:t>TSDR API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spc="-70" baseline="0">
                          <a:solidFill>
                            <a:schemeClr val="tx1"/>
                          </a:solidFill>
                        </a:rPr>
                        <a:t>Image / Word Search Integration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spc="-70" baseline="0">
                          <a:solidFill>
                            <a:schemeClr val="tx1"/>
                          </a:solidFill>
                        </a:rPr>
                        <a:t>Public-facing websites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High-level 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eFile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architecture design and cost analysis for AWS cloud intake </a:t>
                      </a:r>
                      <a:endParaRPr lang="en-US" sz="1400" spc="-70" baseline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7492373"/>
                  </a:ext>
                </a:extLst>
              </a:tr>
            </a:tbl>
          </a:graphicData>
        </a:graphic>
      </p:graphicFrame>
      <p:pic>
        <p:nvPicPr>
          <p:cNvPr id="8" name="Picture 7" descr="TM External logo">
            <a:extLst>
              <a:ext uri="{FF2B5EF4-FFF2-40B4-BE49-F238E27FC236}">
                <a16:creationId xmlns:a16="http://schemas.microsoft.com/office/drawing/2014/main" id="{21CE7081-7297-4390-8DF2-528D105F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36" y="2053274"/>
            <a:ext cx="1297699" cy="16618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F6E55-08CD-41C2-888B-7019AA899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4</a:t>
            </a:fld>
            <a:endParaRPr lang="en-US"/>
          </a:p>
        </p:txBody>
      </p:sp>
      <p:sp>
        <p:nvSpPr>
          <p:cNvPr id="6" name="Isosceles Triangle 5" descr="''" title="''">
            <a:extLst>
              <a:ext uri="{FF2B5EF4-FFF2-40B4-BE49-F238E27FC236}">
                <a16:creationId xmlns:a16="http://schemas.microsoft.com/office/drawing/2014/main" id="{37732112-F2E9-486C-9877-B3B4BCDC1F65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9DBAEE-F83D-4901-8285-E3321E58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71" y="391111"/>
            <a:ext cx="9639738" cy="952500"/>
          </a:xfrm>
        </p:spPr>
        <p:txBody>
          <a:bodyPr>
            <a:noAutofit/>
          </a:bodyPr>
          <a:lstStyle/>
          <a:p>
            <a:r>
              <a:rPr lang="en-US" sz="3000"/>
              <a:t>Trademark product Line “Business Value”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A27DF-A47C-40CE-A88A-DFA16410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48015"/>
              </p:ext>
            </p:extLst>
          </p:nvPr>
        </p:nvGraphicFramePr>
        <p:xfrm>
          <a:off x="1201320" y="988218"/>
          <a:ext cx="6978796" cy="38276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95629">
                  <a:extLst>
                    <a:ext uri="{9D8B030D-6E8A-4147-A177-3AD203B41FA5}">
                      <a16:colId xmlns:a16="http://schemas.microsoft.com/office/drawing/2014/main" val="2314209502"/>
                    </a:ext>
                  </a:extLst>
                </a:gridCol>
                <a:gridCol w="3883167">
                  <a:extLst>
                    <a:ext uri="{9D8B030D-6E8A-4147-A177-3AD203B41FA5}">
                      <a16:colId xmlns:a16="http://schemas.microsoft.com/office/drawing/2014/main" val="3721010929"/>
                    </a:ext>
                  </a:extLst>
                </a:gridCol>
              </a:tblGrid>
              <a:tr h="1263036"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Product Line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Results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85099"/>
                  </a:ext>
                </a:extLst>
              </a:tr>
              <a:tr h="256463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sng"/>
                        <a:t>Exam:</a:t>
                      </a:r>
                      <a:r>
                        <a:rPr lang="en-US" sz="1400" u="none"/>
                        <a:t> </a:t>
                      </a:r>
                      <a:r>
                        <a:rPr lang="en-US" sz="1400" spc="-70" baseline="0"/>
                        <a:t>All functionality 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 baseline="0"/>
                        <a:t>needed to support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 baseline="0"/>
                        <a:t>end-to-end electronic 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 baseline="0"/>
                        <a:t>processing and 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 baseline="0"/>
                        <a:t>examination of  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 baseline="0"/>
                        <a:t>Trademarks will be 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 baseline="0"/>
                        <a:t>migrated from legacy 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 baseline="0"/>
                        <a:t>applications to a </a:t>
                      </a:r>
                      <a:endParaRPr lang="en-US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70" baseline="0"/>
                        <a:t>modernized platform.</a:t>
                      </a:r>
                    </a:p>
                    <a:p>
                      <a:endParaRPr lang="en-US" sz="10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Enhancements increased efficiency and accuracy in examination 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 sharing, 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XSearch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serial number highlighting, grammar checker improvements 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 Checker refinements 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notes and internal notes enhancements 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Screen Capture and full support for Edge </a:t>
                      </a:r>
                      <a:endParaRPr lang="en-US" sz="1400" spc="-70" baseline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127066587"/>
                  </a:ext>
                </a:extLst>
              </a:tr>
            </a:tbl>
          </a:graphicData>
        </a:graphic>
      </p:graphicFrame>
      <p:pic>
        <p:nvPicPr>
          <p:cNvPr id="9" name="Picture 8" descr="TM Exam logo">
            <a:extLst>
              <a:ext uri="{FF2B5EF4-FFF2-40B4-BE49-F238E27FC236}">
                <a16:creationId xmlns:a16="http://schemas.microsoft.com/office/drawing/2014/main" id="{747E553E-4E09-4629-8177-D4FD9D77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42" y="2259074"/>
            <a:ext cx="1433402" cy="15590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B94F1-107D-471D-9544-309E9C6C2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5</a:t>
            </a:fld>
            <a:endParaRPr lang="en-US"/>
          </a:p>
        </p:txBody>
      </p:sp>
      <p:sp>
        <p:nvSpPr>
          <p:cNvPr id="6" name="Isosceles Triangle 5" descr="''" title="''">
            <a:extLst>
              <a:ext uri="{FF2B5EF4-FFF2-40B4-BE49-F238E27FC236}">
                <a16:creationId xmlns:a16="http://schemas.microsoft.com/office/drawing/2014/main" id="{37732112-F2E9-486C-9877-B3B4BCDC1F65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9DBAEE-F83D-4901-8285-E3321E58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71" y="391111"/>
            <a:ext cx="9639738" cy="952500"/>
          </a:xfrm>
        </p:spPr>
        <p:txBody>
          <a:bodyPr>
            <a:noAutofit/>
          </a:bodyPr>
          <a:lstStyle/>
          <a:p>
            <a:r>
              <a:rPr lang="en-US" sz="3000"/>
              <a:t>Trademark product Line “Business Value”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A27DF-A47C-40CE-A88A-DFA16410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51748"/>
              </p:ext>
            </p:extLst>
          </p:nvPr>
        </p:nvGraphicFramePr>
        <p:xfrm>
          <a:off x="1201319" y="988218"/>
          <a:ext cx="6970983" cy="38572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92163">
                  <a:extLst>
                    <a:ext uri="{9D8B030D-6E8A-4147-A177-3AD203B41FA5}">
                      <a16:colId xmlns:a16="http://schemas.microsoft.com/office/drawing/2014/main" val="2314209502"/>
                    </a:ext>
                  </a:extLst>
                </a:gridCol>
                <a:gridCol w="3878820">
                  <a:extLst>
                    <a:ext uri="{9D8B030D-6E8A-4147-A177-3AD203B41FA5}">
                      <a16:colId xmlns:a16="http://schemas.microsoft.com/office/drawing/2014/main" val="3721010929"/>
                    </a:ext>
                  </a:extLst>
                </a:gridCol>
              </a:tblGrid>
              <a:tr h="144406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Product Line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Results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85099"/>
                  </a:ext>
                </a:extLst>
              </a:tr>
              <a:tr h="2413229">
                <a:tc>
                  <a:txBody>
                    <a:bodyPr/>
                    <a:lstStyle/>
                    <a:p>
                      <a:r>
                        <a:rPr lang="en-US" sz="1400" u="sng"/>
                        <a:t>International:</a:t>
                      </a:r>
                      <a:r>
                        <a:rPr lang="en-US" sz="1400" u="none"/>
                        <a:t> S</a:t>
                      </a:r>
                      <a:r>
                        <a:rPr lang="en-US" sz="1400"/>
                        <a:t>upports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/>
                        <a:t>the exchange of data 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and the requirements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/>
                        <a:t>specific to the </a:t>
                      </a:r>
                      <a:endParaRPr lang="en-US" sz="1400" u="sng"/>
                    </a:p>
                    <a:p>
                      <a:pPr lvl="0">
                        <a:buNone/>
                      </a:pPr>
                      <a:r>
                        <a:rPr lang="en-US" sz="1400"/>
                        <a:t>Madrid protocol. </a:t>
                      </a:r>
                      <a:endParaRPr lang="en-US" sz="1400" u="sng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 business transaction (</a:t>
                      </a:r>
                      <a:r>
                        <a:rPr lang="en-US" sz="14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TRANEN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manual transaction) was successfully completed in the AWS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Okta integration of all cloud APIs complete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000" spc="-70" baseline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229456983"/>
                  </a:ext>
                </a:extLst>
              </a:tr>
            </a:tbl>
          </a:graphicData>
        </a:graphic>
      </p:graphicFrame>
      <p:pic>
        <p:nvPicPr>
          <p:cNvPr id="10" name="Picture 9" descr="TM International logo" title="TM International logo">
            <a:extLst>
              <a:ext uri="{FF2B5EF4-FFF2-40B4-BE49-F238E27FC236}">
                <a16:creationId xmlns:a16="http://schemas.microsoft.com/office/drawing/2014/main" id="{CB34BFDE-2D16-4070-9584-5BCC3ED1F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96" y="2435885"/>
            <a:ext cx="1230558" cy="13975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6C3B9-4C32-4455-B604-4479A6769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6</a:t>
            </a:fld>
            <a:endParaRPr lang="en-US"/>
          </a:p>
        </p:txBody>
      </p:sp>
      <p:sp>
        <p:nvSpPr>
          <p:cNvPr id="6" name="Isosceles Triangle 5" descr="''" title="''">
            <a:extLst>
              <a:ext uri="{FF2B5EF4-FFF2-40B4-BE49-F238E27FC236}">
                <a16:creationId xmlns:a16="http://schemas.microsoft.com/office/drawing/2014/main" id="{37732112-F2E9-486C-9877-B3B4BCDC1F65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1FAADE-16B4-4E71-8693-EA54C4AA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1670"/>
            <a:ext cx="9779000" cy="952500"/>
          </a:xfrm>
        </p:spPr>
        <p:txBody>
          <a:bodyPr>
            <a:normAutofit fontScale="90000"/>
          </a:bodyPr>
          <a:lstStyle/>
          <a:p>
            <a:r>
              <a:rPr lang="en-US" sz="3300"/>
              <a:t>Trademark product line “Business Value” results</a:t>
            </a:r>
            <a:br>
              <a:rPr lang="en-US"/>
            </a:b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A27DF-A47C-40CE-A88A-DFA16410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59328"/>
              </p:ext>
            </p:extLst>
          </p:nvPr>
        </p:nvGraphicFramePr>
        <p:xfrm>
          <a:off x="1099948" y="987742"/>
          <a:ext cx="7064820" cy="38473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3793">
                  <a:extLst>
                    <a:ext uri="{9D8B030D-6E8A-4147-A177-3AD203B41FA5}">
                      <a16:colId xmlns:a16="http://schemas.microsoft.com/office/drawing/2014/main" val="2314209502"/>
                    </a:ext>
                  </a:extLst>
                </a:gridCol>
                <a:gridCol w="3721027">
                  <a:extLst>
                    <a:ext uri="{9D8B030D-6E8A-4147-A177-3AD203B41FA5}">
                      <a16:colId xmlns:a16="http://schemas.microsoft.com/office/drawing/2014/main" val="3721010929"/>
                    </a:ext>
                  </a:extLst>
                </a:gridCol>
              </a:tblGrid>
              <a:tr h="1269639"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Product Lines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Results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85099"/>
                  </a:ext>
                </a:extLst>
              </a:tr>
              <a:tr h="257775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sng"/>
                        <a:t>Content management:</a:t>
                      </a:r>
                      <a:r>
                        <a:rPr lang="en-US" sz="1400" u="none"/>
                        <a:t>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none" spc="-70"/>
                        <a:t>C</a:t>
                      </a:r>
                      <a:r>
                        <a:rPr lang="en-US" sz="1400" spc="-70"/>
                        <a:t>ore services (database,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/>
                        <a:t>dockets, workflow, batch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/>
                        <a:t>processing) will be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/>
                        <a:t>re-platformed to a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70"/>
                        <a:t>cloud-enabled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70"/>
                        <a:t>environment.</a:t>
                      </a:r>
                      <a:endParaRPr lang="en-US"/>
                    </a:p>
                    <a:p>
                      <a:endParaRPr lang="en-US" sz="10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Assisted with creation of pre-decisional TRAM retirement roadmap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Synchronized common data from TRAM to TRM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TM common service end points, web services and software development kit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Built show cause order and order for sanction</a:t>
                      </a:r>
                      <a:endParaRPr lang="en-US" sz="1400" spc="-70" baseline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636014581"/>
                  </a:ext>
                </a:extLst>
              </a:tr>
            </a:tbl>
          </a:graphicData>
        </a:graphic>
      </p:graphicFrame>
      <p:pic>
        <p:nvPicPr>
          <p:cNvPr id="13" name="Picture 12" descr="TM Content Management Systems logo">
            <a:extLst>
              <a:ext uri="{FF2B5EF4-FFF2-40B4-BE49-F238E27FC236}">
                <a16:creationId xmlns:a16="http://schemas.microsoft.com/office/drawing/2014/main" id="{063857B0-1CF0-4B69-BD55-9F676B44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90" y="2261817"/>
            <a:ext cx="1480865" cy="13742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32381-FA8E-42E5-966A-A5DE6FD20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7</a:t>
            </a:fld>
            <a:endParaRPr lang="en-US"/>
          </a:p>
        </p:txBody>
      </p:sp>
      <p:sp>
        <p:nvSpPr>
          <p:cNvPr id="6" name="Isosceles Triangle 5" descr="''" title="''">
            <a:extLst>
              <a:ext uri="{FF2B5EF4-FFF2-40B4-BE49-F238E27FC236}">
                <a16:creationId xmlns:a16="http://schemas.microsoft.com/office/drawing/2014/main" id="{37732112-F2E9-486C-9877-B3B4BCDC1F65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1FAADE-16B4-4E71-8693-EA54C4AA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1670"/>
            <a:ext cx="9779000" cy="952500"/>
          </a:xfrm>
        </p:spPr>
        <p:txBody>
          <a:bodyPr>
            <a:normAutofit fontScale="90000"/>
          </a:bodyPr>
          <a:lstStyle/>
          <a:p>
            <a:r>
              <a:rPr lang="en-US" sz="3300"/>
              <a:t>Trademark product line “Business Value” results</a:t>
            </a:r>
            <a:br>
              <a:rPr lang="en-US"/>
            </a:b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A27DF-A47C-40CE-A88A-DFA16410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90071"/>
              </p:ext>
            </p:extLst>
          </p:nvPr>
        </p:nvGraphicFramePr>
        <p:xfrm>
          <a:off x="1099948" y="987743"/>
          <a:ext cx="7154870" cy="38570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6679">
                  <a:extLst>
                    <a:ext uri="{9D8B030D-6E8A-4147-A177-3AD203B41FA5}">
                      <a16:colId xmlns:a16="http://schemas.microsoft.com/office/drawing/2014/main" val="2314209502"/>
                    </a:ext>
                  </a:extLst>
                </a:gridCol>
                <a:gridCol w="3798191">
                  <a:extLst>
                    <a:ext uri="{9D8B030D-6E8A-4147-A177-3AD203B41FA5}">
                      <a16:colId xmlns:a16="http://schemas.microsoft.com/office/drawing/2014/main" val="3721010929"/>
                    </a:ext>
                  </a:extLst>
                </a:gridCol>
              </a:tblGrid>
              <a:tr h="1450259"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Product Lines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Results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85099"/>
                  </a:ext>
                </a:extLst>
              </a:tr>
              <a:tr h="2406813">
                <a:tc>
                  <a:txBody>
                    <a:bodyPr/>
                    <a:lstStyle/>
                    <a:p>
                      <a:r>
                        <a:rPr lang="en-US" sz="1400" u="sng"/>
                        <a:t>Data &amp; analytics:</a:t>
                      </a:r>
                      <a:r>
                        <a:rPr lang="en-US" sz="1400" u="none"/>
                        <a:t> </a:t>
                      </a:r>
                    </a:p>
                    <a:p>
                      <a:r>
                        <a:rPr lang="en-US" sz="1400" u="none"/>
                        <a:t>B</a:t>
                      </a:r>
                      <a:r>
                        <a:rPr lang="en-US" sz="1400"/>
                        <a:t>usiness-centric, </a:t>
                      </a:r>
                    </a:p>
                    <a:p>
                      <a:r>
                        <a:rPr lang="en-US" sz="1400"/>
                        <a:t>self-service modern 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analytics platform that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/>
                        <a:t>will allow analysts to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/>
                        <a:t>develop data products.</a:t>
                      </a:r>
                      <a:endParaRPr lang="en-US" sz="1400" u="sng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spc="-70"/>
                        <a:t>Bots (auto-upload, </a:t>
                      </a:r>
                      <a:r>
                        <a:rPr lang="en-US" sz="1400" spc="-70" err="1"/>
                        <a:t>pseudomark</a:t>
                      </a:r>
                      <a:r>
                        <a:rPr lang="en-US" sz="1400" spc="-70"/>
                        <a:t>, CMRA)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spc="-70"/>
                        <a:t>Dashboard creation and enhancements</a:t>
                      </a:r>
                    </a:p>
                    <a:p>
                      <a:pPr marL="182880" marR="0" lvl="0" indent="-18288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TRM data pipeline completed 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set up of Cloudera Production Cluster </a:t>
                      </a:r>
                      <a:endParaRPr lang="en-US" sz="1400" spc="-7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5068453"/>
                  </a:ext>
                </a:extLst>
              </a:tr>
            </a:tbl>
          </a:graphicData>
        </a:graphic>
      </p:graphicFrame>
      <p:pic>
        <p:nvPicPr>
          <p:cNvPr id="11" name="Picture 10" descr="TM Data and Analytics logo">
            <a:extLst>
              <a:ext uri="{FF2B5EF4-FFF2-40B4-BE49-F238E27FC236}">
                <a16:creationId xmlns:a16="http://schemas.microsoft.com/office/drawing/2014/main" id="{54042C71-2BB8-4495-BF03-2DC4D5BC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120" y="2443822"/>
            <a:ext cx="1448028" cy="14695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02CFE-AA30-48AB-8A84-E27C50535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8</a:t>
            </a:fld>
            <a:endParaRPr lang="en-US"/>
          </a:p>
        </p:txBody>
      </p:sp>
      <p:sp>
        <p:nvSpPr>
          <p:cNvPr id="6" name="Isosceles Triangle 5" descr="''" title="''">
            <a:extLst>
              <a:ext uri="{FF2B5EF4-FFF2-40B4-BE49-F238E27FC236}">
                <a16:creationId xmlns:a16="http://schemas.microsoft.com/office/drawing/2014/main" id="{37732112-F2E9-486C-9877-B3B4BCDC1F65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1FAADE-16B4-4E71-8693-EA54C4AA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1670"/>
            <a:ext cx="9779000" cy="952500"/>
          </a:xfrm>
        </p:spPr>
        <p:txBody>
          <a:bodyPr>
            <a:normAutofit fontScale="90000"/>
          </a:bodyPr>
          <a:lstStyle/>
          <a:p>
            <a:r>
              <a:rPr lang="en-US" sz="3300"/>
              <a:t>Trademark product line “Business Value” results</a:t>
            </a:r>
            <a:br>
              <a:rPr lang="en-US"/>
            </a:b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A27DF-A47C-40CE-A88A-DFA16410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04685"/>
              </p:ext>
            </p:extLst>
          </p:nvPr>
        </p:nvGraphicFramePr>
        <p:xfrm>
          <a:off x="1099949" y="987743"/>
          <a:ext cx="7062512" cy="38179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2762">
                  <a:extLst>
                    <a:ext uri="{9D8B030D-6E8A-4147-A177-3AD203B41FA5}">
                      <a16:colId xmlns:a16="http://schemas.microsoft.com/office/drawing/2014/main" val="2314209502"/>
                    </a:ext>
                  </a:extLst>
                </a:gridCol>
                <a:gridCol w="3929750">
                  <a:extLst>
                    <a:ext uri="{9D8B030D-6E8A-4147-A177-3AD203B41FA5}">
                      <a16:colId xmlns:a16="http://schemas.microsoft.com/office/drawing/2014/main" val="3721010929"/>
                    </a:ext>
                  </a:extLst>
                </a:gridCol>
              </a:tblGrid>
              <a:tr h="1009797"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Product Lines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baseline="30000"/>
                        <a:t>Results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85099"/>
                  </a:ext>
                </a:extLst>
              </a:tr>
              <a:tr h="2808202">
                <a:tc>
                  <a:txBody>
                    <a:bodyPr/>
                    <a:lstStyle/>
                    <a:p>
                      <a:r>
                        <a:rPr lang="en-US" sz="1400" u="sng"/>
                        <a:t>TTAB:</a:t>
                      </a:r>
                      <a:r>
                        <a:rPr lang="en-US" sz="1400" u="none"/>
                        <a:t> E</a:t>
                      </a:r>
                      <a:r>
                        <a:rPr lang="en-US" sz="1400"/>
                        <a:t>nd-to-end </a:t>
                      </a:r>
                    </a:p>
                    <a:p>
                      <a:r>
                        <a:rPr lang="en-US" sz="1400"/>
                        <a:t>system for the filing 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and processing of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/>
                        <a:t>submissions </a:t>
                      </a:r>
                      <a:endParaRPr lang="en-US"/>
                    </a:p>
                    <a:p>
                      <a:r>
                        <a:rPr lang="en-US" sz="1400"/>
                        <a:t>to the TTAB and 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the drafting and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/>
                        <a:t>dissemination </a:t>
                      </a:r>
                      <a:endParaRPr lang="en-US"/>
                    </a:p>
                    <a:p>
                      <a:r>
                        <a:rPr lang="en-US" sz="1400"/>
                        <a:t>of orders </a:t>
                      </a:r>
                      <a:endParaRPr lang="en-US" sz="1400" u="sng"/>
                    </a:p>
                    <a:p>
                      <a:pPr lvl="0">
                        <a:buNone/>
                      </a:pPr>
                      <a:r>
                        <a:rPr lang="en-US" sz="1400"/>
                        <a:t>and decisions.</a:t>
                      </a:r>
                      <a:endParaRPr lang="en-US" sz="1400" u="sng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ESTTA miscellaneous </a:t>
                      </a:r>
                      <a:r>
                        <a:rPr lang="en-US" sz="14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 parte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 to accept subsequent filings in reexamination or expungement appeal proceedings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TTABVUE allow display or search by reexamination or expungement proceeding numbers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spc="-70">
                          <a:solidFill>
                            <a:srgbClr val="3737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Okta integration for TTAB Center</a:t>
                      </a:r>
                      <a:endParaRPr lang="en-US" sz="1400" spc="-70">
                        <a:solidFill>
                          <a:srgbClr val="37373A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519992617"/>
                  </a:ext>
                </a:extLst>
              </a:tr>
            </a:tbl>
          </a:graphicData>
        </a:graphic>
      </p:graphicFrame>
      <p:pic>
        <p:nvPicPr>
          <p:cNvPr id="14" name="Picture 13" descr="TTAB logo">
            <a:extLst>
              <a:ext uri="{FF2B5EF4-FFF2-40B4-BE49-F238E27FC236}">
                <a16:creationId xmlns:a16="http://schemas.microsoft.com/office/drawing/2014/main" id="{E461D433-2A5E-4960-BC2F-5CB681F0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191" y="2002388"/>
            <a:ext cx="1489782" cy="17629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13A85-075C-466E-B8D9-9640D4C24F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9</a:t>
            </a:fld>
            <a:endParaRPr lang="en-US"/>
          </a:p>
        </p:txBody>
      </p:sp>
      <p:sp>
        <p:nvSpPr>
          <p:cNvPr id="6" name="Isosceles Triangle 5" descr="''" title="''">
            <a:extLst>
              <a:ext uri="{FF2B5EF4-FFF2-40B4-BE49-F238E27FC236}">
                <a16:creationId xmlns:a16="http://schemas.microsoft.com/office/drawing/2014/main" id="{37732112-F2E9-486C-9877-B3B4BCDC1F65}"/>
              </a:ext>
            </a:extLst>
          </p:cNvPr>
          <p:cNvSpPr/>
          <p:nvPr/>
        </p:nvSpPr>
        <p:spPr>
          <a:xfrm rot="5400000">
            <a:off x="-2498026" y="2498026"/>
            <a:ext cx="5715000" cy="718948"/>
          </a:xfrm>
          <a:prstGeom prst="triangle">
            <a:avLst/>
          </a:prstGeom>
          <a:solidFill>
            <a:srgbClr val="164469"/>
          </a:solidFill>
          <a:ln w="9525" cap="rnd" cmpd="sng" algn="ctr">
            <a:solidFill>
              <a:srgbClr val="1644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12&quot;&gt;&lt;property id=&quot;20148&quot; value=&quot;5&quot;/&gt;&lt;property id=&quot;20300&quot; value=&quot;Slide 6 - &amp;quot;Stephanie Bald&amp;quot;&quot;/&gt;&lt;property id=&quot;20307&quot; value=&quot;299&quot;/&gt;&lt;/object&gt;&lt;object type=&quot;3&quot; unique_id=&quot;10025&quot;&gt;&lt;property id=&quot;20148&quot; value=&quot;5&quot;/&gt;&lt;property id=&quot;20300&quot; value=&quot;Slide 15 - &amp;quot;Trademarks performance: quality&amp;quot;&quot;/&gt;&lt;property id=&quot;20307&quot; value=&quot;269&quot;/&gt;&lt;/object&gt;&lt;object type=&quot;3&quot; unique_id=&quot;14870&quot;&gt;&lt;property id=&quot;20148&quot; value=&quot;5&quot;/&gt;&lt;property id=&quot;20300&quot; value=&quot;Slide 105&quot;/&gt;&lt;property id=&quot;20307&quot; value=&quot;424&quot;/&gt;&lt;/object&gt;&lt;object type=&quot;3&quot; unique_id=&quot;16092&quot;&gt;&lt;property id=&quot;20148&quot; value=&quot;5&quot;/&gt;&lt;property id=&quot;20300&quot; value=&quot;Slide 2 - &amp;quot;Welcome! The TPAC public meeting  will start at 1:00 p.m. ET&amp;quot;&quot;/&gt;&lt;property id=&quot;20307&quot; value=&quot;574&quot;/&gt;&lt;/object&gt;&lt;object type=&quot;3&quot; unique_id=&quot;16093&quot;&gt;&lt;property id=&quot;20148&quot; value=&quot;5&quot;/&gt;&lt;property id=&quot;20300&quot; value=&quot;Slide 3 - &amp;quot;Introduction and welcome by TPAC Chair&amp;quot;&quot;/&gt;&lt;property id=&quot;20307&quot; value=&quot;588&quot;/&gt;&lt;/object&gt;&lt;object type=&quot;3&quot; unique_id=&quot;16094&quot;&gt;&lt;property id=&quot;20148&quot; value=&quot;5&quot;/&gt;&lt;property id=&quot;20300&quot; value=&quot;Slide 4 - &amp;quot;Presentation to outgoing members and opening remarks&amp;quot;&quot;/&gt;&lt;property id=&quot;20307&quot; value=&quot;718&quot;/&gt;&lt;/object&gt;&lt;object type=&quot;3&quot; unique_id=&quot;16095&quot;&gt;&lt;property id=&quot;20148&quot; value=&quot;5&quot;/&gt;&lt;property id=&quot;20300&quot; value=&quot;Slide 5 - &amp;quot;Christopher Kelly&amp;quot;&quot;/&gt;&lt;property id=&quot;20307&quot; value=&quot;722&quot;/&gt;&lt;/object&gt;&lt;object type=&quot;3&quot; unique_id=&quot;16096&quot;&gt;&lt;property id=&quot;20148&quot; value=&quot;5&quot;/&gt;&lt;property id=&quot;20300&quot; value=&quot;Slide 7 - &amp;quot;Kelly Walton&amp;quot;&quot;/&gt;&lt;property id=&quot;20307&quot; value=&quot;723&quot;/&gt;&lt;/object&gt;&lt;object type=&quot;3&quot; unique_id=&quot;16097&quot;&gt;&lt;property id=&quot;20148&quot; value=&quot;5&quot;/&gt;&lt;property id=&quot;20300&quot; value=&quot;Slide 8 - &amp;quot;Trademarks business performance&amp;quot;&quot;/&gt;&lt;property id=&quot;20307&quot; value=&quot;745&quot;/&gt;&lt;/object&gt;&lt;object type=&quot;3&quot; unique_id=&quot;16098&quot;&gt;&lt;property id=&quot;20148&quot; value=&quot;5&quot;/&gt;&lt;property id=&quot;20300&quot; value=&quot;Slide 9 - &amp;quot;Commissioners report agenda&amp;quot;&quot;/&gt;&lt;property id=&quot;20307&quot; value=&quot;644&quot;/&gt;&lt;/object&gt;&lt;object type=&quot;3&quot; unique_id=&quot;16099&quot;&gt;&lt;property id=&quot;20148&quot; value=&quot;5&quot;/&gt;&lt;property id=&quot;20300&quot; value=&quot;Slide 10 - &amp;quot;Trademarks staffing&amp;quot;&quot;/&gt;&lt;property id=&quot;20307&quot; value=&quot;572&quot;/&gt;&lt;/object&gt;&lt;object type=&quot;3&quot; unique_id=&quot;16100&quot;&gt;&lt;property id=&quot;20148&quot; value=&quot;5&quot;/&gt;&lt;property id=&quot;20300&quot; value=&quot;Slide 11&quot;/&gt;&lt;property id=&quot;20307&quot; value=&quot;587&quot;/&gt;&lt;/object&gt;&lt;object type=&quot;3&quot; unique_id=&quot;16101&quot;&gt;&lt;property id=&quot;20148&quot; value=&quot;5&quot;/&gt;&lt;property id=&quot;20300&quot; value=&quot;Slide 12 - &amp;quot;Monthly growth rates&amp;quot;&quot;/&gt;&lt;property id=&quot;20307&quot; value=&quot;586&quot;/&gt;&lt;/object&gt;&lt;object type=&quot;3&quot; unique_id=&quot;16102&quot;&gt;&lt;property id=&quot;20148&quot; value=&quot;5&quot;/&gt;&lt;property id=&quot;20300&quot; value=&quot;Slide 13 - &amp;quot;USPTO application filings origins:  U.S., China, European Union, and rest of the world &amp;quot;&quot;/&gt;&lt;property id=&quot;20307&quot; value=&quot;488&quot;/&gt;&lt;/object&gt;&lt;object type=&quot;3&quot; unique_id=&quot;16103&quot;&gt;&lt;property id=&quot;20148&quot; value=&quot;5&quot;/&gt;&lt;property id=&quot;20300&quot; value=&quot;Slide 14 - &amp;quot;FY21 first action and disposal pendency&amp;quot;&quot;/&gt;&lt;property id=&quot;20307&quot; value=&quot;489&quot;/&gt;&lt;/object&gt;&lt;object type=&quot;3&quot; unique_id=&quot;16104&quot;&gt;&lt;property id=&quot;20148&quot; value=&quot;5&quot;/&gt;&lt;property id=&quot;20300&quot; value=&quot;Slide 16 - &amp;quot;Trademarks financial performance&amp;quot;&quot;/&gt;&lt;property id=&quot;20307&quot; value=&quot;746&quot;/&gt;&lt;/object&gt;&lt;object type=&quot;3&quot; unique_id=&quot;16105&quot;&gt;&lt;property id=&quot;20148&quot; value=&quot;5&quot;/&gt;&lt;property id=&quot;20300&quot; value=&quot;Slide 17 - &amp;quot;Agenda&amp;quot;&quot;/&gt;&lt;property id=&quot;20307&quot; value=&quot;753&quot;/&gt;&lt;/object&gt;&lt;object type=&quot;3&quot; unique_id=&quot;16106&quot;&gt;&lt;property id=&quot;20148&quot; value=&quot;5&quot;/&gt;&lt;property id=&quot;20300&quot; value=&quot;Slide 18 - &amp;quot;FY 2021 status: End of Year (est.)&amp;quot;&quot;/&gt;&lt;property id=&quot;20307&quot; value=&quot;754&quot;/&gt;&lt;/object&gt;&lt;object type=&quot;3&quot; unique_id=&quot;16107&quot;&gt;&lt;property id=&quot;20148&quot; value=&quot;5&quot;/&gt;&lt;property id=&quot;20300&quot; value=&quot;Slide 19 - &amp;quot;FY 2021 status: Trademarks  EOY revenue projections&amp;quot;&quot;/&gt;&lt;property id=&quot;20307&quot; value=&quot;755&quot;/&gt;&lt;/object&gt;&lt;object type=&quot;3&quot; unique_id=&quot;16108&quot;&gt;&lt;property id=&quot;20148&quot; value=&quot;5&quot;/&gt;&lt;property id=&quot;20300&quot; value=&quot;Slide 20 - &amp;quot;FY 2022 planning assumptions – FY 2022 President’s budget&amp;quot;&quot;/&gt;&lt;property id=&quot;20307&quot; value=&quot;756&quot;/&gt;&lt;/object&gt;&lt;object type=&quot;3&quot; unique_id=&quot;16109&quot;&gt;&lt;property id=&quot;20148&quot; value=&quot;5&quot;/&gt;&lt;property id=&quot;20300&quot; value=&quot;Slide 21 - &amp;quot;FY 2022 - President’s budget  total spending&amp;quot;&quot;/&gt;&lt;property id=&quot;20307&quot; value=&quot;757&quot;/&gt;&lt;/object&gt;&lt;object type=&quot;3&quot; unique_id=&quot;16110&quot;&gt;&lt;property id=&quot;20148&quot; value=&quot;5&quot;/&gt;&lt;property id=&quot;20300&quot; value=&quot;Slide 22 - &amp;quot;FY 2022 status&amp;quot;&quot;/&gt;&lt;property id=&quot;20307&quot; value=&quot;758&quot;/&gt;&lt;/object&gt;&lt;object type=&quot;3&quot; unique_id=&quot;16111&quot;&gt;&lt;property id=&quot;20148&quot; value=&quot;5&quot;/&gt;&lt;property id=&quot;20300&quot; value=&quot;Slide 23 - &amp;quot;On the horizon &amp;quot;&quot;/&gt;&lt;property id=&quot;20307&quot; value=&quot;759&quot;/&gt;&lt;/object&gt;&lt;object type=&quot;3&quot; unique_id=&quot;16112&quot;&gt;&lt;property id=&quot;20148&quot; value=&quot;5&quot;/&gt;&lt;property id=&quot;20300&quot; value=&quot;Slide 24 - &amp;quot;Thank you!&amp;quot;&quot;/&gt;&lt;property id=&quot;20307&quot; value=&quot;760&quot;/&gt;&lt;/object&gt;&lt;object type=&quot;3&quot; unique_id=&quot;16113&quot;&gt;&lt;property id=&quot;20148&quot; value=&quot;5&quot;/&gt;&lt;property id=&quot;20300&quot; value=&quot;Slide 25 - &amp;quot;What drove the surge?&amp;quot;&quot;/&gt;&lt;property id=&quot;20307&quot; value=&quot;784&quot;/&gt;&lt;/object&gt;&lt;object type=&quot;3&quot; unique_id=&quot;16114&quot;&gt;&lt;property id=&quot;20148&quot; value=&quot;5&quot;/&gt;&lt;property id=&quot;20300&quot; value=&quot;Slide 26 - &amp;quot;Overall - 76% of all trademark filings:  Filed by applicants with less than 10 applications&amp;quot;&quot;/&gt;&lt;property id=&quot;20307&quot; value=&quot;620&quot;/&gt;&lt;/object&gt;&lt;object type=&quot;3&quot; unique_id=&quot;16115&quot;&gt;&lt;property id=&quot;20148&quot; value=&quot;5&quot;/&gt;&lt;property id=&quot;20300&quot; value=&quot;Slide 27 - &amp;quot;Who drove the surge Filers with fewer than 10 applications all-time; Use and ITU; Individuals; USA and China&amp;quot;&quot;/&gt;&lt;property id=&quot;20307&quot; value=&quot;643&quot;/&gt;&lt;/object&gt;&lt;object type=&quot;3&quot; unique_id=&quot;16116&quot;&gt;&lt;property id=&quot;20148&quot; value=&quot;5&quot;/&gt;&lt;property id=&quot;20300&quot; value=&quot;Slide 28 - &amp;quot;Factors in the FY21 surge&amp;quot;&quot;/&gt;&lt;property id=&quot;20307&quot; value=&quot;609&quot;/&gt;&lt;/object&gt;&lt;object type=&quot;3&quot; unique_id=&quot;16117&quot;&gt;&lt;property id=&quot;20148&quot; value=&quot;5&quot;/&gt;&lt;property id=&quot;20300&quot; value=&quot;Slide 29 - &amp;quot;Update: Obtaining timely certified copies&amp;quot;&quot;/&gt;&lt;property id=&quot;20307&quot; value=&quot;680&quot;/&gt;&lt;/object&gt;&lt;object type=&quot;3&quot; unique_id=&quot;16118&quot;&gt;&lt;property id=&quot;20148&quot; value=&quot;5&quot;/&gt;&lt;property id=&quot;20300&quot; value=&quot;Slide 30 - &amp;quot;Stepping up: Public Records Division&amp;quot;&quot;/&gt;&lt;property id=&quot;20307&quot; value=&quot;654&quot;/&gt;&lt;/object&gt;&lt;object type=&quot;3&quot; unique_id=&quot;16119&quot;&gt;&lt;property id=&quot;20148&quot; value=&quot;5&quot;/&gt;&lt;property id=&quot;20300&quot; value=&quot;Slide 31 - &amp;quot;Trademarks FY 2021-22 priorities&amp;quot;&quot;/&gt;&lt;property id=&quot;20307&quot; value=&quot;656&quot;/&gt;&lt;/object&gt;&lt;object type=&quot;3&quot; unique_id=&quot;16120&quot;&gt;&lt;property id=&quot;20148&quot; value=&quot;5&quot;/&gt;&lt;property id=&quot;20300&quot; value=&quot;Slide 32 - &amp;quot;Trademarks FY 2021-22 priorities&amp;#x0D;&amp;quot;&quot;/&gt;&lt;property id=&quot;20307&quot; value=&quot;439&quot;/&gt;&lt;/object&gt;&lt;object type=&quot;3&quot; unique_id=&quot;16121&quot;&gt;&lt;property id=&quot;20148&quot; value=&quot;5&quot;/&gt;&lt;property id=&quot;20300&quot; value=&quot;Slide 33 - &amp;quot;Operations update&amp;quot;&quot;/&gt;&lt;property id=&quot;20307&quot; value=&quot;748&quot;/&gt;&lt;/object&gt;&lt;object type=&quot;3&quot; unique_id=&quot;16122&quot;&gt;&lt;property id=&quot;20148&quot; value=&quot;5&quot;/&gt;&lt;property id=&quot;20300&quot; value=&quot;Slide 34 - &amp;quot;Unexamined application inventory (classes)&amp;quot;&quot;/&gt;&lt;property id=&quot;20307&quot; value=&quot;684&quot;/&gt;&lt;/object&gt;&lt;object type=&quot;3&quot; unique_id=&quot;16123&quot;&gt;&lt;property id=&quot;20148&quot; value=&quot;5&quot;/&gt;&lt;property id=&quot;20300&quot; value=&quot;Slide 35 - &amp;quot;Current processing timelines&amp;quot;&quot;/&gt;&lt;property id=&quot;20307&quot; value=&quot;686&quot;/&gt;&lt;/object&gt;&lt;object type=&quot;3&quot; unique_id=&quot;16124&quot;&gt;&lt;property id=&quot;20148&quot; value=&quot;5&quot;/&gt;&lt;property id=&quot;20300&quot; value=&quot;Slide 36 - &amp;quot;Processing wait times: webpage&amp;quot;&quot;/&gt;&lt;property id=&quot;20307&quot; value=&quot;687&quot;/&gt;&lt;/object&gt;&lt;object type=&quot;3&quot; unique_id=&quot;16125&quot;&gt;&lt;property id=&quot;20148&quot; value=&quot;5&quot;/&gt;&lt;property id=&quot;20300&quot; value=&quot;Slide 37 - &amp;quot;Combating the surge&amp;quot;&quot;/&gt;&lt;property id=&quot;20307&quot; value=&quot;706&quot;/&gt;&lt;/object&gt;&lt;object type=&quot;3&quot; unique_id=&quot;16126&quot;&gt;&lt;property id=&quot;20148&quot; value=&quot;5&quot;/&gt;&lt;property id=&quot;20300&quot; value=&quot;Slide 38 - &amp;quot;Staffing and process&amp;quot;&quot;/&gt;&lt;property id=&quot;20307&quot; value=&quot;688&quot;/&gt;&lt;/object&gt;&lt;object type=&quot;3&quot; unique_id=&quot;16127&quot;&gt;&lt;property id=&quot;20148&quot; value=&quot;5&quot;/&gt;&lt;property id=&quot;20300&quot; value=&quot;Slide 39 - &amp;quot;Communications&amp;quot;&quot;/&gt;&lt;property id=&quot;20307&quot; value=&quot;689&quot;/&gt;&lt;/object&gt;&lt;object type=&quot;3&quot; unique_id=&quot;16128&quot;&gt;&lt;property id=&quot;20148&quot; value=&quot;5&quot;/&gt;&lt;property id=&quot;20300&quot; value=&quot;Slide 40 - &amp;quot;TM dashboard in action&amp;quot;&quot;/&gt;&lt;property id=&quot;20307&quot; value=&quot;690&quot;/&gt;&lt;/object&gt;&lt;object type=&quot;3&quot; unique_id=&quot;16129&quot;&gt;&lt;property id=&quot;20148&quot; value=&quot;5&quot;/&gt;&lt;property id=&quot;20300&quot; value=&quot;Slide 41 - &amp;quot;Trademark Modernization Act: Final Rule&amp;quot;&quot;/&gt;&lt;property id=&quot;20307&quot; value=&quot;749&quot;/&gt;&lt;/object&gt;&lt;object type=&quot;3&quot; unique_id=&quot;16130&quot;&gt;&lt;property id=&quot;20148&quot; value=&quot;5&quot;/&gt;&lt;property id=&quot;20300&quot; value=&quot;Slide 42 - &amp;quot;Trademark Modernization Act&amp;quot;&quot;/&gt;&lt;property id=&quot;20307&quot; value=&quot;661&quot;/&gt;&lt;/object&gt;&lt;object type=&quot;3&quot; unique_id=&quot;16131&quot;&gt;&lt;property id=&quot;20148&quot; value=&quot;5&quot;/&gt;&lt;property id=&quot;20300&quot; value=&quot;Slide 43 - &amp;quot;TMA implementation timeline&amp;quot;&quot;/&gt;&lt;property id=&quot;20307&quot; value=&quot;663&quot;/&gt;&lt;/object&gt;&lt;object type=&quot;3&quot; unique_id=&quot;16132&quot;&gt;&lt;property id=&quot;20148&quot; value=&quot;5&quot;/&gt;&lt;property id=&quot;20300&quot; value=&quot;Slide 44 - &amp;quot;The OIG audit report: implementing recommendations&amp;quot;&quot;/&gt;&lt;property id=&quot;20307&quot; value=&quot;513&quot;/&gt;&lt;/object&gt;&lt;object type=&quot;3&quot; unique_id=&quot;16133&quot;&gt;&lt;property id=&quot;20148&quot; value=&quot;5&quot;/&gt;&lt;property id=&quot;20300&quot; value=&quot;Slide 45 - &amp;quot;Office of the Inspector General (OIG) Department of Commerce&amp;quot;&quot;/&gt;&lt;property id=&quot;20307&quot; value=&quot;662&quot;/&gt;&lt;/object&gt;&lt;object type=&quot;3&quot; unique_id=&quot;16134&quot;&gt;&lt;property id=&quot;20148&quot; value=&quot;5&quot;/&gt;&lt;property id=&quot;20300&quot; value=&quot;Slide 46 - &amp;quot;OIG audit&amp;quot;&quot;/&gt;&lt;property id=&quot;20307&quot; value=&quot;664&quot;/&gt;&lt;/object&gt;&lt;object type=&quot;3&quot; unique_id=&quot;16135&quot;&gt;&lt;property id=&quot;20148&quot; value=&quot;5&quot;/&gt;&lt;property id=&quot;20300&quot; value=&quot;Slide 47 - &amp;quot;OIG findings during audit period&amp;quot;&quot;/&gt;&lt;property id=&quot;20307&quot; value=&quot;665&quot;/&gt;&lt;/object&gt;&lt;object type=&quot;3&quot; unique_id=&quot;16136&quot;&gt;&lt;property id=&quot;20148&quot; value=&quot;5&quot;/&gt;&lt;property id=&quot;20300&quot; value=&quot;Slide 48 - &amp;quot;OIG audit report&amp;quot;&quot;/&gt;&lt;property id=&quot;20307&quot; value=&quot;666&quot;/&gt;&lt;/object&gt;&lt;object type=&quot;3&quot; unique_id=&quot;16137&quot;&gt;&lt;property id=&quot;20148&quot; value=&quot;5&quot;/&gt;&lt;property id=&quot;20300&quot; value=&quot;Slide 49 - &amp;quot;Address verification&amp;quot;&quot;/&gt;&lt;property id=&quot;20307&quot; value=&quot;667&quot;/&gt;&lt;/object&gt;&lt;object type=&quot;3&quot; unique_id=&quot;16138&quot;&gt;&lt;property id=&quot;20148&quot; value=&quot;5&quot;/&gt;&lt;property id=&quot;20300&quot; value=&quot;Slide 50 - &amp;quot;Holding attorneys accountable&amp;quot;&quot;/&gt;&lt;property id=&quot;20307&quot; value=&quot;668&quot;/&gt;&lt;/object&gt;&lt;object type=&quot;3&quot; unique_id=&quot;16139&quot;&gt;&lt;property id=&quot;20148&quot; value=&quot;5&quot;/&gt;&lt;property id=&quot;20300&quot; value=&quot;Slide 51 - &amp;quot;OIG audit report&amp;quot;&quot;/&gt;&lt;property id=&quot;20307&quot; value=&quot;669&quot;/&gt;&lt;/object&gt;&lt;object type=&quot;3&quot; unique_id=&quot;16140&quot;&gt;&lt;property id=&quot;20148&quot; value=&quot;5&quot;/&gt;&lt;property id=&quot;20300&quot; value=&quot;Slide 52 - &amp;quot;Digitally altered specimens&amp;quot;&quot;/&gt;&lt;property id=&quot;20307&quot; value=&quot;670&quot;/&gt;&lt;/object&gt;&lt;object type=&quot;3&quot; unique_id=&quot;16141&quot;&gt;&lt;property id=&quot;20148&quot; value=&quot;5&quot;/&gt;&lt;property id=&quot;20300&quot; value=&quot;Slide 53 - &amp;quot;OIG audit report&amp;quot;&quot;/&gt;&lt;property id=&quot;20307&quot; value=&quot;671&quot;/&gt;&lt;/object&gt;&lt;object type=&quot;3&quot; unique_id=&quot;16142&quot;&gt;&lt;property id=&quot;20148&quot; value=&quot;5&quot;/&gt;&lt;property id=&quot;20300&quot; value=&quot;Slide 54 - &amp;quot;Disparate goods&amp;quot;&quot;/&gt;&lt;property id=&quot;20307&quot; value=&quot;672&quot;/&gt;&lt;/object&gt;&lt;object type=&quot;3&quot; unique_id=&quot;16143&quot;&gt;&lt;property id=&quot;20148&quot; value=&quot;5&quot;/&gt;&lt;property id=&quot;20300&quot; value=&quot;Slide 55 - &amp;quot;OIG audit report&amp;quot;&quot;/&gt;&lt;property id=&quot;20307&quot; value=&quot;673&quot;/&gt;&lt;/object&gt;&lt;object type=&quot;3&quot; unique_id=&quot;16144&quot;&gt;&lt;property id=&quot;20148&quot; value=&quot;5&quot;/&gt;&lt;property id=&quot;20300&quot; value=&quot;Slide 56 - &amp;quot;Risk framework&amp;quot;&quot;/&gt;&lt;property id=&quot;20307&quot; value=&quot;674&quot;/&gt;&lt;/object&gt;&lt;object type=&quot;3&quot; unique_id=&quot;16145&quot;&gt;&lt;property id=&quot;20148&quot; value=&quot;5&quot;/&gt;&lt;property id=&quot;20300&quot; value=&quot;Slide 57 - &amp;quot;Sanctions transparency&amp;quot;&quot;/&gt;&lt;property id=&quot;20307&quot; value=&quot;514&quot;/&gt;&lt;/object&gt;&lt;object type=&quot;3&quot; unique_id=&quot;16146&quot;&gt;&lt;property id=&quot;20148&quot; value=&quot;5&quot;/&gt;&lt;property id=&quot;20300&quot; value=&quot;Slide 58 - &amp;quot;Administrative sanctions process&amp;quot;&quot;/&gt;&lt;property id=&quot;20307&quot; value=&quot;675&quot;/&gt;&lt;/object&gt;&lt;object type=&quot;3&quot; unique_id=&quot;16147&quot;&gt;&lt;property id=&quot;20148&quot; value=&quot;5&quot;/&gt;&lt;property id=&quot;20300&quot; value=&quot;Slide 59 - &amp;quot;IT highlights&amp;quot;&quot;/&gt;&lt;property id=&quot;20307&quot; value=&quot;750&quot;/&gt;&lt;/object&gt;&lt;object type=&quot;3&quot; unique_id=&quot;16148&quot;&gt;&lt;property id=&quot;20148&quot; value=&quot;5&quot;/&gt;&lt;property id=&quot;20300&quot; value=&quot;Slide 60 - &amp;quot;Trademarks IT business highlights&amp;quot;&quot;/&gt;&lt;property id=&quot;20307&quot; value=&quot;714&quot;/&gt;&lt;/object&gt;&lt;object type=&quot;3&quot; unique_id=&quot;16149&quot;&gt;&lt;property id=&quot;20148&quot; value=&quot;5&quot;/&gt;&lt;property id=&quot;20300&quot; value=&quot;Slide 61 - &amp;quot;Trademarks IT business highlights, cont’d&amp;quot;&quot;/&gt;&lt;property id=&quot;20307&quot; value=&quot;715&quot;/&gt;&lt;/object&gt;&lt;object type=&quot;3&quot; unique_id=&quot;16150&quot;&gt;&lt;property id=&quot;20148&quot; value=&quot;5&quot;/&gt;&lt;property id=&quot;20300&quot; value=&quot;Slide 62 - &amp;quot;Around Trademarks: Customer Outreach&amp;quot;&quot;/&gt;&lt;property id=&quot;20307&quot; value=&quot;751&quot;/&gt;&lt;/object&gt;&lt;object type=&quot;3&quot; unique_id=&quot;16151&quot;&gt;&lt;property id=&quot;20148&quot; value=&quot;5&quot;/&gt;&lt;property id=&quot;20300&quot; value=&quot;Slide 63 - &amp;quot;Trademarks Customer Outreach&amp;quot;&quot;/&gt;&lt;property id=&quot;20307&quot; value=&quot;730&quot;/&gt;&lt;/object&gt;&lt;object type=&quot;3&quot; unique_id=&quot;16152&quot;&gt;&lt;property id=&quot;20148&quot; value=&quot;5&quot;/&gt;&lt;property id=&quot;20300&quot; value=&quot;Slide 64 - &amp;quot;Outreach audience and focus&amp;quot;&quot;/&gt;&lt;property id=&quot;20307&quot; value=&quot;731&quot;/&gt;&lt;/object&gt;&lt;object type=&quot;3&quot; unique_id=&quot;16153&quot;&gt;&lt;property id=&quot;20148&quot; value=&quot;5&quot;/&gt;&lt;property id=&quot;20300&quot; value=&quot;Slide 65 - &amp;quot;Outreach audience and focus&amp;quot;&quot;/&gt;&lt;property id=&quot;20307&quot; value=&quot;732&quot;/&gt;&lt;/object&gt;&lt;object type=&quot;3&quot; unique_id=&quot;16154&quot;&gt;&lt;property id=&quot;20148&quot; value=&quot;5&quot;/&gt;&lt;property id=&quot;20300&quot; value=&quot;Slide 66 - &amp;quot;Novice owners and practitioners&amp;quot;&quot;/&gt;&lt;property id=&quot;20307&quot; value=&quot;733&quot;/&gt;&lt;/object&gt;&lt;object type=&quot;3&quot; unique_id=&quot;16155&quot;&gt;&lt;property id=&quot;20148&quot; value=&quot;5&quot;/&gt;&lt;property id=&quot;20300&quot; value=&quot;Slide 67 - &amp;quot;Novice owners and practitioners&amp;quot;&quot;/&gt;&lt;property id=&quot;20307&quot; value=&quot;734&quot;/&gt;&lt;/object&gt;&lt;object type=&quot;3&quot; unique_id=&quot;16156&quot;&gt;&lt;property id=&quot;20148&quot; value=&quot;5&quot;/&gt;&lt;property id=&quot;20300&quot; value=&quot;Slide 68 - &amp;quot;Novice owners and practitioners&amp;quot;&quot;/&gt;&lt;property id=&quot;20307&quot; value=&quot;735&quot;/&gt;&lt;/object&gt;&lt;object type=&quot;3&quot; unique_id=&quot;16157&quot;&gt;&lt;property id=&quot;20148&quot; value=&quot;5&quot;/&gt;&lt;property id=&quot;20300&quot; value=&quot;Slide 69 - &amp;quot;Novice owners and practitioners&amp;quot;&quot;/&gt;&lt;property id=&quot;20307&quot; value=&quot;736&quot;/&gt;&lt;/object&gt;&lt;object type=&quot;3&quot; unique_id=&quot;16158&quot;&gt;&lt;property id=&quot;20148&quot; value=&quot;5&quot;/&gt;&lt;property id=&quot;20300&quot; value=&quot;Slide 70 - &amp;quot;Novice owners and practitioners&amp;quot;&quot;/&gt;&lt;property id=&quot;20307&quot; value=&quot;737&quot;/&gt;&lt;/object&gt;&lt;object type=&quot;3&quot; unique_id=&quot;16159&quot;&gt;&lt;property id=&quot;20148&quot; value=&quot;5&quot;/&gt;&lt;property id=&quot;20300&quot; value=&quot;Slide 71 - &amp;quot;Experienced practitioners&amp;quot;&quot;/&gt;&lt;property id=&quot;20307&quot; value=&quot;738&quot;/&gt;&lt;/object&gt;&lt;object type=&quot;3&quot; unique_id=&quot;16160&quot;&gt;&lt;property id=&quot;20148&quot; value=&quot;5&quot;/&gt;&lt;property id=&quot;20300&quot; value=&quot;Slide 72 - &amp;quot;Experienced practitioners&amp;quot;&quot;/&gt;&lt;property id=&quot;20307&quot; value=&quot;739&quot;/&gt;&lt;/object&gt;&lt;object type=&quot;3&quot; unique_id=&quot;16161&quot;&gt;&lt;property id=&quot;20148&quot; value=&quot;5&quot;/&gt;&lt;property id=&quot;20300&quot; value=&quot;Slide 73 - &amp;quot;Experienced practitioners&amp;quot;&quot;/&gt;&lt;property id=&quot;20307&quot; value=&quot;740&quot;/&gt;&lt;/object&gt;&lt;object type=&quot;3&quot; unique_id=&quot;16162&quot;&gt;&lt;property id=&quot;20148&quot; value=&quot;5&quot;/&gt;&lt;property id=&quot;20300&quot; value=&quot;Slide 74 - &amp;quot;Customer experience&amp;quot;&quot;/&gt;&lt;property id=&quot;20307&quot; value=&quot;741&quot;/&gt;&lt;/object&gt;&lt;object type=&quot;3&quot; unique_id=&quot;16163&quot;&gt;&lt;property id=&quot;20148&quot; value=&quot;5&quot;/&gt;&lt;property id=&quot;20300&quot; value=&quot;Slide 75 - &amp;quot;Customer experience&amp;quot;&quot;/&gt;&lt;property id=&quot;20307&quot; value=&quot;742&quot;/&gt;&lt;/object&gt;&lt;object type=&quot;3&quot; unique_id=&quot;16164&quot;&gt;&lt;property id=&quot;20148&quot; value=&quot;5&quot;/&gt;&lt;property id=&quot;20300&quot; value=&quot;Slide 76 - &amp;quot;Equity and inclusion&amp;quot;&quot;/&gt;&lt;property id=&quot;20307&quot; value=&quot;743&quot;/&gt;&lt;/object&gt;&lt;object type=&quot;3&quot; unique_id=&quot;16165&quot;&gt;&lt;property id=&quot;20148&quot; value=&quot;5&quot;/&gt;&lt;property id=&quot;20300&quot; value=&quot;Slide 77 - &amp;quot;BREAK &amp;quot;&quot;/&gt;&lt;property id=&quot;20307&quot; value=&quot;562&quot;/&gt;&lt;/object&gt;&lt;object type=&quot;3&quot; unique_id=&quot;16166&quot;&gt;&lt;property id=&quot;20148&quot; value=&quot;5&quot;/&gt;&lt;property id=&quot;20300&quot; value=&quot;Slide 78 - &amp;quot;Office of the Chief Information Officer (OCIO) update&amp;quot;&quot;/&gt;&lt;property id=&quot;20307&quot; value=&quot;724&quot;/&gt;&lt;/object&gt;&lt;object type=&quot;3&quot; unique_id=&quot;16167&quot;&gt;&lt;property id=&quot;20148&quot; value=&quot;5&quot;/&gt;&lt;property id=&quot;20300&quot; value=&quot;Slide 79 - &amp;quot;OCIO IT highlights&amp;quot;&quot;/&gt;&lt;property id=&quot;20307&quot; value=&quot;713&quot;/&gt;&lt;/object&gt;&lt;object type=&quot;3&quot; unique_id=&quot;16168&quot;&gt;&lt;property id=&quot;20148&quot; value=&quot;5&quot;/&gt;&lt;property id=&quot;20300&quot; value=&quot;Slide 80 - &amp;quot;Legislative/Governmental Affairs update&amp;quot;&quot;/&gt;&lt;property id=&quot;20307&quot; value=&quot;725&quot;/&gt;&lt;/object&gt;&lt;object type=&quot;3&quot; unique_id=&quot;16169&quot;&gt;&lt;property id=&quot;20148&quot; value=&quot;5&quot;/&gt;&lt;property id=&quot;20300&quot; value=&quot;Slide 81 - &amp;quot;Legislative Activity   117th Congress&amp;quot;&quot;/&gt;&lt;property id=&quot;20307&quot; value=&quot;762&quot;/&gt;&lt;/object&gt;&lt;object type=&quot;3&quot; unique_id=&quot;16170&quot;&gt;&lt;property id=&quot;20148&quot; value=&quot;5&quot;/&gt;&lt;property id=&quot;20300&quot; value=&quot;Slide 82 - &amp;quot;Legislative Activity  117th Congress&amp;quot;&quot;/&gt;&lt;property id=&quot;20307&quot; value=&quot;763&quot;/&gt;&lt;/object&gt;&lt;object type=&quot;3&quot; unique_id=&quot;16171&quot;&gt;&lt;property id=&quot;20148&quot; value=&quot;5&quot;/&gt;&lt;property id=&quot;20300&quot; value=&quot;Slide 83 - &amp;quot;Thank you!&amp;quot;&quot;/&gt;&lt;property id=&quot;20307&quot; value=&quot;764&quot;/&gt;&lt;/object&gt;&lt;object type=&quot;3&quot; unique_id=&quot;16172&quot;&gt;&lt;property id=&quot;20148&quot; value=&quot;5&quot;/&gt;&lt;property id=&quot;20300&quot; value=&quot;Slide 84 - &amp;quot;Office of Policy and International Affairs (OPIA) update&amp;quot;&quot;/&gt;&lt;property id=&quot;20307&quot; value=&quot;726&quot;/&gt;&lt;/object&gt;&lt;object type=&quot;3&quot; unique_id=&quot;16173&quot;&gt;&lt;property id=&quot;20148&quot; value=&quot;5&quot;/&gt;&lt;property id=&quot;20300&quot; value=&quot;Slide 85 - &amp;quot;Topics for discussion&amp;quot;&quot;/&gt;&lt;property id=&quot;20307&quot; value=&quot;777&quot;/&gt;&lt;/object&gt;&lt;object type=&quot;3&quot; unique_id=&quot;16174&quot;&gt;&lt;property id=&quot;20148&quot; value=&quot;5&quot;/&gt;&lt;property id=&quot;20300&quot; value=&quot;Slide 86 - &amp;quot;ICANN updates&amp;quot;&quot;/&gt;&lt;property id=&quot;20307&quot; value=&quot;778&quot;/&gt;&lt;/object&gt;&lt;object type=&quot;3&quot; unique_id=&quot;16175&quot;&gt;&lt;property id=&quot;20148&quot; value=&quot;5&quot;/&gt;&lt;property id=&quot;20300&quot; value=&quot;Slide 87 - &amp;quot;Update on Madrid-related developments at the World Intellectual Property Organization&amp;quot;&quot;/&gt;&lt;property id=&quot;20307&quot; value=&quot;779&quot;/&gt;&lt;/object&gt;&lt;object type=&quot;3&quot; unique_id=&quot;16176&quot;&gt;&lt;property id=&quot;20148&quot; value=&quot;5&quot;/&gt;&lt;property id=&quot;20300&quot; value=&quot;Slide 88 - &amp;quot;TM5&amp;quot;&quot;/&gt;&lt;property id=&quot;20307&quot; value=&quot;780&quot;/&gt;&lt;/object&gt;&lt;object type=&quot;3&quot; unique_id=&quot;16177&quot;&gt;&lt;property id=&quot;20148&quot; value=&quot;5&quot;/&gt;&lt;property id=&quot;20300&quot; value=&quot;Slide 89 - &amp;quot;Requests for authentication of documents&amp;quot;&quot;/&gt;&lt;property id=&quot;20307&quot; value=&quot;781&quot;/&gt;&lt;/object&gt;&lt;object type=&quot;3&quot; unique_id=&quot;16178&quot;&gt;&lt;property id=&quot;20148&quot; value=&quot;5&quot;/&gt;&lt;property id=&quot;20300&quot; value=&quot;Slide 90 - &amp;quot;OPIA training – some highlights&amp;quot;&quot;/&gt;&lt;property id=&quot;20307&quot; value=&quot;782&quot;/&gt;&lt;/object&gt;&lt;object type=&quot;3&quot; unique_id=&quot;16180&quot;&gt;&lt;property id=&quot;20148&quot; value=&quot;5&quot;/&gt;&lt;property id=&quot;20300&quot; value=&quot;Slide 91 - &amp;quot;Trademark Trial and Appeal Board (TTAB) update&amp;quot;&quot;/&gt;&lt;property id=&quot;20307&quot; value=&quot;727&quot;/&gt;&lt;/object&gt;&lt;object type=&quot;3&quot; unique_id=&quot;16181&quot;&gt;&lt;property id=&quot;20148&quot; value=&quot;5&quot;/&gt;&lt;property id=&quot;20300&quot; value=&quot;Slide 92 - &amp;quot;Moderating filings in FY20&amp;quot;&quot;/&gt;&lt;property id=&quot;20307&quot; value=&quot;765&quot;/&gt;&lt;/object&gt;&lt;object type=&quot;3&quot; unique_id=&quot;16182&quot;&gt;&lt;property id=&quot;20148&quot; value=&quot;5&quot;/&gt;&lt;property id=&quot;20300&quot; value=&quot;Slide 93 - &amp;quot;Continued moderation in FY21&amp;quot;&quot;/&gt;&lt;property id=&quot;20307&quot; value=&quot;766&quot;/&gt;&lt;/object&gt;&lt;object type=&quot;3&quot; unique_id=&quot;16183&quot;&gt;&lt;property id=&quot;20148&quot; value=&quot;5&quot;/&gt;&lt;property id=&quot;20300&quot; value=&quot;Slide 94 - &amp;quot;Pendency goals met in FY21&amp;quot;&quot;/&gt;&lt;property id=&quot;20307&quot; value=&quot;767&quot;/&gt;&lt;/object&gt;&lt;object type=&quot;3&quot; unique_id=&quot;16184&quot;&gt;&lt;property id=&quot;20148&quot; value=&quot;5&quot;/&gt;&lt;property id=&quot;20300&quot; value=&quot;Slide 95 - &amp;quot;“End to End” processing in FY21&amp;quot;&quot;/&gt;&lt;property id=&quot;20307&quot; value=&quot;768&quot;/&gt;&lt;/object&gt;&lt;object type=&quot;3&quot; unique_id=&quot;16185&quot;&gt;&lt;property id=&quot;20148&quot; value=&quot;5&quot;/&gt;&lt;property id=&quot;20300&quot; value=&quot;Slide 96 - &amp;quot;Pretrial Conference pilot&amp;quot;&quot;/&gt;&lt;property id=&quot;20307&quot; value=&quot;769&quot;/&gt;&lt;/object&gt;&lt;object type=&quot;3&quot; unique_id=&quot;16186&quot;&gt;&lt;property id=&quot;20148&quot; value=&quot;5&quot;/&gt;&lt;property id=&quot;20300&quot; value=&quot;Slide 97 - &amp;quot;Pretrial conference pilot&amp;quot;&quot;/&gt;&lt;property id=&quot;20307&quot; value=&quot;770&quot;/&gt;&lt;/object&gt;&lt;object type=&quot;3&quot; unique_id=&quot;16187&quot;&gt;&lt;property id=&quot;20148&quot; value=&quot;5&quot;/&gt;&lt;property id=&quot;20300&quot; value=&quot;Slide 98 - &amp;quot;Benefits&amp;quot;&quot;/&gt;&lt;property id=&quot;20307&quot; value=&quot;771&quot;/&gt;&lt;/object&gt;&lt;object type=&quot;3&quot; unique_id=&quot;16188&quot;&gt;&lt;property id=&quot;20148&quot; value=&quot;5&quot;/&gt;&lt;property id=&quot;20300&quot; value=&quot;Slide 99 - &amp;quot;Recommendations&amp;quot;&quot;/&gt;&lt;property id=&quot;20307&quot; value=&quot;772&quot;/&gt;&lt;/object&gt;&lt;object type=&quot;3&quot; unique_id=&quot;16189&quot;&gt;&lt;property id=&quot;20148&quot; value=&quot;5&quot;/&gt;&lt;property id=&quot;20300&quot; value=&quot;Slide 100 - &amp;quot;Recommendations&amp;quot;&quot;/&gt;&lt;property id=&quot;20307&quot; value=&quot;773&quot;/&gt;&lt;/object&gt;&lt;object type=&quot;3&quot; unique_id=&quot;16190&quot;&gt;&lt;property id=&quot;20148&quot; value=&quot;5&quot;/&gt;&lt;property id=&quot;20300&quot; value=&quot;Slide 101 - &amp;quot;Recommendations&amp;quot;&quot;/&gt;&lt;property id=&quot;20307&quot; value=&quot;774&quot;/&gt;&lt;/object&gt;&lt;object type=&quot;3&quot; unique_id=&quot;16191&quot;&gt;&lt;property id=&quot;20148&quot; value=&quot;5&quot;/&gt;&lt;property id=&quot;20300&quot; value=&quot;Slide 102 - &amp;quot;Recommendations&amp;quot;&quot;/&gt;&lt;property id=&quot;20307&quot; value=&quot;775&quot;/&gt;&lt;/object&gt;&lt;object type=&quot;3&quot; unique_id=&quot;16192&quot;&gt;&lt;property id=&quot;20148&quot; value=&quot;5&quot;/&gt;&lt;property id=&quot;20300&quot; value=&quot;Slide 103 - &amp;quot;Input needed&amp;quot;&quot;/&gt;&lt;property id=&quot;20307&quot; value=&quot;776&quot;/&gt;&lt;/object&gt;&lt;object type=&quot;3&quot; unique_id=&quot;16193&quot;&gt;&lt;property id=&quot;20148&quot; value=&quot;5&quot;/&gt;&lt;property id=&quot;20300&quot; value=&quot;Slide 104 - &amp;quot;Public comments &amp;amp; adjournment&amp;quot;&quot;/&gt;&lt;property id=&quot;20307&quot; value=&quot;744&quot;/&gt;&lt;/object&gt;&lt;/object&gt;&lt;object type=&quot;8&quot; unique_id=&quot;101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0B379B7A-3DB9-4DF8-B35D-BBA506628A1A}"/>
    </a:ext>
  </a:extLst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C799CDEF-97B4-429F-A381-1137B1DB09AD}"/>
    </a:ext>
  </a:extLst>
</a:theme>
</file>

<file path=ppt/theme/theme3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4.xml><?xml version="1.0" encoding="utf-8"?>
<a:theme xmlns:a="http://schemas.openxmlformats.org/drawingml/2006/main" name="1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C799CDEF-97B4-429F-A381-1137B1DB09AD}"/>
    </a:ext>
  </a:extLst>
</a:theme>
</file>

<file path=ppt/theme/theme5.xml><?xml version="1.0" encoding="utf-8"?>
<a:theme xmlns:a="http://schemas.openxmlformats.org/drawingml/2006/main" name="2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0B379B7A-3DB9-4DF8-B35D-BBA506628A1A}"/>
    </a:ext>
  </a:extLst>
</a:theme>
</file>

<file path=ppt/theme/theme6.xml><?xml version="1.0" encoding="utf-8"?>
<a:theme xmlns:a="http://schemas.openxmlformats.org/drawingml/2006/main" name="2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1ADA14F3-CD49-4E1E-9B65-FF2ABE8240E6}"/>
    </a:ext>
  </a:extLst>
</a:theme>
</file>

<file path=ppt/theme/theme7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4B8C5B36C5F498CAD675D6F4D02FE" ma:contentTypeVersion="11" ma:contentTypeDescription="Create a new document." ma:contentTypeScope="" ma:versionID="f95e90c6e693d32921b2f278c5c78952">
  <xsd:schema xmlns:xsd="http://www.w3.org/2001/XMLSchema" xmlns:xs="http://www.w3.org/2001/XMLSchema" xmlns:p="http://schemas.microsoft.com/office/2006/metadata/properties" xmlns:ns3="c1914182-5dd0-42d0-9bf9-fa9c42eac4e5" xmlns:ns4="94b4c645-0522-4a51-906e-a10bc2da41b1" targetNamespace="http://schemas.microsoft.com/office/2006/metadata/properties" ma:root="true" ma:fieldsID="2d251241ee4025f7fd7d9ec7ae662f7a" ns3:_="" ns4:_="">
    <xsd:import namespace="c1914182-5dd0-42d0-9bf9-fa9c42eac4e5"/>
    <xsd:import namespace="94b4c645-0522-4a51-906e-a10bc2da41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14182-5dd0-42d0-9bf9-fa9c42eac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4c645-0522-4a51-906e-a10bc2da41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1E9AA-B2EC-4B64-8FCB-9E117DA3372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914182-5dd0-42d0-9bf9-fa9c42eac4e5"/>
    <ds:schemaRef ds:uri="http://purl.org/dc/elements/1.1/"/>
    <ds:schemaRef ds:uri="http://schemas.microsoft.com/office/2006/metadata/properties"/>
    <ds:schemaRef ds:uri="94b4c645-0522-4a51-906e-a10bc2da41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31E5C3-0D98-4CF3-944C-0FC27CC4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914182-5dd0-42d0-9bf9-fa9c42eac4e5"/>
    <ds:schemaRef ds:uri="94b4c645-0522-4a51-906e-a10bc2da41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C739E9-ACA5-4C1C-80AD-7AC460DBD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643</Words>
  <Application>Microsoft Office PowerPoint</Application>
  <PresentationFormat>Custom</PresentationFormat>
  <Paragraphs>138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Courier New</vt:lpstr>
      <vt:lpstr>Segoe UI</vt:lpstr>
      <vt:lpstr>Segoe UI Light</vt:lpstr>
      <vt:lpstr>Segoe UI Semibold</vt:lpstr>
      <vt:lpstr>Wingdings</vt:lpstr>
      <vt:lpstr>Brand master navy</vt:lpstr>
      <vt:lpstr>Brand master navy no logo</vt:lpstr>
      <vt:lpstr>1_Brand master navy</vt:lpstr>
      <vt:lpstr>1_Brand master navy no logo</vt:lpstr>
      <vt:lpstr>2_Brand master navy</vt:lpstr>
      <vt:lpstr>2_Brand master navy no logo</vt:lpstr>
      <vt:lpstr>1_Brand master navy</vt:lpstr>
      <vt:lpstr>Trademarks IT business highlights</vt:lpstr>
      <vt:lpstr>Trademark administration organizational refresh</vt:lpstr>
      <vt:lpstr>Trademark administration organizational refresh</vt:lpstr>
      <vt:lpstr>Trademark product Line “Business Value” results</vt:lpstr>
      <vt:lpstr>Trademark product Line “Business Value” results</vt:lpstr>
      <vt:lpstr>Trademark product Line “Business Value” results</vt:lpstr>
      <vt:lpstr>Trademark product line “Business Value” results </vt:lpstr>
      <vt:lpstr>Trademark product line “Business Value” results </vt:lpstr>
      <vt:lpstr>Trademark product line “Business Value” results </vt:lpstr>
      <vt:lpstr>Trademark IT priorities (effective 7/25/22)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 Public Presentation 2020-10-30 Full 508</dc:title>
  <dc:creator>Wilkins, Jo Ann</dc:creator>
  <cp:keywords>TPAC</cp:keywords>
  <cp:lastModifiedBy>Grammatica Fletcher, Mickey</cp:lastModifiedBy>
  <cp:revision>4</cp:revision>
  <cp:lastPrinted>2021-05-14T15:21:54Z</cp:lastPrinted>
  <dcterms:created xsi:type="dcterms:W3CDTF">2020-10-20T03:52:06Z</dcterms:created>
  <dcterms:modified xsi:type="dcterms:W3CDTF">2022-08-04T22:04:46Z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2020-10-20T00:00:00Z</vt:filetime>
  </property>
  <property fmtid="{D5CDD505-2E9C-101B-9397-08002B2CF9AE}" pid="5" name="ContentTypeId">
    <vt:lpwstr>0x01010002E4B8C5B36C5F498CAD675D6F4D02FE</vt:lpwstr>
  </property>
</Properties>
</file>