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6" r:id="rId5"/>
  </p:sldMasterIdLst>
  <p:notesMasterIdLst>
    <p:notesMasterId r:id="rId35"/>
  </p:notesMasterIdLst>
  <p:handoutMasterIdLst>
    <p:handoutMasterId r:id="rId36"/>
  </p:handoutMasterIdLst>
  <p:sldIdLst>
    <p:sldId id="485" r:id="rId6"/>
    <p:sldId id="486" r:id="rId7"/>
    <p:sldId id="477" r:id="rId8"/>
    <p:sldId id="478" r:id="rId9"/>
    <p:sldId id="481" r:id="rId10"/>
    <p:sldId id="487" r:id="rId11"/>
    <p:sldId id="488" r:id="rId12"/>
    <p:sldId id="489" r:id="rId13"/>
    <p:sldId id="479" r:id="rId14"/>
    <p:sldId id="490" r:id="rId15"/>
    <p:sldId id="491" r:id="rId16"/>
    <p:sldId id="492" r:id="rId17"/>
    <p:sldId id="425" r:id="rId18"/>
    <p:sldId id="494" r:id="rId19"/>
    <p:sldId id="495" r:id="rId20"/>
    <p:sldId id="496" r:id="rId21"/>
    <p:sldId id="480" r:id="rId22"/>
    <p:sldId id="493" r:id="rId23"/>
    <p:sldId id="497" r:id="rId24"/>
    <p:sldId id="498" r:id="rId25"/>
    <p:sldId id="499" r:id="rId26"/>
    <p:sldId id="500" r:id="rId27"/>
    <p:sldId id="501" r:id="rId28"/>
    <p:sldId id="502" r:id="rId29"/>
    <p:sldId id="503" r:id="rId30"/>
    <p:sldId id="504" r:id="rId31"/>
    <p:sldId id="469" r:id="rId32"/>
    <p:sldId id="468" r:id="rId33"/>
    <p:sldId id="323" r:id="rId34"/>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PTO" initials="U" lastIdx="2" clrIdx="0"/>
  <p:cmAuthor id="1" name="Buie, Dianne" initials="BD" lastIdx="8" clrIdx="1">
    <p:extLst>
      <p:ext uri="{19B8F6BF-5375-455C-9EA6-DF929625EA0E}">
        <p15:presenceInfo xmlns:p15="http://schemas.microsoft.com/office/powerpoint/2012/main" userId="S-1-5-21-185489447-88882503-980507067-7917" providerId="AD"/>
      </p:ext>
    </p:extLst>
  </p:cmAuthor>
  <p:cmAuthor id="2" name="Shaver, Michael" initials="SM" lastIdx="9" clrIdx="2">
    <p:extLst>
      <p:ext uri="{19B8F6BF-5375-455C-9EA6-DF929625EA0E}">
        <p15:presenceInfo xmlns:p15="http://schemas.microsoft.com/office/powerpoint/2012/main" userId="S-1-5-21-185489447-88882503-980507067-296067" providerId="AD"/>
      </p:ext>
    </p:extLst>
  </p:cmAuthor>
  <p:cmAuthor id="3" name="Denison, Mary" initials="DM" lastIdx="10" clrIdx="3">
    <p:extLst>
      <p:ext uri="{19B8F6BF-5375-455C-9EA6-DF929625EA0E}">
        <p15:presenceInfo xmlns:p15="http://schemas.microsoft.com/office/powerpoint/2012/main" userId="S-1-5-21-185489447-88882503-980507067-254456" providerId="AD"/>
      </p:ext>
    </p:extLst>
  </p:cmAuthor>
  <p:cmAuthor id="4" name="Rogers, Gerard" initials="RG" lastIdx="3" clrIdx="4">
    <p:extLst>
      <p:ext uri="{19B8F6BF-5375-455C-9EA6-DF929625EA0E}">
        <p15:presenceInfo xmlns:p15="http://schemas.microsoft.com/office/powerpoint/2012/main" userId="S-1-5-21-185489447-88882503-980507067-11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88688" autoAdjust="0"/>
  </p:normalViewPr>
  <p:slideViewPr>
    <p:cSldViewPr snapToGrid="0" snapToObjects="1">
      <p:cViewPr varScale="1">
        <p:scale>
          <a:sx n="139" d="100"/>
          <a:sy n="139" d="100"/>
        </p:scale>
        <p:origin x="1146" y="114"/>
      </p:cViewPr>
      <p:guideLst>
        <p:guide orient="horz" pos="1800"/>
        <p:guide pos="2880"/>
      </p:guideLst>
    </p:cSldViewPr>
  </p:slideViewPr>
  <p:outlineViewPr>
    <p:cViewPr>
      <p:scale>
        <a:sx n="33" d="100"/>
        <a:sy n="33" d="100"/>
      </p:scale>
      <p:origin x="62" y="23578"/>
    </p:cViewPr>
  </p:outlineViewPr>
  <p:notesTextViewPr>
    <p:cViewPr>
      <p:scale>
        <a:sx n="100" d="100"/>
        <a:sy n="100" d="100"/>
      </p:scale>
      <p:origin x="0" y="0"/>
    </p:cViewPr>
  </p:notesTextViewPr>
  <p:sorterViewPr>
    <p:cViewPr>
      <p:scale>
        <a:sx n="178" d="100"/>
        <a:sy n="1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defRPr sz="1600" b="1" i="0" u="none" strike="noStrike" kern="1200" cap="all" spc="120" normalizeH="0" baseline="0">
                <a:solidFill>
                  <a:schemeClr val="tx1">
                    <a:lumMod val="65000"/>
                    <a:lumOff val="35000"/>
                  </a:schemeClr>
                </a:solidFill>
                <a:latin typeface="+mn-lt"/>
                <a:ea typeface="+mn-ea"/>
                <a:cs typeface="+mn-cs"/>
              </a:defRPr>
            </a:pPr>
            <a:r>
              <a:rPr lang="en-US"/>
              <a:t>Application Filing Fees</a:t>
            </a:r>
          </a:p>
        </c:rich>
      </c:tx>
      <c:overlay val="0"/>
      <c:spPr>
        <a:noFill/>
        <a:ln>
          <a:noFill/>
        </a:ln>
        <a:effectLst/>
      </c:spPr>
      <c:txPr>
        <a:bodyPr rot="0" spcFirstLastPara="1" vertOverflow="ellipsis" vert="horz" wrap="square" anchor="t" anchorCtr="0"/>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Charts!$H$4</c:f>
              <c:strCache>
                <c:ptCount val="1"/>
                <c:pt idx="0">
                  <c:v>Proposed Fee Amount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Charts!$B$5:$B$8</c:f>
              <c:strCache>
                <c:ptCount val="4"/>
                <c:pt idx="0">
                  <c:v>Application for registration, per international class (paper filing)</c:v>
                </c:pt>
                <c:pt idx="1">
                  <c:v>Application for registration, per international class (electronic filing, TEAS application &amp; Applications filed at WIPO)</c:v>
                </c:pt>
                <c:pt idx="2">
                  <c:v>Application for registration, per international class (electronic filing, TEAS RF to be renamed TEAS Standard)</c:v>
                </c:pt>
                <c:pt idx="3">
                  <c:v>Application for registration, per international class (electronic filing, TEAS Plus application)</c:v>
                </c:pt>
              </c:strCache>
            </c:strRef>
          </c:cat>
          <c:val>
            <c:numRef>
              <c:f>Charts!$H$5:$H$8</c:f>
              <c:numCache>
                <c:formatCode>_("$"* #,##0_);_("$"* \(#,##0\);_("$"* "-"??_);_(@_)</c:formatCode>
                <c:ptCount val="4"/>
                <c:pt idx="0">
                  <c:v>750</c:v>
                </c:pt>
                <c:pt idx="1">
                  <c:v>500</c:v>
                </c:pt>
                <c:pt idx="2">
                  <c:v>350</c:v>
                </c:pt>
                <c:pt idx="3">
                  <c:v>250</c:v>
                </c:pt>
              </c:numCache>
            </c:numRef>
          </c:val>
          <c:extLst>
            <c:ext xmlns:c16="http://schemas.microsoft.com/office/drawing/2014/chart" uri="{C3380CC4-5D6E-409C-BE32-E72D297353CC}">
              <c16:uniqueId val="{00000000-41CD-4F78-9687-B253BA26E51B}"/>
            </c:ext>
          </c:extLst>
        </c:ser>
        <c:ser>
          <c:idx val="0"/>
          <c:order val="1"/>
          <c:tx>
            <c:strRef>
              <c:f>Charts!$D$4</c:f>
              <c:strCache>
                <c:ptCount val="1"/>
                <c:pt idx="0">
                  <c:v>Current Fee Amount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Charts!$B$5:$B$8</c:f>
              <c:strCache>
                <c:ptCount val="4"/>
                <c:pt idx="0">
                  <c:v>Application for registration, per international class (paper filing)</c:v>
                </c:pt>
                <c:pt idx="1">
                  <c:v>Application for registration, per international class (electronic filing, TEAS application &amp; Applications filed at WIPO)</c:v>
                </c:pt>
                <c:pt idx="2">
                  <c:v>Application for registration, per international class (electronic filing, TEAS RF to be renamed TEAS Standard)</c:v>
                </c:pt>
                <c:pt idx="3">
                  <c:v>Application for registration, per international class (electronic filing, TEAS Plus application)</c:v>
                </c:pt>
              </c:strCache>
            </c:strRef>
          </c:cat>
          <c:val>
            <c:numRef>
              <c:f>Charts!$D$5:$D$8</c:f>
              <c:numCache>
                <c:formatCode>_("$"* #,##0_);_("$"* \(#,##0\);_("$"* "-"??_);_(@_)</c:formatCode>
                <c:ptCount val="4"/>
                <c:pt idx="0">
                  <c:v>600</c:v>
                </c:pt>
                <c:pt idx="1">
                  <c:v>400</c:v>
                </c:pt>
                <c:pt idx="2">
                  <c:v>275</c:v>
                </c:pt>
                <c:pt idx="3">
                  <c:v>225</c:v>
                </c:pt>
              </c:numCache>
            </c:numRef>
          </c:val>
          <c:extLst>
            <c:ext xmlns:c16="http://schemas.microsoft.com/office/drawing/2014/chart" uri="{C3380CC4-5D6E-409C-BE32-E72D297353CC}">
              <c16:uniqueId val="{00000001-41CD-4F78-9687-B253BA26E51B}"/>
            </c:ext>
          </c:extLst>
        </c:ser>
        <c:dLbls>
          <c:showLegendKey val="0"/>
          <c:showVal val="0"/>
          <c:showCatName val="0"/>
          <c:showSerName val="0"/>
          <c:showPercent val="0"/>
          <c:showBubbleSize val="0"/>
        </c:dLbls>
        <c:gapWidth val="79"/>
        <c:axId val="572597136"/>
        <c:axId val="690642944"/>
      </c:barChart>
      <c:catAx>
        <c:axId val="57259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800" b="0" i="0" u="none" strike="noStrike" kern="1200" cap="none" spc="0" normalizeH="0" baseline="0">
                <a:solidFill>
                  <a:schemeClr val="tx1">
                    <a:lumMod val="65000"/>
                    <a:lumOff val="35000"/>
                  </a:schemeClr>
                </a:solidFill>
                <a:latin typeface="+mn-lt"/>
                <a:ea typeface="+mn-ea"/>
                <a:cs typeface="+mn-cs"/>
              </a:defRPr>
            </a:pPr>
            <a:endParaRPr lang="en-US"/>
          </a:p>
        </c:txPr>
        <c:crossAx val="690642944"/>
        <c:crosses val="autoZero"/>
        <c:auto val="1"/>
        <c:lblAlgn val="l"/>
        <c:lblOffset val="100"/>
        <c:noMultiLvlLbl val="0"/>
      </c:catAx>
      <c:valAx>
        <c:axId val="690642944"/>
        <c:scaling>
          <c:orientation val="minMax"/>
        </c:scaling>
        <c:delete val="1"/>
        <c:axPos val="b"/>
        <c:numFmt formatCode="_(&quot;$&quot;* #,##0_);_(&quot;$&quot;* \(#,##0\);_(&quot;$&quot;* &quot;-&quot;??_);_(@_)" sourceLinked="1"/>
        <c:majorTickMark val="none"/>
        <c:minorTickMark val="none"/>
        <c:tickLblPos val="nextTo"/>
        <c:crossAx val="572597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2262" tIns="46131" rIns="92262" bIns="46131"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970940" y="2"/>
            <a:ext cx="3037840" cy="464820"/>
          </a:xfrm>
          <a:prstGeom prst="rect">
            <a:avLst/>
          </a:prstGeom>
        </p:spPr>
        <p:txBody>
          <a:bodyPr vert="horz" lIns="92262" tIns="46131" rIns="92262" bIns="46131" rtlCol="0"/>
          <a:lstStyle>
            <a:lvl1pPr algn="r">
              <a:defRPr sz="1100"/>
            </a:lvl1pPr>
          </a:lstStyle>
          <a:p>
            <a:fld id="{C950A3BB-CAF4-1D4E-B3B2-E95D9B9E66DF}" type="datetimeFigureOut">
              <a:rPr lang="en-US" smtClean="0">
                <a:latin typeface="Segoe UI"/>
              </a:rPr>
              <a:t>9/18/2019</a:t>
            </a:fld>
            <a:endParaRPr lang="en-US" dirty="0">
              <a:latin typeface="Segoe UI"/>
            </a:endParaRPr>
          </a:p>
        </p:txBody>
      </p:sp>
      <p:sp>
        <p:nvSpPr>
          <p:cNvPr id="4" name="Footer Placeholder 3"/>
          <p:cNvSpPr>
            <a:spLocks noGrp="1"/>
          </p:cNvSpPr>
          <p:nvPr>
            <p:ph type="ftr" sz="quarter" idx="2"/>
          </p:nvPr>
        </p:nvSpPr>
        <p:spPr>
          <a:xfrm>
            <a:off x="1" y="8829970"/>
            <a:ext cx="3037840" cy="464820"/>
          </a:xfrm>
          <a:prstGeom prst="rect">
            <a:avLst/>
          </a:prstGeom>
        </p:spPr>
        <p:txBody>
          <a:bodyPr vert="horz" lIns="92262" tIns="46131" rIns="92262" bIns="46131"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970940" y="8829970"/>
            <a:ext cx="3037840" cy="464820"/>
          </a:xfrm>
          <a:prstGeom prst="rect">
            <a:avLst/>
          </a:prstGeom>
        </p:spPr>
        <p:txBody>
          <a:bodyPr vert="horz" lIns="92262" tIns="46131" rIns="92262" bIns="46131"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2262" tIns="46131" rIns="92262" bIns="46131"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2262" tIns="46131" rIns="92262" bIns="46131" rtlCol="0"/>
          <a:lstStyle>
            <a:lvl1pPr algn="r">
              <a:defRPr sz="1100">
                <a:latin typeface="Segoe UI"/>
              </a:defRPr>
            </a:lvl1pPr>
          </a:lstStyle>
          <a:p>
            <a:fld id="{139B48F8-1A14-4941-902A-1D33547A0B6A}" type="datetimeFigureOut">
              <a:rPr lang="en-US" smtClean="0"/>
              <a:pPr/>
              <a:t>9/18/2019</a:t>
            </a:fld>
            <a:endParaRPr lang="en-US" dirty="0"/>
          </a:p>
        </p:txBody>
      </p:sp>
      <p:sp>
        <p:nvSpPr>
          <p:cNvPr id="4" name="Slide Image Placeholder 3"/>
          <p:cNvSpPr>
            <a:spLocks noGrp="1" noRot="1" noChangeAspect="1"/>
          </p:cNvSpPr>
          <p:nvPr>
            <p:ph type="sldImg" idx="2"/>
          </p:nvPr>
        </p:nvSpPr>
        <p:spPr>
          <a:xfrm>
            <a:off x="715963" y="695325"/>
            <a:ext cx="5578475" cy="3487738"/>
          </a:xfrm>
          <a:prstGeom prst="rect">
            <a:avLst/>
          </a:prstGeom>
          <a:noFill/>
          <a:ln w="12700">
            <a:solidFill>
              <a:prstClr val="black"/>
            </a:solidFill>
          </a:ln>
        </p:spPr>
        <p:txBody>
          <a:bodyPr vert="horz" lIns="92262" tIns="46131" rIns="92262" bIns="46131"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2262" tIns="46131" rIns="92262" bIns="461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970"/>
            <a:ext cx="3037840" cy="464820"/>
          </a:xfrm>
          <a:prstGeom prst="rect">
            <a:avLst/>
          </a:prstGeom>
        </p:spPr>
        <p:txBody>
          <a:bodyPr vert="horz" lIns="92262" tIns="46131" rIns="92262" bIns="46131"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970940" y="8829970"/>
            <a:ext cx="3037840" cy="464820"/>
          </a:xfrm>
          <a:prstGeom prst="rect">
            <a:avLst/>
          </a:prstGeom>
        </p:spPr>
        <p:txBody>
          <a:bodyPr vert="horz" lIns="92262" tIns="46131" rIns="92262" bIns="46131"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81110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12795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202622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1444705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28621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2127323"/>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6919662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42643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00097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2496497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75504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38476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3255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0"/>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887542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51880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14559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804953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4792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377983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0666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02924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51596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446800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3471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7513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2065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8463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6867643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210269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5" r:id="rId8"/>
    <p:sldLayoutId id="2147483686" r:id="rId9"/>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www.uspto.gov/about-us/performance-and-planning/fee-setting-and-adjusting"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mailto:fee.setting@uspto.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225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Trademark fee proposal considerations</a:t>
            </a:r>
          </a:p>
        </p:txBody>
      </p:sp>
      <p:sp>
        <p:nvSpPr>
          <p:cNvPr id="6" name="Content Placeholder 5"/>
          <p:cNvSpPr>
            <a:spLocks noGrp="1"/>
          </p:cNvSpPr>
          <p:nvPr>
            <p:ph idx="1"/>
          </p:nvPr>
        </p:nvSpPr>
        <p:spPr/>
        <p:txBody>
          <a:bodyPr>
            <a:normAutofit fontScale="70000" lnSpcReduction="20000"/>
          </a:bodyPr>
          <a:lstStyle/>
          <a:p>
            <a:pPr>
              <a:lnSpc>
                <a:spcPct val="120000"/>
              </a:lnSpc>
            </a:pPr>
            <a:r>
              <a:rPr lang="en-US" dirty="0"/>
              <a:t>Improve the accuracy of the Register and proof of use.</a:t>
            </a:r>
          </a:p>
          <a:p>
            <a:pPr>
              <a:lnSpc>
                <a:spcPct val="120000"/>
              </a:lnSpc>
            </a:pPr>
            <a:r>
              <a:rPr lang="en-US" dirty="0" smtClean="0"/>
              <a:t>Address </a:t>
            </a:r>
            <a:r>
              <a:rPr lang="en-US" dirty="0"/>
              <a:t>changes in filing behavior that could result in fewer post registration filings. </a:t>
            </a:r>
          </a:p>
          <a:p>
            <a:pPr>
              <a:lnSpc>
                <a:spcPct val="120000"/>
              </a:lnSpc>
            </a:pPr>
            <a:r>
              <a:rPr lang="en-US" dirty="0" smtClean="0"/>
              <a:t>Ensure </a:t>
            </a:r>
            <a:r>
              <a:rPr lang="en-US" dirty="0"/>
              <a:t>sufficient revenue to recover aggregate cost of Trademark and TTAB operations including related services in future years (based on current projections).</a:t>
            </a:r>
          </a:p>
          <a:p>
            <a:pPr>
              <a:lnSpc>
                <a:spcPct val="120000"/>
              </a:lnSpc>
            </a:pPr>
            <a:r>
              <a:rPr lang="en-US" dirty="0" smtClean="0"/>
              <a:t>More </a:t>
            </a:r>
            <a:r>
              <a:rPr lang="en-US" dirty="0"/>
              <a:t>closely align fee rates to recover more of the cost of TTAB appeal and trial proceedings, which are increasing.</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10</a:t>
            </a:fld>
            <a:endParaRPr lang="en-US"/>
          </a:p>
        </p:txBody>
      </p:sp>
    </p:spTree>
    <p:extLst>
      <p:ext uri="{BB962C8B-B14F-4D97-AF65-F5344CB8AC3E}">
        <p14:creationId xmlns:p14="http://schemas.microsoft.com/office/powerpoint/2010/main" val="2467891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Impact of maintaining </a:t>
            </a:r>
            <a:r>
              <a:rPr lang="en-US" dirty="0" smtClean="0"/>
              <a:t/>
            </a:r>
            <a:br>
              <a:rPr lang="en-US" dirty="0" smtClean="0"/>
            </a:br>
            <a:r>
              <a:rPr lang="en-US" dirty="0" smtClean="0"/>
              <a:t>current fee </a:t>
            </a:r>
            <a:r>
              <a:rPr lang="en-US" dirty="0"/>
              <a:t>schedule</a:t>
            </a:r>
          </a:p>
        </p:txBody>
      </p:sp>
      <p:sp>
        <p:nvSpPr>
          <p:cNvPr id="3" name="Content Placeholder 2"/>
          <p:cNvSpPr>
            <a:spLocks noGrp="1"/>
          </p:cNvSpPr>
          <p:nvPr>
            <p:ph idx="1"/>
          </p:nvPr>
        </p:nvSpPr>
        <p:spPr>
          <a:xfrm>
            <a:off x="457200" y="1849581"/>
            <a:ext cx="8229600" cy="3527637"/>
          </a:xfrm>
        </p:spPr>
        <p:txBody>
          <a:bodyPr>
            <a:normAutofit fontScale="47500" lnSpcReduction="20000"/>
          </a:bodyPr>
          <a:lstStyle/>
          <a:p>
            <a:pPr>
              <a:lnSpc>
                <a:spcPct val="120000"/>
              </a:lnSpc>
            </a:pPr>
            <a:r>
              <a:rPr lang="en-US" dirty="0"/>
              <a:t>Some behaviors, if unaddressed, will continue to impact timeliness and </a:t>
            </a:r>
            <a:r>
              <a:rPr lang="en-US" dirty="0" smtClean="0"/>
              <a:t>quality </a:t>
            </a:r>
            <a:r>
              <a:rPr lang="en-US" dirty="0"/>
              <a:t>and unfairly burden all trademark </a:t>
            </a:r>
            <a:r>
              <a:rPr lang="en-US" dirty="0" smtClean="0"/>
              <a:t>filers </a:t>
            </a:r>
            <a:r>
              <a:rPr lang="en-US" dirty="0"/>
              <a:t>when selecting and applying for marks.</a:t>
            </a:r>
          </a:p>
          <a:p>
            <a:pPr>
              <a:lnSpc>
                <a:spcPct val="120000"/>
              </a:lnSpc>
            </a:pPr>
            <a:r>
              <a:rPr lang="en-US" dirty="0" smtClean="0"/>
              <a:t>The </a:t>
            </a:r>
            <a:r>
              <a:rPr lang="en-US" dirty="0"/>
              <a:t>timeliness and the quality of the examination and registration processes can be undermined by an inaccurate register.</a:t>
            </a:r>
          </a:p>
          <a:p>
            <a:pPr>
              <a:lnSpc>
                <a:spcPct val="120000"/>
              </a:lnSpc>
            </a:pPr>
            <a:r>
              <a:rPr lang="en-US" dirty="0" smtClean="0"/>
              <a:t>Projected </a:t>
            </a:r>
            <a:r>
              <a:rPr lang="en-US" dirty="0"/>
              <a:t>increases in filings and the costs necessary to support Trademark and TTAB operations, continued and promised investments in IT systems, IP Policy and USPTO programs are expected to exceed available revenues and operating reserve minimum balances by FY 2020.</a:t>
            </a:r>
          </a:p>
          <a:p>
            <a:pPr>
              <a:lnSpc>
                <a:spcPct val="120000"/>
              </a:lnSpc>
            </a:pPr>
            <a:r>
              <a:rPr lang="en-US" dirty="0" smtClean="0"/>
              <a:t>Managing </a:t>
            </a:r>
            <a:r>
              <a:rPr lang="en-US" dirty="0"/>
              <a:t>without an adequate operating reserve would put the USPTO in jeopardy of being unable to respond to emergency situations including having to cease all but essential operations.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11</a:t>
            </a:fld>
            <a:endParaRPr lang="en-US"/>
          </a:p>
        </p:txBody>
      </p:sp>
    </p:spTree>
    <p:extLst>
      <p:ext uri="{BB962C8B-B14F-4D97-AF65-F5344CB8AC3E}">
        <p14:creationId xmlns:p14="http://schemas.microsoft.com/office/powerpoint/2010/main" val="377021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trademark fee changes</a:t>
            </a:r>
            <a:endParaRPr lang="en-US" dirty="0"/>
          </a:p>
        </p:txBody>
      </p:sp>
      <p:sp>
        <p:nvSpPr>
          <p:cNvPr id="5" name="Content Placeholder 4"/>
          <p:cNvSpPr>
            <a:spLocks noGrp="1"/>
          </p:cNvSpPr>
          <p:nvPr>
            <p:ph sz="half" idx="1"/>
          </p:nvPr>
        </p:nvSpPr>
        <p:spPr/>
        <p:txBody>
          <a:bodyPr>
            <a:noAutofit/>
          </a:bodyPr>
          <a:lstStyle/>
          <a:p>
            <a:r>
              <a:rPr lang="en-US" sz="1600" dirty="0" smtClean="0"/>
              <a:t>Applications for registration fees </a:t>
            </a:r>
            <a:br>
              <a:rPr lang="en-US" sz="1600" dirty="0" smtClean="0"/>
            </a:br>
            <a:r>
              <a:rPr lang="en-US" sz="1600" dirty="0" smtClean="0"/>
              <a:t>per class.</a:t>
            </a:r>
          </a:p>
          <a:p>
            <a:pPr lvl="1"/>
            <a:r>
              <a:rPr lang="en-US" sz="1400" dirty="0" smtClean="0"/>
              <a:t>TEAS Plus at $250 (+$25) </a:t>
            </a:r>
          </a:p>
          <a:p>
            <a:pPr lvl="1"/>
            <a:r>
              <a:rPr lang="en-US" sz="1400" dirty="0" smtClean="0"/>
              <a:t>TEAS RF at $350 (+75)</a:t>
            </a:r>
          </a:p>
          <a:p>
            <a:pPr lvl="1"/>
            <a:r>
              <a:rPr lang="en-US" sz="1400" dirty="0" smtClean="0"/>
              <a:t>TEAS/Madrid at $500 (+$100)</a:t>
            </a:r>
          </a:p>
          <a:p>
            <a:pPr lvl="1"/>
            <a:r>
              <a:rPr lang="en-US" sz="1400" dirty="0" smtClean="0"/>
              <a:t>Paper at $750 (+150)</a:t>
            </a:r>
          </a:p>
          <a:p>
            <a:r>
              <a:rPr lang="en-US" sz="1600" dirty="0" smtClean="0"/>
              <a:t>Petitions and new frees for Letter of Protest and Request for Reconsideration.</a:t>
            </a:r>
          </a:p>
          <a:p>
            <a:pPr lvl="1"/>
            <a:r>
              <a:rPr lang="en-US" sz="1400" dirty="0" smtClean="0"/>
              <a:t>Increasing fees for filing a petition at $250 (+150)</a:t>
            </a:r>
          </a:p>
          <a:p>
            <a:pPr lvl="1"/>
            <a:r>
              <a:rPr lang="en-US" sz="1400" dirty="0" smtClean="0"/>
              <a:t>New fees for Letters of Protest at $100</a:t>
            </a:r>
          </a:p>
          <a:p>
            <a:pPr lvl="1"/>
            <a:r>
              <a:rPr lang="en-US" sz="1400" dirty="0" smtClean="0"/>
              <a:t>New fees for Requests for Reconsideration at $400</a:t>
            </a:r>
          </a:p>
        </p:txBody>
      </p:sp>
      <p:sp>
        <p:nvSpPr>
          <p:cNvPr id="3" name="Content Placeholder 2"/>
          <p:cNvSpPr>
            <a:spLocks noGrp="1"/>
          </p:cNvSpPr>
          <p:nvPr>
            <p:ph sz="half" idx="2"/>
          </p:nvPr>
        </p:nvSpPr>
        <p:spPr/>
        <p:txBody>
          <a:bodyPr>
            <a:normAutofit/>
          </a:bodyPr>
          <a:lstStyle/>
          <a:p>
            <a:r>
              <a:rPr lang="en-US" sz="1600" dirty="0"/>
              <a:t>Post registration maintenance fees </a:t>
            </a:r>
            <a:r>
              <a:rPr lang="en-US" sz="1600" dirty="0" smtClean="0"/>
              <a:t/>
            </a:r>
            <a:br>
              <a:rPr lang="en-US" sz="1600" dirty="0" smtClean="0"/>
            </a:br>
            <a:r>
              <a:rPr lang="en-US" sz="1600" dirty="0" smtClean="0"/>
              <a:t>per </a:t>
            </a:r>
            <a:r>
              <a:rPr lang="en-US" sz="1600" dirty="0"/>
              <a:t>class.</a:t>
            </a:r>
          </a:p>
          <a:p>
            <a:pPr lvl="1"/>
            <a:r>
              <a:rPr lang="en-US" sz="1400" dirty="0"/>
              <a:t>Section 8 at $225 (+$100)</a:t>
            </a:r>
          </a:p>
          <a:p>
            <a:pPr lvl="1"/>
            <a:r>
              <a:rPr lang="en-US" sz="1400" dirty="0"/>
              <a:t>Section 15 at $225 (+$25)</a:t>
            </a:r>
          </a:p>
          <a:p>
            <a:pPr lvl="1"/>
            <a:r>
              <a:rPr lang="en-US" sz="1400" dirty="0"/>
              <a:t>Section 71 at $225 (+$100)</a:t>
            </a:r>
          </a:p>
          <a:p>
            <a:r>
              <a:rPr lang="en-US" sz="1600" dirty="0"/>
              <a:t>New fees for Deletion of Goods and Services following audit.</a:t>
            </a:r>
          </a:p>
          <a:p>
            <a:pPr lvl="1"/>
            <a:r>
              <a:rPr lang="en-US" sz="1400" dirty="0"/>
              <a:t>No fee if deleted or changed prior to a request to substantiate </a:t>
            </a:r>
            <a:r>
              <a:rPr lang="en-US" sz="1400" dirty="0" smtClean="0"/>
              <a:t>use</a:t>
            </a:r>
            <a:endParaRPr lang="en-US" sz="14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12</a:t>
            </a:fld>
            <a:endParaRPr lang="en-US"/>
          </a:p>
        </p:txBody>
      </p:sp>
    </p:spTree>
    <p:extLst>
      <p:ext uri="{BB962C8B-B14F-4D97-AF65-F5344CB8AC3E}">
        <p14:creationId xmlns:p14="http://schemas.microsoft.com/office/powerpoint/2010/main" val="777422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Autofit/>
          </a:bodyPr>
          <a:lstStyle/>
          <a:p>
            <a:pPr lvl="1"/>
            <a:r>
              <a:rPr lang="en-US" sz="4000" b="1" kern="1200" dirty="0">
                <a:solidFill>
                  <a:schemeClr val="tx1"/>
                </a:solidFill>
                <a:latin typeface="Segoe UI"/>
                <a:ea typeface="+mj-ea"/>
                <a:cs typeface="+mj-cs"/>
              </a:rPr>
              <a:t>Proposed application </a:t>
            </a:r>
            <a:r>
              <a:rPr lang="en-US" sz="4000" b="1" kern="1200" dirty="0" smtClean="0">
                <a:solidFill>
                  <a:schemeClr val="tx1"/>
                </a:solidFill>
                <a:latin typeface="Segoe UI"/>
                <a:ea typeface="+mj-ea"/>
                <a:cs typeface="+mj-cs"/>
              </a:rPr>
              <a:t/>
            </a:r>
            <a:br>
              <a:rPr lang="en-US" sz="4000" b="1" kern="1200" dirty="0" smtClean="0">
                <a:solidFill>
                  <a:schemeClr val="tx1"/>
                </a:solidFill>
                <a:latin typeface="Segoe UI"/>
                <a:ea typeface="+mj-ea"/>
                <a:cs typeface="+mj-cs"/>
              </a:rPr>
            </a:br>
            <a:r>
              <a:rPr lang="en-US" sz="4000" b="1" kern="1200" dirty="0" smtClean="0">
                <a:solidFill>
                  <a:schemeClr val="tx1"/>
                </a:solidFill>
                <a:latin typeface="Segoe UI"/>
                <a:ea typeface="+mj-ea"/>
                <a:cs typeface="+mj-cs"/>
              </a:rPr>
              <a:t>for </a:t>
            </a:r>
            <a:r>
              <a:rPr lang="en-US" sz="4000" b="1" kern="1200" dirty="0">
                <a:solidFill>
                  <a:schemeClr val="tx1"/>
                </a:solidFill>
                <a:latin typeface="Segoe UI"/>
                <a:ea typeface="+mj-ea"/>
                <a:cs typeface="+mj-cs"/>
              </a:rPr>
              <a:t>registration fees</a:t>
            </a:r>
          </a:p>
        </p:txBody>
      </p:sp>
      <p:sp>
        <p:nvSpPr>
          <p:cNvPr id="8" name="Content Placeholder 7"/>
          <p:cNvSpPr>
            <a:spLocks noGrp="1"/>
          </p:cNvSpPr>
          <p:nvPr>
            <p:ph sz="half" idx="1"/>
          </p:nvPr>
        </p:nvSpPr>
        <p:spPr>
          <a:xfrm>
            <a:off x="457200" y="1780379"/>
            <a:ext cx="4038600" cy="3422385"/>
          </a:xfrm>
        </p:spPr>
        <p:txBody>
          <a:bodyPr>
            <a:normAutofit fontScale="55000" lnSpcReduction="20000"/>
          </a:bodyPr>
          <a:lstStyle/>
          <a:p>
            <a:pPr>
              <a:lnSpc>
                <a:spcPct val="120000"/>
              </a:lnSpc>
              <a:buFont typeface="Arial" panose="020B0604020202020204" pitchFamily="34" charset="0"/>
              <a:buChar char="•"/>
            </a:pPr>
            <a:r>
              <a:rPr lang="en-US" dirty="0"/>
              <a:t>Fee increases will help offset the cost of examining applications that are partially funded through intent to use (ITU) and post registration fees.</a:t>
            </a:r>
          </a:p>
          <a:p>
            <a:pPr>
              <a:lnSpc>
                <a:spcPct val="120000"/>
              </a:lnSpc>
              <a:buFont typeface="Arial" panose="020B0604020202020204" pitchFamily="34" charset="0"/>
              <a:buChar char="•"/>
            </a:pPr>
            <a:r>
              <a:rPr lang="en-US" dirty="0"/>
              <a:t>Incentivize TEAS Plus filings for inherent efficiencies and savings.</a:t>
            </a:r>
          </a:p>
          <a:p>
            <a:pPr>
              <a:lnSpc>
                <a:spcPct val="120000"/>
              </a:lnSpc>
              <a:buFont typeface="Arial" panose="020B0604020202020204" pitchFamily="34" charset="0"/>
              <a:buChar char="•"/>
            </a:pPr>
            <a:r>
              <a:rPr lang="en-US" dirty="0"/>
              <a:t>Fee steps between filing methods reflect relative unit processing costs. </a:t>
            </a:r>
          </a:p>
          <a:p>
            <a:pPr>
              <a:lnSpc>
                <a:spcPct val="120000"/>
              </a:lnSpc>
              <a:buFont typeface="Arial" panose="020B0604020202020204" pitchFamily="34" charset="0"/>
              <a:buChar char="•"/>
            </a:pPr>
            <a:r>
              <a:rPr lang="en-US" dirty="0"/>
              <a:t>Mandatory electronic filing will be the preferred method of doing business, with exceptions permitted by petition or treaty.</a:t>
            </a:r>
          </a:p>
          <a:p>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13</a:t>
            </a:fld>
            <a:endParaRPr lang="en-US" dirty="0"/>
          </a:p>
        </p:txBody>
      </p:sp>
      <p:graphicFrame>
        <p:nvGraphicFramePr>
          <p:cNvPr id="11" name="Content Placeholder 10" descr="Chart depicts current fee amount and proposed fee amount across 4 categories.&#10;&#10;1. Application for registration, per international class (electronic filing, TEAS Plus application) - $225 current fee amount; $250 proposed fee amount.&#10;2. Application for registration, per international class (electronic filing, TEAS RF application) - $275 current fee amount; $350 proposed fee amount.&#10;3. Application for registration, per international class (electronic filing, TEAS Standard application) - $400 current fee amount; $500 proposed fee amount.&#10;4. Application for registration, per international class (paper filing) - $600 current fee amount; $750 proposed fee amount.&#10;"/>
          <p:cNvGraphicFramePr>
            <a:graphicFrameLocks noGrp="1"/>
          </p:cNvGraphicFramePr>
          <p:nvPr>
            <p:ph sz="half" idx="2"/>
            <p:extLst>
              <p:ext uri="{D42A27DB-BD31-4B8C-83A1-F6EECF244321}">
                <p14:modId xmlns:p14="http://schemas.microsoft.com/office/powerpoint/2010/main" val="3580683058"/>
              </p:ext>
            </p:extLst>
          </p:nvPr>
        </p:nvGraphicFramePr>
        <p:xfrm>
          <a:off x="4648200" y="1780379"/>
          <a:ext cx="4038600" cy="3422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556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Proposed petition and new </a:t>
            </a:r>
            <a:r>
              <a:rPr lang="en-US" sz="3600" dirty="0" smtClean="0"/>
              <a:t/>
            </a:r>
            <a:br>
              <a:rPr lang="en-US" sz="3600" dirty="0" smtClean="0"/>
            </a:br>
            <a:r>
              <a:rPr lang="en-US" sz="3600" dirty="0" smtClean="0"/>
              <a:t>Letter </a:t>
            </a:r>
            <a:r>
              <a:rPr lang="en-US" sz="3600" dirty="0"/>
              <a:t>of </a:t>
            </a:r>
            <a:r>
              <a:rPr lang="en-US" sz="3600" dirty="0" smtClean="0"/>
              <a:t>Protest </a:t>
            </a:r>
            <a:r>
              <a:rPr lang="en-US" sz="3600" dirty="0"/>
              <a:t>and </a:t>
            </a:r>
            <a:r>
              <a:rPr lang="en-US" sz="3600" dirty="0" smtClean="0"/>
              <a:t>Request </a:t>
            </a:r>
            <a:br>
              <a:rPr lang="en-US" sz="3600" dirty="0" smtClean="0"/>
            </a:br>
            <a:r>
              <a:rPr lang="en-US" sz="3600" dirty="0" smtClean="0"/>
              <a:t>for </a:t>
            </a:r>
            <a:r>
              <a:rPr lang="en-US" sz="3600" dirty="0"/>
              <a:t>R</a:t>
            </a:r>
            <a:r>
              <a:rPr lang="en-US" sz="3600" dirty="0" smtClean="0"/>
              <a:t>econsideration </a:t>
            </a:r>
            <a:r>
              <a:rPr lang="en-US" sz="3600" dirty="0"/>
              <a:t>fees </a:t>
            </a:r>
          </a:p>
        </p:txBody>
      </p:sp>
      <p:sp>
        <p:nvSpPr>
          <p:cNvPr id="7" name="Content Placeholder 6"/>
          <p:cNvSpPr>
            <a:spLocks noGrp="1"/>
          </p:cNvSpPr>
          <p:nvPr>
            <p:ph idx="1"/>
          </p:nvPr>
        </p:nvSpPr>
        <p:spPr>
          <a:xfrm>
            <a:off x="457200" y="2109355"/>
            <a:ext cx="8229600" cy="3491345"/>
          </a:xfrm>
        </p:spPr>
        <p:txBody>
          <a:bodyPr>
            <a:normAutofit fontScale="70000" lnSpcReduction="20000"/>
          </a:bodyPr>
          <a:lstStyle/>
          <a:p>
            <a:pPr>
              <a:lnSpc>
                <a:spcPct val="120000"/>
              </a:lnSpc>
            </a:pPr>
            <a:r>
              <a:rPr lang="en-US" dirty="0"/>
              <a:t>Petitions and letters of protest require significant work by the office. Fee changes are needed to offset some of those costs.</a:t>
            </a:r>
          </a:p>
          <a:p>
            <a:pPr>
              <a:lnSpc>
                <a:spcPct val="120000"/>
              </a:lnSpc>
            </a:pPr>
            <a:r>
              <a:rPr lang="en-US" dirty="0"/>
              <a:t>Proposed increase of $150 resulting in a fee of $250 per petition for electronic filings or $350 for paper filings.</a:t>
            </a:r>
          </a:p>
          <a:p>
            <a:pPr>
              <a:lnSpc>
                <a:spcPct val="120000"/>
              </a:lnSpc>
            </a:pPr>
            <a:r>
              <a:rPr lang="en-US" dirty="0"/>
              <a:t>Establish a fee for filing a </a:t>
            </a:r>
            <a:r>
              <a:rPr lang="en-US" dirty="0" smtClean="0"/>
              <a:t>Letter </a:t>
            </a:r>
            <a:r>
              <a:rPr lang="en-US" dirty="0"/>
              <a:t>of </a:t>
            </a:r>
            <a:r>
              <a:rPr lang="en-US" dirty="0" smtClean="0"/>
              <a:t>Protest </a:t>
            </a:r>
            <a:r>
              <a:rPr lang="en-US" dirty="0"/>
              <a:t>of $100 for electronic filings or $200 for paper filings. </a:t>
            </a:r>
          </a:p>
          <a:p>
            <a:pPr>
              <a:lnSpc>
                <a:spcPct val="120000"/>
              </a:lnSpc>
            </a:pPr>
            <a:r>
              <a:rPr lang="en-US" dirty="0"/>
              <a:t>Establish a fee for filing a </a:t>
            </a:r>
            <a:r>
              <a:rPr lang="en-US" dirty="0" smtClean="0"/>
              <a:t>Request </a:t>
            </a:r>
            <a:r>
              <a:rPr lang="en-US" dirty="0"/>
              <a:t>for </a:t>
            </a:r>
            <a:r>
              <a:rPr lang="en-US" dirty="0" smtClean="0"/>
              <a:t>Reconsideration </a:t>
            </a:r>
            <a:r>
              <a:rPr lang="en-US" dirty="0"/>
              <a:t>prior to appeal of $400 for electronic filings or $500 for paper filings.  </a:t>
            </a:r>
          </a:p>
          <a:p>
            <a:pPr marL="0" indent="0">
              <a:buNone/>
            </a:pP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14</a:t>
            </a:fld>
            <a:endParaRPr lang="en-US"/>
          </a:p>
        </p:txBody>
      </p:sp>
    </p:spTree>
    <p:extLst>
      <p:ext uri="{BB962C8B-B14F-4D97-AF65-F5344CB8AC3E}">
        <p14:creationId xmlns:p14="http://schemas.microsoft.com/office/powerpoint/2010/main" val="929236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Post registration maintenance fees</a:t>
            </a:r>
          </a:p>
        </p:txBody>
      </p:sp>
      <p:sp>
        <p:nvSpPr>
          <p:cNvPr id="6" name="Content Placeholder 5"/>
          <p:cNvSpPr>
            <a:spLocks noGrp="1"/>
          </p:cNvSpPr>
          <p:nvPr>
            <p:ph idx="1"/>
          </p:nvPr>
        </p:nvSpPr>
        <p:spPr/>
        <p:txBody>
          <a:bodyPr>
            <a:normAutofit fontScale="77500" lnSpcReduction="20000"/>
          </a:bodyPr>
          <a:lstStyle/>
          <a:p>
            <a:pPr>
              <a:lnSpc>
                <a:spcPct val="120000"/>
              </a:lnSpc>
            </a:pPr>
            <a:r>
              <a:rPr lang="en-US" dirty="0"/>
              <a:t>The proposed fees will help to promote voluntary decluttering and will contribute to a more accurate register.</a:t>
            </a:r>
          </a:p>
          <a:p>
            <a:pPr>
              <a:lnSpc>
                <a:spcPct val="120000"/>
              </a:lnSpc>
            </a:pPr>
            <a:r>
              <a:rPr lang="en-US" dirty="0"/>
              <a:t>No fee would be charged if changes were made prior to or with a Section 8 or 71 filing. </a:t>
            </a:r>
          </a:p>
          <a:p>
            <a:pPr>
              <a:lnSpc>
                <a:spcPct val="120000"/>
              </a:lnSpc>
            </a:pPr>
            <a:r>
              <a:rPr lang="en-US" dirty="0"/>
              <a:t>Establish a fee of $100 per good/service for filing electronically or $200 for paper filings if changes are made as a result of a post registration audit or TTAB case (discussed later</a:t>
            </a:r>
            <a:r>
              <a:rPr lang="en-US" dirty="0" smtClean="0"/>
              <a:t>).</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15</a:t>
            </a:fld>
            <a:endParaRPr lang="en-US"/>
          </a:p>
        </p:txBody>
      </p:sp>
    </p:spTree>
    <p:extLst>
      <p:ext uri="{BB962C8B-B14F-4D97-AF65-F5344CB8AC3E}">
        <p14:creationId xmlns:p14="http://schemas.microsoft.com/office/powerpoint/2010/main" val="4260734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New fee: deleting goods or services as part of a post registration audit</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The proposed fees will help to promote voluntary decluttering and will contribute to a more accurate register.</a:t>
            </a:r>
          </a:p>
          <a:p>
            <a:pPr>
              <a:lnSpc>
                <a:spcPct val="120000"/>
              </a:lnSpc>
            </a:pPr>
            <a:r>
              <a:rPr lang="en-US" dirty="0"/>
              <a:t>No fee would be charged if changes were made prior to or with a Section 8 or 71 filing. </a:t>
            </a:r>
          </a:p>
          <a:p>
            <a:pPr>
              <a:lnSpc>
                <a:spcPct val="120000"/>
              </a:lnSpc>
            </a:pPr>
            <a:r>
              <a:rPr lang="en-US" dirty="0"/>
              <a:t>Establish a fee of $100 per good/service for filing electronically or $200 for paper filings if changes are made as a result of a post registration audit or TTAB case (discussed later).</a:t>
            </a:r>
          </a:p>
          <a:p>
            <a:pPr marL="0" indent="0">
              <a:buNone/>
            </a:pP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16</a:t>
            </a:fld>
            <a:endParaRPr lang="en-US"/>
          </a:p>
        </p:txBody>
      </p:sp>
    </p:spTree>
    <p:extLst>
      <p:ext uri="{BB962C8B-B14F-4D97-AF65-F5344CB8AC3E}">
        <p14:creationId xmlns:p14="http://schemas.microsoft.com/office/powerpoint/2010/main" val="1892049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Overview of the </a:t>
            </a:r>
            <a:br>
              <a:rPr lang="en-US" sz="3200" dirty="0" smtClean="0"/>
            </a:br>
            <a:r>
              <a:rPr lang="en-US" sz="3200" dirty="0" smtClean="0"/>
              <a:t>trademark fee proposal</a:t>
            </a:r>
            <a:endParaRPr lang="en-US" sz="3200" dirty="0"/>
          </a:p>
        </p:txBody>
      </p:sp>
      <p:sp>
        <p:nvSpPr>
          <p:cNvPr id="3" name="Content Placeholder 2"/>
          <p:cNvSpPr>
            <a:spLocks noGrp="1"/>
          </p:cNvSpPr>
          <p:nvPr>
            <p:ph type="body" idx="1"/>
          </p:nvPr>
        </p:nvSpPr>
        <p:spPr/>
        <p:txBody>
          <a:bodyPr>
            <a:normAutofit fontScale="25000" lnSpcReduction="20000"/>
          </a:bodyPr>
          <a:lstStyle/>
          <a:p>
            <a:pPr marL="0" indent="0">
              <a:buNone/>
            </a:pPr>
            <a:endParaRPr lang="en-US" sz="3600" dirty="0" smtClean="0"/>
          </a:p>
          <a:p>
            <a:pPr marL="0" indent="0">
              <a:buNone/>
            </a:pPr>
            <a:endParaRPr lang="en-US" sz="3600" dirty="0" smtClean="0"/>
          </a:p>
          <a:p>
            <a:pPr marL="0" indent="0">
              <a:buNone/>
            </a:pPr>
            <a:r>
              <a:rPr lang="en-US" sz="6200" dirty="0" smtClean="0"/>
              <a:t>Gerard Rogers</a:t>
            </a:r>
          </a:p>
          <a:p>
            <a:pPr marL="0" indent="0">
              <a:buNone/>
            </a:pPr>
            <a:r>
              <a:rPr lang="en-US" sz="6200" dirty="0" smtClean="0"/>
              <a:t>Chief Administrative Judge</a:t>
            </a:r>
          </a:p>
          <a:p>
            <a:pPr marL="0" indent="0">
              <a:buNone/>
            </a:pPr>
            <a:r>
              <a:rPr lang="en-US" sz="6200" dirty="0" smtClean="0"/>
              <a:t>Trademark Trial and Appeal Board</a:t>
            </a:r>
          </a:p>
        </p:txBody>
      </p:sp>
    </p:spTree>
    <p:extLst>
      <p:ext uri="{BB962C8B-B14F-4D97-AF65-F5344CB8AC3E}">
        <p14:creationId xmlns:p14="http://schemas.microsoft.com/office/powerpoint/2010/main" val="1688908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TTAB fee proposal considerations</a:t>
            </a:r>
          </a:p>
        </p:txBody>
      </p:sp>
      <p:sp>
        <p:nvSpPr>
          <p:cNvPr id="3" name="Content Placeholder 2"/>
          <p:cNvSpPr>
            <a:spLocks noGrp="1"/>
          </p:cNvSpPr>
          <p:nvPr>
            <p:ph idx="1"/>
          </p:nvPr>
        </p:nvSpPr>
        <p:spPr/>
        <p:txBody>
          <a:bodyPr>
            <a:normAutofit lnSpcReduction="10000"/>
          </a:bodyPr>
          <a:lstStyle/>
          <a:p>
            <a:pPr>
              <a:lnSpc>
                <a:spcPct val="110000"/>
              </a:lnSpc>
            </a:pPr>
            <a:r>
              <a:rPr lang="en-US" dirty="0"/>
              <a:t>Ensure sufficient aggregate revenue to recover aggregate cost of Trademark and TTAB operations and related services in future years (based on current projections).</a:t>
            </a:r>
          </a:p>
          <a:p>
            <a:pPr>
              <a:lnSpc>
                <a:spcPct val="110000"/>
              </a:lnSpc>
            </a:pPr>
            <a:r>
              <a:rPr lang="en-US" dirty="0"/>
              <a:t>More closely align fee rates to recover more of the costs of appeal and trial proceedings, which are increasing.</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18</a:t>
            </a:fld>
            <a:endParaRPr lang="en-US"/>
          </a:p>
        </p:txBody>
      </p:sp>
    </p:spTree>
    <p:extLst>
      <p:ext uri="{BB962C8B-B14F-4D97-AF65-F5344CB8AC3E}">
        <p14:creationId xmlns:p14="http://schemas.microsoft.com/office/powerpoint/2010/main" val="2797186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Proposed TTAB fee changes</a:t>
            </a:r>
          </a:p>
        </p:txBody>
      </p:sp>
      <p:sp>
        <p:nvSpPr>
          <p:cNvPr id="6" name="Content Placeholder 5"/>
          <p:cNvSpPr>
            <a:spLocks noGrp="1"/>
          </p:cNvSpPr>
          <p:nvPr>
            <p:ph idx="1"/>
          </p:nvPr>
        </p:nvSpPr>
        <p:spPr/>
        <p:txBody>
          <a:bodyPr>
            <a:normAutofit fontScale="77500" lnSpcReduction="20000"/>
          </a:bodyPr>
          <a:lstStyle/>
          <a:p>
            <a:pPr>
              <a:lnSpc>
                <a:spcPct val="120000"/>
              </a:lnSpc>
            </a:pPr>
            <a:r>
              <a:rPr lang="en-US" dirty="0"/>
              <a:t>The proposed changes impact the following TTAB </a:t>
            </a:r>
            <a:r>
              <a:rPr lang="en-US" dirty="0" smtClean="0"/>
              <a:t>fees</a:t>
            </a:r>
            <a:r>
              <a:rPr lang="en-US" dirty="0"/>
              <a:t>:</a:t>
            </a:r>
          </a:p>
          <a:p>
            <a:pPr lvl="1">
              <a:lnSpc>
                <a:spcPct val="120000"/>
              </a:lnSpc>
            </a:pPr>
            <a:r>
              <a:rPr lang="en-US" dirty="0" smtClean="0"/>
              <a:t>TTAB initial </a:t>
            </a:r>
            <a:r>
              <a:rPr lang="en-US" dirty="0"/>
              <a:t>filing fees. </a:t>
            </a:r>
          </a:p>
          <a:p>
            <a:pPr lvl="1">
              <a:lnSpc>
                <a:spcPct val="120000"/>
              </a:lnSpc>
            </a:pPr>
            <a:r>
              <a:rPr lang="en-US" dirty="0" smtClean="0"/>
              <a:t>New </a:t>
            </a:r>
            <a:r>
              <a:rPr lang="en-US" dirty="0"/>
              <a:t>fees for Request for Reconsideration filed with Notice of Appeal or later-filed Request for Remand; and for certain extensions of time to file appeal brief.</a:t>
            </a:r>
          </a:p>
          <a:p>
            <a:pPr lvl="1">
              <a:lnSpc>
                <a:spcPct val="120000"/>
              </a:lnSpc>
            </a:pPr>
            <a:r>
              <a:rPr lang="en-US" dirty="0" smtClean="0"/>
              <a:t>New </a:t>
            </a:r>
            <a:r>
              <a:rPr lang="en-US" dirty="0"/>
              <a:t>fees for Motion for Summary Judgment in trial cases; and new fee for Deletion of Goods and Services </a:t>
            </a:r>
            <a:r>
              <a:rPr lang="en-US" dirty="0" smtClean="0"/>
              <a:t>following adverse decision </a:t>
            </a:r>
            <a:r>
              <a:rPr lang="en-US" dirty="0"/>
              <a:t>in a trial case.</a:t>
            </a:r>
          </a:p>
          <a:p>
            <a:pPr lvl="1">
              <a:lnSpc>
                <a:spcPct val="120000"/>
              </a:lnSpc>
            </a:pPr>
            <a:r>
              <a:rPr lang="en-US" dirty="0" smtClean="0"/>
              <a:t>New </a:t>
            </a:r>
            <a:r>
              <a:rPr lang="en-US" dirty="0"/>
              <a:t>fee for Request for Oral Hearing in appeal or trial case</a:t>
            </a:r>
            <a:r>
              <a:rPr lang="en-US" dirty="0" smtClean="0"/>
              <a:t>.</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19</a:t>
            </a:fld>
            <a:endParaRPr lang="en-US"/>
          </a:p>
        </p:txBody>
      </p:sp>
    </p:spTree>
    <p:extLst>
      <p:ext uri="{BB962C8B-B14F-4D97-AF65-F5344CB8AC3E}">
        <p14:creationId xmlns:p14="http://schemas.microsoft.com/office/powerpoint/2010/main" val="2793900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Trademark fee proposal</a:t>
            </a:r>
            <a:br>
              <a:rPr lang="en-US" dirty="0" smtClean="0"/>
            </a:br>
            <a:endParaRPr lang="en-US" dirty="0"/>
          </a:p>
        </p:txBody>
      </p:sp>
      <p:sp>
        <p:nvSpPr>
          <p:cNvPr id="3" name="Subtitle 2"/>
          <p:cNvSpPr>
            <a:spLocks noGrp="1"/>
          </p:cNvSpPr>
          <p:nvPr>
            <p:ph type="subTitle" idx="1"/>
          </p:nvPr>
        </p:nvSpPr>
        <p:spPr/>
        <p:txBody>
          <a:bodyPr>
            <a:normAutofit/>
          </a:bodyPr>
          <a:lstStyle/>
          <a:p>
            <a:r>
              <a:rPr lang="en-US" sz="2400" dirty="0" smtClean="0"/>
              <a:t>Trademark Public Advisory Committee </a:t>
            </a:r>
          </a:p>
          <a:p>
            <a:r>
              <a:rPr lang="en-US" sz="2400" dirty="0" smtClean="0"/>
              <a:t>Public hearing September 23, 2019</a:t>
            </a:r>
            <a:endParaRPr lang="en-US" sz="2400" dirty="0"/>
          </a:p>
        </p:txBody>
      </p:sp>
    </p:spTree>
    <p:extLst>
      <p:ext uri="{BB962C8B-B14F-4D97-AF65-F5344CB8AC3E}">
        <p14:creationId xmlns:p14="http://schemas.microsoft.com/office/powerpoint/2010/main" val="2713886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TTAB fees</a:t>
            </a:r>
            <a:endParaRPr lang="en-US" dirty="0"/>
          </a:p>
        </p:txBody>
      </p:sp>
      <p:sp>
        <p:nvSpPr>
          <p:cNvPr id="5" name="Content Placeholder 4"/>
          <p:cNvSpPr>
            <a:spLocks noGrp="1"/>
          </p:cNvSpPr>
          <p:nvPr>
            <p:ph idx="1"/>
          </p:nvPr>
        </p:nvSpPr>
        <p:spPr/>
        <p:txBody>
          <a:bodyPr>
            <a:normAutofit fontScale="62500" lnSpcReduction="20000"/>
          </a:bodyPr>
          <a:lstStyle/>
          <a:p>
            <a:pPr>
              <a:lnSpc>
                <a:spcPct val="120000"/>
              </a:lnSpc>
            </a:pPr>
            <a:r>
              <a:rPr lang="en-US" dirty="0" smtClean="0"/>
              <a:t>TTAB increases to existing </a:t>
            </a:r>
            <a:r>
              <a:rPr lang="en-US" dirty="0"/>
              <a:t>f</a:t>
            </a:r>
            <a:r>
              <a:rPr lang="en-US" dirty="0" smtClean="0"/>
              <a:t>ees</a:t>
            </a:r>
          </a:p>
          <a:p>
            <a:pPr lvl="1">
              <a:lnSpc>
                <a:spcPct val="120000"/>
              </a:lnSpc>
            </a:pPr>
            <a:r>
              <a:rPr lang="en-US" dirty="0" smtClean="0"/>
              <a:t>TTAB work impacts a relatively small subset of trademark filers.</a:t>
            </a:r>
          </a:p>
          <a:p>
            <a:pPr lvl="1">
              <a:lnSpc>
                <a:spcPct val="120000"/>
              </a:lnSpc>
            </a:pPr>
            <a:r>
              <a:rPr lang="en-US" dirty="0" smtClean="0"/>
              <a:t>The cost of operations is heavily subsidized by all trademark filers through revenues from other fees.</a:t>
            </a:r>
          </a:p>
          <a:p>
            <a:pPr lvl="1">
              <a:lnSpc>
                <a:spcPct val="120000"/>
              </a:lnSpc>
            </a:pPr>
            <a:r>
              <a:rPr lang="en-US" dirty="0" smtClean="0"/>
              <a:t>Adjusting filing fees and adding fees for services currently provided without a fee would reduce the amount of the subsidy and improve alignment between costs and fee rate.</a:t>
            </a:r>
          </a:p>
          <a:p>
            <a:pPr lvl="1">
              <a:lnSpc>
                <a:spcPct val="120000"/>
              </a:lnSpc>
            </a:pPr>
            <a:r>
              <a:rPr lang="en-US" dirty="0" smtClean="0"/>
              <a:t>Ex parte appeals have only been adjusted once in the last 27 years, and inter </a:t>
            </a:r>
            <a:r>
              <a:rPr lang="en-US" dirty="0" err="1" smtClean="0"/>
              <a:t>partes</a:t>
            </a:r>
            <a:r>
              <a:rPr lang="en-US" dirty="0" smtClean="0"/>
              <a:t> (trial) fees were only adjusted once in the last 17 years.</a:t>
            </a:r>
          </a:p>
          <a:p>
            <a:pPr lvl="1">
              <a:lnSpc>
                <a:spcPct val="120000"/>
              </a:lnSpc>
            </a:pPr>
            <a:r>
              <a:rPr lang="en-US" dirty="0" smtClean="0"/>
              <a:t>The following six slides layout the proposed changes and new fees for TTAB services.</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20</a:t>
            </a:fld>
            <a:endParaRPr lang="en-US"/>
          </a:p>
        </p:txBody>
      </p:sp>
    </p:spTree>
    <p:extLst>
      <p:ext uri="{BB962C8B-B14F-4D97-AF65-F5344CB8AC3E}">
        <p14:creationId xmlns:p14="http://schemas.microsoft.com/office/powerpoint/2010/main" val="2220009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Proposed </a:t>
            </a:r>
            <a:r>
              <a:rPr lang="en-US" dirty="0" smtClean="0"/>
              <a:t>TTAB fees</a:t>
            </a:r>
            <a:endParaRPr lang="en-US" dirty="0"/>
          </a:p>
        </p:txBody>
      </p:sp>
      <p:sp>
        <p:nvSpPr>
          <p:cNvPr id="6" name="Content Placeholder 5"/>
          <p:cNvSpPr>
            <a:spLocks noGrp="1"/>
          </p:cNvSpPr>
          <p:nvPr>
            <p:ph idx="1"/>
          </p:nvPr>
        </p:nvSpPr>
        <p:spPr/>
        <p:txBody>
          <a:bodyPr>
            <a:normAutofit fontScale="85000" lnSpcReduction="20000"/>
          </a:bodyPr>
          <a:lstStyle/>
          <a:p>
            <a:pPr>
              <a:lnSpc>
                <a:spcPct val="120000"/>
              </a:lnSpc>
              <a:buFont typeface="Arial" panose="020B0604020202020204" pitchFamily="34" charset="0"/>
              <a:buChar char="•"/>
            </a:pPr>
            <a:r>
              <a:rPr lang="en-US" dirty="0"/>
              <a:t>The proposal will more closely align fee rates to recover more of the cost of appeal and trial proceedings.</a:t>
            </a:r>
          </a:p>
          <a:p>
            <a:pPr>
              <a:lnSpc>
                <a:spcPct val="120000"/>
              </a:lnSpc>
              <a:buFont typeface="Arial" panose="020B0604020202020204" pitchFamily="34" charset="0"/>
              <a:buChar char="•"/>
            </a:pPr>
            <a:r>
              <a:rPr lang="en-US" dirty="0" smtClean="0">
                <a:solidFill>
                  <a:prstClr val="black"/>
                </a:solidFill>
              </a:rPr>
              <a:t>Proposed </a:t>
            </a:r>
            <a:r>
              <a:rPr lang="en-US" dirty="0">
                <a:solidFill>
                  <a:prstClr val="black"/>
                </a:solidFill>
              </a:rPr>
              <a:t>increase of $200 per class for all electronic new filings of appeals, oppositions or cancellations.</a:t>
            </a:r>
          </a:p>
          <a:p>
            <a:pPr>
              <a:lnSpc>
                <a:spcPct val="120000"/>
              </a:lnSpc>
              <a:buFont typeface="Arial" panose="020B0604020202020204" pitchFamily="34" charset="0"/>
              <a:buChar char="•"/>
            </a:pPr>
            <a:r>
              <a:rPr lang="en-US" dirty="0" smtClean="0">
                <a:solidFill>
                  <a:prstClr val="black"/>
                </a:solidFill>
              </a:rPr>
              <a:t>Proposed </a:t>
            </a:r>
            <a:r>
              <a:rPr lang="en-US" dirty="0">
                <a:solidFill>
                  <a:prstClr val="black"/>
                </a:solidFill>
              </a:rPr>
              <a:t>increase of $200 per class for all such filings in paper filed requests. </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21</a:t>
            </a:fld>
            <a:endParaRPr lang="en-US"/>
          </a:p>
        </p:txBody>
      </p:sp>
    </p:spTree>
    <p:extLst>
      <p:ext uri="{BB962C8B-B14F-4D97-AF65-F5344CB8AC3E}">
        <p14:creationId xmlns:p14="http://schemas.microsoft.com/office/powerpoint/2010/main" val="2198328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363666" cy="952500"/>
          </a:xfrm>
        </p:spPr>
        <p:txBody>
          <a:bodyPr>
            <a:noAutofit/>
          </a:bodyPr>
          <a:lstStyle/>
          <a:p>
            <a:r>
              <a:rPr lang="en-US" dirty="0" smtClean="0"/>
              <a:t>New fee: Request </a:t>
            </a:r>
            <a:r>
              <a:rPr lang="en-US" dirty="0"/>
              <a:t>for </a:t>
            </a:r>
            <a:r>
              <a:rPr lang="en-US" dirty="0" smtClean="0"/>
              <a:t/>
            </a:r>
            <a:br>
              <a:rPr lang="en-US" dirty="0" smtClean="0"/>
            </a:br>
            <a:r>
              <a:rPr lang="en-US" dirty="0" smtClean="0"/>
              <a:t>Reconsideration </a:t>
            </a:r>
            <a:r>
              <a:rPr lang="en-US" dirty="0"/>
              <a:t>or remand fees </a:t>
            </a:r>
          </a:p>
        </p:txBody>
      </p:sp>
      <p:sp>
        <p:nvSpPr>
          <p:cNvPr id="3" name="Content Placeholder 2"/>
          <p:cNvSpPr>
            <a:spLocks noGrp="1"/>
          </p:cNvSpPr>
          <p:nvPr>
            <p:ph idx="1"/>
          </p:nvPr>
        </p:nvSpPr>
        <p:spPr/>
        <p:txBody>
          <a:bodyPr>
            <a:normAutofit fontScale="62500" lnSpcReduction="20000"/>
          </a:bodyPr>
          <a:lstStyle/>
          <a:p>
            <a:pPr>
              <a:lnSpc>
                <a:spcPct val="120000"/>
              </a:lnSpc>
              <a:buFont typeface="Arial" panose="020B0604020202020204" pitchFamily="34" charset="0"/>
              <a:buChar char="•"/>
            </a:pPr>
            <a:r>
              <a:rPr lang="en-US" dirty="0">
                <a:solidFill>
                  <a:prstClr val="black"/>
                </a:solidFill>
              </a:rPr>
              <a:t>This fee would promote the timely prosecution of applications and render the appeal process more efficient because requests for reconsideration delay the appeal process and require manual processing by TTAB and/or </a:t>
            </a:r>
            <a:r>
              <a:rPr lang="en-US" dirty="0" smtClean="0">
                <a:solidFill>
                  <a:prstClr val="black"/>
                </a:solidFill>
              </a:rPr>
              <a:t>Trademarks </a:t>
            </a:r>
            <a:r>
              <a:rPr lang="en-US" dirty="0">
                <a:solidFill>
                  <a:prstClr val="black"/>
                </a:solidFill>
              </a:rPr>
              <a:t>employees.</a:t>
            </a:r>
          </a:p>
          <a:p>
            <a:pPr>
              <a:lnSpc>
                <a:spcPct val="120000"/>
              </a:lnSpc>
              <a:buFont typeface="Arial" panose="020B0604020202020204" pitchFamily="34" charset="0"/>
              <a:buChar char="•"/>
            </a:pPr>
            <a:r>
              <a:rPr lang="en-US" dirty="0" smtClean="0">
                <a:solidFill>
                  <a:prstClr val="black"/>
                </a:solidFill>
              </a:rPr>
              <a:t>Establish </a:t>
            </a:r>
            <a:r>
              <a:rPr lang="en-US" dirty="0">
                <a:solidFill>
                  <a:prstClr val="black"/>
                </a:solidFill>
              </a:rPr>
              <a:t>a fee for filing a Request for Reconsideration concurrent with a notice of appeal of $400 for electronic filings or $500 for paper filings; or for filing a request for suspension of an appeal and remand of the application to the examining attorney.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22</a:t>
            </a:fld>
            <a:endParaRPr lang="en-US"/>
          </a:p>
        </p:txBody>
      </p:sp>
    </p:spTree>
    <p:extLst>
      <p:ext uri="{BB962C8B-B14F-4D97-AF65-F5344CB8AC3E}">
        <p14:creationId xmlns:p14="http://schemas.microsoft.com/office/powerpoint/2010/main" val="211686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New fee: extension of time </a:t>
            </a:r>
            <a:br>
              <a:rPr lang="en-US" dirty="0" smtClean="0"/>
            </a:br>
            <a:r>
              <a:rPr lang="en-US" dirty="0" smtClean="0"/>
              <a:t>to file appeal brief</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This fee would be imposed after the first extension of time. </a:t>
            </a:r>
          </a:p>
          <a:p>
            <a:pPr lvl="1">
              <a:lnSpc>
                <a:spcPct val="120000"/>
              </a:lnSpc>
            </a:pPr>
            <a:r>
              <a:rPr lang="en-US" dirty="0"/>
              <a:t>S</a:t>
            </a:r>
            <a:r>
              <a:rPr lang="en-US" dirty="0" smtClean="0"/>
              <a:t>eeks to discourage the filing of multiple extensions of time to file an appeal brief in order to facilitate the timely resolution of cases and obtain reimbursement of the costs of review of the extensions by paralegals and/or judges.</a:t>
            </a:r>
          </a:p>
          <a:p>
            <a:pPr>
              <a:lnSpc>
                <a:spcPct val="120000"/>
              </a:lnSpc>
            </a:pPr>
            <a:r>
              <a:rPr lang="en-US" dirty="0" smtClean="0"/>
              <a:t>Establish a fee for a second or subsequent request:</a:t>
            </a:r>
          </a:p>
          <a:p>
            <a:pPr lvl="1">
              <a:lnSpc>
                <a:spcPct val="120000"/>
              </a:lnSpc>
            </a:pPr>
            <a:r>
              <a:rPr lang="en-US" dirty="0" smtClean="0"/>
              <a:t>$100 per request for filing electronically</a:t>
            </a:r>
          </a:p>
          <a:p>
            <a:pPr lvl="1">
              <a:lnSpc>
                <a:spcPct val="120000"/>
              </a:lnSpc>
            </a:pPr>
            <a:r>
              <a:rPr lang="en-US" dirty="0" smtClean="0"/>
              <a:t>$200 per request for paper filing (per application fee, not per class fee).</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23</a:t>
            </a:fld>
            <a:endParaRPr lang="en-US"/>
          </a:p>
        </p:txBody>
      </p:sp>
    </p:spTree>
    <p:extLst>
      <p:ext uri="{BB962C8B-B14F-4D97-AF65-F5344CB8AC3E}">
        <p14:creationId xmlns:p14="http://schemas.microsoft.com/office/powerpoint/2010/main" val="1899790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New fee: filing a motion </a:t>
            </a:r>
            <a:br>
              <a:rPr lang="en-US" dirty="0" smtClean="0"/>
            </a:br>
            <a:r>
              <a:rPr lang="en-US" dirty="0" smtClean="0"/>
              <a:t>for summary judgment</a:t>
            </a:r>
            <a:endParaRPr lang="en-US" dirty="0"/>
          </a:p>
        </p:txBody>
      </p:sp>
      <p:sp>
        <p:nvSpPr>
          <p:cNvPr id="7" name="Content Placeholder 6"/>
          <p:cNvSpPr>
            <a:spLocks noGrp="1"/>
          </p:cNvSpPr>
          <p:nvPr>
            <p:ph idx="1"/>
          </p:nvPr>
        </p:nvSpPr>
        <p:spPr/>
        <p:txBody>
          <a:bodyPr>
            <a:normAutofit fontScale="92500"/>
          </a:bodyPr>
          <a:lstStyle/>
          <a:p>
            <a:pPr>
              <a:lnSpc>
                <a:spcPct val="110000"/>
              </a:lnSpc>
              <a:buFont typeface="Arial" panose="020B0604020202020204" pitchFamily="34" charset="0"/>
              <a:buChar char="•"/>
            </a:pPr>
            <a:r>
              <a:rPr lang="en-US" dirty="0">
                <a:solidFill>
                  <a:prstClr val="black"/>
                </a:solidFill>
              </a:rPr>
              <a:t>Motions for summary judgment often involve large records and require significant work by the </a:t>
            </a:r>
            <a:r>
              <a:rPr lang="en-US" dirty="0" smtClean="0">
                <a:solidFill>
                  <a:prstClr val="black"/>
                </a:solidFill>
              </a:rPr>
              <a:t>TTAB.  </a:t>
            </a:r>
            <a:r>
              <a:rPr lang="en-US" dirty="0">
                <a:solidFill>
                  <a:prstClr val="black"/>
                </a:solidFill>
              </a:rPr>
              <a:t>Adding a fee would permit the </a:t>
            </a:r>
            <a:r>
              <a:rPr lang="en-US" dirty="0" smtClean="0">
                <a:solidFill>
                  <a:prstClr val="black"/>
                </a:solidFill>
              </a:rPr>
              <a:t>office </a:t>
            </a:r>
            <a:r>
              <a:rPr lang="en-US" dirty="0">
                <a:solidFill>
                  <a:prstClr val="black"/>
                </a:solidFill>
              </a:rPr>
              <a:t>to recover some of its costs.</a:t>
            </a:r>
          </a:p>
          <a:p>
            <a:pPr>
              <a:lnSpc>
                <a:spcPct val="110000"/>
              </a:lnSpc>
              <a:buFont typeface="Arial" panose="020B0604020202020204" pitchFamily="34" charset="0"/>
              <a:buChar char="•"/>
            </a:pPr>
            <a:r>
              <a:rPr lang="en-US" dirty="0" smtClean="0">
                <a:solidFill>
                  <a:prstClr val="black"/>
                </a:solidFill>
              </a:rPr>
              <a:t>Establish </a:t>
            </a:r>
            <a:r>
              <a:rPr lang="en-US" dirty="0">
                <a:solidFill>
                  <a:prstClr val="black"/>
                </a:solidFill>
              </a:rPr>
              <a:t>a fee for filing a motion for summary judgment of $500.</a:t>
            </a:r>
            <a:endParaRPr lang="en-US" sz="28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24</a:t>
            </a:fld>
            <a:endParaRPr lang="en-US"/>
          </a:p>
        </p:txBody>
      </p:sp>
    </p:spTree>
    <p:extLst>
      <p:ext uri="{BB962C8B-B14F-4D97-AF65-F5344CB8AC3E}">
        <p14:creationId xmlns:p14="http://schemas.microsoft.com/office/powerpoint/2010/main" val="3155925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New fee: deleting goods </a:t>
            </a:r>
            <a:br>
              <a:rPr lang="en-US" dirty="0" smtClean="0"/>
            </a:br>
            <a:r>
              <a:rPr lang="en-US" dirty="0" smtClean="0"/>
              <a:t>or services from registration</a:t>
            </a:r>
            <a:endParaRPr lang="en-US" dirty="0"/>
          </a:p>
        </p:txBody>
      </p:sp>
      <p:sp>
        <p:nvSpPr>
          <p:cNvPr id="7" name="Content Placeholder 6"/>
          <p:cNvSpPr>
            <a:spLocks noGrp="1"/>
          </p:cNvSpPr>
          <p:nvPr>
            <p:ph idx="1"/>
          </p:nvPr>
        </p:nvSpPr>
        <p:spPr/>
        <p:txBody>
          <a:bodyPr>
            <a:normAutofit fontScale="70000" lnSpcReduction="20000"/>
          </a:bodyPr>
          <a:lstStyle/>
          <a:p>
            <a:pPr>
              <a:lnSpc>
                <a:spcPct val="120000"/>
              </a:lnSpc>
              <a:buFont typeface="Arial" panose="020B0604020202020204" pitchFamily="34" charset="0"/>
              <a:buChar char="•"/>
            </a:pPr>
            <a:r>
              <a:rPr lang="en-US" dirty="0">
                <a:solidFill>
                  <a:prstClr val="black"/>
                </a:solidFill>
              </a:rPr>
              <a:t>This proposal promotes the accuracy of the trademark register.</a:t>
            </a:r>
          </a:p>
          <a:p>
            <a:pPr>
              <a:lnSpc>
                <a:spcPct val="120000"/>
              </a:lnSpc>
              <a:buFont typeface="Arial" panose="020B0604020202020204" pitchFamily="34" charset="0"/>
              <a:buChar char="•"/>
            </a:pPr>
            <a:r>
              <a:rPr lang="en-US" dirty="0" smtClean="0">
                <a:solidFill>
                  <a:prstClr val="black"/>
                </a:solidFill>
              </a:rPr>
              <a:t>Establish </a:t>
            </a:r>
            <a:r>
              <a:rPr lang="en-US" dirty="0">
                <a:solidFill>
                  <a:prstClr val="black"/>
                </a:solidFill>
              </a:rPr>
              <a:t>a fee if changes are made to a registration’s identification of goods or services because of an adverse TTAB finding; $100 per good/service for initial filing made electronically or $200 for initial paper filing.</a:t>
            </a:r>
          </a:p>
          <a:p>
            <a:pPr>
              <a:lnSpc>
                <a:spcPct val="120000"/>
              </a:lnSpc>
              <a:buFont typeface="Arial" panose="020B0604020202020204" pitchFamily="34" charset="0"/>
              <a:buChar char="•"/>
            </a:pPr>
            <a:r>
              <a:rPr lang="en-US" dirty="0" smtClean="0">
                <a:solidFill>
                  <a:prstClr val="black"/>
                </a:solidFill>
              </a:rPr>
              <a:t>No </a:t>
            </a:r>
            <a:r>
              <a:rPr lang="en-US" dirty="0">
                <a:solidFill>
                  <a:prstClr val="black"/>
                </a:solidFill>
              </a:rPr>
              <a:t>TTAB fee would be charged if changes were made prior to filing a</a:t>
            </a:r>
            <a:r>
              <a:rPr lang="en-US" u="sng" dirty="0">
                <a:solidFill>
                  <a:prstClr val="black"/>
                </a:solidFill>
              </a:rPr>
              <a:t> </a:t>
            </a:r>
            <a:r>
              <a:rPr lang="en-US" dirty="0">
                <a:solidFill>
                  <a:prstClr val="black"/>
                </a:solidFill>
              </a:rPr>
              <a:t>pleading stating reliance on the registration or of a counterclaim attacking one. </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25</a:t>
            </a:fld>
            <a:endParaRPr lang="en-US"/>
          </a:p>
        </p:txBody>
      </p:sp>
    </p:spTree>
    <p:extLst>
      <p:ext uri="{BB962C8B-B14F-4D97-AF65-F5344CB8AC3E}">
        <p14:creationId xmlns:p14="http://schemas.microsoft.com/office/powerpoint/2010/main" val="566024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fee: request </a:t>
            </a:r>
            <a:r>
              <a:rPr lang="en-US" dirty="0"/>
              <a:t>for oral hearing</a:t>
            </a:r>
          </a:p>
        </p:txBody>
      </p:sp>
      <p:sp>
        <p:nvSpPr>
          <p:cNvPr id="5" name="Content Placeholder 4"/>
          <p:cNvSpPr>
            <a:spLocks noGrp="1"/>
          </p:cNvSpPr>
          <p:nvPr>
            <p:ph idx="1"/>
          </p:nvPr>
        </p:nvSpPr>
        <p:spPr/>
        <p:txBody>
          <a:bodyPr>
            <a:normAutofit fontScale="70000" lnSpcReduction="20000"/>
          </a:bodyPr>
          <a:lstStyle/>
          <a:p>
            <a:pPr>
              <a:lnSpc>
                <a:spcPct val="120000"/>
              </a:lnSpc>
              <a:buFont typeface="Arial" panose="020B0604020202020204" pitchFamily="34" charset="0"/>
              <a:buChar char="•"/>
            </a:pPr>
            <a:r>
              <a:rPr lang="en-US" dirty="0">
                <a:solidFill>
                  <a:prstClr val="black"/>
                </a:solidFill>
              </a:rPr>
              <a:t>Oral hearings are costly for the </a:t>
            </a:r>
            <a:r>
              <a:rPr lang="en-US" dirty="0" smtClean="0">
                <a:solidFill>
                  <a:prstClr val="black"/>
                </a:solidFill>
              </a:rPr>
              <a:t>board </a:t>
            </a:r>
            <a:r>
              <a:rPr lang="en-US" dirty="0">
                <a:solidFill>
                  <a:prstClr val="black"/>
                </a:solidFill>
              </a:rPr>
              <a:t>because they frequently require significant staff time coordinating logistics as compared to a case submitted on the </a:t>
            </a:r>
            <a:r>
              <a:rPr lang="en-US" dirty="0" smtClean="0">
                <a:solidFill>
                  <a:prstClr val="black"/>
                </a:solidFill>
              </a:rPr>
              <a:t>briefs.</a:t>
            </a:r>
          </a:p>
          <a:p>
            <a:pPr>
              <a:lnSpc>
                <a:spcPct val="120000"/>
              </a:lnSpc>
              <a:buFont typeface="Arial" panose="020B0604020202020204" pitchFamily="34" charset="0"/>
              <a:buChar char="•"/>
            </a:pPr>
            <a:r>
              <a:rPr lang="en-US" dirty="0" smtClean="0">
                <a:solidFill>
                  <a:prstClr val="black"/>
                </a:solidFill>
              </a:rPr>
              <a:t>An </a:t>
            </a:r>
            <a:r>
              <a:rPr lang="en-US" dirty="0">
                <a:solidFill>
                  <a:prstClr val="black"/>
                </a:solidFill>
              </a:rPr>
              <a:t>oral hearing fee would shift some of the cost of holding an oral hearing to the parties making the request rather than being born pro rata by all parties, including the majority who do not request oral hearings. </a:t>
            </a:r>
          </a:p>
          <a:p>
            <a:pPr>
              <a:lnSpc>
                <a:spcPct val="120000"/>
              </a:lnSpc>
              <a:buFont typeface="Arial" panose="020B0604020202020204" pitchFamily="34" charset="0"/>
              <a:buChar char="•"/>
            </a:pPr>
            <a:r>
              <a:rPr lang="en-US" dirty="0">
                <a:solidFill>
                  <a:prstClr val="black"/>
                </a:solidFill>
              </a:rPr>
              <a:t>Establish a </a:t>
            </a:r>
            <a:r>
              <a:rPr lang="en-US" dirty="0"/>
              <a:t>$500 per appeal, opposition or cancellation oral hearing fee. </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26</a:t>
            </a:fld>
            <a:endParaRPr lang="en-US"/>
          </a:p>
        </p:txBody>
      </p:sp>
    </p:spTree>
    <p:extLst>
      <p:ext uri="{BB962C8B-B14F-4D97-AF65-F5344CB8AC3E}">
        <p14:creationId xmlns:p14="http://schemas.microsoft.com/office/powerpoint/2010/main" val="3928163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p:txBody>
          <a:bodyPr>
            <a:normAutofit fontScale="55000" lnSpcReduction="20000"/>
          </a:bodyPr>
          <a:lstStyle/>
          <a:p>
            <a:pPr>
              <a:lnSpc>
                <a:spcPct val="120000"/>
              </a:lnSpc>
            </a:pPr>
            <a:r>
              <a:rPr lang="en-US" sz="3500" dirty="0" smtClean="0"/>
              <a:t>Proposed fee adjustments represent: </a:t>
            </a:r>
          </a:p>
          <a:p>
            <a:pPr lvl="1">
              <a:lnSpc>
                <a:spcPct val="120000"/>
              </a:lnSpc>
            </a:pPr>
            <a:r>
              <a:rPr lang="en-US" sz="3100" dirty="0" smtClean="0"/>
              <a:t>An incentive for broader adoption of the cost-effective electronic filing, communication, and processing.</a:t>
            </a:r>
          </a:p>
          <a:p>
            <a:pPr lvl="1">
              <a:lnSpc>
                <a:spcPct val="120000"/>
              </a:lnSpc>
            </a:pPr>
            <a:r>
              <a:rPr lang="en-US" sz="3100" dirty="0" smtClean="0"/>
              <a:t>A better and fairer cost recovery system more closely aligning fees and costs.</a:t>
            </a:r>
          </a:p>
          <a:p>
            <a:pPr lvl="1">
              <a:lnSpc>
                <a:spcPct val="120000"/>
              </a:lnSpc>
            </a:pPr>
            <a:r>
              <a:rPr lang="en-US" sz="3100" dirty="0" smtClean="0"/>
              <a:t>A balance between subsidizing costs for a relative few, promoting a strong incentive for electronic filing, and ensuring an accurate federal register as a reliable indicator of marks in use.</a:t>
            </a:r>
          </a:p>
          <a:p>
            <a:pPr lvl="1">
              <a:lnSpc>
                <a:spcPct val="120000"/>
              </a:lnSpc>
            </a:pPr>
            <a:r>
              <a:rPr lang="en-US" sz="3100" dirty="0" smtClean="0"/>
              <a:t>A solution to changes in filing behaviors.</a:t>
            </a:r>
          </a:p>
          <a:p>
            <a:pPr lvl="1">
              <a:lnSpc>
                <a:spcPct val="120000"/>
              </a:lnSpc>
            </a:pPr>
            <a:r>
              <a:rPr lang="en-US" sz="3100" dirty="0" smtClean="0"/>
              <a:t>A solution to the need for more and more IT solutions to solve challenges.</a:t>
            </a:r>
          </a:p>
          <a:p>
            <a:pPr lvl="1">
              <a:lnSpc>
                <a:spcPct val="120000"/>
              </a:lnSpc>
            </a:pPr>
            <a:r>
              <a:rPr lang="en-US" sz="3100" dirty="0" smtClean="0"/>
              <a:t>A stable financial foundation to fulfill our mission and maintain our performance with our disciplined cost-effectiveness.</a:t>
            </a:r>
          </a:p>
          <a:p>
            <a:pPr marL="0" indent="0">
              <a:buNone/>
            </a:pPr>
            <a:endParaRPr lang="en-US" dirty="0" smtClean="0"/>
          </a:p>
          <a:p>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799996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7" name="Content Placeholder 6"/>
          <p:cNvSpPr>
            <a:spLocks noGrp="1"/>
          </p:cNvSpPr>
          <p:nvPr>
            <p:ph idx="1"/>
          </p:nvPr>
        </p:nvSpPr>
        <p:spPr/>
        <p:txBody>
          <a:bodyPr>
            <a:normAutofit/>
          </a:bodyPr>
          <a:lstStyle/>
          <a:p>
            <a:r>
              <a:rPr lang="en-US" dirty="0" smtClean="0"/>
              <a:t>Fee Setting Proposals and Materials</a:t>
            </a:r>
          </a:p>
          <a:p>
            <a:r>
              <a:rPr lang="en-US" dirty="0" smtClean="0">
                <a:hlinkClick r:id="rId3"/>
              </a:rPr>
              <a:t>www.uspto.gov/about-us/performance-and-planning/fee-setting-and-adjusting</a:t>
            </a:r>
            <a:endParaRPr lang="en-US" dirty="0" smtClean="0"/>
          </a:p>
          <a:p>
            <a:r>
              <a:rPr lang="en-US" dirty="0" smtClean="0"/>
              <a:t>Comments may be sent by email to: </a:t>
            </a:r>
            <a:r>
              <a:rPr lang="en-US" dirty="0" smtClean="0">
                <a:hlinkClick r:id="rId4"/>
              </a:rPr>
              <a:t>TMFRNotices@uspto.gov</a:t>
            </a:r>
            <a:r>
              <a:rPr lang="en-US" dirty="0" smtClean="0"/>
              <a:t> by September 30, 2019.</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28</a:t>
            </a:fld>
            <a:endParaRPr lang="en-US" dirty="0"/>
          </a:p>
        </p:txBody>
      </p:sp>
    </p:spTree>
    <p:extLst>
      <p:ext uri="{BB962C8B-B14F-4D97-AF65-F5344CB8AC3E}">
        <p14:creationId xmlns:p14="http://schemas.microsoft.com/office/powerpoint/2010/main" val="2229542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Welcome</a:t>
            </a:r>
            <a:endParaRPr lang="en-US" dirty="0"/>
          </a:p>
        </p:txBody>
      </p:sp>
      <p:sp>
        <p:nvSpPr>
          <p:cNvPr id="3" name="Content Placeholder 2"/>
          <p:cNvSpPr>
            <a:spLocks noGrp="1"/>
          </p:cNvSpPr>
          <p:nvPr>
            <p:ph type="body" idx="1"/>
          </p:nvPr>
        </p:nvSpPr>
        <p:spPr/>
        <p:txBody>
          <a:bodyPr/>
          <a:lstStyle/>
          <a:p>
            <a:pPr marL="0" indent="0">
              <a:spcBef>
                <a:spcPts val="0"/>
              </a:spcBef>
              <a:buNone/>
            </a:pPr>
            <a:r>
              <a:rPr lang="en-US" dirty="0" smtClean="0"/>
              <a:t>William Barber</a:t>
            </a:r>
          </a:p>
          <a:p>
            <a:pPr marL="0" indent="0">
              <a:spcBef>
                <a:spcPts val="0"/>
              </a:spcBef>
              <a:buNone/>
            </a:pPr>
            <a:r>
              <a:rPr lang="en-US" dirty="0" smtClean="0"/>
              <a:t>Chair</a:t>
            </a:r>
          </a:p>
          <a:p>
            <a:pPr marL="0" indent="0">
              <a:spcBef>
                <a:spcPts val="0"/>
              </a:spcBef>
              <a:buNone/>
            </a:pPr>
            <a:r>
              <a:rPr lang="en-US" dirty="0" smtClean="0"/>
              <a:t>Trademark Public Advisory Committee</a:t>
            </a:r>
            <a:endParaRPr lang="en-US" dirty="0"/>
          </a:p>
        </p:txBody>
      </p:sp>
      <p:sp>
        <p:nvSpPr>
          <p:cNvPr id="4" name="Slide Number Placeholder 3"/>
          <p:cNvSpPr>
            <a:spLocks noGrp="1"/>
          </p:cNvSpPr>
          <p:nvPr>
            <p:ph type="sldNum" sz="quarter" idx="4294967295"/>
          </p:nvPr>
        </p:nvSpPr>
        <p:spPr>
          <a:xfrm>
            <a:off x="0" y="5297488"/>
            <a:ext cx="2057400" cy="303212"/>
          </a:xfrm>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547051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Message from the Director</a:t>
            </a:r>
            <a:br>
              <a:rPr lang="en-US" dirty="0" smtClean="0"/>
            </a:br>
            <a:endParaRPr lang="en-US" dirty="0"/>
          </a:p>
        </p:txBody>
      </p:sp>
      <p:sp>
        <p:nvSpPr>
          <p:cNvPr id="3" name="Content Placeholder 2"/>
          <p:cNvSpPr>
            <a:spLocks noGrp="1"/>
          </p:cNvSpPr>
          <p:nvPr>
            <p:ph type="body" idx="1"/>
          </p:nvPr>
        </p:nvSpPr>
        <p:spPr/>
        <p:txBody>
          <a:bodyPr>
            <a:normAutofit fontScale="85000" lnSpcReduction="10000"/>
          </a:bodyPr>
          <a:lstStyle/>
          <a:p>
            <a:pPr marL="0" indent="0">
              <a:buNone/>
            </a:pPr>
            <a:r>
              <a:rPr lang="en-US" sz="2600" dirty="0" smtClean="0"/>
              <a:t>Andrei </a:t>
            </a:r>
            <a:r>
              <a:rPr lang="en-US" sz="2600" dirty="0" err="1" smtClean="0"/>
              <a:t>Iancu</a:t>
            </a:r>
            <a:endParaRPr lang="en-US" sz="2600" dirty="0" smtClean="0"/>
          </a:p>
          <a:p>
            <a:pPr marL="0" indent="0">
              <a:buNone/>
            </a:pPr>
            <a:r>
              <a:rPr lang="en-US" sz="2600" dirty="0" smtClean="0"/>
              <a:t>Undersecretary of Commerce for Intellectual Property and </a:t>
            </a:r>
            <a:br>
              <a:rPr lang="en-US" sz="2600" dirty="0" smtClean="0"/>
            </a:br>
            <a:r>
              <a:rPr lang="en-US" sz="2600" dirty="0" smtClean="0"/>
              <a:t>Director of the United States Patent and Trademark Office</a:t>
            </a:r>
            <a:endParaRPr lang="en-US" sz="2600" dirty="0"/>
          </a:p>
        </p:txBody>
      </p:sp>
      <p:sp>
        <p:nvSpPr>
          <p:cNvPr id="4" name="Slide Number Placeholder 3"/>
          <p:cNvSpPr>
            <a:spLocks noGrp="1"/>
          </p:cNvSpPr>
          <p:nvPr>
            <p:ph type="sldNum" sz="quarter" idx="4294967295"/>
          </p:nvPr>
        </p:nvSpPr>
        <p:spPr>
          <a:xfrm>
            <a:off x="0" y="5297488"/>
            <a:ext cx="2057400" cy="303212"/>
          </a:xfrm>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51514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&amp; timeline</a:t>
            </a:r>
            <a:endParaRPr lang="en-US" dirty="0"/>
          </a:p>
        </p:txBody>
      </p:sp>
      <p:sp>
        <p:nvSpPr>
          <p:cNvPr id="3" name="Content Placeholder 2"/>
          <p:cNvSpPr>
            <a:spLocks noGrp="1"/>
          </p:cNvSpPr>
          <p:nvPr>
            <p:ph type="body" idx="1"/>
          </p:nvPr>
        </p:nvSpPr>
        <p:spPr/>
        <p:txBody>
          <a:bodyPr/>
          <a:lstStyle/>
          <a:p>
            <a:pPr marL="0" indent="0">
              <a:spcBef>
                <a:spcPts val="0"/>
              </a:spcBef>
              <a:buNone/>
            </a:pPr>
            <a:r>
              <a:rPr lang="en-US" dirty="0" smtClean="0"/>
              <a:t>William Barber</a:t>
            </a:r>
          </a:p>
          <a:p>
            <a:pPr marL="0" indent="0">
              <a:spcBef>
                <a:spcPts val="0"/>
              </a:spcBef>
              <a:buNone/>
            </a:pPr>
            <a:r>
              <a:rPr lang="en-US" dirty="0" smtClean="0"/>
              <a:t>Chair </a:t>
            </a:r>
          </a:p>
          <a:p>
            <a:pPr marL="0" indent="0">
              <a:spcBef>
                <a:spcPts val="0"/>
              </a:spcBef>
              <a:buNone/>
            </a:pPr>
            <a:r>
              <a:rPr lang="en-US" dirty="0" smtClean="0"/>
              <a:t>Trademark Public Advisory Committee</a:t>
            </a:r>
            <a:endParaRPr lang="en-US" dirty="0"/>
          </a:p>
        </p:txBody>
      </p:sp>
      <p:sp>
        <p:nvSpPr>
          <p:cNvPr id="4" name="Slide Number Placeholder 3"/>
          <p:cNvSpPr>
            <a:spLocks noGrp="1"/>
          </p:cNvSpPr>
          <p:nvPr>
            <p:ph type="sldNum" sz="quarter" idx="4294967295"/>
          </p:nvPr>
        </p:nvSpPr>
        <p:spPr>
          <a:xfrm>
            <a:off x="0" y="5297488"/>
            <a:ext cx="2057400" cy="303212"/>
          </a:xfrm>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309193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The USPTO is exercising its fee setting authority to set and adjust trademark fees to recover the aggregate estimated cost of the Trademark operation, including the Trademark Trial and Appeal Board (TTAB), as well as IP Policy and USPTO administrative services that support trademark and TTAB operations.</a:t>
            </a:r>
          </a:p>
          <a:p>
            <a:pPr>
              <a:lnSpc>
                <a:spcPct val="120000"/>
              </a:lnSpc>
            </a:pPr>
            <a:r>
              <a:rPr lang="en-US" dirty="0" smtClean="0"/>
              <a:t>The </a:t>
            </a:r>
            <a:r>
              <a:rPr lang="en-US" dirty="0"/>
              <a:t>USPTO needs to increase fees, in part, to support critical IT projects necessary to solve challenges facing the office and to address impacts of increases in filings and costs necessary to support Trademark operations and the </a:t>
            </a:r>
            <a:r>
              <a:rPr lang="en-US" dirty="0" smtClean="0"/>
              <a:t>TTAB.</a:t>
            </a:r>
            <a:endParaRPr lang="en-US" dirty="0"/>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6</a:t>
            </a:fld>
            <a:endParaRPr lang="en-US"/>
          </a:p>
        </p:txBody>
      </p:sp>
    </p:spTree>
    <p:extLst>
      <p:ext uri="{BB962C8B-B14F-4D97-AF65-F5344CB8AC3E}">
        <p14:creationId xmlns:p14="http://schemas.microsoft.com/office/powerpoint/2010/main" val="2254981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This public hearing is an opportunity for the USPTO to present and for the Trademark Public Advisory Committee (TPAC) to receive comments on a proposal to adjust certain trademark and TTAB process and service fees.</a:t>
            </a:r>
          </a:p>
          <a:p>
            <a:pPr>
              <a:lnSpc>
                <a:spcPct val="120000"/>
              </a:lnSpc>
            </a:pPr>
            <a:r>
              <a:rPr lang="en-US" dirty="0" smtClean="0"/>
              <a:t>There </a:t>
            </a:r>
            <a:r>
              <a:rPr lang="en-US" dirty="0"/>
              <a:t>will be an additional opportunity for the public to provide comments on this proposal through the rule-making process.</a:t>
            </a:r>
          </a:p>
          <a:p>
            <a:pPr>
              <a:lnSpc>
                <a:spcPct val="120000"/>
              </a:lnSpc>
            </a:pPr>
            <a:r>
              <a:rPr lang="en-US" dirty="0" smtClean="0"/>
              <a:t>The </a:t>
            </a:r>
            <a:r>
              <a:rPr lang="en-US" dirty="0"/>
              <a:t>USPTO fee setting authority is authorized by Section 10 of the Leahy‐Smith America Invents Act (AIA), as amended by the Study of Underrepresented Classes Chasing Engineering and Science Success Act of 2018 (SUCCESS Act).</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7</a:t>
            </a:fld>
            <a:endParaRPr lang="en-US"/>
          </a:p>
        </p:txBody>
      </p:sp>
    </p:spTree>
    <p:extLst>
      <p:ext uri="{BB962C8B-B14F-4D97-AF65-F5344CB8AC3E}">
        <p14:creationId xmlns:p14="http://schemas.microsoft.com/office/powerpoint/2010/main" val="4041070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High level process and </a:t>
            </a:r>
            <a:br>
              <a:rPr lang="en-US" dirty="0" smtClean="0"/>
            </a:br>
            <a:r>
              <a:rPr lang="en-US" dirty="0" smtClean="0"/>
              <a:t>tentative timeline</a:t>
            </a:r>
            <a:endParaRPr lang="en-US" dirty="0"/>
          </a:p>
        </p:txBody>
      </p:sp>
      <p:sp>
        <p:nvSpPr>
          <p:cNvPr id="4" name="Content Placeholder 3"/>
          <p:cNvSpPr>
            <a:spLocks noGrp="1"/>
          </p:cNvSpPr>
          <p:nvPr>
            <p:ph idx="1"/>
          </p:nvPr>
        </p:nvSpPr>
        <p:spPr>
          <a:xfrm>
            <a:off x="457200" y="1849582"/>
            <a:ext cx="8229600" cy="3430561"/>
          </a:xfrm>
        </p:spPr>
        <p:txBody>
          <a:bodyPr>
            <a:normAutofit fontScale="47500" lnSpcReduction="20000"/>
          </a:bodyPr>
          <a:lstStyle/>
          <a:p>
            <a:pPr>
              <a:lnSpc>
                <a:spcPct val="120000"/>
              </a:lnSpc>
            </a:pPr>
            <a:r>
              <a:rPr lang="en-US" dirty="0" smtClean="0"/>
              <a:t>January–August 2019: Biennial fee review conducted to assess fee schedule, estimated revenues and future budgetary requirements (aggregate revenue to recover aggregate costs).</a:t>
            </a:r>
          </a:p>
          <a:p>
            <a:pPr>
              <a:lnSpc>
                <a:spcPct val="120000"/>
              </a:lnSpc>
            </a:pPr>
            <a:r>
              <a:rPr lang="en-US" dirty="0" smtClean="0"/>
              <a:t>September 2019: TPAC Public Hearing, with the first opportunity for public comments on fee proposal. </a:t>
            </a:r>
          </a:p>
          <a:p>
            <a:pPr>
              <a:lnSpc>
                <a:spcPct val="120000"/>
              </a:lnSpc>
            </a:pPr>
            <a:r>
              <a:rPr lang="en-US" dirty="0" smtClean="0"/>
              <a:t>March 2020: Publish Federal Register Notice of Proposed Rulemaking (NPRM), with another opportunity for the public to submit written feedback.</a:t>
            </a:r>
          </a:p>
          <a:p>
            <a:pPr>
              <a:lnSpc>
                <a:spcPct val="120000"/>
              </a:lnSpc>
            </a:pPr>
            <a:r>
              <a:rPr lang="en-US" dirty="0" smtClean="0"/>
              <a:t>March–April 2020: Public comment period. The USPTO encourages public input about the proposed fee schedule to guide the agency in decision making.</a:t>
            </a:r>
          </a:p>
          <a:p>
            <a:pPr>
              <a:lnSpc>
                <a:spcPct val="120000"/>
              </a:lnSpc>
            </a:pPr>
            <a:r>
              <a:rPr lang="en-US" dirty="0" smtClean="0"/>
              <a:t>July 2020: Publish Final Rule in the Federal Register following analysis, and consideration and deliberation of public feedback.</a:t>
            </a:r>
          </a:p>
          <a:p>
            <a:pPr>
              <a:lnSpc>
                <a:spcPct val="120000"/>
              </a:lnSpc>
            </a:pPr>
            <a:r>
              <a:rPr lang="en-US" dirty="0" smtClean="0"/>
              <a:t>August 2020: Proposed effective date for fee changes.</a:t>
            </a:r>
          </a:p>
        </p:txBody>
      </p:sp>
    </p:spTree>
    <p:extLst>
      <p:ext uri="{BB962C8B-B14F-4D97-AF65-F5344CB8AC3E}">
        <p14:creationId xmlns:p14="http://schemas.microsoft.com/office/powerpoint/2010/main" val="255431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 </a:t>
            </a:r>
            <a:br>
              <a:rPr lang="en-US" dirty="0" smtClean="0"/>
            </a:br>
            <a:r>
              <a:rPr lang="en-US" dirty="0" smtClean="0"/>
              <a:t>trademark fee proposal</a:t>
            </a:r>
            <a:endParaRPr lang="en-US" dirty="0"/>
          </a:p>
        </p:txBody>
      </p:sp>
      <p:sp>
        <p:nvSpPr>
          <p:cNvPr id="3" name="Content Placeholder 2"/>
          <p:cNvSpPr>
            <a:spLocks noGrp="1"/>
          </p:cNvSpPr>
          <p:nvPr>
            <p:ph type="body" idx="1"/>
          </p:nvPr>
        </p:nvSpPr>
        <p:spPr/>
        <p:txBody>
          <a:bodyPr>
            <a:normAutofit/>
          </a:bodyPr>
          <a:lstStyle/>
          <a:p>
            <a:pPr marL="0" indent="0">
              <a:buNone/>
            </a:pPr>
            <a:r>
              <a:rPr lang="en-US" sz="2600" dirty="0" smtClean="0"/>
              <a:t>Greg Dodson</a:t>
            </a:r>
          </a:p>
          <a:p>
            <a:pPr marL="0" indent="0">
              <a:buNone/>
            </a:pPr>
            <a:r>
              <a:rPr lang="en-US" sz="2600" dirty="0" smtClean="0"/>
              <a:t>Deputy Commissioner for Trademark Administration</a:t>
            </a:r>
          </a:p>
        </p:txBody>
      </p:sp>
      <p:sp>
        <p:nvSpPr>
          <p:cNvPr id="4" name="Slide Number Placeholder 3"/>
          <p:cNvSpPr>
            <a:spLocks noGrp="1"/>
          </p:cNvSpPr>
          <p:nvPr>
            <p:ph type="sldNum" sz="quarter" idx="4294967295"/>
          </p:nvPr>
        </p:nvSpPr>
        <p:spPr>
          <a:xfrm>
            <a:off x="0" y="5297488"/>
            <a:ext cx="2057400" cy="303212"/>
          </a:xfrm>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383730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0E7AE8746BF34D95974859DFD97FD3" ma:contentTypeVersion="13" ma:contentTypeDescription="Create a new document." ma:contentTypeScope="" ma:versionID="a942772f70efacf34d0082af35da1300">
  <xsd:schema xmlns:xsd="http://www.w3.org/2001/XMLSchema" xmlns:xs="http://www.w3.org/2001/XMLSchema" xmlns:p="http://schemas.microsoft.com/office/2006/metadata/properties" xmlns:ns2="389d3fd6-467d-4ff9-a3a7-974ffc29e0b3" xmlns:ns3="338168c6-3a3e-4a06-905e-8185aa796050" targetNamespace="http://schemas.microsoft.com/office/2006/metadata/properties" ma:root="true" ma:fieldsID="737cc2c99afd7104e4594642bd84578e" ns2:_="" ns3:_="">
    <xsd:import namespace="389d3fd6-467d-4ff9-a3a7-974ffc29e0b3"/>
    <xsd:import namespace="338168c6-3a3e-4a06-905e-8185aa7960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d3fd6-467d-4ff9-a3a7-974ffc29e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8168c6-3a3e-4a06-905e-8185aa7960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755427-F48A-41AF-BD41-81E91A395B51}">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38168c6-3a3e-4a06-905e-8185aa796050"/>
    <ds:schemaRef ds:uri="http://purl.org/dc/terms/"/>
    <ds:schemaRef ds:uri="http://schemas.openxmlformats.org/package/2006/metadata/core-properties"/>
    <ds:schemaRef ds:uri="389d3fd6-467d-4ff9-a3a7-974ffc29e0b3"/>
    <ds:schemaRef ds:uri="http://www.w3.org/XML/1998/namespace"/>
  </ds:schemaRefs>
</ds:datastoreItem>
</file>

<file path=customXml/itemProps2.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3.xml><?xml version="1.0" encoding="utf-8"?>
<ds:datastoreItem xmlns:ds="http://schemas.openxmlformats.org/officeDocument/2006/customXml" ds:itemID="{47DCBFFE-55A3-44B9-8281-685FCD178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d3fd6-467d-4ff9-a3a7-974ffc29e0b3"/>
    <ds:schemaRef ds:uri="338168c6-3a3e-4a06-905e-8185aa796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master navy revised 5-2019</Template>
  <TotalTime>16111</TotalTime>
  <Words>1792</Words>
  <Application>Microsoft Office PowerPoint</Application>
  <PresentationFormat>On-screen Show (16:10)</PresentationFormat>
  <Paragraphs>162</Paragraphs>
  <Slides>29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Courier New</vt:lpstr>
      <vt:lpstr>Segoe UI</vt:lpstr>
      <vt:lpstr>Segoe UI Light</vt:lpstr>
      <vt:lpstr>Segoe UI Semibold</vt:lpstr>
      <vt:lpstr>Wingdings</vt:lpstr>
      <vt:lpstr>Brand master navy</vt:lpstr>
      <vt:lpstr>Brand master navy no logo</vt:lpstr>
      <vt:lpstr>PowerPoint Presentation</vt:lpstr>
      <vt:lpstr>Trademark fee proposal </vt:lpstr>
      <vt:lpstr>Welcome</vt:lpstr>
      <vt:lpstr>Message from the Director </vt:lpstr>
      <vt:lpstr>Overview &amp; timeline</vt:lpstr>
      <vt:lpstr>Overview</vt:lpstr>
      <vt:lpstr>Overview</vt:lpstr>
      <vt:lpstr>High level process and  tentative timeline</vt:lpstr>
      <vt:lpstr>Overview of the  trademark fee proposal</vt:lpstr>
      <vt:lpstr>Trademark fee proposal considerations</vt:lpstr>
      <vt:lpstr>Impact of maintaining  current fee schedule</vt:lpstr>
      <vt:lpstr>Proposed trademark fee changes</vt:lpstr>
      <vt:lpstr>Proposed application  for registration fees</vt:lpstr>
      <vt:lpstr>Proposed petition and new  Letter of Protest and Request  for Reconsideration fees </vt:lpstr>
      <vt:lpstr>Post registration maintenance fees</vt:lpstr>
      <vt:lpstr>New fee: deleting goods or services as part of a post registration audit</vt:lpstr>
      <vt:lpstr>Overview of the  trademark fee proposal</vt:lpstr>
      <vt:lpstr>TTAB fee proposal considerations</vt:lpstr>
      <vt:lpstr>Proposed TTAB fee changes</vt:lpstr>
      <vt:lpstr>TTAB fees</vt:lpstr>
      <vt:lpstr>Proposed TTAB fees</vt:lpstr>
      <vt:lpstr>New fee: Request for  Reconsideration or remand fees </vt:lpstr>
      <vt:lpstr>New fee: extension of time  to file appeal brief</vt:lpstr>
      <vt:lpstr>New fee: filing a motion  for summary judgment</vt:lpstr>
      <vt:lpstr>New fee: deleting goods  or services from registration</vt:lpstr>
      <vt:lpstr>New fee: request for oral hearing</vt:lpstr>
      <vt:lpstr>Conclusion</vt:lpstr>
      <vt:lpstr>Additional Information</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Shaver, Michael</cp:lastModifiedBy>
  <cp:revision>659</cp:revision>
  <cp:lastPrinted>2019-09-04T14:10:00Z</cp:lastPrinted>
  <dcterms:created xsi:type="dcterms:W3CDTF">2015-04-28T14:14:46Z</dcterms:created>
  <dcterms:modified xsi:type="dcterms:W3CDTF">2019-09-18T15:21:44Z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0x010100790E7AE8746BF34D95974859DFD97FD3</vt:lpwstr>
  </property>
</Properties>
</file>