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1.xml" ContentType="application/vnd.openxmlformats-officedocument.drawingml.chartshapes+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6" r:id="rId5"/>
    <p:sldMasterId id="2147483684" r:id="rId6"/>
  </p:sldMasterIdLst>
  <p:notesMasterIdLst>
    <p:notesMasterId r:id="rId78"/>
  </p:notesMasterIdLst>
  <p:handoutMasterIdLst>
    <p:handoutMasterId r:id="rId79"/>
  </p:handoutMasterIdLst>
  <p:sldIdLst>
    <p:sldId id="550" r:id="rId7"/>
    <p:sldId id="421" r:id="rId8"/>
    <p:sldId id="422" r:id="rId9"/>
    <p:sldId id="423" r:id="rId10"/>
    <p:sldId id="551" r:id="rId11"/>
    <p:sldId id="430" r:id="rId12"/>
    <p:sldId id="429" r:id="rId13"/>
    <p:sldId id="554" r:id="rId14"/>
    <p:sldId id="553" r:id="rId15"/>
    <p:sldId id="433" r:id="rId16"/>
    <p:sldId id="387" r:id="rId17"/>
    <p:sldId id="395" r:id="rId18"/>
    <p:sldId id="404" r:id="rId19"/>
    <p:sldId id="420" r:id="rId20"/>
    <p:sldId id="434" r:id="rId21"/>
    <p:sldId id="555" r:id="rId22"/>
    <p:sldId id="577" r:id="rId23"/>
    <p:sldId id="597" r:id="rId24"/>
    <p:sldId id="598" r:id="rId25"/>
    <p:sldId id="599" r:id="rId26"/>
    <p:sldId id="600" r:id="rId27"/>
    <p:sldId id="601" r:id="rId28"/>
    <p:sldId id="602" r:id="rId29"/>
    <p:sldId id="603" r:id="rId30"/>
    <p:sldId id="604" r:id="rId31"/>
    <p:sldId id="453" r:id="rId32"/>
    <p:sldId id="596" r:id="rId33"/>
    <p:sldId id="572" r:id="rId34"/>
    <p:sldId id="586" r:id="rId35"/>
    <p:sldId id="587" r:id="rId36"/>
    <p:sldId id="588" r:id="rId37"/>
    <p:sldId id="589" r:id="rId38"/>
    <p:sldId id="590" r:id="rId39"/>
    <p:sldId id="595" r:id="rId40"/>
    <p:sldId id="457" r:id="rId41"/>
    <p:sldId id="591" r:id="rId42"/>
    <p:sldId id="556" r:id="rId43"/>
    <p:sldId id="607" r:id="rId44"/>
    <p:sldId id="509" r:id="rId45"/>
    <p:sldId id="462" r:id="rId46"/>
    <p:sldId id="465" r:id="rId47"/>
    <p:sldId id="559" r:id="rId48"/>
    <p:sldId id="474" r:id="rId49"/>
    <p:sldId id="562" r:id="rId50"/>
    <p:sldId id="609" r:id="rId51"/>
    <p:sldId id="605" r:id="rId52"/>
    <p:sldId id="608" r:id="rId53"/>
    <p:sldId id="585" r:id="rId54"/>
    <p:sldId id="606" r:id="rId55"/>
    <p:sldId id="616" r:id="rId56"/>
    <p:sldId id="614" r:id="rId57"/>
    <p:sldId id="573" r:id="rId58"/>
    <p:sldId id="617" r:id="rId59"/>
    <p:sldId id="610" r:id="rId60"/>
    <p:sldId id="574" r:id="rId61"/>
    <p:sldId id="611" r:id="rId62"/>
    <p:sldId id="575" r:id="rId63"/>
    <p:sldId id="612" r:id="rId64"/>
    <p:sldId id="592" r:id="rId65"/>
    <p:sldId id="613" r:id="rId66"/>
    <p:sldId id="615" r:id="rId67"/>
    <p:sldId id="498" r:id="rId68"/>
    <p:sldId id="526" r:id="rId69"/>
    <p:sldId id="537" r:id="rId70"/>
    <p:sldId id="565" r:id="rId71"/>
    <p:sldId id="566" r:id="rId72"/>
    <p:sldId id="546" r:id="rId73"/>
    <p:sldId id="580" r:id="rId74"/>
    <p:sldId id="582" r:id="rId75"/>
    <p:sldId id="548" r:id="rId76"/>
    <p:sldId id="414" r:id="rId77"/>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gnaro, Melissa" initials="SM" lastIdx="3" clrIdx="0"/>
  <p:cmAuthor id="1" name="Ailes, Lauren"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0" autoAdjust="0"/>
    <p:restoredTop sz="94637" autoAdjust="0"/>
  </p:normalViewPr>
  <p:slideViewPr>
    <p:cSldViewPr snapToGrid="0" snapToObjects="1">
      <p:cViewPr varScale="1">
        <p:scale>
          <a:sx n="148" d="100"/>
          <a:sy n="148" d="100"/>
        </p:scale>
        <p:origin x="810" y="120"/>
      </p:cViewPr>
      <p:guideLst>
        <p:guide orient="horz" pos="1800"/>
        <p:guide pos="2880"/>
      </p:guideLst>
    </p:cSldViewPr>
  </p:slideViewPr>
  <p:outlineViewPr>
    <p:cViewPr>
      <p:scale>
        <a:sx n="33" d="100"/>
        <a:sy n="33" d="100"/>
      </p:scale>
      <p:origin x="0" y="18504"/>
    </p:cViewPr>
  </p:outlineViewPr>
  <p:notesTextViewPr>
    <p:cViewPr>
      <p:scale>
        <a:sx n="100" d="100"/>
        <a:sy n="100" d="100"/>
      </p:scale>
      <p:origin x="0" y="0"/>
    </p:cViewPr>
  </p:notesTextViewPr>
  <p:sorterViewPr>
    <p:cViewPr>
      <p:scale>
        <a:sx n="100" d="100"/>
        <a:sy n="100" d="100"/>
      </p:scale>
      <p:origin x="0" y="-51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sz="1800" dirty="0" smtClean="0"/>
              <a:t>Classes</a:t>
            </a:r>
            <a:r>
              <a:rPr lang="en-US" sz="1800" baseline="0" dirty="0" smtClean="0"/>
              <a:t> </a:t>
            </a:r>
            <a:r>
              <a:rPr lang="en-US" sz="1800" dirty="0" smtClean="0"/>
              <a:t>Filed on a Monthly Basis</a:t>
            </a:r>
            <a:endParaRPr lang="en-US" sz="1800" dirty="0"/>
          </a:p>
        </c:rich>
      </c:tx>
      <c:layout>
        <c:manualLayout>
          <c:xMode val="edge"/>
          <c:yMode val="edge"/>
          <c:x val="0.29862824968688551"/>
          <c:y val="3.457474262317211E-2"/>
        </c:manualLayout>
      </c:layout>
      <c:overlay val="0"/>
      <c:spPr>
        <a:noFill/>
        <a:ln w="25400">
          <a:noFill/>
        </a:ln>
      </c:spPr>
    </c:title>
    <c:autoTitleDeleted val="0"/>
    <c:plotArea>
      <c:layout>
        <c:manualLayout>
          <c:layoutTarget val="inner"/>
          <c:xMode val="edge"/>
          <c:yMode val="edge"/>
          <c:x val="8.3071346712256716E-2"/>
          <c:y val="0.13784276965379327"/>
          <c:w val="0.90118587945458684"/>
          <c:h val="0.62003374578177728"/>
        </c:manualLayout>
      </c:layout>
      <c:lineChart>
        <c:grouping val="standard"/>
        <c:varyColors val="0"/>
        <c:ser>
          <c:idx val="14"/>
          <c:order val="0"/>
          <c:tx>
            <c:strRef>
              <c:f>'Trademark Yearly (Monthly)'!$D$60</c:f>
              <c:strCache>
                <c:ptCount val="1"/>
                <c:pt idx="0">
                  <c:v>FY 2015</c:v>
                </c:pt>
              </c:strCache>
            </c:strRef>
          </c:tx>
          <c:spPr>
            <a:ln>
              <a:solidFill>
                <a:srgbClr val="6B2F75"/>
              </a:solidFill>
            </a:ln>
          </c:spPr>
          <c:marker>
            <c:spPr>
              <a:solidFill>
                <a:srgbClr val="6B2F75"/>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(Monthly)'!$D$61:$D$72</c:f>
              <c:numCache>
                <c:formatCode>#,##0_);[Red]\(#,##0\)</c:formatCode>
                <c:ptCount val="12"/>
                <c:pt idx="0">
                  <c:v>41887.000000000015</c:v>
                </c:pt>
                <c:pt idx="1">
                  <c:v>36104.999999999985</c:v>
                </c:pt>
                <c:pt idx="2">
                  <c:v>36429.999999999993</c:v>
                </c:pt>
                <c:pt idx="3" formatCode="#,##0_);\(#,##0\)">
                  <c:v>36763.999999999985</c:v>
                </c:pt>
                <c:pt idx="4" formatCode="#,##0_);\(#,##0\)">
                  <c:v>40497</c:v>
                </c:pt>
                <c:pt idx="5" formatCode="#,##0_);\(#,##0\)">
                  <c:v>46257.999999999993</c:v>
                </c:pt>
                <c:pt idx="6" formatCode="#,##0_);\(#,##0\)">
                  <c:v>45493.000000000007</c:v>
                </c:pt>
                <c:pt idx="7" formatCode="#,##0_);\(#,##0\)">
                  <c:v>41948</c:v>
                </c:pt>
                <c:pt idx="8" formatCode="#,##0_);\(#,##0\)">
                  <c:v>46533.000000000007</c:v>
                </c:pt>
                <c:pt idx="9" formatCode="#,##0_);\(#,##0\)">
                  <c:v>45656</c:v>
                </c:pt>
                <c:pt idx="10" formatCode="#,##0_);\(#,##0\)">
                  <c:v>43147.999999999993</c:v>
                </c:pt>
                <c:pt idx="11" formatCode="#,##0_);\(#,##0\)">
                  <c:v>43169.999999999694</c:v>
                </c:pt>
              </c:numCache>
            </c:numRef>
          </c:val>
          <c:smooth val="0"/>
          <c:extLst>
            <c:ext xmlns:c16="http://schemas.microsoft.com/office/drawing/2014/chart" uri="{C3380CC4-5D6E-409C-BE32-E72D297353CC}">
              <c16:uniqueId val="{00000000-8682-4044-9156-B19BD6393874}"/>
            </c:ext>
          </c:extLst>
        </c:ser>
        <c:ser>
          <c:idx val="16"/>
          <c:order val="1"/>
          <c:tx>
            <c:strRef>
              <c:f>'Trademark Yearly (Monthly)'!$F$60</c:f>
              <c:strCache>
                <c:ptCount val="1"/>
                <c:pt idx="0">
                  <c:v>FY 2016</c:v>
                </c:pt>
              </c:strCache>
            </c:strRef>
          </c:tx>
          <c:spPr>
            <a:ln>
              <a:solidFill>
                <a:srgbClr val="88A620"/>
              </a:solidFill>
            </a:ln>
          </c:spPr>
          <c:marker>
            <c:symbol val="circle"/>
            <c:size val="7"/>
            <c:spPr>
              <a:solidFill>
                <a:srgbClr val="88A620"/>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(Monthly)'!$F$61:$F$72</c:f>
              <c:numCache>
                <c:formatCode>General</c:formatCode>
                <c:ptCount val="12"/>
                <c:pt idx="0">
                  <c:v>45477</c:v>
                </c:pt>
                <c:pt idx="1">
                  <c:v>40983</c:v>
                </c:pt>
                <c:pt idx="2">
                  <c:v>42388</c:v>
                </c:pt>
                <c:pt idx="3">
                  <c:v>39655</c:v>
                </c:pt>
                <c:pt idx="4">
                  <c:v>44984</c:v>
                </c:pt>
                <c:pt idx="5">
                  <c:v>50141</c:v>
                </c:pt>
                <c:pt idx="6">
                  <c:v>45068</c:v>
                </c:pt>
                <c:pt idx="7">
                  <c:v>43593</c:v>
                </c:pt>
                <c:pt idx="8">
                  <c:v>45315</c:v>
                </c:pt>
                <c:pt idx="9">
                  <c:v>41609</c:v>
                </c:pt>
                <c:pt idx="10">
                  <c:v>45841</c:v>
                </c:pt>
                <c:pt idx="11">
                  <c:v>45216</c:v>
                </c:pt>
              </c:numCache>
            </c:numRef>
          </c:val>
          <c:smooth val="0"/>
          <c:extLst>
            <c:ext xmlns:c16="http://schemas.microsoft.com/office/drawing/2014/chart" uri="{C3380CC4-5D6E-409C-BE32-E72D297353CC}">
              <c16:uniqueId val="{00000001-8682-4044-9156-B19BD6393874}"/>
            </c:ext>
          </c:extLst>
        </c:ser>
        <c:ser>
          <c:idx val="0"/>
          <c:order val="2"/>
          <c:tx>
            <c:strRef>
              <c:f>'Trademark Yearly (Monthly)'!$H$60</c:f>
              <c:strCache>
                <c:ptCount val="1"/>
                <c:pt idx="0">
                  <c:v>FY 2017</c:v>
                </c:pt>
              </c:strCache>
            </c:strRef>
          </c:tx>
          <c:spPr>
            <a:ln>
              <a:solidFill>
                <a:srgbClr val="AC2B37"/>
              </a:solidFill>
            </a:ln>
          </c:spPr>
          <c:marker>
            <c:symbol val="diamond"/>
            <c:size val="7"/>
            <c:spPr>
              <a:solidFill>
                <a:srgbClr val="AC2B37"/>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(Monthly)'!$H$61:$H$72</c:f>
              <c:numCache>
                <c:formatCode>General</c:formatCode>
                <c:ptCount val="12"/>
                <c:pt idx="0">
                  <c:v>42899</c:v>
                </c:pt>
                <c:pt idx="1">
                  <c:v>43630</c:v>
                </c:pt>
                <c:pt idx="2">
                  <c:v>44821</c:v>
                </c:pt>
                <c:pt idx="3">
                  <c:v>43576</c:v>
                </c:pt>
                <c:pt idx="4">
                  <c:v>45328</c:v>
                </c:pt>
                <c:pt idx="5">
                  <c:v>55421</c:v>
                </c:pt>
                <c:pt idx="6">
                  <c:v>48422</c:v>
                </c:pt>
                <c:pt idx="7">
                  <c:v>54585</c:v>
                </c:pt>
                <c:pt idx="8">
                  <c:v>56341</c:v>
                </c:pt>
                <c:pt idx="9">
                  <c:v>51208</c:v>
                </c:pt>
                <c:pt idx="10">
                  <c:v>57453</c:v>
                </c:pt>
                <c:pt idx="11">
                  <c:v>50423</c:v>
                </c:pt>
              </c:numCache>
            </c:numRef>
          </c:val>
          <c:smooth val="0"/>
          <c:extLst>
            <c:ext xmlns:c16="http://schemas.microsoft.com/office/drawing/2014/chart" uri="{C3380CC4-5D6E-409C-BE32-E72D297353CC}">
              <c16:uniqueId val="{00000002-8682-4044-9156-B19BD6393874}"/>
            </c:ext>
          </c:extLst>
        </c:ser>
        <c:ser>
          <c:idx val="1"/>
          <c:order val="3"/>
          <c:tx>
            <c:strRef>
              <c:f>'Trademark Yearly (Monthly)'!$J$60</c:f>
              <c:strCache>
                <c:ptCount val="1"/>
                <c:pt idx="0">
                  <c:v>FY 2018</c:v>
                </c:pt>
              </c:strCache>
            </c:strRef>
          </c:tx>
          <c:spPr>
            <a:ln>
              <a:solidFill>
                <a:srgbClr val="004C97">
                  <a:lumMod val="60000"/>
                  <a:lumOff val="40000"/>
                </a:srgbClr>
              </a:solidFill>
            </a:ln>
          </c:spPr>
          <c:marker>
            <c:symbol val="square"/>
            <c:size val="7"/>
            <c:spPr>
              <a:solidFill>
                <a:srgbClr val="004C97">
                  <a:lumMod val="60000"/>
                  <a:lumOff val="40000"/>
                </a:srgbClr>
              </a:solidFill>
              <a:ln>
                <a:no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(Monthly)'!$J$61:$J$72</c:f>
              <c:numCache>
                <c:formatCode>General</c:formatCode>
                <c:ptCount val="12"/>
                <c:pt idx="0">
                  <c:v>52812</c:v>
                </c:pt>
                <c:pt idx="1">
                  <c:v>51252</c:v>
                </c:pt>
                <c:pt idx="2">
                  <c:v>48430</c:v>
                </c:pt>
                <c:pt idx="3">
                  <c:v>51766</c:v>
                </c:pt>
                <c:pt idx="4">
                  <c:v>50283</c:v>
                </c:pt>
                <c:pt idx="5">
                  <c:v>57796</c:v>
                </c:pt>
                <c:pt idx="6">
                  <c:v>54958</c:v>
                </c:pt>
                <c:pt idx="7">
                  <c:v>57808</c:v>
                </c:pt>
                <c:pt idx="8">
                  <c:v>55006</c:v>
                </c:pt>
                <c:pt idx="9">
                  <c:v>52008</c:v>
                </c:pt>
                <c:pt idx="10">
                  <c:v>57220</c:v>
                </c:pt>
                <c:pt idx="11">
                  <c:v>49508</c:v>
                </c:pt>
              </c:numCache>
            </c:numRef>
          </c:val>
          <c:smooth val="0"/>
          <c:extLst>
            <c:ext xmlns:c16="http://schemas.microsoft.com/office/drawing/2014/chart" uri="{C3380CC4-5D6E-409C-BE32-E72D297353CC}">
              <c16:uniqueId val="{00000003-8682-4044-9156-B19BD6393874}"/>
            </c:ext>
          </c:extLst>
        </c:ser>
        <c:ser>
          <c:idx val="2"/>
          <c:order val="4"/>
          <c:tx>
            <c:strRef>
              <c:f>'Trademark Yearly (Monthly)'!$L$60</c:f>
              <c:strCache>
                <c:ptCount val="1"/>
                <c:pt idx="0">
                  <c:v>FY 2019</c:v>
                </c:pt>
              </c:strCache>
            </c:strRef>
          </c:tx>
          <c:spPr>
            <a:ln>
              <a:solidFill>
                <a:srgbClr val="C88242"/>
              </a:solidFill>
            </a:ln>
          </c:spPr>
          <c:marker>
            <c:symbol val="triangle"/>
            <c:size val="7"/>
            <c:spPr>
              <a:solidFill>
                <a:srgbClr val="C88242"/>
              </a:solidFill>
              <a:ln>
                <a:solidFill>
                  <a:srgbClr val="C88242">
                    <a:lumMod val="75000"/>
                  </a:srgbClr>
                </a:solidFill>
              </a:ln>
            </c:spPr>
          </c:marker>
          <c:cat>
            <c:strRef>
              <c:f>'Trademark Yearly (Monthly)'!$B$61:$B$72</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'Trademark Yearly (Monthly)'!$L$61:$L$72</c:f>
              <c:numCache>
                <c:formatCode>General</c:formatCode>
                <c:ptCount val="12"/>
                <c:pt idx="0">
                  <c:v>55169</c:v>
                </c:pt>
                <c:pt idx="1">
                  <c:v>52163</c:v>
                </c:pt>
                <c:pt idx="2">
                  <c:v>45401</c:v>
                </c:pt>
                <c:pt idx="3">
                  <c:v>54381</c:v>
                </c:pt>
                <c:pt idx="4">
                  <c:v>51486</c:v>
                </c:pt>
                <c:pt idx="5">
                  <c:v>59592</c:v>
                </c:pt>
                <c:pt idx="6">
                  <c:v>60213</c:v>
                </c:pt>
                <c:pt idx="7">
                  <c:v>61618</c:v>
                </c:pt>
                <c:pt idx="8">
                  <c:v>52035</c:v>
                </c:pt>
              </c:numCache>
            </c:numRef>
          </c:val>
          <c:smooth val="0"/>
          <c:extLst>
            <c:ext xmlns:c16="http://schemas.microsoft.com/office/drawing/2014/chart" uri="{C3380CC4-5D6E-409C-BE32-E72D297353CC}">
              <c16:uniqueId val="{00000004-8682-4044-9156-B19BD6393874}"/>
            </c:ext>
          </c:extLst>
        </c:ser>
        <c:dLbls>
          <c:showLegendKey val="0"/>
          <c:showVal val="0"/>
          <c:showCatName val="0"/>
          <c:showSerName val="0"/>
          <c:showPercent val="0"/>
          <c:showBubbleSize val="0"/>
        </c:dLbls>
        <c:marker val="1"/>
        <c:smooth val="0"/>
        <c:axId val="221640192"/>
        <c:axId val="221642112"/>
      </c:lineChart>
      <c:catAx>
        <c:axId val="22164019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950" b="0" i="0" u="none" strike="noStrike" baseline="0">
                <a:solidFill>
                  <a:srgbClr val="000000"/>
                </a:solidFill>
                <a:latin typeface="Arial"/>
                <a:ea typeface="Arial"/>
                <a:cs typeface="Arial"/>
              </a:defRPr>
            </a:pPr>
            <a:endParaRPr lang="en-US"/>
          </a:p>
        </c:txPr>
        <c:crossAx val="221642112"/>
        <c:crosses val="autoZero"/>
        <c:auto val="1"/>
        <c:lblAlgn val="ctr"/>
        <c:lblOffset val="100"/>
        <c:tickLblSkip val="1"/>
        <c:tickMarkSkip val="1"/>
        <c:noMultiLvlLbl val="0"/>
      </c:catAx>
      <c:valAx>
        <c:axId val="221642112"/>
        <c:scaling>
          <c:orientation val="minMax"/>
          <c:min val="24000"/>
        </c:scaling>
        <c:delete val="0"/>
        <c:axPos val="l"/>
        <c:majorGridlines>
          <c:spPr>
            <a:ln w="3175">
              <a:solidFill>
                <a:srgbClr val="000000"/>
              </a:solidFill>
              <a:prstDash val="solid"/>
            </a:ln>
          </c:spPr>
        </c:majorGridlines>
        <c:numFmt formatCode="#,##0_);[Red]\(#,##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221640192"/>
        <c:crosses val="autoZero"/>
        <c:crossBetween val="between"/>
      </c:valAx>
      <c:spPr>
        <a:solidFill>
          <a:srgbClr val="FFFFFF"/>
        </a:solidFill>
        <a:ln w="12700">
          <a:noFill/>
          <a:prstDash val="solid"/>
        </a:ln>
      </c:spPr>
    </c:plotArea>
    <c:legend>
      <c:legendPos val="b"/>
      <c:layout>
        <c:manualLayout>
          <c:xMode val="edge"/>
          <c:yMode val="edge"/>
          <c:x val="0.11822639823817351"/>
          <c:y val="0.90098183006094201"/>
          <c:w val="0.82498162438783806"/>
          <c:h val="6.940397443655838E-2"/>
        </c:manualLayout>
      </c:layout>
      <c:overlay val="0"/>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5052012268814"/>
          <c:y val="9.87579337859363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Sheet1!$J$44</c:f>
              <c:strCache>
                <c:ptCount val="1"/>
                <c:pt idx="0">
                  <c:v>FY 2017</c:v>
                </c:pt>
              </c:strCache>
            </c:strRef>
          </c:tx>
          <c:dLbls>
            <c:dLbl>
              <c:idx val="0"/>
              <c:layout>
                <c:manualLayout>
                  <c:x val="0.12321533036462977"/>
                  <c:y val="8.4692806755320982E-2"/>
                </c:manualLayout>
              </c:layout>
              <c:tx>
                <c:rich>
                  <a:bodyPr/>
                  <a:lstStyle/>
                  <a:p>
                    <a:pPr>
                      <a:defRPr>
                        <a:solidFill>
                          <a:sysClr val="windowText" lastClr="000000"/>
                        </a:solidFill>
                      </a:defRPr>
                    </a:pPr>
                    <a:r>
                      <a:rPr lang="en-US">
                        <a:solidFill>
                          <a:sysClr val="windowText" lastClr="000000"/>
                        </a:solidFill>
                      </a:rPr>
                      <a:t>Maintaining Exclusive</a:t>
                    </a:r>
                    <a:r>
                      <a:rPr lang="en-US" baseline="0">
                        <a:solidFill>
                          <a:sysClr val="windowText" lastClr="000000"/>
                        </a:solidFill>
                      </a:rPr>
                      <a:t> Rights</a:t>
                    </a:r>
                    <a:endParaRPr lang="en-US">
                      <a:solidFill>
                        <a:sysClr val="windowText" lastClr="000000"/>
                      </a:solidFill>
                    </a:endParaRPr>
                  </a:p>
                  <a:p>
                    <a:pPr>
                      <a:defRPr>
                        <a:solidFill>
                          <a:sysClr val="windowText" lastClr="000000"/>
                        </a:solidFill>
                      </a:defRPr>
                    </a:pPr>
                    <a:r>
                      <a:rPr lang="en-US">
                        <a:solidFill>
                          <a:sysClr val="windowText" lastClr="000000"/>
                        </a:solidFill>
                      </a:rPr>
                      <a:t> $73.2M</a:t>
                    </a:r>
                  </a:p>
                  <a:p>
                    <a:pPr>
                      <a:defRPr>
                        <a:solidFill>
                          <a:sysClr val="windowText" lastClr="000000"/>
                        </a:solidFill>
                      </a:defRPr>
                    </a:pPr>
                    <a:r>
                      <a:rPr lang="en-US">
                        <a:solidFill>
                          <a:sysClr val="windowText" lastClr="000000"/>
                        </a:solidFill>
                      </a:rPr>
                      <a:t>24.0%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5F-48BB-BA00-5943CE4D4193}"/>
                </c:ext>
              </c:extLst>
            </c:dLbl>
            <c:dLbl>
              <c:idx val="1"/>
              <c:layout>
                <c:manualLayout>
                  <c:x val="0.21436811023622046"/>
                  <c:y val="-0.34521471274424026"/>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$231.9</a:t>
                    </a:r>
                    <a:r>
                      <a:rPr lang="en-US" baseline="0">
                        <a:solidFill>
                          <a:schemeClr val="bg1"/>
                        </a:solidFill>
                      </a:rPr>
                      <a:t>M</a:t>
                    </a:r>
                  </a:p>
                  <a:p>
                    <a:pPr>
                      <a:defRPr>
                        <a:solidFill>
                          <a:schemeClr val="bg1"/>
                        </a:solidFill>
                      </a:defRPr>
                    </a:pPr>
                    <a:r>
                      <a:rPr lang="en-US" baseline="0">
                        <a:solidFill>
                          <a:schemeClr val="bg1"/>
                        </a:solidFill>
                      </a:rPr>
                      <a:t>76.0%</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5F-48BB-BA00-5943CE4D419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Sheet1!$H$45:$H$46</c:f>
              <c:strCache>
                <c:ptCount val="2"/>
                <c:pt idx="0">
                  <c:v>Trademark Trial and Appeal Board</c:v>
                </c:pt>
                <c:pt idx="1">
                  <c:v>Other Trademark Fees</c:v>
                </c:pt>
              </c:strCache>
            </c:strRef>
          </c:cat>
          <c:val>
            <c:numRef>
              <c:f>Sheet1!$J$51:$J$52</c:f>
              <c:numCache>
                <c:formatCode>_("$"* #,##0_);_("$"* \(#,##0\);_("$"* "-"_);_(@_)</c:formatCode>
                <c:ptCount val="2"/>
                <c:pt idx="0">
                  <c:v>73168150</c:v>
                </c:pt>
                <c:pt idx="1">
                  <c:v>231864697.866593</c:v>
                </c:pt>
              </c:numCache>
            </c:numRef>
          </c:val>
          <c:extLst>
            <c:ext xmlns:c16="http://schemas.microsoft.com/office/drawing/2014/chart" uri="{C3380CC4-5D6E-409C-BE32-E72D297353CC}">
              <c16:uniqueId val="{00000002-905F-48BB-BA00-5943CE4D4193}"/>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a:t>
            </a:r>
            <a:r>
              <a:rPr lang="en-US" dirty="0" smtClean="0"/>
              <a:t>2016</a:t>
            </a:r>
            <a:endParaRPr lang="en-US" dirty="0"/>
          </a:p>
        </c:rich>
      </c:tx>
      <c:layout>
        <c:manualLayout>
          <c:xMode val="edge"/>
          <c:yMode val="edge"/>
          <c:x val="0.20530555555555555"/>
          <c:y val="0.12962962962962962"/>
        </c:manualLayout>
      </c:layout>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186670606536548"/>
          <c:y val="0.11894253109571531"/>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Sheet1!$I$56</c:f>
              <c:strCache>
                <c:ptCount val="1"/>
                <c:pt idx="0">
                  <c:v>FY 2016</c:v>
                </c:pt>
              </c:strCache>
            </c:strRef>
          </c:tx>
          <c:dLbls>
            <c:dLbl>
              <c:idx val="0"/>
              <c:layout>
                <c:manualLayout>
                  <c:x val="0.12229418197725285"/>
                  <c:y val="-1.5264654418197725E-2"/>
                </c:manualLayout>
              </c:layout>
              <c:tx>
                <c:rich>
                  <a:bodyPr/>
                  <a:lstStyle/>
                  <a:p>
                    <a:pPr>
                      <a:defRPr>
                        <a:solidFill>
                          <a:sysClr val="windowText" lastClr="000000"/>
                        </a:solidFill>
                      </a:defRPr>
                    </a:pPr>
                    <a:r>
                      <a:rPr lang="en-US">
                        <a:solidFill>
                          <a:sysClr val="windowText" lastClr="000000"/>
                        </a:solidFill>
                      </a:rPr>
                      <a:t>Intent to</a:t>
                    </a:r>
                    <a:r>
                      <a:rPr lang="en-US" baseline="0">
                        <a:solidFill>
                          <a:sysClr val="windowText" lastClr="000000"/>
                        </a:solidFill>
                      </a:rPr>
                      <a:t> Use</a:t>
                    </a:r>
                    <a:endParaRPr lang="en-US">
                      <a:solidFill>
                        <a:sysClr val="windowText" lastClr="000000"/>
                      </a:solidFill>
                    </a:endParaRPr>
                  </a:p>
                  <a:p>
                    <a:pPr>
                      <a:defRPr>
                        <a:solidFill>
                          <a:sysClr val="windowText" lastClr="000000"/>
                        </a:solidFill>
                      </a:defRPr>
                    </a:pPr>
                    <a:r>
                      <a:rPr lang="en-US">
                        <a:solidFill>
                          <a:sysClr val="windowText" lastClr="000000"/>
                        </a:solidFill>
                      </a:rPr>
                      <a:t> $47.9M</a:t>
                    </a:r>
                  </a:p>
                  <a:p>
                    <a:pPr>
                      <a:defRPr>
                        <a:solidFill>
                          <a:sysClr val="windowText" lastClr="000000"/>
                        </a:solidFill>
                      </a:defRPr>
                    </a:pPr>
                    <a:r>
                      <a:rPr lang="en-US">
                        <a:solidFill>
                          <a:sysClr val="windowText" lastClr="000000"/>
                        </a:solidFill>
                      </a:rPr>
                      <a:t>17.2%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B-42BA-BC64-8CCE393C9143}"/>
                </c:ext>
              </c:extLst>
            </c:dLbl>
            <c:dLbl>
              <c:idx val="1"/>
              <c:layout>
                <c:manualLayout>
                  <c:x val="0.17485768825993714"/>
                  <c:y val="-0.29565690829362129"/>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$229.7</a:t>
                    </a:r>
                    <a:r>
                      <a:rPr lang="en-US" baseline="0">
                        <a:solidFill>
                          <a:schemeClr val="bg1"/>
                        </a:solidFill>
                      </a:rPr>
                      <a:t>M</a:t>
                    </a:r>
                  </a:p>
                  <a:p>
                    <a:pPr>
                      <a:defRPr>
                        <a:solidFill>
                          <a:schemeClr val="bg1"/>
                        </a:solidFill>
                      </a:defRPr>
                    </a:pPr>
                    <a:r>
                      <a:rPr lang="en-US" baseline="0">
                        <a:solidFill>
                          <a:schemeClr val="bg1"/>
                        </a:solidFill>
                      </a:rPr>
                      <a:t>82.8%</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B-42BA-BC64-8CCE393C914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Sheet1!$H$57:$H$58</c:f>
              <c:strCache>
                <c:ptCount val="2"/>
                <c:pt idx="0">
                  <c:v>Intent to Use/Use Fees</c:v>
                </c:pt>
                <c:pt idx="1">
                  <c:v>Other Trademark Fees</c:v>
                </c:pt>
              </c:strCache>
            </c:strRef>
          </c:cat>
          <c:val>
            <c:numRef>
              <c:f>Sheet1!$I$57:$I$58</c:f>
              <c:numCache>
                <c:formatCode>_("$"* #,##0_);_("$"* \(#,##0\);_("$"* "-"_);_(@_)</c:formatCode>
                <c:ptCount val="2"/>
                <c:pt idx="0">
                  <c:v>47850000</c:v>
                </c:pt>
                <c:pt idx="1">
                  <c:v>229728930.887743</c:v>
                </c:pt>
              </c:numCache>
            </c:numRef>
          </c:val>
          <c:extLst>
            <c:ext xmlns:c16="http://schemas.microsoft.com/office/drawing/2014/chart" uri="{C3380CC4-5D6E-409C-BE32-E72D297353CC}">
              <c16:uniqueId val="{00000002-288B-42BA-BC64-8CCE393C9143}"/>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11671257514524"/>
          <c:y val="0.10044707900060776"/>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Sheet1!$J$56</c:f>
              <c:strCache>
                <c:ptCount val="1"/>
                <c:pt idx="0">
                  <c:v>FY 2017</c:v>
                </c:pt>
              </c:strCache>
            </c:strRef>
          </c:tx>
          <c:dLbls>
            <c:dLbl>
              <c:idx val="0"/>
              <c:layout>
                <c:manualLayout>
                  <c:x val="3.2068762621300866E-2"/>
                  <c:y val="-2.1865659836986837E-2"/>
                </c:manualLayout>
              </c:layout>
              <c:tx>
                <c:rich>
                  <a:bodyPr/>
                  <a:lstStyle/>
                  <a:p>
                    <a:pPr>
                      <a:defRPr>
                        <a:solidFill>
                          <a:sysClr val="windowText" lastClr="000000"/>
                        </a:solidFill>
                      </a:defRPr>
                    </a:pPr>
                    <a:r>
                      <a:rPr lang="en-US">
                        <a:solidFill>
                          <a:sysClr val="windowText" lastClr="000000"/>
                        </a:solidFill>
                      </a:rPr>
                      <a:t>Intent to Use</a:t>
                    </a:r>
                  </a:p>
                  <a:p>
                    <a:pPr>
                      <a:defRPr>
                        <a:solidFill>
                          <a:sysClr val="windowText" lastClr="000000"/>
                        </a:solidFill>
                      </a:defRPr>
                    </a:pPr>
                    <a:r>
                      <a:rPr lang="en-US">
                        <a:solidFill>
                          <a:sysClr val="windowText" lastClr="000000"/>
                        </a:solidFill>
                      </a:rPr>
                      <a:t> $46.1M</a:t>
                    </a:r>
                  </a:p>
                  <a:p>
                    <a:pPr>
                      <a:defRPr>
                        <a:solidFill>
                          <a:sysClr val="windowText" lastClr="000000"/>
                        </a:solidFill>
                      </a:defRPr>
                    </a:pPr>
                    <a:r>
                      <a:rPr lang="en-US">
                        <a:solidFill>
                          <a:sysClr val="windowText" lastClr="000000"/>
                        </a:solidFill>
                      </a:rPr>
                      <a:t>15.1%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78-438E-B41D-EA864B9280F3}"/>
                </c:ext>
              </c:extLst>
            </c:dLbl>
            <c:dLbl>
              <c:idx val="1"/>
              <c:layout>
                <c:manualLayout>
                  <c:x val="0.15749344473531879"/>
                  <c:y val="-0.3036086851548126"/>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$258.9</a:t>
                    </a:r>
                    <a:r>
                      <a:rPr lang="en-US" baseline="0">
                        <a:solidFill>
                          <a:schemeClr val="bg1"/>
                        </a:solidFill>
                      </a:rPr>
                      <a:t>M</a:t>
                    </a:r>
                  </a:p>
                  <a:p>
                    <a:pPr>
                      <a:defRPr>
                        <a:solidFill>
                          <a:schemeClr val="bg1"/>
                        </a:solidFill>
                      </a:defRPr>
                    </a:pPr>
                    <a:r>
                      <a:rPr lang="en-US" baseline="0">
                        <a:solidFill>
                          <a:schemeClr val="bg1"/>
                        </a:solidFill>
                      </a:rPr>
                      <a:t>84.9%</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78-438E-B41D-EA864B9280F3}"/>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Sheet1!$H$57:$H$58</c:f>
              <c:strCache>
                <c:ptCount val="2"/>
                <c:pt idx="0">
                  <c:v>Intent to Use/Use Fees</c:v>
                </c:pt>
                <c:pt idx="1">
                  <c:v>Other Trademark Fees</c:v>
                </c:pt>
              </c:strCache>
            </c:strRef>
          </c:cat>
          <c:val>
            <c:numRef>
              <c:f>Sheet1!$J$57:$J$58</c:f>
              <c:numCache>
                <c:formatCode>_("$"* #,##0_);_("$"* \(#,##0\);_("$"* "-"_);_(@_)</c:formatCode>
                <c:ptCount val="2"/>
                <c:pt idx="0">
                  <c:v>46137750</c:v>
                </c:pt>
                <c:pt idx="1">
                  <c:v>258895097.866593</c:v>
                </c:pt>
              </c:numCache>
            </c:numRef>
          </c:val>
          <c:extLst>
            <c:ext xmlns:c16="http://schemas.microsoft.com/office/drawing/2014/chart" uri="{C3380CC4-5D6E-409C-BE32-E72D297353CC}">
              <c16:uniqueId val="{00000002-BE78-438E-B41D-EA864B9280F3}"/>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22456406257052"/>
          <c:y val="9.9537334956951037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Sheet1!$K$56</c:f>
              <c:strCache>
                <c:ptCount val="1"/>
                <c:pt idx="0">
                  <c:v>FY 2018</c:v>
                </c:pt>
              </c:strCache>
            </c:strRef>
          </c:tx>
          <c:dLbls>
            <c:dLbl>
              <c:idx val="0"/>
              <c:layout>
                <c:manualLayout>
                  <c:x val="3.8743438320209975E-2"/>
                  <c:y val="-3.8412802566345876E-2"/>
                </c:manualLayout>
              </c:layout>
              <c:tx>
                <c:rich>
                  <a:bodyPr/>
                  <a:lstStyle/>
                  <a:p>
                    <a:pPr>
                      <a:defRPr>
                        <a:solidFill>
                          <a:sysClr val="windowText" lastClr="000000"/>
                        </a:solidFill>
                      </a:defRPr>
                    </a:pPr>
                    <a:r>
                      <a:rPr lang="en-US">
                        <a:solidFill>
                          <a:sysClr val="windowText" lastClr="000000"/>
                        </a:solidFill>
                      </a:rPr>
                      <a:t>Intent to Use</a:t>
                    </a:r>
                  </a:p>
                  <a:p>
                    <a:pPr>
                      <a:defRPr>
                        <a:solidFill>
                          <a:sysClr val="windowText" lastClr="000000"/>
                        </a:solidFill>
                      </a:defRPr>
                    </a:pPr>
                    <a:r>
                      <a:rPr lang="en-US">
                        <a:solidFill>
                          <a:sysClr val="windowText" lastClr="000000"/>
                        </a:solidFill>
                      </a:rPr>
                      <a:t> $47.0M</a:t>
                    </a:r>
                  </a:p>
                  <a:p>
                    <a:pPr>
                      <a:defRPr>
                        <a:solidFill>
                          <a:sysClr val="windowText" lastClr="000000"/>
                        </a:solidFill>
                      </a:defRPr>
                    </a:pPr>
                    <a:r>
                      <a:rPr lang="en-US">
                        <a:solidFill>
                          <a:sysClr val="windowText" lastClr="000000"/>
                        </a:solidFill>
                      </a:rPr>
                      <a:t>14.3%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8B-4F17-A977-E88F68689887}"/>
                </c:ext>
              </c:extLst>
            </c:dLbl>
            <c:dLbl>
              <c:idx val="1"/>
              <c:layout>
                <c:manualLayout>
                  <c:x val="0.14715413916199668"/>
                  <c:y val="-0.28628430799895721"/>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$282.0</a:t>
                    </a:r>
                    <a:r>
                      <a:rPr lang="en-US" baseline="0">
                        <a:solidFill>
                          <a:schemeClr val="bg1"/>
                        </a:solidFill>
                      </a:rPr>
                      <a:t>M</a:t>
                    </a:r>
                  </a:p>
                  <a:p>
                    <a:pPr>
                      <a:defRPr>
                        <a:solidFill>
                          <a:schemeClr val="bg1"/>
                        </a:solidFill>
                      </a:defRPr>
                    </a:pPr>
                    <a:r>
                      <a:rPr lang="en-US" baseline="0">
                        <a:solidFill>
                          <a:schemeClr val="bg1"/>
                        </a:solidFill>
                      </a:rPr>
                      <a:t>85.7%</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8B-4F17-A977-E88F68689887}"/>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Sheet1!$H$57:$H$58</c:f>
              <c:strCache>
                <c:ptCount val="2"/>
                <c:pt idx="0">
                  <c:v>Intent to Use/Use Fees</c:v>
                </c:pt>
                <c:pt idx="1">
                  <c:v>Other Trademark Fees</c:v>
                </c:pt>
              </c:strCache>
            </c:strRef>
          </c:cat>
          <c:val>
            <c:numRef>
              <c:f>Sheet1!$K$57:$K$58</c:f>
              <c:numCache>
                <c:formatCode>_("$"* #,##0_);_("$"* \(#,##0\);_("$"* "-"_);_(@_)</c:formatCode>
                <c:ptCount val="2"/>
                <c:pt idx="0">
                  <c:v>46978450</c:v>
                </c:pt>
                <c:pt idx="1">
                  <c:v>281997598.6797753</c:v>
                </c:pt>
              </c:numCache>
            </c:numRef>
          </c:val>
          <c:extLst>
            <c:ext xmlns:c16="http://schemas.microsoft.com/office/drawing/2014/chart" uri="{C3380CC4-5D6E-409C-BE32-E72D297353CC}">
              <c16:uniqueId val="{00000002-A08B-4F17-A977-E88F68689887}"/>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a:t>
            </a:r>
            <a:r>
              <a:rPr lang="en-US" dirty="0" smtClean="0"/>
              <a:t>2018</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579201900242197"/>
          <c:y val="0.11869654486680067"/>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0618301034490044"/>
          <c:y val="0.29147257458430359"/>
          <c:w val="0.8063553352670545"/>
          <c:h val="0.59715135523693508"/>
        </c:manualLayout>
      </c:layout>
      <c:pie3DChart>
        <c:varyColors val="1"/>
        <c:ser>
          <c:idx val="0"/>
          <c:order val="0"/>
          <c:tx>
            <c:strRef>
              <c:f>Sheet1!$I$44</c:f>
              <c:strCache>
                <c:ptCount val="1"/>
                <c:pt idx="0">
                  <c:v>FY 2016</c:v>
                </c:pt>
              </c:strCache>
            </c:strRef>
          </c:tx>
          <c:dLbls>
            <c:dLbl>
              <c:idx val="0"/>
              <c:layout>
                <c:manualLayout>
                  <c:x val="0.12229418197725285"/>
                  <c:y val="-1.5264654418197725E-2"/>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$4.1M</a:t>
                    </a:r>
                  </a:p>
                  <a:p>
                    <a:pPr>
                      <a:defRPr>
                        <a:solidFill>
                          <a:sysClr val="windowText" lastClr="000000"/>
                        </a:solidFill>
                      </a:defRPr>
                    </a:pPr>
                    <a:r>
                      <a:rPr lang="en-US">
                        <a:solidFill>
                          <a:sysClr val="windowText" lastClr="000000"/>
                        </a:solidFill>
                      </a:rPr>
                      <a:t>1.5%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01-42CF-AC7D-50F6D268E27D}"/>
                </c:ext>
              </c:extLst>
            </c:dLbl>
            <c:dLbl>
              <c:idx val="1"/>
              <c:layout>
                <c:manualLayout>
                  <c:x val="0.14269211133162893"/>
                  <c:y val="-0.2848175584643661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$273.5</a:t>
                    </a:r>
                    <a:r>
                      <a:rPr lang="en-US" baseline="0">
                        <a:solidFill>
                          <a:schemeClr val="bg1"/>
                        </a:solidFill>
                      </a:rPr>
                      <a:t>M</a:t>
                    </a:r>
                  </a:p>
                  <a:p>
                    <a:pPr>
                      <a:defRPr>
                        <a:solidFill>
                          <a:schemeClr val="bg1"/>
                        </a:solidFill>
                      </a:defRPr>
                    </a:pPr>
                    <a:r>
                      <a:rPr lang="en-US" baseline="0">
                        <a:solidFill>
                          <a:schemeClr val="bg1"/>
                        </a:solidFill>
                      </a:rPr>
                      <a:t>98.5%</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01-42CF-AC7D-50F6D268E27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Sheet1!$H$45:$H$46</c:f>
              <c:strCache>
                <c:ptCount val="2"/>
                <c:pt idx="0">
                  <c:v>Trademark Trial and Appeal Board</c:v>
                </c:pt>
                <c:pt idx="1">
                  <c:v>Other Trademark Fees</c:v>
                </c:pt>
              </c:strCache>
            </c:strRef>
          </c:cat>
          <c:val>
            <c:numRef>
              <c:f>Sheet1!$I$45:$I$46</c:f>
              <c:numCache>
                <c:formatCode>_("$"* #,##0_);_("$"* \(#,##0\);_("$"* "-"_);_(@_)</c:formatCode>
                <c:ptCount val="2"/>
                <c:pt idx="0">
                  <c:v>4091400</c:v>
                </c:pt>
                <c:pt idx="1">
                  <c:v>273487530.887743</c:v>
                </c:pt>
              </c:numCache>
            </c:numRef>
          </c:val>
          <c:extLst>
            <c:ext xmlns:c16="http://schemas.microsoft.com/office/drawing/2014/chart" uri="{C3380CC4-5D6E-409C-BE32-E72D297353CC}">
              <c16:uniqueId val="{00000002-5601-42CF-AC7D-50F6D268E27D}"/>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874371563628495"/>
          <c:y val="9.5890387974355409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Sheet1!$J$44</c:f>
              <c:strCache>
                <c:ptCount val="1"/>
                <c:pt idx="0">
                  <c:v>FY 2017</c:v>
                </c:pt>
              </c:strCache>
            </c:strRef>
          </c:tx>
          <c:dLbls>
            <c:dLbl>
              <c:idx val="0"/>
              <c:layout>
                <c:manualLayout>
                  <c:x val="0.16276124952758689"/>
                  <c:y val="-2.1987254883866093E-2"/>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$6.6M</a:t>
                    </a:r>
                  </a:p>
                  <a:p>
                    <a:pPr>
                      <a:defRPr>
                        <a:solidFill>
                          <a:sysClr val="windowText" lastClr="000000"/>
                        </a:solidFill>
                      </a:defRPr>
                    </a:pPr>
                    <a:r>
                      <a:rPr lang="en-US">
                        <a:solidFill>
                          <a:sysClr val="windowText" lastClr="000000"/>
                        </a:solidFill>
                      </a:rPr>
                      <a:t>2.2%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9F-4095-B209-0AD5A55AE64E}"/>
                </c:ext>
              </c:extLst>
            </c:dLbl>
            <c:dLbl>
              <c:idx val="1"/>
              <c:layout>
                <c:manualLayout>
                  <c:x val="0.16436811023622047"/>
                  <c:y val="-0.3220665645960921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$298.4</a:t>
                    </a:r>
                    <a:r>
                      <a:rPr lang="en-US" baseline="0">
                        <a:solidFill>
                          <a:schemeClr val="bg1"/>
                        </a:solidFill>
                      </a:rPr>
                      <a:t>M</a:t>
                    </a:r>
                  </a:p>
                  <a:p>
                    <a:pPr>
                      <a:defRPr>
                        <a:solidFill>
                          <a:schemeClr val="bg1"/>
                        </a:solidFill>
                      </a:defRPr>
                    </a:pPr>
                    <a:r>
                      <a:rPr lang="en-US" baseline="0">
                        <a:solidFill>
                          <a:schemeClr val="bg1"/>
                        </a:solidFill>
                      </a:rPr>
                      <a:t>97.8%</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F-4095-B209-0AD5A55AE64E}"/>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Sheet1!$H$45:$H$46</c:f>
              <c:strCache>
                <c:ptCount val="2"/>
                <c:pt idx="0">
                  <c:v>Trademark Trial and Appeal Board</c:v>
                </c:pt>
                <c:pt idx="1">
                  <c:v>Other Trademark Fees</c:v>
                </c:pt>
              </c:strCache>
            </c:strRef>
          </c:cat>
          <c:val>
            <c:numRef>
              <c:f>Sheet1!$J$45:$J$46</c:f>
              <c:numCache>
                <c:formatCode>_("$"* #,##0_);_("$"* \(#,##0\);_("$"* "-"_);_(@_)</c:formatCode>
                <c:ptCount val="2"/>
                <c:pt idx="0">
                  <c:v>6594700</c:v>
                </c:pt>
                <c:pt idx="1">
                  <c:v>298438147.866593</c:v>
                </c:pt>
              </c:numCache>
            </c:numRef>
          </c:val>
          <c:extLst>
            <c:ext xmlns:c16="http://schemas.microsoft.com/office/drawing/2014/chart" uri="{C3380CC4-5D6E-409C-BE32-E72D297353CC}">
              <c16:uniqueId val="{00000002-869F-4095-B209-0AD5A55AE64E}"/>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742528759853156"/>
          <c:y val="0.11345280663727343"/>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Sheet1!$K$44</c:f>
              <c:strCache>
                <c:ptCount val="1"/>
                <c:pt idx="0">
                  <c:v>FY 2018</c:v>
                </c:pt>
              </c:strCache>
            </c:strRef>
          </c:tx>
          <c:dLbls>
            <c:dLbl>
              <c:idx val="0"/>
              <c:layout>
                <c:manualLayout>
                  <c:x val="0.19173862642169728"/>
                  <c:y val="-6.0053951589384659E-3"/>
                </c:manualLayout>
              </c:layout>
              <c:tx>
                <c:rich>
                  <a:bodyPr/>
                  <a:lstStyle/>
                  <a:p>
                    <a:pPr>
                      <a:defRPr>
                        <a:solidFill>
                          <a:sysClr val="windowText" lastClr="000000"/>
                        </a:solidFill>
                      </a:defRPr>
                    </a:pPr>
                    <a:r>
                      <a:rPr lang="en-US">
                        <a:solidFill>
                          <a:sysClr val="windowText" lastClr="000000"/>
                        </a:solidFill>
                      </a:rPr>
                      <a:t>TTAB</a:t>
                    </a:r>
                  </a:p>
                  <a:p>
                    <a:pPr>
                      <a:defRPr>
                        <a:solidFill>
                          <a:sysClr val="windowText" lastClr="000000"/>
                        </a:solidFill>
                      </a:defRPr>
                    </a:pPr>
                    <a:r>
                      <a:rPr lang="en-US">
                        <a:solidFill>
                          <a:sysClr val="windowText" lastClr="000000"/>
                        </a:solidFill>
                      </a:rPr>
                      <a:t> $8.0M</a:t>
                    </a:r>
                  </a:p>
                  <a:p>
                    <a:pPr>
                      <a:defRPr>
                        <a:solidFill>
                          <a:sysClr val="windowText" lastClr="000000"/>
                        </a:solidFill>
                      </a:defRPr>
                    </a:pPr>
                    <a:r>
                      <a:rPr lang="en-US">
                        <a:solidFill>
                          <a:sysClr val="windowText" lastClr="000000"/>
                        </a:solidFill>
                      </a:rPr>
                      <a:t>2.4%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04-43B7-84D4-817C9CF3EE88}"/>
                </c:ext>
              </c:extLst>
            </c:dLbl>
            <c:dLbl>
              <c:idx val="1"/>
              <c:layout>
                <c:manualLayout>
                  <c:x val="0.18986730753919917"/>
                  <c:y val="-0.32076428304092658"/>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$321.0</a:t>
                    </a:r>
                    <a:r>
                      <a:rPr lang="en-US" baseline="0">
                        <a:solidFill>
                          <a:schemeClr val="bg1"/>
                        </a:solidFill>
                      </a:rPr>
                      <a:t>M</a:t>
                    </a:r>
                  </a:p>
                  <a:p>
                    <a:pPr>
                      <a:defRPr>
                        <a:solidFill>
                          <a:schemeClr val="bg1"/>
                        </a:solidFill>
                      </a:defRPr>
                    </a:pPr>
                    <a:r>
                      <a:rPr lang="en-US" baseline="0">
                        <a:solidFill>
                          <a:schemeClr val="bg1"/>
                        </a:solidFill>
                      </a:rPr>
                      <a:t>97.6%</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4-43B7-84D4-817C9CF3EE88}"/>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Sheet1!$H$45:$H$46</c:f>
              <c:strCache>
                <c:ptCount val="2"/>
                <c:pt idx="0">
                  <c:v>Trademark Trial and Appeal Board</c:v>
                </c:pt>
                <c:pt idx="1">
                  <c:v>Other Trademark Fees</c:v>
                </c:pt>
              </c:strCache>
            </c:strRef>
          </c:cat>
          <c:val>
            <c:numRef>
              <c:f>Sheet1!$K$45:$K$46</c:f>
              <c:numCache>
                <c:formatCode>_("$"* #,##0_);_("$"* \(#,##0\);_("$"* "-"_);_(@_)</c:formatCode>
                <c:ptCount val="2"/>
                <c:pt idx="0">
                  <c:v>7994900</c:v>
                </c:pt>
                <c:pt idx="1">
                  <c:v>320981148.6797753</c:v>
                </c:pt>
              </c:numCache>
            </c:numRef>
          </c:val>
          <c:extLst>
            <c:ext xmlns:c16="http://schemas.microsoft.com/office/drawing/2014/chart" uri="{C3380CC4-5D6E-409C-BE32-E72D297353CC}">
              <c16:uniqueId val="{00000002-0604-43B7-84D4-817C9CF3EE88}"/>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1401500388162"/>
          <c:y val="0.1162153689122193"/>
          <c:w val="0.83881935270436059"/>
          <c:h val="0.61293326115326641"/>
        </c:manualLayout>
      </c:layout>
      <c:lineChart>
        <c:grouping val="standard"/>
        <c:varyColors val="0"/>
        <c:ser>
          <c:idx val="0"/>
          <c:order val="0"/>
          <c:tx>
            <c:strRef>
              <c:f>Sheet1!$A$5</c:f>
              <c:strCache>
                <c:ptCount val="1"/>
                <c:pt idx="0">
                  <c:v>Application Filings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Sheet1!$B$5:$W$5</c:f>
              <c:numCache>
                <c:formatCode>"$"#,##0_);[Red]\("$"#,##0\)</c:formatCode>
                <c:ptCount val="22"/>
                <c:pt idx="0">
                  <c:v>13707525</c:v>
                </c:pt>
                <c:pt idx="1">
                  <c:v>14795050</c:v>
                </c:pt>
                <c:pt idx="2">
                  <c:v>14153000</c:v>
                </c:pt>
                <c:pt idx="3">
                  <c:v>13652750</c:v>
                </c:pt>
                <c:pt idx="4">
                  <c:v>14789960</c:v>
                </c:pt>
                <c:pt idx="5">
                  <c:v>13902750</c:v>
                </c:pt>
                <c:pt idx="6">
                  <c:v>15728475</c:v>
                </c:pt>
                <c:pt idx="7">
                  <c:v>15032475</c:v>
                </c:pt>
                <c:pt idx="8">
                  <c:v>15579150</c:v>
                </c:pt>
                <c:pt idx="9">
                  <c:v>14933250</c:v>
                </c:pt>
                <c:pt idx="10">
                  <c:v>14784325</c:v>
                </c:pt>
                <c:pt idx="11">
                  <c:v>15745850</c:v>
                </c:pt>
                <c:pt idx="12">
                  <c:v>13833850</c:v>
                </c:pt>
                <c:pt idx="13">
                  <c:v>15482725</c:v>
                </c:pt>
                <c:pt idx="14">
                  <c:v>14449650</c:v>
                </c:pt>
                <c:pt idx="15">
                  <c:v>13310500</c:v>
                </c:pt>
                <c:pt idx="16">
                  <c:v>14492725</c:v>
                </c:pt>
                <c:pt idx="17">
                  <c:v>14324250</c:v>
                </c:pt>
                <c:pt idx="18">
                  <c:v>16428000</c:v>
                </c:pt>
                <c:pt idx="19">
                  <c:v>17169675</c:v>
                </c:pt>
                <c:pt idx="20">
                  <c:v>17131950</c:v>
                </c:pt>
                <c:pt idx="21">
                  <c:v>15117100</c:v>
                </c:pt>
              </c:numCache>
            </c:numRef>
          </c:val>
          <c:smooth val="0"/>
          <c:extLst>
            <c:ext xmlns:c16="http://schemas.microsoft.com/office/drawing/2014/chart" uri="{C3380CC4-5D6E-409C-BE32-E72D297353CC}">
              <c16:uniqueId val="{00000000-A909-47DB-A44F-162F304736A2}"/>
            </c:ext>
          </c:extLst>
        </c:ser>
        <c:ser>
          <c:idx val="1"/>
          <c:order val="1"/>
          <c:tx>
            <c:strRef>
              <c:f>Sheet1!$A$6</c:f>
              <c:strCache>
                <c:ptCount val="1"/>
                <c:pt idx="0">
                  <c:v>Maintaining Exclusive Rights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Sheet1!$B$6:$W$6</c:f>
              <c:numCache>
                <c:formatCode>#,##0_);[Red]\(#,##0\)</c:formatCode>
                <c:ptCount val="22"/>
                <c:pt idx="0">
                  <c:v>5977925</c:v>
                </c:pt>
                <c:pt idx="1">
                  <c:v>7610525</c:v>
                </c:pt>
                <c:pt idx="2">
                  <c:v>6355100</c:v>
                </c:pt>
                <c:pt idx="3">
                  <c:v>5654125</c:v>
                </c:pt>
                <c:pt idx="4">
                  <c:v>6856175</c:v>
                </c:pt>
                <c:pt idx="5">
                  <c:v>6072200</c:v>
                </c:pt>
                <c:pt idx="6">
                  <c:v>6914125</c:v>
                </c:pt>
                <c:pt idx="7">
                  <c:v>6608300</c:v>
                </c:pt>
                <c:pt idx="8">
                  <c:v>7225725</c:v>
                </c:pt>
                <c:pt idx="9">
                  <c:v>6922425</c:v>
                </c:pt>
                <c:pt idx="10">
                  <c:v>6783225</c:v>
                </c:pt>
                <c:pt idx="11">
                  <c:v>6992850</c:v>
                </c:pt>
                <c:pt idx="12">
                  <c:v>5879100</c:v>
                </c:pt>
                <c:pt idx="13">
                  <c:v>7316975</c:v>
                </c:pt>
                <c:pt idx="14">
                  <c:v>6049825</c:v>
                </c:pt>
                <c:pt idx="15">
                  <c:v>5763225</c:v>
                </c:pt>
                <c:pt idx="16">
                  <c:v>6878475</c:v>
                </c:pt>
                <c:pt idx="17">
                  <c:v>6255400</c:v>
                </c:pt>
                <c:pt idx="18">
                  <c:v>7004225</c:v>
                </c:pt>
                <c:pt idx="19">
                  <c:v>7002275</c:v>
                </c:pt>
                <c:pt idx="20">
                  <c:v>6961500</c:v>
                </c:pt>
                <c:pt idx="21">
                  <c:v>6473400</c:v>
                </c:pt>
              </c:numCache>
            </c:numRef>
          </c:val>
          <c:smooth val="0"/>
          <c:extLst>
            <c:ext xmlns:c16="http://schemas.microsoft.com/office/drawing/2014/chart" uri="{C3380CC4-5D6E-409C-BE32-E72D297353CC}">
              <c16:uniqueId val="{00000001-A909-47DB-A44F-162F304736A2}"/>
            </c:ext>
          </c:extLst>
        </c:ser>
        <c:ser>
          <c:idx val="2"/>
          <c:order val="2"/>
          <c:tx>
            <c:strRef>
              <c:f>Sheet1!$A$7</c:f>
              <c:strCache>
                <c:ptCount val="1"/>
                <c:pt idx="0">
                  <c:v>Intent to Use/Use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Sheet1!$B$7:$W$7</c:f>
              <c:numCache>
                <c:formatCode>#,##0_);[Red]\(#,##0\)</c:formatCode>
                <c:ptCount val="22"/>
                <c:pt idx="0">
                  <c:v>3492850</c:v>
                </c:pt>
                <c:pt idx="1">
                  <c:v>3826875</c:v>
                </c:pt>
                <c:pt idx="2">
                  <c:v>3807625</c:v>
                </c:pt>
                <c:pt idx="3">
                  <c:v>3756725</c:v>
                </c:pt>
                <c:pt idx="4">
                  <c:v>3950200</c:v>
                </c:pt>
                <c:pt idx="5">
                  <c:v>3847325</c:v>
                </c:pt>
                <c:pt idx="6">
                  <c:v>4165950</c:v>
                </c:pt>
                <c:pt idx="7">
                  <c:v>3887550</c:v>
                </c:pt>
                <c:pt idx="8">
                  <c:v>4025875</c:v>
                </c:pt>
                <c:pt idx="9">
                  <c:v>4141275</c:v>
                </c:pt>
                <c:pt idx="10">
                  <c:v>3988700</c:v>
                </c:pt>
                <c:pt idx="11">
                  <c:v>4003300</c:v>
                </c:pt>
                <c:pt idx="12">
                  <c:v>3577050</c:v>
                </c:pt>
                <c:pt idx="13">
                  <c:v>4398100</c:v>
                </c:pt>
                <c:pt idx="14">
                  <c:v>4120825</c:v>
                </c:pt>
                <c:pt idx="15">
                  <c:v>4012425</c:v>
                </c:pt>
                <c:pt idx="16">
                  <c:v>4317075</c:v>
                </c:pt>
                <c:pt idx="17">
                  <c:v>3799600</c:v>
                </c:pt>
                <c:pt idx="18">
                  <c:v>4066575</c:v>
                </c:pt>
                <c:pt idx="19">
                  <c:v>4158050</c:v>
                </c:pt>
                <c:pt idx="20">
                  <c:v>4303500</c:v>
                </c:pt>
                <c:pt idx="21">
                  <c:v>4095200</c:v>
                </c:pt>
              </c:numCache>
            </c:numRef>
          </c:val>
          <c:smooth val="0"/>
          <c:extLst>
            <c:ext xmlns:c16="http://schemas.microsoft.com/office/drawing/2014/chart" uri="{C3380CC4-5D6E-409C-BE32-E72D297353CC}">
              <c16:uniqueId val="{00000002-A909-47DB-A44F-162F304736A2}"/>
            </c:ext>
          </c:extLst>
        </c:ser>
        <c:ser>
          <c:idx val="3"/>
          <c:order val="3"/>
          <c:tx>
            <c:strRef>
              <c:f>Sheet1!$A$8</c:f>
              <c:strCache>
                <c:ptCount val="1"/>
                <c:pt idx="0">
                  <c:v>Madrid Protocol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Sheet1!$B$8:$W$8</c:f>
              <c:numCache>
                <c:formatCode>#,##0_);[Red]\(#,##0\)</c:formatCode>
                <c:ptCount val="22"/>
                <c:pt idx="0">
                  <c:v>291175</c:v>
                </c:pt>
                <c:pt idx="1">
                  <c:v>314400</c:v>
                </c:pt>
                <c:pt idx="2">
                  <c:v>319700</c:v>
                </c:pt>
                <c:pt idx="3">
                  <c:v>309550</c:v>
                </c:pt>
                <c:pt idx="4">
                  <c:v>298100</c:v>
                </c:pt>
                <c:pt idx="5">
                  <c:v>282825</c:v>
                </c:pt>
                <c:pt idx="6">
                  <c:v>325225</c:v>
                </c:pt>
                <c:pt idx="7">
                  <c:v>315950</c:v>
                </c:pt>
                <c:pt idx="8">
                  <c:v>346300</c:v>
                </c:pt>
                <c:pt idx="9">
                  <c:v>331050</c:v>
                </c:pt>
                <c:pt idx="10">
                  <c:v>361775</c:v>
                </c:pt>
                <c:pt idx="11">
                  <c:v>352800</c:v>
                </c:pt>
                <c:pt idx="12">
                  <c:v>318875</c:v>
                </c:pt>
                <c:pt idx="13">
                  <c:v>383975</c:v>
                </c:pt>
                <c:pt idx="14">
                  <c:v>350825</c:v>
                </c:pt>
                <c:pt idx="15">
                  <c:v>330150</c:v>
                </c:pt>
                <c:pt idx="16">
                  <c:v>330300</c:v>
                </c:pt>
                <c:pt idx="17">
                  <c:v>340775</c:v>
                </c:pt>
                <c:pt idx="18">
                  <c:v>375675</c:v>
                </c:pt>
                <c:pt idx="19">
                  <c:v>373225</c:v>
                </c:pt>
                <c:pt idx="20">
                  <c:v>356875</c:v>
                </c:pt>
                <c:pt idx="21">
                  <c:v>342525</c:v>
                </c:pt>
              </c:numCache>
            </c:numRef>
          </c:val>
          <c:smooth val="0"/>
          <c:extLst>
            <c:ext xmlns:c16="http://schemas.microsoft.com/office/drawing/2014/chart" uri="{C3380CC4-5D6E-409C-BE32-E72D297353CC}">
              <c16:uniqueId val="{00000003-A909-47DB-A44F-162F304736A2}"/>
            </c:ext>
          </c:extLst>
        </c:ser>
        <c:ser>
          <c:idx val="4"/>
          <c:order val="4"/>
          <c:tx>
            <c:strRef>
              <c:f>Sheet1!$A$9</c:f>
              <c:strCache>
                <c:ptCount val="1"/>
                <c:pt idx="0">
                  <c:v>Trademark Trial and Appeal Board</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Sheet1!$B$9:$W$9</c:f>
              <c:numCache>
                <c:formatCode>#,##0_);[Red]\(#,##0\)</c:formatCode>
                <c:ptCount val="22"/>
                <c:pt idx="0">
                  <c:v>610400</c:v>
                </c:pt>
                <c:pt idx="1">
                  <c:v>671100</c:v>
                </c:pt>
                <c:pt idx="2">
                  <c:v>637900</c:v>
                </c:pt>
                <c:pt idx="3">
                  <c:v>665500</c:v>
                </c:pt>
                <c:pt idx="4">
                  <c:v>633400</c:v>
                </c:pt>
                <c:pt idx="5">
                  <c:v>606900</c:v>
                </c:pt>
                <c:pt idx="6">
                  <c:v>741500</c:v>
                </c:pt>
                <c:pt idx="7">
                  <c:v>620300</c:v>
                </c:pt>
                <c:pt idx="8">
                  <c:v>705900</c:v>
                </c:pt>
                <c:pt idx="9">
                  <c:v>671900</c:v>
                </c:pt>
                <c:pt idx="10">
                  <c:v>691700</c:v>
                </c:pt>
                <c:pt idx="11">
                  <c:v>749600</c:v>
                </c:pt>
                <c:pt idx="12">
                  <c:v>599200</c:v>
                </c:pt>
                <c:pt idx="13">
                  <c:v>734300</c:v>
                </c:pt>
                <c:pt idx="14">
                  <c:v>690100</c:v>
                </c:pt>
                <c:pt idx="15">
                  <c:v>661300</c:v>
                </c:pt>
                <c:pt idx="16">
                  <c:v>650400</c:v>
                </c:pt>
                <c:pt idx="17">
                  <c:v>596400</c:v>
                </c:pt>
                <c:pt idx="18">
                  <c:v>652200</c:v>
                </c:pt>
                <c:pt idx="19">
                  <c:v>703100</c:v>
                </c:pt>
                <c:pt idx="20">
                  <c:v>709900</c:v>
                </c:pt>
                <c:pt idx="21">
                  <c:v>710600</c:v>
                </c:pt>
              </c:numCache>
            </c:numRef>
          </c:val>
          <c:smooth val="0"/>
          <c:extLst>
            <c:ext xmlns:c16="http://schemas.microsoft.com/office/drawing/2014/chart" uri="{C3380CC4-5D6E-409C-BE32-E72D297353CC}">
              <c16:uniqueId val="{00000004-A909-47DB-A44F-162F304736A2}"/>
            </c:ext>
          </c:extLst>
        </c:ser>
        <c:ser>
          <c:idx val="5"/>
          <c:order val="5"/>
          <c:tx>
            <c:strRef>
              <c:f>Sheet1!$A$10</c:f>
              <c:strCache>
                <c:ptCount val="1"/>
                <c:pt idx="0">
                  <c:v>Other Trademark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Sheet1!$B$10:$W$10</c:f>
              <c:numCache>
                <c:formatCode>#,##0_);[Red]\(#,##0\)</c:formatCode>
                <c:ptCount val="22"/>
                <c:pt idx="0">
                  <c:v>923213.60922578501</c:v>
                </c:pt>
                <c:pt idx="1">
                  <c:v>956118.63757116697</c:v>
                </c:pt>
                <c:pt idx="2">
                  <c:v>873107.05032698705</c:v>
                </c:pt>
                <c:pt idx="3">
                  <c:v>962183.29871827306</c:v>
                </c:pt>
                <c:pt idx="4">
                  <c:v>842189.61171514494</c:v>
                </c:pt>
                <c:pt idx="5">
                  <c:v>871804.15578931896</c:v>
                </c:pt>
                <c:pt idx="6">
                  <c:v>1039539.94569652</c:v>
                </c:pt>
                <c:pt idx="7">
                  <c:v>1016462.90772094</c:v>
                </c:pt>
                <c:pt idx="8">
                  <c:v>905341.65274731303</c:v>
                </c:pt>
                <c:pt idx="9">
                  <c:v>907824.33432533697</c:v>
                </c:pt>
                <c:pt idx="10">
                  <c:v>892205.58892166102</c:v>
                </c:pt>
                <c:pt idx="11">
                  <c:v>804444.79536804603</c:v>
                </c:pt>
                <c:pt idx="12">
                  <c:v>713568.03832761198</c:v>
                </c:pt>
                <c:pt idx="13">
                  <c:v>1112710.2331878999</c:v>
                </c:pt>
                <c:pt idx="14">
                  <c:v>1006945.09909684</c:v>
                </c:pt>
                <c:pt idx="15">
                  <c:v>852646.71582317504</c:v>
                </c:pt>
                <c:pt idx="16">
                  <c:v>901316.688195811</c:v>
                </c:pt>
                <c:pt idx="17">
                  <c:v>926094.71649635001</c:v>
                </c:pt>
                <c:pt idx="18">
                  <c:v>981768.68340974394</c:v>
                </c:pt>
                <c:pt idx="19">
                  <c:v>879737.79519793403</c:v>
                </c:pt>
                <c:pt idx="20">
                  <c:v>895040.53628966096</c:v>
                </c:pt>
                <c:pt idx="21">
                  <c:v>811546.09727638005</c:v>
                </c:pt>
              </c:numCache>
            </c:numRef>
          </c:val>
          <c:smooth val="0"/>
          <c:extLst>
            <c:ext xmlns:c16="http://schemas.microsoft.com/office/drawing/2014/chart" uri="{C3380CC4-5D6E-409C-BE32-E72D297353CC}">
              <c16:uniqueId val="{00000005-A909-47DB-A44F-162F304736A2}"/>
            </c:ext>
          </c:extLst>
        </c:ser>
        <c:ser>
          <c:idx val="6"/>
          <c:order val="6"/>
          <c:tx>
            <c:strRef>
              <c:f>Sheet1!$A$11</c:f>
              <c:strCache>
                <c:ptCount val="1"/>
                <c:pt idx="0">
                  <c:v>Trademark Processing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Sheet1!$B$11:$W$11</c:f>
              <c:numCache>
                <c:formatCode>#,##0_);[Red]\(#,##0\)</c:formatCode>
                <c:ptCount val="22"/>
                <c:pt idx="0">
                  <c:v>175600</c:v>
                </c:pt>
                <c:pt idx="1">
                  <c:v>217500</c:v>
                </c:pt>
                <c:pt idx="2">
                  <c:v>207000</c:v>
                </c:pt>
                <c:pt idx="3">
                  <c:v>196400</c:v>
                </c:pt>
                <c:pt idx="4">
                  <c:v>234200</c:v>
                </c:pt>
                <c:pt idx="5">
                  <c:v>218800</c:v>
                </c:pt>
                <c:pt idx="6">
                  <c:v>231400</c:v>
                </c:pt>
                <c:pt idx="7">
                  <c:v>202400</c:v>
                </c:pt>
                <c:pt idx="8">
                  <c:v>224400</c:v>
                </c:pt>
                <c:pt idx="9">
                  <c:v>202800</c:v>
                </c:pt>
                <c:pt idx="10">
                  <c:v>216400</c:v>
                </c:pt>
                <c:pt idx="11">
                  <c:v>202900</c:v>
                </c:pt>
                <c:pt idx="12">
                  <c:v>174200</c:v>
                </c:pt>
                <c:pt idx="13">
                  <c:v>221500</c:v>
                </c:pt>
                <c:pt idx="14">
                  <c:v>198900</c:v>
                </c:pt>
                <c:pt idx="15">
                  <c:v>208800</c:v>
                </c:pt>
                <c:pt idx="16">
                  <c:v>239500</c:v>
                </c:pt>
                <c:pt idx="17">
                  <c:v>219400</c:v>
                </c:pt>
                <c:pt idx="18">
                  <c:v>225000</c:v>
                </c:pt>
                <c:pt idx="19">
                  <c:v>228000</c:v>
                </c:pt>
                <c:pt idx="20">
                  <c:v>224300</c:v>
                </c:pt>
                <c:pt idx="21">
                  <c:v>201200</c:v>
                </c:pt>
              </c:numCache>
            </c:numRef>
          </c:val>
          <c:smooth val="0"/>
          <c:extLst>
            <c:ext xmlns:c16="http://schemas.microsoft.com/office/drawing/2014/chart" uri="{C3380CC4-5D6E-409C-BE32-E72D297353CC}">
              <c16:uniqueId val="{00000006-A909-47DB-A44F-162F304736A2}"/>
            </c:ext>
          </c:extLst>
        </c:ser>
        <c:ser>
          <c:idx val="7"/>
          <c:order val="7"/>
          <c:tx>
            <c:strRef>
              <c:f>Sheet1!$A$12</c:f>
              <c:strCache>
                <c:ptCount val="1"/>
                <c:pt idx="0">
                  <c:v>Finance Service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Sheet1!$B$12:$W$12</c:f>
              <c:numCache>
                <c:formatCode>#,##0_);[Red]\(#,##0\)</c:formatCode>
                <c:ptCount val="22"/>
                <c:pt idx="0">
                  <c:v>627.31500976871996</c:v>
                </c:pt>
                <c:pt idx="1">
                  <c:v>503.36797736160003</c:v>
                </c:pt>
                <c:pt idx="2">
                  <c:v>547.08763214139003</c:v>
                </c:pt>
                <c:pt idx="3">
                  <c:v>709.66873343014697</c:v>
                </c:pt>
                <c:pt idx="4">
                  <c:v>518.890589230675</c:v>
                </c:pt>
                <c:pt idx="5">
                  <c:v>619.63481224924203</c:v>
                </c:pt>
                <c:pt idx="6">
                  <c:v>797.62241316046197</c:v>
                </c:pt>
                <c:pt idx="7">
                  <c:v>996.38196887922004</c:v>
                </c:pt>
                <c:pt idx="8">
                  <c:v>568.56579043421402</c:v>
                </c:pt>
                <c:pt idx="9">
                  <c:v>576.04906811334604</c:v>
                </c:pt>
                <c:pt idx="10">
                  <c:v>597.97163576592004</c:v>
                </c:pt>
                <c:pt idx="11">
                  <c:v>577.39367413059097</c:v>
                </c:pt>
                <c:pt idx="12">
                  <c:v>525.41556721549796</c:v>
                </c:pt>
                <c:pt idx="13">
                  <c:v>577.56347387423295</c:v>
                </c:pt>
                <c:pt idx="14">
                  <c:v>512.38537268076504</c:v>
                </c:pt>
                <c:pt idx="15">
                  <c:v>509.17479194983201</c:v>
                </c:pt>
                <c:pt idx="16">
                  <c:v>566.219914572383</c:v>
                </c:pt>
                <c:pt idx="17">
                  <c:v>492.50659056873002</c:v>
                </c:pt>
                <c:pt idx="18">
                  <c:v>582.46290739734002</c:v>
                </c:pt>
                <c:pt idx="19">
                  <c:v>492.68659821572197</c:v>
                </c:pt>
                <c:pt idx="20">
                  <c:v>526.57512307920001</c:v>
                </c:pt>
                <c:pt idx="21">
                  <c:v>596.54986666080003</c:v>
                </c:pt>
              </c:numCache>
            </c:numRef>
          </c:val>
          <c:smooth val="0"/>
          <c:extLst>
            <c:ext xmlns:c16="http://schemas.microsoft.com/office/drawing/2014/chart" uri="{C3380CC4-5D6E-409C-BE32-E72D297353CC}">
              <c16:uniqueId val="{00000007-A909-47DB-A44F-162F304736A2}"/>
            </c:ext>
          </c:extLst>
        </c:ser>
        <c:ser>
          <c:idx val="8"/>
          <c:order val="8"/>
          <c:tx>
            <c:strRef>
              <c:f>Sheet1!$A$13</c:f>
              <c:strCache>
                <c:ptCount val="1"/>
                <c:pt idx="0">
                  <c:v>Total Trademark Fees</c:v>
                </c:pt>
              </c:strCache>
            </c:strRef>
          </c:tx>
          <c:marker>
            <c:symbol val="none"/>
          </c:marker>
          <c:cat>
            <c:strRef>
              <c:f>Sheet1!$B$4:$W$4</c:f>
              <c:strCache>
                <c:ptCount val="22"/>
                <c:pt idx="0">
                  <c:v>Sep-17</c:v>
                </c:pt>
                <c:pt idx="1">
                  <c:v>Oct-17</c:v>
                </c:pt>
                <c:pt idx="2">
                  <c:v>Nov-17</c:v>
                </c:pt>
                <c:pt idx="3">
                  <c:v>Dec-17</c:v>
                </c:pt>
                <c:pt idx="4">
                  <c:v>Jan-18</c:v>
                </c:pt>
                <c:pt idx="5">
                  <c:v>Feb-18</c:v>
                </c:pt>
                <c:pt idx="6">
                  <c:v>Mar-18</c:v>
                </c:pt>
                <c:pt idx="7">
                  <c:v>Apr-18</c:v>
                </c:pt>
                <c:pt idx="8">
                  <c:v>May-18</c:v>
                </c:pt>
                <c:pt idx="9">
                  <c:v>Jun-18</c:v>
                </c:pt>
                <c:pt idx="10">
                  <c:v>Jul-18</c:v>
                </c:pt>
                <c:pt idx="11">
                  <c:v>Aug-18</c:v>
                </c:pt>
                <c:pt idx="12">
                  <c:v>Sep-18</c:v>
                </c:pt>
                <c:pt idx="13">
                  <c:v>Oct-18</c:v>
                </c:pt>
                <c:pt idx="14">
                  <c:v>Nov-18</c:v>
                </c:pt>
                <c:pt idx="15">
                  <c:v>Dec-18</c:v>
                </c:pt>
                <c:pt idx="16">
                  <c:v>Jan-19</c:v>
                </c:pt>
                <c:pt idx="17">
                  <c:v>Feb-19</c:v>
                </c:pt>
                <c:pt idx="18">
                  <c:v>Mar-19</c:v>
                </c:pt>
                <c:pt idx="19">
                  <c:v>Apr-19</c:v>
                </c:pt>
                <c:pt idx="20">
                  <c:v>May-19</c:v>
                </c:pt>
                <c:pt idx="21">
                  <c:v>Jun-19</c:v>
                </c:pt>
              </c:strCache>
            </c:strRef>
          </c:cat>
          <c:val>
            <c:numRef>
              <c:f>Sheet1!$B$13:$W$13</c:f>
              <c:numCache>
                <c:formatCode>#,##0_);[Red]\(#,##0\)</c:formatCode>
                <c:ptCount val="22"/>
                <c:pt idx="0">
                  <c:v>25179315.924235553</c:v>
                </c:pt>
                <c:pt idx="1">
                  <c:v>28392072.005548529</c:v>
                </c:pt>
                <c:pt idx="2">
                  <c:v>26353979.13795913</c:v>
                </c:pt>
                <c:pt idx="3">
                  <c:v>25197942.967451703</c:v>
                </c:pt>
                <c:pt idx="4">
                  <c:v>27604743.502304375</c:v>
                </c:pt>
                <c:pt idx="5">
                  <c:v>25803223.79060157</c:v>
                </c:pt>
                <c:pt idx="6">
                  <c:v>29147012.568109684</c:v>
                </c:pt>
                <c:pt idx="7">
                  <c:v>27684434.289689817</c:v>
                </c:pt>
                <c:pt idx="8">
                  <c:v>29013260.218537748</c:v>
                </c:pt>
                <c:pt idx="9">
                  <c:v>28111100.383393448</c:v>
                </c:pt>
                <c:pt idx="10">
                  <c:v>27718928.560557429</c:v>
                </c:pt>
                <c:pt idx="11">
                  <c:v>28852322.189042177</c:v>
                </c:pt>
                <c:pt idx="12">
                  <c:v>25096368.453894828</c:v>
                </c:pt>
                <c:pt idx="13">
                  <c:v>29650862.796661772</c:v>
                </c:pt>
                <c:pt idx="14">
                  <c:v>26867582.484469518</c:v>
                </c:pt>
                <c:pt idx="15">
                  <c:v>25139555.890615124</c:v>
                </c:pt>
                <c:pt idx="16">
                  <c:v>27810357.908110384</c:v>
                </c:pt>
                <c:pt idx="17">
                  <c:v>26462412.223086916</c:v>
                </c:pt>
                <c:pt idx="18">
                  <c:v>29734026.146317139</c:v>
                </c:pt>
                <c:pt idx="19">
                  <c:v>30514555.481796149</c:v>
                </c:pt>
                <c:pt idx="20">
                  <c:v>30583592.111412741</c:v>
                </c:pt>
                <c:pt idx="21">
                  <c:v>27752167.64714304</c:v>
                </c:pt>
              </c:numCache>
            </c:numRef>
          </c:val>
          <c:smooth val="0"/>
          <c:extLst>
            <c:ext xmlns:c16="http://schemas.microsoft.com/office/drawing/2014/chart" uri="{C3380CC4-5D6E-409C-BE32-E72D297353CC}">
              <c16:uniqueId val="{00000008-A909-47DB-A44F-162F304736A2}"/>
            </c:ext>
          </c:extLst>
        </c:ser>
        <c:dLbls>
          <c:showLegendKey val="0"/>
          <c:showVal val="0"/>
          <c:showCatName val="0"/>
          <c:showSerName val="0"/>
          <c:showPercent val="0"/>
          <c:showBubbleSize val="0"/>
        </c:dLbls>
        <c:smooth val="0"/>
        <c:axId val="231778176"/>
        <c:axId val="231779712"/>
      </c:lineChart>
      <c:catAx>
        <c:axId val="231778176"/>
        <c:scaling>
          <c:orientation val="minMax"/>
        </c:scaling>
        <c:delete val="0"/>
        <c:axPos val="b"/>
        <c:numFmt formatCode="General" sourceLinked="0"/>
        <c:majorTickMark val="out"/>
        <c:minorTickMark val="none"/>
        <c:tickLblPos val="nextTo"/>
        <c:crossAx val="231779712"/>
        <c:crosses val="autoZero"/>
        <c:auto val="1"/>
        <c:lblAlgn val="ctr"/>
        <c:lblOffset val="100"/>
        <c:noMultiLvlLbl val="0"/>
      </c:catAx>
      <c:valAx>
        <c:axId val="231779712"/>
        <c:scaling>
          <c:orientation val="minMax"/>
          <c:max val="35000000"/>
        </c:scaling>
        <c:delete val="0"/>
        <c:axPos val="l"/>
        <c:majorGridlines/>
        <c:numFmt formatCode="&quot;$&quot;#,##0.0_);[Red]\(&quot;$&quot;#,##0.0\)" sourceLinked="0"/>
        <c:majorTickMark val="out"/>
        <c:minorTickMark val="none"/>
        <c:tickLblPos val="nextTo"/>
        <c:crossAx val="231778176"/>
        <c:crosses val="autoZero"/>
        <c:crossBetween val="between"/>
        <c:dispUnits>
          <c:builtInUnit val="millions"/>
          <c:dispUnitsLbl/>
        </c:dispUnits>
      </c:valAx>
    </c:plotArea>
    <c:legend>
      <c:legendPos val="r"/>
      <c:layout>
        <c:manualLayout>
          <c:xMode val="edge"/>
          <c:yMode val="edge"/>
          <c:x val="1.9444444444444445E-2"/>
          <c:y val="0.85360016159176932"/>
          <c:w val="0.96388888888888891"/>
          <c:h val="0.13018440259848241"/>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3.7747524752475239E-2"/>
          <c:y val="8.0492391722062781E-2"/>
          <c:w val="0.91481023102310233"/>
          <c:h val="0.65960485468911401"/>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1.1437137808269016E-2"/>
          <c:y val="0.81020542214154689"/>
          <c:w val="0.97712572438346201"/>
          <c:h val="0.16902614587506778"/>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245835294250561"/>
          <c:y val="0.17085780189001212"/>
          <c:w val="0.53734775014978287"/>
          <c:h val="0.79279771221446815"/>
        </c:manualLayout>
      </c:layout>
      <c:pie3DChart>
        <c:varyColors val="1"/>
        <c:ser>
          <c:idx val="0"/>
          <c:order val="0"/>
          <c:spPr>
            <a:ln>
              <a:noFill/>
            </a:ln>
          </c:spPr>
          <c:explosion val="10"/>
          <c:dPt>
            <c:idx val="0"/>
            <c:bubble3D val="0"/>
            <c:spPr>
              <a:solidFill>
                <a:schemeClr val="accent1"/>
              </a:solidFill>
              <a:ln w="25400">
                <a:noFill/>
              </a:ln>
              <a:effectLst/>
              <a:sp3d/>
            </c:spPr>
            <c:extLst>
              <c:ext xmlns:c16="http://schemas.microsoft.com/office/drawing/2014/chart" uri="{C3380CC4-5D6E-409C-BE32-E72D297353CC}">
                <c16:uniqueId val="{00000001-896C-4F82-9548-C63084BC4356}"/>
              </c:ext>
            </c:extLst>
          </c:dPt>
          <c:dPt>
            <c:idx val="1"/>
            <c:bubble3D val="0"/>
            <c:spPr>
              <a:solidFill>
                <a:schemeClr val="accent2"/>
              </a:solidFill>
              <a:ln w="25400">
                <a:noFill/>
              </a:ln>
              <a:effectLst/>
              <a:sp3d/>
            </c:spPr>
            <c:extLst>
              <c:ext xmlns:c16="http://schemas.microsoft.com/office/drawing/2014/chart" uri="{C3380CC4-5D6E-409C-BE32-E72D297353CC}">
                <c16:uniqueId val="{00000003-896C-4F82-9548-C63084BC4356}"/>
              </c:ext>
            </c:extLst>
          </c:dPt>
          <c:dPt>
            <c:idx val="2"/>
            <c:bubble3D val="0"/>
            <c:spPr>
              <a:solidFill>
                <a:schemeClr val="accent3"/>
              </a:solidFill>
              <a:ln w="25400">
                <a:noFill/>
              </a:ln>
              <a:effectLst/>
              <a:sp3d/>
            </c:spPr>
            <c:extLst>
              <c:ext xmlns:c16="http://schemas.microsoft.com/office/drawing/2014/chart" uri="{C3380CC4-5D6E-409C-BE32-E72D297353CC}">
                <c16:uniqueId val="{00000005-896C-4F82-9548-C63084BC4356}"/>
              </c:ext>
            </c:extLst>
          </c:dPt>
          <c:dPt>
            <c:idx val="3"/>
            <c:bubble3D val="0"/>
            <c:spPr>
              <a:solidFill>
                <a:schemeClr val="accent4"/>
              </a:solidFill>
              <a:ln w="25400">
                <a:noFill/>
              </a:ln>
              <a:effectLst/>
              <a:sp3d/>
            </c:spPr>
            <c:extLst>
              <c:ext xmlns:c16="http://schemas.microsoft.com/office/drawing/2014/chart" uri="{C3380CC4-5D6E-409C-BE32-E72D297353CC}">
                <c16:uniqueId val="{00000007-896C-4F82-9548-C63084BC4356}"/>
              </c:ext>
            </c:extLst>
          </c:dPt>
          <c:dPt>
            <c:idx val="4"/>
            <c:bubble3D val="0"/>
            <c:spPr>
              <a:solidFill>
                <a:schemeClr val="accent5"/>
              </a:solidFill>
              <a:ln w="25400">
                <a:noFill/>
              </a:ln>
              <a:effectLst/>
              <a:sp3d/>
            </c:spPr>
            <c:extLst>
              <c:ext xmlns:c16="http://schemas.microsoft.com/office/drawing/2014/chart" uri="{C3380CC4-5D6E-409C-BE32-E72D297353CC}">
                <c16:uniqueId val="{00000009-896C-4F82-9548-C63084BC4356}"/>
              </c:ext>
            </c:extLst>
          </c:dPt>
          <c:dPt>
            <c:idx val="5"/>
            <c:bubble3D val="0"/>
            <c:spPr>
              <a:solidFill>
                <a:schemeClr val="accent6"/>
              </a:solidFill>
              <a:ln w="25400">
                <a:noFill/>
              </a:ln>
              <a:effectLst/>
              <a:sp3d/>
            </c:spPr>
            <c:extLst>
              <c:ext xmlns:c16="http://schemas.microsoft.com/office/drawing/2014/chart" uri="{C3380CC4-5D6E-409C-BE32-E72D297353CC}">
                <c16:uniqueId val="{0000000B-896C-4F82-9548-C63084BC4356}"/>
              </c:ext>
            </c:extLst>
          </c:dPt>
          <c:dPt>
            <c:idx val="6"/>
            <c:bubble3D val="0"/>
            <c:spPr>
              <a:solidFill>
                <a:schemeClr val="accent1">
                  <a:lumMod val="60000"/>
                </a:schemeClr>
              </a:solidFill>
              <a:ln w="25400">
                <a:noFill/>
              </a:ln>
              <a:effectLst/>
              <a:sp3d/>
            </c:spPr>
            <c:extLst>
              <c:ext xmlns:c16="http://schemas.microsoft.com/office/drawing/2014/chart" uri="{C3380CC4-5D6E-409C-BE32-E72D297353CC}">
                <c16:uniqueId val="{0000000D-896C-4F82-9548-C63084BC4356}"/>
              </c:ext>
            </c:extLst>
          </c:dPt>
          <c:dPt>
            <c:idx val="7"/>
            <c:bubble3D val="0"/>
            <c:spPr>
              <a:solidFill>
                <a:schemeClr val="accent2">
                  <a:lumMod val="60000"/>
                </a:schemeClr>
              </a:solidFill>
              <a:ln w="25400">
                <a:noFill/>
              </a:ln>
              <a:effectLst/>
              <a:sp3d/>
            </c:spPr>
            <c:extLst>
              <c:ext xmlns:c16="http://schemas.microsoft.com/office/drawing/2014/chart" uri="{C3380CC4-5D6E-409C-BE32-E72D297353CC}">
                <c16:uniqueId val="{0000000F-896C-4F82-9548-C63084BC4356}"/>
              </c:ext>
            </c:extLst>
          </c:dPt>
          <c:dLbls>
            <c:dLbl>
              <c:idx val="0"/>
              <c:tx>
                <c:rich>
                  <a:bodyPr/>
                  <a:lstStyle/>
                  <a:p>
                    <a:fld id="{2D21DC32-71A5-4B98-B2EE-F4FE5D7BD7BB}" type="VALUE">
                      <a:rPr lang="en-US" b="1" i="0" baseline="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6C-4F82-9548-C63084BC4356}"/>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96C-4F82-9548-C63084BC4356}"/>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96C-4F82-9548-C63084BC4356}"/>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96C-4F82-9548-C63084BC4356}"/>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896C-4F82-9548-C63084BC4356}"/>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896C-4F82-9548-C63084BC4356}"/>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896C-4F82-9548-C63084BC43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AppndII!$A$46:$A$53</c:f>
              <c:strCache>
                <c:ptCount val="8"/>
                <c:pt idx="0">
                  <c:v>External Affairs</c:v>
                </c:pt>
                <c:pt idx="1">
                  <c:v>Executive Direction and Communications</c:v>
                </c:pt>
                <c:pt idx="2">
                  <c:v>Financial Management Services</c:v>
                </c:pt>
                <c:pt idx="3">
                  <c:v>Human Resource Management and Administrative Services</c:v>
                </c:pt>
                <c:pt idx="4">
                  <c:v>Legal Services</c:v>
                </c:pt>
                <c:pt idx="5">
                  <c:v>Management Information Resources</c:v>
                </c:pt>
                <c:pt idx="6">
                  <c:v>IT Infrastructure and IT Support Services</c:v>
                </c:pt>
                <c:pt idx="7">
                  <c:v>Miscellaneous General Expense</c:v>
                </c:pt>
              </c:strCache>
            </c:strRef>
          </c:cat>
          <c:val>
            <c:numRef>
              <c:f>AppndII!$B$46:$B$53</c:f>
              <c:numCache>
                <c:formatCode>0%</c:formatCode>
                <c:ptCount val="8"/>
                <c:pt idx="0">
                  <c:v>0.12195540551852387</c:v>
                </c:pt>
                <c:pt idx="1">
                  <c:v>1.5193706156409593E-2</c:v>
                </c:pt>
                <c:pt idx="2">
                  <c:v>4.0605789663212127E-2</c:v>
                </c:pt>
                <c:pt idx="3">
                  <c:v>4.6247919748403074E-2</c:v>
                </c:pt>
                <c:pt idx="4">
                  <c:v>3.272871059820797E-2</c:v>
                </c:pt>
                <c:pt idx="5">
                  <c:v>5.7048710703255949E-2</c:v>
                </c:pt>
                <c:pt idx="6">
                  <c:v>0.47341940343842764</c:v>
                </c:pt>
                <c:pt idx="7">
                  <c:v>0.2128003541735598</c:v>
                </c:pt>
              </c:numCache>
            </c:numRef>
          </c:val>
          <c:extLst>
            <c:ext xmlns:c16="http://schemas.microsoft.com/office/drawing/2014/chart" uri="{C3380CC4-5D6E-409C-BE32-E72D297353CC}">
              <c16:uniqueId val="{00000010-896C-4F82-9548-C63084BC4356}"/>
            </c:ext>
          </c:extLst>
        </c:ser>
        <c:dLbls>
          <c:showLegendKey val="0"/>
          <c:showVal val="0"/>
          <c:showCatName val="0"/>
          <c:showSerName val="0"/>
          <c:showPercent val="0"/>
          <c:showBubbleSize val="0"/>
          <c:showLeaderLines val="1"/>
        </c:dLbls>
      </c:pie3D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35264822666399"/>
          <c:y val="0.1085960621391318"/>
          <c:w val="0.55053467034569392"/>
          <c:h val="0.7969913224109626"/>
        </c:manualLayout>
      </c:layout>
      <c:pie3DChart>
        <c:varyColors val="1"/>
        <c:ser>
          <c:idx val="0"/>
          <c:order val="0"/>
          <c:spPr>
            <a:ln>
              <a:noFill/>
            </a:ln>
            <a:effectLst/>
          </c:spPr>
          <c:explosion val="10"/>
          <c:dPt>
            <c:idx val="0"/>
            <c:bubble3D val="0"/>
            <c:spPr>
              <a:solidFill>
                <a:schemeClr val="accent1"/>
              </a:solidFill>
              <a:ln w="25400">
                <a:noFill/>
              </a:ln>
              <a:effectLst/>
              <a:sp3d/>
            </c:spPr>
            <c:extLst>
              <c:ext xmlns:c16="http://schemas.microsoft.com/office/drawing/2014/chart" uri="{C3380CC4-5D6E-409C-BE32-E72D297353CC}">
                <c16:uniqueId val="{00000001-C0C1-4D03-A84E-15DAE58563AE}"/>
              </c:ext>
            </c:extLst>
          </c:dPt>
          <c:dPt>
            <c:idx val="1"/>
            <c:bubble3D val="0"/>
            <c:spPr>
              <a:solidFill>
                <a:schemeClr val="accent2"/>
              </a:solidFill>
              <a:ln w="25400">
                <a:noFill/>
              </a:ln>
              <a:effectLst/>
              <a:sp3d/>
            </c:spPr>
            <c:extLst>
              <c:ext xmlns:c16="http://schemas.microsoft.com/office/drawing/2014/chart" uri="{C3380CC4-5D6E-409C-BE32-E72D297353CC}">
                <c16:uniqueId val="{00000003-C0C1-4D03-A84E-15DAE58563AE}"/>
              </c:ext>
            </c:extLst>
          </c:dPt>
          <c:dPt>
            <c:idx val="2"/>
            <c:bubble3D val="0"/>
            <c:spPr>
              <a:solidFill>
                <a:schemeClr val="accent3"/>
              </a:solidFill>
              <a:ln w="25400">
                <a:noFill/>
              </a:ln>
              <a:effectLst/>
              <a:sp3d/>
            </c:spPr>
            <c:extLst>
              <c:ext xmlns:c16="http://schemas.microsoft.com/office/drawing/2014/chart" uri="{C3380CC4-5D6E-409C-BE32-E72D297353CC}">
                <c16:uniqueId val="{00000005-C0C1-4D03-A84E-15DAE58563AE}"/>
              </c:ext>
            </c:extLst>
          </c:dPt>
          <c:dPt>
            <c:idx val="3"/>
            <c:bubble3D val="0"/>
            <c:spPr>
              <a:solidFill>
                <a:schemeClr val="accent4"/>
              </a:solidFill>
              <a:ln w="25400">
                <a:noFill/>
              </a:ln>
              <a:effectLst/>
              <a:sp3d/>
            </c:spPr>
            <c:extLst>
              <c:ext xmlns:c16="http://schemas.microsoft.com/office/drawing/2014/chart" uri="{C3380CC4-5D6E-409C-BE32-E72D297353CC}">
                <c16:uniqueId val="{00000007-C0C1-4D03-A84E-15DAE58563AE}"/>
              </c:ext>
            </c:extLst>
          </c:dPt>
          <c:dLbls>
            <c:dLbl>
              <c:idx val="1"/>
              <c:layout>
                <c:manualLayout>
                  <c:x val="-5.4836832895888012E-2"/>
                  <c:y val="-2.8014727325750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1-4D03-A84E-15DAE58563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AppndII!$F$20:$F$24</c:f>
              <c:strCache>
                <c:ptCount val="4"/>
                <c:pt idx="0">
                  <c:v>Trademark Examining</c:v>
                </c:pt>
                <c:pt idx="1">
                  <c:v>Trademark Appeals and Inter Partes Proceedings</c:v>
                </c:pt>
                <c:pt idx="2">
                  <c:v>Trademark Information Resources</c:v>
                </c:pt>
                <c:pt idx="3">
                  <c:v>Indirect Allocated</c:v>
                </c:pt>
              </c:strCache>
            </c:strRef>
          </c:cat>
          <c:val>
            <c:numRef>
              <c:f>AppndII!$G$20:$G$24</c:f>
              <c:numCache>
                <c:formatCode>0%</c:formatCode>
                <c:ptCount val="4"/>
                <c:pt idx="0">
                  <c:v>0.46933870919440168</c:v>
                </c:pt>
                <c:pt idx="1">
                  <c:v>4.6969823182441646E-2</c:v>
                </c:pt>
                <c:pt idx="2">
                  <c:v>0.11820801198872527</c:v>
                </c:pt>
                <c:pt idx="3">
                  <c:v>0.36548345563443146</c:v>
                </c:pt>
              </c:numCache>
            </c:numRef>
          </c:val>
          <c:extLst>
            <c:ext xmlns:c16="http://schemas.microsoft.com/office/drawing/2014/chart" uri="{C3380CC4-5D6E-409C-BE32-E72D297353CC}">
              <c16:uniqueId val="{00000008-C0C1-4D03-A84E-15DAE58563AE}"/>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0.21425255798107079"/>
          <c:y val="0.12724061232500328"/>
          <c:w val="0.78517574528930156"/>
          <c:h val="0.87001352103714313"/>
        </c:manualLayout>
      </c:layout>
      <c:pie3DChart>
        <c:varyColors val="1"/>
        <c:ser>
          <c:idx val="0"/>
          <c:order val="0"/>
          <c:explosion val="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('FY16 PB of FY17 Breakdown'!$E$2:$E$5,'FY16 PB of FY17 Breakdown'!$E$7:$E$8)</c:f>
              <c:strCache>
                <c:ptCount val="6"/>
                <c:pt idx="0">
                  <c:v>Compensation and Benefits </c:v>
                </c:pt>
                <c:pt idx="1">
                  <c:v>Contracts </c:v>
                </c:pt>
                <c:pt idx="2">
                  <c:v>Rent and Utilities</c:v>
                </c:pt>
                <c:pt idx="3">
                  <c:v>Supplies and Materials</c:v>
                </c:pt>
                <c:pt idx="4">
                  <c:v>Equipment </c:v>
                </c:pt>
                <c:pt idx="5">
                  <c:v>Other </c:v>
                </c:pt>
              </c:strCache>
            </c:strRef>
          </c:cat>
          <c:val>
            <c:numRef>
              <c:f>('FY16 PB of FY17 Breakdown'!$F$2:$F$5,'FY16 PB of FY17 Breakdown'!$F$7:$F$8)</c:f>
              <c:numCache>
                <c:formatCode>#,###.0,</c:formatCode>
                <c:ptCount val="6"/>
                <c:pt idx="0">
                  <c:v>243717</c:v>
                </c:pt>
                <c:pt idx="1">
                  <c:v>67539</c:v>
                </c:pt>
                <c:pt idx="2">
                  <c:v>15312</c:v>
                </c:pt>
                <c:pt idx="3">
                  <c:v>2540</c:v>
                </c:pt>
                <c:pt idx="4">
                  <c:v>36754</c:v>
                </c:pt>
                <c:pt idx="5">
                  <c:v>1312</c:v>
                </c:pt>
              </c:numCache>
            </c:numRef>
          </c:val>
          <c:extLst>
            <c:ext xmlns:c16="http://schemas.microsoft.com/office/drawing/2014/chart" uri="{C3380CC4-5D6E-409C-BE32-E72D297353CC}">
              <c16:uniqueId val="{00000000-E6FD-4351-A53F-701538931DF7}"/>
            </c:ext>
          </c:extLst>
        </c:ser>
        <c:ser>
          <c:idx val="1"/>
          <c:order val="1"/>
          <c:dPt>
            <c:idx val="6"/>
            <c:bubble3D val="0"/>
            <c:explosion val="22"/>
            <c:extLst>
              <c:ext xmlns:c16="http://schemas.microsoft.com/office/drawing/2014/chart" uri="{C3380CC4-5D6E-409C-BE32-E72D297353CC}">
                <c16:uniqueId val="{00000001-E6FD-4351-A53F-701538931DF7}"/>
              </c:ext>
            </c:extLst>
          </c:dPt>
          <c:dPt>
            <c:idx val="7"/>
            <c:bubble3D val="0"/>
            <c:explosion val="32"/>
            <c:extLst>
              <c:ext xmlns:c16="http://schemas.microsoft.com/office/drawing/2014/chart" uri="{C3380CC4-5D6E-409C-BE32-E72D297353CC}">
                <c16:uniqueId val="{00000002-E6FD-4351-A53F-701538931DF7}"/>
              </c:ext>
            </c:extLst>
          </c:dPt>
          <c:dLbls>
            <c:dLbl>
              <c:idx val="0"/>
              <c:layout>
                <c:manualLayout>
                  <c:x val="-0.17431445136522114"/>
                  <c:y val="-1.508470532092579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FD-4351-A53F-701538931DF7}"/>
                </c:ext>
              </c:extLst>
            </c:dLbl>
            <c:dLbl>
              <c:idx val="1"/>
              <c:layout>
                <c:manualLayout>
                  <c:x val="1.2704830815067035E-2"/>
                  <c:y val="7.25475029924145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6FD-4351-A53F-701538931DF7}"/>
                </c:ext>
              </c:extLst>
            </c:dLbl>
            <c:dLbl>
              <c:idx val="2"/>
              <c:layout>
                <c:manualLayout>
                  <c:x val="-1.7319237836039433E-2"/>
                  <c:y val="2.273356668542175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FD-4351-A53F-701538931DF7}"/>
                </c:ext>
              </c:extLst>
            </c:dLbl>
            <c:dLbl>
              <c:idx val="3"/>
              <c:layout>
                <c:manualLayout>
                  <c:x val="-1.9131630243973595E-2"/>
                  <c:y val="2.4902113714990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FD-4351-A53F-701538931DF7}"/>
                </c:ext>
              </c:extLst>
            </c:dLbl>
            <c:dLbl>
              <c:idx val="7"/>
              <c:layout>
                <c:manualLayout>
                  <c:x val="3.7747118306062526E-2"/>
                  <c:y val="5.52754107895212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6FD-4351-A53F-701538931DF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('FY16 PB of FY17 Breakdown'!$E$2:$E$5,'FY16 PB of FY17 Breakdown'!$E$7:$E$8)</c:f>
              <c:strCache>
                <c:ptCount val="6"/>
                <c:pt idx="0">
                  <c:v>Compensation and Benefits </c:v>
                </c:pt>
                <c:pt idx="1">
                  <c:v>Contracts </c:v>
                </c:pt>
                <c:pt idx="2">
                  <c:v>Rent and Utilities</c:v>
                </c:pt>
                <c:pt idx="3">
                  <c:v>Supplies and Materials</c:v>
                </c:pt>
                <c:pt idx="4">
                  <c:v>Equipment </c:v>
                </c:pt>
                <c:pt idx="5">
                  <c:v>Other </c:v>
                </c:pt>
              </c:strCache>
            </c:strRef>
          </c:cat>
          <c:val>
            <c:numRef>
              <c:f>('FY16 PB of FY17 Breakdown'!$G$2:$G$5,'FY16 PB of FY17 Breakdown'!$G$7:$G$8)</c:f>
              <c:numCache>
                <c:formatCode>0.0%</c:formatCode>
                <c:ptCount val="6"/>
                <c:pt idx="0">
                  <c:v>0.66358539832767449</c:v>
                </c:pt>
                <c:pt idx="1">
                  <c:v>0.18389318027734139</c:v>
                </c:pt>
                <c:pt idx="2">
                  <c:v>4.1691058150204345E-2</c:v>
                </c:pt>
                <c:pt idx="3">
                  <c:v>6.9158364486363007E-3</c:v>
                </c:pt>
                <c:pt idx="4">
                  <c:v>0.10007269796581834</c:v>
                </c:pt>
                <c:pt idx="5">
                  <c:v>3.5722745750436324E-3</c:v>
                </c:pt>
              </c:numCache>
            </c:numRef>
          </c:val>
          <c:extLst>
            <c:ext xmlns:c16="http://schemas.microsoft.com/office/drawing/2014/chart" uri="{C3380CC4-5D6E-409C-BE32-E72D297353CC}">
              <c16:uniqueId val="{00000007-E6FD-4351-A53F-701538931DF7}"/>
            </c:ext>
          </c:extLst>
        </c:ser>
        <c:dLbls>
          <c:showLegendKey val="0"/>
          <c:showVal val="0"/>
          <c:showCatName val="0"/>
          <c:showSerName val="0"/>
          <c:showPercent val="1"/>
          <c:showBubbleSize val="0"/>
          <c:showLeaderLines val="1"/>
        </c:dLbls>
      </c:pie3D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3.7747500842888269E-2"/>
          <c:y val="9.4338013044319616E-2"/>
          <c:w val="0.94673938529759383"/>
          <c:h val="0.68383469200306346"/>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1.1437137808269016E-2"/>
          <c:y val="0.81020542214154689"/>
          <c:w val="0.97712572438346201"/>
          <c:h val="0.16902614587506778"/>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4.1101862175972705E-2"/>
          <c:y val="7.3529708218561349E-2"/>
          <c:w val="0.94548057140344177"/>
          <c:h val="0.72708182895670648"/>
        </c:manualLayout>
      </c:layout>
      <c:pie3DChart>
        <c:varyColors val="1"/>
        <c:ser>
          <c:idx val="0"/>
          <c:order val="0"/>
          <c:dLbls>
            <c:dLbl>
              <c:idx val="0"/>
              <c:layout>
                <c:manualLayout>
                  <c:x val="-2.3432830487773188E-3"/>
                  <c:y val="-0.160095175019010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98-4280-85CE-6CE99069AC7B}"/>
                </c:ext>
              </c:extLst>
            </c:dLbl>
            <c:dLbl>
              <c:idx val="1"/>
              <c:layout>
                <c:manualLayout>
                  <c:x val="8.6827752657155487E-3"/>
                  <c:y val="4.2987383586397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98-4280-85CE-6CE99069AC7B}"/>
                </c:ext>
              </c:extLst>
            </c:dLbl>
            <c:dLbl>
              <c:idx val="2"/>
              <c:layout>
                <c:manualLayout>
                  <c:x val="-1.9845264546139652E-2"/>
                  <c:y val="-5.8625849338926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98-4280-85CE-6CE99069AC7B}"/>
                </c:ext>
              </c:extLst>
            </c:dLbl>
            <c:dLbl>
              <c:idx val="3"/>
              <c:layout>
                <c:manualLayout>
                  <c:x val="-4.8470267794495987E-2"/>
                  <c:y val="1.49412787576007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98-4280-85CE-6CE99069AC7B}"/>
                </c:ext>
              </c:extLst>
            </c:dLbl>
            <c:dLbl>
              <c:idx val="4"/>
              <c:layout>
                <c:manualLayout>
                  <c:x val="3.2866219692835423E-2"/>
                  <c:y val="-1.9010201606419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98-4280-85CE-6CE99069AC7B}"/>
                </c:ext>
              </c:extLst>
            </c:dLbl>
            <c:dLbl>
              <c:idx val="6"/>
              <c:layout>
                <c:manualLayout>
                  <c:x val="-1.4113932835307428E-2"/>
                  <c:y val="-1.0849438071375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98-4280-85CE-6CE99069AC7B}"/>
                </c:ext>
              </c:extLst>
            </c:dLbl>
            <c:dLbl>
              <c:idx val="7"/>
              <c:layout>
                <c:manualLayout>
                  <c:x val="5.1979385930719053E-2"/>
                  <c:y val="-1.8371613205670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98-4280-85CE-6CE99069AC7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Sheet1!$D$8:$D$15</c:f>
              <c:strCache>
                <c:ptCount val="8"/>
                <c:pt idx="0">
                  <c:v>Application Filings</c:v>
                </c:pt>
                <c:pt idx="1">
                  <c:v>Maintaining Exclusive Rights</c:v>
                </c:pt>
                <c:pt idx="2">
                  <c:v>Intent to Use/Use Fees</c:v>
                </c:pt>
                <c:pt idx="3">
                  <c:v>Madrid Protocol Fees</c:v>
                </c:pt>
                <c:pt idx="4">
                  <c:v>Trademark Trial and Appeal Board</c:v>
                </c:pt>
                <c:pt idx="5">
                  <c:v>Other Trademark Fees</c:v>
                </c:pt>
                <c:pt idx="6">
                  <c:v>Trademark Processing Fees</c:v>
                </c:pt>
                <c:pt idx="7">
                  <c:v>Finance Service Fees</c:v>
                </c:pt>
              </c:strCache>
            </c:strRef>
          </c:cat>
          <c:val>
            <c:numRef>
              <c:f>Sheet1!$P$22:$P$29</c:f>
              <c:numCache>
                <c:formatCode>0.0%</c:formatCode>
                <c:ptCount val="8"/>
                <c:pt idx="0">
                  <c:v>0.53800000000000003</c:v>
                </c:pt>
                <c:pt idx="1">
                  <c:v>0.24299999999999999</c:v>
                </c:pt>
                <c:pt idx="2">
                  <c:v>0.14299999999999999</c:v>
                </c:pt>
                <c:pt idx="3">
                  <c:v>1.2E-2</c:v>
                </c:pt>
                <c:pt idx="4">
                  <c:v>2.4E-2</c:v>
                </c:pt>
                <c:pt idx="5">
                  <c:v>3.3000000000000002E-2</c:v>
                </c:pt>
                <c:pt idx="6">
                  <c:v>8.0000000000000002E-3</c:v>
                </c:pt>
                <c:pt idx="7">
                  <c:v>0</c:v>
                </c:pt>
              </c:numCache>
            </c:numRef>
          </c:val>
          <c:extLst>
            <c:ext xmlns:c16="http://schemas.microsoft.com/office/drawing/2014/chart" uri="{C3380CC4-5D6E-409C-BE32-E72D297353CC}">
              <c16:uniqueId val="{00000007-9198-4280-85CE-6CE99069AC7B}"/>
            </c:ext>
          </c:extLst>
        </c:ser>
        <c:dLbls>
          <c:showLegendKey val="0"/>
          <c:showVal val="0"/>
          <c:showCatName val="0"/>
          <c:showSerName val="0"/>
          <c:showPercent val="0"/>
          <c:showBubbleSize val="0"/>
          <c:showLeaderLines val="1"/>
        </c:dLbls>
      </c:pie3DChart>
    </c:plotArea>
    <c:legend>
      <c:legendPos val="b"/>
      <c:layout>
        <c:manualLayout>
          <c:xMode val="edge"/>
          <c:yMode val="edge"/>
          <c:x val="0"/>
          <c:y val="0.85054829568391699"/>
          <c:w val="1"/>
          <c:h val="0.12868330944259807"/>
        </c:manualLayout>
      </c:layout>
      <c:overlay val="0"/>
      <c:txPr>
        <a:bodyPr/>
        <a:lstStyle/>
        <a:p>
          <a:pPr rtl="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524496221696452"/>
          <c:y val="0.1022080694808627"/>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Sheet1!$I$62</c:f>
              <c:strCache>
                <c:ptCount val="1"/>
                <c:pt idx="0">
                  <c:v>FY 2016</c:v>
                </c:pt>
              </c:strCache>
            </c:strRef>
          </c:tx>
          <c:dLbls>
            <c:dLbl>
              <c:idx val="0"/>
              <c:layout>
                <c:manualLayout>
                  <c:x val="-0.25833333333333341"/>
                  <c:y val="-0.11211653543307086"/>
                </c:manualLayout>
              </c:layout>
              <c:tx>
                <c:rich>
                  <a:bodyPr/>
                  <a:lstStyle/>
                  <a:p>
                    <a:pPr>
                      <a:defRPr>
                        <a:solidFill>
                          <a:schemeClr val="bg1"/>
                        </a:solidFill>
                      </a:defRPr>
                    </a:pPr>
                    <a:r>
                      <a:rPr lang="en-US">
                        <a:solidFill>
                          <a:schemeClr val="bg1"/>
                        </a:solidFill>
                      </a:rPr>
                      <a:t>Application</a:t>
                    </a:r>
                    <a:r>
                      <a:rPr lang="en-US" baseline="0">
                        <a:solidFill>
                          <a:schemeClr val="bg1"/>
                        </a:solidFill>
                      </a:rPr>
                      <a:t> Filings</a:t>
                    </a:r>
                    <a:endParaRPr lang="en-US">
                      <a:solidFill>
                        <a:schemeClr val="bg1"/>
                      </a:solidFill>
                    </a:endParaRPr>
                  </a:p>
                  <a:p>
                    <a:pPr>
                      <a:defRPr>
                        <a:solidFill>
                          <a:schemeClr val="bg1"/>
                        </a:solidFill>
                      </a:defRPr>
                    </a:pPr>
                    <a:r>
                      <a:rPr lang="en-US">
                        <a:solidFill>
                          <a:schemeClr val="bg1"/>
                        </a:solidFill>
                      </a:rPr>
                      <a:t> $145.1M</a:t>
                    </a:r>
                  </a:p>
                  <a:p>
                    <a:pPr>
                      <a:defRPr>
                        <a:solidFill>
                          <a:schemeClr val="bg1"/>
                        </a:solidFill>
                      </a:defRPr>
                    </a:pPr>
                    <a:r>
                      <a:rPr lang="en-US">
                        <a:solidFill>
                          <a:schemeClr val="bg1"/>
                        </a:solidFill>
                      </a:rPr>
                      <a:t>52.3%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E0-42BA-BF8A-6DA828D27C49}"/>
                </c:ext>
              </c:extLst>
            </c:dLbl>
            <c:dLbl>
              <c:idx val="1"/>
              <c:layout>
                <c:manualLayout>
                  <c:x val="0.24770141280860825"/>
                  <c:y val="7.1282918942448162E-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$132.5</a:t>
                    </a:r>
                    <a:r>
                      <a:rPr lang="en-US" baseline="0">
                        <a:solidFill>
                          <a:schemeClr val="bg1"/>
                        </a:solidFill>
                      </a:rPr>
                      <a:t>M</a:t>
                    </a:r>
                  </a:p>
                  <a:p>
                    <a:pPr>
                      <a:defRPr>
                        <a:solidFill>
                          <a:schemeClr val="bg1"/>
                        </a:solidFill>
                      </a:defRPr>
                    </a:pPr>
                    <a:r>
                      <a:rPr lang="en-US" baseline="0">
                        <a:solidFill>
                          <a:schemeClr val="bg1"/>
                        </a:solidFill>
                      </a:rPr>
                      <a:t>47.7%</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0-42BA-BF8A-6DA828D27C4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Sheet1!$H$63:$H$64</c:f>
              <c:strCache>
                <c:ptCount val="2"/>
                <c:pt idx="0">
                  <c:v>Application Filings</c:v>
                </c:pt>
                <c:pt idx="1">
                  <c:v>Other Trademark Fees</c:v>
                </c:pt>
              </c:strCache>
            </c:strRef>
          </c:cat>
          <c:val>
            <c:numRef>
              <c:f>Sheet1!$I$63:$I$64</c:f>
              <c:numCache>
                <c:formatCode>_("$"* #,##0_);_("$"* \(#,##0\);_("$"* "-"_);_(@_)</c:formatCode>
                <c:ptCount val="2"/>
                <c:pt idx="0">
                  <c:v>145100900</c:v>
                </c:pt>
                <c:pt idx="1">
                  <c:v>132478030.887743</c:v>
                </c:pt>
              </c:numCache>
            </c:numRef>
          </c:val>
          <c:extLst>
            <c:ext xmlns:c16="http://schemas.microsoft.com/office/drawing/2014/chart" uri="{C3380CC4-5D6E-409C-BE32-E72D297353CC}">
              <c16:uniqueId val="{00000002-CFE0-42BA-BF8A-6DA828D27C49}"/>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770007040850782"/>
          <c:y val="0.10822243374358441"/>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Sheet1!$J$62</c:f>
              <c:strCache>
                <c:ptCount val="1"/>
                <c:pt idx="0">
                  <c:v>FY 2017</c:v>
                </c:pt>
              </c:strCache>
            </c:strRef>
          </c:tx>
          <c:dLbls>
            <c:dLbl>
              <c:idx val="0"/>
              <c:layout>
                <c:manualLayout>
                  <c:x val="-0.26944444444444443"/>
                  <c:y val="-8.9338728492271799E-2"/>
                </c:manualLayout>
              </c:layout>
              <c:tx>
                <c:rich>
                  <a:bodyPr/>
                  <a:lstStyle/>
                  <a:p>
                    <a:pPr>
                      <a:defRPr>
                        <a:solidFill>
                          <a:schemeClr val="bg1"/>
                        </a:solidFill>
                      </a:defRPr>
                    </a:pPr>
                    <a:r>
                      <a:rPr lang="en-US">
                        <a:solidFill>
                          <a:schemeClr val="bg1"/>
                        </a:solidFill>
                      </a:rPr>
                      <a:t>Application Filings</a:t>
                    </a:r>
                  </a:p>
                  <a:p>
                    <a:pPr>
                      <a:defRPr>
                        <a:solidFill>
                          <a:schemeClr val="bg1"/>
                        </a:solidFill>
                      </a:defRPr>
                    </a:pPr>
                    <a:r>
                      <a:rPr lang="en-US">
                        <a:solidFill>
                          <a:schemeClr val="bg1"/>
                        </a:solidFill>
                      </a:rPr>
                      <a:t> $162.5M</a:t>
                    </a:r>
                  </a:p>
                  <a:p>
                    <a:pPr>
                      <a:defRPr>
                        <a:solidFill>
                          <a:schemeClr val="bg1"/>
                        </a:solidFill>
                      </a:defRPr>
                    </a:pPr>
                    <a:r>
                      <a:rPr lang="en-US">
                        <a:solidFill>
                          <a:schemeClr val="bg1"/>
                        </a:solidFill>
                      </a:rPr>
                      <a:t>53.3%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04-4440-8C53-48CC92B1CFA4}"/>
                </c:ext>
              </c:extLst>
            </c:dLbl>
            <c:dLbl>
              <c:idx val="1"/>
              <c:layout>
                <c:manualLayout>
                  <c:x val="0.2415416587221868"/>
                  <c:y val="7.2552916083302249E-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$142.5</a:t>
                    </a:r>
                    <a:r>
                      <a:rPr lang="en-US" baseline="0">
                        <a:solidFill>
                          <a:schemeClr val="bg1"/>
                        </a:solidFill>
                      </a:rPr>
                      <a:t>M</a:t>
                    </a:r>
                  </a:p>
                  <a:p>
                    <a:pPr>
                      <a:defRPr>
                        <a:solidFill>
                          <a:schemeClr val="bg1"/>
                        </a:solidFill>
                      </a:defRPr>
                    </a:pPr>
                    <a:r>
                      <a:rPr lang="en-US" baseline="0">
                        <a:solidFill>
                          <a:schemeClr val="bg1"/>
                        </a:solidFill>
                      </a:rPr>
                      <a:t>46.7%</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04-4440-8C53-48CC92B1CFA4}"/>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Sheet1!$H$63:$H$64</c:f>
              <c:strCache>
                <c:ptCount val="2"/>
                <c:pt idx="0">
                  <c:v>Application Filings</c:v>
                </c:pt>
                <c:pt idx="1">
                  <c:v>Other Trademark Fees</c:v>
                </c:pt>
              </c:strCache>
            </c:strRef>
          </c:cat>
          <c:val>
            <c:numRef>
              <c:f>Sheet1!$J$63:$J$64</c:f>
              <c:numCache>
                <c:formatCode>_("$"* #,##0_);_("$"* \(#,##0\);_("$"* "-"_);_(@_)</c:formatCode>
                <c:ptCount val="2"/>
                <c:pt idx="0">
                  <c:v>162524900</c:v>
                </c:pt>
                <c:pt idx="1">
                  <c:v>142507947.866593</c:v>
                </c:pt>
              </c:numCache>
            </c:numRef>
          </c:val>
          <c:extLst>
            <c:ext xmlns:c16="http://schemas.microsoft.com/office/drawing/2014/chart" uri="{C3380CC4-5D6E-409C-BE32-E72D297353CC}">
              <c16:uniqueId val="{00000002-4C04-4440-8C53-48CC92B1CFA4}"/>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01009764164646"/>
          <c:y val="7.9908656645296172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Sheet1!$K$62</c:f>
              <c:strCache>
                <c:ptCount val="1"/>
                <c:pt idx="0">
                  <c:v>FY 2018</c:v>
                </c:pt>
              </c:strCache>
            </c:strRef>
          </c:tx>
          <c:dLbls>
            <c:dLbl>
              <c:idx val="0"/>
              <c:layout>
                <c:manualLayout>
                  <c:x val="-0.24166666666666667"/>
                  <c:y val="-9.8597987751531058E-2"/>
                </c:manualLayout>
              </c:layout>
              <c:tx>
                <c:rich>
                  <a:bodyPr/>
                  <a:lstStyle/>
                  <a:p>
                    <a:pPr>
                      <a:defRPr>
                        <a:solidFill>
                          <a:schemeClr val="bg1"/>
                        </a:solidFill>
                      </a:defRPr>
                    </a:pPr>
                    <a:r>
                      <a:rPr lang="en-US">
                        <a:solidFill>
                          <a:schemeClr val="bg1"/>
                        </a:solidFill>
                      </a:rPr>
                      <a:t>Application Filings</a:t>
                    </a:r>
                  </a:p>
                  <a:p>
                    <a:pPr>
                      <a:defRPr>
                        <a:solidFill>
                          <a:schemeClr val="bg1"/>
                        </a:solidFill>
                      </a:defRPr>
                    </a:pPr>
                    <a:r>
                      <a:rPr lang="en-US">
                        <a:solidFill>
                          <a:schemeClr val="bg1"/>
                        </a:solidFill>
                      </a:rPr>
                      <a:t> $176.9M</a:t>
                    </a:r>
                  </a:p>
                  <a:p>
                    <a:pPr>
                      <a:defRPr>
                        <a:solidFill>
                          <a:schemeClr val="bg1"/>
                        </a:solidFill>
                      </a:defRPr>
                    </a:pPr>
                    <a:r>
                      <a:rPr lang="en-US">
                        <a:solidFill>
                          <a:schemeClr val="bg1"/>
                        </a:solidFill>
                      </a:rPr>
                      <a:t>53.8%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5B-41C7-BE62-CA843BA9B35D}"/>
                </c:ext>
              </c:extLst>
            </c:dLbl>
            <c:dLbl>
              <c:idx val="1"/>
              <c:layout>
                <c:manualLayout>
                  <c:x val="0.24770131576601662"/>
                  <c:y val="8.7066458834248003E-2"/>
                </c:manualLayout>
              </c:layout>
              <c:tx>
                <c:rich>
                  <a:bodyPr/>
                  <a:lstStyle/>
                  <a:p>
                    <a:pPr>
                      <a:defRPr>
                        <a:solidFill>
                          <a:schemeClr val="bg1"/>
                        </a:solidFill>
                      </a:defRPr>
                    </a:pPr>
                    <a:r>
                      <a:rPr lang="en-US" dirty="0">
                        <a:solidFill>
                          <a:schemeClr val="bg1"/>
                        </a:solidFill>
                      </a:rPr>
                      <a:t> All Other Trademark</a:t>
                    </a:r>
                    <a:r>
                      <a:rPr lang="en-US" baseline="0" dirty="0">
                        <a:solidFill>
                          <a:schemeClr val="bg1"/>
                        </a:solidFill>
                      </a:rPr>
                      <a:t> Fees</a:t>
                    </a:r>
                  </a:p>
                  <a:p>
                    <a:pPr>
                      <a:defRPr>
                        <a:solidFill>
                          <a:schemeClr val="bg1"/>
                        </a:solidFill>
                      </a:defRPr>
                    </a:pPr>
                    <a:r>
                      <a:rPr lang="en-US" dirty="0">
                        <a:solidFill>
                          <a:schemeClr val="bg1"/>
                        </a:solidFill>
                      </a:rPr>
                      <a:t>$152.0</a:t>
                    </a:r>
                    <a:r>
                      <a:rPr lang="en-US" baseline="0" dirty="0">
                        <a:solidFill>
                          <a:schemeClr val="bg1"/>
                        </a:solidFill>
                      </a:rPr>
                      <a:t>M</a:t>
                    </a:r>
                  </a:p>
                  <a:p>
                    <a:pPr>
                      <a:defRPr>
                        <a:solidFill>
                          <a:schemeClr val="bg1"/>
                        </a:solidFill>
                      </a:defRPr>
                    </a:pPr>
                    <a:r>
                      <a:rPr lang="en-US" baseline="0" dirty="0">
                        <a:solidFill>
                          <a:schemeClr val="bg1"/>
                        </a:solidFill>
                      </a:rPr>
                      <a:t>46.2%</a:t>
                    </a:r>
                    <a:r>
                      <a:rPr lang="en-US" dirty="0">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5B-41C7-BE62-CA843BA9B35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Sheet1!$H$63:$H$64</c:f>
              <c:strCache>
                <c:ptCount val="2"/>
                <c:pt idx="0">
                  <c:v>Application Filings</c:v>
                </c:pt>
                <c:pt idx="1">
                  <c:v>Other Trademark Fees</c:v>
                </c:pt>
              </c:strCache>
            </c:strRef>
          </c:cat>
          <c:val>
            <c:numRef>
              <c:f>Sheet1!$K$63:$K$64</c:f>
              <c:numCache>
                <c:formatCode>_("$"* #,##0_);_("$"* \(#,##0\);_("$"* "-"_);_(@_)</c:formatCode>
                <c:ptCount val="2"/>
                <c:pt idx="0">
                  <c:v>176930885</c:v>
                </c:pt>
                <c:pt idx="1">
                  <c:v>152045163.6797753</c:v>
                </c:pt>
              </c:numCache>
            </c:numRef>
          </c:val>
          <c:extLst>
            <c:ext xmlns:c16="http://schemas.microsoft.com/office/drawing/2014/chart" uri="{C3380CC4-5D6E-409C-BE32-E72D297353CC}">
              <c16:uniqueId val="{00000002-0E5B-41C7-BE62-CA843BA9B35D}"/>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464063212543512"/>
          <c:y val="0.11901628083053796"/>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Sheet1!$I$50</c:f>
              <c:strCache>
                <c:ptCount val="1"/>
                <c:pt idx="0">
                  <c:v>FY 2016</c:v>
                </c:pt>
              </c:strCache>
            </c:strRef>
          </c:tx>
          <c:dLbls>
            <c:dLbl>
              <c:idx val="0"/>
              <c:layout>
                <c:manualLayout>
                  <c:x val="6.8811994942906199E-2"/>
                  <c:y val="-2.4153630796150481E-2"/>
                </c:manualLayout>
              </c:layout>
              <c:tx>
                <c:rich>
                  <a:bodyPr/>
                  <a:lstStyle/>
                  <a:p>
                    <a:pPr>
                      <a:defRPr>
                        <a:solidFill>
                          <a:sysClr val="windowText" lastClr="000000"/>
                        </a:solidFill>
                      </a:defRPr>
                    </a:pPr>
                    <a:r>
                      <a:rPr lang="en-US">
                        <a:solidFill>
                          <a:sysClr val="windowText" lastClr="000000"/>
                        </a:solidFill>
                      </a:rPr>
                      <a:t>Maintaining</a:t>
                    </a:r>
                    <a:r>
                      <a:rPr lang="en-US" baseline="0">
                        <a:solidFill>
                          <a:sysClr val="windowText" lastClr="000000"/>
                        </a:solidFill>
                      </a:rPr>
                      <a:t> Exclusive Rights</a:t>
                    </a:r>
                    <a:endParaRPr lang="en-US">
                      <a:solidFill>
                        <a:sysClr val="windowText" lastClr="000000"/>
                      </a:solidFill>
                    </a:endParaRPr>
                  </a:p>
                  <a:p>
                    <a:pPr>
                      <a:defRPr>
                        <a:solidFill>
                          <a:sysClr val="windowText" lastClr="000000"/>
                        </a:solidFill>
                      </a:defRPr>
                    </a:pPr>
                    <a:r>
                      <a:rPr lang="en-US">
                        <a:solidFill>
                          <a:sysClr val="windowText" lastClr="000000"/>
                        </a:solidFill>
                      </a:rPr>
                      <a:t> $65.7M</a:t>
                    </a:r>
                  </a:p>
                  <a:p>
                    <a:pPr>
                      <a:defRPr>
                        <a:solidFill>
                          <a:sysClr val="windowText" lastClr="000000"/>
                        </a:solidFill>
                      </a:defRPr>
                    </a:pPr>
                    <a:r>
                      <a:rPr lang="en-US">
                        <a:solidFill>
                          <a:sysClr val="windowText" lastClr="000000"/>
                        </a:solidFill>
                      </a:rPr>
                      <a:t>23.7%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C0-4A6C-9FE7-B1274266B9F9}"/>
                </c:ext>
              </c:extLst>
            </c:dLbl>
            <c:dLbl>
              <c:idx val="1"/>
              <c:layout>
                <c:manualLayout>
                  <c:x val="0.19742917190511122"/>
                  <c:y val="-0.25360198585985549"/>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$211.9</a:t>
                    </a:r>
                    <a:r>
                      <a:rPr lang="en-US" baseline="0">
                        <a:solidFill>
                          <a:schemeClr val="bg1"/>
                        </a:solidFill>
                      </a:rPr>
                      <a:t>M</a:t>
                    </a:r>
                  </a:p>
                  <a:p>
                    <a:pPr>
                      <a:defRPr>
                        <a:solidFill>
                          <a:schemeClr val="bg1"/>
                        </a:solidFill>
                      </a:defRPr>
                    </a:pPr>
                    <a:r>
                      <a:rPr lang="en-US" baseline="0">
                        <a:solidFill>
                          <a:schemeClr val="bg1"/>
                        </a:solidFill>
                      </a:rPr>
                      <a:t>76.3%</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C0-4A6C-9FE7-B1274266B9F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Sheet1!$H$51:$H$52</c:f>
              <c:strCache>
                <c:ptCount val="2"/>
                <c:pt idx="0">
                  <c:v>Maintaining Exclusive Rights</c:v>
                </c:pt>
                <c:pt idx="1">
                  <c:v>Other Trademark Fees</c:v>
                </c:pt>
              </c:strCache>
            </c:strRef>
          </c:cat>
          <c:val>
            <c:numRef>
              <c:f>Sheet1!$I$51:$I$52</c:f>
              <c:numCache>
                <c:formatCode>_("$"* #,##0_);_("$"* \(#,##0\);_("$"* "-"_);_(@_)</c:formatCode>
                <c:ptCount val="2"/>
                <c:pt idx="0">
                  <c:v>65685200</c:v>
                </c:pt>
                <c:pt idx="1">
                  <c:v>211893730.887743</c:v>
                </c:pt>
              </c:numCache>
            </c:numRef>
          </c:val>
          <c:extLst>
            <c:ext xmlns:c16="http://schemas.microsoft.com/office/drawing/2014/chart" uri="{C3380CC4-5D6E-409C-BE32-E72D297353CC}">
              <c16:uniqueId val="{00000002-A0C0-4A6C-9FE7-B1274266B9F9}"/>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433197065204046"/>
          <c:y val="9.314720191672983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Sheet1!$K$50</c:f>
              <c:strCache>
                <c:ptCount val="1"/>
                <c:pt idx="0">
                  <c:v>FY 2018</c:v>
                </c:pt>
              </c:strCache>
            </c:strRef>
          </c:tx>
          <c:dLbls>
            <c:dLbl>
              <c:idx val="0"/>
              <c:layout>
                <c:manualLayout>
                  <c:x val="3.4092904414154371E-2"/>
                  <c:y val="-2.0635170603674542E-2"/>
                </c:manualLayout>
              </c:layout>
              <c:tx>
                <c:rich>
                  <a:bodyPr/>
                  <a:lstStyle/>
                  <a:p>
                    <a:pPr>
                      <a:defRPr>
                        <a:solidFill>
                          <a:sysClr val="windowText" lastClr="000000"/>
                        </a:solidFill>
                      </a:defRPr>
                    </a:pPr>
                    <a:r>
                      <a:rPr lang="en-US">
                        <a:solidFill>
                          <a:sysClr val="windowText" lastClr="000000"/>
                        </a:solidFill>
                      </a:rPr>
                      <a:t>Maintaining Exclusive</a:t>
                    </a:r>
                    <a:r>
                      <a:rPr lang="en-US" baseline="0">
                        <a:solidFill>
                          <a:sysClr val="windowText" lastClr="000000"/>
                        </a:solidFill>
                      </a:rPr>
                      <a:t> Rights</a:t>
                    </a:r>
                    <a:endParaRPr lang="en-US">
                      <a:solidFill>
                        <a:sysClr val="windowText" lastClr="000000"/>
                      </a:solidFill>
                    </a:endParaRPr>
                  </a:p>
                  <a:p>
                    <a:pPr>
                      <a:defRPr>
                        <a:solidFill>
                          <a:sysClr val="windowText" lastClr="000000"/>
                        </a:solidFill>
                      </a:defRPr>
                    </a:pPr>
                    <a:r>
                      <a:rPr lang="en-US">
                        <a:solidFill>
                          <a:sysClr val="windowText" lastClr="000000"/>
                        </a:solidFill>
                      </a:rPr>
                      <a:t> $79.9M</a:t>
                    </a:r>
                  </a:p>
                  <a:p>
                    <a:pPr>
                      <a:defRPr>
                        <a:solidFill>
                          <a:sysClr val="windowText" lastClr="000000"/>
                        </a:solidFill>
                      </a:defRPr>
                    </a:pPr>
                    <a:r>
                      <a:rPr lang="en-US">
                        <a:solidFill>
                          <a:sysClr val="windowText" lastClr="000000"/>
                        </a:solidFill>
                      </a:rPr>
                      <a:t>24.3%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28-4CFF-8DFE-C5CFDB0C47CC}"/>
                </c:ext>
              </c:extLst>
            </c:dLbl>
            <c:dLbl>
              <c:idx val="1"/>
              <c:layout>
                <c:manualLayout>
                  <c:x val="0.18381256746686647"/>
                  <c:y val="-0.27784948299444412"/>
                </c:manualLayout>
              </c:layout>
              <c:tx>
                <c:rich>
                  <a:bodyPr/>
                  <a:lstStyle/>
                  <a:p>
                    <a:pPr>
                      <a:defRPr>
                        <a:solidFill>
                          <a:schemeClr val="bg1"/>
                        </a:solidFill>
                      </a:defRPr>
                    </a:pPr>
                    <a:r>
                      <a:rPr lang="en-US">
                        <a:solidFill>
                          <a:schemeClr val="bg1"/>
                        </a:solidFill>
                      </a:rPr>
                      <a:t> All Other Trademark</a:t>
                    </a:r>
                    <a:r>
                      <a:rPr lang="en-US" baseline="0">
                        <a:solidFill>
                          <a:schemeClr val="bg1"/>
                        </a:solidFill>
                      </a:rPr>
                      <a:t> Fees</a:t>
                    </a:r>
                  </a:p>
                  <a:p>
                    <a:pPr>
                      <a:defRPr>
                        <a:solidFill>
                          <a:schemeClr val="bg1"/>
                        </a:solidFill>
                      </a:defRPr>
                    </a:pPr>
                    <a:r>
                      <a:rPr lang="en-US">
                        <a:solidFill>
                          <a:schemeClr val="bg1"/>
                        </a:solidFill>
                      </a:rPr>
                      <a:t>$249.1</a:t>
                    </a:r>
                    <a:r>
                      <a:rPr lang="en-US" baseline="0">
                        <a:solidFill>
                          <a:schemeClr val="bg1"/>
                        </a:solidFill>
                      </a:rPr>
                      <a:t>M</a:t>
                    </a:r>
                  </a:p>
                  <a:p>
                    <a:pPr>
                      <a:defRPr>
                        <a:solidFill>
                          <a:schemeClr val="bg1"/>
                        </a:solidFill>
                      </a:defRPr>
                    </a:pPr>
                    <a:r>
                      <a:rPr lang="en-US" baseline="0">
                        <a:solidFill>
                          <a:schemeClr val="bg1"/>
                        </a:solidFill>
                      </a:rPr>
                      <a:t>75.7%</a:t>
                    </a:r>
                    <a:r>
                      <a:rPr lang="en-US">
                        <a:solidFill>
                          <a:schemeClr val="bg1"/>
                        </a:solidFill>
                      </a:rPr>
                      <a:t> </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28-4CFF-8DFE-C5CFDB0C47C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Sheet1!$H$45:$H$46</c:f>
              <c:strCache>
                <c:ptCount val="2"/>
                <c:pt idx="0">
                  <c:v>Trademark Trial and Appeal Board</c:v>
                </c:pt>
                <c:pt idx="1">
                  <c:v>Other Trademark Fees</c:v>
                </c:pt>
              </c:strCache>
            </c:strRef>
          </c:cat>
          <c:val>
            <c:numRef>
              <c:f>Sheet1!$K$51:$K$52</c:f>
              <c:numCache>
                <c:formatCode>_("$"* #,##0_);_("$"* \(#,##0\);_("$"* "-"_);_(@_)</c:formatCode>
                <c:ptCount val="2"/>
                <c:pt idx="0">
                  <c:v>79873875</c:v>
                </c:pt>
                <c:pt idx="1">
                  <c:v>249102173.6797753</c:v>
                </c:pt>
              </c:numCache>
            </c:numRef>
          </c:val>
          <c:extLst>
            <c:ext xmlns:c16="http://schemas.microsoft.com/office/drawing/2014/chart" uri="{C3380CC4-5D6E-409C-BE32-E72D297353CC}">
              <c16:uniqueId val="{00000002-5D28-4CFF-8DFE-C5CFDB0C47CC}"/>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C518B-69EE-492A-9D92-AE3DD69864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5B57E2-2DBD-478C-9DEE-DEAB3E540D35}">
      <dgm:prSet phldrT="[Text]" custT="1"/>
      <dgm:spPr>
        <a:solidFill>
          <a:srgbClr val="00246C"/>
        </a:solidFill>
      </dgm:spPr>
      <dgm:t>
        <a:bodyPr/>
        <a:lstStyle/>
        <a:p>
          <a:r>
            <a:rPr lang="en-US" sz="900" b="1" dirty="0" smtClean="0"/>
            <a:t>Activity based historical cost and aggregate cost from budget plans</a:t>
          </a:r>
          <a:endParaRPr lang="en-US" sz="900" b="1" dirty="0"/>
        </a:p>
      </dgm:t>
      <dgm:extLst>
        <a:ext uri="{E40237B7-FDA0-4F09-8148-C483321AD2D9}">
          <dgm14:cNvPr xmlns:dgm14="http://schemas.microsoft.com/office/drawing/2010/diagram" id="0" name="" title="Activity based historical cost and aggregate cost from budget plans"/>
        </a:ext>
      </dgm:extLst>
    </dgm:pt>
    <dgm:pt modelId="{DF8BE888-6E0B-428B-B3EF-34092CF088AD}" type="parTrans" cxnId="{8862BB33-2C1E-4BEF-B23A-8A715D47022F}">
      <dgm:prSet/>
      <dgm:spPr/>
      <dgm:t>
        <a:bodyPr/>
        <a:lstStyle/>
        <a:p>
          <a:endParaRPr lang="en-US" sz="900" b="1"/>
        </a:p>
      </dgm:t>
    </dgm:pt>
    <dgm:pt modelId="{378C3FC5-B900-4460-9247-797F2FB68DAF}" type="sibTrans" cxnId="{8862BB33-2C1E-4BEF-B23A-8A715D47022F}">
      <dgm:prSet/>
      <dgm:spPr>
        <a:solidFill>
          <a:srgbClr val="86002D"/>
        </a:solidFill>
      </dgm:spPr>
      <dgm:t>
        <a:bodyPr/>
        <a:lstStyle/>
        <a:p>
          <a:endParaRPr lang="en-US" sz="900" b="1"/>
        </a:p>
      </dgm:t>
    </dgm:pt>
    <dgm:pt modelId="{E6D9021A-1C44-4C68-8764-3860A7AAC51A}">
      <dgm:prSet phldrT="[Text]" custT="1"/>
      <dgm:spPr>
        <a:solidFill>
          <a:srgbClr val="00246C"/>
        </a:solidFill>
      </dgm:spPr>
      <dgm:t>
        <a:bodyPr/>
        <a:lstStyle/>
        <a:p>
          <a:r>
            <a:rPr lang="en-US" sz="900" b="1" dirty="0" smtClean="0"/>
            <a:t>Initial forecast of fees</a:t>
          </a:r>
          <a:endParaRPr lang="en-US" sz="900" b="1" dirty="0"/>
        </a:p>
      </dgm:t>
      <dgm:extLst>
        <a:ext uri="{E40237B7-FDA0-4F09-8148-C483321AD2D9}">
          <dgm14:cNvPr xmlns:dgm14="http://schemas.microsoft.com/office/drawing/2010/diagram" id="0" name="" title="Initial forecast of fees"/>
        </a:ext>
      </dgm:extLst>
    </dgm:pt>
    <dgm:pt modelId="{BD67E1F8-1EF1-4C7E-BF15-0A402D4268EB}" type="parTrans" cxnId="{E756CC36-D169-4A77-B481-A658E3B003CC}">
      <dgm:prSet/>
      <dgm:spPr/>
      <dgm:t>
        <a:bodyPr/>
        <a:lstStyle/>
        <a:p>
          <a:endParaRPr lang="en-US" sz="900" b="1"/>
        </a:p>
      </dgm:t>
    </dgm:pt>
    <dgm:pt modelId="{D4A7E039-0F82-48D4-BBDC-3E1FA3D82246}" type="sibTrans" cxnId="{E756CC36-D169-4A77-B481-A658E3B003CC}">
      <dgm:prSet/>
      <dgm:spPr/>
      <dgm:t>
        <a:bodyPr/>
        <a:lstStyle/>
        <a:p>
          <a:endParaRPr lang="en-US" sz="900" b="1"/>
        </a:p>
      </dgm:t>
    </dgm:pt>
    <dgm:pt modelId="{5C9B8DB3-4508-4D7C-AF1A-C6B7F8C7A7E9}">
      <dgm:prSet phldrT="[Text]" custT="1"/>
      <dgm:spPr>
        <a:solidFill>
          <a:srgbClr val="00246C"/>
        </a:solidFill>
      </dgm:spPr>
      <dgm:t>
        <a:bodyPr/>
        <a:lstStyle/>
        <a:p>
          <a:r>
            <a:rPr lang="en-US" sz="900" b="1" dirty="0" smtClean="0"/>
            <a:t>Apply economic elasticity analysis</a:t>
          </a:r>
          <a:endParaRPr lang="en-US" sz="900" b="1" dirty="0"/>
        </a:p>
      </dgm:t>
      <dgm:extLst>
        <a:ext uri="{E40237B7-FDA0-4F09-8148-C483321AD2D9}">
          <dgm14:cNvPr xmlns:dgm14="http://schemas.microsoft.com/office/drawing/2010/diagram" id="0" name="" title="Apply economic elasticity analysis"/>
        </a:ext>
      </dgm:extLst>
    </dgm:pt>
    <dgm:pt modelId="{8B394CC0-BF7D-4BAD-A609-145ADB2EE4EA}" type="parTrans" cxnId="{8A1F29E1-6B83-44D9-8A2D-C3BF002BFF8C}">
      <dgm:prSet/>
      <dgm:spPr/>
      <dgm:t>
        <a:bodyPr/>
        <a:lstStyle/>
        <a:p>
          <a:endParaRPr lang="en-US" sz="900" b="1"/>
        </a:p>
      </dgm:t>
    </dgm:pt>
    <dgm:pt modelId="{C41288B2-832C-4A5B-A7DC-0DE33A1E5A10}" type="sibTrans" cxnId="{8A1F29E1-6B83-44D9-8A2D-C3BF002BFF8C}">
      <dgm:prSet/>
      <dgm:spPr/>
      <dgm:t>
        <a:bodyPr/>
        <a:lstStyle/>
        <a:p>
          <a:endParaRPr lang="en-US" sz="900" b="1"/>
        </a:p>
      </dgm:t>
    </dgm:pt>
    <dgm:pt modelId="{3D2A77E0-BFE1-4A64-A094-A37B7C836026}">
      <dgm:prSet phldrT="[Text]" custT="1"/>
      <dgm:spPr>
        <a:solidFill>
          <a:srgbClr val="00246C"/>
        </a:solidFill>
      </dgm:spPr>
      <dgm:t>
        <a:bodyPr/>
        <a:lstStyle/>
        <a:p>
          <a:r>
            <a:rPr lang="en-US" sz="900" b="1" dirty="0" smtClean="0"/>
            <a:t>Review and readjust fee rates</a:t>
          </a:r>
          <a:endParaRPr lang="en-US" sz="900" b="1" dirty="0"/>
        </a:p>
      </dgm:t>
      <dgm:extLst>
        <a:ext uri="{E40237B7-FDA0-4F09-8148-C483321AD2D9}">
          <dgm14:cNvPr xmlns:dgm14="http://schemas.microsoft.com/office/drawing/2010/diagram" id="0" name="" title="Review and readjust fee rates"/>
        </a:ext>
      </dgm:extLst>
    </dgm:pt>
    <dgm:pt modelId="{0487D78D-F56D-49B5-8F0D-175395FB6B64}" type="parTrans" cxnId="{BF7699B1-856B-40AC-8450-1DC952B8ADE2}">
      <dgm:prSet/>
      <dgm:spPr/>
      <dgm:t>
        <a:bodyPr/>
        <a:lstStyle/>
        <a:p>
          <a:endParaRPr lang="en-US" sz="900" b="1"/>
        </a:p>
      </dgm:t>
    </dgm:pt>
    <dgm:pt modelId="{9C8E56A9-578D-414A-A407-140DAFE5246C}" type="sibTrans" cxnId="{BF7699B1-856B-40AC-8450-1DC952B8ADE2}">
      <dgm:prSet/>
      <dgm:spPr/>
      <dgm:t>
        <a:bodyPr/>
        <a:lstStyle/>
        <a:p>
          <a:endParaRPr lang="en-US" sz="900" b="1"/>
        </a:p>
      </dgm:t>
    </dgm:pt>
    <dgm:pt modelId="{A9225DD0-5BE8-46D8-9494-7C42E579BCFD}">
      <dgm:prSet phldrT="[Text]" custT="1"/>
      <dgm:spPr>
        <a:solidFill>
          <a:srgbClr val="00246C"/>
        </a:solidFill>
      </dgm:spPr>
      <dgm:t>
        <a:bodyPr/>
        <a:lstStyle/>
        <a:p>
          <a:r>
            <a:rPr lang="en-US" sz="900" b="1" dirty="0" smtClean="0"/>
            <a:t>Forecast total aggregate revenue and refine</a:t>
          </a:r>
          <a:endParaRPr lang="en-US" sz="900" b="1" dirty="0"/>
        </a:p>
      </dgm:t>
      <dgm:extLst>
        <a:ext uri="{E40237B7-FDA0-4F09-8148-C483321AD2D9}">
          <dgm14:cNvPr xmlns:dgm14="http://schemas.microsoft.com/office/drawing/2010/diagram" id="0" name="" title="Forecast total aggregate revenue and refine"/>
        </a:ext>
      </dgm:extLst>
    </dgm:pt>
    <dgm:pt modelId="{BDE36ABC-42E3-4DAB-957D-19D7AD0A3BDE}" type="parTrans" cxnId="{2EB739B7-2AC0-4269-8917-E1C0DED19F43}">
      <dgm:prSet/>
      <dgm:spPr/>
      <dgm:t>
        <a:bodyPr/>
        <a:lstStyle/>
        <a:p>
          <a:endParaRPr lang="en-US" sz="900" b="1"/>
        </a:p>
      </dgm:t>
    </dgm:pt>
    <dgm:pt modelId="{2D05A377-ABF4-4392-9EF1-A21EF3C77F19}" type="sibTrans" cxnId="{2EB739B7-2AC0-4269-8917-E1C0DED19F43}">
      <dgm:prSet/>
      <dgm:spPr/>
      <dgm:t>
        <a:bodyPr/>
        <a:lstStyle/>
        <a:p>
          <a:endParaRPr lang="en-US" sz="900" b="1"/>
        </a:p>
      </dgm:t>
    </dgm:pt>
    <dgm:pt modelId="{120AE08E-BB4F-436C-B5BF-60B59888F213}">
      <dgm:prSet custT="1"/>
      <dgm:spPr>
        <a:solidFill>
          <a:srgbClr val="00246C"/>
        </a:solidFill>
      </dgm:spPr>
      <dgm:t>
        <a:bodyPr/>
        <a:lstStyle/>
        <a:p>
          <a:r>
            <a:rPr lang="en-US" sz="900" b="1" dirty="0" smtClean="0"/>
            <a:t>+/- for changes to Strategic Priorities, Plans, and Processes</a:t>
          </a:r>
          <a:endParaRPr lang="en-US" sz="900" b="1" dirty="0"/>
        </a:p>
      </dgm:t>
      <dgm:extLst>
        <a:ext uri="{E40237B7-FDA0-4F09-8148-C483321AD2D9}">
          <dgm14:cNvPr xmlns:dgm14="http://schemas.microsoft.com/office/drawing/2010/diagram" id="0" name="" title="+/- for changes to Strategic Priorities, Plans, and Processes"/>
        </a:ext>
      </dgm:extLst>
    </dgm:pt>
    <dgm:pt modelId="{01ABB3FA-3061-4DFD-9431-BC897375B71B}" type="parTrans" cxnId="{0219A9C8-A6E9-4F6D-8303-9816D7932202}">
      <dgm:prSet/>
      <dgm:spPr/>
      <dgm:t>
        <a:bodyPr/>
        <a:lstStyle/>
        <a:p>
          <a:endParaRPr lang="en-US" sz="900" b="1"/>
        </a:p>
      </dgm:t>
    </dgm:pt>
    <dgm:pt modelId="{B84A1496-E502-425A-924B-F0342CC9AC42}" type="sibTrans" cxnId="{0219A9C8-A6E9-4F6D-8303-9816D7932202}">
      <dgm:prSet/>
      <dgm:spPr/>
      <dgm:t>
        <a:bodyPr/>
        <a:lstStyle/>
        <a:p>
          <a:endParaRPr lang="en-US" sz="900" b="1"/>
        </a:p>
      </dgm:t>
    </dgm:pt>
    <dgm:pt modelId="{EE9AC076-6835-41EF-A845-01D6A0867071}">
      <dgm:prSet custT="1"/>
      <dgm:spPr>
        <a:solidFill>
          <a:srgbClr val="00246C"/>
        </a:solidFill>
      </dgm:spPr>
      <dgm:t>
        <a:bodyPr/>
        <a:lstStyle/>
        <a:p>
          <a:r>
            <a:rPr lang="en-US" sz="900" b="1" dirty="0" smtClean="0"/>
            <a:t>+/- for changes to USPTO production input/output</a:t>
          </a:r>
          <a:endParaRPr lang="en-US" sz="900" b="1" dirty="0"/>
        </a:p>
      </dgm:t>
      <dgm:extLst>
        <a:ext uri="{E40237B7-FDA0-4F09-8148-C483321AD2D9}">
          <dgm14:cNvPr xmlns:dgm14="http://schemas.microsoft.com/office/drawing/2010/diagram" id="0" name="" title="+/- for changes to USPTO production input/output"/>
        </a:ext>
      </dgm:extLst>
    </dgm:pt>
    <dgm:pt modelId="{70BABE59-490A-4905-AA9D-9C1674B863C6}" type="parTrans" cxnId="{116C9B22-8475-4EE7-B3D4-A8B61AF41E95}">
      <dgm:prSet/>
      <dgm:spPr/>
      <dgm:t>
        <a:bodyPr/>
        <a:lstStyle/>
        <a:p>
          <a:endParaRPr lang="en-US" sz="900" b="1"/>
        </a:p>
      </dgm:t>
    </dgm:pt>
    <dgm:pt modelId="{A402893C-926B-448D-9EA7-B7473A61B7CD}" type="sibTrans" cxnId="{116C9B22-8475-4EE7-B3D4-A8B61AF41E95}">
      <dgm:prSet/>
      <dgm:spPr/>
      <dgm:t>
        <a:bodyPr/>
        <a:lstStyle/>
        <a:p>
          <a:endParaRPr lang="en-US" sz="900" b="1"/>
        </a:p>
      </dgm:t>
    </dgm:pt>
    <dgm:pt modelId="{974075F5-BE1F-4F6C-A73F-5F73559CE6CE}">
      <dgm:prSet custT="1"/>
      <dgm:spPr>
        <a:solidFill>
          <a:srgbClr val="00246C"/>
        </a:solidFill>
      </dgm:spPr>
      <dgm:t>
        <a:bodyPr/>
        <a:lstStyle/>
        <a:p>
          <a:r>
            <a:rPr lang="en-US" sz="900" b="1" dirty="0" smtClean="0"/>
            <a:t>Escalate for prospective aggregate cost</a:t>
          </a:r>
          <a:endParaRPr lang="en-US" sz="900" b="1" dirty="0"/>
        </a:p>
      </dgm:t>
      <dgm:extLst>
        <a:ext uri="{E40237B7-FDA0-4F09-8148-C483321AD2D9}">
          <dgm14:cNvPr xmlns:dgm14="http://schemas.microsoft.com/office/drawing/2010/diagram" id="0" name="" title="Escalate for prospective aggregate cost"/>
        </a:ext>
      </dgm:extLst>
    </dgm:pt>
    <dgm:pt modelId="{BAA9AAA1-E75B-4C66-A75F-D143A70A47FD}" type="parTrans" cxnId="{2A9FEA2A-7197-4ED9-A9CE-0132953DA011}">
      <dgm:prSet/>
      <dgm:spPr/>
      <dgm:t>
        <a:bodyPr/>
        <a:lstStyle/>
        <a:p>
          <a:endParaRPr lang="en-US" sz="900" b="1"/>
        </a:p>
      </dgm:t>
    </dgm:pt>
    <dgm:pt modelId="{48F85776-9423-4404-BF17-D62401B79F93}" type="sibTrans" cxnId="{2A9FEA2A-7197-4ED9-A9CE-0132953DA011}">
      <dgm:prSet/>
      <dgm:spPr/>
      <dgm:t>
        <a:bodyPr/>
        <a:lstStyle/>
        <a:p>
          <a:endParaRPr lang="en-US" sz="900" b="1"/>
        </a:p>
      </dgm:t>
    </dgm:pt>
    <dgm:pt modelId="{8386E548-037F-4B5C-812D-C51C8CE49017}">
      <dgm:prSet custT="1"/>
      <dgm:spPr>
        <a:solidFill>
          <a:srgbClr val="00246C"/>
        </a:solidFill>
      </dgm:spPr>
      <dgm:t>
        <a:bodyPr/>
        <a:lstStyle/>
        <a:p>
          <a:r>
            <a:rPr lang="en-US" sz="900" b="1" dirty="0" smtClean="0"/>
            <a:t>Calculate operating reserve needs</a:t>
          </a:r>
          <a:endParaRPr lang="en-US" sz="900" b="1" dirty="0"/>
        </a:p>
      </dgm:t>
      <dgm:extLst>
        <a:ext uri="{E40237B7-FDA0-4F09-8148-C483321AD2D9}">
          <dgm14:cNvPr xmlns:dgm14="http://schemas.microsoft.com/office/drawing/2010/diagram" id="0" name="" title="Calculate operating reserve needs"/>
        </a:ext>
      </dgm:extLst>
    </dgm:pt>
    <dgm:pt modelId="{84F27616-D764-42A6-B5F3-BA1A05D75D4D}" type="parTrans" cxnId="{2D9C76EE-B906-48EC-818D-67C0CD370C10}">
      <dgm:prSet/>
      <dgm:spPr/>
      <dgm:t>
        <a:bodyPr/>
        <a:lstStyle/>
        <a:p>
          <a:endParaRPr lang="en-US" sz="900" b="1"/>
        </a:p>
      </dgm:t>
    </dgm:pt>
    <dgm:pt modelId="{93B1D214-096C-46FC-B02D-9F475154343F}" type="sibTrans" cxnId="{2D9C76EE-B906-48EC-818D-67C0CD370C10}">
      <dgm:prSet/>
      <dgm:spPr/>
      <dgm:t>
        <a:bodyPr/>
        <a:lstStyle/>
        <a:p>
          <a:endParaRPr lang="en-US" sz="900" b="1"/>
        </a:p>
      </dgm:t>
    </dgm:pt>
    <dgm:pt modelId="{1E2D43BB-F2E4-4FAD-8B60-0FE139862473}">
      <dgm:prSet custT="1"/>
      <dgm:spPr>
        <a:solidFill>
          <a:srgbClr val="00246C"/>
        </a:solidFill>
      </dgm:spPr>
      <dgm:t>
        <a:bodyPr/>
        <a:lstStyle/>
        <a:p>
          <a:r>
            <a:rPr lang="en-US" sz="900" b="1" dirty="0" smtClean="0"/>
            <a:t>Review economic impact of intellectual property fee changes</a:t>
          </a:r>
          <a:endParaRPr lang="en-US" sz="900" b="1" dirty="0"/>
        </a:p>
      </dgm:t>
      <dgm:extLst>
        <a:ext uri="{E40237B7-FDA0-4F09-8148-C483321AD2D9}">
          <dgm14:cNvPr xmlns:dgm14="http://schemas.microsoft.com/office/drawing/2010/diagram" id="0" name="" descr="&#10;" title="Review economic impact of intellectual property fee changes"/>
        </a:ext>
      </dgm:extLst>
    </dgm:pt>
    <dgm:pt modelId="{697B6F40-7DC9-489A-906F-E2F5311CD172}" type="parTrans" cxnId="{0AEBEA4E-9B6D-4825-9CFE-E1E0DB6569A4}">
      <dgm:prSet/>
      <dgm:spPr/>
      <dgm:t>
        <a:bodyPr/>
        <a:lstStyle/>
        <a:p>
          <a:endParaRPr lang="en-US" sz="900" b="1"/>
        </a:p>
      </dgm:t>
    </dgm:pt>
    <dgm:pt modelId="{F130C54F-6512-47A1-8144-2F2C5750DFA3}" type="sibTrans" cxnId="{0AEBEA4E-9B6D-4825-9CFE-E1E0DB6569A4}">
      <dgm:prSet/>
      <dgm:spPr/>
      <dgm:t>
        <a:bodyPr/>
        <a:lstStyle/>
        <a:p>
          <a:endParaRPr lang="en-US" sz="900" b="1"/>
        </a:p>
      </dgm:t>
    </dgm:pt>
    <dgm:pt modelId="{DDEA707E-19C5-440C-A904-820FD8691F84}">
      <dgm:prSet custT="1"/>
      <dgm:spPr>
        <a:solidFill>
          <a:srgbClr val="00246C"/>
        </a:solidFill>
      </dgm:spPr>
      <dgm:t>
        <a:bodyPr/>
        <a:lstStyle/>
        <a:p>
          <a:r>
            <a:rPr lang="en-US" sz="900" b="1" dirty="0" smtClean="0"/>
            <a:t>Forecast total aggregate revenue and refine</a:t>
          </a:r>
          <a:endParaRPr lang="en-US" sz="900" b="1" dirty="0"/>
        </a:p>
      </dgm:t>
      <dgm:extLst>
        <a:ext uri="{E40237B7-FDA0-4F09-8148-C483321AD2D9}">
          <dgm14:cNvPr xmlns:dgm14="http://schemas.microsoft.com/office/drawing/2010/diagram" id="0" name="" title="Forecast total aggregate revenue and refine"/>
        </a:ext>
      </dgm:extLst>
    </dgm:pt>
    <dgm:pt modelId="{CC8A0D40-5790-45D5-A7A3-0A914038816F}" type="parTrans" cxnId="{D07D012C-72D6-470F-A7A4-9CB6E009FC47}">
      <dgm:prSet/>
      <dgm:spPr/>
      <dgm:t>
        <a:bodyPr/>
        <a:lstStyle/>
        <a:p>
          <a:endParaRPr lang="en-US" sz="900" b="1"/>
        </a:p>
      </dgm:t>
    </dgm:pt>
    <dgm:pt modelId="{5F8FF8CA-37CC-4419-98A5-8E642F794000}" type="sibTrans" cxnId="{D07D012C-72D6-470F-A7A4-9CB6E009FC47}">
      <dgm:prSet/>
      <dgm:spPr/>
      <dgm:t>
        <a:bodyPr/>
        <a:lstStyle/>
        <a:p>
          <a:endParaRPr lang="en-US" sz="900" b="1"/>
        </a:p>
      </dgm:t>
    </dgm:pt>
    <dgm:pt modelId="{E47A6CCB-F706-45EB-A134-CE5D2B195334}">
      <dgm:prSet custT="1"/>
      <dgm:spPr>
        <a:solidFill>
          <a:srgbClr val="00246C"/>
        </a:solidFill>
      </dgm:spPr>
      <dgm:t>
        <a:bodyPr/>
        <a:lstStyle/>
        <a:p>
          <a:r>
            <a:rPr lang="en-US" sz="900" b="1" dirty="0" smtClean="0"/>
            <a:t>Review and readjust fee rates</a:t>
          </a:r>
          <a:endParaRPr lang="en-US" sz="900" b="1" dirty="0"/>
        </a:p>
      </dgm:t>
      <dgm:extLst>
        <a:ext uri="{E40237B7-FDA0-4F09-8148-C483321AD2D9}">
          <dgm14:cNvPr xmlns:dgm14="http://schemas.microsoft.com/office/drawing/2010/diagram" id="0" name="" title="Review and readjust fee rates"/>
        </a:ext>
      </dgm:extLst>
    </dgm:pt>
    <dgm:pt modelId="{ED17B773-7E4F-41AA-81C7-72ED630A994C}" type="parTrans" cxnId="{1343F4BD-EA5A-4A16-8577-2164DEB02D51}">
      <dgm:prSet/>
      <dgm:spPr/>
      <dgm:t>
        <a:bodyPr/>
        <a:lstStyle/>
        <a:p>
          <a:endParaRPr lang="en-US" sz="900"/>
        </a:p>
      </dgm:t>
    </dgm:pt>
    <dgm:pt modelId="{089E52E5-8FD8-43AE-9C4A-3DDCC02F5E67}" type="sibTrans" cxnId="{1343F4BD-EA5A-4A16-8577-2164DEB02D51}">
      <dgm:prSet/>
      <dgm:spPr/>
      <dgm:t>
        <a:bodyPr/>
        <a:lstStyle/>
        <a:p>
          <a:endParaRPr lang="en-US" sz="900"/>
        </a:p>
      </dgm:t>
    </dgm:pt>
    <dgm:pt modelId="{1E196421-E6CB-4A29-80A2-8CD7C8C114D8}" type="pres">
      <dgm:prSet presAssocID="{D45C518B-69EE-492A-9D92-AE3DD6986423}" presName="Name0" presStyleCnt="0">
        <dgm:presLayoutVars>
          <dgm:dir/>
          <dgm:resizeHandles val="exact"/>
        </dgm:presLayoutVars>
      </dgm:prSet>
      <dgm:spPr/>
      <dgm:t>
        <a:bodyPr/>
        <a:lstStyle/>
        <a:p>
          <a:endParaRPr lang="en-US"/>
        </a:p>
      </dgm:t>
    </dgm:pt>
    <dgm:pt modelId="{2D797D62-381F-4111-B235-F3A62176AE4F}" type="pres">
      <dgm:prSet presAssocID="{D45C518B-69EE-492A-9D92-AE3DD6986423}" presName="cycle" presStyleCnt="0"/>
      <dgm:spPr/>
    </dgm:pt>
    <dgm:pt modelId="{04D7C0F2-952F-4F40-A42B-BB0DDC96086E}" type="pres">
      <dgm:prSet presAssocID="{315B57E2-2DBD-478C-9DEE-DEAB3E540D35}" presName="nodeFirstNode" presStyleLbl="node1" presStyleIdx="0" presStyleCnt="12" custScaleX="105444" custScaleY="147085">
        <dgm:presLayoutVars>
          <dgm:bulletEnabled val="1"/>
        </dgm:presLayoutVars>
      </dgm:prSet>
      <dgm:spPr/>
      <dgm:t>
        <a:bodyPr/>
        <a:lstStyle/>
        <a:p>
          <a:endParaRPr lang="en-US"/>
        </a:p>
      </dgm:t>
    </dgm:pt>
    <dgm:pt modelId="{E0D6780D-C055-4240-8A49-C71DE0D639B9}" type="pres">
      <dgm:prSet presAssocID="{378C3FC5-B900-4460-9247-797F2FB68DAF}" presName="sibTransFirstNode" presStyleLbl="bgShp" presStyleIdx="0" presStyleCnt="1"/>
      <dgm:spPr/>
      <dgm:t>
        <a:bodyPr/>
        <a:lstStyle/>
        <a:p>
          <a:endParaRPr lang="en-US"/>
        </a:p>
      </dgm:t>
    </dgm:pt>
    <dgm:pt modelId="{A14C543E-37C6-4192-995E-BCB327D0E7AB}" type="pres">
      <dgm:prSet presAssocID="{974075F5-BE1F-4F6C-A73F-5F73559CE6CE}" presName="nodeFollowingNodes" presStyleLbl="node1" presStyleIdx="1" presStyleCnt="12" custRadScaleRad="95694" custRadScaleInc="14727">
        <dgm:presLayoutVars>
          <dgm:bulletEnabled val="1"/>
        </dgm:presLayoutVars>
      </dgm:prSet>
      <dgm:spPr/>
      <dgm:t>
        <a:bodyPr/>
        <a:lstStyle/>
        <a:p>
          <a:endParaRPr lang="en-US"/>
        </a:p>
      </dgm:t>
    </dgm:pt>
    <dgm:pt modelId="{C2F8386D-FC37-411A-9097-0633B46F9618}" type="pres">
      <dgm:prSet presAssocID="{8386E548-037F-4B5C-812D-C51C8CE49017}" presName="nodeFollowingNodes" presStyleLbl="node1" presStyleIdx="2" presStyleCnt="12" custRadScaleRad="103397" custRadScaleInc="17523">
        <dgm:presLayoutVars>
          <dgm:bulletEnabled val="1"/>
        </dgm:presLayoutVars>
      </dgm:prSet>
      <dgm:spPr/>
      <dgm:t>
        <a:bodyPr/>
        <a:lstStyle/>
        <a:p>
          <a:endParaRPr lang="en-US"/>
        </a:p>
      </dgm:t>
    </dgm:pt>
    <dgm:pt modelId="{2AE9E2BB-5DEE-4AE4-AC2E-DDA010180B70}" type="pres">
      <dgm:prSet presAssocID="{EE9AC076-6835-41EF-A845-01D6A0867071}" presName="nodeFollowingNodes" presStyleLbl="node1" presStyleIdx="3" presStyleCnt="12" custScaleX="110470" custScaleY="123018">
        <dgm:presLayoutVars>
          <dgm:bulletEnabled val="1"/>
        </dgm:presLayoutVars>
      </dgm:prSet>
      <dgm:spPr/>
      <dgm:t>
        <a:bodyPr/>
        <a:lstStyle/>
        <a:p>
          <a:endParaRPr lang="en-US"/>
        </a:p>
      </dgm:t>
    </dgm:pt>
    <dgm:pt modelId="{9AD1DA38-2A40-46C1-A92D-C8F79EFE7DEA}" type="pres">
      <dgm:prSet presAssocID="{120AE08E-BB4F-436C-B5BF-60B59888F213}" presName="nodeFollowingNodes" presStyleLbl="node1" presStyleIdx="4" presStyleCnt="12" custScaleX="116955" custScaleY="126180" custRadScaleRad="107667" custRadScaleInc="-19258">
        <dgm:presLayoutVars>
          <dgm:bulletEnabled val="1"/>
        </dgm:presLayoutVars>
      </dgm:prSet>
      <dgm:spPr/>
      <dgm:t>
        <a:bodyPr/>
        <a:lstStyle/>
        <a:p>
          <a:endParaRPr lang="en-US"/>
        </a:p>
      </dgm:t>
    </dgm:pt>
    <dgm:pt modelId="{57ABBA77-7D07-434E-9AA9-36A37480945F}" type="pres">
      <dgm:prSet presAssocID="{1E2D43BB-F2E4-4FAD-8B60-0FE139862473}" presName="nodeFollowingNodes" presStyleLbl="node1" presStyleIdx="5" presStyleCnt="12" custScaleX="131307" custScaleY="128699" custRadScaleRad="105876" custRadScaleInc="-18485">
        <dgm:presLayoutVars>
          <dgm:bulletEnabled val="1"/>
        </dgm:presLayoutVars>
      </dgm:prSet>
      <dgm:spPr/>
      <dgm:t>
        <a:bodyPr/>
        <a:lstStyle/>
        <a:p>
          <a:endParaRPr lang="en-US"/>
        </a:p>
      </dgm:t>
    </dgm:pt>
    <dgm:pt modelId="{D0CF13CE-2C58-4BCA-B8B1-A9FC2E12E7E4}" type="pres">
      <dgm:prSet presAssocID="{E47A6CCB-F706-45EB-A134-CE5D2B195334}" presName="nodeFollowingNodes" presStyleLbl="node1" presStyleIdx="6" presStyleCnt="12" custRadScaleRad="97747" custRadScaleInc="16796">
        <dgm:presLayoutVars>
          <dgm:bulletEnabled val="1"/>
        </dgm:presLayoutVars>
      </dgm:prSet>
      <dgm:spPr/>
      <dgm:t>
        <a:bodyPr/>
        <a:lstStyle/>
        <a:p>
          <a:endParaRPr lang="en-US"/>
        </a:p>
      </dgm:t>
    </dgm:pt>
    <dgm:pt modelId="{7AB6EAE3-9501-4ECE-8D3D-77BA3E931474}" type="pres">
      <dgm:prSet presAssocID="{E6D9021A-1C44-4C68-8764-3860A7AAC51A}" presName="nodeFollowingNodes" presStyleLbl="node1" presStyleIdx="7" presStyleCnt="12" custRadScaleRad="102146" custRadScaleInc="27966">
        <dgm:presLayoutVars>
          <dgm:bulletEnabled val="1"/>
        </dgm:presLayoutVars>
      </dgm:prSet>
      <dgm:spPr/>
      <dgm:t>
        <a:bodyPr/>
        <a:lstStyle/>
        <a:p>
          <a:endParaRPr lang="en-US"/>
        </a:p>
      </dgm:t>
    </dgm:pt>
    <dgm:pt modelId="{711393B8-8314-47B2-858F-E8F4315970BF}" type="pres">
      <dgm:prSet presAssocID="{5C9B8DB3-4508-4D7C-AF1A-C6B7F8C7A7E9}" presName="nodeFollowingNodes" presStyleLbl="node1" presStyleIdx="8" presStyleCnt="12" custScaleX="108079" custScaleY="100680" custRadScaleRad="102292" custRadScaleInc="16307">
        <dgm:presLayoutVars>
          <dgm:bulletEnabled val="1"/>
        </dgm:presLayoutVars>
      </dgm:prSet>
      <dgm:spPr/>
      <dgm:t>
        <a:bodyPr/>
        <a:lstStyle/>
        <a:p>
          <a:endParaRPr lang="en-US"/>
        </a:p>
      </dgm:t>
    </dgm:pt>
    <dgm:pt modelId="{BF0465D3-16BB-457D-9EF5-D496E283DA0B}" type="pres">
      <dgm:prSet presAssocID="{DDEA707E-19C5-440C-A904-820FD8691F84}" presName="nodeFollowingNodes" presStyleLbl="node1" presStyleIdx="9" presStyleCnt="12" custScaleX="105860" custScaleY="119194" custRadScaleRad="104747" custRadScaleInc="-5412">
        <dgm:presLayoutVars>
          <dgm:bulletEnabled val="1"/>
        </dgm:presLayoutVars>
      </dgm:prSet>
      <dgm:spPr/>
      <dgm:t>
        <a:bodyPr/>
        <a:lstStyle/>
        <a:p>
          <a:endParaRPr lang="en-US"/>
        </a:p>
      </dgm:t>
    </dgm:pt>
    <dgm:pt modelId="{9A32A65F-7299-4556-89FB-B84B655E2284}" type="pres">
      <dgm:prSet presAssocID="{3D2A77E0-BFE1-4A64-A094-A37B7C836026}" presName="nodeFollowingNodes" presStyleLbl="node1" presStyleIdx="10" presStyleCnt="12" custRadScaleRad="102410" custRadScaleInc="-16823">
        <dgm:presLayoutVars>
          <dgm:bulletEnabled val="1"/>
        </dgm:presLayoutVars>
      </dgm:prSet>
      <dgm:spPr/>
      <dgm:t>
        <a:bodyPr/>
        <a:lstStyle/>
        <a:p>
          <a:endParaRPr lang="en-US"/>
        </a:p>
      </dgm:t>
    </dgm:pt>
    <dgm:pt modelId="{9A40E453-A889-41F7-932B-CD1254500F12}" type="pres">
      <dgm:prSet presAssocID="{A9225DD0-5BE8-46D8-9494-7C42E579BCFD}" presName="nodeFollowingNodes" presStyleLbl="node1" presStyleIdx="11" presStyleCnt="12" custScaleY="130237" custRadScaleRad="100832" custRadScaleInc="-21205">
        <dgm:presLayoutVars>
          <dgm:bulletEnabled val="1"/>
        </dgm:presLayoutVars>
      </dgm:prSet>
      <dgm:spPr/>
      <dgm:t>
        <a:bodyPr/>
        <a:lstStyle/>
        <a:p>
          <a:endParaRPr lang="en-US"/>
        </a:p>
      </dgm:t>
    </dgm:pt>
  </dgm:ptLst>
  <dgm:cxnLst>
    <dgm:cxn modelId="{D8751ECA-F4E9-411C-9F43-B2CAAA594C1E}" type="presOf" srcId="{DDEA707E-19C5-440C-A904-820FD8691F84}" destId="{BF0465D3-16BB-457D-9EF5-D496E283DA0B}" srcOrd="0" destOrd="0" presId="urn:microsoft.com/office/officeart/2005/8/layout/cycle3"/>
    <dgm:cxn modelId="{2A9FEA2A-7197-4ED9-A9CE-0132953DA011}" srcId="{D45C518B-69EE-492A-9D92-AE3DD6986423}" destId="{974075F5-BE1F-4F6C-A73F-5F73559CE6CE}" srcOrd="1" destOrd="0" parTransId="{BAA9AAA1-E75B-4C66-A75F-D143A70A47FD}" sibTransId="{48F85776-9423-4404-BF17-D62401B79F93}"/>
    <dgm:cxn modelId="{2EB739B7-2AC0-4269-8917-E1C0DED19F43}" srcId="{D45C518B-69EE-492A-9D92-AE3DD6986423}" destId="{A9225DD0-5BE8-46D8-9494-7C42E579BCFD}" srcOrd="11" destOrd="0" parTransId="{BDE36ABC-42E3-4DAB-957D-19D7AD0A3BDE}" sibTransId="{2D05A377-ABF4-4392-9EF1-A21EF3C77F19}"/>
    <dgm:cxn modelId="{1BF6B7A0-CE10-437F-AA52-655FFDBF1B44}" type="presOf" srcId="{E47A6CCB-F706-45EB-A134-CE5D2B195334}" destId="{D0CF13CE-2C58-4BCA-B8B1-A9FC2E12E7E4}" srcOrd="0" destOrd="0" presId="urn:microsoft.com/office/officeart/2005/8/layout/cycle3"/>
    <dgm:cxn modelId="{A7848FC4-EED5-4307-A415-6BC558F7BF48}" type="presOf" srcId="{315B57E2-2DBD-478C-9DEE-DEAB3E540D35}" destId="{04D7C0F2-952F-4F40-A42B-BB0DDC96086E}" srcOrd="0" destOrd="0" presId="urn:microsoft.com/office/officeart/2005/8/layout/cycle3"/>
    <dgm:cxn modelId="{2D9C76EE-B906-48EC-818D-67C0CD370C10}" srcId="{D45C518B-69EE-492A-9D92-AE3DD6986423}" destId="{8386E548-037F-4B5C-812D-C51C8CE49017}" srcOrd="2" destOrd="0" parTransId="{84F27616-D764-42A6-B5F3-BA1A05D75D4D}" sibTransId="{93B1D214-096C-46FC-B02D-9F475154343F}"/>
    <dgm:cxn modelId="{8862BB33-2C1E-4BEF-B23A-8A715D47022F}" srcId="{D45C518B-69EE-492A-9D92-AE3DD6986423}" destId="{315B57E2-2DBD-478C-9DEE-DEAB3E540D35}" srcOrd="0" destOrd="0" parTransId="{DF8BE888-6E0B-428B-B3EF-34092CF088AD}" sibTransId="{378C3FC5-B900-4460-9247-797F2FB68DAF}"/>
    <dgm:cxn modelId="{8EBF6217-60CF-42A9-8E6F-3A399E933788}" type="presOf" srcId="{5C9B8DB3-4508-4D7C-AF1A-C6B7F8C7A7E9}" destId="{711393B8-8314-47B2-858F-E8F4315970BF}" srcOrd="0" destOrd="0" presId="urn:microsoft.com/office/officeart/2005/8/layout/cycle3"/>
    <dgm:cxn modelId="{81F7502F-8F18-422B-9846-6CE67511CBB3}" type="presOf" srcId="{A9225DD0-5BE8-46D8-9494-7C42E579BCFD}" destId="{9A40E453-A889-41F7-932B-CD1254500F12}" srcOrd="0" destOrd="0" presId="urn:microsoft.com/office/officeart/2005/8/layout/cycle3"/>
    <dgm:cxn modelId="{403E7657-B2AD-409B-9C67-51B71894F8CD}" type="presOf" srcId="{378C3FC5-B900-4460-9247-797F2FB68DAF}" destId="{E0D6780D-C055-4240-8A49-C71DE0D639B9}" srcOrd="0" destOrd="0" presId="urn:microsoft.com/office/officeart/2005/8/layout/cycle3"/>
    <dgm:cxn modelId="{DCC960B0-610A-4CA1-A7E3-B9677AF87AE3}" type="presOf" srcId="{1E2D43BB-F2E4-4FAD-8B60-0FE139862473}" destId="{57ABBA77-7D07-434E-9AA9-36A37480945F}" srcOrd="0" destOrd="0" presId="urn:microsoft.com/office/officeart/2005/8/layout/cycle3"/>
    <dgm:cxn modelId="{B1058482-B3C5-4304-9B57-C35527613FA1}" type="presOf" srcId="{3D2A77E0-BFE1-4A64-A094-A37B7C836026}" destId="{9A32A65F-7299-4556-89FB-B84B655E2284}" srcOrd="0" destOrd="0" presId="urn:microsoft.com/office/officeart/2005/8/layout/cycle3"/>
    <dgm:cxn modelId="{BF7699B1-856B-40AC-8450-1DC952B8ADE2}" srcId="{D45C518B-69EE-492A-9D92-AE3DD6986423}" destId="{3D2A77E0-BFE1-4A64-A094-A37B7C836026}" srcOrd="10" destOrd="0" parTransId="{0487D78D-F56D-49B5-8F0D-175395FB6B64}" sibTransId="{9C8E56A9-578D-414A-A407-140DAFE5246C}"/>
    <dgm:cxn modelId="{116C9B22-8475-4EE7-B3D4-A8B61AF41E95}" srcId="{D45C518B-69EE-492A-9D92-AE3DD6986423}" destId="{EE9AC076-6835-41EF-A845-01D6A0867071}" srcOrd="3" destOrd="0" parTransId="{70BABE59-490A-4905-AA9D-9C1674B863C6}" sibTransId="{A402893C-926B-448D-9EA7-B7473A61B7CD}"/>
    <dgm:cxn modelId="{3328E986-0228-48ED-9757-F33B14ECE923}" type="presOf" srcId="{EE9AC076-6835-41EF-A845-01D6A0867071}" destId="{2AE9E2BB-5DEE-4AE4-AC2E-DDA010180B70}" srcOrd="0" destOrd="0" presId="urn:microsoft.com/office/officeart/2005/8/layout/cycle3"/>
    <dgm:cxn modelId="{BC58443F-69B2-4F5C-B14C-6F37106917A3}" type="presOf" srcId="{8386E548-037F-4B5C-812D-C51C8CE49017}" destId="{C2F8386D-FC37-411A-9097-0633B46F9618}" srcOrd="0" destOrd="0" presId="urn:microsoft.com/office/officeart/2005/8/layout/cycle3"/>
    <dgm:cxn modelId="{8A1F29E1-6B83-44D9-8A2D-C3BF002BFF8C}" srcId="{D45C518B-69EE-492A-9D92-AE3DD6986423}" destId="{5C9B8DB3-4508-4D7C-AF1A-C6B7F8C7A7E9}" srcOrd="8" destOrd="0" parTransId="{8B394CC0-BF7D-4BAD-A609-145ADB2EE4EA}" sibTransId="{C41288B2-832C-4A5B-A7DC-0DE33A1E5A10}"/>
    <dgm:cxn modelId="{A3A42DF9-6619-4AE4-9CFF-E651687C0A37}" type="presOf" srcId="{E6D9021A-1C44-4C68-8764-3860A7AAC51A}" destId="{7AB6EAE3-9501-4ECE-8D3D-77BA3E931474}" srcOrd="0" destOrd="0" presId="urn:microsoft.com/office/officeart/2005/8/layout/cycle3"/>
    <dgm:cxn modelId="{43B74B45-C825-4DED-8968-B842E5DAD427}" type="presOf" srcId="{D45C518B-69EE-492A-9D92-AE3DD6986423}" destId="{1E196421-E6CB-4A29-80A2-8CD7C8C114D8}" srcOrd="0" destOrd="0" presId="urn:microsoft.com/office/officeart/2005/8/layout/cycle3"/>
    <dgm:cxn modelId="{77DAF0F6-9F5C-4C04-AA06-0EA6EFE5C215}" type="presOf" srcId="{120AE08E-BB4F-436C-B5BF-60B59888F213}" destId="{9AD1DA38-2A40-46C1-A92D-C8F79EFE7DEA}" srcOrd="0" destOrd="0" presId="urn:microsoft.com/office/officeart/2005/8/layout/cycle3"/>
    <dgm:cxn modelId="{1343F4BD-EA5A-4A16-8577-2164DEB02D51}" srcId="{D45C518B-69EE-492A-9D92-AE3DD6986423}" destId="{E47A6CCB-F706-45EB-A134-CE5D2B195334}" srcOrd="6" destOrd="0" parTransId="{ED17B773-7E4F-41AA-81C7-72ED630A994C}" sibTransId="{089E52E5-8FD8-43AE-9C4A-3DDCC02F5E67}"/>
    <dgm:cxn modelId="{0219A9C8-A6E9-4F6D-8303-9816D7932202}" srcId="{D45C518B-69EE-492A-9D92-AE3DD6986423}" destId="{120AE08E-BB4F-436C-B5BF-60B59888F213}" srcOrd="4" destOrd="0" parTransId="{01ABB3FA-3061-4DFD-9431-BC897375B71B}" sibTransId="{B84A1496-E502-425A-924B-F0342CC9AC42}"/>
    <dgm:cxn modelId="{E756CC36-D169-4A77-B481-A658E3B003CC}" srcId="{D45C518B-69EE-492A-9D92-AE3DD6986423}" destId="{E6D9021A-1C44-4C68-8764-3860A7AAC51A}" srcOrd="7" destOrd="0" parTransId="{BD67E1F8-1EF1-4C7E-BF15-0A402D4268EB}" sibTransId="{D4A7E039-0F82-48D4-BBDC-3E1FA3D82246}"/>
    <dgm:cxn modelId="{521AC44C-5193-48A7-97AD-12A2F73CFF01}" type="presOf" srcId="{974075F5-BE1F-4F6C-A73F-5F73559CE6CE}" destId="{A14C543E-37C6-4192-995E-BCB327D0E7AB}" srcOrd="0" destOrd="0" presId="urn:microsoft.com/office/officeart/2005/8/layout/cycle3"/>
    <dgm:cxn modelId="{D07D012C-72D6-470F-A7A4-9CB6E009FC47}" srcId="{D45C518B-69EE-492A-9D92-AE3DD6986423}" destId="{DDEA707E-19C5-440C-A904-820FD8691F84}" srcOrd="9" destOrd="0" parTransId="{CC8A0D40-5790-45D5-A7A3-0A914038816F}" sibTransId="{5F8FF8CA-37CC-4419-98A5-8E642F794000}"/>
    <dgm:cxn modelId="{0AEBEA4E-9B6D-4825-9CFE-E1E0DB6569A4}" srcId="{D45C518B-69EE-492A-9D92-AE3DD6986423}" destId="{1E2D43BB-F2E4-4FAD-8B60-0FE139862473}" srcOrd="5" destOrd="0" parTransId="{697B6F40-7DC9-489A-906F-E2F5311CD172}" sibTransId="{F130C54F-6512-47A1-8144-2F2C5750DFA3}"/>
    <dgm:cxn modelId="{4A151933-E25E-4400-95EA-2006F4D625AA}" type="presParOf" srcId="{1E196421-E6CB-4A29-80A2-8CD7C8C114D8}" destId="{2D797D62-381F-4111-B235-F3A62176AE4F}" srcOrd="0" destOrd="0" presId="urn:microsoft.com/office/officeart/2005/8/layout/cycle3"/>
    <dgm:cxn modelId="{9C0EFCD8-DDCC-458F-8120-B24D2237E4B4}" type="presParOf" srcId="{2D797D62-381F-4111-B235-F3A62176AE4F}" destId="{04D7C0F2-952F-4F40-A42B-BB0DDC96086E}" srcOrd="0" destOrd="0" presId="urn:microsoft.com/office/officeart/2005/8/layout/cycle3"/>
    <dgm:cxn modelId="{A68CB7B1-DFB1-44D0-9672-C59703D3DFA2}" type="presParOf" srcId="{2D797D62-381F-4111-B235-F3A62176AE4F}" destId="{E0D6780D-C055-4240-8A49-C71DE0D639B9}" srcOrd="1" destOrd="0" presId="urn:microsoft.com/office/officeart/2005/8/layout/cycle3"/>
    <dgm:cxn modelId="{A2110AE2-8C65-4D1F-8F01-FC79E7BEF74A}" type="presParOf" srcId="{2D797D62-381F-4111-B235-F3A62176AE4F}" destId="{A14C543E-37C6-4192-995E-BCB327D0E7AB}" srcOrd="2" destOrd="0" presId="urn:microsoft.com/office/officeart/2005/8/layout/cycle3"/>
    <dgm:cxn modelId="{E46BF503-A05A-4FF2-B402-2CC14C9095E8}" type="presParOf" srcId="{2D797D62-381F-4111-B235-F3A62176AE4F}" destId="{C2F8386D-FC37-411A-9097-0633B46F9618}" srcOrd="3" destOrd="0" presId="urn:microsoft.com/office/officeart/2005/8/layout/cycle3"/>
    <dgm:cxn modelId="{0B7F8EE0-2D29-47D4-B087-FDF1E55BD600}" type="presParOf" srcId="{2D797D62-381F-4111-B235-F3A62176AE4F}" destId="{2AE9E2BB-5DEE-4AE4-AC2E-DDA010180B70}" srcOrd="4" destOrd="0" presId="urn:microsoft.com/office/officeart/2005/8/layout/cycle3"/>
    <dgm:cxn modelId="{634A0210-BD47-4572-A7AA-BA95256FC961}" type="presParOf" srcId="{2D797D62-381F-4111-B235-F3A62176AE4F}" destId="{9AD1DA38-2A40-46C1-A92D-C8F79EFE7DEA}" srcOrd="5" destOrd="0" presId="urn:microsoft.com/office/officeart/2005/8/layout/cycle3"/>
    <dgm:cxn modelId="{5E4F4B83-26D0-4E95-8047-1229631CA3E5}" type="presParOf" srcId="{2D797D62-381F-4111-B235-F3A62176AE4F}" destId="{57ABBA77-7D07-434E-9AA9-36A37480945F}" srcOrd="6" destOrd="0" presId="urn:microsoft.com/office/officeart/2005/8/layout/cycle3"/>
    <dgm:cxn modelId="{E4D23456-33D2-4BCF-B13C-5C6C6B23A97E}" type="presParOf" srcId="{2D797D62-381F-4111-B235-F3A62176AE4F}" destId="{D0CF13CE-2C58-4BCA-B8B1-A9FC2E12E7E4}" srcOrd="7" destOrd="0" presId="urn:microsoft.com/office/officeart/2005/8/layout/cycle3"/>
    <dgm:cxn modelId="{C7EB1186-AFEC-49DD-A56B-30455DFF9C95}" type="presParOf" srcId="{2D797D62-381F-4111-B235-F3A62176AE4F}" destId="{7AB6EAE3-9501-4ECE-8D3D-77BA3E931474}" srcOrd="8" destOrd="0" presId="urn:microsoft.com/office/officeart/2005/8/layout/cycle3"/>
    <dgm:cxn modelId="{9298D899-7FCB-4054-A594-D50BA2F127A8}" type="presParOf" srcId="{2D797D62-381F-4111-B235-F3A62176AE4F}" destId="{711393B8-8314-47B2-858F-E8F4315970BF}" srcOrd="9" destOrd="0" presId="urn:microsoft.com/office/officeart/2005/8/layout/cycle3"/>
    <dgm:cxn modelId="{D8D24951-7323-47FB-A30B-13B26ACAE2F4}" type="presParOf" srcId="{2D797D62-381F-4111-B235-F3A62176AE4F}" destId="{BF0465D3-16BB-457D-9EF5-D496E283DA0B}" srcOrd="10" destOrd="0" presId="urn:microsoft.com/office/officeart/2005/8/layout/cycle3"/>
    <dgm:cxn modelId="{4C5C2B54-4373-4287-850B-F68372D81C28}" type="presParOf" srcId="{2D797D62-381F-4111-B235-F3A62176AE4F}" destId="{9A32A65F-7299-4556-89FB-B84B655E2284}" srcOrd="11" destOrd="0" presId="urn:microsoft.com/office/officeart/2005/8/layout/cycle3"/>
    <dgm:cxn modelId="{4BA95DB5-9E69-4CDB-9BC9-F961514303C8}" type="presParOf" srcId="{2D797D62-381F-4111-B235-F3A62176AE4F}" destId="{9A40E453-A889-41F7-932B-CD1254500F12}"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780D-C055-4240-8A49-C71DE0D639B9}">
      <dsp:nvSpPr>
        <dsp:cNvPr id="0" name=""/>
        <dsp:cNvSpPr/>
      </dsp:nvSpPr>
      <dsp:spPr>
        <a:xfrm>
          <a:off x="1527536" y="-32030"/>
          <a:ext cx="4790505" cy="4790505"/>
        </a:xfrm>
        <a:prstGeom prst="circularArrow">
          <a:avLst>
            <a:gd name="adj1" fmla="val 5544"/>
            <a:gd name="adj2" fmla="val 330680"/>
            <a:gd name="adj3" fmla="val 14962892"/>
            <a:gd name="adj4" fmla="val 16698001"/>
            <a:gd name="adj5" fmla="val 5757"/>
          </a:avLst>
        </a:prstGeom>
        <a:solidFill>
          <a:srgbClr val="86002D"/>
        </a:solidFill>
        <a:ln>
          <a:noFill/>
        </a:ln>
        <a:effectLst/>
      </dsp:spPr>
      <dsp:style>
        <a:lnRef idx="0">
          <a:scrgbClr r="0" g="0" b="0"/>
        </a:lnRef>
        <a:fillRef idx="1">
          <a:scrgbClr r="0" g="0" b="0"/>
        </a:fillRef>
        <a:effectRef idx="0">
          <a:scrgbClr r="0" g="0" b="0"/>
        </a:effectRef>
        <a:fontRef idx="minor"/>
      </dsp:style>
    </dsp:sp>
    <dsp:sp modelId="{04D7C0F2-952F-4F40-A42B-BB0DDC96086E}">
      <dsp:nvSpPr>
        <dsp:cNvPr id="0" name=""/>
        <dsp:cNvSpPr/>
      </dsp:nvSpPr>
      <dsp:spPr>
        <a:xfrm>
          <a:off x="3417963" y="-52597"/>
          <a:ext cx="1009652" cy="70418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Activity based historical cost and aggregate cost from budget plans</a:t>
          </a:r>
          <a:endParaRPr lang="en-US" sz="900" b="1" kern="1200" dirty="0"/>
        </a:p>
      </dsp:txBody>
      <dsp:txXfrm>
        <a:off x="3452339" y="-18221"/>
        <a:ext cx="940900" cy="635436"/>
      </dsp:txXfrm>
    </dsp:sp>
    <dsp:sp modelId="{A14C543E-37C6-4192-995E-BCB327D0E7AB}">
      <dsp:nvSpPr>
        <dsp:cNvPr id="0" name=""/>
        <dsp:cNvSpPr/>
      </dsp:nvSpPr>
      <dsp:spPr>
        <a:xfrm>
          <a:off x="4539402" y="48378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Escalate for prospective aggregate cost</a:t>
          </a:r>
          <a:endParaRPr lang="en-US" sz="900" b="1" kern="1200" dirty="0"/>
        </a:p>
      </dsp:txBody>
      <dsp:txXfrm>
        <a:off x="4562773" y="507159"/>
        <a:ext cx="910783" cy="432020"/>
      </dsp:txXfrm>
    </dsp:sp>
    <dsp:sp modelId="{C2F8386D-FC37-411A-9097-0633B46F9618}">
      <dsp:nvSpPr>
        <dsp:cNvPr id="0" name=""/>
        <dsp:cNvSpPr/>
      </dsp:nvSpPr>
      <dsp:spPr>
        <a:xfrm>
          <a:off x="5356076" y="1205372"/>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Calculate operating reserve needs</a:t>
          </a:r>
          <a:endParaRPr lang="en-US" sz="900" b="1" kern="1200" dirty="0"/>
        </a:p>
      </dsp:txBody>
      <dsp:txXfrm>
        <a:off x="5379447" y="1228743"/>
        <a:ext cx="910783" cy="432020"/>
      </dsp:txXfrm>
    </dsp:sp>
    <dsp:sp modelId="{2AE9E2BB-5DEE-4AE4-AC2E-DDA010180B70}">
      <dsp:nvSpPr>
        <dsp:cNvPr id="0" name=""/>
        <dsp:cNvSpPr/>
      </dsp:nvSpPr>
      <dsp:spPr>
        <a:xfrm>
          <a:off x="5436760" y="2047874"/>
          <a:ext cx="1057778" cy="588964"/>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USPTO production input/output</a:t>
          </a:r>
          <a:endParaRPr lang="en-US" sz="900" b="1" kern="1200" dirty="0"/>
        </a:p>
      </dsp:txBody>
      <dsp:txXfrm>
        <a:off x="5465511" y="2076625"/>
        <a:ext cx="1000276" cy="531462"/>
      </dsp:txXfrm>
    </dsp:sp>
    <dsp:sp modelId="{9AD1DA38-2A40-46C1-A92D-C8F79EFE7DEA}">
      <dsp:nvSpPr>
        <dsp:cNvPr id="0" name=""/>
        <dsp:cNvSpPr/>
      </dsp:nvSpPr>
      <dsp:spPr>
        <a:xfrm>
          <a:off x="5361632" y="2958247"/>
          <a:ext cx="1119873" cy="60410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Strategic Priorities, Plans, and Processes</a:t>
          </a:r>
          <a:endParaRPr lang="en-US" sz="900" b="1" kern="1200" dirty="0"/>
        </a:p>
      </dsp:txBody>
      <dsp:txXfrm>
        <a:off x="5391122" y="2987737"/>
        <a:ext cx="1060893" cy="545122"/>
      </dsp:txXfrm>
    </dsp:sp>
    <dsp:sp modelId="{57ABBA77-7D07-434E-9AA9-36A37480945F}">
      <dsp:nvSpPr>
        <dsp:cNvPr id="0" name=""/>
        <dsp:cNvSpPr/>
      </dsp:nvSpPr>
      <dsp:spPr>
        <a:xfrm>
          <a:off x="4538402" y="3803438"/>
          <a:ext cx="1257297" cy="6161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economic impact of intellectual property fee changes</a:t>
          </a:r>
          <a:endParaRPr lang="en-US" sz="900" b="1" kern="1200" dirty="0"/>
        </a:p>
      </dsp:txBody>
      <dsp:txXfrm>
        <a:off x="4568481" y="3833517"/>
        <a:ext cx="1197139" cy="556004"/>
      </dsp:txXfrm>
    </dsp:sp>
    <dsp:sp modelId="{D0CF13CE-2C58-4BCA-B8B1-A9FC2E12E7E4}">
      <dsp:nvSpPr>
        <dsp:cNvPr id="0" name=""/>
        <dsp:cNvSpPr/>
      </dsp:nvSpPr>
      <dsp:spPr>
        <a:xfrm>
          <a:off x="3282104" y="4093233"/>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3305475" y="4116604"/>
        <a:ext cx="910783" cy="432020"/>
      </dsp:txXfrm>
    </dsp:sp>
    <dsp:sp modelId="{7AB6EAE3-9501-4ECE-8D3D-77BA3E931474}">
      <dsp:nvSpPr>
        <dsp:cNvPr id="0" name=""/>
        <dsp:cNvSpPr/>
      </dsp:nvSpPr>
      <dsp:spPr>
        <a:xfrm>
          <a:off x="2166673" y="3753030"/>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Initial forecast of fees</a:t>
          </a:r>
          <a:endParaRPr lang="en-US" sz="900" b="1" kern="1200" dirty="0"/>
        </a:p>
      </dsp:txBody>
      <dsp:txXfrm>
        <a:off x="2190044" y="3776401"/>
        <a:ext cx="910783" cy="432020"/>
      </dsp:txXfrm>
    </dsp:sp>
    <dsp:sp modelId="{711393B8-8314-47B2-858F-E8F4315970BF}">
      <dsp:nvSpPr>
        <dsp:cNvPr id="0" name=""/>
        <dsp:cNvSpPr/>
      </dsp:nvSpPr>
      <dsp:spPr>
        <a:xfrm>
          <a:off x="1518983" y="3000458"/>
          <a:ext cx="1034883" cy="48201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Apply economic elasticity analysis</a:t>
          </a:r>
          <a:endParaRPr lang="en-US" sz="900" b="1" kern="1200" dirty="0"/>
        </a:p>
      </dsp:txBody>
      <dsp:txXfrm>
        <a:off x="1542513" y="3023988"/>
        <a:ext cx="987823" cy="434958"/>
      </dsp:txXfrm>
    </dsp:sp>
    <dsp:sp modelId="{BF0465D3-16BB-457D-9EF5-D496E283DA0B}">
      <dsp:nvSpPr>
        <dsp:cNvPr id="0" name=""/>
        <dsp:cNvSpPr/>
      </dsp:nvSpPr>
      <dsp:spPr>
        <a:xfrm>
          <a:off x="1276869" y="2112994"/>
          <a:ext cx="1013636" cy="57065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1304726" y="2140851"/>
        <a:ext cx="957922" cy="514942"/>
      </dsp:txXfrm>
    </dsp:sp>
    <dsp:sp modelId="{9A32A65F-7299-4556-89FB-B84B655E2284}">
      <dsp:nvSpPr>
        <dsp:cNvPr id="0" name=""/>
        <dsp:cNvSpPr/>
      </dsp:nvSpPr>
      <dsp:spPr>
        <a:xfrm>
          <a:off x="1553247" y="120753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1576618" y="1230909"/>
        <a:ext cx="910783" cy="432020"/>
      </dsp:txXfrm>
    </dsp:sp>
    <dsp:sp modelId="{9A40E453-A889-41F7-932B-CD1254500F12}">
      <dsp:nvSpPr>
        <dsp:cNvPr id="0" name=""/>
        <dsp:cNvSpPr/>
      </dsp:nvSpPr>
      <dsp:spPr>
        <a:xfrm>
          <a:off x="2236995" y="361437"/>
          <a:ext cx="957525" cy="62352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2267433" y="391875"/>
        <a:ext cx="896649" cy="5626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0.11877</cdr:x>
      <cdr:y>0</cdr:y>
    </cdr:from>
    <cdr:to>
      <cdr:x>0.97979</cdr:x>
      <cdr:y>0.09722</cdr:y>
    </cdr:to>
    <cdr:sp macro="" textlink="">
      <cdr:nvSpPr>
        <cdr:cNvPr id="2" name="TextBox 1"/>
        <cdr:cNvSpPr txBox="1"/>
      </cdr:nvSpPr>
      <cdr:spPr>
        <a:xfrm xmlns:a="http://schemas.openxmlformats.org/drawingml/2006/main">
          <a:off x="1007746" y="0"/>
          <a:ext cx="7305675" cy="4302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00" b="1" i="0" u="none" strike="noStrike" kern="1200" baseline="0">
              <a:solidFill>
                <a:prstClr val="black"/>
              </a:solidFill>
              <a:latin typeface="+mn-lt"/>
              <a:ea typeface="+mn-ea"/>
              <a:cs typeface="+mn-cs"/>
            </a:defRPr>
          </a:pPr>
          <a:r>
            <a:rPr lang="en-US" dirty="0"/>
            <a:t>Monthly </a:t>
          </a:r>
          <a:r>
            <a:rPr lang="en-US" dirty="0" smtClean="0"/>
            <a:t>Trademark Fees </a:t>
          </a:r>
          <a:r>
            <a:rPr lang="en-US" dirty="0"/>
            <a:t>By Category:  </a:t>
          </a:r>
          <a:r>
            <a:rPr lang="en-US" dirty="0" smtClean="0"/>
            <a:t>Sept 2017-June 2019</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38" tIns="46819" rIns="93638" bIns="46819"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638" tIns="46819" rIns="93638" bIns="46819" rtlCol="0"/>
          <a:lstStyle>
            <a:lvl1pPr algn="r">
              <a:defRPr sz="1100"/>
            </a:lvl1pPr>
          </a:lstStyle>
          <a:p>
            <a:fld id="{C950A3BB-CAF4-1D4E-B3B2-E95D9B9E66DF}" type="datetimeFigureOut">
              <a:rPr lang="en-US" smtClean="0">
                <a:latin typeface="Segoe UI"/>
              </a:rPr>
              <a:t>8/26/2019</a:t>
            </a:fld>
            <a:endParaRPr lang="en-US" dirty="0">
              <a:latin typeface="Segoe UI"/>
            </a:endParaRPr>
          </a:p>
        </p:txBody>
      </p:sp>
      <p:sp>
        <p:nvSpPr>
          <p:cNvPr id="4" name="Footer Placeholder 3"/>
          <p:cNvSpPr>
            <a:spLocks noGrp="1"/>
          </p:cNvSpPr>
          <p:nvPr>
            <p:ph type="ftr" sz="quarter" idx="2"/>
          </p:nvPr>
        </p:nvSpPr>
        <p:spPr>
          <a:xfrm>
            <a:off x="0" y="8842032"/>
            <a:ext cx="3043343" cy="465455"/>
          </a:xfrm>
          <a:prstGeom prst="rect">
            <a:avLst/>
          </a:prstGeom>
        </p:spPr>
        <p:txBody>
          <a:bodyPr vert="horz" lIns="93638" tIns="46819" rIns="93638" bIns="46819"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8132" y="8842032"/>
            <a:ext cx="3043343" cy="465455"/>
          </a:xfrm>
          <a:prstGeom prst="rect">
            <a:avLst/>
          </a:prstGeom>
        </p:spPr>
        <p:txBody>
          <a:bodyPr vert="horz" lIns="93638" tIns="46819" rIns="93638" bIns="46819"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38" tIns="46819" rIns="93638" bIns="46819"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638" tIns="46819" rIns="93638" bIns="46819" rtlCol="0"/>
          <a:lstStyle>
            <a:lvl1pPr algn="r">
              <a:defRPr sz="1100">
                <a:latin typeface="Segoe UI"/>
              </a:defRPr>
            </a:lvl1pPr>
          </a:lstStyle>
          <a:p>
            <a:fld id="{139B48F8-1A14-4941-902A-1D33547A0B6A}" type="datetimeFigureOut">
              <a:rPr lang="en-US" smtClean="0"/>
              <a:pPr/>
              <a:t>8/26/2019</a:t>
            </a:fld>
            <a:endParaRPr lang="en-US" dirty="0"/>
          </a:p>
        </p:txBody>
      </p:sp>
      <p:sp>
        <p:nvSpPr>
          <p:cNvPr id="4" name="Slide Image Placeholder 3"/>
          <p:cNvSpPr>
            <a:spLocks noGrp="1" noRot="1" noChangeAspect="1"/>
          </p:cNvSpPr>
          <p:nvPr>
            <p:ph type="sldImg" idx="2"/>
          </p:nvPr>
        </p:nvSpPr>
        <p:spPr>
          <a:xfrm>
            <a:off x="717550" y="696913"/>
            <a:ext cx="5588000" cy="3492500"/>
          </a:xfrm>
          <a:prstGeom prst="rect">
            <a:avLst/>
          </a:prstGeom>
          <a:noFill/>
          <a:ln w="12700">
            <a:solidFill>
              <a:prstClr val="black"/>
            </a:solidFill>
          </a:ln>
        </p:spPr>
        <p:txBody>
          <a:bodyPr vert="horz" lIns="93638" tIns="46819" rIns="93638" bIns="46819"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638" tIns="46819" rIns="93638" bIns="4681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2"/>
            <a:ext cx="3043343" cy="465455"/>
          </a:xfrm>
          <a:prstGeom prst="rect">
            <a:avLst/>
          </a:prstGeom>
        </p:spPr>
        <p:txBody>
          <a:bodyPr vert="horz" lIns="93638" tIns="46819" rIns="93638" bIns="46819"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8132" y="8842032"/>
            <a:ext cx="3043343" cy="465455"/>
          </a:xfrm>
          <a:prstGeom prst="rect">
            <a:avLst/>
          </a:prstGeom>
        </p:spPr>
        <p:txBody>
          <a:bodyPr vert="horz" lIns="93638" tIns="46819" rIns="93638" bIns="46819"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880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000">
                <a:solidFill>
                  <a:schemeClr val="accent1"/>
                </a:solidFill>
                <a:latin typeface="Calibri" pitchFamily="34" charset="0"/>
              </a:defRPr>
            </a:lvl1pPr>
            <a:lvl2pPr marL="726537" indent="-279437" eaLnBrk="0" hangingPunct="0">
              <a:defRPr sz="1000">
                <a:solidFill>
                  <a:schemeClr val="accent1"/>
                </a:solidFill>
                <a:latin typeface="Calibri" pitchFamily="34" charset="0"/>
              </a:defRPr>
            </a:lvl2pPr>
            <a:lvl3pPr marL="1117750" indent="-223551" eaLnBrk="0" hangingPunct="0">
              <a:defRPr sz="1000">
                <a:solidFill>
                  <a:schemeClr val="accent1"/>
                </a:solidFill>
                <a:latin typeface="Calibri" pitchFamily="34" charset="0"/>
              </a:defRPr>
            </a:lvl3pPr>
            <a:lvl4pPr marL="1564848" indent="-223551" eaLnBrk="0" hangingPunct="0">
              <a:defRPr sz="1000">
                <a:solidFill>
                  <a:schemeClr val="accent1"/>
                </a:solidFill>
                <a:latin typeface="Calibri" pitchFamily="34" charset="0"/>
              </a:defRPr>
            </a:lvl4pPr>
            <a:lvl5pPr marL="2011948" indent="-223551" eaLnBrk="0" hangingPunct="0">
              <a:defRPr sz="1000">
                <a:solidFill>
                  <a:schemeClr val="accent1"/>
                </a:solidFill>
                <a:latin typeface="Calibri" pitchFamily="34" charset="0"/>
              </a:defRPr>
            </a:lvl5pPr>
            <a:lvl6pPr marL="2459046" indent="-223551" eaLnBrk="0" fontAlgn="base" hangingPunct="0">
              <a:spcBef>
                <a:spcPct val="50000"/>
              </a:spcBef>
              <a:spcAft>
                <a:spcPct val="0"/>
              </a:spcAft>
              <a:defRPr sz="1000">
                <a:solidFill>
                  <a:schemeClr val="accent1"/>
                </a:solidFill>
                <a:latin typeface="Calibri" pitchFamily="34" charset="0"/>
              </a:defRPr>
            </a:lvl6pPr>
            <a:lvl7pPr marL="2906146" indent="-223551" eaLnBrk="0" fontAlgn="base" hangingPunct="0">
              <a:spcBef>
                <a:spcPct val="50000"/>
              </a:spcBef>
              <a:spcAft>
                <a:spcPct val="0"/>
              </a:spcAft>
              <a:defRPr sz="1000">
                <a:solidFill>
                  <a:schemeClr val="accent1"/>
                </a:solidFill>
                <a:latin typeface="Calibri" pitchFamily="34" charset="0"/>
              </a:defRPr>
            </a:lvl7pPr>
            <a:lvl8pPr marL="3353247" indent="-223551" eaLnBrk="0" fontAlgn="base" hangingPunct="0">
              <a:spcBef>
                <a:spcPct val="50000"/>
              </a:spcBef>
              <a:spcAft>
                <a:spcPct val="0"/>
              </a:spcAft>
              <a:defRPr sz="1000">
                <a:solidFill>
                  <a:schemeClr val="accent1"/>
                </a:solidFill>
                <a:latin typeface="Calibri" pitchFamily="34" charset="0"/>
              </a:defRPr>
            </a:lvl8pPr>
            <a:lvl9pPr marL="3800345" indent="-223551" eaLnBrk="0" fontAlgn="base" hangingPunct="0">
              <a:spcBef>
                <a:spcPct val="50000"/>
              </a:spcBef>
              <a:spcAft>
                <a:spcPct val="0"/>
              </a:spcAft>
              <a:defRPr sz="1000">
                <a:solidFill>
                  <a:schemeClr val="accent1"/>
                </a:solidFill>
                <a:latin typeface="Calibri" pitchFamily="34" charset="0"/>
              </a:defRPr>
            </a:lvl9pPr>
          </a:lstStyle>
          <a:p>
            <a:pPr eaLnBrk="1" hangingPunct="1"/>
            <a:fld id="{52693712-1BA1-4710-9A49-D68875BADE9A}" type="slidenum">
              <a:rPr lang="en-US" sz="1200">
                <a:solidFill>
                  <a:schemeClr val="tx1"/>
                </a:solidFill>
                <a:latin typeface="Times New Roman" pitchFamily="18" charset="0"/>
              </a:rPr>
              <a:pPr eaLnBrk="1" hangingPunct="1"/>
              <a:t>13</a:t>
            </a:fld>
            <a:endParaRPr lang="en-US" sz="1200" dirty="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717550" y="696913"/>
            <a:ext cx="5588000" cy="3492500"/>
          </a:xfrm>
          <a:ln/>
        </p:spPr>
      </p:sp>
      <p:sp>
        <p:nvSpPr>
          <p:cNvPr id="61444" name="Rectangle 3"/>
          <p:cNvSpPr>
            <a:spLocks noGrp="1" noChangeArrowheads="1"/>
          </p:cNvSpPr>
          <p:nvPr>
            <p:ph type="body" idx="1"/>
          </p:nvPr>
        </p:nvSpPr>
        <p:spPr>
          <a:xfrm>
            <a:off x="390171" y="4274370"/>
            <a:ext cx="6165026" cy="4957773"/>
          </a:xfrm>
          <a:noFill/>
        </p:spPr>
        <p:txBody>
          <a:bodyPr/>
          <a:lstStyle/>
          <a:p>
            <a:pPr marL="0" indent="0">
              <a:lnSpc>
                <a:spcPct val="90000"/>
              </a:lnSpc>
              <a:spcAft>
                <a:spcPct val="30000"/>
              </a:spcAft>
              <a:buFontTx/>
              <a:buNone/>
              <a:tabLst>
                <a:tab pos="111775" algn="l"/>
              </a:tabLst>
            </a:pPr>
            <a:endParaRPr lang="en-US" sz="10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48</a:t>
            </a:fld>
            <a:endParaRPr lang="en-US" dirty="0"/>
          </a:p>
        </p:txBody>
      </p:sp>
    </p:spTree>
    <p:extLst>
      <p:ext uri="{BB962C8B-B14F-4D97-AF65-F5344CB8AC3E}">
        <p14:creationId xmlns:p14="http://schemas.microsoft.com/office/powerpoint/2010/main" val="277848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49</a:t>
            </a:fld>
            <a:endParaRPr lang="en-US" dirty="0"/>
          </a:p>
        </p:txBody>
      </p:sp>
    </p:spTree>
    <p:extLst>
      <p:ext uri="{BB962C8B-B14F-4D97-AF65-F5344CB8AC3E}">
        <p14:creationId xmlns:p14="http://schemas.microsoft.com/office/powerpoint/2010/main" val="163726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324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15877053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7234679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44995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336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9370303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9359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95540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931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0"/>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561496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0603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4629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952380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6389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556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96963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22957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647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950860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08188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102535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334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427633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637384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8717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3410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20537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0670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7143797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9097876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11035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Trademark Fee Proposal</a:t>
            </a:r>
          </a:p>
          <a:p>
            <a:pPr marL="109728"/>
            <a:r>
              <a:rPr lang="en-US" sz="11200" b="1" dirty="0" smtClean="0">
                <a:solidFill>
                  <a:srgbClr val="002060"/>
                </a:solidFill>
                <a:ea typeface="Arial Unicode MS" panose="020B0604020202020204" pitchFamily="34" charset="-128"/>
              </a:rPr>
              <a:t>Detailed Appendices</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Trademark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September, 2019</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489824"/>
            <a:ext cx="3598253" cy="1484249"/>
          </a:xfrm>
          <a:prstGeom prst="rect">
            <a:avLst/>
          </a:prstGeom>
        </p:spPr>
      </p:pic>
    </p:spTree>
    <p:extLst>
      <p:ext uri="{BB962C8B-B14F-4D97-AF65-F5344CB8AC3E}">
        <p14:creationId xmlns:p14="http://schemas.microsoft.com/office/powerpoint/2010/main" val="237585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Biennial Fee Review</a:t>
            </a:r>
            <a:endParaRPr lang="en-US" sz="2800" dirty="0"/>
          </a:p>
        </p:txBody>
      </p:sp>
      <p:sp>
        <p:nvSpPr>
          <p:cNvPr id="3" name="Content Placeholder 2"/>
          <p:cNvSpPr>
            <a:spLocks noGrp="1"/>
          </p:cNvSpPr>
          <p:nvPr>
            <p:ph idx="1"/>
          </p:nvPr>
        </p:nvSpPr>
        <p:spPr>
          <a:xfrm>
            <a:off x="457200" y="1080438"/>
            <a:ext cx="8229600" cy="4295126"/>
          </a:xfrm>
        </p:spPr>
        <p:txBody>
          <a:bodyPr>
            <a:normAutofit lnSpcReduction="10000"/>
          </a:bodyPr>
          <a:lstStyle/>
          <a:p>
            <a:pPr marL="0" indent="-274320">
              <a:buNone/>
            </a:pPr>
            <a:r>
              <a:rPr lang="en-US" sz="1800" dirty="0" smtClean="0"/>
              <a:t>At least biennially, The USPTO reviews the fee schedule with the goal to provide sufficient </a:t>
            </a:r>
            <a:r>
              <a:rPr lang="en-US" sz="1800" dirty="0"/>
              <a:t>financial resources to facilitate the effective administration of the United States intellectual property system. </a:t>
            </a:r>
            <a:r>
              <a:rPr lang="en-US" sz="1800" dirty="0" smtClean="0"/>
              <a:t>As warranted, fee adjustment proposals are developed to align with the goal and the Office’s fee structure philosophy.  The </a:t>
            </a:r>
            <a:r>
              <a:rPr lang="en-US" sz="1800" dirty="0"/>
              <a:t>following objectives have been established in support of this goal</a:t>
            </a:r>
            <a:r>
              <a:rPr lang="en-US" sz="1800" dirty="0" smtClean="0"/>
              <a:t>:</a:t>
            </a:r>
            <a:endParaRPr lang="en-US" sz="1800" dirty="0"/>
          </a:p>
          <a:p>
            <a:pPr marL="274320" indent="-274320"/>
            <a:r>
              <a:rPr lang="en-US" sz="1800" dirty="0" smtClean="0"/>
              <a:t>Align </a:t>
            </a:r>
            <a:r>
              <a:rPr lang="en-US" sz="1800" dirty="0"/>
              <a:t>fees with the full cost of products and services</a:t>
            </a:r>
          </a:p>
          <a:p>
            <a:pPr marL="274320" indent="-274320"/>
            <a:r>
              <a:rPr lang="en-US" sz="1800" dirty="0" smtClean="0"/>
              <a:t>Offer </a:t>
            </a:r>
            <a:r>
              <a:rPr lang="en-US" sz="1800" dirty="0"/>
              <a:t>application processing </a:t>
            </a:r>
            <a:r>
              <a:rPr lang="en-US" sz="1800" dirty="0" smtClean="0"/>
              <a:t>options</a:t>
            </a:r>
          </a:p>
          <a:p>
            <a:pPr marL="274320" indent="-274320"/>
            <a:r>
              <a:rPr lang="en-US" sz="1800" dirty="0"/>
              <a:t>Promote Administration innovation strategies</a:t>
            </a:r>
          </a:p>
          <a:p>
            <a:endParaRPr lang="en-US" sz="1000" dirty="0"/>
          </a:p>
          <a:p>
            <a:pPr marL="0" indent="0">
              <a:buNone/>
            </a:pPr>
            <a:r>
              <a:rPr lang="en-US" sz="1800" dirty="0" smtClean="0"/>
              <a:t>During the biennial </a:t>
            </a:r>
            <a:r>
              <a:rPr lang="en-US" sz="1800" dirty="0"/>
              <a:t>f</a:t>
            </a:r>
            <a:r>
              <a:rPr lang="en-US" sz="1800" dirty="0" smtClean="0"/>
              <a:t>ee </a:t>
            </a:r>
            <a:r>
              <a:rPr lang="en-US" sz="1800" dirty="0"/>
              <a:t>r</a:t>
            </a:r>
            <a:r>
              <a:rPr lang="en-US" sz="1800" dirty="0" smtClean="0"/>
              <a:t>eview, </a:t>
            </a:r>
            <a:r>
              <a:rPr lang="en-US" sz="1800" dirty="0"/>
              <a:t>the </a:t>
            </a:r>
            <a:r>
              <a:rPr lang="en-US" sz="1800" dirty="0" smtClean="0"/>
              <a:t>USPTO follows the </a:t>
            </a:r>
            <a:r>
              <a:rPr lang="en-US" sz="1800" dirty="0"/>
              <a:t>defined </a:t>
            </a:r>
            <a:r>
              <a:rPr lang="en-US" sz="1800" dirty="0" smtClean="0"/>
              <a:t>fee </a:t>
            </a:r>
            <a:r>
              <a:rPr lang="en-US" sz="1800" dirty="0"/>
              <a:t>structure philosophy, which </a:t>
            </a:r>
            <a:r>
              <a:rPr lang="en-US" sz="1800" dirty="0" smtClean="0"/>
              <a:t>includes </a:t>
            </a:r>
            <a:r>
              <a:rPr lang="en-US" sz="1800" dirty="0"/>
              <a:t>a goal, objectives, and guiding principles</a:t>
            </a:r>
            <a:r>
              <a:rPr lang="en-US" sz="1800" dirty="0" smtClean="0"/>
              <a:t>. </a:t>
            </a:r>
            <a:r>
              <a:rPr lang="en-US" sz="1800" dirty="0"/>
              <a:t>This philosophy </a:t>
            </a:r>
            <a:r>
              <a:rPr lang="en-US" sz="1800" dirty="0" smtClean="0"/>
              <a:t>provides </a:t>
            </a:r>
            <a:r>
              <a:rPr lang="en-US" sz="1800" dirty="0"/>
              <a:t>the framework upon which analysis and decisions </a:t>
            </a:r>
            <a:r>
              <a:rPr lang="en-US" sz="1800" dirty="0" smtClean="0"/>
              <a:t>are based.</a:t>
            </a:r>
            <a:endParaRPr lang="en-US" sz="16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4303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 y="243731"/>
            <a:ext cx="8229598" cy="468645"/>
          </a:xfrm>
        </p:spPr>
        <p:txBody>
          <a:bodyPr>
            <a:noAutofit/>
          </a:bodyPr>
          <a:lstStyle/>
          <a:p>
            <a:pPr lvl="1" algn="l" defTabSz="457200" rtl="0">
              <a:spcBef>
                <a:spcPct val="0"/>
              </a:spcBef>
            </a:pPr>
            <a:r>
              <a:rPr lang="en-US" sz="2800" b="1" dirty="0" smtClean="0">
                <a:latin typeface="+mn-lt"/>
              </a:rPr>
              <a:t>Biennial Fee Review Process</a:t>
            </a:r>
            <a:endParaRPr lang="en-US" sz="2800" b="1" i="1" dirty="0">
              <a:latin typeface="+mn-lt"/>
            </a:endParaRPr>
          </a:p>
        </p:txBody>
      </p:sp>
      <p:sp>
        <p:nvSpPr>
          <p:cNvPr id="5" name="Rectangle 4" title="Decorative Figure"/>
          <p:cNvSpPr/>
          <p:nvPr/>
        </p:nvSpPr>
        <p:spPr>
          <a:xfrm>
            <a:off x="0" y="728009"/>
            <a:ext cx="9144000" cy="337298"/>
          </a:xfrm>
          <a:prstGeom prst="rect">
            <a:avLst/>
          </a:prstGeom>
          <a:solidFill>
            <a:sysClr val="window" lastClr="FFFFFF">
              <a:lumMod val="65000"/>
            </a:sysClr>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Rectangle 5" title="Decorative Figure"/>
          <p:cNvSpPr/>
          <p:nvPr/>
        </p:nvSpPr>
        <p:spPr>
          <a:xfrm>
            <a:off x="0" y="1056700"/>
            <a:ext cx="9144000" cy="12192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Rounded Rectangle 6"/>
          <p:cNvSpPr/>
          <p:nvPr/>
        </p:nvSpPr>
        <p:spPr>
          <a:xfrm>
            <a:off x="518160" y="1145896"/>
            <a:ext cx="1511720" cy="84292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Conduct preliminary analysis and issue call for fee adjustment proposals</a:t>
            </a:r>
          </a:p>
        </p:txBody>
      </p:sp>
      <p:sp>
        <p:nvSpPr>
          <p:cNvPr id="8" name="Rectangle 7" title="Decorative Figure"/>
          <p:cNvSpPr/>
          <p:nvPr/>
        </p:nvSpPr>
        <p:spPr>
          <a:xfrm>
            <a:off x="-15239" y="3506598"/>
            <a:ext cx="9159239" cy="1073022"/>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8"/>
          <p:cNvSpPr/>
          <p:nvPr/>
        </p:nvSpPr>
        <p:spPr>
          <a:xfrm>
            <a:off x="0" y="1066591"/>
            <a:ext cx="457200" cy="1219200"/>
          </a:xfrm>
          <a:prstGeom prst="rect">
            <a:avLst/>
          </a:prstGeom>
          <a:solidFill>
            <a:sysClr val="window" lastClr="FFFFFF"/>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OCFO</a:t>
            </a:r>
          </a:p>
        </p:txBody>
      </p:sp>
      <p:sp>
        <p:nvSpPr>
          <p:cNvPr id="10" name="Rectangle 9"/>
          <p:cNvSpPr/>
          <p:nvPr/>
        </p:nvSpPr>
        <p:spPr>
          <a:xfrm>
            <a:off x="0" y="3506598"/>
            <a:ext cx="457200" cy="1073022"/>
          </a:xfrm>
          <a:prstGeom prst="rect">
            <a:avLst/>
          </a:prstGeom>
          <a:solidFill>
            <a:sysClr val="window" lastClr="FFFFFF"/>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Director</a:t>
            </a:r>
          </a:p>
        </p:txBody>
      </p:sp>
      <p:sp>
        <p:nvSpPr>
          <p:cNvPr id="11" name="Rectangle 10"/>
          <p:cNvSpPr/>
          <p:nvPr/>
        </p:nvSpPr>
        <p:spPr>
          <a:xfrm>
            <a:off x="-8459" y="2287398"/>
            <a:ext cx="457200" cy="1219200"/>
          </a:xfrm>
          <a:prstGeom prst="rect">
            <a:avLst/>
          </a:prstGeom>
          <a:solidFill>
            <a:sysClr val="window" lastClr="FFFFFF">
              <a:lumMod val="85000"/>
            </a:sysClr>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Business Units</a:t>
            </a:r>
          </a:p>
        </p:txBody>
      </p:sp>
      <p:sp>
        <p:nvSpPr>
          <p:cNvPr id="12" name="Rectangle 11"/>
          <p:cNvSpPr/>
          <p:nvPr/>
        </p:nvSpPr>
        <p:spPr>
          <a:xfrm>
            <a:off x="0" y="4579620"/>
            <a:ext cx="457200" cy="1127760"/>
          </a:xfrm>
          <a:prstGeom prst="rect">
            <a:avLst/>
          </a:prstGeom>
          <a:solidFill>
            <a:sysClr val="window" lastClr="FFFFFF">
              <a:lumMod val="85000"/>
            </a:sysClr>
          </a:solidFill>
          <a:ln w="12700" cap="flat" cmpd="sng" algn="ctr">
            <a:solidFill>
              <a:sysClr val="windowText" lastClr="000000"/>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External Stakeholders</a:t>
            </a:r>
          </a:p>
        </p:txBody>
      </p:sp>
      <p:sp>
        <p:nvSpPr>
          <p:cNvPr id="13" name="Rounded Rectangle 12"/>
          <p:cNvSpPr/>
          <p:nvPr/>
        </p:nvSpPr>
        <p:spPr>
          <a:xfrm>
            <a:off x="2270760" y="1226819"/>
            <a:ext cx="1828800" cy="51989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Consolidate and review proposals. Draft preliminary recommendations</a:t>
            </a:r>
          </a:p>
        </p:txBody>
      </p:sp>
      <p:sp>
        <p:nvSpPr>
          <p:cNvPr id="14" name="Rounded Rectangle 13"/>
          <p:cNvSpPr/>
          <p:nvPr/>
        </p:nvSpPr>
        <p:spPr>
          <a:xfrm>
            <a:off x="518160" y="2369820"/>
            <a:ext cx="1511720" cy="6858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Prepare and Submit Proposals</a:t>
            </a:r>
          </a:p>
        </p:txBody>
      </p:sp>
      <p:cxnSp>
        <p:nvCxnSpPr>
          <p:cNvPr id="15" name="Straight Arrow Connector 14" title="Decorative Figure"/>
          <p:cNvCxnSpPr>
            <a:stCxn id="7" idx="2"/>
            <a:endCxn id="14" idx="0"/>
          </p:cNvCxnSpPr>
          <p:nvPr/>
        </p:nvCxnSpPr>
        <p:spPr>
          <a:xfrm>
            <a:off x="1274020" y="1988819"/>
            <a:ext cx="0" cy="381001"/>
          </a:xfrm>
          <a:prstGeom prst="straightConnector1">
            <a:avLst/>
          </a:prstGeom>
          <a:noFill/>
          <a:ln w="19050" cap="flat" cmpd="sng" algn="ctr">
            <a:solidFill>
              <a:sysClr val="windowText" lastClr="000000"/>
            </a:solidFill>
            <a:prstDash val="solid"/>
            <a:tailEnd type="triangle" w="lg" len="med"/>
          </a:ln>
          <a:effectLst/>
        </p:spPr>
      </p:cxnSp>
      <p:cxnSp>
        <p:nvCxnSpPr>
          <p:cNvPr id="16" name="Straight Arrow Connector 82" title="Decorative Figure"/>
          <p:cNvCxnSpPr>
            <a:stCxn id="14" idx="3"/>
            <a:endCxn id="13" idx="0"/>
          </p:cNvCxnSpPr>
          <p:nvPr/>
        </p:nvCxnSpPr>
        <p:spPr>
          <a:xfrm flipV="1">
            <a:off x="2029880" y="1226819"/>
            <a:ext cx="1155280" cy="1485901"/>
          </a:xfrm>
          <a:prstGeom prst="bentConnector4">
            <a:avLst>
              <a:gd name="adj1" fmla="val 10425"/>
              <a:gd name="adj2" fmla="val 115385"/>
            </a:avLst>
          </a:prstGeom>
          <a:noFill/>
          <a:ln w="19050" cap="flat" cmpd="sng" algn="ctr">
            <a:solidFill>
              <a:sysClr val="windowText" lastClr="000000"/>
            </a:solidFill>
            <a:prstDash val="solid"/>
            <a:tailEnd type="triangle" w="lg" len="med"/>
          </a:ln>
          <a:effectLst/>
        </p:spPr>
      </p:cxnSp>
      <p:sp>
        <p:nvSpPr>
          <p:cNvPr id="17" name="Rounded Rectangle 16"/>
          <p:cNvSpPr/>
          <p:nvPr/>
        </p:nvSpPr>
        <p:spPr>
          <a:xfrm>
            <a:off x="2270760" y="1872316"/>
            <a:ext cx="1828800" cy="49529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Review and develop recommendations</a:t>
            </a:r>
          </a:p>
        </p:txBody>
      </p:sp>
      <p:cxnSp>
        <p:nvCxnSpPr>
          <p:cNvPr id="18" name="Straight Arrow Connector 17" title="Decorative Figure"/>
          <p:cNvCxnSpPr>
            <a:stCxn id="13" idx="2"/>
            <a:endCxn id="17" idx="0"/>
          </p:cNvCxnSpPr>
          <p:nvPr/>
        </p:nvCxnSpPr>
        <p:spPr>
          <a:xfrm>
            <a:off x="3185160" y="1746718"/>
            <a:ext cx="0" cy="125598"/>
          </a:xfrm>
          <a:prstGeom prst="straightConnector1">
            <a:avLst/>
          </a:prstGeom>
          <a:noFill/>
          <a:ln w="19050" cap="flat" cmpd="sng" algn="ctr">
            <a:solidFill>
              <a:sysClr val="windowText" lastClr="000000"/>
            </a:solidFill>
            <a:prstDash val="solid"/>
            <a:tailEnd type="triangle" w="lg" len="med"/>
          </a:ln>
          <a:effectLst/>
        </p:spPr>
      </p:cxnSp>
      <p:sp>
        <p:nvSpPr>
          <p:cNvPr id="19" name="Rounded Rectangle 18"/>
          <p:cNvSpPr/>
          <p:nvPr/>
        </p:nvSpPr>
        <p:spPr>
          <a:xfrm>
            <a:off x="4328160" y="1676400"/>
            <a:ext cx="1318260" cy="8763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Present recommendations to Executive Committee and Director</a:t>
            </a:r>
          </a:p>
        </p:txBody>
      </p:sp>
      <p:cxnSp>
        <p:nvCxnSpPr>
          <p:cNvPr id="20" name="Straight Arrow Connector 19" title="Decorative Figure"/>
          <p:cNvCxnSpPr>
            <a:stCxn id="17" idx="3"/>
            <a:endCxn id="19" idx="1"/>
          </p:cNvCxnSpPr>
          <p:nvPr/>
        </p:nvCxnSpPr>
        <p:spPr>
          <a:xfrm flipV="1">
            <a:off x="4099560" y="2114550"/>
            <a:ext cx="228600" cy="5416"/>
          </a:xfrm>
          <a:prstGeom prst="straightConnector1">
            <a:avLst/>
          </a:prstGeom>
          <a:noFill/>
          <a:ln w="19050" cap="flat" cmpd="sng" algn="ctr">
            <a:solidFill>
              <a:sysClr val="windowText" lastClr="000000"/>
            </a:solidFill>
            <a:prstDash val="solid"/>
            <a:tailEnd type="triangle" w="lg" len="med"/>
          </a:ln>
          <a:effectLst/>
        </p:spPr>
      </p:cxnSp>
      <p:cxnSp>
        <p:nvCxnSpPr>
          <p:cNvPr id="21" name="Straight Arrow Connector 20" title="Decorative Figure"/>
          <p:cNvCxnSpPr>
            <a:stCxn id="19" idx="2"/>
            <a:endCxn id="25" idx="0"/>
          </p:cNvCxnSpPr>
          <p:nvPr/>
        </p:nvCxnSpPr>
        <p:spPr>
          <a:xfrm>
            <a:off x="4987290" y="2552700"/>
            <a:ext cx="0" cy="1040176"/>
          </a:xfrm>
          <a:prstGeom prst="straightConnector1">
            <a:avLst/>
          </a:prstGeom>
          <a:noFill/>
          <a:ln w="19050" cap="flat" cmpd="sng" algn="ctr">
            <a:solidFill>
              <a:sysClr val="windowText" lastClr="000000"/>
            </a:solidFill>
            <a:prstDash val="solid"/>
            <a:tailEnd type="triangle" w="lg" len="med"/>
          </a:ln>
          <a:effectLst/>
        </p:spPr>
      </p:cxnSp>
      <p:cxnSp>
        <p:nvCxnSpPr>
          <p:cNvPr id="22" name="Straight Arrow Connector 96" title="Decorative Figure"/>
          <p:cNvCxnSpPr>
            <a:stCxn id="25" idx="2"/>
            <a:endCxn id="27" idx="1"/>
          </p:cNvCxnSpPr>
          <p:nvPr/>
        </p:nvCxnSpPr>
        <p:spPr>
          <a:xfrm rot="5400000" flipH="1" flipV="1">
            <a:off x="4338012" y="2749022"/>
            <a:ext cx="2239625" cy="941070"/>
          </a:xfrm>
          <a:prstGeom prst="bentConnector4">
            <a:avLst>
              <a:gd name="adj1" fmla="val -10207"/>
              <a:gd name="adj2" fmla="val 85020"/>
            </a:avLst>
          </a:prstGeom>
          <a:noFill/>
          <a:ln w="19050" cap="flat" cmpd="sng" algn="ctr">
            <a:solidFill>
              <a:sysClr val="windowText" lastClr="000000"/>
            </a:solidFill>
            <a:prstDash val="solid"/>
            <a:tailEnd type="triangle" w="lg" len="med"/>
          </a:ln>
          <a:effectLst/>
        </p:spPr>
      </p:cxnSp>
      <p:sp>
        <p:nvSpPr>
          <p:cNvPr id="23" name="TextBox 22"/>
          <p:cNvSpPr txBox="1"/>
          <p:nvPr/>
        </p:nvSpPr>
        <p:spPr>
          <a:xfrm>
            <a:off x="329141" y="673501"/>
            <a:ext cx="1958340" cy="400110"/>
          </a:xfrm>
          <a:prstGeom prst="rect">
            <a:avLst/>
          </a:prstGeom>
          <a:noFill/>
        </p:spPr>
        <p:txBody>
          <a:bodyPr wrap="square" rtlCol="0">
            <a:spAutoFit/>
          </a:bodyPr>
          <a:lstStyle/>
          <a:p>
            <a:pPr defTabSz="914400"/>
            <a:r>
              <a:rPr lang="en-US" sz="2000" dirty="0" smtClean="0">
                <a:solidFill>
                  <a:prstClr val="black"/>
                </a:solidFill>
                <a:latin typeface="Calibri"/>
              </a:rPr>
              <a:t>Jan – July 2019</a:t>
            </a:r>
            <a:endParaRPr lang="en-US" sz="2000" dirty="0">
              <a:solidFill>
                <a:prstClr val="black"/>
              </a:solidFill>
              <a:latin typeface="Calibri"/>
            </a:endParaRPr>
          </a:p>
        </p:txBody>
      </p:sp>
      <p:sp>
        <p:nvSpPr>
          <p:cNvPr id="24" name="TextBox 23"/>
          <p:cNvSpPr txBox="1"/>
          <p:nvPr/>
        </p:nvSpPr>
        <p:spPr>
          <a:xfrm>
            <a:off x="2654090" y="655209"/>
            <a:ext cx="1232110" cy="400110"/>
          </a:xfrm>
          <a:prstGeom prst="rect">
            <a:avLst/>
          </a:prstGeom>
          <a:noFill/>
        </p:spPr>
        <p:txBody>
          <a:bodyPr wrap="square" rtlCol="0">
            <a:spAutoFit/>
          </a:bodyPr>
          <a:lstStyle/>
          <a:p>
            <a:pPr defTabSz="914400"/>
            <a:r>
              <a:rPr lang="en-US" sz="2000" dirty="0" smtClean="0">
                <a:solidFill>
                  <a:prstClr val="black"/>
                </a:solidFill>
                <a:latin typeface="Calibri"/>
              </a:rPr>
              <a:t>July</a:t>
            </a:r>
            <a:endParaRPr lang="en-US" sz="2000" dirty="0">
              <a:solidFill>
                <a:prstClr val="black"/>
              </a:solidFill>
              <a:latin typeface="Calibri"/>
            </a:endParaRPr>
          </a:p>
        </p:txBody>
      </p:sp>
      <p:sp>
        <p:nvSpPr>
          <p:cNvPr id="25" name="Rounded Rectangle 24"/>
          <p:cNvSpPr/>
          <p:nvPr/>
        </p:nvSpPr>
        <p:spPr>
          <a:xfrm>
            <a:off x="4328160" y="3592876"/>
            <a:ext cx="1318260" cy="74649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Approve/Modify Recommendations</a:t>
            </a:r>
          </a:p>
        </p:txBody>
      </p:sp>
      <p:sp>
        <p:nvSpPr>
          <p:cNvPr id="26" name="TextBox 25"/>
          <p:cNvSpPr txBox="1"/>
          <p:nvPr/>
        </p:nvSpPr>
        <p:spPr>
          <a:xfrm>
            <a:off x="5231979" y="684876"/>
            <a:ext cx="2388020" cy="400110"/>
          </a:xfrm>
          <a:prstGeom prst="rect">
            <a:avLst/>
          </a:prstGeom>
          <a:noFill/>
        </p:spPr>
        <p:txBody>
          <a:bodyPr wrap="square" rtlCol="0">
            <a:spAutoFit/>
          </a:bodyPr>
          <a:lstStyle/>
          <a:p>
            <a:pPr defTabSz="914400"/>
            <a:r>
              <a:rPr lang="en-US" sz="2000" dirty="0" smtClean="0">
                <a:solidFill>
                  <a:prstClr val="black"/>
                </a:solidFill>
                <a:latin typeface="Calibri"/>
              </a:rPr>
              <a:t>August </a:t>
            </a:r>
            <a:endParaRPr lang="en-US" sz="2000" dirty="0">
              <a:solidFill>
                <a:prstClr val="black"/>
              </a:solidFill>
              <a:latin typeface="Calibri"/>
            </a:endParaRPr>
          </a:p>
        </p:txBody>
      </p:sp>
      <p:sp>
        <p:nvSpPr>
          <p:cNvPr id="27" name="Rounded Rectangle 26"/>
          <p:cNvSpPr/>
          <p:nvPr/>
        </p:nvSpPr>
        <p:spPr>
          <a:xfrm>
            <a:off x="5928360" y="1486768"/>
            <a:ext cx="1082040" cy="122595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Notify and engage Stakeholders;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Consult with Public Advisory Committees</a:t>
            </a:r>
          </a:p>
        </p:txBody>
      </p:sp>
      <p:sp>
        <p:nvSpPr>
          <p:cNvPr id="28" name="Rounded Rectangle 27"/>
          <p:cNvSpPr/>
          <p:nvPr/>
        </p:nvSpPr>
        <p:spPr>
          <a:xfrm>
            <a:off x="5928360" y="4674406"/>
            <a:ext cx="1082040" cy="6096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Provide Comments and Questions</a:t>
            </a:r>
          </a:p>
        </p:txBody>
      </p:sp>
      <p:cxnSp>
        <p:nvCxnSpPr>
          <p:cNvPr id="29" name="Straight Arrow Connector 28" title="Decorative Figure"/>
          <p:cNvCxnSpPr>
            <a:endCxn id="28" idx="0"/>
          </p:cNvCxnSpPr>
          <p:nvPr/>
        </p:nvCxnSpPr>
        <p:spPr>
          <a:xfrm>
            <a:off x="6461760" y="2712720"/>
            <a:ext cx="7620" cy="1961686"/>
          </a:xfrm>
          <a:prstGeom prst="straightConnector1">
            <a:avLst/>
          </a:prstGeom>
          <a:noFill/>
          <a:ln w="19050" cap="flat" cmpd="sng" algn="ctr">
            <a:solidFill>
              <a:sysClr val="windowText" lastClr="000000"/>
            </a:solidFill>
            <a:prstDash val="solid"/>
            <a:tailEnd type="triangle" w="lg" len="med"/>
          </a:ln>
          <a:effectLst/>
        </p:spPr>
      </p:cxnSp>
      <p:cxnSp>
        <p:nvCxnSpPr>
          <p:cNvPr id="30" name="Straight Arrow Connector 29" title="Decorative Figure"/>
          <p:cNvCxnSpPr/>
          <p:nvPr/>
        </p:nvCxnSpPr>
        <p:spPr>
          <a:xfrm flipH="1" flipV="1">
            <a:off x="6537960" y="2712720"/>
            <a:ext cx="15240" cy="1961686"/>
          </a:xfrm>
          <a:prstGeom prst="straightConnector1">
            <a:avLst/>
          </a:prstGeom>
          <a:noFill/>
          <a:ln w="19050" cap="flat" cmpd="sng" algn="ctr">
            <a:solidFill>
              <a:sysClr val="windowText" lastClr="000000"/>
            </a:solidFill>
            <a:prstDash val="solid"/>
            <a:tailEnd type="triangle" w="lg" len="med"/>
          </a:ln>
          <a:effectLst/>
        </p:spPr>
      </p:cxnSp>
      <p:sp>
        <p:nvSpPr>
          <p:cNvPr id="31" name="Striped Right Arrow 30" title="Decorative Figure"/>
          <p:cNvSpPr/>
          <p:nvPr/>
        </p:nvSpPr>
        <p:spPr>
          <a:xfrm>
            <a:off x="8183880" y="1584898"/>
            <a:ext cx="920540" cy="3124199"/>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 name="Rectangle 31" title="Decorative Figure"/>
          <p:cNvSpPr/>
          <p:nvPr/>
        </p:nvSpPr>
        <p:spPr>
          <a:xfrm>
            <a:off x="-15239" y="1052195"/>
            <a:ext cx="9166019" cy="4672437"/>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3" name="TextBox 32"/>
          <p:cNvSpPr txBox="1"/>
          <p:nvPr/>
        </p:nvSpPr>
        <p:spPr>
          <a:xfrm>
            <a:off x="8183880" y="2656034"/>
            <a:ext cx="990600" cy="769441"/>
          </a:xfrm>
          <a:prstGeom prst="rect">
            <a:avLst/>
          </a:prstGeom>
          <a:noFill/>
        </p:spPr>
        <p:txBody>
          <a:bodyPr wrap="square" rtlCol="0">
            <a:spAutoFit/>
          </a:bodyPr>
          <a:lstStyle/>
          <a:p>
            <a:pPr algn="ctr" defTabSz="914400"/>
            <a:r>
              <a:rPr lang="en-US" sz="1100" dirty="0" smtClean="0">
                <a:solidFill>
                  <a:prstClr val="white"/>
                </a:solidFill>
                <a:latin typeface="Calibri"/>
              </a:rPr>
              <a:t>Proceed</a:t>
            </a:r>
          </a:p>
          <a:p>
            <a:pPr algn="ctr" defTabSz="914400"/>
            <a:r>
              <a:rPr lang="en-US" sz="1100" dirty="0" smtClean="0">
                <a:solidFill>
                  <a:prstClr val="white"/>
                </a:solidFill>
                <a:latin typeface="Calibri"/>
              </a:rPr>
              <a:t>with Rulemaking Process</a:t>
            </a:r>
            <a:endParaRPr lang="en-US" sz="1100" dirty="0">
              <a:solidFill>
                <a:prstClr val="white"/>
              </a:solidFill>
              <a:latin typeface="Calibri"/>
            </a:endParaRPr>
          </a:p>
        </p:txBody>
      </p:sp>
      <p:sp>
        <p:nvSpPr>
          <p:cNvPr id="34" name="Rounded Rectangle 33"/>
          <p:cNvSpPr/>
          <p:nvPr/>
        </p:nvSpPr>
        <p:spPr>
          <a:xfrm>
            <a:off x="7147558" y="1145896"/>
            <a:ext cx="944882" cy="369866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Calibri"/>
                <a:ea typeface="+mn-ea"/>
                <a:cs typeface="+mn-cs"/>
              </a:rPr>
              <a:t>Conduct Public Advisory Committee Hearings 30 days after Formal Notification</a:t>
            </a:r>
          </a:p>
        </p:txBody>
      </p:sp>
      <p:cxnSp>
        <p:nvCxnSpPr>
          <p:cNvPr id="35" name="Straight Arrow Connector 34" title="Decorative Figure"/>
          <p:cNvCxnSpPr/>
          <p:nvPr/>
        </p:nvCxnSpPr>
        <p:spPr>
          <a:xfrm flipV="1">
            <a:off x="6553200" y="3362026"/>
            <a:ext cx="594358" cy="1"/>
          </a:xfrm>
          <a:prstGeom prst="straightConnector1">
            <a:avLst/>
          </a:prstGeom>
          <a:noFill/>
          <a:ln w="19050" cap="flat" cmpd="sng" algn="ctr">
            <a:solidFill>
              <a:sysClr val="windowText" lastClr="000000"/>
            </a:solidFill>
            <a:prstDash val="solid"/>
            <a:tailEnd type="triangle" w="lg" len="med"/>
          </a:ln>
          <a:effectLst/>
        </p:spPr>
      </p:cxnSp>
      <p:sp>
        <p:nvSpPr>
          <p:cNvPr id="36" name="TextBox 35"/>
          <p:cNvSpPr txBox="1"/>
          <p:nvPr/>
        </p:nvSpPr>
        <p:spPr>
          <a:xfrm>
            <a:off x="7205731" y="684876"/>
            <a:ext cx="1384088" cy="400110"/>
          </a:xfrm>
          <a:prstGeom prst="rect">
            <a:avLst/>
          </a:prstGeom>
          <a:noFill/>
        </p:spPr>
        <p:txBody>
          <a:bodyPr wrap="square" rtlCol="0">
            <a:spAutoFit/>
          </a:bodyPr>
          <a:lstStyle/>
          <a:p>
            <a:pPr defTabSz="914400"/>
            <a:r>
              <a:rPr lang="en-US" sz="2000" dirty="0" smtClean="0">
                <a:solidFill>
                  <a:prstClr val="black"/>
                </a:solidFill>
                <a:latin typeface="Calibri"/>
              </a:rPr>
              <a:t>September </a:t>
            </a:r>
            <a:endParaRPr lang="en-US" sz="2000" dirty="0">
              <a:solidFill>
                <a:prstClr val="black"/>
              </a:solidFill>
              <a:latin typeface="Calibri"/>
            </a:endParaRPr>
          </a:p>
        </p:txBody>
      </p:sp>
      <p:sp>
        <p:nvSpPr>
          <p:cNvPr id="37"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3888660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 y="354344"/>
            <a:ext cx="8229598" cy="468645"/>
          </a:xfrm>
        </p:spPr>
        <p:txBody>
          <a:bodyPr>
            <a:noAutofit/>
          </a:bodyPr>
          <a:lstStyle/>
          <a:p>
            <a:pPr lvl="1" algn="l" defTabSz="457200" rtl="0">
              <a:spcBef>
                <a:spcPct val="0"/>
              </a:spcBef>
            </a:pPr>
            <a:r>
              <a:rPr lang="en-US" sz="2800" b="1" dirty="0" smtClean="0">
                <a:latin typeface="+mn-lt"/>
              </a:rPr>
              <a:t>Rulemaking Timeline Considerations</a:t>
            </a:r>
            <a:endParaRPr lang="en-US" sz="2800" b="1" i="1" dirty="0">
              <a:latin typeface="+mn-lt"/>
            </a:endParaRPr>
          </a:p>
        </p:txBody>
      </p:sp>
      <p:sp>
        <p:nvSpPr>
          <p:cNvPr id="3" name="Content Placeholder 2"/>
          <p:cNvSpPr>
            <a:spLocks noGrp="1"/>
          </p:cNvSpPr>
          <p:nvPr>
            <p:ph idx="1"/>
          </p:nvPr>
        </p:nvSpPr>
        <p:spPr>
          <a:xfrm>
            <a:off x="457200" y="947081"/>
            <a:ext cx="8229600" cy="4017340"/>
          </a:xfrm>
        </p:spPr>
        <p:txBody>
          <a:bodyPr>
            <a:noAutofit/>
          </a:bodyPr>
          <a:lstStyle/>
          <a:p>
            <a:pPr marL="0" indent="0">
              <a:buNone/>
            </a:pPr>
            <a:r>
              <a:rPr lang="en-US" sz="1800" dirty="0"/>
              <a:t>The trademark fee proposal rulemaking process </a:t>
            </a:r>
            <a:r>
              <a:rPr lang="en-US" sz="1800" dirty="0" smtClean="0"/>
              <a:t>currently assumes </a:t>
            </a:r>
            <a:r>
              <a:rPr lang="en-US" sz="1800" dirty="0"/>
              <a:t>the following timeline</a:t>
            </a:r>
            <a:r>
              <a:rPr lang="en-US" sz="1800" dirty="0" smtClean="0"/>
              <a:t>:</a:t>
            </a:r>
            <a:endParaRPr lang="en-US" sz="1800" dirty="0"/>
          </a:p>
          <a:p>
            <a:pPr lvl="0"/>
            <a:r>
              <a:rPr lang="en-US" sz="1800" dirty="0"/>
              <a:t>A </a:t>
            </a:r>
            <a:r>
              <a:rPr lang="en-US" sz="1800" dirty="0" smtClean="0"/>
              <a:t>Notice </a:t>
            </a:r>
            <a:r>
              <a:rPr lang="en-US" sz="1800" dirty="0"/>
              <a:t>of Proposed Rulemaking (</a:t>
            </a:r>
            <a:r>
              <a:rPr lang="en-US" sz="1800" dirty="0" smtClean="0"/>
              <a:t>NPRM) including updated </a:t>
            </a:r>
            <a:r>
              <a:rPr lang="en-US" sz="1800" dirty="0"/>
              <a:t>budget plans, </a:t>
            </a:r>
            <a:r>
              <a:rPr lang="en-US" sz="1800" dirty="0" smtClean="0"/>
              <a:t>and workload </a:t>
            </a:r>
            <a:r>
              <a:rPr lang="en-US" sz="1800" dirty="0"/>
              <a:t>and fee </a:t>
            </a:r>
            <a:r>
              <a:rPr lang="en-US" sz="1800" dirty="0" smtClean="0"/>
              <a:t>estimates; as well as </a:t>
            </a:r>
            <a:r>
              <a:rPr lang="en-US" sz="1800" dirty="0"/>
              <a:t>regulatory and economic impact </a:t>
            </a:r>
            <a:r>
              <a:rPr lang="en-US" sz="1800" dirty="0" smtClean="0"/>
              <a:t>assessments, and paperwork </a:t>
            </a:r>
            <a:r>
              <a:rPr lang="en-US" sz="1800" dirty="0"/>
              <a:t>reduction act </a:t>
            </a:r>
            <a:r>
              <a:rPr lang="en-US" sz="1800" dirty="0" smtClean="0"/>
              <a:t>compliance will </a:t>
            </a:r>
            <a:r>
              <a:rPr lang="en-US" sz="1800" dirty="0"/>
              <a:t>be published in the Federal Register </a:t>
            </a:r>
            <a:r>
              <a:rPr lang="en-US" sz="1800" dirty="0" smtClean="0"/>
              <a:t>in March 2020.</a:t>
            </a:r>
            <a:endParaRPr lang="en-US" sz="1800" dirty="0"/>
          </a:p>
          <a:p>
            <a:pPr lvl="0"/>
            <a:r>
              <a:rPr lang="en-US" sz="1800" dirty="0"/>
              <a:t>There </a:t>
            </a:r>
            <a:r>
              <a:rPr lang="en-US" sz="1800" dirty="0" smtClean="0"/>
              <a:t>will </a:t>
            </a:r>
            <a:r>
              <a:rPr lang="en-US" sz="1800" dirty="0"/>
              <a:t>be a </a:t>
            </a:r>
            <a:r>
              <a:rPr lang="en-US" sz="1800" dirty="0" smtClean="0"/>
              <a:t>45 </a:t>
            </a:r>
            <a:r>
              <a:rPr lang="en-US" sz="1800" dirty="0"/>
              <a:t>day period to allow for comments to the NPRM and accompanying materials.  </a:t>
            </a:r>
          </a:p>
          <a:p>
            <a:pPr lvl="0"/>
            <a:r>
              <a:rPr lang="en-US" sz="1800" dirty="0"/>
              <a:t>A final rule, including responses to all comments received during the public comment period, </a:t>
            </a:r>
            <a:r>
              <a:rPr lang="en-US" sz="1800" dirty="0" smtClean="0"/>
              <a:t>will </a:t>
            </a:r>
            <a:r>
              <a:rPr lang="en-US" sz="1800" dirty="0"/>
              <a:t>be published in the Federal Register </a:t>
            </a:r>
            <a:r>
              <a:rPr lang="en-US" sz="1800" dirty="0" smtClean="0"/>
              <a:t>in July 2020.</a:t>
            </a:r>
            <a:endParaRPr lang="en-US" sz="1800" dirty="0"/>
          </a:p>
          <a:p>
            <a:pPr lvl="0"/>
            <a:r>
              <a:rPr lang="en-US" sz="1800" dirty="0"/>
              <a:t>Implementation of the final rule </a:t>
            </a:r>
            <a:r>
              <a:rPr lang="en-US" sz="1800" dirty="0" smtClean="0"/>
              <a:t>is </a:t>
            </a:r>
            <a:r>
              <a:rPr lang="en-US" sz="1800" dirty="0"/>
              <a:t>expected </a:t>
            </a:r>
            <a:r>
              <a:rPr lang="en-US" sz="1800" dirty="0" smtClean="0"/>
              <a:t>in August 2020 at the earliest.</a:t>
            </a:r>
            <a:endParaRPr lang="en-US" sz="1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80730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52400" y="265422"/>
            <a:ext cx="6567268" cy="638147"/>
          </a:xfrm>
        </p:spPr>
        <p:txBody>
          <a:bodyPr>
            <a:normAutofit/>
          </a:bodyPr>
          <a:lstStyle/>
          <a:p>
            <a:pPr eaLnBrk="1" hangingPunct="1"/>
            <a:r>
              <a:rPr lang="en-US" sz="2800" dirty="0" smtClean="0"/>
              <a:t>USPTO Fee Structure Philosophy</a:t>
            </a:r>
            <a:endParaRPr lang="en-US" sz="2800" baseline="60000" dirty="0" smtClean="0"/>
          </a:p>
        </p:txBody>
      </p:sp>
      <p:sp>
        <p:nvSpPr>
          <p:cNvPr id="2" name="Slide Number Placeholder 1"/>
          <p:cNvSpPr>
            <a:spLocks noGrp="1"/>
          </p:cNvSpPr>
          <p:nvPr>
            <p:ph type="sldNum" sz="quarter" idx="10"/>
          </p:nvPr>
        </p:nvSpPr>
        <p:spPr>
          <a:xfrm>
            <a:off x="7010400" y="5264150"/>
            <a:ext cx="2133600" cy="303213"/>
          </a:xfrm>
        </p:spPr>
        <p:txBody>
          <a:bodyPr/>
          <a:lstStyle/>
          <a:p>
            <a:pPr>
              <a:defRPr/>
            </a:pPr>
            <a:fld id="{732D9057-2017-4437-8035-42EC81261837}" type="slidenum">
              <a:rPr lang="en-US" smtClean="0"/>
              <a:pPr>
                <a:defRPr/>
              </a:pPr>
              <a:t>13</a:t>
            </a:fld>
            <a:endParaRPr lang="en-US" dirty="0"/>
          </a:p>
        </p:txBody>
      </p:sp>
      <p:grpSp>
        <p:nvGrpSpPr>
          <p:cNvPr id="3" name="Group 2" title="Guiding Principles"/>
          <p:cNvGrpSpPr/>
          <p:nvPr/>
        </p:nvGrpSpPr>
        <p:grpSpPr>
          <a:xfrm>
            <a:off x="6066693" y="217043"/>
            <a:ext cx="2777490" cy="844524"/>
            <a:chOff x="6975475" y="533436"/>
            <a:chExt cx="2001838" cy="933959"/>
          </a:xfrm>
        </p:grpSpPr>
        <p:sp>
          <p:nvSpPr>
            <p:cNvPr id="34820" name="AutoShape 3" descr="Self-Sustaining, Transparent&#10;Streamlined, Balanced&#10;Dynamic, Agile&#10;" title="Guiding Principles"/>
            <p:cNvSpPr>
              <a:spLocks noChangeArrowheads="1"/>
            </p:cNvSpPr>
            <p:nvPr/>
          </p:nvSpPr>
          <p:spPr bwMode="auto">
            <a:xfrm>
              <a:off x="6975475" y="533436"/>
              <a:ext cx="2001838" cy="933959"/>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r>
                <a:rPr lang="en-US" sz="1500" b="1" dirty="0" smtClean="0">
                  <a:solidFill>
                    <a:srgbClr val="FF0000"/>
                  </a:solidFill>
                </a:rPr>
                <a:t>   </a:t>
              </a:r>
              <a:endParaRPr lang="en-US" sz="1100" b="1" dirty="0">
                <a:solidFill>
                  <a:srgbClr val="FF0000"/>
                </a:solidFill>
              </a:endParaRPr>
            </a:p>
            <a:p>
              <a:pPr algn="ctr">
                <a:spcBef>
                  <a:spcPct val="0"/>
                </a:spcBef>
              </a:pPr>
              <a:endParaRPr lang="en-US" sz="600" b="1" dirty="0"/>
            </a:p>
            <a:p>
              <a:pPr>
                <a:spcBef>
                  <a:spcPct val="0"/>
                </a:spcBef>
              </a:pPr>
              <a:r>
                <a:rPr lang="en-US" sz="1000" b="1" dirty="0" smtClean="0">
                  <a:solidFill>
                    <a:srgbClr val="00246C"/>
                  </a:solidFill>
                </a:rPr>
                <a:t>Self-Sustaining</a:t>
              </a:r>
              <a:r>
                <a:rPr lang="en-US" sz="1000" b="1" dirty="0">
                  <a:solidFill>
                    <a:srgbClr val="00246C"/>
                  </a:solidFill>
                </a:rPr>
                <a:t>	</a:t>
              </a:r>
              <a:r>
                <a:rPr lang="en-US" sz="1000" b="1" dirty="0" smtClean="0">
                  <a:solidFill>
                    <a:srgbClr val="00246C"/>
                  </a:solidFill>
                </a:rPr>
                <a:t>   Transparent</a:t>
              </a:r>
              <a:endParaRPr lang="en-US" sz="1000" b="1" dirty="0">
                <a:solidFill>
                  <a:srgbClr val="00246C"/>
                </a:solidFill>
              </a:endParaRPr>
            </a:p>
            <a:p>
              <a:pPr>
                <a:spcBef>
                  <a:spcPct val="0"/>
                </a:spcBef>
              </a:pPr>
              <a:r>
                <a:rPr lang="en-US" sz="1000" b="1" dirty="0">
                  <a:solidFill>
                    <a:srgbClr val="00246C"/>
                  </a:solidFill>
                </a:rPr>
                <a:t>Streamlined	</a:t>
              </a:r>
              <a:r>
                <a:rPr lang="en-US" sz="1000" b="1" dirty="0" smtClean="0">
                  <a:solidFill>
                    <a:srgbClr val="00246C"/>
                  </a:solidFill>
                </a:rPr>
                <a:t>    Balanced</a:t>
              </a:r>
              <a:endParaRPr lang="en-US" sz="1000" b="1" dirty="0">
                <a:solidFill>
                  <a:srgbClr val="00246C"/>
                </a:solidFill>
              </a:endParaRPr>
            </a:p>
            <a:p>
              <a:pPr>
                <a:spcBef>
                  <a:spcPct val="0"/>
                </a:spcBef>
              </a:pPr>
              <a:r>
                <a:rPr lang="en-US" sz="1000" b="1" dirty="0">
                  <a:solidFill>
                    <a:srgbClr val="00246C"/>
                  </a:solidFill>
                </a:rPr>
                <a:t>Dynamic	</a:t>
              </a:r>
              <a:r>
                <a:rPr lang="en-US" sz="1000" b="1" dirty="0" smtClean="0">
                  <a:solidFill>
                    <a:srgbClr val="00246C"/>
                  </a:solidFill>
                </a:rPr>
                <a:t>    Agile</a:t>
              </a:r>
              <a:endParaRPr lang="en-US" sz="1000" b="1" dirty="0">
                <a:solidFill>
                  <a:srgbClr val="00246C"/>
                </a:solidFill>
              </a:endParaRPr>
            </a:p>
          </p:txBody>
        </p:sp>
        <p:sp>
          <p:nvSpPr>
            <p:cNvPr id="34821" name="AutoShape 4"/>
            <p:cNvSpPr>
              <a:spLocks noChangeArrowheads="1"/>
            </p:cNvSpPr>
            <p:nvPr/>
          </p:nvSpPr>
          <p:spPr bwMode="auto">
            <a:xfrm>
              <a:off x="7032625" y="589302"/>
              <a:ext cx="1887538" cy="285750"/>
            </a:xfrm>
            <a:prstGeom prst="roundRect">
              <a:avLst>
                <a:gd name="adj" fmla="val 25000"/>
              </a:avLst>
            </a:prstGeom>
            <a:solidFill>
              <a:srgbClr val="00246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Guiding Principles</a:t>
              </a:r>
            </a:p>
          </p:txBody>
        </p:sp>
      </p:grpSp>
      <p:grpSp>
        <p:nvGrpSpPr>
          <p:cNvPr id="4" name="Group 3" descr="-The goals of Fee Setting is to provide sufficient financial resources to facilitate the effective administration of the United States Intellectual Property System&#10;-The objectives of the Fee Setting Structure are to &#10;1) Promote Administration Innovation Strategies&#10;a.Promoting competitive markets that spur productive entrepreneurship; &#10;b.Fostering innovation that will lead to technologies of the future; and &#10;c. Encouraging high-growth and innovation-based small business entrepreneurship.  &#10;(* Small entrepreneur subsidy * Easy entry * Certain amount of back-end subsidy *)&#10;2) Align fees with the full cost of products and services.&#10;-Analyzing the full cost of USPTO processes compared to the fee amount. &#10;-Aggregate fees should recover the full prospective cost of aggregate costs of the patent or trademark business. &#10;-Total fees should be sufficient to address workload input on a steady-state basis, plus the necessary costs to achieve strategic objectives such as reducing the backlog, process improvements, multi-year initiatives, capital improvements, and maintain an operating reserve.&#10;3) Set fees to facilitate the effective administration of the patent and trademark system&#10;a.submitting applications or taking actions which help to facilitate efficient processing; &#10;b.encouraging the prompt conclusion of application prosecution; or &#10;c.recovering costs for actions that are strenuous on the patent and trademark systems (i.e., increased fees for certain rework, large applications, missing parts).&#10;4) Other application processing options&#10;a.Setting fees for certain processes that provide special (unique) value or advantages for the applicant.  &#10;b.Includes processing choices such as trademark filings via paper, TEAS, TEAS Plus, or TEAS RF.&#10;" title="Fee Structure Philosophy"/>
          <p:cNvGrpSpPr/>
          <p:nvPr/>
        </p:nvGrpSpPr>
        <p:grpSpPr>
          <a:xfrm>
            <a:off x="141508" y="1072468"/>
            <a:ext cx="8887940" cy="3933457"/>
            <a:chOff x="152400" y="1629841"/>
            <a:chExt cx="8887940" cy="4720148"/>
          </a:xfrm>
        </p:grpSpPr>
        <p:sp>
          <p:nvSpPr>
            <p:cNvPr id="34822" name="AutoShape 5"/>
            <p:cNvSpPr>
              <a:spLocks noChangeArrowheads="1"/>
            </p:cNvSpPr>
            <p:nvPr/>
          </p:nvSpPr>
          <p:spPr bwMode="auto">
            <a:xfrm>
              <a:off x="1708150" y="1873869"/>
              <a:ext cx="7265988" cy="4290698"/>
            </a:xfrm>
            <a:prstGeom prst="rightArrow">
              <a:avLst>
                <a:gd name="adj1" fmla="val 84926"/>
                <a:gd name="adj2" fmla="val 14701"/>
              </a:avLst>
            </a:prstGeom>
            <a:gradFill rotWithShape="1">
              <a:gsLst>
                <a:gs pos="0">
                  <a:schemeClr val="bg1"/>
                </a:gs>
                <a:gs pos="100000">
                  <a:srgbClr val="C0C0C0"/>
                </a:gs>
              </a:gsLst>
              <a:lin ang="0" scaled="1"/>
            </a:gradFill>
            <a:ln w="25400">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3" name="AutoShape 6"/>
            <p:cNvSpPr>
              <a:spLocks noChangeArrowheads="1"/>
            </p:cNvSpPr>
            <p:nvPr/>
          </p:nvSpPr>
          <p:spPr bwMode="auto">
            <a:xfrm>
              <a:off x="1790700" y="1630283"/>
              <a:ext cx="6407150" cy="514350"/>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233363">
                <a:spcBef>
                  <a:spcPct val="0"/>
                </a:spcBef>
                <a:tabLst>
                  <a:tab pos="258763" algn="l"/>
                </a:tabLst>
              </a:pPr>
              <a:r>
                <a:rPr lang="en-US" sz="1200" b="1" dirty="0" smtClean="0">
                  <a:solidFill>
                    <a:srgbClr val="00246C"/>
                  </a:solidFill>
                </a:rPr>
                <a:t>Provide </a:t>
              </a:r>
              <a:r>
                <a:rPr lang="en-US" sz="1200" b="1" dirty="0">
                  <a:solidFill>
                    <a:srgbClr val="00246C"/>
                  </a:solidFill>
                </a:rPr>
                <a:t>sufficient financial resources to facilitate the effective administration of </a:t>
              </a:r>
              <a:r>
                <a:rPr lang="en-US" sz="1200" b="1" dirty="0" smtClean="0">
                  <a:solidFill>
                    <a:srgbClr val="00246C"/>
                  </a:solidFill>
                </a:rPr>
                <a:t>    the </a:t>
              </a:r>
              <a:r>
                <a:rPr lang="en-US" sz="1200" b="1" dirty="0">
                  <a:solidFill>
                    <a:srgbClr val="00246C"/>
                  </a:solidFill>
                </a:rPr>
                <a:t>United States intellectual property system.</a:t>
              </a:r>
            </a:p>
            <a:p>
              <a:pPr marL="233363">
                <a:spcBef>
                  <a:spcPct val="0"/>
                </a:spcBef>
                <a:tabLst>
                  <a:tab pos="258763" algn="l"/>
                </a:tabLst>
              </a:pPr>
              <a:endParaRPr lang="en-US" sz="400" b="1" dirty="0">
                <a:solidFill>
                  <a:srgbClr val="00246C"/>
                </a:solidFill>
              </a:endParaRPr>
            </a:p>
          </p:txBody>
        </p:sp>
        <p:sp>
          <p:nvSpPr>
            <p:cNvPr id="34824" name="AutoShape 7"/>
            <p:cNvSpPr>
              <a:spLocks noChangeArrowheads="1"/>
            </p:cNvSpPr>
            <p:nvPr/>
          </p:nvSpPr>
          <p:spPr bwMode="auto">
            <a:xfrm rot="10800000">
              <a:off x="1762980" y="1629841"/>
              <a:ext cx="342900" cy="5143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634" tIns="34317" rIns="68634" bIns="34317" anchor="ctr"/>
            <a:lstStyle/>
            <a:p>
              <a:pPr algn="ctr">
                <a:spcBef>
                  <a:spcPct val="0"/>
                </a:spcBef>
              </a:pPr>
              <a:r>
                <a:rPr lang="en-US" sz="1500" b="1" dirty="0">
                  <a:solidFill>
                    <a:srgbClr val="FF0000"/>
                  </a:solidFill>
                </a:rPr>
                <a:t>Goal</a:t>
              </a:r>
            </a:p>
          </p:txBody>
        </p:sp>
        <p:sp>
          <p:nvSpPr>
            <p:cNvPr id="34825" name="AutoShape 8"/>
            <p:cNvSpPr>
              <a:spLocks noChangeArrowheads="1"/>
            </p:cNvSpPr>
            <p:nvPr/>
          </p:nvSpPr>
          <p:spPr bwMode="auto">
            <a:xfrm>
              <a:off x="152400" y="2017713"/>
              <a:ext cx="1447800" cy="4154487"/>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endParaRPr lang="en-US" sz="1100" b="1" dirty="0"/>
            </a:p>
          </p:txBody>
        </p:sp>
        <p:sp>
          <p:nvSpPr>
            <p:cNvPr id="34826" name="AutoShape 9"/>
            <p:cNvSpPr>
              <a:spLocks noChangeArrowheads="1"/>
            </p:cNvSpPr>
            <p:nvPr/>
          </p:nvSpPr>
          <p:spPr bwMode="auto">
            <a:xfrm>
              <a:off x="260350" y="2130425"/>
              <a:ext cx="126365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Objectives</a:t>
              </a:r>
            </a:p>
          </p:txBody>
        </p:sp>
        <p:sp>
          <p:nvSpPr>
            <p:cNvPr id="34827" name="AutoShape 10"/>
            <p:cNvSpPr>
              <a:spLocks noChangeArrowheads="1"/>
            </p:cNvSpPr>
            <p:nvPr/>
          </p:nvSpPr>
          <p:spPr bwMode="auto">
            <a:xfrm>
              <a:off x="228600" y="3657599"/>
              <a:ext cx="1295400" cy="65836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Align fees with the  full cost of products and services.</a:t>
              </a:r>
            </a:p>
          </p:txBody>
        </p:sp>
        <p:sp>
          <p:nvSpPr>
            <p:cNvPr id="34828" name="AutoShape 11"/>
            <p:cNvSpPr>
              <a:spLocks noChangeArrowheads="1"/>
            </p:cNvSpPr>
            <p:nvPr/>
          </p:nvSpPr>
          <p:spPr bwMode="auto">
            <a:xfrm>
              <a:off x="228600" y="4439794"/>
              <a:ext cx="1295400" cy="921601"/>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smtClean="0">
                  <a:solidFill>
                    <a:schemeClr val="bg1"/>
                  </a:solidFill>
                </a:rPr>
                <a:t>Set fees to facilitate the effective administration of the patent and trademark systems.</a:t>
              </a:r>
              <a:endParaRPr lang="en-US" sz="850" b="1" dirty="0">
                <a:solidFill>
                  <a:schemeClr val="bg1"/>
                </a:solidFill>
              </a:endParaRPr>
            </a:p>
          </p:txBody>
        </p:sp>
        <p:sp>
          <p:nvSpPr>
            <p:cNvPr id="34829" name="AutoShape 12"/>
            <p:cNvSpPr>
              <a:spLocks noChangeArrowheads="1"/>
            </p:cNvSpPr>
            <p:nvPr/>
          </p:nvSpPr>
          <p:spPr bwMode="auto">
            <a:xfrm>
              <a:off x="236538" y="2581274"/>
              <a:ext cx="1287462" cy="81114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Promote </a:t>
              </a:r>
              <a:r>
                <a:rPr lang="en-US" sz="850" b="1" dirty="0" smtClean="0">
                  <a:solidFill>
                    <a:schemeClr val="bg1"/>
                  </a:solidFill>
                </a:rPr>
                <a:t>Administration Innovation Strategies</a:t>
              </a:r>
              <a:endParaRPr lang="en-US" sz="850" b="1" dirty="0">
                <a:solidFill>
                  <a:schemeClr val="bg1"/>
                </a:solidFill>
              </a:endParaRPr>
            </a:p>
          </p:txBody>
        </p:sp>
        <p:sp>
          <p:nvSpPr>
            <p:cNvPr id="34830" name="AutoShape 13"/>
            <p:cNvSpPr>
              <a:spLocks noChangeArrowheads="1"/>
            </p:cNvSpPr>
            <p:nvPr/>
          </p:nvSpPr>
          <p:spPr bwMode="auto">
            <a:xfrm>
              <a:off x="228600" y="5543551"/>
              <a:ext cx="1295400" cy="4762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Offer application processing options.</a:t>
              </a:r>
            </a:p>
          </p:txBody>
        </p:sp>
        <p:sp>
          <p:nvSpPr>
            <p:cNvPr id="34831" name="AutoShape 12"/>
            <p:cNvSpPr>
              <a:spLocks noChangeArrowheads="1"/>
            </p:cNvSpPr>
            <p:nvPr/>
          </p:nvSpPr>
          <p:spPr bwMode="auto">
            <a:xfrm>
              <a:off x="1711324" y="5994411"/>
              <a:ext cx="5702787" cy="355578"/>
            </a:xfrm>
            <a:prstGeom prst="roundRect">
              <a:avLst>
                <a:gd name="adj" fmla="val 39694"/>
              </a:avLst>
            </a:prstGeom>
            <a:solidFill>
              <a:srgbClr val="A50021"/>
            </a:solidFill>
            <a:ln w="28575">
              <a:solidFill>
                <a:srgbClr val="00246C"/>
              </a:solidFill>
              <a:round/>
              <a:headEnd/>
              <a:tailEnd/>
            </a:ln>
          </p:spPr>
          <p:txBody>
            <a:bodyPr wrap="square" lIns="42883" tIns="21442" rIns="42883" bIns="21442">
              <a:spAutoFit/>
            </a:bodyPr>
            <a:lstStyle/>
            <a:p>
              <a:pPr algn="ctr" defTabSz="1019175">
                <a:spcBef>
                  <a:spcPct val="0"/>
                </a:spcBef>
              </a:pPr>
              <a:r>
                <a:rPr lang="en-US" sz="1200" b="1" dirty="0">
                  <a:solidFill>
                    <a:schemeClr val="bg1"/>
                  </a:solidFill>
                  <a:cs typeface="Arial" charset="0"/>
                </a:rPr>
                <a:t>“Innovation      IP Protection      Jobs      Economic Growth” </a:t>
              </a:r>
            </a:p>
          </p:txBody>
        </p:sp>
        <p:sp>
          <p:nvSpPr>
            <p:cNvPr id="34832" name="Line 15"/>
            <p:cNvSpPr>
              <a:spLocks noChangeShapeType="1"/>
            </p:cNvSpPr>
            <p:nvPr/>
          </p:nvSpPr>
          <p:spPr bwMode="auto">
            <a:xfrm>
              <a:off x="1768475" y="4230662"/>
              <a:ext cx="7086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3" name="Line 16"/>
            <p:cNvSpPr>
              <a:spLocks noChangeShapeType="1"/>
            </p:cNvSpPr>
            <p:nvPr/>
          </p:nvSpPr>
          <p:spPr bwMode="auto">
            <a:xfrm>
              <a:off x="1768475" y="5649900"/>
              <a:ext cx="6537325"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4" name="AutoShape 17"/>
            <p:cNvSpPr>
              <a:spLocks noChangeArrowheads="1"/>
            </p:cNvSpPr>
            <p:nvPr/>
          </p:nvSpPr>
          <p:spPr bwMode="auto">
            <a:xfrm>
              <a:off x="1768475" y="2316446"/>
              <a:ext cx="655320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Explanation of Objectives</a:t>
              </a:r>
            </a:p>
          </p:txBody>
        </p:sp>
        <p:sp>
          <p:nvSpPr>
            <p:cNvPr id="34835" name="Line 19"/>
            <p:cNvSpPr>
              <a:spLocks noChangeShapeType="1"/>
            </p:cNvSpPr>
            <p:nvPr/>
          </p:nvSpPr>
          <p:spPr bwMode="auto">
            <a:xfrm>
              <a:off x="1770958" y="2687869"/>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6" name="Line 20"/>
            <p:cNvSpPr>
              <a:spLocks noChangeShapeType="1"/>
            </p:cNvSpPr>
            <p:nvPr/>
          </p:nvSpPr>
          <p:spPr bwMode="auto">
            <a:xfrm>
              <a:off x="1790700" y="3392422"/>
              <a:ext cx="70104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005" name="Text Box 21"/>
            <p:cNvSpPr txBox="1">
              <a:spLocks noChangeArrowheads="1"/>
            </p:cNvSpPr>
            <p:nvPr/>
          </p:nvSpPr>
          <p:spPr bwMode="auto">
            <a:xfrm>
              <a:off x="1692275" y="2687869"/>
              <a:ext cx="7070725" cy="66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182880" indent="-228600" eaLnBrk="1" hangingPunct="1">
                <a:buFontTx/>
                <a:buAutoNum type="alphaLcParenBoth"/>
                <a:defRPr/>
              </a:pPr>
              <a:r>
                <a:rPr lang="en-US" dirty="0" smtClean="0">
                  <a:solidFill>
                    <a:srgbClr val="00246C"/>
                  </a:solidFill>
                </a:rPr>
                <a:t>Promoting competitive markets that spur productive entrepreneurship; </a:t>
              </a:r>
            </a:p>
            <a:p>
              <a:pPr marL="182880" indent="-228600" eaLnBrk="1" hangingPunct="1">
                <a:buFontTx/>
                <a:buAutoNum type="alphaLcParenBoth"/>
                <a:defRPr/>
              </a:pPr>
              <a:r>
                <a:rPr lang="en-US" dirty="0" smtClean="0">
                  <a:solidFill>
                    <a:srgbClr val="00246C"/>
                  </a:solidFill>
                </a:rPr>
                <a:t>Fostering innovation that will lead to technologies of the future; and </a:t>
              </a:r>
            </a:p>
            <a:p>
              <a:pPr marL="182880" indent="-228600" eaLnBrk="1" hangingPunct="1">
                <a:buFontTx/>
                <a:buAutoNum type="alphaLcParenBoth"/>
                <a:defRPr/>
              </a:pPr>
              <a:r>
                <a:rPr lang="en-US" dirty="0" smtClean="0">
                  <a:solidFill>
                    <a:srgbClr val="00246C"/>
                  </a:solidFill>
                </a:rPr>
                <a:t>Encouraging high-growth and innovation-based small business entrepreneurship.  </a:t>
              </a:r>
            </a:p>
          </p:txBody>
        </p:sp>
        <p:sp>
          <p:nvSpPr>
            <p:cNvPr id="34838" name="Text Box 22"/>
            <p:cNvSpPr txBox="1">
              <a:spLocks noChangeArrowheads="1"/>
            </p:cNvSpPr>
            <p:nvPr/>
          </p:nvSpPr>
          <p:spPr bwMode="auto">
            <a:xfrm>
              <a:off x="1725140" y="3382983"/>
              <a:ext cx="73152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Analyzing the full cost of USPTO processes compared to the fee amount. </a:t>
              </a:r>
            </a:p>
            <a:p>
              <a:pPr eaLnBrk="1" hangingPunct="1"/>
              <a:r>
                <a:rPr lang="en-US" dirty="0">
                  <a:solidFill>
                    <a:srgbClr val="00246C"/>
                  </a:solidFill>
                </a:rPr>
                <a:t>Aggregate fees should recover the full prospective cost of aggregate costs of the patent or trademark business. </a:t>
              </a:r>
            </a:p>
            <a:p>
              <a:pPr eaLnBrk="1" hangingPunct="1"/>
              <a:r>
                <a:rPr lang="en-US" dirty="0">
                  <a:solidFill>
                    <a:srgbClr val="00246C"/>
                  </a:solidFill>
                </a:rPr>
                <a:t>Total fees should be sufficient to address workload input on a </a:t>
              </a:r>
              <a:r>
                <a:rPr lang="en-US" dirty="0" smtClean="0">
                  <a:solidFill>
                    <a:srgbClr val="00246C"/>
                  </a:solidFill>
                </a:rPr>
                <a:t>steady-state </a:t>
              </a:r>
              <a:r>
                <a:rPr lang="en-US" dirty="0">
                  <a:solidFill>
                    <a:srgbClr val="00246C"/>
                  </a:solidFill>
                </a:rPr>
                <a:t>basis, plus the necessary costs to achieve strategic objectives such as reducing the backlog, process improvements, </a:t>
              </a:r>
              <a:r>
                <a:rPr lang="en-US" dirty="0" smtClean="0">
                  <a:solidFill>
                    <a:srgbClr val="00246C"/>
                  </a:solidFill>
                </a:rPr>
                <a:t>multi-year </a:t>
              </a:r>
              <a:r>
                <a:rPr lang="en-US" dirty="0">
                  <a:solidFill>
                    <a:srgbClr val="00246C"/>
                  </a:solidFill>
                </a:rPr>
                <a:t>initiatives, capital improvements, and maintain an operating reserve.</a:t>
              </a:r>
            </a:p>
          </p:txBody>
        </p:sp>
        <p:sp>
          <p:nvSpPr>
            <p:cNvPr id="825367" name="AutoShape 23"/>
            <p:cNvSpPr>
              <a:spLocks noChangeArrowheads="1"/>
            </p:cNvSpPr>
            <p:nvPr/>
          </p:nvSpPr>
          <p:spPr bwMode="auto">
            <a:xfrm>
              <a:off x="4517938" y="6094263"/>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8" name="AutoShape 24"/>
            <p:cNvSpPr>
              <a:spLocks noChangeArrowheads="1"/>
            </p:cNvSpPr>
            <p:nvPr/>
          </p:nvSpPr>
          <p:spPr bwMode="auto">
            <a:xfrm>
              <a:off x="3343762" y="6094263"/>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9" name="AutoShape 25"/>
            <p:cNvSpPr>
              <a:spLocks noChangeArrowheads="1"/>
            </p:cNvSpPr>
            <p:nvPr/>
          </p:nvSpPr>
          <p:spPr bwMode="auto">
            <a:xfrm>
              <a:off x="5123758" y="6085681"/>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4842" name="Text Box 26"/>
            <p:cNvSpPr txBox="1">
              <a:spLocks noChangeArrowheads="1"/>
            </p:cNvSpPr>
            <p:nvPr/>
          </p:nvSpPr>
          <p:spPr bwMode="auto">
            <a:xfrm>
              <a:off x="1697038" y="4219568"/>
              <a:ext cx="6842125" cy="8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buFontTx/>
                <a:buAutoNum type="alphaLcParenBoth"/>
              </a:pPr>
              <a:r>
                <a:rPr lang="en-US" dirty="0">
                  <a:solidFill>
                    <a:srgbClr val="00246C"/>
                  </a:solidFill>
                </a:rPr>
                <a:t>submitting applications or taking actions which help to facilitate efficient processing; </a:t>
              </a:r>
            </a:p>
            <a:p>
              <a:pPr eaLnBrk="1" hangingPunct="1">
                <a:buFontTx/>
                <a:buAutoNum type="alphaLcParenBoth"/>
              </a:pPr>
              <a:r>
                <a:rPr lang="en-US" dirty="0">
                  <a:solidFill>
                    <a:srgbClr val="00246C"/>
                  </a:solidFill>
                </a:rPr>
                <a:t>encouraging the prompt conclusion of application prosecution; or </a:t>
              </a:r>
            </a:p>
            <a:p>
              <a:pPr eaLnBrk="1" hangingPunct="1">
                <a:buFontTx/>
                <a:buAutoNum type="alphaLcParenBoth"/>
              </a:pPr>
              <a:r>
                <a:rPr lang="en-US" dirty="0">
                  <a:solidFill>
                    <a:srgbClr val="00246C"/>
                  </a:solidFill>
                </a:rPr>
                <a:t>recovering costs for actions that are strenuous on the patent and trademark systems (i.e., increased fees for certain rework, large applications, missing parts).</a:t>
              </a:r>
            </a:p>
          </p:txBody>
        </p:sp>
        <p:sp>
          <p:nvSpPr>
            <p:cNvPr id="34843" name="Line 27"/>
            <p:cNvSpPr>
              <a:spLocks noChangeShapeType="1"/>
            </p:cNvSpPr>
            <p:nvPr/>
          </p:nvSpPr>
          <p:spPr bwMode="auto">
            <a:xfrm>
              <a:off x="1765300" y="5076413"/>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44" name="Text Box 28"/>
            <p:cNvSpPr txBox="1">
              <a:spLocks noChangeArrowheads="1"/>
            </p:cNvSpPr>
            <p:nvPr/>
          </p:nvSpPr>
          <p:spPr bwMode="auto">
            <a:xfrm>
              <a:off x="1691068" y="5122477"/>
              <a:ext cx="68421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Setting fees for certain processes that provide special (unique) value or advantages for the applicant.  </a:t>
              </a:r>
            </a:p>
            <a:p>
              <a:pPr eaLnBrk="1" hangingPunct="1"/>
              <a:r>
                <a:rPr lang="en-US" dirty="0">
                  <a:solidFill>
                    <a:srgbClr val="00246C"/>
                  </a:solidFill>
                </a:rPr>
                <a:t>Includes processing choices </a:t>
              </a:r>
              <a:r>
                <a:rPr lang="en-US" dirty="0" smtClean="0">
                  <a:solidFill>
                    <a:srgbClr val="00246C"/>
                  </a:solidFill>
                </a:rPr>
                <a:t>for submitting</a:t>
              </a:r>
              <a:r>
                <a:rPr lang="en-US" dirty="0" smtClean="0">
                  <a:solidFill>
                    <a:srgbClr val="00246C"/>
                  </a:solidFill>
                </a:rPr>
                <a:t> </a:t>
              </a:r>
              <a:r>
                <a:rPr lang="en-US" dirty="0" smtClean="0">
                  <a:solidFill>
                    <a:srgbClr val="00246C"/>
                  </a:solidFill>
                </a:rPr>
                <a:t>trademark </a:t>
              </a:r>
              <a:r>
                <a:rPr lang="en-US" dirty="0" smtClean="0">
                  <a:solidFill>
                    <a:srgbClr val="00246C"/>
                  </a:solidFill>
                </a:rPr>
                <a:t>filings electronically </a:t>
              </a:r>
              <a:r>
                <a:rPr lang="en-US" dirty="0" smtClean="0">
                  <a:solidFill>
                    <a:srgbClr val="00246C"/>
                  </a:solidFill>
                </a:rPr>
                <a:t>via </a:t>
              </a:r>
              <a:r>
                <a:rPr lang="en-US" dirty="0" smtClean="0">
                  <a:solidFill>
                    <a:srgbClr val="00246C"/>
                  </a:solidFill>
                </a:rPr>
                <a:t>TEAS.</a:t>
              </a:r>
              <a:endParaRPr lang="en-US" dirty="0">
                <a:solidFill>
                  <a:srgbClr val="00246C"/>
                </a:solidFill>
              </a:endParaRPr>
            </a:p>
          </p:txBody>
        </p:sp>
      </p:grpSp>
    </p:spTree>
    <p:extLst>
      <p:ext uri="{BB962C8B-B14F-4D97-AF65-F5344CB8AC3E}">
        <p14:creationId xmlns:p14="http://schemas.microsoft.com/office/powerpoint/2010/main" val="256276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33" y="266100"/>
            <a:ext cx="6268183" cy="656137"/>
          </a:xfrm>
        </p:spPr>
        <p:txBody>
          <a:bodyPr>
            <a:normAutofit/>
          </a:bodyPr>
          <a:lstStyle/>
          <a:p>
            <a:r>
              <a:rPr lang="en-US" sz="2800" dirty="0" smtClean="0"/>
              <a:t>Fee Setting Components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14</a:t>
            </a:fld>
            <a:endParaRPr lang="en-US" dirty="0"/>
          </a:p>
        </p:txBody>
      </p:sp>
      <p:grpSp>
        <p:nvGrpSpPr>
          <p:cNvPr id="5" name="Diagram 3" descr="- Production Workloads&#10;- Economic Analysis&#10;- Legal and Policy Analysis&#10;- Strategic Planning&#10;- Budget Formulation&#10;- Historical ABI Cost&#10;" title="USPTO Fee Structure"/>
          <p:cNvGrpSpPr>
            <a:grpSpLocks/>
          </p:cNvGrpSpPr>
          <p:nvPr/>
        </p:nvGrpSpPr>
        <p:grpSpPr bwMode="auto">
          <a:xfrm>
            <a:off x="1244600" y="1509730"/>
            <a:ext cx="6261100" cy="3608388"/>
            <a:chOff x="1096" y="1021"/>
            <a:chExt cx="3944" cy="2273"/>
          </a:xfrm>
        </p:grpSpPr>
        <p:sp>
          <p:nvSpPr>
            <p:cNvPr id="6" name="_s1028"/>
            <p:cNvSpPr>
              <a:spLocks noChangeShapeType="1"/>
            </p:cNvSpPr>
            <p:nvPr/>
          </p:nvSpPr>
          <p:spPr bwMode="auto">
            <a:xfrm flipH="1" flipV="1">
              <a:off x="2319" y="1836"/>
              <a:ext cx="282" cy="163"/>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7" name="_s1029"/>
            <p:cNvSpPr>
              <a:spLocks noChangeArrowheads="1"/>
            </p:cNvSpPr>
            <p:nvPr/>
          </p:nvSpPr>
          <p:spPr bwMode="auto">
            <a:xfrm>
              <a:off x="1861" y="142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Historical ABI Cost</a:t>
              </a:r>
            </a:p>
          </p:txBody>
        </p:sp>
        <p:sp>
          <p:nvSpPr>
            <p:cNvPr id="8" name="_s1030"/>
            <p:cNvSpPr>
              <a:spLocks noChangeShapeType="1"/>
            </p:cNvSpPr>
            <p:nvPr/>
          </p:nvSpPr>
          <p:spPr bwMode="auto">
            <a:xfrm flipH="1">
              <a:off x="2319" y="2322"/>
              <a:ext cx="282"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9" name="_s1031"/>
            <p:cNvSpPr>
              <a:spLocks noChangeArrowheads="1"/>
            </p:cNvSpPr>
            <p:nvPr/>
          </p:nvSpPr>
          <p:spPr bwMode="auto">
            <a:xfrm>
              <a:off x="1873" y="2221"/>
              <a:ext cx="683"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Budget </a:t>
              </a:r>
              <a:r>
                <a:rPr lang="en-US" sz="1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Formulation</a:t>
              </a:r>
            </a:p>
          </p:txBody>
        </p:sp>
        <p:sp>
          <p:nvSpPr>
            <p:cNvPr id="10" name="_s1032"/>
            <p:cNvSpPr>
              <a:spLocks noChangeShapeType="1"/>
            </p:cNvSpPr>
            <p:nvPr/>
          </p:nvSpPr>
          <p:spPr bwMode="auto">
            <a:xfrm>
              <a:off x="2880" y="2483"/>
              <a:ext cx="0" cy="325"/>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1" name="_s1033"/>
            <p:cNvSpPr>
              <a:spLocks noChangeArrowheads="1"/>
            </p:cNvSpPr>
            <p:nvPr/>
          </p:nvSpPr>
          <p:spPr bwMode="auto">
            <a:xfrm>
              <a:off x="2550" y="264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Strategic Planning</a:t>
              </a:r>
            </a:p>
          </p:txBody>
        </p:sp>
        <p:sp>
          <p:nvSpPr>
            <p:cNvPr id="12" name="_s1034"/>
            <p:cNvSpPr>
              <a:spLocks noChangeShapeType="1"/>
            </p:cNvSpPr>
            <p:nvPr/>
          </p:nvSpPr>
          <p:spPr bwMode="auto">
            <a:xfrm>
              <a:off x="3160" y="2322"/>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3" name="_s1035"/>
            <p:cNvSpPr>
              <a:spLocks noChangeArrowheads="1"/>
            </p:cNvSpPr>
            <p:nvPr/>
          </p:nvSpPr>
          <p:spPr bwMode="auto">
            <a:xfrm>
              <a:off x="3207" y="224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Legal &amp; Policy Analysis</a:t>
              </a:r>
            </a:p>
          </p:txBody>
        </p:sp>
        <p:sp>
          <p:nvSpPr>
            <p:cNvPr id="14" name="_s1036"/>
            <p:cNvSpPr>
              <a:spLocks noChangeShapeType="1"/>
            </p:cNvSpPr>
            <p:nvPr/>
          </p:nvSpPr>
          <p:spPr bwMode="auto">
            <a:xfrm flipV="1">
              <a:off x="3160" y="1837"/>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5" name="_s1037"/>
            <p:cNvSpPr>
              <a:spLocks noChangeArrowheads="1"/>
            </p:cNvSpPr>
            <p:nvPr/>
          </p:nvSpPr>
          <p:spPr bwMode="auto">
            <a:xfrm>
              <a:off x="3301" y="1420"/>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Economic Analysis</a:t>
              </a:r>
            </a:p>
          </p:txBody>
        </p:sp>
        <p:sp>
          <p:nvSpPr>
            <p:cNvPr id="16" name="_s1038"/>
            <p:cNvSpPr>
              <a:spLocks noChangeShapeType="1"/>
            </p:cNvSpPr>
            <p:nvPr/>
          </p:nvSpPr>
          <p:spPr bwMode="auto">
            <a:xfrm flipV="1">
              <a:off x="2880" y="1513"/>
              <a:ext cx="0" cy="324"/>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7" name="_s1039"/>
            <p:cNvSpPr>
              <a:spLocks noChangeArrowheads="1"/>
            </p:cNvSpPr>
            <p:nvPr/>
          </p:nvSpPr>
          <p:spPr bwMode="auto">
            <a:xfrm>
              <a:off x="2556" y="1021"/>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Production Workloads</a:t>
              </a:r>
            </a:p>
          </p:txBody>
        </p:sp>
        <p:sp>
          <p:nvSpPr>
            <p:cNvPr id="18" name="_s1040"/>
            <p:cNvSpPr>
              <a:spLocks noChangeArrowheads="1"/>
            </p:cNvSpPr>
            <p:nvPr/>
          </p:nvSpPr>
          <p:spPr bwMode="auto">
            <a:xfrm>
              <a:off x="2556" y="183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Fee Setting</a:t>
              </a:r>
            </a:p>
          </p:txBody>
        </p:sp>
        <p:sp>
          <p:nvSpPr>
            <p:cNvPr id="19" name="Text Box 18"/>
            <p:cNvSpPr txBox="1">
              <a:spLocks noChangeArrowheads="1"/>
            </p:cNvSpPr>
            <p:nvPr/>
          </p:nvSpPr>
          <p:spPr bwMode="auto">
            <a:xfrm>
              <a:off x="1096" y="2309"/>
              <a:ext cx="111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Information from the established process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will</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provide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planned (prospective</a:t>
              </a:r>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cost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of sustaining and improving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USPTO.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should be set at a rate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recover the cost of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multi-year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budget plan.</a:t>
              </a:r>
            </a:p>
          </p:txBody>
        </p:sp>
        <p:sp>
          <p:nvSpPr>
            <p:cNvPr id="20" name="Line 19"/>
            <p:cNvSpPr>
              <a:spLocks noChangeShapeType="1"/>
            </p:cNvSpPr>
            <p:nvPr/>
          </p:nvSpPr>
          <p:spPr bwMode="auto">
            <a:xfrm flipV="1">
              <a:off x="3198" y="2137"/>
              <a:ext cx="1842" cy="24"/>
            </a:xfrm>
            <a:prstGeom prst="line">
              <a:avLst/>
            </a:prstGeom>
            <a:noFill/>
            <a:ln w="38100">
              <a:solidFill>
                <a:srgbClr val="A7A8A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chemeClr val="tx1"/>
                </a:solidFill>
              </a:endParaRPr>
            </a:p>
          </p:txBody>
        </p:sp>
        <p:sp>
          <p:nvSpPr>
            <p:cNvPr id="21" name="Text Box 20"/>
            <p:cNvSpPr txBox="1">
              <a:spLocks noChangeArrowheads="1"/>
            </p:cNvSpPr>
            <p:nvPr/>
          </p:nvSpPr>
          <p:spPr bwMode="auto">
            <a:xfrm>
              <a:off x="3855" y="1203"/>
              <a:ext cx="95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Economic data</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data related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to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elasticity</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of certain fees will provide a frame of reference for the balance between setting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fee rates.</a:t>
              </a:r>
            </a:p>
            <a:p>
              <a:pPr algn="r" eaLnBrk="1" hangingPunct="1"/>
              <a:endPar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2" name="Text Box 21"/>
          <p:cNvSpPr txBox="1">
            <a:spLocks noChangeArrowheads="1"/>
          </p:cNvSpPr>
          <p:nvPr/>
        </p:nvSpPr>
        <p:spPr bwMode="auto">
          <a:xfrm>
            <a:off x="2346722" y="4934375"/>
            <a:ext cx="26205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Understanding USPTO</a:t>
            </a:r>
            <a:b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priorities and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plans for the </a:t>
            </a:r>
            <a:endPar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future</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permits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prospective fee amounts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to be set at the appropriate level to pay for achieving strategic objectives and improvements.</a:t>
            </a:r>
          </a:p>
        </p:txBody>
      </p:sp>
      <p:sp>
        <p:nvSpPr>
          <p:cNvPr id="23" name="Text Box 22"/>
          <p:cNvSpPr txBox="1">
            <a:spLocks noChangeArrowheads="1"/>
          </p:cNvSpPr>
          <p:nvPr/>
        </p:nvSpPr>
        <p:spPr bwMode="auto">
          <a:xfrm>
            <a:off x="1524001" y="2152668"/>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data output from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ABI cost analyses of 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will be used for the baseline historical cost.  </a:t>
            </a:r>
          </a:p>
        </p:txBody>
      </p:sp>
      <p:sp>
        <p:nvSpPr>
          <p:cNvPr id="24" name="AutoShape 23"/>
          <p:cNvSpPr>
            <a:spLocks noChangeArrowheads="1"/>
          </p:cNvSpPr>
          <p:nvPr/>
        </p:nvSpPr>
        <p:spPr bwMode="auto">
          <a:xfrm>
            <a:off x="7505700" y="2138398"/>
            <a:ext cx="1371600" cy="1524000"/>
          </a:xfrm>
          <a:prstGeom prst="foldedCorner">
            <a:avLst>
              <a:gd name="adj" fmla="val 24167"/>
            </a:avLst>
          </a:prstGeom>
          <a:solidFill>
            <a:srgbClr val="A7A8AA"/>
          </a:solidFill>
          <a:ln w="9525">
            <a:solidFill>
              <a:schemeClr val="accent2"/>
            </a:solidFill>
            <a:round/>
            <a:headEnd/>
            <a:tailEnd/>
          </a:ln>
          <a:effectLst/>
        </p:spPr>
        <p:txBody>
          <a:bodyPr lIns="45720" tIns="91440" rIns="45720" bIns="0" anchor="ctr"/>
          <a:lstStyle/>
          <a:p>
            <a:pPr algn="ctr">
              <a:spcBef>
                <a:spcPct val="0"/>
              </a:spcBef>
              <a:defRPr/>
            </a:pPr>
            <a:r>
              <a:rPr lang="en-US" sz="1600" b="1" dirty="0">
                <a:solidFill>
                  <a:schemeClr val="bg1"/>
                </a:solidFill>
              </a:rPr>
              <a:t>USPTO Fee </a:t>
            </a:r>
            <a:r>
              <a:rPr lang="en-US" sz="1600" b="1" dirty="0" smtClean="0">
                <a:solidFill>
                  <a:schemeClr val="bg1"/>
                </a:solidFill>
              </a:rPr>
              <a:t>Structure</a:t>
            </a:r>
            <a:endParaRPr lang="en-US" sz="1600" b="1" dirty="0">
              <a:solidFill>
                <a:schemeClr val="bg1"/>
              </a:solidFill>
            </a:endParaRPr>
          </a:p>
        </p:txBody>
      </p:sp>
      <p:sp>
        <p:nvSpPr>
          <p:cNvPr id="25" name="Text Box 24"/>
          <p:cNvSpPr txBox="1">
            <a:spLocks noChangeArrowheads="1"/>
          </p:cNvSpPr>
          <p:nvPr/>
        </p:nvSpPr>
        <p:spPr bwMode="auto">
          <a:xfrm>
            <a:off x="2514601" y="967231"/>
            <a:ext cx="317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Filings forecast, existing inventory, workflow and production capacity are considered in developing estimates.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relative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cost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operations to support examination capacity and IT systems and investments are factors in developing the multi-year budget plans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p:txBody>
      </p:sp>
      <p:sp>
        <p:nvSpPr>
          <p:cNvPr id="26" name="Text Box 25"/>
          <p:cNvSpPr txBox="1">
            <a:spLocks noChangeArrowheads="1"/>
          </p:cNvSpPr>
          <p:nvPr/>
        </p:nvSpPr>
        <p:spPr bwMode="auto">
          <a:xfrm>
            <a:off x="5485967" y="3939200"/>
            <a:ext cx="16498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Legal and policy considerations are factors in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analyzing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algn="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relationships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between fees and operational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processes.</a:t>
            </a:r>
            <a:endPar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7321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47"/>
            <a:ext cx="5451231" cy="597191"/>
          </a:xfrm>
        </p:spPr>
        <p:txBody>
          <a:bodyPr>
            <a:normAutofit/>
          </a:bodyPr>
          <a:lstStyle/>
          <a:p>
            <a:r>
              <a:rPr lang="en-US" sz="2800" dirty="0" smtClean="0"/>
              <a:t>Fee Setting Methodology</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15</a:t>
            </a:fld>
            <a:endParaRPr lang="en-US" dirty="0"/>
          </a:p>
        </p:txBody>
      </p:sp>
      <p:graphicFrame>
        <p:nvGraphicFramePr>
          <p:cNvPr id="5" name="SmartArt Placeholder 5" descr="Activity based historical cost and aggregate cost from budget plans&#10;Escalate for prospective aggregate cost&#10;Calculate operating reserve needs&#10;+/- for changes to USPTO production input/output&#10;+/- for changes to Strategic Priorities, Plans, and Processes&#10;Review economic impact of intellectual property fee changes&#10;Review and readjust fee rates&#10;Initial forecast of fees&#10;Apply economic elasticity analysis&#10;Forecast total aggregate revenue and refine&#10;Review and readjust fee rates&#10;Forecast total aggregate revenue and refine&#10;" title="USPTO Fee Setting Methodology"/>
          <p:cNvGraphicFramePr>
            <a:graphicFrameLocks/>
          </p:cNvGraphicFramePr>
          <p:nvPr>
            <p:extLst>
              <p:ext uri="{D42A27DB-BD31-4B8C-83A1-F6EECF244321}">
                <p14:modId xmlns:p14="http://schemas.microsoft.com/office/powerpoint/2010/main" val="419750556"/>
              </p:ext>
            </p:extLst>
          </p:nvPr>
        </p:nvGraphicFramePr>
        <p:xfrm>
          <a:off x="342901" y="949569"/>
          <a:ext cx="7867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28949" y="2762250"/>
            <a:ext cx="2295525" cy="1200329"/>
          </a:xfrm>
          <a:prstGeom prst="rect">
            <a:avLst/>
          </a:prstGeom>
          <a:noFill/>
        </p:spPr>
        <p:txBody>
          <a:bodyPr wrap="square" rtlCol="0">
            <a:spAutoFit/>
          </a:bodyPr>
          <a:lstStyle/>
          <a:p>
            <a:pPr algn="ctr" fontAlgn="base">
              <a:spcBef>
                <a:spcPct val="50000"/>
              </a:spcBef>
              <a:spcAft>
                <a:spcPct val="0"/>
              </a:spcAft>
            </a:pPr>
            <a:r>
              <a:rPr lang="en-US" sz="2400" b="1" dirty="0">
                <a:solidFill>
                  <a:srgbClr val="00246C"/>
                </a:solidFill>
              </a:rPr>
              <a:t>USPTO </a:t>
            </a:r>
            <a:br>
              <a:rPr lang="en-US" sz="2400" b="1" dirty="0">
                <a:solidFill>
                  <a:srgbClr val="00246C"/>
                </a:solidFill>
              </a:rPr>
            </a:br>
            <a:r>
              <a:rPr lang="en-US" sz="2400" b="1" dirty="0">
                <a:solidFill>
                  <a:srgbClr val="00246C"/>
                </a:solidFill>
              </a:rPr>
              <a:t>Fee Setting Methodology</a:t>
            </a:r>
          </a:p>
        </p:txBody>
      </p:sp>
      <p:sp>
        <p:nvSpPr>
          <p:cNvPr id="7" name="Content Placeholder 2"/>
          <p:cNvSpPr txBox="1">
            <a:spLocks/>
          </p:cNvSpPr>
          <p:nvPr/>
        </p:nvSpPr>
        <p:spPr bwMode="auto">
          <a:xfrm>
            <a:off x="6896100" y="1500996"/>
            <a:ext cx="1874838" cy="20574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400" b="1" dirty="0" smtClean="0"/>
              <a:t>The fee setting process uses a complex and iterative methodology until the optimal balance between aggregate revenue and aggregate cost is achieved</a:t>
            </a:r>
          </a:p>
        </p:txBody>
      </p:sp>
    </p:spTree>
    <p:extLst>
      <p:ext uri="{BB962C8B-B14F-4D97-AF65-F5344CB8AC3E}">
        <p14:creationId xmlns:p14="http://schemas.microsoft.com/office/powerpoint/2010/main" val="155993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Autofit/>
          </a:bodyPr>
          <a:lstStyle/>
          <a:p>
            <a:r>
              <a:rPr lang="en-US" sz="2800" dirty="0" smtClean="0"/>
              <a:t>Factors Considered in Formulating the Fee Structure</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16</a:t>
            </a:fld>
            <a:endParaRPr lang="en-US" dirty="0"/>
          </a:p>
        </p:txBody>
      </p:sp>
      <p:sp>
        <p:nvSpPr>
          <p:cNvPr id="5" name="Rectangle 3"/>
          <p:cNvSpPr txBox="1">
            <a:spLocks noChangeArrowheads="1"/>
          </p:cNvSpPr>
          <p:nvPr/>
        </p:nvSpPr>
        <p:spPr>
          <a:xfrm>
            <a:off x="457200" y="1345806"/>
            <a:ext cx="8477250" cy="380128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Complete calculations and analyses of:</a:t>
            </a:r>
          </a:p>
          <a:p>
            <a:pPr lvl="1">
              <a:buFont typeface="Arial" panose="020B0604020202020204" pitchFamily="34" charset="0"/>
              <a:buChar char="•"/>
            </a:pPr>
            <a:r>
              <a:rPr lang="en-US" sz="1800" dirty="0" smtClean="0"/>
              <a:t>Historical cost using an activity-based information cost accounting results </a:t>
            </a:r>
            <a:r>
              <a:rPr lang="en-US" sz="1800" i="1" dirty="0" smtClean="0"/>
              <a:t>[see Appendix C for details]</a:t>
            </a:r>
            <a:r>
              <a:rPr lang="en-US" sz="1800" dirty="0" smtClean="0"/>
              <a:t>;</a:t>
            </a:r>
          </a:p>
          <a:p>
            <a:pPr lvl="2"/>
            <a:r>
              <a:rPr lang="en-US" sz="1800" dirty="0" smtClean="0"/>
              <a:t>Identify the full historical cost associated with the activities supporting fees as a reference point to set fees based on both cost and policy factors.</a:t>
            </a:r>
          </a:p>
          <a:p>
            <a:pPr lvl="2"/>
            <a:r>
              <a:rPr lang="en-US" sz="1800" dirty="0" smtClean="0"/>
              <a:t>Full cost includes all costs that directly support an individual activity, such as filing a trademark application, allocating an appropriate share of direct (e.g. Information Technology (IT) systems, space and facilities costs) and indirect costs (e.g., general, financial, administrative, and legal expenses).</a:t>
            </a:r>
          </a:p>
          <a:p>
            <a:pPr lvl="1">
              <a:buFont typeface="Arial" panose="020B0604020202020204" pitchFamily="34" charset="0"/>
              <a:buChar char="•"/>
            </a:pPr>
            <a:r>
              <a:rPr lang="en-US" sz="1800" dirty="0" smtClean="0"/>
              <a:t>Aggregate prospective costs beginning in the year fees will be effective </a:t>
            </a:r>
            <a:r>
              <a:rPr lang="en-US" sz="1800" i="1" dirty="0" smtClean="0"/>
              <a:t>[see Appendix E for details]</a:t>
            </a:r>
            <a:r>
              <a:rPr lang="en-US" sz="1800" dirty="0" smtClean="0"/>
              <a:t>;</a:t>
            </a:r>
          </a:p>
          <a:p>
            <a:pPr lvl="1"/>
            <a:endParaRPr lang="en-US" sz="1600" dirty="0" smtClean="0"/>
          </a:p>
          <a:p>
            <a:pPr marL="914400" lvl="2" indent="0">
              <a:buNone/>
            </a:pPr>
            <a:endParaRPr lang="en-US" sz="1400" dirty="0"/>
          </a:p>
        </p:txBody>
      </p:sp>
    </p:spTree>
    <p:extLst>
      <p:ext uri="{BB962C8B-B14F-4D97-AF65-F5344CB8AC3E}">
        <p14:creationId xmlns:p14="http://schemas.microsoft.com/office/powerpoint/2010/main" val="404249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rmAutofit fontScale="90000"/>
          </a:bodyPr>
          <a:lstStyle/>
          <a:p>
            <a:r>
              <a:rPr lang="en-US" sz="3100" dirty="0" smtClean="0"/>
              <a:t>Factors Considered in Formulating the Fee Structure (cont.)</a:t>
            </a:r>
            <a:r>
              <a:rPr lang="en-US" sz="3600" dirty="0" smtClean="0"/>
              <a:t/>
            </a:r>
            <a:br>
              <a:rPr lang="en-US" sz="3600" dirty="0" smtClean="0"/>
            </a:br>
            <a:endParaRPr lang="en-US" sz="36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17</a:t>
            </a:fld>
            <a:endParaRPr lang="en-US" dirty="0"/>
          </a:p>
        </p:txBody>
      </p:sp>
      <p:sp>
        <p:nvSpPr>
          <p:cNvPr id="5" name="Rectangle 3"/>
          <p:cNvSpPr txBox="1">
            <a:spLocks noChangeArrowheads="1"/>
          </p:cNvSpPr>
          <p:nvPr/>
        </p:nvSpPr>
        <p:spPr>
          <a:xfrm>
            <a:off x="457200" y="1378675"/>
            <a:ext cx="8384796" cy="37954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r>
              <a:rPr lang="en-US" sz="1800" dirty="0" smtClean="0"/>
              <a:t>Maintain a </a:t>
            </a:r>
            <a:r>
              <a:rPr lang="en-US" sz="1800" dirty="0"/>
              <a:t>sufficient operating </a:t>
            </a:r>
            <a:r>
              <a:rPr lang="en-US" sz="1800" dirty="0" smtClean="0"/>
              <a:t>reserve </a:t>
            </a:r>
            <a:r>
              <a:rPr lang="en-US" sz="1800" i="1" dirty="0" smtClean="0"/>
              <a:t>[see Appendix J for details]</a:t>
            </a:r>
            <a:r>
              <a:rPr lang="en-US" sz="1800" dirty="0" smtClean="0"/>
              <a:t>;</a:t>
            </a:r>
          </a:p>
          <a:p>
            <a:pPr marL="400050"/>
            <a:r>
              <a:rPr lang="en-US" sz="1800" dirty="0" smtClean="0"/>
              <a:t>Fee Proposal Objectives:</a:t>
            </a:r>
            <a:endParaRPr lang="en-US" sz="1800" dirty="0"/>
          </a:p>
          <a:p>
            <a:pPr lvl="2"/>
            <a:r>
              <a:rPr lang="en-US" sz="1800" dirty="0"/>
              <a:t>Targeted </a:t>
            </a:r>
            <a:r>
              <a:rPr lang="en-US" sz="1800" dirty="0" smtClean="0"/>
              <a:t>changes to </a:t>
            </a:r>
            <a:r>
              <a:rPr lang="en-US" sz="1800" dirty="0"/>
              <a:t>fees where the gap between cost and current fee rate is greatest.</a:t>
            </a:r>
          </a:p>
          <a:p>
            <a:pPr lvl="2"/>
            <a:r>
              <a:rPr lang="en-US" sz="1800" dirty="0"/>
              <a:t>Fee changes that could administratively improve application processing by encouraging more electronic filing</a:t>
            </a:r>
            <a:r>
              <a:rPr lang="en-US" sz="1800" dirty="0" smtClean="0"/>
              <a:t>.</a:t>
            </a:r>
          </a:p>
          <a:p>
            <a:pPr lvl="2"/>
            <a:r>
              <a:rPr lang="en-US" sz="1800" dirty="0" smtClean="0"/>
              <a:t>Fee changes to encourage more timely filing to improve the accuracy of the trademark register.</a:t>
            </a:r>
          </a:p>
          <a:p>
            <a:pPr marL="400050"/>
            <a:r>
              <a:rPr lang="en-US" sz="1800" dirty="0" smtClean="0"/>
              <a:t>Amount </a:t>
            </a:r>
            <a:r>
              <a:rPr lang="en-US" sz="1800" dirty="0"/>
              <a:t>of aggregate revenue </a:t>
            </a:r>
            <a:r>
              <a:rPr lang="en-US" sz="1800" i="1" dirty="0"/>
              <a:t>[see Appendix F for details] </a:t>
            </a:r>
            <a:r>
              <a:rPr lang="en-US" sz="1800" dirty="0"/>
              <a:t>required to fund the aggregate cost of operations </a:t>
            </a:r>
            <a:r>
              <a:rPr lang="en-US" sz="1800" i="1" dirty="0"/>
              <a:t>[see Appendix E for details] </a:t>
            </a:r>
            <a:r>
              <a:rPr lang="en-US" sz="1800" dirty="0"/>
              <a:t>over multiple years.</a:t>
            </a:r>
          </a:p>
          <a:p>
            <a:pPr lvl="1"/>
            <a:endParaRPr lang="en-US" sz="1600" dirty="0" smtClean="0"/>
          </a:p>
          <a:p>
            <a:pPr marL="914400" lvl="2" indent="0">
              <a:buNone/>
            </a:pPr>
            <a:endParaRPr lang="en-US" sz="1400" dirty="0"/>
          </a:p>
        </p:txBody>
      </p:sp>
    </p:spTree>
    <p:extLst>
      <p:ext uri="{BB962C8B-B14F-4D97-AF65-F5344CB8AC3E}">
        <p14:creationId xmlns:p14="http://schemas.microsoft.com/office/powerpoint/2010/main" val="184701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C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rgbClr val="86002D"/>
                </a:solidFill>
              </a:rPr>
              <a:t>Background on Activity-Based Information (ABI) Costing Methodology (Unit Cost Calculation)</a:t>
            </a:r>
            <a:br>
              <a:rPr lang="en-US" dirty="0">
                <a:solidFill>
                  <a:srgbClr val="86002D"/>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18</a:t>
            </a:fld>
            <a:endParaRPr lang="en-US" dirty="0"/>
          </a:p>
        </p:txBody>
      </p:sp>
      <p:sp>
        <p:nvSpPr>
          <p:cNvPr id="4" name="Rectangle 3"/>
          <p:cNvSpPr/>
          <p:nvPr/>
        </p:nvSpPr>
        <p:spPr>
          <a:xfrm>
            <a:off x="133350" y="498185"/>
            <a:ext cx="8763000" cy="4508927"/>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C </a:t>
            </a:r>
          </a:p>
          <a:p>
            <a:pPr algn="ctr"/>
            <a:endParaRPr lang="en-US" sz="2400" b="1" dirty="0" smtClean="0">
              <a:solidFill>
                <a:schemeClr val="accent2">
                  <a:lumMod val="75000"/>
                </a:schemeClr>
              </a:solidFill>
            </a:endParaRPr>
          </a:p>
          <a:p>
            <a:pPr algn="ctr" fontAlgn="base">
              <a:spcBef>
                <a:spcPct val="50000"/>
              </a:spcBef>
              <a:spcAft>
                <a:spcPct val="0"/>
              </a:spcAft>
            </a:pPr>
            <a:r>
              <a:rPr lang="en-US" sz="3800" b="1" dirty="0">
                <a:solidFill>
                  <a:srgbClr val="86002D"/>
                </a:solidFill>
              </a:rPr>
              <a:t>Background on </a:t>
            </a:r>
            <a:r>
              <a:rPr lang="en-US" sz="3800" b="1" dirty="0" smtClean="0">
                <a:solidFill>
                  <a:srgbClr val="86002D"/>
                </a:solidFill>
              </a:rPr>
              <a:t>Activity-Based </a:t>
            </a:r>
            <a:r>
              <a:rPr lang="en-US" sz="3800" b="1" dirty="0">
                <a:solidFill>
                  <a:srgbClr val="86002D"/>
                </a:solidFill>
              </a:rPr>
              <a:t>Information (ABI) Costing Methodology (Unit Cost Calculation)</a:t>
            </a:r>
          </a:p>
          <a:p>
            <a:endParaRPr lang="en-US" dirty="0" smtClean="0"/>
          </a:p>
          <a:p>
            <a:endParaRPr lang="en-US" sz="1400" dirty="0" smtClean="0"/>
          </a:p>
          <a:p>
            <a:r>
              <a:rPr lang="en-US" dirty="0"/>
              <a:t>The information included in this appendix provides an overview of the methodology used by USPTO to determine the unit cost of the </a:t>
            </a:r>
            <a:r>
              <a:rPr lang="en-US" dirty="0" smtClean="0"/>
              <a:t>trademark </a:t>
            </a:r>
            <a:r>
              <a:rPr lang="en-US" dirty="0"/>
              <a:t>fees </a:t>
            </a:r>
            <a:r>
              <a:rPr lang="en-US" dirty="0" smtClean="0"/>
              <a:t>provided in Attachment 2 –</a:t>
            </a:r>
            <a:r>
              <a:rPr lang="en-US" i="1" dirty="0" smtClean="0"/>
              <a:t>Table of Trademark Fees – Current, Proposed and Unit Cost</a:t>
            </a:r>
            <a:endParaRPr lang="en-US" dirty="0"/>
          </a:p>
        </p:txBody>
      </p:sp>
      <p:cxnSp>
        <p:nvCxnSpPr>
          <p:cNvPr id="6" name="Straight Connector 5" title="Decorative Figure"/>
          <p:cNvCxnSpPr/>
          <p:nvPr/>
        </p:nvCxnSpPr>
        <p:spPr>
          <a:xfrm>
            <a:off x="133350" y="3876675"/>
            <a:ext cx="8763000"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104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88"/>
            <a:ext cx="6110654" cy="609694"/>
          </a:xfrm>
        </p:spPr>
        <p:txBody>
          <a:bodyPr>
            <a:normAutofit/>
          </a:bodyPr>
          <a:lstStyle/>
          <a:p>
            <a:r>
              <a:rPr lang="en-US" sz="2800" dirty="0" smtClean="0"/>
              <a:t>USPTO Activity Based Information</a:t>
            </a:r>
            <a:endParaRPr lang="en-US" sz="2800" dirty="0"/>
          </a:p>
        </p:txBody>
      </p:sp>
      <p:sp>
        <p:nvSpPr>
          <p:cNvPr id="5" name="Content Placeholder 2"/>
          <p:cNvSpPr>
            <a:spLocks noGrp="1"/>
          </p:cNvSpPr>
          <p:nvPr>
            <p:ph idx="1"/>
          </p:nvPr>
        </p:nvSpPr>
        <p:spPr>
          <a:xfrm>
            <a:off x="304800" y="726831"/>
            <a:ext cx="8453306" cy="4734402"/>
          </a:xfrm>
        </p:spPr>
        <p:txBody>
          <a:bodyPr>
            <a:normAutofit/>
          </a:bodyPr>
          <a:lstStyle/>
          <a:p>
            <a:pPr marL="342900" lvl="1" indent="-342900">
              <a:spcBef>
                <a:spcPts val="600"/>
              </a:spcBef>
              <a:buFont typeface="Arial" panose="020B0604020202020204" pitchFamily="34" charset="0"/>
              <a:buChar char="•"/>
            </a:pPr>
            <a:r>
              <a:rPr lang="en-US" sz="1800" dirty="0" smtClean="0">
                <a:latin typeface="+mn-lt"/>
              </a:rPr>
              <a:t>The </a:t>
            </a:r>
            <a:r>
              <a:rPr lang="en-US" sz="1800" dirty="0">
                <a:latin typeface="+mn-lt"/>
              </a:rPr>
              <a:t>Office uses </a:t>
            </a:r>
            <a:r>
              <a:rPr lang="en-US" sz="1800" dirty="0" smtClean="0">
                <a:latin typeface="+mn-lt"/>
              </a:rPr>
              <a:t>the activity-based </a:t>
            </a:r>
            <a:r>
              <a:rPr lang="en-US" sz="1800" dirty="0">
                <a:latin typeface="+mn-lt"/>
              </a:rPr>
              <a:t>costing </a:t>
            </a:r>
            <a:r>
              <a:rPr lang="en-US" sz="1800" dirty="0" smtClean="0">
                <a:latin typeface="+mn-lt"/>
              </a:rPr>
              <a:t>(ABC) methodology, referred to as activity-based information (ABI) at the USPTO, to </a:t>
            </a:r>
            <a:r>
              <a:rPr lang="en-US" sz="1800" dirty="0">
                <a:latin typeface="+mn-lt"/>
              </a:rPr>
              <a:t>determine </a:t>
            </a:r>
            <a:r>
              <a:rPr lang="en-US" sz="1800" dirty="0" smtClean="0">
                <a:latin typeface="+mn-lt"/>
              </a:rPr>
              <a:t>historical </a:t>
            </a:r>
            <a:r>
              <a:rPr lang="en-US" sz="1800" dirty="0">
                <a:latin typeface="+mn-lt"/>
              </a:rPr>
              <a:t>costs for T</a:t>
            </a:r>
            <a:r>
              <a:rPr lang="en-US" sz="1800" dirty="0" smtClean="0">
                <a:latin typeface="+mn-lt"/>
              </a:rPr>
              <a:t>rademark-related </a:t>
            </a:r>
            <a:r>
              <a:rPr lang="en-US" sz="1800" dirty="0">
                <a:latin typeface="+mn-lt"/>
              </a:rPr>
              <a:t>activities and </a:t>
            </a:r>
            <a:r>
              <a:rPr lang="en-US" sz="1800" dirty="0" smtClean="0">
                <a:latin typeface="+mn-lt"/>
              </a:rPr>
              <a:t>outputs. This includes allocating </a:t>
            </a:r>
            <a:r>
              <a:rPr lang="en-US" sz="1800" dirty="0">
                <a:latin typeface="+mn-lt"/>
              </a:rPr>
              <a:t>an appropriate share of </a:t>
            </a:r>
            <a:r>
              <a:rPr lang="en-US" sz="1800" dirty="0" smtClean="0">
                <a:latin typeface="+mn-lt"/>
              </a:rPr>
              <a:t>administrative costs </a:t>
            </a:r>
            <a:r>
              <a:rPr lang="en-US" sz="1800" dirty="0">
                <a:latin typeface="+mn-lt"/>
              </a:rPr>
              <a:t>to determine aggregate cost.  </a:t>
            </a:r>
            <a:endParaRPr lang="en-US" sz="1800" dirty="0" smtClean="0">
              <a:latin typeface="+mn-lt"/>
            </a:endParaRPr>
          </a:p>
          <a:p>
            <a:pPr marL="342900" lvl="1" indent="-342900">
              <a:spcBef>
                <a:spcPts val="600"/>
              </a:spcBef>
              <a:buFont typeface="Arial" panose="020B0604020202020204" pitchFamily="34" charset="0"/>
              <a:buChar char="•"/>
            </a:pPr>
            <a:r>
              <a:rPr lang="en-US" sz="1800" dirty="0" smtClean="0">
                <a:latin typeface="+mn-lt"/>
              </a:rPr>
              <a:t>The USPTO’s ABI program has been in place for more than 20 years.</a:t>
            </a:r>
          </a:p>
          <a:p>
            <a:pPr marL="342900" lvl="1" indent="-342900">
              <a:spcBef>
                <a:spcPts val="600"/>
              </a:spcBef>
              <a:buFont typeface="Arial" panose="020B0604020202020204" pitchFamily="34" charset="0"/>
              <a:buChar char="•"/>
            </a:pPr>
            <a:r>
              <a:rPr lang="en-US" sz="1800" dirty="0" smtClean="0">
                <a:latin typeface="+mn-lt"/>
              </a:rPr>
              <a:t>The </a:t>
            </a:r>
            <a:r>
              <a:rPr lang="en-US" sz="1800" dirty="0">
                <a:latin typeface="+mn-lt"/>
              </a:rPr>
              <a:t>ABI methodology follows the full cost guidance outlined in </a:t>
            </a:r>
            <a:r>
              <a:rPr lang="en-US" sz="1800" dirty="0" smtClean="0">
                <a:latin typeface="+mn-lt"/>
              </a:rPr>
              <a:t>Federal </a:t>
            </a:r>
            <a:r>
              <a:rPr lang="en-US" sz="1800" dirty="0">
                <a:latin typeface="+mn-lt"/>
              </a:rPr>
              <a:t>managerial cost accounting and fee setting </a:t>
            </a:r>
            <a:r>
              <a:rPr lang="en-US" sz="1800" dirty="0" smtClean="0">
                <a:latin typeface="+mn-lt"/>
              </a:rPr>
              <a:t>standards </a:t>
            </a:r>
            <a:r>
              <a:rPr lang="en-US" sz="1800" dirty="0">
                <a:latin typeface="+mn-lt"/>
              </a:rPr>
              <a:t>and is </a:t>
            </a:r>
            <a:r>
              <a:rPr lang="en-US" sz="1800" dirty="0" smtClean="0">
                <a:latin typeface="+mn-lt"/>
              </a:rPr>
              <a:t>used for developing</a:t>
            </a:r>
            <a:r>
              <a:rPr lang="en-US" sz="1800" dirty="0">
                <a:latin typeface="+mn-lt"/>
              </a:rPr>
              <a:t>, maintaining and updating cost information for all USPTO </a:t>
            </a:r>
            <a:r>
              <a:rPr lang="en-US" sz="1800" dirty="0" smtClean="0">
                <a:latin typeface="+mn-lt"/>
              </a:rPr>
              <a:t>organizations.</a:t>
            </a:r>
            <a:endParaRPr lang="en-US" sz="1800" dirty="0">
              <a:latin typeface="+mn-lt"/>
            </a:endParaRPr>
          </a:p>
          <a:p>
            <a:pPr marL="342900" lvl="1" indent="-342900">
              <a:spcBef>
                <a:spcPts val="600"/>
              </a:spcBef>
              <a:buFont typeface="Arial" panose="020B0604020202020204" pitchFamily="34" charset="0"/>
              <a:buChar char="•"/>
            </a:pPr>
            <a:r>
              <a:rPr lang="en-US" sz="1800" dirty="0">
                <a:latin typeface="+mn-lt"/>
              </a:rPr>
              <a:t>USPTO’s ABI program is widely recognized to be one of the best in the Federal government and also compares well with commercial implementations of </a:t>
            </a:r>
            <a:r>
              <a:rPr lang="en-US" sz="1800" dirty="0" smtClean="0">
                <a:latin typeface="+mn-lt"/>
              </a:rPr>
              <a:t>ABC.</a:t>
            </a:r>
          </a:p>
          <a:p>
            <a:pPr marL="342900" lvl="1" indent="-342900">
              <a:spcBef>
                <a:spcPts val="600"/>
              </a:spcBef>
              <a:buFont typeface="Arial" panose="020B0604020202020204" pitchFamily="34" charset="0"/>
              <a:buChar char="•"/>
            </a:pPr>
            <a:r>
              <a:rPr lang="en-US" sz="1800" dirty="0" smtClean="0">
                <a:latin typeface="+mn-lt"/>
              </a:rPr>
              <a:t>The </a:t>
            </a:r>
            <a:r>
              <a:rPr lang="en-US" sz="1800" dirty="0">
                <a:latin typeface="+mn-lt"/>
              </a:rPr>
              <a:t>USPTO ABI program has been the subject of a special </a:t>
            </a:r>
            <a:r>
              <a:rPr lang="en-US" sz="1800" dirty="0" smtClean="0">
                <a:latin typeface="+mn-lt"/>
              </a:rPr>
              <a:t>Inspector General study</a:t>
            </a:r>
            <a:r>
              <a:rPr lang="en-US" sz="1800" dirty="0">
                <a:latin typeface="+mn-lt"/>
              </a:rPr>
              <a:t>, and is examined each year as part of the financial statement audit. There has never been a material weakness in internal controls reported concerning the ABI methodology or data</a:t>
            </a:r>
            <a:r>
              <a:rPr lang="en-US" sz="1800" dirty="0" smtClean="0">
                <a:latin typeface="+mn-lt"/>
              </a:rPr>
              <a:t>.</a:t>
            </a:r>
            <a:endParaRPr lang="en-US" sz="1800" dirty="0">
              <a:latin typeface="+mn-lt"/>
            </a:endParaRP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357046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115300" cy="533812"/>
          </a:xfrm>
        </p:spPr>
        <p:txBody>
          <a:bodyPr>
            <a:normAutofit/>
          </a:bodyPr>
          <a:lstStyle/>
          <a:p>
            <a:r>
              <a:rPr lang="en-US" sz="2800" dirty="0" smtClean="0"/>
              <a:t>Introduction</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2</a:t>
            </a:fld>
            <a:endParaRPr lang="en-US" dirty="0"/>
          </a:p>
        </p:txBody>
      </p:sp>
      <p:sp>
        <p:nvSpPr>
          <p:cNvPr id="4" name="Rectangle 3"/>
          <p:cNvSpPr/>
          <p:nvPr/>
        </p:nvSpPr>
        <p:spPr>
          <a:xfrm>
            <a:off x="466725" y="1048136"/>
            <a:ext cx="7610475" cy="3693319"/>
          </a:xfrm>
          <a:prstGeom prst="rect">
            <a:avLst/>
          </a:prstGeom>
        </p:spPr>
        <p:txBody>
          <a:bodyPr wrap="square">
            <a:spAutoFit/>
          </a:bodyPr>
          <a:lstStyle/>
          <a:p>
            <a:r>
              <a:rPr lang="en-US" dirty="0"/>
              <a:t>This document includes appendices that provide background</a:t>
            </a:r>
          </a:p>
          <a:p>
            <a:r>
              <a:rPr lang="en-US" dirty="0"/>
              <a:t>information and explain details supporting the Executive Summary </a:t>
            </a:r>
            <a:r>
              <a:rPr lang="en-US" dirty="0" smtClean="0"/>
              <a:t>of the Trademark </a:t>
            </a:r>
            <a:r>
              <a:rPr lang="en-US" dirty="0"/>
              <a:t>Fee Proposal, presented separately. The </a:t>
            </a:r>
            <a:r>
              <a:rPr lang="en-US" dirty="0" smtClean="0"/>
              <a:t>following additional </a:t>
            </a:r>
            <a:r>
              <a:rPr lang="en-US" dirty="0"/>
              <a:t>documents are an integral part of the proposal</a:t>
            </a:r>
            <a:r>
              <a:rPr lang="en-US" dirty="0" smtClean="0"/>
              <a:t>:</a:t>
            </a:r>
          </a:p>
          <a:p>
            <a:endParaRPr lang="en-US" dirty="0"/>
          </a:p>
          <a:p>
            <a:pPr marL="742950" lvl="1" indent="-285750">
              <a:buFont typeface="Wingdings" panose="05000000000000000000" pitchFamily="2" charset="2"/>
              <a:buChar char="§"/>
            </a:pPr>
            <a:r>
              <a:rPr lang="en-US" dirty="0" smtClean="0"/>
              <a:t>Transmittal letter;</a:t>
            </a:r>
          </a:p>
          <a:p>
            <a:pPr marL="742950" lvl="1" indent="-285750">
              <a:buFont typeface="Wingdings" panose="05000000000000000000" pitchFamily="2" charset="2"/>
              <a:buChar char="§"/>
            </a:pPr>
            <a:endParaRPr lang="en-US" dirty="0" smtClean="0"/>
          </a:p>
          <a:p>
            <a:pPr marL="742950" lvl="1" indent="-285750">
              <a:buFont typeface="Wingdings" panose="05000000000000000000" pitchFamily="2" charset="2"/>
              <a:buChar char="§"/>
            </a:pPr>
            <a:r>
              <a:rPr lang="en-US" dirty="0" smtClean="0"/>
              <a:t>Trademark Fee </a:t>
            </a:r>
            <a:r>
              <a:rPr lang="en-US" dirty="0"/>
              <a:t>Proposal: Executive </a:t>
            </a:r>
            <a:r>
              <a:rPr lang="en-US" dirty="0" smtClean="0"/>
              <a:t>Summary;</a:t>
            </a:r>
          </a:p>
          <a:p>
            <a:pPr marL="742950" lvl="1" indent="-285750">
              <a:buFont typeface="Wingdings" panose="05000000000000000000" pitchFamily="2" charset="2"/>
              <a:buChar char="§"/>
            </a:pPr>
            <a:endParaRPr lang="en-US" dirty="0" smtClean="0"/>
          </a:p>
          <a:p>
            <a:pPr marL="742950" lvl="1" indent="-285750">
              <a:buFont typeface="Wingdings" panose="05000000000000000000" pitchFamily="2" charset="2"/>
              <a:buChar char="§"/>
            </a:pPr>
            <a:r>
              <a:rPr lang="en-US" dirty="0" smtClean="0"/>
              <a:t>Attachment </a:t>
            </a:r>
            <a:r>
              <a:rPr lang="en-US" dirty="0"/>
              <a:t>1 ‐ Table of </a:t>
            </a:r>
            <a:r>
              <a:rPr lang="en-US" dirty="0" smtClean="0"/>
              <a:t>Trademark </a:t>
            </a:r>
            <a:r>
              <a:rPr lang="en-US" dirty="0"/>
              <a:t>Fee </a:t>
            </a:r>
            <a:r>
              <a:rPr lang="en-US" dirty="0" smtClean="0"/>
              <a:t>Adjustments</a:t>
            </a:r>
            <a:r>
              <a:rPr lang="en-US" dirty="0"/>
              <a:t>; </a:t>
            </a:r>
            <a:r>
              <a:rPr lang="en-US" dirty="0" smtClean="0"/>
              <a:t>and</a:t>
            </a:r>
          </a:p>
          <a:p>
            <a:pPr lvl="1"/>
            <a:endParaRPr lang="en-US" dirty="0"/>
          </a:p>
          <a:p>
            <a:pPr marL="742950" lvl="1" indent="-285750">
              <a:buFont typeface="Wingdings" panose="05000000000000000000" pitchFamily="2" charset="2"/>
              <a:buChar char="§"/>
            </a:pPr>
            <a:r>
              <a:rPr lang="en-US" dirty="0"/>
              <a:t>Attachment 2 ‐ Table of Trademark Fees – Current, 			     Proposed and Unit Cost.</a:t>
            </a:r>
          </a:p>
        </p:txBody>
      </p:sp>
    </p:spTree>
    <p:extLst>
      <p:ext uri="{BB962C8B-B14F-4D97-AF65-F5344CB8AC3E}">
        <p14:creationId xmlns:p14="http://schemas.microsoft.com/office/powerpoint/2010/main" val="322288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548"/>
            <a:ext cx="7200900" cy="550406"/>
          </a:xfrm>
        </p:spPr>
        <p:txBody>
          <a:bodyPr>
            <a:normAutofit/>
          </a:bodyPr>
          <a:lstStyle/>
          <a:p>
            <a:r>
              <a:rPr lang="en-US" sz="2800" dirty="0"/>
              <a:t>USPTO Activity Based </a:t>
            </a:r>
            <a:r>
              <a:rPr lang="en-US" sz="2800" dirty="0" smtClean="0"/>
              <a:t>Information (cont.)</a:t>
            </a:r>
            <a:endParaRPr lang="en-US" sz="2800" dirty="0"/>
          </a:p>
        </p:txBody>
      </p:sp>
      <p:sp>
        <p:nvSpPr>
          <p:cNvPr id="6" name="Content Placeholder 2"/>
          <p:cNvSpPr>
            <a:spLocks noGrp="1"/>
          </p:cNvSpPr>
          <p:nvPr>
            <p:ph idx="1"/>
          </p:nvPr>
        </p:nvSpPr>
        <p:spPr>
          <a:xfrm>
            <a:off x="457200" y="964867"/>
            <a:ext cx="8001000" cy="4319676"/>
          </a:xfrm>
        </p:spPr>
        <p:txBody>
          <a:bodyPr>
            <a:noAutofit/>
          </a:bodyPr>
          <a:lstStyle/>
          <a:p>
            <a:pPr marL="347472" lvl="1" indent="-347472">
              <a:spcBef>
                <a:spcPts val="300"/>
              </a:spcBef>
              <a:buFont typeface="Arial" panose="020B0604020202020204" pitchFamily="34" charset="0"/>
              <a:buChar char="•"/>
            </a:pPr>
            <a:r>
              <a:rPr lang="en-US" sz="1800" dirty="0" smtClean="0">
                <a:latin typeface="+mn-lt"/>
              </a:rPr>
              <a:t>The Trademark fee structure is </a:t>
            </a:r>
            <a:r>
              <a:rPr lang="en-US" sz="1800" dirty="0">
                <a:latin typeface="+mn-lt"/>
              </a:rPr>
              <a:t>integrated into the modeling </a:t>
            </a:r>
            <a:r>
              <a:rPr lang="en-US" sz="1800" dirty="0" smtClean="0">
                <a:latin typeface="+mn-lt"/>
              </a:rPr>
              <a:t>process and cost information is updated quarterly. </a:t>
            </a:r>
            <a:r>
              <a:rPr lang="en-US" sz="1800" dirty="0">
                <a:latin typeface="+mn-lt"/>
              </a:rPr>
              <a:t>The fee cost model provides analytical capabilities to enable the Trademark organization to understand the cost of their services. The fee cost calculations are presented to TPAC on a regular basis. </a:t>
            </a:r>
          </a:p>
          <a:p>
            <a:pPr marL="347472" indent="-347472">
              <a:spcBef>
                <a:spcPts val="300"/>
              </a:spcBef>
              <a:buFont typeface="Arial" panose="020B0604020202020204" pitchFamily="34" charset="0"/>
              <a:buChar char="•"/>
            </a:pPr>
            <a:r>
              <a:rPr lang="en-US" sz="1800" dirty="0">
                <a:latin typeface="+mn-lt"/>
              </a:rPr>
              <a:t>Since the inception of the program, ABI methodologies have continuously improved and </a:t>
            </a:r>
            <a:r>
              <a:rPr lang="en-US" sz="1800" dirty="0" smtClean="0">
                <a:latin typeface="+mn-lt"/>
              </a:rPr>
              <a:t>have been used </a:t>
            </a:r>
            <a:r>
              <a:rPr lang="en-US" sz="1800" dirty="0">
                <a:latin typeface="+mn-lt"/>
              </a:rPr>
              <a:t>budgeting, performance reporting, financial statement (Statement of Net </a:t>
            </a:r>
            <a:r>
              <a:rPr lang="en-US" sz="1800" dirty="0" smtClean="0">
                <a:latin typeface="+mn-lt"/>
              </a:rPr>
              <a:t>Cost) </a:t>
            </a:r>
            <a:r>
              <a:rPr lang="en-US" sz="1800" dirty="0">
                <a:latin typeface="+mn-lt"/>
              </a:rPr>
              <a:t>preparation, and </a:t>
            </a:r>
            <a:r>
              <a:rPr lang="en-US" sz="1800" dirty="0" smtClean="0">
                <a:latin typeface="+mn-lt"/>
              </a:rPr>
              <a:t>ad-hoc </a:t>
            </a:r>
            <a:r>
              <a:rPr lang="en-US" sz="1800" dirty="0">
                <a:latin typeface="+mn-lt"/>
              </a:rPr>
              <a:t>cost analyses and </a:t>
            </a:r>
            <a:r>
              <a:rPr lang="en-US" sz="1800" dirty="0" smtClean="0">
                <a:latin typeface="+mn-lt"/>
              </a:rPr>
              <a:t>studies</a:t>
            </a:r>
            <a:r>
              <a:rPr lang="en-US" sz="1800" dirty="0">
                <a:latin typeface="+mn-lt"/>
              </a:rPr>
              <a:t> </a:t>
            </a:r>
            <a:r>
              <a:rPr lang="en-US" sz="1800" dirty="0" smtClean="0">
                <a:latin typeface="+mn-lt"/>
              </a:rPr>
              <a:t>in addition to fee setting.</a:t>
            </a:r>
            <a:endParaRPr lang="en-US" sz="1800" dirty="0">
              <a:latin typeface="+mn-lt"/>
            </a:endParaRPr>
          </a:p>
          <a:p>
            <a:pPr marL="347472" indent="-347472">
              <a:spcBef>
                <a:spcPts val="300"/>
              </a:spcBef>
              <a:buFont typeface="Arial" panose="020B0604020202020204" pitchFamily="34" charset="0"/>
              <a:buChar char="•"/>
            </a:pPr>
            <a:r>
              <a:rPr lang="en-US" sz="1800" dirty="0">
                <a:latin typeface="+mn-lt"/>
              </a:rPr>
              <a:t>To facilitate </a:t>
            </a:r>
            <a:r>
              <a:rPr lang="en-US" sz="1800" dirty="0" smtClean="0">
                <a:latin typeface="+mn-lt"/>
              </a:rPr>
              <a:t>agency-wide </a:t>
            </a:r>
            <a:r>
              <a:rPr lang="en-US" sz="1800" dirty="0">
                <a:latin typeface="+mn-lt"/>
              </a:rPr>
              <a:t>collaboration in the ABI program, the ABI Steering Committee was established and is the official rulemaking body for all issues related to </a:t>
            </a:r>
            <a:r>
              <a:rPr lang="en-US" sz="1800" dirty="0" smtClean="0">
                <a:latin typeface="+mn-lt"/>
              </a:rPr>
              <a:t>ABI at </a:t>
            </a:r>
            <a:r>
              <a:rPr lang="en-US" sz="1800" dirty="0">
                <a:latin typeface="+mn-lt"/>
              </a:rPr>
              <a:t>the </a:t>
            </a:r>
            <a:r>
              <a:rPr lang="en-US" sz="1800" dirty="0" smtClean="0">
                <a:latin typeface="+mn-lt"/>
              </a:rPr>
              <a:t>USPTO.  This </a:t>
            </a:r>
            <a:r>
              <a:rPr lang="en-US" sz="1800" dirty="0">
                <a:latin typeface="+mn-lt"/>
              </a:rPr>
              <a:t>committee is comprised of representatives from all </a:t>
            </a:r>
            <a:r>
              <a:rPr lang="en-US" sz="1800" dirty="0" smtClean="0">
                <a:latin typeface="+mn-lt"/>
              </a:rPr>
              <a:t>organizations at </a:t>
            </a:r>
            <a:r>
              <a:rPr lang="en-US" sz="1800" dirty="0">
                <a:latin typeface="+mn-lt"/>
              </a:rPr>
              <a:t>the </a:t>
            </a:r>
            <a:r>
              <a:rPr lang="en-US" sz="1800" dirty="0" smtClean="0">
                <a:latin typeface="+mn-lt"/>
              </a:rPr>
              <a:t>USPTO and all </a:t>
            </a:r>
            <a:r>
              <a:rPr lang="en-US" sz="1800" dirty="0">
                <a:latin typeface="+mn-lt"/>
              </a:rPr>
              <a:t>changes to ABI </a:t>
            </a:r>
            <a:r>
              <a:rPr lang="en-US" sz="1800" dirty="0" smtClean="0">
                <a:latin typeface="+mn-lt"/>
              </a:rPr>
              <a:t>methodology </a:t>
            </a:r>
            <a:r>
              <a:rPr lang="en-US" sz="1800" dirty="0">
                <a:latin typeface="+mn-lt"/>
              </a:rPr>
              <a:t>or ABI models </a:t>
            </a:r>
            <a:r>
              <a:rPr lang="en-US" sz="1800" dirty="0" smtClean="0">
                <a:latin typeface="+mn-lt"/>
              </a:rPr>
              <a:t>are approved </a:t>
            </a:r>
            <a:r>
              <a:rPr lang="en-US" sz="1800" dirty="0">
                <a:latin typeface="+mn-lt"/>
              </a:rPr>
              <a:t>by the Steering </a:t>
            </a:r>
            <a:endParaRPr lang="en-US" sz="1800" dirty="0" smtClean="0">
              <a:latin typeface="+mn-lt"/>
            </a:endParaRPr>
          </a:p>
          <a:p>
            <a:pPr marL="347472" indent="-347472">
              <a:spcBef>
                <a:spcPts val="300"/>
              </a:spcBef>
              <a:buNone/>
            </a:pPr>
            <a:r>
              <a:rPr lang="en-US" sz="1800" dirty="0">
                <a:latin typeface="+mn-lt"/>
              </a:rPr>
              <a:t>	</a:t>
            </a:r>
            <a:r>
              <a:rPr lang="en-US" sz="1800" dirty="0" smtClean="0">
                <a:latin typeface="+mn-lt"/>
              </a:rPr>
              <a:t>Committee</a:t>
            </a:r>
            <a:r>
              <a:rPr lang="en-US" sz="1800" dirty="0">
                <a:latin typeface="+mn-lt"/>
              </a:rPr>
              <a:t>.</a:t>
            </a: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1377830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340"/>
            <a:ext cx="7561385" cy="580846"/>
          </a:xfrm>
        </p:spPr>
        <p:txBody>
          <a:bodyPr>
            <a:normAutofit/>
          </a:bodyPr>
          <a:lstStyle/>
          <a:p>
            <a:r>
              <a:rPr lang="en-US" sz="2800" dirty="0"/>
              <a:t>USPTO Activity Based </a:t>
            </a:r>
            <a:r>
              <a:rPr lang="en-US" sz="2800" dirty="0" smtClean="0"/>
              <a:t>Information (cont.)</a:t>
            </a:r>
            <a:endParaRPr lang="en-US" sz="2800" dirty="0"/>
          </a:p>
        </p:txBody>
      </p:sp>
      <p:sp>
        <p:nvSpPr>
          <p:cNvPr id="7" name="Content Placeholder 2"/>
          <p:cNvSpPr>
            <a:spLocks noGrp="1"/>
          </p:cNvSpPr>
          <p:nvPr>
            <p:ph idx="1"/>
          </p:nvPr>
        </p:nvSpPr>
        <p:spPr>
          <a:xfrm>
            <a:off x="319454" y="790753"/>
            <a:ext cx="8534400" cy="4225282"/>
          </a:xfrm>
        </p:spPr>
        <p:txBody>
          <a:bodyPr>
            <a:normAutofit/>
          </a:bodyPr>
          <a:lstStyle/>
          <a:p>
            <a:pPr marL="342900" lvl="1" indent="-342900">
              <a:buFont typeface="Arial" panose="020B0604020202020204" pitchFamily="34" charset="0"/>
              <a:buChar char="•"/>
            </a:pPr>
            <a:r>
              <a:rPr lang="en-US" sz="1800" dirty="0" smtClean="0">
                <a:latin typeface="+mn-lt"/>
              </a:rPr>
              <a:t>ABI </a:t>
            </a:r>
            <a:r>
              <a:rPr lang="en-US" sz="1800" dirty="0">
                <a:latin typeface="+mn-lt"/>
              </a:rPr>
              <a:t>uses a </a:t>
            </a:r>
            <a:r>
              <a:rPr lang="en-US" sz="1800" dirty="0" smtClean="0">
                <a:latin typeface="+mn-lt"/>
              </a:rPr>
              <a:t>two-step </a:t>
            </a:r>
            <a:r>
              <a:rPr lang="en-US" sz="1800" dirty="0">
                <a:latin typeface="+mn-lt"/>
              </a:rPr>
              <a:t>methodology to assign costs to </a:t>
            </a:r>
            <a:r>
              <a:rPr lang="en-US" sz="1800" dirty="0" smtClean="0">
                <a:latin typeface="+mn-lt"/>
              </a:rPr>
              <a:t>activities </a:t>
            </a:r>
            <a:r>
              <a:rPr lang="en-US" sz="1800" dirty="0">
                <a:latin typeface="+mn-lt"/>
              </a:rPr>
              <a:t>and </a:t>
            </a:r>
            <a:r>
              <a:rPr lang="en-US" sz="1800" dirty="0" smtClean="0">
                <a:latin typeface="+mn-lt"/>
              </a:rPr>
              <a:t>related outputs to determine the share of patent and trademark costs on a fiscal year basis for total USPTO expenses.</a:t>
            </a:r>
            <a:endParaRPr lang="en-US" sz="1800" dirty="0">
              <a:latin typeface="+mn-lt"/>
            </a:endParaRPr>
          </a:p>
          <a:p>
            <a:pPr lvl="1">
              <a:buFont typeface="Arial" panose="020B0604020202020204" pitchFamily="34" charset="0"/>
              <a:buChar char="•"/>
            </a:pPr>
            <a:r>
              <a:rPr lang="en-US" sz="1800" dirty="0" smtClean="0">
                <a:latin typeface="+mn-lt"/>
              </a:rPr>
              <a:t>Expenses (also referred to as costs) </a:t>
            </a:r>
            <a:r>
              <a:rPr lang="en-US" sz="1800" dirty="0">
                <a:latin typeface="+mn-lt"/>
              </a:rPr>
              <a:t>are those things </a:t>
            </a:r>
            <a:r>
              <a:rPr lang="en-US" sz="1800" dirty="0" smtClean="0">
                <a:latin typeface="+mn-lt"/>
              </a:rPr>
              <a:t>which </a:t>
            </a:r>
            <a:r>
              <a:rPr lang="en-US" sz="1800" dirty="0">
                <a:latin typeface="+mn-lt"/>
              </a:rPr>
              <a:t>an organization spends </a:t>
            </a:r>
            <a:r>
              <a:rPr lang="en-US" sz="1800" dirty="0" smtClean="0">
                <a:latin typeface="+mn-lt"/>
              </a:rPr>
              <a:t>from its </a:t>
            </a:r>
            <a:r>
              <a:rPr lang="en-US" sz="1800" dirty="0">
                <a:latin typeface="+mn-lt"/>
              </a:rPr>
              <a:t>budget, such as salaries and benefits for employees, </a:t>
            </a:r>
            <a:r>
              <a:rPr lang="en-US" sz="1800" dirty="0" smtClean="0">
                <a:latin typeface="+mn-lt"/>
              </a:rPr>
              <a:t>contractor costs, rent</a:t>
            </a:r>
            <a:r>
              <a:rPr lang="en-US" sz="1800" dirty="0">
                <a:latin typeface="+mn-lt"/>
              </a:rPr>
              <a:t>, equipment, etc.  </a:t>
            </a:r>
          </a:p>
          <a:p>
            <a:pPr lvl="1">
              <a:buFont typeface="Arial" panose="020B0604020202020204" pitchFamily="34" charset="0"/>
              <a:buChar char="•"/>
            </a:pPr>
            <a:r>
              <a:rPr lang="en-US" sz="1800" dirty="0">
                <a:latin typeface="+mn-lt"/>
              </a:rPr>
              <a:t>Activities represent the work that people in the organization undertake (e.g., examining a </a:t>
            </a:r>
            <a:r>
              <a:rPr lang="en-US" sz="1800" dirty="0" smtClean="0">
                <a:latin typeface="+mn-lt"/>
              </a:rPr>
              <a:t>trademark </a:t>
            </a:r>
            <a:r>
              <a:rPr lang="en-US" sz="1800" dirty="0">
                <a:latin typeface="+mn-lt"/>
              </a:rPr>
              <a:t>application</a:t>
            </a:r>
            <a:r>
              <a:rPr lang="en-US" sz="1800" dirty="0" smtClean="0">
                <a:latin typeface="+mn-lt"/>
              </a:rPr>
              <a:t>, </a:t>
            </a:r>
            <a:r>
              <a:rPr lang="en-US" sz="1800" dirty="0">
                <a:latin typeface="+mn-lt"/>
              </a:rPr>
              <a:t>fee processing</a:t>
            </a:r>
            <a:r>
              <a:rPr lang="en-US" sz="1800" dirty="0" smtClean="0">
                <a:latin typeface="+mn-lt"/>
              </a:rPr>
              <a:t>).</a:t>
            </a:r>
            <a:endParaRPr lang="en-US" sz="1800" dirty="0">
              <a:latin typeface="+mn-lt"/>
            </a:endParaRPr>
          </a:p>
          <a:p>
            <a:pPr lvl="1">
              <a:buFont typeface="Arial" panose="020B0604020202020204" pitchFamily="34" charset="0"/>
              <a:buChar char="•"/>
            </a:pPr>
            <a:r>
              <a:rPr lang="en-US" sz="1800" dirty="0">
                <a:latin typeface="+mn-lt"/>
              </a:rPr>
              <a:t>Outputs are the goods or services that the organization produces through its activities (e.g</a:t>
            </a:r>
            <a:r>
              <a:rPr lang="en-US" sz="1800" dirty="0" smtClean="0">
                <a:latin typeface="+mn-lt"/>
              </a:rPr>
              <a:t>., issuing trademark registrations). </a:t>
            </a:r>
            <a:endParaRPr lang="en-US" sz="1800" dirty="0">
              <a:latin typeface="+mn-lt"/>
            </a:endParaRPr>
          </a:p>
          <a:p>
            <a:pPr marL="342900" lvl="1" indent="-342900">
              <a:buFont typeface="Arial" panose="020B0604020202020204" pitchFamily="34" charset="0"/>
              <a:buChar char="•"/>
            </a:pPr>
            <a:r>
              <a:rPr lang="en-US" sz="1800" dirty="0" smtClean="0">
                <a:latin typeface="+mn-lt"/>
              </a:rPr>
              <a:t>The cost </a:t>
            </a:r>
            <a:r>
              <a:rPr lang="en-US" sz="1800" dirty="0">
                <a:latin typeface="+mn-lt"/>
              </a:rPr>
              <a:t>analysis and all historical expenses referenced in this </a:t>
            </a:r>
            <a:r>
              <a:rPr lang="en-US" sz="1800" dirty="0" smtClean="0">
                <a:latin typeface="+mn-lt"/>
              </a:rPr>
              <a:t>proposal are </a:t>
            </a:r>
            <a:r>
              <a:rPr lang="en-US" sz="1800" dirty="0">
                <a:latin typeface="+mn-lt"/>
              </a:rPr>
              <a:t>based upon </a:t>
            </a:r>
            <a:r>
              <a:rPr lang="en-US" sz="1800" dirty="0" smtClean="0">
                <a:latin typeface="+mn-lt"/>
              </a:rPr>
              <a:t>FY 2018, the </a:t>
            </a:r>
            <a:r>
              <a:rPr lang="en-US" sz="1800" dirty="0">
                <a:latin typeface="+mn-lt"/>
              </a:rPr>
              <a:t>most recent fiscal year for which complete cost and production measure information was </a:t>
            </a:r>
            <a:r>
              <a:rPr lang="en-US" sz="1800" dirty="0" smtClean="0">
                <a:latin typeface="+mn-lt"/>
              </a:rPr>
              <a:t>available when the analysis was prepared.</a:t>
            </a: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1511342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28"/>
            <a:ext cx="8149905" cy="535752"/>
          </a:xfrm>
        </p:spPr>
        <p:txBody>
          <a:bodyPr>
            <a:normAutofit/>
          </a:bodyPr>
          <a:lstStyle/>
          <a:p>
            <a:r>
              <a:rPr lang="en-US" sz="2800" dirty="0"/>
              <a:t>USPTO Activity Based </a:t>
            </a:r>
            <a:r>
              <a:rPr lang="en-US" sz="2800" dirty="0" smtClean="0"/>
              <a:t>Information (cont.)</a:t>
            </a:r>
            <a:endParaRPr lang="en-US" sz="2800" dirty="0"/>
          </a:p>
        </p:txBody>
      </p:sp>
      <p:sp>
        <p:nvSpPr>
          <p:cNvPr id="6" name="Content Placeholder 2"/>
          <p:cNvSpPr>
            <a:spLocks noGrp="1"/>
          </p:cNvSpPr>
          <p:nvPr>
            <p:ph idx="1"/>
          </p:nvPr>
        </p:nvSpPr>
        <p:spPr>
          <a:xfrm>
            <a:off x="381000" y="723900"/>
            <a:ext cx="8534400" cy="4876800"/>
          </a:xfrm>
        </p:spPr>
        <p:txBody>
          <a:bodyPr>
            <a:normAutofit/>
          </a:bodyPr>
          <a:lstStyle/>
          <a:p>
            <a:pPr marL="342900" lvl="1" indent="-342900">
              <a:spcBef>
                <a:spcPts val="600"/>
              </a:spcBef>
              <a:buFont typeface="Arial" panose="020B0604020202020204" pitchFamily="34" charset="0"/>
              <a:buChar char="•"/>
            </a:pPr>
            <a:r>
              <a:rPr lang="en-US" sz="1800" dirty="0" smtClean="0">
                <a:latin typeface="+mn-lt"/>
              </a:rPr>
              <a:t>ABI </a:t>
            </a:r>
            <a:r>
              <a:rPr lang="en-US" sz="1800" dirty="0">
                <a:latin typeface="+mn-lt"/>
              </a:rPr>
              <a:t>analysis </a:t>
            </a:r>
            <a:r>
              <a:rPr lang="en-US" sz="1800" dirty="0" smtClean="0">
                <a:latin typeface="+mn-lt"/>
              </a:rPr>
              <a:t>is based on expense information from the USPTO’s core financial system. This information is “tagged” with identifiers such as the source organization code, the amount spent, the activities performed, and the type of expense (e.g., salaries, benefits, printing, rent). </a:t>
            </a:r>
          </a:p>
          <a:p>
            <a:pPr marL="342900" lvl="1" indent="-342900">
              <a:spcBef>
                <a:spcPts val="600"/>
              </a:spcBef>
              <a:buFont typeface="Arial" panose="020B0604020202020204" pitchFamily="34" charset="0"/>
              <a:buChar char="•"/>
            </a:pPr>
            <a:r>
              <a:rPr lang="en-US" sz="1800" dirty="0" smtClean="0">
                <a:latin typeface="+mn-lt"/>
              </a:rPr>
              <a:t>Direct expenses are spending by the Patent or Trademark organizations, and Patent or Trademark Trial and Appeal Boards.  These expenses do not require any type of allocation methodology.  </a:t>
            </a:r>
          </a:p>
          <a:p>
            <a:pPr marL="342900" lvl="1" indent="-342900">
              <a:spcBef>
                <a:spcPts val="600"/>
              </a:spcBef>
              <a:buFont typeface="Arial" panose="020B0604020202020204" pitchFamily="34" charset="0"/>
              <a:buChar char="•"/>
            </a:pPr>
            <a:r>
              <a:rPr lang="en-US" sz="1800" dirty="0" smtClean="0">
                <a:latin typeface="+mn-lt"/>
              </a:rPr>
              <a:t>Direct allocations originate in another organization on behalf of the </a:t>
            </a:r>
            <a:r>
              <a:rPr lang="en-US" sz="1800" dirty="0">
                <a:latin typeface="+mn-lt"/>
              </a:rPr>
              <a:t>P</a:t>
            </a:r>
            <a:r>
              <a:rPr lang="en-US" sz="1800" dirty="0" smtClean="0">
                <a:latin typeface="+mn-lt"/>
              </a:rPr>
              <a:t>atent or Trademark operations, (e.g. IT systems, rent and facilities).</a:t>
            </a:r>
            <a:endParaRPr lang="en-US" sz="1800" dirty="0">
              <a:latin typeface="+mn-lt"/>
            </a:endParaRPr>
          </a:p>
          <a:p>
            <a:pPr marL="342900" lvl="1" indent="-342900">
              <a:spcBef>
                <a:spcPts val="600"/>
              </a:spcBef>
              <a:buFont typeface="Arial" panose="020B0604020202020204" pitchFamily="34" charset="0"/>
              <a:buChar char="•"/>
            </a:pPr>
            <a:r>
              <a:rPr lang="en-US" sz="1800" dirty="0" smtClean="0">
                <a:latin typeface="+mn-lt"/>
              </a:rPr>
              <a:t>Indirect allocations require a “driver” to determine the appropriate share of expenses (e.g., surveys, help </a:t>
            </a:r>
            <a:r>
              <a:rPr lang="en-US" sz="1800" dirty="0">
                <a:latin typeface="+mn-lt"/>
              </a:rPr>
              <a:t>desk calls by </a:t>
            </a:r>
            <a:r>
              <a:rPr lang="en-US" sz="1800" dirty="0" smtClean="0">
                <a:latin typeface="+mn-lt"/>
              </a:rPr>
              <a:t>organization, number of hires, or invoices processed).  </a:t>
            </a:r>
          </a:p>
          <a:p>
            <a:pPr>
              <a:spcBef>
                <a:spcPts val="600"/>
              </a:spcBef>
              <a:buFont typeface="Arial" panose="020B0604020202020204" pitchFamily="34" charset="0"/>
              <a:buChar char="•"/>
            </a:pPr>
            <a:r>
              <a:rPr lang="en-US" sz="1800" dirty="0" smtClean="0">
                <a:latin typeface="+mn-lt"/>
              </a:rPr>
              <a:t>Direct expenses are compiled into “categories” of spending called processes and activities – “examination” is an example of a process and “perform initial search” is an example of an activity.</a:t>
            </a: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22</a:t>
            </a:fld>
            <a:endParaRPr lang="en-US" dirty="0"/>
          </a:p>
        </p:txBody>
      </p:sp>
    </p:spTree>
    <p:extLst>
      <p:ext uri="{BB962C8B-B14F-4D97-AF65-F5344CB8AC3E}">
        <p14:creationId xmlns:p14="http://schemas.microsoft.com/office/powerpoint/2010/main" val="311153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27"/>
            <a:ext cx="7236069" cy="625807"/>
          </a:xfrm>
        </p:spPr>
        <p:txBody>
          <a:bodyPr>
            <a:normAutofit/>
          </a:bodyPr>
          <a:lstStyle/>
          <a:p>
            <a:r>
              <a:rPr lang="en-US" sz="2800" dirty="0"/>
              <a:t>USPTO Activity Based </a:t>
            </a:r>
            <a:r>
              <a:rPr lang="en-US" sz="2800" dirty="0" smtClean="0"/>
              <a:t>Information (cont.)</a:t>
            </a:r>
            <a:endParaRPr lang="en-US" sz="2800" dirty="0"/>
          </a:p>
        </p:txBody>
      </p:sp>
      <p:sp>
        <p:nvSpPr>
          <p:cNvPr id="7" name="Content Placeholder 2"/>
          <p:cNvSpPr>
            <a:spLocks noGrp="1"/>
          </p:cNvSpPr>
          <p:nvPr>
            <p:ph idx="1"/>
          </p:nvPr>
        </p:nvSpPr>
        <p:spPr>
          <a:xfrm>
            <a:off x="381000" y="813955"/>
            <a:ext cx="8534400" cy="4286551"/>
          </a:xfrm>
        </p:spPr>
        <p:txBody>
          <a:bodyPr>
            <a:normAutofit/>
          </a:bodyPr>
          <a:lstStyle/>
          <a:p>
            <a:pPr marL="342900" lvl="1" indent="-342900">
              <a:buFont typeface="Arial" panose="020B0604020202020204" pitchFamily="34" charset="0"/>
              <a:buChar char="•"/>
            </a:pPr>
            <a:r>
              <a:rPr lang="en-US" sz="1800" dirty="0" smtClean="0">
                <a:latin typeface="+mn-lt"/>
              </a:rPr>
              <a:t>The </a:t>
            </a:r>
            <a:r>
              <a:rPr lang="en-US" sz="1800" dirty="0">
                <a:latin typeface="+mn-lt"/>
              </a:rPr>
              <a:t>direct </a:t>
            </a:r>
            <a:r>
              <a:rPr lang="en-US" sz="1800" dirty="0" smtClean="0">
                <a:latin typeface="+mn-lt"/>
              </a:rPr>
              <a:t>costs </a:t>
            </a:r>
            <a:r>
              <a:rPr lang="en-US" sz="1800" dirty="0">
                <a:latin typeface="+mn-lt"/>
              </a:rPr>
              <a:t>for an activity plus the </a:t>
            </a:r>
            <a:r>
              <a:rPr lang="en-US" sz="1800" dirty="0" smtClean="0">
                <a:latin typeface="+mn-lt"/>
              </a:rPr>
              <a:t>indirect </a:t>
            </a:r>
            <a:r>
              <a:rPr lang="en-US" sz="1800" dirty="0">
                <a:latin typeface="+mn-lt"/>
              </a:rPr>
              <a:t>costs is </a:t>
            </a:r>
            <a:r>
              <a:rPr lang="en-US" sz="1800" dirty="0" smtClean="0">
                <a:latin typeface="+mn-lt"/>
              </a:rPr>
              <a:t>known as the </a:t>
            </a:r>
            <a:r>
              <a:rPr lang="en-US" sz="1800" dirty="0">
                <a:latin typeface="+mn-lt"/>
              </a:rPr>
              <a:t>“fully burdened” cost for that activity.  </a:t>
            </a:r>
            <a:endParaRPr lang="en-US" sz="1800" dirty="0" smtClean="0">
              <a:latin typeface="+mn-lt"/>
            </a:endParaRPr>
          </a:p>
          <a:p>
            <a:pPr marL="342900" lvl="1" indent="-342900">
              <a:buFont typeface="Arial" panose="020B0604020202020204" pitchFamily="34" charset="0"/>
              <a:buChar char="•"/>
            </a:pPr>
            <a:r>
              <a:rPr lang="en-US" sz="1800" dirty="0" smtClean="0">
                <a:latin typeface="+mn-lt"/>
              </a:rPr>
              <a:t>The </a:t>
            </a:r>
            <a:r>
              <a:rPr lang="en-US" sz="1800" dirty="0">
                <a:latin typeface="+mn-lt"/>
              </a:rPr>
              <a:t>“fully burdened” cost for an activity is then divided by workload measures (number of outputs for that particular activity completed) to arrive at the fully burdened </a:t>
            </a:r>
            <a:r>
              <a:rPr lang="en-US" sz="1800" dirty="0" smtClean="0">
                <a:latin typeface="+mn-lt"/>
              </a:rPr>
              <a:t>unit </a:t>
            </a:r>
            <a:r>
              <a:rPr lang="en-US" sz="1800" dirty="0">
                <a:latin typeface="+mn-lt"/>
              </a:rPr>
              <a:t>cost for that activity.  </a:t>
            </a:r>
            <a:endParaRPr lang="en-US" sz="1800" dirty="0" smtClean="0">
              <a:latin typeface="+mn-lt"/>
            </a:endParaRPr>
          </a:p>
          <a:p>
            <a:pPr marL="342900" lvl="1" indent="-342900">
              <a:buFont typeface="Arial" panose="020B0604020202020204" pitchFamily="34" charset="0"/>
              <a:buChar char="•"/>
            </a:pPr>
            <a:r>
              <a:rPr lang="en-US" sz="1800" dirty="0" smtClean="0">
                <a:latin typeface="+mn-lt"/>
              </a:rPr>
              <a:t>In some cases, the </a:t>
            </a:r>
            <a:r>
              <a:rPr lang="en-US" sz="1800" dirty="0">
                <a:latin typeface="+mn-lt"/>
              </a:rPr>
              <a:t>cost for a particular process is </a:t>
            </a:r>
            <a:r>
              <a:rPr lang="en-US" sz="1800" dirty="0" smtClean="0">
                <a:latin typeface="+mn-lt"/>
              </a:rPr>
              <a:t>determined </a:t>
            </a:r>
            <a:r>
              <a:rPr lang="en-US" sz="1800" dirty="0">
                <a:latin typeface="+mn-lt"/>
              </a:rPr>
              <a:t>by ascertaining which activities occur for the process, and how often </a:t>
            </a:r>
            <a:r>
              <a:rPr lang="en-US" sz="1800" dirty="0" smtClean="0">
                <a:latin typeface="+mn-lt"/>
              </a:rPr>
              <a:t>each activity occurs. This is known as the “equivalent unit of production” (EUP) and is </a:t>
            </a:r>
            <a:r>
              <a:rPr lang="en-US" sz="1800" dirty="0">
                <a:latin typeface="+mn-lt"/>
              </a:rPr>
              <a:t>based on a statistical analysis of a one year set of completed applications</a:t>
            </a:r>
            <a:r>
              <a:rPr lang="en-US" sz="1800" dirty="0" smtClean="0">
                <a:latin typeface="+mn-lt"/>
              </a:rPr>
              <a:t>.</a:t>
            </a:r>
          </a:p>
          <a:p>
            <a:pPr marL="342900" lvl="1" indent="-342900">
              <a:buFont typeface="Arial" panose="020B0604020202020204" pitchFamily="34" charset="0"/>
              <a:buChar char="•"/>
            </a:pPr>
            <a:r>
              <a:rPr lang="en-US" sz="1800" dirty="0">
                <a:latin typeface="+mn-lt"/>
              </a:rPr>
              <a:t>During the last five years (FY </a:t>
            </a:r>
            <a:r>
              <a:rPr lang="en-US" sz="1800" dirty="0" smtClean="0">
                <a:latin typeface="+mn-lt"/>
              </a:rPr>
              <a:t>2014 </a:t>
            </a:r>
            <a:r>
              <a:rPr lang="en-US" sz="1800" dirty="0">
                <a:latin typeface="+mn-lt"/>
              </a:rPr>
              <a:t>thru FY </a:t>
            </a:r>
            <a:r>
              <a:rPr lang="en-US" sz="1800" dirty="0" smtClean="0">
                <a:latin typeface="+mn-lt"/>
              </a:rPr>
              <a:t>2018), </a:t>
            </a:r>
            <a:r>
              <a:rPr lang="en-US" sz="1800" dirty="0">
                <a:latin typeface="+mn-lt"/>
              </a:rPr>
              <a:t>on average, direct </a:t>
            </a:r>
            <a:r>
              <a:rPr lang="en-US" sz="1800" dirty="0" smtClean="0">
                <a:latin typeface="+mn-lt"/>
              </a:rPr>
              <a:t>and allocated direct expenses </a:t>
            </a:r>
            <a:r>
              <a:rPr lang="en-US" sz="1800" dirty="0">
                <a:latin typeface="+mn-lt"/>
              </a:rPr>
              <a:t>accounted for </a:t>
            </a:r>
            <a:r>
              <a:rPr lang="en-US" sz="1800" dirty="0" smtClean="0">
                <a:latin typeface="+mn-lt"/>
              </a:rPr>
              <a:t>68.6% </a:t>
            </a:r>
            <a:r>
              <a:rPr lang="en-US" sz="1800" dirty="0">
                <a:latin typeface="+mn-lt"/>
              </a:rPr>
              <a:t>of the </a:t>
            </a:r>
            <a:r>
              <a:rPr lang="en-US" sz="1800" dirty="0" smtClean="0">
                <a:latin typeface="+mn-lt"/>
              </a:rPr>
              <a:t>Trademark organization’s </a:t>
            </a:r>
            <a:r>
              <a:rPr lang="en-US" sz="1800" dirty="0">
                <a:latin typeface="+mn-lt"/>
              </a:rPr>
              <a:t>costs while the remaining </a:t>
            </a:r>
            <a:r>
              <a:rPr lang="en-US" sz="1800" dirty="0" smtClean="0">
                <a:latin typeface="+mn-lt"/>
              </a:rPr>
              <a:t>31.4% </a:t>
            </a:r>
            <a:r>
              <a:rPr lang="en-US" sz="1800" dirty="0">
                <a:latin typeface="+mn-lt"/>
              </a:rPr>
              <a:t>were classified as indirect</a:t>
            </a:r>
            <a:r>
              <a:rPr lang="en-US" sz="1800" dirty="0" smtClean="0">
                <a:latin typeface="+mn-lt"/>
              </a:rPr>
              <a:t>.</a:t>
            </a:r>
          </a:p>
          <a:p>
            <a:pPr marL="342900" lvl="1" indent="-342900">
              <a:buFont typeface="Arial" panose="020B0604020202020204" pitchFamily="34" charset="0"/>
              <a:buChar char="•"/>
            </a:pPr>
            <a:r>
              <a:rPr lang="en-US" sz="1800" dirty="0" smtClean="0">
                <a:latin typeface="+mn-lt"/>
              </a:rPr>
              <a:t>Examples of the unit cost calculations can be found on the following pages.</a:t>
            </a:r>
          </a:p>
          <a:p>
            <a:pPr marL="342900" lvl="1" indent="-342900">
              <a:buFont typeface="Arial" panose="020B0604020202020204" pitchFamily="34" charset="0"/>
              <a:buChar char="•"/>
            </a:pPr>
            <a:endParaRPr lang="en-US" sz="1600" dirty="0" smtClean="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3700357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8148"/>
            <a:ext cx="8229600" cy="884058"/>
          </a:xfrm>
        </p:spPr>
        <p:txBody>
          <a:bodyPr>
            <a:noAutofit/>
          </a:bodyPr>
          <a:lstStyle/>
          <a:p>
            <a:r>
              <a:rPr lang="en-US" sz="2800" dirty="0" smtClean="0"/>
              <a:t>USPTO ABI Costing Results</a:t>
            </a:r>
            <a:br>
              <a:rPr lang="en-US" sz="2800" dirty="0" smtClean="0"/>
            </a:br>
            <a:r>
              <a:rPr lang="en-US" sz="2800" dirty="0" smtClean="0"/>
              <a:t>Example: Trademark Filings</a:t>
            </a:r>
            <a:r>
              <a:rPr lang="en-US" sz="3600" dirty="0" smtClean="0"/>
              <a:t/>
            </a:r>
            <a:br>
              <a:rPr lang="en-US" sz="3600" dirty="0" smtClean="0"/>
            </a:br>
            <a:endParaRPr lang="en-US" sz="36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24</a:t>
            </a:fld>
            <a:endParaRPr lang="en-US" dirty="0"/>
          </a:p>
        </p:txBody>
      </p:sp>
      <p:pic>
        <p:nvPicPr>
          <p:cNvPr id="3" name="Picture 2" title="USPTO ABI Costing Results"/>
          <p:cNvPicPr>
            <a:picLocks noChangeAspect="1"/>
          </p:cNvPicPr>
          <p:nvPr/>
        </p:nvPicPr>
        <p:blipFill>
          <a:blip r:embed="rId2"/>
          <a:stretch>
            <a:fillRect/>
          </a:stretch>
        </p:blipFill>
        <p:spPr>
          <a:xfrm>
            <a:off x="451686" y="1174602"/>
            <a:ext cx="7867257" cy="3706813"/>
          </a:xfrm>
          <a:prstGeom prst="rect">
            <a:avLst/>
          </a:prstGeom>
        </p:spPr>
      </p:pic>
    </p:spTree>
    <p:extLst>
      <p:ext uri="{BB962C8B-B14F-4D97-AF65-F5344CB8AC3E}">
        <p14:creationId xmlns:p14="http://schemas.microsoft.com/office/powerpoint/2010/main" val="146989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8148"/>
            <a:ext cx="8229600" cy="884058"/>
          </a:xfrm>
        </p:spPr>
        <p:txBody>
          <a:bodyPr>
            <a:noAutofit/>
          </a:bodyPr>
          <a:lstStyle/>
          <a:p>
            <a:r>
              <a:rPr lang="en-US" sz="2800" dirty="0" smtClean="0"/>
              <a:t>USPTO ABI Costing Results</a:t>
            </a:r>
            <a:br>
              <a:rPr lang="en-US" sz="2800" dirty="0" smtClean="0"/>
            </a:br>
            <a:r>
              <a:rPr lang="en-US" sz="2800" dirty="0" smtClean="0"/>
              <a:t>Example: Trademark Filings (cont.)</a:t>
            </a:r>
            <a:r>
              <a:rPr lang="en-US" sz="3600" dirty="0" smtClean="0"/>
              <a:t/>
            </a:r>
            <a:br>
              <a:rPr lang="en-US" sz="3600" dirty="0" smtClean="0"/>
            </a:br>
            <a:endParaRPr lang="en-US" sz="36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25</a:t>
            </a:fld>
            <a:endParaRPr lang="en-US" dirty="0"/>
          </a:p>
        </p:txBody>
      </p:sp>
      <p:pic>
        <p:nvPicPr>
          <p:cNvPr id="2" name="Picture 1" title="USPTO ABI Costing Results"/>
          <p:cNvPicPr>
            <a:picLocks noChangeAspect="1"/>
          </p:cNvPicPr>
          <p:nvPr/>
        </p:nvPicPr>
        <p:blipFill>
          <a:blip r:embed="rId2"/>
          <a:stretch>
            <a:fillRect/>
          </a:stretch>
        </p:blipFill>
        <p:spPr>
          <a:xfrm>
            <a:off x="451685" y="1378978"/>
            <a:ext cx="7867257" cy="2990391"/>
          </a:xfrm>
          <a:prstGeom prst="rect">
            <a:avLst/>
          </a:prstGeom>
        </p:spPr>
      </p:pic>
    </p:spTree>
    <p:extLst>
      <p:ext uri="{BB962C8B-B14F-4D97-AF65-F5344CB8AC3E}">
        <p14:creationId xmlns:p14="http://schemas.microsoft.com/office/powerpoint/2010/main" val="2441364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D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Trademark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26</a:t>
            </a:fld>
            <a:endParaRPr lang="en-US" dirty="0"/>
          </a:p>
        </p:txBody>
      </p:sp>
      <p:sp>
        <p:nvSpPr>
          <p:cNvPr id="4" name="Rectangle 3"/>
          <p:cNvSpPr/>
          <p:nvPr/>
        </p:nvSpPr>
        <p:spPr>
          <a:xfrm>
            <a:off x="242407" y="727414"/>
            <a:ext cx="8763000" cy="34594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D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Trademark Fees</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current </a:t>
            </a:r>
            <a:r>
              <a:rPr lang="en-US" dirty="0" smtClean="0"/>
              <a:t>Trademark fee </a:t>
            </a:r>
            <a:r>
              <a:rPr lang="en-US" dirty="0"/>
              <a:t>structure, including historical trends of fees and fee collections.</a:t>
            </a:r>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81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836" y="338542"/>
            <a:ext cx="8883696" cy="634273"/>
          </a:xfrm>
        </p:spPr>
        <p:txBody>
          <a:bodyPr>
            <a:noAutofit/>
          </a:bodyPr>
          <a:lstStyle/>
          <a:p>
            <a:r>
              <a:rPr lang="en-US" sz="2800" dirty="0" smtClean="0"/>
              <a:t>Basic Trademark Process and Relative Fee Payments</a:t>
            </a:r>
            <a:endParaRPr lang="en-US" sz="2800" dirty="0"/>
          </a:p>
        </p:txBody>
      </p:sp>
      <p:sp>
        <p:nvSpPr>
          <p:cNvPr id="2" name="Slide Number Placeholder 1"/>
          <p:cNvSpPr>
            <a:spLocks noGrp="1"/>
          </p:cNvSpPr>
          <p:nvPr>
            <p:ph type="sldNum" sz="quarter" idx="10"/>
          </p:nvPr>
        </p:nvSpPr>
        <p:spPr>
          <a:xfrm>
            <a:off x="7010400" y="5297488"/>
            <a:ext cx="2133600" cy="303212"/>
          </a:xfrm>
        </p:spPr>
        <p:txBody>
          <a:bodyPr/>
          <a:lstStyle/>
          <a:p>
            <a:fld id="{92DA454B-C859-4892-B9FA-68B588C9F547}" type="slidenum">
              <a:rPr lang="en-US" smtClean="0"/>
              <a:t>27</a:t>
            </a:fld>
            <a:endParaRPr lang="en-US" dirty="0"/>
          </a:p>
        </p:txBody>
      </p:sp>
      <p:sp>
        <p:nvSpPr>
          <p:cNvPr id="7" name="TextBox 6"/>
          <p:cNvSpPr txBox="1"/>
          <p:nvPr/>
        </p:nvSpPr>
        <p:spPr>
          <a:xfrm>
            <a:off x="422601" y="1018455"/>
            <a:ext cx="8511540" cy="1554272"/>
          </a:xfrm>
          <a:prstGeom prst="rect">
            <a:avLst/>
          </a:prstGeom>
          <a:noFill/>
        </p:spPr>
        <p:txBody>
          <a:bodyPr wrap="square" rtlCol="0">
            <a:spAutoFit/>
          </a:bodyPr>
          <a:lstStyle/>
          <a:p>
            <a:pPr>
              <a:spcBef>
                <a:spcPts val="600"/>
              </a:spcBef>
              <a:spcAft>
                <a:spcPts val="600"/>
              </a:spcAft>
            </a:pPr>
            <a:r>
              <a:rPr lang="en-US" dirty="0" smtClean="0"/>
              <a:t>Fees collected for trademark activities occur at different intervals over the life of a trademark application filing </a:t>
            </a:r>
          </a:p>
          <a:p>
            <a:pPr marL="285750" indent="-285750">
              <a:buSzPct val="100000"/>
              <a:buFont typeface="Arial" panose="020B0604020202020204" pitchFamily="34" charset="0"/>
              <a:buChar char="•"/>
            </a:pPr>
            <a:r>
              <a:rPr lang="en-US" dirty="0" smtClean="0"/>
              <a:t>The blue boxes display a high-level overview of the trademark lifecycle </a:t>
            </a:r>
          </a:p>
          <a:p>
            <a:pPr marL="285750" indent="-285750">
              <a:buSzPct val="100000"/>
              <a:buFont typeface="Arial" panose="020B0604020202020204" pitchFamily="34" charset="0"/>
              <a:buChar char="•"/>
            </a:pPr>
            <a:r>
              <a:rPr lang="en-US" dirty="0" smtClean="0"/>
              <a:t>The gray boxes identify the fees associated with each element of the trademark lifecycle</a:t>
            </a:r>
            <a:endParaRPr lang="en-US" sz="1600" dirty="0" smtClean="0"/>
          </a:p>
        </p:txBody>
      </p:sp>
      <p:pic>
        <p:nvPicPr>
          <p:cNvPr id="3" name="Picture 2" descr="-Filing- Application Filings (Application for Registration paper or electronic fees)&#10;-Examination- Responses During Prosecution (including TTAB fees)&#10;-For Use- Publication- Post-Exam, Pre-Registration Fees (Opposition fees)&#10;-ntent to Use- Publication/Notice of Allowance&#10;-Statement of Use- Fees After Publication (Statement of Use, Extension of Time fees)&#10;-Registration-&#10;-Renewal- Maintaining Exclusive Rights (Application for Renewal, Affidavits of Use, Amendment fees)" title="Basic Trademark Process and Relative Fee Payments"/>
          <p:cNvPicPr>
            <a:picLocks noChangeAspect="1"/>
          </p:cNvPicPr>
          <p:nvPr/>
        </p:nvPicPr>
        <p:blipFill>
          <a:blip r:embed="rId2"/>
          <a:stretch>
            <a:fillRect/>
          </a:stretch>
        </p:blipFill>
        <p:spPr>
          <a:xfrm>
            <a:off x="923192" y="2503717"/>
            <a:ext cx="7385539" cy="2387718"/>
          </a:xfrm>
          <a:prstGeom prst="rect">
            <a:avLst/>
          </a:prstGeom>
        </p:spPr>
      </p:pic>
      <p:cxnSp>
        <p:nvCxnSpPr>
          <p:cNvPr id="11" name="Straight Arrow Connector 10" title="Decorative Figure"/>
          <p:cNvCxnSpPr/>
          <p:nvPr/>
        </p:nvCxnSpPr>
        <p:spPr>
          <a:xfrm flipV="1">
            <a:off x="3435395" y="2728704"/>
            <a:ext cx="526472" cy="541182"/>
          </a:xfrm>
          <a:prstGeom prst="straightConnector1">
            <a:avLst/>
          </a:prstGeom>
          <a:ln w="19050">
            <a:solidFill>
              <a:srgbClr val="164469"/>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title="Decorative Figure"/>
          <p:cNvCxnSpPr/>
          <p:nvPr/>
        </p:nvCxnSpPr>
        <p:spPr>
          <a:xfrm>
            <a:off x="5162239" y="2766628"/>
            <a:ext cx="586674" cy="451477"/>
          </a:xfrm>
          <a:prstGeom prst="straightConnector1">
            <a:avLst/>
          </a:prstGeom>
          <a:ln w="19050">
            <a:solidFill>
              <a:srgbClr val="164469"/>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title="Decorative Figure"/>
          <p:cNvCxnSpPr/>
          <p:nvPr/>
        </p:nvCxnSpPr>
        <p:spPr>
          <a:xfrm>
            <a:off x="4525449" y="2808297"/>
            <a:ext cx="11380" cy="194179"/>
          </a:xfrm>
          <a:prstGeom prst="straightConnector1">
            <a:avLst/>
          </a:prstGeom>
          <a:ln w="19050">
            <a:solidFill>
              <a:srgbClr val="164469"/>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04075" y="2761534"/>
            <a:ext cx="590226" cy="230832"/>
          </a:xfrm>
          <a:prstGeom prst="rect">
            <a:avLst/>
          </a:prstGeom>
          <a:noFill/>
        </p:spPr>
        <p:txBody>
          <a:bodyPr wrap="none" rtlCol="0">
            <a:spAutoFit/>
          </a:bodyPr>
          <a:lstStyle/>
          <a:p>
            <a:r>
              <a:rPr lang="en-US" sz="900" b="1" dirty="0" smtClean="0"/>
              <a:t>For Use</a:t>
            </a:r>
            <a:endParaRPr lang="en-US" sz="900" b="1" dirty="0"/>
          </a:p>
        </p:txBody>
      </p:sp>
    </p:spTree>
    <p:extLst>
      <p:ext uri="{BB962C8B-B14F-4D97-AF65-F5344CB8AC3E}">
        <p14:creationId xmlns:p14="http://schemas.microsoft.com/office/powerpoint/2010/main" val="3281396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Trademark Application Filings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28</a:t>
            </a:fld>
            <a:endParaRPr lang="en-US" dirty="0"/>
          </a:p>
        </p:txBody>
      </p:sp>
      <p:graphicFrame>
        <p:nvGraphicFramePr>
          <p:cNvPr id="6" name="Chart 5" title="Classes Filed on a Monthly Basis"/>
          <p:cNvGraphicFramePr>
            <a:graphicFrameLocks/>
          </p:cNvGraphicFramePr>
          <p:nvPr>
            <p:extLst>
              <p:ext uri="{D42A27DB-BD31-4B8C-83A1-F6EECF244321}">
                <p14:modId xmlns:p14="http://schemas.microsoft.com/office/powerpoint/2010/main" val="2939310126"/>
              </p:ext>
            </p:extLst>
          </p:nvPr>
        </p:nvGraphicFramePr>
        <p:xfrm>
          <a:off x="457200" y="808892"/>
          <a:ext cx="8062546" cy="4281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436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Trademark Fee Collections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29</a:t>
            </a:fld>
            <a:endParaRPr lang="en-US" dirty="0"/>
          </a:p>
        </p:txBody>
      </p:sp>
      <p:graphicFrame>
        <p:nvGraphicFramePr>
          <p:cNvPr id="4" name="Chart 3" descr="FY 2015 preliminary trademark fee collections are $272.6 million.&#10;53% are application filings 23.4% are Madrid Protocol Fees&#10;16.7% are intent to use/use fees&#10;" title="Trademark Fee Collections"/>
          <p:cNvGraphicFramePr>
            <a:graphicFrameLocks/>
          </p:cNvGraphicFramePr>
          <p:nvPr>
            <p:extLst>
              <p:ext uri="{D42A27DB-BD31-4B8C-83A1-F6EECF244321}">
                <p14:modId xmlns:p14="http://schemas.microsoft.com/office/powerpoint/2010/main" val="864843276"/>
              </p:ext>
            </p:extLst>
          </p:nvPr>
        </p:nvGraphicFramePr>
        <p:xfrm>
          <a:off x="697653" y="1861185"/>
          <a:ext cx="6626014" cy="3669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title="Trademark Fee Collection Breakout"/>
          <p:cNvSpPr txBox="1"/>
          <p:nvPr/>
        </p:nvSpPr>
        <p:spPr>
          <a:xfrm>
            <a:off x="574250" y="961809"/>
            <a:ext cx="8128000" cy="369332"/>
          </a:xfrm>
          <a:prstGeom prst="rect">
            <a:avLst/>
          </a:prstGeom>
          <a:noFill/>
        </p:spPr>
        <p:txBody>
          <a:bodyPr wrap="square" rtlCol="0">
            <a:spAutoFit/>
          </a:bodyPr>
          <a:lstStyle/>
          <a:p>
            <a:r>
              <a:rPr lang="en-US" dirty="0" smtClean="0"/>
              <a:t>FY 2018 trademark fee collections were $329.0 million.</a:t>
            </a:r>
            <a:endParaRPr lang="en-US" dirty="0"/>
          </a:p>
        </p:txBody>
      </p:sp>
      <p:graphicFrame>
        <p:nvGraphicFramePr>
          <p:cNvPr id="6" name="Chart 5" descr="Trademark Fee Collections"/>
          <p:cNvGraphicFramePr>
            <a:graphicFrameLocks/>
          </p:cNvGraphicFramePr>
          <p:nvPr>
            <p:extLst>
              <p:ext uri="{D42A27DB-BD31-4B8C-83A1-F6EECF244321}">
                <p14:modId xmlns:p14="http://schemas.microsoft.com/office/powerpoint/2010/main" val="2767475204"/>
              </p:ext>
            </p:extLst>
          </p:nvPr>
        </p:nvGraphicFramePr>
        <p:xfrm>
          <a:off x="697652" y="1861185"/>
          <a:ext cx="7557348" cy="3669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FY 2015 preliminary trademark fee collections are $272.6 million.&#10;53% are application filings 23.4% are Madrid Protocol Fees&#10;16.7% are intent to use/use fees&#10;" title="Trademark Fee Collections"/>
          <p:cNvGraphicFramePr>
            <a:graphicFrameLocks/>
          </p:cNvGraphicFramePr>
          <p:nvPr>
            <p:extLst>
              <p:ext uri="{D42A27DB-BD31-4B8C-83A1-F6EECF244321}">
                <p14:modId xmlns:p14="http://schemas.microsoft.com/office/powerpoint/2010/main" val="1377168669"/>
              </p:ext>
            </p:extLst>
          </p:nvPr>
        </p:nvGraphicFramePr>
        <p:xfrm>
          <a:off x="697653" y="1439294"/>
          <a:ext cx="7572163" cy="3869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41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053754" cy="595358"/>
          </a:xfrm>
        </p:spPr>
        <p:txBody>
          <a:bodyPr>
            <a:normAutofit/>
          </a:bodyPr>
          <a:lstStyle/>
          <a:p>
            <a:r>
              <a:rPr lang="en-US" sz="2800" dirty="0" smtClean="0"/>
              <a:t>Table of Contents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a:t>
            </a:fld>
            <a:endParaRPr lang="en-US" dirty="0"/>
          </a:p>
        </p:txBody>
      </p:sp>
      <p:sp>
        <p:nvSpPr>
          <p:cNvPr id="4" name="Rectangle 3"/>
          <p:cNvSpPr/>
          <p:nvPr/>
        </p:nvSpPr>
        <p:spPr>
          <a:xfrm>
            <a:off x="293615" y="987029"/>
            <a:ext cx="8574160" cy="3447098"/>
          </a:xfrm>
          <a:prstGeom prst="rect">
            <a:avLst/>
          </a:prstGeom>
        </p:spPr>
        <p:txBody>
          <a:bodyPr wrap="square">
            <a:spAutoFit/>
          </a:bodyPr>
          <a:lstStyle/>
          <a:p>
            <a:r>
              <a:rPr lang="en-US" sz="2400" b="1" dirty="0" smtClean="0"/>
              <a:t>Appendices</a:t>
            </a:r>
            <a:r>
              <a:rPr lang="en-US" sz="2400" b="1" dirty="0"/>
              <a:t>: </a:t>
            </a:r>
            <a:endParaRPr lang="en-US" sz="2400" b="1" dirty="0" smtClean="0"/>
          </a:p>
          <a:p>
            <a:endParaRPr lang="en-US" sz="1400" dirty="0" smtClean="0"/>
          </a:p>
          <a:p>
            <a:r>
              <a:rPr lang="en-US" dirty="0" smtClean="0"/>
              <a:t>Appendix </a:t>
            </a:r>
            <a:r>
              <a:rPr lang="en-US" dirty="0"/>
              <a:t>A – Background on USPTO Funding Model </a:t>
            </a:r>
            <a:r>
              <a:rPr lang="en-US" dirty="0" smtClean="0"/>
              <a:t>………………………………………4 </a:t>
            </a:r>
          </a:p>
          <a:p>
            <a:r>
              <a:rPr lang="en-US" dirty="0" smtClean="0"/>
              <a:t>Appendix </a:t>
            </a:r>
            <a:r>
              <a:rPr lang="en-US" dirty="0"/>
              <a:t>B – Background on Fee Setting Methodology and Analyses </a:t>
            </a:r>
            <a:r>
              <a:rPr lang="en-US" dirty="0" smtClean="0"/>
              <a:t>…………….6 </a:t>
            </a:r>
          </a:p>
          <a:p>
            <a:r>
              <a:rPr lang="en-US" dirty="0" smtClean="0"/>
              <a:t>Appendix </a:t>
            </a:r>
            <a:r>
              <a:rPr lang="en-US" dirty="0"/>
              <a:t>C – Background on Activity Based Information (ABI) Costing </a:t>
            </a:r>
            <a:r>
              <a:rPr lang="en-US" dirty="0" smtClean="0"/>
              <a:t>						    Methodology </a:t>
            </a:r>
            <a:r>
              <a:rPr lang="en-US" dirty="0"/>
              <a:t>(Unit Cost Calculation</a:t>
            </a:r>
            <a:r>
              <a:rPr lang="en-US" dirty="0" smtClean="0"/>
              <a:t>)……………….…………………….18 </a:t>
            </a:r>
          </a:p>
          <a:p>
            <a:r>
              <a:rPr lang="en-US" dirty="0" smtClean="0"/>
              <a:t>Appendix D – Background on Trademark Fees ………………………………..…...………....26</a:t>
            </a:r>
          </a:p>
          <a:p>
            <a:r>
              <a:rPr lang="en-US" dirty="0" smtClean="0"/>
              <a:t>Appendix E </a:t>
            </a:r>
            <a:r>
              <a:rPr lang="en-US" dirty="0"/>
              <a:t>– Aggregate Cost Information </a:t>
            </a:r>
            <a:r>
              <a:rPr lang="en-US" dirty="0" smtClean="0"/>
              <a:t>………………………………………………………35  </a:t>
            </a:r>
            <a:r>
              <a:rPr lang="en-US" dirty="0"/>
              <a:t>Appendix </a:t>
            </a:r>
            <a:r>
              <a:rPr lang="en-US" dirty="0" smtClean="0"/>
              <a:t>F </a:t>
            </a:r>
            <a:r>
              <a:rPr lang="en-US" dirty="0"/>
              <a:t>– Aggregate Revenue Information </a:t>
            </a:r>
            <a:r>
              <a:rPr lang="en-US" dirty="0" smtClean="0"/>
              <a:t>…………………………………………..……41 Appendix G </a:t>
            </a:r>
            <a:r>
              <a:rPr lang="en-US" dirty="0"/>
              <a:t>– Rationale for Specific Fee Changes </a:t>
            </a:r>
            <a:r>
              <a:rPr lang="en-US" dirty="0" smtClean="0"/>
              <a:t>………………………………………..….43 </a:t>
            </a:r>
            <a:r>
              <a:rPr lang="en-US" dirty="0"/>
              <a:t>Appendix </a:t>
            </a:r>
            <a:r>
              <a:rPr lang="en-US" dirty="0" smtClean="0"/>
              <a:t>H – Paper vs Electronic Trademark Filings.…………………….…………….……62 </a:t>
            </a:r>
            <a:endParaRPr lang="en-US" dirty="0"/>
          </a:p>
          <a:p>
            <a:r>
              <a:rPr lang="en-US" dirty="0" smtClean="0"/>
              <a:t>Appendix J </a:t>
            </a:r>
            <a:r>
              <a:rPr lang="en-US" dirty="0"/>
              <a:t>– </a:t>
            </a:r>
            <a:r>
              <a:rPr lang="en-US" dirty="0" smtClean="0"/>
              <a:t> Operating </a:t>
            </a:r>
            <a:r>
              <a:rPr lang="en-US" dirty="0"/>
              <a:t>Reserve (Carryover of Fees) </a:t>
            </a:r>
            <a:r>
              <a:rPr lang="en-US" dirty="0" smtClean="0"/>
              <a:t>………………………………………64</a:t>
            </a:r>
            <a:endParaRPr lang="en-US" dirty="0"/>
          </a:p>
        </p:txBody>
      </p:sp>
    </p:spTree>
    <p:extLst>
      <p:ext uri="{BB962C8B-B14F-4D97-AF65-F5344CB8AC3E}">
        <p14:creationId xmlns:p14="http://schemas.microsoft.com/office/powerpoint/2010/main" val="2396904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5416062" cy="560858"/>
          </a:xfrm>
        </p:spPr>
        <p:txBody>
          <a:bodyPr>
            <a:normAutofit/>
          </a:bodyPr>
          <a:lstStyle/>
          <a:p>
            <a:r>
              <a:rPr lang="en-US" sz="2800" dirty="0" smtClean="0"/>
              <a:t>Trademark Application Filings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30</a:t>
            </a:fld>
            <a:endParaRPr lang="en-US" dirty="0"/>
          </a:p>
        </p:txBody>
      </p:sp>
      <p:sp>
        <p:nvSpPr>
          <p:cNvPr id="7" name="Rectangle 2"/>
          <p:cNvSpPr txBox="1">
            <a:spLocks noChangeArrowheads="1"/>
          </p:cNvSpPr>
          <p:nvPr/>
        </p:nvSpPr>
        <p:spPr bwMode="auto">
          <a:xfrm>
            <a:off x="323982" y="1042828"/>
            <a:ext cx="3969327" cy="30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a:spcBef>
                <a:spcPts val="0"/>
              </a:spcBef>
              <a:spcAft>
                <a:spcPts val="0"/>
              </a:spcAft>
              <a:buClrTx/>
              <a:buSzPct val="70000"/>
              <a:buFont typeface="Arial" panose="020B0604020202020204" pitchFamily="34" charset="0"/>
              <a:buChar char="•"/>
            </a:pPr>
            <a:endParaRPr lang="en-US" sz="1600" dirty="0" smtClean="0">
              <a:solidFill>
                <a:schemeClr val="tx1"/>
              </a:solidFill>
            </a:endParaRPr>
          </a:p>
          <a:p>
            <a:pPr>
              <a:spcBef>
                <a:spcPts val="0"/>
              </a:spcBef>
              <a:spcAft>
                <a:spcPts val="0"/>
              </a:spcAft>
              <a:buClrTx/>
              <a:buSzPct val="100000"/>
              <a:buFont typeface="Arial" panose="020B0604020202020204" pitchFamily="34" charset="0"/>
              <a:buChar char="•"/>
            </a:pPr>
            <a:r>
              <a:rPr lang="en-US" sz="1800" dirty="0" smtClean="0">
                <a:solidFill>
                  <a:schemeClr val="tx1"/>
                </a:solidFill>
              </a:rPr>
              <a:t>Application filing fees are the source of more than one-half of trademark fee collections.</a:t>
            </a:r>
          </a:p>
          <a:p>
            <a:pPr>
              <a:spcBef>
                <a:spcPts val="0"/>
              </a:spcBef>
              <a:spcAft>
                <a:spcPts val="0"/>
              </a:spcAft>
              <a:buClrTx/>
              <a:buSzPct val="100000"/>
              <a:buFont typeface="Arial" panose="020B0604020202020204" pitchFamily="34" charset="0"/>
              <a:buChar char="•"/>
            </a:pPr>
            <a:endParaRPr lang="en-US" sz="1800" dirty="0" smtClean="0">
              <a:solidFill>
                <a:schemeClr val="tx1"/>
              </a:solidFill>
            </a:endParaRPr>
          </a:p>
          <a:p>
            <a:pPr>
              <a:spcBef>
                <a:spcPts val="0"/>
              </a:spcBef>
              <a:spcAft>
                <a:spcPts val="0"/>
              </a:spcAft>
              <a:buClrTx/>
              <a:buSzPct val="100000"/>
              <a:buFont typeface="Arial" panose="020B0604020202020204" pitchFamily="34" charset="0"/>
              <a:buChar char="•"/>
            </a:pPr>
            <a:r>
              <a:rPr lang="en-US" sz="1800" dirty="0" smtClean="0">
                <a:solidFill>
                  <a:schemeClr val="tx1"/>
                </a:solidFill>
              </a:rPr>
              <a:t>Filing </a:t>
            </a:r>
            <a:r>
              <a:rPr lang="en-US" sz="1800" dirty="0">
                <a:solidFill>
                  <a:schemeClr val="tx1"/>
                </a:solidFill>
              </a:rPr>
              <a:t>fees </a:t>
            </a:r>
            <a:r>
              <a:rPr lang="en-US" sz="1800" dirty="0" smtClean="0">
                <a:solidFill>
                  <a:schemeClr val="tx1"/>
                </a:solidFill>
              </a:rPr>
              <a:t>are not refunded</a:t>
            </a:r>
            <a:r>
              <a:rPr lang="en-US" sz="1800" dirty="0">
                <a:solidFill>
                  <a:schemeClr val="tx1"/>
                </a:solidFill>
              </a:rPr>
              <a:t>, even if the application is later refused registration on legal grounds. </a:t>
            </a:r>
            <a:endParaRPr lang="en-US" altLang="zh-CN" sz="1800" dirty="0" smtClean="0">
              <a:solidFill>
                <a:schemeClr val="tx1"/>
              </a:solidFill>
              <a:ea typeface="宋体" pitchFamily="2" charset="-122"/>
            </a:endParaRPr>
          </a:p>
          <a:p>
            <a:pPr>
              <a:spcBef>
                <a:spcPts val="0"/>
              </a:spcBef>
              <a:spcAft>
                <a:spcPts val="0"/>
              </a:spcAft>
              <a:buClrTx/>
              <a:buSzPct val="70000"/>
              <a:buFont typeface="Arial" panose="020B0604020202020204" pitchFamily="34" charset="0"/>
              <a:buChar char="•"/>
            </a:pPr>
            <a:endParaRPr lang="en-US" altLang="zh-CN" sz="1600" dirty="0">
              <a:solidFill>
                <a:schemeClr val="tx1"/>
              </a:solidFill>
              <a:ea typeface="宋体" pitchFamily="2" charset="-122"/>
            </a:endParaRPr>
          </a:p>
        </p:txBody>
      </p:sp>
      <p:graphicFrame>
        <p:nvGraphicFramePr>
          <p:cNvPr id="8" name="Chart 7" descr="All Other Trademark Fees $132.5M, 47.7%&#10;Application Filing $145.1M, 52.3%" title="FY 2016"/>
          <p:cNvGraphicFramePr>
            <a:graphicFrameLocks/>
          </p:cNvGraphicFramePr>
          <p:nvPr>
            <p:extLst>
              <p:ext uri="{D42A27DB-BD31-4B8C-83A1-F6EECF244321}">
                <p14:modId xmlns:p14="http://schemas.microsoft.com/office/powerpoint/2010/main" val="2466817600"/>
              </p:ext>
            </p:extLst>
          </p:nvPr>
        </p:nvGraphicFramePr>
        <p:xfrm>
          <a:off x="5706094" y="684316"/>
          <a:ext cx="3705102" cy="2315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All Other Trademark Fees $142.5M, 46.7%&#10;Application Filing $162.5M, 53.3%" title="FY 2017"/>
          <p:cNvGraphicFramePr>
            <a:graphicFrameLocks/>
          </p:cNvGraphicFramePr>
          <p:nvPr>
            <p:extLst>
              <p:ext uri="{D42A27DB-BD31-4B8C-83A1-F6EECF244321}">
                <p14:modId xmlns:p14="http://schemas.microsoft.com/office/powerpoint/2010/main" val="3603862912"/>
              </p:ext>
            </p:extLst>
          </p:nvPr>
        </p:nvGraphicFramePr>
        <p:xfrm>
          <a:off x="3673704" y="1985326"/>
          <a:ext cx="3755228" cy="2347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All Other Trademark Fees $152.0M, 46.2%&#10;Application Filing $176.9M, 53.8%" title="FY 2018"/>
          <p:cNvGraphicFramePr>
            <a:graphicFrameLocks/>
          </p:cNvGraphicFramePr>
          <p:nvPr>
            <p:extLst>
              <p:ext uri="{D42A27DB-BD31-4B8C-83A1-F6EECF244321}">
                <p14:modId xmlns:p14="http://schemas.microsoft.com/office/powerpoint/2010/main" val="869497279"/>
              </p:ext>
            </p:extLst>
          </p:nvPr>
        </p:nvGraphicFramePr>
        <p:xfrm>
          <a:off x="1521183" y="3276917"/>
          <a:ext cx="3814356" cy="2383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84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5099538" cy="565459"/>
          </a:xfrm>
        </p:spPr>
        <p:txBody>
          <a:bodyPr>
            <a:normAutofit/>
          </a:bodyPr>
          <a:lstStyle/>
          <a:p>
            <a:r>
              <a:rPr lang="en-US" sz="2800" dirty="0" smtClean="0"/>
              <a:t>Maintaining Exclusive Rights</a:t>
            </a:r>
            <a:endParaRPr lang="en-US" sz="2800" dirty="0"/>
          </a:p>
        </p:txBody>
      </p:sp>
      <p:sp>
        <p:nvSpPr>
          <p:cNvPr id="11" name="Content Placeholder 3"/>
          <p:cNvSpPr>
            <a:spLocks noGrp="1"/>
          </p:cNvSpPr>
          <p:nvPr>
            <p:ph idx="1"/>
          </p:nvPr>
        </p:nvSpPr>
        <p:spPr>
          <a:xfrm>
            <a:off x="206220" y="856318"/>
            <a:ext cx="3574473" cy="2956629"/>
          </a:xfrm>
        </p:spPr>
        <p:txBody>
          <a:bodyPr>
            <a:normAutofit lnSpcReduction="10000"/>
          </a:bodyPr>
          <a:lstStyle/>
          <a:p>
            <a:pPr>
              <a:spcBef>
                <a:spcPts val="0"/>
              </a:spcBef>
              <a:buSzPct val="70000"/>
            </a:pPr>
            <a:endParaRPr lang="en-US" altLang="zh-CN" sz="1600" dirty="0" smtClean="0">
              <a:latin typeface="+mn-lt"/>
              <a:ea typeface="宋体" pitchFamily="2" charset="-122"/>
            </a:endParaRPr>
          </a:p>
          <a:p>
            <a:pPr>
              <a:spcBef>
                <a:spcPts val="0"/>
              </a:spcBef>
              <a:buSzPct val="100000"/>
            </a:pPr>
            <a:r>
              <a:rPr lang="en-US" altLang="zh-CN" sz="1800" dirty="0" smtClean="0">
                <a:latin typeface="+mn-lt"/>
                <a:ea typeface="宋体" pitchFamily="2" charset="-122"/>
              </a:rPr>
              <a:t>Affidavit of use, renewal, and amendment fees make up about one-quarter of trademark filing fees.  </a:t>
            </a:r>
          </a:p>
          <a:p>
            <a:pPr>
              <a:spcBef>
                <a:spcPts val="0"/>
              </a:spcBef>
              <a:buSzPct val="100000"/>
            </a:pPr>
            <a:endParaRPr lang="en-US" altLang="zh-CN" sz="1800" dirty="0" smtClean="0">
              <a:latin typeface="+mn-lt"/>
              <a:ea typeface="宋体" pitchFamily="2" charset="-122"/>
            </a:endParaRPr>
          </a:p>
          <a:p>
            <a:pPr>
              <a:spcBef>
                <a:spcPts val="0"/>
              </a:spcBef>
              <a:buSzPct val="100000"/>
            </a:pPr>
            <a:r>
              <a:rPr lang="en-US" altLang="zh-CN" sz="1800" dirty="0" smtClean="0">
                <a:latin typeface="+mn-lt"/>
                <a:ea typeface="宋体" pitchFamily="2" charset="-122"/>
              </a:rPr>
              <a:t>Failure to maintain use and file </a:t>
            </a:r>
            <a:r>
              <a:rPr lang="en-US" altLang="zh-CN" sz="1800" dirty="0">
                <a:latin typeface="+mn-lt"/>
                <a:ea typeface="宋体" pitchFamily="2" charset="-122"/>
              </a:rPr>
              <a:t>these documents </a:t>
            </a:r>
            <a:r>
              <a:rPr lang="en-US" altLang="zh-CN" sz="1800" dirty="0" smtClean="0">
                <a:latin typeface="+mn-lt"/>
                <a:ea typeface="宋体" pitchFamily="2" charset="-122"/>
              </a:rPr>
              <a:t>on a timely basis will </a:t>
            </a:r>
            <a:r>
              <a:rPr lang="en-US" altLang="zh-CN" sz="1800" dirty="0">
                <a:latin typeface="+mn-lt"/>
                <a:ea typeface="宋体" pitchFamily="2" charset="-122"/>
              </a:rPr>
              <a:t>result in the cancellation of </a:t>
            </a:r>
            <a:r>
              <a:rPr lang="en-US" altLang="zh-CN" sz="1800" dirty="0" smtClean="0">
                <a:latin typeface="+mn-lt"/>
                <a:ea typeface="宋体" pitchFamily="2" charset="-122"/>
              </a:rPr>
              <a:t>the registration.</a:t>
            </a:r>
            <a:endParaRPr lang="en-US" altLang="zh-CN" sz="1800" dirty="0">
              <a:latin typeface="+mn-lt"/>
              <a:ea typeface="宋体" pitchFamily="2" charset="-122"/>
            </a:endParaRP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31</a:t>
            </a:fld>
            <a:endParaRPr lang="en-US" dirty="0"/>
          </a:p>
        </p:txBody>
      </p:sp>
      <p:graphicFrame>
        <p:nvGraphicFramePr>
          <p:cNvPr id="10" name="Chart 9" descr="All Other Trademark Fees $211.9M, 76.3%&#10;Maintaining Exclusive Rights $65.7M, 23.7%" title="FY 2016"/>
          <p:cNvGraphicFramePr>
            <a:graphicFrameLocks/>
          </p:cNvGraphicFramePr>
          <p:nvPr>
            <p:extLst>
              <p:ext uri="{D42A27DB-BD31-4B8C-83A1-F6EECF244321}">
                <p14:modId xmlns:p14="http://schemas.microsoft.com/office/powerpoint/2010/main" val="2772052257"/>
              </p:ext>
            </p:extLst>
          </p:nvPr>
        </p:nvGraphicFramePr>
        <p:xfrm>
          <a:off x="4956807" y="508848"/>
          <a:ext cx="4574282" cy="2393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descr="All Other Trademark Fees $249.1M, 75.7%&#10;Maintaining Exclusive Rights $79.9M, 24.3%" title="FY 2018"/>
          <p:cNvGraphicFramePr>
            <a:graphicFrameLocks/>
          </p:cNvGraphicFramePr>
          <p:nvPr>
            <p:extLst>
              <p:ext uri="{D42A27DB-BD31-4B8C-83A1-F6EECF244321}">
                <p14:modId xmlns:p14="http://schemas.microsoft.com/office/powerpoint/2010/main" val="1480852567"/>
              </p:ext>
            </p:extLst>
          </p:nvPr>
        </p:nvGraphicFramePr>
        <p:xfrm>
          <a:off x="457200" y="3241626"/>
          <a:ext cx="4690752" cy="2454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All Other Trademark Fees $231.9M, 76.0%&#10;Maintaining Exclusive Rights $73.2M, 24.0%" title="FY 2017"/>
          <p:cNvGraphicFramePr>
            <a:graphicFrameLocks/>
          </p:cNvGraphicFramePr>
          <p:nvPr>
            <p:extLst>
              <p:ext uri="{D42A27DB-BD31-4B8C-83A1-F6EECF244321}">
                <p14:modId xmlns:p14="http://schemas.microsoft.com/office/powerpoint/2010/main" val="3307714348"/>
              </p:ext>
            </p:extLst>
          </p:nvPr>
        </p:nvGraphicFramePr>
        <p:xfrm>
          <a:off x="3407148" y="2300804"/>
          <a:ext cx="4670052" cy="2443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3220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554"/>
            <a:ext cx="8229600" cy="884058"/>
          </a:xfrm>
        </p:spPr>
        <p:txBody>
          <a:bodyPr>
            <a:normAutofit/>
          </a:bodyPr>
          <a:lstStyle/>
          <a:p>
            <a:r>
              <a:rPr lang="en-US" sz="2800" dirty="0" smtClean="0"/>
              <a:t>Intent to Use Fees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32</a:t>
            </a:fld>
            <a:endParaRPr lang="en-US" dirty="0"/>
          </a:p>
        </p:txBody>
      </p:sp>
      <p:sp>
        <p:nvSpPr>
          <p:cNvPr id="11" name="Content Placeholder 3"/>
          <p:cNvSpPr txBox="1">
            <a:spLocks/>
          </p:cNvSpPr>
          <p:nvPr/>
        </p:nvSpPr>
        <p:spPr bwMode="auto">
          <a:xfrm>
            <a:off x="96097" y="886384"/>
            <a:ext cx="4047067" cy="48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a:spcBef>
                <a:spcPts val="0"/>
              </a:spcBef>
              <a:spcAft>
                <a:spcPts val="0"/>
              </a:spcAft>
              <a:buClrTx/>
              <a:buSzPct val="100000"/>
              <a:buFont typeface="Arial" panose="020B0604020202020204" pitchFamily="34" charset="0"/>
              <a:buChar char="•"/>
            </a:pPr>
            <a:r>
              <a:rPr lang="en-US" sz="1800" dirty="0" smtClean="0">
                <a:solidFill>
                  <a:schemeClr val="tx1"/>
                </a:solidFill>
              </a:rPr>
              <a:t>Applications initially filed and approved based </a:t>
            </a:r>
            <a:r>
              <a:rPr lang="en-US" sz="1800" dirty="0">
                <a:solidFill>
                  <a:schemeClr val="tx1"/>
                </a:solidFill>
              </a:rPr>
              <a:t>upon the applicant's bona fide intention to use the mark in commerce </a:t>
            </a:r>
            <a:r>
              <a:rPr lang="en-US" sz="1800" dirty="0" smtClean="0">
                <a:solidFill>
                  <a:schemeClr val="tx1"/>
                </a:solidFill>
              </a:rPr>
              <a:t>require additional filings to demonstrate use and proceed to registration.</a:t>
            </a:r>
            <a:endParaRPr lang="en-US" sz="800" dirty="0" smtClean="0">
              <a:solidFill>
                <a:schemeClr val="tx1"/>
              </a:solidFill>
            </a:endParaRPr>
          </a:p>
          <a:p>
            <a:pPr marL="0" indent="0">
              <a:spcBef>
                <a:spcPts val="0"/>
              </a:spcBef>
              <a:spcAft>
                <a:spcPts val="0"/>
              </a:spcAft>
              <a:buClrTx/>
              <a:buSzPct val="100000"/>
              <a:buNone/>
            </a:pPr>
            <a:r>
              <a:rPr lang="en-US" sz="800" dirty="0" smtClean="0">
                <a:solidFill>
                  <a:schemeClr val="tx1"/>
                </a:solidFill>
              </a:rPr>
              <a:t> </a:t>
            </a:r>
            <a:r>
              <a:rPr lang="en-US" sz="800" dirty="0">
                <a:solidFill>
                  <a:schemeClr val="tx1"/>
                </a:solidFill>
              </a:rPr>
              <a:t> </a:t>
            </a:r>
          </a:p>
          <a:p>
            <a:pPr>
              <a:spcBef>
                <a:spcPts val="0"/>
              </a:spcBef>
              <a:spcAft>
                <a:spcPts val="0"/>
              </a:spcAft>
              <a:buClrTx/>
              <a:buSzPct val="100000"/>
              <a:buFont typeface="Arial" panose="020B0604020202020204" pitchFamily="34" charset="0"/>
              <a:buChar char="•"/>
            </a:pPr>
            <a:r>
              <a:rPr lang="en-US" sz="1800" dirty="0" smtClean="0">
                <a:solidFill>
                  <a:schemeClr val="tx1"/>
                </a:solidFill>
              </a:rPr>
              <a:t>An </a:t>
            </a:r>
            <a:r>
              <a:rPr lang="en-US" sz="1800" dirty="0">
                <a:solidFill>
                  <a:schemeClr val="tx1"/>
                </a:solidFill>
              </a:rPr>
              <a:t>applicant </a:t>
            </a:r>
            <a:r>
              <a:rPr lang="en-US" sz="1800" dirty="0" smtClean="0">
                <a:solidFill>
                  <a:schemeClr val="tx1"/>
                </a:solidFill>
              </a:rPr>
              <a:t>may file a statement of use prior to approval for publication or within six </a:t>
            </a:r>
            <a:r>
              <a:rPr lang="en-US" sz="1800" dirty="0">
                <a:solidFill>
                  <a:schemeClr val="tx1"/>
                </a:solidFill>
              </a:rPr>
              <a:t>months from the date of the notice of allowance to either:  (1) </a:t>
            </a:r>
            <a:r>
              <a:rPr lang="en-US" sz="1800" dirty="0" smtClean="0">
                <a:solidFill>
                  <a:schemeClr val="tx1"/>
                </a:solidFill>
              </a:rPr>
              <a:t>use </a:t>
            </a:r>
            <a:r>
              <a:rPr lang="en-US" sz="1800" dirty="0">
                <a:solidFill>
                  <a:schemeClr val="tx1"/>
                </a:solidFill>
              </a:rPr>
              <a:t>the mark in commerce and submit a statement of use (SOU) with the applicable fee; or (2) pay a fee to request a six-month extension of time to file a statement of use. </a:t>
            </a:r>
          </a:p>
        </p:txBody>
      </p:sp>
      <p:graphicFrame>
        <p:nvGraphicFramePr>
          <p:cNvPr id="4" name="Chart 3" descr="All Other Trademark Fees $219.7M (83.3%), Intent to Use $44M (16.7%)" title="2013"/>
          <p:cNvGraphicFramePr>
            <a:graphicFrameLocks noChangeAspect="1"/>
          </p:cNvGraphicFramePr>
          <p:nvPr>
            <p:extLst>
              <p:ext uri="{D42A27DB-BD31-4B8C-83A1-F6EECF244321}">
                <p14:modId xmlns:p14="http://schemas.microsoft.com/office/powerpoint/2010/main" val="19740388"/>
              </p:ext>
            </p:extLst>
          </p:nvPr>
        </p:nvGraphicFramePr>
        <p:xfrm>
          <a:off x="4841663" y="677"/>
          <a:ext cx="4206240" cy="2523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All Other Trademark Fees $229.7M, 82.8%&#10;Intent to Use $47.9M, 17.2%" title="FY 2016"/>
          <p:cNvGraphicFramePr>
            <a:graphicFrameLocks/>
          </p:cNvGraphicFramePr>
          <p:nvPr>
            <p:extLst>
              <p:ext uri="{D42A27DB-BD31-4B8C-83A1-F6EECF244321}">
                <p14:modId xmlns:p14="http://schemas.microsoft.com/office/powerpoint/2010/main" val="3572324389"/>
              </p:ext>
            </p:extLst>
          </p:nvPr>
        </p:nvGraphicFramePr>
        <p:xfrm>
          <a:off x="5690682" y="228144"/>
          <a:ext cx="3736164" cy="2376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All Other Trademark Fees $258.9M, 84.9%&#10;Intent to Use $46.1M, 15.1%" title="FY 2017"/>
          <p:cNvGraphicFramePr>
            <a:graphicFrameLocks/>
          </p:cNvGraphicFramePr>
          <p:nvPr>
            <p:extLst>
              <p:ext uri="{D42A27DB-BD31-4B8C-83A1-F6EECF244321}">
                <p14:modId xmlns:p14="http://schemas.microsoft.com/office/powerpoint/2010/main" val="203793031"/>
              </p:ext>
            </p:extLst>
          </p:nvPr>
        </p:nvGraphicFramePr>
        <p:xfrm>
          <a:off x="3327609" y="1770442"/>
          <a:ext cx="3776354" cy="2402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All Other Trademark Fees $282.0M, 85.7%&#10;Intent to Use $47.0M, 14.3%" title="FY 2018"/>
          <p:cNvGraphicFramePr>
            <a:graphicFrameLocks/>
          </p:cNvGraphicFramePr>
          <p:nvPr>
            <p:extLst>
              <p:ext uri="{D42A27DB-BD31-4B8C-83A1-F6EECF244321}">
                <p14:modId xmlns:p14="http://schemas.microsoft.com/office/powerpoint/2010/main" val="2211520860"/>
              </p:ext>
            </p:extLst>
          </p:nvPr>
        </p:nvGraphicFramePr>
        <p:xfrm>
          <a:off x="5615978" y="2656043"/>
          <a:ext cx="3810868" cy="2424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6280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08689"/>
            <a:ext cx="6221046" cy="609274"/>
          </a:xfrm>
        </p:spPr>
        <p:txBody>
          <a:bodyPr>
            <a:noAutofit/>
          </a:bodyPr>
          <a:lstStyle/>
          <a:p>
            <a:r>
              <a:rPr lang="en-US" sz="2800" dirty="0" smtClean="0"/>
              <a:t>Trademark Trial and Appeal Fees</a:t>
            </a:r>
            <a:endParaRPr lang="en-US" sz="2800" dirty="0"/>
          </a:p>
        </p:txBody>
      </p:sp>
      <p:sp>
        <p:nvSpPr>
          <p:cNvPr id="11" name="Content Placeholder 3"/>
          <p:cNvSpPr>
            <a:spLocks noGrp="1"/>
          </p:cNvSpPr>
          <p:nvPr>
            <p:ph idx="1"/>
          </p:nvPr>
        </p:nvSpPr>
        <p:spPr>
          <a:xfrm>
            <a:off x="196388" y="656728"/>
            <a:ext cx="4417557" cy="4901502"/>
          </a:xfrm>
        </p:spPr>
        <p:txBody>
          <a:bodyPr>
            <a:noAutofit/>
          </a:bodyPr>
          <a:lstStyle/>
          <a:p>
            <a:pPr>
              <a:spcBef>
                <a:spcPts val="0"/>
              </a:spcBef>
              <a:buSzPct val="75000"/>
            </a:pPr>
            <a:endParaRPr lang="en-US" sz="1600" dirty="0" smtClean="0"/>
          </a:p>
          <a:p>
            <a:pPr>
              <a:spcBef>
                <a:spcPts val="0"/>
              </a:spcBef>
              <a:buSzPct val="100000"/>
            </a:pPr>
            <a:r>
              <a:rPr lang="en-US" sz="1800" dirty="0" smtClean="0"/>
              <a:t>The Trademark </a:t>
            </a:r>
            <a:r>
              <a:rPr lang="en-US" sz="1800" dirty="0"/>
              <a:t>Trial and Appeal Board (TTAB), </a:t>
            </a:r>
            <a:r>
              <a:rPr lang="en-US" sz="1800" dirty="0" smtClean="0"/>
              <a:t>an </a:t>
            </a:r>
            <a:r>
              <a:rPr lang="en-US" sz="1800" dirty="0"/>
              <a:t>administrative tribunal within the </a:t>
            </a:r>
            <a:r>
              <a:rPr lang="en-US" sz="1800" dirty="0" smtClean="0"/>
              <a:t>USPTO addresses inter and ex parte appeals.</a:t>
            </a:r>
            <a:endParaRPr lang="en-US" sz="800" dirty="0" smtClean="0"/>
          </a:p>
          <a:p>
            <a:pPr>
              <a:spcBef>
                <a:spcPts val="0"/>
              </a:spcBef>
              <a:buSzPct val="100000"/>
            </a:pPr>
            <a:endParaRPr lang="en-US" sz="800" dirty="0" smtClean="0"/>
          </a:p>
          <a:p>
            <a:pPr>
              <a:spcBef>
                <a:spcPts val="0"/>
              </a:spcBef>
              <a:buSzPct val="100000"/>
            </a:pPr>
            <a:r>
              <a:rPr lang="en-US" sz="1800" dirty="0" smtClean="0"/>
              <a:t>When an applicant does not agree with the </a:t>
            </a:r>
            <a:r>
              <a:rPr lang="en-US" sz="1800" dirty="0"/>
              <a:t>examining </a:t>
            </a:r>
            <a:r>
              <a:rPr lang="en-US" sz="1800" dirty="0" smtClean="0"/>
              <a:t>attorney’s decision that a mark should not be registered, the applicant may appeal to the TTAB. TTAB’s ruling may overturn or affirm the examining attorney’s decision.</a:t>
            </a:r>
            <a:endParaRPr lang="en-US" sz="800" dirty="0" smtClean="0"/>
          </a:p>
          <a:p>
            <a:pPr>
              <a:spcBef>
                <a:spcPts val="0"/>
              </a:spcBef>
              <a:buSzPct val="100000"/>
            </a:pPr>
            <a:endParaRPr lang="en-US" sz="800" dirty="0" smtClean="0"/>
          </a:p>
          <a:p>
            <a:pPr>
              <a:spcBef>
                <a:spcPts val="0"/>
              </a:spcBef>
              <a:buSzPct val="100000"/>
            </a:pPr>
            <a:r>
              <a:rPr lang="en-US" sz="1800" dirty="0"/>
              <a:t>T</a:t>
            </a:r>
            <a:r>
              <a:rPr lang="en-US" sz="1800" dirty="0" smtClean="0"/>
              <a:t>hird </a:t>
            </a:r>
            <a:r>
              <a:rPr lang="en-US" sz="1800" dirty="0"/>
              <a:t>parties may </a:t>
            </a:r>
            <a:r>
              <a:rPr lang="en-US" sz="1800" dirty="0" smtClean="0"/>
              <a:t>file </a:t>
            </a:r>
            <a:r>
              <a:rPr lang="en-US" sz="1800" dirty="0"/>
              <a:t>an opposition before registration of a </a:t>
            </a:r>
            <a:r>
              <a:rPr lang="en-US" sz="1800" dirty="0" smtClean="0"/>
              <a:t>trademark.  In </a:t>
            </a:r>
            <a:r>
              <a:rPr lang="en-US" sz="1800" dirty="0"/>
              <a:t>a similar fashion, trademarks that have been registered may be challenged for cancellation</a:t>
            </a:r>
            <a:r>
              <a:rPr lang="en-US" sz="1800" dirty="0" smtClean="0"/>
              <a:t>.</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33</a:t>
            </a:fld>
            <a:endParaRPr lang="en-US" dirty="0"/>
          </a:p>
        </p:txBody>
      </p:sp>
      <p:graphicFrame>
        <p:nvGraphicFramePr>
          <p:cNvPr id="14" name="Chart 13" descr="2015"/>
          <p:cNvGraphicFramePr>
            <a:graphicFrameLocks/>
          </p:cNvGraphicFramePr>
          <p:nvPr>
            <p:extLst>
              <p:ext uri="{D42A27DB-BD31-4B8C-83A1-F6EECF244321}">
                <p14:modId xmlns:p14="http://schemas.microsoft.com/office/powerpoint/2010/main" val="2216723445"/>
              </p:ext>
            </p:extLst>
          </p:nvPr>
        </p:nvGraphicFramePr>
        <p:xfrm>
          <a:off x="5075344" y="3107479"/>
          <a:ext cx="4572000" cy="2523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All Other Trademark Fees $273.5M, 98.5%&#10;TTAB $4.1M, 1.5%" title="FY 2016"/>
          <p:cNvGraphicFramePr>
            <a:graphicFrameLocks/>
          </p:cNvGraphicFramePr>
          <p:nvPr>
            <p:extLst>
              <p:ext uri="{D42A27DB-BD31-4B8C-83A1-F6EECF244321}">
                <p14:modId xmlns:p14="http://schemas.microsoft.com/office/powerpoint/2010/main" val="3882066714"/>
              </p:ext>
            </p:extLst>
          </p:nvPr>
        </p:nvGraphicFramePr>
        <p:xfrm>
          <a:off x="5841097" y="208689"/>
          <a:ext cx="4070218" cy="2323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All Other Trademark Fees $298.4M, 97.8%&#10;TTAB $6.6M, 2.2%" title="FY 2017"/>
          <p:cNvGraphicFramePr>
            <a:graphicFrameLocks/>
          </p:cNvGraphicFramePr>
          <p:nvPr>
            <p:extLst>
              <p:ext uri="{D42A27DB-BD31-4B8C-83A1-F6EECF244321}">
                <p14:modId xmlns:p14="http://schemas.microsoft.com/office/powerpoint/2010/main" val="1108439044"/>
              </p:ext>
            </p:extLst>
          </p:nvPr>
        </p:nvGraphicFramePr>
        <p:xfrm>
          <a:off x="3892492" y="1132626"/>
          <a:ext cx="3691155" cy="2383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All Other Trademark Fees $321.0M, 97.6%&#10;TTAB $8.0M, 2.4%" title="FY 2018"/>
          <p:cNvGraphicFramePr>
            <a:graphicFrameLocks/>
          </p:cNvGraphicFramePr>
          <p:nvPr>
            <p:extLst>
              <p:ext uri="{D42A27DB-BD31-4B8C-83A1-F6EECF244321}">
                <p14:modId xmlns:p14="http://schemas.microsoft.com/office/powerpoint/2010/main" val="2684977641"/>
              </p:ext>
            </p:extLst>
          </p:nvPr>
        </p:nvGraphicFramePr>
        <p:xfrm>
          <a:off x="5203820" y="2625912"/>
          <a:ext cx="3986286" cy="24626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5373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97"/>
            <a:ext cx="4985238" cy="612578"/>
          </a:xfrm>
        </p:spPr>
        <p:txBody>
          <a:bodyPr>
            <a:normAutofit/>
          </a:bodyPr>
          <a:lstStyle/>
          <a:p>
            <a:r>
              <a:rPr lang="en-US" sz="2800" dirty="0" smtClean="0"/>
              <a:t>Trademark Fee Collections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34</a:t>
            </a:fld>
            <a:endParaRPr lang="en-US" dirty="0"/>
          </a:p>
        </p:txBody>
      </p:sp>
      <p:graphicFrame>
        <p:nvGraphicFramePr>
          <p:cNvPr id="5" name="Chart 4" descr="Monthly Trademark Fees By Category:  August 2013-July 2015"/>
          <p:cNvGraphicFramePr>
            <a:graphicFrameLocks/>
          </p:cNvGraphicFramePr>
          <p:nvPr>
            <p:extLst>
              <p:ext uri="{D42A27DB-BD31-4B8C-83A1-F6EECF244321}">
                <p14:modId xmlns:p14="http://schemas.microsoft.com/office/powerpoint/2010/main" val="1495491922"/>
              </p:ext>
            </p:extLst>
          </p:nvPr>
        </p:nvGraphicFramePr>
        <p:xfrm>
          <a:off x="289490" y="895351"/>
          <a:ext cx="8058443" cy="4265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120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E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Cost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35</a:t>
            </a:fld>
            <a:endParaRPr lang="en-US" dirty="0"/>
          </a:p>
        </p:txBody>
      </p:sp>
      <p:sp>
        <p:nvSpPr>
          <p:cNvPr id="4" name="Rectangle 3"/>
          <p:cNvSpPr/>
          <p:nvPr/>
        </p:nvSpPr>
        <p:spPr>
          <a:xfrm>
            <a:off x="217240" y="727414"/>
            <a:ext cx="8763000" cy="4345805"/>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E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Cost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additional details related to the </a:t>
            </a:r>
            <a:r>
              <a:rPr lang="en-US" dirty="0" smtClean="0"/>
              <a:t>proposed </a:t>
            </a:r>
            <a:r>
              <a:rPr lang="en-US" dirty="0"/>
              <a:t>fee structure.</a:t>
            </a:r>
          </a:p>
          <a:p>
            <a:pPr>
              <a:lnSpc>
                <a:spcPct val="80000"/>
              </a:lnSpc>
            </a:pPr>
            <a:endParaRPr lang="en-US" dirty="0"/>
          </a:p>
          <a:p>
            <a:pPr>
              <a:lnSpc>
                <a:spcPct val="80000"/>
              </a:lnSpc>
            </a:pPr>
            <a:r>
              <a:rPr lang="en-US" dirty="0"/>
              <a:t>This appendix also outlines the assumptions for </a:t>
            </a:r>
            <a:r>
              <a:rPr lang="en-US" dirty="0" smtClean="0"/>
              <a:t>trademark filing</a:t>
            </a:r>
            <a:r>
              <a:rPr lang="en-US" dirty="0"/>
              <a:t>, workload, production, and performance, which provide the underlying foundation for calculating aggregate cost.</a:t>
            </a:r>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392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32243"/>
            <a:ext cx="7852863" cy="610990"/>
          </a:xfrm>
        </p:spPr>
        <p:txBody>
          <a:bodyPr>
            <a:noAutofit/>
          </a:bodyPr>
          <a:lstStyle/>
          <a:p>
            <a:r>
              <a:rPr lang="en-US" sz="2800" dirty="0" smtClean="0"/>
              <a:t>USPTO 2018 – 2022 Strategic Plan Priorities</a:t>
            </a:r>
            <a:endParaRPr lang="en-US" sz="2800" dirty="0"/>
          </a:p>
        </p:txBody>
      </p:sp>
      <p:sp>
        <p:nvSpPr>
          <p:cNvPr id="5" name="Content Placeholder 2"/>
          <p:cNvSpPr>
            <a:spLocks noGrp="1"/>
          </p:cNvSpPr>
          <p:nvPr>
            <p:ph idx="1"/>
          </p:nvPr>
        </p:nvSpPr>
        <p:spPr>
          <a:xfrm>
            <a:off x="562062" y="1080155"/>
            <a:ext cx="7764253" cy="3469421"/>
          </a:xfrm>
        </p:spPr>
        <p:txBody>
          <a:bodyPr>
            <a:noAutofit/>
          </a:bodyPr>
          <a:lstStyle/>
          <a:p>
            <a:pPr marL="0" indent="0">
              <a:buNone/>
            </a:pPr>
            <a:r>
              <a:rPr lang="en-US" sz="1800" dirty="0" smtClean="0"/>
              <a:t>The USPTO spends trademark fees in support of the following strategic priorities:</a:t>
            </a:r>
          </a:p>
          <a:p>
            <a:pPr marL="285750" indent="-285750">
              <a:buFont typeface="Arial" panose="020B0604020202020204" pitchFamily="34" charset="0"/>
              <a:buChar char="•"/>
            </a:pPr>
            <a:r>
              <a:rPr lang="en-US" sz="1800" dirty="0" smtClean="0"/>
              <a:t>Optimize Trademark Application Pendency</a:t>
            </a:r>
            <a:endParaRPr lang="en-US" sz="1800" dirty="0"/>
          </a:p>
          <a:p>
            <a:pPr marL="285750" indent="-285750">
              <a:buFont typeface="Arial" panose="020B0604020202020204" pitchFamily="34" charset="0"/>
              <a:buChar char="•"/>
            </a:pPr>
            <a:r>
              <a:rPr lang="en-US" sz="1800" dirty="0" smtClean="0"/>
              <a:t>Issue High-Quality Trademarks</a:t>
            </a:r>
            <a:endParaRPr lang="en-US" sz="1800" dirty="0"/>
          </a:p>
          <a:p>
            <a:pPr marL="285750" indent="-285750">
              <a:buFont typeface="Arial" panose="020B0604020202020204" pitchFamily="34" charset="0"/>
              <a:buChar char="•"/>
            </a:pPr>
            <a:r>
              <a:rPr lang="en-US" sz="1800" dirty="0" smtClean="0"/>
              <a:t>Foster Business Effectiveness</a:t>
            </a:r>
          </a:p>
          <a:p>
            <a:pPr marL="285750" indent="-285750">
              <a:buFont typeface="Arial" panose="020B0604020202020204" pitchFamily="34" charset="0"/>
              <a:buChar char="•"/>
            </a:pPr>
            <a:r>
              <a:rPr lang="en-US" sz="1800" dirty="0" smtClean="0"/>
              <a:t>Enhance </a:t>
            </a:r>
            <a:r>
              <a:rPr lang="en-US" sz="1800" dirty="0"/>
              <a:t>Operations of </a:t>
            </a:r>
            <a:r>
              <a:rPr lang="en-US" sz="1800" dirty="0" smtClean="0"/>
              <a:t>the Trademark </a:t>
            </a:r>
            <a:r>
              <a:rPr lang="en-US" sz="1800" dirty="0"/>
              <a:t>Trial and Appeal Board (TTAB</a:t>
            </a:r>
            <a:r>
              <a:rPr lang="en-US" sz="1800" dirty="0" smtClean="0"/>
              <a:t>)</a:t>
            </a:r>
          </a:p>
          <a:p>
            <a:pPr marL="285750" indent="-285750">
              <a:buFont typeface="Arial" panose="020B0604020202020204" pitchFamily="34" charset="0"/>
              <a:buChar char="•"/>
            </a:pPr>
            <a:r>
              <a:rPr lang="en-US" sz="1800" dirty="0" smtClean="0"/>
              <a:t>Provide </a:t>
            </a:r>
            <a:r>
              <a:rPr lang="en-US" sz="1800" dirty="0"/>
              <a:t>L</a:t>
            </a:r>
            <a:r>
              <a:rPr lang="en-US" sz="1800" dirty="0" smtClean="0"/>
              <a:t>eadership and Education on Domestic and International Intellectual Property Policy and Awareness</a:t>
            </a:r>
          </a:p>
          <a:p>
            <a:pPr marL="285750" indent="-285750">
              <a:buFont typeface="Arial" panose="020B0604020202020204" pitchFamily="34" charset="0"/>
              <a:buChar char="•"/>
            </a:pPr>
            <a:r>
              <a:rPr lang="en-US" sz="1800" dirty="0" smtClean="0"/>
              <a:t>Deliver Organizational Excellence</a:t>
            </a:r>
          </a:p>
          <a:p>
            <a:pPr marL="285750" indent="-285750">
              <a:buFont typeface="Arial" panose="020B0604020202020204" pitchFamily="34" charset="0"/>
              <a:buChar char="•"/>
            </a:pPr>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1716913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Aggregate Cost-Revenue Balance</a:t>
            </a:r>
            <a:endParaRPr lang="en-US" sz="2800" b="1" i="1" dirty="0">
              <a:latin typeface="+mn-lt"/>
            </a:endParaRPr>
          </a:p>
        </p:txBody>
      </p:sp>
      <p:sp>
        <p:nvSpPr>
          <p:cNvPr id="4" name="Content Placeholder 2"/>
          <p:cNvSpPr>
            <a:spLocks noGrp="1"/>
          </p:cNvSpPr>
          <p:nvPr>
            <p:ph idx="1"/>
          </p:nvPr>
        </p:nvSpPr>
        <p:spPr>
          <a:xfrm>
            <a:off x="457198" y="1019850"/>
            <a:ext cx="7772402" cy="4427220"/>
          </a:xfrm>
        </p:spPr>
        <p:txBody>
          <a:bodyPr>
            <a:normAutofit/>
          </a:bodyPr>
          <a:lstStyle/>
          <a:p>
            <a:pPr>
              <a:buFont typeface="Arial" panose="020B0604020202020204" pitchFamily="34" charset="0"/>
              <a:buChar char="•"/>
            </a:pPr>
            <a:r>
              <a:rPr lang="en-US" sz="1800" dirty="0" smtClean="0">
                <a:latin typeface="+mn-lt"/>
              </a:rPr>
              <a:t>During </a:t>
            </a:r>
            <a:r>
              <a:rPr lang="en-US" sz="1800" dirty="0">
                <a:latin typeface="+mn-lt"/>
              </a:rPr>
              <a:t>FY </a:t>
            </a:r>
            <a:r>
              <a:rPr lang="en-US" sz="1800" dirty="0" smtClean="0">
                <a:latin typeface="+mn-lt"/>
              </a:rPr>
              <a:t>2019, </a:t>
            </a:r>
            <a:r>
              <a:rPr lang="en-US" sz="1800" dirty="0">
                <a:latin typeface="+mn-lt"/>
              </a:rPr>
              <a:t>the </a:t>
            </a:r>
            <a:r>
              <a:rPr lang="en-US" sz="1800" dirty="0" smtClean="0">
                <a:latin typeface="+mn-lt"/>
              </a:rPr>
              <a:t>USPTO has focused on financial risk management, priorities for spending including the agency’s critical IT needs, revenue estimates and collections, and the size of operating reserves to mitigate financial and operational risk.  This includes: </a:t>
            </a:r>
          </a:p>
          <a:p>
            <a:pPr lvl="1">
              <a:buFont typeface="Arial" panose="020B0604020202020204" pitchFamily="34" charset="0"/>
              <a:buChar char="•"/>
            </a:pPr>
            <a:r>
              <a:rPr lang="en-US" sz="1800" dirty="0" smtClean="0">
                <a:latin typeface="+mn-lt"/>
              </a:rPr>
              <a:t>Conducting a comprehensive </a:t>
            </a:r>
            <a:r>
              <a:rPr lang="en-US" sz="1800" dirty="0">
                <a:latin typeface="+mn-lt"/>
              </a:rPr>
              <a:t>review of all USPTO operating requirements, </a:t>
            </a:r>
          </a:p>
          <a:p>
            <a:pPr lvl="1">
              <a:buFont typeface="Arial" panose="020B0604020202020204" pitchFamily="34" charset="0"/>
              <a:buChar char="•"/>
            </a:pPr>
            <a:r>
              <a:rPr lang="en-US" sz="1800" dirty="0">
                <a:latin typeface="+mn-lt"/>
              </a:rPr>
              <a:t>Initiating </a:t>
            </a:r>
            <a:r>
              <a:rPr lang="en-US" sz="1800" dirty="0" smtClean="0">
                <a:latin typeface="+mn-lt"/>
              </a:rPr>
              <a:t>the </a:t>
            </a:r>
            <a:r>
              <a:rPr lang="en-US" sz="1800" dirty="0">
                <a:latin typeface="+mn-lt"/>
              </a:rPr>
              <a:t>biennial patent </a:t>
            </a:r>
            <a:r>
              <a:rPr lang="en-US" sz="1800" dirty="0" smtClean="0">
                <a:latin typeface="+mn-lt"/>
              </a:rPr>
              <a:t>and trademark fee </a:t>
            </a:r>
            <a:r>
              <a:rPr lang="en-US" sz="1800" dirty="0">
                <a:latin typeface="+mn-lt"/>
              </a:rPr>
              <a:t>review process, and </a:t>
            </a:r>
          </a:p>
          <a:p>
            <a:pPr lvl="1">
              <a:buFont typeface="Arial" panose="020B0604020202020204" pitchFamily="34" charset="0"/>
              <a:buChar char="•"/>
            </a:pPr>
            <a:r>
              <a:rPr lang="en-US" sz="1800" dirty="0">
                <a:latin typeface="+mn-lt"/>
              </a:rPr>
              <a:t>Committing to maintaining a minimal trademark operating reserve of </a:t>
            </a:r>
            <a:r>
              <a:rPr lang="en-US" sz="1800" dirty="0" smtClean="0">
                <a:latin typeface="+mn-lt"/>
              </a:rPr>
              <a:t>$75 </a:t>
            </a:r>
            <a:r>
              <a:rPr lang="en-US" sz="1800" dirty="0">
                <a:latin typeface="+mn-lt"/>
              </a:rPr>
              <a:t>million </a:t>
            </a:r>
            <a:r>
              <a:rPr lang="en-US" sz="1800" i="1" dirty="0">
                <a:latin typeface="+mn-lt"/>
              </a:rPr>
              <a:t>[see Appendix J for details</a:t>
            </a:r>
            <a:r>
              <a:rPr lang="en-US" sz="1800" i="1" dirty="0" smtClean="0">
                <a:latin typeface="+mn-lt"/>
              </a:rPr>
              <a:t>]</a:t>
            </a:r>
            <a:r>
              <a:rPr lang="en-US" sz="1800" dirty="0" smtClean="0">
                <a:latin typeface="+mn-lt"/>
              </a:rPr>
              <a:t>.</a:t>
            </a:r>
          </a:p>
          <a:p>
            <a:pPr>
              <a:buFont typeface="Arial" panose="020B0604020202020204" pitchFamily="34" charset="0"/>
              <a:buChar char="•"/>
            </a:pPr>
            <a:r>
              <a:rPr lang="en-US" sz="1800" dirty="0" smtClean="0">
                <a:latin typeface="+mn-lt"/>
              </a:rPr>
              <a:t>A comprehensive funding review is currently under way and the results will be presented in the FY 2021 President’s Budget.  </a:t>
            </a:r>
          </a:p>
          <a:p>
            <a:pPr>
              <a:buFont typeface="Arial" panose="020B0604020202020204" pitchFamily="34" charset="0"/>
              <a:buChar char="•"/>
            </a:pPr>
            <a:endParaRPr lang="en-US" sz="1400" dirty="0">
              <a:solidFill>
                <a:srgbClr val="FF0000"/>
              </a:solidFill>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37</a:t>
            </a:fld>
            <a:endParaRPr lang="en-US" dirty="0"/>
          </a:p>
        </p:txBody>
      </p:sp>
    </p:spTree>
    <p:extLst>
      <p:ext uri="{BB962C8B-B14F-4D97-AF65-F5344CB8AC3E}">
        <p14:creationId xmlns:p14="http://schemas.microsoft.com/office/powerpoint/2010/main" val="1258695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Aggregate Cost-Revenue Balance (cont.)</a:t>
            </a:r>
            <a:endParaRPr lang="en-US" sz="2800" b="1" i="1" dirty="0">
              <a:latin typeface="+mn-lt"/>
            </a:endParaRPr>
          </a:p>
        </p:txBody>
      </p:sp>
      <p:sp>
        <p:nvSpPr>
          <p:cNvPr id="4" name="Content Placeholder 2"/>
          <p:cNvSpPr>
            <a:spLocks noGrp="1"/>
          </p:cNvSpPr>
          <p:nvPr>
            <p:ph idx="1"/>
          </p:nvPr>
        </p:nvSpPr>
        <p:spPr>
          <a:xfrm>
            <a:off x="457198" y="1112129"/>
            <a:ext cx="7613011" cy="3375981"/>
          </a:xfrm>
        </p:spPr>
        <p:txBody>
          <a:bodyPr>
            <a:normAutofit/>
          </a:bodyPr>
          <a:lstStyle/>
          <a:p>
            <a:pPr>
              <a:buFont typeface="Arial" panose="020B0604020202020204" pitchFamily="34" charset="0"/>
              <a:buChar char="•"/>
            </a:pPr>
            <a:r>
              <a:rPr lang="en-US" sz="1800" dirty="0" smtClean="0">
                <a:latin typeface="+mn-lt"/>
              </a:rPr>
              <a:t>The </a:t>
            </a:r>
            <a:r>
              <a:rPr lang="en-US" sz="1800" dirty="0">
                <a:latin typeface="+mn-lt"/>
              </a:rPr>
              <a:t>biennial fee review has resulted in the proposed fee schedule addressed in this briefing.  Under this proposed schedule, </a:t>
            </a:r>
            <a:r>
              <a:rPr lang="en-US" sz="1800" dirty="0" smtClean="0">
                <a:latin typeface="+mn-lt"/>
              </a:rPr>
              <a:t>targeted fees would be adjusted, as well as trademark </a:t>
            </a:r>
            <a:r>
              <a:rPr lang="en-US" sz="1800" dirty="0">
                <a:latin typeface="+mn-lt"/>
              </a:rPr>
              <a:t>fee </a:t>
            </a:r>
            <a:r>
              <a:rPr lang="en-US" sz="1800" dirty="0" smtClean="0">
                <a:latin typeface="+mn-lt"/>
              </a:rPr>
              <a:t>revenue </a:t>
            </a:r>
            <a:r>
              <a:rPr lang="en-US" sz="1800" dirty="0">
                <a:latin typeface="+mn-lt"/>
              </a:rPr>
              <a:t>[</a:t>
            </a:r>
            <a:r>
              <a:rPr lang="en-US" sz="1800" i="1" dirty="0">
                <a:latin typeface="+mn-lt"/>
              </a:rPr>
              <a:t>see </a:t>
            </a:r>
            <a:r>
              <a:rPr lang="en-US" sz="1800" i="1" dirty="0"/>
              <a:t>Attachment </a:t>
            </a:r>
            <a:r>
              <a:rPr lang="en-US" sz="1800" i="1" dirty="0" smtClean="0"/>
              <a:t>– Table of Trademark Fee Adjustments and </a:t>
            </a:r>
            <a:r>
              <a:rPr lang="en-US" sz="1800" i="1" dirty="0" smtClean="0">
                <a:latin typeface="+mn-lt"/>
              </a:rPr>
              <a:t>Appendix </a:t>
            </a:r>
            <a:r>
              <a:rPr lang="en-US" sz="1800" i="1" dirty="0">
                <a:latin typeface="+mn-lt"/>
              </a:rPr>
              <a:t>F and </a:t>
            </a:r>
            <a:r>
              <a:rPr lang="en-US" sz="1800" i="1" dirty="0" smtClean="0">
                <a:latin typeface="+mn-lt"/>
              </a:rPr>
              <a:t>for </a:t>
            </a:r>
            <a:r>
              <a:rPr lang="en-US" sz="1800" i="1" dirty="0">
                <a:latin typeface="+mn-lt"/>
              </a:rPr>
              <a:t>details</a:t>
            </a:r>
            <a:r>
              <a:rPr lang="en-US" sz="1800" dirty="0" smtClean="0">
                <a:latin typeface="+mn-lt"/>
              </a:rPr>
              <a:t>].</a:t>
            </a:r>
            <a:endParaRPr lang="en-US" sz="1800" dirty="0">
              <a:latin typeface="+mn-lt"/>
            </a:endParaRPr>
          </a:p>
          <a:p>
            <a:pPr>
              <a:buFont typeface="Arial" panose="020B0604020202020204" pitchFamily="34" charset="0"/>
              <a:buChar char="•"/>
            </a:pPr>
            <a:r>
              <a:rPr lang="en-US" sz="1800" dirty="0">
                <a:latin typeface="+mn-lt"/>
              </a:rPr>
              <a:t>To ensure the USPTO’s core operations </a:t>
            </a:r>
            <a:r>
              <a:rPr lang="en-US" sz="1800" dirty="0" smtClean="0">
                <a:latin typeface="+mn-lt"/>
              </a:rPr>
              <a:t>are able to sustain financial risk, </a:t>
            </a:r>
            <a:r>
              <a:rPr lang="en-US" sz="1800" dirty="0">
                <a:latin typeface="+mn-lt"/>
              </a:rPr>
              <a:t>the USPTO has identified an optimal operating reserve balance </a:t>
            </a:r>
            <a:r>
              <a:rPr lang="en-US" sz="1800" dirty="0" smtClean="0">
                <a:latin typeface="+mn-lt"/>
              </a:rPr>
              <a:t>and </a:t>
            </a:r>
            <a:r>
              <a:rPr lang="en-US" sz="1800" dirty="0">
                <a:latin typeface="+mn-lt"/>
              </a:rPr>
              <a:t>a minimum or lower bound of operating reserve </a:t>
            </a:r>
            <a:r>
              <a:rPr lang="en-US" sz="1800" dirty="0" smtClean="0">
                <a:latin typeface="+mn-lt"/>
              </a:rPr>
              <a:t>balance [</a:t>
            </a:r>
            <a:r>
              <a:rPr lang="en-US" sz="1800" i="1" dirty="0" smtClean="0">
                <a:latin typeface="+mn-lt"/>
              </a:rPr>
              <a:t>see </a:t>
            </a:r>
            <a:r>
              <a:rPr lang="en-US" sz="1800" i="1" dirty="0">
                <a:latin typeface="+mn-lt"/>
              </a:rPr>
              <a:t>Appendix J for details</a:t>
            </a:r>
            <a:r>
              <a:rPr lang="en-US" sz="1800" dirty="0">
                <a:latin typeface="+mn-lt"/>
              </a:rPr>
              <a:t>].</a:t>
            </a:r>
          </a:p>
          <a:p>
            <a:pPr>
              <a:buFont typeface="Arial" panose="020B0604020202020204" pitchFamily="34" charset="0"/>
              <a:buChar char="•"/>
            </a:pPr>
            <a:endParaRPr lang="en-US" sz="1800" dirty="0" smtClean="0">
              <a:latin typeface="+mn-lt"/>
            </a:endParaRPr>
          </a:p>
          <a:p>
            <a:pPr>
              <a:buFont typeface="Arial" panose="020B0604020202020204" pitchFamily="34" charset="0"/>
              <a:buChar char="•"/>
            </a:pPr>
            <a:endParaRPr lang="en-US" sz="1400" dirty="0">
              <a:solidFill>
                <a:srgbClr val="FF0000"/>
              </a:solidFill>
              <a:latin typeface="+mn-lt"/>
            </a:endParaRPr>
          </a:p>
          <a:p>
            <a:pPr lvl="1">
              <a:buFont typeface="Arial" panose="020B0604020202020204" pitchFamily="34" charset="0"/>
              <a:buChar char="•"/>
            </a:pPr>
            <a:endParaRPr lang="en-US" sz="1500" dirty="0">
              <a:latin typeface="+mn-lt"/>
            </a:endParaRPr>
          </a:p>
          <a:p>
            <a:pPr marL="457200" lvl="1" indent="0">
              <a:buNone/>
            </a:pPr>
            <a:endParaRPr lang="en-US" sz="1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38</a:t>
            </a:fld>
            <a:endParaRPr lang="en-US" dirty="0"/>
          </a:p>
        </p:txBody>
      </p:sp>
    </p:spTree>
    <p:extLst>
      <p:ext uri="{BB962C8B-B14F-4D97-AF65-F5344CB8AC3E}">
        <p14:creationId xmlns:p14="http://schemas.microsoft.com/office/powerpoint/2010/main" val="145270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title="Aggregate Cost Distribution"/>
          <p:cNvGraphicFramePr>
            <a:graphicFrameLocks/>
          </p:cNvGraphicFramePr>
          <p:nvPr>
            <p:extLst>
              <p:ext uri="{D42A27DB-BD31-4B8C-83A1-F6EECF244321}">
                <p14:modId xmlns:p14="http://schemas.microsoft.com/office/powerpoint/2010/main" val="660269255"/>
              </p:ext>
            </p:extLst>
          </p:nvPr>
        </p:nvGraphicFramePr>
        <p:xfrm>
          <a:off x="260758" y="2343864"/>
          <a:ext cx="5664866" cy="3398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title="Aggregate Cost Distribution"/>
          <p:cNvGraphicFramePr>
            <a:graphicFrameLocks/>
          </p:cNvGraphicFramePr>
          <p:nvPr>
            <p:extLst>
              <p:ext uri="{D42A27DB-BD31-4B8C-83A1-F6EECF244321}">
                <p14:modId xmlns:p14="http://schemas.microsoft.com/office/powerpoint/2010/main" val="354940711"/>
              </p:ext>
            </p:extLst>
          </p:nvPr>
        </p:nvGraphicFramePr>
        <p:xfrm>
          <a:off x="3571875" y="295654"/>
          <a:ext cx="5572125" cy="3581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57199" y="142150"/>
            <a:ext cx="5591909" cy="621292"/>
          </a:xfrm>
        </p:spPr>
        <p:txBody>
          <a:bodyPr>
            <a:noAutofit/>
          </a:bodyPr>
          <a:lstStyle/>
          <a:p>
            <a:r>
              <a:rPr lang="en-US" sz="2800" dirty="0" smtClean="0"/>
              <a:t>Aggregate Cost Distribution</a:t>
            </a:r>
            <a:r>
              <a:rPr lang="en-US" sz="3600" dirty="0" smtClean="0"/>
              <a:t>	</a:t>
            </a:r>
            <a:endParaRPr lang="en-US" sz="36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solidFill>
                  <a:prstClr val="black">
                    <a:tint val="75000"/>
                  </a:prstClr>
                </a:solidFill>
              </a:rPr>
              <a:pPr/>
              <a:t>39</a:t>
            </a:fld>
            <a:endParaRPr lang="en-US" dirty="0">
              <a:solidFill>
                <a:prstClr val="black">
                  <a:tint val="75000"/>
                </a:prstClr>
              </a:solidFill>
            </a:endParaRPr>
          </a:p>
        </p:txBody>
      </p:sp>
      <p:cxnSp>
        <p:nvCxnSpPr>
          <p:cNvPr id="8" name="Straight Connector 7" title="Decorative Figure"/>
          <p:cNvCxnSpPr/>
          <p:nvPr/>
        </p:nvCxnSpPr>
        <p:spPr bwMode="auto">
          <a:xfrm flipH="1">
            <a:off x="3456824" y="2172114"/>
            <a:ext cx="925864" cy="1105099"/>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title="Decorative Figure"/>
          <p:cNvCxnSpPr/>
          <p:nvPr/>
        </p:nvCxnSpPr>
        <p:spPr bwMode="auto">
          <a:xfrm flipH="1">
            <a:off x="5341629" y="2847390"/>
            <a:ext cx="1167989" cy="1431786"/>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60758" y="5364718"/>
            <a:ext cx="9067800" cy="246221"/>
          </a:xfrm>
          <a:prstGeom prst="rect">
            <a:avLst/>
          </a:prstGeom>
          <a:noFill/>
        </p:spPr>
        <p:txBody>
          <a:bodyPr wrap="square" rtlCol="0">
            <a:spAutoFit/>
          </a:bodyPr>
          <a:lstStyle/>
          <a:p>
            <a:pPr marL="60325" indent="-60325" fontAlgn="base">
              <a:spcBef>
                <a:spcPct val="50000"/>
              </a:spcBef>
              <a:spcAft>
                <a:spcPct val="0"/>
              </a:spcAft>
            </a:pPr>
            <a:r>
              <a:rPr lang="en-US" sz="1000" baseline="30000" dirty="0"/>
              <a:t>*</a:t>
            </a:r>
            <a:r>
              <a:rPr lang="en-US" sz="1000" dirty="0"/>
              <a:t> MGE includes </a:t>
            </a:r>
            <a:r>
              <a:rPr lang="en-US" sz="1000" dirty="0" smtClean="0"/>
              <a:t>cross-cutting </a:t>
            </a:r>
            <a:r>
              <a:rPr lang="en-US" sz="1000" dirty="0"/>
              <a:t>expenses such as rent, utilities, </a:t>
            </a:r>
            <a:r>
              <a:rPr lang="en-US" sz="1000" dirty="0" smtClean="0"/>
              <a:t>telecommunications</a:t>
            </a:r>
            <a:r>
              <a:rPr lang="en-US" sz="1000" dirty="0"/>
              <a:t>, and lease management.</a:t>
            </a:r>
          </a:p>
        </p:txBody>
      </p:sp>
      <p:sp>
        <p:nvSpPr>
          <p:cNvPr id="17" name="Content Placeholder 2"/>
          <p:cNvSpPr txBox="1">
            <a:spLocks/>
          </p:cNvSpPr>
          <p:nvPr/>
        </p:nvSpPr>
        <p:spPr bwMode="auto">
          <a:xfrm>
            <a:off x="145019" y="844948"/>
            <a:ext cx="4336410" cy="16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buFont typeface="Wingdings" pitchFamily="2" charset="2"/>
              <a:buNone/>
            </a:pPr>
            <a:r>
              <a:rPr lang="en-US" sz="1800" dirty="0" smtClean="0">
                <a:solidFill>
                  <a:schemeClr val="tx1"/>
                </a:solidFill>
              </a:rPr>
              <a:t>A majority </a:t>
            </a:r>
            <a:r>
              <a:rPr lang="en-US" sz="1800" dirty="0">
                <a:solidFill>
                  <a:schemeClr val="tx1"/>
                </a:solidFill>
              </a:rPr>
              <a:t>of the fees used to support the </a:t>
            </a:r>
            <a:r>
              <a:rPr lang="en-US" sz="1800" dirty="0" smtClean="0">
                <a:solidFill>
                  <a:schemeClr val="tx1"/>
                </a:solidFill>
              </a:rPr>
              <a:t>trademark </a:t>
            </a:r>
            <a:r>
              <a:rPr lang="en-US" sz="1800" dirty="0">
                <a:solidFill>
                  <a:schemeClr val="tx1"/>
                </a:solidFill>
              </a:rPr>
              <a:t>operation are spent on activities that directly support </a:t>
            </a:r>
            <a:r>
              <a:rPr lang="en-US" sz="1800" dirty="0" smtClean="0">
                <a:solidFill>
                  <a:schemeClr val="tx1"/>
                </a:solidFill>
              </a:rPr>
              <a:t>trademark </a:t>
            </a:r>
            <a:r>
              <a:rPr lang="en-US" sz="1800" dirty="0">
                <a:solidFill>
                  <a:schemeClr val="tx1"/>
                </a:solidFill>
              </a:rPr>
              <a:t>examination and information </a:t>
            </a:r>
            <a:r>
              <a:rPr lang="en-US" sz="1800" dirty="0" smtClean="0">
                <a:solidFill>
                  <a:schemeClr val="tx1"/>
                </a:solidFill>
              </a:rPr>
              <a:t>technology (trademark information resources and IT infrastructure).</a:t>
            </a:r>
            <a:endParaRPr lang="en-US" sz="1800" dirty="0">
              <a:solidFill>
                <a:schemeClr val="tx1"/>
              </a:solidFill>
            </a:endParaRPr>
          </a:p>
          <a:p>
            <a:endParaRPr lang="en-US" sz="1400" dirty="0" smtClean="0"/>
          </a:p>
        </p:txBody>
      </p:sp>
      <p:sp>
        <p:nvSpPr>
          <p:cNvPr id="18" name="Content Placeholder 2"/>
          <p:cNvSpPr txBox="1">
            <a:spLocks/>
          </p:cNvSpPr>
          <p:nvPr/>
        </p:nvSpPr>
        <p:spPr bwMode="auto">
          <a:xfrm>
            <a:off x="5510213" y="3994150"/>
            <a:ext cx="335669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800" dirty="0">
                <a:solidFill>
                  <a:schemeClr val="tx1"/>
                </a:solidFill>
              </a:rPr>
              <a:t>A</a:t>
            </a:r>
            <a:r>
              <a:rPr lang="en-US" sz="1800" dirty="0" smtClean="0">
                <a:solidFill>
                  <a:schemeClr val="tx1"/>
                </a:solidFill>
              </a:rPr>
              <a:t> percentage of trademark fees are used to support underlying mission support services.</a:t>
            </a:r>
          </a:p>
        </p:txBody>
      </p:sp>
    </p:spTree>
    <p:extLst>
      <p:ext uri="{BB962C8B-B14F-4D97-AF65-F5344CB8AC3E}">
        <p14:creationId xmlns:p14="http://schemas.microsoft.com/office/powerpoint/2010/main" val="408125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normAutofit fontScale="90000"/>
          </a:bodyPr>
          <a:lstStyle/>
          <a:p>
            <a:r>
              <a:rPr lang="en-US" dirty="0">
                <a:solidFill>
                  <a:schemeClr val="accent2">
                    <a:lumMod val="75000"/>
                  </a:schemeClr>
                </a:solidFill>
              </a:rPr>
              <a:t>Appendix A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USPTO </a:t>
            </a:r>
            <a:br>
              <a:rPr lang="en-US" dirty="0">
                <a:solidFill>
                  <a:schemeClr val="accent2">
                    <a:lumMod val="75000"/>
                  </a:schemeClr>
                </a:solidFill>
              </a:rPr>
            </a:br>
            <a:r>
              <a:rPr lang="en-US" dirty="0">
                <a:solidFill>
                  <a:schemeClr val="accent2">
                    <a:lumMod val="75000"/>
                  </a:schemeClr>
                </a:solidFill>
              </a:rPr>
              <a:t>Funding Model </a:t>
            </a:r>
            <a:r>
              <a:rPr lang="en-US" dirty="0"/>
              <a:t/>
            </a:r>
            <a:br>
              <a:rPr lang="en-US" dirty="0"/>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4</a:t>
            </a:fld>
            <a:endParaRPr lang="en-US" dirty="0"/>
          </a:p>
        </p:txBody>
      </p:sp>
      <p:sp>
        <p:nvSpPr>
          <p:cNvPr id="4" name="Rectangle 3" title="Appendix A"/>
          <p:cNvSpPr/>
          <p:nvPr/>
        </p:nvSpPr>
        <p:spPr>
          <a:xfrm>
            <a:off x="201336" y="727414"/>
            <a:ext cx="8800050" cy="3693319"/>
          </a:xfrm>
          <a:prstGeom prst="rect">
            <a:avLst/>
          </a:prstGeom>
        </p:spPr>
        <p:txBody>
          <a:bodyPr wrap="square">
            <a:spAutoFit/>
          </a:bodyPr>
          <a:lstStyle/>
          <a:p>
            <a:pPr algn="ctr"/>
            <a:r>
              <a:rPr lang="en-US" sz="4000" b="1" dirty="0">
                <a:solidFill>
                  <a:schemeClr val="accent2">
                    <a:lumMod val="75000"/>
                  </a:schemeClr>
                </a:solidFill>
              </a:rPr>
              <a:t>Appendix A </a:t>
            </a:r>
            <a:endParaRPr lang="en-US" sz="4000" b="1" dirty="0" smtClean="0">
              <a:solidFill>
                <a:schemeClr val="accent2">
                  <a:lumMod val="75000"/>
                </a:schemeClr>
              </a:solidFill>
            </a:endParaRP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USPTO </a:t>
            </a:r>
            <a:endParaRPr lang="en-US" sz="4000" b="1" dirty="0" smtClean="0">
              <a:solidFill>
                <a:schemeClr val="accent2">
                  <a:lumMod val="75000"/>
                </a:schemeClr>
              </a:solidFill>
            </a:endParaRPr>
          </a:p>
          <a:p>
            <a:pPr algn="ctr"/>
            <a:r>
              <a:rPr lang="en-US" sz="4000" b="1" dirty="0" smtClean="0">
                <a:solidFill>
                  <a:schemeClr val="accent2">
                    <a:lumMod val="75000"/>
                  </a:schemeClr>
                </a:solidFill>
              </a:rPr>
              <a:t>Funding </a:t>
            </a:r>
            <a:r>
              <a:rPr lang="en-US" sz="4000" b="1" dirty="0">
                <a:solidFill>
                  <a:schemeClr val="accent2">
                    <a:lumMod val="75000"/>
                  </a:schemeClr>
                </a:solidFill>
              </a:rPr>
              <a:t>Model </a:t>
            </a:r>
            <a:endParaRPr lang="en-US" dirty="0" smtClean="0"/>
          </a:p>
          <a:p>
            <a:endParaRPr lang="en-US" dirty="0"/>
          </a:p>
          <a:p>
            <a:endParaRPr lang="en-US" dirty="0" smtClean="0"/>
          </a:p>
          <a:p>
            <a:r>
              <a:rPr lang="en-US" dirty="0" smtClean="0"/>
              <a:t>The </a:t>
            </a:r>
            <a:r>
              <a:rPr lang="en-US" dirty="0"/>
              <a:t>information included in this appendix provides </a:t>
            </a:r>
            <a:r>
              <a:rPr lang="en-US" dirty="0" smtClean="0"/>
              <a:t>details </a:t>
            </a:r>
            <a:r>
              <a:rPr lang="en-US" dirty="0"/>
              <a:t>on the manner in which the </a:t>
            </a:r>
            <a:r>
              <a:rPr lang="en-US" dirty="0" smtClean="0"/>
              <a:t>USPTO plans and estimates fee collections that </a:t>
            </a:r>
            <a:r>
              <a:rPr lang="en-US" dirty="0"/>
              <a:t>fund operations and the relationship between fees, costs, application filings, and </a:t>
            </a:r>
            <a:r>
              <a:rPr lang="en-US" dirty="0" smtClean="0"/>
              <a:t>workloads.</a:t>
            </a:r>
            <a:endParaRPr lang="en-US" dirty="0"/>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36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42"/>
            <a:ext cx="5662246" cy="634711"/>
          </a:xfrm>
        </p:spPr>
        <p:txBody>
          <a:bodyPr>
            <a:normAutofit/>
          </a:bodyPr>
          <a:lstStyle/>
          <a:p>
            <a:r>
              <a:rPr lang="en-US" sz="2800" dirty="0" smtClean="0"/>
              <a:t>Breakdown of Aggregate Costs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40</a:t>
            </a:fld>
            <a:endParaRPr lang="en-US" dirty="0"/>
          </a:p>
        </p:txBody>
      </p:sp>
      <p:sp>
        <p:nvSpPr>
          <p:cNvPr id="5" name="TextBox 20"/>
          <p:cNvSpPr txBox="1">
            <a:spLocks noChangeArrowheads="1"/>
          </p:cNvSpPr>
          <p:nvPr/>
        </p:nvSpPr>
        <p:spPr bwMode="auto">
          <a:xfrm>
            <a:off x="208831" y="973356"/>
            <a:ext cx="49170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800" b="1">
                <a:solidFill>
                  <a:srgbClr val="273C56"/>
                </a:solidFill>
                <a:latin typeface="Helvetica" pitchFamily="34" charset="0"/>
              </a:defRPr>
            </a:lvl1pPr>
            <a:lvl2pPr marL="742950" indent="-285750" eaLnBrk="0" hangingPunct="0">
              <a:defRPr sz="2800" b="1">
                <a:solidFill>
                  <a:srgbClr val="273C56"/>
                </a:solidFill>
                <a:latin typeface="Helvetica" pitchFamily="34" charset="0"/>
              </a:defRPr>
            </a:lvl2pPr>
            <a:lvl3pPr marL="1143000" indent="-228600" eaLnBrk="0" hangingPunct="0">
              <a:defRPr sz="2800" b="1">
                <a:solidFill>
                  <a:srgbClr val="273C56"/>
                </a:solidFill>
                <a:latin typeface="Helvetica" pitchFamily="34" charset="0"/>
              </a:defRPr>
            </a:lvl3pPr>
            <a:lvl4pPr marL="1600200" indent="-228600" eaLnBrk="0" hangingPunct="0">
              <a:defRPr sz="2800" b="1">
                <a:solidFill>
                  <a:srgbClr val="273C56"/>
                </a:solidFill>
                <a:latin typeface="Helvetica" pitchFamily="34" charset="0"/>
              </a:defRPr>
            </a:lvl4pPr>
            <a:lvl5pPr marL="2057400" indent="-228600" eaLnBrk="0" hangingPunct="0">
              <a:defRPr sz="2800" b="1">
                <a:solidFill>
                  <a:srgbClr val="273C56"/>
                </a:solidFill>
                <a:latin typeface="Helvetica" pitchFamily="34" charset="0"/>
              </a:defRPr>
            </a:lvl5pPr>
            <a:lvl6pPr marL="2514600" indent="-228600" eaLnBrk="0" fontAlgn="base" hangingPunct="0">
              <a:spcBef>
                <a:spcPct val="20000"/>
              </a:spcBef>
              <a:spcAft>
                <a:spcPct val="0"/>
              </a:spcAft>
              <a:buChar char="•"/>
              <a:defRPr sz="2800" b="1">
                <a:solidFill>
                  <a:srgbClr val="273C56"/>
                </a:solidFill>
                <a:latin typeface="Helvetica" pitchFamily="34" charset="0"/>
              </a:defRPr>
            </a:lvl6pPr>
            <a:lvl7pPr marL="2971800" indent="-228600" eaLnBrk="0" fontAlgn="base" hangingPunct="0">
              <a:spcBef>
                <a:spcPct val="20000"/>
              </a:spcBef>
              <a:spcAft>
                <a:spcPct val="0"/>
              </a:spcAft>
              <a:buChar char="•"/>
              <a:defRPr sz="2800" b="1">
                <a:solidFill>
                  <a:srgbClr val="273C56"/>
                </a:solidFill>
                <a:latin typeface="Helvetica" pitchFamily="34" charset="0"/>
              </a:defRPr>
            </a:lvl7pPr>
            <a:lvl8pPr marL="3429000" indent="-228600" eaLnBrk="0" fontAlgn="base" hangingPunct="0">
              <a:spcBef>
                <a:spcPct val="20000"/>
              </a:spcBef>
              <a:spcAft>
                <a:spcPct val="0"/>
              </a:spcAft>
              <a:buChar char="•"/>
              <a:defRPr sz="2800" b="1">
                <a:solidFill>
                  <a:srgbClr val="273C56"/>
                </a:solidFill>
                <a:latin typeface="Helvetica" pitchFamily="34" charset="0"/>
              </a:defRPr>
            </a:lvl8pPr>
            <a:lvl9pPr marL="3886200" indent="-228600" eaLnBrk="0" fontAlgn="base" hangingPunct="0">
              <a:spcBef>
                <a:spcPct val="20000"/>
              </a:spcBef>
              <a:spcAft>
                <a:spcPct val="0"/>
              </a:spcAft>
              <a:buChar char="•"/>
              <a:defRPr sz="2800" b="1">
                <a:solidFill>
                  <a:srgbClr val="273C56"/>
                </a:solidFill>
                <a:latin typeface="Helvetica" pitchFamily="34" charset="0"/>
              </a:defRPr>
            </a:lvl9pPr>
          </a:lstStyle>
          <a:p>
            <a:pPr marL="0" indent="0" eaLnBrk="1" fontAlgn="base" hangingPunct="1">
              <a:spcAft>
                <a:spcPct val="0"/>
              </a:spcAft>
            </a:pPr>
            <a:r>
              <a:rPr lang="en-US" sz="1800" b="0" dirty="0" smtClean="0">
                <a:solidFill>
                  <a:schemeClr val="tx1"/>
                </a:solidFill>
                <a:latin typeface="+mn-lt"/>
              </a:rPr>
              <a:t>The </a:t>
            </a:r>
            <a:r>
              <a:rPr lang="en-US" sz="1800" b="0" dirty="0">
                <a:solidFill>
                  <a:schemeClr val="tx1"/>
                </a:solidFill>
                <a:latin typeface="+mn-lt"/>
              </a:rPr>
              <a:t>vast majority of USPTO’s </a:t>
            </a:r>
            <a:r>
              <a:rPr lang="en-US" sz="1800" b="0" dirty="0" smtClean="0">
                <a:solidFill>
                  <a:schemeClr val="tx1"/>
                </a:solidFill>
                <a:latin typeface="+mn-lt"/>
              </a:rPr>
              <a:t>spending is for </a:t>
            </a:r>
            <a:r>
              <a:rPr lang="en-US" sz="1800" b="0" dirty="0">
                <a:solidFill>
                  <a:schemeClr val="tx1"/>
                </a:solidFill>
                <a:latin typeface="+mn-lt"/>
              </a:rPr>
              <a:t>items </a:t>
            </a:r>
            <a:r>
              <a:rPr lang="en-US" sz="1800" b="0" dirty="0" smtClean="0">
                <a:solidFill>
                  <a:schemeClr val="tx1"/>
                </a:solidFill>
                <a:latin typeface="+mn-lt"/>
              </a:rPr>
              <a:t>that the Office has </a:t>
            </a:r>
            <a:r>
              <a:rPr lang="en-US" sz="1800" b="0" dirty="0">
                <a:solidFill>
                  <a:schemeClr val="tx1"/>
                </a:solidFill>
                <a:latin typeface="+mn-lt"/>
              </a:rPr>
              <a:t>little discretion in choosing to </a:t>
            </a:r>
            <a:r>
              <a:rPr lang="en-US" sz="1800" b="0" dirty="0" smtClean="0">
                <a:solidFill>
                  <a:schemeClr val="tx1"/>
                </a:solidFill>
                <a:latin typeface="+mn-lt"/>
              </a:rPr>
              <a:t>pay in order to sustain operations.  </a:t>
            </a:r>
            <a:endParaRPr lang="en-US" sz="1800" b="0" dirty="0">
              <a:solidFill>
                <a:schemeClr val="tx1"/>
              </a:solidFill>
              <a:latin typeface="+mn-lt"/>
            </a:endParaRPr>
          </a:p>
        </p:txBody>
      </p:sp>
      <p:graphicFrame>
        <p:nvGraphicFramePr>
          <p:cNvPr id="17" name="Chart 16" title="Breakdown of Aggregate Costs"/>
          <p:cNvGraphicFramePr>
            <a:graphicFrameLocks/>
          </p:cNvGraphicFramePr>
          <p:nvPr>
            <p:extLst>
              <p:ext uri="{D42A27DB-BD31-4B8C-83A1-F6EECF244321}">
                <p14:modId xmlns:p14="http://schemas.microsoft.com/office/powerpoint/2010/main" val="286542890"/>
              </p:ext>
            </p:extLst>
          </p:nvPr>
        </p:nvGraphicFramePr>
        <p:xfrm>
          <a:off x="4346369" y="1044545"/>
          <a:ext cx="4459116" cy="3854554"/>
        </p:xfrm>
        <a:graphic>
          <a:graphicData uri="http://schemas.openxmlformats.org/drawingml/2006/chart">
            <c:chart xmlns:c="http://schemas.openxmlformats.org/drawingml/2006/chart" xmlns:r="http://schemas.openxmlformats.org/officeDocument/2006/relationships" r:id="rId2"/>
          </a:graphicData>
        </a:graphic>
      </p:graphicFrame>
      <p:sp>
        <p:nvSpPr>
          <p:cNvPr id="18" name="Left Brace 17" title="Decorative Figure"/>
          <p:cNvSpPr/>
          <p:nvPr/>
        </p:nvSpPr>
        <p:spPr>
          <a:xfrm rot="4416743">
            <a:off x="6204786" y="1037142"/>
            <a:ext cx="462311" cy="79575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p:cNvSpPr txBox="1"/>
          <p:nvPr/>
        </p:nvSpPr>
        <p:spPr>
          <a:xfrm>
            <a:off x="5167130" y="950108"/>
            <a:ext cx="2555681" cy="276999"/>
          </a:xfrm>
          <a:prstGeom prst="rect">
            <a:avLst/>
          </a:prstGeom>
          <a:noFill/>
        </p:spPr>
        <p:txBody>
          <a:bodyPr wrap="square" rtlCol="0">
            <a:spAutoFit/>
          </a:bodyPr>
          <a:lstStyle/>
          <a:p>
            <a:r>
              <a:rPr lang="en-US" sz="1200" dirty="0" smtClean="0"/>
              <a:t>Higher discretion items, 10%</a:t>
            </a:r>
            <a:endParaRPr lang="en-US" sz="1200" dirty="0"/>
          </a:p>
        </p:txBody>
      </p:sp>
      <p:graphicFrame>
        <p:nvGraphicFramePr>
          <p:cNvPr id="3" name="Table 2" title="High and Low Discretion Items"/>
          <p:cNvGraphicFramePr>
            <a:graphicFrameLocks noGrp="1"/>
          </p:cNvGraphicFramePr>
          <p:nvPr>
            <p:extLst>
              <p:ext uri="{D42A27DB-BD31-4B8C-83A1-F6EECF244321}">
                <p14:modId xmlns:p14="http://schemas.microsoft.com/office/powerpoint/2010/main" val="2843874100"/>
              </p:ext>
            </p:extLst>
          </p:nvPr>
        </p:nvGraphicFramePr>
        <p:xfrm>
          <a:off x="688769" y="2354273"/>
          <a:ext cx="3657600" cy="1417320"/>
        </p:xfrm>
        <a:graphic>
          <a:graphicData uri="http://schemas.openxmlformats.org/drawingml/2006/table">
            <a:tbl>
              <a:tblPr firstRow="1"/>
              <a:tblGrid>
                <a:gridCol w="1981200">
                  <a:extLst>
                    <a:ext uri="{9D8B030D-6E8A-4147-A177-3AD203B41FA5}">
                      <a16:colId xmlns:a16="http://schemas.microsoft.com/office/drawing/2014/main" val="3017180714"/>
                    </a:ext>
                  </a:extLst>
                </a:gridCol>
                <a:gridCol w="800100">
                  <a:extLst>
                    <a:ext uri="{9D8B030D-6E8A-4147-A177-3AD203B41FA5}">
                      <a16:colId xmlns:a16="http://schemas.microsoft.com/office/drawing/2014/main" val="1938100167"/>
                    </a:ext>
                  </a:extLst>
                </a:gridCol>
                <a:gridCol w="876300">
                  <a:extLst>
                    <a:ext uri="{9D8B030D-6E8A-4147-A177-3AD203B41FA5}">
                      <a16:colId xmlns:a16="http://schemas.microsoft.com/office/drawing/2014/main" val="1039143344"/>
                    </a:ext>
                  </a:extLst>
                </a:gridCol>
              </a:tblGrid>
              <a:tr h="160020">
                <a:tc>
                  <a:txBody>
                    <a:bodyPr/>
                    <a:lstStyle/>
                    <a:p>
                      <a:pPr algn="l" rtl="0" fontAlgn="ctr"/>
                      <a:r>
                        <a:rPr lang="en-US" sz="1000" b="0" i="0" u="sng" strike="noStrike" dirty="0">
                          <a:solidFill>
                            <a:srgbClr val="00246C"/>
                          </a:solidFill>
                          <a:effectLst/>
                          <a:latin typeface="Segoe UI" panose="020B0502040204020203" pitchFamily="34" charset="0"/>
                        </a:rPr>
                        <a:t>Low discretion items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($M)</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16735246"/>
                  </a:ext>
                </a:extLst>
              </a:tr>
              <a:tr h="160020">
                <a:tc>
                  <a:txBody>
                    <a:bodyPr/>
                    <a:lstStyle/>
                    <a:p>
                      <a:pPr algn="l" rtl="0" fontAlgn="ctr"/>
                      <a:r>
                        <a:rPr lang="en-US" sz="1000" b="0" i="0" u="none" strike="noStrike">
                          <a:solidFill>
                            <a:srgbClr val="00246C"/>
                          </a:solidFill>
                          <a:effectLst/>
                          <a:latin typeface="Segoe UI" panose="020B0502040204020203" pitchFamily="34" charset="0"/>
                        </a:rPr>
                        <a:t>Compensation and Benefits </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$243.7</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a:solidFill>
                            <a:srgbClr val="000000"/>
                          </a:solidFill>
                          <a:effectLst/>
                          <a:latin typeface="Calibri" panose="020F050202020403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1155468"/>
                  </a:ext>
                </a:extLst>
              </a:tr>
              <a:tr h="160020">
                <a:tc>
                  <a:txBody>
                    <a:bodyPr/>
                    <a:lstStyle/>
                    <a:p>
                      <a:pPr algn="l" rtl="0" fontAlgn="ctr"/>
                      <a:r>
                        <a:rPr lang="en-US" sz="1000" b="0" i="0" u="none" strike="noStrike">
                          <a:solidFill>
                            <a:srgbClr val="00246C"/>
                          </a:solidFill>
                          <a:effectLst/>
                          <a:latin typeface="Segoe UI" panose="020B0502040204020203" pitchFamily="34" charset="0"/>
                        </a:rPr>
                        <a:t>Contracts </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$67.5</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a:solidFill>
                            <a:srgbClr val="000000"/>
                          </a:solidFill>
                          <a:effectLst/>
                          <a:latin typeface="Calibri" panose="020F050202020403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6665062"/>
                  </a:ext>
                </a:extLst>
              </a:tr>
              <a:tr h="160020">
                <a:tc>
                  <a:txBody>
                    <a:bodyPr/>
                    <a:lstStyle/>
                    <a:p>
                      <a:pPr algn="l" rtl="0" fontAlgn="ctr"/>
                      <a:r>
                        <a:rPr lang="en-US" sz="1000" b="0" i="0" u="none" strike="noStrike">
                          <a:solidFill>
                            <a:srgbClr val="00246C"/>
                          </a:solidFill>
                          <a:effectLst/>
                          <a:latin typeface="Segoe UI" panose="020B0502040204020203" pitchFamily="34" charset="0"/>
                        </a:rPr>
                        <a:t>Rent and Utilities</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$15.3</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6356653"/>
                  </a:ext>
                </a:extLst>
              </a:tr>
              <a:tr h="160020">
                <a:tc>
                  <a:txBody>
                    <a:bodyPr/>
                    <a:lstStyle/>
                    <a:p>
                      <a:pPr algn="l" rtl="0" fontAlgn="ctr"/>
                      <a:r>
                        <a:rPr lang="en-US" sz="1000" b="0" i="0" u="none" strike="noStrike">
                          <a:solidFill>
                            <a:srgbClr val="00246C"/>
                          </a:solidFill>
                          <a:effectLst/>
                          <a:latin typeface="Segoe UI" panose="020B0502040204020203" pitchFamily="34" charset="0"/>
                        </a:rPr>
                        <a:t>Supplies and Materials</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$2.5</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a:solidFill>
                            <a:srgbClr val="000000"/>
                          </a:solidFill>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650138"/>
                  </a:ext>
                </a:extLst>
              </a:tr>
              <a:tr h="160020">
                <a:tc>
                  <a:txBody>
                    <a:bodyPr/>
                    <a:lstStyle/>
                    <a:p>
                      <a:pPr algn="l" rtl="0" fontAlgn="ctr"/>
                      <a:r>
                        <a:rPr lang="en-US" sz="1000" b="0" i="0" u="sng" strike="noStrike">
                          <a:solidFill>
                            <a:srgbClr val="00246C"/>
                          </a:solidFill>
                          <a:effectLst/>
                          <a:latin typeface="Segoe UI" panose="020B0502040204020203" pitchFamily="34" charset="0"/>
                        </a:rPr>
                        <a:t>Higher discretion items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29380597"/>
                  </a:ext>
                </a:extLst>
              </a:tr>
              <a:tr h="160020">
                <a:tc>
                  <a:txBody>
                    <a:bodyPr/>
                    <a:lstStyle/>
                    <a:p>
                      <a:pPr algn="l" rtl="0" fontAlgn="ctr"/>
                      <a:r>
                        <a:rPr lang="en-US" sz="1000" b="0" i="0" u="none" strike="noStrike">
                          <a:solidFill>
                            <a:srgbClr val="00246C"/>
                          </a:solidFill>
                          <a:effectLst/>
                          <a:latin typeface="Segoe UI" panose="020B0502040204020203" pitchFamily="34" charset="0"/>
                        </a:rPr>
                        <a:t>Equipment </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$36.8</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028527"/>
                  </a:ext>
                </a:extLst>
              </a:tr>
              <a:tr h="160020">
                <a:tc>
                  <a:txBody>
                    <a:bodyPr/>
                    <a:lstStyle/>
                    <a:p>
                      <a:pPr algn="l" rtl="0" fontAlgn="ctr"/>
                      <a:r>
                        <a:rPr lang="en-US" sz="1000" b="0" i="0" u="none" strike="noStrike">
                          <a:solidFill>
                            <a:srgbClr val="00246C"/>
                          </a:solidFill>
                          <a:effectLst/>
                          <a:latin typeface="Segoe UI" panose="020B0502040204020203" pitchFamily="34" charset="0"/>
                        </a:rPr>
                        <a:t>Other </a:t>
                      </a:r>
                    </a:p>
                  </a:txBody>
                  <a:tcPr marL="25717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smtClean="0">
                          <a:solidFill>
                            <a:srgbClr val="000000"/>
                          </a:solidFill>
                          <a:effectLst/>
                          <a:latin typeface="Calibri" panose="020F0502020204030204" pitchFamily="34" charset="0"/>
                        </a:rPr>
                        <a:t>$1.3</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100" b="0" i="0" u="none" strike="noStrike" dirty="0">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5415338"/>
                  </a:ext>
                </a:extLst>
              </a:tr>
            </a:tbl>
          </a:graphicData>
        </a:graphic>
      </p:graphicFrame>
    </p:spTree>
    <p:extLst>
      <p:ext uri="{BB962C8B-B14F-4D97-AF65-F5344CB8AC3E}">
        <p14:creationId xmlns:p14="http://schemas.microsoft.com/office/powerpoint/2010/main" val="112877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F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Revenue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41</a:t>
            </a:fld>
            <a:endParaRPr lang="en-US" dirty="0"/>
          </a:p>
        </p:txBody>
      </p:sp>
      <p:sp>
        <p:nvSpPr>
          <p:cNvPr id="4" name="Rectangle 3"/>
          <p:cNvSpPr/>
          <p:nvPr/>
        </p:nvSpPr>
        <p:spPr>
          <a:xfrm>
            <a:off x="133350" y="727414"/>
            <a:ext cx="8763000" cy="3902607"/>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F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Revenue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methodology used to forecast aggregate revenue.</a:t>
            </a:r>
          </a:p>
          <a:p>
            <a:pPr>
              <a:lnSpc>
                <a:spcPct val="80000"/>
              </a:lnSpc>
            </a:pPr>
            <a:endParaRPr lang="en-US" dirty="0"/>
          </a:p>
          <a:p>
            <a:pPr>
              <a:lnSpc>
                <a:spcPct val="80000"/>
              </a:lnSpc>
            </a:pPr>
            <a:endParaRPr lang="en-US" dirty="0"/>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0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78022"/>
            <a:ext cx="7275635" cy="615509"/>
          </a:xfrm>
        </p:spPr>
        <p:txBody>
          <a:bodyPr>
            <a:noAutofit/>
          </a:bodyPr>
          <a:lstStyle/>
          <a:p>
            <a:r>
              <a:rPr lang="en-US" sz="2800" dirty="0" smtClean="0"/>
              <a:t>Fee Collection Forecasting Components</a:t>
            </a:r>
            <a:endParaRPr lang="en-US" sz="2800" dirty="0"/>
          </a:p>
        </p:txBody>
      </p:sp>
      <p:sp>
        <p:nvSpPr>
          <p:cNvPr id="5" name="Rectangle 3"/>
          <p:cNvSpPr>
            <a:spLocks noGrp="1" noChangeArrowheads="1"/>
          </p:cNvSpPr>
          <p:nvPr>
            <p:ph idx="1"/>
          </p:nvPr>
        </p:nvSpPr>
        <p:spPr>
          <a:xfrm>
            <a:off x="342900" y="1058740"/>
            <a:ext cx="8153400" cy="4343400"/>
          </a:xfrm>
          <a:prstGeom prst="rect">
            <a:avLst/>
          </a:prstGeom>
          <a:noFill/>
          <a:ln/>
        </p:spPr>
        <p:txBody>
          <a:bodyPr>
            <a:normAutofit/>
          </a:bodyPr>
          <a:lstStyle/>
          <a:p>
            <a:pPr marL="0" indent="0">
              <a:buNone/>
            </a:pPr>
            <a:r>
              <a:rPr lang="en-US" sz="1800" dirty="0"/>
              <a:t>When forecasting fees to </a:t>
            </a:r>
            <a:r>
              <a:rPr lang="en-US" sz="1800" dirty="0" smtClean="0"/>
              <a:t>calculate aggregate revenue, the USPTO considers many factors, such as:</a:t>
            </a:r>
            <a:endParaRPr lang="en-US" sz="1800" dirty="0"/>
          </a:p>
          <a:p>
            <a:pPr lvl="1">
              <a:buFont typeface="Arial" panose="020B0604020202020204" pitchFamily="34" charset="0"/>
              <a:buChar char="•"/>
            </a:pPr>
            <a:r>
              <a:rPr lang="en-US" sz="1800" dirty="0" smtClean="0">
                <a:latin typeface="+mn-lt"/>
              </a:rPr>
              <a:t>The global </a:t>
            </a:r>
            <a:r>
              <a:rPr lang="en-US" sz="1800" dirty="0">
                <a:latin typeface="+mn-lt"/>
              </a:rPr>
              <a:t>and </a:t>
            </a:r>
            <a:r>
              <a:rPr lang="en-US" sz="1800" dirty="0" smtClean="0">
                <a:latin typeface="+mn-lt"/>
              </a:rPr>
              <a:t>national economic outlook, by analyzing </a:t>
            </a:r>
            <a:r>
              <a:rPr lang="en-US" sz="1800" dirty="0">
                <a:latin typeface="+mn-lt"/>
              </a:rPr>
              <a:t>forecasts of Gross Domestic Product </a:t>
            </a:r>
            <a:r>
              <a:rPr lang="en-US" sz="1800" dirty="0" smtClean="0">
                <a:latin typeface="+mn-lt"/>
              </a:rPr>
              <a:t>(GDP), research and development (R&amp;D), consumer price index (CPI), and venture capital </a:t>
            </a:r>
            <a:r>
              <a:rPr lang="en-US" sz="1800" dirty="0">
                <a:latin typeface="+mn-lt"/>
              </a:rPr>
              <a:t>investments as indicators of future applicant </a:t>
            </a:r>
            <a:r>
              <a:rPr lang="en-US" sz="1800" dirty="0" smtClean="0">
                <a:latin typeface="+mn-lt"/>
              </a:rPr>
              <a:t>demand;</a:t>
            </a:r>
          </a:p>
          <a:p>
            <a:pPr lvl="1">
              <a:buFont typeface="Arial" panose="020B0604020202020204" pitchFamily="34" charset="0"/>
              <a:buChar char="•"/>
            </a:pPr>
            <a:r>
              <a:rPr lang="en-US" sz="1800" dirty="0" smtClean="0">
                <a:latin typeface="+mn-lt"/>
              </a:rPr>
              <a:t>The </a:t>
            </a:r>
            <a:r>
              <a:rPr lang="en-US" sz="1800" dirty="0">
                <a:latin typeface="+mn-lt"/>
              </a:rPr>
              <a:t>future of the IP environment, by examining legislative, regulatory and judicial actions/changes and procedural/process improvements that may affect demand for IP rights.  This includes strategic initiatives, management of resources, and fee rate adjustments;</a:t>
            </a:r>
          </a:p>
          <a:p>
            <a:pPr lvl="1">
              <a:buFont typeface="Arial" panose="020B0604020202020204" pitchFamily="34" charset="0"/>
              <a:buChar char="•"/>
            </a:pPr>
            <a:r>
              <a:rPr lang="en-US" sz="1800" dirty="0" smtClean="0">
                <a:latin typeface="+mn-lt"/>
              </a:rPr>
              <a:t>The Office’s historical experience by analyzing events </a:t>
            </a:r>
            <a:r>
              <a:rPr lang="en-US" sz="1800" dirty="0">
                <a:latin typeface="+mn-lt"/>
              </a:rPr>
              <a:t>and trends to help predict future demand for IP and applicant </a:t>
            </a:r>
            <a:r>
              <a:rPr lang="en-US" sz="1800" dirty="0" smtClean="0">
                <a:latin typeface="+mn-lt"/>
              </a:rPr>
              <a:t>behavior; and</a:t>
            </a:r>
          </a:p>
          <a:p>
            <a:pPr lvl="1">
              <a:buFont typeface="Arial" panose="020B0604020202020204" pitchFamily="34" charset="0"/>
              <a:buChar char="•"/>
            </a:pPr>
            <a:r>
              <a:rPr lang="en-US" sz="1800" dirty="0">
                <a:latin typeface="+mn-lt"/>
              </a:rPr>
              <a:t>Stakeholder </a:t>
            </a:r>
            <a:r>
              <a:rPr lang="en-US" sz="1800" dirty="0" smtClean="0">
                <a:latin typeface="+mn-lt"/>
              </a:rPr>
              <a:t>input.</a:t>
            </a:r>
            <a:endParaRPr lang="en-US" sz="1800" dirty="0">
              <a:latin typeface="+mn-lt"/>
            </a:endParaRP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42</a:t>
            </a:fld>
            <a:endParaRPr lang="en-US" dirty="0"/>
          </a:p>
        </p:txBody>
      </p:sp>
    </p:spTree>
    <p:extLst>
      <p:ext uri="{BB962C8B-B14F-4D97-AF65-F5344CB8AC3E}">
        <p14:creationId xmlns:p14="http://schemas.microsoft.com/office/powerpoint/2010/main" val="483869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G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Rationale for Specific Fee Changes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43</a:t>
            </a:fld>
            <a:endParaRPr lang="en-US" dirty="0"/>
          </a:p>
        </p:txBody>
      </p:sp>
      <p:sp>
        <p:nvSpPr>
          <p:cNvPr id="4" name="Rectangle 3"/>
          <p:cNvSpPr/>
          <p:nvPr/>
        </p:nvSpPr>
        <p:spPr>
          <a:xfrm>
            <a:off x="133350" y="727414"/>
            <a:ext cx="8763000" cy="34594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G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Rationale for Specific Fee Changes</a:t>
            </a:r>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endParaRPr lang="en-US" dirty="0"/>
          </a:p>
          <a:p>
            <a:endParaRPr lang="en-US" dirty="0" smtClean="0"/>
          </a:p>
          <a:p>
            <a:pPr>
              <a:lnSpc>
                <a:spcPct val="80000"/>
              </a:lnSpc>
            </a:pPr>
            <a:r>
              <a:rPr lang="en-US" dirty="0"/>
              <a:t>The information included in this appendix outlines the rationale for the </a:t>
            </a:r>
            <a:r>
              <a:rPr lang="en-US" dirty="0" smtClean="0"/>
              <a:t>trademark fee </a:t>
            </a:r>
            <a:r>
              <a:rPr lang="en-US" dirty="0"/>
              <a:t>changes.</a:t>
            </a:r>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869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Investing in the Future</a:t>
            </a:r>
            <a:endParaRPr lang="en-US" sz="2800" b="1" i="1" dirty="0">
              <a:latin typeface="+mn-lt"/>
            </a:endParaRPr>
          </a:p>
        </p:txBody>
      </p:sp>
      <p:sp>
        <p:nvSpPr>
          <p:cNvPr id="4" name="Content Placeholder 2"/>
          <p:cNvSpPr>
            <a:spLocks noGrp="1"/>
          </p:cNvSpPr>
          <p:nvPr>
            <p:ph idx="1"/>
          </p:nvPr>
        </p:nvSpPr>
        <p:spPr>
          <a:xfrm>
            <a:off x="457200" y="947352"/>
            <a:ext cx="8040848" cy="3314255"/>
          </a:xfrm>
        </p:spPr>
        <p:txBody>
          <a:bodyPr>
            <a:normAutofit fontScale="25000" lnSpcReduction="20000"/>
          </a:bodyPr>
          <a:lstStyle/>
          <a:p>
            <a:pPr marL="347472" indent="-347472">
              <a:buNone/>
            </a:pPr>
            <a:r>
              <a:rPr lang="en-US" sz="7200" dirty="0">
                <a:ea typeface="Segoe UI" panose="020B0502040204020203" pitchFamily="34" charset="0"/>
              </a:rPr>
              <a:t>A</a:t>
            </a:r>
            <a:r>
              <a:rPr lang="en-US" sz="7200" dirty="0" smtClean="0">
                <a:ea typeface="Segoe UI" panose="020B0502040204020203" pitchFamily="34" charset="0"/>
              </a:rPr>
              <a:t>djusting the trademark fee schedule allows the Agency to implement the trademark-related strategic objectives and initiatives as documented in the </a:t>
            </a:r>
            <a:r>
              <a:rPr lang="en-US" sz="7200" i="1" dirty="0" smtClean="0">
                <a:ea typeface="Segoe UI" panose="020B0502040204020203" pitchFamily="34" charset="0"/>
              </a:rPr>
              <a:t>USPTO 2018 </a:t>
            </a:r>
            <a:r>
              <a:rPr lang="en-US" sz="7200" i="1" dirty="0">
                <a:ea typeface="Segoe UI" panose="020B0502040204020203" pitchFamily="34" charset="0"/>
              </a:rPr>
              <a:t>– </a:t>
            </a:r>
            <a:r>
              <a:rPr lang="en-US" sz="7200" i="1" dirty="0" smtClean="0">
                <a:ea typeface="Segoe UI" panose="020B0502040204020203" pitchFamily="34" charset="0"/>
              </a:rPr>
              <a:t>2022 </a:t>
            </a:r>
            <a:r>
              <a:rPr lang="en-US" sz="7200" i="1" dirty="0">
                <a:ea typeface="Segoe UI" panose="020B0502040204020203" pitchFamily="34" charset="0"/>
              </a:rPr>
              <a:t>Strategic </a:t>
            </a:r>
            <a:r>
              <a:rPr lang="en-US" sz="7200" i="1" dirty="0" smtClean="0">
                <a:ea typeface="Segoe UI" panose="020B0502040204020203" pitchFamily="34" charset="0"/>
              </a:rPr>
              <a:t>Plan</a:t>
            </a:r>
            <a:r>
              <a:rPr lang="en-US" sz="7200" dirty="0" smtClean="0">
                <a:ea typeface="Segoe UI" panose="020B0502040204020203" pitchFamily="34" charset="0"/>
              </a:rPr>
              <a:t>.  </a:t>
            </a:r>
            <a:r>
              <a:rPr lang="en-US" sz="7200" dirty="0">
                <a:ea typeface="Segoe UI" panose="020B0502040204020203" pitchFamily="34" charset="0"/>
              </a:rPr>
              <a:t>T</a:t>
            </a:r>
            <a:r>
              <a:rPr lang="en-US" sz="7200" dirty="0" smtClean="0">
                <a:ea typeface="Segoe UI" panose="020B0502040204020203" pitchFamily="34" charset="0"/>
              </a:rPr>
              <a:t>his includes:</a:t>
            </a:r>
          </a:p>
          <a:p>
            <a:pPr marL="347472" indent="-347472">
              <a:buNone/>
            </a:pPr>
            <a:endParaRPr lang="en-US" dirty="0" smtClean="0">
              <a:latin typeface="+mn-lt"/>
              <a:ea typeface="Segoe UI" panose="020B0502040204020203" pitchFamily="34" charset="0"/>
            </a:endParaRPr>
          </a:p>
          <a:p>
            <a:pPr marL="347472" indent="-347472">
              <a:buNone/>
            </a:pPr>
            <a:r>
              <a:rPr lang="en-US" sz="7200" dirty="0" smtClean="0">
                <a:latin typeface="+mn-lt"/>
                <a:ea typeface="Segoe UI" panose="020B0502040204020203" pitchFamily="34" charset="0"/>
              </a:rPr>
              <a:t>Optimize Trademark Application Pendency</a:t>
            </a:r>
            <a:endParaRPr lang="en-US" sz="7200" dirty="0">
              <a:latin typeface="+mn-lt"/>
              <a:ea typeface="Segoe UI" panose="020B0502040204020203" pitchFamily="34" charset="0"/>
            </a:endParaRPr>
          </a:p>
          <a:p>
            <a:pPr marL="347472" indent="-347472">
              <a:lnSpc>
                <a:spcPct val="120000"/>
              </a:lnSpc>
              <a:buFont typeface="Arial" panose="020B0604020202020204" pitchFamily="34" charset="0"/>
              <a:buChar char="•"/>
            </a:pPr>
            <a:r>
              <a:rPr lang="en-US" sz="7200" dirty="0">
                <a:latin typeface="+mn-lt"/>
                <a:ea typeface="Segoe UI" panose="020B0502040204020203" pitchFamily="34" charset="0"/>
              </a:rPr>
              <a:t>Align </a:t>
            </a:r>
            <a:r>
              <a:rPr lang="en-US" sz="7200" dirty="0" smtClean="0">
                <a:latin typeface="+mn-lt"/>
                <a:ea typeface="Segoe UI" panose="020B0502040204020203" pitchFamily="34" charset="0"/>
              </a:rPr>
              <a:t>production capacity </a:t>
            </a:r>
            <a:r>
              <a:rPr lang="en-US" sz="7200" dirty="0">
                <a:latin typeface="+mn-lt"/>
                <a:ea typeface="Segoe UI" panose="020B0502040204020203" pitchFamily="34" charset="0"/>
              </a:rPr>
              <a:t>with </a:t>
            </a:r>
            <a:r>
              <a:rPr lang="en-US" sz="7200" dirty="0" smtClean="0">
                <a:latin typeface="+mn-lt"/>
                <a:ea typeface="Segoe UI" panose="020B0502040204020203" pitchFamily="34" charset="0"/>
              </a:rPr>
              <a:t>incoming workload </a:t>
            </a:r>
            <a:r>
              <a:rPr lang="en-US" sz="7200" dirty="0">
                <a:latin typeface="+mn-lt"/>
                <a:ea typeface="Segoe UI" panose="020B0502040204020203" pitchFamily="34" charset="0"/>
              </a:rPr>
              <a:t>and </a:t>
            </a:r>
            <a:r>
              <a:rPr lang="en-US" sz="7200" dirty="0" smtClean="0">
                <a:latin typeface="+mn-lt"/>
                <a:ea typeface="Segoe UI" panose="020B0502040204020203" pitchFamily="34" charset="0"/>
              </a:rPr>
              <a:t>inventory.</a:t>
            </a:r>
          </a:p>
          <a:p>
            <a:pPr marL="347472" indent="-347472">
              <a:lnSpc>
                <a:spcPct val="120000"/>
              </a:lnSpc>
              <a:buFont typeface="Arial" panose="020B0604020202020204" pitchFamily="34" charset="0"/>
              <a:buChar char="•"/>
            </a:pPr>
            <a:r>
              <a:rPr lang="en-US" sz="7200" dirty="0">
                <a:latin typeface="+mn-lt"/>
                <a:ea typeface="Segoe UI" panose="020B0502040204020203" pitchFamily="34" charset="0"/>
              </a:rPr>
              <a:t>Work with customers </a:t>
            </a:r>
            <a:r>
              <a:rPr lang="en-US" sz="7200" dirty="0" smtClean="0">
                <a:latin typeface="+mn-lt"/>
                <a:ea typeface="Segoe UI" panose="020B0502040204020203" pitchFamily="34" charset="0"/>
              </a:rPr>
              <a:t>to develop </a:t>
            </a:r>
            <a:r>
              <a:rPr lang="en-US" sz="7200" dirty="0">
                <a:latin typeface="+mn-lt"/>
                <a:ea typeface="Segoe UI" panose="020B0502040204020203" pitchFamily="34" charset="0"/>
              </a:rPr>
              <a:t>pendency </a:t>
            </a:r>
            <a:r>
              <a:rPr lang="en-US" sz="7200" dirty="0" smtClean="0">
                <a:latin typeface="+mn-lt"/>
                <a:ea typeface="Segoe UI" panose="020B0502040204020203" pitchFamily="34" charset="0"/>
              </a:rPr>
              <a:t>goals that </a:t>
            </a:r>
            <a:r>
              <a:rPr lang="en-US" sz="7200" dirty="0">
                <a:latin typeface="+mn-lt"/>
                <a:ea typeface="Segoe UI" panose="020B0502040204020203" pitchFamily="34" charset="0"/>
              </a:rPr>
              <a:t>increase </a:t>
            </a:r>
            <a:r>
              <a:rPr lang="en-US" sz="7200" dirty="0" smtClean="0">
                <a:latin typeface="+mn-lt"/>
                <a:ea typeface="Segoe UI" panose="020B0502040204020203" pitchFamily="34" charset="0"/>
              </a:rPr>
              <a:t>examination efficiency</a:t>
            </a:r>
            <a:r>
              <a:rPr lang="en-US" sz="7200" dirty="0">
                <a:latin typeface="+mn-lt"/>
                <a:ea typeface="Segoe UI" panose="020B0502040204020203" pitchFamily="34" charset="0"/>
              </a:rPr>
              <a:t>, maintain </a:t>
            </a:r>
            <a:r>
              <a:rPr lang="en-US" sz="7200" dirty="0" smtClean="0">
                <a:latin typeface="+mn-lt"/>
                <a:ea typeface="Segoe UI" panose="020B0502040204020203" pitchFamily="34" charset="0"/>
              </a:rPr>
              <a:t>an optimal </a:t>
            </a:r>
            <a:r>
              <a:rPr lang="en-US" sz="7200" dirty="0">
                <a:latin typeface="+mn-lt"/>
                <a:ea typeface="Segoe UI" panose="020B0502040204020203" pitchFamily="34" charset="0"/>
              </a:rPr>
              <a:t>pendency </a:t>
            </a:r>
            <a:r>
              <a:rPr lang="en-US" sz="7200" dirty="0" smtClean="0">
                <a:latin typeface="+mn-lt"/>
                <a:ea typeface="Segoe UI" panose="020B0502040204020203" pitchFamily="34" charset="0"/>
              </a:rPr>
              <a:t>level, and </a:t>
            </a:r>
            <a:r>
              <a:rPr lang="en-US" sz="7200" dirty="0">
                <a:latin typeface="+mn-lt"/>
                <a:ea typeface="Segoe UI" panose="020B0502040204020203" pitchFamily="34" charset="0"/>
              </a:rPr>
              <a:t>meet the </a:t>
            </a:r>
            <a:r>
              <a:rPr lang="en-US" sz="7200" dirty="0" smtClean="0">
                <a:latin typeface="+mn-lt"/>
                <a:ea typeface="Segoe UI" panose="020B0502040204020203" pitchFamily="34" charset="0"/>
              </a:rPr>
              <a:t>expectations of IP </a:t>
            </a:r>
            <a:r>
              <a:rPr lang="en-US" sz="7200" dirty="0">
                <a:latin typeface="+mn-lt"/>
                <a:ea typeface="Segoe UI" panose="020B0502040204020203" pitchFamily="34" charset="0"/>
              </a:rPr>
              <a:t>community</a:t>
            </a:r>
            <a:r>
              <a:rPr lang="en-US" sz="7200" dirty="0" smtClean="0">
                <a:latin typeface="+mn-lt"/>
                <a:ea typeface="Segoe UI" panose="020B0502040204020203" pitchFamily="34" charset="0"/>
              </a:rPr>
              <a:t>.</a:t>
            </a:r>
          </a:p>
          <a:p>
            <a:pPr marL="347472" indent="-347472">
              <a:lnSpc>
                <a:spcPct val="120000"/>
              </a:lnSpc>
              <a:buFont typeface="Arial" panose="020B0604020202020204" pitchFamily="34" charset="0"/>
              <a:buChar char="•"/>
            </a:pPr>
            <a:r>
              <a:rPr lang="en-US" sz="7200" dirty="0" smtClean="0">
                <a:latin typeface="+mn-lt"/>
                <a:ea typeface="Segoe UI" panose="020B0502040204020203" pitchFamily="34" charset="0"/>
              </a:rPr>
              <a:t>Optimize </a:t>
            </a:r>
            <a:r>
              <a:rPr lang="en-US" sz="7200" dirty="0" err="1" smtClean="0">
                <a:latin typeface="+mn-lt"/>
                <a:ea typeface="Segoe UI" panose="020B0502040204020203" pitchFamily="34" charset="0"/>
              </a:rPr>
              <a:t>pendencies</a:t>
            </a:r>
            <a:r>
              <a:rPr lang="en-US" sz="7200" dirty="0" smtClean="0">
                <a:latin typeface="+mn-lt"/>
                <a:ea typeface="Segoe UI" panose="020B0502040204020203" pitchFamily="34" charset="0"/>
              </a:rPr>
              <a:t> for </a:t>
            </a:r>
            <a:r>
              <a:rPr lang="en-US" sz="7200" dirty="0">
                <a:latin typeface="+mn-lt"/>
                <a:ea typeface="Segoe UI" panose="020B0502040204020203" pitchFamily="34" charset="0"/>
              </a:rPr>
              <a:t>all types of </a:t>
            </a:r>
            <a:r>
              <a:rPr lang="en-US" sz="7200" dirty="0" smtClean="0">
                <a:latin typeface="+mn-lt"/>
                <a:ea typeface="Segoe UI" panose="020B0502040204020203" pitchFamily="34" charset="0"/>
              </a:rPr>
              <a:t>actions throughout </a:t>
            </a:r>
            <a:r>
              <a:rPr lang="en-US" sz="7200" dirty="0">
                <a:latin typeface="+mn-lt"/>
                <a:ea typeface="Segoe UI" panose="020B0502040204020203" pitchFamily="34" charset="0"/>
              </a:rPr>
              <a:t>the </a:t>
            </a:r>
            <a:r>
              <a:rPr lang="en-US" sz="7200" dirty="0" smtClean="0">
                <a:latin typeface="+mn-lt"/>
                <a:ea typeface="Segoe UI" panose="020B0502040204020203" pitchFamily="34" charset="0"/>
              </a:rPr>
              <a:t>trademark process.</a:t>
            </a:r>
            <a:endParaRPr lang="en-US" sz="4800" dirty="0">
              <a:latin typeface="+mn-lt"/>
              <a:ea typeface="Segoe UI" panose="020B0502040204020203" pitchFamily="34" charset="0"/>
              <a:cs typeface="Segoe UI" panose="020B0502040204020203" pitchFamily="34" charset="0"/>
            </a:endParaRPr>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44</a:t>
            </a:fld>
            <a:endParaRPr lang="en-US" dirty="0"/>
          </a:p>
        </p:txBody>
      </p:sp>
    </p:spTree>
    <p:extLst>
      <p:ext uri="{BB962C8B-B14F-4D97-AF65-F5344CB8AC3E}">
        <p14:creationId xmlns:p14="http://schemas.microsoft.com/office/powerpoint/2010/main" val="33678462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Investing in the Future (cont.)</a:t>
            </a:r>
            <a:endParaRPr lang="en-US" sz="2800" b="1" i="1" dirty="0">
              <a:latin typeface="+mn-lt"/>
            </a:endParaRPr>
          </a:p>
        </p:txBody>
      </p:sp>
      <p:sp>
        <p:nvSpPr>
          <p:cNvPr id="4" name="Content Placeholder 2"/>
          <p:cNvSpPr>
            <a:spLocks noGrp="1"/>
          </p:cNvSpPr>
          <p:nvPr>
            <p:ph idx="1"/>
          </p:nvPr>
        </p:nvSpPr>
        <p:spPr>
          <a:xfrm>
            <a:off x="616590" y="1249356"/>
            <a:ext cx="7713677" cy="2534079"/>
          </a:xfrm>
        </p:spPr>
        <p:txBody>
          <a:bodyPr>
            <a:normAutofit fontScale="40000" lnSpcReduction="20000"/>
          </a:bodyPr>
          <a:lstStyle/>
          <a:p>
            <a:pPr marL="347472" indent="-347472">
              <a:buNone/>
            </a:pPr>
            <a:r>
              <a:rPr lang="en-US" sz="4500" dirty="0" smtClean="0">
                <a:latin typeface="+mn-lt"/>
                <a:ea typeface="Segoe UI" panose="020B0502040204020203" pitchFamily="34" charset="0"/>
              </a:rPr>
              <a:t>Issue High Quality Trademarks</a:t>
            </a:r>
            <a:endParaRPr lang="en-US" sz="4500" dirty="0">
              <a:latin typeface="+mn-lt"/>
              <a:ea typeface="Segoe UI" panose="020B0502040204020203" pitchFamily="34" charset="0"/>
            </a:endParaRPr>
          </a:p>
          <a:p>
            <a:pPr marL="347472" indent="-347472">
              <a:buFont typeface="Arial" panose="020B0604020202020204" pitchFamily="34" charset="0"/>
              <a:buChar char="•"/>
            </a:pPr>
            <a:r>
              <a:rPr lang="en-US" sz="4500" dirty="0">
                <a:latin typeface="+mn-lt"/>
                <a:ea typeface="Segoe UI" panose="020B0502040204020203" pitchFamily="34" charset="0"/>
              </a:rPr>
              <a:t>Continually </a:t>
            </a:r>
            <a:r>
              <a:rPr lang="en-US" sz="4500" dirty="0" smtClean="0">
                <a:latin typeface="+mn-lt"/>
                <a:ea typeface="Segoe UI" panose="020B0502040204020203" pitchFamily="34" charset="0"/>
              </a:rPr>
              <a:t>improve quality measurements.</a:t>
            </a:r>
          </a:p>
          <a:p>
            <a:pPr marL="347472" indent="-347472">
              <a:buFont typeface="Arial" panose="020B0604020202020204" pitchFamily="34" charset="0"/>
              <a:buChar char="•"/>
            </a:pPr>
            <a:r>
              <a:rPr lang="en-US" sz="4500" dirty="0">
                <a:latin typeface="+mn-lt"/>
                <a:ea typeface="Segoe UI" panose="020B0502040204020203" pitchFamily="34" charset="0"/>
              </a:rPr>
              <a:t>Provide targeted </a:t>
            </a:r>
            <a:r>
              <a:rPr lang="en-US" sz="4500" dirty="0" smtClean="0">
                <a:latin typeface="+mn-lt"/>
                <a:ea typeface="Segoe UI" panose="020B0502040204020203" pitchFamily="34" charset="0"/>
              </a:rPr>
              <a:t>training (including </a:t>
            </a:r>
            <a:r>
              <a:rPr lang="en-US" sz="4500" dirty="0">
                <a:latin typeface="+mn-lt"/>
                <a:ea typeface="Segoe UI" panose="020B0502040204020203" pitchFamily="34" charset="0"/>
              </a:rPr>
              <a:t>legal </a:t>
            </a:r>
            <a:r>
              <a:rPr lang="en-US" sz="4500" dirty="0" smtClean="0">
                <a:latin typeface="+mn-lt"/>
                <a:ea typeface="Segoe UI" panose="020B0502040204020203" pitchFamily="34" charset="0"/>
              </a:rPr>
              <a:t>training and </a:t>
            </a:r>
            <a:r>
              <a:rPr lang="en-US" sz="4500" dirty="0">
                <a:latin typeface="+mn-lt"/>
                <a:ea typeface="Segoe UI" panose="020B0502040204020203" pitchFamily="34" charset="0"/>
              </a:rPr>
              <a:t>education) </a:t>
            </a:r>
            <a:r>
              <a:rPr lang="en-US" sz="4500" dirty="0" smtClean="0">
                <a:latin typeface="+mn-lt"/>
                <a:ea typeface="Segoe UI" panose="020B0502040204020203" pitchFamily="34" charset="0"/>
              </a:rPr>
              <a:t>to address </a:t>
            </a:r>
            <a:r>
              <a:rPr lang="en-US" sz="4500" dirty="0">
                <a:latin typeface="+mn-lt"/>
                <a:ea typeface="Segoe UI" panose="020B0502040204020203" pitchFamily="34" charset="0"/>
              </a:rPr>
              <a:t>quality </a:t>
            </a:r>
            <a:r>
              <a:rPr lang="en-US" sz="4500" dirty="0" smtClean="0">
                <a:latin typeface="+mn-lt"/>
                <a:ea typeface="Segoe UI" panose="020B0502040204020203" pitchFamily="34" charset="0"/>
              </a:rPr>
              <a:t>issues</a:t>
            </a:r>
          </a:p>
          <a:p>
            <a:pPr marL="347472" indent="-347472">
              <a:buFont typeface="Arial" panose="020B0604020202020204" pitchFamily="34" charset="0"/>
              <a:buChar char="•"/>
            </a:pPr>
            <a:r>
              <a:rPr lang="en-US" sz="4500" dirty="0">
                <a:latin typeface="+mn-lt"/>
                <a:ea typeface="Segoe UI" panose="020B0502040204020203" pitchFamily="34" charset="0"/>
              </a:rPr>
              <a:t>Leverage analytics </a:t>
            </a:r>
            <a:r>
              <a:rPr lang="en-US" sz="4500" dirty="0" smtClean="0">
                <a:latin typeface="+mn-lt"/>
                <a:ea typeface="Segoe UI" panose="020B0502040204020203" pitchFamily="34" charset="0"/>
              </a:rPr>
              <a:t>to drive </a:t>
            </a:r>
            <a:r>
              <a:rPr lang="en-US" sz="4500" dirty="0">
                <a:latin typeface="+mn-lt"/>
                <a:ea typeface="Segoe UI" panose="020B0502040204020203" pitchFamily="34" charset="0"/>
              </a:rPr>
              <a:t>training, </a:t>
            </a:r>
            <a:r>
              <a:rPr lang="en-US" sz="4500" dirty="0" smtClean="0">
                <a:latin typeface="+mn-lt"/>
                <a:ea typeface="Segoe UI" panose="020B0502040204020203" pitchFamily="34" charset="0"/>
              </a:rPr>
              <a:t>process improvements</a:t>
            </a:r>
            <a:r>
              <a:rPr lang="en-US" sz="4500" dirty="0">
                <a:latin typeface="+mn-lt"/>
                <a:ea typeface="Segoe UI" panose="020B0502040204020203" pitchFamily="34" charset="0"/>
              </a:rPr>
              <a:t>, </a:t>
            </a:r>
            <a:r>
              <a:rPr lang="en-US" sz="4500" dirty="0" smtClean="0">
                <a:latin typeface="+mn-lt"/>
                <a:ea typeface="Segoe UI" panose="020B0502040204020203" pitchFamily="34" charset="0"/>
              </a:rPr>
              <a:t>and consistency.</a:t>
            </a:r>
          </a:p>
          <a:p>
            <a:pPr marL="347472" indent="-347472">
              <a:buFont typeface="Arial" panose="020B0604020202020204" pitchFamily="34" charset="0"/>
              <a:buChar char="•"/>
            </a:pPr>
            <a:r>
              <a:rPr lang="en-US" sz="4500" dirty="0" smtClean="0">
                <a:latin typeface="+mn-lt"/>
                <a:ea typeface="Segoe UI" panose="020B0502040204020203" pitchFamily="34" charset="0"/>
              </a:rPr>
              <a:t>Leverage state-of-the art </a:t>
            </a:r>
            <a:r>
              <a:rPr lang="en-US" sz="4500" dirty="0">
                <a:latin typeface="+mn-lt"/>
                <a:ea typeface="Segoe UI" panose="020B0502040204020203" pitchFamily="34" charset="0"/>
              </a:rPr>
              <a:t>technologies </a:t>
            </a:r>
            <a:r>
              <a:rPr lang="en-US" sz="4500" dirty="0" smtClean="0">
                <a:latin typeface="+mn-lt"/>
                <a:ea typeface="Segoe UI" panose="020B0502040204020203" pitchFamily="34" charset="0"/>
              </a:rPr>
              <a:t>that support high-quality examination and registration</a:t>
            </a:r>
            <a:r>
              <a:rPr lang="en-US" sz="4500" dirty="0">
                <a:latin typeface="+mn-lt"/>
                <a:ea typeface="Segoe UI" panose="020B0502040204020203" pitchFamily="34" charset="0"/>
              </a:rPr>
              <a:t>.</a:t>
            </a:r>
            <a:endParaRPr lang="en-US" sz="4500" dirty="0" smtClean="0">
              <a:latin typeface="+mn-lt"/>
              <a:ea typeface="Segoe UI" panose="020B0502040204020203" pitchFamily="34" charset="0"/>
            </a:endParaRPr>
          </a:p>
          <a:p>
            <a:pPr>
              <a:buFont typeface="Arial" panose="020B0604020202020204" pitchFamily="34" charset="0"/>
              <a:buChar char="•"/>
            </a:pPr>
            <a:endParaRPr lang="en-US" sz="4800" dirty="0">
              <a:latin typeface="+mn-lt"/>
              <a:ea typeface="Segoe UI" panose="020B0502040204020203" pitchFamily="34" charset="0"/>
              <a:cs typeface="Segoe UI" panose="020B0502040204020203" pitchFamily="34" charset="0"/>
            </a:endParaRPr>
          </a:p>
          <a:p>
            <a:pPr lvl="1">
              <a:buFont typeface="Courier New" panose="02070309020205020404" pitchFamily="49" charset="0"/>
              <a:buChar char="o"/>
            </a:pPr>
            <a:endParaRPr lang="en-US" sz="3600" b="1" dirty="0"/>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45</a:t>
            </a:fld>
            <a:endParaRPr lang="en-US" dirty="0"/>
          </a:p>
        </p:txBody>
      </p:sp>
    </p:spTree>
    <p:extLst>
      <p:ext uri="{BB962C8B-B14F-4D97-AF65-F5344CB8AC3E}">
        <p14:creationId xmlns:p14="http://schemas.microsoft.com/office/powerpoint/2010/main" val="4078511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Investing in the Future (cont.)</a:t>
            </a:r>
            <a:endParaRPr lang="en-US" sz="2800" b="1" i="1" dirty="0">
              <a:latin typeface="+mn-lt"/>
            </a:endParaRPr>
          </a:p>
        </p:txBody>
      </p:sp>
      <p:sp>
        <p:nvSpPr>
          <p:cNvPr id="4" name="Content Placeholder 2"/>
          <p:cNvSpPr>
            <a:spLocks noGrp="1"/>
          </p:cNvSpPr>
          <p:nvPr>
            <p:ph idx="1"/>
          </p:nvPr>
        </p:nvSpPr>
        <p:spPr>
          <a:xfrm>
            <a:off x="457198" y="1043189"/>
            <a:ext cx="7864681" cy="3646257"/>
          </a:xfrm>
        </p:spPr>
        <p:txBody>
          <a:bodyPr>
            <a:normAutofit fontScale="32500" lnSpcReduction="20000"/>
          </a:bodyPr>
          <a:lstStyle/>
          <a:p>
            <a:pPr marL="347472" indent="-347472">
              <a:buNone/>
            </a:pPr>
            <a:r>
              <a:rPr lang="en-US" sz="5500" dirty="0" smtClean="0">
                <a:latin typeface="+mn-lt"/>
                <a:ea typeface="Segoe UI" panose="020B0502040204020203" pitchFamily="34" charset="0"/>
              </a:rPr>
              <a:t>Foster Business Effectiveness</a:t>
            </a:r>
            <a:endParaRPr lang="en-US" sz="5500" dirty="0">
              <a:latin typeface="+mn-lt"/>
              <a:ea typeface="Segoe UI" panose="020B0502040204020203" pitchFamily="34" charset="0"/>
            </a:endParaRPr>
          </a:p>
          <a:p>
            <a:pPr marL="347472" indent="-347472">
              <a:buFont typeface="Arial" panose="020B0604020202020204" pitchFamily="34" charset="0"/>
              <a:buChar char="•"/>
            </a:pPr>
            <a:r>
              <a:rPr lang="en-US" sz="5500" dirty="0" smtClean="0">
                <a:latin typeface="+mn-lt"/>
                <a:ea typeface="Segoe UI" panose="020B0502040204020203" pitchFamily="34" charset="0"/>
              </a:rPr>
              <a:t>Develop innovative recruitment strategies for </a:t>
            </a:r>
            <a:r>
              <a:rPr lang="en-US" sz="5500" dirty="0">
                <a:latin typeface="+mn-lt"/>
                <a:ea typeface="Segoe UI" panose="020B0502040204020203" pitchFamily="34" charset="0"/>
              </a:rPr>
              <a:t>staffing </a:t>
            </a:r>
            <a:r>
              <a:rPr lang="en-US" sz="5500" dirty="0" smtClean="0">
                <a:latin typeface="+mn-lt"/>
                <a:ea typeface="Segoe UI" panose="020B0502040204020203" pitchFamily="34" charset="0"/>
              </a:rPr>
              <a:t>trademark positions.</a:t>
            </a:r>
          </a:p>
          <a:p>
            <a:pPr marL="347472" indent="-347472">
              <a:buFont typeface="Arial" panose="020B0604020202020204" pitchFamily="34" charset="0"/>
              <a:buChar char="•"/>
            </a:pPr>
            <a:r>
              <a:rPr lang="en-US" sz="5500" dirty="0" smtClean="0">
                <a:latin typeface="+mn-lt"/>
                <a:ea typeface="Segoe UI" panose="020B0502040204020203" pitchFamily="34" charset="0"/>
              </a:rPr>
              <a:t>Develop leadership programs </a:t>
            </a:r>
            <a:r>
              <a:rPr lang="en-US" sz="5500" dirty="0">
                <a:latin typeface="+mn-lt"/>
                <a:ea typeface="Segoe UI" panose="020B0502040204020203" pitchFamily="34" charset="0"/>
              </a:rPr>
              <a:t>for </a:t>
            </a:r>
            <a:r>
              <a:rPr lang="en-US" sz="5500" dirty="0" smtClean="0">
                <a:latin typeface="+mn-lt"/>
                <a:ea typeface="Segoe UI" panose="020B0502040204020203" pitchFamily="34" charset="0"/>
              </a:rPr>
              <a:t>succession planning</a:t>
            </a:r>
            <a:r>
              <a:rPr lang="en-US" sz="5500" dirty="0">
                <a:latin typeface="+mn-lt"/>
                <a:ea typeface="Segoe UI" panose="020B0502040204020203" pitchFamily="34" charset="0"/>
              </a:rPr>
              <a:t>, </a:t>
            </a:r>
            <a:r>
              <a:rPr lang="en-US" sz="5500" dirty="0" smtClean="0">
                <a:latin typeface="+mn-lt"/>
                <a:ea typeface="Segoe UI" panose="020B0502040204020203" pitchFamily="34" charset="0"/>
              </a:rPr>
              <a:t>knowledge management</a:t>
            </a:r>
            <a:r>
              <a:rPr lang="en-US" sz="5500" dirty="0">
                <a:latin typeface="+mn-lt"/>
                <a:ea typeface="Segoe UI" panose="020B0502040204020203" pitchFamily="34" charset="0"/>
              </a:rPr>
              <a:t>, </a:t>
            </a:r>
            <a:r>
              <a:rPr lang="en-US" sz="5500" dirty="0" smtClean="0">
                <a:latin typeface="+mn-lt"/>
                <a:ea typeface="Segoe UI" panose="020B0502040204020203" pitchFamily="34" charset="0"/>
              </a:rPr>
              <a:t>and employee </a:t>
            </a:r>
            <a:r>
              <a:rPr lang="en-US" sz="5500" dirty="0">
                <a:latin typeface="+mn-lt"/>
                <a:ea typeface="Segoe UI" panose="020B0502040204020203" pitchFamily="34" charset="0"/>
              </a:rPr>
              <a:t>engagement.</a:t>
            </a:r>
            <a:endParaRPr lang="en-US" sz="5500" dirty="0" smtClean="0">
              <a:latin typeface="+mn-lt"/>
              <a:ea typeface="Segoe UI" panose="020B0502040204020203" pitchFamily="34" charset="0"/>
            </a:endParaRPr>
          </a:p>
          <a:p>
            <a:pPr marL="347472" indent="-347472">
              <a:buFont typeface="Arial" panose="020B0604020202020204" pitchFamily="34" charset="0"/>
              <a:buChar char="•"/>
            </a:pPr>
            <a:r>
              <a:rPr lang="en-US" sz="5500" dirty="0">
                <a:latin typeface="+mn-lt"/>
                <a:ea typeface="Segoe UI" panose="020B0502040204020203" pitchFamily="34" charset="0"/>
              </a:rPr>
              <a:t>Develop the workforce </a:t>
            </a:r>
            <a:r>
              <a:rPr lang="en-US" sz="5500" dirty="0" smtClean="0">
                <a:latin typeface="+mn-lt"/>
                <a:ea typeface="Segoe UI" panose="020B0502040204020203" pitchFamily="34" charset="0"/>
              </a:rPr>
              <a:t>to support </a:t>
            </a:r>
            <a:r>
              <a:rPr lang="en-US" sz="5500" dirty="0">
                <a:latin typeface="+mn-lt"/>
                <a:ea typeface="Segoe UI" panose="020B0502040204020203" pitchFamily="34" charset="0"/>
              </a:rPr>
              <a:t>IT modernization.</a:t>
            </a:r>
          </a:p>
          <a:p>
            <a:pPr marL="347472" indent="-347472">
              <a:buFont typeface="Arial" panose="020B0604020202020204" pitchFamily="34" charset="0"/>
              <a:buChar char="•"/>
            </a:pPr>
            <a:r>
              <a:rPr lang="en-US" sz="5500" dirty="0">
                <a:latin typeface="+mn-lt"/>
                <a:ea typeface="Segoe UI" panose="020B0502040204020203" pitchFamily="34" charset="0"/>
              </a:rPr>
              <a:t>Focus IT efforts </a:t>
            </a:r>
            <a:r>
              <a:rPr lang="en-US" sz="5500" dirty="0" smtClean="0">
                <a:latin typeface="+mn-lt"/>
                <a:ea typeface="Segoe UI" panose="020B0502040204020203" pitchFamily="34" charset="0"/>
              </a:rPr>
              <a:t>on improving </a:t>
            </a:r>
            <a:r>
              <a:rPr lang="en-US" sz="5500" dirty="0">
                <a:latin typeface="+mn-lt"/>
                <a:ea typeface="Segoe UI" panose="020B0502040204020203" pitchFamily="34" charset="0"/>
              </a:rPr>
              <a:t>efficiencies </a:t>
            </a:r>
            <a:r>
              <a:rPr lang="en-US" sz="5500" dirty="0" smtClean="0">
                <a:latin typeface="+mn-lt"/>
                <a:ea typeface="Segoe UI" panose="020B0502040204020203" pitchFamily="34" charset="0"/>
              </a:rPr>
              <a:t>in core </a:t>
            </a:r>
            <a:r>
              <a:rPr lang="en-US" sz="5500" dirty="0">
                <a:latin typeface="+mn-lt"/>
                <a:ea typeface="Segoe UI" panose="020B0502040204020203" pitchFamily="34" charset="0"/>
              </a:rPr>
              <a:t>business operations</a:t>
            </a:r>
            <a:r>
              <a:rPr lang="en-US" sz="5500" dirty="0" smtClean="0">
                <a:latin typeface="+mn-lt"/>
                <a:ea typeface="Segoe UI" panose="020B0502040204020203" pitchFamily="34" charset="0"/>
              </a:rPr>
              <a:t>.</a:t>
            </a:r>
          </a:p>
          <a:p>
            <a:pPr marL="347472" indent="-347472">
              <a:buFont typeface="Arial" panose="020B0604020202020204" pitchFamily="34" charset="0"/>
              <a:buChar char="•"/>
            </a:pPr>
            <a:r>
              <a:rPr lang="en-US" sz="5500" dirty="0">
                <a:latin typeface="+mn-lt"/>
                <a:ea typeface="Segoe UI" panose="020B0502040204020203" pitchFamily="34" charset="0"/>
              </a:rPr>
              <a:t>Enhance the </a:t>
            </a:r>
            <a:r>
              <a:rPr lang="en-US" sz="5500" dirty="0" smtClean="0">
                <a:latin typeface="+mn-lt"/>
                <a:ea typeface="Segoe UI" panose="020B0502040204020203" pitchFamily="34" charset="0"/>
              </a:rPr>
              <a:t>customer experience.</a:t>
            </a:r>
          </a:p>
          <a:p>
            <a:pPr marL="347472" indent="-347472">
              <a:buFont typeface="Arial" panose="020B0604020202020204" pitchFamily="34" charset="0"/>
              <a:buChar char="•"/>
            </a:pPr>
            <a:r>
              <a:rPr lang="en-US" sz="5500" dirty="0">
                <a:latin typeface="+mn-lt"/>
                <a:ea typeface="Segoe UI" panose="020B0502040204020203" pitchFamily="34" charset="0"/>
              </a:rPr>
              <a:t>Explore artificial </a:t>
            </a:r>
            <a:r>
              <a:rPr lang="en-US" sz="5500" dirty="0" smtClean="0">
                <a:latin typeface="+mn-lt"/>
                <a:ea typeface="Segoe UI" panose="020B0502040204020203" pitchFamily="34" charset="0"/>
              </a:rPr>
              <a:t>and business intelligence to </a:t>
            </a:r>
            <a:r>
              <a:rPr lang="en-US" sz="5500" dirty="0">
                <a:latin typeface="+mn-lt"/>
                <a:ea typeface="Segoe UI" panose="020B0502040204020203" pitchFamily="34" charset="0"/>
              </a:rPr>
              <a:t>assist </a:t>
            </a:r>
            <a:r>
              <a:rPr lang="en-US" sz="5500" dirty="0" smtClean="0">
                <a:latin typeface="+mn-lt"/>
                <a:ea typeface="Segoe UI" panose="020B0502040204020203" pitchFamily="34" charset="0"/>
              </a:rPr>
              <a:t>trademark customers</a:t>
            </a:r>
            <a:r>
              <a:rPr lang="en-US" sz="5500" dirty="0">
                <a:latin typeface="+mn-lt"/>
                <a:ea typeface="Segoe UI" panose="020B0502040204020203" pitchFamily="34" charset="0"/>
              </a:rPr>
              <a:t>.</a:t>
            </a:r>
          </a:p>
          <a:p>
            <a:pPr marL="347472" indent="-347472">
              <a:buFont typeface="Arial" panose="020B0604020202020204" pitchFamily="34" charset="0"/>
              <a:buChar char="•"/>
            </a:pPr>
            <a:r>
              <a:rPr lang="en-US" sz="5500" dirty="0" smtClean="0">
                <a:latin typeface="+mn-lt"/>
                <a:ea typeface="Segoe UI" panose="020B0502040204020203" pitchFamily="34" charset="0"/>
              </a:rPr>
              <a:t>Partner </a:t>
            </a:r>
            <a:r>
              <a:rPr lang="en-US" sz="5500" dirty="0">
                <a:latin typeface="+mn-lt"/>
                <a:ea typeface="Segoe UI" panose="020B0502040204020203" pitchFamily="34" charset="0"/>
              </a:rPr>
              <a:t>with customers </a:t>
            </a:r>
            <a:r>
              <a:rPr lang="en-US" sz="5500" dirty="0" smtClean="0">
                <a:latin typeface="+mn-lt"/>
                <a:ea typeface="Segoe UI" panose="020B0502040204020203" pitchFamily="34" charset="0"/>
              </a:rPr>
              <a:t>to define </a:t>
            </a:r>
            <a:r>
              <a:rPr lang="en-US" sz="5500" dirty="0">
                <a:latin typeface="+mn-lt"/>
                <a:ea typeface="Segoe UI" panose="020B0502040204020203" pitchFamily="34" charset="0"/>
              </a:rPr>
              <a:t>and address </a:t>
            </a:r>
            <a:r>
              <a:rPr lang="en-US" sz="5500" dirty="0" smtClean="0">
                <a:latin typeface="+mn-lt"/>
                <a:ea typeface="Segoe UI" panose="020B0502040204020203" pitchFamily="34" charset="0"/>
              </a:rPr>
              <a:t>needs.</a:t>
            </a:r>
            <a:endParaRPr lang="en-US" sz="5500" b="1" dirty="0" smtClean="0">
              <a:latin typeface="+mn-lt"/>
            </a:endParaRPr>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46</a:t>
            </a:fld>
            <a:endParaRPr lang="en-US" dirty="0"/>
          </a:p>
        </p:txBody>
      </p:sp>
    </p:spTree>
    <p:extLst>
      <p:ext uri="{BB962C8B-B14F-4D97-AF65-F5344CB8AC3E}">
        <p14:creationId xmlns:p14="http://schemas.microsoft.com/office/powerpoint/2010/main" val="519155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Investing in the Future (cont.)</a:t>
            </a:r>
            <a:endParaRPr lang="en-US" sz="2800" b="1" i="1" dirty="0">
              <a:latin typeface="+mn-lt"/>
            </a:endParaRPr>
          </a:p>
        </p:txBody>
      </p:sp>
      <p:sp>
        <p:nvSpPr>
          <p:cNvPr id="4" name="Content Placeholder 2"/>
          <p:cNvSpPr>
            <a:spLocks noGrp="1"/>
          </p:cNvSpPr>
          <p:nvPr>
            <p:ph idx="1"/>
          </p:nvPr>
        </p:nvSpPr>
        <p:spPr>
          <a:xfrm>
            <a:off x="457198" y="1043190"/>
            <a:ext cx="7747235" cy="4132818"/>
          </a:xfrm>
        </p:spPr>
        <p:txBody>
          <a:bodyPr>
            <a:normAutofit fontScale="40000" lnSpcReduction="20000"/>
          </a:bodyPr>
          <a:lstStyle/>
          <a:p>
            <a:pPr marL="0" indent="0">
              <a:buNone/>
            </a:pPr>
            <a:r>
              <a:rPr lang="en-US" sz="4500" dirty="0" smtClean="0">
                <a:latin typeface="+mn-lt"/>
                <a:ea typeface="Segoe UI" panose="020B0502040204020203" pitchFamily="34" charset="0"/>
              </a:rPr>
              <a:t>Enhance Operations of the Trademark Trial and Appeal Board (TTAB)</a:t>
            </a:r>
            <a:endParaRPr lang="en-US" sz="4500" dirty="0">
              <a:latin typeface="+mn-lt"/>
              <a:ea typeface="Segoe UI" panose="020B0502040204020203" pitchFamily="34" charset="0"/>
            </a:endParaRPr>
          </a:p>
          <a:p>
            <a:pPr>
              <a:buFont typeface="Arial" panose="020B0604020202020204" pitchFamily="34" charset="0"/>
              <a:buChar char="•"/>
            </a:pPr>
            <a:r>
              <a:rPr lang="en-US" sz="4500" dirty="0" smtClean="0">
                <a:latin typeface="+mn-lt"/>
                <a:ea typeface="Segoe UI" panose="020B0502040204020203" pitchFamily="34" charset="0"/>
              </a:rPr>
              <a:t>Resolve appeals and inter </a:t>
            </a:r>
            <a:r>
              <a:rPr lang="en-US" sz="4500" dirty="0" err="1" smtClean="0">
                <a:latin typeface="+mn-lt"/>
                <a:ea typeface="Segoe UI" panose="020B0502040204020203" pitchFamily="34" charset="0"/>
              </a:rPr>
              <a:t>partes</a:t>
            </a:r>
            <a:r>
              <a:rPr lang="en-US" sz="4500" dirty="0" smtClean="0">
                <a:latin typeface="+mn-lt"/>
                <a:ea typeface="Segoe UI" panose="020B0502040204020203" pitchFamily="34" charset="0"/>
              </a:rPr>
              <a:t> matters in a timely manner.</a:t>
            </a:r>
          </a:p>
          <a:p>
            <a:pPr>
              <a:buFont typeface="Arial" panose="020B0604020202020204" pitchFamily="34" charset="0"/>
              <a:buChar char="•"/>
            </a:pPr>
            <a:r>
              <a:rPr lang="en-US" sz="4500" dirty="0">
                <a:latin typeface="+mn-lt"/>
                <a:ea typeface="Segoe UI" panose="020B0502040204020203" pitchFamily="34" charset="0"/>
              </a:rPr>
              <a:t>Streamline </a:t>
            </a:r>
            <a:r>
              <a:rPr lang="en-US" sz="4500" dirty="0" smtClean="0">
                <a:latin typeface="+mn-lt"/>
                <a:ea typeface="Segoe UI" panose="020B0502040204020203" pitchFamily="34" charset="0"/>
              </a:rPr>
              <a:t>processes and </a:t>
            </a:r>
            <a:r>
              <a:rPr lang="en-US" sz="4500" dirty="0">
                <a:latin typeface="+mn-lt"/>
                <a:ea typeface="Segoe UI" panose="020B0502040204020203" pitchFamily="34" charset="0"/>
              </a:rPr>
              <a:t>procedures </a:t>
            </a:r>
            <a:r>
              <a:rPr lang="en-US" sz="4500" dirty="0" smtClean="0">
                <a:latin typeface="+mn-lt"/>
                <a:ea typeface="Segoe UI" panose="020B0502040204020203" pitchFamily="34" charset="0"/>
              </a:rPr>
              <a:t>where feasible </a:t>
            </a:r>
            <a:r>
              <a:rPr lang="en-US" sz="4500" dirty="0">
                <a:latin typeface="+mn-lt"/>
                <a:ea typeface="Segoe UI" panose="020B0502040204020203" pitchFamily="34" charset="0"/>
              </a:rPr>
              <a:t>and </a:t>
            </a:r>
            <a:r>
              <a:rPr lang="en-US" sz="4500" dirty="0" smtClean="0">
                <a:latin typeface="+mn-lt"/>
                <a:ea typeface="Segoe UI" panose="020B0502040204020203" pitchFamily="34" charset="0"/>
              </a:rPr>
              <a:t>appropriate, and ensure procedural predictability.</a:t>
            </a:r>
          </a:p>
          <a:p>
            <a:pPr>
              <a:buFont typeface="Arial" panose="020B0604020202020204" pitchFamily="34" charset="0"/>
              <a:buChar char="•"/>
            </a:pPr>
            <a:r>
              <a:rPr lang="en-US" sz="4500" dirty="0">
                <a:latin typeface="+mn-lt"/>
                <a:ea typeface="Segoe UI" panose="020B0502040204020203" pitchFamily="34" charset="0"/>
              </a:rPr>
              <a:t>Emphasize overall </a:t>
            </a:r>
            <a:r>
              <a:rPr lang="en-US" sz="4500" dirty="0" smtClean="0">
                <a:latin typeface="+mn-lt"/>
                <a:ea typeface="Segoe UI" panose="020B0502040204020203" pitchFamily="34" charset="0"/>
              </a:rPr>
              <a:t>written quality</a:t>
            </a:r>
            <a:r>
              <a:rPr lang="en-US" sz="4500" dirty="0">
                <a:latin typeface="+mn-lt"/>
                <a:ea typeface="Segoe UI" panose="020B0502040204020203" pitchFamily="34" charset="0"/>
              </a:rPr>
              <a:t>, </a:t>
            </a:r>
            <a:r>
              <a:rPr lang="en-US" sz="4500" dirty="0" smtClean="0">
                <a:latin typeface="+mn-lt"/>
                <a:ea typeface="Segoe UI" panose="020B0502040204020203" pitchFamily="34" charset="0"/>
              </a:rPr>
              <a:t>well-supported reasoning </a:t>
            </a:r>
            <a:r>
              <a:rPr lang="en-US" sz="4500" dirty="0">
                <a:latin typeface="+mn-lt"/>
                <a:ea typeface="Segoe UI" panose="020B0502040204020203" pitchFamily="34" charset="0"/>
              </a:rPr>
              <a:t>of orders </a:t>
            </a:r>
            <a:r>
              <a:rPr lang="en-US" sz="4500" dirty="0" smtClean="0">
                <a:latin typeface="+mn-lt"/>
                <a:ea typeface="Segoe UI" panose="020B0502040204020203" pitchFamily="34" charset="0"/>
              </a:rPr>
              <a:t>and opinions</a:t>
            </a:r>
            <a:r>
              <a:rPr lang="en-US" sz="4500" dirty="0">
                <a:latin typeface="+mn-lt"/>
                <a:ea typeface="Segoe UI" panose="020B0502040204020203" pitchFamily="34" charset="0"/>
              </a:rPr>
              <a:t>, and </a:t>
            </a:r>
            <a:r>
              <a:rPr lang="en-US" sz="4500" dirty="0" smtClean="0">
                <a:latin typeface="+mn-lt"/>
                <a:ea typeface="Segoe UI" panose="020B0502040204020203" pitchFamily="34" charset="0"/>
              </a:rPr>
              <a:t>decisional consistency.</a:t>
            </a:r>
          </a:p>
          <a:p>
            <a:pPr>
              <a:buFont typeface="Arial" panose="020B0604020202020204" pitchFamily="34" charset="0"/>
              <a:buChar char="•"/>
            </a:pPr>
            <a:r>
              <a:rPr lang="en-US" sz="4500" dirty="0" smtClean="0">
                <a:latin typeface="+mn-lt"/>
                <a:ea typeface="Segoe UI" panose="020B0502040204020203" pitchFamily="34" charset="0"/>
              </a:rPr>
              <a:t>Maintain increased internal </a:t>
            </a:r>
            <a:r>
              <a:rPr lang="en-US" sz="4500" dirty="0">
                <a:latin typeface="+mn-lt"/>
                <a:ea typeface="Segoe UI" panose="020B0502040204020203" pitchFamily="34" charset="0"/>
              </a:rPr>
              <a:t>and </a:t>
            </a:r>
            <a:r>
              <a:rPr lang="en-US" sz="4500" dirty="0" smtClean="0">
                <a:latin typeface="+mn-lt"/>
                <a:ea typeface="Segoe UI" panose="020B0502040204020203" pitchFamily="34" charset="0"/>
              </a:rPr>
              <a:t>external engagement </a:t>
            </a:r>
            <a:r>
              <a:rPr lang="en-US" sz="4500" dirty="0">
                <a:latin typeface="+mn-lt"/>
                <a:ea typeface="Segoe UI" panose="020B0502040204020203" pitchFamily="34" charset="0"/>
              </a:rPr>
              <a:t>on </a:t>
            </a:r>
            <a:r>
              <a:rPr lang="en-US" sz="4500" dirty="0" smtClean="0">
                <a:latin typeface="+mn-lt"/>
                <a:ea typeface="Segoe UI" panose="020B0502040204020203" pitchFamily="34" charset="0"/>
              </a:rPr>
              <a:t>TTAB operations </a:t>
            </a:r>
            <a:r>
              <a:rPr lang="en-US" sz="4500" dirty="0">
                <a:latin typeface="+mn-lt"/>
                <a:ea typeface="Segoe UI" panose="020B0502040204020203" pitchFamily="34" charset="0"/>
              </a:rPr>
              <a:t>to </a:t>
            </a:r>
            <a:r>
              <a:rPr lang="en-US" sz="4500" dirty="0" smtClean="0">
                <a:latin typeface="+mn-lt"/>
                <a:ea typeface="Segoe UI" panose="020B0502040204020203" pitchFamily="34" charset="0"/>
              </a:rPr>
              <a:t>promote customer understanding of </a:t>
            </a:r>
            <a:r>
              <a:rPr lang="en-US" sz="4500" dirty="0">
                <a:latin typeface="+mn-lt"/>
                <a:ea typeface="Segoe UI" panose="020B0502040204020203" pitchFamily="34" charset="0"/>
              </a:rPr>
              <a:t>process and </a:t>
            </a:r>
            <a:r>
              <a:rPr lang="en-US" sz="4500" dirty="0" smtClean="0">
                <a:latin typeface="+mn-lt"/>
                <a:ea typeface="Segoe UI" panose="020B0502040204020203" pitchFamily="34" charset="0"/>
              </a:rPr>
              <a:t>procedure.</a:t>
            </a:r>
          </a:p>
          <a:p>
            <a:pPr>
              <a:buFont typeface="Arial" panose="020B0604020202020204" pitchFamily="34" charset="0"/>
              <a:buChar char="•"/>
            </a:pPr>
            <a:r>
              <a:rPr lang="en-US" sz="4500" dirty="0">
                <a:latin typeface="+mn-lt"/>
                <a:ea typeface="Segoe UI" panose="020B0502040204020203" pitchFamily="34" charset="0"/>
              </a:rPr>
              <a:t>Document clear </a:t>
            </a:r>
            <a:r>
              <a:rPr lang="en-US" sz="4500" dirty="0" smtClean="0">
                <a:latin typeface="+mn-lt"/>
                <a:ea typeface="Segoe UI" panose="020B0502040204020203" pitchFamily="34" charset="0"/>
              </a:rPr>
              <a:t>and comprehensive business requirements </a:t>
            </a:r>
            <a:r>
              <a:rPr lang="en-US" sz="4500" dirty="0">
                <a:latin typeface="+mn-lt"/>
                <a:ea typeface="Segoe UI" panose="020B0502040204020203" pitchFamily="34" charset="0"/>
              </a:rPr>
              <a:t>to </a:t>
            </a:r>
            <a:r>
              <a:rPr lang="en-US" sz="4500" dirty="0" smtClean="0">
                <a:latin typeface="+mn-lt"/>
                <a:ea typeface="Segoe UI" panose="020B0502040204020203" pitchFamily="34" charset="0"/>
              </a:rPr>
              <a:t>facilitate enhancement </a:t>
            </a:r>
            <a:r>
              <a:rPr lang="en-US" sz="4500" dirty="0">
                <a:latin typeface="+mn-lt"/>
                <a:ea typeface="Segoe UI" panose="020B0502040204020203" pitchFamily="34" charset="0"/>
              </a:rPr>
              <a:t>of </a:t>
            </a:r>
            <a:r>
              <a:rPr lang="en-US" sz="4500" dirty="0" smtClean="0">
                <a:latin typeface="+mn-lt"/>
                <a:ea typeface="Segoe UI" panose="020B0502040204020203" pitchFamily="34" charset="0"/>
              </a:rPr>
              <a:t>legacy IT </a:t>
            </a:r>
            <a:r>
              <a:rPr lang="en-US" sz="4500" dirty="0">
                <a:latin typeface="+mn-lt"/>
                <a:ea typeface="Segoe UI" panose="020B0502040204020203" pitchFamily="34" charset="0"/>
              </a:rPr>
              <a:t>systems and </a:t>
            </a:r>
            <a:r>
              <a:rPr lang="en-US" sz="4500" dirty="0" smtClean="0">
                <a:latin typeface="+mn-lt"/>
                <a:ea typeface="Segoe UI" panose="020B0502040204020203" pitchFamily="34" charset="0"/>
              </a:rPr>
              <a:t>prepare for </a:t>
            </a:r>
            <a:r>
              <a:rPr lang="en-US" sz="4500" dirty="0">
                <a:latin typeface="+mn-lt"/>
                <a:ea typeface="Segoe UI" panose="020B0502040204020203" pitchFamily="34" charset="0"/>
              </a:rPr>
              <a:t>next </a:t>
            </a:r>
            <a:r>
              <a:rPr lang="en-US" sz="4500" dirty="0" smtClean="0">
                <a:latin typeface="+mn-lt"/>
                <a:ea typeface="Segoe UI" panose="020B0502040204020203" pitchFamily="34" charset="0"/>
              </a:rPr>
              <a:t>generation IT </a:t>
            </a:r>
            <a:r>
              <a:rPr lang="en-US" sz="4500" dirty="0">
                <a:latin typeface="+mn-lt"/>
                <a:ea typeface="Segoe UI" panose="020B0502040204020203" pitchFamily="34" charset="0"/>
              </a:rPr>
              <a:t>systems</a:t>
            </a:r>
            <a:r>
              <a:rPr lang="en-US" sz="4500" dirty="0" smtClean="0">
                <a:latin typeface="+mn-lt"/>
                <a:ea typeface="Segoe UI" panose="020B0502040204020203" pitchFamily="34" charset="0"/>
              </a:rPr>
              <a:t>.</a:t>
            </a:r>
          </a:p>
          <a:p>
            <a:pPr>
              <a:buFont typeface="Arial" panose="020B0604020202020204" pitchFamily="34" charset="0"/>
              <a:buChar char="•"/>
            </a:pPr>
            <a:r>
              <a:rPr lang="en-US" sz="4500" dirty="0">
                <a:latin typeface="+mn-lt"/>
                <a:ea typeface="Segoe UI" panose="020B0502040204020203" pitchFamily="34" charset="0"/>
              </a:rPr>
              <a:t>Retain and </a:t>
            </a:r>
            <a:r>
              <a:rPr lang="en-US" sz="4500" dirty="0" smtClean="0">
                <a:latin typeface="+mn-lt"/>
                <a:ea typeface="Segoe UI" panose="020B0502040204020203" pitchFamily="34" charset="0"/>
              </a:rPr>
              <a:t>leverage nationwide </a:t>
            </a:r>
            <a:r>
              <a:rPr lang="en-US" sz="4500" dirty="0">
                <a:latin typeface="+mn-lt"/>
                <a:ea typeface="Segoe UI" panose="020B0502040204020203" pitchFamily="34" charset="0"/>
              </a:rPr>
              <a:t>talent.</a:t>
            </a:r>
          </a:p>
          <a:p>
            <a:pPr lvl="1">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lvl="2">
              <a:buFont typeface="Courier New" panose="02070309020205020404" pitchFamily="49" charset="0"/>
              <a:buChar char="o"/>
            </a:pPr>
            <a:endParaRPr lang="en-US" sz="36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a:p>
            <a:pPr>
              <a:buFont typeface="Courier New" panose="02070309020205020404" pitchFamily="49" charset="0"/>
              <a:buChar char="o"/>
            </a:pPr>
            <a:endParaRPr lang="en-US" sz="1400" b="1" dirty="0" smtClean="0"/>
          </a:p>
          <a:p>
            <a:pPr>
              <a:buFont typeface="Courier New" panose="02070309020205020404" pitchFamily="49" charset="0"/>
              <a:buChar char="o"/>
            </a:pPr>
            <a:endParaRPr lang="en-US" sz="1400" b="1"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47</a:t>
            </a:fld>
            <a:endParaRPr lang="en-US" dirty="0"/>
          </a:p>
        </p:txBody>
      </p:sp>
    </p:spTree>
    <p:extLst>
      <p:ext uri="{BB962C8B-B14F-4D97-AF65-F5344CB8AC3E}">
        <p14:creationId xmlns:p14="http://schemas.microsoft.com/office/powerpoint/2010/main" val="378981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Benefits For Stakeholders</a:t>
            </a:r>
            <a:endParaRPr lang="en-US" sz="2800" b="1" i="1" dirty="0">
              <a:latin typeface="+mn-lt"/>
            </a:endParaRPr>
          </a:p>
        </p:txBody>
      </p:sp>
      <p:sp>
        <p:nvSpPr>
          <p:cNvPr id="4" name="Content Placeholder 2"/>
          <p:cNvSpPr>
            <a:spLocks noGrp="1"/>
          </p:cNvSpPr>
          <p:nvPr>
            <p:ph idx="1"/>
          </p:nvPr>
        </p:nvSpPr>
        <p:spPr>
          <a:xfrm>
            <a:off x="457198" y="846667"/>
            <a:ext cx="8229600" cy="4450821"/>
          </a:xfrm>
        </p:spPr>
        <p:txBody>
          <a:bodyPr>
            <a:normAutofit/>
          </a:bodyPr>
          <a:lstStyle/>
          <a:p>
            <a:pPr lvl="1">
              <a:buFont typeface="Wingdings" panose="05000000000000000000" pitchFamily="2" charset="2"/>
              <a:buChar char="q"/>
            </a:pPr>
            <a:endParaRPr lang="en-US" sz="1400" dirty="0" smtClean="0"/>
          </a:p>
          <a:p>
            <a:pPr>
              <a:buFont typeface="Arial" panose="020B0604020202020204" pitchFamily="34" charset="0"/>
              <a:buChar char="•"/>
            </a:pPr>
            <a:r>
              <a:rPr lang="en-US" sz="1800" dirty="0"/>
              <a:t>An incentive for broader adoption of the cost-effective electronic filing, communication, and processing</a:t>
            </a:r>
          </a:p>
          <a:p>
            <a:pPr>
              <a:buFont typeface="Arial" panose="020B0604020202020204" pitchFamily="34" charset="0"/>
              <a:buChar char="•"/>
            </a:pPr>
            <a:r>
              <a:rPr lang="en-US" sz="1800" dirty="0"/>
              <a:t>A better and fairer cost recovery system more closely aligning fees and costs</a:t>
            </a:r>
          </a:p>
          <a:p>
            <a:pPr>
              <a:buFont typeface="Arial" panose="020B0604020202020204" pitchFamily="34" charset="0"/>
              <a:buChar char="•"/>
            </a:pPr>
            <a:r>
              <a:rPr lang="en-US" sz="1800" dirty="0"/>
              <a:t>A balance between subsidizing costs for a relative few, promoting a strong incentive for electronic filing, and ensuring an accurate federal register as a reliable indicator of marks in use</a:t>
            </a:r>
          </a:p>
          <a:p>
            <a:pPr>
              <a:buFont typeface="Arial" panose="020B0604020202020204" pitchFamily="34" charset="0"/>
              <a:buChar char="•"/>
            </a:pPr>
            <a:r>
              <a:rPr lang="en-US" sz="1800" dirty="0"/>
              <a:t>A solution to changes in filing behaviors</a:t>
            </a:r>
          </a:p>
          <a:p>
            <a:pPr>
              <a:buFont typeface="Arial" panose="020B0604020202020204" pitchFamily="34" charset="0"/>
              <a:buChar char="•"/>
            </a:pPr>
            <a:r>
              <a:rPr lang="en-US" sz="1800" dirty="0"/>
              <a:t>A solution to the need for more and more IT solutions to solve challenges</a:t>
            </a:r>
          </a:p>
          <a:p>
            <a:pPr>
              <a:buFont typeface="Arial" panose="020B0604020202020204" pitchFamily="34" charset="0"/>
              <a:buChar char="•"/>
            </a:pPr>
            <a:r>
              <a:rPr lang="en-US" sz="1800" dirty="0"/>
              <a:t>A stable financial foundation to fulfill </a:t>
            </a:r>
            <a:r>
              <a:rPr lang="en-US" sz="1800" dirty="0" smtClean="0"/>
              <a:t>the USPTO </a:t>
            </a:r>
            <a:r>
              <a:rPr lang="en-US" sz="1800" dirty="0"/>
              <a:t>mission and </a:t>
            </a:r>
            <a:r>
              <a:rPr lang="en-US" sz="1800" dirty="0" smtClean="0"/>
              <a:t>maintain </a:t>
            </a:r>
            <a:r>
              <a:rPr lang="en-US" sz="1800" dirty="0"/>
              <a:t>performance </a:t>
            </a:r>
            <a:r>
              <a:rPr lang="en-US" sz="1800" dirty="0" smtClean="0"/>
              <a:t>with disciplined </a:t>
            </a:r>
            <a:r>
              <a:rPr lang="en-US" sz="1800" dirty="0"/>
              <a:t>cost-effectiveness.</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48</a:t>
            </a:fld>
            <a:endParaRPr lang="en-US" dirty="0"/>
          </a:p>
        </p:txBody>
      </p:sp>
    </p:spTree>
    <p:extLst>
      <p:ext uri="{BB962C8B-B14F-4D97-AF65-F5344CB8AC3E}">
        <p14:creationId xmlns:p14="http://schemas.microsoft.com/office/powerpoint/2010/main" val="2613280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2800" b="1" dirty="0" smtClean="0">
                <a:latin typeface="+mn-lt"/>
              </a:rPr>
              <a:t>Proposed Trademark Fee Changes</a:t>
            </a:r>
            <a:endParaRPr lang="en-US" sz="2800" b="1" i="1" dirty="0">
              <a:latin typeface="+mn-lt"/>
            </a:endParaRPr>
          </a:p>
        </p:txBody>
      </p:sp>
      <p:sp>
        <p:nvSpPr>
          <p:cNvPr id="4" name="Content Placeholder 2"/>
          <p:cNvSpPr>
            <a:spLocks noGrp="1"/>
          </p:cNvSpPr>
          <p:nvPr>
            <p:ph idx="1"/>
          </p:nvPr>
        </p:nvSpPr>
        <p:spPr>
          <a:xfrm>
            <a:off x="457198" y="1266092"/>
            <a:ext cx="8229600" cy="4121248"/>
          </a:xfrm>
        </p:spPr>
        <p:txBody>
          <a:bodyPr>
            <a:noAutofit/>
          </a:bodyPr>
          <a:lstStyle/>
          <a:p>
            <a:pPr marL="0" indent="0">
              <a:buNone/>
            </a:pPr>
            <a:r>
              <a:rPr lang="en-US" sz="1800" dirty="0" smtClean="0"/>
              <a:t>The proposed changes </a:t>
            </a:r>
            <a:r>
              <a:rPr lang="en-US" sz="1800" dirty="0"/>
              <a:t>impact the following </a:t>
            </a:r>
            <a:r>
              <a:rPr lang="en-US" sz="1800" dirty="0" smtClean="0"/>
              <a:t>Trademark Fees:</a:t>
            </a:r>
          </a:p>
          <a:p>
            <a:pPr lvl="1">
              <a:buFont typeface="Arial" panose="020B0604020202020204" pitchFamily="34" charset="0"/>
              <a:buChar char="•"/>
            </a:pPr>
            <a:r>
              <a:rPr lang="en-US" sz="1800" dirty="0" smtClean="0">
                <a:latin typeface="+mn-lt"/>
              </a:rPr>
              <a:t>Applications for Registration Fees</a:t>
            </a:r>
          </a:p>
          <a:p>
            <a:pPr lvl="1">
              <a:buFont typeface="Arial" panose="020B0604020202020204" pitchFamily="34" charset="0"/>
              <a:buChar char="•"/>
            </a:pPr>
            <a:r>
              <a:rPr lang="en-US" sz="1800" dirty="0" smtClean="0">
                <a:latin typeface="+mn-lt"/>
              </a:rPr>
              <a:t>Petitions and </a:t>
            </a:r>
            <a:r>
              <a:rPr lang="en-US" sz="1800" dirty="0">
                <a:latin typeface="+mn-lt"/>
              </a:rPr>
              <a:t>New Fees for Letter of </a:t>
            </a:r>
            <a:r>
              <a:rPr lang="en-US" sz="1800" dirty="0" smtClean="0">
                <a:latin typeface="+mn-lt"/>
              </a:rPr>
              <a:t>Protest and Request </a:t>
            </a:r>
            <a:r>
              <a:rPr lang="en-US" sz="1800" dirty="0">
                <a:latin typeface="+mn-lt"/>
              </a:rPr>
              <a:t>for Reconsideration</a:t>
            </a:r>
            <a:endParaRPr lang="en-US" sz="1800" dirty="0" smtClean="0">
              <a:latin typeface="+mn-lt"/>
            </a:endParaRPr>
          </a:p>
          <a:p>
            <a:pPr lvl="1">
              <a:buFont typeface="Arial" panose="020B0604020202020204" pitchFamily="34" charset="0"/>
              <a:buChar char="•"/>
            </a:pPr>
            <a:r>
              <a:rPr lang="en-US" sz="1800" dirty="0" smtClean="0">
                <a:latin typeface="+mn-lt"/>
              </a:rPr>
              <a:t>Post Registration Maintenance Fees</a:t>
            </a:r>
          </a:p>
          <a:p>
            <a:pPr lvl="1">
              <a:buFont typeface="Arial" panose="020B0604020202020204" pitchFamily="34" charset="0"/>
              <a:buChar char="•"/>
            </a:pPr>
            <a:r>
              <a:rPr lang="en-US" sz="1800" dirty="0" smtClean="0">
                <a:latin typeface="+mn-lt"/>
              </a:rPr>
              <a:t>New Fees for </a:t>
            </a:r>
            <a:r>
              <a:rPr lang="en-US" sz="1800" dirty="0">
                <a:latin typeface="+mn-lt"/>
              </a:rPr>
              <a:t>Deletion of </a:t>
            </a:r>
            <a:r>
              <a:rPr lang="en-US" sz="1800" dirty="0" smtClean="0">
                <a:latin typeface="+mn-lt"/>
              </a:rPr>
              <a:t>Goods </a:t>
            </a:r>
            <a:r>
              <a:rPr lang="en-US" sz="1800" dirty="0">
                <a:latin typeface="+mn-lt"/>
              </a:rPr>
              <a:t>and </a:t>
            </a:r>
            <a:r>
              <a:rPr lang="en-US" sz="1800" dirty="0" smtClean="0">
                <a:latin typeface="+mn-lt"/>
              </a:rPr>
              <a:t>Services </a:t>
            </a:r>
            <a:r>
              <a:rPr lang="en-US" sz="1800" dirty="0">
                <a:latin typeface="+mn-lt"/>
              </a:rPr>
              <a:t>F</a:t>
            </a:r>
            <a:r>
              <a:rPr lang="en-US" sz="1800" dirty="0" smtClean="0">
                <a:latin typeface="+mn-lt"/>
              </a:rPr>
              <a:t>ollowing </a:t>
            </a:r>
            <a:r>
              <a:rPr lang="en-US" sz="1800" dirty="0">
                <a:latin typeface="+mn-lt"/>
              </a:rPr>
              <a:t>A</a:t>
            </a:r>
            <a:r>
              <a:rPr lang="en-US" sz="1800" dirty="0" smtClean="0">
                <a:latin typeface="+mn-lt"/>
              </a:rPr>
              <a:t>udit </a:t>
            </a:r>
            <a:r>
              <a:rPr lang="en-US" sz="1800" dirty="0">
                <a:latin typeface="+mn-lt"/>
              </a:rPr>
              <a:t>or </a:t>
            </a:r>
            <a:r>
              <a:rPr lang="en-US" sz="1800" dirty="0" smtClean="0">
                <a:latin typeface="+mn-lt"/>
              </a:rPr>
              <a:t>Adverse </a:t>
            </a:r>
            <a:r>
              <a:rPr lang="en-US" sz="1800" dirty="0">
                <a:latin typeface="+mn-lt"/>
              </a:rPr>
              <a:t>D</a:t>
            </a:r>
            <a:r>
              <a:rPr lang="en-US" sz="1800" dirty="0" smtClean="0">
                <a:latin typeface="+mn-lt"/>
              </a:rPr>
              <a:t>ecision</a:t>
            </a:r>
            <a:endParaRPr lang="en-US" sz="1800" dirty="0">
              <a:latin typeface="+mn-lt"/>
            </a:endParaRPr>
          </a:p>
          <a:p>
            <a:pPr lvl="1">
              <a:buFont typeface="Arial" panose="020B0604020202020204" pitchFamily="34" charset="0"/>
              <a:buChar char="•"/>
            </a:pPr>
            <a:r>
              <a:rPr lang="en-US" sz="1800" dirty="0" smtClean="0">
                <a:latin typeface="+mn-lt"/>
              </a:rPr>
              <a:t>Trademark Trial and Appeal Board Fees</a:t>
            </a:r>
          </a:p>
          <a:p>
            <a:pPr marL="57150" indent="0">
              <a:buNone/>
            </a:pPr>
            <a:endParaRPr lang="en-US" sz="2000" dirty="0"/>
          </a:p>
          <a:p>
            <a:pPr marL="57150" indent="0">
              <a:buNone/>
            </a:pPr>
            <a:endParaRPr lang="en-US" sz="2400" dirty="0" smtClean="0"/>
          </a:p>
        </p:txBody>
      </p:sp>
      <p:sp>
        <p:nvSpPr>
          <p:cNvPr id="3" name="Slide Number Placeholder 2"/>
          <p:cNvSpPr>
            <a:spLocks noGrp="1"/>
          </p:cNvSpPr>
          <p:nvPr>
            <p:ph type="sldNum" sz="quarter" idx="4294967295"/>
          </p:nvPr>
        </p:nvSpPr>
        <p:spPr/>
        <p:txBody>
          <a:bodyPr/>
          <a:lstStyle/>
          <a:p>
            <a:fld id="{92DA454B-C859-4892-B9FA-68B588C9F547}" type="slidenum">
              <a:rPr lang="en-US" smtClean="0"/>
              <a:t>49</a:t>
            </a:fld>
            <a:endParaRPr lang="en-US" dirty="0"/>
          </a:p>
        </p:txBody>
      </p:sp>
    </p:spTree>
    <p:extLst>
      <p:ext uri="{BB962C8B-B14F-4D97-AF65-F5344CB8AC3E}">
        <p14:creationId xmlns:p14="http://schemas.microsoft.com/office/powerpoint/2010/main" val="390654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648112"/>
          </a:xfrm>
        </p:spPr>
        <p:txBody>
          <a:bodyPr>
            <a:normAutofit/>
          </a:bodyPr>
          <a:lstStyle/>
          <a:p>
            <a:r>
              <a:rPr lang="en-US" sz="2800" dirty="0" smtClean="0"/>
              <a:t>USPTO Funding Model</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a:t>
            </a:fld>
            <a:endParaRPr lang="en-US" dirty="0"/>
          </a:p>
        </p:txBody>
      </p:sp>
      <p:sp>
        <p:nvSpPr>
          <p:cNvPr id="4" name="Rectangle 3"/>
          <p:cNvSpPr/>
          <p:nvPr/>
        </p:nvSpPr>
        <p:spPr>
          <a:xfrm>
            <a:off x="457200" y="958363"/>
            <a:ext cx="8451273" cy="4524315"/>
          </a:xfrm>
          <a:prstGeom prst="rect">
            <a:avLst/>
          </a:prstGeom>
        </p:spPr>
        <p:txBody>
          <a:bodyPr wrap="square">
            <a:spAutoFit/>
          </a:bodyPr>
          <a:lstStyle/>
          <a:p>
            <a:r>
              <a:rPr lang="en-US" dirty="0"/>
              <a:t>The USPTO </a:t>
            </a:r>
            <a:r>
              <a:rPr lang="en-US" dirty="0" smtClean="0"/>
              <a:t>operates like </a:t>
            </a:r>
            <a:r>
              <a:rPr lang="en-US" dirty="0"/>
              <a:t>a business in certain </a:t>
            </a:r>
            <a:r>
              <a:rPr lang="en-US" dirty="0" smtClean="0"/>
              <a:t>respects:</a:t>
            </a:r>
          </a:p>
          <a:p>
            <a:pPr marL="742950" lvl="1" indent="-285750">
              <a:buFont typeface="Arial" panose="020B0604020202020204" pitchFamily="34" charset="0"/>
              <a:buChar char="•"/>
            </a:pPr>
            <a:r>
              <a:rPr lang="en-US" dirty="0" smtClean="0"/>
              <a:t>Stakeholders pay fees that fund the costs of providing products </a:t>
            </a:r>
            <a:r>
              <a:rPr lang="en-US" dirty="0"/>
              <a:t>and </a:t>
            </a:r>
            <a:r>
              <a:rPr lang="en-US" dirty="0" smtClean="0"/>
              <a:t>services they request.</a:t>
            </a:r>
          </a:p>
          <a:p>
            <a:pPr marL="742950" lvl="1" indent="-285750">
              <a:buFont typeface="Arial" panose="020B0604020202020204" pitchFamily="34" charset="0"/>
              <a:buChar char="•"/>
            </a:pPr>
            <a:r>
              <a:rPr lang="en-US" dirty="0" smtClean="0"/>
              <a:t>The </a:t>
            </a:r>
            <a:r>
              <a:rPr lang="en-US" dirty="0"/>
              <a:t>aggregate cost </a:t>
            </a:r>
            <a:r>
              <a:rPr lang="en-US" dirty="0" smtClean="0"/>
              <a:t>[</a:t>
            </a:r>
            <a:r>
              <a:rPr lang="en-US" i="1" dirty="0" smtClean="0"/>
              <a:t>see Appendix E for details</a:t>
            </a:r>
            <a:r>
              <a:rPr lang="en-US" dirty="0" smtClean="0"/>
              <a:t>] </a:t>
            </a:r>
            <a:r>
              <a:rPr lang="en-US" dirty="0"/>
              <a:t>of providing the products and </a:t>
            </a:r>
            <a:r>
              <a:rPr lang="en-US" dirty="0" smtClean="0"/>
              <a:t>services (budgetary requirements</a:t>
            </a:r>
            <a:r>
              <a:rPr lang="en-US" dirty="0"/>
              <a:t>) are funded from the aggregate revenue [</a:t>
            </a:r>
            <a:r>
              <a:rPr lang="en-US" i="1" dirty="0"/>
              <a:t>see Appendix F </a:t>
            </a:r>
            <a:r>
              <a:rPr lang="en-US" i="1" dirty="0" smtClean="0"/>
              <a:t>for details</a:t>
            </a:r>
            <a:r>
              <a:rPr lang="en-US" dirty="0"/>
              <a:t>] derived from </a:t>
            </a:r>
            <a:r>
              <a:rPr lang="en-US" dirty="0" smtClean="0"/>
              <a:t>trademark fees.</a:t>
            </a:r>
          </a:p>
          <a:p>
            <a:pPr marL="742950" lvl="1" indent="-285750">
              <a:buFont typeface="Arial" panose="020B0604020202020204" pitchFamily="34" charset="0"/>
              <a:buChar char="•"/>
            </a:pPr>
            <a:r>
              <a:rPr lang="en-US" dirty="0" smtClean="0"/>
              <a:t>Trademark fees that are not used to support current year operations are maintained as an operating reserve.</a:t>
            </a:r>
            <a:endParaRPr lang="en-US" dirty="0"/>
          </a:p>
          <a:p>
            <a:endParaRPr lang="en-US" dirty="0" smtClean="0"/>
          </a:p>
          <a:p>
            <a:r>
              <a:rPr lang="en-US" dirty="0" smtClean="0"/>
              <a:t>The </a:t>
            </a:r>
            <a:r>
              <a:rPr lang="en-US" dirty="0"/>
              <a:t>Leahy‐Smith America Invents Act (AIA</a:t>
            </a:r>
            <a:r>
              <a:rPr lang="en-US" dirty="0" smtClean="0"/>
              <a:t>), as amended by the Study of Underrepresented Classes Chasing Engineering and Science Success Act of 2018 (SUCCESS Act), </a:t>
            </a:r>
            <a:r>
              <a:rPr lang="en-US" dirty="0"/>
              <a:t>mandates that </a:t>
            </a:r>
            <a:r>
              <a:rPr lang="en-US" dirty="0" smtClean="0"/>
              <a:t>trademark fees be </a:t>
            </a:r>
            <a:r>
              <a:rPr lang="en-US" dirty="0"/>
              <a:t>set to recover the prospective aggregate </a:t>
            </a:r>
            <a:r>
              <a:rPr lang="en-US" dirty="0" smtClean="0"/>
              <a:t>cost of trademark operations -  with</a:t>
            </a:r>
            <a:r>
              <a:rPr lang="en-US" dirty="0"/>
              <a:t> </a:t>
            </a:r>
            <a:r>
              <a:rPr lang="en-US" dirty="0" smtClean="0"/>
              <a:t>a </a:t>
            </a:r>
            <a:r>
              <a:rPr lang="en-US" dirty="0"/>
              <a:t>zero net cost to general taxpayers</a:t>
            </a:r>
            <a:r>
              <a:rPr lang="en-US" dirty="0" smtClean="0"/>
              <a:t>. Therefore, fees must be set at levels projected to cover the cost of future budgetary requirements.</a:t>
            </a:r>
            <a:endParaRPr lang="en-US" dirty="0"/>
          </a:p>
          <a:p>
            <a:endParaRPr lang="en-US" dirty="0" smtClean="0"/>
          </a:p>
        </p:txBody>
      </p:sp>
    </p:spTree>
    <p:extLst>
      <p:ext uri="{BB962C8B-B14F-4D97-AF65-F5344CB8AC3E}">
        <p14:creationId xmlns:p14="http://schemas.microsoft.com/office/powerpoint/2010/main" val="230413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7277450" cy="495763"/>
          </a:xfrm>
        </p:spPr>
        <p:txBody>
          <a:bodyPr>
            <a:noAutofit/>
          </a:bodyPr>
          <a:lstStyle/>
          <a:p>
            <a:r>
              <a:rPr lang="en-US" sz="2800" dirty="0" smtClean="0"/>
              <a:t>Application Filing Fees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50</a:t>
            </a:fld>
            <a:endParaRPr lang="en-US" dirty="0"/>
          </a:p>
        </p:txBody>
      </p:sp>
      <p:graphicFrame>
        <p:nvGraphicFramePr>
          <p:cNvPr id="6" name="Table 5" title="Application Filing Fees"/>
          <p:cNvGraphicFramePr>
            <a:graphicFrameLocks noGrp="1"/>
          </p:cNvGraphicFramePr>
          <p:nvPr>
            <p:extLst>
              <p:ext uri="{D42A27DB-BD31-4B8C-83A1-F6EECF244321}">
                <p14:modId xmlns:p14="http://schemas.microsoft.com/office/powerpoint/2010/main" val="1018954111"/>
              </p:ext>
            </p:extLst>
          </p:nvPr>
        </p:nvGraphicFramePr>
        <p:xfrm>
          <a:off x="457200" y="1745512"/>
          <a:ext cx="8229602" cy="2639899"/>
        </p:xfrm>
        <a:graphic>
          <a:graphicData uri="http://schemas.openxmlformats.org/drawingml/2006/table">
            <a:tbl>
              <a:tblPr firstRow="1"/>
              <a:tblGrid>
                <a:gridCol w="561416">
                  <a:extLst>
                    <a:ext uri="{9D8B030D-6E8A-4147-A177-3AD203B41FA5}">
                      <a16:colId xmlns:a16="http://schemas.microsoft.com/office/drawing/2014/main" val="3066986902"/>
                    </a:ext>
                  </a:extLst>
                </a:gridCol>
                <a:gridCol w="2850264">
                  <a:extLst>
                    <a:ext uri="{9D8B030D-6E8A-4147-A177-3AD203B41FA5}">
                      <a16:colId xmlns:a16="http://schemas.microsoft.com/office/drawing/2014/main" val="1454239243"/>
                    </a:ext>
                  </a:extLst>
                </a:gridCol>
                <a:gridCol w="542522">
                  <a:extLst>
                    <a:ext uri="{9D8B030D-6E8A-4147-A177-3AD203B41FA5}">
                      <a16:colId xmlns:a16="http://schemas.microsoft.com/office/drawing/2014/main" val="1103368759"/>
                    </a:ext>
                  </a:extLst>
                </a:gridCol>
                <a:gridCol w="534425">
                  <a:extLst>
                    <a:ext uri="{9D8B030D-6E8A-4147-A177-3AD203B41FA5}">
                      <a16:colId xmlns:a16="http://schemas.microsoft.com/office/drawing/2014/main" val="3391896203"/>
                    </a:ext>
                  </a:extLst>
                </a:gridCol>
                <a:gridCol w="534425">
                  <a:extLst>
                    <a:ext uri="{9D8B030D-6E8A-4147-A177-3AD203B41FA5}">
                      <a16:colId xmlns:a16="http://schemas.microsoft.com/office/drawing/2014/main" val="300030411"/>
                    </a:ext>
                  </a:extLst>
                </a:gridCol>
                <a:gridCol w="534425">
                  <a:extLst>
                    <a:ext uri="{9D8B030D-6E8A-4147-A177-3AD203B41FA5}">
                      <a16:colId xmlns:a16="http://schemas.microsoft.com/office/drawing/2014/main" val="931075494"/>
                    </a:ext>
                  </a:extLst>
                </a:gridCol>
                <a:gridCol w="534425">
                  <a:extLst>
                    <a:ext uri="{9D8B030D-6E8A-4147-A177-3AD203B41FA5}">
                      <a16:colId xmlns:a16="http://schemas.microsoft.com/office/drawing/2014/main" val="439355465"/>
                    </a:ext>
                  </a:extLst>
                </a:gridCol>
                <a:gridCol w="534425">
                  <a:extLst>
                    <a:ext uri="{9D8B030D-6E8A-4147-A177-3AD203B41FA5}">
                      <a16:colId xmlns:a16="http://schemas.microsoft.com/office/drawing/2014/main" val="3892663181"/>
                    </a:ext>
                  </a:extLst>
                </a:gridCol>
                <a:gridCol w="534425">
                  <a:extLst>
                    <a:ext uri="{9D8B030D-6E8A-4147-A177-3AD203B41FA5}">
                      <a16:colId xmlns:a16="http://schemas.microsoft.com/office/drawing/2014/main" val="4182887069"/>
                    </a:ext>
                  </a:extLst>
                </a:gridCol>
                <a:gridCol w="534425">
                  <a:extLst>
                    <a:ext uri="{9D8B030D-6E8A-4147-A177-3AD203B41FA5}">
                      <a16:colId xmlns:a16="http://schemas.microsoft.com/office/drawing/2014/main" val="4268957605"/>
                    </a:ext>
                  </a:extLst>
                </a:gridCol>
                <a:gridCol w="534425">
                  <a:extLst>
                    <a:ext uri="{9D8B030D-6E8A-4147-A177-3AD203B41FA5}">
                      <a16:colId xmlns:a16="http://schemas.microsoft.com/office/drawing/2014/main" val="1419882317"/>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dirty="0">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dirty="0">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3438723965"/>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3851049920"/>
                  </a:ext>
                </a:extLst>
              </a:tr>
              <a:tr h="167600">
                <a:tc gridSpan="11">
                  <a:txBody>
                    <a:bodyPr/>
                    <a:lstStyle/>
                    <a:p>
                      <a:pPr algn="l" fontAlgn="ctr"/>
                      <a:r>
                        <a:rPr lang="en-US" sz="1000" b="1" i="0" u="none" strike="noStrike">
                          <a:solidFill>
                            <a:srgbClr val="000000"/>
                          </a:solidFill>
                          <a:effectLst/>
                          <a:latin typeface="Calibri" panose="020F0502020204030204" pitchFamily="34" charset="0"/>
                        </a:rPr>
                        <a:t>Application Filing Fees</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3238040"/>
                  </a:ext>
                </a:extLst>
              </a:tr>
              <a:tr h="251937">
                <a:tc>
                  <a:txBody>
                    <a:bodyPr/>
                    <a:lstStyle/>
                    <a:p>
                      <a:pPr algn="l" fontAlgn="t"/>
                      <a:r>
                        <a:rPr lang="en-US" sz="700" b="0" i="0" u="none" strike="noStrike">
                          <a:solidFill>
                            <a:srgbClr val="000000"/>
                          </a:solidFill>
                          <a:effectLst/>
                          <a:latin typeface="Calibri" panose="020F0502020204030204" pitchFamily="34" charset="0"/>
                        </a:rPr>
                        <a:t>6001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Application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$774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65478768"/>
                  </a:ext>
                </a:extLst>
              </a:tr>
              <a:tr h="251937">
                <a:tc>
                  <a:txBody>
                    <a:bodyPr/>
                    <a:lstStyle/>
                    <a:p>
                      <a:pPr algn="l" fontAlgn="t"/>
                      <a:r>
                        <a:rPr lang="en-US" sz="700" b="0" i="0" u="none" strike="noStrike" dirty="0" smtClean="0">
                          <a:solidFill>
                            <a:srgbClr val="000000"/>
                          </a:solidFill>
                          <a:effectLst/>
                          <a:latin typeface="Calibri" panose="020F0502020204030204" pitchFamily="34" charset="0"/>
                        </a:rPr>
                        <a:t>7001</a:t>
                      </a:r>
                    </a:p>
                    <a:p>
                      <a:pPr algn="l" fontAlgn="t"/>
                      <a:r>
                        <a:rPr lang="en-US" sz="700" b="0" i="0" u="none" strike="noStrike" dirty="0" smtClean="0">
                          <a:solidFill>
                            <a:srgbClr val="000000"/>
                          </a:solidFill>
                          <a:effectLst/>
                          <a:latin typeface="Calibri" panose="020F0502020204030204" pitchFamily="34" charset="0"/>
                        </a:rPr>
                        <a:t>7931</a:t>
                      </a:r>
                    </a:p>
                    <a:p>
                      <a:pPr algn="l" fontAlgn="t"/>
                      <a:r>
                        <a:rPr lang="en-US" sz="700" b="0" i="0" u="none" strike="noStrike" dirty="0" smtClean="0">
                          <a:solidFill>
                            <a:srgbClr val="000000"/>
                          </a:solidFill>
                          <a:effectLst/>
                          <a:latin typeface="Calibri" panose="020F0502020204030204" pitchFamily="34" charset="0"/>
                        </a:rPr>
                        <a:t>7933</a:t>
                      </a:r>
                      <a:endParaRPr lang="en-US" sz="700" b="0" i="0" u="none" strike="noStrike" dirty="0">
                        <a:solidFill>
                          <a:srgbClr val="000000"/>
                        </a:solidFill>
                        <a:effectLst/>
                        <a:latin typeface="Calibri" panose="020F0502020204030204" pitchFamily="34" charset="0"/>
                      </a:endParaRP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Filing and Application through TEAS, per </a:t>
                      </a:r>
                      <a:r>
                        <a:rPr lang="en-US" sz="700" b="0" i="0" u="none" strike="noStrike" dirty="0" smtClean="0">
                          <a:solidFill>
                            <a:srgbClr val="000000"/>
                          </a:solidFill>
                          <a:effectLst/>
                          <a:latin typeface="Calibri" panose="020F0502020204030204" pitchFamily="34" charset="0"/>
                        </a:rPr>
                        <a:t>Class</a:t>
                      </a:r>
                    </a:p>
                    <a:p>
                      <a:pPr algn="l" fontAlgn="t"/>
                      <a:r>
                        <a:rPr lang="en-US" sz="700" b="0" i="0" u="none" strike="noStrike" dirty="0" smtClean="0">
                          <a:solidFill>
                            <a:srgbClr val="000000"/>
                          </a:solidFill>
                          <a:effectLst/>
                          <a:latin typeface="Calibri" panose="020F0502020204030204" pitchFamily="34" charset="0"/>
                        </a:rPr>
                        <a:t>Electronic Application filed @ WIPO, per Class</a:t>
                      </a:r>
                    </a:p>
                    <a:p>
                      <a:pPr algn="l" fontAlgn="t"/>
                      <a:r>
                        <a:rPr lang="en-US" sz="700" b="0" i="0" u="none" strike="noStrike" dirty="0" smtClean="0">
                          <a:solidFill>
                            <a:srgbClr val="000000"/>
                          </a:solidFill>
                          <a:effectLst/>
                          <a:latin typeface="Calibri" panose="020F0502020204030204" pitchFamily="34" charset="0"/>
                        </a:rPr>
                        <a:t>Electronic Subsequent Designation filed @ WIPO, per Class</a:t>
                      </a:r>
                    </a:p>
                    <a:p>
                      <a:pPr algn="l" fontAlgn="t"/>
                      <a:endParaRPr lang="en-US" sz="700" b="0" i="0" u="none" strike="noStrike" dirty="0" smtClean="0">
                        <a:solidFill>
                          <a:srgbClr val="000000"/>
                        </a:solidFill>
                        <a:effectLst/>
                        <a:latin typeface="Calibri" panose="020F0502020204030204" pitchFamily="34" charset="0"/>
                      </a:endParaRP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dirty="0">
                          <a:solidFill>
                            <a:srgbClr val="000000"/>
                          </a:solidFill>
                          <a:effectLst/>
                          <a:latin typeface="Calibri" panose="020F0502020204030204" pitchFamily="34" charset="0"/>
                        </a:rPr>
                        <a:t>$</a:t>
                      </a:r>
                      <a:r>
                        <a:rPr lang="en-US" sz="700" b="0" i="0" u="none" strike="noStrike" dirty="0" smtClean="0">
                          <a:solidFill>
                            <a:srgbClr val="000000"/>
                          </a:solidFill>
                          <a:effectLst/>
                          <a:latin typeface="Calibri" panose="020F0502020204030204" pitchFamily="34" charset="0"/>
                        </a:rPr>
                        <a:t>489</a:t>
                      </a:r>
                    </a:p>
                    <a:p>
                      <a:pPr algn="r" fontAlgn="t"/>
                      <a:r>
                        <a:rPr lang="en-US" sz="700" b="0" i="0" u="none" strike="noStrike" dirty="0" smtClean="0">
                          <a:solidFill>
                            <a:srgbClr val="000000"/>
                          </a:solidFill>
                          <a:effectLst/>
                          <a:latin typeface="Calibri" panose="020F0502020204030204" pitchFamily="34" charset="0"/>
                        </a:rPr>
                        <a:t>$697</a:t>
                      </a:r>
                    </a:p>
                    <a:p>
                      <a:pPr algn="r" fontAlgn="t"/>
                      <a:r>
                        <a:rPr lang="en-US" sz="700" b="0" i="0" u="none" strike="noStrike" dirty="0" smtClean="0">
                          <a:solidFill>
                            <a:srgbClr val="000000"/>
                          </a:solidFill>
                          <a:effectLst/>
                          <a:latin typeface="Calibri" panose="020F0502020204030204" pitchFamily="34" charset="0"/>
                        </a:rPr>
                        <a:t>$682</a:t>
                      </a:r>
                      <a:endParaRPr lang="en-US" sz="700" b="0" i="0" u="none" strike="noStrike" dirty="0">
                        <a:solidFill>
                          <a:srgbClr val="000000"/>
                        </a:solidFill>
                        <a:effectLst/>
                        <a:latin typeface="Calibri" panose="020F0502020204030204" pitchFamily="34" charset="0"/>
                      </a:endParaRP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70131655"/>
                  </a:ext>
                </a:extLst>
              </a:tr>
              <a:tr h="251937">
                <a:tc>
                  <a:txBody>
                    <a:bodyPr/>
                    <a:lstStyle/>
                    <a:p>
                      <a:pPr algn="l" fontAlgn="t"/>
                      <a:r>
                        <a:rPr lang="en-US" sz="700" b="0" i="0" u="none" strike="noStrike" dirty="0" smtClean="0">
                          <a:solidFill>
                            <a:srgbClr val="000000"/>
                          </a:solidFill>
                          <a:effectLst/>
                          <a:latin typeface="Calibri" panose="020F0502020204030204" pitchFamily="34" charset="0"/>
                        </a:rPr>
                        <a:t>7009</a:t>
                      </a:r>
                      <a:endParaRPr lang="en-US" sz="700" b="0" i="0" u="none" strike="noStrike" dirty="0">
                        <a:solidFill>
                          <a:srgbClr val="000000"/>
                        </a:solidFill>
                        <a:effectLst/>
                        <a:latin typeface="Calibri" panose="020F0502020204030204" pitchFamily="34" charset="0"/>
                      </a:endParaRP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TEAS Reduced Fee (RF) Application through TEAS under §2.23,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$421</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$275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$75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27%</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01296167"/>
                  </a:ext>
                </a:extLst>
              </a:tr>
              <a:tr h="251937">
                <a:tc>
                  <a:txBody>
                    <a:bodyPr/>
                    <a:lstStyle/>
                    <a:p>
                      <a:pPr algn="l" fontAlgn="t"/>
                      <a:r>
                        <a:rPr lang="en-US" sz="700" b="0" i="0" u="none" strike="noStrike">
                          <a:solidFill>
                            <a:srgbClr val="000000"/>
                          </a:solidFill>
                          <a:effectLst/>
                          <a:latin typeface="Calibri" panose="020F0502020204030204" pitchFamily="34" charset="0"/>
                        </a:rPr>
                        <a:t>7007</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Filings a TEAS Plus Application through TEAS under §2.22,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$336</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11%</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49767074"/>
                  </a:ext>
                </a:extLst>
              </a:tr>
              <a:tr h="251937">
                <a:tc>
                  <a:txBody>
                    <a:bodyPr/>
                    <a:lstStyle/>
                    <a:p>
                      <a:pPr algn="l" fontAlgn="t"/>
                      <a:r>
                        <a:rPr lang="en-US" sz="700" b="0" i="0" u="none" strike="noStrike">
                          <a:solidFill>
                            <a:srgbClr val="000000"/>
                          </a:solidFill>
                          <a:effectLst/>
                          <a:latin typeface="Calibri" panose="020F0502020204030204" pitchFamily="34" charset="0"/>
                        </a:rPr>
                        <a:t>6006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to Divide an Application Filed on Paper, per New Application Created</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$216</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973618"/>
                  </a:ext>
                </a:extLst>
              </a:tr>
              <a:tr h="251937">
                <a:tc>
                  <a:txBody>
                    <a:bodyPr/>
                    <a:lstStyle/>
                    <a:p>
                      <a:pPr algn="l" fontAlgn="t"/>
                      <a:r>
                        <a:rPr lang="en-US" sz="700" b="0" i="0" u="none" strike="noStrike">
                          <a:solidFill>
                            <a:srgbClr val="000000"/>
                          </a:solidFill>
                          <a:effectLst/>
                          <a:latin typeface="Calibri" panose="020F0502020204030204" pitchFamily="34" charset="0"/>
                        </a:rPr>
                        <a:t>7006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to Divide an Application Filed through TEAS, per New Application Created</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$160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6228141"/>
                  </a:ext>
                </a:extLst>
              </a:tr>
              <a:tr h="251937">
                <a:tc>
                  <a:txBody>
                    <a:bodyPr/>
                    <a:lstStyle/>
                    <a:p>
                      <a:pPr algn="l" fontAlgn="t"/>
                      <a:r>
                        <a:rPr lang="en-US" sz="700" b="0" i="0" u="none" strike="noStrike">
                          <a:solidFill>
                            <a:srgbClr val="000000"/>
                          </a:solidFill>
                          <a:effectLst/>
                          <a:latin typeface="Calibri" panose="020F0502020204030204" pitchFamily="34" charset="0"/>
                        </a:rPr>
                        <a:t>6008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Processing Fee under  §2.22(c) or  §2.223(c),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99621417"/>
                  </a:ext>
                </a:extLst>
              </a:tr>
              <a:tr h="251937">
                <a:tc>
                  <a:txBody>
                    <a:bodyPr/>
                    <a:lstStyle/>
                    <a:p>
                      <a:pPr algn="l" fontAlgn="t"/>
                      <a:r>
                        <a:rPr lang="en-US" sz="700" b="0" i="0" u="none" strike="noStrike">
                          <a:solidFill>
                            <a:srgbClr val="000000"/>
                          </a:solidFill>
                          <a:effectLst/>
                          <a:latin typeface="Calibri" panose="020F0502020204030204" pitchFamily="34" charset="0"/>
                        </a:rPr>
                        <a:t>7008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Processing Fee under  §2.22(c) or  §2.223(c),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28717"/>
                  </a:ext>
                </a:extLst>
              </a:tr>
            </a:tbl>
          </a:graphicData>
        </a:graphic>
      </p:graphicFrame>
    </p:spTree>
    <p:extLst>
      <p:ext uri="{BB962C8B-B14F-4D97-AF65-F5344CB8AC3E}">
        <p14:creationId xmlns:p14="http://schemas.microsoft.com/office/powerpoint/2010/main" val="2758969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rademark Processing Fees"/>
          <p:cNvSpPr>
            <a:spLocks noGrp="1"/>
          </p:cNvSpPr>
          <p:nvPr>
            <p:ph type="title"/>
          </p:nvPr>
        </p:nvSpPr>
        <p:spPr>
          <a:xfrm>
            <a:off x="457200" y="309580"/>
            <a:ext cx="6699738" cy="587235"/>
          </a:xfrm>
        </p:spPr>
        <p:txBody>
          <a:bodyPr>
            <a:normAutofit/>
          </a:bodyPr>
          <a:lstStyle/>
          <a:p>
            <a:r>
              <a:rPr lang="en-US" sz="2800" dirty="0"/>
              <a:t>Trademark </a:t>
            </a:r>
            <a:r>
              <a:rPr lang="en-US" sz="2800" dirty="0" smtClean="0"/>
              <a:t>Petition </a:t>
            </a:r>
            <a:r>
              <a:rPr lang="en-US" sz="2800" dirty="0"/>
              <a:t>Fees</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51</a:t>
            </a:fld>
            <a:endParaRPr lang="en-US" dirty="0"/>
          </a:p>
        </p:txBody>
      </p:sp>
      <p:graphicFrame>
        <p:nvGraphicFramePr>
          <p:cNvPr id="6" name="Table 5" title="Trademark Processing Fees"/>
          <p:cNvGraphicFramePr>
            <a:graphicFrameLocks noGrp="1"/>
          </p:cNvGraphicFramePr>
          <p:nvPr>
            <p:extLst>
              <p:ext uri="{D42A27DB-BD31-4B8C-83A1-F6EECF244321}">
                <p14:modId xmlns:p14="http://schemas.microsoft.com/office/powerpoint/2010/main" val="1772810570"/>
              </p:ext>
            </p:extLst>
          </p:nvPr>
        </p:nvGraphicFramePr>
        <p:xfrm>
          <a:off x="457200" y="1780569"/>
          <a:ext cx="8229602" cy="1918271"/>
        </p:xfrm>
        <a:graphic>
          <a:graphicData uri="http://schemas.openxmlformats.org/drawingml/2006/table">
            <a:tbl>
              <a:tblPr firstRow="1"/>
              <a:tblGrid>
                <a:gridCol w="561416">
                  <a:extLst>
                    <a:ext uri="{9D8B030D-6E8A-4147-A177-3AD203B41FA5}">
                      <a16:colId xmlns:a16="http://schemas.microsoft.com/office/drawing/2014/main" val="3888947258"/>
                    </a:ext>
                  </a:extLst>
                </a:gridCol>
                <a:gridCol w="2850264">
                  <a:extLst>
                    <a:ext uri="{9D8B030D-6E8A-4147-A177-3AD203B41FA5}">
                      <a16:colId xmlns:a16="http://schemas.microsoft.com/office/drawing/2014/main" val="3749768496"/>
                    </a:ext>
                  </a:extLst>
                </a:gridCol>
                <a:gridCol w="542522">
                  <a:extLst>
                    <a:ext uri="{9D8B030D-6E8A-4147-A177-3AD203B41FA5}">
                      <a16:colId xmlns:a16="http://schemas.microsoft.com/office/drawing/2014/main" val="3274313465"/>
                    </a:ext>
                  </a:extLst>
                </a:gridCol>
                <a:gridCol w="534425">
                  <a:extLst>
                    <a:ext uri="{9D8B030D-6E8A-4147-A177-3AD203B41FA5}">
                      <a16:colId xmlns:a16="http://schemas.microsoft.com/office/drawing/2014/main" val="2672598257"/>
                    </a:ext>
                  </a:extLst>
                </a:gridCol>
                <a:gridCol w="534425">
                  <a:extLst>
                    <a:ext uri="{9D8B030D-6E8A-4147-A177-3AD203B41FA5}">
                      <a16:colId xmlns:a16="http://schemas.microsoft.com/office/drawing/2014/main" val="243130144"/>
                    </a:ext>
                  </a:extLst>
                </a:gridCol>
                <a:gridCol w="534425">
                  <a:extLst>
                    <a:ext uri="{9D8B030D-6E8A-4147-A177-3AD203B41FA5}">
                      <a16:colId xmlns:a16="http://schemas.microsoft.com/office/drawing/2014/main" val="217749902"/>
                    </a:ext>
                  </a:extLst>
                </a:gridCol>
                <a:gridCol w="534425">
                  <a:extLst>
                    <a:ext uri="{9D8B030D-6E8A-4147-A177-3AD203B41FA5}">
                      <a16:colId xmlns:a16="http://schemas.microsoft.com/office/drawing/2014/main" val="1396609303"/>
                    </a:ext>
                  </a:extLst>
                </a:gridCol>
                <a:gridCol w="534425">
                  <a:extLst>
                    <a:ext uri="{9D8B030D-6E8A-4147-A177-3AD203B41FA5}">
                      <a16:colId xmlns:a16="http://schemas.microsoft.com/office/drawing/2014/main" val="389212227"/>
                    </a:ext>
                  </a:extLst>
                </a:gridCol>
                <a:gridCol w="534425">
                  <a:extLst>
                    <a:ext uri="{9D8B030D-6E8A-4147-A177-3AD203B41FA5}">
                      <a16:colId xmlns:a16="http://schemas.microsoft.com/office/drawing/2014/main" val="959478355"/>
                    </a:ext>
                  </a:extLst>
                </a:gridCol>
                <a:gridCol w="534425">
                  <a:extLst>
                    <a:ext uri="{9D8B030D-6E8A-4147-A177-3AD203B41FA5}">
                      <a16:colId xmlns:a16="http://schemas.microsoft.com/office/drawing/2014/main" val="753190550"/>
                    </a:ext>
                  </a:extLst>
                </a:gridCol>
                <a:gridCol w="534425">
                  <a:extLst>
                    <a:ext uri="{9D8B030D-6E8A-4147-A177-3AD203B41FA5}">
                      <a16:colId xmlns:a16="http://schemas.microsoft.com/office/drawing/2014/main" val="4782850"/>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275609746"/>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985558516"/>
                  </a:ext>
                </a:extLst>
              </a:tr>
              <a:tr h="251937">
                <a:tc gridSpan="11">
                  <a:txBody>
                    <a:bodyPr/>
                    <a:lstStyle/>
                    <a:p>
                      <a:pPr algn="l" fontAlgn="t"/>
                      <a:r>
                        <a:rPr lang="en-US" sz="1000" b="1" i="0" u="none" strike="noStrike">
                          <a:solidFill>
                            <a:srgbClr val="000000"/>
                          </a:solidFill>
                          <a:effectLst/>
                          <a:latin typeface="Calibri" panose="020F0502020204030204" pitchFamily="34" charset="0"/>
                        </a:rPr>
                        <a:t>Trademark Processing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7168643"/>
                  </a:ext>
                </a:extLst>
              </a:tr>
              <a:tr h="232062">
                <a:tc>
                  <a:txBody>
                    <a:bodyPr/>
                    <a:lstStyle/>
                    <a:p>
                      <a:pPr algn="l" fontAlgn="t"/>
                      <a:r>
                        <a:rPr lang="en-US" sz="700" b="0" i="0" u="none" strike="noStrike">
                          <a:solidFill>
                            <a:srgbClr val="000000"/>
                          </a:solidFill>
                          <a:effectLst/>
                          <a:latin typeface="Calibri" panose="020F0502020204030204" pitchFamily="34" charset="0"/>
                        </a:rPr>
                        <a:t>6005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Petitions to the Director Filed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$3,006</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23310030"/>
                  </a:ext>
                </a:extLst>
              </a:tr>
              <a:tr h="232062">
                <a:tc>
                  <a:txBody>
                    <a:bodyPr/>
                    <a:lstStyle/>
                    <a:p>
                      <a:pPr algn="l" fontAlgn="t"/>
                      <a:r>
                        <a:rPr lang="en-US" sz="700" b="0" i="0" u="none" strike="noStrike">
                          <a:solidFill>
                            <a:srgbClr val="000000"/>
                          </a:solidFill>
                          <a:effectLst/>
                          <a:latin typeface="Calibri" panose="020F0502020204030204" pitchFamily="34" charset="0"/>
                        </a:rPr>
                        <a:t>7005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Petitions to the Director Filed through TEAS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$108</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03071217"/>
                  </a:ext>
                </a:extLst>
              </a:tr>
              <a:tr h="232062">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Letter of Protest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31654061"/>
                  </a:ext>
                </a:extLst>
              </a:tr>
              <a:tr h="232062">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Letter of Protest</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57504684"/>
                  </a:ext>
                </a:extLst>
              </a:tr>
              <a:tr h="232062">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for Reconsideration, Prior to Appeal,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98201377"/>
                  </a:ext>
                </a:extLst>
              </a:tr>
              <a:tr h="232062">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for Reconsideration, Prior to Appeal</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186977"/>
                  </a:ext>
                </a:extLst>
              </a:tr>
            </a:tbl>
          </a:graphicData>
        </a:graphic>
      </p:graphicFrame>
    </p:spTree>
    <p:extLst>
      <p:ext uri="{BB962C8B-B14F-4D97-AF65-F5344CB8AC3E}">
        <p14:creationId xmlns:p14="http://schemas.microsoft.com/office/powerpoint/2010/main" val="3611721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Maintaining Exclusive Rights Fees"/>
          <p:cNvSpPr>
            <a:spLocks noGrp="1"/>
          </p:cNvSpPr>
          <p:nvPr>
            <p:ph type="title"/>
          </p:nvPr>
        </p:nvSpPr>
        <p:spPr>
          <a:xfrm>
            <a:off x="457199" y="322445"/>
            <a:ext cx="6899945" cy="556786"/>
          </a:xfrm>
        </p:spPr>
        <p:txBody>
          <a:bodyPr>
            <a:normAutofit/>
          </a:bodyPr>
          <a:lstStyle/>
          <a:p>
            <a:r>
              <a:rPr lang="en-US" sz="2800" dirty="0" smtClean="0"/>
              <a:t>Maintaining Exclusive Rights Fees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52</a:t>
            </a:fld>
            <a:endParaRPr lang="en-US" dirty="0"/>
          </a:p>
        </p:txBody>
      </p:sp>
      <p:graphicFrame>
        <p:nvGraphicFramePr>
          <p:cNvPr id="6" name="Table 5" title="Maintaining Exclusive Rights"/>
          <p:cNvGraphicFramePr>
            <a:graphicFrameLocks noGrp="1"/>
          </p:cNvGraphicFramePr>
          <p:nvPr>
            <p:extLst>
              <p:ext uri="{D42A27DB-BD31-4B8C-83A1-F6EECF244321}">
                <p14:modId xmlns:p14="http://schemas.microsoft.com/office/powerpoint/2010/main" val="1914249713"/>
              </p:ext>
            </p:extLst>
          </p:nvPr>
        </p:nvGraphicFramePr>
        <p:xfrm>
          <a:off x="531443" y="1165411"/>
          <a:ext cx="8081113" cy="3657603"/>
        </p:xfrm>
        <a:graphic>
          <a:graphicData uri="http://schemas.openxmlformats.org/drawingml/2006/table">
            <a:tbl>
              <a:tblPr firstRow="1"/>
              <a:tblGrid>
                <a:gridCol w="551286">
                  <a:extLst>
                    <a:ext uri="{9D8B030D-6E8A-4147-A177-3AD203B41FA5}">
                      <a16:colId xmlns:a16="http://schemas.microsoft.com/office/drawing/2014/main" val="3448956047"/>
                    </a:ext>
                  </a:extLst>
                </a:gridCol>
                <a:gridCol w="2798837">
                  <a:extLst>
                    <a:ext uri="{9D8B030D-6E8A-4147-A177-3AD203B41FA5}">
                      <a16:colId xmlns:a16="http://schemas.microsoft.com/office/drawing/2014/main" val="2322352392"/>
                    </a:ext>
                  </a:extLst>
                </a:gridCol>
                <a:gridCol w="532734">
                  <a:extLst>
                    <a:ext uri="{9D8B030D-6E8A-4147-A177-3AD203B41FA5}">
                      <a16:colId xmlns:a16="http://schemas.microsoft.com/office/drawing/2014/main" val="3397704380"/>
                    </a:ext>
                  </a:extLst>
                </a:gridCol>
                <a:gridCol w="524782">
                  <a:extLst>
                    <a:ext uri="{9D8B030D-6E8A-4147-A177-3AD203B41FA5}">
                      <a16:colId xmlns:a16="http://schemas.microsoft.com/office/drawing/2014/main" val="3761974330"/>
                    </a:ext>
                  </a:extLst>
                </a:gridCol>
                <a:gridCol w="524782">
                  <a:extLst>
                    <a:ext uri="{9D8B030D-6E8A-4147-A177-3AD203B41FA5}">
                      <a16:colId xmlns:a16="http://schemas.microsoft.com/office/drawing/2014/main" val="712822442"/>
                    </a:ext>
                  </a:extLst>
                </a:gridCol>
                <a:gridCol w="524782">
                  <a:extLst>
                    <a:ext uri="{9D8B030D-6E8A-4147-A177-3AD203B41FA5}">
                      <a16:colId xmlns:a16="http://schemas.microsoft.com/office/drawing/2014/main" val="2340067110"/>
                    </a:ext>
                  </a:extLst>
                </a:gridCol>
                <a:gridCol w="524782">
                  <a:extLst>
                    <a:ext uri="{9D8B030D-6E8A-4147-A177-3AD203B41FA5}">
                      <a16:colId xmlns:a16="http://schemas.microsoft.com/office/drawing/2014/main" val="3064755841"/>
                    </a:ext>
                  </a:extLst>
                </a:gridCol>
                <a:gridCol w="524782">
                  <a:extLst>
                    <a:ext uri="{9D8B030D-6E8A-4147-A177-3AD203B41FA5}">
                      <a16:colId xmlns:a16="http://schemas.microsoft.com/office/drawing/2014/main" val="3602945120"/>
                    </a:ext>
                  </a:extLst>
                </a:gridCol>
                <a:gridCol w="524782">
                  <a:extLst>
                    <a:ext uri="{9D8B030D-6E8A-4147-A177-3AD203B41FA5}">
                      <a16:colId xmlns:a16="http://schemas.microsoft.com/office/drawing/2014/main" val="3017485388"/>
                    </a:ext>
                  </a:extLst>
                </a:gridCol>
                <a:gridCol w="524782">
                  <a:extLst>
                    <a:ext uri="{9D8B030D-6E8A-4147-A177-3AD203B41FA5}">
                      <a16:colId xmlns:a16="http://schemas.microsoft.com/office/drawing/2014/main" val="994881280"/>
                    </a:ext>
                  </a:extLst>
                </a:gridCol>
                <a:gridCol w="524782">
                  <a:extLst>
                    <a:ext uri="{9D8B030D-6E8A-4147-A177-3AD203B41FA5}">
                      <a16:colId xmlns:a16="http://schemas.microsoft.com/office/drawing/2014/main" val="1278024852"/>
                    </a:ext>
                  </a:extLst>
                </a:gridCol>
              </a:tblGrid>
              <a:tr h="134509">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dirty="0">
                          <a:solidFill>
                            <a:srgbClr val="000000"/>
                          </a:solidFill>
                          <a:effectLst/>
                          <a:latin typeface="Calibri" panose="020F0502020204030204" pitchFamily="34" charset="0"/>
                        </a:rPr>
                        <a:t>Description</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4091917758"/>
                  </a:ext>
                </a:extLst>
              </a:tr>
              <a:tr h="142422">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7912" marR="7912" marT="791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912" marR="7912" marT="791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2635673153"/>
                  </a:ext>
                </a:extLst>
              </a:tr>
              <a:tr h="164576">
                <a:tc gridSpan="11">
                  <a:txBody>
                    <a:bodyPr/>
                    <a:lstStyle/>
                    <a:p>
                      <a:pPr algn="l" fontAlgn="t"/>
                      <a:r>
                        <a:rPr lang="en-US" sz="1000" b="1" i="0" u="none" strike="noStrike">
                          <a:solidFill>
                            <a:srgbClr val="000000"/>
                          </a:solidFill>
                          <a:effectLst/>
                          <a:latin typeface="Calibri" panose="020F0502020204030204" pitchFamily="34" charset="0"/>
                        </a:rPr>
                        <a:t>Maintaining Exclusive Rights Fees</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656770"/>
                  </a:ext>
                </a:extLst>
              </a:tr>
              <a:tr h="247392">
                <a:tc>
                  <a:txBody>
                    <a:bodyPr/>
                    <a:lstStyle/>
                    <a:p>
                      <a:pPr algn="l" fontAlgn="t"/>
                      <a:r>
                        <a:rPr lang="en-US" sz="700" b="0" i="0" u="none" strike="noStrike">
                          <a:solidFill>
                            <a:srgbClr val="000000"/>
                          </a:solidFill>
                          <a:effectLst/>
                          <a:latin typeface="Calibri" panose="020F0502020204030204" pitchFamily="34" charset="0"/>
                        </a:rPr>
                        <a:t>6201</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Application for Renewal of a Registration on Paper,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$59</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2226640"/>
                  </a:ext>
                </a:extLst>
              </a:tr>
              <a:tr h="247392">
                <a:tc>
                  <a:txBody>
                    <a:bodyPr/>
                    <a:lstStyle/>
                    <a:p>
                      <a:pPr algn="l" fontAlgn="t"/>
                      <a:r>
                        <a:rPr lang="en-US" sz="700" b="0" i="0" u="none" strike="noStrike">
                          <a:solidFill>
                            <a:srgbClr val="000000"/>
                          </a:solidFill>
                          <a:effectLst/>
                          <a:latin typeface="Calibri" panose="020F0502020204030204" pitchFamily="34" charset="0"/>
                        </a:rPr>
                        <a:t>7201</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Application for Renewal of a Registration through TEAS,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80859135"/>
                  </a:ext>
                </a:extLst>
              </a:tr>
              <a:tr h="247392">
                <a:tc>
                  <a:txBody>
                    <a:bodyPr/>
                    <a:lstStyle/>
                    <a:p>
                      <a:pPr algn="l" fontAlgn="t"/>
                      <a:r>
                        <a:rPr lang="en-US" sz="700" b="0" i="0" u="none" strike="noStrike">
                          <a:solidFill>
                            <a:srgbClr val="000000"/>
                          </a:solidFill>
                          <a:effectLst/>
                          <a:latin typeface="Calibri" panose="020F0502020204030204" pitchFamily="34" charset="0"/>
                        </a:rPr>
                        <a:t>6203</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Filing a Renewal Application During the Grace Period on Paper,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$43</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62911124"/>
                  </a:ext>
                </a:extLst>
              </a:tr>
              <a:tr h="247392">
                <a:tc>
                  <a:txBody>
                    <a:bodyPr/>
                    <a:lstStyle/>
                    <a:p>
                      <a:pPr algn="l" fontAlgn="t"/>
                      <a:r>
                        <a:rPr lang="en-US" sz="700" b="0" i="0" u="none" strike="noStrike">
                          <a:solidFill>
                            <a:srgbClr val="000000"/>
                          </a:solidFill>
                          <a:effectLst/>
                          <a:latin typeface="Calibri" panose="020F0502020204030204" pitchFamily="34" charset="0"/>
                        </a:rPr>
                        <a:t>7203</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Filing a Renewal Application During the Grace Period through TEAS,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39376102"/>
                  </a:ext>
                </a:extLst>
              </a:tr>
              <a:tr h="247392">
                <a:tc>
                  <a:txBody>
                    <a:bodyPr/>
                    <a:lstStyle/>
                    <a:p>
                      <a:pPr algn="l" fontAlgn="t"/>
                      <a:r>
                        <a:rPr lang="en-US" sz="700" b="0" i="0" u="none" strike="noStrike">
                          <a:solidFill>
                            <a:srgbClr val="000000"/>
                          </a:solidFill>
                          <a:effectLst/>
                          <a:latin typeface="Calibri" panose="020F0502020204030204" pitchFamily="34" charset="0"/>
                        </a:rPr>
                        <a:t>6204</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Renewal Application via Paper Filing</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$77</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224462"/>
                  </a:ext>
                </a:extLst>
              </a:tr>
              <a:tr h="247392">
                <a:tc>
                  <a:txBody>
                    <a:bodyPr/>
                    <a:lstStyle/>
                    <a:p>
                      <a:pPr algn="l" fontAlgn="t"/>
                      <a:r>
                        <a:rPr lang="en-US" sz="700" b="0" i="0" u="none" strike="noStrike">
                          <a:solidFill>
                            <a:srgbClr val="000000"/>
                          </a:solidFill>
                          <a:effectLst/>
                          <a:latin typeface="Calibri" panose="020F0502020204030204" pitchFamily="34" charset="0"/>
                        </a:rPr>
                        <a:t>7204</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Renewal Application via TEAS Filing</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$28</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51383962"/>
                  </a:ext>
                </a:extLst>
              </a:tr>
              <a:tr h="247392">
                <a:tc>
                  <a:txBody>
                    <a:bodyPr/>
                    <a:lstStyle/>
                    <a:p>
                      <a:pPr algn="l" fontAlgn="t"/>
                      <a:r>
                        <a:rPr lang="en-US" sz="700" b="0" i="0" u="none" strike="noStrike">
                          <a:solidFill>
                            <a:srgbClr val="000000"/>
                          </a:solidFill>
                          <a:effectLst/>
                          <a:latin typeface="Calibri" panose="020F0502020204030204" pitchFamily="34" charset="0"/>
                        </a:rPr>
                        <a:t>6205</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§8 of the Act on Paper,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$325</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76474253"/>
                  </a:ext>
                </a:extLst>
              </a:tr>
              <a:tr h="247392">
                <a:tc>
                  <a:txBody>
                    <a:bodyPr/>
                    <a:lstStyle/>
                    <a:p>
                      <a:pPr algn="l" fontAlgn="t"/>
                      <a:r>
                        <a:rPr lang="en-US" sz="700" b="0" i="0" u="none" strike="noStrike">
                          <a:solidFill>
                            <a:srgbClr val="000000"/>
                          </a:solidFill>
                          <a:effectLst/>
                          <a:latin typeface="Calibri" panose="020F0502020204030204" pitchFamily="34" charset="0"/>
                        </a:rPr>
                        <a:t>7205</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§8 of the Act through TEAS,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94369570"/>
                  </a:ext>
                </a:extLst>
              </a:tr>
              <a:tr h="247392">
                <a:tc>
                  <a:txBody>
                    <a:bodyPr/>
                    <a:lstStyle/>
                    <a:p>
                      <a:pPr algn="l" fontAlgn="t"/>
                      <a:r>
                        <a:rPr lang="en-US" sz="700" b="0" i="0" u="none" strike="noStrike">
                          <a:solidFill>
                            <a:srgbClr val="000000"/>
                          </a:solidFill>
                          <a:effectLst/>
                          <a:latin typeface="Calibri" panose="020F0502020204030204" pitchFamily="34" charset="0"/>
                        </a:rPr>
                        <a:t>6206</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Filing a §8 Affidavit During the Grace Period on Paper,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$43</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73250248"/>
                  </a:ext>
                </a:extLst>
              </a:tr>
              <a:tr h="247392">
                <a:tc>
                  <a:txBody>
                    <a:bodyPr/>
                    <a:lstStyle/>
                    <a:p>
                      <a:pPr algn="l" fontAlgn="t"/>
                      <a:r>
                        <a:rPr lang="en-US" sz="700" b="0" i="0" u="none" strike="noStrike">
                          <a:solidFill>
                            <a:srgbClr val="000000"/>
                          </a:solidFill>
                          <a:effectLst/>
                          <a:latin typeface="Calibri" panose="020F0502020204030204" pitchFamily="34" charset="0"/>
                        </a:rPr>
                        <a:t>7206</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Filing a §8 Affidavit During Grace Period through TEAS,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94577194"/>
                  </a:ext>
                </a:extLst>
              </a:tr>
              <a:tr h="247392">
                <a:tc>
                  <a:txBody>
                    <a:bodyPr/>
                    <a:lstStyle/>
                    <a:p>
                      <a:pPr algn="l" fontAlgn="t"/>
                      <a:r>
                        <a:rPr lang="en-US" sz="700" b="0" i="0" u="none" strike="noStrike">
                          <a:solidFill>
                            <a:srgbClr val="000000"/>
                          </a:solidFill>
                          <a:effectLst/>
                          <a:latin typeface="Calibri" panose="020F0502020204030204" pitchFamily="34" charset="0"/>
                        </a:rPr>
                        <a:t>6207</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§8 Affidavit via Paper Filing</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$79</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4118321"/>
                  </a:ext>
                </a:extLst>
              </a:tr>
              <a:tr h="247392">
                <a:tc>
                  <a:txBody>
                    <a:bodyPr/>
                    <a:lstStyle/>
                    <a:p>
                      <a:pPr algn="l" fontAlgn="t"/>
                      <a:r>
                        <a:rPr lang="en-US" sz="700" b="0" i="0" u="none" strike="noStrike">
                          <a:solidFill>
                            <a:srgbClr val="000000"/>
                          </a:solidFill>
                          <a:effectLst/>
                          <a:latin typeface="Calibri" panose="020F0502020204030204" pitchFamily="34" charset="0"/>
                        </a:rPr>
                        <a:t>7207</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§8 Affidavit via TEAS Filing</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$28</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26579112"/>
                  </a:ext>
                </a:extLst>
              </a:tr>
              <a:tr h="247392">
                <a:tc>
                  <a:txBody>
                    <a:bodyPr/>
                    <a:lstStyle/>
                    <a:p>
                      <a:pPr algn="l" fontAlgn="t"/>
                      <a:r>
                        <a:rPr lang="en-US" sz="700" b="0" i="0" u="none" strike="noStrike">
                          <a:solidFill>
                            <a:srgbClr val="000000"/>
                          </a:solidFill>
                          <a:effectLst/>
                          <a:latin typeface="Calibri" panose="020F0502020204030204" pitchFamily="34" charset="0"/>
                        </a:rPr>
                        <a:t>6208</a:t>
                      </a:r>
                    </a:p>
                  </a:txBody>
                  <a:tcPr marL="7912" marR="7912" marT="791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§15 of the Act on Paper, per Class</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$325</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7912" marR="7912" marT="791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885493"/>
                  </a:ext>
                </a:extLst>
              </a:tr>
            </a:tbl>
          </a:graphicData>
        </a:graphic>
      </p:graphicFrame>
    </p:spTree>
    <p:extLst>
      <p:ext uri="{BB962C8B-B14F-4D97-AF65-F5344CB8AC3E}">
        <p14:creationId xmlns:p14="http://schemas.microsoft.com/office/powerpoint/2010/main" val="2992440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2445"/>
            <a:ext cx="8124739" cy="659067"/>
          </a:xfrm>
        </p:spPr>
        <p:txBody>
          <a:bodyPr>
            <a:normAutofit/>
          </a:bodyPr>
          <a:lstStyle/>
          <a:p>
            <a:r>
              <a:rPr lang="en-US" sz="2800" dirty="0" smtClean="0"/>
              <a:t>Maintaining Exclusive Rights Fees (</a:t>
            </a:r>
            <a:r>
              <a:rPr lang="en-US" sz="2800" dirty="0" err="1" smtClean="0"/>
              <a:t>cont</a:t>
            </a:r>
            <a:r>
              <a:rPr lang="en-US" sz="2800" dirty="0" smtClean="0"/>
              <a: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53</a:t>
            </a:fld>
            <a:endParaRPr lang="en-US" dirty="0"/>
          </a:p>
        </p:txBody>
      </p:sp>
      <p:graphicFrame>
        <p:nvGraphicFramePr>
          <p:cNvPr id="5" name="Table 4" title="Maintaining Exclusive Rights Fees"/>
          <p:cNvGraphicFramePr>
            <a:graphicFrameLocks noGrp="1"/>
          </p:cNvGraphicFramePr>
          <p:nvPr>
            <p:extLst>
              <p:ext uri="{D42A27DB-BD31-4B8C-83A1-F6EECF244321}">
                <p14:modId xmlns:p14="http://schemas.microsoft.com/office/powerpoint/2010/main" val="2076231387"/>
              </p:ext>
            </p:extLst>
          </p:nvPr>
        </p:nvGraphicFramePr>
        <p:xfrm>
          <a:off x="509625" y="981515"/>
          <a:ext cx="8019885" cy="4114636"/>
        </p:xfrm>
        <a:graphic>
          <a:graphicData uri="http://schemas.openxmlformats.org/drawingml/2006/table">
            <a:tbl>
              <a:tblPr firstRow="1"/>
              <a:tblGrid>
                <a:gridCol w="547109">
                  <a:extLst>
                    <a:ext uri="{9D8B030D-6E8A-4147-A177-3AD203B41FA5}">
                      <a16:colId xmlns:a16="http://schemas.microsoft.com/office/drawing/2014/main" val="1414205821"/>
                    </a:ext>
                  </a:extLst>
                </a:gridCol>
                <a:gridCol w="2777631">
                  <a:extLst>
                    <a:ext uri="{9D8B030D-6E8A-4147-A177-3AD203B41FA5}">
                      <a16:colId xmlns:a16="http://schemas.microsoft.com/office/drawing/2014/main" val="3283672451"/>
                    </a:ext>
                  </a:extLst>
                </a:gridCol>
                <a:gridCol w="528697">
                  <a:extLst>
                    <a:ext uri="{9D8B030D-6E8A-4147-A177-3AD203B41FA5}">
                      <a16:colId xmlns:a16="http://schemas.microsoft.com/office/drawing/2014/main" val="3500972552"/>
                    </a:ext>
                  </a:extLst>
                </a:gridCol>
                <a:gridCol w="520806">
                  <a:extLst>
                    <a:ext uri="{9D8B030D-6E8A-4147-A177-3AD203B41FA5}">
                      <a16:colId xmlns:a16="http://schemas.microsoft.com/office/drawing/2014/main" val="1135978597"/>
                    </a:ext>
                  </a:extLst>
                </a:gridCol>
                <a:gridCol w="520806">
                  <a:extLst>
                    <a:ext uri="{9D8B030D-6E8A-4147-A177-3AD203B41FA5}">
                      <a16:colId xmlns:a16="http://schemas.microsoft.com/office/drawing/2014/main" val="2308760599"/>
                    </a:ext>
                  </a:extLst>
                </a:gridCol>
                <a:gridCol w="520806">
                  <a:extLst>
                    <a:ext uri="{9D8B030D-6E8A-4147-A177-3AD203B41FA5}">
                      <a16:colId xmlns:a16="http://schemas.microsoft.com/office/drawing/2014/main" val="408680522"/>
                    </a:ext>
                  </a:extLst>
                </a:gridCol>
                <a:gridCol w="520806">
                  <a:extLst>
                    <a:ext uri="{9D8B030D-6E8A-4147-A177-3AD203B41FA5}">
                      <a16:colId xmlns:a16="http://schemas.microsoft.com/office/drawing/2014/main" val="1941077719"/>
                    </a:ext>
                  </a:extLst>
                </a:gridCol>
                <a:gridCol w="520806">
                  <a:extLst>
                    <a:ext uri="{9D8B030D-6E8A-4147-A177-3AD203B41FA5}">
                      <a16:colId xmlns:a16="http://schemas.microsoft.com/office/drawing/2014/main" val="1047688483"/>
                    </a:ext>
                  </a:extLst>
                </a:gridCol>
                <a:gridCol w="520806">
                  <a:extLst>
                    <a:ext uri="{9D8B030D-6E8A-4147-A177-3AD203B41FA5}">
                      <a16:colId xmlns:a16="http://schemas.microsoft.com/office/drawing/2014/main" val="2224045171"/>
                    </a:ext>
                  </a:extLst>
                </a:gridCol>
                <a:gridCol w="520806">
                  <a:extLst>
                    <a:ext uri="{9D8B030D-6E8A-4147-A177-3AD203B41FA5}">
                      <a16:colId xmlns:a16="http://schemas.microsoft.com/office/drawing/2014/main" val="3345373974"/>
                    </a:ext>
                  </a:extLst>
                </a:gridCol>
                <a:gridCol w="520806">
                  <a:extLst>
                    <a:ext uri="{9D8B030D-6E8A-4147-A177-3AD203B41FA5}">
                      <a16:colId xmlns:a16="http://schemas.microsoft.com/office/drawing/2014/main" val="793019338"/>
                    </a:ext>
                  </a:extLst>
                </a:gridCol>
              </a:tblGrid>
              <a:tr h="13349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7852" marR="7852" marT="7852"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dirty="0">
                          <a:solidFill>
                            <a:srgbClr val="000000"/>
                          </a:solidFill>
                          <a:effectLst/>
                          <a:latin typeface="Calibri" panose="020F0502020204030204" pitchFamily="34" charset="0"/>
                        </a:rPr>
                        <a:t>Description</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1138668061"/>
                  </a:ext>
                </a:extLst>
              </a:tr>
              <a:tr h="13349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7852" marR="7852" marT="785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7852" marR="7852" marT="7852"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2739100668"/>
                  </a:ext>
                </a:extLst>
              </a:tr>
              <a:tr h="164899">
                <a:tc gridSpan="11">
                  <a:txBody>
                    <a:bodyPr/>
                    <a:lstStyle/>
                    <a:p>
                      <a:pPr algn="l" fontAlgn="t"/>
                      <a:r>
                        <a:rPr lang="en-US" sz="1000" b="1" i="0" u="none" strike="noStrike">
                          <a:solidFill>
                            <a:srgbClr val="000000"/>
                          </a:solidFill>
                          <a:effectLst/>
                          <a:latin typeface="Calibri" panose="020F0502020204030204" pitchFamily="34" charset="0"/>
                        </a:rPr>
                        <a:t>Maintaining Exclusive Rights Fees (cont)</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586278"/>
                  </a:ext>
                </a:extLst>
              </a:tr>
              <a:tr h="245517">
                <a:tc>
                  <a:txBody>
                    <a:bodyPr/>
                    <a:lstStyle/>
                    <a:p>
                      <a:pPr algn="l" fontAlgn="t"/>
                      <a:r>
                        <a:rPr lang="en-US" sz="700" b="0" i="0" u="none" strike="noStrike">
                          <a:solidFill>
                            <a:srgbClr val="000000"/>
                          </a:solidFill>
                          <a:effectLst/>
                          <a:latin typeface="Calibri" panose="020F0502020204030204" pitchFamily="34" charset="0"/>
                        </a:rPr>
                        <a:t>7208</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§15 of the Act through TEASt, per Class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13%</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04104510"/>
                  </a:ext>
                </a:extLst>
              </a:tr>
              <a:tr h="245517">
                <a:tc>
                  <a:txBody>
                    <a:bodyPr/>
                    <a:lstStyle/>
                    <a:p>
                      <a:pPr algn="l" fontAlgn="t"/>
                      <a:r>
                        <a:rPr lang="en-US" sz="700" b="0" i="0" u="none" strike="noStrike">
                          <a:solidFill>
                            <a:srgbClr val="000000"/>
                          </a:solidFill>
                          <a:effectLst/>
                          <a:latin typeface="Calibri" panose="020F0502020204030204" pitchFamily="34" charset="0"/>
                        </a:rPr>
                        <a:t>6210</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to Publish a Mark Under §12(c) on Paper, per Class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05203492"/>
                  </a:ext>
                </a:extLst>
              </a:tr>
              <a:tr h="245517">
                <a:tc>
                  <a:txBody>
                    <a:bodyPr/>
                    <a:lstStyle/>
                    <a:p>
                      <a:pPr algn="l" fontAlgn="t"/>
                      <a:r>
                        <a:rPr lang="en-US" sz="700" b="0" i="0" u="none" strike="noStrike">
                          <a:solidFill>
                            <a:srgbClr val="000000"/>
                          </a:solidFill>
                          <a:effectLst/>
                          <a:latin typeface="Calibri" panose="020F0502020204030204" pitchFamily="34" charset="0"/>
                        </a:rPr>
                        <a:t>7210</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to Publish a Mark Under §12(c) through TEAS, per Class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$24</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10871984"/>
                  </a:ext>
                </a:extLst>
              </a:tr>
              <a:tr h="245517">
                <a:tc>
                  <a:txBody>
                    <a:bodyPr/>
                    <a:lstStyle/>
                    <a:p>
                      <a:pPr algn="l" fontAlgn="t"/>
                      <a:r>
                        <a:rPr lang="en-US" sz="700" b="0" i="0" u="none" strike="noStrike">
                          <a:solidFill>
                            <a:srgbClr val="000000"/>
                          </a:solidFill>
                          <a:effectLst/>
                          <a:latin typeface="Calibri" panose="020F0502020204030204" pitchFamily="34" charset="0"/>
                        </a:rPr>
                        <a:t>6211</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Issuing New Certificate of Registration upon Request of Registrant, Request Filed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91171911"/>
                  </a:ext>
                </a:extLst>
              </a:tr>
              <a:tr h="245517">
                <a:tc>
                  <a:txBody>
                    <a:bodyPr/>
                    <a:lstStyle/>
                    <a:p>
                      <a:pPr algn="l" fontAlgn="t"/>
                      <a:r>
                        <a:rPr lang="en-US" sz="700" b="0" i="0" u="none" strike="noStrike">
                          <a:solidFill>
                            <a:srgbClr val="000000"/>
                          </a:solidFill>
                          <a:effectLst/>
                          <a:latin typeface="Calibri" panose="020F0502020204030204" pitchFamily="34" charset="0"/>
                        </a:rPr>
                        <a:t>7211</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Issuing New Certificate of Registration upon Request of Registrant, Request Filed through TEAS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$442</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63044047"/>
                  </a:ext>
                </a:extLst>
              </a:tr>
              <a:tr h="245517">
                <a:tc>
                  <a:txBody>
                    <a:bodyPr/>
                    <a:lstStyle/>
                    <a:p>
                      <a:pPr algn="l" fontAlgn="t"/>
                      <a:r>
                        <a:rPr lang="en-US" sz="700" b="0" i="0" u="none" strike="noStrike">
                          <a:solidFill>
                            <a:srgbClr val="000000"/>
                          </a:solidFill>
                          <a:effectLst/>
                          <a:latin typeface="Calibri" panose="020F0502020204030204" pitchFamily="34" charset="0"/>
                        </a:rPr>
                        <a:t>6212</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Certificate of Correction of Registrant's Error, Request Filed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$820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9993377"/>
                  </a:ext>
                </a:extLst>
              </a:tr>
              <a:tr h="245517">
                <a:tc>
                  <a:txBody>
                    <a:bodyPr/>
                    <a:lstStyle/>
                    <a:p>
                      <a:pPr algn="l" fontAlgn="t"/>
                      <a:r>
                        <a:rPr lang="en-US" sz="700" b="0" i="0" u="none" strike="noStrike">
                          <a:solidFill>
                            <a:srgbClr val="000000"/>
                          </a:solidFill>
                          <a:effectLst/>
                          <a:latin typeface="Calibri" panose="020F0502020204030204" pitchFamily="34" charset="0"/>
                        </a:rPr>
                        <a:t>7212</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Certificate of Correction of Registrant's Error, Request Filed through TEAS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$444</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03140745"/>
                  </a:ext>
                </a:extLst>
              </a:tr>
              <a:tr h="245517">
                <a:tc>
                  <a:txBody>
                    <a:bodyPr/>
                    <a:lstStyle/>
                    <a:p>
                      <a:pPr algn="l" fontAlgn="t"/>
                      <a:r>
                        <a:rPr lang="en-US" sz="700" b="0" i="0" u="none" strike="noStrike">
                          <a:solidFill>
                            <a:srgbClr val="000000"/>
                          </a:solidFill>
                          <a:effectLst/>
                          <a:latin typeface="Calibri" panose="020F0502020204030204" pitchFamily="34" charset="0"/>
                        </a:rPr>
                        <a:t>6213</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Disclaimer to a Registration,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73480593"/>
                  </a:ext>
                </a:extLst>
              </a:tr>
              <a:tr h="245517">
                <a:tc>
                  <a:txBody>
                    <a:bodyPr/>
                    <a:lstStyle/>
                    <a:p>
                      <a:pPr algn="l" fontAlgn="t"/>
                      <a:r>
                        <a:rPr lang="en-US" sz="700" b="0" i="0" u="none" strike="noStrike">
                          <a:solidFill>
                            <a:srgbClr val="000000"/>
                          </a:solidFill>
                          <a:effectLst/>
                          <a:latin typeface="Calibri" panose="020F0502020204030204" pitchFamily="34" charset="0"/>
                        </a:rPr>
                        <a:t>7213</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Disclaimer to a Registration, through TEAS</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59606748"/>
                  </a:ext>
                </a:extLst>
              </a:tr>
              <a:tr h="245517">
                <a:tc>
                  <a:txBody>
                    <a:bodyPr/>
                    <a:lstStyle/>
                    <a:p>
                      <a:pPr algn="l" fontAlgn="t"/>
                      <a:r>
                        <a:rPr lang="en-US" sz="700" b="0" i="0" u="none" strike="noStrike">
                          <a:solidFill>
                            <a:srgbClr val="000000"/>
                          </a:solidFill>
                          <a:effectLst/>
                          <a:latin typeface="Calibri" panose="020F0502020204030204" pitchFamily="34" charset="0"/>
                        </a:rPr>
                        <a:t>6214</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Amendment to a Registration,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$820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90594532"/>
                  </a:ext>
                </a:extLst>
              </a:tr>
              <a:tr h="245517">
                <a:tc>
                  <a:txBody>
                    <a:bodyPr/>
                    <a:lstStyle/>
                    <a:p>
                      <a:pPr algn="l" fontAlgn="t"/>
                      <a:r>
                        <a:rPr lang="en-US" sz="700" b="0" i="0" u="none" strike="noStrike">
                          <a:solidFill>
                            <a:srgbClr val="000000"/>
                          </a:solidFill>
                          <a:effectLst/>
                          <a:latin typeface="Calibri" panose="020F0502020204030204" pitchFamily="34" charset="0"/>
                        </a:rPr>
                        <a:t>7214</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Amendment to a Registration, through TEAS or ESTTA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$41</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07033189"/>
                  </a:ext>
                </a:extLst>
              </a:tr>
              <a:tr h="245517">
                <a:tc>
                  <a:txBody>
                    <a:bodyPr/>
                    <a:lstStyle/>
                    <a:p>
                      <a:pPr algn="l" fontAlgn="t"/>
                      <a:r>
                        <a:rPr lang="en-US" sz="700" b="0" i="0" u="none" strike="noStrike">
                          <a:solidFill>
                            <a:srgbClr val="000000"/>
                          </a:solidFill>
                          <a:effectLst/>
                          <a:latin typeface="Calibri" panose="020F0502020204030204" pitchFamily="34" charset="0"/>
                        </a:rPr>
                        <a:t>New</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Prior to or with §8 Filing,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62379457"/>
                  </a:ext>
                </a:extLst>
              </a:tr>
              <a:tr h="245517">
                <a:tc>
                  <a:txBody>
                    <a:bodyPr/>
                    <a:lstStyle/>
                    <a:p>
                      <a:pPr algn="l" fontAlgn="t"/>
                      <a:r>
                        <a:rPr lang="en-US" sz="700" b="0" i="0" u="none" strike="noStrike">
                          <a:solidFill>
                            <a:srgbClr val="000000"/>
                          </a:solidFill>
                          <a:effectLst/>
                          <a:latin typeface="Calibri" panose="020F0502020204030204" pitchFamily="34" charset="0"/>
                        </a:rPr>
                        <a:t>New</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Prior to or with §8 Filing</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05742888"/>
                  </a:ext>
                </a:extLst>
              </a:tr>
              <a:tr h="245517">
                <a:tc>
                  <a:txBody>
                    <a:bodyPr/>
                    <a:lstStyle/>
                    <a:p>
                      <a:pPr algn="l" fontAlgn="t"/>
                      <a:r>
                        <a:rPr lang="en-US" sz="700" b="0" i="0" u="none" strike="noStrike">
                          <a:solidFill>
                            <a:srgbClr val="000000"/>
                          </a:solidFill>
                          <a:effectLst/>
                          <a:latin typeface="Calibri" panose="020F0502020204030204" pitchFamily="34" charset="0"/>
                        </a:rPr>
                        <a:t>New</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as a Result of a Post Registration Audit, per Good or Service Deleted on Paper</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35008201"/>
                  </a:ext>
                </a:extLst>
              </a:tr>
              <a:tr h="245517">
                <a:tc>
                  <a:txBody>
                    <a:bodyPr/>
                    <a:lstStyle/>
                    <a:p>
                      <a:pPr algn="l" fontAlgn="t"/>
                      <a:r>
                        <a:rPr lang="en-US" sz="700" b="0" i="0" u="none" strike="noStrike">
                          <a:solidFill>
                            <a:srgbClr val="000000"/>
                          </a:solidFill>
                          <a:effectLst/>
                          <a:latin typeface="Calibri" panose="020F0502020204030204" pitchFamily="34" charset="0"/>
                        </a:rPr>
                        <a:t>New</a:t>
                      </a:r>
                    </a:p>
                  </a:txBody>
                  <a:tcPr marL="7852" marR="7852" marT="7852"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as a Result of a Post Registration Audit, per Good or Service Deleted</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7852" marR="7852" marT="7852"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163610"/>
                  </a:ext>
                </a:extLst>
              </a:tr>
            </a:tbl>
          </a:graphicData>
        </a:graphic>
      </p:graphicFrame>
    </p:spTree>
    <p:extLst>
      <p:ext uri="{BB962C8B-B14F-4D97-AF65-F5344CB8AC3E}">
        <p14:creationId xmlns:p14="http://schemas.microsoft.com/office/powerpoint/2010/main" val="3493638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Intent to Use/Use Fees"/>
          <p:cNvSpPr>
            <a:spLocks noGrp="1"/>
          </p:cNvSpPr>
          <p:nvPr>
            <p:ph type="title"/>
          </p:nvPr>
        </p:nvSpPr>
        <p:spPr>
          <a:xfrm>
            <a:off x="457200" y="322445"/>
            <a:ext cx="5090746" cy="556786"/>
          </a:xfrm>
        </p:spPr>
        <p:txBody>
          <a:bodyPr>
            <a:normAutofit/>
          </a:bodyPr>
          <a:lstStyle/>
          <a:p>
            <a:r>
              <a:rPr lang="en-US" sz="2800" dirty="0" smtClean="0"/>
              <a:t>Intent to Use/Use </a:t>
            </a:r>
            <a:r>
              <a:rPr lang="en-US" sz="2800" dirty="0"/>
              <a:t>Fees</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54</a:t>
            </a:fld>
            <a:endParaRPr lang="en-US" dirty="0"/>
          </a:p>
        </p:txBody>
      </p:sp>
      <p:graphicFrame>
        <p:nvGraphicFramePr>
          <p:cNvPr id="5" name="Table 4" title="Intent to Use/Use Fees"/>
          <p:cNvGraphicFramePr>
            <a:graphicFrameLocks noGrp="1"/>
          </p:cNvGraphicFramePr>
          <p:nvPr>
            <p:extLst>
              <p:ext uri="{D42A27DB-BD31-4B8C-83A1-F6EECF244321}">
                <p14:modId xmlns:p14="http://schemas.microsoft.com/office/powerpoint/2010/main" val="1630141389"/>
              </p:ext>
            </p:extLst>
          </p:nvPr>
        </p:nvGraphicFramePr>
        <p:xfrm>
          <a:off x="457200" y="1640097"/>
          <a:ext cx="8229602" cy="2199214"/>
        </p:xfrm>
        <a:graphic>
          <a:graphicData uri="http://schemas.openxmlformats.org/drawingml/2006/table">
            <a:tbl>
              <a:tblPr firstRow="1"/>
              <a:tblGrid>
                <a:gridCol w="561416">
                  <a:extLst>
                    <a:ext uri="{9D8B030D-6E8A-4147-A177-3AD203B41FA5}">
                      <a16:colId xmlns:a16="http://schemas.microsoft.com/office/drawing/2014/main" val="1945538171"/>
                    </a:ext>
                  </a:extLst>
                </a:gridCol>
                <a:gridCol w="2850264">
                  <a:extLst>
                    <a:ext uri="{9D8B030D-6E8A-4147-A177-3AD203B41FA5}">
                      <a16:colId xmlns:a16="http://schemas.microsoft.com/office/drawing/2014/main" val="3018765384"/>
                    </a:ext>
                  </a:extLst>
                </a:gridCol>
                <a:gridCol w="542522">
                  <a:extLst>
                    <a:ext uri="{9D8B030D-6E8A-4147-A177-3AD203B41FA5}">
                      <a16:colId xmlns:a16="http://schemas.microsoft.com/office/drawing/2014/main" val="3817778"/>
                    </a:ext>
                  </a:extLst>
                </a:gridCol>
                <a:gridCol w="534425">
                  <a:extLst>
                    <a:ext uri="{9D8B030D-6E8A-4147-A177-3AD203B41FA5}">
                      <a16:colId xmlns:a16="http://schemas.microsoft.com/office/drawing/2014/main" val="4125734176"/>
                    </a:ext>
                  </a:extLst>
                </a:gridCol>
                <a:gridCol w="534425">
                  <a:extLst>
                    <a:ext uri="{9D8B030D-6E8A-4147-A177-3AD203B41FA5}">
                      <a16:colId xmlns:a16="http://schemas.microsoft.com/office/drawing/2014/main" val="1621787991"/>
                    </a:ext>
                  </a:extLst>
                </a:gridCol>
                <a:gridCol w="534425">
                  <a:extLst>
                    <a:ext uri="{9D8B030D-6E8A-4147-A177-3AD203B41FA5}">
                      <a16:colId xmlns:a16="http://schemas.microsoft.com/office/drawing/2014/main" val="681863906"/>
                    </a:ext>
                  </a:extLst>
                </a:gridCol>
                <a:gridCol w="534425">
                  <a:extLst>
                    <a:ext uri="{9D8B030D-6E8A-4147-A177-3AD203B41FA5}">
                      <a16:colId xmlns:a16="http://schemas.microsoft.com/office/drawing/2014/main" val="3971126663"/>
                    </a:ext>
                  </a:extLst>
                </a:gridCol>
                <a:gridCol w="534425">
                  <a:extLst>
                    <a:ext uri="{9D8B030D-6E8A-4147-A177-3AD203B41FA5}">
                      <a16:colId xmlns:a16="http://schemas.microsoft.com/office/drawing/2014/main" val="2027471251"/>
                    </a:ext>
                  </a:extLst>
                </a:gridCol>
                <a:gridCol w="534425">
                  <a:extLst>
                    <a:ext uri="{9D8B030D-6E8A-4147-A177-3AD203B41FA5}">
                      <a16:colId xmlns:a16="http://schemas.microsoft.com/office/drawing/2014/main" val="2492788856"/>
                    </a:ext>
                  </a:extLst>
                </a:gridCol>
                <a:gridCol w="534425">
                  <a:extLst>
                    <a:ext uri="{9D8B030D-6E8A-4147-A177-3AD203B41FA5}">
                      <a16:colId xmlns:a16="http://schemas.microsoft.com/office/drawing/2014/main" val="1994483512"/>
                    </a:ext>
                  </a:extLst>
                </a:gridCol>
                <a:gridCol w="534425">
                  <a:extLst>
                    <a:ext uri="{9D8B030D-6E8A-4147-A177-3AD203B41FA5}">
                      <a16:colId xmlns:a16="http://schemas.microsoft.com/office/drawing/2014/main" val="2609852026"/>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216071996"/>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877759522"/>
                  </a:ext>
                </a:extLst>
              </a:tr>
              <a:tr h="173509">
                <a:tc gridSpan="11">
                  <a:txBody>
                    <a:bodyPr/>
                    <a:lstStyle/>
                    <a:p>
                      <a:pPr algn="l" fontAlgn="t"/>
                      <a:r>
                        <a:rPr lang="en-US" sz="1000" b="1" i="0" u="none" strike="noStrike">
                          <a:solidFill>
                            <a:srgbClr val="000000"/>
                          </a:solidFill>
                          <a:effectLst/>
                          <a:latin typeface="Calibri" panose="020F0502020204030204" pitchFamily="34" charset="0"/>
                        </a:rPr>
                        <a:t>Intent to Use/Use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4786434"/>
                  </a:ext>
                </a:extLst>
              </a:tr>
              <a:tr h="251937">
                <a:tc>
                  <a:txBody>
                    <a:bodyPr/>
                    <a:lstStyle/>
                    <a:p>
                      <a:pPr algn="l" fontAlgn="t"/>
                      <a:r>
                        <a:rPr lang="en-US" sz="700" b="0" i="0" u="none" strike="noStrike">
                          <a:solidFill>
                            <a:srgbClr val="000000"/>
                          </a:solidFill>
                          <a:effectLst/>
                          <a:latin typeface="Calibri" panose="020F0502020204030204" pitchFamily="34" charset="0"/>
                        </a:rPr>
                        <a:t>6002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Amendment to Allege Use under §1(c) of the Act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$202</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48508071"/>
                  </a:ext>
                </a:extLst>
              </a:tr>
              <a:tr h="246028">
                <a:tc>
                  <a:txBody>
                    <a:bodyPr/>
                    <a:lstStyle/>
                    <a:p>
                      <a:pPr algn="l" fontAlgn="t"/>
                      <a:r>
                        <a:rPr lang="en-US" sz="700" b="0" i="0" u="none" strike="noStrike">
                          <a:solidFill>
                            <a:srgbClr val="000000"/>
                          </a:solidFill>
                          <a:effectLst/>
                          <a:latin typeface="Calibri" panose="020F0502020204030204" pitchFamily="34" charset="0"/>
                        </a:rPr>
                        <a:t>7002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Amendment to Allege Use under §1(c) of the Act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5566086"/>
                  </a:ext>
                </a:extLst>
              </a:tr>
              <a:tr h="251937">
                <a:tc>
                  <a:txBody>
                    <a:bodyPr/>
                    <a:lstStyle/>
                    <a:p>
                      <a:pPr algn="l" fontAlgn="t"/>
                      <a:r>
                        <a:rPr lang="en-US" sz="700" b="0" i="0" u="none" strike="noStrike">
                          <a:solidFill>
                            <a:srgbClr val="000000"/>
                          </a:solidFill>
                          <a:effectLst/>
                          <a:latin typeface="Calibri" panose="020F0502020204030204" pitchFamily="34" charset="0"/>
                        </a:rPr>
                        <a:t>6003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Statement of Use under §1(d)(1) of the Act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2919012"/>
                  </a:ext>
                </a:extLst>
              </a:tr>
              <a:tr h="251937">
                <a:tc>
                  <a:txBody>
                    <a:bodyPr/>
                    <a:lstStyle/>
                    <a:p>
                      <a:pPr algn="l" fontAlgn="t"/>
                      <a:r>
                        <a:rPr lang="en-US" sz="700" b="0" i="0" u="none" strike="noStrike">
                          <a:solidFill>
                            <a:srgbClr val="000000"/>
                          </a:solidFill>
                          <a:effectLst/>
                          <a:latin typeface="Calibri" panose="020F0502020204030204" pitchFamily="34" charset="0"/>
                        </a:rPr>
                        <a:t>7003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Statement of Use under §1(d)(1) of the Act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$108</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55588660"/>
                  </a:ext>
                </a:extLst>
              </a:tr>
              <a:tr h="374952">
                <a:tc>
                  <a:txBody>
                    <a:bodyPr/>
                    <a:lstStyle/>
                    <a:p>
                      <a:pPr algn="l" fontAlgn="t"/>
                      <a:r>
                        <a:rPr lang="en-US" sz="700" b="0" i="0" u="none" strike="noStrike">
                          <a:solidFill>
                            <a:srgbClr val="000000"/>
                          </a:solidFill>
                          <a:effectLst/>
                          <a:latin typeface="Calibri" panose="020F0502020204030204" pitchFamily="34" charset="0"/>
                        </a:rPr>
                        <a:t>6004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under §1(d)(2) of the Act for a Six-Month Extension of Time for Filing a Statement of Use under §1(d)(1) of the Act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28754616"/>
                  </a:ext>
                </a:extLst>
              </a:tr>
              <a:tr h="374952">
                <a:tc>
                  <a:txBody>
                    <a:bodyPr/>
                    <a:lstStyle/>
                    <a:p>
                      <a:pPr algn="l" fontAlgn="t"/>
                      <a:r>
                        <a:rPr lang="en-US" sz="700" b="0" i="0" u="none" strike="noStrike">
                          <a:solidFill>
                            <a:srgbClr val="000000"/>
                          </a:solidFill>
                          <a:effectLst/>
                          <a:latin typeface="Calibri" panose="020F0502020204030204" pitchFamily="34" charset="0"/>
                        </a:rPr>
                        <a:t>7004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under §1(d)(2) of the Act for a Six-Month Extension of Time for Filing a Statement of Use under §1(d)(1) of the Act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343110"/>
                  </a:ext>
                </a:extLst>
              </a:tr>
            </a:tbl>
          </a:graphicData>
        </a:graphic>
      </p:graphicFrame>
    </p:spTree>
    <p:extLst>
      <p:ext uri="{BB962C8B-B14F-4D97-AF65-F5344CB8AC3E}">
        <p14:creationId xmlns:p14="http://schemas.microsoft.com/office/powerpoint/2010/main" val="469587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Madrid Protocol Fees"/>
          <p:cNvSpPr>
            <a:spLocks noGrp="1"/>
          </p:cNvSpPr>
          <p:nvPr>
            <p:ph type="title"/>
          </p:nvPr>
        </p:nvSpPr>
        <p:spPr>
          <a:xfrm>
            <a:off x="457200" y="322442"/>
            <a:ext cx="6805246" cy="543618"/>
          </a:xfrm>
        </p:spPr>
        <p:txBody>
          <a:bodyPr>
            <a:normAutofit/>
          </a:bodyPr>
          <a:lstStyle/>
          <a:p>
            <a:r>
              <a:rPr lang="en-US" sz="2800" dirty="0" smtClean="0"/>
              <a:t>Madrid Protocol Fees</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55</a:t>
            </a:fld>
            <a:endParaRPr lang="en-US" dirty="0"/>
          </a:p>
        </p:txBody>
      </p:sp>
      <p:graphicFrame>
        <p:nvGraphicFramePr>
          <p:cNvPr id="6" name="Table 5" title="Madrid Protocol Fees"/>
          <p:cNvGraphicFramePr>
            <a:graphicFrameLocks noGrp="1"/>
          </p:cNvGraphicFramePr>
          <p:nvPr>
            <p:extLst>
              <p:ext uri="{D42A27DB-BD31-4B8C-83A1-F6EECF244321}">
                <p14:modId xmlns:p14="http://schemas.microsoft.com/office/powerpoint/2010/main" val="4289354624"/>
              </p:ext>
            </p:extLst>
          </p:nvPr>
        </p:nvGraphicFramePr>
        <p:xfrm>
          <a:off x="457199" y="1358669"/>
          <a:ext cx="8229602" cy="3064075"/>
        </p:xfrm>
        <a:graphic>
          <a:graphicData uri="http://schemas.openxmlformats.org/drawingml/2006/table">
            <a:tbl>
              <a:tblPr firstRow="1"/>
              <a:tblGrid>
                <a:gridCol w="561416">
                  <a:extLst>
                    <a:ext uri="{9D8B030D-6E8A-4147-A177-3AD203B41FA5}">
                      <a16:colId xmlns:a16="http://schemas.microsoft.com/office/drawing/2014/main" val="1769477799"/>
                    </a:ext>
                  </a:extLst>
                </a:gridCol>
                <a:gridCol w="2850264">
                  <a:extLst>
                    <a:ext uri="{9D8B030D-6E8A-4147-A177-3AD203B41FA5}">
                      <a16:colId xmlns:a16="http://schemas.microsoft.com/office/drawing/2014/main" val="3938319128"/>
                    </a:ext>
                  </a:extLst>
                </a:gridCol>
                <a:gridCol w="542522">
                  <a:extLst>
                    <a:ext uri="{9D8B030D-6E8A-4147-A177-3AD203B41FA5}">
                      <a16:colId xmlns:a16="http://schemas.microsoft.com/office/drawing/2014/main" val="3981081812"/>
                    </a:ext>
                  </a:extLst>
                </a:gridCol>
                <a:gridCol w="534425">
                  <a:extLst>
                    <a:ext uri="{9D8B030D-6E8A-4147-A177-3AD203B41FA5}">
                      <a16:colId xmlns:a16="http://schemas.microsoft.com/office/drawing/2014/main" val="2084694982"/>
                    </a:ext>
                  </a:extLst>
                </a:gridCol>
                <a:gridCol w="534425">
                  <a:extLst>
                    <a:ext uri="{9D8B030D-6E8A-4147-A177-3AD203B41FA5}">
                      <a16:colId xmlns:a16="http://schemas.microsoft.com/office/drawing/2014/main" val="4052673072"/>
                    </a:ext>
                  </a:extLst>
                </a:gridCol>
                <a:gridCol w="534425">
                  <a:extLst>
                    <a:ext uri="{9D8B030D-6E8A-4147-A177-3AD203B41FA5}">
                      <a16:colId xmlns:a16="http://schemas.microsoft.com/office/drawing/2014/main" val="3628386681"/>
                    </a:ext>
                  </a:extLst>
                </a:gridCol>
                <a:gridCol w="534425">
                  <a:extLst>
                    <a:ext uri="{9D8B030D-6E8A-4147-A177-3AD203B41FA5}">
                      <a16:colId xmlns:a16="http://schemas.microsoft.com/office/drawing/2014/main" val="4156072612"/>
                    </a:ext>
                  </a:extLst>
                </a:gridCol>
                <a:gridCol w="534425">
                  <a:extLst>
                    <a:ext uri="{9D8B030D-6E8A-4147-A177-3AD203B41FA5}">
                      <a16:colId xmlns:a16="http://schemas.microsoft.com/office/drawing/2014/main" val="2306602358"/>
                    </a:ext>
                  </a:extLst>
                </a:gridCol>
                <a:gridCol w="534425">
                  <a:extLst>
                    <a:ext uri="{9D8B030D-6E8A-4147-A177-3AD203B41FA5}">
                      <a16:colId xmlns:a16="http://schemas.microsoft.com/office/drawing/2014/main" val="2855258601"/>
                    </a:ext>
                  </a:extLst>
                </a:gridCol>
                <a:gridCol w="534425">
                  <a:extLst>
                    <a:ext uri="{9D8B030D-6E8A-4147-A177-3AD203B41FA5}">
                      <a16:colId xmlns:a16="http://schemas.microsoft.com/office/drawing/2014/main" val="2116863875"/>
                    </a:ext>
                  </a:extLst>
                </a:gridCol>
                <a:gridCol w="534425">
                  <a:extLst>
                    <a:ext uri="{9D8B030D-6E8A-4147-A177-3AD203B41FA5}">
                      <a16:colId xmlns:a16="http://schemas.microsoft.com/office/drawing/2014/main" val="846965628"/>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dirty="0">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655369978"/>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2041219904"/>
                  </a:ext>
                </a:extLst>
              </a:tr>
              <a:tr h="167600">
                <a:tc gridSpan="11">
                  <a:txBody>
                    <a:bodyPr/>
                    <a:lstStyle/>
                    <a:p>
                      <a:pPr algn="l" fontAlgn="t"/>
                      <a:r>
                        <a:rPr lang="en-US" sz="1000" b="1" i="0" u="none" strike="noStrike">
                          <a:solidFill>
                            <a:srgbClr val="000000"/>
                          </a:solidFill>
                          <a:effectLst/>
                          <a:latin typeface="Calibri" panose="020F0502020204030204" pitchFamily="34" charset="0"/>
                        </a:rPr>
                        <a:t>Madrid Protocol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1264355"/>
                  </a:ext>
                </a:extLst>
              </a:tr>
              <a:tr h="251937">
                <a:tc>
                  <a:txBody>
                    <a:bodyPr/>
                    <a:lstStyle/>
                    <a:p>
                      <a:pPr algn="l" fontAlgn="t"/>
                      <a:r>
                        <a:rPr lang="en-US" sz="700" b="0" i="0" u="none" strike="noStrike">
                          <a:solidFill>
                            <a:srgbClr val="000000"/>
                          </a:solidFill>
                          <a:effectLst/>
                          <a:latin typeface="Calibri" panose="020F0502020204030204" pitchFamily="34" charset="0"/>
                        </a:rPr>
                        <a:t>6901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Certifying an International Application Based on a Single Application or Registration, Filed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$66</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89716703"/>
                  </a:ext>
                </a:extLst>
              </a:tr>
              <a:tr h="374952">
                <a:tc>
                  <a:txBody>
                    <a:bodyPr/>
                    <a:lstStyle/>
                    <a:p>
                      <a:pPr algn="l" fontAlgn="t"/>
                      <a:r>
                        <a:rPr lang="en-US" sz="700" b="0" i="0" u="none" strike="noStrike">
                          <a:solidFill>
                            <a:srgbClr val="000000"/>
                          </a:solidFill>
                          <a:effectLst/>
                          <a:latin typeface="Calibri" panose="020F0502020204030204" pitchFamily="34" charset="0"/>
                        </a:rPr>
                        <a:t>7901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Certifying an International Application Based on a Single Application or Registration, Filed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63430028"/>
                  </a:ext>
                </a:extLst>
              </a:tr>
              <a:tr h="374952">
                <a:tc>
                  <a:txBody>
                    <a:bodyPr/>
                    <a:lstStyle/>
                    <a:p>
                      <a:pPr algn="l" fontAlgn="t"/>
                      <a:r>
                        <a:rPr lang="en-US" sz="700" b="0" i="0" u="none" strike="noStrike">
                          <a:solidFill>
                            <a:srgbClr val="000000"/>
                          </a:solidFill>
                          <a:effectLst/>
                          <a:latin typeface="Calibri" panose="020F0502020204030204" pitchFamily="34" charset="0"/>
                        </a:rPr>
                        <a:t>6902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Certifying an International Application Based on More Than One Basic Application or Registration Filed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3792781"/>
                  </a:ext>
                </a:extLst>
              </a:tr>
              <a:tr h="374952">
                <a:tc>
                  <a:txBody>
                    <a:bodyPr/>
                    <a:lstStyle/>
                    <a:p>
                      <a:pPr algn="l" fontAlgn="t"/>
                      <a:r>
                        <a:rPr lang="en-US" sz="700" b="0" i="0" u="none" strike="noStrike">
                          <a:solidFill>
                            <a:srgbClr val="000000"/>
                          </a:solidFill>
                          <a:effectLst/>
                          <a:latin typeface="Calibri" panose="020F0502020204030204" pitchFamily="34" charset="0"/>
                        </a:rPr>
                        <a:t>7902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Certifying an International Application Based on More Than One Basic Application or Registration Filed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78476640"/>
                  </a:ext>
                </a:extLst>
              </a:tr>
              <a:tr h="374952">
                <a:tc>
                  <a:txBody>
                    <a:bodyPr/>
                    <a:lstStyle/>
                    <a:p>
                      <a:pPr algn="l" fontAlgn="t"/>
                      <a:r>
                        <a:rPr lang="en-US" sz="700" b="0" i="0" u="none" strike="noStrike">
                          <a:solidFill>
                            <a:srgbClr val="000000"/>
                          </a:solidFill>
                          <a:effectLst/>
                          <a:latin typeface="Calibri" panose="020F0502020204030204" pitchFamily="34" charset="0"/>
                        </a:rPr>
                        <a:t>6903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Transmitting a Request to Record an Assignment or Restriction, or Release of a Restriction, under §7.23 or §7.24 Filed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04326115"/>
                  </a:ext>
                </a:extLst>
              </a:tr>
              <a:tr h="366894">
                <a:tc>
                  <a:txBody>
                    <a:bodyPr/>
                    <a:lstStyle/>
                    <a:p>
                      <a:pPr algn="l" fontAlgn="t"/>
                      <a:r>
                        <a:rPr lang="en-US" sz="700" b="0" i="0" u="none" strike="noStrike">
                          <a:solidFill>
                            <a:srgbClr val="000000"/>
                          </a:solidFill>
                          <a:effectLst/>
                          <a:latin typeface="Calibri" panose="020F0502020204030204" pitchFamily="34" charset="0"/>
                        </a:rPr>
                        <a:t>7903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Transmitting a Request to Record an Assignment or Restriction, or Release of a Restriction, under §7.23 or §7.24 Filed through TEAS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32102777"/>
                  </a:ext>
                </a:extLst>
              </a:tr>
              <a:tr h="251937">
                <a:tc>
                  <a:txBody>
                    <a:bodyPr/>
                    <a:lstStyle/>
                    <a:p>
                      <a:pPr algn="l" fontAlgn="t"/>
                      <a:r>
                        <a:rPr lang="en-US" sz="700" b="0" i="0" u="none" strike="noStrike">
                          <a:solidFill>
                            <a:srgbClr val="000000"/>
                          </a:solidFill>
                          <a:effectLst/>
                          <a:latin typeface="Calibri" panose="020F0502020204030204" pitchFamily="34" charset="0"/>
                        </a:rPr>
                        <a:t>6904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Notice of Replacement under §7.28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93050317"/>
                  </a:ext>
                </a:extLst>
              </a:tr>
              <a:tr h="251937">
                <a:tc>
                  <a:txBody>
                    <a:bodyPr/>
                    <a:lstStyle/>
                    <a:p>
                      <a:pPr algn="l" fontAlgn="t"/>
                      <a:r>
                        <a:rPr lang="en-US" sz="700" b="0" i="0" u="none" strike="noStrike">
                          <a:solidFill>
                            <a:srgbClr val="000000"/>
                          </a:solidFill>
                          <a:effectLst/>
                          <a:latin typeface="Calibri" panose="020F0502020204030204" pitchFamily="34" charset="0"/>
                        </a:rPr>
                        <a:t>7904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Notice of Replacement under §7.28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111659"/>
                  </a:ext>
                </a:extLst>
              </a:tr>
            </a:tbl>
          </a:graphicData>
        </a:graphic>
      </p:graphicFrame>
    </p:spTree>
    <p:extLst>
      <p:ext uri="{BB962C8B-B14F-4D97-AF65-F5344CB8AC3E}">
        <p14:creationId xmlns:p14="http://schemas.microsoft.com/office/powerpoint/2010/main" val="2685063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Madrid Protocol Fees"/>
          <p:cNvSpPr>
            <a:spLocks noGrp="1"/>
          </p:cNvSpPr>
          <p:nvPr>
            <p:ph type="title"/>
          </p:nvPr>
        </p:nvSpPr>
        <p:spPr>
          <a:xfrm>
            <a:off x="457200" y="309580"/>
            <a:ext cx="6699738" cy="587235"/>
          </a:xfrm>
        </p:spPr>
        <p:txBody>
          <a:bodyPr>
            <a:normAutofit/>
          </a:bodyPr>
          <a:lstStyle/>
          <a:p>
            <a:r>
              <a:rPr lang="en-US" sz="2800" dirty="0" smtClean="0"/>
              <a:t>Madrid </a:t>
            </a:r>
            <a:r>
              <a:rPr lang="en-US" sz="2800" dirty="0"/>
              <a:t>Protocol </a:t>
            </a:r>
            <a:r>
              <a:rPr lang="en-US" sz="2800" dirty="0" smtClean="0"/>
              <a:t>Fees (</a:t>
            </a:r>
            <a:r>
              <a:rPr lang="en-US" sz="2800" dirty="0" err="1" smtClean="0"/>
              <a:t>cont</a:t>
            </a:r>
            <a:r>
              <a:rPr lang="en-US" sz="2800" dirty="0" smtClean="0"/>
              <a: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56</a:t>
            </a:fld>
            <a:endParaRPr lang="en-US" dirty="0"/>
          </a:p>
        </p:txBody>
      </p:sp>
      <p:graphicFrame>
        <p:nvGraphicFramePr>
          <p:cNvPr id="6" name="Table 5" title="Madrid Protocol Fees"/>
          <p:cNvGraphicFramePr>
            <a:graphicFrameLocks noGrp="1"/>
          </p:cNvGraphicFramePr>
          <p:nvPr>
            <p:extLst>
              <p:ext uri="{D42A27DB-BD31-4B8C-83A1-F6EECF244321}">
                <p14:modId xmlns:p14="http://schemas.microsoft.com/office/powerpoint/2010/main" val="1552621524"/>
              </p:ext>
            </p:extLst>
          </p:nvPr>
        </p:nvGraphicFramePr>
        <p:xfrm>
          <a:off x="457200" y="1350712"/>
          <a:ext cx="8229602" cy="2962544"/>
        </p:xfrm>
        <a:graphic>
          <a:graphicData uri="http://schemas.openxmlformats.org/drawingml/2006/table">
            <a:tbl>
              <a:tblPr firstRow="1"/>
              <a:tblGrid>
                <a:gridCol w="561416">
                  <a:extLst>
                    <a:ext uri="{9D8B030D-6E8A-4147-A177-3AD203B41FA5}">
                      <a16:colId xmlns:a16="http://schemas.microsoft.com/office/drawing/2014/main" val="3015118315"/>
                    </a:ext>
                  </a:extLst>
                </a:gridCol>
                <a:gridCol w="2850264">
                  <a:extLst>
                    <a:ext uri="{9D8B030D-6E8A-4147-A177-3AD203B41FA5}">
                      <a16:colId xmlns:a16="http://schemas.microsoft.com/office/drawing/2014/main" val="3442255142"/>
                    </a:ext>
                  </a:extLst>
                </a:gridCol>
                <a:gridCol w="542522">
                  <a:extLst>
                    <a:ext uri="{9D8B030D-6E8A-4147-A177-3AD203B41FA5}">
                      <a16:colId xmlns:a16="http://schemas.microsoft.com/office/drawing/2014/main" val="4165926269"/>
                    </a:ext>
                  </a:extLst>
                </a:gridCol>
                <a:gridCol w="534425">
                  <a:extLst>
                    <a:ext uri="{9D8B030D-6E8A-4147-A177-3AD203B41FA5}">
                      <a16:colId xmlns:a16="http://schemas.microsoft.com/office/drawing/2014/main" val="518668623"/>
                    </a:ext>
                  </a:extLst>
                </a:gridCol>
                <a:gridCol w="534425">
                  <a:extLst>
                    <a:ext uri="{9D8B030D-6E8A-4147-A177-3AD203B41FA5}">
                      <a16:colId xmlns:a16="http://schemas.microsoft.com/office/drawing/2014/main" val="318655377"/>
                    </a:ext>
                  </a:extLst>
                </a:gridCol>
                <a:gridCol w="534425">
                  <a:extLst>
                    <a:ext uri="{9D8B030D-6E8A-4147-A177-3AD203B41FA5}">
                      <a16:colId xmlns:a16="http://schemas.microsoft.com/office/drawing/2014/main" val="1817740812"/>
                    </a:ext>
                  </a:extLst>
                </a:gridCol>
                <a:gridCol w="534425">
                  <a:extLst>
                    <a:ext uri="{9D8B030D-6E8A-4147-A177-3AD203B41FA5}">
                      <a16:colId xmlns:a16="http://schemas.microsoft.com/office/drawing/2014/main" val="1411177505"/>
                    </a:ext>
                  </a:extLst>
                </a:gridCol>
                <a:gridCol w="534425">
                  <a:extLst>
                    <a:ext uri="{9D8B030D-6E8A-4147-A177-3AD203B41FA5}">
                      <a16:colId xmlns:a16="http://schemas.microsoft.com/office/drawing/2014/main" val="1426387538"/>
                    </a:ext>
                  </a:extLst>
                </a:gridCol>
                <a:gridCol w="534425">
                  <a:extLst>
                    <a:ext uri="{9D8B030D-6E8A-4147-A177-3AD203B41FA5}">
                      <a16:colId xmlns:a16="http://schemas.microsoft.com/office/drawing/2014/main" val="2266229549"/>
                    </a:ext>
                  </a:extLst>
                </a:gridCol>
                <a:gridCol w="534425">
                  <a:extLst>
                    <a:ext uri="{9D8B030D-6E8A-4147-A177-3AD203B41FA5}">
                      <a16:colId xmlns:a16="http://schemas.microsoft.com/office/drawing/2014/main" val="2500207628"/>
                    </a:ext>
                  </a:extLst>
                </a:gridCol>
                <a:gridCol w="534425">
                  <a:extLst>
                    <a:ext uri="{9D8B030D-6E8A-4147-A177-3AD203B41FA5}">
                      <a16:colId xmlns:a16="http://schemas.microsoft.com/office/drawing/2014/main" val="3582242130"/>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4080220973"/>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2296114931"/>
                  </a:ext>
                </a:extLst>
              </a:tr>
              <a:tr h="169212">
                <a:tc gridSpan="11">
                  <a:txBody>
                    <a:bodyPr/>
                    <a:lstStyle/>
                    <a:p>
                      <a:pPr algn="l" fontAlgn="t"/>
                      <a:r>
                        <a:rPr lang="en-US" sz="1000" b="1" i="0" u="none" strike="noStrike">
                          <a:solidFill>
                            <a:srgbClr val="000000"/>
                          </a:solidFill>
                          <a:effectLst/>
                          <a:latin typeface="Calibri" panose="020F0502020204030204" pitchFamily="34" charset="0"/>
                        </a:rPr>
                        <a:t>Madrid Protocol Fees (cont)</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8356455"/>
                  </a:ext>
                </a:extLst>
              </a:tr>
              <a:tr h="251937">
                <a:tc>
                  <a:txBody>
                    <a:bodyPr/>
                    <a:lstStyle/>
                    <a:p>
                      <a:pPr algn="l" fontAlgn="t"/>
                      <a:r>
                        <a:rPr lang="en-US" sz="700" b="0" i="0" u="none" strike="noStrike">
                          <a:solidFill>
                            <a:srgbClr val="000000"/>
                          </a:solidFill>
                          <a:effectLst/>
                          <a:latin typeface="Calibri" panose="020F0502020204030204" pitchFamily="34" charset="0"/>
                        </a:rPr>
                        <a:t>6905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§71 of the Act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$47</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55512082"/>
                  </a:ext>
                </a:extLst>
              </a:tr>
              <a:tr h="251937">
                <a:tc>
                  <a:txBody>
                    <a:bodyPr/>
                    <a:lstStyle/>
                    <a:p>
                      <a:pPr algn="l" fontAlgn="t"/>
                      <a:r>
                        <a:rPr lang="en-US" sz="700" b="0" i="0" u="none" strike="noStrike">
                          <a:solidFill>
                            <a:srgbClr val="000000"/>
                          </a:solidFill>
                          <a:effectLst/>
                          <a:latin typeface="Calibri" panose="020F0502020204030204" pitchFamily="34" charset="0"/>
                        </a:rPr>
                        <a:t>7905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an Affidavit Under §71 of the Act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80%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3399261"/>
                  </a:ext>
                </a:extLst>
              </a:tr>
              <a:tr h="251937">
                <a:tc>
                  <a:txBody>
                    <a:bodyPr/>
                    <a:lstStyle/>
                    <a:p>
                      <a:pPr algn="l" fontAlgn="t"/>
                      <a:r>
                        <a:rPr lang="en-US" sz="700" b="0" i="0" u="none" strike="noStrike">
                          <a:solidFill>
                            <a:srgbClr val="000000"/>
                          </a:solidFill>
                          <a:effectLst/>
                          <a:latin typeface="Calibri" panose="020F0502020204030204" pitchFamily="34" charset="0"/>
                        </a:rPr>
                        <a:t>6906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Surcharge for Filing an Affidavit Under §71 of the Act During Grace Period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24804598"/>
                  </a:ext>
                </a:extLst>
              </a:tr>
              <a:tr h="251937">
                <a:tc>
                  <a:txBody>
                    <a:bodyPr/>
                    <a:lstStyle/>
                    <a:p>
                      <a:pPr algn="l" fontAlgn="t"/>
                      <a:r>
                        <a:rPr lang="en-US" sz="700" b="0" i="0" u="none" strike="noStrike">
                          <a:solidFill>
                            <a:srgbClr val="000000"/>
                          </a:solidFill>
                          <a:effectLst/>
                          <a:latin typeface="Calibri" panose="020F0502020204030204" pitchFamily="34" charset="0"/>
                        </a:rPr>
                        <a:t>7906</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Surcharge for Filing an Affidavit Under §71 of the Act During Grace Period through TEAS,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79714861"/>
                  </a:ext>
                </a:extLst>
              </a:tr>
              <a:tr h="251937">
                <a:tc>
                  <a:txBody>
                    <a:bodyPr/>
                    <a:lstStyle/>
                    <a:p>
                      <a:pPr algn="l" fontAlgn="t"/>
                      <a:r>
                        <a:rPr lang="en-US" sz="700" b="0" i="0" u="none" strike="noStrike">
                          <a:solidFill>
                            <a:srgbClr val="000000"/>
                          </a:solidFill>
                          <a:effectLst/>
                          <a:latin typeface="Calibri" panose="020F0502020204030204" pitchFamily="34" charset="0"/>
                        </a:rPr>
                        <a:t>6907</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Transmitting a Subsequent Designation under §7.21, Filed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24378117"/>
                  </a:ext>
                </a:extLst>
              </a:tr>
              <a:tr h="251937">
                <a:tc>
                  <a:txBody>
                    <a:bodyPr/>
                    <a:lstStyle/>
                    <a:p>
                      <a:pPr algn="l" fontAlgn="t"/>
                      <a:r>
                        <a:rPr lang="en-US" sz="700" b="0" i="0" u="none" strike="noStrike">
                          <a:solidFill>
                            <a:srgbClr val="000000"/>
                          </a:solidFill>
                          <a:effectLst/>
                          <a:latin typeface="Calibri" panose="020F0502020204030204" pitchFamily="34" charset="0"/>
                        </a:rPr>
                        <a:t>7907</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Transmitting a Subsequent Designation under §7.21, Filed through TEAS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$29</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92448316"/>
                  </a:ext>
                </a:extLst>
              </a:tr>
              <a:tr h="251937">
                <a:tc>
                  <a:txBody>
                    <a:bodyPr/>
                    <a:lstStyle/>
                    <a:p>
                      <a:pPr algn="l" fontAlgn="t"/>
                      <a:r>
                        <a:rPr lang="en-US" sz="700" b="0" i="0" u="none" strike="noStrike">
                          <a:solidFill>
                            <a:srgbClr val="000000"/>
                          </a:solidFill>
                          <a:effectLst/>
                          <a:latin typeface="Calibri" panose="020F0502020204030204" pitchFamily="34" charset="0"/>
                        </a:rPr>
                        <a:t>6908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§71 Affidavit Filed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55522294"/>
                  </a:ext>
                </a:extLst>
              </a:tr>
              <a:tr h="251937">
                <a:tc>
                  <a:txBody>
                    <a:bodyPr/>
                    <a:lstStyle/>
                    <a:p>
                      <a:pPr algn="l" fontAlgn="t"/>
                      <a:r>
                        <a:rPr lang="en-US" sz="700" b="0" i="0" u="none" strike="noStrike">
                          <a:solidFill>
                            <a:srgbClr val="000000"/>
                          </a:solidFill>
                          <a:effectLst/>
                          <a:latin typeface="Calibri" panose="020F0502020204030204" pitchFamily="34" charset="0"/>
                        </a:rPr>
                        <a:t>7908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Correcting a Deficiency in a §71 Affidavit Filed through TEAS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72152321"/>
                  </a:ext>
                </a:extLst>
              </a:tr>
              <a:tr h="251937">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Prior to or with a §71 Filing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4942295"/>
                  </a:ext>
                </a:extLst>
              </a:tr>
              <a:tr h="251937">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Prior to or with a §71 Filing through TEAS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547581"/>
                  </a:ext>
                </a:extLst>
              </a:tr>
            </a:tbl>
          </a:graphicData>
        </a:graphic>
      </p:graphicFrame>
    </p:spTree>
    <p:extLst>
      <p:ext uri="{BB962C8B-B14F-4D97-AF65-F5344CB8AC3E}">
        <p14:creationId xmlns:p14="http://schemas.microsoft.com/office/powerpoint/2010/main" val="1381931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rademark Trial and Appeal Board Fees"/>
          <p:cNvSpPr>
            <a:spLocks noGrp="1"/>
          </p:cNvSpPr>
          <p:nvPr>
            <p:ph type="title"/>
          </p:nvPr>
        </p:nvSpPr>
        <p:spPr>
          <a:xfrm>
            <a:off x="457200" y="309581"/>
            <a:ext cx="7985760" cy="504152"/>
          </a:xfrm>
        </p:spPr>
        <p:txBody>
          <a:bodyPr>
            <a:noAutofit/>
          </a:bodyPr>
          <a:lstStyle/>
          <a:p>
            <a:r>
              <a:rPr lang="en-US" sz="2800" dirty="0"/>
              <a:t>Trademark </a:t>
            </a:r>
            <a:r>
              <a:rPr lang="en-US" sz="2800" dirty="0" smtClean="0"/>
              <a:t>Trial and Appeal Board </a:t>
            </a:r>
            <a:r>
              <a:rPr lang="en-US" sz="2800" dirty="0"/>
              <a:t>Fees</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57</a:t>
            </a:fld>
            <a:endParaRPr lang="en-US" dirty="0"/>
          </a:p>
        </p:txBody>
      </p:sp>
      <p:graphicFrame>
        <p:nvGraphicFramePr>
          <p:cNvPr id="5" name="Table 4" title="TTAB Fees"/>
          <p:cNvGraphicFramePr>
            <a:graphicFrameLocks noGrp="1"/>
          </p:cNvGraphicFramePr>
          <p:nvPr>
            <p:extLst>
              <p:ext uri="{D42A27DB-BD31-4B8C-83A1-F6EECF244321}">
                <p14:modId xmlns:p14="http://schemas.microsoft.com/office/powerpoint/2010/main" val="592519971"/>
              </p:ext>
            </p:extLst>
          </p:nvPr>
        </p:nvGraphicFramePr>
        <p:xfrm>
          <a:off x="457200" y="1465677"/>
          <a:ext cx="8229602" cy="2950726"/>
        </p:xfrm>
        <a:graphic>
          <a:graphicData uri="http://schemas.openxmlformats.org/drawingml/2006/table">
            <a:tbl>
              <a:tblPr firstRow="1"/>
              <a:tblGrid>
                <a:gridCol w="561416">
                  <a:extLst>
                    <a:ext uri="{9D8B030D-6E8A-4147-A177-3AD203B41FA5}">
                      <a16:colId xmlns:a16="http://schemas.microsoft.com/office/drawing/2014/main" val="2854843291"/>
                    </a:ext>
                  </a:extLst>
                </a:gridCol>
                <a:gridCol w="2850264">
                  <a:extLst>
                    <a:ext uri="{9D8B030D-6E8A-4147-A177-3AD203B41FA5}">
                      <a16:colId xmlns:a16="http://schemas.microsoft.com/office/drawing/2014/main" val="1069805558"/>
                    </a:ext>
                  </a:extLst>
                </a:gridCol>
                <a:gridCol w="542522">
                  <a:extLst>
                    <a:ext uri="{9D8B030D-6E8A-4147-A177-3AD203B41FA5}">
                      <a16:colId xmlns:a16="http://schemas.microsoft.com/office/drawing/2014/main" val="2222711989"/>
                    </a:ext>
                  </a:extLst>
                </a:gridCol>
                <a:gridCol w="534425">
                  <a:extLst>
                    <a:ext uri="{9D8B030D-6E8A-4147-A177-3AD203B41FA5}">
                      <a16:colId xmlns:a16="http://schemas.microsoft.com/office/drawing/2014/main" val="3678113288"/>
                    </a:ext>
                  </a:extLst>
                </a:gridCol>
                <a:gridCol w="534425">
                  <a:extLst>
                    <a:ext uri="{9D8B030D-6E8A-4147-A177-3AD203B41FA5}">
                      <a16:colId xmlns:a16="http://schemas.microsoft.com/office/drawing/2014/main" val="2666746330"/>
                    </a:ext>
                  </a:extLst>
                </a:gridCol>
                <a:gridCol w="534425">
                  <a:extLst>
                    <a:ext uri="{9D8B030D-6E8A-4147-A177-3AD203B41FA5}">
                      <a16:colId xmlns:a16="http://schemas.microsoft.com/office/drawing/2014/main" val="943812122"/>
                    </a:ext>
                  </a:extLst>
                </a:gridCol>
                <a:gridCol w="534425">
                  <a:extLst>
                    <a:ext uri="{9D8B030D-6E8A-4147-A177-3AD203B41FA5}">
                      <a16:colId xmlns:a16="http://schemas.microsoft.com/office/drawing/2014/main" val="1264561763"/>
                    </a:ext>
                  </a:extLst>
                </a:gridCol>
                <a:gridCol w="534425">
                  <a:extLst>
                    <a:ext uri="{9D8B030D-6E8A-4147-A177-3AD203B41FA5}">
                      <a16:colId xmlns:a16="http://schemas.microsoft.com/office/drawing/2014/main" val="1137031780"/>
                    </a:ext>
                  </a:extLst>
                </a:gridCol>
                <a:gridCol w="534425">
                  <a:extLst>
                    <a:ext uri="{9D8B030D-6E8A-4147-A177-3AD203B41FA5}">
                      <a16:colId xmlns:a16="http://schemas.microsoft.com/office/drawing/2014/main" val="2318262305"/>
                    </a:ext>
                  </a:extLst>
                </a:gridCol>
                <a:gridCol w="534425">
                  <a:extLst>
                    <a:ext uri="{9D8B030D-6E8A-4147-A177-3AD203B41FA5}">
                      <a16:colId xmlns:a16="http://schemas.microsoft.com/office/drawing/2014/main" val="3935022043"/>
                    </a:ext>
                  </a:extLst>
                </a:gridCol>
                <a:gridCol w="534425">
                  <a:extLst>
                    <a:ext uri="{9D8B030D-6E8A-4147-A177-3AD203B41FA5}">
                      <a16:colId xmlns:a16="http://schemas.microsoft.com/office/drawing/2014/main" val="2152728853"/>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4044107365"/>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2605404467"/>
                  </a:ext>
                </a:extLst>
              </a:tr>
              <a:tr h="169212">
                <a:tc gridSpan="11">
                  <a:txBody>
                    <a:bodyPr/>
                    <a:lstStyle/>
                    <a:p>
                      <a:pPr algn="l" fontAlgn="t"/>
                      <a:r>
                        <a:rPr lang="en-US" sz="1000" b="1" i="0" u="none" strike="noStrike">
                          <a:solidFill>
                            <a:srgbClr val="000000"/>
                          </a:solidFill>
                          <a:effectLst/>
                          <a:latin typeface="Calibri" panose="020F0502020204030204" pitchFamily="34" charset="0"/>
                        </a:rPr>
                        <a:t>Trademark Trial and Appeal Board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3113076"/>
                  </a:ext>
                </a:extLst>
              </a:tr>
              <a:tr h="251937">
                <a:tc>
                  <a:txBody>
                    <a:bodyPr/>
                    <a:lstStyle/>
                    <a:p>
                      <a:pPr algn="l" fontAlgn="t"/>
                      <a:r>
                        <a:rPr lang="en-US" sz="700" b="0" i="0" u="none" strike="noStrike">
                          <a:solidFill>
                            <a:srgbClr val="000000"/>
                          </a:solidFill>
                          <a:effectLst/>
                          <a:latin typeface="Calibri" panose="020F0502020204030204" pitchFamily="34" charset="0"/>
                        </a:rPr>
                        <a:t>6401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Petition to Cancel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$124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40839810"/>
                  </a:ext>
                </a:extLst>
              </a:tr>
              <a:tr h="251937">
                <a:tc>
                  <a:txBody>
                    <a:bodyPr/>
                    <a:lstStyle/>
                    <a:p>
                      <a:pPr algn="l" fontAlgn="t"/>
                      <a:r>
                        <a:rPr lang="en-US" sz="700" b="0" i="0" u="none" strike="noStrike">
                          <a:solidFill>
                            <a:srgbClr val="000000"/>
                          </a:solidFill>
                          <a:effectLst/>
                          <a:latin typeface="Calibri" panose="020F0502020204030204" pitchFamily="34" charset="0"/>
                        </a:rPr>
                        <a:t>7401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Petition to Cancel through ESTTA,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$2,740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96410359"/>
                  </a:ext>
                </a:extLst>
              </a:tr>
              <a:tr h="251937">
                <a:tc>
                  <a:txBody>
                    <a:bodyPr/>
                    <a:lstStyle/>
                    <a:p>
                      <a:pPr algn="l" fontAlgn="t"/>
                      <a:r>
                        <a:rPr lang="en-US" sz="700" b="0" i="0" u="none" strike="noStrike">
                          <a:solidFill>
                            <a:srgbClr val="000000"/>
                          </a:solidFill>
                          <a:effectLst/>
                          <a:latin typeface="Calibri" panose="020F0502020204030204" pitchFamily="34" charset="0"/>
                        </a:rPr>
                        <a:t>6402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Notice of Opposition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$275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$700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1102562"/>
                  </a:ext>
                </a:extLst>
              </a:tr>
              <a:tr h="251937">
                <a:tc>
                  <a:txBody>
                    <a:bodyPr/>
                    <a:lstStyle/>
                    <a:p>
                      <a:pPr algn="l" fontAlgn="t"/>
                      <a:r>
                        <a:rPr lang="en-US" sz="700" b="0" i="0" u="none" strike="noStrike">
                          <a:solidFill>
                            <a:srgbClr val="000000"/>
                          </a:solidFill>
                          <a:effectLst/>
                          <a:latin typeface="Calibri" panose="020F0502020204030204" pitchFamily="34" charset="0"/>
                        </a:rPr>
                        <a:t>7402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Notice of Opposition through ESTTA,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$2,217</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62648755"/>
                  </a:ext>
                </a:extLst>
              </a:tr>
              <a:tr h="251937">
                <a:tc>
                  <a:txBody>
                    <a:bodyPr/>
                    <a:lstStyle/>
                    <a:p>
                      <a:pPr algn="l" fontAlgn="t"/>
                      <a:r>
                        <a:rPr lang="en-US" sz="700" b="0" i="0" u="none" strike="noStrike">
                          <a:solidFill>
                            <a:srgbClr val="000000"/>
                          </a:solidFill>
                          <a:effectLst/>
                          <a:latin typeface="Calibri" panose="020F0502020204030204" pitchFamily="34" charset="0"/>
                        </a:rPr>
                        <a:t>6403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Ex Parte Appeal to the Trademark Trial and Appeal Board Filed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$2,654</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67%</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7488651"/>
                  </a:ext>
                </a:extLst>
              </a:tr>
              <a:tr h="251937">
                <a:tc>
                  <a:txBody>
                    <a:bodyPr/>
                    <a:lstStyle/>
                    <a:p>
                      <a:pPr algn="l" fontAlgn="t"/>
                      <a:r>
                        <a:rPr lang="en-US" sz="700" b="0" i="0" u="none" strike="noStrike">
                          <a:solidFill>
                            <a:srgbClr val="000000"/>
                          </a:solidFill>
                          <a:effectLst/>
                          <a:latin typeface="Calibri" panose="020F0502020204030204" pitchFamily="34" charset="0"/>
                        </a:rPr>
                        <a:t>7403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Ex Parte Appeal to the Trademark Trial and Appeal Board Filed through ESTTA,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$2,728</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40463147"/>
                  </a:ext>
                </a:extLst>
              </a:tr>
              <a:tr h="251937">
                <a:tc>
                  <a:txBody>
                    <a:bodyPr/>
                    <a:lstStyle/>
                    <a:p>
                      <a:pPr algn="l" fontAlgn="t"/>
                      <a:r>
                        <a:rPr lang="en-US" sz="700" b="0" i="0" u="none" strike="noStrike">
                          <a:solidFill>
                            <a:srgbClr val="000000"/>
                          </a:solidFill>
                          <a:effectLst/>
                          <a:latin typeface="Calibri" panose="020F0502020204030204" pitchFamily="34" charset="0"/>
                        </a:rPr>
                        <a:t>6404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an Extension of Time to File a Notice of Opposition under §2.102(c)(3)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68218368"/>
                  </a:ext>
                </a:extLst>
              </a:tr>
              <a:tr h="251937">
                <a:tc>
                  <a:txBody>
                    <a:bodyPr/>
                    <a:lstStyle/>
                    <a:p>
                      <a:pPr algn="l" fontAlgn="t"/>
                      <a:r>
                        <a:rPr lang="en-US" sz="700" b="0" i="0" u="none" strike="noStrike">
                          <a:solidFill>
                            <a:srgbClr val="000000"/>
                          </a:solidFill>
                          <a:effectLst/>
                          <a:latin typeface="Calibri" panose="020F0502020204030204" pitchFamily="34" charset="0"/>
                        </a:rPr>
                        <a:t>7404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an Extension of Time to File a Notice of Opposition under §2.102(c)(3) through ESTTA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$112</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19829690"/>
                  </a:ext>
                </a:extLst>
              </a:tr>
              <a:tr h="246028">
                <a:tc>
                  <a:txBody>
                    <a:bodyPr/>
                    <a:lstStyle/>
                    <a:p>
                      <a:pPr algn="l" fontAlgn="t"/>
                      <a:r>
                        <a:rPr lang="en-US" sz="700" b="0" i="0" u="none" strike="noStrike">
                          <a:solidFill>
                            <a:srgbClr val="000000"/>
                          </a:solidFill>
                          <a:effectLst/>
                          <a:latin typeface="Calibri" panose="020F0502020204030204" pitchFamily="34" charset="0"/>
                        </a:rPr>
                        <a:t>6405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an Extension of Time to File a Notice of Opposition under §2.102(c)(1)(ii) or (c)(2) on Paper</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$300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67%</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8492117"/>
                  </a:ext>
                </a:extLst>
              </a:tr>
              <a:tr h="246028">
                <a:tc>
                  <a:txBody>
                    <a:bodyPr/>
                    <a:lstStyle/>
                    <a:p>
                      <a:pPr algn="l" fontAlgn="t"/>
                      <a:r>
                        <a:rPr lang="en-US" sz="700" b="0" i="0" u="none" strike="noStrike">
                          <a:solidFill>
                            <a:srgbClr val="000000"/>
                          </a:solidFill>
                          <a:effectLst/>
                          <a:latin typeface="Calibri" panose="020F0502020204030204" pitchFamily="34" charset="0"/>
                        </a:rPr>
                        <a:t>7405</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an Extension of Time to File a Notice of Opposition under §2.102(c)(1)(ii) or (c)(2) through ESTTA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$112</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dirty="0">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246424"/>
                  </a:ext>
                </a:extLst>
              </a:tr>
            </a:tbl>
          </a:graphicData>
        </a:graphic>
      </p:graphicFrame>
    </p:spTree>
    <p:extLst>
      <p:ext uri="{BB962C8B-B14F-4D97-AF65-F5344CB8AC3E}">
        <p14:creationId xmlns:p14="http://schemas.microsoft.com/office/powerpoint/2010/main" val="3560924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382000" cy="587235"/>
          </a:xfrm>
        </p:spPr>
        <p:txBody>
          <a:bodyPr>
            <a:normAutofit/>
          </a:bodyPr>
          <a:lstStyle/>
          <a:p>
            <a:r>
              <a:rPr lang="en-US" sz="2800" dirty="0"/>
              <a:t>Trademark </a:t>
            </a:r>
            <a:r>
              <a:rPr lang="en-US" sz="2800" dirty="0" smtClean="0"/>
              <a:t>Trial and Appeal Board Fees (</a:t>
            </a:r>
            <a:r>
              <a:rPr lang="en-US" sz="2800" dirty="0" err="1" smtClean="0"/>
              <a:t>cont</a:t>
            </a:r>
            <a:r>
              <a:rPr lang="en-US" sz="2800" dirty="0" smtClean="0"/>
              <a: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58</a:t>
            </a:fld>
            <a:endParaRPr lang="en-US" dirty="0"/>
          </a:p>
        </p:txBody>
      </p:sp>
      <p:graphicFrame>
        <p:nvGraphicFramePr>
          <p:cNvPr id="6" name="Table 5" title="TTAB Fees"/>
          <p:cNvGraphicFramePr>
            <a:graphicFrameLocks noGrp="1"/>
          </p:cNvGraphicFramePr>
          <p:nvPr>
            <p:extLst>
              <p:ext uri="{D42A27DB-BD31-4B8C-83A1-F6EECF244321}">
                <p14:modId xmlns:p14="http://schemas.microsoft.com/office/powerpoint/2010/main" val="1301805596"/>
              </p:ext>
            </p:extLst>
          </p:nvPr>
        </p:nvGraphicFramePr>
        <p:xfrm>
          <a:off x="457199" y="1166075"/>
          <a:ext cx="8229602" cy="3516376"/>
        </p:xfrm>
        <a:graphic>
          <a:graphicData uri="http://schemas.openxmlformats.org/drawingml/2006/table">
            <a:tbl>
              <a:tblPr firstRow="1"/>
              <a:tblGrid>
                <a:gridCol w="561416">
                  <a:extLst>
                    <a:ext uri="{9D8B030D-6E8A-4147-A177-3AD203B41FA5}">
                      <a16:colId xmlns:a16="http://schemas.microsoft.com/office/drawing/2014/main" val="765774321"/>
                    </a:ext>
                  </a:extLst>
                </a:gridCol>
                <a:gridCol w="2850264">
                  <a:extLst>
                    <a:ext uri="{9D8B030D-6E8A-4147-A177-3AD203B41FA5}">
                      <a16:colId xmlns:a16="http://schemas.microsoft.com/office/drawing/2014/main" val="1223290922"/>
                    </a:ext>
                  </a:extLst>
                </a:gridCol>
                <a:gridCol w="542522">
                  <a:extLst>
                    <a:ext uri="{9D8B030D-6E8A-4147-A177-3AD203B41FA5}">
                      <a16:colId xmlns:a16="http://schemas.microsoft.com/office/drawing/2014/main" val="943887059"/>
                    </a:ext>
                  </a:extLst>
                </a:gridCol>
                <a:gridCol w="534425">
                  <a:extLst>
                    <a:ext uri="{9D8B030D-6E8A-4147-A177-3AD203B41FA5}">
                      <a16:colId xmlns:a16="http://schemas.microsoft.com/office/drawing/2014/main" val="2775144434"/>
                    </a:ext>
                  </a:extLst>
                </a:gridCol>
                <a:gridCol w="534425">
                  <a:extLst>
                    <a:ext uri="{9D8B030D-6E8A-4147-A177-3AD203B41FA5}">
                      <a16:colId xmlns:a16="http://schemas.microsoft.com/office/drawing/2014/main" val="2495877933"/>
                    </a:ext>
                  </a:extLst>
                </a:gridCol>
                <a:gridCol w="534425">
                  <a:extLst>
                    <a:ext uri="{9D8B030D-6E8A-4147-A177-3AD203B41FA5}">
                      <a16:colId xmlns:a16="http://schemas.microsoft.com/office/drawing/2014/main" val="3735135572"/>
                    </a:ext>
                  </a:extLst>
                </a:gridCol>
                <a:gridCol w="534425">
                  <a:extLst>
                    <a:ext uri="{9D8B030D-6E8A-4147-A177-3AD203B41FA5}">
                      <a16:colId xmlns:a16="http://schemas.microsoft.com/office/drawing/2014/main" val="3972138180"/>
                    </a:ext>
                  </a:extLst>
                </a:gridCol>
                <a:gridCol w="534425">
                  <a:extLst>
                    <a:ext uri="{9D8B030D-6E8A-4147-A177-3AD203B41FA5}">
                      <a16:colId xmlns:a16="http://schemas.microsoft.com/office/drawing/2014/main" val="3929258618"/>
                    </a:ext>
                  </a:extLst>
                </a:gridCol>
                <a:gridCol w="534425">
                  <a:extLst>
                    <a:ext uri="{9D8B030D-6E8A-4147-A177-3AD203B41FA5}">
                      <a16:colId xmlns:a16="http://schemas.microsoft.com/office/drawing/2014/main" val="2072559087"/>
                    </a:ext>
                  </a:extLst>
                </a:gridCol>
                <a:gridCol w="534425">
                  <a:extLst>
                    <a:ext uri="{9D8B030D-6E8A-4147-A177-3AD203B41FA5}">
                      <a16:colId xmlns:a16="http://schemas.microsoft.com/office/drawing/2014/main" val="981523628"/>
                    </a:ext>
                  </a:extLst>
                </a:gridCol>
                <a:gridCol w="534425">
                  <a:extLst>
                    <a:ext uri="{9D8B030D-6E8A-4147-A177-3AD203B41FA5}">
                      <a16:colId xmlns:a16="http://schemas.microsoft.com/office/drawing/2014/main" val="60060824"/>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2811290971"/>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948417676"/>
                  </a:ext>
                </a:extLst>
              </a:tr>
              <a:tr h="169212">
                <a:tc gridSpan="11">
                  <a:txBody>
                    <a:bodyPr/>
                    <a:lstStyle/>
                    <a:p>
                      <a:pPr algn="l" fontAlgn="t"/>
                      <a:r>
                        <a:rPr lang="en-US" sz="1000" b="1" i="0" u="none" strike="noStrike">
                          <a:solidFill>
                            <a:srgbClr val="000000"/>
                          </a:solidFill>
                          <a:effectLst/>
                          <a:latin typeface="Calibri" panose="020F0502020204030204" pitchFamily="34" charset="0"/>
                        </a:rPr>
                        <a:t>Trademark Trial and Appeal Board Fees (cont)</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9748126"/>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Reconsideration Concurrent with a Notice of Appeal on Paper,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78353162"/>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Reconsideration Concurrent with a Notice of Appeal,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38095241"/>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Suspension and Remand Concurrent with a Notice of Appeal on Paper,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76014410"/>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Request for Suspension and Remand Concurrent with a Notice of Appeal,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$400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04670530"/>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as a Result of an Adverse Finding in a Trademark Trial and Appeal Board Case on Paper,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32286551"/>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Deletion of Goods or Services as a Result of an Adverse Finding in a Trademark Trial and Appeal Board Case, per Class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88962514"/>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First Request for an Extension ofTtime to File an Appeal Brief on Paper,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71885735"/>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First Request for an Extension of Time to File an Appeal Brief,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5175529"/>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Second or Subsequent Request for an Extension of Time to File an Appeal Brief on Paper,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84486384"/>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Filing a Second or Subsequest Request for an Extension of Time to File an Appeal Brief,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$100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42833817"/>
                  </a:ext>
                </a:extLst>
              </a:tr>
              <a:tr h="246028">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Motion for Summary Judgment</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36350429"/>
                  </a:ext>
                </a:extLst>
              </a:tr>
              <a:tr h="366894">
                <a:tc>
                  <a:txBody>
                    <a:bodyPr/>
                    <a:lstStyle/>
                    <a:p>
                      <a:pPr algn="l" fontAlgn="t"/>
                      <a:r>
                        <a:rPr lang="en-US" sz="700" b="0" i="0" u="none" strike="noStrike">
                          <a:solidFill>
                            <a:srgbClr val="000000"/>
                          </a:solidFill>
                          <a:effectLst/>
                          <a:latin typeface="Calibri" panose="020F0502020204030204" pitchFamily="34" charset="0"/>
                        </a:rPr>
                        <a:t>New</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Request for an Oral Hearing, per Application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$500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779619"/>
                  </a:ext>
                </a:extLst>
              </a:tr>
            </a:tbl>
          </a:graphicData>
        </a:graphic>
      </p:graphicFrame>
    </p:spTree>
    <p:extLst>
      <p:ext uri="{BB962C8B-B14F-4D97-AF65-F5344CB8AC3E}">
        <p14:creationId xmlns:p14="http://schemas.microsoft.com/office/powerpoint/2010/main" val="11830671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Other Trademark Fees"/>
          <p:cNvSpPr>
            <a:spLocks noGrp="1"/>
          </p:cNvSpPr>
          <p:nvPr>
            <p:ph type="title"/>
          </p:nvPr>
        </p:nvSpPr>
        <p:spPr>
          <a:xfrm>
            <a:off x="457200" y="246404"/>
            <a:ext cx="8001000" cy="536111"/>
          </a:xfrm>
        </p:spPr>
        <p:txBody>
          <a:bodyPr>
            <a:normAutofit/>
          </a:bodyPr>
          <a:lstStyle/>
          <a:p>
            <a:r>
              <a:rPr lang="en-US" sz="2800" dirty="0" smtClean="0"/>
              <a:t>Other Trademark Fees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59</a:t>
            </a:fld>
            <a:endParaRPr lang="en-US" dirty="0"/>
          </a:p>
        </p:txBody>
      </p:sp>
      <p:graphicFrame>
        <p:nvGraphicFramePr>
          <p:cNvPr id="5" name="Table 4" title="Other Trademark Fees"/>
          <p:cNvGraphicFramePr>
            <a:graphicFrameLocks noGrp="1"/>
          </p:cNvGraphicFramePr>
          <p:nvPr>
            <p:extLst>
              <p:ext uri="{D42A27DB-BD31-4B8C-83A1-F6EECF244321}">
                <p14:modId xmlns:p14="http://schemas.microsoft.com/office/powerpoint/2010/main" val="2072574830"/>
              </p:ext>
            </p:extLst>
          </p:nvPr>
        </p:nvGraphicFramePr>
        <p:xfrm>
          <a:off x="457200" y="1496823"/>
          <a:ext cx="8229602" cy="2670320"/>
        </p:xfrm>
        <a:graphic>
          <a:graphicData uri="http://schemas.openxmlformats.org/drawingml/2006/table">
            <a:tbl>
              <a:tblPr firstRow="1"/>
              <a:tblGrid>
                <a:gridCol w="561416">
                  <a:extLst>
                    <a:ext uri="{9D8B030D-6E8A-4147-A177-3AD203B41FA5}">
                      <a16:colId xmlns:a16="http://schemas.microsoft.com/office/drawing/2014/main" val="2422092338"/>
                    </a:ext>
                  </a:extLst>
                </a:gridCol>
                <a:gridCol w="2850264">
                  <a:extLst>
                    <a:ext uri="{9D8B030D-6E8A-4147-A177-3AD203B41FA5}">
                      <a16:colId xmlns:a16="http://schemas.microsoft.com/office/drawing/2014/main" val="1678030910"/>
                    </a:ext>
                  </a:extLst>
                </a:gridCol>
                <a:gridCol w="542522">
                  <a:extLst>
                    <a:ext uri="{9D8B030D-6E8A-4147-A177-3AD203B41FA5}">
                      <a16:colId xmlns:a16="http://schemas.microsoft.com/office/drawing/2014/main" val="569909278"/>
                    </a:ext>
                  </a:extLst>
                </a:gridCol>
                <a:gridCol w="534425">
                  <a:extLst>
                    <a:ext uri="{9D8B030D-6E8A-4147-A177-3AD203B41FA5}">
                      <a16:colId xmlns:a16="http://schemas.microsoft.com/office/drawing/2014/main" val="428667741"/>
                    </a:ext>
                  </a:extLst>
                </a:gridCol>
                <a:gridCol w="534425">
                  <a:extLst>
                    <a:ext uri="{9D8B030D-6E8A-4147-A177-3AD203B41FA5}">
                      <a16:colId xmlns:a16="http://schemas.microsoft.com/office/drawing/2014/main" val="3445278278"/>
                    </a:ext>
                  </a:extLst>
                </a:gridCol>
                <a:gridCol w="534425">
                  <a:extLst>
                    <a:ext uri="{9D8B030D-6E8A-4147-A177-3AD203B41FA5}">
                      <a16:colId xmlns:a16="http://schemas.microsoft.com/office/drawing/2014/main" val="3958040102"/>
                    </a:ext>
                  </a:extLst>
                </a:gridCol>
                <a:gridCol w="534425">
                  <a:extLst>
                    <a:ext uri="{9D8B030D-6E8A-4147-A177-3AD203B41FA5}">
                      <a16:colId xmlns:a16="http://schemas.microsoft.com/office/drawing/2014/main" val="4131469152"/>
                    </a:ext>
                  </a:extLst>
                </a:gridCol>
                <a:gridCol w="534425">
                  <a:extLst>
                    <a:ext uri="{9D8B030D-6E8A-4147-A177-3AD203B41FA5}">
                      <a16:colId xmlns:a16="http://schemas.microsoft.com/office/drawing/2014/main" val="2191430793"/>
                    </a:ext>
                  </a:extLst>
                </a:gridCol>
                <a:gridCol w="534425">
                  <a:extLst>
                    <a:ext uri="{9D8B030D-6E8A-4147-A177-3AD203B41FA5}">
                      <a16:colId xmlns:a16="http://schemas.microsoft.com/office/drawing/2014/main" val="1666392031"/>
                    </a:ext>
                  </a:extLst>
                </a:gridCol>
                <a:gridCol w="534425">
                  <a:extLst>
                    <a:ext uri="{9D8B030D-6E8A-4147-A177-3AD203B41FA5}">
                      <a16:colId xmlns:a16="http://schemas.microsoft.com/office/drawing/2014/main" val="2136178490"/>
                    </a:ext>
                  </a:extLst>
                </a:gridCol>
                <a:gridCol w="534425">
                  <a:extLst>
                    <a:ext uri="{9D8B030D-6E8A-4147-A177-3AD203B41FA5}">
                      <a16:colId xmlns:a16="http://schemas.microsoft.com/office/drawing/2014/main" val="1792446033"/>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548106249"/>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1960497706"/>
                  </a:ext>
                </a:extLst>
              </a:tr>
              <a:tr h="169212">
                <a:tc gridSpan="11">
                  <a:txBody>
                    <a:bodyPr/>
                    <a:lstStyle/>
                    <a:p>
                      <a:pPr algn="l" fontAlgn="t"/>
                      <a:r>
                        <a:rPr lang="en-US" sz="1000" b="1" i="0" u="none" strike="noStrike">
                          <a:solidFill>
                            <a:srgbClr val="000000"/>
                          </a:solidFill>
                          <a:effectLst/>
                          <a:latin typeface="Calibri" panose="020F0502020204030204" pitchFamily="34" charset="0"/>
                        </a:rPr>
                        <a:t>Other Trademark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5807104"/>
                  </a:ext>
                </a:extLst>
              </a:tr>
              <a:tr h="251937">
                <a:tc>
                  <a:txBody>
                    <a:bodyPr/>
                    <a:lstStyle/>
                    <a:p>
                      <a:pPr algn="l" fontAlgn="t"/>
                      <a:r>
                        <a:rPr lang="en-US" sz="700" b="0" i="0" u="none" strike="noStrike">
                          <a:solidFill>
                            <a:srgbClr val="000000"/>
                          </a:solidFill>
                          <a:effectLst/>
                          <a:latin typeface="Calibri" panose="020F0502020204030204" pitchFamily="34" charset="0"/>
                        </a:rPr>
                        <a:t>6991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Recordal Application Fee</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$659</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31002704"/>
                  </a:ext>
                </a:extLst>
              </a:tr>
              <a:tr h="251937">
                <a:tc>
                  <a:txBody>
                    <a:bodyPr/>
                    <a:lstStyle/>
                    <a:p>
                      <a:pPr algn="l" fontAlgn="t"/>
                      <a:r>
                        <a:rPr lang="en-US" sz="700" b="0" i="0" u="none" strike="noStrike">
                          <a:solidFill>
                            <a:srgbClr val="000000"/>
                          </a:solidFill>
                          <a:effectLst/>
                          <a:latin typeface="Calibri" panose="020F0502020204030204" pitchFamily="34" charset="0"/>
                        </a:rPr>
                        <a:t>6992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Renewal Application Fee</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$659</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73319867"/>
                  </a:ext>
                </a:extLst>
              </a:tr>
              <a:tr h="251937">
                <a:tc>
                  <a:txBody>
                    <a:bodyPr/>
                    <a:lstStyle/>
                    <a:p>
                      <a:pPr algn="l" fontAlgn="t"/>
                      <a:r>
                        <a:rPr lang="en-US" sz="700" b="0" i="0" u="none" strike="noStrike">
                          <a:solidFill>
                            <a:srgbClr val="000000"/>
                          </a:solidFill>
                          <a:effectLst/>
                          <a:latin typeface="Calibri" panose="020F0502020204030204" pitchFamily="34" charset="0"/>
                        </a:rPr>
                        <a:t>6993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Late Fee for Renewal Application Fee</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$659</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5810411"/>
                  </a:ext>
                </a:extLst>
              </a:tr>
              <a:tr h="251937">
                <a:tc>
                  <a:txBody>
                    <a:bodyPr/>
                    <a:lstStyle/>
                    <a:p>
                      <a:pPr algn="l" fontAlgn="t"/>
                      <a:r>
                        <a:rPr lang="en-US" sz="700" b="0" i="0" u="none" strike="noStrike">
                          <a:solidFill>
                            <a:srgbClr val="000000"/>
                          </a:solidFill>
                          <a:effectLst/>
                          <a:latin typeface="Calibri" panose="020F0502020204030204" pitchFamily="34" charset="0"/>
                        </a:rPr>
                        <a:t>6994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Application Fee for Reactivation of Insignia, per Request</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$659</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$20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10696830"/>
                  </a:ext>
                </a:extLst>
              </a:tr>
              <a:tr h="715524">
                <a:tc>
                  <a:txBody>
                    <a:bodyPr/>
                    <a:lstStyle/>
                    <a:p>
                      <a:pPr algn="l" fontAlgn="t"/>
                      <a:r>
                        <a:rPr lang="en-US" sz="700" b="0" i="0" u="none" strike="noStrike">
                          <a:solidFill>
                            <a:srgbClr val="000000"/>
                          </a:solidFill>
                          <a:effectLst/>
                          <a:latin typeface="Calibri" panose="020F0502020204030204" pitchFamily="34" charset="0"/>
                        </a:rPr>
                        <a:t>8501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Printed Copy of Registered Mark, Copy Only.  Service Includes Preparation of Copies by the Office within Two to Three Business Days and Delivery by USPS; and Preparation of Copies by the Office within One Business Day of Receipt and Delivery to an Office Box, or by Electronic Means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$3</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91537511"/>
                  </a:ext>
                </a:extLst>
              </a:tr>
              <a:tr h="251937">
                <a:tc>
                  <a:txBody>
                    <a:bodyPr/>
                    <a:lstStyle/>
                    <a:p>
                      <a:pPr algn="l" fontAlgn="t"/>
                      <a:r>
                        <a:rPr lang="en-US" sz="700" b="0" i="0" u="none" strike="noStrike">
                          <a:solidFill>
                            <a:srgbClr val="000000"/>
                          </a:solidFill>
                          <a:effectLst/>
                          <a:latin typeface="Calibri" panose="020F0502020204030204" pitchFamily="34" charset="0"/>
                        </a:rPr>
                        <a:t>8503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Certified Copy of Registered Mark, Showing Title and/or Status, Regular Service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$15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$15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05476309"/>
                  </a:ext>
                </a:extLst>
              </a:tr>
              <a:tr h="251937">
                <a:tc>
                  <a:txBody>
                    <a:bodyPr/>
                    <a:lstStyle/>
                    <a:p>
                      <a:pPr algn="l" fontAlgn="t"/>
                      <a:r>
                        <a:rPr lang="en-US" sz="700" b="0" i="0" u="none" strike="noStrike">
                          <a:solidFill>
                            <a:srgbClr val="000000"/>
                          </a:solidFill>
                          <a:effectLst/>
                          <a:latin typeface="Calibri" panose="020F0502020204030204" pitchFamily="34" charset="0"/>
                        </a:rPr>
                        <a:t>8504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Certified Copy of Registered Mark, Showing Title and/or Status, Expedited Local Service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$30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$30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37090560"/>
                  </a:ext>
                </a:extLst>
              </a:tr>
            </a:tbl>
          </a:graphicData>
        </a:graphic>
      </p:graphicFrame>
    </p:spTree>
    <p:extLst>
      <p:ext uri="{BB962C8B-B14F-4D97-AF65-F5344CB8AC3E}">
        <p14:creationId xmlns:p14="http://schemas.microsoft.com/office/powerpoint/2010/main" val="14095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B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Fee Setting Methodology and Analysis</a:t>
            </a:r>
            <a:r>
              <a:rPr lang="en-US" dirty="0"/>
              <a:t/>
            </a:r>
            <a:br>
              <a:rPr lang="en-US" dirty="0"/>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6</a:t>
            </a:fld>
            <a:endParaRPr lang="en-US" dirty="0"/>
          </a:p>
        </p:txBody>
      </p:sp>
      <p:sp>
        <p:nvSpPr>
          <p:cNvPr id="4" name="Rectangle 3"/>
          <p:cNvSpPr/>
          <p:nvPr/>
        </p:nvSpPr>
        <p:spPr>
          <a:xfrm>
            <a:off x="234892" y="727414"/>
            <a:ext cx="8661458" cy="369331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B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Fee Setting Methodology and Analysis</a:t>
            </a:r>
            <a:endParaRPr lang="en-US" dirty="0" smtClean="0"/>
          </a:p>
          <a:p>
            <a:endParaRPr lang="en-US" dirty="0"/>
          </a:p>
          <a:p>
            <a:endParaRPr lang="en-US" dirty="0" smtClean="0"/>
          </a:p>
          <a:p>
            <a:r>
              <a:rPr lang="en-US" dirty="0"/>
              <a:t>The information included in this appendix describes the framework and philosophy of USPTO fee setting, the methodology used to </a:t>
            </a:r>
            <a:r>
              <a:rPr lang="en-US" dirty="0" smtClean="0"/>
              <a:t>adjust </a:t>
            </a:r>
            <a:r>
              <a:rPr lang="en-US" dirty="0"/>
              <a:t>the fee structure, and an overview of the </a:t>
            </a:r>
            <a:r>
              <a:rPr lang="en-US" dirty="0" smtClean="0"/>
              <a:t>proposed </a:t>
            </a:r>
            <a:r>
              <a:rPr lang="en-US" dirty="0"/>
              <a:t>fee structure.</a:t>
            </a:r>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059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6699738" cy="587235"/>
          </a:xfrm>
        </p:spPr>
        <p:txBody>
          <a:bodyPr>
            <a:normAutofit/>
          </a:bodyPr>
          <a:lstStyle/>
          <a:p>
            <a:r>
              <a:rPr lang="en-US" sz="2800" dirty="0" smtClean="0"/>
              <a:t>Other Trademark Fees (</a:t>
            </a:r>
            <a:r>
              <a:rPr lang="en-US" sz="2800" dirty="0" err="1" smtClean="0"/>
              <a:t>cont</a:t>
            </a:r>
            <a:r>
              <a:rPr lang="en-US" sz="2800" dirty="0" smtClean="0"/>
              <a: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60</a:t>
            </a:fld>
            <a:endParaRPr lang="en-US" dirty="0"/>
          </a:p>
        </p:txBody>
      </p:sp>
      <p:graphicFrame>
        <p:nvGraphicFramePr>
          <p:cNvPr id="5" name="Table 4" title="Other Trademark Fees"/>
          <p:cNvGraphicFramePr>
            <a:graphicFrameLocks noGrp="1"/>
          </p:cNvGraphicFramePr>
          <p:nvPr>
            <p:extLst>
              <p:ext uri="{D42A27DB-BD31-4B8C-83A1-F6EECF244321}">
                <p14:modId xmlns:p14="http://schemas.microsoft.com/office/powerpoint/2010/main" val="1759409817"/>
              </p:ext>
            </p:extLst>
          </p:nvPr>
        </p:nvGraphicFramePr>
        <p:xfrm>
          <a:off x="457200" y="1439595"/>
          <a:ext cx="8229602" cy="2851887"/>
        </p:xfrm>
        <a:graphic>
          <a:graphicData uri="http://schemas.openxmlformats.org/drawingml/2006/table">
            <a:tbl>
              <a:tblPr firstRow="1"/>
              <a:tblGrid>
                <a:gridCol w="561416">
                  <a:extLst>
                    <a:ext uri="{9D8B030D-6E8A-4147-A177-3AD203B41FA5}">
                      <a16:colId xmlns:a16="http://schemas.microsoft.com/office/drawing/2014/main" val="3444660225"/>
                    </a:ext>
                  </a:extLst>
                </a:gridCol>
                <a:gridCol w="2850264">
                  <a:extLst>
                    <a:ext uri="{9D8B030D-6E8A-4147-A177-3AD203B41FA5}">
                      <a16:colId xmlns:a16="http://schemas.microsoft.com/office/drawing/2014/main" val="2092341398"/>
                    </a:ext>
                  </a:extLst>
                </a:gridCol>
                <a:gridCol w="542522">
                  <a:extLst>
                    <a:ext uri="{9D8B030D-6E8A-4147-A177-3AD203B41FA5}">
                      <a16:colId xmlns:a16="http://schemas.microsoft.com/office/drawing/2014/main" val="2706425479"/>
                    </a:ext>
                  </a:extLst>
                </a:gridCol>
                <a:gridCol w="534425">
                  <a:extLst>
                    <a:ext uri="{9D8B030D-6E8A-4147-A177-3AD203B41FA5}">
                      <a16:colId xmlns:a16="http://schemas.microsoft.com/office/drawing/2014/main" val="3431280134"/>
                    </a:ext>
                  </a:extLst>
                </a:gridCol>
                <a:gridCol w="534425">
                  <a:extLst>
                    <a:ext uri="{9D8B030D-6E8A-4147-A177-3AD203B41FA5}">
                      <a16:colId xmlns:a16="http://schemas.microsoft.com/office/drawing/2014/main" val="3724199810"/>
                    </a:ext>
                  </a:extLst>
                </a:gridCol>
                <a:gridCol w="534425">
                  <a:extLst>
                    <a:ext uri="{9D8B030D-6E8A-4147-A177-3AD203B41FA5}">
                      <a16:colId xmlns:a16="http://schemas.microsoft.com/office/drawing/2014/main" val="3217618786"/>
                    </a:ext>
                  </a:extLst>
                </a:gridCol>
                <a:gridCol w="534425">
                  <a:extLst>
                    <a:ext uri="{9D8B030D-6E8A-4147-A177-3AD203B41FA5}">
                      <a16:colId xmlns:a16="http://schemas.microsoft.com/office/drawing/2014/main" val="1427226922"/>
                    </a:ext>
                  </a:extLst>
                </a:gridCol>
                <a:gridCol w="534425">
                  <a:extLst>
                    <a:ext uri="{9D8B030D-6E8A-4147-A177-3AD203B41FA5}">
                      <a16:colId xmlns:a16="http://schemas.microsoft.com/office/drawing/2014/main" val="3840398503"/>
                    </a:ext>
                  </a:extLst>
                </a:gridCol>
                <a:gridCol w="534425">
                  <a:extLst>
                    <a:ext uri="{9D8B030D-6E8A-4147-A177-3AD203B41FA5}">
                      <a16:colId xmlns:a16="http://schemas.microsoft.com/office/drawing/2014/main" val="669931371"/>
                    </a:ext>
                  </a:extLst>
                </a:gridCol>
                <a:gridCol w="534425">
                  <a:extLst>
                    <a:ext uri="{9D8B030D-6E8A-4147-A177-3AD203B41FA5}">
                      <a16:colId xmlns:a16="http://schemas.microsoft.com/office/drawing/2014/main" val="584754990"/>
                    </a:ext>
                  </a:extLst>
                </a:gridCol>
                <a:gridCol w="534425">
                  <a:extLst>
                    <a:ext uri="{9D8B030D-6E8A-4147-A177-3AD203B41FA5}">
                      <a16:colId xmlns:a16="http://schemas.microsoft.com/office/drawing/2014/main" val="4264302826"/>
                    </a:ext>
                  </a:extLst>
                </a:gridCol>
              </a:tblGrid>
              <a:tr h="136981">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3300573788"/>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3353948582"/>
                  </a:ext>
                </a:extLst>
              </a:tr>
              <a:tr h="169212">
                <a:tc gridSpan="11">
                  <a:txBody>
                    <a:bodyPr/>
                    <a:lstStyle/>
                    <a:p>
                      <a:pPr algn="l" fontAlgn="t"/>
                      <a:r>
                        <a:rPr lang="en-US" sz="1000" b="1" i="0" u="none" strike="noStrike">
                          <a:solidFill>
                            <a:srgbClr val="000000"/>
                          </a:solidFill>
                          <a:effectLst/>
                          <a:latin typeface="Calibri" panose="020F0502020204030204" pitchFamily="34" charset="0"/>
                        </a:rPr>
                        <a:t>Other Trademark Fees (cont)</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3995935"/>
                  </a:ext>
                </a:extLst>
              </a:tr>
              <a:tr h="251937">
                <a:tc>
                  <a:txBody>
                    <a:bodyPr/>
                    <a:lstStyle/>
                    <a:p>
                      <a:pPr algn="l" fontAlgn="t"/>
                      <a:r>
                        <a:rPr lang="en-US" sz="700" b="0" i="0" u="none" strike="noStrike">
                          <a:solidFill>
                            <a:srgbClr val="000000"/>
                          </a:solidFill>
                          <a:effectLst/>
                          <a:latin typeface="Calibri" panose="020F0502020204030204" pitchFamily="34" charset="0"/>
                        </a:rPr>
                        <a:t>8507</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Certified or Uncertified Copy of Trademark Application as Filed Processed within Seven Calendar Days</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$15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$15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3077137"/>
                  </a:ext>
                </a:extLst>
              </a:tr>
              <a:tr h="251937">
                <a:tc>
                  <a:txBody>
                    <a:bodyPr/>
                    <a:lstStyle/>
                    <a:p>
                      <a:pPr algn="l" fontAlgn="t"/>
                      <a:r>
                        <a:rPr lang="en-US" sz="700" b="0" i="0" u="none" strike="noStrike">
                          <a:solidFill>
                            <a:srgbClr val="000000"/>
                          </a:solidFill>
                          <a:effectLst/>
                          <a:latin typeface="Calibri" panose="020F0502020204030204" pitchFamily="34" charset="0"/>
                        </a:rPr>
                        <a:t>8508</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Certified or Uncertified Copy of Trademark-Related Official Record</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41735342"/>
                  </a:ext>
                </a:extLst>
              </a:tr>
              <a:tr h="251937">
                <a:tc>
                  <a:txBody>
                    <a:bodyPr/>
                    <a:lstStyle/>
                    <a:p>
                      <a:pPr algn="l" fontAlgn="t"/>
                      <a:r>
                        <a:rPr lang="en-US" sz="700" b="0" i="0" u="none" strike="noStrike">
                          <a:solidFill>
                            <a:srgbClr val="000000"/>
                          </a:solidFill>
                          <a:effectLst/>
                          <a:latin typeface="Calibri" panose="020F0502020204030204" pitchFamily="34" charset="0"/>
                        </a:rPr>
                        <a:t>8513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Certified or Uncertified Copy of Trademark Records, per Document Except as Otherwise Provided in this Section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7838901"/>
                  </a:ext>
                </a:extLst>
              </a:tr>
              <a:tr h="251937">
                <a:tc>
                  <a:txBody>
                    <a:bodyPr/>
                    <a:lstStyle/>
                    <a:p>
                      <a:pPr algn="l" fontAlgn="t"/>
                      <a:r>
                        <a:rPr lang="en-US" sz="700" b="0" i="0" u="none" strike="noStrike">
                          <a:solidFill>
                            <a:srgbClr val="000000"/>
                          </a:solidFill>
                          <a:effectLst/>
                          <a:latin typeface="Calibri" panose="020F0502020204030204" pitchFamily="34" charset="0"/>
                        </a:rPr>
                        <a:t>8514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For Assignment Records, Abstracts of Title and Certification, per Registration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61907173"/>
                  </a:ext>
                </a:extLst>
              </a:tr>
              <a:tr h="374952">
                <a:tc>
                  <a:txBody>
                    <a:bodyPr/>
                    <a:lstStyle/>
                    <a:p>
                      <a:pPr algn="l" fontAlgn="t"/>
                      <a:r>
                        <a:rPr lang="en-US" sz="700" b="0" i="0" u="none" strike="noStrike">
                          <a:solidFill>
                            <a:srgbClr val="000000"/>
                          </a:solidFill>
                          <a:effectLst/>
                          <a:latin typeface="Calibri" panose="020F0502020204030204" pitchFamily="34" charset="0"/>
                        </a:rPr>
                        <a:t>8521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Recording Each Trademark Assignment, Agreement or Other Document Relating to the Property in a Registration or Application, First Property in a Document</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8450612"/>
                  </a:ext>
                </a:extLst>
              </a:tr>
              <a:tr h="477553">
                <a:tc>
                  <a:txBody>
                    <a:bodyPr/>
                    <a:lstStyle/>
                    <a:p>
                      <a:pPr algn="l" fontAlgn="t"/>
                      <a:r>
                        <a:rPr lang="en-US" sz="700" b="0" i="0" u="none" strike="noStrike">
                          <a:solidFill>
                            <a:srgbClr val="000000"/>
                          </a:solidFill>
                          <a:effectLst/>
                          <a:latin typeface="Calibri" panose="020F0502020204030204" pitchFamily="34" charset="0"/>
                        </a:rPr>
                        <a:t>8522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Recording Each Trademark Assignment, Agreement or Other Document Relating to the Property in a Registration or Application, for Each Additional Property in the Same Document</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77690429"/>
                  </a:ext>
                </a:extLst>
              </a:tr>
              <a:tr h="296523">
                <a:tc>
                  <a:txBody>
                    <a:bodyPr/>
                    <a:lstStyle/>
                    <a:p>
                      <a:pPr algn="l" fontAlgn="t"/>
                      <a:r>
                        <a:rPr lang="en-US" sz="700" b="0" i="0" u="none" strike="noStrike">
                          <a:solidFill>
                            <a:srgbClr val="000000"/>
                          </a:solidFill>
                          <a:effectLst/>
                          <a:latin typeface="Calibri" panose="020F0502020204030204" pitchFamily="34" charset="0"/>
                        </a:rPr>
                        <a:t>8533</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Overnight Delivery</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$40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69558206"/>
                  </a:ext>
                </a:extLst>
              </a:tr>
              <a:tr h="251937">
                <a:tc>
                  <a:txBody>
                    <a:bodyPr/>
                    <a:lstStyle/>
                    <a:p>
                      <a:pPr algn="l" fontAlgn="t"/>
                      <a:r>
                        <a:rPr lang="en-US" sz="700" b="0" i="0" u="none" strike="noStrike">
                          <a:solidFill>
                            <a:srgbClr val="000000"/>
                          </a:solidFill>
                          <a:effectLst/>
                          <a:latin typeface="Calibri" panose="020F0502020204030204" pitchFamily="34" charset="0"/>
                        </a:rPr>
                        <a:t>8534</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Additional Fee for Expedited Service</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$160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$160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2164942"/>
                  </a:ext>
                </a:extLst>
              </a:tr>
            </a:tbl>
          </a:graphicData>
        </a:graphic>
      </p:graphicFrame>
    </p:spTree>
    <p:extLst>
      <p:ext uri="{BB962C8B-B14F-4D97-AF65-F5344CB8AC3E}">
        <p14:creationId xmlns:p14="http://schemas.microsoft.com/office/powerpoint/2010/main" val="1053104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Finance Service Fees"/>
          <p:cNvSpPr>
            <a:spLocks noGrp="1"/>
          </p:cNvSpPr>
          <p:nvPr>
            <p:ph type="title"/>
          </p:nvPr>
        </p:nvSpPr>
        <p:spPr>
          <a:xfrm>
            <a:off x="457200" y="309580"/>
            <a:ext cx="6699738" cy="587235"/>
          </a:xfrm>
        </p:spPr>
        <p:txBody>
          <a:bodyPr>
            <a:normAutofit/>
          </a:bodyPr>
          <a:lstStyle/>
          <a:p>
            <a:r>
              <a:rPr lang="en-US" sz="2800" dirty="0" smtClean="0"/>
              <a:t>Finance Service </a:t>
            </a:r>
            <a:r>
              <a:rPr lang="en-US" sz="2800" dirty="0"/>
              <a:t>Fees</a:t>
            </a:r>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61</a:t>
            </a:fld>
            <a:endParaRPr lang="en-US" dirty="0"/>
          </a:p>
        </p:txBody>
      </p:sp>
      <p:graphicFrame>
        <p:nvGraphicFramePr>
          <p:cNvPr id="5" name="Table 4" title="Finance Service Fees"/>
          <p:cNvGraphicFramePr>
            <a:graphicFrameLocks noGrp="1"/>
          </p:cNvGraphicFramePr>
          <p:nvPr>
            <p:extLst>
              <p:ext uri="{D42A27DB-BD31-4B8C-83A1-F6EECF244321}">
                <p14:modId xmlns:p14="http://schemas.microsoft.com/office/powerpoint/2010/main" val="2125440153"/>
              </p:ext>
            </p:extLst>
          </p:nvPr>
        </p:nvGraphicFramePr>
        <p:xfrm>
          <a:off x="457200" y="1866373"/>
          <a:ext cx="8229602" cy="1037831"/>
        </p:xfrm>
        <a:graphic>
          <a:graphicData uri="http://schemas.openxmlformats.org/drawingml/2006/table">
            <a:tbl>
              <a:tblPr firstRow="1"/>
              <a:tblGrid>
                <a:gridCol w="561416">
                  <a:extLst>
                    <a:ext uri="{9D8B030D-6E8A-4147-A177-3AD203B41FA5}">
                      <a16:colId xmlns:a16="http://schemas.microsoft.com/office/drawing/2014/main" val="4238743399"/>
                    </a:ext>
                  </a:extLst>
                </a:gridCol>
                <a:gridCol w="2850264">
                  <a:extLst>
                    <a:ext uri="{9D8B030D-6E8A-4147-A177-3AD203B41FA5}">
                      <a16:colId xmlns:a16="http://schemas.microsoft.com/office/drawing/2014/main" val="4061272637"/>
                    </a:ext>
                  </a:extLst>
                </a:gridCol>
                <a:gridCol w="542522">
                  <a:extLst>
                    <a:ext uri="{9D8B030D-6E8A-4147-A177-3AD203B41FA5}">
                      <a16:colId xmlns:a16="http://schemas.microsoft.com/office/drawing/2014/main" val="1013053149"/>
                    </a:ext>
                  </a:extLst>
                </a:gridCol>
                <a:gridCol w="534425">
                  <a:extLst>
                    <a:ext uri="{9D8B030D-6E8A-4147-A177-3AD203B41FA5}">
                      <a16:colId xmlns:a16="http://schemas.microsoft.com/office/drawing/2014/main" val="1809759432"/>
                    </a:ext>
                  </a:extLst>
                </a:gridCol>
                <a:gridCol w="534425">
                  <a:extLst>
                    <a:ext uri="{9D8B030D-6E8A-4147-A177-3AD203B41FA5}">
                      <a16:colId xmlns:a16="http://schemas.microsoft.com/office/drawing/2014/main" val="1221042419"/>
                    </a:ext>
                  </a:extLst>
                </a:gridCol>
                <a:gridCol w="534425">
                  <a:extLst>
                    <a:ext uri="{9D8B030D-6E8A-4147-A177-3AD203B41FA5}">
                      <a16:colId xmlns:a16="http://schemas.microsoft.com/office/drawing/2014/main" val="4100632447"/>
                    </a:ext>
                  </a:extLst>
                </a:gridCol>
                <a:gridCol w="534425">
                  <a:extLst>
                    <a:ext uri="{9D8B030D-6E8A-4147-A177-3AD203B41FA5}">
                      <a16:colId xmlns:a16="http://schemas.microsoft.com/office/drawing/2014/main" val="3204567422"/>
                    </a:ext>
                  </a:extLst>
                </a:gridCol>
                <a:gridCol w="534425">
                  <a:extLst>
                    <a:ext uri="{9D8B030D-6E8A-4147-A177-3AD203B41FA5}">
                      <a16:colId xmlns:a16="http://schemas.microsoft.com/office/drawing/2014/main" val="1080572958"/>
                    </a:ext>
                  </a:extLst>
                </a:gridCol>
                <a:gridCol w="534425">
                  <a:extLst>
                    <a:ext uri="{9D8B030D-6E8A-4147-A177-3AD203B41FA5}">
                      <a16:colId xmlns:a16="http://schemas.microsoft.com/office/drawing/2014/main" val="2872540499"/>
                    </a:ext>
                  </a:extLst>
                </a:gridCol>
                <a:gridCol w="534425">
                  <a:extLst>
                    <a:ext uri="{9D8B030D-6E8A-4147-A177-3AD203B41FA5}">
                      <a16:colId xmlns:a16="http://schemas.microsoft.com/office/drawing/2014/main" val="199915418"/>
                    </a:ext>
                  </a:extLst>
                </a:gridCol>
                <a:gridCol w="534425">
                  <a:extLst>
                    <a:ext uri="{9D8B030D-6E8A-4147-A177-3AD203B41FA5}">
                      <a16:colId xmlns:a16="http://schemas.microsoft.com/office/drawing/2014/main" val="3446896283"/>
                    </a:ext>
                  </a:extLst>
                </a:gridCol>
              </a:tblGrid>
              <a:tr h="145039">
                <a:tc rowSpan="2">
                  <a:txBody>
                    <a:bodyPr/>
                    <a:lstStyle/>
                    <a:p>
                      <a:pPr algn="ctr" fontAlgn="ctr"/>
                      <a:r>
                        <a:rPr lang="en-US" sz="800" b="1" i="0" u="none" strike="noStrike">
                          <a:solidFill>
                            <a:srgbClr val="000000"/>
                          </a:solidFill>
                          <a:effectLst/>
                          <a:latin typeface="Calibri" panose="020F0502020204030204" pitchFamily="34" charset="0"/>
                        </a:rPr>
                        <a:t>Fee Code</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rowSpan="2">
                  <a:txBody>
                    <a:bodyPr/>
                    <a:lstStyle/>
                    <a:p>
                      <a:pPr algn="ctr" fontAlgn="ctr"/>
                      <a:r>
                        <a:rPr lang="en-US" sz="800" b="1" i="0" u="none" strike="noStrike" dirty="0">
                          <a:solidFill>
                            <a:srgbClr val="000000"/>
                          </a:solidFill>
                          <a:effectLst/>
                          <a:latin typeface="Calibri" panose="020F0502020204030204" pitchFamily="34" charset="0"/>
                        </a:rPr>
                        <a:t>Description</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ctr"/>
                      <a:r>
                        <a:rPr lang="en-US" sz="800" b="1" i="0" u="none" strike="noStrike">
                          <a:solidFill>
                            <a:srgbClr val="000000"/>
                          </a:solidFill>
                          <a:effectLst/>
                          <a:latin typeface="Calibri" panose="020F0502020204030204" pitchFamily="34" charset="0"/>
                        </a:rPr>
                        <a:t>Unit Cost</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gridSpan="2">
                  <a:txBody>
                    <a:bodyPr/>
                    <a:lstStyle/>
                    <a:p>
                      <a:pPr algn="ctr" fontAlgn="ctr"/>
                      <a:r>
                        <a:rPr lang="en-US" sz="800" b="1" i="0" u="none" strike="noStrike">
                          <a:solidFill>
                            <a:srgbClr val="000000"/>
                          </a:solidFill>
                          <a:effectLst/>
                          <a:latin typeface="Calibri" panose="020F0502020204030204" pitchFamily="34" charset="0"/>
                        </a:rPr>
                        <a:t>Current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Proposed Fees</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Increase/(Decrease)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alibri" panose="020F0502020204030204" pitchFamily="34" charset="0"/>
                        </a:rPr>
                        <a:t>Percentage Change</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2353729058"/>
                  </a:ext>
                </a:extLst>
              </a:tr>
              <a:tr h="136981">
                <a:tc vMerge="1">
                  <a:txBody>
                    <a:bodyPr/>
                    <a:lstStyle/>
                    <a:p>
                      <a:endParaRPr lang="en-US"/>
                    </a:p>
                  </a:txBody>
                  <a:tcPr/>
                </a:tc>
                <a:tc vMerge="1">
                  <a:txBody>
                    <a:bodyPr/>
                    <a:lstStyle/>
                    <a:p>
                      <a:endParaRPr lang="en-US"/>
                    </a:p>
                  </a:txBody>
                  <a:tcPr/>
                </a:tc>
                <a:tc>
                  <a:txBody>
                    <a:bodyPr/>
                    <a:lstStyle/>
                    <a:p>
                      <a:pPr algn="ctr" fontAlgn="ctr"/>
                      <a:r>
                        <a:rPr lang="en-US" sz="800" b="1" i="0" u="none" strike="noStrike">
                          <a:solidFill>
                            <a:srgbClr val="000000"/>
                          </a:solidFill>
                          <a:effectLst/>
                          <a:latin typeface="Calibri" panose="020F0502020204030204" pitchFamily="34" charset="0"/>
                        </a:rPr>
                        <a:t>FY 2018</a:t>
                      </a:r>
                    </a:p>
                  </a:txBody>
                  <a:tcPr marL="8058" marR="8058" marT="80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Paper</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n-US" sz="800" b="1" i="0" u="none" strike="noStrike">
                          <a:solidFill>
                            <a:srgbClr val="000000"/>
                          </a:solidFill>
                          <a:effectLst/>
                          <a:latin typeface="Calibri" panose="020F0502020204030204" pitchFamily="34" charset="0"/>
                        </a:rPr>
                        <a:t>Electronic</a:t>
                      </a:r>
                    </a:p>
                  </a:txBody>
                  <a:tcPr marL="8058" marR="8058" marT="8058"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extLst>
                  <a:ext uri="{0D108BD9-81ED-4DB2-BD59-A6C34878D82A}">
                    <a16:rowId xmlns:a16="http://schemas.microsoft.com/office/drawing/2014/main" val="3160111913"/>
                  </a:ext>
                </a:extLst>
              </a:tr>
              <a:tr h="251937">
                <a:tc gridSpan="11">
                  <a:txBody>
                    <a:bodyPr/>
                    <a:lstStyle/>
                    <a:p>
                      <a:pPr algn="l" fontAlgn="t"/>
                      <a:r>
                        <a:rPr lang="en-US" sz="1000" b="1" i="0" u="none" strike="noStrike">
                          <a:solidFill>
                            <a:srgbClr val="000000"/>
                          </a:solidFill>
                          <a:effectLst/>
                          <a:latin typeface="Calibri" panose="020F0502020204030204" pitchFamily="34" charset="0"/>
                        </a:rPr>
                        <a:t>Finance Service Fees</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5779883"/>
                  </a:ext>
                </a:extLst>
              </a:tr>
              <a:tr h="251937">
                <a:tc>
                  <a:txBody>
                    <a:bodyPr/>
                    <a:lstStyle/>
                    <a:p>
                      <a:pPr algn="l" fontAlgn="t"/>
                      <a:r>
                        <a:rPr lang="en-US" sz="700" b="0" i="0" u="none" strike="noStrike">
                          <a:solidFill>
                            <a:srgbClr val="000000"/>
                          </a:solidFill>
                          <a:effectLst/>
                          <a:latin typeface="Calibri" panose="020F0502020204030204" pitchFamily="34" charset="0"/>
                        </a:rPr>
                        <a:t>9101</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Processing Each Payment Refused or Charged Back by a Financial Institution</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$50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$50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50672775"/>
                  </a:ext>
                </a:extLst>
              </a:tr>
              <a:tr h="251937">
                <a:tc>
                  <a:txBody>
                    <a:bodyPr/>
                    <a:lstStyle/>
                    <a:p>
                      <a:pPr algn="l" fontAlgn="t"/>
                      <a:r>
                        <a:rPr lang="en-US" sz="700" b="0" i="0" u="none" strike="noStrike">
                          <a:solidFill>
                            <a:srgbClr val="000000"/>
                          </a:solidFill>
                          <a:effectLst/>
                          <a:latin typeface="Calibri" panose="020F0502020204030204" pitchFamily="34" charset="0"/>
                        </a:rPr>
                        <a:t>9202</a:t>
                      </a:r>
                    </a:p>
                  </a:txBody>
                  <a:tcPr marL="8058" marR="8058" marT="8058" marB="0">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Deposit Account Service Charge for Each Month when the Balance at the End of the Month is below $1,000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700" b="0" i="0" u="none" strike="noStrike">
                          <a:solidFill>
                            <a:srgbClr val="000000"/>
                          </a:solidFill>
                          <a:effectLst/>
                          <a:latin typeface="Calibri" panose="020F0502020204030204" pitchFamily="34" charset="0"/>
                        </a:rPr>
                        <a:t>n/a</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700" b="0" i="0" u="none" strike="noStrike">
                          <a:solidFill>
                            <a:srgbClr val="000000"/>
                          </a:solidFill>
                          <a:effectLst/>
                          <a:latin typeface="Calibri" panose="020F0502020204030204" pitchFamily="34" charset="0"/>
                        </a:rPr>
                        <a:t>$25</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$25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a:solidFill>
                            <a:srgbClr val="000000"/>
                          </a:solidFill>
                          <a:effectLst/>
                          <a:latin typeface="Calibri" panose="020F0502020204030204" pitchFamily="34" charset="0"/>
                        </a:rPr>
                        <a:t>$0 </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700" b="0" i="0" u="none" strike="noStrike" dirty="0">
                          <a:solidFill>
                            <a:srgbClr val="000000"/>
                          </a:solidFill>
                          <a:effectLst/>
                          <a:latin typeface="Calibri" panose="020F0502020204030204" pitchFamily="34" charset="0"/>
                        </a:rPr>
                        <a:t>0%</a:t>
                      </a:r>
                    </a:p>
                  </a:txBody>
                  <a:tcPr marL="8058" marR="8058" marT="8058" marB="0">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19555985"/>
                  </a:ext>
                </a:extLst>
              </a:tr>
            </a:tbl>
          </a:graphicData>
        </a:graphic>
      </p:graphicFrame>
    </p:spTree>
    <p:extLst>
      <p:ext uri="{BB962C8B-B14F-4D97-AF65-F5344CB8AC3E}">
        <p14:creationId xmlns:p14="http://schemas.microsoft.com/office/powerpoint/2010/main" val="1863716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H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Paper vs Electronic Trademark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62</a:t>
            </a:fld>
            <a:endParaRPr lang="en-US" dirty="0"/>
          </a:p>
        </p:txBody>
      </p:sp>
      <p:sp>
        <p:nvSpPr>
          <p:cNvPr id="4" name="Rectangle 3"/>
          <p:cNvSpPr/>
          <p:nvPr/>
        </p:nvSpPr>
        <p:spPr>
          <a:xfrm>
            <a:off x="259185" y="727414"/>
            <a:ext cx="8763000" cy="3970318"/>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H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Paper vs Electronic Trademark Fees</a:t>
            </a:r>
          </a:p>
          <a:p>
            <a:pPr algn="ct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smtClean="0"/>
              <a:t>The information included in this appendix provides an </a:t>
            </a:r>
            <a:r>
              <a:rPr lang="en-US" dirty="0"/>
              <a:t>overview of the fees eligible for </a:t>
            </a:r>
            <a:r>
              <a:rPr lang="en-US" dirty="0" smtClean="0"/>
              <a:t>electronic discounts</a:t>
            </a:r>
            <a:r>
              <a:rPr lang="en-US" dirty="0"/>
              <a:t>.</a:t>
            </a:r>
            <a:endParaRPr lang="en-US" sz="500" dirty="0"/>
          </a:p>
          <a:p>
            <a:pPr>
              <a:lnSpc>
                <a:spcPct val="80000"/>
              </a:lnSpc>
            </a:pPr>
            <a:endParaRPr lang="en-US" sz="500" dirty="0"/>
          </a:p>
          <a:p>
            <a:pPr>
              <a:lnSpc>
                <a:spcPct val="80000"/>
              </a:lnSpc>
            </a:pPr>
            <a:r>
              <a:rPr lang="en-US" dirty="0"/>
              <a:t>A complete listing of </a:t>
            </a:r>
            <a:r>
              <a:rPr lang="en-US" dirty="0" smtClean="0"/>
              <a:t>paper and electronic fees </a:t>
            </a:r>
            <a:r>
              <a:rPr lang="en-US" dirty="0"/>
              <a:t>can be found in</a:t>
            </a:r>
            <a:br>
              <a:rPr lang="en-US" dirty="0"/>
            </a:br>
            <a:r>
              <a:rPr lang="en-US" dirty="0" smtClean="0"/>
              <a:t>Attachment 1 </a:t>
            </a:r>
            <a:r>
              <a:rPr lang="en-US" dirty="0"/>
              <a:t>– </a:t>
            </a:r>
            <a:r>
              <a:rPr lang="en-US" i="1" dirty="0"/>
              <a:t>Table of </a:t>
            </a:r>
            <a:r>
              <a:rPr lang="en-US" i="1" dirty="0" smtClean="0"/>
              <a:t>Trademark Fee Adjustments</a:t>
            </a:r>
            <a:r>
              <a:rPr lang="en-US" dirty="0"/>
              <a:t>.</a:t>
            </a:r>
          </a:p>
          <a:p>
            <a:pPr>
              <a:lnSpc>
                <a:spcPct val="80000"/>
              </a:lnSpc>
            </a:pPr>
            <a:endParaRPr lang="en-US" sz="500" dirty="0"/>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94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22"/>
            <a:ext cx="8229600" cy="510499"/>
          </a:xfrm>
        </p:spPr>
        <p:txBody>
          <a:bodyPr>
            <a:noAutofit/>
          </a:bodyPr>
          <a:lstStyle/>
          <a:p>
            <a:r>
              <a:rPr lang="en-US" sz="2800" dirty="0" smtClean="0"/>
              <a:t>Paper and Electronic Filings</a:t>
            </a:r>
            <a:endParaRPr lang="en-US" sz="2800"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63</a:t>
            </a:fld>
            <a:endParaRPr lang="en-US" dirty="0"/>
          </a:p>
        </p:txBody>
      </p:sp>
      <p:sp>
        <p:nvSpPr>
          <p:cNvPr id="3" name="TextBox 2"/>
          <p:cNvSpPr txBox="1"/>
          <p:nvPr/>
        </p:nvSpPr>
        <p:spPr>
          <a:xfrm>
            <a:off x="395242" y="759268"/>
            <a:ext cx="8829675" cy="646331"/>
          </a:xfrm>
          <a:prstGeom prst="rect">
            <a:avLst/>
          </a:prstGeom>
          <a:noFill/>
        </p:spPr>
        <p:txBody>
          <a:bodyPr wrap="square" rtlCol="0">
            <a:spAutoFit/>
          </a:bodyPr>
          <a:lstStyle/>
          <a:p>
            <a:r>
              <a:rPr lang="en-US" dirty="0"/>
              <a:t>The following table shows the percentages of paper versus electronic modes for paired Trademark fees in FY </a:t>
            </a:r>
            <a:r>
              <a:rPr lang="en-US" dirty="0" smtClean="0"/>
              <a:t>2018.</a:t>
            </a:r>
            <a:endParaRPr lang="en-US" dirty="0"/>
          </a:p>
        </p:txBody>
      </p:sp>
      <p:graphicFrame>
        <p:nvGraphicFramePr>
          <p:cNvPr id="9" name="Table 8" title="Paper and Electronic Filings"/>
          <p:cNvGraphicFramePr>
            <a:graphicFrameLocks noGrp="1"/>
          </p:cNvGraphicFramePr>
          <p:nvPr>
            <p:extLst>
              <p:ext uri="{D42A27DB-BD31-4B8C-83A1-F6EECF244321}">
                <p14:modId xmlns:p14="http://schemas.microsoft.com/office/powerpoint/2010/main" val="637267011"/>
              </p:ext>
            </p:extLst>
          </p:nvPr>
        </p:nvGraphicFramePr>
        <p:xfrm>
          <a:off x="447188" y="2184423"/>
          <a:ext cx="8239612" cy="2712720"/>
        </p:xfrm>
        <a:graphic>
          <a:graphicData uri="http://schemas.openxmlformats.org/drawingml/2006/table">
            <a:tbl>
              <a:tblPr firstRow="1" bandRow="1">
                <a:tableStyleId>{5C22544A-7EE6-4342-B048-85BDC9FD1C3A}</a:tableStyleId>
              </a:tblPr>
              <a:tblGrid>
                <a:gridCol w="5719210">
                  <a:extLst>
                    <a:ext uri="{9D8B030D-6E8A-4147-A177-3AD203B41FA5}">
                      <a16:colId xmlns:a16="http://schemas.microsoft.com/office/drawing/2014/main" val="20000"/>
                    </a:ext>
                  </a:extLst>
                </a:gridCol>
                <a:gridCol w="1160734">
                  <a:extLst>
                    <a:ext uri="{9D8B030D-6E8A-4147-A177-3AD203B41FA5}">
                      <a16:colId xmlns:a16="http://schemas.microsoft.com/office/drawing/2014/main" val="20001"/>
                    </a:ext>
                  </a:extLst>
                </a:gridCol>
                <a:gridCol w="1359668">
                  <a:extLst>
                    <a:ext uri="{9D8B030D-6E8A-4147-A177-3AD203B41FA5}">
                      <a16:colId xmlns:a16="http://schemas.microsoft.com/office/drawing/2014/main" val="20002"/>
                    </a:ext>
                  </a:extLst>
                </a:gridCol>
              </a:tblGrid>
              <a:tr h="370840">
                <a:tc>
                  <a:txBody>
                    <a:bodyPr/>
                    <a:lstStyle/>
                    <a:p>
                      <a:r>
                        <a:rPr lang="en-US" sz="1600" dirty="0" smtClean="0">
                          <a:latin typeface="+mn-lt"/>
                        </a:rPr>
                        <a:t>Other</a:t>
                      </a:r>
                      <a:r>
                        <a:rPr lang="en-US" sz="1600" baseline="0" dirty="0" smtClean="0">
                          <a:latin typeface="+mn-lt"/>
                        </a:rPr>
                        <a:t> Groups of Fees</a:t>
                      </a:r>
                      <a:endParaRPr lang="en-US" sz="1600" dirty="0">
                        <a:latin typeface="+mn-lt"/>
                      </a:endParaRPr>
                    </a:p>
                  </a:txBody>
                  <a:tcPr/>
                </a:tc>
                <a:tc>
                  <a:txBody>
                    <a:bodyPr/>
                    <a:lstStyle/>
                    <a:p>
                      <a:r>
                        <a:rPr lang="en-US" sz="1600" dirty="0" smtClean="0">
                          <a:latin typeface="+mn-lt"/>
                        </a:rPr>
                        <a:t>Paper</a:t>
                      </a:r>
                      <a:endParaRPr lang="en-US" sz="1600" dirty="0">
                        <a:latin typeface="+mn-lt"/>
                      </a:endParaRPr>
                    </a:p>
                  </a:txBody>
                  <a:tcPr/>
                </a:tc>
                <a:tc>
                  <a:txBody>
                    <a:bodyPr/>
                    <a:lstStyle/>
                    <a:p>
                      <a:r>
                        <a:rPr lang="en-US" sz="1600" dirty="0" smtClean="0">
                          <a:latin typeface="+mn-lt"/>
                        </a:rPr>
                        <a:t>Electronic</a:t>
                      </a:r>
                      <a:endParaRPr lang="en-US" sz="1600" dirty="0">
                        <a:latin typeface="+mn-lt"/>
                      </a:endParaRPr>
                    </a:p>
                  </a:txBody>
                  <a:tcPr/>
                </a:tc>
                <a:extLst>
                  <a:ext uri="{0D108BD9-81ED-4DB2-BD59-A6C34878D82A}">
                    <a16:rowId xmlns:a16="http://schemas.microsoft.com/office/drawing/2014/main" val="10000"/>
                  </a:ext>
                </a:extLst>
              </a:tr>
              <a:tr h="370840">
                <a:tc>
                  <a:txBody>
                    <a:bodyPr/>
                    <a:lstStyle/>
                    <a:p>
                      <a:pPr algn="l" fontAlgn="b"/>
                      <a:r>
                        <a:rPr lang="en-US" sz="1600" b="0" i="0" u="none" strike="noStrike" dirty="0" smtClean="0">
                          <a:solidFill>
                            <a:schemeClr val="tx1"/>
                          </a:solidFill>
                          <a:effectLst/>
                          <a:latin typeface="+mn-lt"/>
                        </a:rPr>
                        <a:t>Fees</a:t>
                      </a:r>
                      <a:r>
                        <a:rPr lang="en-US" sz="1600" b="0" i="0" u="none" strike="noStrike" baseline="0" dirty="0" smtClean="0">
                          <a:solidFill>
                            <a:schemeClr val="tx1"/>
                          </a:solidFill>
                          <a:effectLst/>
                          <a:latin typeface="+mn-lt"/>
                        </a:rPr>
                        <a:t> for Statement of Use or to Allege Use</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0.1%</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99.9%</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l" fontAlgn="b"/>
                      <a:r>
                        <a:rPr lang="en-US" sz="1600" b="0" i="0" u="none" strike="noStrike" dirty="0" smtClean="0">
                          <a:solidFill>
                            <a:schemeClr val="tx1"/>
                          </a:solidFill>
                          <a:effectLst/>
                          <a:latin typeface="+mn-lt"/>
                        </a:rPr>
                        <a:t>Petition for Cancellation, </a:t>
                      </a:r>
                      <a:r>
                        <a:rPr lang="en-US" sz="1600" b="0" i="0" u="none" strike="noStrike" dirty="0">
                          <a:solidFill>
                            <a:schemeClr val="tx1"/>
                          </a:solidFill>
                          <a:effectLst/>
                          <a:latin typeface="+mn-lt"/>
                        </a:rPr>
                        <a:t>Notice of Opposition, </a:t>
                      </a:r>
                      <a:r>
                        <a:rPr lang="en-US" sz="1600" b="0" i="0" u="none" strike="noStrike" dirty="0" smtClean="0">
                          <a:solidFill>
                            <a:schemeClr val="tx1"/>
                          </a:solidFill>
                          <a:effectLst/>
                          <a:latin typeface="+mn-lt"/>
                        </a:rPr>
                        <a:t>and Appeal 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0.2%</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99.8%</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l" fontAlgn="b"/>
                      <a:r>
                        <a:rPr lang="en-US" sz="1600" b="0" i="0" u="none" strike="noStrike" dirty="0" smtClean="0">
                          <a:solidFill>
                            <a:schemeClr val="tx1"/>
                          </a:solidFill>
                          <a:effectLst/>
                          <a:latin typeface="+mn-lt"/>
                        </a:rPr>
                        <a:t>Fees for</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Renewal</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0</a:t>
                      </a:r>
                      <a:r>
                        <a:rPr lang="en-US" sz="1600" b="0" i="0" u="none" strike="noStrike" dirty="0" smtClean="0">
                          <a:solidFill>
                            <a:srgbClr val="000000"/>
                          </a:solidFill>
                          <a:effectLst/>
                          <a:latin typeface="+mn-lt"/>
                        </a:rPr>
                        <a:t>.2</a:t>
                      </a:r>
                      <a:r>
                        <a:rPr lang="en-US" sz="1600" b="0" i="0" u="none" strike="noStrike" dirty="0">
                          <a:solidFill>
                            <a:srgbClr val="000000"/>
                          </a:solidFill>
                          <a:effectLst/>
                          <a:latin typeface="+mn-lt"/>
                        </a:rPr>
                        <a:t>%</a:t>
                      </a: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99.8</a:t>
                      </a:r>
                      <a:r>
                        <a:rPr lang="en-US" sz="1600" b="0" i="0" u="none" strike="noStrike" dirty="0">
                          <a:solidFill>
                            <a:srgbClr val="000000"/>
                          </a:solidFill>
                          <a:effectLst/>
                          <a:latin typeface="+mn-lt"/>
                        </a:rPr>
                        <a:t>%</a:t>
                      </a:r>
                    </a:p>
                  </a:txBody>
                  <a:tcPr marL="0" marR="0" marT="0" marB="0" anchor="b">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l" fontAlgn="b"/>
                      <a:r>
                        <a:rPr lang="en-US" sz="1600" b="0" i="0" u="none" strike="noStrike" dirty="0">
                          <a:solidFill>
                            <a:schemeClr val="tx1"/>
                          </a:solidFill>
                          <a:effectLst/>
                          <a:latin typeface="+mn-lt"/>
                        </a:rPr>
                        <a:t>Section </a:t>
                      </a:r>
                      <a:r>
                        <a:rPr lang="en-US" sz="1600" b="0" i="0" u="none" strike="noStrike" dirty="0" smtClean="0">
                          <a:solidFill>
                            <a:schemeClr val="tx1"/>
                          </a:solidFill>
                          <a:effectLst/>
                          <a:latin typeface="+mn-lt"/>
                        </a:rPr>
                        <a:t>8</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Declaration of Continued Use</a:t>
                      </a:r>
                      <a:r>
                        <a:rPr lang="en-US" sz="1600" b="0" i="0" u="none" strike="noStrike" baseline="0" dirty="0" smtClean="0">
                          <a:solidFill>
                            <a:schemeClr val="tx1"/>
                          </a:solidFill>
                          <a:effectLst/>
                          <a:latin typeface="+mn-lt"/>
                        </a:rPr>
                        <a:t> </a:t>
                      </a:r>
                      <a:r>
                        <a:rPr lang="en-US" sz="1600" b="0" i="0" u="none" strike="noStrike" dirty="0" smtClean="0">
                          <a:solidFill>
                            <a:schemeClr val="tx1"/>
                          </a:solidFill>
                          <a:effectLst/>
                          <a:latin typeface="+mn-lt"/>
                        </a:rPr>
                        <a:t>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0.2%</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99.8%</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pPr algn="l" fontAlgn="b"/>
                      <a:r>
                        <a:rPr lang="en-US" sz="1600" b="0" i="0" u="none" strike="noStrike" dirty="0" smtClean="0">
                          <a:solidFill>
                            <a:schemeClr val="tx1"/>
                          </a:solidFill>
                          <a:effectLst/>
                          <a:latin typeface="+mn-lt"/>
                        </a:rPr>
                        <a:t>Petitions to the Director</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0.1%</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smtClean="0">
                          <a:solidFill>
                            <a:srgbClr val="000000"/>
                          </a:solidFill>
                          <a:effectLst/>
                          <a:latin typeface="+mn-lt"/>
                        </a:rPr>
                        <a:t>99.9%</a:t>
                      </a:r>
                      <a:endParaRPr lang="en-US" sz="1600" b="0" i="0" u="none" strike="noStrike" dirty="0">
                        <a:solidFill>
                          <a:srgbClr val="000000"/>
                        </a:solidFill>
                        <a:effectLst/>
                        <a:latin typeface="+mn-lt"/>
                      </a:endParaRPr>
                    </a:p>
                  </a:txBody>
                  <a:tcPr marL="0" marR="0" marT="0" marB="0" anchor="b">
                    <a:solidFill>
                      <a:schemeClr val="accent1">
                        <a:lumMod val="20000"/>
                        <a:lumOff val="80000"/>
                      </a:schemeClr>
                    </a:solidFill>
                  </a:tcPr>
                </a:tc>
                <a:extLst>
                  <a:ext uri="{0D108BD9-81ED-4DB2-BD59-A6C34878D82A}">
                    <a16:rowId xmlns:a16="http://schemas.microsoft.com/office/drawing/2014/main" val="10006"/>
                  </a:ext>
                </a:extLst>
              </a:tr>
              <a:tr h="370840">
                <a:tc>
                  <a:txBody>
                    <a:bodyPr/>
                    <a:lstStyle/>
                    <a:p>
                      <a:pPr algn="l" fontAlgn="b"/>
                      <a:r>
                        <a:rPr lang="en-US" sz="1600" b="0" i="0" u="none" strike="noStrike" dirty="0">
                          <a:solidFill>
                            <a:schemeClr val="tx1"/>
                          </a:solidFill>
                          <a:effectLst/>
                          <a:latin typeface="+mn-lt"/>
                        </a:rPr>
                        <a:t>Certifying an International Application </a:t>
                      </a:r>
                      <a:r>
                        <a:rPr lang="en-US" sz="1600" b="0" i="0" u="none" strike="noStrike" dirty="0" smtClean="0">
                          <a:solidFill>
                            <a:schemeClr val="tx1"/>
                          </a:solidFill>
                          <a:effectLst/>
                          <a:latin typeface="+mn-lt"/>
                        </a:rPr>
                        <a:t>related fees</a:t>
                      </a:r>
                      <a:endParaRPr lang="en-US" sz="1600" b="0" i="0" u="none" strike="noStrike" dirty="0">
                        <a:solidFill>
                          <a:schemeClr val="tx1"/>
                        </a:solidFill>
                        <a:effectLst/>
                        <a:latin typeface="+mn-lt"/>
                      </a:endParaRP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0.1%</a:t>
                      </a:r>
                    </a:p>
                  </a:txBody>
                  <a:tcPr marL="0" marR="0" marT="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99.9%</a:t>
                      </a:r>
                    </a:p>
                  </a:txBody>
                  <a:tcPr marL="0" marR="0" marT="0" marB="0" anchor="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5" name="Table 4" title="Paper and Electronic Filings"/>
          <p:cNvGraphicFramePr>
            <a:graphicFrameLocks noGrp="1"/>
          </p:cNvGraphicFramePr>
          <p:nvPr>
            <p:extLst>
              <p:ext uri="{D42A27DB-BD31-4B8C-83A1-F6EECF244321}">
                <p14:modId xmlns:p14="http://schemas.microsoft.com/office/powerpoint/2010/main" val="807960705"/>
              </p:ext>
            </p:extLst>
          </p:nvPr>
        </p:nvGraphicFramePr>
        <p:xfrm>
          <a:off x="457202" y="1406170"/>
          <a:ext cx="8229598" cy="741680"/>
        </p:xfrm>
        <a:graphic>
          <a:graphicData uri="http://schemas.openxmlformats.org/drawingml/2006/table">
            <a:tbl>
              <a:tblPr firstRow="1" bandRow="1">
                <a:tableStyleId>{5C22544A-7EE6-4342-B048-85BDC9FD1C3A}</a:tableStyleId>
              </a:tblPr>
              <a:tblGrid>
                <a:gridCol w="2691138">
                  <a:extLst>
                    <a:ext uri="{9D8B030D-6E8A-4147-A177-3AD203B41FA5}">
                      <a16:colId xmlns:a16="http://schemas.microsoft.com/office/drawing/2014/main" val="2958806303"/>
                    </a:ext>
                  </a:extLst>
                </a:gridCol>
                <a:gridCol w="1477058">
                  <a:extLst>
                    <a:ext uri="{9D8B030D-6E8A-4147-A177-3AD203B41FA5}">
                      <a16:colId xmlns:a16="http://schemas.microsoft.com/office/drawing/2014/main" val="2820477671"/>
                    </a:ext>
                  </a:extLst>
                </a:gridCol>
                <a:gridCol w="1348239">
                  <a:extLst>
                    <a:ext uri="{9D8B030D-6E8A-4147-A177-3AD203B41FA5}">
                      <a16:colId xmlns:a16="http://schemas.microsoft.com/office/drawing/2014/main" val="1634476094"/>
                    </a:ext>
                  </a:extLst>
                </a:gridCol>
                <a:gridCol w="1421658">
                  <a:extLst>
                    <a:ext uri="{9D8B030D-6E8A-4147-A177-3AD203B41FA5}">
                      <a16:colId xmlns:a16="http://schemas.microsoft.com/office/drawing/2014/main" val="815302854"/>
                    </a:ext>
                  </a:extLst>
                </a:gridCol>
                <a:gridCol w="1291505">
                  <a:extLst>
                    <a:ext uri="{9D8B030D-6E8A-4147-A177-3AD203B41FA5}">
                      <a16:colId xmlns:a16="http://schemas.microsoft.com/office/drawing/2014/main" val="3041472204"/>
                    </a:ext>
                  </a:extLst>
                </a:gridCol>
              </a:tblGrid>
              <a:tr h="370840">
                <a:tc>
                  <a:txBody>
                    <a:bodyPr/>
                    <a:lstStyle/>
                    <a:p>
                      <a:r>
                        <a:rPr lang="en-US" dirty="0" smtClean="0"/>
                        <a:t>Mode</a:t>
                      </a:r>
                      <a:endParaRPr lang="en-US" dirty="0"/>
                    </a:p>
                  </a:txBody>
                  <a:tcPr/>
                </a:tc>
                <a:tc>
                  <a:txBody>
                    <a:bodyPr/>
                    <a:lstStyle/>
                    <a:p>
                      <a:r>
                        <a:rPr lang="en-US" dirty="0" smtClean="0"/>
                        <a:t>Paper</a:t>
                      </a:r>
                      <a:endParaRPr lang="en-US" dirty="0"/>
                    </a:p>
                  </a:txBody>
                  <a:tcPr/>
                </a:tc>
                <a:tc>
                  <a:txBody>
                    <a:bodyPr/>
                    <a:lstStyle/>
                    <a:p>
                      <a:r>
                        <a:rPr lang="en-US" dirty="0" smtClean="0"/>
                        <a:t>TEAS</a:t>
                      </a:r>
                      <a:endParaRPr lang="en-US" dirty="0"/>
                    </a:p>
                  </a:txBody>
                  <a:tcPr/>
                </a:tc>
                <a:tc>
                  <a:txBody>
                    <a:bodyPr/>
                    <a:lstStyle/>
                    <a:p>
                      <a:r>
                        <a:rPr lang="en-US" dirty="0" smtClean="0"/>
                        <a:t>TEAS RF</a:t>
                      </a:r>
                      <a:endParaRPr lang="en-US" dirty="0"/>
                    </a:p>
                  </a:txBody>
                  <a:tcPr/>
                </a:tc>
                <a:tc>
                  <a:txBody>
                    <a:bodyPr/>
                    <a:lstStyle/>
                    <a:p>
                      <a:r>
                        <a:rPr lang="en-US" dirty="0" smtClean="0"/>
                        <a:t>TEAS Plus</a:t>
                      </a:r>
                      <a:endParaRPr lang="en-US" dirty="0"/>
                    </a:p>
                  </a:txBody>
                  <a:tcPr/>
                </a:tc>
                <a:extLst>
                  <a:ext uri="{0D108BD9-81ED-4DB2-BD59-A6C34878D82A}">
                    <a16:rowId xmlns:a16="http://schemas.microsoft.com/office/drawing/2014/main" val="1727245343"/>
                  </a:ext>
                </a:extLst>
              </a:tr>
              <a:tr h="370840">
                <a:tc>
                  <a:txBody>
                    <a:bodyPr/>
                    <a:lstStyle/>
                    <a:p>
                      <a:r>
                        <a:rPr lang="en-US" dirty="0" smtClean="0"/>
                        <a:t>Application Fees</a:t>
                      </a:r>
                      <a:endParaRPr lang="en-US" dirty="0"/>
                    </a:p>
                  </a:txBody>
                  <a:tcPr/>
                </a:tc>
                <a:tc>
                  <a:txBody>
                    <a:bodyPr/>
                    <a:lstStyle/>
                    <a:p>
                      <a:r>
                        <a:rPr lang="en-US" dirty="0" smtClean="0"/>
                        <a:t>&lt;0.1%</a:t>
                      </a:r>
                      <a:endParaRPr lang="en-US" dirty="0"/>
                    </a:p>
                  </a:txBody>
                  <a:tcPr/>
                </a:tc>
                <a:tc>
                  <a:txBody>
                    <a:bodyPr/>
                    <a:lstStyle/>
                    <a:p>
                      <a:r>
                        <a:rPr lang="en-US" dirty="0" smtClean="0"/>
                        <a:t>1.3%</a:t>
                      </a:r>
                      <a:endParaRPr lang="en-US" dirty="0"/>
                    </a:p>
                  </a:txBody>
                  <a:tcPr/>
                </a:tc>
                <a:tc>
                  <a:txBody>
                    <a:bodyPr/>
                    <a:lstStyle/>
                    <a:p>
                      <a:r>
                        <a:rPr lang="en-US" dirty="0" smtClean="0"/>
                        <a:t>56.0%</a:t>
                      </a:r>
                      <a:endParaRPr lang="en-US" dirty="0"/>
                    </a:p>
                  </a:txBody>
                  <a:tcPr/>
                </a:tc>
                <a:tc>
                  <a:txBody>
                    <a:bodyPr/>
                    <a:lstStyle/>
                    <a:p>
                      <a:r>
                        <a:rPr lang="en-US" dirty="0" smtClean="0"/>
                        <a:t>42.7%</a:t>
                      </a:r>
                      <a:endParaRPr lang="en-US" dirty="0"/>
                    </a:p>
                  </a:txBody>
                  <a:tcPr/>
                </a:tc>
                <a:extLst>
                  <a:ext uri="{0D108BD9-81ED-4DB2-BD59-A6C34878D82A}">
                    <a16:rowId xmlns:a16="http://schemas.microsoft.com/office/drawing/2014/main" val="2451547230"/>
                  </a:ext>
                </a:extLst>
              </a:tr>
            </a:tbl>
          </a:graphicData>
        </a:graphic>
      </p:graphicFrame>
    </p:spTree>
    <p:extLst>
      <p:ext uri="{BB962C8B-B14F-4D97-AF65-F5344CB8AC3E}">
        <p14:creationId xmlns:p14="http://schemas.microsoft.com/office/powerpoint/2010/main" val="4104799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J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Operating Reserve Assumptions</a:t>
            </a:r>
            <a:br>
              <a:rPr lang="en-US" dirty="0">
                <a:solidFill>
                  <a:schemeClr val="accent2">
                    <a:lumMod val="75000"/>
                  </a:schemeClr>
                </a:solidFill>
              </a:rPr>
            </a:br>
            <a:r>
              <a:rPr lang="en-US" dirty="0">
                <a:solidFill>
                  <a:schemeClr val="accent2">
                    <a:lumMod val="75000"/>
                  </a:schemeClr>
                </a:solidFill>
              </a:rPr>
              <a:t>(Carryover of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pPr/>
              <a:t>64</a:t>
            </a:fld>
            <a:endParaRPr lang="en-US" dirty="0"/>
          </a:p>
        </p:txBody>
      </p:sp>
      <p:sp>
        <p:nvSpPr>
          <p:cNvPr id="4" name="Rectangle 3"/>
          <p:cNvSpPr/>
          <p:nvPr/>
        </p:nvSpPr>
        <p:spPr>
          <a:xfrm>
            <a:off x="179315" y="727414"/>
            <a:ext cx="8763000" cy="3699474"/>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J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Operating Reserve Assumptions</a:t>
            </a:r>
          </a:p>
          <a:p>
            <a:pPr algn="ctr"/>
            <a:r>
              <a:rPr lang="en-US" sz="4000" b="1" dirty="0" smtClean="0">
                <a:solidFill>
                  <a:schemeClr val="accent2">
                    <a:lumMod val="75000"/>
                  </a:schemeClr>
                </a:solidFill>
              </a:rPr>
              <a:t>(Carryover of Fees)</a:t>
            </a: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a:t>The information included in this appendix provides more details on rationale, purpose, and size determination of the USPTO operating reserve </a:t>
            </a:r>
            <a:r>
              <a:rPr lang="en-US" dirty="0" smtClean="0"/>
              <a:t>to </a:t>
            </a:r>
            <a:r>
              <a:rPr lang="en-US" dirty="0"/>
              <a:t>carry over unspent </a:t>
            </a:r>
            <a:r>
              <a:rPr lang="en-US" dirty="0" smtClean="0"/>
              <a:t>fee revenues </a:t>
            </a:r>
            <a:r>
              <a:rPr lang="en-US" dirty="0"/>
              <a:t>into future years.</a:t>
            </a:r>
            <a:endParaRPr lang="en-US" sz="500" dirty="0"/>
          </a:p>
        </p:txBody>
      </p:sp>
      <p:cxnSp>
        <p:nvCxnSpPr>
          <p:cNvPr id="6" name="Straight Connector 5" title="Decorative Figur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570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51887"/>
            <a:ext cx="8414239" cy="619219"/>
          </a:xfrm>
        </p:spPr>
        <p:txBody>
          <a:bodyPr>
            <a:noAutofit/>
          </a:bodyPr>
          <a:lstStyle/>
          <a:p>
            <a:r>
              <a:rPr lang="en-US" sz="2800" dirty="0" smtClean="0"/>
              <a:t>Operating Reserve – Definition and Purpose</a:t>
            </a:r>
            <a:endParaRPr lang="en-US" sz="2800" dirty="0"/>
          </a:p>
        </p:txBody>
      </p:sp>
      <p:sp>
        <p:nvSpPr>
          <p:cNvPr id="5" name="Content Placeholder 4"/>
          <p:cNvSpPr>
            <a:spLocks noGrp="1"/>
          </p:cNvSpPr>
          <p:nvPr>
            <p:ph idx="1"/>
          </p:nvPr>
        </p:nvSpPr>
        <p:spPr>
          <a:xfrm>
            <a:off x="457199" y="870438"/>
            <a:ext cx="8414239" cy="4305569"/>
          </a:xfrm>
        </p:spPr>
        <p:txBody>
          <a:bodyPr>
            <a:noAutofit/>
          </a:bodyPr>
          <a:lstStyle/>
          <a:p>
            <a:pPr marL="0" indent="0">
              <a:buNone/>
            </a:pPr>
            <a:r>
              <a:rPr lang="en-US" sz="1800" dirty="0" smtClean="0"/>
              <a:t>The trademark operating reserve is funded from trademark fee </a:t>
            </a:r>
            <a:r>
              <a:rPr lang="en-US" sz="1800" dirty="0"/>
              <a:t>collections that have been appropriated but unobligated and carried over from the prior year.  </a:t>
            </a:r>
            <a:endParaRPr lang="en-US" sz="1800" dirty="0" smtClean="0"/>
          </a:p>
          <a:p>
            <a:pPr marL="0" indent="0">
              <a:buNone/>
            </a:pPr>
            <a:r>
              <a:rPr lang="en-US" sz="1800" dirty="0" smtClean="0"/>
              <a:t>The operating </a:t>
            </a:r>
            <a:r>
              <a:rPr lang="en-US" sz="1800" dirty="0"/>
              <a:t>r</a:t>
            </a:r>
            <a:r>
              <a:rPr lang="en-US" sz="1800" dirty="0" smtClean="0"/>
              <a:t>eserve </a:t>
            </a:r>
            <a:r>
              <a:rPr lang="en-US" sz="1800" dirty="0"/>
              <a:t>is </a:t>
            </a:r>
            <a:r>
              <a:rPr lang="en-US" sz="1800" dirty="0" smtClean="0"/>
              <a:t>intended to </a:t>
            </a:r>
            <a:r>
              <a:rPr lang="en-US" sz="1800" dirty="0"/>
              <a:t>sustain operations in the </a:t>
            </a:r>
            <a:r>
              <a:rPr lang="en-US" sz="1800" dirty="0" smtClean="0"/>
              <a:t>event </a:t>
            </a:r>
            <a:r>
              <a:rPr lang="en-US" sz="1800" dirty="0"/>
              <a:t>of </a:t>
            </a:r>
            <a:r>
              <a:rPr lang="en-US" sz="1800" dirty="0" smtClean="0"/>
              <a:t>short term lapses in appropriation authority, unanticipated lower </a:t>
            </a:r>
            <a:r>
              <a:rPr lang="en-US" sz="1800" dirty="0"/>
              <a:t>fee collections </a:t>
            </a:r>
            <a:r>
              <a:rPr lang="en-US" sz="1800" dirty="0" smtClean="0"/>
              <a:t>and/or </a:t>
            </a:r>
            <a:r>
              <a:rPr lang="en-US" sz="1800" dirty="0"/>
              <a:t>increases in operating </a:t>
            </a:r>
            <a:r>
              <a:rPr lang="en-US" sz="1800" dirty="0" smtClean="0"/>
              <a:t>expenses, or for long term investments.</a:t>
            </a:r>
            <a:endParaRPr lang="en-US" sz="1800" dirty="0"/>
          </a:p>
          <a:p>
            <a:pPr marL="0" indent="0">
              <a:buNone/>
            </a:pPr>
            <a:r>
              <a:rPr lang="en-US" sz="1800" dirty="0"/>
              <a:t>Overall, the operating </a:t>
            </a:r>
            <a:r>
              <a:rPr lang="en-US" sz="1800" dirty="0" smtClean="0"/>
              <a:t>reserve is </a:t>
            </a:r>
            <a:r>
              <a:rPr lang="en-US" sz="1800" dirty="0"/>
              <a:t>intended to:</a:t>
            </a:r>
          </a:p>
          <a:p>
            <a:pPr lvl="1">
              <a:spcBef>
                <a:spcPts val="0"/>
              </a:spcBef>
              <a:buFont typeface="Arial" panose="020B0604020202020204" pitchFamily="34" charset="0"/>
              <a:buChar char="•"/>
            </a:pPr>
            <a:r>
              <a:rPr lang="en-US" sz="1800" dirty="0">
                <a:latin typeface="+mn-lt"/>
              </a:rPr>
              <a:t>I</a:t>
            </a:r>
            <a:r>
              <a:rPr lang="en-US" sz="1800" dirty="0" smtClean="0">
                <a:latin typeface="+mn-lt"/>
              </a:rPr>
              <a:t>mprove </a:t>
            </a:r>
            <a:r>
              <a:rPr lang="en-US" sz="1800" dirty="0">
                <a:latin typeface="+mn-lt"/>
              </a:rPr>
              <a:t>long-term financial stability and </a:t>
            </a:r>
            <a:r>
              <a:rPr lang="en-US" sz="1800" dirty="0" smtClean="0">
                <a:latin typeface="+mn-lt"/>
              </a:rPr>
              <a:t>response </a:t>
            </a:r>
            <a:r>
              <a:rPr lang="en-US" sz="1800" dirty="0">
                <a:latin typeface="+mn-lt"/>
              </a:rPr>
              <a:t>to immediate and temporary </a:t>
            </a:r>
            <a:r>
              <a:rPr lang="en-US" sz="1800" dirty="0" smtClean="0">
                <a:latin typeface="+mn-lt"/>
              </a:rPr>
              <a:t>changes.</a:t>
            </a:r>
            <a:endParaRPr lang="en-US" sz="1800" dirty="0">
              <a:latin typeface="+mn-lt"/>
            </a:endParaRPr>
          </a:p>
          <a:p>
            <a:pPr lvl="1">
              <a:spcBef>
                <a:spcPts val="0"/>
              </a:spcBef>
              <a:buFont typeface="Arial" panose="020B0604020202020204" pitchFamily="34" charset="0"/>
              <a:buChar char="•"/>
            </a:pPr>
            <a:r>
              <a:rPr lang="en-US" sz="1800" dirty="0">
                <a:latin typeface="+mn-lt"/>
              </a:rPr>
              <a:t>Protect against unexpected increases in </a:t>
            </a:r>
            <a:r>
              <a:rPr lang="en-US" sz="1800" dirty="0" smtClean="0">
                <a:latin typeface="+mn-lt"/>
              </a:rPr>
              <a:t>requirements or </a:t>
            </a:r>
            <a:r>
              <a:rPr lang="en-US" sz="1800" dirty="0">
                <a:latin typeface="+mn-lt"/>
              </a:rPr>
              <a:t>unexpected declines in fee </a:t>
            </a:r>
            <a:r>
              <a:rPr lang="en-US" sz="1800" dirty="0" smtClean="0">
                <a:latin typeface="+mn-lt"/>
              </a:rPr>
              <a:t>collections.</a:t>
            </a:r>
          </a:p>
          <a:p>
            <a:pPr lvl="1">
              <a:spcBef>
                <a:spcPts val="0"/>
              </a:spcBef>
              <a:buFont typeface="Arial" panose="020B0604020202020204" pitchFamily="34" charset="0"/>
              <a:buChar char="•"/>
            </a:pPr>
            <a:r>
              <a:rPr lang="en-US" sz="1800" dirty="0" smtClean="0">
                <a:latin typeface="+mn-lt"/>
              </a:rPr>
              <a:t>Mitigate the risk of a cash flow shortage.</a:t>
            </a:r>
          </a:p>
          <a:p>
            <a:pPr lvl="1">
              <a:spcBef>
                <a:spcPts val="0"/>
              </a:spcBef>
              <a:buFont typeface="Arial" panose="020B0604020202020204" pitchFamily="34" charset="0"/>
              <a:buChar char="•"/>
            </a:pPr>
            <a:r>
              <a:rPr lang="en-US" sz="1800" dirty="0">
                <a:latin typeface="+mn-lt"/>
              </a:rPr>
              <a:t>Provide </a:t>
            </a:r>
            <a:r>
              <a:rPr lang="en-US" sz="1800" dirty="0" smtClean="0">
                <a:latin typeface="+mn-lt"/>
              </a:rPr>
              <a:t>a contingency </a:t>
            </a:r>
            <a:r>
              <a:rPr lang="en-US" sz="1800" dirty="0">
                <a:latin typeface="+mn-lt"/>
              </a:rPr>
              <a:t>to minimize the impact of normal fluctuations in fee </a:t>
            </a:r>
            <a:r>
              <a:rPr lang="en-US" sz="1800" dirty="0" smtClean="0">
                <a:latin typeface="+mn-lt"/>
              </a:rPr>
              <a:t>collections.</a:t>
            </a:r>
            <a:endParaRPr lang="en-US" sz="1800" dirty="0">
              <a:latin typeface="+mn-lt"/>
            </a:endParaRPr>
          </a:p>
        </p:txBody>
      </p:sp>
      <p:sp>
        <p:nvSpPr>
          <p:cNvPr id="2" name="Slide Number Placeholder 1"/>
          <p:cNvSpPr>
            <a:spLocks noGrp="1"/>
          </p:cNvSpPr>
          <p:nvPr>
            <p:ph type="sldNum" sz="quarter" idx="10"/>
          </p:nvPr>
        </p:nvSpPr>
        <p:spPr>
          <a:xfrm>
            <a:off x="7010400" y="5297488"/>
            <a:ext cx="2133600" cy="303212"/>
          </a:xfrm>
        </p:spPr>
        <p:txBody>
          <a:bodyPr/>
          <a:lstStyle/>
          <a:p>
            <a:fld id="{92DA454B-C859-4892-B9FA-68B588C9F547}" type="slidenum">
              <a:rPr lang="en-US" smtClean="0"/>
              <a:t>65</a:t>
            </a:fld>
            <a:endParaRPr lang="en-US" dirty="0"/>
          </a:p>
        </p:txBody>
      </p:sp>
    </p:spTree>
    <p:extLst>
      <p:ext uri="{BB962C8B-B14F-4D97-AF65-F5344CB8AC3E}">
        <p14:creationId xmlns:p14="http://schemas.microsoft.com/office/powerpoint/2010/main" val="3596180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6553200" cy="543274"/>
          </a:xfrm>
        </p:spPr>
        <p:txBody>
          <a:bodyPr>
            <a:normAutofit/>
          </a:bodyPr>
          <a:lstStyle/>
          <a:p>
            <a:r>
              <a:rPr lang="en-US" sz="2800" dirty="0" smtClean="0"/>
              <a:t>Operating Reserve – Size </a:t>
            </a:r>
            <a:endParaRPr lang="en-US" sz="2800" dirty="0"/>
          </a:p>
        </p:txBody>
      </p:sp>
      <p:sp>
        <p:nvSpPr>
          <p:cNvPr id="3" name="Content Placeholder 2"/>
          <p:cNvSpPr>
            <a:spLocks noGrp="1"/>
          </p:cNvSpPr>
          <p:nvPr>
            <p:ph idx="1"/>
          </p:nvPr>
        </p:nvSpPr>
        <p:spPr>
          <a:xfrm>
            <a:off x="457200" y="1112611"/>
            <a:ext cx="8229600" cy="3895617"/>
          </a:xfrm>
        </p:spPr>
        <p:txBody>
          <a:bodyPr>
            <a:normAutofit/>
          </a:bodyPr>
          <a:lstStyle/>
          <a:p>
            <a:pPr marL="0" indent="0">
              <a:buNone/>
            </a:pPr>
            <a:r>
              <a:rPr lang="en-US" sz="1800" dirty="0" smtClean="0"/>
              <a:t>The </a:t>
            </a:r>
            <a:r>
              <a:rPr lang="en-US" sz="1800" dirty="0"/>
              <a:t>USPTO </a:t>
            </a:r>
            <a:r>
              <a:rPr lang="en-US" sz="1800" dirty="0" smtClean="0"/>
              <a:t>manages </a:t>
            </a:r>
            <a:r>
              <a:rPr lang="en-US" sz="1800" dirty="0"/>
              <a:t>the </a:t>
            </a:r>
            <a:r>
              <a:rPr lang="en-US" sz="1800" dirty="0" smtClean="0"/>
              <a:t>trademark operating reserve </a:t>
            </a:r>
            <a:r>
              <a:rPr lang="en-US" sz="1800" dirty="0"/>
              <a:t>within a range of acceptable balances.  </a:t>
            </a:r>
            <a:endParaRPr lang="en-US" sz="1800" dirty="0" smtClean="0"/>
          </a:p>
          <a:p>
            <a:pPr lvl="1">
              <a:buFont typeface="Arial" panose="020B0604020202020204" pitchFamily="34" charset="0"/>
              <a:buChar char="•"/>
            </a:pPr>
            <a:r>
              <a:rPr lang="en-US" sz="1800" dirty="0" smtClean="0">
                <a:latin typeface="+mn-lt"/>
              </a:rPr>
              <a:t>The </a:t>
            </a:r>
            <a:r>
              <a:rPr lang="en-US" sz="1800" dirty="0">
                <a:latin typeface="+mn-lt"/>
              </a:rPr>
              <a:t>USPTO </a:t>
            </a:r>
            <a:r>
              <a:rPr lang="en-US" sz="1800" dirty="0" smtClean="0">
                <a:latin typeface="+mn-lt"/>
              </a:rPr>
              <a:t>has defined </a:t>
            </a:r>
            <a:r>
              <a:rPr lang="en-US" sz="1800" dirty="0">
                <a:latin typeface="+mn-lt"/>
              </a:rPr>
              <a:t>an optimal balance and a minimal acceptable balance for </a:t>
            </a:r>
            <a:r>
              <a:rPr lang="en-US" sz="1800" dirty="0" smtClean="0">
                <a:latin typeface="+mn-lt"/>
              </a:rPr>
              <a:t>the trademark funded operating reserve.  </a:t>
            </a:r>
          </a:p>
          <a:p>
            <a:pPr lvl="1">
              <a:buFont typeface="Arial" panose="020B0604020202020204" pitchFamily="34" charset="0"/>
              <a:buChar char="•"/>
            </a:pPr>
            <a:r>
              <a:rPr lang="en-US" sz="1800" dirty="0" smtClean="0">
                <a:latin typeface="+mn-lt"/>
              </a:rPr>
              <a:t>The </a:t>
            </a:r>
            <a:r>
              <a:rPr lang="en-US" sz="1800" dirty="0">
                <a:latin typeface="+mn-lt"/>
              </a:rPr>
              <a:t>optimal </a:t>
            </a:r>
            <a:r>
              <a:rPr lang="en-US" sz="1800" dirty="0" smtClean="0">
                <a:latin typeface="+mn-lt"/>
              </a:rPr>
              <a:t>balance sets </a:t>
            </a:r>
            <a:r>
              <a:rPr lang="en-US" sz="1800" dirty="0">
                <a:latin typeface="+mn-lt"/>
              </a:rPr>
              <a:t>the </a:t>
            </a:r>
            <a:r>
              <a:rPr lang="en-US" sz="1800" dirty="0" smtClean="0">
                <a:latin typeface="+mn-lt"/>
              </a:rPr>
              <a:t>upper goal </a:t>
            </a:r>
            <a:r>
              <a:rPr lang="en-US" sz="1800" dirty="0">
                <a:latin typeface="+mn-lt"/>
              </a:rPr>
              <a:t>for </a:t>
            </a:r>
            <a:r>
              <a:rPr lang="en-US" sz="1800" dirty="0" smtClean="0">
                <a:latin typeface="+mn-lt"/>
              </a:rPr>
              <a:t>the </a:t>
            </a:r>
            <a:r>
              <a:rPr lang="en-US" sz="1800" dirty="0">
                <a:latin typeface="+mn-lt"/>
              </a:rPr>
              <a:t>operating </a:t>
            </a:r>
            <a:r>
              <a:rPr lang="en-US" sz="1800" dirty="0" smtClean="0">
                <a:latin typeface="+mn-lt"/>
              </a:rPr>
              <a:t>reserves. It is stated in terms of the amount of budgetary requirements sufficient to fund six months of trademark operations. </a:t>
            </a:r>
          </a:p>
          <a:p>
            <a:pPr lvl="1">
              <a:buFont typeface="Arial" panose="020B0604020202020204" pitchFamily="34" charset="0"/>
              <a:buChar char="•"/>
            </a:pPr>
            <a:r>
              <a:rPr lang="en-US" sz="1800" dirty="0" smtClean="0">
                <a:latin typeface="+mn-lt"/>
              </a:rPr>
              <a:t>The </a:t>
            </a:r>
            <a:r>
              <a:rPr lang="en-US" sz="1800" dirty="0">
                <a:latin typeface="+mn-lt"/>
              </a:rPr>
              <a:t>minimum acceptable balance establishes a lower bound of operating reserve </a:t>
            </a:r>
            <a:r>
              <a:rPr lang="en-US" sz="1800" dirty="0" smtClean="0">
                <a:latin typeface="+mn-lt"/>
              </a:rPr>
              <a:t>the </a:t>
            </a:r>
            <a:r>
              <a:rPr lang="en-US" sz="1800" dirty="0">
                <a:latin typeface="+mn-lt"/>
              </a:rPr>
              <a:t>USPTO will </a:t>
            </a:r>
            <a:r>
              <a:rPr lang="en-US" sz="1800" dirty="0" smtClean="0">
                <a:latin typeface="+mn-lt"/>
              </a:rPr>
              <a:t>use in planning budgetary requirements. It is set at $75 million for trademark operations.</a:t>
            </a:r>
            <a:endParaRPr lang="en-US" sz="1800" dirty="0">
              <a:latin typeface="+mn-lt"/>
            </a:endParaRP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66</a:t>
            </a:fld>
            <a:endParaRPr lang="en-US" dirty="0"/>
          </a:p>
        </p:txBody>
      </p:sp>
    </p:spTree>
    <p:extLst>
      <p:ext uri="{BB962C8B-B14F-4D97-AF65-F5344CB8AC3E}">
        <p14:creationId xmlns:p14="http://schemas.microsoft.com/office/powerpoint/2010/main" val="2143673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097"/>
            <a:ext cx="8088923" cy="657574"/>
          </a:xfrm>
        </p:spPr>
        <p:txBody>
          <a:bodyPr>
            <a:normAutofit/>
          </a:bodyPr>
          <a:lstStyle/>
          <a:p>
            <a:r>
              <a:rPr lang="en-US" sz="2800" dirty="0" smtClean="0"/>
              <a:t>Operating Reserve – Optimal Level</a:t>
            </a:r>
            <a:endParaRPr lang="en-US" sz="2800" dirty="0"/>
          </a:p>
        </p:txBody>
      </p:sp>
      <p:sp>
        <p:nvSpPr>
          <p:cNvPr id="3" name="Content Placeholder 2"/>
          <p:cNvSpPr>
            <a:spLocks noGrp="1"/>
          </p:cNvSpPr>
          <p:nvPr>
            <p:ph idx="1"/>
          </p:nvPr>
        </p:nvSpPr>
        <p:spPr>
          <a:xfrm>
            <a:off x="457201" y="1128965"/>
            <a:ext cx="7688510" cy="4189898"/>
          </a:xfrm>
        </p:spPr>
        <p:txBody>
          <a:bodyPr>
            <a:normAutofit/>
          </a:bodyPr>
          <a:lstStyle/>
          <a:p>
            <a:pPr marL="0" indent="0">
              <a:buNone/>
            </a:pPr>
            <a:r>
              <a:rPr lang="en-US" sz="1800" dirty="0" smtClean="0"/>
              <a:t>The USPTO assesses, at least every two years, environmental </a:t>
            </a:r>
            <a:r>
              <a:rPr lang="en-US" sz="1800" dirty="0"/>
              <a:t>risks </a:t>
            </a:r>
            <a:r>
              <a:rPr lang="en-US" sz="1800" dirty="0" smtClean="0"/>
              <a:t>to </a:t>
            </a:r>
            <a:r>
              <a:rPr lang="en-US" sz="1800" dirty="0"/>
              <a:t>determine the optimal </a:t>
            </a:r>
            <a:r>
              <a:rPr lang="en-US" sz="1800" dirty="0" smtClean="0"/>
              <a:t>operating </a:t>
            </a:r>
            <a:r>
              <a:rPr lang="en-US" sz="1800" dirty="0"/>
              <a:t>reserve </a:t>
            </a:r>
            <a:r>
              <a:rPr lang="en-US" sz="1800" dirty="0" smtClean="0"/>
              <a:t>size.  </a:t>
            </a:r>
          </a:p>
          <a:p>
            <a:pPr lvl="1">
              <a:buFont typeface="Arial" panose="020B0604020202020204" pitchFamily="34" charset="0"/>
              <a:buChar char="•"/>
            </a:pPr>
            <a:r>
              <a:rPr lang="en-US" sz="1800" dirty="0" smtClean="0">
                <a:latin typeface="+mn-lt"/>
              </a:rPr>
              <a:t>The </a:t>
            </a:r>
            <a:r>
              <a:rPr lang="en-US" sz="1800" dirty="0">
                <a:latin typeface="+mn-lt"/>
              </a:rPr>
              <a:t>routine evaluation is necessary because an environmental risk or risk score that was appropriate </a:t>
            </a:r>
            <a:r>
              <a:rPr lang="en-US" sz="1800" dirty="0" smtClean="0">
                <a:latin typeface="+mn-lt"/>
              </a:rPr>
              <a:t>in a previous </a:t>
            </a:r>
            <a:r>
              <a:rPr lang="en-US" sz="1800" dirty="0">
                <a:latin typeface="+mn-lt"/>
              </a:rPr>
              <a:t>year may not be appropriate in the future due to changing </a:t>
            </a:r>
            <a:r>
              <a:rPr lang="en-US" sz="1800" dirty="0" smtClean="0">
                <a:latin typeface="+mn-lt"/>
              </a:rPr>
              <a:t>circumstances, to ensure </a:t>
            </a:r>
            <a:r>
              <a:rPr lang="en-US" sz="1800" dirty="0">
                <a:latin typeface="+mn-lt"/>
              </a:rPr>
              <a:t>that it continues to represent the USPTO risk appetite.  </a:t>
            </a:r>
          </a:p>
          <a:p>
            <a:pPr lvl="1">
              <a:buFont typeface="Arial" panose="020B0604020202020204" pitchFamily="34" charset="0"/>
              <a:buChar char="•"/>
            </a:pPr>
            <a:r>
              <a:rPr lang="en-US" sz="1800" dirty="0" smtClean="0">
                <a:latin typeface="+mn-lt"/>
              </a:rPr>
              <a:t>A </a:t>
            </a:r>
            <a:r>
              <a:rPr lang="en-US" sz="1800" dirty="0">
                <a:latin typeface="+mn-lt"/>
              </a:rPr>
              <a:t>change in circumstance may cause the USPTO to reevaluate the optimal operating reserve </a:t>
            </a:r>
            <a:r>
              <a:rPr lang="en-US" sz="1800" dirty="0" smtClean="0">
                <a:latin typeface="+mn-lt"/>
              </a:rPr>
              <a:t>size </a:t>
            </a:r>
            <a:r>
              <a:rPr lang="en-US" sz="1800" dirty="0">
                <a:latin typeface="+mn-lt"/>
              </a:rPr>
              <a:t>more frequently.  The results of the most recent evaluation </a:t>
            </a:r>
            <a:r>
              <a:rPr lang="en-US" sz="1800" dirty="0" smtClean="0">
                <a:latin typeface="+mn-lt"/>
              </a:rPr>
              <a:t>will </a:t>
            </a:r>
            <a:r>
              <a:rPr lang="en-US" sz="1800" dirty="0">
                <a:latin typeface="+mn-lt"/>
              </a:rPr>
              <a:t>be used to inform the USPTO comprehensive fee </a:t>
            </a:r>
            <a:r>
              <a:rPr lang="en-US" sz="1800" dirty="0" smtClean="0">
                <a:latin typeface="+mn-lt"/>
              </a:rPr>
              <a:t>review, </a:t>
            </a:r>
            <a:r>
              <a:rPr lang="en-US" sz="1800" dirty="0">
                <a:latin typeface="+mn-lt"/>
              </a:rPr>
              <a:t>fee setting, and the requirements-based budget formulation processes.  </a:t>
            </a:r>
          </a:p>
          <a:p>
            <a:endParaRPr lang="en-US"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67</a:t>
            </a:fld>
            <a:endParaRPr lang="en-US" dirty="0"/>
          </a:p>
        </p:txBody>
      </p:sp>
    </p:spTree>
    <p:extLst>
      <p:ext uri="{BB962C8B-B14F-4D97-AF65-F5344CB8AC3E}">
        <p14:creationId xmlns:p14="http://schemas.microsoft.com/office/powerpoint/2010/main" val="3811214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04820"/>
          </a:xfrm>
        </p:spPr>
        <p:txBody>
          <a:bodyPr>
            <a:normAutofit/>
          </a:bodyPr>
          <a:lstStyle/>
          <a:p>
            <a:r>
              <a:rPr lang="en-US" sz="2800" dirty="0" smtClean="0"/>
              <a:t>Operating Reserve – Minimum Level</a:t>
            </a:r>
            <a:endParaRPr lang="en-US" sz="2800" dirty="0"/>
          </a:p>
        </p:txBody>
      </p:sp>
      <p:sp>
        <p:nvSpPr>
          <p:cNvPr id="3" name="Content Placeholder 2"/>
          <p:cNvSpPr>
            <a:spLocks noGrp="1"/>
          </p:cNvSpPr>
          <p:nvPr>
            <p:ph idx="1"/>
          </p:nvPr>
        </p:nvSpPr>
        <p:spPr>
          <a:xfrm>
            <a:off x="390525" y="1262079"/>
            <a:ext cx="7956521" cy="4035409"/>
          </a:xfrm>
        </p:spPr>
        <p:txBody>
          <a:bodyPr>
            <a:normAutofit/>
          </a:bodyPr>
          <a:lstStyle/>
          <a:p>
            <a:r>
              <a:rPr lang="en-US" sz="1800" dirty="0"/>
              <a:t>The USPTO recognizes that it </a:t>
            </a:r>
            <a:r>
              <a:rPr lang="en-US" sz="1800" dirty="0" smtClean="0"/>
              <a:t>may </a:t>
            </a:r>
            <a:r>
              <a:rPr lang="en-US" sz="1800" dirty="0"/>
              <a:t>take a significant amount of time to achieve optimal operating reserve </a:t>
            </a:r>
            <a:r>
              <a:rPr lang="en-US" sz="1800" dirty="0" smtClean="0"/>
              <a:t>balance </a:t>
            </a:r>
            <a:r>
              <a:rPr lang="en-US" sz="1800" dirty="0"/>
              <a:t>and, once achieved, the occurrence of any number of </a:t>
            </a:r>
            <a:r>
              <a:rPr lang="en-US" sz="1800" dirty="0" smtClean="0"/>
              <a:t>environmental </a:t>
            </a:r>
            <a:r>
              <a:rPr lang="en-US" sz="1800" dirty="0"/>
              <a:t>risk factors could cause the balances to </a:t>
            </a:r>
            <a:r>
              <a:rPr lang="en-US" sz="1800" dirty="0" smtClean="0"/>
              <a:t>drop </a:t>
            </a:r>
            <a:r>
              <a:rPr lang="en-US" sz="1800" dirty="0"/>
              <a:t>below the optimal level</a:t>
            </a:r>
            <a:r>
              <a:rPr lang="en-US" sz="800" dirty="0"/>
              <a:t>.  </a:t>
            </a:r>
            <a:endParaRPr lang="en-US" sz="800" dirty="0" smtClean="0"/>
          </a:p>
          <a:p>
            <a:endParaRPr lang="en-US" sz="800" dirty="0" smtClean="0"/>
          </a:p>
          <a:p>
            <a:r>
              <a:rPr lang="en-US" sz="1800" dirty="0" smtClean="0"/>
              <a:t>The </a:t>
            </a:r>
            <a:r>
              <a:rPr lang="en-US" sz="1800" dirty="0"/>
              <a:t>minimum acceptable </a:t>
            </a:r>
            <a:r>
              <a:rPr lang="en-US" sz="1800" dirty="0" smtClean="0"/>
              <a:t>balance is </a:t>
            </a:r>
            <a:r>
              <a:rPr lang="en-US" sz="1800" dirty="0"/>
              <a:t>defined to address immediate unplanned changes in </a:t>
            </a:r>
            <a:r>
              <a:rPr lang="en-US" sz="1800" dirty="0" smtClean="0"/>
              <a:t>the </a:t>
            </a:r>
            <a:r>
              <a:rPr lang="en-US" sz="1800" dirty="0"/>
              <a:t>economic and operating </a:t>
            </a:r>
            <a:r>
              <a:rPr lang="en-US" sz="1800" dirty="0" smtClean="0"/>
              <a:t>environment </a:t>
            </a:r>
            <a:r>
              <a:rPr lang="en-US" sz="1800" dirty="0"/>
              <a:t>or circumstances.  Unlike the significant uncertainty associated with the environmental factors used to assess the </a:t>
            </a:r>
            <a:r>
              <a:rPr lang="en-US" sz="1800" dirty="0" smtClean="0"/>
              <a:t>size </a:t>
            </a:r>
            <a:r>
              <a:rPr lang="en-US" sz="1800" dirty="0"/>
              <a:t>of the optimal operating </a:t>
            </a:r>
            <a:r>
              <a:rPr lang="en-US" sz="1800" dirty="0" smtClean="0"/>
              <a:t>reserve, </a:t>
            </a:r>
            <a:r>
              <a:rPr lang="en-US" sz="1800" dirty="0"/>
              <a:t>the considerations for the minimum acceptable </a:t>
            </a:r>
            <a:r>
              <a:rPr lang="en-US" sz="1800" dirty="0" smtClean="0"/>
              <a:t>balance </a:t>
            </a:r>
            <a:r>
              <a:rPr lang="en-US" sz="1800" dirty="0"/>
              <a:t>are more operational in nature. </a:t>
            </a:r>
            <a:endParaRPr lang="en-US" sz="1800" dirty="0" smtClean="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68</a:t>
            </a:fld>
            <a:endParaRPr lang="en-US" dirty="0"/>
          </a:p>
        </p:txBody>
      </p:sp>
    </p:spTree>
    <p:extLst>
      <p:ext uri="{BB962C8B-B14F-4D97-AF65-F5344CB8AC3E}">
        <p14:creationId xmlns:p14="http://schemas.microsoft.com/office/powerpoint/2010/main" val="2869920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613612"/>
          </a:xfrm>
        </p:spPr>
        <p:txBody>
          <a:bodyPr>
            <a:normAutofit/>
          </a:bodyPr>
          <a:lstStyle/>
          <a:p>
            <a:r>
              <a:rPr lang="en-US" sz="2800" dirty="0" smtClean="0"/>
              <a:t>Operating Reserve – Minimum Level (cont.)</a:t>
            </a:r>
            <a:endParaRPr lang="en-US" sz="2800" dirty="0"/>
          </a:p>
        </p:txBody>
      </p:sp>
      <p:sp>
        <p:nvSpPr>
          <p:cNvPr id="3" name="Content Placeholder 2"/>
          <p:cNvSpPr>
            <a:spLocks noGrp="1"/>
          </p:cNvSpPr>
          <p:nvPr>
            <p:ph idx="1"/>
          </p:nvPr>
        </p:nvSpPr>
        <p:spPr>
          <a:xfrm>
            <a:off x="342034" y="883147"/>
            <a:ext cx="8080513" cy="4183803"/>
          </a:xfrm>
        </p:spPr>
        <p:txBody>
          <a:bodyPr>
            <a:normAutofit fontScale="92500" lnSpcReduction="10000"/>
          </a:bodyPr>
          <a:lstStyle/>
          <a:p>
            <a:pPr marL="0" indent="0">
              <a:buNone/>
            </a:pPr>
            <a:r>
              <a:rPr lang="en-US" sz="1900" dirty="0" smtClean="0">
                <a:latin typeface="+mn-lt"/>
              </a:rPr>
              <a:t>The </a:t>
            </a:r>
            <a:r>
              <a:rPr lang="en-US" sz="1900" dirty="0">
                <a:latin typeface="+mn-lt"/>
              </a:rPr>
              <a:t>most significant operational risk factors that could contribute to using the contingency </a:t>
            </a:r>
            <a:r>
              <a:rPr lang="en-US" sz="1900" dirty="0" smtClean="0">
                <a:latin typeface="+mn-lt"/>
              </a:rPr>
              <a:t>provided </a:t>
            </a:r>
            <a:r>
              <a:rPr lang="en-US" sz="1900" dirty="0">
                <a:latin typeface="+mn-lt"/>
              </a:rPr>
              <a:t>by the minimum </a:t>
            </a:r>
            <a:r>
              <a:rPr lang="en-US" sz="1900" dirty="0" smtClean="0">
                <a:latin typeface="+mn-lt"/>
              </a:rPr>
              <a:t>operating reserve </a:t>
            </a:r>
            <a:r>
              <a:rPr lang="en-US" sz="1900" dirty="0">
                <a:latin typeface="+mn-lt"/>
              </a:rPr>
              <a:t>are:</a:t>
            </a:r>
          </a:p>
          <a:p>
            <a:pPr lvl="1">
              <a:buFont typeface="Arial" panose="020B0604020202020204" pitchFamily="34" charset="0"/>
              <a:buChar char="•"/>
            </a:pPr>
            <a:r>
              <a:rPr lang="en-US" sz="1900" dirty="0">
                <a:latin typeface="+mn-lt"/>
              </a:rPr>
              <a:t>If the USPTO does not receive a timely authorization to spend the fees collected, </a:t>
            </a:r>
            <a:r>
              <a:rPr lang="en-US" sz="1900" dirty="0" smtClean="0">
                <a:latin typeface="+mn-lt"/>
              </a:rPr>
              <a:t>then </a:t>
            </a:r>
            <a:r>
              <a:rPr lang="en-US" sz="1900" dirty="0">
                <a:latin typeface="+mn-lt"/>
              </a:rPr>
              <a:t>operations </a:t>
            </a:r>
            <a:r>
              <a:rPr lang="en-US" sz="1900" dirty="0" smtClean="0">
                <a:latin typeface="+mn-lt"/>
              </a:rPr>
              <a:t>could </a:t>
            </a:r>
            <a:r>
              <a:rPr lang="en-US" sz="1900" dirty="0">
                <a:latin typeface="+mn-lt"/>
              </a:rPr>
              <a:t>be reduced or closed.  A minimum acceptable balance </a:t>
            </a:r>
            <a:r>
              <a:rPr lang="en-US" sz="1900" dirty="0" smtClean="0">
                <a:latin typeface="+mn-lt"/>
              </a:rPr>
              <a:t>will allow for continuing </a:t>
            </a:r>
            <a:r>
              <a:rPr lang="en-US" sz="1900" dirty="0">
                <a:latin typeface="+mn-lt"/>
              </a:rPr>
              <a:t>operations over a </a:t>
            </a:r>
            <a:r>
              <a:rPr lang="en-US" sz="1900" dirty="0" smtClean="0">
                <a:latin typeface="+mn-lt"/>
              </a:rPr>
              <a:t>limited period </a:t>
            </a:r>
            <a:r>
              <a:rPr lang="en-US" sz="1900" dirty="0">
                <a:latin typeface="+mn-lt"/>
              </a:rPr>
              <a:t>of time.  </a:t>
            </a:r>
          </a:p>
          <a:p>
            <a:pPr lvl="1">
              <a:buFont typeface="Arial" panose="020B0604020202020204" pitchFamily="34" charset="0"/>
              <a:buChar char="•"/>
            </a:pPr>
            <a:r>
              <a:rPr lang="en-US" sz="1900" dirty="0">
                <a:latin typeface="+mn-lt"/>
              </a:rPr>
              <a:t>If the ratio of fixed versus discretionary budgetary requirements is high, then the USPTO has few levers to immediately reduce the cost of operations. </a:t>
            </a:r>
            <a:endParaRPr lang="en-US" sz="1900" dirty="0" smtClean="0">
              <a:latin typeface="+mn-lt"/>
            </a:endParaRPr>
          </a:p>
          <a:p>
            <a:pPr lvl="1">
              <a:buFont typeface="Arial" panose="020B0604020202020204" pitchFamily="34" charset="0"/>
              <a:buChar char="•"/>
            </a:pPr>
            <a:r>
              <a:rPr lang="en-US" sz="1900" dirty="0" smtClean="0">
                <a:latin typeface="+mn-lt"/>
              </a:rPr>
              <a:t>If </a:t>
            </a:r>
            <a:r>
              <a:rPr lang="en-US" sz="1900" dirty="0">
                <a:latin typeface="+mn-lt"/>
              </a:rPr>
              <a:t>the USPTO determines that there is a high likelihood of </a:t>
            </a:r>
            <a:r>
              <a:rPr lang="en-US" sz="1900" dirty="0" smtClean="0">
                <a:latin typeface="+mn-lt"/>
              </a:rPr>
              <a:t>new </a:t>
            </a:r>
            <a:r>
              <a:rPr lang="en-US" sz="1900" dirty="0">
                <a:latin typeface="+mn-lt"/>
              </a:rPr>
              <a:t>and specific operational risk factors (e.g., expected regulatory, legal, Congressional, or operational actions</a:t>
            </a:r>
            <a:r>
              <a:rPr lang="en-US" sz="1900" dirty="0" smtClean="0">
                <a:latin typeface="+mn-lt"/>
              </a:rPr>
              <a:t>), </a:t>
            </a:r>
            <a:r>
              <a:rPr lang="en-US" sz="1900" dirty="0">
                <a:latin typeface="+mn-lt"/>
              </a:rPr>
              <a:t>then the minimum acceptable balance should be increased by the estimated impact of risk occurrence.</a:t>
            </a:r>
          </a:p>
          <a:p>
            <a:endParaRPr lang="en-US" dirty="0"/>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69</a:t>
            </a:fld>
            <a:endParaRPr lang="en-US" dirty="0"/>
          </a:p>
        </p:txBody>
      </p:sp>
    </p:spTree>
    <p:extLst>
      <p:ext uri="{BB962C8B-B14F-4D97-AF65-F5344CB8AC3E}">
        <p14:creationId xmlns:p14="http://schemas.microsoft.com/office/powerpoint/2010/main" val="214687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693"/>
            <a:ext cx="8229600" cy="670461"/>
          </a:xfrm>
        </p:spPr>
        <p:txBody>
          <a:bodyPr>
            <a:noAutofit/>
          </a:bodyPr>
          <a:lstStyle/>
          <a:p>
            <a:r>
              <a:rPr lang="en-US" sz="2800" dirty="0" smtClean="0"/>
              <a:t>Authority and Requirements for Fee Setting</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7</a:t>
            </a:fld>
            <a:endParaRPr lang="en-US" dirty="0"/>
          </a:p>
        </p:txBody>
      </p:sp>
      <p:sp>
        <p:nvSpPr>
          <p:cNvPr id="5" name="Content Placeholder 2"/>
          <p:cNvSpPr txBox="1">
            <a:spLocks/>
          </p:cNvSpPr>
          <p:nvPr/>
        </p:nvSpPr>
        <p:spPr>
          <a:xfrm>
            <a:off x="457200" y="887999"/>
            <a:ext cx="8458200" cy="42460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Section 10 of AIA authorizes the Director of the USPTO to set or adjust by rule all patent and trademark fees established, authorized, or charged under Title 35 of the U.S. Code and the Trademark Act of 1946 (15 U.S.C. § 1051 et seq.), respectively.  </a:t>
            </a:r>
          </a:p>
          <a:p>
            <a:pPr lvl="1">
              <a:buFont typeface="Arial" panose="020B0604020202020204" pitchFamily="34" charset="0"/>
              <a:buChar char="•"/>
            </a:pPr>
            <a:r>
              <a:rPr lang="en-US" sz="1800" dirty="0" smtClean="0"/>
              <a:t>Authority effective on date of enactment (9/16/2011); Sec. 10 (i)(1)</a:t>
            </a:r>
          </a:p>
          <a:p>
            <a:pPr lvl="1">
              <a:buFont typeface="Arial" panose="020B0604020202020204" pitchFamily="34" charset="0"/>
              <a:buChar char="•"/>
            </a:pPr>
            <a:r>
              <a:rPr lang="en-US" sz="1800" dirty="0" smtClean="0"/>
              <a:t>Amended </a:t>
            </a:r>
            <a:r>
              <a:rPr lang="en-US" sz="1800" dirty="0"/>
              <a:t>by the SUCCESS Act Pub. L. 115-273, 132 Stat. </a:t>
            </a:r>
            <a:r>
              <a:rPr lang="en-US" sz="1800" dirty="0" smtClean="0"/>
              <a:t>4158 to extend authority until September 16, 2026</a:t>
            </a:r>
          </a:p>
          <a:p>
            <a:pPr lvl="1">
              <a:buFont typeface="Arial" panose="020B0604020202020204" pitchFamily="34" charset="0"/>
              <a:buChar char="•"/>
            </a:pPr>
            <a:r>
              <a:rPr lang="en-US" sz="1800" dirty="0" smtClean="0"/>
              <a:t>Prescribes that fees may be set or adjusted to recover the aggregate estimated costs to the Office for processing, activities, services, and materials relating to trademarks, including administrative costs to the Office with respect to such trademark operations; Sec. 10(a)(2)</a:t>
            </a:r>
          </a:p>
          <a:p>
            <a:pPr lvl="1">
              <a:buFont typeface="Arial" panose="020B0604020202020204" pitchFamily="34" charset="0"/>
              <a:buChar char="•"/>
            </a:pPr>
            <a:r>
              <a:rPr lang="en-US" sz="1800" dirty="0" smtClean="0"/>
              <a:t>Authority includes flexibility to set individual fees in a way that furthers key policy considerations, while taking into account the cost of the respective services.</a:t>
            </a:r>
          </a:p>
          <a:p>
            <a:pPr marL="342900" lvl="1" indent="-342900">
              <a:buFont typeface="Wingdings" pitchFamily="2" charset="2"/>
              <a:buChar char="¦"/>
            </a:pPr>
            <a:endParaRPr lang="en-US" sz="1800" dirty="0" smtClean="0"/>
          </a:p>
        </p:txBody>
      </p:sp>
    </p:spTree>
    <p:extLst>
      <p:ext uri="{BB962C8B-B14F-4D97-AF65-F5344CB8AC3E}">
        <p14:creationId xmlns:p14="http://schemas.microsoft.com/office/powerpoint/2010/main" val="3522600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229600" cy="569651"/>
          </a:xfrm>
        </p:spPr>
        <p:txBody>
          <a:bodyPr>
            <a:normAutofit/>
          </a:bodyPr>
          <a:lstStyle/>
          <a:p>
            <a:r>
              <a:rPr lang="en-US" sz="2800" dirty="0" smtClean="0"/>
              <a:t>Operating Reserve - Management</a:t>
            </a:r>
            <a:endParaRPr lang="en-US" sz="2800" dirty="0"/>
          </a:p>
        </p:txBody>
      </p:sp>
      <p:sp>
        <p:nvSpPr>
          <p:cNvPr id="3" name="Content Placeholder 2"/>
          <p:cNvSpPr>
            <a:spLocks noGrp="1"/>
          </p:cNvSpPr>
          <p:nvPr>
            <p:ph idx="1"/>
          </p:nvPr>
        </p:nvSpPr>
        <p:spPr>
          <a:xfrm>
            <a:off x="457200" y="885712"/>
            <a:ext cx="8229600" cy="4292717"/>
          </a:xfrm>
        </p:spPr>
        <p:txBody>
          <a:bodyPr>
            <a:noAutofit/>
          </a:bodyPr>
          <a:lstStyle/>
          <a:p>
            <a:pPr marL="0" indent="0">
              <a:buNone/>
            </a:pPr>
            <a:r>
              <a:rPr lang="en-US" sz="1800" dirty="0" smtClean="0"/>
              <a:t>A </a:t>
            </a:r>
            <a:r>
              <a:rPr lang="en-US" sz="1800" dirty="0"/>
              <a:t>comprehensive review of the five-year projected </a:t>
            </a:r>
            <a:r>
              <a:rPr lang="en-US" sz="1800" dirty="0" smtClean="0"/>
              <a:t>operating </a:t>
            </a:r>
            <a:r>
              <a:rPr lang="en-US" sz="1800" dirty="0"/>
              <a:t>reserve balances </a:t>
            </a:r>
            <a:r>
              <a:rPr lang="en-US" sz="1800" dirty="0" smtClean="0"/>
              <a:t>is </a:t>
            </a:r>
            <a:r>
              <a:rPr lang="en-US" sz="1800" dirty="0"/>
              <a:t>completed as a part of the </a:t>
            </a:r>
            <a:r>
              <a:rPr lang="en-US" sz="1800" dirty="0" smtClean="0"/>
              <a:t>annual requirements-based </a:t>
            </a:r>
            <a:r>
              <a:rPr lang="en-US" sz="1800" dirty="0"/>
              <a:t>budget formulation process.  </a:t>
            </a:r>
            <a:endParaRPr lang="en-US" sz="1800" dirty="0" smtClean="0"/>
          </a:p>
          <a:p>
            <a:pPr lvl="1">
              <a:buFont typeface="Arial" panose="020B0604020202020204" pitchFamily="34" charset="0"/>
              <a:buChar char="•"/>
            </a:pPr>
            <a:r>
              <a:rPr lang="en-US" sz="1800" dirty="0" smtClean="0">
                <a:latin typeface="+mn-lt"/>
              </a:rPr>
              <a:t>This is </a:t>
            </a:r>
            <a:r>
              <a:rPr lang="en-US" sz="1800" dirty="0">
                <a:latin typeface="+mn-lt"/>
              </a:rPr>
              <a:t>accomplished by </a:t>
            </a:r>
            <a:r>
              <a:rPr lang="en-US" sz="1800" dirty="0" smtClean="0">
                <a:latin typeface="+mn-lt"/>
              </a:rPr>
              <a:t>estimating fee </a:t>
            </a:r>
            <a:r>
              <a:rPr lang="en-US" sz="1800" dirty="0">
                <a:latin typeface="+mn-lt"/>
              </a:rPr>
              <a:t>collections for each of the five years, subtracting the </a:t>
            </a:r>
            <a:r>
              <a:rPr lang="en-US" sz="1800" dirty="0" smtClean="0">
                <a:latin typeface="+mn-lt"/>
              </a:rPr>
              <a:t>respective budgetary </a:t>
            </a:r>
            <a:r>
              <a:rPr lang="en-US" sz="1800" dirty="0">
                <a:latin typeface="+mn-lt"/>
              </a:rPr>
              <a:t>requirements for each of the five years, and accumulating the excess of fees or costs into the beginning operating reserve balance to calculate an estimated ending balance in each of the five years (projected annual operating reserve balance).  </a:t>
            </a:r>
            <a:endParaRPr lang="en-US" sz="1800" dirty="0" smtClean="0">
              <a:latin typeface="+mn-lt"/>
            </a:endParaRPr>
          </a:p>
          <a:p>
            <a:pPr lvl="1">
              <a:buFont typeface="Arial" panose="020B0604020202020204" pitchFamily="34" charset="0"/>
              <a:buChar char="•"/>
            </a:pPr>
            <a:r>
              <a:rPr lang="en-US" sz="1800" dirty="0" smtClean="0">
                <a:latin typeface="+mn-lt"/>
              </a:rPr>
              <a:t>The </a:t>
            </a:r>
            <a:r>
              <a:rPr lang="en-US" sz="1800" dirty="0">
                <a:latin typeface="+mn-lt"/>
              </a:rPr>
              <a:t>projected annual operating reserve balance </a:t>
            </a:r>
            <a:r>
              <a:rPr lang="en-US" sz="1800" dirty="0" smtClean="0">
                <a:latin typeface="+mn-lt"/>
              </a:rPr>
              <a:t>is </a:t>
            </a:r>
            <a:r>
              <a:rPr lang="en-US" sz="1800" dirty="0">
                <a:latin typeface="+mn-lt"/>
              </a:rPr>
              <a:t>evaluated against the </a:t>
            </a:r>
            <a:r>
              <a:rPr lang="en-US" sz="1800" dirty="0" smtClean="0">
                <a:latin typeface="+mn-lt"/>
              </a:rPr>
              <a:t>current minimum </a:t>
            </a:r>
            <a:r>
              <a:rPr lang="en-US" sz="1800" dirty="0">
                <a:latin typeface="+mn-lt"/>
              </a:rPr>
              <a:t>and optimal operating reserve </a:t>
            </a:r>
            <a:r>
              <a:rPr lang="en-US" sz="1800" dirty="0" smtClean="0">
                <a:latin typeface="+mn-lt"/>
              </a:rPr>
              <a:t>amounts.  </a:t>
            </a:r>
            <a:r>
              <a:rPr lang="en-US" sz="1800" dirty="0">
                <a:latin typeface="+mn-lt"/>
              </a:rPr>
              <a:t>Variances between the projected annual operating reserve balances and the minimum acceptable and optimal operating reserve sizes </a:t>
            </a:r>
            <a:r>
              <a:rPr lang="en-US" sz="1800" dirty="0" smtClean="0">
                <a:latin typeface="+mn-lt"/>
              </a:rPr>
              <a:t>are reviewed and reassessed.</a:t>
            </a:r>
            <a:endParaRPr lang="en-US" sz="1800" dirty="0">
              <a:latin typeface="+mn-lt"/>
            </a:endParaRPr>
          </a:p>
        </p:txBody>
      </p:sp>
      <p:sp>
        <p:nvSpPr>
          <p:cNvPr id="4" name="Slide Number Placeholder 3"/>
          <p:cNvSpPr>
            <a:spLocks noGrp="1"/>
          </p:cNvSpPr>
          <p:nvPr>
            <p:ph type="sldNum" sz="quarter" idx="10"/>
          </p:nvPr>
        </p:nvSpPr>
        <p:spPr>
          <a:xfrm>
            <a:off x="7010400" y="5297488"/>
            <a:ext cx="2133600" cy="303212"/>
          </a:xfrm>
        </p:spPr>
        <p:txBody>
          <a:bodyPr/>
          <a:lstStyle/>
          <a:p>
            <a:fld id="{92DA454B-C859-4892-B9FA-68B588C9F547}" type="slidenum">
              <a:rPr lang="en-US" smtClean="0"/>
              <a:t>70</a:t>
            </a:fld>
            <a:endParaRPr lang="en-US" dirty="0"/>
          </a:p>
        </p:txBody>
      </p:sp>
    </p:spTree>
    <p:extLst>
      <p:ext uri="{BB962C8B-B14F-4D97-AF65-F5344CB8AC3E}">
        <p14:creationId xmlns:p14="http://schemas.microsoft.com/office/powerpoint/2010/main" val="3374576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95"/>
            <a:ext cx="8229600" cy="884058"/>
          </a:xfrm>
        </p:spPr>
        <p:txBody>
          <a:bodyPr>
            <a:noAutofit/>
          </a:bodyPr>
          <a:lstStyle/>
          <a:p>
            <a:r>
              <a:rPr lang="en-US" sz="2800" dirty="0" smtClean="0"/>
              <a:t>Authority and Requirements for Fee Setting (cont.)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8</a:t>
            </a:fld>
            <a:endParaRPr lang="en-US" dirty="0"/>
          </a:p>
        </p:txBody>
      </p:sp>
      <p:sp>
        <p:nvSpPr>
          <p:cNvPr id="7" name="Content Placeholder 2"/>
          <p:cNvSpPr txBox="1">
            <a:spLocks/>
          </p:cNvSpPr>
          <p:nvPr/>
        </p:nvSpPr>
        <p:spPr>
          <a:xfrm>
            <a:off x="381000" y="1296199"/>
            <a:ext cx="8458200" cy="4242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Fee Setting Authority Process</a:t>
            </a:r>
          </a:p>
          <a:p>
            <a:pPr lvl="1">
              <a:buFont typeface="Arial" panose="020B0604020202020204" pitchFamily="34" charset="0"/>
              <a:buChar char="•"/>
            </a:pPr>
            <a:r>
              <a:rPr lang="en-US" sz="1800" dirty="0" smtClean="0"/>
              <a:t>Annually, the USPTO shall consult with the Trademark Public Advisory Committee (TPAC) on the advisability of reducing fees; Sec. 10(c) </a:t>
            </a:r>
          </a:p>
          <a:p>
            <a:pPr lvl="1">
              <a:buFont typeface="Arial" panose="020B0604020202020204" pitchFamily="34" charset="0"/>
              <a:buChar char="•"/>
            </a:pPr>
            <a:r>
              <a:rPr lang="en-US" sz="1800" dirty="0" smtClean="0"/>
              <a:t>USPTO shall provide TPAC proposed fees not less than 45 days prior to publishing the proposed fee(s) in the Federal Register; Sec. 10 (d)(1)</a:t>
            </a:r>
          </a:p>
          <a:p>
            <a:pPr lvl="1">
              <a:buFont typeface="Arial" panose="020B0604020202020204" pitchFamily="34" charset="0"/>
              <a:buChar char="•"/>
            </a:pPr>
            <a:r>
              <a:rPr lang="en-US" sz="1800" dirty="0" smtClean="0"/>
              <a:t>TPAC shall hold a public hearing related to the proposed fee(s) during the first 30 days of the 45 day period; Sec. 10(d)(2)(B)</a:t>
            </a:r>
          </a:p>
          <a:p>
            <a:pPr lvl="1">
              <a:buFont typeface="Arial" panose="020B0604020202020204" pitchFamily="34" charset="0"/>
              <a:buChar char="•"/>
            </a:pPr>
            <a:r>
              <a:rPr lang="en-US" sz="1800" dirty="0" smtClean="0"/>
              <a:t>TPAC shall make a written report with comments, advice, and recommendations related to the proposed fees available to the public; Sec. 10(d)(3)</a:t>
            </a:r>
          </a:p>
          <a:p>
            <a:pPr lvl="1">
              <a:buFont typeface="Arial" panose="020B0604020202020204" pitchFamily="34" charset="0"/>
              <a:buChar char="•"/>
            </a:pPr>
            <a:r>
              <a:rPr lang="en-US" sz="1800" dirty="0" smtClean="0"/>
              <a:t>USPTO shall consider and analyze the report before setting or adjusting the proposed fee(s); Sec. 10(d)(4)</a:t>
            </a:r>
          </a:p>
        </p:txBody>
      </p:sp>
    </p:spTree>
    <p:extLst>
      <p:ext uri="{BB962C8B-B14F-4D97-AF65-F5344CB8AC3E}">
        <p14:creationId xmlns:p14="http://schemas.microsoft.com/office/powerpoint/2010/main" val="39091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2800" dirty="0" smtClean="0"/>
              <a:t>Authority and Requirements for Fee Setting (cont.)</a:t>
            </a:r>
            <a:endParaRPr lang="en-US" sz="2800" dirty="0"/>
          </a:p>
        </p:txBody>
      </p:sp>
      <p:sp>
        <p:nvSpPr>
          <p:cNvPr id="3" name="Slide Number Placeholder 2"/>
          <p:cNvSpPr>
            <a:spLocks noGrp="1"/>
          </p:cNvSpPr>
          <p:nvPr>
            <p:ph type="sldNum" sz="quarter" idx="10"/>
          </p:nvPr>
        </p:nvSpPr>
        <p:spPr>
          <a:xfrm>
            <a:off x="7010400" y="5297488"/>
            <a:ext cx="2133600" cy="303212"/>
          </a:xfrm>
        </p:spPr>
        <p:txBody>
          <a:bodyPr/>
          <a:lstStyle/>
          <a:p>
            <a:fld id="{92DA454B-C859-4892-B9FA-68B588C9F547}" type="slidenum">
              <a:rPr lang="en-US" smtClean="0"/>
              <a:t>9</a:t>
            </a:fld>
            <a:endParaRPr lang="en-US" dirty="0"/>
          </a:p>
        </p:txBody>
      </p:sp>
      <p:sp>
        <p:nvSpPr>
          <p:cNvPr id="4" name="Content Placeholder 2"/>
          <p:cNvSpPr txBox="1">
            <a:spLocks/>
          </p:cNvSpPr>
          <p:nvPr/>
        </p:nvSpPr>
        <p:spPr>
          <a:xfrm>
            <a:off x="379067" y="1126266"/>
            <a:ext cx="8677275"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Fee Setting Authority Process </a:t>
            </a:r>
            <a:r>
              <a:rPr lang="en-US" sz="1800" i="1" dirty="0" smtClean="0"/>
              <a:t> </a:t>
            </a:r>
          </a:p>
          <a:p>
            <a:pPr lvl="1">
              <a:buFont typeface="Arial" panose="020B0604020202020204" pitchFamily="34" charset="0"/>
              <a:buChar char="•"/>
            </a:pPr>
            <a:r>
              <a:rPr lang="en-US" sz="1800" dirty="0" smtClean="0"/>
              <a:t>USPTO shall publish any proposed fee change in the </a:t>
            </a:r>
            <a:r>
              <a:rPr lang="en-US" sz="1800" i="1" dirty="0" smtClean="0"/>
              <a:t>Federal Register</a:t>
            </a:r>
            <a:r>
              <a:rPr lang="en-US" sz="1800" dirty="0" smtClean="0"/>
              <a:t>; Sec. 10(e)(1)(A)</a:t>
            </a:r>
          </a:p>
          <a:p>
            <a:pPr lvl="2"/>
            <a:r>
              <a:rPr lang="en-US" sz="1800" dirty="0" smtClean="0"/>
              <a:t>The proposal shall include the rationale and purpose for the proposal, including possible expectations or benefits; Sec. 10(e)(1)(B)</a:t>
            </a:r>
          </a:p>
          <a:p>
            <a:pPr lvl="2"/>
            <a:r>
              <a:rPr lang="en-US" sz="1800" dirty="0" smtClean="0"/>
              <a:t>No later than the date published, the USPTO shall notify Congress of the proposed change; Sec. 10(e)(1)(C)</a:t>
            </a:r>
          </a:p>
          <a:p>
            <a:pPr lvl="1">
              <a:buFont typeface="Arial" panose="020B0604020202020204" pitchFamily="34" charset="0"/>
              <a:buChar char="•"/>
            </a:pPr>
            <a:r>
              <a:rPr lang="en-US" sz="1800" dirty="0" smtClean="0"/>
              <a:t>The public comment period will be not less than 45 days; Sec. 10(e)(2)</a:t>
            </a:r>
          </a:p>
          <a:p>
            <a:pPr lvl="1">
              <a:buFont typeface="Arial" panose="020B0604020202020204" pitchFamily="34" charset="0"/>
              <a:buChar char="•"/>
            </a:pPr>
            <a:r>
              <a:rPr lang="en-US" sz="1800" dirty="0" smtClean="0"/>
              <a:t>The final rule will be published in the </a:t>
            </a:r>
            <a:r>
              <a:rPr lang="en-US" sz="1800" i="1" dirty="0" smtClean="0"/>
              <a:t>Federal Register </a:t>
            </a:r>
            <a:r>
              <a:rPr lang="en-US" sz="1800" dirty="0" smtClean="0"/>
              <a:t>and </a:t>
            </a:r>
            <a:r>
              <a:rPr lang="en-US" sz="1800" i="1" dirty="0" smtClean="0"/>
              <a:t>Official Gazette</a:t>
            </a:r>
            <a:r>
              <a:rPr lang="en-US" sz="1800" dirty="0" smtClean="0"/>
              <a:t>; Sec. 10(e)(3)</a:t>
            </a:r>
          </a:p>
          <a:p>
            <a:pPr lvl="2"/>
            <a:r>
              <a:rPr lang="en-US" sz="1800" dirty="0" smtClean="0"/>
              <a:t>The new or adjusted fee(s) may not become effective before 45 days after publishing the final rule; Sec. 10(e)(4)(A)</a:t>
            </a:r>
          </a:p>
          <a:p>
            <a:pPr lvl="2"/>
            <a:r>
              <a:rPr lang="en-US" sz="1800" dirty="0" smtClean="0"/>
              <a:t>Congress may pass a law to disapprove the new or</a:t>
            </a:r>
          </a:p>
          <a:p>
            <a:pPr lvl="2" indent="0">
              <a:buNone/>
            </a:pPr>
            <a:r>
              <a:rPr lang="en-US" sz="1800" dirty="0" smtClean="0"/>
              <a:t> adjusted fee(s); Sec. 10(e)(4)(B) </a:t>
            </a:r>
          </a:p>
        </p:txBody>
      </p:sp>
    </p:spTree>
    <p:extLst>
      <p:ext uri="{BB962C8B-B14F-4D97-AF65-F5344CB8AC3E}">
        <p14:creationId xmlns:p14="http://schemas.microsoft.com/office/powerpoint/2010/main" val="156287847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0E7AE8746BF34D95974859DFD97FD3" ma:contentTypeVersion="13" ma:contentTypeDescription="Create a new document." ma:contentTypeScope="" ma:versionID="a942772f70efacf34d0082af35da1300">
  <xsd:schema xmlns:xsd="http://www.w3.org/2001/XMLSchema" xmlns:xs="http://www.w3.org/2001/XMLSchema" xmlns:p="http://schemas.microsoft.com/office/2006/metadata/properties" xmlns:ns2="389d3fd6-467d-4ff9-a3a7-974ffc29e0b3" xmlns:ns3="338168c6-3a3e-4a06-905e-8185aa796050" targetNamespace="http://schemas.microsoft.com/office/2006/metadata/properties" ma:root="true" ma:fieldsID="737cc2c99afd7104e4594642bd84578e" ns2:_="" ns3:_="">
    <xsd:import namespace="389d3fd6-467d-4ff9-a3a7-974ffc29e0b3"/>
    <xsd:import namespace="338168c6-3a3e-4a06-905e-8185aa7960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3fd6-467d-4ff9-a3a7-974ffc2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168c6-3a3e-4a06-905e-8185aa796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31755427-F48A-41AF-BD41-81E91A395B51}">
  <ds:schemaRef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601FF4-7326-4503-912E-CF840AE5A4AC}"/>
</file>

<file path=docProps/app.xml><?xml version="1.0" encoding="utf-8"?>
<Properties xmlns="http://schemas.openxmlformats.org/officeDocument/2006/extended-properties" xmlns:vt="http://schemas.openxmlformats.org/officeDocument/2006/docPropsVTypes">
  <Template>Presentation1</Template>
  <TotalTime>21382</TotalTime>
  <Words>8340</Words>
  <Application>Microsoft Office PowerPoint</Application>
  <PresentationFormat>On-screen Show (16:10)</PresentationFormat>
  <Paragraphs>2002</Paragraphs>
  <Slides>71</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71</vt:i4>
      </vt:variant>
    </vt:vector>
  </HeadingPairs>
  <TitlesOfParts>
    <vt:vector size="84" baseType="lpstr">
      <vt:lpstr>宋体</vt:lpstr>
      <vt:lpstr>Arial</vt:lpstr>
      <vt:lpstr>Arial Unicode MS</vt:lpstr>
      <vt:lpstr>Calibri</vt:lpstr>
      <vt:lpstr>Courier New</vt:lpstr>
      <vt:lpstr>Segoe UI</vt:lpstr>
      <vt:lpstr>Segoe UI Light</vt:lpstr>
      <vt:lpstr>Segoe UI Semibold</vt:lpstr>
      <vt:lpstr>Times New Roman</vt:lpstr>
      <vt:lpstr>Wingdings</vt:lpstr>
      <vt:lpstr>Brand master navy</vt:lpstr>
      <vt:lpstr>Brand master navy no logo</vt:lpstr>
      <vt:lpstr>1_Brand master navy no logo</vt:lpstr>
      <vt:lpstr>   </vt:lpstr>
      <vt:lpstr>Introduction</vt:lpstr>
      <vt:lpstr>Table of Contents</vt:lpstr>
      <vt:lpstr>Appendix A   Background on USPTO  Funding Model  </vt:lpstr>
      <vt:lpstr>USPTO Funding Model</vt:lpstr>
      <vt:lpstr>Appendix B   Background on Fee Setting Methodology and Analysis </vt:lpstr>
      <vt:lpstr>Authority and Requirements for Fee Setting</vt:lpstr>
      <vt:lpstr>Authority and Requirements for Fee Setting (cont.)</vt:lpstr>
      <vt:lpstr>Authority and Requirements for Fee Setting (cont.)</vt:lpstr>
      <vt:lpstr>Biennial Fee Review</vt:lpstr>
      <vt:lpstr>Biennial Fee Review Process</vt:lpstr>
      <vt:lpstr>Rulemaking Timeline Considerations</vt:lpstr>
      <vt:lpstr>USPTO Fee Structure Philosophy</vt:lpstr>
      <vt:lpstr>Fee Setting Components</vt:lpstr>
      <vt:lpstr>Fee Setting Methodology</vt:lpstr>
      <vt:lpstr>Factors Considered in Formulating the Fee Structure</vt:lpstr>
      <vt:lpstr>Factors Considered in Formulating the Fee Structure (cont.) </vt:lpstr>
      <vt:lpstr>Appendix C   Background on Activity-Based Information (ABI) Costing Methodology (Unit Cost Calculation) </vt:lpstr>
      <vt:lpstr>USPTO Activity Based Information</vt:lpstr>
      <vt:lpstr>USPTO Activity Based Information (cont.)</vt:lpstr>
      <vt:lpstr>USPTO Activity Based Information (cont.)</vt:lpstr>
      <vt:lpstr>USPTO Activity Based Information (cont.)</vt:lpstr>
      <vt:lpstr>USPTO Activity Based Information (cont.)</vt:lpstr>
      <vt:lpstr>USPTO ABI Costing Results Example: Trademark Filings </vt:lpstr>
      <vt:lpstr>USPTO ABI Costing Results Example: Trademark Filings (cont.) </vt:lpstr>
      <vt:lpstr>Appendix D   Background on Trademark Fees </vt:lpstr>
      <vt:lpstr>Basic Trademark Process and Relative Fee Payments</vt:lpstr>
      <vt:lpstr>Trademark Application Filings</vt:lpstr>
      <vt:lpstr>Trademark Fee Collections</vt:lpstr>
      <vt:lpstr>Trademark Application Filings</vt:lpstr>
      <vt:lpstr>Maintaining Exclusive Rights</vt:lpstr>
      <vt:lpstr>Intent to Use Fees</vt:lpstr>
      <vt:lpstr>Trademark Trial and Appeal Fees</vt:lpstr>
      <vt:lpstr>Trademark Fee Collections</vt:lpstr>
      <vt:lpstr>Appendix E   Aggregate Cost Information </vt:lpstr>
      <vt:lpstr>USPTO 2018 – 2022 Strategic Plan Priorities</vt:lpstr>
      <vt:lpstr>Aggregate Cost-Revenue Balance</vt:lpstr>
      <vt:lpstr>Aggregate Cost-Revenue Balance (cont.)</vt:lpstr>
      <vt:lpstr>Aggregate Cost Distribution </vt:lpstr>
      <vt:lpstr>Breakdown of Aggregate Costs</vt:lpstr>
      <vt:lpstr>Appendix F   Aggregate Revenue Information </vt:lpstr>
      <vt:lpstr>Fee Collection Forecasting Components</vt:lpstr>
      <vt:lpstr>Appendix G   Rationale for Specific Fee Changes </vt:lpstr>
      <vt:lpstr>Investing in the Future</vt:lpstr>
      <vt:lpstr>Investing in the Future (cont.)</vt:lpstr>
      <vt:lpstr>Investing in the Future (cont.)</vt:lpstr>
      <vt:lpstr>Investing in the Future (cont.)</vt:lpstr>
      <vt:lpstr>Benefits For Stakeholders</vt:lpstr>
      <vt:lpstr>Proposed Trademark Fee Changes</vt:lpstr>
      <vt:lpstr>Application Filing Fees</vt:lpstr>
      <vt:lpstr>Trademark Petition Fees</vt:lpstr>
      <vt:lpstr>Maintaining Exclusive Rights Fees</vt:lpstr>
      <vt:lpstr>Maintaining Exclusive Rights Fees (cont)</vt:lpstr>
      <vt:lpstr>Intent to Use/Use Fees</vt:lpstr>
      <vt:lpstr>Madrid Protocol Fees</vt:lpstr>
      <vt:lpstr>Madrid Protocol Fees (cont)</vt:lpstr>
      <vt:lpstr>Trademark Trial and Appeal Board Fees</vt:lpstr>
      <vt:lpstr>Trademark Trial and Appeal Board Fees (cont)</vt:lpstr>
      <vt:lpstr>Other Trademark Fees</vt:lpstr>
      <vt:lpstr>Other Trademark Fees (cont)</vt:lpstr>
      <vt:lpstr>Finance Service Fees</vt:lpstr>
      <vt:lpstr>Appendix H   Paper vs Electronic Trademark Fees </vt:lpstr>
      <vt:lpstr>Paper and Electronic Filings</vt:lpstr>
      <vt:lpstr>Appendix J   Operating Reserve Assumptions (Carryover of Fees) </vt:lpstr>
      <vt:lpstr>Operating Reserve – Definition and Purpose</vt:lpstr>
      <vt:lpstr>Operating Reserve – Size </vt:lpstr>
      <vt:lpstr>Operating Reserve – Optimal Level</vt:lpstr>
      <vt:lpstr>Operating Reserve – Minimum Level</vt:lpstr>
      <vt:lpstr>Operating Reserve – Minimum Level (cont.)</vt:lpstr>
      <vt:lpstr>Operating Reserve - Management</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Shaver, Michael</cp:lastModifiedBy>
  <cp:revision>756</cp:revision>
  <cp:lastPrinted>2019-08-20T15:35:04Z</cp:lastPrinted>
  <dcterms:created xsi:type="dcterms:W3CDTF">2015-04-28T14:14:46Z</dcterms:created>
  <dcterms:modified xsi:type="dcterms:W3CDTF">2019-08-26T20:39:40Z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0x010100790E7AE8746BF34D95974859DFD97FD3</vt:lpwstr>
  </property>
</Properties>
</file>