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3" r:id="rId5"/>
    <p:sldMasterId id="2147483691" r:id="rId6"/>
    <p:sldMasterId id="2147483708" r:id="rId7"/>
  </p:sldMasterIdLst>
  <p:notesMasterIdLst>
    <p:notesMasterId r:id="rId40"/>
  </p:notesMasterIdLst>
  <p:handoutMasterIdLst>
    <p:handoutMasterId r:id="rId41"/>
  </p:handoutMasterIdLst>
  <p:sldIdLst>
    <p:sldId id="637" r:id="rId8"/>
    <p:sldId id="638" r:id="rId9"/>
    <p:sldId id="1050" r:id="rId10"/>
    <p:sldId id="1066" r:id="rId11"/>
    <p:sldId id="1064" r:id="rId12"/>
    <p:sldId id="1062" r:id="rId13"/>
    <p:sldId id="1069" r:id="rId14"/>
    <p:sldId id="673" r:id="rId15"/>
    <p:sldId id="1011" r:id="rId16"/>
    <p:sldId id="675" r:id="rId17"/>
    <p:sldId id="1065" r:id="rId18"/>
    <p:sldId id="1018" r:id="rId19"/>
    <p:sldId id="1047" r:id="rId20"/>
    <p:sldId id="1049" r:id="rId21"/>
    <p:sldId id="1061" r:id="rId22"/>
    <p:sldId id="1029" r:id="rId23"/>
    <p:sldId id="643" r:id="rId24"/>
    <p:sldId id="1040" r:id="rId25"/>
    <p:sldId id="1037" r:id="rId26"/>
    <p:sldId id="1013" r:id="rId27"/>
    <p:sldId id="1024" r:id="rId28"/>
    <p:sldId id="1038" r:id="rId29"/>
    <p:sldId id="1028" r:id="rId30"/>
    <p:sldId id="1022" r:id="rId31"/>
    <p:sldId id="1021" r:id="rId32"/>
    <p:sldId id="1039" r:id="rId33"/>
    <p:sldId id="1027" r:id="rId34"/>
    <p:sldId id="1026" r:id="rId35"/>
    <p:sldId id="439" r:id="rId36"/>
    <p:sldId id="1046" r:id="rId37"/>
    <p:sldId id="678" r:id="rId38"/>
    <p:sldId id="323" r:id="rId3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B79C38-77BC-4EDE-9BD8-6E52249C7CFE}">
          <p14:sldIdLst>
            <p14:sldId id="637"/>
            <p14:sldId id="638"/>
            <p14:sldId id="1050"/>
            <p14:sldId id="1066"/>
            <p14:sldId id="1064"/>
            <p14:sldId id="1062"/>
            <p14:sldId id="1069"/>
            <p14:sldId id="673"/>
            <p14:sldId id="1011"/>
            <p14:sldId id="675"/>
            <p14:sldId id="1065"/>
            <p14:sldId id="1018"/>
            <p14:sldId id="1047"/>
            <p14:sldId id="1049"/>
            <p14:sldId id="1061"/>
            <p14:sldId id="1029"/>
            <p14:sldId id="643"/>
            <p14:sldId id="1040"/>
            <p14:sldId id="1037"/>
            <p14:sldId id="1013"/>
            <p14:sldId id="1024"/>
            <p14:sldId id="1038"/>
            <p14:sldId id="1028"/>
            <p14:sldId id="1022"/>
            <p14:sldId id="1021"/>
            <p14:sldId id="1039"/>
            <p14:sldId id="1027"/>
            <p14:sldId id="1026"/>
            <p14:sldId id="439"/>
            <p14:sldId id="1046"/>
            <p14:sldId id="678"/>
            <p14:sldId id="323"/>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9E0E06-FFA2-85DB-9C4C-DF5FFC6FE1F9}" name="Picard, Michelle" initials="PM" userId="S::mpicard@uspto.gov::7092e0b4-4c13-4fe6-a657-16df9feb211a" providerId="AD"/>
  <p188:author id="{CECB01D2-7950-559C-6ED9-834E847C3C77}" name="Hoffman, Jay" initials="HJ" userId="S::jhoffman1@uspto.gov::dd84c6d0-b4d5-407f-b5db-7ed71f8589c0" providerId="AD"/>
  <p188:author id="{544B10F7-F672-39C1-5C1D-3FB4F5DF6548}" name="Lockard, Brett" initials="LB" userId="S::clockard@uspto.gov::3a4e3408-c4cf-45a7-8530-4161731692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s, Brian" initials="RB" lastIdx="87" clrIdx="0">
    <p:extLst>
      <p:ext uri="{19B8F6BF-5375-455C-9EA6-DF929625EA0E}">
        <p15:presenceInfo xmlns:p15="http://schemas.microsoft.com/office/powerpoint/2012/main" userId="S-1-5-21-185489447-88882503-980507067-404428" providerId="AD"/>
      </p:ext>
    </p:extLst>
  </p:cmAuthor>
  <p:cmAuthor id="2" name="Zimmermann, Jason" initials="ZJ" lastIdx="16" clrIdx="1">
    <p:extLst>
      <p:ext uri="{19B8F6BF-5375-455C-9EA6-DF929625EA0E}">
        <p15:presenceInfo xmlns:p15="http://schemas.microsoft.com/office/powerpoint/2012/main" userId="S-1-5-21-185489447-88882503-980507067-411816" providerId="AD"/>
      </p:ext>
    </p:extLst>
  </p:cmAuthor>
  <p:cmAuthor id="3" name="Zimmermann, Jason" initials="ZJ [2]" lastIdx="1" clrIdx="2">
    <p:extLst>
      <p:ext uri="{19B8F6BF-5375-455C-9EA6-DF929625EA0E}">
        <p15:presenceInfo xmlns:p15="http://schemas.microsoft.com/office/powerpoint/2012/main" userId="S::jzimmermann1@uspto.gov::c170620e-c72e-4cf1-8a18-091936f8bd2d" providerId="AD"/>
      </p:ext>
    </p:extLst>
  </p:cmAuthor>
  <p:cmAuthor id="4" name="Lockard, Brett" initials="LB" lastIdx="4" clrIdx="3">
    <p:extLst>
      <p:ext uri="{19B8F6BF-5375-455C-9EA6-DF929625EA0E}">
        <p15:presenceInfo xmlns:p15="http://schemas.microsoft.com/office/powerpoint/2012/main" userId="S::clockard@uspto.gov::3a4e3408-c4cf-45a7-8530-416173169210" providerId="AD"/>
      </p:ext>
    </p:extLst>
  </p:cmAuthor>
  <p:cmAuthor id="5" name="Young, Dakota" initials="YD" lastIdx="13" clrIdx="4">
    <p:extLst>
      <p:ext uri="{19B8F6BF-5375-455C-9EA6-DF929625EA0E}">
        <p15:presenceInfo xmlns:p15="http://schemas.microsoft.com/office/powerpoint/2012/main" userId="S-1-5-21-185489447-88882503-980507067-420636" providerId="AD"/>
      </p:ext>
    </p:extLst>
  </p:cmAuthor>
  <p:cmAuthor id="6" name="Scheve, Greta" initials="SG" lastIdx="2" clrIdx="5">
    <p:extLst>
      <p:ext uri="{19B8F6BF-5375-455C-9EA6-DF929625EA0E}">
        <p15:presenceInfo xmlns:p15="http://schemas.microsoft.com/office/powerpoint/2012/main" userId="S-1-5-21-185489447-88882503-980507067-453813" providerId="AD"/>
      </p:ext>
    </p:extLst>
  </p:cmAuthor>
  <p:cmAuthor id="7" name="Vavonese, Dan" initials="VD" lastIdx="1" clrIdx="6">
    <p:extLst>
      <p:ext uri="{19B8F6BF-5375-455C-9EA6-DF929625EA0E}">
        <p15:presenceInfo xmlns:p15="http://schemas.microsoft.com/office/powerpoint/2012/main" userId="S::dvavonese@uspto.gov::4e29d4e2-2200-451d-b33f-b1938bc93853" providerId="AD"/>
      </p:ext>
    </p:extLst>
  </p:cmAuthor>
  <p:cmAuthor id="8" name="Gooder, David S." initials="GDS" lastIdx="5" clrIdx="7">
    <p:extLst>
      <p:ext uri="{19B8F6BF-5375-455C-9EA6-DF929625EA0E}">
        <p15:presenceInfo xmlns:p15="http://schemas.microsoft.com/office/powerpoint/2012/main" userId="S-1-5-21-185489447-88882503-980507067-410656" providerId="AD"/>
      </p:ext>
    </p:extLst>
  </p:cmAuthor>
  <p:cmAuthor id="9" name="Meyer, Xue" initials="MX" lastIdx="1" clrIdx="8">
    <p:extLst>
      <p:ext uri="{19B8F6BF-5375-455C-9EA6-DF929625EA0E}">
        <p15:presenceInfo xmlns:p15="http://schemas.microsoft.com/office/powerpoint/2012/main" userId="S::xmeyer@uspto.gov::86e6d588-9e1a-4721-9fba-1c58dc228859" providerId="AD"/>
      </p:ext>
    </p:extLst>
  </p:cmAuthor>
  <p:cmAuthor id="10" name="Buie, Dianne" initials="BD" lastIdx="16" clrIdx="9">
    <p:extLst>
      <p:ext uri="{19B8F6BF-5375-455C-9EA6-DF929625EA0E}">
        <p15:presenceInfo xmlns:p15="http://schemas.microsoft.com/office/powerpoint/2012/main" userId="S::dbuie@uspto.gov::5549314c-1dee-406f-ae24-f10d15a3dfa4" providerId="AD"/>
      </p:ext>
    </p:extLst>
  </p:cmAuthor>
  <p:cmAuthor id="11" name="Berry, Tommy" initials="BT" lastIdx="7" clrIdx="10">
    <p:extLst>
      <p:ext uri="{19B8F6BF-5375-455C-9EA6-DF929625EA0E}">
        <p15:presenceInfo xmlns:p15="http://schemas.microsoft.com/office/powerpoint/2012/main" userId="S-1-5-21-185489447-88882503-980507067-352971" providerId="AD"/>
      </p:ext>
    </p:extLst>
  </p:cmAuthor>
  <p:cmAuthor id="12" name="Picard, Michelle" initials="PM" lastIdx="6" clrIdx="11">
    <p:extLst>
      <p:ext uri="{19B8F6BF-5375-455C-9EA6-DF929625EA0E}">
        <p15:presenceInfo xmlns:p15="http://schemas.microsoft.com/office/powerpoint/2012/main" userId="S-1-5-21-185489447-88882503-980507067-7890" providerId="AD"/>
      </p:ext>
    </p:extLst>
  </p:cmAuthor>
  <p:cmAuthor id="13" name="Hoffman, Jay" initials="HJ" lastIdx="1" clrIdx="12">
    <p:extLst>
      <p:ext uri="{19B8F6BF-5375-455C-9EA6-DF929625EA0E}">
        <p15:presenceInfo xmlns:p15="http://schemas.microsoft.com/office/powerpoint/2012/main" userId="S-1-5-21-185489447-88882503-980507067-408261" providerId="AD"/>
      </p:ext>
    </p:extLst>
  </p:cmAuthor>
  <p:cmAuthor id="14" name="Picard, Michelle" initials="PM [2]" lastIdx="2" clrIdx="13">
    <p:extLst>
      <p:ext uri="{19B8F6BF-5375-455C-9EA6-DF929625EA0E}">
        <p15:presenceInfo xmlns:p15="http://schemas.microsoft.com/office/powerpoint/2012/main" userId="S::mpicard@uspto.gov::7092e0b4-4c13-4fe6-a657-16df9feb211a" providerId="AD"/>
      </p:ext>
    </p:extLst>
  </p:cmAuthor>
  <p:cmAuthor id="15" name="Bryan-Johnson, Hellen" initials="BH" lastIdx="1" clrIdx="14">
    <p:extLst>
      <p:ext uri="{19B8F6BF-5375-455C-9EA6-DF929625EA0E}">
        <p15:presenceInfo xmlns:p15="http://schemas.microsoft.com/office/powerpoint/2012/main" userId="S-1-5-21-185489447-88882503-980507067-27111" providerId="AD"/>
      </p:ext>
    </p:extLst>
  </p:cmAuthor>
  <p:cmAuthor id="16" name="Ladino, Marie" initials="LM" lastIdx="3" clrIdx="15">
    <p:extLst>
      <p:ext uri="{19B8F6BF-5375-455C-9EA6-DF929625EA0E}">
        <p15:presenceInfo xmlns:p15="http://schemas.microsoft.com/office/powerpoint/2012/main" userId="S-1-5-21-185489447-88882503-980507067-4061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9E"/>
    <a:srgbClr val="003660"/>
    <a:srgbClr val="DD971A"/>
    <a:srgbClr val="A4A7A9"/>
    <a:srgbClr val="00853E"/>
    <a:srgbClr val="009ADA"/>
    <a:srgbClr val="004A95"/>
    <a:srgbClr val="DCE3E9"/>
    <a:srgbClr val="003865"/>
    <a:srgbClr val="D9D9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1C16F-8035-2352-19DE-CCBD75BA8829}" v="2" dt="2023-05-25T20:29:44.339"/>
    <p1510:client id="{2252F5D0-BAA9-8529-FBB4-616FBF0C2481}" v="138" dt="2023-06-01T19:23:03.196"/>
    <p1510:client id="{200C0661-0922-B60A-99BF-EF718F54313C}" v="4" dt="2023-05-25T17:38:09.958"/>
    <p1510:client id="{D1690EEA-5F4F-830C-6DD4-668FDD9DE5BD}" v="3" dt="2023-06-05T18:30:46.721"/>
    <p1510:client id="{736FCB60-9521-6ECC-F176-A06E18C5D5AA}" v="4" dt="2023-05-25T22:14:48.687"/>
    <p1510:client id="{F90B72AC-6EEA-AF32-1F47-22B391E65304}" v="2" dt="2023-06-01T19:26:50.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autoAdjust="0"/>
    <p:restoredTop sz="94517" autoAdjust="0"/>
  </p:normalViewPr>
  <p:slideViewPr>
    <p:cSldViewPr snapToGrid="0">
      <p:cViewPr varScale="1">
        <p:scale>
          <a:sx n="98" d="100"/>
          <a:sy n="98" d="100"/>
        </p:scale>
        <p:origin x="1277" y="67"/>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dirty="0">
                <a:solidFill>
                  <a:sysClr val="windowText" lastClr="000000"/>
                </a:solidFill>
                <a:latin typeface="+mn-lt"/>
              </a:rPr>
              <a:t>FY 2024</a:t>
            </a:r>
            <a:r>
              <a:rPr lang="en-US" sz="1200" b="1" baseline="0" dirty="0">
                <a:solidFill>
                  <a:sysClr val="windowText" lastClr="000000"/>
                </a:solidFill>
                <a:latin typeface="+mn-lt"/>
              </a:rPr>
              <a:t> President’s Budget </a:t>
            </a:r>
            <a:br>
              <a:rPr lang="en-US" sz="1200" b="1" baseline="0" dirty="0">
                <a:solidFill>
                  <a:sysClr val="windowText" lastClr="000000"/>
                </a:solidFill>
                <a:latin typeface="+mn-lt"/>
              </a:rPr>
            </a:br>
            <a:r>
              <a:rPr lang="en-US" sz="1200" b="1" dirty="0">
                <a:solidFill>
                  <a:sysClr val="windowText" lastClr="000000"/>
                </a:solidFill>
                <a:latin typeface="+mn-lt"/>
              </a:rPr>
              <a:t>Trademark Operating Reserve Forecast</a:t>
            </a:r>
          </a:p>
        </c:rich>
      </c:tx>
      <c:layout>
        <c:manualLayout>
          <c:xMode val="edge"/>
          <c:yMode val="edge"/>
          <c:x val="0.2062301292527113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'PT 5-Year Outlook Chrt'!$B$28</c:f>
              <c:strCache>
                <c:ptCount val="1"/>
                <c:pt idx="0">
                  <c:v>Optimal Level</c:v>
                </c:pt>
              </c:strCache>
            </c:strRef>
          </c:tx>
          <c:spPr>
            <a:ln w="34925" cap="rnd">
              <a:solidFill>
                <a:srgbClr val="009ADA"/>
              </a:solidFill>
              <a:prstDash val="solid"/>
              <a:round/>
            </a:ln>
            <a:effectLst/>
          </c:spPr>
          <c:marker>
            <c:symbol val="diamond"/>
            <c:size val="7"/>
            <c:spPr>
              <a:solidFill>
                <a:schemeClr val="tx2">
                  <a:lumMod val="60000"/>
                  <a:lumOff val="40000"/>
                </a:schemeClr>
              </a:solidFill>
              <a:ln w="9525">
                <a:solidFill>
                  <a:schemeClr val="tx2">
                    <a:lumMod val="60000"/>
                    <a:lumOff val="40000"/>
                  </a:schemeClr>
                </a:solidFill>
              </a:ln>
              <a:effectLst/>
            </c:spPr>
          </c:marker>
          <c:cat>
            <c:strRef>
              <c:f>'PT 5-Year Outlook Chrt'!$C$27:$H$27</c:f>
              <c:strCache>
                <c:ptCount val="6"/>
                <c:pt idx="0">
                  <c:v>FY 2023</c:v>
                </c:pt>
                <c:pt idx="1">
                  <c:v>FY 2024</c:v>
                </c:pt>
                <c:pt idx="2">
                  <c:v>FY 2025</c:v>
                </c:pt>
                <c:pt idx="3">
                  <c:v>FY 2026</c:v>
                </c:pt>
                <c:pt idx="4">
                  <c:v>FY 2027</c:v>
                </c:pt>
                <c:pt idx="5">
                  <c:v>FY 2028</c:v>
                </c:pt>
              </c:strCache>
            </c:strRef>
          </c:cat>
          <c:val>
            <c:numRef>
              <c:f>'PT 5-Year Outlook Chrt'!$C$28:$H$28</c:f>
              <c:numCache>
                <c:formatCode>0</c:formatCode>
                <c:ptCount val="6"/>
                <c:pt idx="0">
                  <c:v>294</c:v>
                </c:pt>
                <c:pt idx="1">
                  <c:v>324</c:v>
                </c:pt>
                <c:pt idx="2">
                  <c:v>333</c:v>
                </c:pt>
                <c:pt idx="3">
                  <c:v>347</c:v>
                </c:pt>
                <c:pt idx="4">
                  <c:v>367</c:v>
                </c:pt>
                <c:pt idx="5">
                  <c:v>387</c:v>
                </c:pt>
              </c:numCache>
            </c:numRef>
          </c:val>
          <c:smooth val="0"/>
          <c:extLst>
            <c:ext xmlns:c16="http://schemas.microsoft.com/office/drawing/2014/chart" uri="{C3380CC4-5D6E-409C-BE32-E72D297353CC}">
              <c16:uniqueId val="{00000000-00CA-4C47-854B-E5134F40FD9D}"/>
            </c:ext>
          </c:extLst>
        </c:ser>
        <c:ser>
          <c:idx val="1"/>
          <c:order val="1"/>
          <c:tx>
            <c:strRef>
              <c:f>'PT 5-Year Outlook Chrt'!$B$29</c:f>
              <c:strCache>
                <c:ptCount val="1"/>
                <c:pt idx="0">
                  <c:v>Minimum Level</c:v>
                </c:pt>
              </c:strCache>
            </c:strRef>
          </c:tx>
          <c:spPr>
            <a:ln w="28575" cap="rnd">
              <a:solidFill>
                <a:srgbClr val="A4A7A9"/>
              </a:solidFill>
              <a:round/>
            </a:ln>
            <a:effectLst/>
          </c:spPr>
          <c:marker>
            <c:symbol val="diamond"/>
            <c:size val="7"/>
            <c:spPr>
              <a:solidFill>
                <a:schemeClr val="bg1">
                  <a:lumMod val="50000"/>
                </a:schemeClr>
              </a:solidFill>
              <a:ln w="9525">
                <a:solidFill>
                  <a:schemeClr val="bg1">
                    <a:lumMod val="50000"/>
                  </a:schemeClr>
                </a:solidFill>
              </a:ln>
              <a:effectLst/>
            </c:spPr>
          </c:marker>
          <c:cat>
            <c:strRef>
              <c:f>'PT 5-Year Outlook Chrt'!$C$27:$H$27</c:f>
              <c:strCache>
                <c:ptCount val="6"/>
                <c:pt idx="0">
                  <c:v>FY 2023</c:v>
                </c:pt>
                <c:pt idx="1">
                  <c:v>FY 2024</c:v>
                </c:pt>
                <c:pt idx="2">
                  <c:v>FY 2025</c:v>
                </c:pt>
                <c:pt idx="3">
                  <c:v>FY 2026</c:v>
                </c:pt>
                <c:pt idx="4">
                  <c:v>FY 2027</c:v>
                </c:pt>
                <c:pt idx="5">
                  <c:v>FY 2028</c:v>
                </c:pt>
              </c:strCache>
            </c:strRef>
          </c:cat>
          <c:val>
            <c:numRef>
              <c:f>'PT 5-Year Outlook Chrt'!$C$29:$H$29</c:f>
              <c:numCache>
                <c:formatCode>#,##0_);\(#,##0\)</c:formatCode>
                <c:ptCount val="6"/>
                <c:pt idx="0">
                  <c:v>120</c:v>
                </c:pt>
                <c:pt idx="1">
                  <c:v>100</c:v>
                </c:pt>
                <c:pt idx="2">
                  <c:v>100</c:v>
                </c:pt>
                <c:pt idx="3">
                  <c:v>100</c:v>
                </c:pt>
                <c:pt idx="4">
                  <c:v>100</c:v>
                </c:pt>
                <c:pt idx="5">
                  <c:v>100</c:v>
                </c:pt>
              </c:numCache>
            </c:numRef>
          </c:val>
          <c:smooth val="0"/>
          <c:extLst>
            <c:ext xmlns:c16="http://schemas.microsoft.com/office/drawing/2014/chart" uri="{C3380CC4-5D6E-409C-BE32-E72D297353CC}">
              <c16:uniqueId val="{00000001-00CA-4C47-854B-E5134F40FD9D}"/>
            </c:ext>
          </c:extLst>
        </c:ser>
        <c:ser>
          <c:idx val="2"/>
          <c:order val="2"/>
          <c:tx>
            <c:strRef>
              <c:f>'PT 5-Year Outlook Chrt'!$B$30</c:f>
              <c:strCache>
                <c:ptCount val="1"/>
                <c:pt idx="0">
                  <c:v>FY 2024 PB</c:v>
                </c:pt>
              </c:strCache>
            </c:strRef>
          </c:tx>
          <c:spPr>
            <a:ln w="34925" cap="rnd">
              <a:solidFill>
                <a:srgbClr val="00853E"/>
              </a:solidFill>
              <a:prstDash val="dash"/>
              <a:round/>
            </a:ln>
            <a:effectLst/>
          </c:spPr>
          <c:marker>
            <c:symbol val="diamond"/>
            <c:size val="7"/>
            <c:spPr>
              <a:solidFill>
                <a:srgbClr val="00B050"/>
              </a:solidFill>
              <a:ln w="9525">
                <a:solidFill>
                  <a:srgbClr val="00B050"/>
                </a:solidFill>
              </a:ln>
              <a:effectLst/>
            </c:spPr>
          </c:marker>
          <c:cat>
            <c:strRef>
              <c:f>'PT 5-Year Outlook Chrt'!$C$27:$H$27</c:f>
              <c:strCache>
                <c:ptCount val="6"/>
                <c:pt idx="0">
                  <c:v>FY 2023</c:v>
                </c:pt>
                <c:pt idx="1">
                  <c:v>FY 2024</c:v>
                </c:pt>
                <c:pt idx="2">
                  <c:v>FY 2025</c:v>
                </c:pt>
                <c:pt idx="3">
                  <c:v>FY 2026</c:v>
                </c:pt>
                <c:pt idx="4">
                  <c:v>FY 2027</c:v>
                </c:pt>
                <c:pt idx="5">
                  <c:v>FY 2028</c:v>
                </c:pt>
              </c:strCache>
            </c:strRef>
          </c:cat>
          <c:val>
            <c:numRef>
              <c:f>'PT 5-Year Outlook Chrt'!$C$30:$H$30</c:f>
              <c:numCache>
                <c:formatCode>#,##0_);\(#,##0\)</c:formatCode>
                <c:ptCount val="6"/>
                <c:pt idx="0">
                  <c:v>197</c:v>
                </c:pt>
                <c:pt idx="1">
                  <c:v>150</c:v>
                </c:pt>
                <c:pt idx="2">
                  <c:v>116</c:v>
                </c:pt>
                <c:pt idx="3">
                  <c:v>92</c:v>
                </c:pt>
                <c:pt idx="4">
                  <c:v>68</c:v>
                </c:pt>
                <c:pt idx="5">
                  <c:v>44</c:v>
                </c:pt>
              </c:numCache>
            </c:numRef>
          </c:val>
          <c:smooth val="0"/>
          <c:extLst>
            <c:ext xmlns:c16="http://schemas.microsoft.com/office/drawing/2014/chart" uri="{C3380CC4-5D6E-409C-BE32-E72D297353CC}">
              <c16:uniqueId val="{00000002-00CA-4C47-854B-E5134F40FD9D}"/>
            </c:ext>
          </c:extLst>
        </c:ser>
        <c:dLbls>
          <c:showLegendKey val="0"/>
          <c:showVal val="0"/>
          <c:showCatName val="0"/>
          <c:showSerName val="0"/>
          <c:showPercent val="0"/>
          <c:showBubbleSize val="0"/>
        </c:dLbls>
        <c:marker val="1"/>
        <c:smooth val="0"/>
        <c:axId val="1191273960"/>
        <c:axId val="1191274288"/>
      </c:lineChart>
      <c:catAx>
        <c:axId val="119127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Arial" panose="020B0604020202020204" pitchFamily="34" charset="0"/>
              </a:defRPr>
            </a:pPr>
            <a:endParaRPr lang="en-US"/>
          </a:p>
        </c:txPr>
        <c:crossAx val="1191274288"/>
        <c:crosses val="autoZero"/>
        <c:auto val="1"/>
        <c:lblAlgn val="ctr"/>
        <c:lblOffset val="100"/>
        <c:noMultiLvlLbl val="0"/>
      </c:catAx>
      <c:valAx>
        <c:axId val="1191274288"/>
        <c:scaling>
          <c:orientation val="minMax"/>
          <c:max val="45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1" u="none" strike="noStrike" kern="1200" baseline="0">
                    <a:solidFill>
                      <a:sysClr val="windowText" lastClr="000000"/>
                    </a:solidFill>
                    <a:latin typeface="+mn-lt"/>
                    <a:ea typeface="+mn-ea"/>
                    <a:cs typeface="Arial" panose="020B0604020202020204" pitchFamily="34" charset="0"/>
                  </a:defRPr>
                </a:pPr>
                <a:r>
                  <a:rPr lang="en-US" i="1" dirty="0">
                    <a:solidFill>
                      <a:sysClr val="windowText" lastClr="000000"/>
                    </a:solidFill>
                    <a:latin typeface="+mn-lt"/>
                  </a:rPr>
                  <a:t>$ in millions</a:t>
                </a:r>
              </a:p>
            </c:rich>
          </c:tx>
          <c:layout>
            <c:manualLayout>
              <c:xMode val="edge"/>
              <c:yMode val="edge"/>
              <c:x val="2.1135265700483092E-2"/>
              <c:y val="0.34051051235783031"/>
            </c:manualLayout>
          </c:layout>
          <c:overlay val="0"/>
          <c:spPr>
            <a:noFill/>
            <a:ln>
              <a:noFill/>
            </a:ln>
            <a:effectLst/>
          </c:spPr>
          <c:txPr>
            <a:bodyPr rot="-5400000" spcFirstLastPara="1" vertOverflow="ellipsis" vert="horz" wrap="square" anchor="ctr" anchorCtr="1"/>
            <a:lstStyle/>
            <a:p>
              <a:pPr>
                <a:defRPr sz="1000" b="0" i="1" u="none" strike="noStrike" kern="1200" baseline="0">
                  <a:solidFill>
                    <a:sysClr val="windowText" lastClr="000000"/>
                  </a:solidFill>
                  <a:latin typeface="+mn-lt"/>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Arial" panose="020B0604020202020204" pitchFamily="34" charset="0"/>
              </a:defRPr>
            </a:pPr>
            <a:endParaRPr lang="en-US"/>
          </a:p>
        </c:txPr>
        <c:crossAx val="1191273960"/>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i="0" baseline="0" dirty="0"/>
              <a:t>Applications (Classes)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Projections</c:v>
          </c:tx>
          <c:spPr>
            <a:ln w="28575" cap="rnd">
              <a:solidFill>
                <a:srgbClr val="DD971A"/>
              </a:solidFill>
              <a:round/>
            </a:ln>
            <a:effectLst/>
          </c:spPr>
          <c:marker>
            <c:symbol val="none"/>
          </c:marker>
          <c:dPt>
            <c:idx val="33"/>
            <c:marker>
              <c:symbol val="none"/>
            </c:marker>
            <c:bubble3D val="0"/>
            <c:spPr>
              <a:ln w="28575" cap="rnd">
                <a:solidFill>
                  <a:srgbClr val="DD971A"/>
                </a:solidFill>
                <a:round/>
              </a:ln>
              <a:effectLst/>
            </c:spPr>
            <c:extLst>
              <c:ext xmlns:c16="http://schemas.microsoft.com/office/drawing/2014/chart" uri="{C3380CC4-5D6E-409C-BE32-E72D297353CC}">
                <c16:uniqueId val="{00000005-06D7-4541-9A98-747FDC2F8B9D}"/>
              </c:ext>
            </c:extLst>
          </c:dPt>
          <c:dPt>
            <c:idx val="34"/>
            <c:marker>
              <c:symbol val="none"/>
            </c:marker>
            <c:bubble3D val="0"/>
            <c:spPr>
              <a:ln w="28575" cap="rnd">
                <a:solidFill>
                  <a:srgbClr val="DD971A"/>
                </a:solidFill>
                <a:round/>
              </a:ln>
              <a:effectLst/>
            </c:spPr>
            <c:extLst>
              <c:ext xmlns:c16="http://schemas.microsoft.com/office/drawing/2014/chart" uri="{C3380CC4-5D6E-409C-BE32-E72D297353CC}">
                <c16:uniqueId val="{00000004-06D7-4541-9A98-747FDC2F8B9D}"/>
              </c:ext>
            </c:extLst>
          </c:dPt>
          <c:dPt>
            <c:idx val="35"/>
            <c:marker>
              <c:symbol val="none"/>
            </c:marker>
            <c:bubble3D val="0"/>
            <c:spPr>
              <a:ln w="28575" cap="rnd">
                <a:solidFill>
                  <a:srgbClr val="DD971A"/>
                </a:solidFill>
                <a:round/>
              </a:ln>
              <a:effectLst/>
            </c:spPr>
            <c:extLst>
              <c:ext xmlns:c16="http://schemas.microsoft.com/office/drawing/2014/chart" uri="{C3380CC4-5D6E-409C-BE32-E72D297353CC}">
                <c16:uniqueId val="{00000003-06D7-4541-9A98-747FDC2F8B9D}"/>
              </c:ext>
            </c:extLst>
          </c:dPt>
          <c:dPt>
            <c:idx val="36"/>
            <c:marker>
              <c:symbol val="none"/>
            </c:marker>
            <c:bubble3D val="0"/>
            <c:spPr>
              <a:ln w="28575" cap="rnd">
                <a:solidFill>
                  <a:srgbClr val="DD971A"/>
                </a:solidFill>
                <a:round/>
              </a:ln>
              <a:effectLst/>
            </c:spPr>
            <c:extLst>
              <c:ext xmlns:c16="http://schemas.microsoft.com/office/drawing/2014/chart" uri="{C3380CC4-5D6E-409C-BE32-E72D297353CC}">
                <c16:uniqueId val="{00000002-06D7-4541-9A98-747FDC2F8B9D}"/>
              </c:ext>
            </c:extLst>
          </c:dPt>
          <c:dPt>
            <c:idx val="37"/>
            <c:marker>
              <c:symbol val="none"/>
            </c:marker>
            <c:bubble3D val="0"/>
            <c:spPr>
              <a:ln w="28575" cap="rnd">
                <a:solidFill>
                  <a:srgbClr val="DD971A"/>
                </a:solidFill>
                <a:round/>
              </a:ln>
              <a:effectLst/>
            </c:spPr>
            <c:extLst>
              <c:ext xmlns:c16="http://schemas.microsoft.com/office/drawing/2014/chart" uri="{C3380CC4-5D6E-409C-BE32-E72D297353CC}">
                <c16:uniqueId val="{00000001-06D7-4541-9A98-747FDC2F8B9D}"/>
              </c:ext>
            </c:extLst>
          </c:dPt>
          <c:dPt>
            <c:idx val="38"/>
            <c:marker>
              <c:symbol val="none"/>
            </c:marker>
            <c:bubble3D val="0"/>
            <c:spPr>
              <a:ln w="28575" cap="rnd">
                <a:solidFill>
                  <a:srgbClr val="DD971A"/>
                </a:solidFill>
                <a:round/>
              </a:ln>
              <a:effectLst/>
            </c:spPr>
            <c:extLst>
              <c:ext xmlns:c16="http://schemas.microsoft.com/office/drawing/2014/chart" uri="{C3380CC4-5D6E-409C-BE32-E72D297353CC}">
                <c16:uniqueId val="{00000000-06D7-4541-9A98-747FDC2F8B9D}"/>
              </c:ext>
            </c:extLst>
          </c:dPt>
          <c:cat>
            <c:numRef>
              <c:f>Sheet2!$A$2:$A$40</c:f>
              <c:numCache>
                <c:formatCode>General</c:formatCode>
                <c:ptCount val="3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numCache>
            </c:numRef>
          </c:cat>
          <c:val>
            <c:numRef>
              <c:f>Sheet2!$E$2:$E$40</c:f>
              <c:numCache>
                <c:formatCode>#,##0_);\(#,##0\)</c:formatCode>
                <c:ptCount val="39"/>
                <c:pt idx="0">
                  <c:v>127294</c:v>
                </c:pt>
                <c:pt idx="1">
                  <c:v>120365</c:v>
                </c:pt>
                <c:pt idx="2">
                  <c:v>125237</c:v>
                </c:pt>
                <c:pt idx="3">
                  <c:v>139735</c:v>
                </c:pt>
                <c:pt idx="4">
                  <c:v>155376</c:v>
                </c:pt>
                <c:pt idx="5">
                  <c:v>175307</c:v>
                </c:pt>
                <c:pt idx="6">
                  <c:v>200640</c:v>
                </c:pt>
                <c:pt idx="7">
                  <c:v>224355</c:v>
                </c:pt>
                <c:pt idx="8">
                  <c:v>230993</c:v>
                </c:pt>
                <c:pt idx="9">
                  <c:v>295165</c:v>
                </c:pt>
                <c:pt idx="10">
                  <c:v>375428</c:v>
                </c:pt>
                <c:pt idx="11">
                  <c:v>296388</c:v>
                </c:pt>
                <c:pt idx="12">
                  <c:v>258873</c:v>
                </c:pt>
                <c:pt idx="13">
                  <c:v>267218</c:v>
                </c:pt>
                <c:pt idx="14">
                  <c:v>298489</c:v>
                </c:pt>
                <c:pt idx="15">
                  <c:v>323501</c:v>
                </c:pt>
                <c:pt idx="16">
                  <c:v>354775</c:v>
                </c:pt>
                <c:pt idx="17">
                  <c:v>395368</c:v>
                </c:pt>
                <c:pt idx="18">
                  <c:v>401392</c:v>
                </c:pt>
                <c:pt idx="19">
                  <c:v>352051</c:v>
                </c:pt>
                <c:pt idx="20">
                  <c:v>368939</c:v>
                </c:pt>
                <c:pt idx="21">
                  <c:v>398667</c:v>
                </c:pt>
                <c:pt idx="22">
                  <c:v>415026</c:v>
                </c:pt>
                <c:pt idx="23">
                  <c:v>433654</c:v>
                </c:pt>
                <c:pt idx="24">
                  <c:v>455017</c:v>
                </c:pt>
                <c:pt idx="25">
                  <c:v>503889</c:v>
                </c:pt>
                <c:pt idx="26">
                  <c:v>530270</c:v>
                </c:pt>
                <c:pt idx="27">
                  <c:v>594107</c:v>
                </c:pt>
                <c:pt idx="28">
                  <c:v>638847</c:v>
                </c:pt>
                <c:pt idx="29">
                  <c:v>673233</c:v>
                </c:pt>
                <c:pt idx="30">
                  <c:v>738112</c:v>
                </c:pt>
                <c:pt idx="31">
                  <c:v>943928</c:v>
                </c:pt>
                <c:pt idx="32">
                  <c:v>787795</c:v>
                </c:pt>
                <c:pt idx="33">
                  <c:v>823000</c:v>
                </c:pt>
                <c:pt idx="34">
                  <c:v>867000</c:v>
                </c:pt>
                <c:pt idx="35">
                  <c:v>936000</c:v>
                </c:pt>
                <c:pt idx="36">
                  <c:v>1003000</c:v>
                </c:pt>
                <c:pt idx="37">
                  <c:v>1064000</c:v>
                </c:pt>
                <c:pt idx="38">
                  <c:v>1117000</c:v>
                </c:pt>
              </c:numCache>
            </c:numRef>
          </c:val>
          <c:smooth val="0"/>
          <c:extLst>
            <c:ext xmlns:c16="http://schemas.microsoft.com/office/drawing/2014/chart" uri="{C3380CC4-5D6E-409C-BE32-E72D297353CC}">
              <c16:uniqueId val="{00000000-A396-469C-8C74-49CB21B67CB0}"/>
            </c:ext>
          </c:extLst>
        </c:ser>
        <c:ser>
          <c:idx val="0"/>
          <c:order val="1"/>
          <c:tx>
            <c:v>Actual</c:v>
          </c:tx>
          <c:spPr>
            <a:ln w="28575" cap="rnd">
              <a:solidFill>
                <a:srgbClr val="005F9E"/>
              </a:solidFill>
              <a:round/>
            </a:ln>
            <a:effectLst/>
          </c:spPr>
          <c:marker>
            <c:symbol val="none"/>
          </c:marker>
          <c:cat>
            <c:numRef>
              <c:f>Sheet2!$A$2:$A$40</c:f>
              <c:numCache>
                <c:formatCode>General</c:formatCode>
                <c:ptCount val="3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numCache>
            </c:numRef>
          </c:cat>
          <c:val>
            <c:numRef>
              <c:f>Sheet2!$B$2:$B$40</c:f>
              <c:numCache>
                <c:formatCode>#,##0_);\(#,##0\)</c:formatCode>
                <c:ptCount val="39"/>
                <c:pt idx="0">
                  <c:v>127294</c:v>
                </c:pt>
                <c:pt idx="1">
                  <c:v>120365</c:v>
                </c:pt>
                <c:pt idx="2">
                  <c:v>125237</c:v>
                </c:pt>
                <c:pt idx="3">
                  <c:v>139735</c:v>
                </c:pt>
                <c:pt idx="4">
                  <c:v>155376</c:v>
                </c:pt>
                <c:pt idx="5">
                  <c:v>175307</c:v>
                </c:pt>
                <c:pt idx="6">
                  <c:v>200640</c:v>
                </c:pt>
                <c:pt idx="7">
                  <c:v>224355</c:v>
                </c:pt>
                <c:pt idx="8">
                  <c:v>230993</c:v>
                </c:pt>
                <c:pt idx="9">
                  <c:v>295165</c:v>
                </c:pt>
                <c:pt idx="10">
                  <c:v>375428</c:v>
                </c:pt>
                <c:pt idx="11">
                  <c:v>296388</c:v>
                </c:pt>
                <c:pt idx="12">
                  <c:v>258873</c:v>
                </c:pt>
                <c:pt idx="13">
                  <c:v>267218</c:v>
                </c:pt>
                <c:pt idx="14">
                  <c:v>298489</c:v>
                </c:pt>
                <c:pt idx="15">
                  <c:v>323501</c:v>
                </c:pt>
                <c:pt idx="16">
                  <c:v>354775</c:v>
                </c:pt>
                <c:pt idx="17">
                  <c:v>395368</c:v>
                </c:pt>
                <c:pt idx="18">
                  <c:v>401392</c:v>
                </c:pt>
                <c:pt idx="19">
                  <c:v>352051</c:v>
                </c:pt>
                <c:pt idx="20">
                  <c:v>368939</c:v>
                </c:pt>
                <c:pt idx="21">
                  <c:v>398667</c:v>
                </c:pt>
                <c:pt idx="22">
                  <c:v>415026</c:v>
                </c:pt>
                <c:pt idx="23">
                  <c:v>433654</c:v>
                </c:pt>
                <c:pt idx="24">
                  <c:v>455017</c:v>
                </c:pt>
                <c:pt idx="25">
                  <c:v>503889</c:v>
                </c:pt>
                <c:pt idx="26">
                  <c:v>530270</c:v>
                </c:pt>
                <c:pt idx="27">
                  <c:v>594107</c:v>
                </c:pt>
                <c:pt idx="28">
                  <c:v>638847</c:v>
                </c:pt>
                <c:pt idx="29">
                  <c:v>673233</c:v>
                </c:pt>
                <c:pt idx="30">
                  <c:v>738112</c:v>
                </c:pt>
                <c:pt idx="31">
                  <c:v>943928</c:v>
                </c:pt>
                <c:pt idx="32">
                  <c:v>787795</c:v>
                </c:pt>
              </c:numCache>
            </c:numRef>
          </c:val>
          <c:smooth val="0"/>
          <c:extLst>
            <c:ext xmlns:c16="http://schemas.microsoft.com/office/drawing/2014/chart" uri="{C3380CC4-5D6E-409C-BE32-E72D297353CC}">
              <c16:uniqueId val="{00000001-A396-469C-8C74-49CB21B67CB0}"/>
            </c:ext>
          </c:extLst>
        </c:ser>
        <c:dLbls>
          <c:showLegendKey val="0"/>
          <c:showVal val="0"/>
          <c:showCatName val="0"/>
          <c:showSerName val="0"/>
          <c:showPercent val="0"/>
          <c:showBubbleSize val="0"/>
        </c:dLbls>
        <c:smooth val="0"/>
        <c:axId val="574447688"/>
        <c:axId val="442034056"/>
      </c:lineChart>
      <c:catAx>
        <c:axId val="57444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2034056"/>
        <c:crosses val="autoZero"/>
        <c:auto val="1"/>
        <c:lblAlgn val="ctr"/>
        <c:lblOffset val="100"/>
        <c:noMultiLvlLbl val="0"/>
      </c:catAx>
      <c:valAx>
        <c:axId val="442034056"/>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4447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Application Filing Fees</c:v>
                </c:pt>
              </c:strCache>
            </c:strRef>
          </c:tx>
          <c:spPr>
            <a:solidFill>
              <a:srgbClr val="005F9E"/>
            </a:solidFill>
            <a:ln w="19050">
              <a:solidFill>
                <a:schemeClr val="lt1"/>
              </a:solidFill>
            </a:ln>
            <a:effectLst/>
          </c:spPr>
          <c:invertIfNegative val="0"/>
          <c:dPt>
            <c:idx val="0"/>
            <c:invertIfNegative val="0"/>
            <c:bubble3D val="0"/>
            <c:spPr>
              <a:solidFill>
                <a:srgbClr val="005F9E"/>
              </a:solidFill>
              <a:ln w="19050">
                <a:solidFill>
                  <a:schemeClr val="lt1"/>
                </a:solidFill>
              </a:ln>
              <a:effectLst/>
            </c:spPr>
            <c:extLst>
              <c:ext xmlns:c16="http://schemas.microsoft.com/office/drawing/2014/chart" uri="{C3380CC4-5D6E-409C-BE32-E72D297353CC}">
                <c16:uniqueId val="{00000001-ADCC-4FC9-B53A-ED5D5567DD24}"/>
              </c:ext>
            </c:extLst>
          </c:dPt>
          <c:dPt>
            <c:idx val="1"/>
            <c:invertIfNegative val="0"/>
            <c:bubble3D val="0"/>
            <c:spPr>
              <a:solidFill>
                <a:srgbClr val="005F9E"/>
              </a:solidFill>
              <a:ln w="19050">
                <a:solidFill>
                  <a:schemeClr val="lt1"/>
                </a:solidFill>
              </a:ln>
              <a:effectLst/>
            </c:spPr>
            <c:extLst>
              <c:ext xmlns:c16="http://schemas.microsoft.com/office/drawing/2014/chart" uri="{C3380CC4-5D6E-409C-BE32-E72D297353CC}">
                <c16:uniqueId val="{00000003-ADCC-4FC9-B53A-ED5D5567DD24}"/>
              </c:ext>
            </c:extLst>
          </c:dPt>
          <c:dPt>
            <c:idx val="2"/>
            <c:invertIfNegative val="0"/>
            <c:bubble3D val="0"/>
            <c:spPr>
              <a:solidFill>
                <a:srgbClr val="005F9E"/>
              </a:solidFill>
              <a:ln w="19050">
                <a:solidFill>
                  <a:schemeClr val="lt1"/>
                </a:solidFill>
              </a:ln>
              <a:effectLst/>
            </c:spPr>
            <c:extLst>
              <c:ext xmlns:c16="http://schemas.microsoft.com/office/drawing/2014/chart" uri="{C3380CC4-5D6E-409C-BE32-E72D297353CC}">
                <c16:uniqueId val="{00000005-ADCC-4FC9-B53A-ED5D5567DD24}"/>
              </c:ext>
            </c:extLst>
          </c:dPt>
          <c:dPt>
            <c:idx val="3"/>
            <c:invertIfNegative val="0"/>
            <c:bubble3D val="0"/>
            <c:spPr>
              <a:solidFill>
                <a:srgbClr val="005F9E"/>
              </a:solidFill>
              <a:ln w="19050">
                <a:solidFill>
                  <a:schemeClr val="lt1"/>
                </a:solidFill>
              </a:ln>
              <a:effectLst/>
            </c:spPr>
            <c:extLst>
              <c:ext xmlns:c16="http://schemas.microsoft.com/office/drawing/2014/chart" uri="{C3380CC4-5D6E-409C-BE32-E72D297353CC}">
                <c16:uniqueId val="{00000007-ADCC-4FC9-B53A-ED5D5567DD2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CC-4FC9-B53A-ED5D5567DD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FY 2019</c:v>
                </c:pt>
                <c:pt idx="1">
                  <c:v>FY 2021</c:v>
                </c:pt>
              </c:strCache>
            </c:strRef>
          </c:cat>
          <c:val>
            <c:numRef>
              <c:f>Sheet1!$B$2:$C$2</c:f>
              <c:numCache>
                <c:formatCode>0%</c:formatCode>
                <c:ptCount val="2"/>
                <c:pt idx="0">
                  <c:v>0.5474</c:v>
                </c:pt>
                <c:pt idx="1">
                  <c:v>0.59240000000000004</c:v>
                </c:pt>
              </c:numCache>
            </c:numRef>
          </c:val>
          <c:extLst>
            <c:ext xmlns:c16="http://schemas.microsoft.com/office/drawing/2014/chart" uri="{C3380CC4-5D6E-409C-BE32-E72D297353CC}">
              <c16:uniqueId val="{00000008-ADCC-4FC9-B53A-ED5D5567DD24}"/>
            </c:ext>
          </c:extLst>
        </c:ser>
        <c:ser>
          <c:idx val="1"/>
          <c:order val="1"/>
          <c:tx>
            <c:strRef>
              <c:f>Sheet1!$A$3</c:f>
              <c:strCache>
                <c:ptCount val="1"/>
                <c:pt idx="0">
                  <c:v>Renewal Fees</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FY 2019</c:v>
                </c:pt>
                <c:pt idx="1">
                  <c:v>FY 2021</c:v>
                </c:pt>
              </c:strCache>
            </c:strRef>
          </c:cat>
          <c:val>
            <c:numRef>
              <c:f>Sheet1!$B$3:$C$3</c:f>
              <c:numCache>
                <c:formatCode>0%</c:formatCode>
                <c:ptCount val="2"/>
                <c:pt idx="0">
                  <c:v>0.23119999999999999</c:v>
                </c:pt>
                <c:pt idx="1">
                  <c:v>0.2142</c:v>
                </c:pt>
              </c:numCache>
            </c:numRef>
          </c:val>
          <c:extLst>
            <c:ext xmlns:c16="http://schemas.microsoft.com/office/drawing/2014/chart" uri="{C3380CC4-5D6E-409C-BE32-E72D297353CC}">
              <c16:uniqueId val="{00000009-ADCC-4FC9-B53A-ED5D5567DD24}"/>
            </c:ext>
          </c:extLst>
        </c:ser>
        <c:ser>
          <c:idx val="2"/>
          <c:order val="2"/>
          <c:tx>
            <c:strRef>
              <c:f>Sheet1!$A$4</c:f>
              <c:strCache>
                <c:ptCount val="1"/>
                <c:pt idx="0">
                  <c:v>ITU Fees</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FY 2019</c:v>
                </c:pt>
                <c:pt idx="1">
                  <c:v>FY 2021</c:v>
                </c:pt>
              </c:strCache>
            </c:strRef>
          </c:cat>
          <c:val>
            <c:numRef>
              <c:f>Sheet1!$B$4:$C$4</c:f>
              <c:numCache>
                <c:formatCode>0%</c:formatCode>
                <c:ptCount val="2"/>
                <c:pt idx="0">
                  <c:v>0.14499999999999999</c:v>
                </c:pt>
                <c:pt idx="1">
                  <c:v>0.1167</c:v>
                </c:pt>
              </c:numCache>
            </c:numRef>
          </c:val>
          <c:extLst>
            <c:ext xmlns:c16="http://schemas.microsoft.com/office/drawing/2014/chart" uri="{C3380CC4-5D6E-409C-BE32-E72D297353CC}">
              <c16:uniqueId val="{0000000A-ADCC-4FC9-B53A-ED5D5567DD24}"/>
            </c:ext>
          </c:extLst>
        </c:ser>
        <c:ser>
          <c:idx val="3"/>
          <c:order val="3"/>
          <c:tx>
            <c:strRef>
              <c:f>Sheet1!$A$5</c:f>
              <c:strCache>
                <c:ptCount val="1"/>
                <c:pt idx="0">
                  <c:v>Other Fees</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FY 2019</c:v>
                </c:pt>
                <c:pt idx="1">
                  <c:v>FY 2021</c:v>
                </c:pt>
              </c:strCache>
            </c:strRef>
          </c:cat>
          <c:val>
            <c:numRef>
              <c:f>Sheet1!$B$5:$C$5</c:f>
              <c:numCache>
                <c:formatCode>0%</c:formatCode>
                <c:ptCount val="2"/>
                <c:pt idx="0">
                  <c:v>7.6300000000000007E-2</c:v>
                </c:pt>
                <c:pt idx="1">
                  <c:v>7.6700000000000004E-2</c:v>
                </c:pt>
              </c:numCache>
            </c:numRef>
          </c:val>
          <c:extLst>
            <c:ext xmlns:c16="http://schemas.microsoft.com/office/drawing/2014/chart" uri="{C3380CC4-5D6E-409C-BE32-E72D297353CC}">
              <c16:uniqueId val="{0000000B-ADCC-4FC9-B53A-ED5D5567DD24}"/>
            </c:ext>
          </c:extLst>
        </c:ser>
        <c:dLbls>
          <c:showLegendKey val="0"/>
          <c:showVal val="0"/>
          <c:showCatName val="0"/>
          <c:showSerName val="0"/>
          <c:showPercent val="0"/>
          <c:showBubbleSize val="0"/>
        </c:dLbls>
        <c:gapWidth val="100"/>
        <c:overlap val="100"/>
        <c:axId val="516067504"/>
        <c:axId val="899669128"/>
      </c:barChart>
      <c:catAx>
        <c:axId val="5160675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9669128"/>
        <c:crosses val="autoZero"/>
        <c:auto val="1"/>
        <c:lblAlgn val="ctr"/>
        <c:lblOffset val="100"/>
        <c:noMultiLvlLbl val="0"/>
      </c:catAx>
      <c:valAx>
        <c:axId val="899669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6067504"/>
        <c:crosses val="autoZero"/>
        <c:crossBetween val="between"/>
      </c:valAx>
      <c:spPr>
        <a:noFill/>
        <a:ln>
          <a:noFill/>
        </a:ln>
        <a:effectLst/>
      </c:spPr>
    </c:plotArea>
    <c:legend>
      <c:legendPos val="b"/>
      <c:layout>
        <c:manualLayout>
          <c:xMode val="edge"/>
          <c:yMode val="edge"/>
          <c:x val="6.0822809884613471E-2"/>
          <c:y val="0.85149693950593841"/>
          <c:w val="0.90144134105878282"/>
          <c:h val="0.1167615736344645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6/5/2023</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6/5/2023</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cfr.gov/current/title-37/section-2.21#p-2.21(a)"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ecfr.gov/current/title-37/section-2.21#p-2.21(c)"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cfr.gov/current/title-37/section-2.21#p-2.21(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ecfr.gov/current/title-37/section-2.21#p-2.21(c)"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D4F6-1702-4376-9FBD-36BF7AA8360D}" type="slidenum">
              <a:rPr lang="en-US" smtClean="0"/>
              <a:t>5</a:t>
            </a:fld>
            <a:endParaRPr lang="en-US"/>
          </a:p>
        </p:txBody>
      </p:sp>
    </p:spTree>
    <p:extLst>
      <p:ext uri="{BB962C8B-B14F-4D97-AF65-F5344CB8AC3E}">
        <p14:creationId xmlns:p14="http://schemas.microsoft.com/office/powerpoint/2010/main" val="2880380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1212013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3975242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4675" y="701675"/>
            <a:ext cx="5622925" cy="3514725"/>
          </a:xfrm>
        </p:spPr>
      </p:sp>
      <p:sp>
        <p:nvSpPr>
          <p:cNvPr id="3" name="Notes Placeholder 2"/>
          <p:cNvSpPr>
            <a:spLocks noGrp="1"/>
          </p:cNvSpPr>
          <p:nvPr>
            <p:ph type="body" idx="1"/>
          </p:nvPr>
        </p:nvSpPr>
        <p:spPr>
          <a:xfrm>
            <a:off x="702310" y="4450706"/>
            <a:ext cx="5618480" cy="4532652"/>
          </a:xfrm>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41627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D4F6-1702-4376-9FBD-36BF7AA8360D}" type="slidenum">
              <a:rPr lang="en-US" smtClean="0"/>
              <a:t>6</a:t>
            </a:fld>
            <a:endParaRPr lang="en-US"/>
          </a:p>
        </p:txBody>
      </p:sp>
    </p:spTree>
    <p:extLst>
      <p:ext uri="{BB962C8B-B14F-4D97-AF65-F5344CB8AC3E}">
        <p14:creationId xmlns:p14="http://schemas.microsoft.com/office/powerpoint/2010/main" val="20528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283588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196125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 2.21 Requirements for receiving a filing date.</a:t>
            </a:r>
          </a:p>
          <a:p>
            <a:r>
              <a:rPr lang="en-US" dirty="0">
                <a:solidFill>
                  <a:schemeClr val="tx1"/>
                </a:solidFill>
              </a:rPr>
              <a:t>(a) The Office will grant a filing date to an application under section 1 or section 44 of the Act that is filed through TEAS, is written in the English language, and contains all of the following: </a:t>
            </a:r>
          </a:p>
          <a:p>
            <a:r>
              <a:rPr lang="en-US" dirty="0">
                <a:solidFill>
                  <a:schemeClr val="tx1"/>
                </a:solidFill>
              </a:rPr>
              <a:t>	(1) The name, address, and email address of each applicant; </a:t>
            </a:r>
          </a:p>
          <a:p>
            <a:r>
              <a:rPr lang="en-US" dirty="0">
                <a:solidFill>
                  <a:schemeClr val="tx1"/>
                </a:solidFill>
              </a:rPr>
              <a:t>	(2) If the applicant is represented by a practitioner qualified under § 11.14 of this chapter, the practitioner's name, postal address, and email address; </a:t>
            </a:r>
          </a:p>
          <a:p>
            <a:r>
              <a:rPr lang="en-US" dirty="0">
                <a:solidFill>
                  <a:schemeClr val="tx1"/>
                </a:solidFill>
              </a:rPr>
              <a:t>	(3) A clear drawing of the mark; </a:t>
            </a:r>
          </a:p>
          <a:p>
            <a:r>
              <a:rPr lang="en-US" dirty="0">
                <a:solidFill>
                  <a:schemeClr val="tx1"/>
                </a:solidFill>
              </a:rPr>
              <a:t>	(4) A listing of the goods or services; and </a:t>
            </a:r>
          </a:p>
          <a:p>
            <a:r>
              <a:rPr lang="en-US" dirty="0">
                <a:solidFill>
                  <a:schemeClr val="tx1"/>
                </a:solidFill>
              </a:rPr>
              <a:t>	(5) The filing fee required under § 2.6 for at least one class of goods or services. </a:t>
            </a:r>
          </a:p>
          <a:p>
            <a:r>
              <a:rPr lang="en-US" sz="1200" kern="1200" dirty="0">
                <a:solidFill>
                  <a:schemeClr val="tx1"/>
                </a:solidFill>
                <a:effectLst/>
                <a:latin typeface="Segoe UI"/>
                <a:ea typeface="+mn-ea"/>
                <a:cs typeface="+mn-cs"/>
              </a:rPr>
              <a:t>(b) If the applicant does not satisfy all the elements required in </a:t>
            </a:r>
            <a:r>
              <a:rPr lang="en-US" sz="1200" u="sng" kern="1200" dirty="0">
                <a:solidFill>
                  <a:schemeClr val="tx1"/>
                </a:solidFill>
                <a:effectLst/>
                <a:latin typeface="Segoe UI"/>
                <a:ea typeface="+mn-ea"/>
                <a:cs typeface="+mn-cs"/>
                <a:hlinkClick r:id="rId3">
                  <a:extLst>
                    <a:ext uri="{A12FA001-AC4F-418D-AE19-62706E023703}">
                      <ahyp:hlinkClr xmlns:ahyp="http://schemas.microsoft.com/office/drawing/2018/hyperlinkcolor" val="tx"/>
                    </a:ext>
                  </a:extLst>
                </a:hlinkClick>
              </a:rPr>
              <a:t>paragraph (a)</a:t>
            </a:r>
            <a:r>
              <a:rPr lang="en-US" sz="1200" kern="1200" dirty="0">
                <a:solidFill>
                  <a:schemeClr val="tx1"/>
                </a:solidFill>
                <a:effectLst/>
                <a:latin typeface="Segoe UI"/>
                <a:ea typeface="+mn-ea"/>
                <a:cs typeface="+mn-cs"/>
              </a:rPr>
              <a:t> of this section, the Office will deny a filing date to the application unless the applicant meets the requirements of </a:t>
            </a:r>
            <a:r>
              <a:rPr lang="en-US" sz="1200" u="sng" kern="1200" dirty="0">
                <a:solidFill>
                  <a:schemeClr val="tx1"/>
                </a:solidFill>
                <a:effectLst/>
                <a:latin typeface="Segoe UI"/>
                <a:ea typeface="+mn-ea"/>
                <a:cs typeface="+mn-cs"/>
                <a:hlinkClick r:id="rId4">
                  <a:extLst>
                    <a:ext uri="{A12FA001-AC4F-418D-AE19-62706E023703}">
                      <ahyp:hlinkClr xmlns:ahyp="http://schemas.microsoft.com/office/drawing/2018/hyperlinkcolor" val="tx"/>
                    </a:ext>
                  </a:extLst>
                </a:hlinkClick>
              </a:rPr>
              <a:t>paragraph (c)</a:t>
            </a:r>
            <a:r>
              <a:rPr lang="en-US" sz="1200" kern="1200" dirty="0">
                <a:solidFill>
                  <a:schemeClr val="tx1"/>
                </a:solidFill>
                <a:effectLst/>
                <a:latin typeface="Segoe UI"/>
                <a:ea typeface="+mn-ea"/>
                <a:cs typeface="+mn-cs"/>
              </a:rPr>
              <a:t> of this section. </a:t>
            </a:r>
          </a:p>
          <a:p>
            <a:r>
              <a:rPr lang="en-US" sz="1200" kern="1200" dirty="0">
                <a:solidFill>
                  <a:schemeClr val="tx1"/>
                </a:solidFill>
                <a:effectLst/>
                <a:latin typeface="Segoe UI"/>
                <a:ea typeface="+mn-ea"/>
                <a:cs typeface="+mn-cs"/>
              </a:rPr>
              <a:t>(c) If the applicant is a national of a country that has acceded to the Trademark Law Treaty, but not to the Singapore Treaty on the Law of Trademarks, the requirements of </a:t>
            </a:r>
            <a:r>
              <a:rPr lang="en-US" sz="1200" u="sng" kern="1200" dirty="0">
                <a:solidFill>
                  <a:schemeClr val="tx1"/>
                </a:solidFill>
                <a:effectLst/>
                <a:latin typeface="Segoe UI"/>
                <a:ea typeface="+mn-ea"/>
                <a:cs typeface="+mn-cs"/>
                <a:hlinkClick r:id="rId3">
                  <a:extLst>
                    <a:ext uri="{A12FA001-AC4F-418D-AE19-62706E023703}">
                      <ahyp:hlinkClr xmlns:ahyp="http://schemas.microsoft.com/office/drawing/2018/hyperlinkcolor" val="tx"/>
                    </a:ext>
                  </a:extLst>
                </a:hlinkClick>
              </a:rPr>
              <a:t>paragraph (a)</a:t>
            </a:r>
            <a:r>
              <a:rPr lang="en-US" sz="1200" kern="1200" dirty="0">
                <a:solidFill>
                  <a:schemeClr val="tx1"/>
                </a:solidFill>
                <a:effectLst/>
                <a:latin typeface="Segoe UI"/>
                <a:ea typeface="+mn-ea"/>
                <a:cs typeface="+mn-cs"/>
              </a:rPr>
              <a:t> of this section to file through TEAS and provide an email address do not apply.</a:t>
            </a:r>
          </a:p>
          <a:p>
            <a:endParaRPr lang="en-US" dirty="0"/>
          </a:p>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1403579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 2.21 Requirements for receiving a filing date.</a:t>
            </a:r>
          </a:p>
          <a:p>
            <a:r>
              <a:rPr lang="en-US" dirty="0">
                <a:solidFill>
                  <a:schemeClr val="tx1"/>
                </a:solidFill>
              </a:rPr>
              <a:t>(a) The Office will grant a filing date to an application under section 1 or section 44 of the Act that is filed through TEAS, is written in the English language, and contains all of the following: </a:t>
            </a:r>
          </a:p>
          <a:p>
            <a:r>
              <a:rPr lang="en-US" dirty="0">
                <a:solidFill>
                  <a:schemeClr val="tx1"/>
                </a:solidFill>
              </a:rPr>
              <a:t>	(1) The name, address, and email address of each applicant; </a:t>
            </a:r>
          </a:p>
          <a:p>
            <a:r>
              <a:rPr lang="en-US" dirty="0">
                <a:solidFill>
                  <a:schemeClr val="tx1"/>
                </a:solidFill>
              </a:rPr>
              <a:t>	(2) If the applicant is represented by a practitioner qualified under § 11.14 of this chapter, the practitioner's name, postal address, and email address; </a:t>
            </a:r>
          </a:p>
          <a:p>
            <a:r>
              <a:rPr lang="en-US" dirty="0">
                <a:solidFill>
                  <a:schemeClr val="tx1"/>
                </a:solidFill>
              </a:rPr>
              <a:t>	(3) A clear drawing of the mark; </a:t>
            </a:r>
          </a:p>
          <a:p>
            <a:r>
              <a:rPr lang="en-US" dirty="0">
                <a:solidFill>
                  <a:schemeClr val="tx1"/>
                </a:solidFill>
              </a:rPr>
              <a:t>	(4) A listing of the goods or services; and </a:t>
            </a:r>
          </a:p>
          <a:p>
            <a:r>
              <a:rPr lang="en-US" dirty="0">
                <a:solidFill>
                  <a:schemeClr val="tx1"/>
                </a:solidFill>
              </a:rPr>
              <a:t>	(5) The filing fee required under § 2.6 for at least one class of goods or services. </a:t>
            </a:r>
          </a:p>
          <a:p>
            <a:r>
              <a:rPr lang="en-US" sz="1200" kern="1200" dirty="0">
                <a:solidFill>
                  <a:schemeClr val="tx1"/>
                </a:solidFill>
                <a:effectLst/>
                <a:latin typeface="Segoe UI"/>
                <a:ea typeface="+mn-ea"/>
                <a:cs typeface="+mn-cs"/>
              </a:rPr>
              <a:t>(b) If the applicant does not satisfy all the elements required in </a:t>
            </a:r>
            <a:r>
              <a:rPr lang="en-US" sz="1200" u="sng" kern="1200" dirty="0">
                <a:solidFill>
                  <a:schemeClr val="tx1"/>
                </a:solidFill>
                <a:effectLst/>
                <a:latin typeface="Segoe UI"/>
                <a:ea typeface="+mn-ea"/>
                <a:cs typeface="+mn-cs"/>
                <a:hlinkClick r:id="rId3">
                  <a:extLst>
                    <a:ext uri="{A12FA001-AC4F-418D-AE19-62706E023703}">
                      <ahyp:hlinkClr xmlns:ahyp="http://schemas.microsoft.com/office/drawing/2018/hyperlinkcolor" val="tx"/>
                    </a:ext>
                  </a:extLst>
                </a:hlinkClick>
              </a:rPr>
              <a:t>paragraph (a)</a:t>
            </a:r>
            <a:r>
              <a:rPr lang="en-US" sz="1200" kern="1200" dirty="0">
                <a:solidFill>
                  <a:schemeClr val="tx1"/>
                </a:solidFill>
                <a:effectLst/>
                <a:latin typeface="Segoe UI"/>
                <a:ea typeface="+mn-ea"/>
                <a:cs typeface="+mn-cs"/>
              </a:rPr>
              <a:t> of this section, the Office will deny a filing date to the application unless the applicant meets the requirements of </a:t>
            </a:r>
            <a:r>
              <a:rPr lang="en-US" sz="1200" u="sng" kern="1200" dirty="0">
                <a:solidFill>
                  <a:schemeClr val="tx1"/>
                </a:solidFill>
                <a:effectLst/>
                <a:latin typeface="Segoe UI"/>
                <a:ea typeface="+mn-ea"/>
                <a:cs typeface="+mn-cs"/>
                <a:hlinkClick r:id="rId4">
                  <a:extLst>
                    <a:ext uri="{A12FA001-AC4F-418D-AE19-62706E023703}">
                      <ahyp:hlinkClr xmlns:ahyp="http://schemas.microsoft.com/office/drawing/2018/hyperlinkcolor" val="tx"/>
                    </a:ext>
                  </a:extLst>
                </a:hlinkClick>
              </a:rPr>
              <a:t>paragraph (c)</a:t>
            </a:r>
            <a:r>
              <a:rPr lang="en-US" sz="1200" kern="1200" dirty="0">
                <a:solidFill>
                  <a:schemeClr val="tx1"/>
                </a:solidFill>
                <a:effectLst/>
                <a:latin typeface="Segoe UI"/>
                <a:ea typeface="+mn-ea"/>
                <a:cs typeface="+mn-cs"/>
              </a:rPr>
              <a:t> of this section. </a:t>
            </a:r>
          </a:p>
          <a:p>
            <a:r>
              <a:rPr lang="en-US" sz="1200" kern="1200" dirty="0">
                <a:solidFill>
                  <a:schemeClr val="tx1"/>
                </a:solidFill>
                <a:effectLst/>
                <a:latin typeface="Segoe UI"/>
                <a:ea typeface="+mn-ea"/>
                <a:cs typeface="+mn-cs"/>
              </a:rPr>
              <a:t>(c) If the applicant is a national of a country that has acceded to the Trademark Law Treaty, but not to the Singapore Treaty on the Law of Trademarks, the requirements of </a:t>
            </a:r>
            <a:r>
              <a:rPr lang="en-US" sz="1200" u="sng" kern="1200" dirty="0">
                <a:solidFill>
                  <a:schemeClr val="tx1"/>
                </a:solidFill>
                <a:effectLst/>
                <a:latin typeface="Segoe UI"/>
                <a:ea typeface="+mn-ea"/>
                <a:cs typeface="+mn-cs"/>
                <a:hlinkClick r:id="rId3">
                  <a:extLst>
                    <a:ext uri="{A12FA001-AC4F-418D-AE19-62706E023703}">
                      <ahyp:hlinkClr xmlns:ahyp="http://schemas.microsoft.com/office/drawing/2018/hyperlinkcolor" val="tx"/>
                    </a:ext>
                  </a:extLst>
                </a:hlinkClick>
              </a:rPr>
              <a:t>paragraph (a)</a:t>
            </a:r>
            <a:r>
              <a:rPr lang="en-US" sz="1200" kern="1200" dirty="0">
                <a:solidFill>
                  <a:schemeClr val="tx1"/>
                </a:solidFill>
                <a:effectLst/>
                <a:latin typeface="Segoe UI"/>
                <a:ea typeface="+mn-ea"/>
                <a:cs typeface="+mn-cs"/>
              </a:rPr>
              <a:t> of this section to file through TEAS and provide an email address do not apply.</a:t>
            </a:r>
          </a:p>
          <a:p>
            <a:endParaRPr lang="en-US" dirty="0"/>
          </a:p>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175598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343450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616477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282961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19635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459868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19289372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5058338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37889059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83423183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3362726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594045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168242484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85837793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593009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8168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3140839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83514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59372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14854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3951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867229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13294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7122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28376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45828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61251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3396463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421511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4264111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970281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85124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5242859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34283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08844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87728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25103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11757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625030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50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222312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3340544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1643498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921306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820294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18110315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spTree>
    <p:extLst>
      <p:ext uri="{BB962C8B-B14F-4D97-AF65-F5344CB8AC3E}">
        <p14:creationId xmlns:p14="http://schemas.microsoft.com/office/powerpoint/2010/main" val="41374905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4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49F98AC-8979-46A8-B894-0EEED616CB16}"/>
              </a:ext>
            </a:extLst>
          </p:cNvPr>
          <p:cNvSpPr>
            <a:spLocks noGrp="1"/>
          </p:cNvSpPr>
          <p:nvPr>
            <p:ph idx="1"/>
          </p:nvPr>
        </p:nvSpPr>
        <p:spPr/>
        <p:txBody>
          <a:bodyPr numCol="2">
            <a:noAutofit/>
          </a:bodyPr>
          <a:lstStyle/>
          <a:p>
            <a:pPr>
              <a:spcBef>
                <a:spcPts val="600"/>
              </a:spcBef>
            </a:pPr>
            <a:r>
              <a:rPr lang="en-US" sz="1400" dirty="0">
                <a:latin typeface="+mn-lt"/>
              </a:rPr>
              <a:t>Enhance the United States’ role as a global innovation leader</a:t>
            </a:r>
          </a:p>
          <a:p>
            <a:pPr>
              <a:spcBef>
                <a:spcPts val="600"/>
              </a:spcBef>
            </a:pPr>
            <a:r>
              <a:rPr lang="en-US" sz="1400" dirty="0">
                <a:latin typeface="+mn-lt"/>
              </a:rPr>
              <a:t>Promote inclusive innovation through active engagement and widespread access to IP resources and tools</a:t>
            </a:r>
          </a:p>
          <a:p>
            <a:pPr>
              <a:spcBef>
                <a:spcPts val="600"/>
              </a:spcBef>
            </a:pPr>
            <a:r>
              <a:rPr lang="en-US" sz="1400" dirty="0">
                <a:latin typeface="+mn-lt"/>
              </a:rPr>
              <a:t>Foster an innovation mindset in more Americans</a:t>
            </a:r>
          </a:p>
          <a:p>
            <a:pPr>
              <a:spcBef>
                <a:spcPts val="600"/>
              </a:spcBef>
            </a:pPr>
            <a:r>
              <a:rPr lang="en-US" sz="1400" dirty="0">
                <a:latin typeface="+mn-lt"/>
              </a:rPr>
              <a:t>Issue and maintain accurate and reliable trademark registrations that protect brands and investments</a:t>
            </a:r>
          </a:p>
          <a:p>
            <a:pPr>
              <a:spcBef>
                <a:spcPts val="600"/>
              </a:spcBef>
            </a:pPr>
            <a:r>
              <a:rPr lang="en-US" sz="1400" dirty="0">
                <a:latin typeface="+mn-lt"/>
              </a:rPr>
              <a:t>Improve trademark application pendency</a:t>
            </a:r>
          </a:p>
          <a:p>
            <a:pPr>
              <a:spcBef>
                <a:spcPts val="600"/>
              </a:spcBef>
            </a:pPr>
            <a:r>
              <a:rPr lang="en-US" sz="1400" dirty="0">
                <a:latin typeface="+mn-lt"/>
              </a:rPr>
              <a:t>Optimize trademark application processes to enable efficiencies for applicants and other stakeholders</a:t>
            </a:r>
          </a:p>
          <a:p>
            <a:pPr>
              <a:spcBef>
                <a:spcPts val="600"/>
              </a:spcBef>
            </a:pPr>
            <a:r>
              <a:rPr lang="en-US" sz="1400" dirty="0">
                <a:latin typeface="+mn-lt"/>
              </a:rPr>
              <a:t>Protect the integrity of the trademark register</a:t>
            </a:r>
          </a:p>
          <a:p>
            <a:pPr>
              <a:spcBef>
                <a:spcPts val="600"/>
              </a:spcBef>
            </a:pPr>
            <a:r>
              <a:rPr lang="en-US" sz="1400" dirty="0">
                <a:latin typeface="+mn-lt"/>
              </a:rPr>
              <a:t>Support the development and enforcement of clear IP laws</a:t>
            </a:r>
          </a:p>
          <a:p>
            <a:pPr>
              <a:spcBef>
                <a:spcPts val="600"/>
              </a:spcBef>
            </a:pPr>
            <a:r>
              <a:rPr lang="en-US" sz="1400" dirty="0">
                <a:latin typeface="+mn-lt"/>
              </a:rPr>
              <a:t>Help those pursuing IP protection identify available funding sources</a:t>
            </a:r>
          </a:p>
          <a:p>
            <a:pPr>
              <a:lnSpc>
                <a:spcPct val="120000"/>
              </a:lnSpc>
              <a:spcBef>
                <a:spcPts val="600"/>
              </a:spcBef>
            </a:pPr>
            <a:r>
              <a:rPr lang="en-US" sz="1400" dirty="0">
                <a:latin typeface="+mn-lt"/>
                <a:cs typeface="Segoe UI Light"/>
              </a:rPr>
              <a:t>Continue to equitably deliver exceptional customer experiences</a:t>
            </a:r>
          </a:p>
          <a:p>
            <a:pPr>
              <a:lnSpc>
                <a:spcPct val="120000"/>
              </a:lnSpc>
              <a:spcBef>
                <a:spcPts val="600"/>
              </a:spcBef>
            </a:pPr>
            <a:r>
              <a:rPr lang="en-US" sz="1400" dirty="0">
                <a:latin typeface="+mn-lt"/>
                <a:cs typeface="Segoe UI Light"/>
              </a:rPr>
              <a:t>Develop modern information technology infrastructure and applications</a:t>
            </a:r>
          </a:p>
        </p:txBody>
      </p:sp>
      <p:sp>
        <p:nvSpPr>
          <p:cNvPr id="2" name="Title 1"/>
          <p:cNvSpPr>
            <a:spLocks noGrp="1"/>
          </p:cNvSpPr>
          <p:nvPr>
            <p:ph type="title"/>
          </p:nvPr>
        </p:nvSpPr>
        <p:spPr/>
        <p:txBody>
          <a:bodyPr>
            <a:noAutofit/>
          </a:bodyPr>
          <a:lstStyle/>
          <a:p>
            <a:pPr lvl="1" algn="l" defTabSz="457200" rtl="0">
              <a:spcBef>
                <a:spcPct val="0"/>
              </a:spcBef>
            </a:pPr>
            <a:r>
              <a:rPr lang="en-US" sz="3200" b="1" dirty="0">
                <a:latin typeface="+mn-lt"/>
              </a:rPr>
              <a:t>Resourcing mission benefits for intellectual property (IP) stakeholders</a:t>
            </a:r>
            <a:endParaRPr lang="en-US" sz="3200" b="1" i="1" dirty="0">
              <a:latin typeface="+mn-lt"/>
            </a:endParaRPr>
          </a:p>
        </p:txBody>
      </p:sp>
      <p:sp>
        <p:nvSpPr>
          <p:cNvPr id="3" name="Slide Number Placeholder 2"/>
          <p:cNvSpPr>
            <a:spLocks noGrp="1"/>
          </p:cNvSpPr>
          <p:nvPr>
            <p:ph type="sldNum" sz="quarter" idx="10"/>
          </p:nvPr>
        </p:nvSpPr>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425773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8C55-E011-4EA7-B99F-63042FB31A86}"/>
              </a:ext>
            </a:extLst>
          </p:cNvPr>
          <p:cNvSpPr>
            <a:spLocks noGrp="1"/>
          </p:cNvSpPr>
          <p:nvPr>
            <p:ph type="title"/>
          </p:nvPr>
        </p:nvSpPr>
        <p:spPr/>
        <p:txBody>
          <a:bodyPr>
            <a:normAutofit/>
          </a:bodyPr>
          <a:lstStyle/>
          <a:p>
            <a:r>
              <a:rPr lang="en-US" dirty="0"/>
              <a:t>Detailed fee proposals</a:t>
            </a:r>
          </a:p>
        </p:txBody>
      </p:sp>
    </p:spTree>
    <p:extLst>
      <p:ext uri="{BB962C8B-B14F-4D97-AF65-F5344CB8AC3E}">
        <p14:creationId xmlns:p14="http://schemas.microsoft.com/office/powerpoint/2010/main" val="3574525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t>12</a:t>
            </a:fld>
            <a:endParaRPr lang="en-US" dirty="0"/>
          </a:p>
        </p:txBody>
      </p:sp>
      <p:sp>
        <p:nvSpPr>
          <p:cNvPr id="2" name="Title 1"/>
          <p:cNvSpPr>
            <a:spLocks noGrp="1"/>
          </p:cNvSpPr>
          <p:nvPr>
            <p:ph type="title"/>
          </p:nvPr>
        </p:nvSpPr>
        <p:spPr/>
        <p:txBody>
          <a:bodyPr>
            <a:noAutofit/>
          </a:bodyPr>
          <a:lstStyle/>
          <a:p>
            <a:pPr lvl="1" algn="l" defTabSz="457200" rtl="0">
              <a:spcBef>
                <a:spcPct val="0"/>
              </a:spcBef>
            </a:pPr>
            <a:r>
              <a:rPr lang="en-US" sz="3600" b="1" dirty="0">
                <a:latin typeface="+mn-lt"/>
              </a:rPr>
              <a:t>Proposed fee schedule changes</a:t>
            </a:r>
            <a:endParaRPr lang="en-US" sz="3600" b="1" i="1" dirty="0">
              <a:latin typeface="+mn-lt"/>
            </a:endParaRPr>
          </a:p>
        </p:txBody>
      </p:sp>
      <p:sp>
        <p:nvSpPr>
          <p:cNvPr id="12" name="Content Placeholder 11">
            <a:extLst>
              <a:ext uri="{FF2B5EF4-FFF2-40B4-BE49-F238E27FC236}">
                <a16:creationId xmlns:a16="http://schemas.microsoft.com/office/drawing/2014/main" id="{D1197050-2E79-4378-A67F-703E57E550B6}"/>
              </a:ext>
            </a:extLst>
          </p:cNvPr>
          <p:cNvSpPr>
            <a:spLocks noGrp="1"/>
          </p:cNvSpPr>
          <p:nvPr>
            <p:ph idx="1"/>
          </p:nvPr>
        </p:nvSpPr>
        <p:spPr>
          <a:xfrm>
            <a:off x="457200" y="1447586"/>
            <a:ext cx="8229600" cy="520008"/>
          </a:xfrm>
        </p:spPr>
        <p:txBody>
          <a:bodyPr vert="horz" lIns="91440" tIns="45720" rIns="91440" bIns="45720" rtlCol="0" anchor="t">
            <a:noAutofit/>
          </a:bodyPr>
          <a:lstStyle/>
          <a:p>
            <a:pPr marL="0" indent="0">
              <a:lnSpc>
                <a:spcPct val="120000"/>
              </a:lnSpc>
              <a:buNone/>
            </a:pPr>
            <a:r>
              <a:rPr lang="en-US" sz="2100" dirty="0">
                <a:latin typeface="Segoe UI"/>
                <a:cs typeface="Segoe UI"/>
              </a:rPr>
              <a:t>Based on our review, we propose to set or adjust the following fees:</a:t>
            </a:r>
          </a:p>
          <a:p>
            <a:pPr marL="0" indent="0">
              <a:buNone/>
            </a:pPr>
            <a:endParaRPr lang="en-US" sz="2100" dirty="0"/>
          </a:p>
        </p:txBody>
      </p:sp>
      <p:sp>
        <p:nvSpPr>
          <p:cNvPr id="5" name="Content Placeholder 2">
            <a:extLst>
              <a:ext uri="{FF2B5EF4-FFF2-40B4-BE49-F238E27FC236}">
                <a16:creationId xmlns:a16="http://schemas.microsoft.com/office/drawing/2014/main" id="{B043A470-190F-4E3B-8C7A-B07831AEE7E8}"/>
              </a:ext>
            </a:extLst>
          </p:cNvPr>
          <p:cNvSpPr txBox="1">
            <a:spLocks/>
          </p:cNvSpPr>
          <p:nvPr/>
        </p:nvSpPr>
        <p:spPr>
          <a:xfrm>
            <a:off x="457200" y="1967594"/>
            <a:ext cx="8229600" cy="2481283"/>
          </a:xfrm>
          <a:prstGeom prst="rect">
            <a:avLst/>
          </a:prstGeom>
        </p:spPr>
        <p:txBody>
          <a:bodyPr vert="horz" lIns="91440" tIns="45720" rIns="91440" bIns="45720" numCol="2" rtlCol="0" anchor="t">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700" dirty="0">
                <a:latin typeface="Segoe UI Light"/>
                <a:cs typeface="Segoe UI Light"/>
              </a:rPr>
              <a:t>Applications</a:t>
            </a:r>
            <a:endParaRPr lang="en-US" sz="1700" dirty="0"/>
          </a:p>
          <a:p>
            <a:pPr lvl="1"/>
            <a:r>
              <a:rPr lang="en-US" sz="1700" dirty="0">
                <a:latin typeface="Segoe UI Light"/>
                <a:cs typeface="Segoe UI Light"/>
              </a:rPr>
              <a:t>ITU filings:</a:t>
            </a:r>
          </a:p>
          <a:p>
            <a:pPr lvl="2"/>
            <a:r>
              <a:rPr lang="en-US" sz="1400" dirty="0">
                <a:latin typeface="Segoe UI Light"/>
                <a:cs typeface="Segoe UI Light"/>
              </a:rPr>
              <a:t>Amendments to allege use</a:t>
            </a:r>
          </a:p>
          <a:p>
            <a:pPr lvl="2"/>
            <a:r>
              <a:rPr lang="en-US" sz="1400" dirty="0">
                <a:latin typeface="Segoe UI Light"/>
                <a:cs typeface="Segoe UI Light"/>
              </a:rPr>
              <a:t>Statements of use</a:t>
            </a:r>
          </a:p>
          <a:p>
            <a:pPr lvl="2"/>
            <a:r>
              <a:rPr lang="en-US" sz="1400" dirty="0">
                <a:latin typeface="Segoe UI Light"/>
                <a:cs typeface="Segoe UI Light"/>
              </a:rPr>
              <a:t>Extensions for filing a statement of use</a:t>
            </a:r>
          </a:p>
          <a:p>
            <a:pPr lvl="1"/>
            <a:r>
              <a:rPr lang="en-US" sz="1700" dirty="0">
                <a:latin typeface="Segoe UI Light"/>
                <a:cs typeface="Segoe UI Light"/>
              </a:rPr>
              <a:t>Letters of protest</a:t>
            </a:r>
          </a:p>
          <a:p>
            <a:pPr lvl="1"/>
            <a:endParaRPr lang="en-US" sz="1700" dirty="0">
              <a:latin typeface="Segoe UI Light"/>
              <a:cs typeface="Segoe UI Light"/>
            </a:endParaRPr>
          </a:p>
          <a:p>
            <a:pPr lvl="1"/>
            <a:endParaRPr lang="en-US" sz="1700" dirty="0">
              <a:latin typeface="Segoe UI Light"/>
              <a:cs typeface="Segoe UI Light"/>
            </a:endParaRPr>
          </a:p>
          <a:p>
            <a:pPr lvl="1"/>
            <a:endParaRPr lang="en-US" sz="1700" dirty="0">
              <a:latin typeface="Segoe UI Light"/>
              <a:cs typeface="Segoe UI Light"/>
            </a:endParaRPr>
          </a:p>
          <a:p>
            <a:pPr lvl="1"/>
            <a:endParaRPr lang="en-US" sz="1700" dirty="0">
              <a:latin typeface="Segoe UI Light"/>
              <a:cs typeface="Segoe UI Light"/>
            </a:endParaRPr>
          </a:p>
          <a:p>
            <a:pPr lvl="1"/>
            <a:endParaRPr lang="en-US" sz="1700" dirty="0">
              <a:latin typeface="Segoe UI Light"/>
              <a:cs typeface="Segoe UI Light"/>
            </a:endParaRPr>
          </a:p>
          <a:p>
            <a:pPr lvl="1"/>
            <a:endParaRPr lang="en-US" sz="1700" dirty="0">
              <a:latin typeface="Segoe UI Light"/>
              <a:cs typeface="Segoe UI Light"/>
            </a:endParaRPr>
          </a:p>
          <a:p>
            <a:pPr lvl="1"/>
            <a:endParaRPr lang="en-US" sz="1700" dirty="0">
              <a:latin typeface="Segoe UI Light"/>
              <a:cs typeface="Segoe UI Light"/>
            </a:endParaRPr>
          </a:p>
          <a:p>
            <a:pPr lvl="1"/>
            <a:endParaRPr lang="en-US" sz="1700" dirty="0">
              <a:latin typeface="Segoe UI Light"/>
              <a:cs typeface="Segoe UI Light"/>
            </a:endParaRPr>
          </a:p>
          <a:p>
            <a:pPr lvl="1"/>
            <a:r>
              <a:rPr lang="en-US" sz="1700" dirty="0">
                <a:latin typeface="Segoe UI Light"/>
                <a:cs typeface="Segoe UI Light"/>
              </a:rPr>
              <a:t>Maintenance filings:</a:t>
            </a:r>
          </a:p>
          <a:p>
            <a:pPr lvl="2"/>
            <a:r>
              <a:rPr lang="en-US" sz="1400" dirty="0">
                <a:latin typeface="Segoe UI Light"/>
                <a:cs typeface="Segoe UI Light"/>
              </a:rPr>
              <a:t>Renewals (§ 9)</a:t>
            </a:r>
          </a:p>
          <a:p>
            <a:pPr lvl="2"/>
            <a:r>
              <a:rPr lang="en-US" sz="1400" dirty="0">
                <a:latin typeface="Segoe UI Light"/>
                <a:cs typeface="Segoe UI Light"/>
              </a:rPr>
              <a:t>Declarations of use (§ 8 and § 71)</a:t>
            </a:r>
          </a:p>
          <a:p>
            <a:pPr lvl="2"/>
            <a:r>
              <a:rPr lang="en-US" sz="1400" dirty="0">
                <a:latin typeface="Segoe UI Light"/>
                <a:cs typeface="Segoe UI Light"/>
              </a:rPr>
              <a:t>Declarations of incontestability (§ 15)</a:t>
            </a:r>
            <a:endParaRPr lang="en-US" sz="1400" dirty="0"/>
          </a:p>
          <a:p>
            <a:pPr lvl="1"/>
            <a:r>
              <a:rPr lang="en-US" sz="1700" dirty="0">
                <a:latin typeface="Segoe UI Light"/>
                <a:cs typeface="Segoe UI Light"/>
              </a:rPr>
              <a:t>Petitions to the Director</a:t>
            </a:r>
          </a:p>
          <a:p>
            <a:pPr lvl="1"/>
            <a:r>
              <a:rPr lang="en-US" sz="1700" dirty="0">
                <a:latin typeface="Segoe UI Light"/>
                <a:cs typeface="Segoe UI Light"/>
              </a:rPr>
              <a:t>Petitions to revive an application</a:t>
            </a:r>
          </a:p>
          <a:p>
            <a:pPr marL="0" indent="0">
              <a:buNone/>
            </a:pPr>
            <a:endParaRPr lang="en-US" sz="1200" dirty="0"/>
          </a:p>
          <a:p>
            <a:endParaRPr lang="en-US" sz="1200" dirty="0"/>
          </a:p>
          <a:p>
            <a:endParaRPr lang="en-US" sz="1200" dirty="0"/>
          </a:p>
          <a:p>
            <a:pPr marL="0" indent="0">
              <a:buNone/>
            </a:pPr>
            <a:endParaRPr lang="en-US" sz="1200" dirty="0"/>
          </a:p>
          <a:p>
            <a:endParaRPr lang="en-US" sz="1200" dirty="0"/>
          </a:p>
          <a:p>
            <a:endParaRPr lang="en-US" sz="1200" dirty="0"/>
          </a:p>
          <a:p>
            <a:pPr marL="0" indent="0">
              <a:buNone/>
            </a:pPr>
            <a:endParaRPr lang="en-US" sz="1200" dirty="0"/>
          </a:p>
          <a:p>
            <a:endParaRPr lang="en-US" sz="1200" dirty="0"/>
          </a:p>
          <a:p>
            <a:endParaRPr lang="en-US" sz="1200" dirty="0"/>
          </a:p>
        </p:txBody>
      </p:sp>
    </p:spTree>
    <p:extLst>
      <p:ext uri="{BB962C8B-B14F-4D97-AF65-F5344CB8AC3E}">
        <p14:creationId xmlns:p14="http://schemas.microsoft.com/office/powerpoint/2010/main" val="236116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22A72C-6954-4B9D-9F4E-5E4332002A1B}"/>
              </a:ext>
            </a:extLst>
          </p:cNvPr>
          <p:cNvSpPr>
            <a:spLocks noGrp="1"/>
          </p:cNvSpPr>
          <p:nvPr>
            <p:ph type="sldNum" sz="quarter" idx="10"/>
          </p:nvPr>
        </p:nvSpPr>
        <p:spPr/>
        <p:txBody>
          <a:bodyPr/>
          <a:lstStyle/>
          <a:p>
            <a:fld id="{1D648693-0942-45E9-83AE-76FC568F9452}" type="slidenum">
              <a:rPr lang="en-US" smtClean="0"/>
              <a:pPr/>
              <a:t>13</a:t>
            </a:fld>
            <a:endParaRPr lang="en-US" dirty="0"/>
          </a:p>
        </p:txBody>
      </p:sp>
      <p:sp>
        <p:nvSpPr>
          <p:cNvPr id="3" name="Title 2">
            <a:extLst>
              <a:ext uri="{FF2B5EF4-FFF2-40B4-BE49-F238E27FC236}">
                <a16:creationId xmlns:a16="http://schemas.microsoft.com/office/drawing/2014/main" id="{0F8C42EB-262B-4AA5-8E73-A652898FA52F}"/>
              </a:ext>
            </a:extLst>
          </p:cNvPr>
          <p:cNvSpPr>
            <a:spLocks noGrp="1"/>
          </p:cNvSpPr>
          <p:nvPr>
            <p:ph type="title"/>
          </p:nvPr>
        </p:nvSpPr>
        <p:spPr/>
        <p:txBody>
          <a:bodyPr>
            <a:normAutofit/>
          </a:bodyPr>
          <a:lstStyle/>
          <a:p>
            <a:r>
              <a:rPr lang="en-US" sz="3600" dirty="0"/>
              <a:t>Applications</a:t>
            </a:r>
            <a:endParaRPr lang="en-US" sz="3600" b="0" i="1" dirty="0"/>
          </a:p>
        </p:txBody>
      </p:sp>
      <p:sp>
        <p:nvSpPr>
          <p:cNvPr id="2" name="Content Placeholder 1">
            <a:extLst>
              <a:ext uri="{FF2B5EF4-FFF2-40B4-BE49-F238E27FC236}">
                <a16:creationId xmlns:a16="http://schemas.microsoft.com/office/drawing/2014/main" id="{7DE41188-2064-40DB-9AD0-C017B8C8D34A}"/>
              </a:ext>
            </a:extLst>
          </p:cNvPr>
          <p:cNvSpPr>
            <a:spLocks noGrp="1"/>
          </p:cNvSpPr>
          <p:nvPr>
            <p:ph idx="1"/>
          </p:nvPr>
        </p:nvSpPr>
        <p:spPr/>
        <p:txBody>
          <a:bodyPr vert="horz" lIns="91440" tIns="45720" rIns="91440" bIns="45720" rtlCol="0" anchor="t">
            <a:normAutofit lnSpcReduction="10000"/>
          </a:bodyPr>
          <a:lstStyle/>
          <a:p>
            <a:pPr>
              <a:lnSpc>
                <a:spcPct val="120000"/>
              </a:lnSpc>
            </a:pPr>
            <a:r>
              <a:rPr lang="en-US" sz="1600" dirty="0"/>
              <a:t>Propose implementing a single basic application filing option with a corresponding fee and discontinuing the current Trademark Electronic Application System (TEAS) Standard and Plus application filing options and fees.  </a:t>
            </a:r>
          </a:p>
          <a:p>
            <a:pPr>
              <a:lnSpc>
                <a:spcPct val="120000"/>
              </a:lnSpc>
            </a:pPr>
            <a:r>
              <a:rPr lang="en-US" sz="1600" dirty="0"/>
              <a:t>Applications currently filed using the TEAS Plus filing method are more efficient and aid in pendency reduction because they are complete and make use of the preapproved drop-down selections of goods or services.</a:t>
            </a:r>
          </a:p>
          <a:p>
            <a:pPr lvl="1">
              <a:lnSpc>
                <a:spcPct val="120000"/>
              </a:lnSpc>
            </a:pPr>
            <a:r>
              <a:rPr lang="en-US" sz="1400" dirty="0"/>
              <a:t>Only approximately one half of trademark applications are filed using TEAS Plus.</a:t>
            </a:r>
          </a:p>
          <a:p>
            <a:pPr lvl="1">
              <a:lnSpc>
                <a:spcPct val="120000"/>
              </a:lnSpc>
            </a:pPr>
            <a:r>
              <a:rPr lang="en-US" sz="1400" dirty="0"/>
              <a:t>When applicants do not provide all the necessary information upon filing, examiners are required to perform additional work that increases application processing time. </a:t>
            </a:r>
          </a:p>
          <a:p>
            <a:pPr lvl="1">
              <a:lnSpc>
                <a:spcPct val="120000"/>
              </a:lnSpc>
            </a:pPr>
            <a:r>
              <a:rPr lang="en-US" sz="1400" dirty="0">
                <a:latin typeface="Segoe UI Light"/>
                <a:cs typeface="Segoe UI Light"/>
              </a:rPr>
              <a:t>Applications with descriptions of goods or services that are excessively long, with thousands of characters, require additional work during examination, causing increases in costs that are borne by all trademark owners. </a:t>
            </a:r>
            <a:endParaRPr lang="en-US" sz="1400" dirty="0"/>
          </a:p>
        </p:txBody>
      </p:sp>
    </p:spTree>
    <p:extLst>
      <p:ext uri="{BB962C8B-B14F-4D97-AF65-F5344CB8AC3E}">
        <p14:creationId xmlns:p14="http://schemas.microsoft.com/office/powerpoint/2010/main" val="50240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C42EB-262B-4AA5-8E73-A652898FA52F}"/>
              </a:ext>
            </a:extLst>
          </p:cNvPr>
          <p:cNvSpPr>
            <a:spLocks noGrp="1"/>
          </p:cNvSpPr>
          <p:nvPr>
            <p:ph type="title"/>
          </p:nvPr>
        </p:nvSpPr>
        <p:spPr/>
        <p:txBody>
          <a:bodyPr>
            <a:normAutofit/>
          </a:bodyPr>
          <a:lstStyle/>
          <a:p>
            <a:r>
              <a:rPr lang="en-US" sz="3600" dirty="0"/>
              <a:t>Applications </a:t>
            </a:r>
            <a:r>
              <a:rPr lang="en-US" sz="2800" b="0" dirty="0"/>
              <a:t>(cont.)</a:t>
            </a:r>
          </a:p>
        </p:txBody>
      </p:sp>
      <p:sp>
        <p:nvSpPr>
          <p:cNvPr id="4" name="Slide Number Placeholder 3">
            <a:extLst>
              <a:ext uri="{FF2B5EF4-FFF2-40B4-BE49-F238E27FC236}">
                <a16:creationId xmlns:a16="http://schemas.microsoft.com/office/drawing/2014/main" id="{B322A72C-6954-4B9D-9F4E-5E4332002A1B}"/>
              </a:ext>
            </a:extLst>
          </p:cNvPr>
          <p:cNvSpPr>
            <a:spLocks noGrp="1"/>
          </p:cNvSpPr>
          <p:nvPr>
            <p:ph type="sldNum" sz="quarter" idx="10"/>
          </p:nvPr>
        </p:nvSpPr>
        <p:spPr/>
        <p:txBody>
          <a:bodyPr/>
          <a:lstStyle/>
          <a:p>
            <a:fld id="{1D648693-0942-45E9-83AE-76FC568F9452}" type="slidenum">
              <a:rPr lang="en-US" smtClean="0"/>
              <a:pPr/>
              <a:t>14</a:t>
            </a:fld>
            <a:endParaRPr lang="en-US" dirty="0"/>
          </a:p>
        </p:txBody>
      </p:sp>
      <p:sp>
        <p:nvSpPr>
          <p:cNvPr id="2" name="Content Placeholder 1">
            <a:extLst>
              <a:ext uri="{FF2B5EF4-FFF2-40B4-BE49-F238E27FC236}">
                <a16:creationId xmlns:a16="http://schemas.microsoft.com/office/drawing/2014/main" id="{7DE41188-2064-40DB-9AD0-C017B8C8D34A}"/>
              </a:ext>
            </a:extLst>
          </p:cNvPr>
          <p:cNvSpPr>
            <a:spLocks noGrp="1"/>
          </p:cNvSpPr>
          <p:nvPr>
            <p:ph idx="4294967295"/>
          </p:nvPr>
        </p:nvSpPr>
        <p:spPr>
          <a:xfrm>
            <a:off x="457200" y="1442067"/>
            <a:ext cx="8229600" cy="2470176"/>
          </a:xfrm>
        </p:spPr>
        <p:txBody>
          <a:bodyPr vert="horz" lIns="91440" tIns="45720" rIns="91440" bIns="45720" rtlCol="0" anchor="t">
            <a:normAutofit fontScale="62500" lnSpcReduction="20000"/>
          </a:bodyPr>
          <a:lstStyle/>
          <a:p>
            <a:pPr>
              <a:lnSpc>
                <a:spcPct val="120000"/>
              </a:lnSpc>
            </a:pPr>
            <a:r>
              <a:rPr lang="en-US" sz="2900" dirty="0"/>
              <a:t>We propose a new single </a:t>
            </a:r>
            <a:r>
              <a:rPr lang="en-US" sz="2900" b="1" dirty="0"/>
              <a:t>basic</a:t>
            </a:r>
            <a:r>
              <a:rPr lang="en-US" sz="2900" dirty="0"/>
              <a:t> </a:t>
            </a:r>
            <a:r>
              <a:rPr lang="en-US" sz="2900" b="1" dirty="0"/>
              <a:t>application</a:t>
            </a:r>
            <a:r>
              <a:rPr lang="en-US" sz="2900" dirty="0"/>
              <a:t> filing fee with additional </a:t>
            </a:r>
            <a:r>
              <a:rPr lang="en-US" sz="2900" b="1" dirty="0"/>
              <a:t>premium application </a:t>
            </a:r>
            <a:r>
              <a:rPr lang="en-US" sz="2900" dirty="0"/>
              <a:t>surcharge fees based on certain actions an applicant takes during filing.</a:t>
            </a:r>
          </a:p>
          <a:p>
            <a:pPr>
              <a:lnSpc>
                <a:spcPct val="120000"/>
              </a:lnSpc>
            </a:pPr>
            <a:r>
              <a:rPr lang="en-US" sz="2900" dirty="0"/>
              <a:t>Propose setting the fee for a </a:t>
            </a:r>
            <a:r>
              <a:rPr lang="en-US" sz="2900" b="1" dirty="0"/>
              <a:t>basic application </a:t>
            </a:r>
            <a:r>
              <a:rPr lang="en-US" sz="2900" dirty="0"/>
              <a:t>at a rate greater than the TEAS Plus fee to recover some additional examination costs earlier in the trademark life cycle.</a:t>
            </a:r>
          </a:p>
          <a:p>
            <a:pPr lvl="1">
              <a:lnSpc>
                <a:spcPct val="120000"/>
              </a:lnSpc>
            </a:pPr>
            <a:r>
              <a:rPr lang="en-US" sz="2500" dirty="0">
                <a:latin typeface="Segoe UI Light"/>
                <a:cs typeface="Segoe UI Light"/>
              </a:rPr>
              <a:t>Maintain a subsidized, low-cost filing option for </a:t>
            </a:r>
            <a:r>
              <a:rPr lang="en-US" sz="2500" dirty="0" err="1">
                <a:latin typeface="Segoe UI Light"/>
                <a:cs typeface="Segoe UI Light"/>
              </a:rPr>
              <a:t>underresourced</a:t>
            </a:r>
            <a:r>
              <a:rPr lang="en-US" sz="2500" dirty="0">
                <a:latin typeface="Segoe UI Light"/>
                <a:cs typeface="Segoe UI Light"/>
              </a:rPr>
              <a:t> and underrepresented brand owners. Not all costs are recovered.</a:t>
            </a:r>
          </a:p>
        </p:txBody>
      </p:sp>
      <p:graphicFrame>
        <p:nvGraphicFramePr>
          <p:cNvPr id="7" name="Content Placeholder 4">
            <a:extLst>
              <a:ext uri="{FF2B5EF4-FFF2-40B4-BE49-F238E27FC236}">
                <a16:creationId xmlns:a16="http://schemas.microsoft.com/office/drawing/2014/main" id="{7B3AD4DB-3BAE-448D-B4C1-E0B4CE81DDCF}"/>
              </a:ext>
            </a:extLst>
          </p:cNvPr>
          <p:cNvGraphicFramePr>
            <a:graphicFrameLocks/>
          </p:cNvGraphicFramePr>
          <p:nvPr>
            <p:extLst>
              <p:ext uri="{D42A27DB-BD31-4B8C-83A1-F6EECF244321}">
                <p14:modId xmlns:p14="http://schemas.microsoft.com/office/powerpoint/2010/main" val="3778795455"/>
              </p:ext>
            </p:extLst>
          </p:nvPr>
        </p:nvGraphicFramePr>
        <p:xfrm>
          <a:off x="572948" y="4005262"/>
          <a:ext cx="8229599" cy="1199206"/>
        </p:xfrm>
        <a:graphic>
          <a:graphicData uri="http://schemas.openxmlformats.org/drawingml/2006/table">
            <a:tbl>
              <a:tblPr firstRow="1" bandRow="1">
                <a:tableStyleId>{5C22544A-7EE6-4342-B048-85BDC9FD1C3A}</a:tableStyleId>
              </a:tblPr>
              <a:tblGrid>
                <a:gridCol w="926327">
                  <a:extLst>
                    <a:ext uri="{9D8B030D-6E8A-4147-A177-3AD203B41FA5}">
                      <a16:colId xmlns:a16="http://schemas.microsoft.com/office/drawing/2014/main" val="2559880622"/>
                    </a:ext>
                  </a:extLst>
                </a:gridCol>
                <a:gridCol w="2759103">
                  <a:extLst>
                    <a:ext uri="{9D8B030D-6E8A-4147-A177-3AD203B41FA5}">
                      <a16:colId xmlns:a16="http://schemas.microsoft.com/office/drawing/2014/main" val="579065524"/>
                    </a:ext>
                  </a:extLst>
                </a:gridCol>
                <a:gridCol w="985961">
                  <a:extLst>
                    <a:ext uri="{9D8B030D-6E8A-4147-A177-3AD203B41FA5}">
                      <a16:colId xmlns:a16="http://schemas.microsoft.com/office/drawing/2014/main" val="3685220340"/>
                    </a:ext>
                  </a:extLst>
                </a:gridCol>
                <a:gridCol w="970059">
                  <a:extLst>
                    <a:ext uri="{9D8B030D-6E8A-4147-A177-3AD203B41FA5}">
                      <a16:colId xmlns:a16="http://schemas.microsoft.com/office/drawing/2014/main" val="1453193676"/>
                    </a:ext>
                  </a:extLst>
                </a:gridCol>
                <a:gridCol w="985962">
                  <a:extLst>
                    <a:ext uri="{9D8B030D-6E8A-4147-A177-3AD203B41FA5}">
                      <a16:colId xmlns:a16="http://schemas.microsoft.com/office/drawing/2014/main" val="2861426548"/>
                    </a:ext>
                  </a:extLst>
                </a:gridCol>
                <a:gridCol w="803082">
                  <a:extLst>
                    <a:ext uri="{9D8B030D-6E8A-4147-A177-3AD203B41FA5}">
                      <a16:colId xmlns:a16="http://schemas.microsoft.com/office/drawing/2014/main" val="1374106642"/>
                    </a:ext>
                  </a:extLst>
                </a:gridCol>
                <a:gridCol w="799105">
                  <a:extLst>
                    <a:ext uri="{9D8B030D-6E8A-4147-A177-3AD203B41FA5}">
                      <a16:colId xmlns:a16="http://schemas.microsoft.com/office/drawing/2014/main" val="2628033061"/>
                    </a:ext>
                  </a:extLst>
                </a:gridCol>
              </a:tblGrid>
              <a:tr h="466225">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153372161"/>
                  </a:ext>
                </a:extLst>
              </a:tr>
              <a:tr h="284806">
                <a:tc>
                  <a:txBody>
                    <a:bodyPr/>
                    <a:lstStyle/>
                    <a:p>
                      <a:pPr marL="0" marR="0" lvl="0" algn="ctr">
                        <a:lnSpc>
                          <a:spcPct val="100000"/>
                        </a:lnSpc>
                        <a:spcBef>
                          <a:spcPts val="600"/>
                        </a:spcBef>
                        <a:spcAft>
                          <a:spcPts val="600"/>
                        </a:spcAft>
                        <a:buNone/>
                      </a:pPr>
                      <a:r>
                        <a:rPr lang="en-US" sz="1200" b="1" dirty="0">
                          <a:solidFill>
                            <a:schemeClr val="bg1"/>
                          </a:solidFill>
                        </a:rPr>
                        <a:t>6001</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rgbClr val="000000"/>
                          </a:solidFill>
                          <a:latin typeface="+mn-lt"/>
                        </a:rPr>
                        <a:t>Application, per class (paper)</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$1,526</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$750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$850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12%</a:t>
                      </a:r>
                    </a:p>
                  </a:txBody>
                  <a:tcPr marL="68580" marR="68580" marT="0" marB="0" anchor="ctr">
                    <a:solidFill>
                      <a:srgbClr val="D9D9D6"/>
                    </a:solidFill>
                  </a:tcPr>
                </a:tc>
                <a:extLst>
                  <a:ext uri="{0D108BD9-81ED-4DB2-BD59-A6C34878D82A}">
                    <a16:rowId xmlns:a16="http://schemas.microsoft.com/office/drawing/2014/main" val="1872048003"/>
                  </a:ext>
                </a:extLst>
              </a:tr>
              <a:tr h="284806">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7007</a:t>
                      </a:r>
                    </a:p>
                  </a:txBody>
                  <a:tcPr marL="68580" marR="68580" marT="0" marB="0" anchor="ctr">
                    <a:solidFill>
                      <a:srgbClr val="003865"/>
                    </a:solidFill>
                  </a:tcPr>
                </a:tc>
                <a:tc>
                  <a:txBody>
                    <a:bodyPr/>
                    <a:lstStyle/>
                    <a:p>
                      <a:pPr marL="0" lvl="0" algn="l">
                        <a:lnSpc>
                          <a:spcPct val="100000"/>
                        </a:lnSpc>
                        <a:spcBef>
                          <a:spcPts val="600"/>
                        </a:spcBef>
                        <a:spcAft>
                          <a:spcPts val="600"/>
                        </a:spcAft>
                        <a:buNone/>
                      </a:pPr>
                      <a:r>
                        <a:rPr lang="en-US" sz="1200" b="0" i="0" u="none" strike="noStrike" baseline="0" noProof="0" dirty="0">
                          <a:solidFill>
                            <a:srgbClr val="000000"/>
                          </a:solidFill>
                          <a:effectLst/>
                          <a:latin typeface="+mn-lt"/>
                        </a:rPr>
                        <a:t>Basic application (formerly TEAS Plus), per class</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$373</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$250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$350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$100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40%</a:t>
                      </a:r>
                    </a:p>
                  </a:txBody>
                  <a:tcPr marL="68580" marR="68580" marT="0" marB="0" anchor="ctr">
                    <a:solidFill>
                      <a:srgbClr val="D9D9D6"/>
                    </a:solidFill>
                  </a:tcPr>
                </a:tc>
                <a:extLst>
                  <a:ext uri="{0D108BD9-81ED-4DB2-BD59-A6C34878D82A}">
                    <a16:rowId xmlns:a16="http://schemas.microsoft.com/office/drawing/2014/main" val="2913360570"/>
                  </a:ext>
                </a:extLst>
              </a:tr>
            </a:tbl>
          </a:graphicData>
        </a:graphic>
      </p:graphicFrame>
    </p:spTree>
    <p:extLst>
      <p:ext uri="{BB962C8B-B14F-4D97-AF65-F5344CB8AC3E}">
        <p14:creationId xmlns:p14="http://schemas.microsoft.com/office/powerpoint/2010/main" val="1246355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C42EB-262B-4AA5-8E73-A652898FA52F}"/>
              </a:ext>
            </a:extLst>
          </p:cNvPr>
          <p:cNvSpPr>
            <a:spLocks noGrp="1"/>
          </p:cNvSpPr>
          <p:nvPr>
            <p:ph type="title"/>
          </p:nvPr>
        </p:nvSpPr>
        <p:spPr/>
        <p:txBody>
          <a:bodyPr>
            <a:normAutofit/>
          </a:bodyPr>
          <a:lstStyle/>
          <a:p>
            <a:r>
              <a:rPr lang="en-US" sz="3600" dirty="0"/>
              <a:t>Applications </a:t>
            </a:r>
            <a:r>
              <a:rPr lang="en-US" sz="2800" b="0" dirty="0"/>
              <a:t>(cont.)</a:t>
            </a:r>
          </a:p>
        </p:txBody>
      </p:sp>
      <p:sp>
        <p:nvSpPr>
          <p:cNvPr id="4" name="Slide Number Placeholder 3">
            <a:extLst>
              <a:ext uri="{FF2B5EF4-FFF2-40B4-BE49-F238E27FC236}">
                <a16:creationId xmlns:a16="http://schemas.microsoft.com/office/drawing/2014/main" id="{B322A72C-6954-4B9D-9F4E-5E4332002A1B}"/>
              </a:ext>
            </a:extLst>
          </p:cNvPr>
          <p:cNvSpPr>
            <a:spLocks noGrp="1"/>
          </p:cNvSpPr>
          <p:nvPr>
            <p:ph type="sldNum" sz="quarter" idx="10"/>
          </p:nvPr>
        </p:nvSpPr>
        <p:spPr/>
        <p:txBody>
          <a:bodyPr/>
          <a:lstStyle/>
          <a:p>
            <a:fld id="{1D648693-0942-45E9-83AE-76FC568F9452}" type="slidenum">
              <a:rPr lang="en-US" smtClean="0"/>
              <a:pPr/>
              <a:t>15</a:t>
            </a:fld>
            <a:endParaRPr lang="en-US" dirty="0"/>
          </a:p>
        </p:txBody>
      </p:sp>
      <p:sp>
        <p:nvSpPr>
          <p:cNvPr id="2" name="Content Placeholder 1">
            <a:extLst>
              <a:ext uri="{FF2B5EF4-FFF2-40B4-BE49-F238E27FC236}">
                <a16:creationId xmlns:a16="http://schemas.microsoft.com/office/drawing/2014/main" id="{7DE41188-2064-40DB-9AD0-C017B8C8D34A}"/>
              </a:ext>
            </a:extLst>
          </p:cNvPr>
          <p:cNvSpPr>
            <a:spLocks noGrp="1"/>
          </p:cNvSpPr>
          <p:nvPr>
            <p:ph idx="4294967295"/>
          </p:nvPr>
        </p:nvSpPr>
        <p:spPr>
          <a:xfrm>
            <a:off x="457200" y="1442067"/>
            <a:ext cx="8229600" cy="3587750"/>
          </a:xfrm>
        </p:spPr>
        <p:txBody>
          <a:bodyPr vert="horz" lIns="91440" tIns="45720" rIns="91440" bIns="45720" rtlCol="0" anchor="t">
            <a:normAutofit fontScale="55000" lnSpcReduction="20000"/>
          </a:bodyPr>
          <a:lstStyle/>
          <a:p>
            <a:pPr>
              <a:lnSpc>
                <a:spcPct val="120000"/>
              </a:lnSpc>
            </a:pPr>
            <a:r>
              <a:rPr lang="en-US" dirty="0">
                <a:latin typeface="Segoe UI"/>
                <a:cs typeface="Segoe UI"/>
              </a:rPr>
              <a:t>We propose additional </a:t>
            </a:r>
            <a:r>
              <a:rPr lang="en-US" b="1" dirty="0">
                <a:latin typeface="Segoe UI"/>
                <a:cs typeface="Segoe UI"/>
              </a:rPr>
              <a:t>premium application </a:t>
            </a:r>
            <a:r>
              <a:rPr lang="en-US" dirty="0">
                <a:latin typeface="Segoe UI"/>
                <a:cs typeface="Segoe UI"/>
              </a:rPr>
              <a:t>surcharge fees based on the following actions an applicant may take during filing:</a:t>
            </a:r>
          </a:p>
          <a:p>
            <a:pPr lvl="1">
              <a:lnSpc>
                <a:spcPct val="120000"/>
              </a:lnSpc>
            </a:pPr>
            <a:r>
              <a:rPr lang="en-US" dirty="0"/>
              <a:t>Submissions of incomplete applications (other than applications denied a filing date for failure to satisfy the requirements under 37 CFR § 2.21).</a:t>
            </a:r>
          </a:p>
          <a:p>
            <a:pPr lvl="1">
              <a:lnSpc>
                <a:spcPct val="120000"/>
              </a:lnSpc>
            </a:pPr>
            <a:r>
              <a:rPr lang="en-US" dirty="0"/>
              <a:t>Custom descriptions of goods and services in the free-form field instead of using the preapproved drop-down fields containing acceptable identifications of goods and services from the Trademark Next Generation ID Manual.</a:t>
            </a:r>
          </a:p>
          <a:p>
            <a:pPr lvl="1">
              <a:lnSpc>
                <a:spcPct val="120000"/>
              </a:lnSpc>
            </a:pPr>
            <a:r>
              <a:rPr lang="en-US" dirty="0"/>
              <a:t>When using the free-form field, providing excessively long identifications of goods or services, which often overclaim use of the mark with listed goods and services.</a:t>
            </a:r>
          </a:p>
          <a:p>
            <a:pPr>
              <a:lnSpc>
                <a:spcPct val="120000"/>
              </a:lnSpc>
            </a:pPr>
            <a:r>
              <a:rPr lang="en-US" dirty="0"/>
              <a:t>These surcharges encourage efficient application filing behaviors, enhance the quality of incoming applications, and improve processing efficiencies.</a:t>
            </a:r>
          </a:p>
          <a:p>
            <a:endParaRPr lang="en-US" dirty="0"/>
          </a:p>
        </p:txBody>
      </p:sp>
      <p:sp>
        <p:nvSpPr>
          <p:cNvPr id="6" name="Rectangle 5">
            <a:extLst>
              <a:ext uri="{FF2B5EF4-FFF2-40B4-BE49-F238E27FC236}">
                <a16:creationId xmlns:a16="http://schemas.microsoft.com/office/drawing/2014/main" id="{CB12A77D-3E1E-400D-8BFC-E6C2D0BF5BD9}"/>
              </a:ext>
            </a:extLst>
          </p:cNvPr>
          <p:cNvSpPr/>
          <p:nvPr/>
        </p:nvSpPr>
        <p:spPr>
          <a:xfrm>
            <a:off x="798963" y="4969521"/>
            <a:ext cx="2580706" cy="276999"/>
          </a:xfrm>
          <a:prstGeom prst="rect">
            <a:avLst/>
          </a:prstGeom>
        </p:spPr>
        <p:txBody>
          <a:bodyPr wrap="none">
            <a:spAutoFit/>
          </a:bodyPr>
          <a:lstStyle/>
          <a:p>
            <a:r>
              <a:rPr lang="en-US" sz="1200" dirty="0"/>
              <a:t>(see details on the following pages)</a:t>
            </a:r>
          </a:p>
        </p:txBody>
      </p:sp>
    </p:spTree>
    <p:extLst>
      <p:ext uri="{BB962C8B-B14F-4D97-AF65-F5344CB8AC3E}">
        <p14:creationId xmlns:p14="http://schemas.microsoft.com/office/powerpoint/2010/main" val="103026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C8E6EC-A8AD-4CF4-BB09-2B81BC8B6976}"/>
              </a:ext>
            </a:extLst>
          </p:cNvPr>
          <p:cNvSpPr>
            <a:spLocks noGrp="1"/>
          </p:cNvSpPr>
          <p:nvPr>
            <p:ph type="sldNum" sz="quarter" idx="10"/>
          </p:nvPr>
        </p:nvSpPr>
        <p:spPr/>
        <p:txBody>
          <a:bodyPr/>
          <a:lstStyle/>
          <a:p>
            <a:fld id="{1D648693-0942-45E9-83AE-76FC568F9452}" type="slidenum">
              <a:rPr lang="en-US" smtClean="0"/>
              <a:pPr/>
              <a:t>16</a:t>
            </a:fld>
            <a:endParaRPr lang="en-US" dirty="0"/>
          </a:p>
        </p:txBody>
      </p:sp>
      <p:sp>
        <p:nvSpPr>
          <p:cNvPr id="3" name="Title 2">
            <a:extLst>
              <a:ext uri="{FF2B5EF4-FFF2-40B4-BE49-F238E27FC236}">
                <a16:creationId xmlns:a16="http://schemas.microsoft.com/office/drawing/2014/main" id="{3BBD366E-9900-47E5-A21D-C9A05DC0F2A7}"/>
              </a:ext>
            </a:extLst>
          </p:cNvPr>
          <p:cNvSpPr>
            <a:spLocks noGrp="1"/>
          </p:cNvSpPr>
          <p:nvPr>
            <p:ph type="title"/>
          </p:nvPr>
        </p:nvSpPr>
        <p:spPr/>
        <p:txBody>
          <a:bodyPr>
            <a:normAutofit/>
          </a:bodyPr>
          <a:lstStyle/>
          <a:p>
            <a:r>
              <a:rPr lang="en-US" sz="3600" dirty="0"/>
              <a:t>Premium applications</a:t>
            </a:r>
            <a:endParaRPr lang="en-US" sz="2200" i="1" dirty="0"/>
          </a:p>
        </p:txBody>
      </p:sp>
      <p:sp>
        <p:nvSpPr>
          <p:cNvPr id="5" name="Content Placeholder 4">
            <a:extLst>
              <a:ext uri="{FF2B5EF4-FFF2-40B4-BE49-F238E27FC236}">
                <a16:creationId xmlns:a16="http://schemas.microsoft.com/office/drawing/2014/main" id="{444D2286-4337-44F5-A4CD-7E22CFC0D9E9}"/>
              </a:ext>
            </a:extLst>
          </p:cNvPr>
          <p:cNvSpPr>
            <a:spLocks noGrp="1"/>
          </p:cNvSpPr>
          <p:nvPr>
            <p:ph idx="1"/>
          </p:nvPr>
        </p:nvSpPr>
        <p:spPr>
          <a:xfrm>
            <a:off x="457200" y="1193780"/>
            <a:ext cx="8229600" cy="3786267"/>
          </a:xfrm>
        </p:spPr>
        <p:txBody>
          <a:bodyPr>
            <a:noAutofit/>
          </a:bodyPr>
          <a:lstStyle/>
          <a:p>
            <a:pPr>
              <a:lnSpc>
                <a:spcPct val="80000"/>
              </a:lnSpc>
            </a:pPr>
            <a:r>
              <a:rPr lang="en-US" sz="1600" dirty="0"/>
              <a:t>Propose </a:t>
            </a:r>
            <a:r>
              <a:rPr lang="en-US" sz="1600" b="1" dirty="0"/>
              <a:t>discontinuing</a:t>
            </a:r>
            <a:r>
              <a:rPr lang="en-US" sz="1600" dirty="0"/>
              <a:t> the TEAS Standard application filing fee and fees for failing to meet TEAS Plus requirements, per class.</a:t>
            </a:r>
          </a:p>
          <a:p>
            <a:pPr>
              <a:lnSpc>
                <a:spcPct val="80000"/>
              </a:lnSpc>
            </a:pPr>
            <a:r>
              <a:rPr lang="en-US" sz="1600" dirty="0"/>
              <a:t>Propose </a:t>
            </a:r>
            <a:r>
              <a:rPr lang="en-US" sz="1600" b="1" dirty="0"/>
              <a:t>establishing new fees </a:t>
            </a:r>
            <a:r>
              <a:rPr lang="en-US" sz="1600" dirty="0"/>
              <a:t>for filing a premium application when complete information is not provided or when custom identifications of goods or services are used.</a:t>
            </a:r>
          </a:p>
        </p:txBody>
      </p:sp>
      <p:graphicFrame>
        <p:nvGraphicFramePr>
          <p:cNvPr id="6" name="Content Placeholder 4">
            <a:extLst>
              <a:ext uri="{FF2B5EF4-FFF2-40B4-BE49-F238E27FC236}">
                <a16:creationId xmlns:a16="http://schemas.microsoft.com/office/drawing/2014/main" id="{FDD9FB83-908D-43C8-BBF9-1529D9A216AA}"/>
              </a:ext>
            </a:extLst>
          </p:cNvPr>
          <p:cNvGraphicFramePr>
            <a:graphicFrameLocks/>
          </p:cNvGraphicFramePr>
          <p:nvPr>
            <p:extLst>
              <p:ext uri="{D42A27DB-BD31-4B8C-83A1-F6EECF244321}">
                <p14:modId xmlns:p14="http://schemas.microsoft.com/office/powerpoint/2010/main" val="2700008879"/>
              </p:ext>
            </p:extLst>
          </p:nvPr>
        </p:nvGraphicFramePr>
        <p:xfrm>
          <a:off x="563732" y="2400075"/>
          <a:ext cx="8229599" cy="2946400"/>
        </p:xfrm>
        <a:graphic>
          <a:graphicData uri="http://schemas.openxmlformats.org/drawingml/2006/table">
            <a:tbl>
              <a:tblPr firstRow="1" bandRow="1">
                <a:tableStyleId>{5C22544A-7EE6-4342-B048-85BDC9FD1C3A}</a:tableStyleId>
              </a:tblPr>
              <a:tblGrid>
                <a:gridCol w="929148">
                  <a:extLst>
                    <a:ext uri="{9D8B030D-6E8A-4147-A177-3AD203B41FA5}">
                      <a16:colId xmlns:a16="http://schemas.microsoft.com/office/drawing/2014/main" val="2046749720"/>
                    </a:ext>
                  </a:extLst>
                </a:gridCol>
                <a:gridCol w="2753033">
                  <a:extLst>
                    <a:ext uri="{9D8B030D-6E8A-4147-A177-3AD203B41FA5}">
                      <a16:colId xmlns:a16="http://schemas.microsoft.com/office/drawing/2014/main" val="163136057"/>
                    </a:ext>
                  </a:extLst>
                </a:gridCol>
                <a:gridCol w="993058">
                  <a:extLst>
                    <a:ext uri="{9D8B030D-6E8A-4147-A177-3AD203B41FA5}">
                      <a16:colId xmlns:a16="http://schemas.microsoft.com/office/drawing/2014/main" val="807796088"/>
                    </a:ext>
                  </a:extLst>
                </a:gridCol>
                <a:gridCol w="963561">
                  <a:extLst>
                    <a:ext uri="{9D8B030D-6E8A-4147-A177-3AD203B41FA5}">
                      <a16:colId xmlns:a16="http://schemas.microsoft.com/office/drawing/2014/main" val="3657224819"/>
                    </a:ext>
                  </a:extLst>
                </a:gridCol>
                <a:gridCol w="993058">
                  <a:extLst>
                    <a:ext uri="{9D8B030D-6E8A-4147-A177-3AD203B41FA5}">
                      <a16:colId xmlns:a16="http://schemas.microsoft.com/office/drawing/2014/main" val="2838969407"/>
                    </a:ext>
                  </a:extLst>
                </a:gridCol>
                <a:gridCol w="796413">
                  <a:extLst>
                    <a:ext uri="{9D8B030D-6E8A-4147-A177-3AD203B41FA5}">
                      <a16:colId xmlns:a16="http://schemas.microsoft.com/office/drawing/2014/main" val="2612566839"/>
                    </a:ext>
                  </a:extLst>
                </a:gridCol>
                <a:gridCol w="801328">
                  <a:extLst>
                    <a:ext uri="{9D8B030D-6E8A-4147-A177-3AD203B41FA5}">
                      <a16:colId xmlns:a16="http://schemas.microsoft.com/office/drawing/2014/main" val="3113290421"/>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405390214"/>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6008</a:t>
                      </a:r>
                    </a:p>
                  </a:txBody>
                  <a:tcPr marL="68580" marR="68580" marT="0" marB="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dirty="0"/>
                        <a:t>Fee for failing to meet TEAS Plus requirements, per class</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mn-lt"/>
                          <a:ea typeface="Times New Roman"/>
                          <a:cs typeface="Times New Roman"/>
                        </a:rPr>
                        <a:t>discontinue</a:t>
                      </a:r>
                      <a:endParaRPr lang="en-US" sz="1200" dirty="0">
                        <a:solidFill>
                          <a:schemeClr val="tx1"/>
                        </a:solidFill>
                        <a:effectLst/>
                        <a:latin typeface="Segoe UI"/>
                      </a:endParaRP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mn-lt"/>
                          <a:ea typeface="+mn-ea"/>
                          <a:cs typeface="+mn-cs"/>
                        </a:rPr>
                        <a:t>n/a</a:t>
                      </a:r>
                    </a:p>
                  </a:txBody>
                  <a:tcPr marL="68580" marR="68580" marT="0" marB="0" anchor="ctr">
                    <a:solidFill>
                      <a:srgbClr val="D9D9D6"/>
                    </a:solidFill>
                  </a:tcPr>
                </a:tc>
                <a:extLst>
                  <a:ext uri="{0D108BD9-81ED-4DB2-BD59-A6C34878D82A}">
                    <a16:rowId xmlns:a16="http://schemas.microsoft.com/office/drawing/2014/main" val="3939208474"/>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7008</a:t>
                      </a:r>
                    </a:p>
                  </a:txBody>
                  <a:tcPr marL="68580" marR="68580" marT="0" marB="0" anchor="ctr">
                    <a:solidFill>
                      <a:srgbClr val="003865"/>
                    </a:solidFill>
                  </a:tcPr>
                </a:tc>
                <a:tc>
                  <a:txBody>
                    <a:bodyPr/>
                    <a:lstStyle/>
                    <a:p>
                      <a:pPr marL="0" lvl="0" algn="l">
                        <a:lnSpc>
                          <a:spcPct val="100000"/>
                        </a:lnSpc>
                        <a:spcBef>
                          <a:spcPts val="600"/>
                        </a:spcBef>
                        <a:spcAft>
                          <a:spcPts val="600"/>
                        </a:spcAft>
                        <a:buNone/>
                      </a:pPr>
                      <a:r>
                        <a:rPr lang="en-US" sz="1200" dirty="0"/>
                        <a:t>Fee for failing to meet TEAS Plus requirements, per class </a:t>
                      </a:r>
                      <a:r>
                        <a:rPr lang="en-US" sz="1200" b="0" i="0" u="none" strike="noStrike" baseline="0" noProof="0" dirty="0">
                          <a:solidFill>
                            <a:srgbClr val="000000"/>
                          </a:solidFill>
                          <a:latin typeface="+mn-lt"/>
                        </a:rPr>
                        <a:t>(paper)</a:t>
                      </a:r>
                      <a:endParaRPr lang="en-US" sz="1200" dirty="0"/>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mn-lt"/>
                          <a:ea typeface="Times New Roman"/>
                          <a:cs typeface="Times New Roman"/>
                        </a:rPr>
                        <a:t>discontinue</a:t>
                      </a:r>
                      <a:endParaRPr lang="en-US" sz="1200" dirty="0">
                        <a:solidFill>
                          <a:schemeClr val="tx1"/>
                        </a:solidFill>
                        <a:effectLst/>
                        <a:latin typeface="Segoe UI"/>
                      </a:endParaRP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n/a</a:t>
                      </a:r>
                    </a:p>
                  </a:txBody>
                  <a:tcPr marL="68580" marR="68580" marT="0" marB="0" anchor="ctr">
                    <a:solidFill>
                      <a:srgbClr val="D9D9D6"/>
                    </a:solidFill>
                  </a:tcPr>
                </a:tc>
                <a:extLst>
                  <a:ext uri="{0D108BD9-81ED-4DB2-BD59-A6C34878D82A}">
                    <a16:rowId xmlns:a16="http://schemas.microsoft.com/office/drawing/2014/main" val="613661012"/>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7009</a:t>
                      </a:r>
                      <a:endParaRPr lang="en-US" sz="1200" b="1" dirty="0">
                        <a:solidFill>
                          <a:schemeClr val="bg1"/>
                        </a:solidFill>
                      </a:endParaRP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rgbClr val="000000"/>
                          </a:solidFill>
                          <a:effectLst/>
                          <a:latin typeface="+mn-lt"/>
                        </a:rPr>
                        <a:t>Application (TEAS Standard), per class</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$504</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$350</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discontinue</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mn-lt"/>
                          <a:ea typeface="+mn-ea"/>
                          <a:cs typeface="+mn-cs"/>
                        </a:rPr>
                        <a:t>n/a</a:t>
                      </a:r>
                    </a:p>
                  </a:txBody>
                  <a:tcPr marL="68580" marR="68580" marT="0" marB="0" anchor="ctr">
                    <a:solidFill>
                      <a:srgbClr val="D9D9D6"/>
                    </a:solidFill>
                  </a:tcPr>
                </a:tc>
                <a:extLst>
                  <a:ext uri="{0D108BD9-81ED-4DB2-BD59-A6C34878D82A}">
                    <a16:rowId xmlns:a16="http://schemas.microsoft.com/office/drawing/2014/main" val="3213482612"/>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New fee code</a:t>
                      </a:r>
                    </a:p>
                  </a:txBody>
                  <a:tcPr marL="68580" marR="68580" marT="0" marB="0" anchor="ctr">
                    <a:solidFill>
                      <a:srgbClr val="003865"/>
                    </a:solidFill>
                  </a:tcPr>
                </a:tc>
                <a:tc>
                  <a:txBody>
                    <a:bodyPr/>
                    <a:lstStyle/>
                    <a:p>
                      <a:pPr marL="0" lvl="0" algn="l">
                        <a:lnSpc>
                          <a:spcPct val="100000"/>
                        </a:lnSpc>
                        <a:spcBef>
                          <a:spcPts val="600"/>
                        </a:spcBef>
                        <a:spcAft>
                          <a:spcPts val="600"/>
                        </a:spcAft>
                        <a:buNone/>
                      </a:pPr>
                      <a:r>
                        <a:rPr lang="en-US" sz="1200" dirty="0"/>
                        <a:t>Fee for insufficient information, per class</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n/a</a:t>
                      </a:r>
                    </a:p>
                  </a:txBody>
                  <a:tcPr marL="68580" marR="68580" marT="0" marB="0" anchor="ctr">
                    <a:solidFill>
                      <a:srgbClr val="D9D9D6"/>
                    </a:solidFill>
                  </a:tcPr>
                </a:tc>
                <a:extLst>
                  <a:ext uri="{0D108BD9-81ED-4DB2-BD59-A6C34878D82A}">
                    <a16:rowId xmlns:a16="http://schemas.microsoft.com/office/drawing/2014/main" val="469207186"/>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New fee code</a:t>
                      </a:r>
                    </a:p>
                  </a:txBody>
                  <a:tcPr marL="68580" marR="68580" marT="0" marB="0" anchor="ctr">
                    <a:solidFill>
                      <a:srgbClr val="003865"/>
                    </a:solidFill>
                  </a:tcPr>
                </a:tc>
                <a:tc>
                  <a:txBody>
                    <a:bodyPr/>
                    <a:lstStyle/>
                    <a:p>
                      <a:pPr marL="0" lvl="0" algn="l">
                        <a:lnSpc>
                          <a:spcPct val="100000"/>
                        </a:lnSpc>
                        <a:spcBef>
                          <a:spcPts val="600"/>
                        </a:spcBef>
                        <a:spcAft>
                          <a:spcPts val="600"/>
                        </a:spcAft>
                        <a:buNone/>
                      </a:pPr>
                      <a:r>
                        <a:rPr lang="en-US" sz="1200" dirty="0"/>
                        <a:t>Fee for using goods and services identifications not contained in Trademark Next Generation ID Manual (using the free-form text box), per class</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$200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n/a</a:t>
                      </a:r>
                    </a:p>
                  </a:txBody>
                  <a:tcPr marL="68580" marR="68580" marT="0" marB="0" anchor="ctr">
                    <a:solidFill>
                      <a:srgbClr val="D9D9D6"/>
                    </a:solidFill>
                  </a:tcPr>
                </a:tc>
                <a:extLst>
                  <a:ext uri="{0D108BD9-81ED-4DB2-BD59-A6C34878D82A}">
                    <a16:rowId xmlns:a16="http://schemas.microsoft.com/office/drawing/2014/main" val="1301210014"/>
                  </a:ext>
                </a:extLst>
              </a:tr>
            </a:tbl>
          </a:graphicData>
        </a:graphic>
      </p:graphicFrame>
    </p:spTree>
    <p:extLst>
      <p:ext uri="{BB962C8B-B14F-4D97-AF65-F5344CB8AC3E}">
        <p14:creationId xmlns:p14="http://schemas.microsoft.com/office/powerpoint/2010/main" val="2072080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F96690-7AFE-1E65-FD4D-D7B9ACA40DB9}"/>
              </a:ext>
            </a:extLst>
          </p:cNvPr>
          <p:cNvSpPr>
            <a:spLocks noGrp="1"/>
          </p:cNvSpPr>
          <p:nvPr>
            <p:ph type="sldNum" sz="quarter" idx="10"/>
          </p:nvPr>
        </p:nvSpPr>
        <p:spPr/>
        <p:txBody>
          <a:bodyPr/>
          <a:lstStyle/>
          <a:p>
            <a:fld id="{1D648693-0942-45E9-83AE-76FC568F9452}" type="slidenum">
              <a:rPr lang="en-US" smtClean="0"/>
              <a:pPr/>
              <a:t>17</a:t>
            </a:fld>
            <a:endParaRPr lang="en-US" dirty="0"/>
          </a:p>
        </p:txBody>
      </p:sp>
      <p:sp>
        <p:nvSpPr>
          <p:cNvPr id="3" name="Title 2">
            <a:extLst>
              <a:ext uri="{FF2B5EF4-FFF2-40B4-BE49-F238E27FC236}">
                <a16:creationId xmlns:a16="http://schemas.microsoft.com/office/drawing/2014/main" id="{13FB028C-9484-57A9-8D27-F75B37F03A5E}"/>
              </a:ext>
            </a:extLst>
          </p:cNvPr>
          <p:cNvSpPr>
            <a:spLocks noGrp="1"/>
          </p:cNvSpPr>
          <p:nvPr>
            <p:ph type="title"/>
          </p:nvPr>
        </p:nvSpPr>
        <p:spPr/>
        <p:txBody>
          <a:bodyPr>
            <a:noAutofit/>
          </a:bodyPr>
          <a:lstStyle/>
          <a:p>
            <a:r>
              <a:rPr lang="en-US" sz="3600" dirty="0"/>
              <a:t>Premium applications </a:t>
            </a:r>
            <a:r>
              <a:rPr lang="en-US" sz="2800" b="0" dirty="0"/>
              <a:t>(cont.)</a:t>
            </a:r>
            <a:br>
              <a:rPr lang="en-US" sz="2800" dirty="0"/>
            </a:br>
            <a:r>
              <a:rPr lang="en-US" sz="2000" b="0" dirty="0"/>
              <a:t>Character limits for free-form IDs</a:t>
            </a:r>
            <a:endParaRPr lang="en-US" sz="3600" b="0" dirty="0"/>
          </a:p>
        </p:txBody>
      </p:sp>
      <p:sp>
        <p:nvSpPr>
          <p:cNvPr id="6" name="Content Placeholder 5">
            <a:extLst>
              <a:ext uri="{FF2B5EF4-FFF2-40B4-BE49-F238E27FC236}">
                <a16:creationId xmlns:a16="http://schemas.microsoft.com/office/drawing/2014/main" id="{5B020A3C-8AF2-469B-8CFE-B8658C922FE9}"/>
              </a:ext>
            </a:extLst>
          </p:cNvPr>
          <p:cNvSpPr>
            <a:spLocks noGrp="1"/>
          </p:cNvSpPr>
          <p:nvPr>
            <p:ph idx="1"/>
          </p:nvPr>
        </p:nvSpPr>
        <p:spPr>
          <a:xfrm>
            <a:off x="457200" y="1497370"/>
            <a:ext cx="8229600" cy="2204547"/>
          </a:xfrm>
        </p:spPr>
        <p:txBody>
          <a:bodyPr vert="horz" lIns="91440" tIns="45720" rIns="91440" bIns="45720" rtlCol="0" anchor="t">
            <a:normAutofit fontScale="92500" lnSpcReduction="10000"/>
          </a:bodyPr>
          <a:lstStyle/>
          <a:p>
            <a:pPr>
              <a:lnSpc>
                <a:spcPct val="120000"/>
              </a:lnSpc>
            </a:pPr>
            <a:r>
              <a:rPr lang="en-US" sz="1700" dirty="0"/>
              <a:t>Propose setting a 1,000-character per class limit for free-form descriptions of goods and services.</a:t>
            </a:r>
          </a:p>
          <a:p>
            <a:pPr>
              <a:lnSpc>
                <a:spcPct val="120000"/>
              </a:lnSpc>
            </a:pPr>
            <a:r>
              <a:rPr lang="en-US" sz="1700" dirty="0"/>
              <a:t>Propose setting a fee for each additional block of 1,000 characters used, in whole or in part, if the ID contains characters in excess of that limit.</a:t>
            </a:r>
          </a:p>
          <a:p>
            <a:pPr lvl="1">
              <a:lnSpc>
                <a:spcPct val="120000"/>
              </a:lnSpc>
            </a:pPr>
            <a:r>
              <a:rPr lang="en-US" sz="1500" dirty="0"/>
              <a:t>Establishing this premium application surcharge will align fees with the additional costs of examining lengthy identifications.</a:t>
            </a:r>
          </a:p>
          <a:p>
            <a:pPr lvl="1">
              <a:lnSpc>
                <a:spcPct val="120000"/>
              </a:lnSpc>
            </a:pPr>
            <a:r>
              <a:rPr lang="en-US" sz="1500" dirty="0"/>
              <a:t>About 9% of all trademark applications currently exceed 1,000 characters per class.</a:t>
            </a:r>
          </a:p>
        </p:txBody>
      </p:sp>
      <p:graphicFrame>
        <p:nvGraphicFramePr>
          <p:cNvPr id="8" name="Table 7" descr="A table showing unit costs, current fees, proposed fees, and changes in fees for assignments">
            <a:extLst>
              <a:ext uri="{FF2B5EF4-FFF2-40B4-BE49-F238E27FC236}">
                <a16:creationId xmlns:a16="http://schemas.microsoft.com/office/drawing/2014/main" id="{14977E88-8E02-41B1-808A-7C1C4FCCD7F4}"/>
              </a:ext>
            </a:extLst>
          </p:cNvPr>
          <p:cNvGraphicFramePr>
            <a:graphicFrameLocks noGrp="1"/>
          </p:cNvGraphicFramePr>
          <p:nvPr>
            <p:extLst>
              <p:ext uri="{D42A27DB-BD31-4B8C-83A1-F6EECF244321}">
                <p14:modId xmlns:p14="http://schemas.microsoft.com/office/powerpoint/2010/main" val="1279949203"/>
              </p:ext>
            </p:extLst>
          </p:nvPr>
        </p:nvGraphicFramePr>
        <p:xfrm>
          <a:off x="457200" y="3701917"/>
          <a:ext cx="8296273" cy="1618373"/>
        </p:xfrm>
        <a:graphic>
          <a:graphicData uri="http://schemas.openxmlformats.org/drawingml/2006/table">
            <a:tbl>
              <a:tblPr firstRow="1" firstCol="1" bandRow="1">
                <a:tableStyleId>{073A0DAA-6AF3-43AB-8588-CEC1D06C72B9}</a:tableStyleId>
              </a:tblPr>
              <a:tblGrid>
                <a:gridCol w="982738">
                  <a:extLst>
                    <a:ext uri="{9D8B030D-6E8A-4147-A177-3AD203B41FA5}">
                      <a16:colId xmlns:a16="http://schemas.microsoft.com/office/drawing/2014/main" val="20000"/>
                    </a:ext>
                  </a:extLst>
                </a:gridCol>
                <a:gridCol w="2763965">
                  <a:extLst>
                    <a:ext uri="{9D8B030D-6E8A-4147-A177-3AD203B41FA5}">
                      <a16:colId xmlns:a16="http://schemas.microsoft.com/office/drawing/2014/main" val="20001"/>
                    </a:ext>
                  </a:extLst>
                </a:gridCol>
                <a:gridCol w="981280">
                  <a:extLst>
                    <a:ext uri="{9D8B030D-6E8A-4147-A177-3AD203B41FA5}">
                      <a16:colId xmlns:a16="http://schemas.microsoft.com/office/drawing/2014/main" val="20002"/>
                    </a:ext>
                  </a:extLst>
                </a:gridCol>
                <a:gridCol w="981280">
                  <a:extLst>
                    <a:ext uri="{9D8B030D-6E8A-4147-A177-3AD203B41FA5}">
                      <a16:colId xmlns:a16="http://schemas.microsoft.com/office/drawing/2014/main" val="20003"/>
                    </a:ext>
                  </a:extLst>
                </a:gridCol>
                <a:gridCol w="981280">
                  <a:extLst>
                    <a:ext uri="{9D8B030D-6E8A-4147-A177-3AD203B41FA5}">
                      <a16:colId xmlns:a16="http://schemas.microsoft.com/office/drawing/2014/main" val="20004"/>
                    </a:ext>
                  </a:extLst>
                </a:gridCol>
                <a:gridCol w="802865">
                  <a:extLst>
                    <a:ext uri="{9D8B030D-6E8A-4147-A177-3AD203B41FA5}">
                      <a16:colId xmlns:a16="http://schemas.microsoft.com/office/drawing/2014/main" val="20005"/>
                    </a:ext>
                  </a:extLst>
                </a:gridCol>
                <a:gridCol w="802865">
                  <a:extLst>
                    <a:ext uri="{9D8B030D-6E8A-4147-A177-3AD203B41FA5}">
                      <a16:colId xmlns:a16="http://schemas.microsoft.com/office/drawing/2014/main" val="20006"/>
                    </a:ext>
                  </a:extLst>
                </a:gridCol>
              </a:tblGrid>
              <a:tr h="703973">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10000"/>
                  </a:ext>
                </a:extLst>
              </a:tr>
              <a:tr h="215729">
                <a:tc>
                  <a:txBody>
                    <a:bodyPr/>
                    <a:lstStyle/>
                    <a:p>
                      <a:pPr marL="0" marR="0" lvl="0" algn="ctr">
                        <a:lnSpc>
                          <a:spcPct val="100000"/>
                        </a:lnSpc>
                        <a:spcBef>
                          <a:spcPts val="600"/>
                        </a:spcBef>
                        <a:spcAft>
                          <a:spcPts val="600"/>
                        </a:spcAft>
                        <a:buNone/>
                      </a:pPr>
                      <a:r>
                        <a:rPr lang="en-US" sz="1200" dirty="0">
                          <a:solidFill>
                            <a:schemeClr val="bg1"/>
                          </a:solidFill>
                          <a:effectLst/>
                          <a:latin typeface="Segoe UI"/>
                        </a:rPr>
                        <a:t>New fee code</a:t>
                      </a:r>
                      <a:endParaRPr lang="en-US" dirty="0">
                        <a:solidFill>
                          <a:schemeClr val="bg1"/>
                        </a:solidFill>
                      </a:endParaRPr>
                    </a:p>
                  </a:txBody>
                  <a:tcPr marL="45720" marR="4572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rgbClr val="000000"/>
                          </a:solidFill>
                          <a:effectLst/>
                          <a:latin typeface="+mn-lt"/>
                        </a:rPr>
                        <a:t>For each additional 1,000 characters in excess of 1,000, per class </a:t>
                      </a:r>
                      <a:r>
                        <a:rPr lang="en-US" sz="1200" b="0" i="0" u="none" strike="noStrike" baseline="0" noProof="0" dirty="0">
                          <a:solidFill>
                            <a:srgbClr val="000000"/>
                          </a:solidFill>
                          <a:latin typeface="+mn-lt"/>
                        </a:rPr>
                        <a:t>(paper)</a:t>
                      </a: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n/a</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b="0" kern="1200" dirty="0">
                          <a:solidFill>
                            <a:schemeClr val="tx1"/>
                          </a:solidFill>
                          <a:effectLst/>
                          <a:latin typeface="Segoe UI"/>
                          <a:ea typeface="+mn-ea"/>
                          <a:cs typeface="+mn-cs"/>
                        </a:rPr>
                        <a:t>n/a</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2041854526"/>
                  </a:ext>
                </a:extLst>
              </a:tr>
              <a:tr h="215729">
                <a:tc>
                  <a:txBody>
                    <a:bodyPr/>
                    <a:lstStyle/>
                    <a:p>
                      <a:pPr marL="0" marR="0" lvl="0" algn="ctr">
                        <a:lnSpc>
                          <a:spcPct val="100000"/>
                        </a:lnSpc>
                        <a:spcBef>
                          <a:spcPts val="600"/>
                        </a:spcBef>
                        <a:spcAft>
                          <a:spcPts val="600"/>
                        </a:spcAft>
                        <a:buNone/>
                      </a:pPr>
                      <a:r>
                        <a:rPr lang="en-US" sz="1200" dirty="0">
                          <a:solidFill>
                            <a:schemeClr val="bg1"/>
                          </a:solidFill>
                          <a:effectLst/>
                          <a:latin typeface="Segoe UI"/>
                        </a:rPr>
                        <a:t>New fee code</a:t>
                      </a:r>
                      <a:endParaRPr lang="en-US" dirty="0">
                        <a:solidFill>
                          <a:schemeClr val="bg1"/>
                        </a:solidFill>
                      </a:endParaRPr>
                    </a:p>
                  </a:txBody>
                  <a:tcPr marL="45720" marR="4572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rgbClr val="000000"/>
                          </a:solidFill>
                          <a:effectLst/>
                          <a:latin typeface="+mn-lt"/>
                        </a:rPr>
                        <a:t>For each additional 1,000 characters in excess of 1,000, per class</a:t>
                      </a:r>
                      <a:endParaRPr lang="en-US" sz="1200" b="0" i="0" u="none" strike="noStrike" baseline="0" noProof="0" dirty="0">
                        <a:solidFill>
                          <a:srgbClr val="000000"/>
                        </a:solidFill>
                        <a:latin typeface="+mn-lt"/>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n/a</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b="0" kern="1200" dirty="0">
                          <a:solidFill>
                            <a:schemeClr val="tx1"/>
                          </a:solidFill>
                          <a:effectLst/>
                          <a:latin typeface="Segoe UI"/>
                          <a:ea typeface="+mn-ea"/>
                          <a:cs typeface="+mn-cs"/>
                        </a:rPr>
                        <a:t>n/a</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439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C8E6EC-A8AD-4CF4-BB09-2B81BC8B6976}"/>
              </a:ext>
            </a:extLst>
          </p:cNvPr>
          <p:cNvSpPr>
            <a:spLocks noGrp="1"/>
          </p:cNvSpPr>
          <p:nvPr>
            <p:ph type="sldNum" sz="quarter" idx="10"/>
          </p:nvPr>
        </p:nvSpPr>
        <p:spPr/>
        <p:txBody>
          <a:bodyPr/>
          <a:lstStyle/>
          <a:p>
            <a:fld id="{1D648693-0942-45E9-83AE-76FC568F9452}" type="slidenum">
              <a:rPr lang="en-US" smtClean="0"/>
              <a:pPr/>
              <a:t>18</a:t>
            </a:fld>
            <a:endParaRPr lang="en-US" dirty="0"/>
          </a:p>
        </p:txBody>
      </p:sp>
      <p:sp>
        <p:nvSpPr>
          <p:cNvPr id="3" name="Title 2">
            <a:extLst>
              <a:ext uri="{FF2B5EF4-FFF2-40B4-BE49-F238E27FC236}">
                <a16:creationId xmlns:a16="http://schemas.microsoft.com/office/drawing/2014/main" id="{3BBD366E-9900-47E5-A21D-C9A05DC0F2A7}"/>
              </a:ext>
            </a:extLst>
          </p:cNvPr>
          <p:cNvSpPr>
            <a:spLocks noGrp="1"/>
          </p:cNvSpPr>
          <p:nvPr>
            <p:ph type="title"/>
          </p:nvPr>
        </p:nvSpPr>
        <p:spPr/>
        <p:txBody>
          <a:bodyPr>
            <a:normAutofit/>
          </a:bodyPr>
          <a:lstStyle/>
          <a:p>
            <a:r>
              <a:rPr lang="en-US" sz="3600" dirty="0"/>
              <a:t>Madrid applications</a:t>
            </a:r>
            <a:endParaRPr lang="en-US" sz="2200" i="1" dirty="0"/>
          </a:p>
        </p:txBody>
      </p:sp>
      <p:sp>
        <p:nvSpPr>
          <p:cNvPr id="7" name="Content Placeholder 6">
            <a:extLst>
              <a:ext uri="{FF2B5EF4-FFF2-40B4-BE49-F238E27FC236}">
                <a16:creationId xmlns:a16="http://schemas.microsoft.com/office/drawing/2014/main" id="{6A805F0C-D49A-43FC-A0A2-6B3602E55381}"/>
              </a:ext>
            </a:extLst>
          </p:cNvPr>
          <p:cNvSpPr>
            <a:spLocks noGrp="1"/>
          </p:cNvSpPr>
          <p:nvPr>
            <p:ph idx="1"/>
          </p:nvPr>
        </p:nvSpPr>
        <p:spPr>
          <a:xfrm>
            <a:off x="457200" y="1190200"/>
            <a:ext cx="8229600" cy="730457"/>
          </a:xfrm>
        </p:spPr>
        <p:txBody>
          <a:bodyPr vert="horz" lIns="91440" tIns="45720" rIns="91440" bIns="45720" rtlCol="0" anchor="t">
            <a:normAutofit/>
          </a:bodyPr>
          <a:lstStyle/>
          <a:p>
            <a:pPr marL="0" indent="0">
              <a:buNone/>
            </a:pPr>
            <a:r>
              <a:rPr lang="en-US" sz="1800" dirty="0">
                <a:latin typeface="Segoe UI"/>
                <a:cs typeface="Segoe UI"/>
              </a:rPr>
              <a:t>Propose adjusting the fees paid for Madrid applications under section 66(a) of the Trademark Act to align with proposed fees for domestic applications. </a:t>
            </a:r>
          </a:p>
        </p:txBody>
      </p:sp>
      <p:graphicFrame>
        <p:nvGraphicFramePr>
          <p:cNvPr id="5" name="Content Placeholder 4">
            <a:extLst>
              <a:ext uri="{FF2B5EF4-FFF2-40B4-BE49-F238E27FC236}">
                <a16:creationId xmlns:a16="http://schemas.microsoft.com/office/drawing/2014/main" id="{E196E50C-F4EA-4EA0-8AF2-D997E3CA9FF9}"/>
              </a:ext>
            </a:extLst>
          </p:cNvPr>
          <p:cNvGraphicFramePr>
            <a:graphicFrameLocks/>
          </p:cNvGraphicFramePr>
          <p:nvPr>
            <p:extLst>
              <p:ext uri="{D42A27DB-BD31-4B8C-83A1-F6EECF244321}">
                <p14:modId xmlns:p14="http://schemas.microsoft.com/office/powerpoint/2010/main" val="645805623"/>
              </p:ext>
            </p:extLst>
          </p:nvPr>
        </p:nvGraphicFramePr>
        <p:xfrm>
          <a:off x="457201" y="1860547"/>
          <a:ext cx="8229599" cy="3774766"/>
        </p:xfrm>
        <a:graphic>
          <a:graphicData uri="http://schemas.openxmlformats.org/drawingml/2006/table">
            <a:tbl>
              <a:tblPr firstRow="1" bandRow="1">
                <a:tableStyleId>{5C22544A-7EE6-4342-B048-85BDC9FD1C3A}</a:tableStyleId>
              </a:tblPr>
              <a:tblGrid>
                <a:gridCol w="926327">
                  <a:extLst>
                    <a:ext uri="{9D8B030D-6E8A-4147-A177-3AD203B41FA5}">
                      <a16:colId xmlns:a16="http://schemas.microsoft.com/office/drawing/2014/main" val="2559880622"/>
                    </a:ext>
                  </a:extLst>
                </a:gridCol>
                <a:gridCol w="2759103">
                  <a:extLst>
                    <a:ext uri="{9D8B030D-6E8A-4147-A177-3AD203B41FA5}">
                      <a16:colId xmlns:a16="http://schemas.microsoft.com/office/drawing/2014/main" val="579065524"/>
                    </a:ext>
                  </a:extLst>
                </a:gridCol>
                <a:gridCol w="985961">
                  <a:extLst>
                    <a:ext uri="{9D8B030D-6E8A-4147-A177-3AD203B41FA5}">
                      <a16:colId xmlns:a16="http://schemas.microsoft.com/office/drawing/2014/main" val="3685220340"/>
                    </a:ext>
                  </a:extLst>
                </a:gridCol>
                <a:gridCol w="970059">
                  <a:extLst>
                    <a:ext uri="{9D8B030D-6E8A-4147-A177-3AD203B41FA5}">
                      <a16:colId xmlns:a16="http://schemas.microsoft.com/office/drawing/2014/main" val="1453193676"/>
                    </a:ext>
                  </a:extLst>
                </a:gridCol>
                <a:gridCol w="985962">
                  <a:extLst>
                    <a:ext uri="{9D8B030D-6E8A-4147-A177-3AD203B41FA5}">
                      <a16:colId xmlns:a16="http://schemas.microsoft.com/office/drawing/2014/main" val="2861426548"/>
                    </a:ext>
                  </a:extLst>
                </a:gridCol>
                <a:gridCol w="803082">
                  <a:extLst>
                    <a:ext uri="{9D8B030D-6E8A-4147-A177-3AD203B41FA5}">
                      <a16:colId xmlns:a16="http://schemas.microsoft.com/office/drawing/2014/main" val="1374106642"/>
                    </a:ext>
                  </a:extLst>
                </a:gridCol>
                <a:gridCol w="799105">
                  <a:extLst>
                    <a:ext uri="{9D8B030D-6E8A-4147-A177-3AD203B41FA5}">
                      <a16:colId xmlns:a16="http://schemas.microsoft.com/office/drawing/2014/main" val="2628033061"/>
                    </a:ext>
                  </a:extLst>
                </a:gridCol>
              </a:tblGrid>
              <a:tr h="0">
                <a:tc>
                  <a:txBody>
                    <a:bodyPr/>
                    <a:lstStyle/>
                    <a:p>
                      <a:pPr marL="0" marR="0" algn="ctr"/>
                      <a:r>
                        <a:rPr lang="en-US" sz="1100" dirty="0">
                          <a:effectLst/>
                          <a:latin typeface="+mn-lt"/>
                        </a:rPr>
                        <a:t>Fee code</a:t>
                      </a:r>
                      <a:endParaRPr lang="en-US" sz="1100" dirty="0">
                        <a:effectLst/>
                        <a:latin typeface="+mn-lt"/>
                        <a:ea typeface="Times New Roman"/>
                        <a:cs typeface="Times New Roman"/>
                      </a:endParaRPr>
                    </a:p>
                  </a:txBody>
                  <a:tcPr marL="45720" marR="45720" anchor="ctr">
                    <a:solidFill>
                      <a:srgbClr val="003865"/>
                    </a:solidFill>
                  </a:tcPr>
                </a:tc>
                <a:tc>
                  <a:txBody>
                    <a:bodyPr/>
                    <a:lstStyle/>
                    <a:p>
                      <a:pPr marL="0" marR="0" algn="ctr"/>
                      <a:r>
                        <a:rPr lang="en-US" sz="1100" dirty="0">
                          <a:effectLst/>
                          <a:latin typeface="+mn-lt"/>
                        </a:rPr>
                        <a:t>Description</a:t>
                      </a:r>
                      <a:endParaRPr lang="en-US" sz="1100" baseline="30000" dirty="0">
                        <a:effectLst/>
                        <a:latin typeface="+mn-lt"/>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100" dirty="0">
                          <a:effectLst/>
                          <a:latin typeface="+mn-lt"/>
                        </a:rPr>
                        <a:t>Historical cost</a:t>
                      </a:r>
                    </a:p>
                    <a:p>
                      <a:pPr marL="0" marR="0" algn="ctr">
                        <a:spcBef>
                          <a:spcPts val="0"/>
                        </a:spcBef>
                        <a:spcAft>
                          <a:spcPts val="0"/>
                        </a:spcAft>
                      </a:pPr>
                      <a:r>
                        <a:rPr lang="en-US" sz="1100" dirty="0">
                          <a:effectLst/>
                          <a:latin typeface="+mn-lt"/>
                        </a:rPr>
                        <a:t>(FY 2022)</a:t>
                      </a:r>
                      <a:endParaRPr lang="en-US" sz="1100" dirty="0">
                        <a:effectLst/>
                        <a:latin typeface="+mn-lt"/>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100" dirty="0">
                          <a:effectLst/>
                          <a:latin typeface="+mn-lt"/>
                        </a:rPr>
                        <a:t>Current fee </a:t>
                      </a:r>
                      <a:endParaRPr lang="en-US" sz="1100" dirty="0">
                        <a:effectLst/>
                        <a:latin typeface="+mn-lt"/>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100" dirty="0">
                          <a:effectLst/>
                          <a:latin typeface="+mn-lt"/>
                        </a:rPr>
                        <a:t>Proposed fee</a:t>
                      </a:r>
                      <a:endParaRPr lang="en-US" sz="1100" dirty="0">
                        <a:effectLst/>
                        <a:latin typeface="+mn-lt"/>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100" dirty="0">
                          <a:effectLst/>
                          <a:latin typeface="+mn-lt"/>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100" dirty="0">
                          <a:effectLst/>
                          <a:latin typeface="+mn-lt"/>
                        </a:rPr>
                        <a:t>Percent change</a:t>
                      </a:r>
                      <a:endParaRPr lang="en-US" sz="1100" dirty="0">
                        <a:effectLst/>
                        <a:latin typeface="+mn-lt"/>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53372161"/>
                  </a:ext>
                </a:extLst>
              </a:tr>
              <a:tr h="284806">
                <a:tc>
                  <a:txBody>
                    <a:bodyPr/>
                    <a:lstStyle/>
                    <a:p>
                      <a:pPr marL="0" lvl="0" algn="ctr">
                        <a:lnSpc>
                          <a:spcPct val="100000"/>
                        </a:lnSpc>
                        <a:spcBef>
                          <a:spcPts val="600"/>
                        </a:spcBef>
                        <a:spcAft>
                          <a:spcPts val="600"/>
                        </a:spcAft>
                        <a:buNone/>
                      </a:pPr>
                      <a:r>
                        <a:rPr lang="en-US" sz="1100" b="1" dirty="0">
                          <a:solidFill>
                            <a:schemeClr val="bg1"/>
                          </a:solidFill>
                          <a:effectLst/>
                          <a:latin typeface="+mn-lt"/>
                        </a:rPr>
                        <a:t>7931</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100" strike="noStrike" baseline="0" dirty="0">
                          <a:latin typeface="+mn-lt"/>
                        </a:rPr>
                        <a:t>Application (§ 66(a)), per class</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$852</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kern="1200" baseline="0" dirty="0">
                          <a:solidFill>
                            <a:schemeClr val="tx1"/>
                          </a:solidFill>
                          <a:effectLst/>
                          <a:latin typeface="+mn-lt"/>
                          <a:ea typeface="+mn-ea"/>
                          <a:cs typeface="+mn-cs"/>
                        </a:rPr>
                        <a:t>$500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discontinue</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b="0" strike="noStrike" baseline="0" dirty="0">
                          <a:solidFill>
                            <a:schemeClr val="tx1"/>
                          </a:solidFill>
                          <a:effectLst/>
                          <a:latin typeface="+mn-lt"/>
                          <a:ea typeface="Times New Roman"/>
                          <a:cs typeface="Times New Roman"/>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kern="1200" baseline="0" dirty="0">
                          <a:solidFill>
                            <a:schemeClr val="tx1"/>
                          </a:solidFill>
                          <a:effectLst/>
                          <a:latin typeface="+mn-lt"/>
                          <a:ea typeface="+mn-ea"/>
                          <a:cs typeface="+mn-cs"/>
                        </a:rPr>
                        <a:t>n/a</a:t>
                      </a:r>
                    </a:p>
                  </a:txBody>
                  <a:tcPr marL="45720" marR="45720" anchor="ctr">
                    <a:solidFill>
                      <a:srgbClr val="D9D9D6"/>
                    </a:solidFill>
                  </a:tcPr>
                </a:tc>
                <a:extLst>
                  <a:ext uri="{0D108BD9-81ED-4DB2-BD59-A6C34878D82A}">
                    <a16:rowId xmlns:a16="http://schemas.microsoft.com/office/drawing/2014/main" val="1797460621"/>
                  </a:ext>
                </a:extLst>
              </a:tr>
              <a:tr h="310816">
                <a:tc>
                  <a:txBody>
                    <a:bodyPr/>
                    <a:lstStyle/>
                    <a:p>
                      <a:pPr marL="0" lvl="0" algn="ctr">
                        <a:lnSpc>
                          <a:spcPct val="100000"/>
                        </a:lnSpc>
                        <a:spcBef>
                          <a:spcPts val="600"/>
                        </a:spcBef>
                        <a:spcAft>
                          <a:spcPts val="600"/>
                        </a:spcAft>
                        <a:buNone/>
                      </a:pPr>
                      <a:r>
                        <a:rPr lang="en-US" sz="1100" b="1" dirty="0">
                          <a:solidFill>
                            <a:schemeClr val="bg1"/>
                          </a:solidFill>
                          <a:effectLst/>
                          <a:latin typeface="+mn-lt"/>
                        </a:rPr>
                        <a:t>7933</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strike="noStrike" baseline="0" dirty="0">
                          <a:latin typeface="+mn-lt"/>
                        </a:rPr>
                        <a:t>Filing a subsequent designation under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strike="noStrike" baseline="0" dirty="0">
                          <a:latin typeface="+mn-lt"/>
                        </a:rPr>
                        <a:t>§ 66(a) of the Act, per class</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$819</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kern="1200" baseline="0" dirty="0">
                          <a:solidFill>
                            <a:schemeClr val="tx1"/>
                          </a:solidFill>
                          <a:effectLst/>
                          <a:latin typeface="+mn-lt"/>
                          <a:ea typeface="+mn-ea"/>
                          <a:cs typeface="+mn-cs"/>
                        </a:rPr>
                        <a:t>$500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discontinue</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b="0" strike="noStrike" baseline="0" dirty="0">
                          <a:solidFill>
                            <a:schemeClr val="tx1"/>
                          </a:solidFill>
                          <a:effectLst/>
                          <a:latin typeface="+mn-lt"/>
                          <a:ea typeface="Times New Roman"/>
                          <a:cs typeface="Times New Roman"/>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kern="1200" baseline="0" dirty="0">
                          <a:solidFill>
                            <a:schemeClr val="tx1"/>
                          </a:solidFill>
                          <a:effectLst/>
                          <a:latin typeface="+mn-lt"/>
                          <a:ea typeface="+mn-ea"/>
                          <a:cs typeface="+mn-cs"/>
                        </a:rPr>
                        <a:t>n/a</a:t>
                      </a:r>
                    </a:p>
                  </a:txBody>
                  <a:tcPr marL="45720" marR="45720" anchor="ctr">
                    <a:solidFill>
                      <a:srgbClr val="D9D9D6"/>
                    </a:solidFill>
                  </a:tcPr>
                </a:tc>
                <a:extLst>
                  <a:ext uri="{0D108BD9-81ED-4DB2-BD59-A6C34878D82A}">
                    <a16:rowId xmlns:a16="http://schemas.microsoft.com/office/drawing/2014/main" val="645256444"/>
                  </a:ext>
                </a:extLst>
              </a:tr>
              <a:tr h="310816">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100" b="1" dirty="0">
                          <a:solidFill>
                            <a:schemeClr val="bg1"/>
                          </a:solidFill>
                          <a:effectLst/>
                          <a:latin typeface="+mn-lt"/>
                        </a:rPr>
                        <a:t>New fee code</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100" strike="noStrike" baseline="0" dirty="0">
                          <a:latin typeface="+mn-lt"/>
                        </a:rPr>
                        <a:t>Basic application (§ 66(a)), per class​</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$350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extLst>
                  <a:ext uri="{0D108BD9-81ED-4DB2-BD59-A6C34878D82A}">
                    <a16:rowId xmlns:a16="http://schemas.microsoft.com/office/drawing/2014/main" val="1224923673"/>
                  </a:ext>
                </a:extLst>
              </a:tr>
              <a:tr h="310816">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100" b="1" dirty="0">
                          <a:solidFill>
                            <a:schemeClr val="bg1"/>
                          </a:solidFill>
                          <a:effectLst/>
                          <a:latin typeface="+mn-lt"/>
                        </a:rPr>
                        <a:t>New fee code</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100" strike="noStrike" baseline="0" dirty="0">
                          <a:latin typeface="+mn-lt"/>
                        </a:rPr>
                        <a:t>Basic application (filing a subsequent designation under § 66(a)), per class​</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$350</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extLst>
                  <a:ext uri="{0D108BD9-81ED-4DB2-BD59-A6C34878D82A}">
                    <a16:rowId xmlns:a16="http://schemas.microsoft.com/office/drawing/2014/main" val="3289543872"/>
                  </a:ext>
                </a:extLst>
              </a:tr>
              <a:tr h="310816">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100" b="1" dirty="0">
                          <a:solidFill>
                            <a:schemeClr val="bg1"/>
                          </a:solidFill>
                          <a:effectLst/>
                          <a:latin typeface="+mn-lt"/>
                        </a:rPr>
                        <a:t>New fee code</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100" dirty="0"/>
                        <a:t>Fee for insufficient information </a:t>
                      </a:r>
                      <a:r>
                        <a:rPr lang="en-US" sz="1100" strike="noStrike" baseline="0" dirty="0">
                          <a:latin typeface="+mn-lt"/>
                        </a:rPr>
                        <a:t>(§ 66(a))</a:t>
                      </a:r>
                      <a:r>
                        <a:rPr lang="en-US" sz="1100" dirty="0"/>
                        <a:t>, per class</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$100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extLst>
                  <a:ext uri="{0D108BD9-81ED-4DB2-BD59-A6C34878D82A}">
                    <a16:rowId xmlns:a16="http://schemas.microsoft.com/office/drawing/2014/main" val="2176721963"/>
                  </a:ext>
                </a:extLst>
              </a:tr>
              <a:tr h="310816">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100" b="1" dirty="0">
                          <a:solidFill>
                            <a:schemeClr val="bg1"/>
                          </a:solidFill>
                          <a:effectLst/>
                          <a:latin typeface="+mn-lt"/>
                        </a:rPr>
                        <a:t>New fee code</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100" dirty="0"/>
                        <a:t>Fee for using goods and services identifications not contained in Trademark Next Generation ID Manual (using the free-form text box) </a:t>
                      </a:r>
                      <a:r>
                        <a:rPr lang="en-US" sz="1100" strike="noStrike" baseline="0" dirty="0">
                          <a:latin typeface="+mn-lt"/>
                        </a:rPr>
                        <a:t>(§ 66(a))</a:t>
                      </a:r>
                      <a:r>
                        <a:rPr lang="en-US" sz="1100" dirty="0"/>
                        <a:t>, per class</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$200</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extLst>
                  <a:ext uri="{0D108BD9-81ED-4DB2-BD59-A6C34878D82A}">
                    <a16:rowId xmlns:a16="http://schemas.microsoft.com/office/drawing/2014/main" val="2543664385"/>
                  </a:ext>
                </a:extLst>
              </a:tr>
              <a:tr h="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100" b="1" dirty="0">
                          <a:solidFill>
                            <a:schemeClr val="bg1"/>
                          </a:solidFill>
                          <a:effectLst/>
                          <a:latin typeface="+mn-lt"/>
                        </a:rPr>
                        <a:t>New fee code</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100" strike="noStrike" baseline="0" dirty="0">
                          <a:latin typeface="+mn-lt"/>
                        </a:rPr>
                        <a:t>For each additional 1,000 characters in excess of 1,000 (§ 66(a)), per class</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$200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extLst>
                  <a:ext uri="{0D108BD9-81ED-4DB2-BD59-A6C34878D82A}">
                    <a16:rowId xmlns:a16="http://schemas.microsoft.com/office/drawing/2014/main" val="235755690"/>
                  </a:ext>
                </a:extLst>
              </a:tr>
            </a:tbl>
          </a:graphicData>
        </a:graphic>
      </p:graphicFrame>
    </p:spTree>
    <p:extLst>
      <p:ext uri="{BB962C8B-B14F-4D97-AF65-F5344CB8AC3E}">
        <p14:creationId xmlns:p14="http://schemas.microsoft.com/office/powerpoint/2010/main" val="399376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A3C3DA-C3A3-4A2F-9D6A-4DC08F70ADB7}"/>
              </a:ext>
            </a:extLst>
          </p:cNvPr>
          <p:cNvSpPr>
            <a:spLocks noGrp="1"/>
          </p:cNvSpPr>
          <p:nvPr>
            <p:ph type="sldNum" sz="quarter" idx="10"/>
          </p:nvPr>
        </p:nvSpPr>
        <p:spPr/>
        <p:txBody>
          <a:bodyPr/>
          <a:lstStyle/>
          <a:p>
            <a:fld id="{1D648693-0942-45E9-83AE-76FC568F9452}" type="slidenum">
              <a:rPr lang="en-US" smtClean="0"/>
              <a:pPr/>
              <a:t>19</a:t>
            </a:fld>
            <a:endParaRPr lang="en-US" dirty="0"/>
          </a:p>
        </p:txBody>
      </p:sp>
      <p:sp>
        <p:nvSpPr>
          <p:cNvPr id="3" name="Title 2">
            <a:extLst>
              <a:ext uri="{FF2B5EF4-FFF2-40B4-BE49-F238E27FC236}">
                <a16:creationId xmlns:a16="http://schemas.microsoft.com/office/drawing/2014/main" id="{72540D8B-EB5F-447A-8F1F-9C42E539FD2D}"/>
              </a:ext>
            </a:extLst>
          </p:cNvPr>
          <p:cNvSpPr>
            <a:spLocks noGrp="1"/>
          </p:cNvSpPr>
          <p:nvPr>
            <p:ph type="title"/>
          </p:nvPr>
        </p:nvSpPr>
        <p:spPr/>
        <p:txBody>
          <a:bodyPr>
            <a:noAutofit/>
          </a:bodyPr>
          <a:lstStyle/>
          <a:p>
            <a:r>
              <a:rPr lang="en-US" sz="3600" dirty="0"/>
              <a:t>ITU filings</a:t>
            </a:r>
            <a:endParaRPr lang="en-US" sz="2200" b="0" i="1" dirty="0"/>
          </a:p>
        </p:txBody>
      </p:sp>
      <p:sp>
        <p:nvSpPr>
          <p:cNvPr id="6" name="Content Placeholder 5">
            <a:extLst>
              <a:ext uri="{FF2B5EF4-FFF2-40B4-BE49-F238E27FC236}">
                <a16:creationId xmlns:a16="http://schemas.microsoft.com/office/drawing/2014/main" id="{E8254803-BB4F-4200-86F8-CAD7C6DE2B1D}"/>
              </a:ext>
            </a:extLst>
          </p:cNvPr>
          <p:cNvSpPr>
            <a:spLocks noGrp="1"/>
          </p:cNvSpPr>
          <p:nvPr>
            <p:ph idx="1"/>
          </p:nvPr>
        </p:nvSpPr>
        <p:spPr>
          <a:xfrm>
            <a:off x="457200" y="1447584"/>
            <a:ext cx="8229600" cy="3680627"/>
          </a:xfrm>
        </p:spPr>
        <p:txBody>
          <a:bodyPr>
            <a:normAutofit/>
          </a:bodyPr>
          <a:lstStyle/>
          <a:p>
            <a:r>
              <a:rPr lang="en-US" sz="1600" dirty="0"/>
              <a:t>Propose increasing fees for amendments to allege use (AAUs) and statements of use (SOUs), and creating a new tiered fee structure for extensions of time to file an SOU.</a:t>
            </a:r>
          </a:p>
          <a:p>
            <a:pPr lvl="1"/>
            <a:r>
              <a:rPr lang="en-US" sz="1600" dirty="0"/>
              <a:t>The fees for processing AAUs and SOUs have not been adjusted since they were implemented in 2002.  </a:t>
            </a:r>
          </a:p>
          <a:p>
            <a:pPr lvl="2"/>
            <a:r>
              <a:rPr lang="en-US" sz="1400" dirty="0"/>
              <a:t>The costs of processing these filings have increased due to inflation and application complexity. </a:t>
            </a:r>
          </a:p>
          <a:p>
            <a:pPr lvl="2"/>
            <a:r>
              <a:rPr lang="en-US" sz="1400" dirty="0"/>
              <a:t>The proposal improves cost recovery for processing ITUs and balances the fee structure.</a:t>
            </a:r>
            <a:endParaRPr lang="en-US" sz="1400" strike="sngStrike" dirty="0"/>
          </a:p>
          <a:p>
            <a:r>
              <a:rPr lang="en-US" sz="1600" dirty="0"/>
              <a:t>The tiered fee structure for extensions of time to file an SOU encourages timely ITU decisions.</a:t>
            </a:r>
          </a:p>
          <a:p>
            <a:pPr lvl="1"/>
            <a:r>
              <a:rPr lang="en-US" sz="1600" dirty="0"/>
              <a:t>Applicants who extend their decisions to file an SOU into their third year (after the notice of allowance is issued) impact prior pending applications and those trying to clear new marks.</a:t>
            </a:r>
          </a:p>
          <a:p>
            <a:endParaRPr lang="en-US" sz="1400" dirty="0"/>
          </a:p>
        </p:txBody>
      </p:sp>
      <p:sp>
        <p:nvSpPr>
          <p:cNvPr id="5" name="Rectangle 4">
            <a:extLst>
              <a:ext uri="{FF2B5EF4-FFF2-40B4-BE49-F238E27FC236}">
                <a16:creationId xmlns:a16="http://schemas.microsoft.com/office/drawing/2014/main" id="{08F5E914-FA9A-4510-85FD-D4DBA80D4C0B}"/>
              </a:ext>
            </a:extLst>
          </p:cNvPr>
          <p:cNvSpPr/>
          <p:nvPr/>
        </p:nvSpPr>
        <p:spPr>
          <a:xfrm>
            <a:off x="783058" y="5074350"/>
            <a:ext cx="2580706" cy="276999"/>
          </a:xfrm>
          <a:prstGeom prst="rect">
            <a:avLst/>
          </a:prstGeom>
        </p:spPr>
        <p:txBody>
          <a:bodyPr wrap="none">
            <a:spAutoFit/>
          </a:bodyPr>
          <a:lstStyle/>
          <a:p>
            <a:r>
              <a:rPr lang="en-US" sz="1200" dirty="0"/>
              <a:t>(see details on the following pages)</a:t>
            </a:r>
          </a:p>
        </p:txBody>
      </p:sp>
    </p:spTree>
    <p:extLst>
      <p:ext uri="{BB962C8B-B14F-4D97-AF65-F5344CB8AC3E}">
        <p14:creationId xmlns:p14="http://schemas.microsoft.com/office/powerpoint/2010/main" val="151223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A86B546E-BD85-4291-89DD-402961EB582E}"/>
              </a:ext>
            </a:extLst>
          </p:cNvPr>
          <p:cNvSpPr>
            <a:spLocks noGrp="1"/>
          </p:cNvSpPr>
          <p:nvPr>
            <p:ph type="subTitle" idx="1"/>
          </p:nvPr>
        </p:nvSpPr>
        <p:spPr/>
        <p:txBody>
          <a:bodyPr/>
          <a:lstStyle/>
          <a:p>
            <a:r>
              <a:rPr lang="en-US" dirty="0"/>
              <a:t>June 5, 2023</a:t>
            </a:r>
          </a:p>
        </p:txBody>
      </p:sp>
      <p:sp>
        <p:nvSpPr>
          <p:cNvPr id="2" name="Title 1">
            <a:extLst>
              <a:ext uri="{FF2B5EF4-FFF2-40B4-BE49-F238E27FC236}">
                <a16:creationId xmlns:a16="http://schemas.microsoft.com/office/drawing/2014/main" id="{F98DEA34-7193-4FB5-808D-961177DF6F41}"/>
              </a:ext>
            </a:extLst>
          </p:cNvPr>
          <p:cNvSpPr>
            <a:spLocks noGrp="1"/>
          </p:cNvSpPr>
          <p:nvPr>
            <p:ph type="ctrTitle"/>
          </p:nvPr>
        </p:nvSpPr>
        <p:spPr/>
        <p:txBody>
          <a:bodyPr>
            <a:normAutofit fontScale="90000"/>
          </a:bodyPr>
          <a:lstStyle/>
          <a:p>
            <a:r>
              <a:rPr lang="en-US" sz="4400" dirty="0"/>
              <a:t>Trademark Fee Proposal</a:t>
            </a:r>
            <a:br>
              <a:rPr lang="en-US" dirty="0"/>
            </a:br>
            <a:r>
              <a:rPr lang="en-US" sz="2800" dirty="0"/>
              <a:t>TPAC Fee Setting Hearing</a:t>
            </a:r>
            <a:br>
              <a:rPr lang="en-US" sz="2800" dirty="0"/>
            </a:br>
            <a:endParaRPr lang="en-US" sz="2800" dirty="0">
              <a:cs typeface="Segoe UI"/>
            </a:endParaRPr>
          </a:p>
        </p:txBody>
      </p:sp>
    </p:spTree>
    <p:extLst>
      <p:ext uri="{BB962C8B-B14F-4D97-AF65-F5344CB8AC3E}">
        <p14:creationId xmlns:p14="http://schemas.microsoft.com/office/powerpoint/2010/main" val="299845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04DE52-06A3-8C46-845C-A048ED3821B3}"/>
              </a:ext>
            </a:extLst>
          </p:cNvPr>
          <p:cNvSpPr>
            <a:spLocks noGrp="1"/>
          </p:cNvSpPr>
          <p:nvPr>
            <p:ph type="sldNum" sz="quarter" idx="10"/>
          </p:nvPr>
        </p:nvSpPr>
        <p:spPr/>
        <p:txBody>
          <a:bodyPr/>
          <a:lstStyle/>
          <a:p>
            <a:fld id="{1D648693-0942-45E9-83AE-76FC568F9452}" type="slidenum">
              <a:rPr lang="en-US" smtClean="0"/>
              <a:pPr/>
              <a:t>20</a:t>
            </a:fld>
            <a:endParaRPr lang="en-US" dirty="0"/>
          </a:p>
        </p:txBody>
      </p:sp>
      <p:sp>
        <p:nvSpPr>
          <p:cNvPr id="3" name="Title 2">
            <a:extLst>
              <a:ext uri="{FF2B5EF4-FFF2-40B4-BE49-F238E27FC236}">
                <a16:creationId xmlns:a16="http://schemas.microsoft.com/office/drawing/2014/main" id="{371A32BA-D3B1-FD15-E803-F3C8D3ABCAB9}"/>
              </a:ext>
            </a:extLst>
          </p:cNvPr>
          <p:cNvSpPr>
            <a:spLocks noGrp="1"/>
          </p:cNvSpPr>
          <p:nvPr>
            <p:ph type="title"/>
          </p:nvPr>
        </p:nvSpPr>
        <p:spPr/>
        <p:txBody>
          <a:bodyPr>
            <a:noAutofit/>
          </a:bodyPr>
          <a:lstStyle/>
          <a:p>
            <a:r>
              <a:rPr lang="en-US" sz="3600" dirty="0"/>
              <a:t>ITU filings </a:t>
            </a:r>
            <a:r>
              <a:rPr lang="en-US" sz="2800" b="0" dirty="0"/>
              <a:t>(cont.)</a:t>
            </a:r>
          </a:p>
        </p:txBody>
      </p:sp>
      <p:sp>
        <p:nvSpPr>
          <p:cNvPr id="7" name="Content Placeholder 6">
            <a:extLst>
              <a:ext uri="{FF2B5EF4-FFF2-40B4-BE49-F238E27FC236}">
                <a16:creationId xmlns:a16="http://schemas.microsoft.com/office/drawing/2014/main" id="{5266B7BE-A500-41CE-883B-A64E4D44497D}"/>
              </a:ext>
            </a:extLst>
          </p:cNvPr>
          <p:cNvSpPr>
            <a:spLocks noGrp="1"/>
          </p:cNvSpPr>
          <p:nvPr>
            <p:ph idx="1"/>
          </p:nvPr>
        </p:nvSpPr>
        <p:spPr/>
        <p:txBody>
          <a:bodyPr vert="horz" lIns="91440" tIns="45720" rIns="91440" bIns="45720" rtlCol="0" anchor="t">
            <a:normAutofit/>
          </a:bodyPr>
          <a:lstStyle/>
          <a:p>
            <a:pPr marL="0" indent="0">
              <a:lnSpc>
                <a:spcPct val="90000"/>
              </a:lnSpc>
              <a:buNone/>
            </a:pPr>
            <a:r>
              <a:rPr lang="en-US" sz="2800" dirty="0"/>
              <a:t>Proposed increases to AAU and SOU fees are outlined below.</a:t>
            </a:r>
          </a:p>
        </p:txBody>
      </p:sp>
      <p:graphicFrame>
        <p:nvGraphicFramePr>
          <p:cNvPr id="10" name="Content Placeholder 10">
            <a:extLst>
              <a:ext uri="{FF2B5EF4-FFF2-40B4-BE49-F238E27FC236}">
                <a16:creationId xmlns:a16="http://schemas.microsoft.com/office/drawing/2014/main" id="{C8CE512A-0023-494E-8CA9-1302E8BE4BD6}"/>
              </a:ext>
            </a:extLst>
          </p:cNvPr>
          <p:cNvGraphicFramePr>
            <a:graphicFrameLocks/>
          </p:cNvGraphicFramePr>
          <p:nvPr>
            <p:extLst>
              <p:ext uri="{D42A27DB-BD31-4B8C-83A1-F6EECF244321}">
                <p14:modId xmlns:p14="http://schemas.microsoft.com/office/powerpoint/2010/main" val="3300019971"/>
              </p:ext>
            </p:extLst>
          </p:nvPr>
        </p:nvGraphicFramePr>
        <p:xfrm>
          <a:off x="457201" y="2404476"/>
          <a:ext cx="8229599" cy="2032000"/>
        </p:xfrm>
        <a:graphic>
          <a:graphicData uri="http://schemas.openxmlformats.org/drawingml/2006/table">
            <a:tbl>
              <a:tblPr firstRow="1" bandRow="1">
                <a:tableStyleId>{5C22544A-7EE6-4342-B048-85BDC9FD1C3A}</a:tableStyleId>
              </a:tblPr>
              <a:tblGrid>
                <a:gridCol w="830911">
                  <a:extLst>
                    <a:ext uri="{9D8B030D-6E8A-4147-A177-3AD203B41FA5}">
                      <a16:colId xmlns:a16="http://schemas.microsoft.com/office/drawing/2014/main" val="1880242546"/>
                    </a:ext>
                  </a:extLst>
                </a:gridCol>
                <a:gridCol w="3172571">
                  <a:extLst>
                    <a:ext uri="{9D8B030D-6E8A-4147-A177-3AD203B41FA5}">
                      <a16:colId xmlns:a16="http://schemas.microsoft.com/office/drawing/2014/main" val="1617072663"/>
                    </a:ext>
                  </a:extLst>
                </a:gridCol>
                <a:gridCol w="1081377">
                  <a:extLst>
                    <a:ext uri="{9D8B030D-6E8A-4147-A177-3AD203B41FA5}">
                      <a16:colId xmlns:a16="http://schemas.microsoft.com/office/drawing/2014/main" val="1576103466"/>
                    </a:ext>
                  </a:extLst>
                </a:gridCol>
                <a:gridCol w="850790">
                  <a:extLst>
                    <a:ext uri="{9D8B030D-6E8A-4147-A177-3AD203B41FA5}">
                      <a16:colId xmlns:a16="http://schemas.microsoft.com/office/drawing/2014/main" val="1961331526"/>
                    </a:ext>
                  </a:extLst>
                </a:gridCol>
                <a:gridCol w="834887">
                  <a:extLst>
                    <a:ext uri="{9D8B030D-6E8A-4147-A177-3AD203B41FA5}">
                      <a16:colId xmlns:a16="http://schemas.microsoft.com/office/drawing/2014/main" val="788149106"/>
                    </a:ext>
                  </a:extLst>
                </a:gridCol>
                <a:gridCol w="739471">
                  <a:extLst>
                    <a:ext uri="{9D8B030D-6E8A-4147-A177-3AD203B41FA5}">
                      <a16:colId xmlns:a16="http://schemas.microsoft.com/office/drawing/2014/main" val="4250865585"/>
                    </a:ext>
                  </a:extLst>
                </a:gridCol>
                <a:gridCol w="719592">
                  <a:extLst>
                    <a:ext uri="{9D8B030D-6E8A-4147-A177-3AD203B41FA5}">
                      <a16:colId xmlns:a16="http://schemas.microsoft.com/office/drawing/2014/main" val="2698179144"/>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2330760519"/>
                  </a:ext>
                </a:extLst>
              </a:tr>
              <a:tr h="370840">
                <a:tc>
                  <a:txBody>
                    <a:bodyPr/>
                    <a:lstStyle/>
                    <a:p>
                      <a:pPr marL="0" marR="0" lvl="0" algn="ctr">
                        <a:lnSpc>
                          <a:spcPct val="100000"/>
                        </a:lnSpc>
                        <a:spcBef>
                          <a:spcPts val="600"/>
                        </a:spcBef>
                        <a:spcAft>
                          <a:spcPts val="600"/>
                        </a:spcAft>
                        <a:buNone/>
                      </a:pPr>
                      <a:r>
                        <a:rPr lang="en-US" sz="1200" b="1" dirty="0">
                          <a:solidFill>
                            <a:schemeClr val="bg1"/>
                          </a:solidFill>
                        </a:rPr>
                        <a:t>6002</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chemeClr val="tx1"/>
                          </a:solidFill>
                          <a:latin typeface="+mn-lt"/>
                        </a:rPr>
                        <a:t>AAU, per class (paper)</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$200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a:t>
                      </a:r>
                    </a:p>
                  </a:txBody>
                  <a:tcPr marL="68580" marR="68580" marT="0" marB="0" anchor="ctr">
                    <a:solidFill>
                      <a:srgbClr val="D9D9D6"/>
                    </a:solidFill>
                  </a:tcPr>
                </a:tc>
                <a:extLst>
                  <a:ext uri="{0D108BD9-81ED-4DB2-BD59-A6C34878D82A}">
                    <a16:rowId xmlns:a16="http://schemas.microsoft.com/office/drawing/2014/main" val="501222200"/>
                  </a:ext>
                </a:extLst>
              </a:tr>
              <a:tr h="370840">
                <a:tc>
                  <a:txBody>
                    <a:bodyPr/>
                    <a:lstStyle/>
                    <a:p>
                      <a:pPr marL="0" marR="0" lvl="0" algn="ctr">
                        <a:lnSpc>
                          <a:spcPct val="100000"/>
                        </a:lnSpc>
                        <a:spcBef>
                          <a:spcPts val="600"/>
                        </a:spcBef>
                        <a:spcAft>
                          <a:spcPts val="600"/>
                        </a:spcAft>
                        <a:buNone/>
                      </a:pPr>
                      <a:r>
                        <a:rPr lang="en-US" sz="1200" b="1" dirty="0">
                          <a:solidFill>
                            <a:schemeClr val="bg1"/>
                          </a:solidFill>
                        </a:rPr>
                        <a:t>7002</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chemeClr val="tx1"/>
                          </a:solidFill>
                          <a:latin typeface="+mn-lt"/>
                        </a:rPr>
                        <a:t>AAU, per class</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$117</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$100</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$200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100%</a:t>
                      </a:r>
                    </a:p>
                  </a:txBody>
                  <a:tcPr marL="68580" marR="68580" marT="0" marB="0" anchor="ctr">
                    <a:solidFill>
                      <a:srgbClr val="D9D9D6"/>
                    </a:solidFill>
                  </a:tcPr>
                </a:tc>
                <a:extLst>
                  <a:ext uri="{0D108BD9-81ED-4DB2-BD59-A6C34878D82A}">
                    <a16:rowId xmlns:a16="http://schemas.microsoft.com/office/drawing/2014/main" val="3720872058"/>
                  </a:ext>
                </a:extLst>
              </a:tr>
              <a:tr h="370840">
                <a:tc>
                  <a:txBody>
                    <a:bodyPr/>
                    <a:lstStyle/>
                    <a:p>
                      <a:pPr marL="0" marR="0" lvl="0" algn="ctr">
                        <a:lnSpc>
                          <a:spcPct val="100000"/>
                        </a:lnSpc>
                        <a:spcBef>
                          <a:spcPts val="600"/>
                        </a:spcBef>
                        <a:spcAft>
                          <a:spcPts val="600"/>
                        </a:spcAft>
                        <a:buNone/>
                      </a:pPr>
                      <a:r>
                        <a:rPr lang="en-US" sz="1200" b="1" dirty="0">
                          <a:solidFill>
                            <a:schemeClr val="bg1"/>
                          </a:solidFill>
                        </a:rPr>
                        <a:t>6003</a:t>
                      </a:r>
                    </a:p>
                  </a:txBody>
                  <a:tcPr marL="68580" marR="68580" marT="0" marB="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baseline="0" noProof="0" dirty="0">
                          <a:solidFill>
                            <a:schemeClr val="tx1"/>
                          </a:solidFill>
                          <a:effectLst/>
                          <a:latin typeface="+mn-lt"/>
                        </a:rPr>
                        <a:t>SOU, per class </a:t>
                      </a:r>
                      <a:r>
                        <a:rPr lang="en-US" sz="1200" b="0" i="0" u="none" strike="noStrike" baseline="0" noProof="0" dirty="0">
                          <a:solidFill>
                            <a:srgbClr val="000000"/>
                          </a:solidFill>
                          <a:latin typeface="+mn-lt"/>
                        </a:rPr>
                        <a:t>(paper)</a:t>
                      </a:r>
                      <a:endParaRPr lang="en-US" sz="1200" b="0" i="0" u="none" strike="noStrike" baseline="0" noProof="0" dirty="0">
                        <a:solidFill>
                          <a:schemeClr val="tx1"/>
                        </a:solidFill>
                        <a:effectLst/>
                        <a:latin typeface="+mn-lt"/>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$231</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$200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25%</a:t>
                      </a:r>
                    </a:p>
                  </a:txBody>
                  <a:tcPr marL="68580" marR="68580" marT="0" marB="0" anchor="ctr">
                    <a:solidFill>
                      <a:srgbClr val="D9D9D6"/>
                    </a:solidFill>
                  </a:tcPr>
                </a:tc>
                <a:extLst>
                  <a:ext uri="{0D108BD9-81ED-4DB2-BD59-A6C34878D82A}">
                    <a16:rowId xmlns:a16="http://schemas.microsoft.com/office/drawing/2014/main" val="4260898878"/>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7003</a:t>
                      </a:r>
                      <a:endParaRPr lang="en-US" b="1" dirty="0">
                        <a:solidFill>
                          <a:schemeClr val="bg1"/>
                        </a:solidFill>
                      </a:endParaRP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chemeClr val="tx1"/>
                          </a:solidFill>
                          <a:effectLst/>
                          <a:latin typeface="+mn-lt"/>
                        </a:rPr>
                        <a:t>SOU, per class </a:t>
                      </a:r>
                      <a:endParaRPr lang="en-US" sz="1200" b="0" i="0" u="none" strike="noStrike" baseline="0" noProof="0" dirty="0">
                        <a:solidFill>
                          <a:schemeClr val="tx1"/>
                        </a:solidFill>
                        <a:latin typeface="+mn-lt"/>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$240</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$100</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$150</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kern="1200" dirty="0">
                          <a:solidFill>
                            <a:schemeClr val="tx1"/>
                          </a:solidFill>
                          <a:effectLst/>
                          <a:latin typeface="Segoe UI"/>
                          <a:ea typeface="+mn-ea"/>
                          <a:cs typeface="+mn-cs"/>
                        </a:rPr>
                        <a:t>50%</a:t>
                      </a:r>
                      <a:endParaRPr lang="en-US" sz="1200" b="0"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2413975018"/>
                  </a:ext>
                </a:extLst>
              </a:tr>
            </a:tbl>
          </a:graphicData>
        </a:graphic>
      </p:graphicFrame>
    </p:spTree>
    <p:extLst>
      <p:ext uri="{BB962C8B-B14F-4D97-AF65-F5344CB8AC3E}">
        <p14:creationId xmlns:p14="http://schemas.microsoft.com/office/powerpoint/2010/main" val="4129686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04DE52-06A3-8C46-845C-A048ED3821B3}"/>
              </a:ext>
            </a:extLst>
          </p:cNvPr>
          <p:cNvSpPr>
            <a:spLocks noGrp="1"/>
          </p:cNvSpPr>
          <p:nvPr>
            <p:ph type="sldNum" sz="quarter" idx="10"/>
          </p:nvPr>
        </p:nvSpPr>
        <p:spPr/>
        <p:txBody>
          <a:bodyPr/>
          <a:lstStyle/>
          <a:p>
            <a:fld id="{1D648693-0942-45E9-83AE-76FC568F9452}" type="slidenum">
              <a:rPr lang="en-US" smtClean="0"/>
              <a:pPr/>
              <a:t>21</a:t>
            </a:fld>
            <a:endParaRPr lang="en-US" dirty="0"/>
          </a:p>
        </p:txBody>
      </p:sp>
      <p:sp>
        <p:nvSpPr>
          <p:cNvPr id="3" name="Title 2">
            <a:extLst>
              <a:ext uri="{FF2B5EF4-FFF2-40B4-BE49-F238E27FC236}">
                <a16:creationId xmlns:a16="http://schemas.microsoft.com/office/drawing/2014/main" id="{371A32BA-D3B1-FD15-E803-F3C8D3ABCAB9}"/>
              </a:ext>
            </a:extLst>
          </p:cNvPr>
          <p:cNvSpPr>
            <a:spLocks noGrp="1"/>
          </p:cNvSpPr>
          <p:nvPr>
            <p:ph type="title"/>
          </p:nvPr>
        </p:nvSpPr>
        <p:spPr>
          <a:xfrm>
            <a:off x="457200" y="296232"/>
            <a:ext cx="8229600" cy="952500"/>
          </a:xfrm>
        </p:spPr>
        <p:txBody>
          <a:bodyPr>
            <a:noAutofit/>
          </a:bodyPr>
          <a:lstStyle/>
          <a:p>
            <a:r>
              <a:rPr lang="en-US" sz="3600" dirty="0"/>
              <a:t>ITU filings </a:t>
            </a:r>
            <a:r>
              <a:rPr lang="en-US" sz="2800" b="0" dirty="0"/>
              <a:t>(cont.)</a:t>
            </a:r>
          </a:p>
        </p:txBody>
      </p:sp>
      <p:sp>
        <p:nvSpPr>
          <p:cNvPr id="5" name="Content Placeholder 4">
            <a:extLst>
              <a:ext uri="{FF2B5EF4-FFF2-40B4-BE49-F238E27FC236}">
                <a16:creationId xmlns:a16="http://schemas.microsoft.com/office/drawing/2014/main" id="{56E16502-2640-409A-B815-3DA7FCF76908}"/>
              </a:ext>
            </a:extLst>
          </p:cNvPr>
          <p:cNvSpPr>
            <a:spLocks noGrp="1"/>
          </p:cNvSpPr>
          <p:nvPr>
            <p:ph idx="1"/>
          </p:nvPr>
        </p:nvSpPr>
        <p:spPr>
          <a:xfrm>
            <a:off x="457200" y="1447584"/>
            <a:ext cx="8229600" cy="1455049"/>
          </a:xfrm>
        </p:spPr>
        <p:txBody>
          <a:bodyPr>
            <a:normAutofit fontScale="55000" lnSpcReduction="20000"/>
          </a:bodyPr>
          <a:lstStyle/>
          <a:p>
            <a:pPr marL="0" indent="0">
              <a:lnSpc>
                <a:spcPct val="120000"/>
              </a:lnSpc>
              <a:buNone/>
            </a:pPr>
            <a:r>
              <a:rPr lang="en-US" dirty="0"/>
              <a:t>Propose splitting the current structure for six-month extensions for filing an SOU into two tiers: </a:t>
            </a:r>
          </a:p>
          <a:p>
            <a:pPr marL="971550" lvl="1" indent="-514350">
              <a:lnSpc>
                <a:spcPct val="120000"/>
              </a:lnSpc>
              <a:buFont typeface="+mj-lt"/>
              <a:buAutoNum type="arabicPeriod"/>
            </a:pPr>
            <a:r>
              <a:rPr lang="en-US" dirty="0"/>
              <a:t>A fee for the first through third extension, and</a:t>
            </a:r>
          </a:p>
          <a:p>
            <a:pPr marL="971550" lvl="1" indent="-514350">
              <a:lnSpc>
                <a:spcPct val="120000"/>
              </a:lnSpc>
              <a:buFont typeface="+mj-lt"/>
              <a:buAutoNum type="arabicPeriod"/>
            </a:pPr>
            <a:r>
              <a:rPr lang="en-US" dirty="0"/>
              <a:t>An increased fee for the fourth and fifth (final) extensions.</a:t>
            </a:r>
          </a:p>
          <a:p>
            <a:pPr marL="0" indent="0">
              <a:lnSpc>
                <a:spcPct val="120000"/>
              </a:lnSpc>
              <a:buNone/>
            </a:pPr>
            <a:endParaRPr lang="en-US" dirty="0"/>
          </a:p>
        </p:txBody>
      </p:sp>
      <p:graphicFrame>
        <p:nvGraphicFramePr>
          <p:cNvPr id="6" name="Content Placeholder 10">
            <a:extLst>
              <a:ext uri="{FF2B5EF4-FFF2-40B4-BE49-F238E27FC236}">
                <a16:creationId xmlns:a16="http://schemas.microsoft.com/office/drawing/2014/main" id="{D88F259B-7AB7-48EA-AA3C-71037B42E1CF}"/>
              </a:ext>
            </a:extLst>
          </p:cNvPr>
          <p:cNvGraphicFramePr>
            <a:graphicFrameLocks/>
          </p:cNvGraphicFramePr>
          <p:nvPr>
            <p:extLst>
              <p:ext uri="{D42A27DB-BD31-4B8C-83A1-F6EECF244321}">
                <p14:modId xmlns:p14="http://schemas.microsoft.com/office/powerpoint/2010/main" val="3951375317"/>
              </p:ext>
            </p:extLst>
          </p:nvPr>
        </p:nvGraphicFramePr>
        <p:xfrm>
          <a:off x="457201" y="2902633"/>
          <a:ext cx="8229599" cy="2468880"/>
        </p:xfrm>
        <a:graphic>
          <a:graphicData uri="http://schemas.openxmlformats.org/drawingml/2006/table">
            <a:tbl>
              <a:tblPr firstRow="1" bandRow="1">
                <a:tableStyleId>{5C22544A-7EE6-4342-B048-85BDC9FD1C3A}</a:tableStyleId>
              </a:tblPr>
              <a:tblGrid>
                <a:gridCol w="830911">
                  <a:extLst>
                    <a:ext uri="{9D8B030D-6E8A-4147-A177-3AD203B41FA5}">
                      <a16:colId xmlns:a16="http://schemas.microsoft.com/office/drawing/2014/main" val="1880242546"/>
                    </a:ext>
                  </a:extLst>
                </a:gridCol>
                <a:gridCol w="3172571">
                  <a:extLst>
                    <a:ext uri="{9D8B030D-6E8A-4147-A177-3AD203B41FA5}">
                      <a16:colId xmlns:a16="http://schemas.microsoft.com/office/drawing/2014/main" val="1617072663"/>
                    </a:ext>
                  </a:extLst>
                </a:gridCol>
                <a:gridCol w="1081377">
                  <a:extLst>
                    <a:ext uri="{9D8B030D-6E8A-4147-A177-3AD203B41FA5}">
                      <a16:colId xmlns:a16="http://schemas.microsoft.com/office/drawing/2014/main" val="1576103466"/>
                    </a:ext>
                  </a:extLst>
                </a:gridCol>
                <a:gridCol w="850790">
                  <a:extLst>
                    <a:ext uri="{9D8B030D-6E8A-4147-A177-3AD203B41FA5}">
                      <a16:colId xmlns:a16="http://schemas.microsoft.com/office/drawing/2014/main" val="1961331526"/>
                    </a:ext>
                  </a:extLst>
                </a:gridCol>
                <a:gridCol w="834887">
                  <a:extLst>
                    <a:ext uri="{9D8B030D-6E8A-4147-A177-3AD203B41FA5}">
                      <a16:colId xmlns:a16="http://schemas.microsoft.com/office/drawing/2014/main" val="788149106"/>
                    </a:ext>
                  </a:extLst>
                </a:gridCol>
                <a:gridCol w="739471">
                  <a:extLst>
                    <a:ext uri="{9D8B030D-6E8A-4147-A177-3AD203B41FA5}">
                      <a16:colId xmlns:a16="http://schemas.microsoft.com/office/drawing/2014/main" val="4250865585"/>
                    </a:ext>
                  </a:extLst>
                </a:gridCol>
                <a:gridCol w="719592">
                  <a:extLst>
                    <a:ext uri="{9D8B030D-6E8A-4147-A177-3AD203B41FA5}">
                      <a16:colId xmlns:a16="http://schemas.microsoft.com/office/drawing/2014/main" val="2698179144"/>
                    </a:ext>
                  </a:extLst>
                </a:gridCol>
              </a:tblGrid>
              <a:tr h="370840">
                <a:tc>
                  <a:txBody>
                    <a:bodyPr/>
                    <a:lstStyle/>
                    <a:p>
                      <a:pPr marL="0" marR="0" algn="ctr"/>
                      <a:endParaRPr lang="en-US" sz="1200" dirty="0">
                        <a:effectLst/>
                        <a:latin typeface="Segoe UI"/>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2330760519"/>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6004</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baseline="0" noProof="0" dirty="0">
                          <a:solidFill>
                            <a:schemeClr val="tx1"/>
                          </a:solidFill>
                          <a:effectLst/>
                          <a:latin typeface="+mn-lt"/>
                        </a:rPr>
                        <a:t>First, second, and third request for six-month extension for filing an SOU, per class (paper)</a:t>
                      </a:r>
                      <a:endParaRPr lang="en-US" sz="1200" dirty="0">
                        <a:solidFill>
                          <a:schemeClr val="tx1"/>
                        </a:solidFill>
                      </a:endParaRP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$126</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$225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a:t>
                      </a:r>
                    </a:p>
                  </a:txBody>
                  <a:tcPr marL="45720" marR="45720" anchor="ctr">
                    <a:solidFill>
                      <a:srgbClr val="D9D9D6"/>
                    </a:solidFill>
                  </a:tcPr>
                </a:tc>
                <a:extLst>
                  <a:ext uri="{0D108BD9-81ED-4DB2-BD59-A6C34878D82A}">
                    <a16:rowId xmlns:a16="http://schemas.microsoft.com/office/drawing/2014/main" val="650893178"/>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7004</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baseline="0" noProof="0" dirty="0">
                          <a:solidFill>
                            <a:schemeClr val="tx1"/>
                          </a:solidFill>
                          <a:effectLst/>
                          <a:latin typeface="+mn-lt"/>
                        </a:rPr>
                        <a:t>First, second, and third request for six-month extension for filing an SOU, per class</a:t>
                      </a:r>
                      <a:endParaRPr lang="en-US" sz="1200" dirty="0">
                        <a:solidFill>
                          <a:schemeClr val="tx1"/>
                        </a:solidFill>
                      </a:endParaRP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$17</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a:t>
                      </a:r>
                    </a:p>
                  </a:txBody>
                  <a:tcPr marL="45720" marR="45720" anchor="ctr">
                    <a:solidFill>
                      <a:srgbClr val="D9D9D6"/>
                    </a:solidFill>
                  </a:tcPr>
                </a:tc>
                <a:extLst>
                  <a:ext uri="{0D108BD9-81ED-4DB2-BD59-A6C34878D82A}">
                    <a16:rowId xmlns:a16="http://schemas.microsoft.com/office/drawing/2014/main" val="1823193758"/>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New</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rPr>
                        <a:t>Fourth and subsequent request for six-month extension for filing an SOU, per class (paper)</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$126</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$350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$125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56%</a:t>
                      </a:r>
                    </a:p>
                  </a:txBody>
                  <a:tcPr marL="45720" marR="45720" anchor="ctr">
                    <a:solidFill>
                      <a:srgbClr val="D9D9D6"/>
                    </a:solidFill>
                  </a:tcPr>
                </a:tc>
                <a:extLst>
                  <a:ext uri="{0D108BD9-81ED-4DB2-BD59-A6C34878D82A}">
                    <a16:rowId xmlns:a16="http://schemas.microsoft.com/office/drawing/2014/main" val="2241254138"/>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New</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dirty="0">
                          <a:solidFill>
                            <a:schemeClr val="tx1"/>
                          </a:solidFill>
                        </a:rPr>
                        <a:t>Fourth and subsequent request for six-month extension for filing an SOU, per class</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$17</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$250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$125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100%</a:t>
                      </a:r>
                    </a:p>
                  </a:txBody>
                  <a:tcPr marL="45720" marR="45720" anchor="ctr">
                    <a:solidFill>
                      <a:srgbClr val="D9D9D6"/>
                    </a:solidFill>
                  </a:tcPr>
                </a:tc>
                <a:extLst>
                  <a:ext uri="{0D108BD9-81ED-4DB2-BD59-A6C34878D82A}">
                    <a16:rowId xmlns:a16="http://schemas.microsoft.com/office/drawing/2014/main" val="1595528881"/>
                  </a:ext>
                </a:extLst>
              </a:tr>
            </a:tbl>
          </a:graphicData>
        </a:graphic>
      </p:graphicFrame>
      <p:sp>
        <p:nvSpPr>
          <p:cNvPr id="8" name="TextBox 7">
            <a:extLst>
              <a:ext uri="{FF2B5EF4-FFF2-40B4-BE49-F238E27FC236}">
                <a16:creationId xmlns:a16="http://schemas.microsoft.com/office/drawing/2014/main" id="{21502E30-D139-4DED-B4CC-7A9C9CBB1C8D}"/>
              </a:ext>
            </a:extLst>
          </p:cNvPr>
          <p:cNvSpPr txBox="1"/>
          <p:nvPr/>
        </p:nvSpPr>
        <p:spPr>
          <a:xfrm>
            <a:off x="1243109" y="5399298"/>
            <a:ext cx="8116342" cy="246221"/>
          </a:xfrm>
          <a:prstGeom prst="rect">
            <a:avLst/>
          </a:prstGeom>
          <a:noFill/>
        </p:spPr>
        <p:txBody>
          <a:bodyPr wrap="square" rtlCol="0">
            <a:spAutoFit/>
          </a:bodyPr>
          <a:lstStyle/>
          <a:p>
            <a:r>
              <a:rPr lang="en-US" sz="1000" dirty="0"/>
              <a:t>* FY 2022 historical cost is based on the current fee structure, which designates the same paper or electronic fee for each extension.</a:t>
            </a:r>
          </a:p>
        </p:txBody>
      </p:sp>
    </p:spTree>
    <p:extLst>
      <p:ext uri="{BB962C8B-B14F-4D97-AF65-F5344CB8AC3E}">
        <p14:creationId xmlns:p14="http://schemas.microsoft.com/office/powerpoint/2010/main" val="4192503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5DC7B01-4C59-48CB-8146-6584A4216016}"/>
              </a:ext>
            </a:extLst>
          </p:cNvPr>
          <p:cNvSpPr>
            <a:spLocks noGrp="1"/>
          </p:cNvSpPr>
          <p:nvPr>
            <p:ph idx="1"/>
          </p:nvPr>
        </p:nvSpPr>
        <p:spPr/>
        <p:txBody>
          <a:bodyPr vert="horz" lIns="91440" tIns="45720" rIns="91440" bIns="45720" rtlCol="0" anchor="t">
            <a:normAutofit fontScale="92500"/>
          </a:bodyPr>
          <a:lstStyle/>
          <a:p>
            <a:r>
              <a:rPr lang="en-US" sz="1600" dirty="0"/>
              <a:t>Propose increasing fees for maintenance filings to offset increased costs and rebalance the fee structure.</a:t>
            </a:r>
          </a:p>
          <a:p>
            <a:r>
              <a:rPr lang="en-US" sz="1600" dirty="0">
                <a:latin typeface="Segoe UI"/>
                <a:cs typeface="Segoe UI"/>
              </a:rPr>
              <a:t>Costs to process maintenance filings have increased due to higher inflationary costs,</a:t>
            </a:r>
            <a:br>
              <a:rPr lang="en-US" sz="1600" dirty="0">
                <a:latin typeface="Segoe UI"/>
                <a:cs typeface="Segoe UI"/>
              </a:rPr>
            </a:br>
            <a:r>
              <a:rPr lang="en-US" sz="1600" dirty="0">
                <a:latin typeface="Segoe UI"/>
                <a:cs typeface="Segoe UI"/>
              </a:rPr>
              <a:t>post-registration audits, and elevated legal review to address potential fraud or improper filing behaviors.</a:t>
            </a:r>
            <a:endParaRPr lang="en-US" sz="1600" strike="sngStrike" dirty="0">
              <a:latin typeface="Segoe UI"/>
              <a:cs typeface="Segoe UI"/>
            </a:endParaRPr>
          </a:p>
          <a:p>
            <a:r>
              <a:rPr lang="en-US" sz="1600" dirty="0"/>
              <a:t>The percentage of registrants that choose to maintain their trademark and file for maintenance is declining.</a:t>
            </a:r>
          </a:p>
          <a:p>
            <a:pPr lvl="1"/>
            <a:r>
              <a:rPr lang="en-US" sz="1400" dirty="0"/>
              <a:t>The number of pro se filers are increasing, and the percentage of pro se filers who maintain their trademark registration is only half the percentage of non-pro se filers who maintain their registration.</a:t>
            </a:r>
          </a:p>
          <a:p>
            <a:pPr lvl="1"/>
            <a:r>
              <a:rPr lang="en-US" sz="1400" dirty="0"/>
              <a:t>International filers represent a larger share of applications and are exhibiting different maintenance behavior than domestic filers.</a:t>
            </a:r>
          </a:p>
          <a:p>
            <a:r>
              <a:rPr lang="en-US" sz="1600" dirty="0"/>
              <a:t>Given these changes in demand and filing behaviors, aggregate revenue derived from maintenance filings requires a rebalancing to keep barriers to filing new applications low.</a:t>
            </a:r>
          </a:p>
        </p:txBody>
      </p:sp>
      <p:sp>
        <p:nvSpPr>
          <p:cNvPr id="3" name="Title 2">
            <a:extLst>
              <a:ext uri="{FF2B5EF4-FFF2-40B4-BE49-F238E27FC236}">
                <a16:creationId xmlns:a16="http://schemas.microsoft.com/office/drawing/2014/main" id="{72540D8B-EB5F-447A-8F1F-9C42E539FD2D}"/>
              </a:ext>
            </a:extLst>
          </p:cNvPr>
          <p:cNvSpPr>
            <a:spLocks noGrp="1"/>
          </p:cNvSpPr>
          <p:nvPr>
            <p:ph type="title"/>
          </p:nvPr>
        </p:nvSpPr>
        <p:spPr/>
        <p:txBody>
          <a:bodyPr>
            <a:noAutofit/>
          </a:bodyPr>
          <a:lstStyle/>
          <a:p>
            <a:r>
              <a:rPr lang="en-US" sz="3600" dirty="0"/>
              <a:t>Maintenance filings</a:t>
            </a:r>
            <a:endParaRPr lang="en-US" sz="2200" b="0" i="1" dirty="0"/>
          </a:p>
        </p:txBody>
      </p:sp>
      <p:sp>
        <p:nvSpPr>
          <p:cNvPr id="4" name="Slide Number Placeholder 3">
            <a:extLst>
              <a:ext uri="{FF2B5EF4-FFF2-40B4-BE49-F238E27FC236}">
                <a16:creationId xmlns:a16="http://schemas.microsoft.com/office/drawing/2014/main" id="{D6A3C3DA-C3A3-4A2F-9D6A-4DC08F70ADB7}"/>
              </a:ext>
            </a:extLst>
          </p:cNvPr>
          <p:cNvSpPr>
            <a:spLocks noGrp="1"/>
          </p:cNvSpPr>
          <p:nvPr>
            <p:ph type="sldNum" sz="quarter" idx="10"/>
          </p:nvPr>
        </p:nvSpPr>
        <p:spPr/>
        <p:txBody>
          <a:bodyPr/>
          <a:lstStyle/>
          <a:p>
            <a:fld id="{1D648693-0942-45E9-83AE-76FC568F9452}" type="slidenum">
              <a:rPr lang="en-US" smtClean="0"/>
              <a:pPr/>
              <a:t>22</a:t>
            </a:fld>
            <a:endParaRPr lang="en-US" dirty="0"/>
          </a:p>
        </p:txBody>
      </p:sp>
      <p:sp>
        <p:nvSpPr>
          <p:cNvPr id="6" name="Rectangle 5">
            <a:extLst>
              <a:ext uri="{FF2B5EF4-FFF2-40B4-BE49-F238E27FC236}">
                <a16:creationId xmlns:a16="http://schemas.microsoft.com/office/drawing/2014/main" id="{1F51BAB3-B025-4A82-BFED-E620C77B2C2D}"/>
              </a:ext>
            </a:extLst>
          </p:cNvPr>
          <p:cNvSpPr/>
          <p:nvPr/>
        </p:nvSpPr>
        <p:spPr>
          <a:xfrm>
            <a:off x="766306" y="5083034"/>
            <a:ext cx="2580706" cy="276999"/>
          </a:xfrm>
          <a:prstGeom prst="rect">
            <a:avLst/>
          </a:prstGeom>
        </p:spPr>
        <p:txBody>
          <a:bodyPr wrap="none">
            <a:spAutoFit/>
          </a:bodyPr>
          <a:lstStyle/>
          <a:p>
            <a:r>
              <a:rPr lang="en-US" sz="1200" dirty="0"/>
              <a:t>(see details on the following pages)</a:t>
            </a:r>
          </a:p>
        </p:txBody>
      </p:sp>
    </p:spTree>
    <p:extLst>
      <p:ext uri="{BB962C8B-B14F-4D97-AF65-F5344CB8AC3E}">
        <p14:creationId xmlns:p14="http://schemas.microsoft.com/office/powerpoint/2010/main" val="385990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93A7EC-6961-B9AA-A34D-82EFACD5D91A}"/>
              </a:ext>
            </a:extLst>
          </p:cNvPr>
          <p:cNvSpPr>
            <a:spLocks noGrp="1"/>
          </p:cNvSpPr>
          <p:nvPr>
            <p:ph type="sldNum" sz="quarter" idx="10"/>
          </p:nvPr>
        </p:nvSpPr>
        <p:spPr/>
        <p:txBody>
          <a:bodyPr/>
          <a:lstStyle/>
          <a:p>
            <a:fld id="{1D648693-0942-45E9-83AE-76FC568F9452}" type="slidenum">
              <a:rPr lang="en-US" smtClean="0"/>
              <a:pPr/>
              <a:t>23</a:t>
            </a:fld>
            <a:endParaRPr lang="en-US" dirty="0"/>
          </a:p>
        </p:txBody>
      </p:sp>
      <p:sp>
        <p:nvSpPr>
          <p:cNvPr id="3" name="Title 2">
            <a:extLst>
              <a:ext uri="{FF2B5EF4-FFF2-40B4-BE49-F238E27FC236}">
                <a16:creationId xmlns:a16="http://schemas.microsoft.com/office/drawing/2014/main" id="{1A0037CB-988F-6058-B26A-49FD2B554E00}"/>
              </a:ext>
            </a:extLst>
          </p:cNvPr>
          <p:cNvSpPr>
            <a:spLocks noGrp="1"/>
          </p:cNvSpPr>
          <p:nvPr>
            <p:ph type="title"/>
          </p:nvPr>
        </p:nvSpPr>
        <p:spPr/>
        <p:txBody>
          <a:bodyPr>
            <a:normAutofit fontScale="90000"/>
          </a:bodyPr>
          <a:lstStyle/>
          <a:p>
            <a:r>
              <a:rPr lang="en-US" dirty="0"/>
              <a:t>Maintenance filings </a:t>
            </a:r>
            <a:r>
              <a:rPr lang="en-US" sz="3100" b="0" dirty="0"/>
              <a:t>(cont.)</a:t>
            </a:r>
            <a:br>
              <a:rPr lang="en-US" sz="3100" dirty="0"/>
            </a:br>
            <a:r>
              <a:rPr lang="en-US" sz="2200" b="0" dirty="0"/>
              <a:t>Renewals</a:t>
            </a:r>
            <a:endParaRPr lang="en-US" b="0" dirty="0"/>
          </a:p>
        </p:txBody>
      </p:sp>
      <p:sp>
        <p:nvSpPr>
          <p:cNvPr id="2" name="Content Placeholder 1">
            <a:extLst>
              <a:ext uri="{FF2B5EF4-FFF2-40B4-BE49-F238E27FC236}">
                <a16:creationId xmlns:a16="http://schemas.microsoft.com/office/drawing/2014/main" id="{64794068-A1D6-44F5-923B-EE3B7B7D0A23}"/>
              </a:ext>
            </a:extLst>
          </p:cNvPr>
          <p:cNvSpPr>
            <a:spLocks noGrp="1"/>
          </p:cNvSpPr>
          <p:nvPr>
            <p:ph idx="1"/>
          </p:nvPr>
        </p:nvSpPr>
        <p:spPr/>
        <p:txBody>
          <a:bodyPr>
            <a:normAutofit/>
          </a:bodyPr>
          <a:lstStyle/>
          <a:p>
            <a:pPr marL="0" indent="0">
              <a:lnSpc>
                <a:spcPct val="120000"/>
              </a:lnSpc>
              <a:buNone/>
            </a:pPr>
            <a:r>
              <a:rPr lang="en-US" sz="2000" dirty="0"/>
              <a:t>Propose increasing fees for renewals under section 9.</a:t>
            </a:r>
          </a:p>
          <a:p>
            <a:pPr lvl="1"/>
            <a:endParaRPr lang="en-US" sz="2000" dirty="0"/>
          </a:p>
        </p:txBody>
      </p:sp>
      <p:graphicFrame>
        <p:nvGraphicFramePr>
          <p:cNvPr id="7" name="Content Placeholder 8">
            <a:extLst>
              <a:ext uri="{FF2B5EF4-FFF2-40B4-BE49-F238E27FC236}">
                <a16:creationId xmlns:a16="http://schemas.microsoft.com/office/drawing/2014/main" id="{35D9934F-B30B-4746-B6F6-412F2E74D99E}"/>
              </a:ext>
            </a:extLst>
          </p:cNvPr>
          <p:cNvGraphicFramePr>
            <a:graphicFrameLocks/>
          </p:cNvGraphicFramePr>
          <p:nvPr>
            <p:extLst>
              <p:ext uri="{D42A27DB-BD31-4B8C-83A1-F6EECF244321}">
                <p14:modId xmlns:p14="http://schemas.microsoft.com/office/powerpoint/2010/main" val="626351499"/>
              </p:ext>
            </p:extLst>
          </p:nvPr>
        </p:nvGraphicFramePr>
        <p:xfrm>
          <a:off x="457201" y="2335625"/>
          <a:ext cx="8229599" cy="2011680"/>
        </p:xfrm>
        <a:graphic>
          <a:graphicData uri="http://schemas.openxmlformats.org/drawingml/2006/table">
            <a:tbl>
              <a:tblPr firstRow="1" bandRow="1">
                <a:tableStyleId>{5C22544A-7EE6-4342-B048-85BDC9FD1C3A}</a:tableStyleId>
              </a:tblPr>
              <a:tblGrid>
                <a:gridCol w="838863">
                  <a:extLst>
                    <a:ext uri="{9D8B030D-6E8A-4147-A177-3AD203B41FA5}">
                      <a16:colId xmlns:a16="http://schemas.microsoft.com/office/drawing/2014/main" val="1393820204"/>
                    </a:ext>
                  </a:extLst>
                </a:gridCol>
                <a:gridCol w="3077154">
                  <a:extLst>
                    <a:ext uri="{9D8B030D-6E8A-4147-A177-3AD203B41FA5}">
                      <a16:colId xmlns:a16="http://schemas.microsoft.com/office/drawing/2014/main" val="3006402722"/>
                    </a:ext>
                  </a:extLst>
                </a:gridCol>
                <a:gridCol w="914400">
                  <a:extLst>
                    <a:ext uri="{9D8B030D-6E8A-4147-A177-3AD203B41FA5}">
                      <a16:colId xmlns:a16="http://schemas.microsoft.com/office/drawing/2014/main" val="51645987"/>
                    </a:ext>
                  </a:extLst>
                </a:gridCol>
                <a:gridCol w="850790">
                  <a:extLst>
                    <a:ext uri="{9D8B030D-6E8A-4147-A177-3AD203B41FA5}">
                      <a16:colId xmlns:a16="http://schemas.microsoft.com/office/drawing/2014/main" val="3420605345"/>
                    </a:ext>
                  </a:extLst>
                </a:gridCol>
                <a:gridCol w="962108">
                  <a:extLst>
                    <a:ext uri="{9D8B030D-6E8A-4147-A177-3AD203B41FA5}">
                      <a16:colId xmlns:a16="http://schemas.microsoft.com/office/drawing/2014/main" val="3982285833"/>
                    </a:ext>
                  </a:extLst>
                </a:gridCol>
                <a:gridCol w="771276">
                  <a:extLst>
                    <a:ext uri="{9D8B030D-6E8A-4147-A177-3AD203B41FA5}">
                      <a16:colId xmlns:a16="http://schemas.microsoft.com/office/drawing/2014/main" val="2883918022"/>
                    </a:ext>
                  </a:extLst>
                </a:gridCol>
                <a:gridCol w="815008">
                  <a:extLst>
                    <a:ext uri="{9D8B030D-6E8A-4147-A177-3AD203B41FA5}">
                      <a16:colId xmlns:a16="http://schemas.microsoft.com/office/drawing/2014/main" val="2690580121"/>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877622864"/>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6201</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 9 registration renewal application, per class (paper)</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$106</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$500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10%</a:t>
                      </a:r>
                    </a:p>
                  </a:txBody>
                  <a:tcPr marL="45720" marR="45720" anchor="ctr">
                    <a:solidFill>
                      <a:srgbClr val="D9D9D6"/>
                    </a:solidFill>
                  </a:tcPr>
                </a:tc>
                <a:extLst>
                  <a:ext uri="{0D108BD9-81ED-4DB2-BD59-A6C34878D82A}">
                    <a16:rowId xmlns:a16="http://schemas.microsoft.com/office/drawing/2014/main" val="3489381852"/>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7201</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 9 registration renewal application, per class</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$24</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$350</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17%</a:t>
                      </a:r>
                    </a:p>
                  </a:txBody>
                  <a:tcPr marL="45720" marR="45720" anchor="ctr">
                    <a:solidFill>
                      <a:srgbClr val="D9D9D6"/>
                    </a:solidFill>
                  </a:tcPr>
                </a:tc>
                <a:extLst>
                  <a:ext uri="{0D108BD9-81ED-4DB2-BD59-A6C34878D82A}">
                    <a16:rowId xmlns:a16="http://schemas.microsoft.com/office/drawing/2014/main" val="836226149"/>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7932</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Renewal fee filed at World Intellectual Property Organization</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n/a</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$350</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17%</a:t>
                      </a:r>
                    </a:p>
                  </a:txBody>
                  <a:tcPr marL="45720" marR="45720" anchor="ctr">
                    <a:solidFill>
                      <a:srgbClr val="D9D9D6"/>
                    </a:solidFill>
                  </a:tcPr>
                </a:tc>
                <a:extLst>
                  <a:ext uri="{0D108BD9-81ED-4DB2-BD59-A6C34878D82A}">
                    <a16:rowId xmlns:a16="http://schemas.microsoft.com/office/drawing/2014/main" val="1689608203"/>
                  </a:ext>
                </a:extLst>
              </a:tr>
            </a:tbl>
          </a:graphicData>
        </a:graphic>
      </p:graphicFrame>
    </p:spTree>
    <p:extLst>
      <p:ext uri="{BB962C8B-B14F-4D97-AF65-F5344CB8AC3E}">
        <p14:creationId xmlns:p14="http://schemas.microsoft.com/office/powerpoint/2010/main" val="2224696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93A7EC-6961-B9AA-A34D-82EFACD5D91A}"/>
              </a:ext>
            </a:extLst>
          </p:cNvPr>
          <p:cNvSpPr>
            <a:spLocks noGrp="1"/>
          </p:cNvSpPr>
          <p:nvPr>
            <p:ph type="sldNum" sz="quarter" idx="10"/>
          </p:nvPr>
        </p:nvSpPr>
        <p:spPr/>
        <p:txBody>
          <a:bodyPr/>
          <a:lstStyle/>
          <a:p>
            <a:fld id="{1D648693-0942-45E9-83AE-76FC568F9452}" type="slidenum">
              <a:rPr lang="en-US" smtClean="0"/>
              <a:pPr/>
              <a:t>24</a:t>
            </a:fld>
            <a:endParaRPr lang="en-US" dirty="0"/>
          </a:p>
        </p:txBody>
      </p:sp>
      <p:sp>
        <p:nvSpPr>
          <p:cNvPr id="3" name="Title 2">
            <a:extLst>
              <a:ext uri="{FF2B5EF4-FFF2-40B4-BE49-F238E27FC236}">
                <a16:creationId xmlns:a16="http://schemas.microsoft.com/office/drawing/2014/main" id="{1A0037CB-988F-6058-B26A-49FD2B554E00}"/>
              </a:ext>
            </a:extLst>
          </p:cNvPr>
          <p:cNvSpPr>
            <a:spLocks noGrp="1"/>
          </p:cNvSpPr>
          <p:nvPr>
            <p:ph type="title"/>
          </p:nvPr>
        </p:nvSpPr>
        <p:spPr/>
        <p:txBody>
          <a:bodyPr>
            <a:normAutofit fontScale="90000"/>
          </a:bodyPr>
          <a:lstStyle/>
          <a:p>
            <a:r>
              <a:rPr lang="en-US" dirty="0"/>
              <a:t>Maintenance filings </a:t>
            </a:r>
            <a:r>
              <a:rPr lang="en-US" sz="3100" b="0" dirty="0"/>
              <a:t>(cont.)</a:t>
            </a:r>
            <a:br>
              <a:rPr lang="en-US" sz="3100" b="0" dirty="0">
                <a:cs typeface="Segoe UI"/>
              </a:rPr>
            </a:br>
            <a:r>
              <a:rPr lang="en-US" sz="2200" b="0" dirty="0"/>
              <a:t>Declarations of use</a:t>
            </a:r>
            <a:endParaRPr lang="en-US" b="0" dirty="0"/>
          </a:p>
        </p:txBody>
      </p:sp>
      <p:sp>
        <p:nvSpPr>
          <p:cNvPr id="2" name="Content Placeholder 1">
            <a:extLst>
              <a:ext uri="{FF2B5EF4-FFF2-40B4-BE49-F238E27FC236}">
                <a16:creationId xmlns:a16="http://schemas.microsoft.com/office/drawing/2014/main" id="{64794068-A1D6-44F5-923B-EE3B7B7D0A23}"/>
              </a:ext>
            </a:extLst>
          </p:cNvPr>
          <p:cNvSpPr>
            <a:spLocks noGrp="1"/>
          </p:cNvSpPr>
          <p:nvPr>
            <p:ph idx="1"/>
          </p:nvPr>
        </p:nvSpPr>
        <p:spPr>
          <a:xfrm>
            <a:off x="457200" y="1849582"/>
            <a:ext cx="8229600" cy="3491345"/>
          </a:xfrm>
        </p:spPr>
        <p:txBody>
          <a:bodyPr vert="horz" lIns="91440" tIns="45720" rIns="91440" bIns="45720" rtlCol="0" anchor="t">
            <a:noAutofit/>
          </a:bodyPr>
          <a:lstStyle/>
          <a:p>
            <a:pPr marL="0" indent="0">
              <a:lnSpc>
                <a:spcPct val="120000"/>
              </a:lnSpc>
              <a:buNone/>
            </a:pPr>
            <a:r>
              <a:rPr lang="en-US" sz="2000" dirty="0">
                <a:latin typeface="Segoe UI"/>
                <a:cs typeface="Segoe UI"/>
              </a:rPr>
              <a:t>Propose increasing fees for declarations of use under sections 8 and 71</a:t>
            </a:r>
            <a:r>
              <a:rPr lang="en-US" sz="2000" dirty="0"/>
              <a:t>.</a:t>
            </a:r>
          </a:p>
        </p:txBody>
      </p:sp>
      <p:graphicFrame>
        <p:nvGraphicFramePr>
          <p:cNvPr id="7" name="Content Placeholder 8">
            <a:extLst>
              <a:ext uri="{FF2B5EF4-FFF2-40B4-BE49-F238E27FC236}">
                <a16:creationId xmlns:a16="http://schemas.microsoft.com/office/drawing/2014/main" id="{35D9934F-B30B-4746-B6F6-412F2E74D99E}"/>
              </a:ext>
            </a:extLst>
          </p:cNvPr>
          <p:cNvGraphicFramePr>
            <a:graphicFrameLocks/>
          </p:cNvGraphicFramePr>
          <p:nvPr>
            <p:extLst>
              <p:ext uri="{D42A27DB-BD31-4B8C-83A1-F6EECF244321}">
                <p14:modId xmlns:p14="http://schemas.microsoft.com/office/powerpoint/2010/main" val="575182345"/>
              </p:ext>
            </p:extLst>
          </p:nvPr>
        </p:nvGraphicFramePr>
        <p:xfrm>
          <a:off x="457201" y="2327603"/>
          <a:ext cx="8229599" cy="2123440"/>
        </p:xfrm>
        <a:graphic>
          <a:graphicData uri="http://schemas.openxmlformats.org/drawingml/2006/table">
            <a:tbl>
              <a:tblPr firstRow="1" bandRow="1">
                <a:tableStyleId>{5C22544A-7EE6-4342-B048-85BDC9FD1C3A}</a:tableStyleId>
              </a:tblPr>
              <a:tblGrid>
                <a:gridCol w="838863">
                  <a:extLst>
                    <a:ext uri="{9D8B030D-6E8A-4147-A177-3AD203B41FA5}">
                      <a16:colId xmlns:a16="http://schemas.microsoft.com/office/drawing/2014/main" val="1393820204"/>
                    </a:ext>
                  </a:extLst>
                </a:gridCol>
                <a:gridCol w="3077154">
                  <a:extLst>
                    <a:ext uri="{9D8B030D-6E8A-4147-A177-3AD203B41FA5}">
                      <a16:colId xmlns:a16="http://schemas.microsoft.com/office/drawing/2014/main" val="3006402722"/>
                    </a:ext>
                  </a:extLst>
                </a:gridCol>
                <a:gridCol w="914400">
                  <a:extLst>
                    <a:ext uri="{9D8B030D-6E8A-4147-A177-3AD203B41FA5}">
                      <a16:colId xmlns:a16="http://schemas.microsoft.com/office/drawing/2014/main" val="51645987"/>
                    </a:ext>
                  </a:extLst>
                </a:gridCol>
                <a:gridCol w="850790">
                  <a:extLst>
                    <a:ext uri="{9D8B030D-6E8A-4147-A177-3AD203B41FA5}">
                      <a16:colId xmlns:a16="http://schemas.microsoft.com/office/drawing/2014/main" val="3420605345"/>
                    </a:ext>
                  </a:extLst>
                </a:gridCol>
                <a:gridCol w="962108">
                  <a:extLst>
                    <a:ext uri="{9D8B030D-6E8A-4147-A177-3AD203B41FA5}">
                      <a16:colId xmlns:a16="http://schemas.microsoft.com/office/drawing/2014/main" val="3982285833"/>
                    </a:ext>
                  </a:extLst>
                </a:gridCol>
                <a:gridCol w="771276">
                  <a:extLst>
                    <a:ext uri="{9D8B030D-6E8A-4147-A177-3AD203B41FA5}">
                      <a16:colId xmlns:a16="http://schemas.microsoft.com/office/drawing/2014/main" val="2883918022"/>
                    </a:ext>
                  </a:extLst>
                </a:gridCol>
                <a:gridCol w="815008">
                  <a:extLst>
                    <a:ext uri="{9D8B030D-6E8A-4147-A177-3AD203B41FA5}">
                      <a16:colId xmlns:a16="http://schemas.microsoft.com/office/drawing/2014/main" val="2690580121"/>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877622864"/>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6205</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 8 declaration, per class </a:t>
                      </a:r>
                      <a:r>
                        <a:rPr lang="en-US" sz="1200" b="0" i="0" u="none" strike="noStrike" baseline="0" noProof="0" dirty="0">
                          <a:solidFill>
                            <a:srgbClr val="000000"/>
                          </a:solidFill>
                          <a:latin typeface="+mn-lt"/>
                        </a:rPr>
                        <a:t>(paper)</a:t>
                      </a:r>
                      <a:endParaRPr lang="en-US" sz="1200" b="0" i="0" u="none" strike="noStrike" noProof="0" dirty="0">
                        <a:effectLst/>
                        <a:latin typeface="+mn-lt"/>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$152</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$325</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$400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$75</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23%</a:t>
                      </a:r>
                    </a:p>
                  </a:txBody>
                  <a:tcPr marL="45720" marR="45720" anchor="ctr">
                    <a:solidFill>
                      <a:srgbClr val="D9D9D6"/>
                    </a:solidFill>
                  </a:tcPr>
                </a:tc>
                <a:extLst>
                  <a:ext uri="{0D108BD9-81ED-4DB2-BD59-A6C34878D82A}">
                    <a16:rowId xmlns:a16="http://schemas.microsoft.com/office/drawing/2014/main" val="2810198152"/>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7205</a:t>
                      </a:r>
                    </a:p>
                  </a:txBody>
                  <a:tcPr marL="45720" marR="4572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noProof="0" dirty="0">
                          <a:effectLst/>
                          <a:latin typeface="+mn-lt"/>
                        </a:rPr>
                        <a:t>§ 8 declaration, per class</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$25</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$225</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$300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$75</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33%</a:t>
                      </a:r>
                    </a:p>
                  </a:txBody>
                  <a:tcPr marL="45720" marR="45720" anchor="ctr">
                    <a:solidFill>
                      <a:srgbClr val="D9D9D6"/>
                    </a:solidFill>
                  </a:tcPr>
                </a:tc>
                <a:extLst>
                  <a:ext uri="{0D108BD9-81ED-4DB2-BD59-A6C34878D82A}">
                    <a16:rowId xmlns:a16="http://schemas.microsoft.com/office/drawing/2014/main" val="4195197332"/>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6905</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 71 declaration, per class </a:t>
                      </a:r>
                      <a:r>
                        <a:rPr lang="en-US" sz="1200" b="0" i="0" u="none" strike="noStrike" baseline="0" noProof="0" dirty="0">
                          <a:solidFill>
                            <a:srgbClr val="000000"/>
                          </a:solidFill>
                          <a:latin typeface="+mn-lt"/>
                        </a:rPr>
                        <a:t>(paper)</a:t>
                      </a:r>
                      <a:endParaRPr lang="en-US" sz="1200" b="0" i="0" u="none" strike="noStrike" noProof="0" dirty="0">
                        <a:effectLst/>
                        <a:latin typeface="+mn-lt"/>
                      </a:endParaRP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$325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$400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$75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23%</a:t>
                      </a:r>
                    </a:p>
                  </a:txBody>
                  <a:tcPr marL="45720" marR="45720" anchor="ctr">
                    <a:solidFill>
                      <a:srgbClr val="D9D9D6"/>
                    </a:solidFill>
                  </a:tcPr>
                </a:tc>
                <a:extLst>
                  <a:ext uri="{0D108BD9-81ED-4DB2-BD59-A6C34878D82A}">
                    <a16:rowId xmlns:a16="http://schemas.microsoft.com/office/drawing/2014/main" val="3237390024"/>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7905</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i="0" u="none" strike="noStrike" noProof="0" dirty="0">
                          <a:effectLst/>
                          <a:latin typeface="+mn-lt"/>
                        </a:rPr>
                        <a:t>§ 71 declaration, per class</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$6</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$75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33%</a:t>
                      </a:r>
                    </a:p>
                  </a:txBody>
                  <a:tcPr marL="45720" marR="45720" anchor="ctr">
                    <a:solidFill>
                      <a:srgbClr val="D9D9D6"/>
                    </a:solidFill>
                  </a:tcPr>
                </a:tc>
                <a:extLst>
                  <a:ext uri="{0D108BD9-81ED-4DB2-BD59-A6C34878D82A}">
                    <a16:rowId xmlns:a16="http://schemas.microsoft.com/office/drawing/2014/main" val="324750730"/>
                  </a:ext>
                </a:extLst>
              </a:tr>
            </a:tbl>
          </a:graphicData>
        </a:graphic>
      </p:graphicFrame>
    </p:spTree>
    <p:extLst>
      <p:ext uri="{BB962C8B-B14F-4D97-AF65-F5344CB8AC3E}">
        <p14:creationId xmlns:p14="http://schemas.microsoft.com/office/powerpoint/2010/main" val="219509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93A7EC-6961-B9AA-A34D-82EFACD5D91A}"/>
              </a:ext>
            </a:extLst>
          </p:cNvPr>
          <p:cNvSpPr>
            <a:spLocks noGrp="1"/>
          </p:cNvSpPr>
          <p:nvPr>
            <p:ph type="sldNum" sz="quarter" idx="10"/>
          </p:nvPr>
        </p:nvSpPr>
        <p:spPr/>
        <p:txBody>
          <a:bodyPr/>
          <a:lstStyle/>
          <a:p>
            <a:fld id="{1D648693-0942-45E9-83AE-76FC568F9452}" type="slidenum">
              <a:rPr lang="en-US" smtClean="0"/>
              <a:pPr/>
              <a:t>25</a:t>
            </a:fld>
            <a:endParaRPr lang="en-US" dirty="0"/>
          </a:p>
        </p:txBody>
      </p:sp>
      <p:sp>
        <p:nvSpPr>
          <p:cNvPr id="3" name="Title 2">
            <a:extLst>
              <a:ext uri="{FF2B5EF4-FFF2-40B4-BE49-F238E27FC236}">
                <a16:creationId xmlns:a16="http://schemas.microsoft.com/office/drawing/2014/main" id="{1A0037CB-988F-6058-B26A-49FD2B554E00}"/>
              </a:ext>
            </a:extLst>
          </p:cNvPr>
          <p:cNvSpPr>
            <a:spLocks noGrp="1"/>
          </p:cNvSpPr>
          <p:nvPr>
            <p:ph type="title"/>
          </p:nvPr>
        </p:nvSpPr>
        <p:spPr/>
        <p:txBody>
          <a:bodyPr>
            <a:noAutofit/>
          </a:bodyPr>
          <a:lstStyle/>
          <a:p>
            <a:r>
              <a:rPr lang="en-US" sz="3600" dirty="0"/>
              <a:t>Maintenance filings </a:t>
            </a:r>
            <a:r>
              <a:rPr lang="en-US" sz="2800" b="0" dirty="0"/>
              <a:t>(cont.)</a:t>
            </a:r>
            <a:br>
              <a:rPr lang="en-US" sz="2800" b="0" i="1" dirty="0"/>
            </a:br>
            <a:r>
              <a:rPr lang="en-US" sz="2000" b="0" dirty="0"/>
              <a:t>Declarations of incontestability</a:t>
            </a:r>
            <a:endParaRPr lang="en-US" sz="3600" b="0" dirty="0"/>
          </a:p>
        </p:txBody>
      </p:sp>
      <p:sp>
        <p:nvSpPr>
          <p:cNvPr id="2" name="Content Placeholder 1">
            <a:extLst>
              <a:ext uri="{FF2B5EF4-FFF2-40B4-BE49-F238E27FC236}">
                <a16:creationId xmlns:a16="http://schemas.microsoft.com/office/drawing/2014/main" id="{BC603EE1-56AE-46BF-9D65-323B75BAFA56}"/>
              </a:ext>
            </a:extLst>
          </p:cNvPr>
          <p:cNvSpPr>
            <a:spLocks noGrp="1"/>
          </p:cNvSpPr>
          <p:nvPr>
            <p:ph idx="1"/>
          </p:nvPr>
        </p:nvSpPr>
        <p:spPr/>
        <p:txBody>
          <a:bodyPr vert="horz" lIns="91440" tIns="45720" rIns="91440" bIns="45720" rtlCol="0" anchor="t">
            <a:normAutofit/>
          </a:bodyPr>
          <a:lstStyle/>
          <a:p>
            <a:pPr marL="0" indent="0">
              <a:lnSpc>
                <a:spcPct val="120000"/>
              </a:lnSpc>
              <a:buNone/>
            </a:pPr>
            <a:r>
              <a:rPr lang="en-US" sz="2000" dirty="0">
                <a:latin typeface="Segoe UI"/>
                <a:cs typeface="Segoe UI"/>
              </a:rPr>
              <a:t>Propose increasing fees for declarations of incontestability under section 15.</a:t>
            </a:r>
          </a:p>
        </p:txBody>
      </p:sp>
      <p:graphicFrame>
        <p:nvGraphicFramePr>
          <p:cNvPr id="6" name="Content Placeholder 8">
            <a:extLst>
              <a:ext uri="{FF2B5EF4-FFF2-40B4-BE49-F238E27FC236}">
                <a16:creationId xmlns:a16="http://schemas.microsoft.com/office/drawing/2014/main" id="{12127DE2-4D9E-41AC-8324-F4875393C8F1}"/>
              </a:ext>
            </a:extLst>
          </p:cNvPr>
          <p:cNvGraphicFramePr>
            <a:graphicFrameLocks/>
          </p:cNvGraphicFramePr>
          <p:nvPr>
            <p:extLst>
              <p:ext uri="{D42A27DB-BD31-4B8C-83A1-F6EECF244321}">
                <p14:modId xmlns:p14="http://schemas.microsoft.com/office/powerpoint/2010/main" val="1108713347"/>
              </p:ext>
            </p:extLst>
          </p:nvPr>
        </p:nvGraphicFramePr>
        <p:xfrm>
          <a:off x="457201" y="2634624"/>
          <a:ext cx="8229599" cy="1381760"/>
        </p:xfrm>
        <a:graphic>
          <a:graphicData uri="http://schemas.openxmlformats.org/drawingml/2006/table">
            <a:tbl>
              <a:tblPr firstRow="1" bandRow="1">
                <a:tableStyleId>{5C22544A-7EE6-4342-B048-85BDC9FD1C3A}</a:tableStyleId>
              </a:tblPr>
              <a:tblGrid>
                <a:gridCol w="838863">
                  <a:extLst>
                    <a:ext uri="{9D8B030D-6E8A-4147-A177-3AD203B41FA5}">
                      <a16:colId xmlns:a16="http://schemas.microsoft.com/office/drawing/2014/main" val="1393820204"/>
                    </a:ext>
                  </a:extLst>
                </a:gridCol>
                <a:gridCol w="3077154">
                  <a:extLst>
                    <a:ext uri="{9D8B030D-6E8A-4147-A177-3AD203B41FA5}">
                      <a16:colId xmlns:a16="http://schemas.microsoft.com/office/drawing/2014/main" val="3006402722"/>
                    </a:ext>
                  </a:extLst>
                </a:gridCol>
                <a:gridCol w="914400">
                  <a:extLst>
                    <a:ext uri="{9D8B030D-6E8A-4147-A177-3AD203B41FA5}">
                      <a16:colId xmlns:a16="http://schemas.microsoft.com/office/drawing/2014/main" val="51645987"/>
                    </a:ext>
                  </a:extLst>
                </a:gridCol>
                <a:gridCol w="850790">
                  <a:extLst>
                    <a:ext uri="{9D8B030D-6E8A-4147-A177-3AD203B41FA5}">
                      <a16:colId xmlns:a16="http://schemas.microsoft.com/office/drawing/2014/main" val="3420605345"/>
                    </a:ext>
                  </a:extLst>
                </a:gridCol>
                <a:gridCol w="962108">
                  <a:extLst>
                    <a:ext uri="{9D8B030D-6E8A-4147-A177-3AD203B41FA5}">
                      <a16:colId xmlns:a16="http://schemas.microsoft.com/office/drawing/2014/main" val="3982285833"/>
                    </a:ext>
                  </a:extLst>
                </a:gridCol>
                <a:gridCol w="771276">
                  <a:extLst>
                    <a:ext uri="{9D8B030D-6E8A-4147-A177-3AD203B41FA5}">
                      <a16:colId xmlns:a16="http://schemas.microsoft.com/office/drawing/2014/main" val="2883918022"/>
                    </a:ext>
                  </a:extLst>
                </a:gridCol>
                <a:gridCol w="815008">
                  <a:extLst>
                    <a:ext uri="{9D8B030D-6E8A-4147-A177-3AD203B41FA5}">
                      <a16:colId xmlns:a16="http://schemas.microsoft.com/office/drawing/2014/main" val="2690580121"/>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877622864"/>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6208</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 15 declaration, per class (paper)</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$152</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17%</a:t>
                      </a:r>
                    </a:p>
                  </a:txBody>
                  <a:tcPr marL="45720" marR="45720" anchor="ctr">
                    <a:solidFill>
                      <a:srgbClr val="D9D9D6"/>
                    </a:solidFill>
                  </a:tcPr>
                </a:tc>
                <a:extLst>
                  <a:ext uri="{0D108BD9-81ED-4DB2-BD59-A6C34878D82A}">
                    <a16:rowId xmlns:a16="http://schemas.microsoft.com/office/drawing/2014/main" val="2810198152"/>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7208</a:t>
                      </a:r>
                    </a:p>
                  </a:txBody>
                  <a:tcPr marL="45720" marR="4572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noProof="0" dirty="0">
                          <a:effectLst/>
                          <a:latin typeface="+mn-lt"/>
                        </a:rPr>
                        <a:t>§ 15 declaration, per class</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$25</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$250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25%</a:t>
                      </a:r>
                    </a:p>
                  </a:txBody>
                  <a:tcPr marL="45720" marR="45720" anchor="ctr">
                    <a:solidFill>
                      <a:srgbClr val="D9D9D6"/>
                    </a:solidFill>
                  </a:tcPr>
                </a:tc>
                <a:extLst>
                  <a:ext uri="{0D108BD9-81ED-4DB2-BD59-A6C34878D82A}">
                    <a16:rowId xmlns:a16="http://schemas.microsoft.com/office/drawing/2014/main" val="4195197332"/>
                  </a:ext>
                </a:extLst>
              </a:tr>
            </a:tbl>
          </a:graphicData>
        </a:graphic>
      </p:graphicFrame>
    </p:spTree>
    <p:extLst>
      <p:ext uri="{BB962C8B-B14F-4D97-AF65-F5344CB8AC3E}">
        <p14:creationId xmlns:p14="http://schemas.microsoft.com/office/powerpoint/2010/main" val="2027318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A3C3DA-C3A3-4A2F-9D6A-4DC08F70ADB7}"/>
              </a:ext>
            </a:extLst>
          </p:cNvPr>
          <p:cNvSpPr>
            <a:spLocks noGrp="1"/>
          </p:cNvSpPr>
          <p:nvPr>
            <p:ph type="sldNum" sz="quarter" idx="10"/>
          </p:nvPr>
        </p:nvSpPr>
        <p:spPr/>
        <p:txBody>
          <a:bodyPr/>
          <a:lstStyle/>
          <a:p>
            <a:fld id="{1D648693-0942-45E9-83AE-76FC568F9452}" type="slidenum">
              <a:rPr lang="en-US" smtClean="0"/>
              <a:pPr/>
              <a:t>26</a:t>
            </a:fld>
            <a:endParaRPr lang="en-US" dirty="0"/>
          </a:p>
        </p:txBody>
      </p:sp>
      <p:sp>
        <p:nvSpPr>
          <p:cNvPr id="3" name="Title 2">
            <a:extLst>
              <a:ext uri="{FF2B5EF4-FFF2-40B4-BE49-F238E27FC236}">
                <a16:creationId xmlns:a16="http://schemas.microsoft.com/office/drawing/2014/main" id="{72540D8B-EB5F-447A-8F1F-9C42E539FD2D}"/>
              </a:ext>
            </a:extLst>
          </p:cNvPr>
          <p:cNvSpPr>
            <a:spLocks noGrp="1"/>
          </p:cNvSpPr>
          <p:nvPr>
            <p:ph type="title"/>
          </p:nvPr>
        </p:nvSpPr>
        <p:spPr>
          <a:xfrm>
            <a:off x="457200" y="309580"/>
            <a:ext cx="8402320" cy="952500"/>
          </a:xfrm>
        </p:spPr>
        <p:txBody>
          <a:bodyPr>
            <a:noAutofit/>
          </a:bodyPr>
          <a:lstStyle/>
          <a:p>
            <a:r>
              <a:rPr lang="en-US" sz="3600" dirty="0"/>
              <a:t>Letters of protest (LOPs) and petitions</a:t>
            </a:r>
            <a:endParaRPr lang="en-US" sz="3600" b="0" i="1" dirty="0"/>
          </a:p>
        </p:txBody>
      </p:sp>
      <p:sp>
        <p:nvSpPr>
          <p:cNvPr id="6" name="Content Placeholder 5">
            <a:extLst>
              <a:ext uri="{FF2B5EF4-FFF2-40B4-BE49-F238E27FC236}">
                <a16:creationId xmlns:a16="http://schemas.microsoft.com/office/drawing/2014/main" id="{6BFC399C-72AB-412B-AABF-B07AA9D85C1B}"/>
              </a:ext>
            </a:extLst>
          </p:cNvPr>
          <p:cNvSpPr>
            <a:spLocks noGrp="1"/>
          </p:cNvSpPr>
          <p:nvPr>
            <p:ph idx="1"/>
          </p:nvPr>
        </p:nvSpPr>
        <p:spPr>
          <a:xfrm>
            <a:off x="457200" y="1718517"/>
            <a:ext cx="8229600" cy="2884747"/>
          </a:xfrm>
        </p:spPr>
        <p:txBody>
          <a:bodyPr>
            <a:normAutofit fontScale="85000" lnSpcReduction="10000"/>
          </a:bodyPr>
          <a:lstStyle/>
          <a:p>
            <a:pPr>
              <a:lnSpc>
                <a:spcPct val="120000"/>
              </a:lnSpc>
            </a:pPr>
            <a:r>
              <a:rPr lang="en-US" sz="2400" dirty="0"/>
              <a:t>Propose increasing fees for LOPs and petitions to the Director to recover more of the costs associated with extensive and lengthy reviews.</a:t>
            </a:r>
          </a:p>
          <a:p>
            <a:pPr lvl="1">
              <a:lnSpc>
                <a:spcPct val="120000"/>
              </a:lnSpc>
            </a:pPr>
            <a:r>
              <a:rPr lang="en-US" sz="2000" dirty="0"/>
              <a:t>Optional LOPs and petitions are a valuable, though costly, part of the trademark registration process, and processing costs are subsidized by other fees.</a:t>
            </a:r>
          </a:p>
          <a:p>
            <a:pPr lvl="1">
              <a:lnSpc>
                <a:spcPct val="120000"/>
              </a:lnSpc>
            </a:pPr>
            <a:r>
              <a:rPr lang="en-US" sz="2000" dirty="0"/>
              <a:t>The proposal maintains the fees below the costs of services performed and encourages more timely and efficient filing behaviors by applicants and registrants.</a:t>
            </a:r>
          </a:p>
        </p:txBody>
      </p:sp>
      <p:sp>
        <p:nvSpPr>
          <p:cNvPr id="2" name="Rectangle 1">
            <a:extLst>
              <a:ext uri="{FF2B5EF4-FFF2-40B4-BE49-F238E27FC236}">
                <a16:creationId xmlns:a16="http://schemas.microsoft.com/office/drawing/2014/main" id="{A8256632-280A-4418-8A5B-46588CA1AF53}"/>
              </a:ext>
            </a:extLst>
          </p:cNvPr>
          <p:cNvSpPr/>
          <p:nvPr/>
        </p:nvSpPr>
        <p:spPr>
          <a:xfrm>
            <a:off x="758565" y="4811877"/>
            <a:ext cx="2580706" cy="276999"/>
          </a:xfrm>
          <a:prstGeom prst="rect">
            <a:avLst/>
          </a:prstGeom>
        </p:spPr>
        <p:txBody>
          <a:bodyPr wrap="none">
            <a:spAutoFit/>
          </a:bodyPr>
          <a:lstStyle/>
          <a:p>
            <a:r>
              <a:rPr lang="en-US" sz="1200" dirty="0"/>
              <a:t>(see details on the following pages)</a:t>
            </a:r>
          </a:p>
        </p:txBody>
      </p:sp>
    </p:spTree>
    <p:extLst>
      <p:ext uri="{BB962C8B-B14F-4D97-AF65-F5344CB8AC3E}">
        <p14:creationId xmlns:p14="http://schemas.microsoft.com/office/powerpoint/2010/main" val="4054072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BD49E4-CE15-4DC0-BD58-E417560FDE37}"/>
              </a:ext>
            </a:extLst>
          </p:cNvPr>
          <p:cNvSpPr>
            <a:spLocks noGrp="1"/>
          </p:cNvSpPr>
          <p:nvPr>
            <p:ph type="sldNum" sz="quarter" idx="10"/>
          </p:nvPr>
        </p:nvSpPr>
        <p:spPr/>
        <p:txBody>
          <a:bodyPr/>
          <a:lstStyle/>
          <a:p>
            <a:fld id="{1D648693-0942-45E9-83AE-76FC568F9452}" type="slidenum">
              <a:rPr lang="en-US" smtClean="0"/>
              <a:pPr/>
              <a:t>27</a:t>
            </a:fld>
            <a:endParaRPr lang="en-US" dirty="0"/>
          </a:p>
        </p:txBody>
      </p:sp>
      <p:sp>
        <p:nvSpPr>
          <p:cNvPr id="3" name="Title 2">
            <a:extLst>
              <a:ext uri="{FF2B5EF4-FFF2-40B4-BE49-F238E27FC236}">
                <a16:creationId xmlns:a16="http://schemas.microsoft.com/office/drawing/2014/main" id="{D2734513-D5BD-48B5-83DE-600F428A0025}"/>
              </a:ext>
            </a:extLst>
          </p:cNvPr>
          <p:cNvSpPr>
            <a:spLocks noGrp="1"/>
          </p:cNvSpPr>
          <p:nvPr>
            <p:ph type="title"/>
          </p:nvPr>
        </p:nvSpPr>
        <p:spPr>
          <a:xfrm>
            <a:off x="457200" y="300249"/>
            <a:ext cx="8229600" cy="952500"/>
          </a:xfrm>
        </p:spPr>
        <p:txBody>
          <a:bodyPr>
            <a:normAutofit fontScale="90000"/>
          </a:bodyPr>
          <a:lstStyle/>
          <a:p>
            <a:r>
              <a:rPr lang="en-US" sz="3600" dirty="0"/>
              <a:t>Letters of protest (LOPs) and petitions </a:t>
            </a:r>
            <a:r>
              <a:rPr lang="en-US" sz="3100" b="0" dirty="0"/>
              <a:t>(cont.)</a:t>
            </a:r>
            <a:endParaRPr lang="en-US" sz="3100" b="0">
              <a:cs typeface="Segoe UI"/>
            </a:endParaRPr>
          </a:p>
        </p:txBody>
      </p:sp>
      <p:sp>
        <p:nvSpPr>
          <p:cNvPr id="7" name="Content Placeholder 6">
            <a:extLst>
              <a:ext uri="{FF2B5EF4-FFF2-40B4-BE49-F238E27FC236}">
                <a16:creationId xmlns:a16="http://schemas.microsoft.com/office/drawing/2014/main" id="{B8B29D47-0762-4709-82D3-8E350A1557E0}"/>
              </a:ext>
            </a:extLst>
          </p:cNvPr>
          <p:cNvSpPr>
            <a:spLocks noGrp="1"/>
          </p:cNvSpPr>
          <p:nvPr>
            <p:ph idx="1"/>
          </p:nvPr>
        </p:nvSpPr>
        <p:spPr/>
        <p:txBody>
          <a:bodyPr>
            <a:normAutofit/>
          </a:bodyPr>
          <a:lstStyle/>
          <a:p>
            <a:pPr marL="0" indent="0">
              <a:lnSpc>
                <a:spcPct val="110000"/>
              </a:lnSpc>
              <a:buNone/>
            </a:pPr>
            <a:r>
              <a:rPr lang="en-US" sz="2200" dirty="0"/>
              <a:t>Propose increasing LOP fees.</a:t>
            </a:r>
          </a:p>
        </p:txBody>
      </p:sp>
      <p:graphicFrame>
        <p:nvGraphicFramePr>
          <p:cNvPr id="6" name="Content Placeholder 4">
            <a:extLst>
              <a:ext uri="{FF2B5EF4-FFF2-40B4-BE49-F238E27FC236}">
                <a16:creationId xmlns:a16="http://schemas.microsoft.com/office/drawing/2014/main" id="{A09FD83D-8646-44A1-8BF1-BF6D20FB969F}"/>
              </a:ext>
            </a:extLst>
          </p:cNvPr>
          <p:cNvGraphicFramePr>
            <a:graphicFrameLocks/>
          </p:cNvGraphicFramePr>
          <p:nvPr>
            <p:extLst>
              <p:ext uri="{D42A27DB-BD31-4B8C-83A1-F6EECF244321}">
                <p14:modId xmlns:p14="http://schemas.microsoft.com/office/powerpoint/2010/main" val="546032633"/>
              </p:ext>
            </p:extLst>
          </p:nvPr>
        </p:nvGraphicFramePr>
        <p:xfrm>
          <a:off x="457200" y="1878011"/>
          <a:ext cx="8229599" cy="919480"/>
        </p:xfrm>
        <a:graphic>
          <a:graphicData uri="http://schemas.openxmlformats.org/drawingml/2006/table">
            <a:tbl>
              <a:tblPr firstRow="1" bandRow="1">
                <a:tableStyleId>{5C22544A-7EE6-4342-B048-85BDC9FD1C3A}</a:tableStyleId>
              </a:tblPr>
              <a:tblGrid>
                <a:gridCol w="926327">
                  <a:extLst>
                    <a:ext uri="{9D8B030D-6E8A-4147-A177-3AD203B41FA5}">
                      <a16:colId xmlns:a16="http://schemas.microsoft.com/office/drawing/2014/main" val="2559880622"/>
                    </a:ext>
                  </a:extLst>
                </a:gridCol>
                <a:gridCol w="2759103">
                  <a:extLst>
                    <a:ext uri="{9D8B030D-6E8A-4147-A177-3AD203B41FA5}">
                      <a16:colId xmlns:a16="http://schemas.microsoft.com/office/drawing/2014/main" val="579065524"/>
                    </a:ext>
                  </a:extLst>
                </a:gridCol>
                <a:gridCol w="985961">
                  <a:extLst>
                    <a:ext uri="{9D8B030D-6E8A-4147-A177-3AD203B41FA5}">
                      <a16:colId xmlns:a16="http://schemas.microsoft.com/office/drawing/2014/main" val="3685220340"/>
                    </a:ext>
                  </a:extLst>
                </a:gridCol>
                <a:gridCol w="970059">
                  <a:extLst>
                    <a:ext uri="{9D8B030D-6E8A-4147-A177-3AD203B41FA5}">
                      <a16:colId xmlns:a16="http://schemas.microsoft.com/office/drawing/2014/main" val="1453193676"/>
                    </a:ext>
                  </a:extLst>
                </a:gridCol>
                <a:gridCol w="985962">
                  <a:extLst>
                    <a:ext uri="{9D8B030D-6E8A-4147-A177-3AD203B41FA5}">
                      <a16:colId xmlns:a16="http://schemas.microsoft.com/office/drawing/2014/main" val="2861426548"/>
                    </a:ext>
                  </a:extLst>
                </a:gridCol>
                <a:gridCol w="803082">
                  <a:extLst>
                    <a:ext uri="{9D8B030D-6E8A-4147-A177-3AD203B41FA5}">
                      <a16:colId xmlns:a16="http://schemas.microsoft.com/office/drawing/2014/main" val="1374106642"/>
                    </a:ext>
                  </a:extLst>
                </a:gridCol>
                <a:gridCol w="799105">
                  <a:extLst>
                    <a:ext uri="{9D8B030D-6E8A-4147-A177-3AD203B41FA5}">
                      <a16:colId xmlns:a16="http://schemas.microsoft.com/office/drawing/2014/main" val="2628033061"/>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153372161"/>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7011</a:t>
                      </a:r>
                    </a:p>
                  </a:txBody>
                  <a:tcPr marL="68580" marR="68580" marT="0" marB="0" anchor="ctr">
                    <a:solidFill>
                      <a:srgbClr val="003865"/>
                    </a:solidFill>
                  </a:tcPr>
                </a:tc>
                <a:tc>
                  <a:txBody>
                    <a:bodyPr/>
                    <a:lstStyle/>
                    <a:p>
                      <a:pPr marL="0" lvl="0" algn="l">
                        <a:lnSpc>
                          <a:spcPct val="100000"/>
                        </a:lnSpc>
                        <a:spcBef>
                          <a:spcPts val="600"/>
                        </a:spcBef>
                        <a:spcAft>
                          <a:spcPts val="600"/>
                        </a:spcAft>
                        <a:buNone/>
                      </a:pPr>
                      <a:r>
                        <a:rPr lang="en-US" sz="1200" dirty="0"/>
                        <a:t>LOP</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$312</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$50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$250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$200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400%</a:t>
                      </a:r>
                    </a:p>
                  </a:txBody>
                  <a:tcPr marL="68580" marR="68580" marT="0" marB="0" anchor="ctr">
                    <a:solidFill>
                      <a:srgbClr val="D9D9D6"/>
                    </a:solidFill>
                  </a:tcPr>
                </a:tc>
                <a:extLst>
                  <a:ext uri="{0D108BD9-81ED-4DB2-BD59-A6C34878D82A}">
                    <a16:rowId xmlns:a16="http://schemas.microsoft.com/office/drawing/2014/main" val="1391342318"/>
                  </a:ext>
                </a:extLst>
              </a:tr>
            </a:tbl>
          </a:graphicData>
        </a:graphic>
      </p:graphicFrame>
      <p:sp>
        <p:nvSpPr>
          <p:cNvPr id="8" name="Content Placeholder 7">
            <a:extLst>
              <a:ext uri="{FF2B5EF4-FFF2-40B4-BE49-F238E27FC236}">
                <a16:creationId xmlns:a16="http://schemas.microsoft.com/office/drawing/2014/main" id="{CF4210AA-5960-4318-990C-C04B8177DBA1}"/>
              </a:ext>
            </a:extLst>
          </p:cNvPr>
          <p:cNvSpPr txBox="1">
            <a:spLocks/>
          </p:cNvSpPr>
          <p:nvPr/>
        </p:nvSpPr>
        <p:spPr>
          <a:xfrm>
            <a:off x="457197" y="2972040"/>
            <a:ext cx="8229600" cy="459778"/>
          </a:xfrm>
          <a:prstGeom prst="rect">
            <a:avLst/>
          </a:prstGeom>
        </p:spPr>
        <p:txBody>
          <a:bodyPr vert="horz" lIns="91440" tIns="45720" rIns="91440" bIns="45720" rtlCol="0" anchor="t">
            <a:norm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latin typeface="Segoe UI"/>
                <a:cs typeface="Segoe UI"/>
              </a:rPr>
              <a:t>Propose increasing fees for petitions to the Director</a:t>
            </a:r>
            <a:r>
              <a:rPr lang="en-US" sz="2200" dirty="0"/>
              <a:t>.</a:t>
            </a:r>
            <a:endParaRPr lang="en-US" sz="2200" dirty="0">
              <a:latin typeface="Segoe UI"/>
              <a:cs typeface="Segoe UI"/>
            </a:endParaRPr>
          </a:p>
        </p:txBody>
      </p:sp>
      <p:graphicFrame>
        <p:nvGraphicFramePr>
          <p:cNvPr id="9" name="Content Placeholder 4">
            <a:extLst>
              <a:ext uri="{FF2B5EF4-FFF2-40B4-BE49-F238E27FC236}">
                <a16:creationId xmlns:a16="http://schemas.microsoft.com/office/drawing/2014/main" id="{B41041FB-9E4B-49D2-976C-C5E9AD67B72D}"/>
              </a:ext>
            </a:extLst>
          </p:cNvPr>
          <p:cNvGraphicFramePr>
            <a:graphicFrameLocks/>
          </p:cNvGraphicFramePr>
          <p:nvPr>
            <p:extLst>
              <p:ext uri="{D42A27DB-BD31-4B8C-83A1-F6EECF244321}">
                <p14:modId xmlns:p14="http://schemas.microsoft.com/office/powerpoint/2010/main" val="1316170311"/>
              </p:ext>
            </p:extLst>
          </p:nvPr>
        </p:nvGraphicFramePr>
        <p:xfrm>
          <a:off x="457199" y="3408602"/>
          <a:ext cx="8229599" cy="1290320"/>
        </p:xfrm>
        <a:graphic>
          <a:graphicData uri="http://schemas.openxmlformats.org/drawingml/2006/table">
            <a:tbl>
              <a:tblPr firstRow="1" bandRow="1">
                <a:tableStyleId>{5C22544A-7EE6-4342-B048-85BDC9FD1C3A}</a:tableStyleId>
              </a:tblPr>
              <a:tblGrid>
                <a:gridCol w="926327">
                  <a:extLst>
                    <a:ext uri="{9D8B030D-6E8A-4147-A177-3AD203B41FA5}">
                      <a16:colId xmlns:a16="http://schemas.microsoft.com/office/drawing/2014/main" val="2559880622"/>
                    </a:ext>
                  </a:extLst>
                </a:gridCol>
                <a:gridCol w="2759103">
                  <a:extLst>
                    <a:ext uri="{9D8B030D-6E8A-4147-A177-3AD203B41FA5}">
                      <a16:colId xmlns:a16="http://schemas.microsoft.com/office/drawing/2014/main" val="579065524"/>
                    </a:ext>
                  </a:extLst>
                </a:gridCol>
                <a:gridCol w="985961">
                  <a:extLst>
                    <a:ext uri="{9D8B030D-6E8A-4147-A177-3AD203B41FA5}">
                      <a16:colId xmlns:a16="http://schemas.microsoft.com/office/drawing/2014/main" val="3685220340"/>
                    </a:ext>
                  </a:extLst>
                </a:gridCol>
                <a:gridCol w="970059">
                  <a:extLst>
                    <a:ext uri="{9D8B030D-6E8A-4147-A177-3AD203B41FA5}">
                      <a16:colId xmlns:a16="http://schemas.microsoft.com/office/drawing/2014/main" val="1453193676"/>
                    </a:ext>
                  </a:extLst>
                </a:gridCol>
                <a:gridCol w="985962">
                  <a:extLst>
                    <a:ext uri="{9D8B030D-6E8A-4147-A177-3AD203B41FA5}">
                      <a16:colId xmlns:a16="http://schemas.microsoft.com/office/drawing/2014/main" val="2861426548"/>
                    </a:ext>
                  </a:extLst>
                </a:gridCol>
                <a:gridCol w="803082">
                  <a:extLst>
                    <a:ext uri="{9D8B030D-6E8A-4147-A177-3AD203B41FA5}">
                      <a16:colId xmlns:a16="http://schemas.microsoft.com/office/drawing/2014/main" val="1374106642"/>
                    </a:ext>
                  </a:extLst>
                </a:gridCol>
                <a:gridCol w="799105">
                  <a:extLst>
                    <a:ext uri="{9D8B030D-6E8A-4147-A177-3AD203B41FA5}">
                      <a16:colId xmlns:a16="http://schemas.microsoft.com/office/drawing/2014/main" val="2628033061"/>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153372161"/>
                  </a:ext>
                </a:extLst>
              </a:tr>
              <a:tr h="370840">
                <a:tc>
                  <a:txBody>
                    <a:bodyPr/>
                    <a:lstStyle/>
                    <a:p>
                      <a:pPr marL="0" marR="0" lvl="0" algn="ctr">
                        <a:lnSpc>
                          <a:spcPct val="100000"/>
                        </a:lnSpc>
                        <a:spcBef>
                          <a:spcPts val="600"/>
                        </a:spcBef>
                        <a:spcAft>
                          <a:spcPts val="600"/>
                        </a:spcAft>
                        <a:buNone/>
                      </a:pPr>
                      <a:r>
                        <a:rPr lang="en-US" sz="1200" b="1" dirty="0">
                          <a:solidFill>
                            <a:schemeClr val="bg1"/>
                          </a:solidFill>
                        </a:rPr>
                        <a:t>6005</a:t>
                      </a:r>
                    </a:p>
                  </a:txBody>
                  <a:tcPr marL="68580" marR="68580" marT="0" marB="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baseline="0" noProof="0" dirty="0">
                          <a:solidFill>
                            <a:srgbClr val="000000"/>
                          </a:solidFill>
                          <a:effectLst/>
                          <a:latin typeface="+mn-lt"/>
                        </a:rPr>
                        <a:t>Petition to the Director (paper)</a:t>
                      </a:r>
                      <a:endParaRPr lang="en-US" sz="1200" b="0" i="0" u="none" strike="noStrike" baseline="0" noProof="0" dirty="0">
                        <a:solidFill>
                          <a:srgbClr val="000000"/>
                        </a:solidFill>
                        <a:latin typeface="+mn-lt"/>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$350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43%</a:t>
                      </a:r>
                    </a:p>
                  </a:txBody>
                  <a:tcPr marL="68580" marR="68580" marT="0" marB="0" anchor="ctr">
                    <a:solidFill>
                      <a:srgbClr val="D9D9D6"/>
                    </a:solidFill>
                  </a:tcPr>
                </a:tc>
                <a:extLst>
                  <a:ext uri="{0D108BD9-81ED-4DB2-BD59-A6C34878D82A}">
                    <a16:rowId xmlns:a16="http://schemas.microsoft.com/office/drawing/2014/main" val="1872048003"/>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7005</a:t>
                      </a:r>
                      <a:endParaRPr lang="en-US" b="1" dirty="0">
                        <a:solidFill>
                          <a:schemeClr val="bg1"/>
                        </a:solidFill>
                      </a:endParaRP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rgbClr val="000000"/>
                          </a:solidFill>
                          <a:effectLst/>
                          <a:latin typeface="+mn-lt"/>
                        </a:rPr>
                        <a:t>Petition to the Director</a:t>
                      </a:r>
                      <a:endParaRPr lang="en-US" sz="1200" b="0" i="0" u="none" strike="noStrike" baseline="0" noProof="0" dirty="0">
                        <a:solidFill>
                          <a:srgbClr val="000000"/>
                        </a:solidFill>
                        <a:latin typeface="+mn-lt"/>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$886</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$250</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$400</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kern="1200" dirty="0">
                          <a:solidFill>
                            <a:schemeClr val="tx1"/>
                          </a:solidFill>
                          <a:effectLst/>
                          <a:latin typeface="Segoe UI"/>
                          <a:ea typeface="+mn-ea"/>
                          <a:cs typeface="+mn-cs"/>
                        </a:rPr>
                        <a:t>60%</a:t>
                      </a:r>
                      <a:endParaRPr lang="en-US" sz="1200" b="0"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593022304"/>
                  </a:ext>
                </a:extLst>
              </a:tr>
            </a:tbl>
          </a:graphicData>
        </a:graphic>
      </p:graphicFrame>
    </p:spTree>
    <p:extLst>
      <p:ext uri="{BB962C8B-B14F-4D97-AF65-F5344CB8AC3E}">
        <p14:creationId xmlns:p14="http://schemas.microsoft.com/office/powerpoint/2010/main" val="602566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BD49E4-CE15-4DC0-BD58-E417560FDE37}"/>
              </a:ext>
            </a:extLst>
          </p:cNvPr>
          <p:cNvSpPr>
            <a:spLocks noGrp="1"/>
          </p:cNvSpPr>
          <p:nvPr>
            <p:ph type="sldNum" sz="quarter" idx="10"/>
          </p:nvPr>
        </p:nvSpPr>
        <p:spPr/>
        <p:txBody>
          <a:bodyPr/>
          <a:lstStyle/>
          <a:p>
            <a:fld id="{1D648693-0942-45E9-83AE-76FC568F9452}" type="slidenum">
              <a:rPr lang="en-US" smtClean="0"/>
              <a:pPr/>
              <a:t>28</a:t>
            </a:fld>
            <a:endParaRPr lang="en-US" dirty="0"/>
          </a:p>
        </p:txBody>
      </p:sp>
      <p:sp>
        <p:nvSpPr>
          <p:cNvPr id="3" name="Title 2">
            <a:extLst>
              <a:ext uri="{FF2B5EF4-FFF2-40B4-BE49-F238E27FC236}">
                <a16:creationId xmlns:a16="http://schemas.microsoft.com/office/drawing/2014/main" id="{D2734513-D5BD-48B5-83DE-600F428A0025}"/>
              </a:ext>
            </a:extLst>
          </p:cNvPr>
          <p:cNvSpPr>
            <a:spLocks noGrp="1"/>
          </p:cNvSpPr>
          <p:nvPr>
            <p:ph type="title"/>
          </p:nvPr>
        </p:nvSpPr>
        <p:spPr/>
        <p:txBody>
          <a:bodyPr>
            <a:normAutofit fontScale="90000"/>
          </a:bodyPr>
          <a:lstStyle/>
          <a:p>
            <a:r>
              <a:rPr lang="en-US" sz="3600" dirty="0"/>
              <a:t>Letters of protest (LOPs) and petitions </a:t>
            </a:r>
            <a:r>
              <a:rPr lang="en-US" sz="3100" b="0" dirty="0"/>
              <a:t>(cont.)</a:t>
            </a:r>
            <a:endParaRPr lang="en-US" sz="3100">
              <a:cs typeface="Segoe UI"/>
            </a:endParaRPr>
          </a:p>
        </p:txBody>
      </p:sp>
      <p:sp>
        <p:nvSpPr>
          <p:cNvPr id="7" name="Content Placeholder 6">
            <a:extLst>
              <a:ext uri="{FF2B5EF4-FFF2-40B4-BE49-F238E27FC236}">
                <a16:creationId xmlns:a16="http://schemas.microsoft.com/office/drawing/2014/main" id="{AABDBC47-ADD7-4731-A0D5-4865D420903E}"/>
              </a:ext>
            </a:extLst>
          </p:cNvPr>
          <p:cNvSpPr>
            <a:spLocks noGrp="1"/>
          </p:cNvSpPr>
          <p:nvPr>
            <p:ph idx="4294967295"/>
          </p:nvPr>
        </p:nvSpPr>
        <p:spPr>
          <a:xfrm>
            <a:off x="457199" y="1441027"/>
            <a:ext cx="8229600" cy="3786188"/>
          </a:xfrm>
        </p:spPr>
        <p:txBody>
          <a:bodyPr vert="horz" lIns="91440" tIns="45720" rIns="91440" bIns="45720" rtlCol="0" anchor="t">
            <a:normAutofit/>
          </a:bodyPr>
          <a:lstStyle/>
          <a:p>
            <a:pPr marL="0" indent="0">
              <a:lnSpc>
                <a:spcPct val="110000"/>
              </a:lnSpc>
              <a:buNone/>
            </a:pPr>
            <a:r>
              <a:rPr lang="en-US" sz="2200" dirty="0">
                <a:latin typeface="Segoe UI"/>
                <a:cs typeface="Segoe UI"/>
              </a:rPr>
              <a:t>Propose increasing fees for petitions to revive an application.</a:t>
            </a:r>
          </a:p>
          <a:p>
            <a:pPr lvl="1">
              <a:lnSpc>
                <a:spcPct val="110000"/>
              </a:lnSpc>
            </a:pPr>
            <a:r>
              <a:rPr lang="en-US" sz="2000" dirty="0">
                <a:latin typeface="Segoe UI Light"/>
                <a:cs typeface="Segoe UI Light"/>
              </a:rPr>
              <a:t>Encourages efficient prosecution of applications and</a:t>
            </a:r>
            <a:br>
              <a:rPr lang="en-US" sz="2000" dirty="0">
                <a:latin typeface="Segoe UI Light"/>
                <a:cs typeface="Segoe UI Light"/>
              </a:rPr>
            </a:br>
            <a:r>
              <a:rPr lang="en-US" sz="2000" dirty="0">
                <a:latin typeface="Segoe UI Light"/>
                <a:cs typeface="Segoe UI Light"/>
              </a:rPr>
              <a:t>post-registration maintenance filings.</a:t>
            </a:r>
          </a:p>
          <a:p>
            <a:pPr lvl="1">
              <a:lnSpc>
                <a:spcPct val="110000"/>
              </a:lnSpc>
            </a:pPr>
            <a:r>
              <a:rPr lang="en-US" sz="2000" dirty="0"/>
              <a:t>Encourages processing efficiencies in the event of multiple abandonments.</a:t>
            </a:r>
          </a:p>
          <a:p>
            <a:pPr>
              <a:lnSpc>
                <a:spcPct val="110000"/>
              </a:lnSpc>
            </a:pPr>
            <a:endParaRPr lang="en-US" sz="2400" dirty="0">
              <a:latin typeface="Segoe UI"/>
              <a:cs typeface="Segoe UI"/>
            </a:endParaRPr>
          </a:p>
          <a:p>
            <a:pPr>
              <a:lnSpc>
                <a:spcPct val="110000"/>
              </a:lnSpc>
            </a:pPr>
            <a:endParaRPr lang="en-US" sz="2400" dirty="0">
              <a:latin typeface="Segoe UI"/>
              <a:cs typeface="Segoe UI"/>
            </a:endParaRPr>
          </a:p>
        </p:txBody>
      </p:sp>
      <p:graphicFrame>
        <p:nvGraphicFramePr>
          <p:cNvPr id="6" name="Content Placeholder 4">
            <a:extLst>
              <a:ext uri="{FF2B5EF4-FFF2-40B4-BE49-F238E27FC236}">
                <a16:creationId xmlns:a16="http://schemas.microsoft.com/office/drawing/2014/main" id="{CDFACB49-9C56-4905-8EE3-8E13E02E60AB}"/>
              </a:ext>
            </a:extLst>
          </p:cNvPr>
          <p:cNvGraphicFramePr>
            <a:graphicFrameLocks/>
          </p:cNvGraphicFramePr>
          <p:nvPr>
            <p:extLst>
              <p:ext uri="{D42A27DB-BD31-4B8C-83A1-F6EECF244321}">
                <p14:modId xmlns:p14="http://schemas.microsoft.com/office/powerpoint/2010/main" val="2637037766"/>
              </p:ext>
            </p:extLst>
          </p:nvPr>
        </p:nvGraphicFramePr>
        <p:xfrm>
          <a:off x="457201" y="3490525"/>
          <a:ext cx="8229599" cy="1416534"/>
        </p:xfrm>
        <a:graphic>
          <a:graphicData uri="http://schemas.openxmlformats.org/drawingml/2006/table">
            <a:tbl>
              <a:tblPr firstRow="1" bandRow="1">
                <a:tableStyleId>{5C22544A-7EE6-4342-B048-85BDC9FD1C3A}</a:tableStyleId>
              </a:tblPr>
              <a:tblGrid>
                <a:gridCol w="926327">
                  <a:extLst>
                    <a:ext uri="{9D8B030D-6E8A-4147-A177-3AD203B41FA5}">
                      <a16:colId xmlns:a16="http://schemas.microsoft.com/office/drawing/2014/main" val="2559880622"/>
                    </a:ext>
                  </a:extLst>
                </a:gridCol>
                <a:gridCol w="2759103">
                  <a:extLst>
                    <a:ext uri="{9D8B030D-6E8A-4147-A177-3AD203B41FA5}">
                      <a16:colId xmlns:a16="http://schemas.microsoft.com/office/drawing/2014/main" val="579065524"/>
                    </a:ext>
                  </a:extLst>
                </a:gridCol>
                <a:gridCol w="985961">
                  <a:extLst>
                    <a:ext uri="{9D8B030D-6E8A-4147-A177-3AD203B41FA5}">
                      <a16:colId xmlns:a16="http://schemas.microsoft.com/office/drawing/2014/main" val="3685220340"/>
                    </a:ext>
                  </a:extLst>
                </a:gridCol>
                <a:gridCol w="970059">
                  <a:extLst>
                    <a:ext uri="{9D8B030D-6E8A-4147-A177-3AD203B41FA5}">
                      <a16:colId xmlns:a16="http://schemas.microsoft.com/office/drawing/2014/main" val="1453193676"/>
                    </a:ext>
                  </a:extLst>
                </a:gridCol>
                <a:gridCol w="985962">
                  <a:extLst>
                    <a:ext uri="{9D8B030D-6E8A-4147-A177-3AD203B41FA5}">
                      <a16:colId xmlns:a16="http://schemas.microsoft.com/office/drawing/2014/main" val="2861426548"/>
                    </a:ext>
                  </a:extLst>
                </a:gridCol>
                <a:gridCol w="803082">
                  <a:extLst>
                    <a:ext uri="{9D8B030D-6E8A-4147-A177-3AD203B41FA5}">
                      <a16:colId xmlns:a16="http://schemas.microsoft.com/office/drawing/2014/main" val="1374106642"/>
                    </a:ext>
                  </a:extLst>
                </a:gridCol>
                <a:gridCol w="799105">
                  <a:extLst>
                    <a:ext uri="{9D8B030D-6E8A-4147-A177-3AD203B41FA5}">
                      <a16:colId xmlns:a16="http://schemas.microsoft.com/office/drawing/2014/main" val="2628033061"/>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53372161"/>
                  </a:ext>
                </a:extLst>
              </a:tr>
              <a:tr h="405614">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6010</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dirty="0"/>
                        <a:t>Petition to revive an application (paper)</a:t>
                      </a:r>
                      <a:endParaRPr lang="en-US" sz="1200" dirty="0">
                        <a:solidFill>
                          <a:srgbClr val="FF0000"/>
                        </a:solidFill>
                      </a:endParaRP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$250</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$350</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$100</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40%</a:t>
                      </a:r>
                    </a:p>
                  </a:txBody>
                  <a:tcPr marL="45720" marR="45720" anchor="ctr">
                    <a:solidFill>
                      <a:srgbClr val="E6E6E6"/>
                    </a:solidFill>
                  </a:tcPr>
                </a:tc>
                <a:extLst>
                  <a:ext uri="{0D108BD9-81ED-4DB2-BD59-A6C34878D82A}">
                    <a16:rowId xmlns:a16="http://schemas.microsoft.com/office/drawing/2014/main" val="2808929937"/>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7010</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i="0" u="none" strike="noStrike" baseline="0" noProof="0" dirty="0">
                          <a:solidFill>
                            <a:srgbClr val="000000"/>
                          </a:solidFill>
                          <a:effectLst/>
                          <a:latin typeface="+mn-lt"/>
                        </a:rPr>
                        <a:t>Petition to revive an application</a:t>
                      </a:r>
                      <a:endParaRPr lang="en-US" sz="1200" dirty="0"/>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$94</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$150</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$250</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$100</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67%</a:t>
                      </a:r>
                    </a:p>
                  </a:txBody>
                  <a:tcPr marL="45720" marR="45720" anchor="ctr">
                    <a:solidFill>
                      <a:srgbClr val="E6E6E6"/>
                    </a:solidFill>
                  </a:tcPr>
                </a:tc>
                <a:extLst>
                  <a:ext uri="{0D108BD9-81ED-4DB2-BD59-A6C34878D82A}">
                    <a16:rowId xmlns:a16="http://schemas.microsoft.com/office/drawing/2014/main" val="2913360570"/>
                  </a:ext>
                </a:extLst>
              </a:tr>
            </a:tbl>
          </a:graphicData>
        </a:graphic>
      </p:graphicFrame>
    </p:spTree>
    <p:extLst>
      <p:ext uri="{BB962C8B-B14F-4D97-AF65-F5344CB8AC3E}">
        <p14:creationId xmlns:p14="http://schemas.microsoft.com/office/powerpoint/2010/main" val="179842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defTabSz="457200" rtl="0">
              <a:spcBef>
                <a:spcPct val="0"/>
              </a:spcBef>
            </a:pPr>
            <a:r>
              <a:rPr lang="en-US" sz="4000" b="1" dirty="0">
                <a:solidFill>
                  <a:schemeClr val="bg1"/>
                </a:solidFill>
                <a:latin typeface="+mn-lt"/>
              </a:rPr>
              <a:t>Path forward</a:t>
            </a:r>
          </a:p>
        </p:txBody>
      </p:sp>
    </p:spTree>
    <p:extLst>
      <p:ext uri="{BB962C8B-B14F-4D97-AF65-F5344CB8AC3E}">
        <p14:creationId xmlns:p14="http://schemas.microsoft.com/office/powerpoint/2010/main" val="218093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4A232-9B67-4121-892B-E5E7D4A29235}"/>
              </a:ext>
            </a:extLst>
          </p:cNvPr>
          <p:cNvSpPr>
            <a:spLocks noGrp="1"/>
          </p:cNvSpPr>
          <p:nvPr>
            <p:ph idx="1"/>
          </p:nvPr>
        </p:nvSpPr>
        <p:spPr/>
        <p:txBody>
          <a:bodyPr/>
          <a:lstStyle/>
          <a:p>
            <a:r>
              <a:rPr lang="en-US" dirty="0"/>
              <a:t>Financial outlook</a:t>
            </a:r>
          </a:p>
          <a:p>
            <a:r>
              <a:rPr lang="en-US" dirty="0"/>
              <a:t>Fee setting objectives and benefits</a:t>
            </a:r>
          </a:p>
          <a:p>
            <a:r>
              <a:rPr lang="en-US" dirty="0"/>
              <a:t>Detailed fee proposal</a:t>
            </a:r>
          </a:p>
        </p:txBody>
      </p:sp>
      <p:sp>
        <p:nvSpPr>
          <p:cNvPr id="3" name="Title 2">
            <a:extLst>
              <a:ext uri="{FF2B5EF4-FFF2-40B4-BE49-F238E27FC236}">
                <a16:creationId xmlns:a16="http://schemas.microsoft.com/office/drawing/2014/main" id="{BF06C180-64ED-4E6D-81A3-4D906D59FAA1}"/>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076D1903-33A1-41ED-BE18-121973B43641}"/>
              </a:ext>
            </a:extLst>
          </p:cNvPr>
          <p:cNvSpPr>
            <a:spLocks noGrp="1"/>
          </p:cNvSpPr>
          <p:nvPr>
            <p:ph type="sldNum" sz="quarter" idx="10"/>
          </p:nvPr>
        </p:nvSpPr>
        <p:spPr/>
        <p:txBody>
          <a:bodyPr/>
          <a:lstStyle/>
          <a:p>
            <a:fld id="{1D648693-0942-45E9-83AE-76FC568F9452}" type="slidenum">
              <a:rPr lang="en-US" smtClean="0"/>
              <a:pPr/>
              <a:t>3</a:t>
            </a:fld>
            <a:endParaRPr lang="en-US" dirty="0"/>
          </a:p>
        </p:txBody>
      </p:sp>
    </p:spTree>
    <p:extLst>
      <p:ext uri="{BB962C8B-B14F-4D97-AF65-F5344CB8AC3E}">
        <p14:creationId xmlns:p14="http://schemas.microsoft.com/office/powerpoint/2010/main" val="4254570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 name="Title 4">
            <a:extLst>
              <a:ext uri="{FF2B5EF4-FFF2-40B4-BE49-F238E27FC236}">
                <a16:creationId xmlns:a16="http://schemas.microsoft.com/office/drawing/2014/main" id="{25E62F8A-E6EB-4104-86AA-706779553785}"/>
              </a:ext>
            </a:extLst>
          </p:cNvPr>
          <p:cNvSpPr>
            <a:spLocks noGrp="1"/>
          </p:cNvSpPr>
          <p:nvPr>
            <p:ph type="title"/>
          </p:nvPr>
        </p:nvSpPr>
        <p:spPr/>
        <p:txBody>
          <a:bodyPr>
            <a:normAutofit/>
          </a:bodyPr>
          <a:lstStyle/>
          <a:p>
            <a:r>
              <a:rPr lang="en-US" sz="3600" dirty="0"/>
              <a:t>Path forward</a:t>
            </a:r>
          </a:p>
        </p:txBody>
      </p:sp>
      <p:sp>
        <p:nvSpPr>
          <p:cNvPr id="4" name="Content Placeholder 3">
            <a:extLst>
              <a:ext uri="{FF2B5EF4-FFF2-40B4-BE49-F238E27FC236}">
                <a16:creationId xmlns:a16="http://schemas.microsoft.com/office/drawing/2014/main" id="{38612A5F-D215-41B0-9583-E854322F661D}"/>
              </a:ext>
            </a:extLst>
          </p:cNvPr>
          <p:cNvSpPr>
            <a:spLocks noGrp="1"/>
          </p:cNvSpPr>
          <p:nvPr>
            <p:ph idx="1"/>
          </p:nvPr>
        </p:nvSpPr>
        <p:spPr/>
        <p:txBody>
          <a:bodyPr vert="horz" lIns="91440" tIns="45720" rIns="91440" bIns="45720" rtlCol="0" anchor="t">
            <a:normAutofit/>
          </a:bodyPr>
          <a:lstStyle/>
          <a:p>
            <a:r>
              <a:rPr lang="en-US" sz="2000" dirty="0">
                <a:latin typeface="Segoe UI"/>
                <a:cs typeface="Segoe UI"/>
              </a:rPr>
              <a:t>This proposal is not final; it is a starting point. We look forward to your comments and suggestions.</a:t>
            </a:r>
          </a:p>
          <a:p>
            <a:pPr lvl="1"/>
            <a:r>
              <a:rPr lang="en-US" sz="1800" dirty="0"/>
              <a:t>Please directly associate comments, favorable or critical, with the specific proposals under consideration so we can appropriately consider them.</a:t>
            </a:r>
          </a:p>
          <a:p>
            <a:r>
              <a:rPr lang="en-US" sz="2000" dirty="0">
                <a:latin typeface="Segoe UI"/>
                <a:cs typeface="Segoe UI"/>
              </a:rPr>
              <a:t>We will consider and analyze all input before preparing a notice of proposed rulemaking.</a:t>
            </a:r>
          </a:p>
          <a:p>
            <a:r>
              <a:rPr lang="en-US" sz="2000" dirty="0"/>
              <a:t>We look forward to a productive dialogue over the next few months. Thank you!</a:t>
            </a:r>
          </a:p>
          <a:p>
            <a:endParaRPr lang="en-US" sz="1600" dirty="0"/>
          </a:p>
        </p:txBody>
      </p:sp>
    </p:spTree>
    <p:extLst>
      <p:ext uri="{BB962C8B-B14F-4D97-AF65-F5344CB8AC3E}">
        <p14:creationId xmlns:p14="http://schemas.microsoft.com/office/powerpoint/2010/main" val="270117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2" name="Title 1"/>
          <p:cNvSpPr>
            <a:spLocks noGrp="1"/>
          </p:cNvSpPr>
          <p:nvPr>
            <p:ph type="title"/>
          </p:nvPr>
        </p:nvSpPr>
        <p:spPr/>
        <p:txBody>
          <a:bodyPr>
            <a:normAutofit/>
          </a:bodyPr>
          <a:lstStyle/>
          <a:p>
            <a:r>
              <a:rPr lang="en-US" sz="3600" dirty="0"/>
              <a:t>Milestones</a:t>
            </a:r>
          </a:p>
        </p:txBody>
      </p:sp>
      <p:sp>
        <p:nvSpPr>
          <p:cNvPr id="3" name="Content Placeholder 2"/>
          <p:cNvSpPr>
            <a:spLocks noGrp="1"/>
          </p:cNvSpPr>
          <p:nvPr>
            <p:ph idx="1"/>
          </p:nvPr>
        </p:nvSpPr>
        <p:spPr/>
        <p:txBody>
          <a:bodyPr vert="horz" lIns="91440" tIns="45720" rIns="91440" bIns="45720" rtlCol="0" anchor="t">
            <a:normAutofit/>
          </a:bodyPr>
          <a:lstStyle/>
          <a:p>
            <a:pPr>
              <a:lnSpc>
                <a:spcPct val="150000"/>
              </a:lnSpc>
            </a:pPr>
            <a:r>
              <a:rPr lang="en-US" sz="1800" dirty="0"/>
              <a:t>June 2023: TPAC hearing</a:t>
            </a:r>
          </a:p>
          <a:p>
            <a:pPr>
              <a:lnSpc>
                <a:spcPct val="150000"/>
              </a:lnSpc>
            </a:pPr>
            <a:r>
              <a:rPr lang="en-US" sz="1800" dirty="0"/>
              <a:t>January–March 2024: Publish notice of proposed rulemaking</a:t>
            </a:r>
          </a:p>
          <a:p>
            <a:pPr>
              <a:lnSpc>
                <a:spcPct val="150000"/>
              </a:lnSpc>
            </a:pPr>
            <a:r>
              <a:rPr lang="en-US" sz="1800" dirty="0"/>
              <a:t>March–June 2024: Public comment period</a:t>
            </a:r>
          </a:p>
          <a:p>
            <a:pPr>
              <a:lnSpc>
                <a:spcPct val="150000"/>
              </a:lnSpc>
            </a:pPr>
            <a:r>
              <a:rPr lang="en-US" sz="1800">
                <a:latin typeface="Segoe UI"/>
                <a:cs typeface="Segoe UI"/>
              </a:rPr>
              <a:t>October 2024: Publish final rule</a:t>
            </a:r>
          </a:p>
          <a:p>
            <a:pPr>
              <a:lnSpc>
                <a:spcPct val="150000"/>
              </a:lnSpc>
            </a:pPr>
            <a:r>
              <a:rPr lang="en-US" sz="1800" dirty="0"/>
              <a:t>November 2024: Anticipated effective date of fee changes</a:t>
            </a:r>
          </a:p>
        </p:txBody>
      </p:sp>
    </p:spTree>
    <p:extLst>
      <p:ext uri="{BB962C8B-B14F-4D97-AF65-F5344CB8AC3E}">
        <p14:creationId xmlns:p14="http://schemas.microsoft.com/office/powerpoint/2010/main" val="3638840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50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8C55-E011-4EA7-B99F-63042FB31A86}"/>
              </a:ext>
            </a:extLst>
          </p:cNvPr>
          <p:cNvSpPr>
            <a:spLocks noGrp="1"/>
          </p:cNvSpPr>
          <p:nvPr>
            <p:ph type="title"/>
          </p:nvPr>
        </p:nvSpPr>
        <p:spPr/>
        <p:txBody>
          <a:bodyPr>
            <a:normAutofit/>
          </a:bodyPr>
          <a:lstStyle/>
          <a:p>
            <a:r>
              <a:rPr lang="en-US" dirty="0"/>
              <a:t>Financial outlook</a:t>
            </a:r>
          </a:p>
        </p:txBody>
      </p:sp>
    </p:spTree>
    <p:extLst>
      <p:ext uri="{BB962C8B-B14F-4D97-AF65-F5344CB8AC3E}">
        <p14:creationId xmlns:p14="http://schemas.microsoft.com/office/powerpoint/2010/main" val="159616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21B4-91B1-4FF5-9C76-3F5C9A71F27D}"/>
              </a:ext>
            </a:extLst>
          </p:cNvPr>
          <p:cNvSpPr>
            <a:spLocks noGrp="1"/>
          </p:cNvSpPr>
          <p:nvPr>
            <p:ph type="title"/>
          </p:nvPr>
        </p:nvSpPr>
        <p:spPr/>
        <p:txBody>
          <a:bodyPr>
            <a:noAutofit/>
          </a:bodyPr>
          <a:lstStyle/>
          <a:p>
            <a:r>
              <a:rPr lang="en-US" sz="3600" dirty="0"/>
              <a:t>Trademark financial outlook</a:t>
            </a:r>
            <a:br>
              <a:rPr lang="en-US" sz="3600" dirty="0"/>
            </a:br>
            <a:r>
              <a:rPr lang="en-US" sz="2400" b="0" i="1" dirty="0"/>
              <a:t>Costs outpacing fee collections</a:t>
            </a:r>
          </a:p>
        </p:txBody>
      </p:sp>
      <p:sp>
        <p:nvSpPr>
          <p:cNvPr id="4" name="Slide Number Placeholder 3">
            <a:extLst>
              <a:ext uri="{FF2B5EF4-FFF2-40B4-BE49-F238E27FC236}">
                <a16:creationId xmlns:a16="http://schemas.microsoft.com/office/drawing/2014/main" id="{4B7C8DCB-1475-40C2-8A3B-50277A9DABDF}"/>
              </a:ext>
            </a:extLst>
          </p:cNvPr>
          <p:cNvSpPr>
            <a:spLocks noGrp="1"/>
          </p:cNvSpPr>
          <p:nvPr>
            <p:ph type="sldNum" sz="quarter" idx="10"/>
          </p:nvPr>
        </p:nvSpPr>
        <p:spPr/>
        <p:txBody>
          <a:bodyPr/>
          <a:lstStyle/>
          <a:p>
            <a:fld id="{1D648693-0942-45E9-83AE-76FC568F9452}" type="slidenum">
              <a:rPr lang="en-US" smtClean="0"/>
              <a:pPr/>
              <a:t>5</a:t>
            </a:fld>
            <a:endParaRPr lang="en-US" dirty="0"/>
          </a:p>
        </p:txBody>
      </p:sp>
      <p:sp>
        <p:nvSpPr>
          <p:cNvPr id="7" name="Content Placeholder 6">
            <a:extLst>
              <a:ext uri="{FF2B5EF4-FFF2-40B4-BE49-F238E27FC236}">
                <a16:creationId xmlns:a16="http://schemas.microsoft.com/office/drawing/2014/main" id="{B3C2FB19-812C-4E14-B844-45F8FA14E257}"/>
              </a:ext>
            </a:extLst>
          </p:cNvPr>
          <p:cNvSpPr>
            <a:spLocks noGrp="1"/>
          </p:cNvSpPr>
          <p:nvPr>
            <p:ph sz="half" idx="2"/>
          </p:nvPr>
        </p:nvSpPr>
        <p:spPr>
          <a:xfrm>
            <a:off x="4648200" y="1641072"/>
            <a:ext cx="4038600" cy="3422385"/>
          </a:xfrm>
        </p:spPr>
        <p:txBody>
          <a:bodyPr vert="horz" lIns="91440" tIns="45720" rIns="91440" bIns="45720" rtlCol="0" anchor="t">
            <a:normAutofit fontScale="85000" lnSpcReduction="10000"/>
          </a:bodyPr>
          <a:lstStyle/>
          <a:p>
            <a:r>
              <a:rPr lang="en-US" sz="2000" dirty="0"/>
              <a:t>The trademark fee schedule is designed for aggregate fee collections to recover aggregate costs.</a:t>
            </a:r>
          </a:p>
          <a:p>
            <a:r>
              <a:rPr lang="en-US" sz="2000" dirty="0"/>
              <a:t>Fees are not recovering aggregate costs under the existing fee schedule for two principal reasons:</a:t>
            </a:r>
          </a:p>
          <a:p>
            <a:pPr lvl="1"/>
            <a:r>
              <a:rPr lang="en-US" sz="1600" dirty="0">
                <a:latin typeface="Segoe UI Light"/>
                <a:cs typeface="Segoe UI Light"/>
              </a:rPr>
              <a:t>The broader economy has experienced higher-than-expected inflation, which, in turn, has increased aggregate costs relative to baseline estimates. </a:t>
            </a:r>
            <a:endParaRPr lang="en-US" sz="1600" dirty="0"/>
          </a:p>
          <a:p>
            <a:pPr lvl="1"/>
            <a:r>
              <a:rPr lang="en-US" sz="1600" dirty="0"/>
              <a:t>Trademark demand and applicant filing behaviors have changed.</a:t>
            </a:r>
          </a:p>
        </p:txBody>
      </p:sp>
      <p:graphicFrame>
        <p:nvGraphicFramePr>
          <p:cNvPr id="9" name="Content Placeholder 7" descr="A line chart depicting the trademark operating reserve forecast from FY 2023 to FY 2028.  The chart displays the minimum operating reserve balance at $100M for most years and the optimal balance growing from $294M to $387M. The actual operating reserve forecast is declining from $197M in FY 2023 to $44M in FY 2028.">
            <a:extLst>
              <a:ext uri="{FF2B5EF4-FFF2-40B4-BE49-F238E27FC236}">
                <a16:creationId xmlns:a16="http://schemas.microsoft.com/office/drawing/2014/main" id="{99CA8A17-EAD7-4601-A896-481A6A377A19}"/>
              </a:ext>
            </a:extLst>
          </p:cNvPr>
          <p:cNvGraphicFramePr>
            <a:graphicFrameLocks noGrp="1"/>
          </p:cNvGraphicFramePr>
          <p:nvPr>
            <p:ph sz="half" idx="1"/>
            <p:extLst>
              <p:ext uri="{D42A27DB-BD31-4B8C-83A1-F6EECF244321}">
                <p14:modId xmlns:p14="http://schemas.microsoft.com/office/powerpoint/2010/main" val="26138322"/>
              </p:ext>
            </p:extLst>
          </p:nvPr>
        </p:nvGraphicFramePr>
        <p:xfrm>
          <a:off x="457200" y="1641072"/>
          <a:ext cx="4038600" cy="3422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906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descr="A line chart showing the trend for trademark application classes from 1990 through 2026.  The 2023 through 2026 amounts are projections. The line shows two distinct application surges.  One in 2000 and the other in 2021.">
            <a:extLst>
              <a:ext uri="{FF2B5EF4-FFF2-40B4-BE49-F238E27FC236}">
                <a16:creationId xmlns:a16="http://schemas.microsoft.com/office/drawing/2014/main" id="{F636C8A2-AA59-4A81-A659-96A42F97BCEE}"/>
              </a:ext>
            </a:extLst>
          </p:cNvPr>
          <p:cNvGraphicFramePr>
            <a:graphicFrameLocks noGrp="1"/>
          </p:cNvGraphicFramePr>
          <p:nvPr>
            <p:ph sz="half" idx="1"/>
            <p:extLst>
              <p:ext uri="{D42A27DB-BD31-4B8C-83A1-F6EECF244321}">
                <p14:modId xmlns:p14="http://schemas.microsoft.com/office/powerpoint/2010/main" val="3173600522"/>
              </p:ext>
            </p:extLst>
          </p:nvPr>
        </p:nvGraphicFramePr>
        <p:xfrm>
          <a:off x="457200" y="1715886"/>
          <a:ext cx="4038600" cy="34226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9A621B4-91B1-4FF5-9C76-3F5C9A71F27D}"/>
              </a:ext>
            </a:extLst>
          </p:cNvPr>
          <p:cNvSpPr>
            <a:spLocks noGrp="1"/>
          </p:cNvSpPr>
          <p:nvPr>
            <p:ph type="title"/>
          </p:nvPr>
        </p:nvSpPr>
        <p:spPr/>
        <p:txBody>
          <a:bodyPr>
            <a:noAutofit/>
          </a:bodyPr>
          <a:lstStyle/>
          <a:p>
            <a:r>
              <a:rPr lang="en-US" sz="3600" dirty="0"/>
              <a:t>Trademark application growth</a:t>
            </a:r>
            <a:br>
              <a:rPr lang="en-US" sz="3600" dirty="0"/>
            </a:br>
            <a:r>
              <a:rPr lang="en-US" sz="2400" b="0" i="1" dirty="0"/>
              <a:t>Settling in after a once-in-a-generation surge in demand</a:t>
            </a:r>
          </a:p>
        </p:txBody>
      </p:sp>
      <p:sp>
        <p:nvSpPr>
          <p:cNvPr id="4" name="Slide Number Placeholder 3">
            <a:extLst>
              <a:ext uri="{FF2B5EF4-FFF2-40B4-BE49-F238E27FC236}">
                <a16:creationId xmlns:a16="http://schemas.microsoft.com/office/drawing/2014/main" id="{4B7C8DCB-1475-40C2-8A3B-50277A9DABDF}"/>
              </a:ext>
            </a:extLst>
          </p:cNvPr>
          <p:cNvSpPr>
            <a:spLocks noGrp="1"/>
          </p:cNvSpPr>
          <p:nvPr>
            <p:ph type="sldNum" sz="quarter" idx="10"/>
          </p:nvPr>
        </p:nvSpPr>
        <p:spPr/>
        <p:txBody>
          <a:bodyPr/>
          <a:lstStyle/>
          <a:p>
            <a:fld id="{1D648693-0942-45E9-83AE-76FC568F9452}" type="slidenum">
              <a:rPr lang="en-US" smtClean="0"/>
              <a:pPr/>
              <a:t>6</a:t>
            </a:fld>
            <a:endParaRPr lang="en-US" dirty="0"/>
          </a:p>
        </p:txBody>
      </p:sp>
      <p:sp>
        <p:nvSpPr>
          <p:cNvPr id="7" name="TextBox 6">
            <a:extLst>
              <a:ext uri="{FF2B5EF4-FFF2-40B4-BE49-F238E27FC236}">
                <a16:creationId xmlns:a16="http://schemas.microsoft.com/office/drawing/2014/main" id="{80F7718D-6FB6-4D00-85C4-53866A7FC321}"/>
              </a:ext>
            </a:extLst>
          </p:cNvPr>
          <p:cNvSpPr txBox="1"/>
          <p:nvPr/>
        </p:nvSpPr>
        <p:spPr>
          <a:xfrm>
            <a:off x="627208" y="4337451"/>
            <a:ext cx="675911" cy="400110"/>
          </a:xfrm>
          <a:prstGeom prst="rect">
            <a:avLst/>
          </a:prstGeom>
          <a:noFill/>
        </p:spPr>
        <p:txBody>
          <a:bodyPr wrap="square" rtlCol="0">
            <a:spAutoFit/>
          </a:bodyPr>
          <a:lstStyle/>
          <a:p>
            <a:pPr algn="r"/>
            <a:r>
              <a:rPr lang="en-US" sz="1000" dirty="0"/>
              <a:t>Fiscal Year</a:t>
            </a:r>
          </a:p>
        </p:txBody>
      </p:sp>
      <p:sp>
        <p:nvSpPr>
          <p:cNvPr id="3" name="Content Placeholder 2">
            <a:extLst>
              <a:ext uri="{FF2B5EF4-FFF2-40B4-BE49-F238E27FC236}">
                <a16:creationId xmlns:a16="http://schemas.microsoft.com/office/drawing/2014/main" id="{43F02F3A-8678-47E0-A94D-ED6DC72B111B}"/>
              </a:ext>
            </a:extLst>
          </p:cNvPr>
          <p:cNvSpPr>
            <a:spLocks noGrp="1"/>
          </p:cNvSpPr>
          <p:nvPr>
            <p:ph sz="half" idx="2"/>
          </p:nvPr>
        </p:nvSpPr>
        <p:spPr>
          <a:xfrm>
            <a:off x="4648200" y="1715886"/>
            <a:ext cx="4038600" cy="3422385"/>
          </a:xfrm>
        </p:spPr>
        <p:txBody>
          <a:bodyPr vert="horz" lIns="91440" tIns="45720" rIns="91440" bIns="45720" rtlCol="0" anchor="t">
            <a:normAutofit fontScale="55000" lnSpcReduction="20000"/>
          </a:bodyPr>
          <a:lstStyle/>
          <a:p>
            <a:r>
              <a:rPr lang="en-US" sz="2900" dirty="0">
                <a:latin typeface="Segoe UI"/>
                <a:cs typeface="Segoe UI"/>
              </a:rPr>
              <a:t>The fee structure promotes broad participation in the trademark system, with below-cost application filing fees subsidized by maintenance and intent-to-use extension fees. </a:t>
            </a:r>
            <a:endParaRPr lang="en-US" sz="2900" dirty="0"/>
          </a:p>
          <a:p>
            <a:r>
              <a:rPr lang="en-US" sz="2900" dirty="0"/>
              <a:t>Trademark demand and applicant filing behaviors have changed.</a:t>
            </a:r>
          </a:p>
          <a:p>
            <a:pPr lvl="1"/>
            <a:r>
              <a:rPr lang="en-US" sz="2600" dirty="0">
                <a:latin typeface="Segoe UI Light"/>
                <a:cs typeface="Segoe UI Light"/>
              </a:rPr>
              <a:t>Trademark demand surged without a commensurate surge in maintenance and intent-to-use (ITU) filings, then softened relative to prior forecasts.</a:t>
            </a:r>
          </a:p>
          <a:p>
            <a:pPr lvl="1"/>
            <a:r>
              <a:rPr lang="en-US" sz="2600" dirty="0"/>
              <a:t>Behavioral filing patterns are generating imbalances in the fee structure. </a:t>
            </a:r>
          </a:p>
        </p:txBody>
      </p:sp>
    </p:spTree>
    <p:extLst>
      <p:ext uri="{BB962C8B-B14F-4D97-AF65-F5344CB8AC3E}">
        <p14:creationId xmlns:p14="http://schemas.microsoft.com/office/powerpoint/2010/main" val="32141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A441C6-07CE-4A55-9911-7B06C12D638D}"/>
              </a:ext>
            </a:extLst>
          </p:cNvPr>
          <p:cNvSpPr>
            <a:spLocks noGrp="1"/>
          </p:cNvSpPr>
          <p:nvPr>
            <p:ph sz="half" idx="2"/>
          </p:nvPr>
        </p:nvSpPr>
        <p:spPr>
          <a:xfrm>
            <a:off x="4648200" y="1997474"/>
            <a:ext cx="4038600" cy="2747054"/>
          </a:xfrm>
        </p:spPr>
        <p:txBody>
          <a:bodyPr vert="horz" lIns="91440" tIns="45720" rIns="91440" bIns="45720" rtlCol="0" anchor="t">
            <a:normAutofit fontScale="62500" lnSpcReduction="20000"/>
          </a:bodyPr>
          <a:lstStyle/>
          <a:p>
            <a:r>
              <a:rPr lang="en-US" dirty="0"/>
              <a:t>The current fee structure is balanced using the proportions represented in the FY 2019 bar.</a:t>
            </a:r>
          </a:p>
          <a:p>
            <a:r>
              <a:rPr lang="en-US" dirty="0"/>
              <a:t>FY 2021 delivered more below-cost application filing fees than expected.</a:t>
            </a:r>
          </a:p>
          <a:p>
            <a:r>
              <a:rPr lang="en-US" dirty="0">
                <a:latin typeface="Segoe UI"/>
                <a:cs typeface="Segoe UI"/>
              </a:rPr>
              <a:t>FY 2021 also delivered fewer renewal and ITU fees than planned to subsidize the cost of application examination.</a:t>
            </a:r>
          </a:p>
        </p:txBody>
      </p:sp>
      <p:graphicFrame>
        <p:nvGraphicFramePr>
          <p:cNvPr id="7" name="Content Placeholder 10" descr="A pie chart displaying the proportion of fee collections in FY 2021. The greatest proportion is application filing fees at 59% and the smallest is other fees at 8%. Renewal fees are 21% of total fees and ITU fees are 12%.">
            <a:extLst>
              <a:ext uri="{FF2B5EF4-FFF2-40B4-BE49-F238E27FC236}">
                <a16:creationId xmlns:a16="http://schemas.microsoft.com/office/drawing/2014/main" id="{4B0E8004-C791-4034-B310-51511119494D}"/>
              </a:ext>
            </a:extLst>
          </p:cNvPr>
          <p:cNvGraphicFramePr>
            <a:graphicFrameLocks noGrp="1"/>
          </p:cNvGraphicFramePr>
          <p:nvPr>
            <p:ph sz="half" idx="1"/>
            <p:extLst>
              <p:ext uri="{D42A27DB-BD31-4B8C-83A1-F6EECF244321}">
                <p14:modId xmlns:p14="http://schemas.microsoft.com/office/powerpoint/2010/main" val="3542881640"/>
              </p:ext>
            </p:extLst>
          </p:nvPr>
        </p:nvGraphicFramePr>
        <p:xfrm>
          <a:off x="457200" y="1721428"/>
          <a:ext cx="4038600" cy="342265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8F5CA20B-D91D-462C-BDB1-CDA348C51841}"/>
              </a:ext>
            </a:extLst>
          </p:cNvPr>
          <p:cNvSpPr>
            <a:spLocks noGrp="1"/>
          </p:cNvSpPr>
          <p:nvPr>
            <p:ph type="title"/>
          </p:nvPr>
        </p:nvSpPr>
        <p:spPr/>
        <p:txBody>
          <a:bodyPr>
            <a:normAutofit fontScale="90000"/>
          </a:bodyPr>
          <a:lstStyle/>
          <a:p>
            <a:r>
              <a:rPr lang="en-US" dirty="0"/>
              <a:t>Changing demand patterns</a:t>
            </a:r>
            <a:br>
              <a:rPr lang="en-US" dirty="0"/>
            </a:br>
            <a:r>
              <a:rPr lang="en-US" sz="2200" b="0" i="1" dirty="0"/>
              <a:t>Uncertain filing patterns generating imbalances in the fee structure</a:t>
            </a:r>
          </a:p>
        </p:txBody>
      </p:sp>
      <p:sp>
        <p:nvSpPr>
          <p:cNvPr id="5" name="Slide Number Placeholder 4">
            <a:extLst>
              <a:ext uri="{FF2B5EF4-FFF2-40B4-BE49-F238E27FC236}">
                <a16:creationId xmlns:a16="http://schemas.microsoft.com/office/drawing/2014/main" id="{EC16C3CB-333C-494D-A7D6-2AF9CCC1BF51}"/>
              </a:ext>
            </a:extLst>
          </p:cNvPr>
          <p:cNvSpPr>
            <a:spLocks noGrp="1"/>
          </p:cNvSpPr>
          <p:nvPr>
            <p:ph type="sldNum" sz="quarter" idx="10"/>
          </p:nvPr>
        </p:nvSpPr>
        <p:spPr/>
        <p:txBody>
          <a:bodyPr/>
          <a:lstStyle/>
          <a:p>
            <a:fld id="{1D648693-0942-45E9-83AE-76FC568F9452}" type="slidenum">
              <a:rPr lang="en-US" smtClean="0"/>
              <a:pPr/>
              <a:t>7</a:t>
            </a:fld>
            <a:endParaRPr lang="en-US"/>
          </a:p>
        </p:txBody>
      </p:sp>
    </p:spTree>
    <p:extLst>
      <p:ext uri="{BB962C8B-B14F-4D97-AF65-F5344CB8AC3E}">
        <p14:creationId xmlns:p14="http://schemas.microsoft.com/office/powerpoint/2010/main" val="73390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8C55-E011-4EA7-B99F-63042FB31A86}"/>
              </a:ext>
            </a:extLst>
          </p:cNvPr>
          <p:cNvSpPr>
            <a:spLocks noGrp="1"/>
          </p:cNvSpPr>
          <p:nvPr>
            <p:ph type="title"/>
          </p:nvPr>
        </p:nvSpPr>
        <p:spPr/>
        <p:txBody>
          <a:bodyPr>
            <a:normAutofit fontScale="90000"/>
          </a:bodyPr>
          <a:lstStyle/>
          <a:p>
            <a:r>
              <a:rPr lang="en-US" dirty="0"/>
              <a:t>Fee setting objectives and benefits</a:t>
            </a:r>
          </a:p>
        </p:txBody>
      </p:sp>
    </p:spTree>
    <p:extLst>
      <p:ext uri="{BB962C8B-B14F-4D97-AF65-F5344CB8AC3E}">
        <p14:creationId xmlns:p14="http://schemas.microsoft.com/office/powerpoint/2010/main" val="14893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E45666-986C-45F2-A995-06A35A34907A}"/>
              </a:ext>
            </a:extLst>
          </p:cNvPr>
          <p:cNvSpPr>
            <a:spLocks noGrp="1"/>
          </p:cNvSpPr>
          <p:nvPr>
            <p:ph type="sldNum" sz="quarter" idx="10"/>
          </p:nvPr>
        </p:nvSpPr>
        <p:spPr/>
        <p:txBody>
          <a:bodyPr/>
          <a:lstStyle/>
          <a:p>
            <a:fld id="{1D648693-0942-45E9-83AE-76FC568F9452}" type="slidenum">
              <a:rPr lang="en-US" smtClean="0"/>
              <a:pPr/>
              <a:t>9</a:t>
            </a:fld>
            <a:endParaRPr lang="en-US" dirty="0"/>
          </a:p>
        </p:txBody>
      </p:sp>
      <p:sp>
        <p:nvSpPr>
          <p:cNvPr id="3" name="Title 2">
            <a:extLst>
              <a:ext uri="{FF2B5EF4-FFF2-40B4-BE49-F238E27FC236}">
                <a16:creationId xmlns:a16="http://schemas.microsoft.com/office/drawing/2014/main" id="{9D7E9C7B-16FF-4901-A0CF-244426C0CF62}"/>
              </a:ext>
            </a:extLst>
          </p:cNvPr>
          <p:cNvSpPr>
            <a:spLocks noGrp="1"/>
          </p:cNvSpPr>
          <p:nvPr>
            <p:ph type="title"/>
          </p:nvPr>
        </p:nvSpPr>
        <p:spPr/>
        <p:txBody>
          <a:bodyPr>
            <a:normAutofit/>
          </a:bodyPr>
          <a:lstStyle/>
          <a:p>
            <a:r>
              <a:rPr lang="en-US" sz="3600" dirty="0"/>
              <a:t>Objectives of fee setting proposal</a:t>
            </a:r>
          </a:p>
        </p:txBody>
      </p:sp>
      <p:sp>
        <p:nvSpPr>
          <p:cNvPr id="2" name="Content Placeholder 1">
            <a:extLst>
              <a:ext uri="{FF2B5EF4-FFF2-40B4-BE49-F238E27FC236}">
                <a16:creationId xmlns:a16="http://schemas.microsoft.com/office/drawing/2014/main" id="{6DB5D0D2-21C3-48A7-A08F-C464A2B402B3}"/>
              </a:ext>
            </a:extLst>
          </p:cNvPr>
          <p:cNvSpPr>
            <a:spLocks noGrp="1"/>
          </p:cNvSpPr>
          <p:nvPr>
            <p:ph idx="1"/>
          </p:nvPr>
        </p:nvSpPr>
        <p:spPr>
          <a:xfrm>
            <a:off x="457200" y="1447585"/>
            <a:ext cx="8229600" cy="3591344"/>
          </a:xfrm>
        </p:spPr>
        <p:txBody>
          <a:bodyPr vert="horz" lIns="91440" tIns="45720" rIns="91440" bIns="45720" rtlCol="0" anchor="t">
            <a:normAutofit/>
          </a:bodyPr>
          <a:lstStyle/>
          <a:p>
            <a:r>
              <a:rPr lang="en-US" sz="2400" dirty="0">
                <a:latin typeface="Segoe UI"/>
                <a:cs typeface="Segoe UI"/>
              </a:rPr>
              <a:t>Recover aggregate costs to finance the mission, strategic goals, and priorities</a:t>
            </a:r>
          </a:p>
          <a:p>
            <a:r>
              <a:rPr lang="en-US" sz="2400" dirty="0">
                <a:latin typeface="Segoe UI"/>
                <a:cs typeface="Segoe UI"/>
              </a:rPr>
              <a:t>Enable financial sustainability</a:t>
            </a:r>
          </a:p>
          <a:p>
            <a:r>
              <a:rPr lang="en-US" sz="2400" dirty="0">
                <a:latin typeface="Segoe UI"/>
                <a:cs typeface="Segoe UI"/>
              </a:rPr>
              <a:t>Better align fees with costs of provided services</a:t>
            </a:r>
          </a:p>
          <a:p>
            <a:r>
              <a:rPr lang="en-US" sz="2400" dirty="0">
                <a:latin typeface="Segoe UI"/>
                <a:cs typeface="Segoe UI"/>
              </a:rPr>
              <a:t>Improve processing efficiencies</a:t>
            </a:r>
          </a:p>
          <a:p>
            <a:r>
              <a:rPr lang="en-US" sz="2400" dirty="0">
                <a:latin typeface="Segoe UI"/>
                <a:cs typeface="Segoe UI"/>
              </a:rPr>
              <a:t>Enhance the quality of incoming applications</a:t>
            </a:r>
          </a:p>
          <a:p>
            <a:r>
              <a:rPr lang="en-US" sz="2400" dirty="0">
                <a:latin typeface="Segoe UI"/>
                <a:cs typeface="Segoe UI"/>
              </a:rPr>
              <a:t>Offer affordable processing options to stakeholders</a:t>
            </a:r>
          </a:p>
          <a:p>
            <a:endParaRPr lang="en-US" sz="2400" dirty="0">
              <a:latin typeface="Segoe UI"/>
              <a:cs typeface="Segoe UI"/>
            </a:endParaRPr>
          </a:p>
        </p:txBody>
      </p:sp>
    </p:spTree>
    <p:extLst>
      <p:ext uri="{BB962C8B-B14F-4D97-AF65-F5344CB8AC3E}">
        <p14:creationId xmlns:p14="http://schemas.microsoft.com/office/powerpoint/2010/main" val="2375310267"/>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3.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4.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0085468-3db2-4b42-b7f6-9673b6f5ace4">
      <UserInfo>
        <DisplayName>Fletcher, Nicholas</DisplayName>
        <AccountId>133</AccountId>
        <AccountType/>
      </UserInfo>
      <UserInfo>
        <DisplayName>Forshee, Corey</DisplayName>
        <AccountId>135</AccountId>
        <AccountType/>
      </UserInfo>
      <UserInfo>
        <DisplayName>Floyd, Benjamin</DisplayName>
        <AccountId>134</AccountId>
        <AccountType/>
      </UserInfo>
      <UserInfo>
        <DisplayName>Zoks, Gita</DisplayName>
        <AccountId>27</AccountId>
        <AccountType/>
      </UserInfo>
      <UserInfo>
        <DisplayName>Brown, Sarah</DisplayName>
        <AccountId>19</AccountId>
        <AccountType/>
      </UserInfo>
      <UserInfo>
        <DisplayName>Berger, Stacey</DisplayName>
        <AccountId>49</AccountId>
        <AccountType/>
      </UserInfo>
      <UserInfo>
        <DisplayName>Davis-Maxfield, Jacqueline</DisplayName>
        <AccountId>24</AccountId>
        <AccountType/>
      </UserInfo>
      <UserInfo>
        <DisplayName>Chbouki, Nabil</DisplayName>
        <AccountId>41</AccountId>
        <AccountType/>
      </UserInfo>
      <UserInfo>
        <DisplayName>Robinson, Marla</DisplayName>
        <AccountId>42</AccountId>
        <AccountType/>
      </UserInfo>
      <UserInfo>
        <DisplayName>Buie, Dianne</DisplayName>
        <AccountId>33</AccountId>
        <AccountType/>
      </UserInfo>
      <UserInfo>
        <DisplayName>Santiago, Amalia</DisplayName>
        <AccountId>64</AccountId>
        <AccountType/>
      </UserInfo>
      <UserInfo>
        <DisplayName>Morgan, Shirlena</DisplayName>
        <AccountId>67</AccountId>
        <AccountType/>
      </UserInfo>
      <UserInfo>
        <DisplayName>CFO Directors</DisplayName>
        <AccountId>70</AccountId>
        <AccountType/>
      </UserInfo>
      <UserInfo>
        <DisplayName>La Fave, Jo Marie</DisplayName>
        <AccountId>34</AccountId>
        <AccountType/>
      </UserInfo>
      <UserInfo>
        <DisplayName>Dean, Loren</DisplayName>
        <AccountId>90</AccountId>
        <AccountType/>
      </UserInfo>
      <UserInfo>
        <DisplayName>Hourigan, Brendan</DisplayName>
        <AccountId>71</AccountId>
        <AccountType/>
      </UserInfo>
      <UserInfo>
        <DisplayName>Buckner, Nia</DisplayName>
        <AccountId>76</AccountId>
        <AccountType/>
      </UserInfo>
      <UserInfo>
        <DisplayName>Duncan, Amy</DisplayName>
        <AccountId>58</AccountId>
        <AccountType/>
      </UserInfo>
      <UserInfo>
        <DisplayName>Krieger, Mark</DisplayName>
        <AccountId>26</AccountId>
        <AccountType/>
      </UserInfo>
      <UserInfo>
        <DisplayName>Fucito, Britt</DisplayName>
        <AccountId>136</AccountId>
        <AccountType/>
      </UserInfo>
      <UserInfo>
        <DisplayName>Allen, Sakiyna</DisplayName>
        <AccountId>74</AccountId>
        <AccountType/>
      </UserInfo>
      <UserInfo>
        <DisplayName>Windsor, Amy</DisplayName>
        <AccountId>223</AccountId>
        <AccountType/>
      </UserInfo>
      <UserInfo>
        <DisplayName>Wuest, James</DisplayName>
        <AccountId>224</AccountId>
        <AccountType/>
      </UserInfo>
      <UserInfo>
        <DisplayName>svc.SiteCreationWizard</DisplayName>
        <AccountId>16</AccountId>
        <AccountType/>
      </UserInfo>
      <UserInfo>
        <DisplayName>Hoffman, Jay</DisplayName>
        <AccountId>408</AccountId>
        <AccountType/>
      </UserInfo>
      <UserInfo>
        <DisplayName>Zimmermann, Jason</DisplayName>
        <AccountId>403</AccountId>
        <AccountType/>
      </UserInfo>
      <UserInfo>
        <DisplayName>Breckenridge, Julie</DisplayName>
        <AccountId>946</AccountId>
        <AccountType/>
      </UserInfo>
      <UserInfo>
        <DisplayName>Picard, Michelle</DisplayName>
        <AccountId>25</AccountId>
        <AccountType/>
      </UserInfo>
      <UserInfo>
        <DisplayName>Grundy, Judy</DisplayName>
        <AccountId>1115</AccountId>
        <AccountType/>
      </UserInfo>
      <UserInfo>
        <DisplayName>Amos, Tanya</DisplayName>
        <AccountId>922</AccountId>
        <AccountType/>
      </UserInfo>
      <UserInfo>
        <DisplayName>Roberts, Brian</DisplayName>
        <AccountId>376</AccountId>
        <AccountType/>
      </UserInfo>
      <UserInfo>
        <DisplayName>Joyner, Charles</DisplayName>
        <AccountId>903</AccountId>
        <AccountType/>
      </UserInfo>
      <UserInfo>
        <DisplayName>Gooder, David S.</DisplayName>
        <AccountId>972</AccountId>
        <AccountType/>
      </UserInfo>
      <UserInfo>
        <DisplayName>Berry, Tommy</DisplayName>
        <AccountId>281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0E706FC5A2264E9A765CCB84A49BFB" ma:contentTypeVersion="12" ma:contentTypeDescription="Create a new document." ma:contentTypeScope="" ma:versionID="687eef6b7577c8311b9bfd6701ea302f">
  <xsd:schema xmlns:xsd="http://www.w3.org/2001/XMLSchema" xmlns:xs="http://www.w3.org/2001/XMLSchema" xmlns:p="http://schemas.microsoft.com/office/2006/metadata/properties" xmlns:ns2="bfd63782-5981-4242-a827-7da302a33bdf" xmlns:ns3="a0085468-3db2-4b42-b7f6-9673b6f5ace4" targetNamespace="http://schemas.microsoft.com/office/2006/metadata/properties" ma:root="true" ma:fieldsID="c7b22841d61f2168d7347958f5e6ef8a" ns2:_="" ns3:_="">
    <xsd:import namespace="bfd63782-5981-4242-a827-7da302a33bdf"/>
    <xsd:import namespace="a0085468-3db2-4b42-b7f6-9673b6f5ac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d63782-5981-4242-a827-7da302a33b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085468-3db2-4b42-b7f6-9673b6f5ace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A9D3B5-993F-4176-80B5-22988C592369}">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bfd63782-5981-4242-a827-7da302a33bdf"/>
    <ds:schemaRef ds:uri="http://schemas.openxmlformats.org/package/2006/metadata/core-properties"/>
    <ds:schemaRef ds:uri="a0085468-3db2-4b42-b7f6-9673b6f5ace4"/>
    <ds:schemaRef ds:uri="http://www.w3.org/XML/1998/namespace"/>
  </ds:schemaRefs>
</ds:datastoreItem>
</file>

<file path=customXml/itemProps2.xml><?xml version="1.0" encoding="utf-8"?>
<ds:datastoreItem xmlns:ds="http://schemas.openxmlformats.org/officeDocument/2006/customXml" ds:itemID="{EB9672BE-8FC1-4A87-BCE1-D0BD64EE1554}">
  <ds:schemaRefs>
    <ds:schemaRef ds:uri="http://schemas.microsoft.com/sharepoint/v3/contenttype/forms"/>
  </ds:schemaRefs>
</ds:datastoreItem>
</file>

<file path=customXml/itemProps3.xml><?xml version="1.0" encoding="utf-8"?>
<ds:datastoreItem xmlns:ds="http://schemas.openxmlformats.org/officeDocument/2006/customXml" ds:itemID="{8CB094A0-5BBB-4426-8406-0D4632B47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d63782-5981-4242-a827-7da302a33bdf"/>
    <ds:schemaRef ds:uri="a0085468-3db2-4b42-b7f6-9673b6f5ac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 master navy revised 9-2022</Template>
  <TotalTime>5782</TotalTime>
  <Words>3346</Words>
  <Application>Microsoft Office PowerPoint</Application>
  <PresentationFormat>On-screen Show (16:10)</PresentationFormat>
  <Paragraphs>572</Paragraphs>
  <Slides>32</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32</vt:i4>
      </vt:variant>
    </vt:vector>
  </HeadingPairs>
  <TitlesOfParts>
    <vt:vector size="43" baseType="lpstr">
      <vt:lpstr>Arial</vt:lpstr>
      <vt:lpstr>Courier New</vt:lpstr>
      <vt:lpstr>Segoe UI</vt:lpstr>
      <vt:lpstr>Segoe UI Light</vt:lpstr>
      <vt:lpstr>Segoe UI Semibold</vt:lpstr>
      <vt:lpstr>Times New Roman</vt:lpstr>
      <vt:lpstr>Wingdings</vt:lpstr>
      <vt:lpstr>Brand master navy</vt:lpstr>
      <vt:lpstr>Brand master navy no logo</vt:lpstr>
      <vt:lpstr>1_Brand master navy</vt:lpstr>
      <vt:lpstr>1_Brand master navy no logo</vt:lpstr>
      <vt:lpstr>PowerPoint Presentation</vt:lpstr>
      <vt:lpstr>Trademark Fee Proposal TPAC Fee Setting Hearing </vt:lpstr>
      <vt:lpstr>Agenda</vt:lpstr>
      <vt:lpstr>Financial outlook</vt:lpstr>
      <vt:lpstr>Trademark financial outlook Costs outpacing fee collections</vt:lpstr>
      <vt:lpstr>Trademark application growth Settling in after a once-in-a-generation surge in demand</vt:lpstr>
      <vt:lpstr>Changing demand patterns Uncertain filing patterns generating imbalances in the fee structure</vt:lpstr>
      <vt:lpstr>Fee setting objectives and benefits</vt:lpstr>
      <vt:lpstr>Objectives of fee setting proposal</vt:lpstr>
      <vt:lpstr>Resourcing mission benefits for intellectual property (IP) stakeholders</vt:lpstr>
      <vt:lpstr>Detailed fee proposals</vt:lpstr>
      <vt:lpstr>Proposed fee schedule changes</vt:lpstr>
      <vt:lpstr>Applications</vt:lpstr>
      <vt:lpstr>Applications (cont.)</vt:lpstr>
      <vt:lpstr>Applications (cont.)</vt:lpstr>
      <vt:lpstr>Premium applications</vt:lpstr>
      <vt:lpstr>Premium applications (cont.) Character limits for free-form IDs</vt:lpstr>
      <vt:lpstr>Madrid applications</vt:lpstr>
      <vt:lpstr>ITU filings</vt:lpstr>
      <vt:lpstr>ITU filings (cont.)</vt:lpstr>
      <vt:lpstr>ITU filings (cont.)</vt:lpstr>
      <vt:lpstr>Maintenance filings</vt:lpstr>
      <vt:lpstr>Maintenance filings (cont.) Renewals</vt:lpstr>
      <vt:lpstr>Maintenance filings (cont.) Declarations of use</vt:lpstr>
      <vt:lpstr>Maintenance filings (cont.) Declarations of incontestability</vt:lpstr>
      <vt:lpstr>Letters of protest (LOPs) and petitions</vt:lpstr>
      <vt:lpstr>Letters of protest (LOPs) and petitions (cont.)</vt:lpstr>
      <vt:lpstr>Letters of protest (LOPs) and petitions (cont.)</vt:lpstr>
      <vt:lpstr>Path forward</vt:lpstr>
      <vt:lpstr>Path forward</vt:lpstr>
      <vt:lpstr>Milestones</vt:lpstr>
      <vt:lpstr>PowerPoint Presentation</vt:lpstr>
    </vt:vector>
  </TitlesOfParts>
  <Company>United States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Brian</dc:creator>
  <dc:description>Revised 6-24-19</dc:description>
  <cp:lastModifiedBy>Roberts, Brian</cp:lastModifiedBy>
  <cp:revision>190</cp:revision>
  <dcterms:created xsi:type="dcterms:W3CDTF">2023-02-14T15:13:07Z</dcterms:created>
  <dcterms:modified xsi:type="dcterms:W3CDTF">2023-06-05T18:51:33Z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0x010100750E706FC5A2264E9A765CCB84A49BFB</vt:lpwstr>
  </property>
</Properties>
</file>